
<file path=[Content_Types].xml><?xml version="1.0" encoding="utf-8"?>
<Types xmlns="http://schemas.openxmlformats.org/package/2006/content-types">
  <Default Extension="jpeg" ContentType="image/jpe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331" r:id="rId3"/>
    <p:sldId id="256" r:id="rId4"/>
    <p:sldId id="257" r:id="rId5"/>
    <p:sldId id="260" r:id="rId6"/>
    <p:sldId id="302" r:id="rId7"/>
    <p:sldId id="266" r:id="rId8"/>
    <p:sldId id="258" r:id="rId9"/>
    <p:sldId id="265" r:id="rId10"/>
    <p:sldId id="261" r:id="rId11"/>
    <p:sldId id="267" r:id="rId12"/>
    <p:sldId id="262" r:id="rId13"/>
    <p:sldId id="268" r:id="rId14"/>
    <p:sldId id="281" r:id="rId15"/>
    <p:sldId id="263" r:id="rId16"/>
    <p:sldId id="264" r:id="rId17"/>
    <p:sldId id="274" r:id="rId18"/>
    <p:sldId id="275" r:id="rId19"/>
    <p:sldId id="276" r:id="rId20"/>
    <p:sldId id="279" r:id="rId21"/>
    <p:sldId id="277" r:id="rId22"/>
    <p:sldId id="303" r:id="rId23"/>
    <p:sldId id="290" r:id="rId24"/>
    <p:sldId id="280" r:id="rId25"/>
    <p:sldId id="291" r:id="rId26"/>
    <p:sldId id="293" r:id="rId27"/>
    <p:sldId id="299" r:id="rId28"/>
    <p:sldId id="294" r:id="rId29"/>
    <p:sldId id="292" r:id="rId30"/>
    <p:sldId id="300" r:id="rId31"/>
    <p:sldId id="301" r:id="rId32"/>
    <p:sldId id="295" r:id="rId33"/>
    <p:sldId id="296" r:id="rId34"/>
    <p:sldId id="297"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lum bright="70000" contrast="-70000"/>
          </a:blip>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9.jpeg"/><Relationship Id="rId2" Type="http://schemas.openxmlformats.org/officeDocument/2006/relationships/tags" Target="../tags/tag39.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3" Type="http://schemas.openxmlformats.org/officeDocument/2006/relationships/slideLayout" Target="../slideLayouts/slideLayout2.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9.jpeg"/><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tags" Target="../tags/tag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4" Type="http://schemas.openxmlformats.org/officeDocument/2006/relationships/slideLayout" Target="../slideLayouts/slideLayout2.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7" Type="http://schemas.openxmlformats.org/officeDocument/2006/relationships/slideLayout" Target="../slideLayouts/slideLayout2.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0" Type="http://schemas.openxmlformats.org/officeDocument/2006/relationships/slideLayout" Target="../slideLayouts/slideLayout2.xml"/><Relationship Id="rId3" Type="http://schemas.openxmlformats.org/officeDocument/2006/relationships/tags" Target="../tags/tag105.xml"/><Relationship Id="rId29" Type="http://schemas.openxmlformats.org/officeDocument/2006/relationships/tags" Target="../tags/tag131.xml"/><Relationship Id="rId28" Type="http://schemas.openxmlformats.org/officeDocument/2006/relationships/tags" Target="../tags/tag130.xml"/><Relationship Id="rId27" Type="http://schemas.openxmlformats.org/officeDocument/2006/relationships/tags" Target="../tags/tag129.xml"/><Relationship Id="rId26" Type="http://schemas.openxmlformats.org/officeDocument/2006/relationships/tags" Target="../tags/tag128.xml"/><Relationship Id="rId25" Type="http://schemas.openxmlformats.org/officeDocument/2006/relationships/tags" Target="../tags/tag127.xml"/><Relationship Id="rId24" Type="http://schemas.openxmlformats.org/officeDocument/2006/relationships/tags" Target="../tags/tag126.xml"/><Relationship Id="rId23" Type="http://schemas.openxmlformats.org/officeDocument/2006/relationships/tags" Target="../tags/tag125.xml"/><Relationship Id="rId22" Type="http://schemas.openxmlformats.org/officeDocument/2006/relationships/tags" Target="../tags/tag124.xml"/><Relationship Id="rId21" Type="http://schemas.openxmlformats.org/officeDocument/2006/relationships/tags" Target="../tags/tag123.xml"/><Relationship Id="rId20" Type="http://schemas.openxmlformats.org/officeDocument/2006/relationships/tags" Target="../tags/tag122.xml"/><Relationship Id="rId2" Type="http://schemas.openxmlformats.org/officeDocument/2006/relationships/tags" Target="../tags/tag104.xml"/><Relationship Id="rId19" Type="http://schemas.openxmlformats.org/officeDocument/2006/relationships/tags" Target="../tags/tag121.xml"/><Relationship Id="rId18" Type="http://schemas.openxmlformats.org/officeDocument/2006/relationships/tags" Target="../tags/tag120.xml"/><Relationship Id="rId17" Type="http://schemas.openxmlformats.org/officeDocument/2006/relationships/tags" Target="../tags/tag119.xml"/><Relationship Id="rId16" Type="http://schemas.openxmlformats.org/officeDocument/2006/relationships/tags" Target="../tags/tag118.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image" Target="../media/image8.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slideLayout" Target="../slideLayouts/slideLayout2.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image" Target="../media/image8.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image" Target="../media/image8.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image" Target="../media/image7.png"/><Relationship Id="rId5" Type="http://schemas.microsoft.com/office/2007/relationships/media" Target="../media/media1.mp4"/><Relationship Id="rId4" Type="http://schemas.openxmlformats.org/officeDocument/2006/relationships/video" Target="../media/media1.mp4"/><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4" Type="http://schemas.openxmlformats.org/officeDocument/2006/relationships/slideLayout" Target="../slideLayouts/slideLayout2.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9208" y="1312674"/>
            <a:ext cx="7742583" cy="5068570"/>
          </a:xfrm>
          <a:solidFill>
            <a:schemeClr val="bg1"/>
          </a:solidFill>
        </p:spPr>
        <p:txBody>
          <a:bodyPr>
            <a:noAutofit/>
          </a:bodyPr>
          <a:lstStyle/>
          <a:p>
            <a:r>
              <a:rPr lang="en-US" sz="2800">
                <a:solidFill>
                  <a:schemeClr val="tx1"/>
                </a:solidFill>
                <a:latin typeface="Times New Roman" panose="02020603050405020304" charset="0"/>
                <a:cs typeface="Times New Roman" panose="02020603050405020304" charset="0"/>
              </a:rPr>
              <a:t>      </a:t>
            </a:r>
            <a:r>
              <a:rPr sz="2800">
                <a:solidFill>
                  <a:schemeClr val="tx1"/>
                </a:solidFill>
                <a:latin typeface="Times New Roman" panose="02020603050405020304" charset="0"/>
                <a:cs typeface="Times New Roman" panose="02020603050405020304" charset="0"/>
              </a:rPr>
              <a:t>Night was her favorite time. During the day the Chilean mountaintop swarmed with tourists, shouting and calling to each other as breezes spun dust into the thin mountain air. While the visitors were there, Papá could not allow her to help polish the brass fittings of the old refractor telescope nor pour smoking liquid nitrogen into the Dewar vessel that kept the Schmidt telescope camera cool. During the day she was no one special, just a kid underfoot among the many who made the pilgrimage to the mountaintop to visit the miraculous devices that let scientists learn about the stars.</a:t>
            </a:r>
            <a:endParaRPr sz="2800">
              <a:solidFill>
                <a:schemeClr val="tx1"/>
              </a:solidFill>
              <a:latin typeface="Times New Roman" panose="02020603050405020304" charset="0"/>
              <a:cs typeface="Times New Roman" panose="02020603050405020304" charset="0"/>
            </a:endParaRPr>
          </a:p>
        </p:txBody>
      </p:sp>
      <p:cxnSp>
        <p:nvCxnSpPr>
          <p:cNvPr id="5" name="直接连接符 4"/>
          <p:cNvCxnSpPr/>
          <p:nvPr/>
        </p:nvCxnSpPr>
        <p:spPr>
          <a:xfrm flipV="1">
            <a:off x="3334701" y="2087217"/>
            <a:ext cx="3036282" cy="5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80560" y="2484783"/>
            <a:ext cx="6945188" cy="310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80560" y="2856957"/>
            <a:ext cx="4164799" cy="10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8081230" y="1916112"/>
            <a:ext cx="3798957" cy="2015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dirty="0">
                <a:latin typeface="Times New Roman" panose="02020603050405020304" charset="0"/>
                <a:cs typeface="Times New Roman" panose="02020603050405020304" charset="0"/>
              </a:rPr>
              <a:t>vivid detailed description of the popular tourist destination </a:t>
            </a:r>
            <a:endParaRPr lang="en-US" altLang="zh-CN" sz="3200" b="1" dirty="0">
              <a:latin typeface="Times New Roman" panose="02020603050405020304" charset="0"/>
              <a:cs typeface="Times New Roman" panose="02020603050405020304" charset="0"/>
            </a:endParaRPr>
          </a:p>
        </p:txBody>
      </p:sp>
      <p:sp>
        <p:nvSpPr>
          <p:cNvPr id="14" name="右箭头 13"/>
          <p:cNvSpPr/>
          <p:nvPr>
            <p:custDataLst>
              <p:tags r:id="rId2"/>
            </p:custDataLst>
          </p:nvPr>
        </p:nvSpPr>
        <p:spPr>
          <a:xfrm>
            <a:off x="7447611" y="2662954"/>
            <a:ext cx="848360" cy="5213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100" name="文本框 99"/>
          <p:cNvSpPr txBox="1"/>
          <p:nvPr/>
        </p:nvSpPr>
        <p:spPr>
          <a:xfrm>
            <a:off x="7429997" y="235456"/>
            <a:ext cx="4659630" cy="1077218"/>
          </a:xfrm>
          <a:prstGeom prst="rect">
            <a:avLst/>
          </a:prstGeom>
          <a:noFill/>
          <a:ln w="9525">
            <a:noFill/>
          </a:ln>
        </p:spPr>
        <p:txBody>
          <a:bodyPr wrap="square">
            <a:spAutoFit/>
          </a:bodyPr>
          <a:lstStyle/>
          <a:p>
            <a:pPr indent="0"/>
            <a:r>
              <a:rPr lang="en-US" sz="3200" b="1" dirty="0">
                <a:solidFill>
                  <a:srgbClr val="FF0000"/>
                </a:solidFill>
                <a:latin typeface="Times New Roman" panose="02020603050405020304" charset="0"/>
                <a:ea typeface="宋体" panose="02010600030101010101" pitchFamily="2" charset="-122"/>
                <a:cs typeface="Times New Roman" panose="02020603050405020304" charset="0"/>
              </a:rPr>
              <a:t>What’s the effect of this sentence?</a:t>
            </a:r>
            <a:endParaRPr lang="en-US" sz="32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pic>
        <p:nvPicPr>
          <p:cNvPr id="15" name="图片 14" descr="25"/>
          <p:cNvPicPr>
            <a:picLocks noChangeAspect="1"/>
          </p:cNvPicPr>
          <p:nvPr/>
        </p:nvPicPr>
        <p:blipFill>
          <a:blip r:embed="rId3"/>
          <a:stretch>
            <a:fillRect/>
          </a:stretch>
        </p:blipFill>
        <p:spPr>
          <a:xfrm>
            <a:off x="6573382" y="327025"/>
            <a:ext cx="741818" cy="854710"/>
          </a:xfrm>
          <a:prstGeom prst="rect">
            <a:avLst/>
          </a:prstGeom>
        </p:spPr>
      </p:pic>
      <p:sp>
        <p:nvSpPr>
          <p:cNvPr id="8" name="矩形 16"/>
          <p:cNvSpPr>
            <a:spLocks noChangeArrowheads="1"/>
          </p:cNvSpPr>
          <p:nvPr>
            <p:custDataLst>
              <p:tags r:id="rId4"/>
            </p:custDataLst>
          </p:nvPr>
        </p:nvSpPr>
        <p:spPr bwMode="auto">
          <a:xfrm>
            <a:off x="665480" y="140335"/>
            <a:ext cx="5119094" cy="63373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12" name="矩形 11"/>
          <p:cNvSpPr/>
          <p:nvPr>
            <p:custDataLst>
              <p:tags r:id="rId5"/>
            </p:custDataLst>
          </p:nvPr>
        </p:nvSpPr>
        <p:spPr>
          <a:xfrm>
            <a:off x="826135" y="219710"/>
            <a:ext cx="4809352" cy="4660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Times New Roman" panose="02020603050405020304" charset="0"/>
                <a:cs typeface="Times New Roman" panose="02020603050405020304" charset="0"/>
              </a:rPr>
              <a:t>Background Information</a:t>
            </a:r>
            <a:endParaRPr lang="en-US" altLang="zh-CN" sz="2800" b="1" dirty="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3"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blinds(horizontal)">
                                      <p:cBhvr>
                                        <p:cTn id="38" dur="500"/>
                                        <p:tgtEl>
                                          <p:spTgt spid="10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animBg="1"/>
      <p:bldP spid="3" grpId="1" animBg="1"/>
      <p:bldP spid="14" grpId="0" bldLvl="0" animBg="1"/>
      <p:bldP spid="14" grpId="1" animBg="1"/>
      <p:bldP spid="100" grpId="0"/>
      <p:bldP spid="100" grpId="1"/>
      <p:bldP spid="8"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3415" y="654326"/>
            <a:ext cx="7025088" cy="5981645"/>
          </a:xfrm>
          <a:solidFill>
            <a:schemeClr val="bg1"/>
          </a:solidFill>
        </p:spPr>
        <p:txBody>
          <a:bodyPr>
            <a:noAutofit/>
          </a:bodyPr>
          <a:lstStyle/>
          <a:p>
            <a:pPr>
              <a:lnSpc>
                <a:spcPct val="100000"/>
              </a:lnSpc>
            </a:pPr>
            <a:r>
              <a:rPr lang="en-US" sz="2400" dirty="0">
                <a:solidFill>
                  <a:schemeClr val="tx1"/>
                </a:solidFill>
                <a:latin typeface="Times New Roman" panose="02020603050405020304" charset="0"/>
                <a:cs typeface="Times New Roman" panose="02020603050405020304" charset="0"/>
              </a:rPr>
              <a:t>       </a:t>
            </a:r>
            <a:r>
              <a:rPr sz="2400" dirty="0">
                <a:solidFill>
                  <a:schemeClr val="tx1"/>
                </a:solidFill>
                <a:latin typeface="Times New Roman" panose="02020603050405020304" charset="0"/>
                <a:cs typeface="Times New Roman" panose="02020603050405020304" charset="0"/>
              </a:rPr>
              <a:t>But at night, when everything was</a:t>
            </a:r>
            <a:r>
              <a:rPr lang="en-US" sz="2400" dirty="0">
                <a:solidFill>
                  <a:schemeClr val="tx1"/>
                </a:solidFill>
                <a:latin typeface="Times New Roman" panose="02020603050405020304" charset="0"/>
                <a:cs typeface="Times New Roman" panose="02020603050405020304" charset="0"/>
              </a:rPr>
              <a:t> </a:t>
            </a:r>
            <a:r>
              <a:rPr sz="2400" dirty="0">
                <a:solidFill>
                  <a:schemeClr val="tx1"/>
                </a:solidFill>
                <a:latin typeface="Times New Roman" panose="02020603050405020304" charset="0"/>
                <a:cs typeface="Times New Roman" panose="02020603050405020304" charset="0"/>
              </a:rPr>
              <a:t>quiet,</a:t>
            </a:r>
            <a:r>
              <a:rPr lang="en-US" sz="2400" dirty="0">
                <a:solidFill>
                  <a:schemeClr val="tx1"/>
                </a:solidFill>
                <a:latin typeface="Times New Roman" panose="02020603050405020304" charset="0"/>
                <a:cs typeface="Times New Roman" panose="02020603050405020304" charset="0"/>
              </a:rPr>
              <a:t> </a:t>
            </a:r>
            <a:r>
              <a:rPr sz="2400" dirty="0">
                <a:solidFill>
                  <a:schemeClr val="tx1"/>
                </a:solidFill>
                <a:latin typeface="Times New Roman" panose="02020603050405020304" charset="0"/>
                <a:cs typeface="Times New Roman" panose="02020603050405020304" charset="0"/>
              </a:rPr>
              <a:t>Catalina was one of the few who were allowed beyond the roped-off corridors and the</a:t>
            </a:r>
            <a:r>
              <a:rPr lang="en-US" sz="2400" dirty="0">
                <a:solidFill>
                  <a:schemeClr val="tx1"/>
                </a:solidFill>
                <a:latin typeface="Times New Roman" panose="02020603050405020304" charset="0"/>
                <a:cs typeface="Times New Roman" panose="02020603050405020304" charset="0"/>
              </a:rPr>
              <a:t> </a:t>
            </a:r>
            <a:r>
              <a:rPr sz="2400" dirty="0">
                <a:solidFill>
                  <a:schemeClr val="tx1"/>
                </a:solidFill>
                <a:latin typeface="Times New Roman" panose="02020603050405020304" charset="0"/>
                <a:cs typeface="Times New Roman" panose="02020603050405020304" charset="0"/>
              </a:rPr>
              <a:t>“No </a:t>
            </a:r>
            <a:r>
              <a:rPr sz="2400" dirty="0" err="1">
                <a:solidFill>
                  <a:schemeClr val="tx1"/>
                </a:solidFill>
                <a:latin typeface="Times New Roman" panose="02020603050405020304" charset="0"/>
                <a:cs typeface="Times New Roman" panose="02020603050405020304" charset="0"/>
              </a:rPr>
              <a:t>Admittance”signs</a:t>
            </a:r>
            <a:r>
              <a:rPr sz="2400" dirty="0">
                <a:solidFill>
                  <a:schemeClr val="tx1"/>
                </a:solidFill>
                <a:latin typeface="Times New Roman" panose="02020603050405020304" charset="0"/>
                <a:cs typeface="Times New Roman" panose="02020603050405020304" charset="0"/>
              </a:rPr>
              <a:t>. The night staff all knew her, knew she would keep her hands away from the delicate instruments and could always </a:t>
            </a:r>
            <a:r>
              <a:rPr sz="2400" dirty="0">
                <a:solidFill>
                  <a:srgbClr val="FF0000"/>
                </a:solidFill>
                <a:latin typeface="Times New Roman" panose="02020603050405020304" charset="0"/>
                <a:cs typeface="Times New Roman" panose="02020603050405020304" charset="0"/>
              </a:rPr>
              <a:t>be counted on</a:t>
            </a:r>
            <a:r>
              <a:rPr sz="2400" dirty="0">
                <a:solidFill>
                  <a:schemeClr val="tx1"/>
                </a:solidFill>
                <a:latin typeface="Times New Roman" panose="02020603050405020304" charset="0"/>
                <a:cs typeface="Times New Roman" panose="02020603050405020304" charset="0"/>
              </a:rPr>
              <a:t> to </a:t>
            </a:r>
            <a:r>
              <a:rPr sz="2400" dirty="0">
                <a:solidFill>
                  <a:srgbClr val="FF0000"/>
                </a:solidFill>
                <a:latin typeface="Times New Roman" panose="02020603050405020304" charset="0"/>
                <a:cs typeface="Times New Roman" panose="02020603050405020304" charset="0"/>
              </a:rPr>
              <a:t>fetch a cup of coffee</a:t>
            </a:r>
            <a:r>
              <a:rPr sz="2400" dirty="0">
                <a:solidFill>
                  <a:schemeClr val="tx1"/>
                </a:solidFill>
                <a:latin typeface="Times New Roman" panose="02020603050405020304" charset="0"/>
                <a:cs typeface="Times New Roman" panose="02020603050405020304" charset="0"/>
              </a:rPr>
              <a:t> or </a:t>
            </a:r>
            <a:r>
              <a:rPr sz="2400" dirty="0">
                <a:solidFill>
                  <a:srgbClr val="FF0000"/>
                </a:solidFill>
                <a:latin typeface="Times New Roman" panose="02020603050405020304" charset="0"/>
                <a:cs typeface="Times New Roman" panose="02020603050405020304" charset="0"/>
              </a:rPr>
              <a:t>grab a toolbox</a:t>
            </a:r>
            <a:r>
              <a:rPr sz="2400" dirty="0">
                <a:solidFill>
                  <a:schemeClr val="tx1"/>
                </a:solidFill>
                <a:latin typeface="Times New Roman" panose="02020603050405020304" charset="0"/>
                <a:cs typeface="Times New Roman" panose="02020603050405020304" charset="0"/>
              </a:rPr>
              <a:t>.</a:t>
            </a:r>
            <a:br>
              <a:rPr sz="2400" dirty="0">
                <a:solidFill>
                  <a:schemeClr val="tx1"/>
                </a:solidFill>
                <a:latin typeface="Times New Roman" panose="02020603050405020304" charset="0"/>
                <a:cs typeface="Times New Roman" panose="02020603050405020304" charset="0"/>
              </a:rPr>
            </a:br>
            <a:r>
              <a:rPr sz="2400" dirty="0">
                <a:solidFill>
                  <a:schemeClr val="tx1"/>
                </a:solidFill>
                <a:latin typeface="Times New Roman" panose="02020603050405020304" charset="0"/>
                <a:cs typeface="Times New Roman" panose="02020603050405020304" charset="0"/>
              </a:rPr>
              <a:t>　　She loved helping to service the grand telescopes, the eyes that peered out into the universe—even if it was annoying how she was always told not to disturb the astronomers who directed the telescopes through the night, searching the sky in elaborate pat-terns. Catalina wanted more than anything to </a:t>
            </a:r>
            <a:r>
              <a:rPr sz="2400" dirty="0">
                <a:solidFill>
                  <a:srgbClr val="FF0000"/>
                </a:solidFill>
                <a:latin typeface="Times New Roman" panose="02020603050405020304" charset="0"/>
                <a:cs typeface="Times New Roman" panose="02020603050405020304" charset="0"/>
              </a:rPr>
              <a:t>confess </a:t>
            </a:r>
            <a:r>
              <a:rPr sz="2400" dirty="0">
                <a:solidFill>
                  <a:schemeClr val="tx1"/>
                </a:solidFill>
                <a:latin typeface="Times New Roman" panose="02020603050405020304" charset="0"/>
                <a:cs typeface="Times New Roman" panose="02020603050405020304" charset="0"/>
              </a:rPr>
              <a:t>her secret dream to these great and </a:t>
            </a:r>
            <a:r>
              <a:rPr sz="2400" dirty="0">
                <a:solidFill>
                  <a:srgbClr val="FF0000"/>
                </a:solidFill>
                <a:latin typeface="Times New Roman" panose="02020603050405020304" charset="0"/>
                <a:cs typeface="Times New Roman" panose="02020603050405020304" charset="0"/>
              </a:rPr>
              <a:t>revered </a:t>
            </a:r>
            <a:r>
              <a:rPr sz="2400" dirty="0">
                <a:solidFill>
                  <a:schemeClr val="tx1"/>
                </a:solidFill>
                <a:latin typeface="Times New Roman" panose="02020603050405020304" charset="0"/>
                <a:cs typeface="Times New Roman" panose="02020603050405020304" charset="0"/>
              </a:rPr>
              <a:t>scientists, whose love of astronomy had brought them from all over the world to an </a:t>
            </a:r>
            <a:r>
              <a:rPr sz="2400" dirty="0">
                <a:solidFill>
                  <a:srgbClr val="FF0000"/>
                </a:solidFill>
                <a:latin typeface="Times New Roman" panose="02020603050405020304" charset="0"/>
                <a:cs typeface="Times New Roman" panose="02020603050405020304" charset="0"/>
              </a:rPr>
              <a:t>isolated </a:t>
            </a:r>
            <a:r>
              <a:rPr sz="2400" dirty="0">
                <a:solidFill>
                  <a:schemeClr val="tx1"/>
                </a:solidFill>
                <a:latin typeface="Times New Roman" panose="02020603050405020304" charset="0"/>
                <a:cs typeface="Times New Roman" panose="02020603050405020304" charset="0"/>
              </a:rPr>
              <a:t>mountaintop.</a:t>
            </a:r>
            <a:endParaRPr sz="2400" dirty="0">
              <a:solidFill>
                <a:schemeClr val="tx1"/>
              </a:solidFill>
              <a:latin typeface="Times New Roman" panose="02020603050405020304" charset="0"/>
              <a:cs typeface="Times New Roman" panose="02020603050405020304" charset="0"/>
            </a:endParaRPr>
          </a:p>
        </p:txBody>
      </p:sp>
      <p:sp>
        <p:nvSpPr>
          <p:cNvPr id="23" name="圆角矩形标注 22"/>
          <p:cNvSpPr/>
          <p:nvPr>
            <p:custDataLst>
              <p:tags r:id="rId2"/>
            </p:custDataLst>
          </p:nvPr>
        </p:nvSpPr>
        <p:spPr>
          <a:xfrm>
            <a:off x="7145130" y="774700"/>
            <a:ext cx="4897755" cy="2654300"/>
          </a:xfrm>
          <a:prstGeom prst="wedgeRoundRectCallout">
            <a:avLst>
              <a:gd name="adj1" fmla="val -78549"/>
              <a:gd name="adj2" fmla="val -17129"/>
              <a:gd name="adj3" fmla="val 16667"/>
            </a:avLst>
          </a:prstGeom>
          <a:solidFill>
            <a:srgbClr val="452646">
              <a:alpha val="66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1.be counted on	</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2.to fetch a cup of coffee</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3.grab a toolbox	</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4. confess</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5. revere</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6. isolated</a:t>
            </a:r>
            <a:endParaRPr lang="en-US" altLang="zh-CN" sz="2400" b="1">
              <a:solidFill>
                <a:schemeClr val="bg1"/>
              </a:solidFill>
              <a:latin typeface="Times New Roman" panose="02020603050405020304" charset="0"/>
              <a:cs typeface="Times New Roman" panose="02020603050405020304" charset="0"/>
              <a:sym typeface="+mn-ea"/>
            </a:endParaRPr>
          </a:p>
        </p:txBody>
      </p:sp>
      <p:sp>
        <p:nvSpPr>
          <p:cNvPr id="3" name="文本框 2"/>
          <p:cNvSpPr txBox="1"/>
          <p:nvPr/>
        </p:nvSpPr>
        <p:spPr>
          <a:xfrm>
            <a:off x="9407000" y="960755"/>
            <a:ext cx="2466975" cy="368300"/>
          </a:xfrm>
          <a:prstGeom prst="rect">
            <a:avLst/>
          </a:prstGeom>
          <a:noFill/>
        </p:spPr>
        <p:txBody>
          <a:bodyPr wrap="square" rtlCol="0" anchor="t">
            <a:spAutoFit/>
          </a:bodyPr>
          <a:lstStyle/>
          <a:p>
            <a:r>
              <a:rPr lang="zh-CN" altLang="en-US" b="1" dirty="0">
                <a:solidFill>
                  <a:schemeClr val="bg1"/>
                </a:solidFill>
                <a:latin typeface="Times New Roman" panose="02020603050405020304" charset="0"/>
              </a:rPr>
              <a:t>可靠的，值得信赖的：</a:t>
            </a:r>
            <a:endParaRPr lang="zh-CN" altLang="en-US" b="1" dirty="0">
              <a:solidFill>
                <a:schemeClr val="bg1"/>
              </a:solidFill>
              <a:latin typeface="Times New Roman" panose="02020603050405020304" charset="0"/>
            </a:endParaRPr>
          </a:p>
        </p:txBody>
      </p:sp>
      <p:sp>
        <p:nvSpPr>
          <p:cNvPr id="5" name="文本框 4"/>
          <p:cNvSpPr txBox="1"/>
          <p:nvPr/>
        </p:nvSpPr>
        <p:spPr>
          <a:xfrm>
            <a:off x="10499835" y="1329055"/>
            <a:ext cx="1543050" cy="368300"/>
          </a:xfrm>
          <a:prstGeom prst="rect">
            <a:avLst/>
          </a:prstGeom>
          <a:noFill/>
        </p:spPr>
        <p:txBody>
          <a:bodyPr wrap="square" rtlCol="0" anchor="t">
            <a:spAutoFit/>
          </a:bodyPr>
          <a:lstStyle/>
          <a:p>
            <a:pPr>
              <a:buClrTx/>
              <a:buSzTx/>
              <a:buFontTx/>
            </a:pPr>
            <a:r>
              <a:rPr lang="en-US" altLang="zh-CN" b="1" dirty="0" err="1">
                <a:solidFill>
                  <a:schemeClr val="bg1"/>
                </a:solidFill>
                <a:latin typeface="Times New Roman" panose="02020603050405020304" charset="0"/>
                <a:cs typeface="Calibri" panose="020F0502020204030204" charset="0"/>
                <a:sym typeface="+mn-ea"/>
              </a:rPr>
              <a:t>拿一杯咖啡</a:t>
            </a:r>
            <a:endParaRPr lang="en-US" altLang="zh-CN" b="1" dirty="0">
              <a:solidFill>
                <a:schemeClr val="bg1"/>
              </a:solidFill>
              <a:latin typeface="Times New Roman" panose="02020603050405020304" charset="0"/>
              <a:cs typeface="Calibri" panose="020F0502020204030204" charset="0"/>
              <a:sym typeface="+mn-ea"/>
            </a:endParaRPr>
          </a:p>
        </p:txBody>
      </p:sp>
      <p:sp>
        <p:nvSpPr>
          <p:cNvPr id="100" name="文本框 99"/>
          <p:cNvSpPr txBox="1"/>
          <p:nvPr/>
        </p:nvSpPr>
        <p:spPr>
          <a:xfrm>
            <a:off x="9551145" y="1697355"/>
            <a:ext cx="1576705" cy="369332"/>
          </a:xfrm>
          <a:prstGeom prst="rect">
            <a:avLst/>
          </a:prstGeom>
          <a:noFill/>
        </p:spPr>
        <p:txBody>
          <a:bodyPr wrap="square" rtlCol="0" anchor="t">
            <a:spAutoFit/>
          </a:bodyPr>
          <a:lstStyle>
            <a:defPPr>
              <a:defRPr lang="zh-CN"/>
            </a:defPPr>
            <a:lvl1pPr>
              <a:buClrTx/>
              <a:buSzTx/>
              <a:buFontTx/>
              <a:defRPr b="1">
                <a:solidFill>
                  <a:schemeClr val="bg1"/>
                </a:solidFill>
                <a:latin typeface="Times New Roman" panose="02020603050405020304" charset="0"/>
                <a:cs typeface="Calibri" panose="020F0502020204030204" charset="0"/>
              </a:defRPr>
            </a:lvl1pPr>
          </a:lstStyle>
          <a:p>
            <a:r>
              <a:rPr lang="zh-CN" dirty="0"/>
              <a:t>拿工具箱</a:t>
            </a:r>
            <a:endParaRPr lang="zh-CN" altLang="en-US" dirty="0"/>
          </a:p>
        </p:txBody>
      </p:sp>
      <p:sp>
        <p:nvSpPr>
          <p:cNvPr id="6" name="文本框 5"/>
          <p:cNvSpPr txBox="1"/>
          <p:nvPr/>
        </p:nvSpPr>
        <p:spPr>
          <a:xfrm>
            <a:off x="8580865" y="2065655"/>
            <a:ext cx="3047365" cy="368300"/>
          </a:xfrm>
          <a:prstGeom prst="rect">
            <a:avLst/>
          </a:prstGeom>
          <a:noFill/>
        </p:spPr>
        <p:txBody>
          <a:bodyPr wrap="square" rtlCol="0" anchor="t">
            <a:spAutoFit/>
          </a:bodyPr>
          <a:lstStyle/>
          <a:p>
            <a:r>
              <a:rPr lang="zh-CN" altLang="en-US" b="1" dirty="0">
                <a:solidFill>
                  <a:schemeClr val="bg1"/>
                </a:solidFill>
                <a:latin typeface="Times New Roman" panose="02020603050405020304" charset="0"/>
                <a:cs typeface="Times New Roman" panose="02020603050405020304" charset="0"/>
              </a:rPr>
              <a:t>v.</a:t>
            </a:r>
            <a:r>
              <a:rPr lang="en-US" altLang="zh-CN" b="1" dirty="0">
                <a:solidFill>
                  <a:schemeClr val="bg1"/>
                </a:solidFill>
                <a:latin typeface="Times New Roman" panose="02020603050405020304" charset="0"/>
                <a:cs typeface="Times New Roman" panose="02020603050405020304" charset="0"/>
              </a:rPr>
              <a:t> </a:t>
            </a:r>
            <a:r>
              <a:rPr lang="zh-CN" altLang="en-US" b="1" dirty="0">
                <a:solidFill>
                  <a:schemeClr val="bg1"/>
                </a:solidFill>
                <a:latin typeface="Times New Roman" panose="02020603050405020304" charset="0"/>
                <a:cs typeface="Times New Roman" panose="02020603050405020304" charset="0"/>
              </a:rPr>
              <a:t>供认，招供；承认，坦白；</a:t>
            </a:r>
            <a:endParaRPr lang="zh-CN" altLang="en-US" b="1" dirty="0">
              <a:solidFill>
                <a:schemeClr val="bg1"/>
              </a:solidFill>
              <a:latin typeface="Times New Roman" panose="02020603050405020304" charset="0"/>
              <a:cs typeface="Times New Roman" panose="02020603050405020304" charset="0"/>
            </a:endParaRPr>
          </a:p>
        </p:txBody>
      </p:sp>
      <p:sp>
        <p:nvSpPr>
          <p:cNvPr id="7" name="文本框 6"/>
          <p:cNvSpPr txBox="1"/>
          <p:nvPr/>
        </p:nvSpPr>
        <p:spPr>
          <a:xfrm>
            <a:off x="8580865" y="2433955"/>
            <a:ext cx="3209290" cy="368300"/>
          </a:xfrm>
          <a:prstGeom prst="rect">
            <a:avLst/>
          </a:prstGeom>
          <a:noFill/>
        </p:spPr>
        <p:txBody>
          <a:bodyPr wrap="square" rtlCol="0" anchor="t">
            <a:spAutoFit/>
          </a:bodyPr>
          <a:lstStyle/>
          <a:p>
            <a:r>
              <a:rPr lang="zh-CN" altLang="en-US" b="1" dirty="0">
                <a:solidFill>
                  <a:schemeClr val="bg1"/>
                </a:solidFill>
                <a:latin typeface="Times New Roman" panose="02020603050405020304" charset="0"/>
                <a:cs typeface="Times New Roman" panose="02020603050405020304" charset="0"/>
              </a:rPr>
              <a:t>v.</a:t>
            </a:r>
            <a:r>
              <a:rPr lang="en-US" altLang="zh-CN" b="1" dirty="0">
                <a:solidFill>
                  <a:schemeClr val="bg1"/>
                </a:solidFill>
                <a:latin typeface="Times New Roman" panose="02020603050405020304" charset="0"/>
                <a:cs typeface="Times New Roman" panose="02020603050405020304" charset="0"/>
              </a:rPr>
              <a:t> </a:t>
            </a:r>
            <a:r>
              <a:rPr lang="zh-CN" altLang="en-US" b="1" dirty="0">
                <a:solidFill>
                  <a:schemeClr val="bg1"/>
                </a:solidFill>
                <a:latin typeface="Times New Roman" panose="02020603050405020304" charset="0"/>
                <a:cs typeface="Times New Roman" panose="02020603050405020304" charset="0"/>
              </a:rPr>
              <a:t>供认，招供；承认，坦白；</a:t>
            </a:r>
            <a:endParaRPr lang="zh-CN" altLang="en-US" b="1" dirty="0">
              <a:solidFill>
                <a:schemeClr val="bg1"/>
              </a:solidFill>
              <a:latin typeface="Times New Roman" panose="02020603050405020304" charset="0"/>
              <a:cs typeface="Times New Roman" panose="02020603050405020304" charset="0"/>
            </a:endParaRPr>
          </a:p>
        </p:txBody>
      </p:sp>
      <p:sp>
        <p:nvSpPr>
          <p:cNvPr id="8" name="文本框 7"/>
          <p:cNvSpPr txBox="1"/>
          <p:nvPr/>
        </p:nvSpPr>
        <p:spPr>
          <a:xfrm>
            <a:off x="8713580" y="2802255"/>
            <a:ext cx="3853815" cy="368300"/>
          </a:xfrm>
          <a:prstGeom prst="rect">
            <a:avLst/>
          </a:prstGeom>
          <a:noFill/>
        </p:spPr>
        <p:txBody>
          <a:bodyPr wrap="square" rtlCol="0" anchor="t">
            <a:spAutoFit/>
          </a:bodyPr>
          <a:lstStyle/>
          <a:p>
            <a:r>
              <a:rPr lang="zh-CN" altLang="en-US" b="1" dirty="0">
                <a:solidFill>
                  <a:schemeClr val="bg1"/>
                </a:solidFill>
                <a:latin typeface="Times New Roman" panose="02020603050405020304" charset="0"/>
                <a:cs typeface="Times New Roman" panose="02020603050405020304" charset="0"/>
              </a:rPr>
              <a:t>adj.</a:t>
            </a:r>
            <a:r>
              <a:rPr lang="en-US" altLang="zh-CN" b="1" dirty="0">
                <a:solidFill>
                  <a:schemeClr val="bg1"/>
                </a:solidFill>
                <a:latin typeface="Times New Roman" panose="02020603050405020304" charset="0"/>
                <a:cs typeface="Times New Roman" panose="02020603050405020304" charset="0"/>
              </a:rPr>
              <a:t> </a:t>
            </a:r>
            <a:r>
              <a:rPr lang="zh-CN" altLang="en-US" b="1" dirty="0">
                <a:solidFill>
                  <a:schemeClr val="bg1"/>
                </a:solidFill>
                <a:latin typeface="Times New Roman" panose="02020603050405020304" charset="0"/>
                <a:cs typeface="Times New Roman" panose="02020603050405020304" charset="0"/>
              </a:rPr>
              <a:t>遥远的，偏僻的；与世隔绝的，</a:t>
            </a:r>
            <a:endParaRPr lang="zh-CN" altLang="en-US" b="1" dirty="0">
              <a:solidFill>
                <a:schemeClr val="bg1"/>
              </a:solidFill>
              <a:latin typeface="Times New Roman" panose="02020603050405020304" charset="0"/>
              <a:cs typeface="Times New Roman" panose="02020603050405020304" charset="0"/>
            </a:endParaRPr>
          </a:p>
        </p:txBody>
      </p:sp>
      <p:cxnSp>
        <p:nvCxnSpPr>
          <p:cNvPr id="10" name="直接连接符 9"/>
          <p:cNvCxnSpPr/>
          <p:nvPr/>
        </p:nvCxnSpPr>
        <p:spPr>
          <a:xfrm flipV="1">
            <a:off x="742756" y="3645148"/>
            <a:ext cx="5986035" cy="19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85737" y="4007798"/>
            <a:ext cx="4858002" cy="154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75195" y="5105828"/>
            <a:ext cx="4622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7781013" y="4119245"/>
            <a:ext cx="4065905" cy="1078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400" b="1">
                <a:latin typeface="Times New Roman" panose="02020603050405020304" charset="0"/>
                <a:cs typeface="Times New Roman" panose="02020603050405020304" charset="0"/>
              </a:rPr>
              <a:t>Catalina’s strong love for starry night observation</a:t>
            </a:r>
            <a:endParaRPr lang="en-US" altLang="zh-CN" sz="2400" b="1">
              <a:latin typeface="Times New Roman" panose="02020603050405020304" charset="0"/>
              <a:cs typeface="Times New Roman" panose="02020603050405020304" charset="0"/>
            </a:endParaRPr>
          </a:p>
        </p:txBody>
      </p:sp>
      <p:sp>
        <p:nvSpPr>
          <p:cNvPr id="17" name="右箭头 16"/>
          <p:cNvSpPr/>
          <p:nvPr>
            <p:custDataLst>
              <p:tags r:id="rId3"/>
            </p:custDataLst>
          </p:nvPr>
        </p:nvSpPr>
        <p:spPr>
          <a:xfrm>
            <a:off x="6917413" y="4119245"/>
            <a:ext cx="863600" cy="5213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15" name="矩形 16"/>
          <p:cNvSpPr>
            <a:spLocks noChangeArrowheads="1"/>
          </p:cNvSpPr>
          <p:nvPr>
            <p:custDataLst>
              <p:tags r:id="rId4"/>
            </p:custDataLst>
          </p:nvPr>
        </p:nvSpPr>
        <p:spPr bwMode="auto">
          <a:xfrm>
            <a:off x="665480" y="140335"/>
            <a:ext cx="4732020" cy="49657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16" name="矩形 15"/>
          <p:cNvSpPr/>
          <p:nvPr>
            <p:custDataLst>
              <p:tags r:id="rId5"/>
            </p:custDataLst>
          </p:nvPr>
        </p:nvSpPr>
        <p:spPr>
          <a:xfrm>
            <a:off x="826135" y="219710"/>
            <a:ext cx="4420870" cy="3498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Times New Roman" panose="02020603050405020304" charset="0"/>
                <a:cs typeface="Times New Roman" panose="02020603050405020304" charset="0"/>
              </a:rPr>
              <a:t>Background Information</a:t>
            </a:r>
            <a:endParaRPr lang="en-US" altLang="zh-CN" sz="28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blinds(horizontal)">
                                      <p:cBhvr>
                                        <p:cTn id="29" dur="500"/>
                                        <p:tgtEl>
                                          <p:spTgt spid="10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par>
                                <p:cTn id="50" presetID="3" presetClass="entr" presetSubtype="1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par>
                                <p:cTn id="53" presetID="3" presetClass="entr" presetSubtype="1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linds(horizontal)">
                                      <p:cBhvr>
                                        <p:cTn id="60" dur="500"/>
                                        <p:tgtEl>
                                          <p:spTgt spid="17"/>
                                        </p:tgtEl>
                                      </p:cBhvr>
                                    </p:animEffect>
                                  </p:childTnLst>
                                </p:cTn>
                              </p:par>
                            </p:childTnLst>
                          </p:cTn>
                        </p:par>
                        <p:par>
                          <p:cTn id="61" fill="hold">
                            <p:stCondLst>
                              <p:cond delay="500"/>
                            </p:stCondLst>
                            <p:childTnLst>
                              <p:par>
                                <p:cTn id="62" presetID="3" presetClass="entr" presetSubtype="1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linds(horizontal)">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animBg="1"/>
      <p:bldP spid="3" grpId="0"/>
      <p:bldP spid="3" grpId="1"/>
      <p:bldP spid="5" grpId="0"/>
      <p:bldP spid="5" grpId="1"/>
      <p:bldP spid="100" grpId="0"/>
      <p:bldP spid="100" grpId="1"/>
      <p:bldP spid="6" grpId="0"/>
      <p:bldP spid="6" grpId="1"/>
      <p:bldP spid="7" grpId="0"/>
      <p:bldP spid="7" grpId="1"/>
      <p:bldP spid="8" grpId="0"/>
      <p:bldP spid="8" grpId="1"/>
      <p:bldP spid="14" grpId="0" animBg="1"/>
      <p:bldP spid="14" grpId="1" animBg="1"/>
      <p:bldP spid="17" grpId="0" bldLvl="0" animBg="1"/>
      <p:bldP spid="17" grpId="1" animBg="1"/>
      <p:bldP spid="15"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63131" y="824954"/>
            <a:ext cx="7212458" cy="5866751"/>
          </a:xfrm>
          <a:solidFill>
            <a:schemeClr val="bg1"/>
          </a:solidFill>
        </p:spPr>
        <p:txBody>
          <a:bodyPr>
            <a:noAutofit/>
          </a:bodyPr>
          <a:lstStyle/>
          <a:p>
            <a:pPr>
              <a:lnSpc>
                <a:spcPct val="100000"/>
              </a:lnSpc>
            </a:pPr>
            <a:r>
              <a:rPr lang="en-US" sz="2400" dirty="0">
                <a:solidFill>
                  <a:schemeClr val="tx1"/>
                </a:solidFill>
                <a:latin typeface="Times New Roman" panose="02020603050405020304" charset="0"/>
                <a:cs typeface="Times New Roman" panose="02020603050405020304" charset="0"/>
              </a:rPr>
              <a:t>       </a:t>
            </a:r>
            <a:r>
              <a:rPr sz="2400" dirty="0">
                <a:solidFill>
                  <a:schemeClr val="tx1"/>
                </a:solidFill>
                <a:latin typeface="Times New Roman" panose="02020603050405020304" charset="0"/>
                <a:cs typeface="Times New Roman" panose="02020603050405020304" charset="0"/>
              </a:rPr>
              <a:t>But at night, when everything was</a:t>
            </a:r>
            <a:r>
              <a:rPr lang="en-US" sz="2400" dirty="0">
                <a:solidFill>
                  <a:schemeClr val="tx1"/>
                </a:solidFill>
                <a:latin typeface="Times New Roman" panose="02020603050405020304" charset="0"/>
                <a:cs typeface="Times New Roman" panose="02020603050405020304" charset="0"/>
              </a:rPr>
              <a:t> </a:t>
            </a:r>
            <a:r>
              <a:rPr sz="2400" dirty="0">
                <a:solidFill>
                  <a:schemeClr val="tx1"/>
                </a:solidFill>
                <a:latin typeface="Times New Roman" panose="02020603050405020304" charset="0"/>
                <a:cs typeface="Times New Roman" panose="02020603050405020304" charset="0"/>
              </a:rPr>
              <a:t>quiet,</a:t>
            </a:r>
            <a:r>
              <a:rPr lang="en-US" sz="2400" dirty="0">
                <a:solidFill>
                  <a:schemeClr val="tx1"/>
                </a:solidFill>
                <a:latin typeface="Times New Roman" panose="02020603050405020304" charset="0"/>
                <a:cs typeface="Times New Roman" panose="02020603050405020304" charset="0"/>
              </a:rPr>
              <a:t> </a:t>
            </a:r>
            <a:r>
              <a:rPr sz="2400" dirty="0">
                <a:solidFill>
                  <a:schemeClr val="tx1"/>
                </a:solidFill>
                <a:latin typeface="Times New Roman" panose="02020603050405020304" charset="0"/>
                <a:cs typeface="Times New Roman" panose="02020603050405020304" charset="0"/>
              </a:rPr>
              <a:t>Catalina was one of the few who were allowed beyond the roped-off corridors and the</a:t>
            </a:r>
            <a:r>
              <a:rPr lang="en-US" sz="2400" dirty="0">
                <a:solidFill>
                  <a:schemeClr val="tx1"/>
                </a:solidFill>
                <a:latin typeface="Times New Roman" panose="02020603050405020304" charset="0"/>
                <a:cs typeface="Times New Roman" panose="02020603050405020304" charset="0"/>
              </a:rPr>
              <a:t> </a:t>
            </a:r>
            <a:r>
              <a:rPr sz="2400" dirty="0">
                <a:solidFill>
                  <a:schemeClr val="tx1"/>
                </a:solidFill>
                <a:latin typeface="Times New Roman" panose="02020603050405020304" charset="0"/>
                <a:cs typeface="Times New Roman" panose="02020603050405020304" charset="0"/>
              </a:rPr>
              <a:t>“No Admittance</a:t>
            </a:r>
            <a:r>
              <a:rPr sz="2400" dirty="0" smtClean="0">
                <a:solidFill>
                  <a:schemeClr val="tx1"/>
                </a:solidFill>
                <a:latin typeface="Times New Roman" panose="02020603050405020304" charset="0"/>
                <a:cs typeface="Times New Roman" panose="02020603050405020304" charset="0"/>
              </a:rPr>
              <a:t>”</a:t>
            </a:r>
            <a:r>
              <a:rPr lang="en-US" sz="2400" dirty="0" smtClean="0">
                <a:solidFill>
                  <a:schemeClr val="tx1"/>
                </a:solidFill>
                <a:latin typeface="Times New Roman" panose="02020603050405020304" charset="0"/>
                <a:cs typeface="Times New Roman" panose="02020603050405020304" charset="0"/>
              </a:rPr>
              <a:t> </a:t>
            </a:r>
            <a:r>
              <a:rPr sz="2400" dirty="0" smtClean="0">
                <a:solidFill>
                  <a:schemeClr val="tx1"/>
                </a:solidFill>
                <a:latin typeface="Times New Roman" panose="02020603050405020304" charset="0"/>
                <a:cs typeface="Times New Roman" panose="02020603050405020304" charset="0"/>
              </a:rPr>
              <a:t>signs</a:t>
            </a:r>
            <a:r>
              <a:rPr sz="2400" dirty="0">
                <a:solidFill>
                  <a:schemeClr val="tx1"/>
                </a:solidFill>
                <a:latin typeface="Times New Roman" panose="02020603050405020304" charset="0"/>
                <a:cs typeface="Times New Roman" panose="02020603050405020304" charset="0"/>
              </a:rPr>
              <a:t>. The night staff all knew her, knew she would keep her hands away from the delicate instruments and could always be counted on to fetch a cup of coffee or grab a toolbox.</a:t>
            </a:r>
            <a:br>
              <a:rPr sz="2400" dirty="0">
                <a:solidFill>
                  <a:schemeClr val="tx1"/>
                </a:solidFill>
                <a:latin typeface="Times New Roman" panose="02020603050405020304" charset="0"/>
                <a:cs typeface="Times New Roman" panose="02020603050405020304" charset="0"/>
              </a:rPr>
            </a:br>
            <a:r>
              <a:rPr sz="2400" dirty="0">
                <a:solidFill>
                  <a:schemeClr val="tx1"/>
                </a:solidFill>
                <a:latin typeface="Times New Roman" panose="02020603050405020304" charset="0"/>
                <a:cs typeface="Times New Roman" panose="02020603050405020304" charset="0"/>
              </a:rPr>
              <a:t>　　She loved helping to service the grand telescopes, the eyes that peered out into the universe—even if it was annoying how she was always told not to disturb the astronomers who directed the telescopes through the night, searching the sky in elaborate pat-terns. Catalina wanted more than anything to confess her secret dream to these great and revered scientists, whose love of astronomy had brought them from all over the world to an isolated mountaintop.</a:t>
            </a:r>
            <a:endParaRPr sz="2400" dirty="0">
              <a:solidFill>
                <a:schemeClr val="tx1"/>
              </a:solidFill>
              <a:latin typeface="Times New Roman" panose="02020603050405020304" charset="0"/>
              <a:cs typeface="Times New Roman" panose="02020603050405020304" charset="0"/>
            </a:endParaRPr>
          </a:p>
        </p:txBody>
      </p:sp>
      <p:cxnSp>
        <p:nvCxnSpPr>
          <p:cNvPr id="9" name="直接连接符 8"/>
          <p:cNvCxnSpPr/>
          <p:nvPr/>
        </p:nvCxnSpPr>
        <p:spPr>
          <a:xfrm>
            <a:off x="5938463" y="5013789"/>
            <a:ext cx="1055427" cy="8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84323" y="5393933"/>
            <a:ext cx="7009922" cy="24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97952" y="5763802"/>
            <a:ext cx="5811383" cy="186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97952" y="6148598"/>
            <a:ext cx="6267235" cy="158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84323" y="6534364"/>
            <a:ext cx="3122134" cy="169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892214" y="171132"/>
            <a:ext cx="4299786" cy="953135"/>
          </a:xfrm>
          <a:prstGeom prst="rect">
            <a:avLst/>
          </a:prstGeom>
          <a:noFill/>
          <a:ln w="9525">
            <a:noFill/>
          </a:ln>
        </p:spPr>
        <p:txBody>
          <a:bodyPr wrap="square">
            <a:spAutoFit/>
          </a:bodyPr>
          <a:lstStyle/>
          <a:p>
            <a:pPr indent="0"/>
            <a:r>
              <a:rPr lang="en-US" sz="2800" b="1" dirty="0">
                <a:solidFill>
                  <a:srgbClr val="FF0000"/>
                </a:solidFill>
                <a:latin typeface="Times New Roman" panose="02020603050405020304" charset="0"/>
                <a:ea typeface="宋体" panose="02010600030101010101" pitchFamily="2" charset="-122"/>
                <a:cs typeface="Times New Roman" panose="02020603050405020304" charset="0"/>
              </a:rPr>
              <a:t>What’s the effect of this sentence?</a:t>
            </a:r>
            <a:endParaRPr lang="en-US" sz="28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pic>
        <p:nvPicPr>
          <p:cNvPr id="15" name="图片 14" descr="25"/>
          <p:cNvPicPr>
            <a:picLocks noChangeAspect="1"/>
          </p:cNvPicPr>
          <p:nvPr/>
        </p:nvPicPr>
        <p:blipFill>
          <a:blip r:embed="rId2"/>
          <a:stretch>
            <a:fillRect/>
          </a:stretch>
        </p:blipFill>
        <p:spPr>
          <a:xfrm>
            <a:off x="7294245" y="212689"/>
            <a:ext cx="642620" cy="854710"/>
          </a:xfrm>
          <a:prstGeom prst="rect">
            <a:avLst/>
          </a:prstGeom>
        </p:spPr>
      </p:pic>
      <p:sp>
        <p:nvSpPr>
          <p:cNvPr id="16" name="圆角矩形 15"/>
          <p:cNvSpPr/>
          <p:nvPr/>
        </p:nvSpPr>
        <p:spPr>
          <a:xfrm>
            <a:off x="7815178" y="3337029"/>
            <a:ext cx="4145634" cy="1205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400" b="1">
                <a:latin typeface="Times New Roman" panose="02020603050405020304" charset="0"/>
                <a:cs typeface="Times New Roman" panose="02020603050405020304" charset="0"/>
              </a:rPr>
              <a:t>It reveals Catalina’s strong passion for astronomy.</a:t>
            </a:r>
            <a:endParaRPr lang="en-US" altLang="zh-CN" sz="2400" b="1">
              <a:latin typeface="Times New Roman" panose="02020603050405020304" charset="0"/>
              <a:cs typeface="Times New Roman" panose="02020603050405020304" charset="0"/>
            </a:endParaRPr>
          </a:p>
        </p:txBody>
      </p:sp>
      <p:sp>
        <p:nvSpPr>
          <p:cNvPr id="17" name="右箭头 16"/>
          <p:cNvSpPr/>
          <p:nvPr/>
        </p:nvSpPr>
        <p:spPr>
          <a:xfrm>
            <a:off x="7184740" y="4593931"/>
            <a:ext cx="942975" cy="5213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3" name="矩形 16"/>
          <p:cNvSpPr>
            <a:spLocks noChangeArrowheads="1"/>
          </p:cNvSpPr>
          <p:nvPr>
            <p:custDataLst>
              <p:tags r:id="rId3"/>
            </p:custDataLst>
          </p:nvPr>
        </p:nvSpPr>
        <p:spPr bwMode="auto">
          <a:xfrm>
            <a:off x="665479" y="140334"/>
            <a:ext cx="4900433" cy="567055"/>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4"/>
            </p:custDataLst>
          </p:nvPr>
        </p:nvSpPr>
        <p:spPr>
          <a:xfrm>
            <a:off x="742950" y="160021"/>
            <a:ext cx="4739777" cy="4876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Times New Roman" panose="02020603050405020304" charset="0"/>
                <a:cs typeface="Times New Roman" panose="02020603050405020304" charset="0"/>
              </a:rPr>
              <a:t>Background Information</a:t>
            </a:r>
            <a:endParaRPr lang="en-US" altLang="zh-CN" sz="2800" b="1" dirty="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3"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4" grpId="0"/>
      <p:bldP spid="14" grpId="1"/>
      <p:bldP spid="16" grpId="0" animBg="1"/>
      <p:bldP spid="16" grpId="1" animBg="1"/>
      <p:bldP spid="17" grpId="0" animBg="1"/>
      <p:bldP spid="17" grpId="1" animBg="1"/>
      <p:bldP spid="3"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900" y="569595"/>
            <a:ext cx="7635682" cy="6452400"/>
          </a:xfrm>
          <a:solidFill>
            <a:schemeClr val="bg1"/>
          </a:solidFill>
        </p:spPr>
        <p:txBody>
          <a:bodyPr>
            <a:noAutofit/>
          </a:bodyPr>
          <a:lstStyle/>
          <a:p>
            <a:pPr>
              <a:lnSpc>
                <a:spcPct val="100000"/>
              </a:lnSpc>
            </a:pPr>
            <a:r>
              <a:rPr lang="en-US" sz="2300" dirty="0">
                <a:solidFill>
                  <a:schemeClr val="tx1"/>
                </a:solidFill>
                <a:latin typeface="Times New Roman" panose="02020603050405020304" charset="0"/>
                <a:cs typeface="Times New Roman" panose="02020603050405020304" charset="0"/>
              </a:rPr>
              <a:t>       </a:t>
            </a:r>
            <a:r>
              <a:rPr sz="2300" dirty="0">
                <a:solidFill>
                  <a:schemeClr val="tx1"/>
                </a:solidFill>
                <a:latin typeface="Times New Roman" panose="02020603050405020304" charset="0"/>
                <a:cs typeface="Times New Roman" panose="02020603050405020304" charset="0"/>
              </a:rPr>
              <a:t>Instead, </a:t>
            </a:r>
            <a:r>
              <a:rPr sz="2300" dirty="0" err="1">
                <a:solidFill>
                  <a:schemeClr val="tx1"/>
                </a:solidFill>
                <a:latin typeface="Times New Roman" panose="02020603050405020304" charset="0"/>
                <a:cs typeface="Times New Roman" panose="02020603050405020304" charset="0"/>
              </a:rPr>
              <a:t>Señor</a:t>
            </a:r>
            <a:r>
              <a:rPr sz="2300" dirty="0">
                <a:solidFill>
                  <a:schemeClr val="tx1"/>
                </a:solidFill>
                <a:latin typeface="Times New Roman" panose="02020603050405020304" charset="0"/>
                <a:cs typeface="Times New Roman" panose="02020603050405020304" charset="0"/>
              </a:rPr>
              <a:t> Alfonso, the accountant,</a:t>
            </a:r>
            <a:r>
              <a:rPr lang="en-US" sz="2300" dirty="0">
                <a:solidFill>
                  <a:schemeClr val="tx1"/>
                </a:solidFill>
                <a:latin typeface="Times New Roman" panose="02020603050405020304" charset="0"/>
                <a:cs typeface="Times New Roman" panose="02020603050405020304" charset="0"/>
              </a:rPr>
              <a:t> </a:t>
            </a:r>
            <a:r>
              <a:rPr sz="2300" dirty="0">
                <a:solidFill>
                  <a:schemeClr val="tx1"/>
                </a:solidFill>
                <a:latin typeface="Times New Roman" panose="02020603050405020304" charset="0"/>
                <a:cs typeface="Times New Roman" panose="02020603050405020304" charset="0"/>
              </a:rPr>
              <a:t>told her that if she bothered the scientists she would </a:t>
            </a:r>
            <a:r>
              <a:rPr sz="2300" dirty="0">
                <a:solidFill>
                  <a:srgbClr val="FF0000"/>
                </a:solidFill>
                <a:latin typeface="Times New Roman" panose="02020603050405020304" charset="0"/>
                <a:cs typeface="Times New Roman" panose="02020603050405020304" charset="0"/>
              </a:rPr>
              <a:t>be banned from</a:t>
            </a:r>
            <a:r>
              <a:rPr sz="2300" dirty="0">
                <a:solidFill>
                  <a:schemeClr val="tx1"/>
                </a:solidFill>
                <a:latin typeface="Times New Roman" panose="02020603050405020304" charset="0"/>
                <a:cs typeface="Times New Roman" panose="02020603050405020304" charset="0"/>
              </a:rPr>
              <a:t> the telescopes. </a:t>
            </a:r>
            <a:r>
              <a:rPr sz="2300" dirty="0" err="1">
                <a:solidFill>
                  <a:schemeClr val="tx1"/>
                </a:solidFill>
                <a:latin typeface="Times New Roman" panose="02020603050405020304" charset="0"/>
                <a:cs typeface="Times New Roman" panose="02020603050405020304" charset="0"/>
              </a:rPr>
              <a:t>Señora</a:t>
            </a:r>
            <a:r>
              <a:rPr sz="2300" dirty="0">
                <a:solidFill>
                  <a:schemeClr val="tx1"/>
                </a:solidFill>
                <a:latin typeface="Times New Roman" panose="02020603050405020304" charset="0"/>
                <a:cs typeface="Times New Roman" panose="02020603050405020304" charset="0"/>
              </a:rPr>
              <a:t> Carmen, the head administrator, </a:t>
            </a:r>
            <a:r>
              <a:rPr sz="2300" dirty="0">
                <a:solidFill>
                  <a:srgbClr val="FF0000"/>
                </a:solidFill>
                <a:latin typeface="Times New Roman" panose="02020603050405020304" charset="0"/>
                <a:cs typeface="Times New Roman" panose="02020603050405020304" charset="0"/>
              </a:rPr>
              <a:t>frowned </a:t>
            </a:r>
            <a:r>
              <a:rPr sz="2300" dirty="0">
                <a:solidFill>
                  <a:schemeClr val="tx1"/>
                </a:solidFill>
                <a:latin typeface="Times New Roman" panose="02020603050405020304" charset="0"/>
                <a:cs typeface="Times New Roman" panose="02020603050405020304" charset="0"/>
              </a:rPr>
              <a:t>and </a:t>
            </a:r>
            <a:r>
              <a:rPr sz="2300" dirty="0">
                <a:solidFill>
                  <a:srgbClr val="FF0000"/>
                </a:solidFill>
                <a:latin typeface="Times New Roman" panose="02020603050405020304" charset="0"/>
                <a:cs typeface="Times New Roman" panose="02020603050405020304" charset="0"/>
              </a:rPr>
              <a:t>scolded </a:t>
            </a:r>
            <a:r>
              <a:rPr sz="2300" dirty="0">
                <a:solidFill>
                  <a:schemeClr val="tx1"/>
                </a:solidFill>
                <a:latin typeface="Times New Roman" panose="02020603050405020304" charset="0"/>
                <a:cs typeface="Times New Roman" panose="02020603050405020304" charset="0"/>
              </a:rPr>
              <a:t>her.</a:t>
            </a:r>
            <a:r>
              <a:rPr lang="en-US" sz="2300" dirty="0">
                <a:solidFill>
                  <a:schemeClr val="tx1"/>
                </a:solidFill>
                <a:latin typeface="Times New Roman" panose="02020603050405020304" charset="0"/>
                <a:cs typeface="Times New Roman" panose="02020603050405020304" charset="0"/>
              </a:rPr>
              <a:t> </a:t>
            </a:r>
            <a:r>
              <a:rPr sz="2300" dirty="0">
                <a:solidFill>
                  <a:schemeClr val="tx1"/>
                </a:solidFill>
                <a:latin typeface="Times New Roman" panose="02020603050405020304" charset="0"/>
                <a:cs typeface="Times New Roman" panose="02020603050405020304" charset="0"/>
              </a:rPr>
              <a:t>“Little girls have no place </a:t>
            </a:r>
            <a:r>
              <a:rPr sz="2300" dirty="0">
                <a:solidFill>
                  <a:srgbClr val="FF0000"/>
                </a:solidFill>
                <a:latin typeface="Times New Roman" panose="02020603050405020304" charset="0"/>
                <a:cs typeface="Times New Roman" panose="02020603050405020304" charset="0"/>
              </a:rPr>
              <a:t>interfering with</a:t>
            </a:r>
            <a:r>
              <a:rPr sz="2300" dirty="0">
                <a:solidFill>
                  <a:schemeClr val="tx1"/>
                </a:solidFill>
                <a:latin typeface="Times New Roman" panose="02020603050405020304" charset="0"/>
                <a:cs typeface="Times New Roman" panose="02020603050405020304" charset="0"/>
              </a:rPr>
              <a:t> important work.”</a:t>
            </a:r>
            <a:br>
              <a:rPr sz="2300" dirty="0">
                <a:solidFill>
                  <a:schemeClr val="tx1"/>
                </a:solidFill>
                <a:latin typeface="Times New Roman" panose="02020603050405020304" charset="0"/>
                <a:cs typeface="Times New Roman" panose="02020603050405020304" charset="0"/>
              </a:rPr>
            </a:br>
            <a:r>
              <a:rPr sz="2300" dirty="0">
                <a:solidFill>
                  <a:schemeClr val="tx1"/>
                </a:solidFill>
                <a:latin typeface="Times New Roman" panose="02020603050405020304" charset="0"/>
                <a:cs typeface="Times New Roman" panose="02020603050405020304" charset="0"/>
              </a:rPr>
              <a:t>　　Even her father, when she said,“</a:t>
            </a:r>
            <a:r>
              <a:rPr sz="2300" dirty="0" err="1">
                <a:solidFill>
                  <a:schemeClr val="tx1"/>
                </a:solidFill>
                <a:latin typeface="Times New Roman" panose="02020603050405020304" charset="0"/>
                <a:cs typeface="Times New Roman" panose="02020603050405020304" charset="0"/>
              </a:rPr>
              <a:t>Papá</a:t>
            </a:r>
            <a:r>
              <a:rPr sz="2300" dirty="0">
                <a:solidFill>
                  <a:schemeClr val="tx1"/>
                </a:solidFill>
                <a:latin typeface="Times New Roman" panose="02020603050405020304" charset="0"/>
                <a:cs typeface="Times New Roman" panose="02020603050405020304" charset="0"/>
              </a:rPr>
              <a:t>, I want to be an astronomer someday</a:t>
            </a:r>
            <a:r>
              <a:rPr sz="2300" dirty="0" smtClean="0">
                <a:solidFill>
                  <a:schemeClr val="tx1"/>
                </a:solidFill>
                <a:latin typeface="Times New Roman" panose="02020603050405020304" charset="0"/>
                <a:cs typeface="Times New Roman" panose="02020603050405020304" charset="0"/>
              </a:rPr>
              <a:t>,”</a:t>
            </a:r>
            <a:r>
              <a:rPr lang="en-US" sz="2300" dirty="0" smtClean="0">
                <a:solidFill>
                  <a:schemeClr val="tx1"/>
                </a:solidFill>
                <a:latin typeface="Times New Roman" panose="02020603050405020304" charset="0"/>
                <a:cs typeface="Times New Roman" panose="02020603050405020304" charset="0"/>
              </a:rPr>
              <a:t> </a:t>
            </a:r>
            <a:r>
              <a:rPr sz="2300" dirty="0" smtClean="0">
                <a:solidFill>
                  <a:srgbClr val="FF0000"/>
                </a:solidFill>
                <a:latin typeface="Times New Roman" panose="02020603050405020304" charset="0"/>
                <a:cs typeface="Times New Roman" panose="02020603050405020304" charset="0"/>
              </a:rPr>
              <a:t>laughed</a:t>
            </a:r>
            <a:r>
              <a:rPr sz="2300" dirty="0">
                <a:solidFill>
                  <a:srgbClr val="FF0000"/>
                </a:solidFill>
                <a:latin typeface="Times New Roman" panose="02020603050405020304" charset="0"/>
                <a:cs typeface="Times New Roman" panose="02020603050405020304" charset="0"/>
              </a:rPr>
              <a:t> and tugged at </a:t>
            </a:r>
            <a:r>
              <a:rPr sz="2300" dirty="0">
                <a:solidFill>
                  <a:schemeClr val="tx1"/>
                </a:solidFill>
                <a:latin typeface="Times New Roman" panose="02020603050405020304" charset="0"/>
                <a:cs typeface="Times New Roman" panose="02020603050405020304" charset="0"/>
              </a:rPr>
              <a:t>one of her long black braids. “Maybe if you work hard, you'll be hired to clean the offices when you're big enough, like your mother.”</a:t>
            </a:r>
            <a:br>
              <a:rPr sz="2300" dirty="0">
                <a:solidFill>
                  <a:schemeClr val="tx1"/>
                </a:solidFill>
                <a:latin typeface="Times New Roman" panose="02020603050405020304" charset="0"/>
                <a:cs typeface="Times New Roman" panose="02020603050405020304" charset="0"/>
              </a:rPr>
            </a:br>
            <a:r>
              <a:rPr sz="2300" dirty="0">
                <a:latin typeface="Times New Roman" panose="02020603050405020304" charset="0"/>
                <a:cs typeface="Times New Roman" panose="02020603050405020304" charset="0"/>
                <a:sym typeface="+mn-ea"/>
              </a:rPr>
              <a:t>　　But Catalina was curious. The sky did not merely</a:t>
            </a:r>
            <a:r>
              <a:rPr sz="2300" dirty="0">
                <a:solidFill>
                  <a:srgbClr val="FF0000"/>
                </a:solidFill>
                <a:latin typeface="Times New Roman" panose="02020603050405020304" charset="0"/>
                <a:cs typeface="Times New Roman" panose="02020603050405020304" charset="0"/>
                <a:sym typeface="+mn-ea"/>
              </a:rPr>
              <a:t> consist of </a:t>
            </a:r>
            <a:r>
              <a:rPr sz="2300" dirty="0">
                <a:latin typeface="Times New Roman" panose="02020603050405020304" charset="0"/>
                <a:cs typeface="Times New Roman" panose="02020603050405020304" charset="0"/>
                <a:sym typeface="+mn-ea"/>
              </a:rPr>
              <a:t>white dots of stars against a black background, like her schoolbooks said. The sky she saw every night </a:t>
            </a:r>
            <a:r>
              <a:rPr sz="2300" dirty="0">
                <a:solidFill>
                  <a:srgbClr val="FF0000"/>
                </a:solidFill>
                <a:latin typeface="Times New Roman" panose="02020603050405020304" charset="0"/>
                <a:cs typeface="Times New Roman" panose="02020603050405020304" charset="0"/>
                <a:sym typeface="+mn-ea"/>
              </a:rPr>
              <a:t>was knotted with</a:t>
            </a:r>
            <a:r>
              <a:rPr sz="2300" dirty="0">
                <a:latin typeface="Times New Roman" panose="02020603050405020304" charset="0"/>
                <a:cs typeface="Times New Roman" panose="02020603050405020304" charset="0"/>
                <a:sym typeface="+mn-ea"/>
              </a:rPr>
              <a:t> patterns, from fuzzy balls of fluff to filaments braided and twirling overhead. What were the bright threads that looped in twisting arcs around dark eyelets? And what secret commands did the astronomers type on their computers to persuade the telescopes to rotate and capture the distant, hidden galaxies</a:t>
            </a:r>
            <a:r>
              <a:rPr sz="2300" dirty="0" smtClean="0">
                <a:latin typeface="Times New Roman" panose="02020603050405020304" charset="0"/>
                <a:cs typeface="Times New Roman" panose="02020603050405020304" charset="0"/>
                <a:sym typeface="+mn-ea"/>
              </a:rPr>
              <a:t>?</a:t>
            </a:r>
            <a:r>
              <a:rPr sz="2300" dirty="0">
                <a:latin typeface="Times New Roman" panose="02020603050405020304" charset="0"/>
                <a:cs typeface="Times New Roman" panose="02020603050405020304" charset="0"/>
                <a:sym typeface="+mn-ea"/>
              </a:rPr>
              <a:t>　</a:t>
            </a:r>
            <a:endParaRPr lang="en-US" sz="2300" dirty="0">
              <a:latin typeface="Times New Roman" panose="02020603050405020304" charset="0"/>
              <a:cs typeface="Times New Roman" panose="02020603050405020304" charset="0"/>
              <a:sym typeface="+mn-ea"/>
            </a:endParaRPr>
          </a:p>
        </p:txBody>
      </p:sp>
      <p:sp>
        <p:nvSpPr>
          <p:cNvPr id="23" name="圆角矩形标注 22"/>
          <p:cNvSpPr/>
          <p:nvPr>
            <p:custDataLst>
              <p:tags r:id="rId2"/>
            </p:custDataLst>
          </p:nvPr>
        </p:nvSpPr>
        <p:spPr>
          <a:xfrm>
            <a:off x="7522817" y="706120"/>
            <a:ext cx="5156200" cy="2654300"/>
          </a:xfrm>
          <a:prstGeom prst="wedgeRoundRectCallout">
            <a:avLst>
              <a:gd name="adj1" fmla="val -78549"/>
              <a:gd name="adj2" fmla="val -17129"/>
              <a:gd name="adj3" fmla="val 16667"/>
            </a:avLst>
          </a:prstGeom>
          <a:solidFill>
            <a:srgbClr val="452646">
              <a:alpha val="66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algn="l"/>
            <a:r>
              <a:rPr lang="zh-CN" altLang="en-US" sz="2000" b="1">
                <a:solidFill>
                  <a:schemeClr val="bg1"/>
                </a:solidFill>
                <a:latin typeface="Times New Roman" panose="02020603050405020304" charset="0"/>
                <a:cs typeface="Times New Roman" panose="02020603050405020304" charset="0"/>
                <a:sym typeface="+mn-ea"/>
              </a:rPr>
              <a:t>frown and scold her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laugh and tug at	</a:t>
            </a:r>
            <a:endParaRPr lang="zh-CN" altLang="en-US" sz="2000" b="1">
              <a:solidFill>
                <a:schemeClr val="bg1"/>
              </a:solidFill>
              <a:latin typeface="Times New Roman" panose="02020603050405020304" charset="0"/>
              <a:cs typeface="Times New Roman" panose="02020603050405020304" charset="0"/>
            </a:endParaRPr>
          </a:p>
          <a:p>
            <a:pPr algn="l"/>
            <a:r>
              <a:rPr lang="zh-CN" altLang="en-US" sz="2000" b="1">
                <a:solidFill>
                  <a:schemeClr val="bg1"/>
                </a:solidFill>
                <a:latin typeface="Times New Roman" panose="02020603050405020304" charset="0"/>
                <a:cs typeface="Times New Roman" panose="02020603050405020304" charset="0"/>
                <a:sym typeface="+mn-ea"/>
              </a:rPr>
              <a:t>be knotted with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fuzzy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filaments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twirl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loop in twisting arcs</a:t>
            </a:r>
            <a:r>
              <a:rPr lang="en-US" altLang="zh-CN" sz="2000" b="1">
                <a:solidFill>
                  <a:schemeClr val="bg1"/>
                </a:solidFill>
                <a:latin typeface="Times New Roman" panose="02020603050405020304" charset="0"/>
                <a:cs typeface="Times New Roman" panose="02020603050405020304" charset="0"/>
                <a:sym typeface="+mn-ea"/>
              </a:rPr>
              <a:t>  </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6" name="文本框 5"/>
          <p:cNvSpPr txBox="1"/>
          <p:nvPr/>
        </p:nvSpPr>
        <p:spPr>
          <a:xfrm>
            <a:off x="9873587" y="802640"/>
            <a:ext cx="2501265" cy="398780"/>
          </a:xfrm>
          <a:prstGeom prst="rect">
            <a:avLst/>
          </a:prstGeom>
          <a:noFill/>
        </p:spPr>
        <p:txBody>
          <a:bodyPr wrap="square" rtlCol="0" anchor="t">
            <a:spAutoFit/>
          </a:bodyPr>
          <a:lstStyle/>
          <a:p>
            <a:pPr algn="l"/>
            <a:r>
              <a:rPr lang="zh-CN" altLang="en-US" sz="2000" b="1" dirty="0">
                <a:solidFill>
                  <a:schemeClr val="bg1"/>
                </a:solidFill>
                <a:latin typeface="Times New Roman" panose="02020603050405020304" charset="0"/>
                <a:cs typeface="Times New Roman" panose="02020603050405020304" charset="0"/>
                <a:sym typeface="+mn-ea"/>
              </a:rPr>
              <a:t>皱眉并且责骂她</a:t>
            </a:r>
            <a:r>
              <a:rPr lang="en-US" altLang="zh-CN" sz="2000" b="1" dirty="0">
                <a:solidFill>
                  <a:schemeClr val="bg1"/>
                </a:solidFill>
                <a:latin typeface="Times New Roman" panose="02020603050405020304" charset="0"/>
                <a:cs typeface="Times New Roman" panose="02020603050405020304" charset="0"/>
                <a:sym typeface="+mn-ea"/>
              </a:rPr>
              <a:t> </a:t>
            </a:r>
            <a:endParaRPr lang="en-US" altLang="zh-CN" sz="2000" b="1" dirty="0">
              <a:solidFill>
                <a:schemeClr val="bg1"/>
              </a:solidFill>
              <a:latin typeface="Times New Roman" panose="02020603050405020304" charset="0"/>
              <a:cs typeface="Times New Roman" panose="02020603050405020304" charset="0"/>
              <a:sym typeface="+mn-ea"/>
            </a:endParaRPr>
          </a:p>
        </p:txBody>
      </p:sp>
      <p:sp>
        <p:nvSpPr>
          <p:cNvPr id="7" name="文本框 6"/>
          <p:cNvSpPr txBox="1"/>
          <p:nvPr/>
        </p:nvSpPr>
        <p:spPr>
          <a:xfrm>
            <a:off x="9631652" y="1131570"/>
            <a:ext cx="3047365" cy="398780"/>
          </a:xfrm>
          <a:prstGeom prst="rect">
            <a:avLst/>
          </a:prstGeom>
          <a:noFill/>
        </p:spPr>
        <p:txBody>
          <a:bodyPr wrap="square" rtlCol="0" anchor="t">
            <a:spAutoFit/>
          </a:bodyPr>
          <a:lstStyle/>
          <a:p>
            <a:r>
              <a:rPr lang="zh-CN" altLang="en-US" sz="2000" b="1">
                <a:solidFill>
                  <a:schemeClr val="bg1"/>
                </a:solidFill>
                <a:latin typeface="Times New Roman" panose="02020603050405020304" charset="0"/>
                <a:cs typeface="Times New Roman" panose="02020603050405020304" charset="0"/>
                <a:sym typeface="+mn-ea"/>
              </a:rPr>
              <a:t>笑着并且拉扯着</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8" name="文本框 7"/>
          <p:cNvSpPr txBox="1"/>
          <p:nvPr/>
        </p:nvSpPr>
        <p:spPr>
          <a:xfrm>
            <a:off x="9533862" y="1465580"/>
            <a:ext cx="2909570" cy="39878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与...纠缠在一起</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9" name="文本框 8"/>
          <p:cNvSpPr txBox="1"/>
          <p:nvPr/>
        </p:nvSpPr>
        <p:spPr>
          <a:xfrm>
            <a:off x="8512782" y="1756410"/>
            <a:ext cx="3519170" cy="39878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adj. 有绒毛的，绒毛状的</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10" name="文本框 9"/>
          <p:cNvSpPr txBox="1"/>
          <p:nvPr/>
        </p:nvSpPr>
        <p:spPr>
          <a:xfrm>
            <a:off x="8818852" y="2065655"/>
            <a:ext cx="2263140" cy="39878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菌丝</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11" name="文本框 10"/>
          <p:cNvSpPr txBox="1"/>
          <p:nvPr/>
        </p:nvSpPr>
        <p:spPr>
          <a:xfrm>
            <a:off x="8418802" y="2348865"/>
            <a:ext cx="2727960" cy="39878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v.旋转，急转</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12" name="文本框 11"/>
          <p:cNvSpPr txBox="1"/>
          <p:nvPr/>
        </p:nvSpPr>
        <p:spPr>
          <a:xfrm>
            <a:off x="9836757" y="2655570"/>
            <a:ext cx="2548255" cy="39878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绕成扭曲的弧线</a:t>
            </a:r>
            <a:endParaRPr lang="zh-CN" altLang="en-US" sz="2000" b="1">
              <a:solidFill>
                <a:schemeClr val="bg1"/>
              </a:solidFill>
              <a:latin typeface="Times New Roman" panose="02020603050405020304" charset="0"/>
              <a:cs typeface="Times New Roman" panose="02020603050405020304" charset="0"/>
              <a:sym typeface="+mn-ea"/>
            </a:endParaRPr>
          </a:p>
        </p:txBody>
      </p:sp>
      <p:cxnSp>
        <p:nvCxnSpPr>
          <p:cNvPr id="13" name="直接连接符 12"/>
          <p:cNvCxnSpPr/>
          <p:nvPr/>
        </p:nvCxnSpPr>
        <p:spPr>
          <a:xfrm>
            <a:off x="768999" y="4311041"/>
            <a:ext cx="2850590" cy="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1398587" y="2707750"/>
            <a:ext cx="3332439" cy="1179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latin typeface="Times New Roman" panose="02020603050405020304" charset="0"/>
                <a:cs typeface="Times New Roman" panose="02020603050405020304" charset="0"/>
              </a:rPr>
              <a:t>Main Idea: </a:t>
            </a:r>
            <a:endParaRPr lang="en-US" altLang="zh-CN" sz="2800" b="1">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Catalina’s curiosity</a:t>
            </a:r>
            <a:endParaRPr lang="en-US" altLang="zh-CN" sz="2800" b="1">
              <a:latin typeface="Times New Roman" panose="02020603050405020304" charset="0"/>
              <a:cs typeface="Times New Roman" panose="02020603050405020304" charset="0"/>
            </a:endParaRPr>
          </a:p>
        </p:txBody>
      </p:sp>
      <p:cxnSp>
        <p:nvCxnSpPr>
          <p:cNvPr id="15" name="直接连接符 14"/>
          <p:cNvCxnSpPr/>
          <p:nvPr/>
        </p:nvCxnSpPr>
        <p:spPr>
          <a:xfrm>
            <a:off x="3824115" y="4306588"/>
            <a:ext cx="3543762" cy="739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7830792" y="3925818"/>
            <a:ext cx="1546860" cy="51244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Times New Roman" panose="02020603050405020304" charset="0"/>
                <a:cs typeface="Times New Roman" panose="02020603050405020304" charset="0"/>
              </a:rPr>
              <a:t>Detail 1</a:t>
            </a:r>
            <a:endParaRPr lang="en-US" altLang="zh-CN" sz="2400" b="1">
              <a:latin typeface="Times New Roman" panose="02020603050405020304" charset="0"/>
              <a:cs typeface="Times New Roman" panose="02020603050405020304" charset="0"/>
            </a:endParaRPr>
          </a:p>
        </p:txBody>
      </p:sp>
      <p:cxnSp>
        <p:nvCxnSpPr>
          <p:cNvPr id="20" name="直接连接符 19"/>
          <p:cNvCxnSpPr/>
          <p:nvPr/>
        </p:nvCxnSpPr>
        <p:spPr>
          <a:xfrm>
            <a:off x="149087" y="4656778"/>
            <a:ext cx="6689035" cy="1176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49087" y="4985435"/>
            <a:ext cx="2021260" cy="2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49087" y="5696560"/>
            <a:ext cx="2045207" cy="79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375452" y="4997360"/>
            <a:ext cx="4675436" cy="393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29235" y="5393435"/>
            <a:ext cx="7189760" cy="477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圆角矩形 25"/>
          <p:cNvSpPr/>
          <p:nvPr>
            <p:custDataLst>
              <p:tags r:id="rId3"/>
            </p:custDataLst>
          </p:nvPr>
        </p:nvSpPr>
        <p:spPr>
          <a:xfrm>
            <a:off x="7856509" y="4594405"/>
            <a:ext cx="1546860" cy="51244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Times New Roman" panose="02020603050405020304" charset="0"/>
                <a:cs typeface="Times New Roman" panose="02020603050405020304" charset="0"/>
              </a:rPr>
              <a:t>Detail 2</a:t>
            </a:r>
            <a:endParaRPr lang="en-US" altLang="zh-CN" sz="2400" b="1">
              <a:latin typeface="Times New Roman" panose="02020603050405020304" charset="0"/>
              <a:cs typeface="Times New Roman" panose="02020603050405020304" charset="0"/>
            </a:endParaRPr>
          </a:p>
        </p:txBody>
      </p:sp>
      <p:cxnSp>
        <p:nvCxnSpPr>
          <p:cNvPr id="28" name="直接连接符 27"/>
          <p:cNvCxnSpPr/>
          <p:nvPr>
            <p:custDataLst>
              <p:tags r:id="rId4"/>
            </p:custDataLst>
          </p:nvPr>
        </p:nvCxnSpPr>
        <p:spPr>
          <a:xfrm>
            <a:off x="2456180" y="5722006"/>
            <a:ext cx="4962815" cy="254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5"/>
            </p:custDataLst>
          </p:nvPr>
        </p:nvCxnSpPr>
        <p:spPr>
          <a:xfrm flipV="1">
            <a:off x="149087" y="6016426"/>
            <a:ext cx="3810304" cy="323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0" name="圆角矩形 29"/>
          <p:cNvSpPr/>
          <p:nvPr>
            <p:custDataLst>
              <p:tags r:id="rId6"/>
            </p:custDataLst>
          </p:nvPr>
        </p:nvSpPr>
        <p:spPr>
          <a:xfrm>
            <a:off x="7879687" y="5270300"/>
            <a:ext cx="1546860" cy="51244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Times New Roman" panose="02020603050405020304" charset="0"/>
                <a:cs typeface="Times New Roman" panose="02020603050405020304" charset="0"/>
              </a:rPr>
              <a:t>Detail 3</a:t>
            </a:r>
            <a:endParaRPr lang="en-US" altLang="zh-CN" sz="2400" b="1">
              <a:latin typeface="Times New Roman" panose="02020603050405020304" charset="0"/>
              <a:cs typeface="Times New Roman" panose="02020603050405020304" charset="0"/>
            </a:endParaRPr>
          </a:p>
        </p:txBody>
      </p:sp>
      <p:cxnSp>
        <p:nvCxnSpPr>
          <p:cNvPr id="31" name="直接连接符 30"/>
          <p:cNvCxnSpPr/>
          <p:nvPr>
            <p:custDataLst>
              <p:tags r:id="rId7"/>
            </p:custDataLst>
          </p:nvPr>
        </p:nvCxnSpPr>
        <p:spPr>
          <a:xfrm flipV="1">
            <a:off x="4164496" y="6009440"/>
            <a:ext cx="3235476" cy="6985"/>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8"/>
            </p:custDataLst>
          </p:nvPr>
        </p:nvCxnSpPr>
        <p:spPr>
          <a:xfrm flipV="1">
            <a:off x="149087" y="6449194"/>
            <a:ext cx="6941005" cy="19726"/>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9"/>
            </p:custDataLst>
          </p:nvPr>
        </p:nvCxnSpPr>
        <p:spPr>
          <a:xfrm flipV="1">
            <a:off x="149087" y="6784933"/>
            <a:ext cx="6901801" cy="254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圆角矩形 33"/>
          <p:cNvSpPr/>
          <p:nvPr>
            <p:custDataLst>
              <p:tags r:id="rId10"/>
            </p:custDataLst>
          </p:nvPr>
        </p:nvSpPr>
        <p:spPr>
          <a:xfrm>
            <a:off x="7837487" y="5956475"/>
            <a:ext cx="1546860" cy="512445"/>
          </a:xfrm>
          <a:prstGeom prst="roundRect">
            <a:avLst/>
          </a:prstGeom>
          <a:solidFill>
            <a:schemeClr val="accent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charset="0"/>
                <a:cs typeface="Times New Roman" panose="02020603050405020304" charset="0"/>
              </a:rPr>
              <a:t>Detail 4</a:t>
            </a:r>
            <a:endParaRPr lang="en-US" altLang="zh-CN" sz="2400" b="1" dirty="0">
              <a:latin typeface="Times New Roman" panose="02020603050405020304" charset="0"/>
              <a:cs typeface="Times New Roman" panose="02020603050405020304" charset="0"/>
            </a:endParaRPr>
          </a:p>
        </p:txBody>
      </p:sp>
      <p:sp>
        <p:nvSpPr>
          <p:cNvPr id="8194" name="矩形 16"/>
          <p:cNvSpPr>
            <a:spLocks noChangeArrowheads="1"/>
          </p:cNvSpPr>
          <p:nvPr>
            <p:custDataLst>
              <p:tags r:id="rId11"/>
            </p:custDataLst>
          </p:nvPr>
        </p:nvSpPr>
        <p:spPr bwMode="auto">
          <a:xfrm>
            <a:off x="665480" y="140335"/>
            <a:ext cx="4732020" cy="49657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3" name="矩形 2"/>
          <p:cNvSpPr/>
          <p:nvPr>
            <p:custDataLst>
              <p:tags r:id="rId12"/>
            </p:custDataLst>
          </p:nvPr>
        </p:nvSpPr>
        <p:spPr>
          <a:xfrm>
            <a:off x="826135" y="219710"/>
            <a:ext cx="4420870" cy="3498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Times New Roman" panose="02020603050405020304" charset="0"/>
                <a:cs typeface="Times New Roman" panose="02020603050405020304" charset="0"/>
              </a:rPr>
              <a:t>Background Information</a:t>
            </a:r>
            <a:endParaRPr lang="en-US" altLang="zh-CN" sz="28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par>
                                <p:cTn id="68" presetID="3" presetClass="entr" presetSubtype="1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linds(horizontal)">
                                      <p:cBhvr>
                                        <p:cTn id="70" dur="500"/>
                                        <p:tgtEl>
                                          <p:spTgt spid="20"/>
                                        </p:tgtEl>
                                      </p:cBhvr>
                                    </p:animEffect>
                                  </p:childTnLst>
                                </p:cTn>
                              </p:par>
                              <p:par>
                                <p:cTn id="71" presetID="3" presetClass="entr" presetSubtype="1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linds(horizontal)">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linds(horizontal)">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linds(horizontal)">
                                      <p:cBhvr>
                                        <p:cTn id="83" dur="500"/>
                                        <p:tgtEl>
                                          <p:spTgt spid="22"/>
                                        </p:tgtEl>
                                      </p:cBhvr>
                                    </p:animEffect>
                                  </p:childTnLst>
                                </p:cTn>
                              </p:par>
                              <p:par>
                                <p:cTn id="84" presetID="3" presetClass="entr" presetSubtype="10"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blinds(horizontal)">
                                      <p:cBhvr>
                                        <p:cTn id="86" dur="500"/>
                                        <p:tgtEl>
                                          <p:spTgt spid="24"/>
                                        </p:tgtEl>
                                      </p:cBhvr>
                                    </p:animEffect>
                                  </p:childTnLst>
                                </p:cTn>
                              </p:par>
                              <p:par>
                                <p:cTn id="87" presetID="3" presetClass="entr" presetSubtype="10"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linds(horizontal)">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blinds(horizontal)">
                                      <p:cBhvr>
                                        <p:cTn id="99" dur="500"/>
                                        <p:tgtEl>
                                          <p:spTgt spid="28"/>
                                        </p:tgtEl>
                                      </p:cBhvr>
                                    </p:animEffect>
                                  </p:childTnLst>
                                </p:cTn>
                              </p:par>
                              <p:par>
                                <p:cTn id="100" presetID="3" presetClass="entr" presetSubtype="10"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blinds(horizontal)">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blinds(horizontal)">
                                      <p:cBhvr>
                                        <p:cTn id="112" dur="500"/>
                                        <p:tgtEl>
                                          <p:spTgt spid="31"/>
                                        </p:tgtEl>
                                      </p:cBhvr>
                                    </p:animEffect>
                                  </p:childTnLst>
                                </p:cTn>
                              </p:par>
                              <p:par>
                                <p:cTn id="113" presetID="3" presetClass="entr" presetSubtype="1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blinds(horizontal)">
                                      <p:cBhvr>
                                        <p:cTn id="115" dur="500"/>
                                        <p:tgtEl>
                                          <p:spTgt spid="32"/>
                                        </p:tgtEl>
                                      </p:cBhvr>
                                    </p:animEffect>
                                  </p:childTnLst>
                                </p:cTn>
                              </p:par>
                              <p:par>
                                <p:cTn id="116" presetID="3" presetClass="entr" presetSubtype="10" fill="hold"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blinds(horizontal)">
                                      <p:cBhvr>
                                        <p:cTn id="1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23" grpId="0" bldLvl="0" animBg="1"/>
      <p:bldP spid="23" grpId="1" animBg="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4" grpId="0" bldLvl="0" animBg="1"/>
      <p:bldP spid="14" grpId="1" animBg="1"/>
      <p:bldP spid="19" grpId="0" bldLvl="0" animBg="1"/>
      <p:bldP spid="19" grpId="1" animBg="1"/>
      <p:bldP spid="26" grpId="0" bldLvl="0" animBg="1"/>
      <p:bldP spid="26" grpId="1" animBg="1"/>
      <p:bldP spid="30" grpId="0" bldLvl="0" animBg="1"/>
      <p:bldP spid="30" grpId="1" animBg="1"/>
      <p:bldP spid="34" grpId="0" bldLvl="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27739" y="716280"/>
            <a:ext cx="6613524" cy="6022340"/>
          </a:xfrm>
          <a:prstGeom prst="rect">
            <a:avLst/>
          </a:prstGeom>
          <a:solidFill>
            <a:schemeClr val="bg1"/>
          </a:solidFill>
          <a:ln>
            <a:solidFill>
              <a:schemeClr val="tx1"/>
            </a:solidFill>
            <a:prstDash val="solid"/>
          </a:ln>
        </p:spPr>
        <p:txBody>
          <a:bodyPr wrap="square" rtlCol="0" anchor="t">
            <a:noAutofit/>
          </a:bodyPr>
          <a:lstStyle/>
          <a:p>
            <a:pPr>
              <a:lnSpc>
                <a:spcPct val="100000"/>
              </a:lnSpc>
            </a:pPr>
            <a:r>
              <a:rPr lang="en-US" sz="2400" dirty="0">
                <a:latin typeface="Times New Roman" panose="02020603050405020304" charset="0"/>
                <a:cs typeface="Times New Roman" panose="02020603050405020304" charset="0"/>
                <a:sym typeface="+mn-ea"/>
              </a:rPr>
              <a:t>        </a:t>
            </a:r>
            <a:r>
              <a:rPr sz="2400" dirty="0">
                <a:latin typeface="Times New Roman" panose="02020603050405020304" charset="0"/>
                <a:cs typeface="Times New Roman" panose="02020603050405020304" charset="0"/>
                <a:sym typeface="+mn-ea"/>
              </a:rPr>
              <a:t>One day last summer, she had been</a:t>
            </a:r>
            <a:r>
              <a:rPr sz="2400" dirty="0">
                <a:solidFill>
                  <a:srgbClr val="FF0000"/>
                </a:solidFill>
                <a:latin typeface="Times New Roman" panose="02020603050405020304" charset="0"/>
                <a:cs typeface="Times New Roman" panose="02020603050405020304" charset="0"/>
                <a:sym typeface="+mn-ea"/>
              </a:rPr>
              <a:t> curled up </a:t>
            </a:r>
            <a:r>
              <a:rPr sz="2400" dirty="0">
                <a:latin typeface="Times New Roman" panose="02020603050405020304" charset="0"/>
                <a:cs typeface="Times New Roman" panose="02020603050405020304" charset="0"/>
                <a:sym typeface="+mn-ea"/>
              </a:rPr>
              <a:t>on a dingy green vinyl sofa in the small library. Magazine pages </a:t>
            </a:r>
            <a:r>
              <a:rPr sz="2400" dirty="0">
                <a:solidFill>
                  <a:srgbClr val="FF0000"/>
                </a:solidFill>
                <a:latin typeface="Times New Roman" panose="02020603050405020304" charset="0"/>
                <a:cs typeface="Times New Roman" panose="02020603050405020304" charset="0"/>
                <a:sym typeface="+mn-ea"/>
              </a:rPr>
              <a:t>flapped</a:t>
            </a:r>
            <a:r>
              <a:rPr sz="2400" dirty="0">
                <a:latin typeface="Times New Roman" panose="02020603050405020304" charset="0"/>
                <a:cs typeface="Times New Roman" panose="02020603050405020304" charset="0"/>
                <a:sym typeface="+mn-ea"/>
              </a:rPr>
              <a:t> on battered wooden side tables as fans</a:t>
            </a:r>
            <a:r>
              <a:rPr sz="2400" dirty="0">
                <a:solidFill>
                  <a:srgbClr val="FF0000"/>
                </a:solidFill>
                <a:latin typeface="Times New Roman" panose="02020603050405020304" charset="0"/>
                <a:cs typeface="Times New Roman" panose="02020603050405020304" charset="0"/>
                <a:sym typeface="+mn-ea"/>
              </a:rPr>
              <a:t> swung back and forth</a:t>
            </a:r>
            <a:r>
              <a:rPr sz="2400" dirty="0">
                <a:latin typeface="Times New Roman" panose="02020603050405020304" charset="0"/>
                <a:cs typeface="Times New Roman" panose="02020603050405020304" charset="0"/>
                <a:sym typeface="+mn-ea"/>
              </a:rPr>
              <a:t>. </a:t>
            </a:r>
            <a:r>
              <a:rPr sz="2400" dirty="0">
                <a:solidFill>
                  <a:srgbClr val="FF0000"/>
                </a:solidFill>
                <a:latin typeface="Times New Roman" panose="02020603050405020304" charset="0"/>
                <a:cs typeface="Times New Roman" panose="02020603050405020304" charset="0"/>
                <a:sym typeface="+mn-ea"/>
              </a:rPr>
              <a:t>Flipping through </a:t>
            </a:r>
            <a:r>
              <a:rPr sz="2400" dirty="0">
                <a:latin typeface="Times New Roman" panose="02020603050405020304" charset="0"/>
                <a:cs typeface="Times New Roman" panose="02020603050405020304" charset="0"/>
                <a:sym typeface="+mn-ea"/>
              </a:rPr>
              <a:t>the pages of a botany journal, she had stopped at the picture of an </a:t>
            </a:r>
            <a:r>
              <a:rPr sz="2400" dirty="0">
                <a:solidFill>
                  <a:srgbClr val="FF0000"/>
                </a:solidFill>
                <a:latin typeface="Times New Roman" panose="02020603050405020304" charset="0"/>
                <a:cs typeface="Times New Roman" panose="02020603050405020304" charset="0"/>
                <a:sym typeface="+mn-ea"/>
              </a:rPr>
              <a:t>intricate </a:t>
            </a:r>
            <a:r>
              <a:rPr sz="2400" dirty="0">
                <a:latin typeface="Times New Roman" panose="02020603050405020304" charset="0"/>
                <a:cs typeface="Times New Roman" panose="02020603050405020304" charset="0"/>
                <a:sym typeface="+mn-ea"/>
              </a:rPr>
              <a:t>white flower.</a:t>
            </a:r>
            <a:r>
              <a:rPr lang="en-US" sz="2400" dirty="0">
                <a:latin typeface="Times New Roman" panose="02020603050405020304" charset="0"/>
                <a:cs typeface="Times New Roman" panose="02020603050405020304" charset="0"/>
                <a:sym typeface="+mn-ea"/>
              </a:rPr>
              <a:t> </a:t>
            </a:r>
            <a:br>
              <a:rPr lang="en-US" sz="2400" dirty="0">
                <a:latin typeface="Times New Roman" panose="02020603050405020304" charset="0"/>
                <a:cs typeface="Times New Roman" panose="02020603050405020304" charset="0"/>
                <a:sym typeface="+mn-ea"/>
              </a:rPr>
            </a:br>
            <a:r>
              <a:rPr lang="en-US" sz="2400" dirty="0">
                <a:latin typeface="Times New Roman" panose="02020603050405020304" charset="0"/>
                <a:cs typeface="Times New Roman" panose="02020603050405020304" charset="0"/>
                <a:sym typeface="+mn-ea"/>
              </a:rPr>
              <a:t>        “It's called wild carrot, or Queen Anne's </a:t>
            </a:r>
            <a:r>
              <a:rPr lang="en-US" sz="2400" dirty="0" err="1">
                <a:latin typeface="Times New Roman" panose="02020603050405020304" charset="0"/>
                <a:cs typeface="Times New Roman" panose="02020603050405020304" charset="0"/>
                <a:sym typeface="+mn-ea"/>
              </a:rPr>
              <a:t>Lace.”One</a:t>
            </a:r>
            <a:r>
              <a:rPr lang="en-US" sz="2400" dirty="0">
                <a:latin typeface="Times New Roman" panose="02020603050405020304" charset="0"/>
                <a:cs typeface="Times New Roman" panose="02020603050405020304" charset="0"/>
                <a:sym typeface="+mn-ea"/>
              </a:rPr>
              <a:t> of the foreign astronomers, </a:t>
            </a:r>
            <a:r>
              <a:rPr lang="en-US" sz="2400" dirty="0">
                <a:solidFill>
                  <a:srgbClr val="FF0000"/>
                </a:solidFill>
                <a:latin typeface="Times New Roman" panose="02020603050405020304" charset="0"/>
                <a:cs typeface="Times New Roman" panose="02020603050405020304" charset="0"/>
                <a:sym typeface="+mn-ea"/>
              </a:rPr>
              <a:t>pallid and tall</a:t>
            </a:r>
            <a:r>
              <a:rPr lang="en-US" sz="2400" dirty="0">
                <a:latin typeface="Times New Roman" panose="02020603050405020304" charset="0"/>
                <a:cs typeface="Times New Roman" panose="02020603050405020304" charset="0"/>
                <a:sym typeface="+mn-ea"/>
              </a:rPr>
              <a:t> in an expensive suit, stood behind her. His Spanish was heavily accented. She </a:t>
            </a:r>
            <a:r>
              <a:rPr lang="en-US" sz="2400" dirty="0">
                <a:solidFill>
                  <a:srgbClr val="FF0000"/>
                </a:solidFill>
                <a:latin typeface="Times New Roman" panose="02020603050405020304" charset="0"/>
                <a:cs typeface="Times New Roman" panose="02020603050405020304" charset="0"/>
                <a:sym typeface="+mn-ea"/>
              </a:rPr>
              <a:t>stared up at</a:t>
            </a:r>
            <a:r>
              <a:rPr lang="en-US" sz="2400" dirty="0">
                <a:latin typeface="Times New Roman" panose="02020603050405020304" charset="0"/>
                <a:cs typeface="Times New Roman" panose="02020603050405020304" charset="0"/>
                <a:sym typeface="+mn-ea"/>
              </a:rPr>
              <a:t> him, </a:t>
            </a:r>
            <a:r>
              <a:rPr lang="en-US" sz="2400" dirty="0" err="1">
                <a:latin typeface="Times New Roman" panose="02020603050405020304" charset="0"/>
                <a:cs typeface="Times New Roman" panose="02020603050405020304" charset="0"/>
                <a:sym typeface="+mn-ea"/>
              </a:rPr>
              <a:t>panicked.“Pretty</a:t>
            </a:r>
            <a:r>
              <a:rPr lang="en-US" sz="2400" dirty="0">
                <a:latin typeface="Times New Roman" panose="02020603050405020304" charset="0"/>
                <a:cs typeface="Times New Roman" panose="02020603050405020304" charset="0"/>
                <a:sym typeface="+mn-ea"/>
              </a:rPr>
              <a:t>, isn’t it? I've always liked that flower, because I think it looks like a galaxy. Nature repeats itself.” </a:t>
            </a:r>
            <a:br>
              <a:rPr lang="en-US" sz="2400" dirty="0">
                <a:latin typeface="Times New Roman" panose="02020603050405020304" charset="0"/>
                <a:cs typeface="Times New Roman" panose="02020603050405020304" charset="0"/>
                <a:sym typeface="+mn-ea"/>
              </a:rPr>
            </a:br>
            <a:r>
              <a:rPr lang="en-US" sz="2400" dirty="0">
                <a:latin typeface="Times New Roman" panose="02020603050405020304" charset="0"/>
                <a:cs typeface="Times New Roman" panose="02020603050405020304" charset="0"/>
                <a:sym typeface="+mn-ea"/>
              </a:rPr>
              <a:t>          She looked down at the page. It did look </a:t>
            </a:r>
            <a:r>
              <a:rPr lang="en-US" sz="2400" dirty="0" err="1">
                <a:latin typeface="Times New Roman" panose="02020603050405020304" charset="0"/>
                <a:cs typeface="Times New Roman" panose="02020603050405020304" charset="0"/>
                <a:sym typeface="+mn-ea"/>
              </a:rPr>
              <a:t>familiar.“A</a:t>
            </a:r>
            <a:r>
              <a:rPr lang="en-US" sz="2400" dirty="0">
                <a:latin typeface="Times New Roman" panose="02020603050405020304" charset="0"/>
                <a:cs typeface="Times New Roman" panose="02020603050405020304" charset="0"/>
                <a:sym typeface="+mn-ea"/>
              </a:rPr>
              <a:t> flocculent spiral </a:t>
            </a:r>
            <a:r>
              <a:rPr lang="en-US" sz="2400" dirty="0" err="1">
                <a:latin typeface="Times New Roman" panose="02020603050405020304" charset="0"/>
                <a:cs typeface="Times New Roman" panose="02020603050405020304" charset="0"/>
                <a:sym typeface="+mn-ea"/>
              </a:rPr>
              <a:t>galaxy,”she</a:t>
            </a:r>
            <a:r>
              <a:rPr lang="en-US" sz="2400" dirty="0">
                <a:latin typeface="Times New Roman" panose="02020603050405020304" charset="0"/>
                <a:cs typeface="Times New Roman" panose="02020603050405020304" charset="0"/>
                <a:sym typeface="+mn-ea"/>
              </a:rPr>
              <a:t> whispered.</a:t>
            </a:r>
            <a:endParaRPr lang="en-US" altLang="en-US" sz="2400" dirty="0">
              <a:latin typeface="Times New Roman" panose="02020603050405020304" charset="0"/>
              <a:cs typeface="Times New Roman" panose="02020603050405020304" charset="0"/>
              <a:sym typeface="+mn-ea"/>
            </a:endParaRPr>
          </a:p>
        </p:txBody>
      </p:sp>
      <p:sp>
        <p:nvSpPr>
          <p:cNvPr id="7" name="圆角矩形标注 6"/>
          <p:cNvSpPr/>
          <p:nvPr>
            <p:custDataLst>
              <p:tags r:id="rId2"/>
            </p:custDataLst>
          </p:nvPr>
        </p:nvSpPr>
        <p:spPr>
          <a:xfrm>
            <a:off x="7333693" y="944102"/>
            <a:ext cx="4831080" cy="2654300"/>
          </a:xfrm>
          <a:prstGeom prst="wedgeRoundRectCallout">
            <a:avLst>
              <a:gd name="adj1" fmla="val -78549"/>
              <a:gd name="adj2" fmla="val -17129"/>
              <a:gd name="adj3" fmla="val 16667"/>
            </a:avLst>
          </a:prstGeom>
          <a:solidFill>
            <a:srgbClr val="452646">
              <a:alpha val="66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algn="l"/>
            <a:r>
              <a:rPr lang="zh-CN" altLang="en-US" sz="2000" b="1">
                <a:solidFill>
                  <a:schemeClr val="bg1"/>
                </a:solidFill>
                <a:latin typeface="Times New Roman" panose="02020603050405020304" charset="0"/>
                <a:cs typeface="Times New Roman" panose="02020603050405020304" charset="0"/>
                <a:sym typeface="+mn-ea"/>
              </a:rPr>
              <a:t>curl up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dingy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vinyl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flip through	</a:t>
            </a:r>
            <a:endParaRPr lang="zh-CN" altLang="en-US" sz="2000" b="1">
              <a:solidFill>
                <a:schemeClr val="bg1"/>
              </a:solidFill>
              <a:latin typeface="Times New Roman" panose="02020603050405020304" charset="0"/>
              <a:cs typeface="Times New Roman" panose="02020603050405020304" charset="0"/>
            </a:endParaRPr>
          </a:p>
          <a:p>
            <a:pPr algn="l"/>
            <a:r>
              <a:rPr lang="zh-CN" altLang="en-US" sz="2000" b="1">
                <a:solidFill>
                  <a:schemeClr val="bg1"/>
                </a:solidFill>
                <a:latin typeface="Times New Roman" panose="02020603050405020304" charset="0"/>
                <a:cs typeface="Times New Roman" panose="02020603050405020304" charset="0"/>
                <a:sym typeface="+mn-ea"/>
              </a:rPr>
              <a:t>intricate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pallid	</a:t>
            </a:r>
            <a:endParaRPr lang="zh-CN" altLang="en-US" sz="2000" b="1">
              <a:solidFill>
                <a:schemeClr val="bg1"/>
              </a:solidFill>
              <a:latin typeface="Times New Roman" panose="02020603050405020304" charset="0"/>
              <a:cs typeface="Times New Roman" panose="02020603050405020304" charset="0"/>
              <a:sym typeface="+mn-ea"/>
            </a:endParaRPr>
          </a:p>
          <a:p>
            <a:pPr algn="l"/>
            <a:r>
              <a:rPr lang="zh-CN" altLang="en-US" sz="2000" b="1">
                <a:solidFill>
                  <a:schemeClr val="bg1"/>
                </a:solidFill>
                <a:latin typeface="Times New Roman" panose="02020603050405020304" charset="0"/>
                <a:cs typeface="Times New Roman" panose="02020603050405020304" charset="0"/>
                <a:sym typeface="+mn-ea"/>
              </a:rPr>
              <a:t>pallid and tall	</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2" name="文本框 1"/>
          <p:cNvSpPr txBox="1"/>
          <p:nvPr/>
        </p:nvSpPr>
        <p:spPr>
          <a:xfrm>
            <a:off x="8453198" y="1048877"/>
            <a:ext cx="1430020" cy="400110"/>
          </a:xfrm>
          <a:prstGeom prst="rect">
            <a:avLst/>
          </a:prstGeom>
          <a:noFill/>
        </p:spPr>
        <p:txBody>
          <a:bodyPr wrap="square" rtlCol="0" anchor="t">
            <a:spAutoFit/>
          </a:bodyPr>
          <a:lstStyle/>
          <a:p>
            <a:r>
              <a:rPr lang="zh-CN" altLang="en-US" sz="2000" b="1">
                <a:solidFill>
                  <a:schemeClr val="bg1"/>
                </a:solidFill>
                <a:latin typeface="Times New Roman" panose="02020603050405020304" charset="0"/>
                <a:cs typeface="Times New Roman" panose="02020603050405020304" charset="0"/>
                <a:sym typeface="+mn-ea"/>
              </a:rPr>
              <a:t>蜷缩</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3" name="文本框 2"/>
          <p:cNvSpPr txBox="1"/>
          <p:nvPr/>
        </p:nvSpPr>
        <p:spPr>
          <a:xfrm>
            <a:off x="8385253" y="1377807"/>
            <a:ext cx="2519680" cy="40011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adj. 昏暗的；肮脏的</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5" name="文本框 4"/>
          <p:cNvSpPr txBox="1"/>
          <p:nvPr/>
        </p:nvSpPr>
        <p:spPr>
          <a:xfrm>
            <a:off x="8385253" y="1706737"/>
            <a:ext cx="2746375" cy="40011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n.［化］乙烯基，塑料</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6" name="文本框 5"/>
          <p:cNvSpPr txBox="1"/>
          <p:nvPr/>
        </p:nvSpPr>
        <p:spPr>
          <a:xfrm>
            <a:off x="8941513" y="2007092"/>
            <a:ext cx="2190115" cy="400110"/>
          </a:xfrm>
          <a:prstGeom prst="rect">
            <a:avLst/>
          </a:prstGeom>
          <a:noFill/>
        </p:spPr>
        <p:txBody>
          <a:bodyPr wrap="square" rtlCol="0" anchor="t">
            <a:spAutoFit/>
          </a:bodyPr>
          <a:lstStyle/>
          <a:p>
            <a:r>
              <a:rPr lang="zh-CN" altLang="en-US" sz="2000" b="1">
                <a:solidFill>
                  <a:schemeClr val="bg1"/>
                </a:solidFill>
                <a:latin typeface="Times New Roman" panose="02020603050405020304" charset="0"/>
                <a:cs typeface="Times New Roman" panose="02020603050405020304" charset="0"/>
                <a:sym typeface="+mn-ea"/>
              </a:rPr>
              <a:t>翻阅，浏览</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8" name="文本框 7"/>
          <p:cNvSpPr txBox="1"/>
          <p:nvPr/>
        </p:nvSpPr>
        <p:spPr>
          <a:xfrm>
            <a:off x="8453198" y="2289032"/>
            <a:ext cx="3893185" cy="40011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a.复杂的,错综的,缠结的,难懂的</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9" name="文本框 8"/>
          <p:cNvSpPr txBox="1"/>
          <p:nvPr/>
        </p:nvSpPr>
        <p:spPr>
          <a:xfrm>
            <a:off x="8265238" y="2603992"/>
            <a:ext cx="2639695" cy="40011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a.苍白的，没血色的</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10" name="文本框 9"/>
          <p:cNvSpPr txBox="1"/>
          <p:nvPr/>
        </p:nvSpPr>
        <p:spPr>
          <a:xfrm>
            <a:off x="9043748" y="2911332"/>
            <a:ext cx="3121025" cy="400110"/>
          </a:xfrm>
          <a:prstGeom prst="rect">
            <a:avLst/>
          </a:prstGeom>
          <a:noFill/>
        </p:spPr>
        <p:txBody>
          <a:bodyPr wrap="square" rtlCol="0" anchor="t">
            <a:spAutoFit/>
          </a:bodyPr>
          <a:lstStyle/>
          <a:p>
            <a:pPr algn="l"/>
            <a:r>
              <a:rPr lang="zh-CN" altLang="en-US" sz="2000" b="1">
                <a:solidFill>
                  <a:schemeClr val="bg1"/>
                </a:solidFill>
                <a:latin typeface="Times New Roman" panose="02020603050405020304" charset="0"/>
                <a:cs typeface="Times New Roman" panose="02020603050405020304" charset="0"/>
                <a:sym typeface="+mn-ea"/>
              </a:rPr>
              <a:t>又高又苍白的</a:t>
            </a:r>
            <a:endParaRPr lang="zh-CN" altLang="en-US" sz="2000" b="1">
              <a:solidFill>
                <a:schemeClr val="bg1"/>
              </a:solidFill>
              <a:latin typeface="Times New Roman" panose="02020603050405020304" charset="0"/>
              <a:cs typeface="Times New Roman" panose="02020603050405020304" charset="0"/>
              <a:sym typeface="+mn-ea"/>
            </a:endParaRPr>
          </a:p>
        </p:txBody>
      </p:sp>
      <p:sp>
        <p:nvSpPr>
          <p:cNvPr id="8194" name="矩形 16"/>
          <p:cNvSpPr>
            <a:spLocks noChangeArrowheads="1"/>
          </p:cNvSpPr>
          <p:nvPr>
            <p:custDataLst>
              <p:tags r:id="rId3"/>
            </p:custDataLst>
          </p:nvPr>
        </p:nvSpPr>
        <p:spPr bwMode="auto">
          <a:xfrm>
            <a:off x="665480" y="140334"/>
            <a:ext cx="3259248" cy="575945"/>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11" name="矩形 10"/>
          <p:cNvSpPr/>
          <p:nvPr>
            <p:custDataLst>
              <p:tags r:id="rId4"/>
            </p:custDataLst>
          </p:nvPr>
        </p:nvSpPr>
        <p:spPr>
          <a:xfrm>
            <a:off x="786904" y="180021"/>
            <a:ext cx="3016400" cy="4965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charset="0"/>
                <a:cs typeface="Times New Roman" panose="02020603050405020304" charset="0"/>
              </a:rPr>
              <a:t>Beginning</a:t>
            </a:r>
            <a:endParaRPr lang="en-US" altLang="zh-CN" sz="3200" b="1" dirty="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bldLvl="0" animBg="1"/>
      <p:bldP spid="7" grpId="1" animBg="1"/>
      <p:bldP spid="2" grpId="0"/>
      <p:bldP spid="2" grpId="1"/>
      <p:bldP spid="3" grpId="0"/>
      <p:bldP spid="3" grpId="1"/>
      <p:bldP spid="5" grpId="0"/>
      <p:bldP spid="5" grpId="1"/>
      <p:bldP spid="6" grpId="0"/>
      <p:bldP spid="6" grpId="1"/>
      <p:bldP spid="8" grpId="0"/>
      <p:bldP spid="8" grpId="1"/>
      <p:bldP spid="9" grpId="0"/>
      <p:bldP spid="9" grpId="1"/>
      <p:bldP spid="10" grpId="0"/>
      <p:bldP spid="10" grpId="1"/>
      <p:bldP spid="8194" grpId="1"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89280" y="506730"/>
            <a:ext cx="10852150" cy="6013450"/>
          </a:xfrm>
          <a:solidFill>
            <a:schemeClr val="bg1"/>
          </a:solidFill>
        </p:spPr>
        <p:txBody>
          <a:bodyPr>
            <a:noAutofit/>
          </a:bodyPr>
          <a:lstStyle/>
          <a:p>
            <a:pPr>
              <a:lnSpc>
                <a:spcPct val="100000"/>
              </a:lnSpc>
            </a:pP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Blond eyebrows climbed his reddened </a:t>
            </a:r>
            <a:r>
              <a:rPr sz="2000" b="1" dirty="0" err="1">
                <a:solidFill>
                  <a:schemeClr val="tx1"/>
                </a:solidFill>
                <a:latin typeface="Times New Roman" panose="02020603050405020304" charset="0"/>
                <a:cs typeface="Times New Roman" panose="02020603050405020304" charset="0"/>
              </a:rPr>
              <a:t>forehead.“Indeed</a:t>
            </a:r>
            <a:r>
              <a:rPr sz="2000" b="1" dirty="0">
                <a:solidFill>
                  <a:schemeClr val="tx1"/>
                </a:solidFill>
                <a:latin typeface="Times New Roman" panose="02020603050405020304" charset="0"/>
                <a:cs typeface="Times New Roman" panose="02020603050405020304" charset="0"/>
              </a:rPr>
              <a:t>. And what is your name, young lady?”</a:t>
            </a: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he asked, his light blue eyes focusing on her with disconcerting intensity.</a:t>
            </a:r>
            <a:br>
              <a:rPr sz="2000" b="1" dirty="0">
                <a:solidFill>
                  <a:schemeClr val="tx1"/>
                </a:solidFill>
                <a:latin typeface="Times New Roman" panose="02020603050405020304" charset="0"/>
                <a:cs typeface="Times New Roman" panose="02020603050405020304" charset="0"/>
              </a:rPr>
            </a:b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“I’m Catalina Solis.”</a:t>
            </a:r>
            <a:br>
              <a:rPr sz="2000" b="1" dirty="0">
                <a:solidFill>
                  <a:schemeClr val="tx1"/>
                </a:solidFill>
                <a:latin typeface="Times New Roman" panose="02020603050405020304" charset="0"/>
                <a:cs typeface="Times New Roman" panose="02020603050405020304" charset="0"/>
              </a:rPr>
            </a:b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“Eduardo Solis’s daughter? The mechanic?”</a:t>
            </a:r>
            <a:br>
              <a:rPr sz="2000" b="1" dirty="0">
                <a:solidFill>
                  <a:schemeClr val="tx1"/>
                </a:solidFill>
                <a:latin typeface="Times New Roman" panose="02020603050405020304" charset="0"/>
                <a:cs typeface="Times New Roman" panose="02020603050405020304" charset="0"/>
              </a:rPr>
            </a:b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“Yes</a:t>
            </a:r>
            <a:r>
              <a:rPr sz="2000" b="1" dirty="0" smtClean="0">
                <a:solidFill>
                  <a:schemeClr val="tx1"/>
                </a:solidFill>
                <a:latin typeface="Times New Roman" panose="02020603050405020304" charset="0"/>
                <a:cs typeface="Times New Roman" panose="02020603050405020304" charset="0"/>
              </a:rPr>
              <a:t>.”</a:t>
            </a:r>
            <a:r>
              <a:rPr lang="en-US" sz="2000" b="1" dirty="0" smtClean="0">
                <a:solidFill>
                  <a:schemeClr val="tx1"/>
                </a:solidFill>
                <a:latin typeface="Times New Roman" panose="02020603050405020304" charset="0"/>
                <a:cs typeface="Times New Roman" panose="02020603050405020304" charset="0"/>
              </a:rPr>
              <a:t> </a:t>
            </a:r>
            <a:r>
              <a:rPr sz="2000" b="1" dirty="0" smtClean="0">
                <a:solidFill>
                  <a:schemeClr val="tx1"/>
                </a:solidFill>
                <a:latin typeface="Times New Roman" panose="02020603050405020304" charset="0"/>
                <a:cs typeface="Times New Roman" panose="02020603050405020304" charset="0"/>
              </a:rPr>
              <a:t>She </a:t>
            </a:r>
            <a:r>
              <a:rPr sz="2000" b="1" dirty="0">
                <a:solidFill>
                  <a:schemeClr val="tx1"/>
                </a:solidFill>
                <a:latin typeface="Times New Roman" panose="02020603050405020304" charset="0"/>
                <a:cs typeface="Times New Roman" panose="02020603050405020304" charset="0"/>
              </a:rPr>
              <a:t>slanted a look at him.</a:t>
            </a: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“I want to be an astronomer when I grow up.”</a:t>
            </a:r>
            <a:br>
              <a:rPr sz="2000" b="1" dirty="0">
                <a:solidFill>
                  <a:schemeClr val="tx1"/>
                </a:solidFill>
                <a:latin typeface="Times New Roman" panose="02020603050405020304" charset="0"/>
                <a:cs typeface="Times New Roman" panose="02020603050405020304" charset="0"/>
              </a:rPr>
            </a:br>
            <a:r>
              <a:rPr sz="2000" b="1" dirty="0">
                <a:solidFill>
                  <a:schemeClr val="tx1"/>
                </a:solidFill>
                <a:latin typeface="Times New Roman" panose="02020603050405020304" charset="0"/>
                <a:cs typeface="Times New Roman" panose="02020603050405020304" charset="0"/>
              </a:rPr>
              <a:t>　　</a:t>
            </a: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He laughed genially, no longer meeting her eyes, and patted her on the </a:t>
            </a:r>
            <a:r>
              <a:rPr sz="2000" b="1" dirty="0" err="1">
                <a:solidFill>
                  <a:schemeClr val="tx1"/>
                </a:solidFill>
                <a:latin typeface="Times New Roman" panose="02020603050405020304" charset="0"/>
                <a:cs typeface="Times New Roman" panose="02020603050405020304" charset="0"/>
              </a:rPr>
              <a:t>shoulder.“Yes</a:t>
            </a:r>
            <a:r>
              <a:rPr sz="2000" b="1" dirty="0">
                <a:solidFill>
                  <a:schemeClr val="tx1"/>
                </a:solidFill>
                <a:latin typeface="Times New Roman" panose="02020603050405020304" charset="0"/>
                <a:cs typeface="Times New Roman" panose="02020603050405020304" charset="0"/>
              </a:rPr>
              <a:t>, of course, my dear. Work hard in school, and it could happen.”</a:t>
            </a:r>
            <a:br>
              <a:rPr sz="2000" b="1" dirty="0">
                <a:solidFill>
                  <a:schemeClr val="tx1"/>
                </a:solidFill>
                <a:latin typeface="Times New Roman" panose="02020603050405020304" charset="0"/>
                <a:cs typeface="Times New Roman" panose="02020603050405020304" charset="0"/>
              </a:rPr>
            </a:br>
            <a:r>
              <a:rPr sz="2000" b="1" dirty="0">
                <a:solidFill>
                  <a:schemeClr val="tx1"/>
                </a:solidFill>
                <a:latin typeface="Times New Roman" panose="02020603050405020304" charset="0"/>
                <a:cs typeface="Times New Roman" panose="02020603050405020304" charset="0"/>
              </a:rPr>
              <a:t>　　</a:t>
            </a: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No one believed she would be a scientist one day. But why? She knew she could be a good scientist. She knew it!</a:t>
            </a:r>
            <a:br>
              <a:rPr sz="2000" b="1" dirty="0">
                <a:solidFill>
                  <a:schemeClr val="tx1"/>
                </a:solidFill>
                <a:latin typeface="Times New Roman" panose="02020603050405020304" charset="0"/>
                <a:cs typeface="Times New Roman" panose="02020603050405020304" charset="0"/>
              </a:rPr>
            </a:br>
            <a:r>
              <a:rPr sz="2000" b="1" dirty="0">
                <a:solidFill>
                  <a:schemeClr val="tx1"/>
                </a:solidFill>
                <a:latin typeface="Times New Roman" panose="02020603050405020304" charset="0"/>
                <a:cs typeface="Times New Roman" panose="02020603050405020304" charset="0"/>
              </a:rPr>
              <a:t>She danced along the dirt road, bare feet soundless against the gravel, a practiced eye scanning the half-dozen domes at the mountain top’s summit. Then she stopped suddenly. The one-meter telescope’s dome slit was open, but its angle was unusual. Cautiously, she wandered nearer. The telescope was pointed down, almost at the ground, lower than she had ever seen it.</a:t>
            </a:r>
            <a:br>
              <a:rPr sz="2000" b="1" dirty="0">
                <a:solidFill>
                  <a:schemeClr val="tx1"/>
                </a:solidFill>
                <a:latin typeface="Times New Roman" panose="02020603050405020304" charset="0"/>
                <a:cs typeface="Times New Roman" panose="02020603050405020304" charset="0"/>
              </a:rPr>
            </a:br>
            <a:r>
              <a:rPr sz="2000" b="1" dirty="0">
                <a:solidFill>
                  <a:schemeClr val="tx1"/>
                </a:solidFill>
                <a:latin typeface="Times New Roman" panose="02020603050405020304" charset="0"/>
                <a:cs typeface="Times New Roman" panose="02020603050405020304" charset="0"/>
              </a:rPr>
              <a:t>　　</a:t>
            </a: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She bit her lip, shifting from foot to </a:t>
            </a:r>
            <a:r>
              <a:rPr sz="2000" b="1" dirty="0" err="1">
                <a:solidFill>
                  <a:schemeClr val="tx1"/>
                </a:solidFill>
                <a:latin typeface="Times New Roman" panose="02020603050405020304" charset="0"/>
                <a:cs typeface="Times New Roman" panose="02020603050405020304" charset="0"/>
              </a:rPr>
              <a:t>foot.The</a:t>
            </a:r>
            <a:r>
              <a:rPr sz="2000" b="1" dirty="0">
                <a:solidFill>
                  <a:schemeClr val="tx1"/>
                </a:solidFill>
                <a:latin typeface="Times New Roman" panose="02020603050405020304" charset="0"/>
                <a:cs typeface="Times New Roman" panose="02020603050405020304" charset="0"/>
              </a:rPr>
              <a:t> red light over the entrance door indicated that it was forbidden to enter and disturb the scientists at work.</a:t>
            </a:r>
            <a:br>
              <a:rPr sz="2000" b="1" dirty="0">
                <a:solidFill>
                  <a:schemeClr val="tx1"/>
                </a:solidFill>
                <a:latin typeface="Times New Roman" panose="02020603050405020304" charset="0"/>
                <a:cs typeface="Times New Roman" panose="02020603050405020304" charset="0"/>
              </a:rPr>
            </a:br>
            <a:r>
              <a:rPr sz="2000" b="1" dirty="0">
                <a:solidFill>
                  <a:schemeClr val="tx1"/>
                </a:solidFill>
                <a:latin typeface="Times New Roman" panose="02020603050405020304" charset="0"/>
                <a:cs typeface="Times New Roman" panose="02020603050405020304" charset="0"/>
              </a:rPr>
              <a:t>　　</a:t>
            </a:r>
            <a:r>
              <a:rPr lang="en-US" sz="2000" b="1" dirty="0">
                <a:solidFill>
                  <a:schemeClr val="tx1"/>
                </a:solidFill>
                <a:latin typeface="Times New Roman" panose="02020603050405020304" charset="0"/>
                <a:cs typeface="Times New Roman" panose="02020603050405020304" charset="0"/>
              </a:rPr>
              <a:t>   </a:t>
            </a:r>
            <a:r>
              <a:rPr sz="2000" b="1" dirty="0">
                <a:solidFill>
                  <a:schemeClr val="tx1"/>
                </a:solidFill>
                <a:latin typeface="Times New Roman" panose="02020603050405020304" charset="0"/>
                <a:cs typeface="Times New Roman" panose="02020603050405020304" charset="0"/>
              </a:rPr>
              <a:t>She looked back along the darkened road</a:t>
            </a:r>
            <a:r>
              <a:rPr sz="2000" b="1" dirty="0" smtClean="0">
                <a:solidFill>
                  <a:schemeClr val="tx1"/>
                </a:solidFill>
                <a:latin typeface="Times New Roman" panose="02020603050405020304" charset="0"/>
                <a:cs typeface="Times New Roman" panose="02020603050405020304" charset="0"/>
              </a:rPr>
              <a:t>.</a:t>
            </a:r>
            <a:r>
              <a:rPr lang="en-US" sz="2000" b="1" dirty="0" smtClean="0">
                <a:solidFill>
                  <a:schemeClr val="tx1"/>
                </a:solidFill>
                <a:latin typeface="Times New Roman" panose="02020603050405020304" charset="0"/>
                <a:cs typeface="Times New Roman" panose="02020603050405020304" charset="0"/>
              </a:rPr>
              <a:t> </a:t>
            </a:r>
            <a:r>
              <a:rPr sz="2000" b="1" dirty="0" smtClean="0">
                <a:solidFill>
                  <a:schemeClr val="tx1"/>
                </a:solidFill>
                <a:latin typeface="Times New Roman" panose="02020603050405020304" charset="0"/>
                <a:cs typeface="Times New Roman" panose="02020603050405020304" charset="0"/>
              </a:rPr>
              <a:t>No </a:t>
            </a:r>
            <a:r>
              <a:rPr sz="2000" b="1" dirty="0">
                <a:solidFill>
                  <a:schemeClr val="tx1"/>
                </a:solidFill>
                <a:latin typeface="Times New Roman" panose="02020603050405020304" charset="0"/>
                <a:cs typeface="Times New Roman" panose="02020603050405020304" charset="0"/>
              </a:rPr>
              <a:t>adults were around. Quickly making up her mind, she ran to the dining hall. Dim yellow light framed blackout curtains behind narrow, wired-glass windows. The cooks must still be cleaning up after dinner.</a:t>
            </a:r>
            <a:endParaRPr sz="2000" b="1" dirty="0">
              <a:solidFill>
                <a:schemeClr val="tx1"/>
              </a:solidFill>
              <a:latin typeface="Times New Roman" panose="02020603050405020304" charset="0"/>
              <a:cs typeface="Times New Roman" panose="02020603050405020304" charset="0"/>
            </a:endParaRPr>
          </a:p>
        </p:txBody>
      </p:sp>
      <p:cxnSp>
        <p:nvCxnSpPr>
          <p:cNvPr id="3" name="直接连接符 2"/>
          <p:cNvCxnSpPr/>
          <p:nvPr/>
        </p:nvCxnSpPr>
        <p:spPr>
          <a:xfrm flipV="1">
            <a:off x="6015355" y="5647056"/>
            <a:ext cx="5066665" cy="1400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648970" y="5959011"/>
            <a:ext cx="3440145" cy="871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8194" name="矩形 16"/>
          <p:cNvSpPr>
            <a:spLocks noChangeArrowheads="1"/>
          </p:cNvSpPr>
          <p:nvPr>
            <p:custDataLst>
              <p:tags r:id="rId2"/>
            </p:custDataLst>
          </p:nvPr>
        </p:nvSpPr>
        <p:spPr bwMode="auto">
          <a:xfrm>
            <a:off x="665480" y="140335"/>
            <a:ext cx="2903220" cy="52070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736917" y="128912"/>
            <a:ext cx="2725474" cy="3778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Times New Roman" panose="02020603050405020304" charset="0"/>
                <a:cs typeface="Times New Roman" panose="02020603050405020304" charset="0"/>
              </a:rPr>
              <a:t>Build Up</a:t>
            </a:r>
            <a:endParaRPr lang="en-US" altLang="zh-CN" sz="2800" b="1" dirty="0">
              <a:solidFill>
                <a:schemeClr val="tx1"/>
              </a:solidFill>
              <a:latin typeface="Times New Roman" panose="02020603050405020304" charset="0"/>
              <a:cs typeface="Times New Roman" panose="02020603050405020304" charset="0"/>
            </a:endParaRPr>
          </a:p>
        </p:txBody>
      </p:sp>
      <p:sp>
        <p:nvSpPr>
          <p:cNvPr id="6" name="圆角矩形 5"/>
          <p:cNvSpPr/>
          <p:nvPr/>
        </p:nvSpPr>
        <p:spPr>
          <a:xfrm>
            <a:off x="3568700" y="1287780"/>
            <a:ext cx="5928360" cy="6388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Times New Roman" panose="02020603050405020304" charset="0"/>
                <a:cs typeface="Times New Roman" panose="02020603050405020304" charset="0"/>
              </a:rPr>
              <a:t>What’s the effect of this sentence?</a:t>
            </a:r>
            <a:endParaRPr lang="en-US" altLang="zh-CN" sz="2400" b="1">
              <a:latin typeface="Times New Roman" panose="02020603050405020304" charset="0"/>
              <a:cs typeface="Times New Roman" panose="02020603050405020304" charset="0"/>
            </a:endParaRPr>
          </a:p>
        </p:txBody>
      </p:sp>
      <p:cxnSp>
        <p:nvCxnSpPr>
          <p:cNvPr id="8" name="直接连接符 7"/>
          <p:cNvCxnSpPr/>
          <p:nvPr/>
        </p:nvCxnSpPr>
        <p:spPr>
          <a:xfrm>
            <a:off x="2095928" y="2301411"/>
            <a:ext cx="7551506" cy="308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1977072" y="2403475"/>
            <a:ext cx="8435084" cy="10985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dirty="0">
                <a:latin typeface="Times New Roman" panose="02020603050405020304" charset="0"/>
                <a:cs typeface="Times New Roman" panose="02020603050405020304" charset="0"/>
              </a:rPr>
              <a:t>It reveals Catalina’s strong determination to be an astronomer.</a:t>
            </a:r>
            <a:endParaRPr lang="en-US" altLang="zh-CN" sz="2800" b="1" dirty="0">
              <a:latin typeface="Times New Roman" panose="02020603050405020304" charset="0"/>
              <a:cs typeface="Times New Roman" panose="02020603050405020304" charset="0"/>
            </a:endParaRPr>
          </a:p>
        </p:txBody>
      </p:sp>
      <p:cxnSp>
        <p:nvCxnSpPr>
          <p:cNvPr id="10" name="直接连接符 9"/>
          <p:cNvCxnSpPr/>
          <p:nvPr/>
        </p:nvCxnSpPr>
        <p:spPr>
          <a:xfrm flipV="1">
            <a:off x="6917055" y="4409408"/>
            <a:ext cx="3495101" cy="117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pic>
        <p:nvPicPr>
          <p:cNvPr id="15" name="图片 14" descr="25"/>
          <p:cNvPicPr>
            <a:picLocks noChangeAspect="1"/>
          </p:cNvPicPr>
          <p:nvPr/>
        </p:nvPicPr>
        <p:blipFill>
          <a:blip r:embed="rId4"/>
          <a:stretch>
            <a:fillRect/>
          </a:stretch>
        </p:blipFill>
        <p:spPr>
          <a:xfrm>
            <a:off x="3726180" y="1298575"/>
            <a:ext cx="452120" cy="601345"/>
          </a:xfrm>
          <a:prstGeom prst="rect">
            <a:avLst/>
          </a:prstGeom>
        </p:spPr>
      </p:pic>
      <p:sp>
        <p:nvSpPr>
          <p:cNvPr id="14" name="圆角矩形 13"/>
          <p:cNvSpPr/>
          <p:nvPr/>
        </p:nvSpPr>
        <p:spPr>
          <a:xfrm>
            <a:off x="665480" y="3529012"/>
            <a:ext cx="10777220" cy="106489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Times New Roman" panose="02020603050405020304" charset="0"/>
                <a:cs typeface="Times New Roman" panose="02020603050405020304" charset="0"/>
              </a:rPr>
              <a:t>Find more example to describe the Character</a:t>
            </a:r>
            <a:endParaRPr lang="en-US" altLang="zh-CN" sz="3200" b="1">
              <a:solidFill>
                <a:schemeClr val="tx1"/>
              </a:solidFill>
              <a:latin typeface="Times New Roman" panose="02020603050405020304" charset="0"/>
              <a:cs typeface="Times New Roman" panose="02020603050405020304" charset="0"/>
            </a:endParaRPr>
          </a:p>
        </p:txBody>
      </p:sp>
      <p:sp>
        <p:nvSpPr>
          <p:cNvPr id="12" name="圆角矩形 11"/>
          <p:cNvSpPr/>
          <p:nvPr>
            <p:custDataLst>
              <p:tags r:id="rId5"/>
            </p:custDataLst>
          </p:nvPr>
        </p:nvSpPr>
        <p:spPr>
          <a:xfrm>
            <a:off x="3568700" y="4796155"/>
            <a:ext cx="6661785" cy="605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400" b="1">
                <a:latin typeface="Times New Roman" panose="02020603050405020304" charset="0"/>
                <a:cs typeface="Times New Roman" panose="02020603050405020304" charset="0"/>
              </a:rPr>
              <a:t>Good traits of Catalina: observant and helpful.</a:t>
            </a:r>
            <a:endParaRPr lang="en-US" altLang="zh-CN" sz="24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autoUpdateAnimBg="0"/>
      <p:bldP spid="6" grpId="0" animBg="1"/>
      <p:bldP spid="6" grpId="1" animBg="1"/>
      <p:bldP spid="9" grpId="0" animBg="1"/>
      <p:bldP spid="9" grpId="1" animBg="1"/>
      <p:bldP spid="14" grpId="0" animBg="1"/>
      <p:bldP spid="14" grpId="1" animBg="1"/>
      <p:bldP spid="12" grpId="0" bldLvl="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6987" y="777240"/>
            <a:ext cx="7964912" cy="6013450"/>
          </a:xfrm>
          <a:solidFill>
            <a:schemeClr val="bg1"/>
          </a:solidFill>
        </p:spPr>
        <p:txBody>
          <a:bodyPr>
            <a:noAutofit/>
          </a:bodyPr>
          <a:lstStyle/>
          <a:p>
            <a:pPr>
              <a:lnSpc>
                <a:spcPct val="100000"/>
              </a:lnSpc>
            </a:pPr>
            <a:r>
              <a:rPr lang="en-US" sz="2200">
                <a:solidFill>
                  <a:schemeClr val="tx1"/>
                </a:solidFill>
                <a:latin typeface="Times New Roman" panose="02020603050405020304" charset="0"/>
                <a:cs typeface="Times New Roman" panose="02020603050405020304" charset="0"/>
              </a:rPr>
              <a:t>        </a:t>
            </a:r>
            <a:r>
              <a:rPr sz="2200">
                <a:solidFill>
                  <a:schemeClr val="tx1"/>
                </a:solidFill>
                <a:latin typeface="Times New Roman" panose="02020603050405020304" charset="0"/>
                <a:cs typeface="Times New Roman" panose="02020603050405020304" charset="0"/>
              </a:rPr>
              <a:t>Bursting through the door, she cried,</a:t>
            </a:r>
            <a:r>
              <a:rPr lang="en-US" sz="2200">
                <a:solidFill>
                  <a:schemeClr val="tx1"/>
                </a:solidFill>
                <a:latin typeface="Times New Roman" panose="02020603050405020304" charset="0"/>
                <a:cs typeface="Times New Roman" panose="02020603050405020304" charset="0"/>
              </a:rPr>
              <a:t> </a:t>
            </a:r>
            <a:r>
              <a:rPr sz="2200">
                <a:solidFill>
                  <a:schemeClr val="tx1"/>
                </a:solidFill>
                <a:latin typeface="Times New Roman" panose="02020603050405020304" charset="0"/>
                <a:cs typeface="Times New Roman" panose="02020603050405020304" charset="0"/>
              </a:rPr>
              <a:t>“Señora Silvia, I need your help. I think there's a problem with one of the telescopes.”</a:t>
            </a:r>
            <a:br>
              <a:rPr sz="2200">
                <a:solidFill>
                  <a:schemeClr val="tx1"/>
                </a:solidFill>
                <a:latin typeface="Times New Roman" panose="02020603050405020304" charset="0"/>
                <a:cs typeface="Times New Roman" panose="02020603050405020304" charset="0"/>
              </a:rPr>
            </a:br>
            <a:r>
              <a:rPr sz="2200">
                <a:solidFill>
                  <a:schemeClr val="tx1"/>
                </a:solidFill>
                <a:latin typeface="Times New Roman" panose="02020603050405020304" charset="0"/>
                <a:cs typeface="Times New Roman" panose="02020603050405020304" charset="0"/>
              </a:rPr>
              <a:t>　　Inside, dishes </a:t>
            </a:r>
            <a:r>
              <a:rPr sz="2200">
                <a:solidFill>
                  <a:srgbClr val="FF0000"/>
                </a:solidFill>
                <a:latin typeface="Times New Roman" panose="02020603050405020304" charset="0"/>
                <a:cs typeface="Times New Roman" panose="02020603050405020304" charset="0"/>
              </a:rPr>
              <a:t>clattered </a:t>
            </a:r>
            <a:r>
              <a:rPr sz="2200">
                <a:solidFill>
                  <a:schemeClr val="tx1"/>
                </a:solidFill>
                <a:latin typeface="Times New Roman" panose="02020603050405020304" charset="0"/>
                <a:cs typeface="Times New Roman" panose="02020603050405020304" charset="0"/>
              </a:rPr>
              <a:t>loudly against the cast-iron sinks. The head cook put one soapy hand on her apron and glared.“Girl, what does someone like you know about telescopes?”</a:t>
            </a:r>
            <a:br>
              <a:rPr sz="2200">
                <a:solidFill>
                  <a:schemeClr val="tx1"/>
                </a:solidFill>
                <a:latin typeface="Times New Roman" panose="02020603050405020304" charset="0"/>
                <a:cs typeface="Times New Roman" panose="02020603050405020304" charset="0"/>
              </a:rPr>
            </a:br>
            <a:r>
              <a:rPr sz="2200">
                <a:solidFill>
                  <a:schemeClr val="tx1"/>
                </a:solidFill>
                <a:latin typeface="Times New Roman" panose="02020603050405020304" charset="0"/>
                <a:cs typeface="Times New Roman" panose="02020603050405020304" charset="0"/>
              </a:rPr>
              <a:t>　　Catalina explained, but Silvia only shook her head.“Nonsense. I’m sure they’re just doing something different tonight. It's not our place to interrupt. Now shoo!”</a:t>
            </a:r>
            <a:r>
              <a:rPr lang="en-US" sz="2200">
                <a:solidFill>
                  <a:schemeClr val="tx1"/>
                </a:solidFill>
                <a:latin typeface="Times New Roman" panose="02020603050405020304" charset="0"/>
                <a:cs typeface="Times New Roman" panose="02020603050405020304" charset="0"/>
              </a:rPr>
              <a:t> </a:t>
            </a:r>
            <a:r>
              <a:rPr sz="2200">
                <a:solidFill>
                  <a:schemeClr val="tx1"/>
                </a:solidFill>
                <a:latin typeface="Times New Roman" panose="02020603050405020304" charset="0"/>
                <a:cs typeface="Times New Roman" panose="02020603050405020304" charset="0"/>
              </a:rPr>
              <a:t>She </a:t>
            </a:r>
            <a:r>
              <a:rPr sz="2200">
                <a:solidFill>
                  <a:srgbClr val="FF0000"/>
                </a:solidFill>
                <a:latin typeface="Times New Roman" panose="02020603050405020304" charset="0"/>
                <a:cs typeface="Times New Roman" panose="02020603050405020304" charset="0"/>
              </a:rPr>
              <a:t>flapped </a:t>
            </a:r>
            <a:r>
              <a:rPr sz="2200">
                <a:solidFill>
                  <a:schemeClr val="tx1"/>
                </a:solidFill>
                <a:latin typeface="Times New Roman" panose="02020603050405020304" charset="0"/>
                <a:cs typeface="Times New Roman" panose="02020603050405020304" charset="0"/>
              </a:rPr>
              <a:t>her </a:t>
            </a:r>
            <a:r>
              <a:rPr sz="2200">
                <a:solidFill>
                  <a:srgbClr val="FF0000"/>
                </a:solidFill>
                <a:latin typeface="Times New Roman" panose="02020603050405020304" charset="0"/>
                <a:cs typeface="Times New Roman" panose="02020603050405020304" charset="0"/>
              </a:rPr>
              <a:t>apron </a:t>
            </a:r>
            <a:r>
              <a:rPr sz="2200">
                <a:solidFill>
                  <a:schemeClr val="tx1"/>
                </a:solidFill>
                <a:latin typeface="Times New Roman" panose="02020603050405020304" charset="0"/>
                <a:cs typeface="Times New Roman" panose="02020603050405020304" charset="0"/>
              </a:rPr>
              <a:t>at the girl.</a:t>
            </a:r>
            <a:br>
              <a:rPr sz="2200">
                <a:solidFill>
                  <a:schemeClr val="tx1"/>
                </a:solidFill>
                <a:latin typeface="Times New Roman" panose="02020603050405020304" charset="0"/>
                <a:cs typeface="Times New Roman" panose="02020603050405020304" charset="0"/>
              </a:rPr>
            </a:br>
            <a:r>
              <a:rPr sz="2200">
                <a:solidFill>
                  <a:schemeClr val="tx1"/>
                </a:solidFill>
                <a:latin typeface="Times New Roman" panose="02020603050405020304" charset="0"/>
                <a:cs typeface="Times New Roman" panose="02020603050405020304" charset="0"/>
              </a:rPr>
              <a:t>　　Back out under the starlight, Catalina stared at the offending dome. </a:t>
            </a:r>
            <a:r>
              <a:rPr sz="2200">
                <a:solidFill>
                  <a:srgbClr val="FF0000"/>
                </a:solidFill>
                <a:latin typeface="Times New Roman" panose="02020603050405020304" charset="0"/>
                <a:cs typeface="Times New Roman" panose="02020603050405020304" charset="0"/>
              </a:rPr>
              <a:t>A strand of</a:t>
            </a:r>
            <a:r>
              <a:rPr sz="2200">
                <a:solidFill>
                  <a:schemeClr val="tx1"/>
                </a:solidFill>
                <a:latin typeface="Times New Roman" panose="02020603050405020304" charset="0"/>
                <a:cs typeface="Times New Roman" panose="02020603050405020304" charset="0"/>
              </a:rPr>
              <a:t> unease </a:t>
            </a:r>
            <a:r>
              <a:rPr sz="2200">
                <a:solidFill>
                  <a:srgbClr val="FF0000"/>
                </a:solidFill>
                <a:latin typeface="Times New Roman" panose="02020603050405020304" charset="0"/>
                <a:cs typeface="Times New Roman" panose="02020603050405020304" charset="0"/>
              </a:rPr>
              <a:t>twisted </a:t>
            </a:r>
            <a:r>
              <a:rPr sz="2200">
                <a:solidFill>
                  <a:schemeClr val="tx1"/>
                </a:solidFill>
                <a:latin typeface="Times New Roman" panose="02020603050405020304" charset="0"/>
                <a:cs typeface="Times New Roman" panose="02020603050405020304" charset="0"/>
              </a:rPr>
              <a:t>in her gut. Something was wrong, she was sure of it. But what could she do?</a:t>
            </a:r>
            <a:br>
              <a:rPr sz="2200">
                <a:solidFill>
                  <a:schemeClr val="tx1"/>
                </a:solidFill>
                <a:latin typeface="Times New Roman" panose="02020603050405020304" charset="0"/>
                <a:cs typeface="Times New Roman" panose="02020603050405020304" charset="0"/>
              </a:rPr>
            </a:br>
            <a:r>
              <a:rPr sz="2200">
                <a:solidFill>
                  <a:schemeClr val="tx1"/>
                </a:solidFill>
                <a:latin typeface="Times New Roman" panose="02020603050405020304" charset="0"/>
                <a:cs typeface="Times New Roman" panose="02020603050405020304" charset="0"/>
              </a:rPr>
              <a:t>　　She </a:t>
            </a:r>
            <a:r>
              <a:rPr sz="2200">
                <a:solidFill>
                  <a:srgbClr val="FF0000"/>
                </a:solidFill>
                <a:latin typeface="Times New Roman" panose="02020603050405020304" charset="0"/>
                <a:cs typeface="Times New Roman" panose="02020603050405020304" charset="0"/>
              </a:rPr>
              <a:t>sucked in</a:t>
            </a:r>
            <a:r>
              <a:rPr sz="2200">
                <a:solidFill>
                  <a:schemeClr val="tx1"/>
                </a:solidFill>
                <a:latin typeface="Times New Roman" panose="02020603050405020304" charset="0"/>
                <a:cs typeface="Times New Roman" panose="02020603050405020304" charset="0"/>
              </a:rPr>
              <a:t> her breath as the thought came to her. She could check for herself. It was dark outside. Opening the door wouldn't allow too much light into the dome, and she knew how to move in the dark without </a:t>
            </a:r>
            <a:r>
              <a:rPr sz="2200">
                <a:solidFill>
                  <a:srgbClr val="FF0000"/>
                </a:solidFill>
                <a:latin typeface="Times New Roman" panose="02020603050405020304" charset="0"/>
                <a:cs typeface="Times New Roman" panose="02020603050405020304" charset="0"/>
              </a:rPr>
              <a:t>banging </a:t>
            </a:r>
            <a:r>
              <a:rPr sz="2200">
                <a:solidFill>
                  <a:schemeClr val="tx1"/>
                </a:solidFill>
                <a:latin typeface="Times New Roman" panose="02020603050405020304" charset="0"/>
                <a:cs typeface="Times New Roman" panose="02020603050405020304" charset="0"/>
              </a:rPr>
              <a:t>into any of the equipment.</a:t>
            </a:r>
            <a:br>
              <a:rPr sz="2200">
                <a:solidFill>
                  <a:schemeClr val="tx1"/>
                </a:solidFill>
                <a:latin typeface="Times New Roman" panose="02020603050405020304" charset="0"/>
                <a:cs typeface="Times New Roman" panose="02020603050405020304" charset="0"/>
              </a:rPr>
            </a:br>
            <a:r>
              <a:rPr lang="en-US" sz="2200">
                <a:solidFill>
                  <a:schemeClr val="tx1"/>
                </a:solidFill>
                <a:latin typeface="Times New Roman" panose="02020603050405020304" charset="0"/>
                <a:cs typeface="Times New Roman" panose="02020603050405020304" charset="0"/>
              </a:rPr>
              <a:t>        </a:t>
            </a:r>
            <a:r>
              <a:rPr sz="2200">
                <a:solidFill>
                  <a:schemeClr val="tx1"/>
                </a:solidFill>
                <a:latin typeface="Times New Roman" panose="02020603050405020304" charset="0"/>
                <a:cs typeface="Times New Roman" panose="02020603050405020304" charset="0"/>
              </a:rPr>
              <a:t>But if she was wrong, the scientists running the telescope would be angry. Staff children did not belong in the off-limits areas.</a:t>
            </a:r>
            <a:br>
              <a:rPr sz="2200">
                <a:solidFill>
                  <a:schemeClr val="tx1"/>
                </a:solidFill>
                <a:latin typeface="Times New Roman" panose="02020603050405020304" charset="0"/>
                <a:cs typeface="Times New Roman" panose="02020603050405020304" charset="0"/>
              </a:rPr>
            </a:br>
            <a:r>
              <a:rPr sz="2200">
                <a:solidFill>
                  <a:schemeClr val="tx1"/>
                </a:solidFill>
                <a:latin typeface="Times New Roman" panose="02020603050405020304" charset="0"/>
                <a:cs typeface="Times New Roman" panose="02020603050405020304" charset="0"/>
              </a:rPr>
              <a:t>　　</a:t>
            </a:r>
            <a:endParaRPr sz="2200">
              <a:solidFill>
                <a:schemeClr val="tx1"/>
              </a:solidFill>
              <a:latin typeface="Times New Roman" panose="02020603050405020304" charset="0"/>
              <a:cs typeface="Times New Roman" panose="02020603050405020304" charset="0"/>
            </a:endParaRPr>
          </a:p>
        </p:txBody>
      </p:sp>
      <p:cxnSp>
        <p:nvCxnSpPr>
          <p:cNvPr id="3" name="直接连接符 2"/>
          <p:cNvCxnSpPr/>
          <p:nvPr/>
        </p:nvCxnSpPr>
        <p:spPr>
          <a:xfrm>
            <a:off x="869544" y="4149985"/>
            <a:ext cx="67436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34311" y="4420495"/>
            <a:ext cx="1836420"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194" name="矩形 16"/>
          <p:cNvSpPr>
            <a:spLocks noChangeArrowheads="1"/>
          </p:cNvSpPr>
          <p:nvPr>
            <p:custDataLst>
              <p:tags r:id="rId2"/>
            </p:custDataLst>
          </p:nvPr>
        </p:nvSpPr>
        <p:spPr bwMode="auto">
          <a:xfrm>
            <a:off x="665480" y="140335"/>
            <a:ext cx="3021937" cy="49657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815022" y="156845"/>
            <a:ext cx="2480310" cy="3498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Times New Roman" panose="02020603050405020304" charset="0"/>
                <a:cs typeface="Times New Roman" panose="02020603050405020304" charset="0"/>
              </a:rPr>
              <a:t>Build Up</a:t>
            </a:r>
            <a:endParaRPr lang="en-US" altLang="zh-CN" sz="2800" b="1">
              <a:solidFill>
                <a:schemeClr val="tx1"/>
              </a:solidFill>
              <a:latin typeface="Times New Roman" panose="02020603050405020304" charset="0"/>
              <a:cs typeface="Times New Roman" panose="02020603050405020304" charset="0"/>
            </a:endParaRPr>
          </a:p>
        </p:txBody>
      </p:sp>
      <p:sp>
        <p:nvSpPr>
          <p:cNvPr id="11" name="圆角矩形 10"/>
          <p:cNvSpPr/>
          <p:nvPr/>
        </p:nvSpPr>
        <p:spPr>
          <a:xfrm>
            <a:off x="491857" y="4579880"/>
            <a:ext cx="7121294" cy="605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dirty="0">
                <a:latin typeface="Times New Roman" panose="02020603050405020304" charset="0"/>
                <a:cs typeface="Times New Roman" panose="02020603050405020304" charset="0"/>
              </a:rPr>
              <a:t>Good traits of Catalina: observant and helpful.</a:t>
            </a:r>
            <a:endParaRPr lang="en-US" altLang="zh-CN" sz="2600" b="1" dirty="0">
              <a:latin typeface="Times New Roman" panose="02020603050405020304" charset="0"/>
              <a:cs typeface="Times New Roman" panose="02020603050405020304" charset="0"/>
            </a:endParaRPr>
          </a:p>
        </p:txBody>
      </p:sp>
      <p:sp>
        <p:nvSpPr>
          <p:cNvPr id="23" name="圆角矩形标注 22"/>
          <p:cNvSpPr/>
          <p:nvPr/>
        </p:nvSpPr>
        <p:spPr>
          <a:xfrm>
            <a:off x="8326317" y="1586230"/>
            <a:ext cx="4161004" cy="2894330"/>
          </a:xfrm>
          <a:prstGeom prst="wedgeRoundRectCallout">
            <a:avLst>
              <a:gd name="adj1" fmla="val -75184"/>
              <a:gd name="adj2" fmla="val -33803"/>
              <a:gd name="adj3" fmla="val 16667"/>
            </a:avLst>
          </a:prstGeom>
          <a:solidFill>
            <a:srgbClr val="452646">
              <a:alpha val="66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clatter</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flap</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apron</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a strand of</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twist</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suck </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bang</a:t>
            </a:r>
            <a:endParaRPr lang="en-US" altLang="zh-CN" sz="2400" b="1">
              <a:solidFill>
                <a:schemeClr val="bg1"/>
              </a:solidFill>
              <a:latin typeface="Times New Roman" panose="02020603050405020304" charset="0"/>
              <a:cs typeface="Times New Roman" panose="02020603050405020304" charset="0"/>
              <a:sym typeface="+mn-ea"/>
            </a:endParaRPr>
          </a:p>
        </p:txBody>
      </p:sp>
      <p:sp>
        <p:nvSpPr>
          <p:cNvPr id="6" name="文本框 5"/>
          <p:cNvSpPr txBox="1"/>
          <p:nvPr/>
        </p:nvSpPr>
        <p:spPr>
          <a:xfrm>
            <a:off x="9598221" y="1812290"/>
            <a:ext cx="2250038"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vi.</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发出哗啦声</a:t>
            </a:r>
            <a:endParaRPr lang="zh-CN" altLang="en-US" b="1">
              <a:solidFill>
                <a:schemeClr val="bg1"/>
              </a:solidFill>
              <a:latin typeface="Times New Roman" panose="02020603050405020304" charset="0"/>
              <a:cs typeface="Times New Roman" panose="02020603050405020304" charset="0"/>
            </a:endParaRPr>
          </a:p>
        </p:txBody>
      </p:sp>
      <p:sp>
        <p:nvSpPr>
          <p:cNvPr id="7" name="文本框 6"/>
          <p:cNvSpPr txBox="1"/>
          <p:nvPr/>
        </p:nvSpPr>
        <p:spPr>
          <a:xfrm>
            <a:off x="9388036" y="2134870"/>
            <a:ext cx="1744743"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v.摆动，拍打</a:t>
            </a:r>
            <a:endParaRPr lang="zh-CN" altLang="en-US" b="1">
              <a:solidFill>
                <a:schemeClr val="bg1"/>
              </a:solidFill>
              <a:latin typeface="Times New Roman" panose="02020603050405020304" charset="0"/>
              <a:cs typeface="Times New Roman" panose="02020603050405020304" charset="0"/>
            </a:endParaRPr>
          </a:p>
        </p:txBody>
      </p:sp>
      <p:sp>
        <p:nvSpPr>
          <p:cNvPr id="8" name="文本框 7"/>
          <p:cNvSpPr txBox="1"/>
          <p:nvPr/>
        </p:nvSpPr>
        <p:spPr>
          <a:xfrm>
            <a:off x="9570281" y="2512060"/>
            <a:ext cx="1571895"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n.</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围裙；</a:t>
            </a:r>
            <a:endParaRPr lang="zh-CN" altLang="en-US" b="1">
              <a:solidFill>
                <a:schemeClr val="bg1"/>
              </a:solidFill>
              <a:latin typeface="Times New Roman" panose="02020603050405020304" charset="0"/>
              <a:cs typeface="Times New Roman" panose="02020603050405020304" charset="0"/>
            </a:endParaRPr>
          </a:p>
        </p:txBody>
      </p:sp>
      <p:sp>
        <p:nvSpPr>
          <p:cNvPr id="9" name="文本框 8"/>
          <p:cNvSpPr txBox="1"/>
          <p:nvPr/>
        </p:nvSpPr>
        <p:spPr>
          <a:xfrm>
            <a:off x="10081456" y="2823845"/>
            <a:ext cx="1087077"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rPr>
              <a:t>一缕</a:t>
            </a:r>
            <a:endParaRPr lang="zh-CN" altLang="en-US" b="1">
              <a:solidFill>
                <a:schemeClr val="bg1"/>
              </a:solidFill>
              <a:latin typeface="Times New Roman" panose="02020603050405020304" charset="0"/>
            </a:endParaRPr>
          </a:p>
        </p:txBody>
      </p:sp>
      <p:sp>
        <p:nvSpPr>
          <p:cNvPr id="10" name="文本框 9"/>
          <p:cNvSpPr txBox="1"/>
          <p:nvPr/>
        </p:nvSpPr>
        <p:spPr>
          <a:xfrm>
            <a:off x="9388036" y="3211830"/>
            <a:ext cx="2379893" cy="369332"/>
          </a:xfrm>
          <a:prstGeom prst="rect">
            <a:avLst/>
          </a:prstGeom>
          <a:noFill/>
        </p:spPr>
        <p:txBody>
          <a:bodyPr wrap="square" rtlCol="0" anchor="t">
            <a:spAutoFit/>
          </a:bodyPr>
          <a:lstStyle/>
          <a:p>
            <a:r>
              <a:rPr lang="en-US" altLang="zh-CN" b="1">
                <a:solidFill>
                  <a:schemeClr val="bg1"/>
                </a:solidFill>
                <a:latin typeface="Times New Roman" panose="02020603050405020304" charset="0"/>
                <a:cs typeface="Times New Roman" panose="02020603050405020304" charset="0"/>
              </a:rPr>
              <a:t>v. </a:t>
            </a:r>
            <a:r>
              <a:rPr lang="zh-CN" altLang="en-US" b="1" dirty="0">
                <a:solidFill>
                  <a:schemeClr val="bg1"/>
                </a:solidFill>
                <a:latin typeface="Times New Roman" panose="02020603050405020304" charset="0"/>
                <a:cs typeface="Times New Roman" panose="02020603050405020304" charset="0"/>
              </a:rPr>
              <a:t>捻在一起；盘绕，</a:t>
            </a:r>
            <a:endParaRPr lang="zh-CN" altLang="en-US" b="1" dirty="0">
              <a:solidFill>
                <a:schemeClr val="bg1"/>
              </a:solidFill>
              <a:latin typeface="Times New Roman" panose="02020603050405020304" charset="0"/>
              <a:cs typeface="Times New Roman" panose="02020603050405020304" charset="0"/>
            </a:endParaRPr>
          </a:p>
        </p:txBody>
      </p:sp>
      <p:sp>
        <p:nvSpPr>
          <p:cNvPr id="12" name="文本框 11"/>
          <p:cNvSpPr txBox="1"/>
          <p:nvPr/>
        </p:nvSpPr>
        <p:spPr>
          <a:xfrm>
            <a:off x="9519482" y="3987800"/>
            <a:ext cx="2153074"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猛敲，砰然重击；</a:t>
            </a:r>
            <a:endParaRPr lang="zh-CN" altLang="en-US" b="1">
              <a:solidFill>
                <a:schemeClr val="bg1"/>
              </a:solidFill>
              <a:latin typeface="Times New Roman" panose="02020603050405020304" charset="0"/>
              <a:cs typeface="Times New Roman" panose="02020603050405020304" charset="0"/>
            </a:endParaRPr>
          </a:p>
        </p:txBody>
      </p:sp>
      <p:sp>
        <p:nvSpPr>
          <p:cNvPr id="13" name="文本框 12"/>
          <p:cNvSpPr txBox="1"/>
          <p:nvPr/>
        </p:nvSpPr>
        <p:spPr>
          <a:xfrm>
            <a:off x="9519481" y="3599815"/>
            <a:ext cx="2001907"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吸，吮，啜</a:t>
            </a:r>
            <a:endParaRPr lang="zh-CN" altLang="en-US" b="1">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500"/>
                                        <p:tgtEl>
                                          <p:spTgt spid="3"/>
                                        </p:tgtEl>
                                      </p:cBhvr>
                                    </p:animEffect>
                                  </p:childTnLst>
                                </p:cTn>
                              </p:par>
                              <p:par>
                                <p:cTn id="55" presetID="3" presetClass="entr" presetSubtype="1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autoUpdateAnimBg="0"/>
      <p:bldP spid="11" grpId="0" animBg="1"/>
      <p:bldP spid="11" grpId="1" animBg="1"/>
      <p:bldP spid="23" grpId="0" bldLvl="0" animBg="1"/>
      <p:bldP spid="23" grpId="1" animBg="1"/>
      <p:bldP spid="6" grpId="0"/>
      <p:bldP spid="6" grpId="1"/>
      <p:bldP spid="7" grpId="0"/>
      <p:bldP spid="7" grpId="1"/>
      <p:bldP spid="8" grpId="0"/>
      <p:bldP spid="8" grpId="1"/>
      <p:bldP spid="9" grpId="0"/>
      <p:bldP spid="9" grpId="1"/>
      <p:bldP spid="10" grpId="0"/>
      <p:bldP spid="10" grpId="1"/>
      <p:bldP spid="12" grpId="0"/>
      <p:bldP spid="12" grpId="1"/>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89280" y="506730"/>
            <a:ext cx="10852150" cy="6013450"/>
          </a:xfrm>
          <a:solidFill>
            <a:schemeClr val="bg1"/>
          </a:solidFill>
        </p:spPr>
        <p:txBody>
          <a:bodyPr>
            <a:noAutofit/>
          </a:bodyPr>
          <a:lstStyle/>
          <a:p>
            <a:pPr>
              <a:lnSpc>
                <a:spcPct val="100000"/>
              </a:lnSpc>
            </a:pPr>
            <a:r>
              <a:rPr lang="en-US" sz="2000">
                <a:latin typeface="Times New Roman" panose="02020603050405020304" charset="0"/>
                <a:cs typeface="Times New Roman" panose="02020603050405020304" charset="0"/>
                <a:sym typeface="+mn-ea"/>
              </a:rPr>
              <a:t>        </a:t>
            </a:r>
            <a:r>
              <a:rPr sz="2000">
                <a:latin typeface="Times New Roman" panose="02020603050405020304" charset="0"/>
                <a:cs typeface="Times New Roman" panose="02020603050405020304" charset="0"/>
                <a:sym typeface="+mn-ea"/>
              </a:rPr>
              <a:t>Gritting her teeth, she gave one last glance around the mountaintop, hoping she could make her plea to a sympathetic adult. But there was no one. So, taking a deep breath, she turned the handle and slipped inside.</a:t>
            </a:r>
            <a:br>
              <a:rPr sz="2000">
                <a:latin typeface="Times New Roman" panose="02020603050405020304" charset="0"/>
                <a:cs typeface="Times New Roman" panose="02020603050405020304" charset="0"/>
                <a:sym typeface="+mn-ea"/>
              </a:rPr>
            </a:br>
            <a:r>
              <a:rPr lang="en-US" sz="2000">
                <a:latin typeface="Times New Roman" panose="02020603050405020304" charset="0"/>
                <a:cs typeface="Times New Roman" panose="02020603050405020304" charset="0"/>
                <a:sym typeface="+mn-ea"/>
              </a:rPr>
              <a:t>        </a:t>
            </a:r>
            <a:r>
              <a:rPr sz="2000">
                <a:latin typeface="Times New Roman" panose="02020603050405020304" charset="0"/>
                <a:cs typeface="Times New Roman" panose="02020603050405020304" charset="0"/>
                <a:sym typeface="+mn-ea"/>
              </a:rPr>
              <a:t>It was dark within the dome, and her eyes took a moment to adjust. The telescope mount was emitting a faint grinding noise. That wasn't normal. She took a cautious step forward and saw an irregular shape hunched on the floor.</a:t>
            </a:r>
            <a:r>
              <a:rPr lang="en-US" sz="2000">
                <a:solidFill>
                  <a:schemeClr val="tx1"/>
                </a:solidFill>
                <a:latin typeface="Times New Roman" panose="02020603050405020304" charset="0"/>
                <a:cs typeface="Times New Roman" panose="02020603050405020304" charset="0"/>
              </a:rPr>
              <a:t>        </a:t>
            </a:r>
            <a:br>
              <a:rPr lang="en-US" sz="2000">
                <a:solidFill>
                  <a:schemeClr val="tx1"/>
                </a:solidFill>
                <a:latin typeface="Times New Roman" panose="02020603050405020304" charset="0"/>
                <a:cs typeface="Times New Roman" panose="02020603050405020304" charset="0"/>
              </a:rPr>
            </a:br>
            <a:r>
              <a:rPr lang="en-US" sz="2000">
                <a:solidFill>
                  <a:schemeClr val="tx1"/>
                </a:solidFill>
                <a:latin typeface="Times New Roman" panose="02020603050405020304" charset="0"/>
                <a:cs typeface="Times New Roman" panose="02020603050405020304" charset="0"/>
              </a:rPr>
              <a:t>        </a:t>
            </a:r>
            <a:r>
              <a:rPr sz="2000">
                <a:solidFill>
                  <a:schemeClr val="tx1"/>
                </a:solidFill>
                <a:latin typeface="Times New Roman" panose="02020603050405020304" charset="0"/>
                <a:cs typeface="Times New Roman" panose="02020603050405020304" charset="0"/>
              </a:rPr>
              <a:t>She inhaled sharply. It was a man.Coming closer, she saw that one leg was bent under him at an awkward angle.</a:t>
            </a:r>
            <a:br>
              <a:rPr sz="2000">
                <a:solidFill>
                  <a:schemeClr val="tx1"/>
                </a:solidFill>
                <a:latin typeface="Times New Roman" panose="02020603050405020304" charset="0"/>
                <a:cs typeface="Times New Roman" panose="02020603050405020304" charset="0"/>
              </a:rPr>
            </a:br>
            <a:r>
              <a:rPr lang="en-US" sz="2000">
                <a:solidFill>
                  <a:schemeClr val="tx1"/>
                </a:solidFill>
                <a:latin typeface="Times New Roman" panose="02020603050405020304" charset="0"/>
                <a:cs typeface="Times New Roman" panose="02020603050405020304" charset="0"/>
              </a:rPr>
              <a:t>       </a:t>
            </a:r>
            <a:r>
              <a:rPr sz="2000">
                <a:solidFill>
                  <a:schemeClr val="tx1"/>
                </a:solidFill>
                <a:latin typeface="Times New Roman" panose="02020603050405020304" charset="0"/>
                <a:cs typeface="Times New Roman" panose="02020603050405020304" charset="0"/>
              </a:rPr>
              <a:t>“Señor?”she whispered.“Are you all right?”</a:t>
            </a:r>
            <a:br>
              <a:rPr sz="2000">
                <a:solidFill>
                  <a:schemeClr val="tx1"/>
                </a:solidFill>
                <a:latin typeface="Times New Roman" panose="02020603050405020304" charset="0"/>
                <a:cs typeface="Times New Roman" panose="02020603050405020304" charset="0"/>
              </a:rPr>
            </a:br>
            <a:r>
              <a:rPr sz="2000">
                <a:solidFill>
                  <a:schemeClr val="tx1"/>
                </a:solidFill>
                <a:latin typeface="Times New Roman" panose="02020603050405020304" charset="0"/>
                <a:cs typeface="Times New Roman" panose="02020603050405020304" charset="0"/>
              </a:rPr>
              <a:t>　　The man groaned. He canted his head,skin pale in the low light, eyes glittering beneath half-closed lids. She recognized him: the scientist she had met in the library.“Fell,”he gasped in his accented Spanish, gesturing at the platform above.“I think . . . broke leg. Need to . . . uh . . .”His voice trailed off.</a:t>
            </a:r>
            <a:br>
              <a:rPr sz="2000">
                <a:solidFill>
                  <a:schemeClr val="tx1"/>
                </a:solidFill>
                <a:latin typeface="Times New Roman" panose="02020603050405020304" charset="0"/>
                <a:cs typeface="Times New Roman" panose="02020603050405020304" charset="0"/>
              </a:rPr>
            </a:br>
            <a:r>
              <a:rPr sz="2000">
                <a:solidFill>
                  <a:schemeClr val="tx1"/>
                </a:solidFill>
                <a:latin typeface="Times New Roman" panose="02020603050405020304" charset="0"/>
                <a:cs typeface="Times New Roman" panose="02020603050405020304" charset="0"/>
              </a:rPr>
              <a:t>　　Catalina balanced on the balls of her feet.</a:t>
            </a:r>
            <a:r>
              <a:rPr lang="en-US" sz="2000">
                <a:solidFill>
                  <a:schemeClr val="tx1"/>
                </a:solidFill>
                <a:latin typeface="Times New Roman" panose="02020603050405020304" charset="0"/>
                <a:cs typeface="Times New Roman" panose="02020603050405020304" charset="0"/>
              </a:rPr>
              <a:t> </a:t>
            </a:r>
            <a:r>
              <a:rPr sz="2000">
                <a:solidFill>
                  <a:schemeClr val="tx1"/>
                </a:solidFill>
                <a:latin typeface="Times New Roman" panose="02020603050405020304" charset="0"/>
                <a:cs typeface="Times New Roman" panose="02020603050405020304" charset="0"/>
              </a:rPr>
              <a:t>“I'll run and get the night operator,”she promised, already backing toward the door.</a:t>
            </a:r>
            <a:br>
              <a:rPr sz="2000">
                <a:solidFill>
                  <a:schemeClr val="tx1"/>
                </a:solidFill>
                <a:latin typeface="Times New Roman" panose="02020603050405020304" charset="0"/>
                <a:cs typeface="Times New Roman" panose="02020603050405020304" charset="0"/>
              </a:rPr>
            </a:br>
            <a:r>
              <a:rPr sz="2000">
                <a:solidFill>
                  <a:schemeClr val="tx1"/>
                </a:solidFill>
                <a:latin typeface="Times New Roman" panose="02020603050405020304" charset="0"/>
                <a:cs typeface="Times New Roman" panose="02020603050405020304" charset="0"/>
              </a:rPr>
              <a:t>　　“No!”His voice was sharp.“First, need to... fix the telescope.”He muttered to himself for a moment in English.“In two minutes, the ... scope will move past its limit and ... be damaged. I'll tell you how . . .”</a:t>
            </a:r>
            <a:br>
              <a:rPr sz="2000">
                <a:solidFill>
                  <a:schemeClr val="tx1"/>
                </a:solidFill>
                <a:latin typeface="Times New Roman" panose="02020603050405020304" charset="0"/>
                <a:cs typeface="Times New Roman" panose="02020603050405020304" charset="0"/>
              </a:rPr>
            </a:br>
            <a:r>
              <a:rPr sz="2000">
                <a:solidFill>
                  <a:schemeClr val="tx1"/>
                </a:solidFill>
                <a:latin typeface="Times New Roman" panose="02020603050405020304" charset="0"/>
                <a:cs typeface="Times New Roman" panose="02020603050405020304" charset="0"/>
              </a:rPr>
              <a:t>　　Catalina’s eyes lifted to the clock drive lit by a blinking yellow light. She had often helped her father reset this device. Quickly, she walked to the controller and flipped the two switches her father used to stop the telescope.</a:t>
            </a:r>
            <a:endParaRPr sz="2000">
              <a:solidFill>
                <a:schemeClr val="tx1"/>
              </a:solidFill>
              <a:latin typeface="Times New Roman" panose="02020603050405020304" charset="0"/>
              <a:cs typeface="Times New Roman" panose="02020603050405020304" charset="0"/>
            </a:endParaRPr>
          </a:p>
        </p:txBody>
      </p:sp>
      <p:sp>
        <p:nvSpPr>
          <p:cNvPr id="8194" name="矩形 16"/>
          <p:cNvSpPr>
            <a:spLocks noChangeArrowheads="1"/>
          </p:cNvSpPr>
          <p:nvPr>
            <p:custDataLst>
              <p:tags r:id="rId2"/>
            </p:custDataLst>
          </p:nvPr>
        </p:nvSpPr>
        <p:spPr bwMode="auto">
          <a:xfrm>
            <a:off x="708025" y="38100"/>
            <a:ext cx="4384040"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826135" y="137795"/>
            <a:ext cx="4147820" cy="3695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Times New Roman" panose="02020603050405020304" charset="0"/>
                <a:cs typeface="Times New Roman" panose="02020603050405020304" charset="0"/>
              </a:rPr>
              <a:t>Climax-An emergency</a:t>
            </a:r>
            <a:endParaRPr lang="en-US" altLang="zh-CN" sz="2800" b="1">
              <a:solidFill>
                <a:schemeClr val="tx1"/>
              </a:solidFill>
              <a:latin typeface="Times New Roman" panose="02020603050405020304" charset="0"/>
              <a:cs typeface="Times New Roman" panose="02020603050405020304" charset="0"/>
            </a:endParaRPr>
          </a:p>
        </p:txBody>
      </p:sp>
      <p:cxnSp>
        <p:nvCxnSpPr>
          <p:cNvPr id="3" name="直接连接符 2"/>
          <p:cNvCxnSpPr/>
          <p:nvPr/>
        </p:nvCxnSpPr>
        <p:spPr>
          <a:xfrm flipV="1">
            <a:off x="5512435" y="4602480"/>
            <a:ext cx="5928995" cy="25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65480" y="4895215"/>
            <a:ext cx="2594610" cy="12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8089900" y="1831340"/>
            <a:ext cx="2861310" cy="57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8025" y="2139315"/>
            <a:ext cx="5062220"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3790315" y="2664460"/>
            <a:ext cx="7279640" cy="605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400" b="1">
                <a:latin typeface="Times New Roman" panose="02020603050405020304" charset="0"/>
                <a:cs typeface="Times New Roman" panose="02020603050405020304" charset="0"/>
              </a:rPr>
              <a:t>Good traits of Catalina: observant and helpful.</a:t>
            </a:r>
            <a:endParaRPr lang="en-US" altLang="zh-CN" sz="2400" b="1">
              <a:latin typeface="Times New Roman" panose="02020603050405020304" charset="0"/>
              <a:cs typeface="Times New Roman" panose="02020603050405020304" charset="0"/>
            </a:endParaRPr>
          </a:p>
        </p:txBody>
      </p:sp>
      <p:cxnSp>
        <p:nvCxnSpPr>
          <p:cNvPr id="8" name="直接连接符 7"/>
          <p:cNvCxnSpPr/>
          <p:nvPr/>
        </p:nvCxnSpPr>
        <p:spPr>
          <a:xfrm flipV="1">
            <a:off x="1163955" y="918210"/>
            <a:ext cx="9895205" cy="3365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65480" y="1220470"/>
            <a:ext cx="2331720" cy="2032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770245" y="1220470"/>
            <a:ext cx="5300345" cy="2032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05485" y="1523365"/>
            <a:ext cx="576663" cy="72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918210" y="1362710"/>
            <a:ext cx="10085070" cy="91884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Catalina</a:t>
            </a:r>
            <a:r>
              <a:rPr lang="zh-CN" altLang="en-US" sz="2800" b="1">
                <a:latin typeface="Times New Roman" panose="02020603050405020304" charset="0"/>
                <a:cs typeface="Times New Roman" panose="02020603050405020304" charset="0"/>
              </a:rPr>
              <a:t>紧张的心理和动作描写</a:t>
            </a:r>
            <a:endParaRPr lang="zh-CN" altLang="en-US" sz="2800" b="1">
              <a:latin typeface="Times New Roman" panose="02020603050405020304" charset="0"/>
              <a:cs typeface="Times New Roman" panose="02020603050405020304" charset="0"/>
            </a:endParaRPr>
          </a:p>
        </p:txBody>
      </p:sp>
      <p:cxnSp>
        <p:nvCxnSpPr>
          <p:cNvPr id="14" name="直接连接符 13"/>
          <p:cNvCxnSpPr/>
          <p:nvPr/>
        </p:nvCxnSpPr>
        <p:spPr>
          <a:xfrm flipV="1">
            <a:off x="1163955" y="3663315"/>
            <a:ext cx="10074910" cy="50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65480" y="3954780"/>
            <a:ext cx="487680" cy="381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974090" y="3429000"/>
            <a:ext cx="10085070" cy="91884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Times New Roman" panose="02020603050405020304" charset="0"/>
                <a:cs typeface="Times New Roman" panose="02020603050405020304" charset="0"/>
              </a:rPr>
              <a:t>受伤的科学家的神态外貌描写</a:t>
            </a:r>
            <a:endParaRPr lang="zh-CN" altLang="en-US" sz="2800" b="1" dirty="0">
              <a:latin typeface="Times New Roman" panose="02020603050405020304" charset="0"/>
              <a:cs typeface="Times New Roman" panose="02020603050405020304" charset="0"/>
            </a:endParaRPr>
          </a:p>
        </p:txBody>
      </p:sp>
      <p:cxnSp>
        <p:nvCxnSpPr>
          <p:cNvPr id="17" name="直接连接符 16"/>
          <p:cNvCxnSpPr/>
          <p:nvPr/>
        </p:nvCxnSpPr>
        <p:spPr>
          <a:xfrm flipV="1">
            <a:off x="1163955" y="5792470"/>
            <a:ext cx="9648825" cy="2095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05485" y="6095365"/>
            <a:ext cx="10152380" cy="1651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705485" y="6397625"/>
            <a:ext cx="2745105" cy="1714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3910330" y="5282565"/>
            <a:ext cx="7092950" cy="605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Times New Roman" panose="02020603050405020304" charset="0"/>
                <a:cs typeface="Times New Roman" panose="02020603050405020304" charset="0"/>
              </a:rPr>
              <a:t>Catalina</a:t>
            </a:r>
            <a:r>
              <a:rPr lang="zh-CN" altLang="en-US" sz="2400" b="1">
                <a:latin typeface="Times New Roman" panose="02020603050405020304" charset="0"/>
                <a:cs typeface="Times New Roman" panose="02020603050405020304" charset="0"/>
              </a:rPr>
              <a:t>利用知识挽救不正常的仪器的动作描写</a:t>
            </a:r>
            <a:endParaRPr lang="zh-CN" altLang="en-US" sz="24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par>
                                <p:cTn id="15" presetID="3"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par>
                                <p:cTn id="37" presetID="3" presetClass="entr" presetSubtype="1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par>
                                <p:cTn id="40" presetID="3"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par>
                                <p:cTn id="53" presetID="3" presetClass="entr" presetSubtype="1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linds(horizontal)">
                                      <p:cBhvr>
                                        <p:cTn id="65" dur="500"/>
                                        <p:tgtEl>
                                          <p:spTgt spid="17"/>
                                        </p:tgtEl>
                                      </p:cBhvr>
                                    </p:animEffect>
                                  </p:childTnLst>
                                </p:cTn>
                              </p:par>
                              <p:par>
                                <p:cTn id="66" presetID="3" presetClass="entr" presetSubtype="1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par>
                                <p:cTn id="69" presetID="3" presetClass="entr" presetSubtype="1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horizontal)">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linds(horizontal)">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autoUpdateAnimBg="0"/>
      <p:bldP spid="11" grpId="0" animBg="1"/>
      <p:bldP spid="11" grpId="1" animBg="1"/>
      <p:bldP spid="13" grpId="0" animBg="1"/>
      <p:bldP spid="13" grpId="1" animBg="1"/>
      <p:bldP spid="16" grpId="0" bldLvl="0" animBg="1"/>
      <p:bldP spid="16"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755" y="669925"/>
            <a:ext cx="7101205" cy="6086475"/>
          </a:xfrm>
          <a:solidFill>
            <a:schemeClr val="bg1"/>
          </a:solidFill>
        </p:spPr>
        <p:txBody>
          <a:bodyPr>
            <a:noAutofit/>
          </a:bodyPr>
          <a:lstStyle/>
          <a:p>
            <a:pPr>
              <a:lnSpc>
                <a:spcPct val="100000"/>
              </a:lnSpc>
            </a:pPr>
            <a:r>
              <a:rPr lang="en-US" sz="2400" dirty="0">
                <a:solidFill>
                  <a:schemeClr val="tx1"/>
                </a:solidFill>
                <a:latin typeface="Times New Roman" panose="02020603050405020304" charset="0"/>
                <a:cs typeface="Times New Roman" panose="02020603050405020304" charset="0"/>
              </a:rPr>
              <a:t>      </a:t>
            </a:r>
            <a:r>
              <a:rPr lang="en-US" sz="2400" dirty="0">
                <a:latin typeface="Times New Roman" panose="02020603050405020304" charset="0"/>
                <a:cs typeface="Times New Roman" panose="02020603050405020304" charset="0"/>
                <a:sym typeface="+mn-ea"/>
              </a:rPr>
              <a:t> </a:t>
            </a:r>
            <a:r>
              <a:rPr sz="2400" dirty="0">
                <a:latin typeface="Times New Roman" panose="02020603050405020304" charset="0"/>
                <a:cs typeface="Times New Roman" panose="02020603050405020304" charset="0"/>
                <a:sym typeface="+mn-ea"/>
              </a:rPr>
              <a:t>The man behind her was still gasping out directions.</a:t>
            </a:r>
            <a:br>
              <a:rPr sz="2400" dirty="0">
                <a:latin typeface="Times New Roman" panose="02020603050405020304" charset="0"/>
                <a:cs typeface="Times New Roman" panose="02020603050405020304" charset="0"/>
                <a:sym typeface="+mn-ea"/>
              </a:rPr>
            </a:br>
            <a:r>
              <a:rPr lang="en-US" sz="2400" dirty="0">
                <a:latin typeface="Times New Roman" panose="02020603050405020304" charset="0"/>
                <a:cs typeface="Times New Roman" panose="02020603050405020304" charset="0"/>
                <a:sym typeface="+mn-ea"/>
              </a:rPr>
              <a:t>       </a:t>
            </a:r>
            <a:r>
              <a:rPr sz="2400" dirty="0">
                <a:latin typeface="Times New Roman" panose="02020603050405020304" charset="0"/>
                <a:cs typeface="Times New Roman" panose="02020603050405020304" charset="0"/>
                <a:sym typeface="+mn-ea"/>
              </a:rPr>
              <a:t>“</a:t>
            </a:r>
            <a:r>
              <a:rPr sz="2400" dirty="0" err="1">
                <a:latin typeface="Times New Roman" panose="02020603050405020304" charset="0"/>
                <a:cs typeface="Times New Roman" panose="02020603050405020304" charset="0"/>
                <a:sym typeface="+mn-ea"/>
              </a:rPr>
              <a:t>Shh</a:t>
            </a:r>
            <a:r>
              <a:rPr sz="2400" dirty="0">
                <a:latin typeface="Times New Roman" panose="02020603050405020304" charset="0"/>
                <a:cs typeface="Times New Roman" panose="02020603050405020304" charset="0"/>
                <a:sym typeface="+mn-ea"/>
              </a:rPr>
              <a:t>, it’s all right</a:t>
            </a:r>
            <a:r>
              <a:rPr sz="2400" dirty="0" smtClean="0">
                <a:latin typeface="Times New Roman" panose="02020603050405020304" charset="0"/>
                <a:cs typeface="Times New Roman" panose="02020603050405020304" charset="0"/>
                <a:sym typeface="+mn-ea"/>
              </a:rPr>
              <a:t>,”</a:t>
            </a:r>
            <a:r>
              <a:rPr lang="en-US" sz="2400" dirty="0" smtClean="0">
                <a:latin typeface="Times New Roman" panose="02020603050405020304" charset="0"/>
                <a:cs typeface="Times New Roman" panose="02020603050405020304" charset="0"/>
                <a:sym typeface="+mn-ea"/>
              </a:rPr>
              <a:t> </a:t>
            </a:r>
            <a:r>
              <a:rPr sz="2400" dirty="0" smtClean="0">
                <a:latin typeface="Times New Roman" panose="02020603050405020304" charset="0"/>
                <a:cs typeface="Times New Roman" panose="02020603050405020304" charset="0"/>
                <a:sym typeface="+mn-ea"/>
              </a:rPr>
              <a:t>she </a:t>
            </a:r>
            <a:r>
              <a:rPr sz="2400" dirty="0">
                <a:solidFill>
                  <a:srgbClr val="FF0000"/>
                </a:solidFill>
                <a:latin typeface="Times New Roman" panose="02020603050405020304" charset="0"/>
                <a:cs typeface="Times New Roman" panose="02020603050405020304" charset="0"/>
                <a:sym typeface="+mn-ea"/>
              </a:rPr>
              <a:t>soothed</a:t>
            </a:r>
            <a:r>
              <a:rPr sz="2400" dirty="0">
                <a:latin typeface="Times New Roman" panose="02020603050405020304" charset="0"/>
                <a:cs typeface="Times New Roman" panose="02020603050405020304" charset="0"/>
                <a:sym typeface="+mn-ea"/>
              </a:rPr>
              <a:t>, coming to his </a:t>
            </a:r>
            <a:r>
              <a:rPr sz="2400" dirty="0" err="1">
                <a:latin typeface="Times New Roman" panose="02020603050405020304" charset="0"/>
                <a:cs typeface="Times New Roman" panose="02020603050405020304" charset="0"/>
                <a:sym typeface="+mn-ea"/>
              </a:rPr>
              <a:t>side.“I</a:t>
            </a:r>
            <a:r>
              <a:rPr sz="2400" dirty="0">
                <a:latin typeface="Times New Roman" panose="02020603050405020304" charset="0"/>
                <a:cs typeface="Times New Roman" panose="02020603050405020304" charset="0"/>
                <a:sym typeface="+mn-ea"/>
              </a:rPr>
              <a:t> fixed it. No more problems, OK?”</a:t>
            </a:r>
            <a:br>
              <a:rPr sz="2400" dirty="0">
                <a:latin typeface="Times New Roman" panose="02020603050405020304" charset="0"/>
                <a:cs typeface="Times New Roman" panose="02020603050405020304" charset="0"/>
                <a:sym typeface="+mn-ea"/>
              </a:rPr>
            </a:br>
            <a:r>
              <a:rPr lang="en-US" sz="2400" dirty="0">
                <a:latin typeface="Times New Roman" panose="02020603050405020304" charset="0"/>
                <a:cs typeface="Times New Roman" panose="02020603050405020304" charset="0"/>
                <a:sym typeface="+mn-ea"/>
              </a:rPr>
              <a:t>        </a:t>
            </a:r>
            <a:r>
              <a:rPr sz="2400" dirty="0">
                <a:latin typeface="Times New Roman" panose="02020603050405020304" charset="0"/>
                <a:cs typeface="Times New Roman" panose="02020603050405020304" charset="0"/>
                <a:sym typeface="+mn-ea"/>
              </a:rPr>
              <a:t>“You what . . . ?”he </a:t>
            </a:r>
            <a:r>
              <a:rPr sz="2400" dirty="0">
                <a:solidFill>
                  <a:srgbClr val="FF0000"/>
                </a:solidFill>
                <a:latin typeface="Times New Roman" panose="02020603050405020304" charset="0"/>
                <a:cs typeface="Times New Roman" panose="02020603050405020304" charset="0"/>
                <a:sym typeface="+mn-ea"/>
              </a:rPr>
              <a:t>muttered</a:t>
            </a:r>
            <a:r>
              <a:rPr sz="2400" dirty="0">
                <a:latin typeface="Times New Roman" panose="02020603050405020304" charset="0"/>
                <a:cs typeface="Times New Roman" panose="02020603050405020304" charset="0"/>
                <a:sym typeface="+mn-ea"/>
              </a:rPr>
              <a:t>,</a:t>
            </a:r>
            <a:r>
              <a:rPr lang="en-US" sz="2400" dirty="0">
                <a:latin typeface="Times New Roman" panose="02020603050405020304" charset="0"/>
                <a:cs typeface="Times New Roman" panose="02020603050405020304" charset="0"/>
                <a:sym typeface="+mn-ea"/>
              </a:rPr>
              <a:t> </a:t>
            </a:r>
            <a:r>
              <a:rPr sz="2400" dirty="0" err="1">
                <a:latin typeface="Times New Roman" panose="02020603050405020304" charset="0"/>
                <a:cs typeface="Times New Roman" panose="02020603050405020304" charset="0"/>
                <a:sym typeface="+mn-ea"/>
              </a:rPr>
              <a:t>confused.“Already</a:t>
            </a:r>
            <a:r>
              <a:rPr sz="2400" dirty="0">
                <a:latin typeface="Times New Roman" panose="02020603050405020304" charset="0"/>
                <a:cs typeface="Times New Roman" panose="02020603050405020304" charset="0"/>
                <a:sym typeface="+mn-ea"/>
              </a:rPr>
              <a:t>?”</a:t>
            </a:r>
            <a:r>
              <a:rPr lang="en-US" sz="2400" dirty="0">
                <a:latin typeface="Times New Roman" panose="02020603050405020304" charset="0"/>
                <a:cs typeface="Times New Roman" panose="02020603050405020304" charset="0"/>
                <a:sym typeface="+mn-ea"/>
              </a:rPr>
              <a:t> </a:t>
            </a:r>
            <a:r>
              <a:rPr sz="2400" dirty="0">
                <a:latin typeface="Times New Roman" panose="02020603050405020304" charset="0"/>
                <a:cs typeface="Times New Roman" panose="02020603050405020304" charset="0"/>
                <a:sym typeface="+mn-ea"/>
              </a:rPr>
              <a:t>Then his head lolled to one side.</a:t>
            </a:r>
            <a:r>
              <a:rPr lang="en-US" sz="2400" dirty="0">
                <a:latin typeface="Times New Roman" panose="02020603050405020304" charset="0"/>
                <a:cs typeface="Times New Roman" panose="02020603050405020304" charset="0"/>
                <a:sym typeface="+mn-ea"/>
              </a:rPr>
              <a:t> </a:t>
            </a:r>
            <a:r>
              <a:rPr sz="2400" dirty="0">
                <a:latin typeface="Times New Roman" panose="02020603050405020304" charset="0"/>
                <a:cs typeface="Times New Roman" panose="02020603050405020304" charset="0"/>
                <a:sym typeface="+mn-ea"/>
              </a:rPr>
              <a:t>Catalina stared at his </a:t>
            </a:r>
            <a:r>
              <a:rPr sz="2400" dirty="0">
                <a:solidFill>
                  <a:srgbClr val="FF0000"/>
                </a:solidFill>
                <a:latin typeface="Times New Roman" panose="02020603050405020304" charset="0"/>
                <a:cs typeface="Times New Roman" panose="02020603050405020304" charset="0"/>
                <a:sym typeface="+mn-ea"/>
              </a:rPr>
              <a:t>unconscious </a:t>
            </a:r>
            <a:r>
              <a:rPr sz="2400" dirty="0">
                <a:latin typeface="Times New Roman" panose="02020603050405020304" charset="0"/>
                <a:cs typeface="Times New Roman" panose="02020603050405020304" charset="0"/>
                <a:sym typeface="+mn-ea"/>
              </a:rPr>
              <a:t>figure a moment and then jumped to her feet.</a:t>
            </a:r>
            <a:br>
              <a:rPr sz="2400" dirty="0">
                <a:latin typeface="Times New Roman" panose="02020603050405020304" charset="0"/>
                <a:cs typeface="Times New Roman" panose="02020603050405020304" charset="0"/>
                <a:sym typeface="+mn-ea"/>
              </a:rPr>
            </a:br>
            <a:r>
              <a:rPr sz="2400" dirty="0">
                <a:latin typeface="Times New Roman" panose="02020603050405020304" charset="0"/>
                <a:cs typeface="Times New Roman" panose="02020603050405020304" charset="0"/>
                <a:sym typeface="+mn-ea"/>
              </a:rPr>
              <a:t>　　Her </a:t>
            </a:r>
            <a:r>
              <a:rPr sz="2400" dirty="0">
                <a:solidFill>
                  <a:srgbClr val="FF0000"/>
                </a:solidFill>
                <a:latin typeface="Times New Roman" panose="02020603050405020304" charset="0"/>
                <a:cs typeface="Times New Roman" panose="02020603050405020304" charset="0"/>
                <a:sym typeface="+mn-ea"/>
              </a:rPr>
              <a:t>braids thumped </a:t>
            </a:r>
            <a:r>
              <a:rPr sz="2400" dirty="0">
                <a:latin typeface="Times New Roman" panose="02020603050405020304" charset="0"/>
                <a:cs typeface="Times New Roman" panose="02020603050405020304" charset="0"/>
                <a:sym typeface="+mn-ea"/>
              </a:rPr>
              <a:t>her back </a:t>
            </a:r>
            <a:r>
              <a:rPr sz="2400" dirty="0">
                <a:solidFill>
                  <a:srgbClr val="FF0000"/>
                </a:solidFill>
                <a:latin typeface="Times New Roman" panose="02020603050405020304" charset="0"/>
                <a:cs typeface="Times New Roman" panose="02020603050405020304" charset="0"/>
                <a:sym typeface="+mn-ea"/>
              </a:rPr>
              <a:t>rhythmically </a:t>
            </a:r>
            <a:r>
              <a:rPr sz="2400" dirty="0">
                <a:latin typeface="Times New Roman" panose="02020603050405020304" charset="0"/>
                <a:cs typeface="Times New Roman" panose="02020603050405020304" charset="0"/>
                <a:sym typeface="+mn-ea"/>
              </a:rPr>
              <a:t>as she ran all the way to the night operator's office. She burst into the low brown structure without knocking, for the man could be grumpy sometimes.</a:t>
            </a:r>
            <a:r>
              <a:rPr lang="en-US" sz="2400" dirty="0">
                <a:solidFill>
                  <a:schemeClr val="tx1"/>
                </a:solidFill>
                <a:latin typeface="Times New Roman" panose="02020603050405020304" charset="0"/>
                <a:cs typeface="Times New Roman" panose="02020603050405020304" charset="0"/>
              </a:rPr>
              <a:t>  </a:t>
            </a:r>
            <a:br>
              <a:rPr lang="en-US" sz="2400" dirty="0">
                <a:solidFill>
                  <a:schemeClr val="tx1"/>
                </a:solidFill>
                <a:latin typeface="Times New Roman" panose="02020603050405020304" charset="0"/>
                <a:cs typeface="Times New Roman" panose="02020603050405020304" charset="0"/>
              </a:rPr>
            </a:br>
            <a:r>
              <a:rPr lang="en-US" sz="2400" dirty="0">
                <a:solidFill>
                  <a:schemeClr val="tx1"/>
                </a:solidFill>
                <a:latin typeface="Times New Roman" panose="02020603050405020304" charset="0"/>
                <a:cs typeface="Times New Roman" panose="02020603050405020304" charset="0"/>
              </a:rPr>
              <a:t>       </a:t>
            </a:r>
            <a:r>
              <a:rPr sz="2400" dirty="0">
                <a:solidFill>
                  <a:schemeClr val="tx1"/>
                </a:solidFill>
                <a:latin typeface="Times New Roman" panose="02020603050405020304" charset="0"/>
                <a:cs typeface="Times New Roman" panose="02020603050405020304" charset="0"/>
              </a:rPr>
              <a:t>“</a:t>
            </a:r>
            <a:r>
              <a:rPr sz="2400" dirty="0" err="1">
                <a:solidFill>
                  <a:schemeClr val="tx1"/>
                </a:solidFill>
                <a:latin typeface="Times New Roman" panose="02020603050405020304" charset="0"/>
                <a:cs typeface="Times New Roman" panose="02020603050405020304" charset="0"/>
              </a:rPr>
              <a:t>Señor</a:t>
            </a:r>
            <a:r>
              <a:rPr sz="2400" dirty="0">
                <a:solidFill>
                  <a:schemeClr val="tx1"/>
                </a:solidFill>
                <a:latin typeface="Times New Roman" panose="02020603050405020304" charset="0"/>
                <a:cs typeface="Times New Roman" panose="02020603050405020304" charset="0"/>
              </a:rPr>
              <a:t> Rojas, there’s an </a:t>
            </a:r>
            <a:r>
              <a:rPr sz="2400" dirty="0" err="1">
                <a:solidFill>
                  <a:schemeClr val="tx1"/>
                </a:solidFill>
                <a:latin typeface="Times New Roman" panose="02020603050405020304" charset="0"/>
                <a:cs typeface="Times New Roman" panose="02020603050405020304" charset="0"/>
              </a:rPr>
              <a:t>emergency,”she</a:t>
            </a:r>
            <a:r>
              <a:rPr sz="2400" dirty="0">
                <a:solidFill>
                  <a:schemeClr val="tx1"/>
                </a:solidFill>
                <a:latin typeface="Times New Roman" panose="02020603050405020304" charset="0"/>
                <a:cs typeface="Times New Roman" panose="02020603050405020304" charset="0"/>
              </a:rPr>
              <a:t> called out as the big man </a:t>
            </a:r>
            <a:r>
              <a:rPr sz="2400" dirty="0">
                <a:solidFill>
                  <a:srgbClr val="FF0000"/>
                </a:solidFill>
                <a:latin typeface="Times New Roman" panose="02020603050405020304" charset="0"/>
                <a:cs typeface="Times New Roman" panose="02020603050405020304" charset="0"/>
              </a:rPr>
              <a:t>swiveled </a:t>
            </a:r>
            <a:r>
              <a:rPr sz="2400" dirty="0">
                <a:solidFill>
                  <a:schemeClr val="tx1"/>
                </a:solidFill>
                <a:latin typeface="Times New Roman" panose="02020603050405020304" charset="0"/>
                <a:cs typeface="Times New Roman" panose="02020603050405020304" charset="0"/>
              </a:rPr>
              <a:t>his beat-up wooden chair to face </a:t>
            </a:r>
            <a:r>
              <a:rPr sz="2400" dirty="0" err="1">
                <a:solidFill>
                  <a:schemeClr val="tx1"/>
                </a:solidFill>
                <a:latin typeface="Times New Roman" panose="02020603050405020304" charset="0"/>
                <a:cs typeface="Times New Roman" panose="02020603050405020304" charset="0"/>
              </a:rPr>
              <a:t>her.“The</a:t>
            </a:r>
            <a:r>
              <a:rPr sz="2400" dirty="0">
                <a:solidFill>
                  <a:schemeClr val="tx1"/>
                </a:solidFill>
                <a:latin typeface="Times New Roman" panose="02020603050405020304" charset="0"/>
                <a:cs typeface="Times New Roman" panose="02020603050405020304" charset="0"/>
              </a:rPr>
              <a:t> astronomer using the one-meter had an accident. He fell and broke his leg. You need to get help</a:t>
            </a:r>
            <a:r>
              <a:rPr sz="2400" dirty="0" smtClean="0">
                <a:solidFill>
                  <a:schemeClr val="tx1"/>
                </a:solidFill>
                <a:latin typeface="Times New Roman" panose="02020603050405020304" charset="0"/>
                <a:cs typeface="Times New Roman" panose="02020603050405020304" charset="0"/>
              </a:rPr>
              <a:t>!”</a:t>
            </a:r>
            <a:r>
              <a:rPr lang="en-US" sz="2400" dirty="0" smtClean="0">
                <a:solidFill>
                  <a:schemeClr val="tx1"/>
                </a:solidFill>
                <a:latin typeface="Times New Roman" panose="02020603050405020304" charset="0"/>
                <a:cs typeface="Times New Roman" panose="02020603050405020304" charset="0"/>
              </a:rPr>
              <a:t>         </a:t>
            </a:r>
            <a:endParaRPr lang="en-US" sz="2400" dirty="0">
              <a:solidFill>
                <a:schemeClr val="tx1"/>
              </a:solidFill>
              <a:latin typeface="Times New Roman" panose="02020603050405020304" charset="0"/>
              <a:cs typeface="Times New Roman" panose="02020603050405020304" charset="0"/>
            </a:endParaRPr>
          </a:p>
        </p:txBody>
      </p:sp>
      <p:cxnSp>
        <p:nvCxnSpPr>
          <p:cNvPr id="3" name="直接连接符 2"/>
          <p:cNvCxnSpPr/>
          <p:nvPr/>
        </p:nvCxnSpPr>
        <p:spPr>
          <a:xfrm flipV="1">
            <a:off x="3170486" y="1470991"/>
            <a:ext cx="3190557" cy="756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26135" y="3713162"/>
            <a:ext cx="5913712" cy="1968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17805" y="4094618"/>
            <a:ext cx="526859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圆角矩形标注 22"/>
          <p:cNvSpPr/>
          <p:nvPr>
            <p:custDataLst>
              <p:tags r:id="rId2"/>
            </p:custDataLst>
          </p:nvPr>
        </p:nvSpPr>
        <p:spPr>
          <a:xfrm>
            <a:off x="7192010" y="654050"/>
            <a:ext cx="4999990" cy="3177540"/>
          </a:xfrm>
          <a:prstGeom prst="wedgeRoundRectCallout">
            <a:avLst>
              <a:gd name="adj1" fmla="val -74726"/>
              <a:gd name="adj2" fmla="val -10591"/>
              <a:gd name="adj3" fmla="val 16667"/>
            </a:avLst>
          </a:prstGeom>
          <a:solidFill>
            <a:srgbClr val="452646">
              <a:alpha val="66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soothe</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mutter</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unconscious</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braid</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thump</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rhythmically</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a:solidFill>
                  <a:schemeClr val="bg1"/>
                </a:solidFill>
                <a:latin typeface="Times New Roman" panose="02020603050405020304" charset="0"/>
                <a:cs typeface="Times New Roman" panose="02020603050405020304" charset="0"/>
                <a:sym typeface="+mn-ea"/>
              </a:rPr>
              <a:t>swivel</a:t>
            </a:r>
            <a:endParaRPr lang="en-US" altLang="zh-CN" sz="2400" b="1">
              <a:solidFill>
                <a:schemeClr val="bg1"/>
              </a:solidFill>
              <a:latin typeface="Times New Roman" panose="02020603050405020304" charset="0"/>
              <a:cs typeface="Times New Roman" panose="02020603050405020304" charset="0"/>
              <a:sym typeface="+mn-ea"/>
            </a:endParaRPr>
          </a:p>
          <a:p>
            <a:pPr algn="l">
              <a:buClrTx/>
              <a:buSzTx/>
              <a:buFontTx/>
            </a:pPr>
            <a:endParaRPr lang="en-US" altLang="zh-CN" sz="2400" b="1">
              <a:solidFill>
                <a:schemeClr val="bg1"/>
              </a:solidFill>
              <a:latin typeface="Times New Roman" panose="02020603050405020304" charset="0"/>
              <a:cs typeface="Times New Roman" panose="02020603050405020304" charset="0"/>
              <a:sym typeface="+mn-ea"/>
            </a:endParaRPr>
          </a:p>
        </p:txBody>
      </p:sp>
      <p:cxnSp>
        <p:nvCxnSpPr>
          <p:cNvPr id="17" name="直接连接符 16"/>
          <p:cNvCxnSpPr/>
          <p:nvPr/>
        </p:nvCxnSpPr>
        <p:spPr>
          <a:xfrm>
            <a:off x="225950" y="1827254"/>
            <a:ext cx="47688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383270" y="812800"/>
            <a:ext cx="3667760"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安抚；减轻，缓和（疼痛）</a:t>
            </a:r>
            <a:endParaRPr lang="zh-CN" altLang="en-US" b="1">
              <a:solidFill>
                <a:schemeClr val="bg1"/>
              </a:solidFill>
              <a:latin typeface="Times New Roman" panose="02020603050405020304" charset="0"/>
              <a:cs typeface="Times New Roman" panose="02020603050405020304" charset="0"/>
            </a:endParaRPr>
          </a:p>
        </p:txBody>
      </p:sp>
      <p:sp>
        <p:nvSpPr>
          <p:cNvPr id="19" name="文本框 18"/>
          <p:cNvSpPr txBox="1"/>
          <p:nvPr/>
        </p:nvSpPr>
        <p:spPr>
          <a:xfrm>
            <a:off x="8524875" y="1181100"/>
            <a:ext cx="2030730"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嘀咕，嘟囔；</a:t>
            </a:r>
            <a:endParaRPr lang="zh-CN" altLang="en-US" b="1">
              <a:solidFill>
                <a:schemeClr val="bg1"/>
              </a:solidFill>
              <a:latin typeface="Times New Roman" panose="02020603050405020304" charset="0"/>
              <a:cs typeface="Times New Roman" panose="02020603050405020304" charset="0"/>
            </a:endParaRPr>
          </a:p>
        </p:txBody>
      </p:sp>
      <p:sp>
        <p:nvSpPr>
          <p:cNvPr id="20" name="文本框 19"/>
          <p:cNvSpPr txBox="1"/>
          <p:nvPr/>
        </p:nvSpPr>
        <p:spPr>
          <a:xfrm>
            <a:off x="8957421" y="1594181"/>
            <a:ext cx="3538082" cy="645160"/>
          </a:xfrm>
          <a:prstGeom prst="rect">
            <a:avLst/>
          </a:prstGeom>
          <a:noFill/>
        </p:spPr>
        <p:txBody>
          <a:bodyPr wrap="square" rtlCol="0" anchor="t">
            <a:spAutoFit/>
          </a:bodyPr>
          <a:lstStyle/>
          <a:p>
            <a:r>
              <a:rPr lang="zh-CN" altLang="en-US" b="1" dirty="0">
                <a:solidFill>
                  <a:schemeClr val="bg1"/>
                </a:solidFill>
                <a:latin typeface="Times New Roman" panose="02020603050405020304" charset="0"/>
                <a:cs typeface="Times New Roman" panose="02020603050405020304" charset="0"/>
              </a:rPr>
              <a:t>adj.（尤指因头部受伤）昏迷的，</a:t>
            </a:r>
            <a:endParaRPr lang="zh-CN" altLang="en-US" b="1" dirty="0">
              <a:solidFill>
                <a:schemeClr val="bg1"/>
              </a:solidFill>
              <a:latin typeface="Times New Roman" panose="02020603050405020304" charset="0"/>
              <a:cs typeface="Times New Roman" panose="02020603050405020304" charset="0"/>
            </a:endParaRPr>
          </a:p>
          <a:p>
            <a:r>
              <a:rPr lang="zh-CN" altLang="en-US" b="1" dirty="0">
                <a:solidFill>
                  <a:schemeClr val="bg1"/>
                </a:solidFill>
                <a:latin typeface="Times New Roman" panose="02020603050405020304" charset="0"/>
                <a:cs typeface="Times New Roman" panose="02020603050405020304" charset="0"/>
              </a:rPr>
              <a:t>不省人事的；</a:t>
            </a:r>
            <a:endParaRPr lang="zh-CN" altLang="en-US" b="1" dirty="0">
              <a:solidFill>
                <a:schemeClr val="bg1"/>
              </a:solidFill>
              <a:latin typeface="Times New Roman" panose="02020603050405020304" charset="0"/>
              <a:cs typeface="Times New Roman" panose="02020603050405020304" charset="0"/>
            </a:endParaRPr>
          </a:p>
        </p:txBody>
      </p:sp>
      <p:sp>
        <p:nvSpPr>
          <p:cNvPr id="21" name="文本框 20"/>
          <p:cNvSpPr txBox="1"/>
          <p:nvPr/>
        </p:nvSpPr>
        <p:spPr>
          <a:xfrm>
            <a:off x="8229600" y="2321560"/>
            <a:ext cx="2405380" cy="368300"/>
          </a:xfrm>
          <a:prstGeom prst="rect">
            <a:avLst/>
          </a:prstGeom>
          <a:noFill/>
        </p:spPr>
        <p:txBody>
          <a:bodyPr wrap="square" rtlCol="0" anchor="t">
            <a:spAutoFit/>
          </a:bodyPr>
          <a:lstStyle/>
          <a:p>
            <a:r>
              <a:rPr lang="en-US" altLang="zh-CN" b="1">
                <a:solidFill>
                  <a:schemeClr val="bg1"/>
                </a:solidFill>
                <a:latin typeface="Times New Roman" panose="02020603050405020304" charset="0"/>
                <a:cs typeface="Times New Roman" panose="02020603050405020304" charset="0"/>
              </a:rPr>
              <a:t>n. </a:t>
            </a:r>
            <a:r>
              <a:rPr lang="zh-CN" altLang="en-US" b="1">
                <a:solidFill>
                  <a:schemeClr val="bg1"/>
                </a:solidFill>
                <a:latin typeface="Times New Roman" panose="02020603050405020304" charset="0"/>
                <a:cs typeface="Times New Roman" panose="02020603050405020304" charset="0"/>
              </a:rPr>
              <a:t>发辫，辫子</a:t>
            </a:r>
            <a:endParaRPr lang="zh-CN" altLang="en-US" b="1">
              <a:solidFill>
                <a:schemeClr val="bg1"/>
              </a:solidFill>
              <a:latin typeface="Times New Roman" panose="02020603050405020304" charset="0"/>
              <a:cs typeface="Times New Roman" panose="02020603050405020304" charset="0"/>
            </a:endParaRPr>
          </a:p>
        </p:txBody>
      </p:sp>
      <p:sp>
        <p:nvSpPr>
          <p:cNvPr id="22" name="文本框 21"/>
          <p:cNvSpPr txBox="1"/>
          <p:nvPr/>
        </p:nvSpPr>
        <p:spPr>
          <a:xfrm>
            <a:off x="8229600" y="2689860"/>
            <a:ext cx="3587115"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重击，（心脏）怦怦跳；</a:t>
            </a:r>
            <a:endParaRPr lang="zh-CN" altLang="en-US" b="1">
              <a:solidFill>
                <a:schemeClr val="bg1"/>
              </a:solidFill>
              <a:latin typeface="Times New Roman" panose="02020603050405020304" charset="0"/>
              <a:cs typeface="Times New Roman" panose="02020603050405020304" charset="0"/>
            </a:endParaRPr>
          </a:p>
        </p:txBody>
      </p:sp>
      <p:sp>
        <p:nvSpPr>
          <p:cNvPr id="24" name="文本框 23"/>
          <p:cNvSpPr txBox="1"/>
          <p:nvPr/>
        </p:nvSpPr>
        <p:spPr>
          <a:xfrm>
            <a:off x="9059545" y="3058160"/>
            <a:ext cx="2315845"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adv.</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有节奏地</a:t>
            </a:r>
            <a:endParaRPr lang="zh-CN" altLang="en-US" b="1">
              <a:solidFill>
                <a:schemeClr val="bg1"/>
              </a:solidFill>
              <a:latin typeface="Times New Roman" panose="02020603050405020304" charset="0"/>
              <a:cs typeface="Times New Roman" panose="02020603050405020304" charset="0"/>
            </a:endParaRPr>
          </a:p>
        </p:txBody>
      </p:sp>
      <p:sp>
        <p:nvSpPr>
          <p:cNvPr id="25" name="文本框 24"/>
          <p:cNvSpPr txBox="1"/>
          <p:nvPr/>
        </p:nvSpPr>
        <p:spPr>
          <a:xfrm>
            <a:off x="8383270" y="3411220"/>
            <a:ext cx="1781810"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vt.</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使旋转</a:t>
            </a:r>
            <a:endParaRPr lang="zh-CN" altLang="en-US" b="1">
              <a:solidFill>
                <a:schemeClr val="bg1"/>
              </a:solidFill>
              <a:latin typeface="Times New Roman" panose="02020603050405020304" charset="0"/>
              <a:cs typeface="Times New Roman" panose="02020603050405020304" charset="0"/>
            </a:endParaRPr>
          </a:p>
        </p:txBody>
      </p:sp>
      <p:sp>
        <p:nvSpPr>
          <p:cNvPr id="26" name="矩形 16"/>
          <p:cNvSpPr>
            <a:spLocks noChangeArrowheads="1"/>
          </p:cNvSpPr>
          <p:nvPr>
            <p:custDataLst>
              <p:tags r:id="rId3"/>
            </p:custDataLst>
          </p:nvPr>
        </p:nvSpPr>
        <p:spPr bwMode="auto">
          <a:xfrm>
            <a:off x="708025" y="135254"/>
            <a:ext cx="2600254" cy="677545"/>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27" name="矩形 26"/>
          <p:cNvSpPr/>
          <p:nvPr>
            <p:custDataLst>
              <p:tags r:id="rId4"/>
            </p:custDataLst>
          </p:nvPr>
        </p:nvSpPr>
        <p:spPr>
          <a:xfrm>
            <a:off x="702835" y="232390"/>
            <a:ext cx="2605444" cy="3326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6700" algn="just">
              <a:lnSpc>
                <a:spcPct val="115000"/>
              </a:lnSpc>
              <a:spcAft>
                <a:spcPts val="0"/>
              </a:spcAft>
            </a:pPr>
            <a:r>
              <a:rPr lang="en-US" altLang="zh-CN" sz="32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Resolution</a:t>
            </a:r>
            <a:endParaRPr lang="en-US" altLang="zh-CN" sz="32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8" name="圆角矩形 27"/>
          <p:cNvSpPr/>
          <p:nvPr/>
        </p:nvSpPr>
        <p:spPr>
          <a:xfrm>
            <a:off x="7289165" y="4282109"/>
            <a:ext cx="4761865" cy="1059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400" b="1" dirty="0">
                <a:latin typeface="Times New Roman" panose="02020603050405020304" charset="0"/>
                <a:cs typeface="Times New Roman" panose="02020603050405020304" charset="0"/>
              </a:rPr>
              <a:t>Catalina</a:t>
            </a:r>
            <a:r>
              <a:rPr lang="zh-CN" altLang="en-US" sz="2400" b="1" dirty="0">
                <a:latin typeface="Times New Roman" panose="02020603050405020304" charset="0"/>
                <a:cs typeface="Times New Roman" panose="02020603050405020304" charset="0"/>
              </a:rPr>
              <a:t>在解决</a:t>
            </a:r>
            <a:r>
              <a:rPr lang="zh-CN" altLang="en-US" sz="2400" b="1" dirty="0" smtClean="0">
                <a:latin typeface="Times New Roman" panose="02020603050405020304" charset="0"/>
                <a:cs typeface="Times New Roman" panose="02020603050405020304" charset="0"/>
              </a:rPr>
              <a:t>困境时的</a:t>
            </a:r>
            <a:r>
              <a:rPr lang="zh-CN" altLang="en-US" sz="2400" b="1" dirty="0">
                <a:latin typeface="Times New Roman" panose="02020603050405020304" charset="0"/>
                <a:cs typeface="Times New Roman" panose="02020603050405020304" charset="0"/>
              </a:rPr>
              <a:t>动作描写</a:t>
            </a:r>
            <a:endParaRPr lang="zh-CN" altLang="en-US" sz="2400" b="1"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500"/>
                                        <p:tgtEl>
                                          <p:spTgt spid="3"/>
                                        </p:tgtEl>
                                      </p:cBhvr>
                                    </p:animEffect>
                                  </p:childTnLst>
                                </p:cTn>
                              </p:par>
                              <p:par>
                                <p:cTn id="55" presetID="3" presetClass="entr" presetSubtype="1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par>
                                <p:cTn id="58" presetID="3" presetClass="entr" presetSubtype="1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linds(horizontal)">
                                      <p:cBhvr>
                                        <p:cTn id="60" dur="500"/>
                                        <p:tgtEl>
                                          <p:spTgt spid="4"/>
                                        </p:tgtEl>
                                      </p:cBhvr>
                                    </p:animEffect>
                                  </p:childTnLst>
                                </p:cTn>
                              </p:par>
                              <p:par>
                                <p:cTn id="61" presetID="3" presetClass="entr" presetSubtype="1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animBg="1"/>
      <p:bldP spid="18" grpId="0"/>
      <p:bldP spid="18" grpId="1"/>
      <p:bldP spid="19" grpId="0"/>
      <p:bldP spid="19" grpId="1"/>
      <p:bldP spid="20" grpId="0"/>
      <p:bldP spid="20" grpId="1"/>
      <p:bldP spid="21" grpId="0"/>
      <p:bldP spid="21" grpId="1"/>
      <p:bldP spid="22" grpId="0"/>
      <p:bldP spid="22" grpId="1"/>
      <p:bldP spid="24" grpId="0"/>
      <p:bldP spid="24" grpId="1"/>
      <p:bldP spid="25" grpId="0"/>
      <p:bldP spid="25" grpId="1"/>
      <p:bldP spid="26" grpId="0" bldLvl="0" animBg="1" autoUpdateAnimBg="0"/>
      <p:bldP spid="28" grpId="0" animBg="1"/>
      <p:bldP spid="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56854" y="647700"/>
            <a:ext cx="11609797" cy="4638675"/>
          </a:xfrm>
          <a:solidFill>
            <a:schemeClr val="bg1"/>
          </a:solidFill>
        </p:spPr>
        <p:txBody>
          <a:bodyPr>
            <a:noAutofit/>
          </a:bodyPr>
          <a:lstStyle/>
          <a:p>
            <a:pPr>
              <a:lnSpc>
                <a:spcPct val="100000"/>
              </a:lnSpc>
            </a:pPr>
            <a:r>
              <a:rPr lang="en-US" sz="2100" dirty="0">
                <a:solidFill>
                  <a:schemeClr val="tx1"/>
                </a:solidFill>
                <a:latin typeface="Times New Roman" panose="02020603050405020304" charset="0"/>
                <a:cs typeface="Times New Roman" panose="02020603050405020304" charset="0"/>
              </a:rPr>
              <a:t>          </a:t>
            </a:r>
            <a:r>
              <a:rPr sz="2100" dirty="0">
                <a:solidFill>
                  <a:schemeClr val="tx1"/>
                </a:solidFill>
                <a:latin typeface="Times New Roman" panose="02020603050405020304" charset="0"/>
                <a:cs typeface="Times New Roman" panose="02020603050405020304" charset="0"/>
              </a:rPr>
              <a:t>LATER THAT NIGHT, Catalina </a:t>
            </a:r>
            <a:r>
              <a:rPr sz="2100" dirty="0">
                <a:solidFill>
                  <a:srgbClr val="FF0000"/>
                </a:solidFill>
                <a:latin typeface="Times New Roman" panose="02020603050405020304" charset="0"/>
                <a:cs typeface="Times New Roman" panose="02020603050405020304" charset="0"/>
              </a:rPr>
              <a:t>crouched </a:t>
            </a:r>
            <a:r>
              <a:rPr sz="2100" dirty="0">
                <a:solidFill>
                  <a:schemeClr val="tx1"/>
                </a:solidFill>
                <a:latin typeface="Times New Roman" panose="02020603050405020304" charset="0"/>
                <a:cs typeface="Times New Roman" panose="02020603050405020304" charset="0"/>
              </a:rPr>
              <a:t>behind one of the junction boxes as the astronomer was carried out on a stretcher.</a:t>
            </a:r>
            <a:br>
              <a:rPr sz="2100" dirty="0">
                <a:solidFill>
                  <a:schemeClr val="tx1"/>
                </a:solidFill>
                <a:latin typeface="Times New Roman" panose="02020603050405020304" charset="0"/>
                <a:cs typeface="Times New Roman" panose="02020603050405020304" charset="0"/>
              </a:rPr>
            </a:br>
            <a:r>
              <a:rPr lang="en-US" sz="2100" dirty="0">
                <a:solidFill>
                  <a:schemeClr val="tx1"/>
                </a:solidFill>
                <a:latin typeface="Times New Roman" panose="02020603050405020304" charset="0"/>
                <a:cs typeface="Times New Roman" panose="02020603050405020304" charset="0"/>
              </a:rPr>
              <a:t>        </a:t>
            </a:r>
            <a:r>
              <a:rPr sz="2100" dirty="0">
                <a:solidFill>
                  <a:schemeClr val="tx1"/>
                </a:solidFill>
                <a:latin typeface="Times New Roman" panose="02020603050405020304" charset="0"/>
                <a:cs typeface="Times New Roman" panose="02020603050405020304" charset="0"/>
              </a:rPr>
              <a:t>“Wait!”</a:t>
            </a:r>
            <a:r>
              <a:rPr lang="en-US" sz="2100" dirty="0">
                <a:solidFill>
                  <a:schemeClr val="tx1"/>
                </a:solidFill>
                <a:latin typeface="Times New Roman" panose="02020603050405020304" charset="0"/>
                <a:cs typeface="Times New Roman" panose="02020603050405020304" charset="0"/>
              </a:rPr>
              <a:t> </a:t>
            </a:r>
            <a:r>
              <a:rPr sz="2100" dirty="0">
                <a:solidFill>
                  <a:schemeClr val="tx1"/>
                </a:solidFill>
                <a:latin typeface="Times New Roman" panose="02020603050405020304" charset="0"/>
                <a:cs typeface="Times New Roman" panose="02020603050405020304" charset="0"/>
              </a:rPr>
              <a:t>he called as he was about to </a:t>
            </a:r>
            <a:r>
              <a:rPr sz="2100" dirty="0">
                <a:solidFill>
                  <a:srgbClr val="FF0000"/>
                </a:solidFill>
                <a:latin typeface="Times New Roman" panose="02020603050405020304" charset="0"/>
                <a:cs typeface="Times New Roman" panose="02020603050405020304" charset="0"/>
              </a:rPr>
              <a:t>be loaded into</a:t>
            </a:r>
            <a:r>
              <a:rPr sz="2100" dirty="0">
                <a:solidFill>
                  <a:schemeClr val="tx1"/>
                </a:solidFill>
                <a:latin typeface="Times New Roman" panose="02020603050405020304" charset="0"/>
                <a:cs typeface="Times New Roman" panose="02020603050405020304" charset="0"/>
              </a:rPr>
              <a:t> the ambulance</a:t>
            </a:r>
            <a:r>
              <a:rPr sz="2100" dirty="0" smtClean="0">
                <a:solidFill>
                  <a:schemeClr val="tx1"/>
                </a:solidFill>
                <a:latin typeface="Times New Roman" panose="02020603050405020304" charset="0"/>
                <a:cs typeface="Times New Roman" panose="02020603050405020304" charset="0"/>
              </a:rPr>
              <a:t>.</a:t>
            </a:r>
            <a:r>
              <a:rPr lang="en-US" sz="2100" dirty="0" smtClean="0">
                <a:solidFill>
                  <a:schemeClr val="tx1"/>
                </a:solidFill>
                <a:latin typeface="Times New Roman" panose="02020603050405020304" charset="0"/>
                <a:cs typeface="Times New Roman" panose="02020603050405020304" charset="0"/>
              </a:rPr>
              <a:t> </a:t>
            </a:r>
            <a:r>
              <a:rPr sz="2100" dirty="0" smtClean="0">
                <a:solidFill>
                  <a:schemeClr val="tx1"/>
                </a:solidFill>
                <a:latin typeface="Times New Roman" panose="02020603050405020304" charset="0"/>
                <a:cs typeface="Times New Roman" panose="02020603050405020304" charset="0"/>
              </a:rPr>
              <a:t>“</a:t>
            </a:r>
            <a:r>
              <a:rPr sz="2100" dirty="0">
                <a:solidFill>
                  <a:schemeClr val="tx1"/>
                </a:solidFill>
                <a:latin typeface="Times New Roman" panose="02020603050405020304" charset="0"/>
                <a:cs typeface="Times New Roman" panose="02020603050405020304" charset="0"/>
              </a:rPr>
              <a:t>Wait! Catalina!”</a:t>
            </a:r>
            <a:br>
              <a:rPr sz="2100" dirty="0">
                <a:solidFill>
                  <a:schemeClr val="tx1"/>
                </a:solidFill>
                <a:latin typeface="Times New Roman" panose="02020603050405020304" charset="0"/>
                <a:cs typeface="Times New Roman" panose="02020603050405020304" charset="0"/>
              </a:rPr>
            </a:br>
            <a:r>
              <a:rPr lang="en-US" sz="2100" dirty="0">
                <a:solidFill>
                  <a:schemeClr val="tx1"/>
                </a:solidFill>
                <a:latin typeface="Times New Roman" panose="02020603050405020304" charset="0"/>
                <a:cs typeface="Times New Roman" panose="02020603050405020304" charset="0"/>
              </a:rPr>
              <a:t>          </a:t>
            </a:r>
            <a:r>
              <a:rPr sz="2100" dirty="0">
                <a:solidFill>
                  <a:schemeClr val="tx1"/>
                </a:solidFill>
                <a:latin typeface="Times New Roman" panose="02020603050405020304" charset="0"/>
                <a:cs typeface="Times New Roman" panose="02020603050405020304" charset="0"/>
              </a:rPr>
              <a:t>Catalina </a:t>
            </a:r>
            <a:r>
              <a:rPr sz="2100" dirty="0">
                <a:solidFill>
                  <a:srgbClr val="FF0000"/>
                </a:solidFill>
                <a:latin typeface="Times New Roman" panose="02020603050405020304" charset="0"/>
                <a:cs typeface="Times New Roman" panose="02020603050405020304" charset="0"/>
              </a:rPr>
              <a:t>straightened </a:t>
            </a:r>
            <a:r>
              <a:rPr sz="2100" dirty="0">
                <a:solidFill>
                  <a:schemeClr val="tx1"/>
                </a:solidFill>
                <a:latin typeface="Times New Roman" panose="02020603050405020304" charset="0"/>
                <a:cs typeface="Times New Roman" panose="02020603050405020304" charset="0"/>
              </a:rPr>
              <a:t>and </a:t>
            </a:r>
            <a:r>
              <a:rPr sz="2100" dirty="0">
                <a:solidFill>
                  <a:srgbClr val="FF0000"/>
                </a:solidFill>
                <a:latin typeface="Times New Roman" panose="02020603050405020304" charset="0"/>
                <a:cs typeface="Times New Roman" panose="02020603050405020304" charset="0"/>
              </a:rPr>
              <a:t>crept into</a:t>
            </a:r>
            <a:r>
              <a:rPr sz="2100" dirty="0">
                <a:solidFill>
                  <a:schemeClr val="tx1"/>
                </a:solidFill>
                <a:latin typeface="Times New Roman" panose="02020603050405020304" charset="0"/>
                <a:cs typeface="Times New Roman" panose="02020603050405020304" charset="0"/>
              </a:rPr>
              <a:t> the ring of lights. He remembered her name?</a:t>
            </a:r>
            <a:br>
              <a:rPr sz="2100" dirty="0">
                <a:solidFill>
                  <a:schemeClr val="tx1"/>
                </a:solidFill>
                <a:latin typeface="Times New Roman" panose="02020603050405020304" charset="0"/>
                <a:cs typeface="Times New Roman" panose="02020603050405020304" charset="0"/>
              </a:rPr>
            </a:br>
            <a:r>
              <a:rPr lang="en-US" sz="2100" dirty="0">
                <a:solidFill>
                  <a:schemeClr val="tx1"/>
                </a:solidFill>
                <a:latin typeface="Times New Roman" panose="02020603050405020304" charset="0"/>
                <a:cs typeface="Times New Roman" panose="02020603050405020304" charset="0"/>
              </a:rPr>
              <a:t>         </a:t>
            </a:r>
            <a:r>
              <a:rPr sz="2100" dirty="0">
                <a:solidFill>
                  <a:schemeClr val="tx1"/>
                </a:solidFill>
                <a:latin typeface="Times New Roman" panose="02020603050405020304" charset="0"/>
                <a:cs typeface="Times New Roman" panose="02020603050405020304" charset="0"/>
              </a:rPr>
              <a:t>The man's leg had been splinted, and his eyes were bright with pain</a:t>
            </a:r>
            <a:r>
              <a:rPr sz="2100" dirty="0" smtClean="0">
                <a:solidFill>
                  <a:schemeClr val="tx1"/>
                </a:solidFill>
                <a:latin typeface="Times New Roman" panose="02020603050405020304" charset="0"/>
                <a:cs typeface="Times New Roman" panose="02020603050405020304" charset="0"/>
              </a:rPr>
              <a:t>.</a:t>
            </a:r>
            <a:r>
              <a:rPr lang="en-US" sz="2100" dirty="0" smtClean="0">
                <a:solidFill>
                  <a:schemeClr val="tx1"/>
                </a:solidFill>
                <a:latin typeface="Times New Roman" panose="02020603050405020304" charset="0"/>
                <a:cs typeface="Times New Roman" panose="02020603050405020304" charset="0"/>
              </a:rPr>
              <a:t> </a:t>
            </a:r>
            <a:r>
              <a:rPr sz="2100" dirty="0" smtClean="0">
                <a:solidFill>
                  <a:schemeClr val="tx1"/>
                </a:solidFill>
                <a:latin typeface="Times New Roman" panose="02020603050405020304" charset="0"/>
                <a:cs typeface="Times New Roman" panose="02020603050405020304" charset="0"/>
              </a:rPr>
              <a:t>“</a:t>
            </a:r>
            <a:r>
              <a:rPr sz="2100" dirty="0">
                <a:solidFill>
                  <a:schemeClr val="tx1"/>
                </a:solidFill>
                <a:latin typeface="Times New Roman" panose="02020603050405020304" charset="0"/>
                <a:cs typeface="Times New Roman" panose="02020603050405020304" charset="0"/>
              </a:rPr>
              <a:t>How did you know</a:t>
            </a:r>
            <a:r>
              <a:rPr sz="2100" dirty="0" smtClean="0">
                <a:solidFill>
                  <a:schemeClr val="tx1"/>
                </a:solidFill>
                <a:latin typeface="Times New Roman" panose="02020603050405020304" charset="0"/>
                <a:cs typeface="Times New Roman" panose="02020603050405020304" charset="0"/>
              </a:rPr>
              <a:t>?”</a:t>
            </a:r>
            <a:r>
              <a:rPr lang="en-US" sz="2100" dirty="0" smtClean="0">
                <a:solidFill>
                  <a:schemeClr val="tx1"/>
                </a:solidFill>
                <a:latin typeface="Times New Roman" panose="02020603050405020304" charset="0"/>
                <a:cs typeface="Times New Roman" panose="02020603050405020304" charset="0"/>
              </a:rPr>
              <a:t> </a:t>
            </a:r>
            <a:r>
              <a:rPr sz="2100" dirty="0" smtClean="0">
                <a:solidFill>
                  <a:schemeClr val="tx1"/>
                </a:solidFill>
                <a:latin typeface="Times New Roman" panose="02020603050405020304" charset="0"/>
                <a:cs typeface="Times New Roman" panose="02020603050405020304" charset="0"/>
              </a:rPr>
              <a:t>he </a:t>
            </a:r>
            <a:r>
              <a:rPr sz="2100" dirty="0">
                <a:solidFill>
                  <a:schemeClr val="tx1"/>
                </a:solidFill>
                <a:latin typeface="Times New Roman" panose="02020603050405020304" charset="0"/>
                <a:cs typeface="Times New Roman" panose="02020603050405020304" charset="0"/>
              </a:rPr>
              <a:t>asked.</a:t>
            </a:r>
            <a:br>
              <a:rPr sz="2100" dirty="0">
                <a:solidFill>
                  <a:schemeClr val="tx1"/>
                </a:solidFill>
                <a:latin typeface="Times New Roman" panose="02020603050405020304" charset="0"/>
                <a:cs typeface="Times New Roman" panose="02020603050405020304" charset="0"/>
              </a:rPr>
            </a:br>
            <a:r>
              <a:rPr lang="en-US" sz="2100" dirty="0">
                <a:solidFill>
                  <a:schemeClr val="tx1"/>
                </a:solidFill>
                <a:latin typeface="Times New Roman" panose="02020603050405020304" charset="0"/>
                <a:cs typeface="Times New Roman" panose="02020603050405020304" charset="0"/>
              </a:rPr>
              <a:t>         </a:t>
            </a:r>
            <a:r>
              <a:rPr sz="2100" dirty="0">
                <a:solidFill>
                  <a:schemeClr val="tx1"/>
                </a:solidFill>
                <a:latin typeface="Times New Roman" panose="02020603050405020304" charset="0"/>
                <a:cs typeface="Times New Roman" panose="02020603050405020304" charset="0"/>
              </a:rPr>
              <a:t>“Know what</a:t>
            </a:r>
            <a:r>
              <a:rPr sz="2100" dirty="0" smtClean="0">
                <a:solidFill>
                  <a:schemeClr val="tx1"/>
                </a:solidFill>
                <a:latin typeface="Times New Roman" panose="02020603050405020304" charset="0"/>
                <a:cs typeface="Times New Roman" panose="02020603050405020304" charset="0"/>
              </a:rPr>
              <a:t>?”</a:t>
            </a:r>
            <a:r>
              <a:rPr lang="en-US" sz="2100" dirty="0" smtClean="0">
                <a:solidFill>
                  <a:schemeClr val="tx1"/>
                </a:solidFill>
                <a:latin typeface="Times New Roman" panose="02020603050405020304" charset="0"/>
                <a:cs typeface="Times New Roman" panose="02020603050405020304" charset="0"/>
              </a:rPr>
              <a:t> </a:t>
            </a:r>
            <a:r>
              <a:rPr sz="2100" dirty="0" smtClean="0">
                <a:solidFill>
                  <a:schemeClr val="tx1"/>
                </a:solidFill>
                <a:latin typeface="Times New Roman" panose="02020603050405020304" charset="0"/>
                <a:cs typeface="Times New Roman" panose="02020603050405020304" charset="0"/>
              </a:rPr>
              <a:t>she </a:t>
            </a:r>
            <a:r>
              <a:rPr sz="2100" dirty="0">
                <a:solidFill>
                  <a:schemeClr val="tx1"/>
                </a:solidFill>
                <a:latin typeface="Times New Roman" panose="02020603050405020304" charset="0"/>
                <a:cs typeface="Times New Roman" panose="02020603050405020304" charset="0"/>
              </a:rPr>
              <a:t>whispered, puzzled.</a:t>
            </a:r>
            <a:br>
              <a:rPr sz="2100" dirty="0">
                <a:solidFill>
                  <a:schemeClr val="tx1"/>
                </a:solidFill>
                <a:latin typeface="Times New Roman" panose="02020603050405020304" charset="0"/>
                <a:cs typeface="Times New Roman" panose="02020603050405020304" charset="0"/>
              </a:rPr>
            </a:br>
            <a:r>
              <a:rPr sz="2100" dirty="0">
                <a:solidFill>
                  <a:schemeClr val="tx1"/>
                </a:solidFill>
                <a:latin typeface="Times New Roman" panose="02020603050405020304" charset="0"/>
                <a:cs typeface="Times New Roman" panose="02020603050405020304" charset="0"/>
              </a:rPr>
              <a:t>　　“That something was wrong</a:t>
            </a:r>
            <a:r>
              <a:rPr sz="2100" dirty="0" smtClean="0">
                <a:solidFill>
                  <a:schemeClr val="tx1"/>
                </a:solidFill>
                <a:latin typeface="Times New Roman" panose="02020603050405020304" charset="0"/>
                <a:cs typeface="Times New Roman" panose="02020603050405020304" charset="0"/>
              </a:rPr>
              <a:t>.”</a:t>
            </a:r>
            <a:r>
              <a:rPr lang="en-US" sz="2100" dirty="0" smtClean="0">
                <a:solidFill>
                  <a:schemeClr val="tx1"/>
                </a:solidFill>
                <a:latin typeface="Times New Roman" panose="02020603050405020304" charset="0"/>
                <a:cs typeface="Times New Roman" panose="02020603050405020304" charset="0"/>
              </a:rPr>
              <a:t> </a:t>
            </a:r>
            <a:r>
              <a:rPr sz="2100" dirty="0" smtClean="0">
                <a:solidFill>
                  <a:schemeClr val="tx1"/>
                </a:solidFill>
                <a:latin typeface="Times New Roman" panose="02020603050405020304" charset="0"/>
                <a:cs typeface="Times New Roman" panose="02020603050405020304" charset="0"/>
              </a:rPr>
              <a:t>He </a:t>
            </a:r>
            <a:r>
              <a:rPr sz="2100" dirty="0">
                <a:solidFill>
                  <a:schemeClr val="tx1"/>
                </a:solidFill>
                <a:latin typeface="Times New Roman" panose="02020603050405020304" charset="0"/>
                <a:cs typeface="Times New Roman" panose="02020603050405020304" charset="0"/>
              </a:rPr>
              <a:t>lifted a hand to </a:t>
            </a:r>
            <a:r>
              <a:rPr sz="2100" dirty="0">
                <a:solidFill>
                  <a:srgbClr val="FF0000"/>
                </a:solidFill>
                <a:latin typeface="Times New Roman" panose="02020603050405020304" charset="0"/>
                <a:cs typeface="Times New Roman" panose="02020603050405020304" charset="0"/>
              </a:rPr>
              <a:t>gesture </a:t>
            </a:r>
            <a:r>
              <a:rPr sz="2100" dirty="0">
                <a:solidFill>
                  <a:schemeClr val="tx1"/>
                </a:solidFill>
                <a:latin typeface="Times New Roman" panose="02020603050405020304" charset="0"/>
                <a:cs typeface="Times New Roman" panose="02020603050405020304" charset="0"/>
              </a:rPr>
              <a:t>vaguely in the direction of the one-meter.</a:t>
            </a:r>
            <a:br>
              <a:rPr sz="2100" dirty="0">
                <a:solidFill>
                  <a:schemeClr val="tx1"/>
                </a:solidFill>
                <a:latin typeface="Times New Roman" panose="02020603050405020304" charset="0"/>
                <a:cs typeface="Times New Roman" panose="02020603050405020304" charset="0"/>
              </a:rPr>
            </a:br>
            <a:r>
              <a:rPr sz="2100" dirty="0">
                <a:solidFill>
                  <a:schemeClr val="tx1"/>
                </a:solidFill>
                <a:latin typeface="Times New Roman" panose="02020603050405020304" charset="0"/>
                <a:cs typeface="Times New Roman" panose="02020603050405020304" charset="0"/>
              </a:rPr>
              <a:t>　　</a:t>
            </a:r>
            <a:r>
              <a:rPr lang="en-US" sz="2100" dirty="0">
                <a:solidFill>
                  <a:schemeClr val="tx1"/>
                </a:solidFill>
                <a:latin typeface="Times New Roman" panose="02020603050405020304" charset="0"/>
                <a:cs typeface="Times New Roman" panose="02020603050405020304" charset="0"/>
              </a:rPr>
              <a:t> </a:t>
            </a:r>
            <a:r>
              <a:rPr sz="2100" dirty="0">
                <a:solidFill>
                  <a:schemeClr val="tx1"/>
                </a:solidFill>
                <a:latin typeface="Times New Roman" panose="02020603050405020304" charset="0"/>
                <a:cs typeface="Times New Roman" panose="02020603050405020304" charset="0"/>
              </a:rPr>
              <a:t>She </a:t>
            </a:r>
            <a:r>
              <a:rPr sz="2100" dirty="0">
                <a:solidFill>
                  <a:srgbClr val="FF0000"/>
                </a:solidFill>
                <a:latin typeface="Times New Roman" panose="02020603050405020304" charset="0"/>
                <a:cs typeface="Times New Roman" panose="02020603050405020304" charset="0"/>
              </a:rPr>
              <a:t>scuffed </a:t>
            </a:r>
            <a:r>
              <a:rPr sz="2100" dirty="0">
                <a:solidFill>
                  <a:schemeClr val="tx1"/>
                </a:solidFill>
                <a:latin typeface="Times New Roman" panose="02020603050405020304" charset="0"/>
                <a:cs typeface="Times New Roman" panose="02020603050405020304" charset="0"/>
              </a:rPr>
              <a:t>the dirt with her toe</a:t>
            </a:r>
            <a:r>
              <a:rPr sz="2100" dirty="0" smtClean="0">
                <a:solidFill>
                  <a:schemeClr val="tx1"/>
                </a:solidFill>
                <a:latin typeface="Times New Roman" panose="02020603050405020304" charset="0"/>
                <a:cs typeface="Times New Roman" panose="02020603050405020304" charset="0"/>
              </a:rPr>
              <a:t>.</a:t>
            </a:r>
            <a:r>
              <a:rPr lang="en-US" sz="2100" dirty="0" smtClean="0">
                <a:solidFill>
                  <a:schemeClr val="tx1"/>
                </a:solidFill>
                <a:latin typeface="Times New Roman" panose="02020603050405020304" charset="0"/>
                <a:cs typeface="Times New Roman" panose="02020603050405020304" charset="0"/>
              </a:rPr>
              <a:t> </a:t>
            </a:r>
            <a:r>
              <a:rPr sz="2100" dirty="0" smtClean="0">
                <a:solidFill>
                  <a:schemeClr val="tx1"/>
                </a:solidFill>
                <a:latin typeface="Times New Roman" panose="02020603050405020304" charset="0"/>
                <a:cs typeface="Times New Roman" panose="02020603050405020304" charset="0"/>
              </a:rPr>
              <a:t>“</a:t>
            </a:r>
            <a:r>
              <a:rPr sz="2100" dirty="0">
                <a:solidFill>
                  <a:schemeClr val="tx1"/>
                </a:solidFill>
                <a:latin typeface="Times New Roman" panose="02020603050405020304" charset="0"/>
                <a:cs typeface="Times New Roman" panose="02020603050405020304" charset="0"/>
              </a:rPr>
              <a:t>Um, I saw the barrel pointing down, and I knew . .. it wasn't normal.</a:t>
            </a:r>
            <a:r>
              <a:rPr lang="en-US" sz="2100" dirty="0">
                <a:solidFill>
                  <a:schemeClr val="tx1"/>
                </a:solidFill>
                <a:latin typeface="Times New Roman" panose="02020603050405020304" charset="0"/>
                <a:cs typeface="Times New Roman" panose="02020603050405020304" charset="0"/>
              </a:rPr>
              <a:t>”</a:t>
            </a:r>
            <a:br>
              <a:rPr lang="en-US" sz="2100" dirty="0">
                <a:solidFill>
                  <a:schemeClr val="tx1"/>
                </a:solidFill>
                <a:latin typeface="Times New Roman" panose="02020603050405020304" charset="0"/>
                <a:cs typeface="Times New Roman" panose="02020603050405020304" charset="0"/>
              </a:rPr>
            </a:br>
            <a:r>
              <a:rPr lang="en-US" sz="2100" dirty="0">
                <a:latin typeface="Times New Roman" panose="02020603050405020304" charset="0"/>
                <a:cs typeface="Times New Roman" panose="02020603050405020304" charset="0"/>
                <a:sym typeface="+mn-ea"/>
              </a:rPr>
              <a:t>         </a:t>
            </a:r>
            <a:r>
              <a:rPr sz="2100" dirty="0">
                <a:latin typeface="Times New Roman" panose="02020603050405020304" charset="0"/>
                <a:cs typeface="Times New Roman" panose="02020603050405020304" charset="0"/>
                <a:sym typeface="+mn-ea"/>
              </a:rPr>
              <a:t>His eyes sharpened</a:t>
            </a:r>
            <a:r>
              <a:rPr sz="2100" dirty="0" smtClean="0">
                <a:latin typeface="Times New Roman" panose="02020603050405020304" charset="0"/>
                <a:cs typeface="Times New Roman" panose="02020603050405020304" charset="0"/>
                <a:sym typeface="+mn-ea"/>
              </a:rPr>
              <a:t>.</a:t>
            </a:r>
            <a:r>
              <a:rPr lang="en-US" sz="2100" dirty="0" smtClean="0">
                <a:latin typeface="Times New Roman" panose="02020603050405020304" charset="0"/>
                <a:cs typeface="Times New Roman" panose="02020603050405020304" charset="0"/>
                <a:sym typeface="+mn-ea"/>
              </a:rPr>
              <a:t> </a:t>
            </a:r>
            <a:r>
              <a:rPr sz="2100" dirty="0" smtClean="0">
                <a:latin typeface="Times New Roman" panose="02020603050405020304" charset="0"/>
                <a:cs typeface="Times New Roman" panose="02020603050405020304" charset="0"/>
                <a:sym typeface="+mn-ea"/>
              </a:rPr>
              <a:t>“</a:t>
            </a:r>
            <a:r>
              <a:rPr sz="2100" dirty="0">
                <a:latin typeface="Times New Roman" panose="02020603050405020304" charset="0"/>
                <a:cs typeface="Times New Roman" panose="02020603050405020304" charset="0"/>
                <a:sym typeface="+mn-ea"/>
              </a:rPr>
              <a:t>That was observant of you. Then you knew how to shut down the equatorial mount.”</a:t>
            </a:r>
            <a:br>
              <a:rPr sz="2100" dirty="0">
                <a:latin typeface="Times New Roman" panose="02020603050405020304" charset="0"/>
                <a:cs typeface="Times New Roman" panose="02020603050405020304" charset="0"/>
                <a:sym typeface="+mn-ea"/>
              </a:rPr>
            </a:br>
            <a:r>
              <a:rPr lang="en-US" sz="2100" dirty="0">
                <a:latin typeface="Times New Roman" panose="02020603050405020304" charset="0"/>
                <a:cs typeface="Times New Roman" panose="02020603050405020304" charset="0"/>
                <a:sym typeface="+mn-ea"/>
              </a:rPr>
              <a:t>         </a:t>
            </a:r>
            <a:r>
              <a:rPr sz="2100" dirty="0">
                <a:latin typeface="Times New Roman" panose="02020603050405020304" charset="0"/>
                <a:cs typeface="Times New Roman" panose="02020603050405020304" charset="0"/>
                <a:sym typeface="+mn-ea"/>
              </a:rPr>
              <a:t>Shyly, she nodded.</a:t>
            </a:r>
            <a:br>
              <a:rPr sz="2100" dirty="0">
                <a:latin typeface="Times New Roman" panose="02020603050405020304" charset="0"/>
                <a:cs typeface="Times New Roman" panose="02020603050405020304" charset="0"/>
                <a:sym typeface="+mn-ea"/>
              </a:rPr>
            </a:br>
            <a:r>
              <a:rPr lang="en-US" sz="2100" dirty="0">
                <a:latin typeface="Times New Roman" panose="02020603050405020304" charset="0"/>
                <a:cs typeface="Times New Roman" panose="02020603050405020304" charset="0"/>
                <a:sym typeface="+mn-ea"/>
              </a:rPr>
              <a:t>          </a:t>
            </a:r>
            <a:r>
              <a:rPr sz="2100" dirty="0">
                <a:latin typeface="Times New Roman" panose="02020603050405020304" charset="0"/>
                <a:cs typeface="Times New Roman" panose="02020603050405020304" charset="0"/>
                <a:sym typeface="+mn-ea"/>
              </a:rPr>
              <a:t>His </a:t>
            </a:r>
            <a:r>
              <a:rPr sz="2100" dirty="0">
                <a:solidFill>
                  <a:srgbClr val="FF0000"/>
                </a:solidFill>
                <a:latin typeface="Times New Roman" panose="02020603050405020304" charset="0"/>
                <a:cs typeface="Times New Roman" panose="02020603050405020304" charset="0"/>
                <a:sym typeface="+mn-ea"/>
              </a:rPr>
              <a:t>gaze </a:t>
            </a:r>
            <a:r>
              <a:rPr sz="2100" dirty="0">
                <a:latin typeface="Times New Roman" panose="02020603050405020304" charset="0"/>
                <a:cs typeface="Times New Roman" panose="02020603050405020304" charset="0"/>
                <a:sym typeface="+mn-ea"/>
              </a:rPr>
              <a:t>remained on her as they lifted the stretcher and began to slide it into the ambulance. “A good scientist</a:t>
            </a:r>
            <a:r>
              <a:rPr sz="2100" dirty="0" smtClean="0">
                <a:latin typeface="Times New Roman" panose="02020603050405020304" charset="0"/>
                <a:cs typeface="Times New Roman" panose="02020603050405020304" charset="0"/>
                <a:sym typeface="+mn-ea"/>
              </a:rPr>
              <a:t>,”</a:t>
            </a:r>
            <a:r>
              <a:rPr lang="en-US" sz="2100" dirty="0" smtClean="0">
                <a:latin typeface="Times New Roman" panose="02020603050405020304" charset="0"/>
                <a:cs typeface="Times New Roman" panose="02020603050405020304" charset="0"/>
                <a:sym typeface="+mn-ea"/>
              </a:rPr>
              <a:t> </a:t>
            </a:r>
            <a:r>
              <a:rPr sz="2100" dirty="0" smtClean="0">
                <a:latin typeface="Times New Roman" panose="02020603050405020304" charset="0"/>
                <a:cs typeface="Times New Roman" panose="02020603050405020304" charset="0"/>
                <a:sym typeface="+mn-ea"/>
              </a:rPr>
              <a:t>he </a:t>
            </a:r>
            <a:r>
              <a:rPr sz="2100" dirty="0">
                <a:latin typeface="Times New Roman" panose="02020603050405020304" charset="0"/>
                <a:cs typeface="Times New Roman" panose="02020603050405020304" charset="0"/>
                <a:sym typeface="+mn-ea"/>
              </a:rPr>
              <a:t>continued</a:t>
            </a:r>
            <a:r>
              <a:rPr sz="2100" dirty="0" smtClean="0">
                <a:latin typeface="Times New Roman" panose="02020603050405020304" charset="0"/>
                <a:cs typeface="Times New Roman" panose="02020603050405020304" charset="0"/>
                <a:sym typeface="+mn-ea"/>
              </a:rPr>
              <a:t>,</a:t>
            </a:r>
            <a:r>
              <a:rPr lang="en-US" sz="2100" dirty="0" smtClean="0">
                <a:latin typeface="Times New Roman" panose="02020603050405020304" charset="0"/>
                <a:cs typeface="Times New Roman" panose="02020603050405020304" charset="0"/>
                <a:sym typeface="+mn-ea"/>
              </a:rPr>
              <a:t> </a:t>
            </a:r>
            <a:r>
              <a:rPr sz="2100" dirty="0" smtClean="0">
                <a:latin typeface="Times New Roman" panose="02020603050405020304" charset="0"/>
                <a:cs typeface="Times New Roman" panose="02020603050405020304" charset="0"/>
                <a:sym typeface="+mn-ea"/>
              </a:rPr>
              <a:t>“</a:t>
            </a:r>
            <a:r>
              <a:rPr sz="2100" dirty="0">
                <a:latin typeface="Times New Roman" panose="02020603050405020304" charset="0"/>
                <a:cs typeface="Times New Roman" panose="02020603050405020304" charset="0"/>
                <a:sym typeface="+mn-ea"/>
              </a:rPr>
              <a:t>is always observant</a:t>
            </a:r>
            <a:r>
              <a:rPr sz="2100" dirty="0" smtClean="0">
                <a:latin typeface="Times New Roman" panose="02020603050405020304" charset="0"/>
                <a:cs typeface="Times New Roman" panose="02020603050405020304" charset="0"/>
                <a:sym typeface="+mn-ea"/>
              </a:rPr>
              <a:t>.”</a:t>
            </a:r>
            <a:r>
              <a:rPr lang="en-US" sz="2100" dirty="0" smtClean="0">
                <a:latin typeface="Times New Roman" panose="02020603050405020304" charset="0"/>
                <a:cs typeface="Times New Roman" panose="02020603050405020304" charset="0"/>
                <a:sym typeface="+mn-ea"/>
              </a:rPr>
              <a:t> </a:t>
            </a:r>
            <a:r>
              <a:rPr sz="2100" dirty="0" smtClean="0">
                <a:latin typeface="Times New Roman" panose="02020603050405020304" charset="0"/>
                <a:cs typeface="Times New Roman" panose="02020603050405020304" charset="0"/>
                <a:sym typeface="+mn-ea"/>
              </a:rPr>
              <a:t>Then </a:t>
            </a:r>
            <a:r>
              <a:rPr sz="2100" dirty="0">
                <a:latin typeface="Times New Roman" panose="02020603050405020304" charset="0"/>
                <a:cs typeface="Times New Roman" panose="02020603050405020304" charset="0"/>
                <a:sym typeface="+mn-ea"/>
              </a:rPr>
              <a:t>the door </a:t>
            </a:r>
            <a:r>
              <a:rPr sz="2100" dirty="0">
                <a:solidFill>
                  <a:srgbClr val="FF0000"/>
                </a:solidFill>
                <a:latin typeface="Times New Roman" panose="02020603050405020304" charset="0"/>
                <a:cs typeface="Times New Roman" panose="02020603050405020304" charset="0"/>
                <a:sym typeface="+mn-ea"/>
              </a:rPr>
              <a:t>slammed </a:t>
            </a:r>
            <a:r>
              <a:rPr sz="2100" dirty="0">
                <a:latin typeface="Times New Roman" panose="02020603050405020304" charset="0"/>
                <a:cs typeface="Times New Roman" panose="02020603050405020304" charset="0"/>
                <a:sym typeface="+mn-ea"/>
              </a:rPr>
              <a:t>behind him.</a:t>
            </a:r>
            <a:r>
              <a:rPr lang="en-US" sz="2100" dirty="0">
                <a:latin typeface="Times New Roman" panose="02020603050405020304" charset="0"/>
                <a:cs typeface="Times New Roman" panose="02020603050405020304" charset="0"/>
                <a:sym typeface="+mn-ea"/>
              </a:rPr>
              <a:t>  </a:t>
            </a:r>
            <a:endParaRPr lang="en-US" sz="2100" dirty="0">
              <a:solidFill>
                <a:schemeClr val="tx1"/>
              </a:solidFill>
              <a:latin typeface="Times New Roman" panose="02020603050405020304" charset="0"/>
              <a:cs typeface="Times New Roman" panose="02020603050405020304" charset="0"/>
            </a:endParaRPr>
          </a:p>
        </p:txBody>
      </p:sp>
      <p:sp>
        <p:nvSpPr>
          <p:cNvPr id="8194" name="矩形 16"/>
          <p:cNvSpPr>
            <a:spLocks noChangeArrowheads="1"/>
          </p:cNvSpPr>
          <p:nvPr>
            <p:custDataLst>
              <p:tags r:id="rId2"/>
            </p:custDataLst>
          </p:nvPr>
        </p:nvSpPr>
        <p:spPr bwMode="auto">
          <a:xfrm>
            <a:off x="688657" y="39688"/>
            <a:ext cx="2460625"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828039" y="130175"/>
            <a:ext cx="2181860" cy="3695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6700" algn="just">
              <a:lnSpc>
                <a:spcPct val="115000"/>
              </a:lnSpc>
              <a:spcAft>
                <a:spcPts val="0"/>
              </a:spcAft>
            </a:pPr>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Resolution</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圆角矩形标注 22"/>
          <p:cNvSpPr/>
          <p:nvPr>
            <p:custDataLst>
              <p:tags r:id="rId4"/>
            </p:custDataLst>
          </p:nvPr>
        </p:nvSpPr>
        <p:spPr>
          <a:xfrm>
            <a:off x="1135380" y="4895850"/>
            <a:ext cx="10118725" cy="1463040"/>
          </a:xfrm>
          <a:prstGeom prst="wedgeRoundRectCallout">
            <a:avLst>
              <a:gd name="adj1" fmla="val -11082"/>
              <a:gd name="adj2" fmla="val -119538"/>
              <a:gd name="adj3" fmla="val 16667"/>
            </a:avLst>
          </a:prstGeom>
          <a:solidFill>
            <a:srgbClr val="452646">
              <a:alpha val="66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algn="l">
              <a:buClrTx/>
              <a:buSzTx/>
              <a:buFontTx/>
            </a:pPr>
            <a:r>
              <a:rPr lang="en-US" altLang="zh-CN" sz="2400" b="1" dirty="0">
                <a:solidFill>
                  <a:schemeClr val="bg1"/>
                </a:solidFill>
                <a:latin typeface="Times New Roman" panose="02020603050405020304" charset="0"/>
                <a:cs typeface="Times New Roman" panose="02020603050405020304" charset="0"/>
                <a:sym typeface="+mn-ea"/>
              </a:rPr>
              <a:t>crouch                                                      creep into</a:t>
            </a:r>
            <a:endParaRPr lang="en-US" altLang="zh-CN" sz="2400" b="1" dirty="0">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dirty="0">
                <a:solidFill>
                  <a:schemeClr val="bg1"/>
                </a:solidFill>
                <a:latin typeface="Times New Roman" panose="02020603050405020304" charset="0"/>
                <a:cs typeface="Times New Roman" panose="02020603050405020304" charset="0"/>
                <a:sym typeface="+mn-ea"/>
              </a:rPr>
              <a:t>be loaded into                                          gesture </a:t>
            </a:r>
            <a:endParaRPr lang="en-US" altLang="zh-CN" sz="2400" b="1" dirty="0">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dirty="0">
                <a:solidFill>
                  <a:schemeClr val="bg1"/>
                </a:solidFill>
                <a:latin typeface="Times New Roman" panose="02020603050405020304" charset="0"/>
                <a:cs typeface="Times New Roman" panose="02020603050405020304" charset="0"/>
                <a:sym typeface="+mn-ea"/>
              </a:rPr>
              <a:t>straighten                                                 scuff</a:t>
            </a:r>
            <a:endParaRPr lang="en-US" altLang="zh-CN" sz="2400" b="1" dirty="0">
              <a:solidFill>
                <a:schemeClr val="bg1"/>
              </a:solidFill>
              <a:latin typeface="Times New Roman" panose="02020603050405020304" charset="0"/>
              <a:cs typeface="Times New Roman" panose="02020603050405020304" charset="0"/>
              <a:sym typeface="+mn-ea"/>
            </a:endParaRPr>
          </a:p>
          <a:p>
            <a:pPr algn="l">
              <a:buClrTx/>
              <a:buSzTx/>
              <a:buFontTx/>
            </a:pPr>
            <a:r>
              <a:rPr lang="en-US" altLang="zh-CN" sz="2400" b="1" dirty="0">
                <a:solidFill>
                  <a:schemeClr val="bg1"/>
                </a:solidFill>
                <a:latin typeface="Times New Roman" panose="02020603050405020304" charset="0"/>
                <a:cs typeface="Times New Roman" panose="02020603050405020304" charset="0"/>
                <a:sym typeface="+mn-ea"/>
              </a:rPr>
              <a:t>gaze                                                          </a:t>
            </a:r>
            <a:r>
              <a:rPr lang="en-US" altLang="zh-CN" sz="2400" b="1" dirty="0" smtClean="0">
                <a:solidFill>
                  <a:schemeClr val="bg1"/>
                </a:solidFill>
                <a:latin typeface="Times New Roman" panose="02020603050405020304" charset="0"/>
                <a:cs typeface="Times New Roman" panose="02020603050405020304" charset="0"/>
                <a:sym typeface="+mn-ea"/>
              </a:rPr>
              <a:t>slam </a:t>
            </a:r>
            <a:endParaRPr lang="en-US" altLang="zh-CN" sz="2400" b="1" dirty="0">
              <a:solidFill>
                <a:schemeClr val="bg1"/>
              </a:solidFill>
              <a:latin typeface="Times New Roman" panose="02020603050405020304" charset="0"/>
              <a:cs typeface="Times New Roman" panose="02020603050405020304" charset="0"/>
              <a:sym typeface="+mn-ea"/>
            </a:endParaRPr>
          </a:p>
        </p:txBody>
      </p:sp>
      <p:sp>
        <p:nvSpPr>
          <p:cNvPr id="3" name="文本框 2"/>
          <p:cNvSpPr txBox="1"/>
          <p:nvPr/>
        </p:nvSpPr>
        <p:spPr>
          <a:xfrm>
            <a:off x="2378075" y="5011420"/>
            <a:ext cx="1827530"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蹲下，蹲伏</a:t>
            </a:r>
            <a:endParaRPr lang="zh-CN" altLang="en-US" b="1">
              <a:solidFill>
                <a:schemeClr val="bg1"/>
              </a:solidFill>
              <a:latin typeface="Times New Roman" panose="02020603050405020304" charset="0"/>
              <a:cs typeface="Times New Roman" panose="02020603050405020304" charset="0"/>
            </a:endParaRPr>
          </a:p>
        </p:txBody>
      </p:sp>
      <p:sp>
        <p:nvSpPr>
          <p:cNvPr id="4" name="文本框 3"/>
          <p:cNvSpPr txBox="1"/>
          <p:nvPr/>
        </p:nvSpPr>
        <p:spPr>
          <a:xfrm>
            <a:off x="3241040" y="5379720"/>
            <a:ext cx="1384300"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rPr>
              <a:t>被装载至</a:t>
            </a:r>
            <a:endParaRPr lang="zh-CN" altLang="en-US" b="1">
              <a:solidFill>
                <a:schemeClr val="bg1"/>
              </a:solidFill>
              <a:latin typeface="Times New Roman" panose="02020603050405020304" charset="0"/>
            </a:endParaRPr>
          </a:p>
        </p:txBody>
      </p:sp>
      <p:sp>
        <p:nvSpPr>
          <p:cNvPr id="6" name="文本框 5"/>
          <p:cNvSpPr txBox="1"/>
          <p:nvPr/>
        </p:nvSpPr>
        <p:spPr>
          <a:xfrm>
            <a:off x="2673350" y="5748020"/>
            <a:ext cx="2678430"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v.（使）变直，挺直身子</a:t>
            </a:r>
            <a:endParaRPr lang="zh-CN" altLang="en-US" b="1">
              <a:solidFill>
                <a:schemeClr val="bg1"/>
              </a:solidFill>
              <a:latin typeface="Times New Roman" panose="02020603050405020304" charset="0"/>
              <a:cs typeface="Times New Roman" panose="02020603050405020304" charset="0"/>
            </a:endParaRPr>
          </a:p>
        </p:txBody>
      </p:sp>
      <p:sp>
        <p:nvSpPr>
          <p:cNvPr id="7" name="文本框 6"/>
          <p:cNvSpPr txBox="1"/>
          <p:nvPr/>
        </p:nvSpPr>
        <p:spPr>
          <a:xfrm>
            <a:off x="2082800" y="6116320"/>
            <a:ext cx="3654425" cy="368300"/>
          </a:xfrm>
          <a:prstGeom prst="rect">
            <a:avLst/>
          </a:prstGeom>
          <a:noFill/>
        </p:spPr>
        <p:txBody>
          <a:bodyPr wrap="square" rtlCol="0" anchor="t">
            <a:spAutoFit/>
          </a:bodyPr>
          <a:lstStyle/>
          <a:p>
            <a:r>
              <a:rPr lang="en-US" altLang="zh-CN" b="1">
                <a:solidFill>
                  <a:schemeClr val="bg1"/>
                </a:solidFill>
                <a:latin typeface="Times New Roman" panose="02020603050405020304" charset="0"/>
                <a:cs typeface="Times New Roman" panose="02020603050405020304" charset="0"/>
                <a:sym typeface="+mn-ea"/>
              </a:rPr>
              <a:t>v./n. </a:t>
            </a:r>
            <a:r>
              <a:rPr lang="zh-CN" altLang="en-US" b="1">
                <a:solidFill>
                  <a:schemeClr val="bg1"/>
                </a:solidFill>
                <a:latin typeface="Times New Roman" panose="02020603050405020304" charset="0"/>
                <a:cs typeface="Times New Roman" panose="02020603050405020304" charset="0"/>
                <a:sym typeface="+mn-ea"/>
              </a:rPr>
              <a:t>凝视、注视</a:t>
            </a:r>
            <a:endParaRPr lang="zh-CN" altLang="en-US" b="1">
              <a:solidFill>
                <a:schemeClr val="bg1"/>
              </a:solidFill>
              <a:latin typeface="Times New Roman" panose="02020603050405020304" charset="0"/>
              <a:cs typeface="Times New Roman" panose="02020603050405020304" charset="0"/>
              <a:sym typeface="+mn-ea"/>
            </a:endParaRPr>
          </a:p>
        </p:txBody>
      </p:sp>
      <p:sp>
        <p:nvSpPr>
          <p:cNvPr id="8" name="文本框 7"/>
          <p:cNvSpPr txBox="1"/>
          <p:nvPr/>
        </p:nvSpPr>
        <p:spPr>
          <a:xfrm>
            <a:off x="7611745" y="5050155"/>
            <a:ext cx="2803525"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rPr>
              <a:t>悄悄混进、匍匐进</a:t>
            </a:r>
            <a:endParaRPr lang="zh-CN" altLang="en-US" b="1">
              <a:solidFill>
                <a:schemeClr val="bg1"/>
              </a:solidFill>
              <a:latin typeface="Times New Roman" panose="02020603050405020304" charset="0"/>
            </a:endParaRPr>
          </a:p>
        </p:txBody>
      </p:sp>
      <p:sp>
        <p:nvSpPr>
          <p:cNvPr id="9" name="文本框 8"/>
          <p:cNvSpPr txBox="1"/>
          <p:nvPr/>
        </p:nvSpPr>
        <p:spPr>
          <a:xfrm>
            <a:off x="7430135" y="5418455"/>
            <a:ext cx="2769870"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打手势，用动作示意</a:t>
            </a:r>
            <a:endParaRPr lang="zh-CN" altLang="en-US" b="1">
              <a:solidFill>
                <a:schemeClr val="bg1"/>
              </a:solidFill>
              <a:latin typeface="Times New Roman" panose="02020603050405020304" charset="0"/>
              <a:cs typeface="Times New Roman" panose="02020603050405020304" charset="0"/>
            </a:endParaRPr>
          </a:p>
        </p:txBody>
      </p:sp>
      <p:sp>
        <p:nvSpPr>
          <p:cNvPr id="10" name="文本框 9"/>
          <p:cNvSpPr txBox="1"/>
          <p:nvPr/>
        </p:nvSpPr>
        <p:spPr>
          <a:xfrm>
            <a:off x="7090410" y="5765165"/>
            <a:ext cx="3211830"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a:t>
            </a:r>
            <a:r>
              <a:rPr lang="en-US" altLang="zh-CN" b="1">
                <a:solidFill>
                  <a:schemeClr val="bg1"/>
                </a:solidFill>
                <a:latin typeface="Times New Roman" panose="02020603050405020304" charset="0"/>
                <a:cs typeface="Times New Roman" panose="02020603050405020304" charset="0"/>
              </a:rPr>
              <a:t> </a:t>
            </a:r>
            <a:r>
              <a:rPr lang="zh-CN" altLang="en-US" b="1">
                <a:solidFill>
                  <a:schemeClr val="bg1"/>
                </a:solidFill>
                <a:latin typeface="Times New Roman" panose="02020603050405020304" charset="0"/>
                <a:cs typeface="Times New Roman" panose="02020603050405020304" charset="0"/>
              </a:rPr>
              <a:t>磨损，磨坏；拖着脚走</a:t>
            </a:r>
            <a:endParaRPr lang="zh-CN" altLang="en-US" b="1">
              <a:solidFill>
                <a:schemeClr val="bg1"/>
              </a:solidFill>
              <a:latin typeface="Times New Roman" panose="02020603050405020304" charset="0"/>
              <a:cs typeface="Times New Roman" panose="02020603050405020304" charset="0"/>
            </a:endParaRPr>
          </a:p>
        </p:txBody>
      </p:sp>
      <p:sp>
        <p:nvSpPr>
          <p:cNvPr id="11" name="文本框 10"/>
          <p:cNvSpPr txBox="1"/>
          <p:nvPr/>
        </p:nvSpPr>
        <p:spPr>
          <a:xfrm>
            <a:off x="7012305" y="6111875"/>
            <a:ext cx="3018790" cy="368300"/>
          </a:xfrm>
          <a:prstGeom prst="rect">
            <a:avLst/>
          </a:prstGeom>
          <a:noFill/>
        </p:spPr>
        <p:txBody>
          <a:bodyPr wrap="square" rtlCol="0" anchor="t">
            <a:spAutoFit/>
          </a:bodyPr>
          <a:lstStyle/>
          <a:p>
            <a:r>
              <a:rPr lang="zh-CN" altLang="en-US" b="1">
                <a:solidFill>
                  <a:schemeClr val="bg1"/>
                </a:solidFill>
                <a:latin typeface="Times New Roman" panose="02020603050405020304" charset="0"/>
                <a:cs typeface="Times New Roman" panose="02020603050405020304" charset="0"/>
              </a:rPr>
              <a:t>v.（使）砰地关上；</a:t>
            </a:r>
            <a:endParaRPr lang="zh-CN" altLang="en-US" b="1">
              <a:solidFill>
                <a:schemeClr val="bg1"/>
              </a:solidFill>
              <a:latin typeface="Times New Roman" panose="02020603050405020304" charset="0"/>
              <a:cs typeface="Times New Roman" panose="02020603050405020304" charset="0"/>
            </a:endParaRPr>
          </a:p>
        </p:txBody>
      </p:sp>
      <p:cxnSp>
        <p:nvCxnSpPr>
          <p:cNvPr id="12" name="直接连接符 11"/>
          <p:cNvCxnSpPr/>
          <p:nvPr/>
        </p:nvCxnSpPr>
        <p:spPr>
          <a:xfrm flipV="1">
            <a:off x="3783330" y="1010007"/>
            <a:ext cx="7656830" cy="254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25312" y="1323297"/>
            <a:ext cx="2659380" cy="31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44892" y="1958658"/>
            <a:ext cx="5476875" cy="1968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968375" y="3283268"/>
            <a:ext cx="3409950" cy="63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4938395" y="2713355"/>
            <a:ext cx="6111875" cy="876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400" b="1" dirty="0">
                <a:latin typeface="Times New Roman" panose="02020603050405020304" charset="0"/>
                <a:cs typeface="Times New Roman" panose="02020603050405020304" charset="0"/>
              </a:rPr>
              <a:t>Catalina</a:t>
            </a:r>
            <a:r>
              <a:rPr lang="zh-CN" altLang="en-US" sz="2400" b="1" dirty="0">
                <a:latin typeface="Times New Roman" panose="02020603050405020304" charset="0"/>
                <a:cs typeface="Times New Roman" panose="02020603050405020304" charset="0"/>
              </a:rPr>
              <a:t>在解决困境后如释重负的动作描写</a:t>
            </a:r>
            <a:endParaRPr lang="zh-CN" altLang="en-US" sz="2400" b="1"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par>
                                <p:cTn id="63" presetID="3" presetClass="entr" presetSubtype="1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par>
                                <p:cTn id="66" presetID="3" presetClass="entr" presetSubtype="1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linds(horizont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linds(horizontal)">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autoUpdateAnimBg="0"/>
      <p:bldP spid="23" grpId="0" bldLvl="0" animBg="1"/>
      <p:bldP spid="23" grpId="1" animBg="1"/>
      <p:bldP spid="3" grpId="0"/>
      <p:bldP spid="3" grpId="1"/>
      <p:bldP spid="4" grpId="0"/>
      <p:bldP spid="4" grpId="1"/>
      <p:bldP spid="6" grpId="0"/>
      <p:bldP spid="6" grpId="1"/>
      <p:bldP spid="7" grpId="0"/>
      <p:bldP spid="7" grpId="1"/>
      <p:bldP spid="8" grpId="0"/>
      <p:bldP spid="8" grpId="1"/>
      <p:bldP spid="9" grpId="0"/>
      <p:bldP spid="9" grpId="1"/>
      <p:bldP spid="10" grpId="0"/>
      <p:bldP spid="10" grpId="1"/>
      <p:bldP spid="11" grpId="0"/>
      <p:bldP spid="11" grpId="1"/>
      <p:bldP spid="28" grpId="0" animBg="1"/>
      <p:bldP spid="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4188447"/>
            <a:ext cx="9144000" cy="502823"/>
          </a:xfrm>
        </p:spPr>
        <p:txBody>
          <a:bodyPr/>
          <a:lstStyle/>
          <a:p>
            <a:r>
              <a:rPr lang="en-US" altLang="zh-CN" dirty="0">
                <a:solidFill>
                  <a:schemeClr val="bg1"/>
                </a:solidFill>
                <a:latin typeface="仿宋" panose="02010609060101010101" charset="-122"/>
                <a:ea typeface="仿宋" panose="02010609060101010101" charset="-122"/>
                <a:cs typeface="仿宋" panose="02010609060101010101" charset="-122"/>
              </a:rPr>
              <a:t>by </a:t>
            </a:r>
            <a:r>
              <a:rPr lang="zh-CN" altLang="en-US" dirty="0">
                <a:solidFill>
                  <a:schemeClr val="bg1"/>
                </a:solidFill>
                <a:latin typeface="仿宋" panose="02010609060101010101" charset="-122"/>
                <a:ea typeface="仿宋" panose="02010609060101010101" charset="-122"/>
                <a:cs typeface="仿宋" panose="02010609060101010101" charset="-122"/>
              </a:rPr>
              <a:t>许丽君、夏超燕</a:t>
            </a:r>
            <a:endParaRPr lang="zh-CN" altLang="en-US" dirty="0">
              <a:solidFill>
                <a:schemeClr val="bg1"/>
              </a:solidFill>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1955800" y="1675765"/>
            <a:ext cx="8139430" cy="1107996"/>
          </a:xfrm>
          <a:prstGeom prst="rect">
            <a:avLst/>
          </a:prstGeom>
          <a:noFill/>
        </p:spPr>
        <p:txBody>
          <a:bodyPr wrap="square" rtlCol="0" anchor="t">
            <a:spAutoFit/>
          </a:bodyPr>
          <a:lstStyle/>
          <a:p>
            <a:pPr algn="ctr"/>
            <a:r>
              <a:rPr lang="en-US" altLang="zh-CN" sz="6600" b="1" dirty="0">
                <a:solidFill>
                  <a:schemeClr val="bg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rPr>
              <a:t>Lace Round The Sky</a:t>
            </a:r>
            <a:endParaRPr lang="en-US" altLang="zh-CN" sz="6600" b="1" dirty="0">
              <a:solidFill>
                <a:schemeClr val="bg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endParaRPr>
          </a:p>
        </p:txBody>
      </p:sp>
      <p:pic>
        <p:nvPicPr>
          <p:cNvPr id="7" name="图片 6" descr="微信图片_20230814143906"/>
          <p:cNvPicPr>
            <a:picLocks noChangeAspect="1"/>
          </p:cNvPicPr>
          <p:nvPr>
            <p:custDataLst>
              <p:tags r:id="rId2"/>
            </p:custDataLst>
          </p:nvPr>
        </p:nvPicPr>
        <p:blipFill>
          <a:blip r:embed="rId3"/>
          <a:stretch>
            <a:fillRect/>
          </a:stretch>
        </p:blipFill>
        <p:spPr>
          <a:xfrm>
            <a:off x="82549" y="133985"/>
            <a:ext cx="1786007" cy="730719"/>
          </a:xfrm>
          <a:prstGeom prst="rect">
            <a:avLst/>
          </a:prstGeom>
        </p:spPr>
      </p:pic>
      <p:sp>
        <p:nvSpPr>
          <p:cNvPr id="2" name="文本框 1"/>
          <p:cNvSpPr txBox="1"/>
          <p:nvPr/>
        </p:nvSpPr>
        <p:spPr>
          <a:xfrm>
            <a:off x="2977515" y="3009467"/>
            <a:ext cx="6096000" cy="707886"/>
          </a:xfrm>
          <a:prstGeom prst="rect">
            <a:avLst/>
          </a:prstGeom>
          <a:noFill/>
        </p:spPr>
        <p:txBody>
          <a:bodyPr wrap="square" rtlCol="0" anchor="t">
            <a:spAutoFit/>
          </a:bodyPr>
          <a:lstStyle/>
          <a:p>
            <a:pPr algn="ctr"/>
            <a:r>
              <a:rPr lang="en-US" altLang="zh-CN" sz="4000" b="1">
                <a:solidFill>
                  <a:schemeClr val="bg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rPr>
              <a:t>Cricket </a:t>
            </a:r>
            <a:r>
              <a:rPr lang="zh-CN" altLang="en-US" sz="4000" b="1">
                <a:solidFill>
                  <a:schemeClr val="bg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rPr>
              <a:t>外刊精品原著</a:t>
            </a:r>
            <a:endParaRPr lang="zh-CN" altLang="en-US" sz="4000" b="1">
              <a:solidFill>
                <a:schemeClr val="bg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P spid="6" grpId="1"/>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6730" y="867410"/>
            <a:ext cx="11336020" cy="5621020"/>
          </a:xfrm>
          <a:solidFill>
            <a:schemeClr val="bg1"/>
          </a:solidFill>
        </p:spPr>
        <p:txBody>
          <a:bodyPr>
            <a:noAutofit/>
          </a:bodyPr>
          <a:lstStyle/>
          <a:p>
            <a:pPr>
              <a:lnSpc>
                <a:spcPct val="100000"/>
              </a:lnSpc>
            </a:pPr>
            <a:r>
              <a:rPr lang="en-US" sz="2200" dirty="0">
                <a:latin typeface="Times New Roman" panose="02020603050405020304" charset="0"/>
                <a:cs typeface="Times New Roman" panose="02020603050405020304" charset="0"/>
                <a:sym typeface="+mn-ea"/>
              </a:rPr>
              <a:t>        </a:t>
            </a:r>
            <a:r>
              <a:rPr sz="2200" dirty="0">
                <a:latin typeface="Times New Roman" panose="02020603050405020304" charset="0"/>
                <a:cs typeface="Times New Roman" panose="02020603050405020304" charset="0"/>
                <a:sym typeface="+mn-ea"/>
              </a:rPr>
              <a:t>“MAIL CALL!” YELLED Arturo, </a:t>
            </a:r>
            <a:r>
              <a:rPr sz="2200" dirty="0" err="1">
                <a:latin typeface="Times New Roman" panose="02020603050405020304" charset="0"/>
                <a:cs typeface="Times New Roman" panose="02020603050405020304" charset="0"/>
                <a:sym typeface="+mn-ea"/>
              </a:rPr>
              <a:t>Señor</a:t>
            </a:r>
            <a:r>
              <a:rPr sz="2200" dirty="0">
                <a:latin typeface="Times New Roman" panose="02020603050405020304" charset="0"/>
                <a:cs typeface="Times New Roman" panose="02020603050405020304" charset="0"/>
                <a:sym typeface="+mn-ea"/>
              </a:rPr>
              <a:t> Rojas’s son. He tossed a padded envelope plastered with foreign stamps onto Catalina’s doorstep. She was helping </a:t>
            </a:r>
            <a:r>
              <a:rPr sz="2200" dirty="0" err="1">
                <a:latin typeface="Times New Roman" panose="02020603050405020304" charset="0"/>
                <a:cs typeface="Times New Roman" panose="02020603050405020304" charset="0"/>
                <a:sym typeface="+mn-ea"/>
              </a:rPr>
              <a:t>Mamá</a:t>
            </a:r>
            <a:r>
              <a:rPr sz="2200" dirty="0">
                <a:latin typeface="Times New Roman" panose="02020603050405020304" charset="0"/>
                <a:cs typeface="Times New Roman" panose="02020603050405020304" charset="0"/>
                <a:sym typeface="+mn-ea"/>
              </a:rPr>
              <a:t> make mote con </a:t>
            </a:r>
            <a:r>
              <a:rPr sz="2200" dirty="0" err="1">
                <a:latin typeface="Times New Roman" panose="02020603050405020304" charset="0"/>
                <a:cs typeface="Times New Roman" panose="02020603050405020304" charset="0"/>
                <a:sym typeface="+mn-ea"/>
              </a:rPr>
              <a:t>huesillos</a:t>
            </a:r>
            <a:r>
              <a:rPr sz="2200" dirty="0">
                <a:latin typeface="Times New Roman" panose="02020603050405020304" charset="0"/>
                <a:cs typeface="Times New Roman" panose="02020603050405020304" charset="0"/>
                <a:sym typeface="+mn-ea"/>
              </a:rPr>
              <a:t>, one of her favorite desserts. Scooping up the envelope, she tore open the flap.</a:t>
            </a:r>
            <a:br>
              <a:rPr sz="2200" dirty="0">
                <a:latin typeface="Times New Roman" panose="02020603050405020304" charset="0"/>
                <a:cs typeface="Times New Roman" panose="02020603050405020304" charset="0"/>
                <a:sym typeface="+mn-ea"/>
              </a:rPr>
            </a:br>
            <a:r>
              <a:rPr lang="en-US" sz="2200" dirty="0">
                <a:latin typeface="Times New Roman" panose="02020603050405020304" charset="0"/>
                <a:cs typeface="Times New Roman" panose="02020603050405020304" charset="0"/>
                <a:sym typeface="+mn-ea"/>
              </a:rPr>
              <a:t>         </a:t>
            </a:r>
            <a:r>
              <a:rPr sz="2200" dirty="0">
                <a:latin typeface="Times New Roman" panose="02020603050405020304" charset="0"/>
                <a:cs typeface="Times New Roman" panose="02020603050405020304" charset="0"/>
                <a:sym typeface="+mn-ea"/>
              </a:rPr>
              <a:t>Out fell a pressed and dried white flower in wax paper. Queen Anne’s lace, she remembered, tracing the edges with her fingertip. Like a spiral galaxy.</a:t>
            </a:r>
            <a:br>
              <a:rPr sz="2200" dirty="0">
                <a:latin typeface="Times New Roman" panose="02020603050405020304" charset="0"/>
                <a:cs typeface="Times New Roman" panose="02020603050405020304" charset="0"/>
                <a:sym typeface="+mn-ea"/>
              </a:rPr>
            </a:br>
            <a:r>
              <a:rPr sz="2200" dirty="0">
                <a:latin typeface="Times New Roman" panose="02020603050405020304" charset="0"/>
                <a:cs typeface="Times New Roman" panose="02020603050405020304" charset="0"/>
                <a:sym typeface="+mn-ea"/>
              </a:rPr>
              <a:t>　　“Dear </a:t>
            </a:r>
            <a:r>
              <a:rPr sz="2200" dirty="0" err="1">
                <a:latin typeface="Times New Roman" panose="02020603050405020304" charset="0"/>
                <a:cs typeface="Times New Roman" panose="02020603050405020304" charset="0"/>
                <a:sym typeface="+mn-ea"/>
              </a:rPr>
              <a:t>Catalina,”the</a:t>
            </a:r>
            <a:r>
              <a:rPr sz="2200" dirty="0">
                <a:latin typeface="Times New Roman" panose="02020603050405020304" charset="0"/>
                <a:cs typeface="Times New Roman" panose="02020603050405020304" charset="0"/>
                <a:sym typeface="+mn-ea"/>
              </a:rPr>
              <a:t> letter </a:t>
            </a:r>
            <a:r>
              <a:rPr sz="2200" dirty="0" err="1">
                <a:latin typeface="Times New Roman" panose="02020603050405020304" charset="0"/>
                <a:cs typeface="Times New Roman" panose="02020603050405020304" charset="0"/>
                <a:sym typeface="+mn-ea"/>
              </a:rPr>
              <a:t>began,“I</a:t>
            </a:r>
            <a:r>
              <a:rPr sz="2200" dirty="0">
                <a:latin typeface="Times New Roman" panose="02020603050405020304" charset="0"/>
                <a:cs typeface="Times New Roman" panose="02020603050405020304" charset="0"/>
                <a:sym typeface="+mn-ea"/>
              </a:rPr>
              <a:t> wanted to thank you for not only saving (possibly) my life, or at least my dignity, but also something far more valuable: the one-meter telescope mount. In return, I thought I might offer a budding scientist some advice.”</a:t>
            </a:r>
            <a:br>
              <a:rPr sz="2200" dirty="0">
                <a:latin typeface="Times New Roman" panose="02020603050405020304" charset="0"/>
                <a:cs typeface="Times New Roman" panose="02020603050405020304" charset="0"/>
                <a:sym typeface="+mn-ea"/>
              </a:rPr>
            </a:br>
            <a:r>
              <a:rPr sz="2200" dirty="0">
                <a:latin typeface="Times New Roman" panose="02020603050405020304" charset="0"/>
                <a:cs typeface="Times New Roman" panose="02020603050405020304" charset="0"/>
                <a:sym typeface="+mn-ea"/>
              </a:rPr>
              <a:t>　　She continued reading, heart pummeling her ribs. He listed several addresses he said were of the best schools in Chile for young scientists</a:t>
            </a:r>
            <a:r>
              <a:rPr sz="2200" dirty="0" smtClean="0">
                <a:latin typeface="Times New Roman" panose="02020603050405020304" charset="0"/>
                <a:cs typeface="Times New Roman" panose="02020603050405020304" charset="0"/>
                <a:sym typeface="+mn-ea"/>
              </a:rPr>
              <a:t>.</a:t>
            </a:r>
            <a:r>
              <a:rPr lang="en-US" sz="2200" dirty="0" smtClean="0">
                <a:latin typeface="Times New Roman" panose="02020603050405020304" charset="0"/>
                <a:cs typeface="Times New Roman" panose="02020603050405020304" charset="0"/>
                <a:sym typeface="+mn-ea"/>
              </a:rPr>
              <a:t> </a:t>
            </a:r>
            <a:r>
              <a:rPr sz="2200" dirty="0" smtClean="0">
                <a:latin typeface="Times New Roman" panose="02020603050405020304" charset="0"/>
                <a:cs typeface="Times New Roman" panose="02020603050405020304" charset="0"/>
                <a:sym typeface="+mn-ea"/>
              </a:rPr>
              <a:t>“</a:t>
            </a:r>
            <a:r>
              <a:rPr sz="2200" dirty="0">
                <a:latin typeface="Times New Roman" panose="02020603050405020304" charset="0"/>
                <a:cs typeface="Times New Roman" panose="02020603050405020304" charset="0"/>
                <a:sym typeface="+mn-ea"/>
              </a:rPr>
              <a:t>The scholarship applications aren’t easy, but if you attempt them, I'd be happy to give you my feedback.”</a:t>
            </a:r>
            <a:br>
              <a:rPr sz="2200" dirty="0">
                <a:latin typeface="Times New Roman" panose="02020603050405020304" charset="0"/>
                <a:cs typeface="Times New Roman" panose="02020603050405020304" charset="0"/>
                <a:sym typeface="+mn-ea"/>
              </a:rPr>
            </a:br>
            <a:r>
              <a:rPr sz="2200" dirty="0">
                <a:latin typeface="Times New Roman" panose="02020603050405020304" charset="0"/>
                <a:cs typeface="Times New Roman" panose="02020603050405020304" charset="0"/>
                <a:sym typeface="+mn-ea"/>
              </a:rPr>
              <a:t>　　She clutched the letter to her chest, an absurd joy exploding like a supernova. It was going to happen. She would become an astronomer. She knew it now.</a:t>
            </a:r>
            <a:br>
              <a:rPr sz="2200" dirty="0">
                <a:latin typeface="Times New Roman" panose="02020603050405020304" charset="0"/>
                <a:cs typeface="Times New Roman" panose="02020603050405020304" charset="0"/>
                <a:sym typeface="+mn-ea"/>
              </a:rPr>
            </a:br>
            <a:r>
              <a:rPr sz="2200" dirty="0">
                <a:latin typeface="Times New Roman" panose="02020603050405020304" charset="0"/>
                <a:cs typeface="Times New Roman" panose="02020603050405020304" charset="0"/>
                <a:sym typeface="+mn-ea"/>
              </a:rPr>
              <a:t>　　That night, when she ran out under the stars, she </a:t>
            </a:r>
            <a:r>
              <a:rPr sz="2200" dirty="0" err="1">
                <a:latin typeface="Times New Roman" panose="02020603050405020304" charset="0"/>
                <a:cs typeface="Times New Roman" panose="02020603050405020304" charset="0"/>
                <a:sym typeface="+mn-ea"/>
              </a:rPr>
              <a:t>called,“I’ll</a:t>
            </a:r>
            <a:r>
              <a:rPr sz="2200" dirty="0">
                <a:latin typeface="Times New Roman" panose="02020603050405020304" charset="0"/>
                <a:cs typeface="Times New Roman" panose="02020603050405020304" charset="0"/>
                <a:sym typeface="+mn-ea"/>
              </a:rPr>
              <a:t> discover all your secrets someday</a:t>
            </a:r>
            <a:r>
              <a:rPr sz="2200" dirty="0" smtClean="0">
                <a:latin typeface="Times New Roman" panose="02020603050405020304" charset="0"/>
                <a:cs typeface="Times New Roman" panose="02020603050405020304" charset="0"/>
                <a:sym typeface="+mn-ea"/>
              </a:rPr>
              <a:t>!”</a:t>
            </a:r>
            <a:r>
              <a:rPr lang="en-US" sz="2200" dirty="0" smtClean="0">
                <a:latin typeface="Times New Roman" panose="02020603050405020304" charset="0"/>
                <a:cs typeface="Times New Roman" panose="02020603050405020304" charset="0"/>
                <a:sym typeface="+mn-ea"/>
              </a:rPr>
              <a:t> </a:t>
            </a:r>
            <a:r>
              <a:rPr sz="2200" dirty="0" smtClean="0">
                <a:latin typeface="Times New Roman" panose="02020603050405020304" charset="0"/>
                <a:cs typeface="Times New Roman" panose="02020603050405020304" charset="0"/>
                <a:sym typeface="+mn-ea"/>
              </a:rPr>
              <a:t>She </a:t>
            </a:r>
            <a:r>
              <a:rPr sz="2200" dirty="0">
                <a:latin typeface="Times New Roman" panose="02020603050405020304" charset="0"/>
                <a:cs typeface="Times New Roman" panose="02020603050405020304" charset="0"/>
                <a:sym typeface="+mn-ea"/>
              </a:rPr>
              <a:t>spun the delicate, galactic flower in her hand. Patterns in the sky, patterns on the earth; humans laced them together. Circling above her, the intricate sky no longer seemed quite so remote.</a:t>
            </a:r>
            <a:endParaRPr sz="2200" dirty="0">
              <a:latin typeface="Times New Roman" panose="02020603050405020304" charset="0"/>
              <a:cs typeface="Times New Roman" panose="02020603050405020304" charset="0"/>
              <a:sym typeface="+mn-ea"/>
            </a:endParaRPr>
          </a:p>
        </p:txBody>
      </p:sp>
      <p:sp>
        <p:nvSpPr>
          <p:cNvPr id="8194" name="矩形 16"/>
          <p:cNvSpPr>
            <a:spLocks noChangeArrowheads="1"/>
          </p:cNvSpPr>
          <p:nvPr>
            <p:custDataLst>
              <p:tags r:id="rId2"/>
            </p:custDataLst>
          </p:nvPr>
        </p:nvSpPr>
        <p:spPr bwMode="auto">
          <a:xfrm>
            <a:off x="708024" y="135255"/>
            <a:ext cx="2619375" cy="67310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826134" y="234950"/>
            <a:ext cx="2298065" cy="361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6700" algn="just">
              <a:lnSpc>
                <a:spcPct val="115000"/>
              </a:lnSpc>
              <a:spcAft>
                <a:spcPts val="0"/>
              </a:spcAft>
            </a:pPr>
            <a:r>
              <a:rPr lang="en-US" altLang="zh-CN" sz="32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Ending</a:t>
            </a:r>
            <a:endParaRPr lang="en-US" altLang="zh-CN" sz="32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 name="直接连接符 2"/>
          <p:cNvCxnSpPr/>
          <p:nvPr/>
        </p:nvCxnSpPr>
        <p:spPr>
          <a:xfrm>
            <a:off x="1584960" y="5099367"/>
            <a:ext cx="5806440" cy="241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2359024" y="5146318"/>
            <a:ext cx="8994776" cy="1098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a:latin typeface="Times New Roman" panose="02020603050405020304" charset="0"/>
                <a:cs typeface="Times New Roman" panose="02020603050405020304" charset="0"/>
              </a:rPr>
              <a:t>It reveals Catalina’s strong determination to be an astronomer.</a:t>
            </a:r>
            <a:endParaRPr lang="en-US" altLang="zh-CN" sz="3200" b="1">
              <a:latin typeface="Times New Roman" panose="02020603050405020304" charset="0"/>
              <a:cs typeface="Times New Roman" panose="02020603050405020304" charset="0"/>
            </a:endParaRPr>
          </a:p>
        </p:txBody>
      </p:sp>
      <p:cxnSp>
        <p:nvCxnSpPr>
          <p:cNvPr id="4" name="直接连接符 3"/>
          <p:cNvCxnSpPr/>
          <p:nvPr/>
        </p:nvCxnSpPr>
        <p:spPr>
          <a:xfrm>
            <a:off x="1139190" y="4774804"/>
            <a:ext cx="8500110" cy="5119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39190" y="3872865"/>
            <a:ext cx="551561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251700" y="1177450"/>
            <a:ext cx="4330700" cy="658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08024" y="1502727"/>
            <a:ext cx="4892676" cy="1270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27399" y="1795462"/>
            <a:ext cx="5346701" cy="1063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584960" y="2656283"/>
            <a:ext cx="9740265" cy="8851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800" b="1">
                <a:solidFill>
                  <a:schemeClr val="tx1"/>
                </a:solidFill>
                <a:latin typeface="Times New Roman" panose="02020603050405020304" charset="0"/>
                <a:cs typeface="Times New Roman" panose="02020603050405020304" charset="0"/>
              </a:rPr>
              <a:t>description of Catalina’s excitement when receiving the news</a:t>
            </a:r>
            <a:endParaRPr lang="en-US" altLang="zh-CN" sz="28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par>
                                <p:cTn id="15" presetID="3"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autoUpdateAnimBg="0"/>
      <p:bldP spid="9" grpId="0" animBg="1"/>
      <p:bldP spid="9"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内容占位符 4"/>
          <p:cNvSpPr>
            <a:spLocks noGrp="1"/>
          </p:cNvSpPr>
          <p:nvPr>
            <p:ph idx="1"/>
          </p:nvPr>
        </p:nvSpPr>
        <p:spPr>
          <a:xfrm>
            <a:off x="130174" y="139700"/>
            <a:ext cx="4302125" cy="584200"/>
          </a:xfrm>
        </p:spPr>
        <p:txBody>
          <a:bodyPr>
            <a:noAutofit/>
          </a:bodyPr>
          <a:lstStyle/>
          <a:p>
            <a:r>
              <a:rPr lang="en-US" altLang="zh-CN" sz="3200" b="1">
                <a:solidFill>
                  <a:schemeClr val="bg1"/>
                </a:solidFill>
                <a:latin typeface="Times New Roman" panose="02020603050405020304" charset="0"/>
                <a:cs typeface="Times New Roman" panose="02020603050405020304" charset="0"/>
              </a:rPr>
              <a:t>Lace Round the Sky</a:t>
            </a:r>
            <a:endParaRPr lang="en-US" altLang="zh-CN" sz="3200" b="1">
              <a:solidFill>
                <a:schemeClr val="bg1"/>
              </a:solidFill>
              <a:latin typeface="Times New Roman" panose="02020603050405020304" charset="0"/>
              <a:cs typeface="Times New Roman" panose="02020603050405020304" charset="0"/>
            </a:endParaRPr>
          </a:p>
        </p:txBody>
      </p:sp>
      <p:sp>
        <p:nvSpPr>
          <p:cNvPr id="33" name="椭圆 13"/>
          <p:cNvSpPr>
            <a:spLocks noChangeArrowheads="1"/>
          </p:cNvSpPr>
          <p:nvPr>
            <p:custDataLst>
              <p:tags r:id="rId2"/>
            </p:custDataLst>
          </p:nvPr>
        </p:nvSpPr>
        <p:spPr bwMode="auto">
          <a:xfrm>
            <a:off x="2640013" y="1969622"/>
            <a:ext cx="2867727" cy="2663825"/>
          </a:xfrm>
          <a:prstGeom prst="ellipse">
            <a:avLst/>
          </a:prstGeom>
          <a:solidFill>
            <a:schemeClr val="bg1">
              <a:alpha val="2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600" b="1">
              <a:solidFill>
                <a:srgbClr val="FFFFFF"/>
              </a:solidFill>
              <a:latin typeface="Times New Roman" panose="02020603050405020304" charset="0"/>
              <a:cs typeface="Times New Roman" panose="02020603050405020304" charset="0"/>
            </a:endParaRPr>
          </a:p>
        </p:txBody>
      </p:sp>
      <p:sp>
        <p:nvSpPr>
          <p:cNvPr id="34" name="矩形 14"/>
          <p:cNvSpPr>
            <a:spLocks noChangeArrowheads="1"/>
          </p:cNvSpPr>
          <p:nvPr>
            <p:custDataLst>
              <p:tags r:id="rId3"/>
            </p:custDataLst>
          </p:nvPr>
        </p:nvSpPr>
        <p:spPr bwMode="auto">
          <a:xfrm>
            <a:off x="6088062" y="3879849"/>
            <a:ext cx="3932237" cy="748219"/>
          </a:xfrm>
          <a:prstGeom prst="rect">
            <a:avLst/>
          </a:prstGeom>
          <a:solidFill>
            <a:schemeClr val="bg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600" b="1">
              <a:solidFill>
                <a:srgbClr val="FFFFFF"/>
              </a:solidFill>
              <a:latin typeface="Times New Roman" panose="02020603050405020304" charset="0"/>
              <a:cs typeface="Times New Roman" panose="02020603050405020304" charset="0"/>
            </a:endParaRPr>
          </a:p>
        </p:txBody>
      </p:sp>
      <p:sp>
        <p:nvSpPr>
          <p:cNvPr id="35" name="矩形 15"/>
          <p:cNvSpPr>
            <a:spLocks noChangeArrowheads="1"/>
          </p:cNvSpPr>
          <p:nvPr>
            <p:custDataLst>
              <p:tags r:id="rId4"/>
            </p:custDataLst>
          </p:nvPr>
        </p:nvSpPr>
        <p:spPr bwMode="auto">
          <a:xfrm>
            <a:off x="6088063" y="2978370"/>
            <a:ext cx="3932236" cy="600034"/>
          </a:xfrm>
          <a:prstGeom prst="rect">
            <a:avLst/>
          </a:prstGeom>
          <a:solidFill>
            <a:schemeClr val="bg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600" b="1">
              <a:solidFill>
                <a:srgbClr val="FFFFFF"/>
              </a:solidFill>
              <a:latin typeface="Times New Roman" panose="02020603050405020304" charset="0"/>
              <a:cs typeface="Times New Roman" panose="02020603050405020304" charset="0"/>
            </a:endParaRPr>
          </a:p>
        </p:txBody>
      </p:sp>
      <p:sp>
        <p:nvSpPr>
          <p:cNvPr id="36" name="矩形 16"/>
          <p:cNvSpPr>
            <a:spLocks noChangeArrowheads="1"/>
          </p:cNvSpPr>
          <p:nvPr>
            <p:custDataLst>
              <p:tags r:id="rId5"/>
            </p:custDataLst>
          </p:nvPr>
        </p:nvSpPr>
        <p:spPr bwMode="auto">
          <a:xfrm>
            <a:off x="6088062" y="2053944"/>
            <a:ext cx="3932237" cy="716245"/>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600" b="1" dirty="0">
              <a:solidFill>
                <a:srgbClr val="FFFFFF"/>
              </a:solidFill>
              <a:latin typeface="Times New Roman" panose="02020603050405020304" charset="0"/>
              <a:cs typeface="Times New Roman" panose="02020603050405020304" charset="0"/>
            </a:endParaRPr>
          </a:p>
        </p:txBody>
      </p:sp>
      <p:sp>
        <p:nvSpPr>
          <p:cNvPr id="37" name="文本框 17"/>
          <p:cNvSpPr txBox="1">
            <a:spLocks noChangeArrowheads="1"/>
          </p:cNvSpPr>
          <p:nvPr>
            <p:custDataLst>
              <p:tags r:id="rId6"/>
            </p:custDataLst>
          </p:nvPr>
        </p:nvSpPr>
        <p:spPr bwMode="auto">
          <a:xfrm>
            <a:off x="5212556" y="2067169"/>
            <a:ext cx="1133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01</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38" name="文本框 18"/>
          <p:cNvSpPr txBox="1">
            <a:spLocks noChangeArrowheads="1"/>
          </p:cNvSpPr>
          <p:nvPr>
            <p:custDataLst>
              <p:tags r:id="rId7"/>
            </p:custDataLst>
          </p:nvPr>
        </p:nvSpPr>
        <p:spPr bwMode="auto">
          <a:xfrm>
            <a:off x="6033295" y="2079079"/>
            <a:ext cx="3461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Before Reading</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39" name="文本框 19"/>
          <p:cNvSpPr txBox="1">
            <a:spLocks noChangeArrowheads="1"/>
          </p:cNvSpPr>
          <p:nvPr>
            <p:custDataLst>
              <p:tags r:id="rId8"/>
            </p:custDataLst>
          </p:nvPr>
        </p:nvSpPr>
        <p:spPr bwMode="auto">
          <a:xfrm>
            <a:off x="6121400" y="2978370"/>
            <a:ext cx="34066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While Reading</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0" name="文本框 20"/>
          <p:cNvSpPr txBox="1">
            <a:spLocks noChangeArrowheads="1"/>
          </p:cNvSpPr>
          <p:nvPr>
            <p:custDataLst>
              <p:tags r:id="rId9"/>
            </p:custDataLst>
          </p:nvPr>
        </p:nvSpPr>
        <p:spPr bwMode="auto">
          <a:xfrm>
            <a:off x="6121399" y="3916363"/>
            <a:ext cx="34066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rgbClr val="C00000"/>
                </a:solidFill>
                <a:latin typeface="Times New Roman" panose="02020603050405020304" charset="0"/>
                <a:ea typeface="微软雅黑" panose="020B0503020204020204" charset="-122"/>
                <a:cs typeface="Times New Roman" panose="02020603050405020304" charset="0"/>
              </a:rPr>
              <a:t>Post-reading</a:t>
            </a:r>
            <a:endParaRPr lang="en-US" altLang="zh-CN" sz="3600" b="1" dirty="0">
              <a:solidFill>
                <a:srgbClr val="C00000"/>
              </a:solidFill>
              <a:latin typeface="Times New Roman" panose="02020603050405020304" charset="0"/>
              <a:ea typeface="微软雅黑" panose="020B0503020204020204" charset="-122"/>
              <a:cs typeface="Times New Roman" panose="02020603050405020304" charset="0"/>
            </a:endParaRPr>
          </a:p>
        </p:txBody>
      </p:sp>
      <p:sp>
        <p:nvSpPr>
          <p:cNvPr id="41" name="文本框 21"/>
          <p:cNvSpPr txBox="1">
            <a:spLocks noChangeArrowheads="1"/>
          </p:cNvSpPr>
          <p:nvPr>
            <p:custDataLst>
              <p:tags r:id="rId10"/>
            </p:custDataLst>
          </p:nvPr>
        </p:nvSpPr>
        <p:spPr bwMode="auto">
          <a:xfrm>
            <a:off x="5212556" y="2912996"/>
            <a:ext cx="1120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02</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2" name="文本框 22"/>
          <p:cNvSpPr txBox="1">
            <a:spLocks noChangeArrowheads="1"/>
          </p:cNvSpPr>
          <p:nvPr>
            <p:custDataLst>
              <p:tags r:id="rId11"/>
            </p:custDataLst>
          </p:nvPr>
        </p:nvSpPr>
        <p:spPr bwMode="auto">
          <a:xfrm>
            <a:off x="5213351" y="3837173"/>
            <a:ext cx="765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03</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3" name="椭圆 29"/>
          <p:cNvSpPr>
            <a:spLocks noChangeArrowheads="1"/>
          </p:cNvSpPr>
          <p:nvPr>
            <p:custDataLst>
              <p:tags r:id="rId12"/>
            </p:custDataLst>
          </p:nvPr>
        </p:nvSpPr>
        <p:spPr bwMode="auto">
          <a:xfrm>
            <a:off x="2619375" y="1758950"/>
            <a:ext cx="1223963" cy="1223963"/>
          </a:xfrm>
          <a:prstGeom prst="ellipse">
            <a:avLst/>
          </a:prstGeom>
          <a:solidFill>
            <a:schemeClr val="bg1">
              <a:alpha val="2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600" b="1">
              <a:solidFill>
                <a:srgbClr val="FFFFFF"/>
              </a:solidFill>
              <a:latin typeface="Times New Roman" panose="02020603050405020304" charset="0"/>
              <a:cs typeface="Times New Roman" panose="02020603050405020304" charset="0"/>
            </a:endParaRPr>
          </a:p>
        </p:txBody>
      </p:sp>
      <p:sp>
        <p:nvSpPr>
          <p:cNvPr id="44" name="文本框 23"/>
          <p:cNvSpPr txBox="1">
            <a:spLocks noChangeArrowheads="1"/>
          </p:cNvSpPr>
          <p:nvPr>
            <p:custDataLst>
              <p:tags r:id="rId13"/>
            </p:custDataLst>
          </p:nvPr>
        </p:nvSpPr>
        <p:spPr bwMode="auto">
          <a:xfrm>
            <a:off x="2970961" y="2770189"/>
            <a:ext cx="2107406" cy="7078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4000" b="1" dirty="0">
                <a:solidFill>
                  <a:schemeClr val="bg1"/>
                </a:solidFill>
                <a:latin typeface="Times New Roman" panose="02020603050405020304" charset="0"/>
                <a:ea typeface="微软雅黑" panose="020B0503020204020204" charset="-122"/>
                <a:cs typeface="Times New Roman" panose="02020603050405020304" charset="0"/>
              </a:rPr>
              <a:t>contents</a:t>
            </a:r>
            <a:endParaRPr lang="en-US" altLang="zh-CN" sz="4000" b="1" dirty="0">
              <a:solidFill>
                <a:schemeClr val="bg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out)">
                                      <p:cBhvr>
                                        <p:cTn id="7" dur="1000"/>
                                        <p:tgtEl>
                                          <p:spTgt spid="3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out)">
                                      <p:cBhvr>
                                        <p:cTn id="10" dur="1000"/>
                                        <p:tgtEl>
                                          <p:spTgt spid="43"/>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Effect transition="in" filter="fade">
                                      <p:cBhvr>
                                        <p:cTn id="20" dur="10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1000" fill="hold"/>
                                        <p:tgtEl>
                                          <p:spTgt spid="35"/>
                                        </p:tgtEl>
                                        <p:attrNameLst>
                                          <p:attrName>ppt_w</p:attrName>
                                        </p:attrNameLst>
                                      </p:cBhvr>
                                      <p:tavLst>
                                        <p:tav tm="0">
                                          <p:val>
                                            <p:fltVal val="0"/>
                                          </p:val>
                                        </p:tav>
                                        <p:tav tm="100000">
                                          <p:val>
                                            <p:strVal val="#ppt_w"/>
                                          </p:val>
                                        </p:tav>
                                      </p:tavLst>
                                    </p:anim>
                                    <p:anim calcmode="lin" valueType="num">
                                      <p:cBhvr>
                                        <p:cTn id="24" dur="1000" fill="hold"/>
                                        <p:tgtEl>
                                          <p:spTgt spid="35"/>
                                        </p:tgtEl>
                                        <p:attrNameLst>
                                          <p:attrName>ppt_h</p:attrName>
                                        </p:attrNameLst>
                                      </p:cBhvr>
                                      <p:tavLst>
                                        <p:tav tm="0">
                                          <p:val>
                                            <p:fltVal val="0"/>
                                          </p:val>
                                        </p:tav>
                                        <p:tav tm="100000">
                                          <p:val>
                                            <p:strVal val="#ppt_h"/>
                                          </p:val>
                                        </p:tav>
                                      </p:tavLst>
                                    </p:anim>
                                    <p:animEffect transition="in" filter="fade">
                                      <p:cBhvr>
                                        <p:cTn id="25" dur="10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000" fill="hold"/>
                                        <p:tgtEl>
                                          <p:spTgt spid="34"/>
                                        </p:tgtEl>
                                        <p:attrNameLst>
                                          <p:attrName>ppt_w</p:attrName>
                                        </p:attrNameLst>
                                      </p:cBhvr>
                                      <p:tavLst>
                                        <p:tav tm="0">
                                          <p:val>
                                            <p:fltVal val="0"/>
                                          </p:val>
                                        </p:tav>
                                        <p:tav tm="100000">
                                          <p:val>
                                            <p:strVal val="#ppt_w"/>
                                          </p:val>
                                        </p:tav>
                                      </p:tavLst>
                                    </p:anim>
                                    <p:anim calcmode="lin" valueType="num">
                                      <p:cBhvr>
                                        <p:cTn id="29" dur="1000" fill="hold"/>
                                        <p:tgtEl>
                                          <p:spTgt spid="34"/>
                                        </p:tgtEl>
                                        <p:attrNameLst>
                                          <p:attrName>ppt_h</p:attrName>
                                        </p:attrNameLst>
                                      </p:cBhvr>
                                      <p:tavLst>
                                        <p:tav tm="0">
                                          <p:val>
                                            <p:fltVal val="0"/>
                                          </p:val>
                                        </p:tav>
                                        <p:tav tm="100000">
                                          <p:val>
                                            <p:strVal val="#ppt_h"/>
                                          </p:val>
                                        </p:tav>
                                      </p:tavLst>
                                    </p:anim>
                                    <p:animEffect transition="in" filter="fade">
                                      <p:cBhvr>
                                        <p:cTn id="30" dur="1000"/>
                                        <p:tgtEl>
                                          <p:spTgt spid="34"/>
                                        </p:tgtEl>
                                      </p:cBhvr>
                                    </p:animEffect>
                                  </p:childTnLst>
                                </p:cTn>
                              </p:par>
                            </p:childTnLst>
                          </p:cTn>
                        </p:par>
                        <p:par>
                          <p:cTn id="31" fill="hold">
                            <p:stCondLst>
                              <p:cond delay="2500"/>
                            </p:stCondLst>
                            <p:childTnLst>
                              <p:par>
                                <p:cTn id="32" presetID="25"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37" dur="1000" fill="hold"/>
                                        <p:tgtEl>
                                          <p:spTgt spid="3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7"/>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47" dur="1000" fill="hold"/>
                                        <p:tgtEl>
                                          <p:spTgt spid="38"/>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8"/>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57" dur="1000" fill="hold"/>
                                        <p:tgtEl>
                                          <p:spTgt spid="39"/>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9"/>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67" dur="1000" fill="hold"/>
                                        <p:tgtEl>
                                          <p:spTgt spid="40"/>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40"/>
                                        </p:tgtEl>
                                      </p:cBhvr>
                                    </p:animEffect>
                                  </p:childTnLst>
                                </p:cTn>
                              </p:par>
                              <p:par>
                                <p:cTn id="72" presetID="25"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77" dur="1000" fill="hold"/>
                                        <p:tgtEl>
                                          <p:spTgt spid="41"/>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41"/>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34" grpId="0" bldLvl="0" animBg="1" autoUpdateAnimBg="0"/>
      <p:bldP spid="35" grpId="0" bldLvl="0" animBg="1" autoUpdateAnimBg="0"/>
      <p:bldP spid="36" grpId="0" bldLvl="0" animBg="1" autoUpdateAnimBg="0"/>
      <p:bldP spid="37" grpId="0" autoUpdateAnimBg="0"/>
      <p:bldP spid="38" grpId="0" autoUpdateAnimBg="0"/>
      <p:bldP spid="39" grpId="0" autoUpdateAnimBg="0"/>
      <p:bldP spid="40" grpId="0" autoUpdateAnimBg="0"/>
      <p:bldP spid="41" grpId="0" autoUpdateAnimBg="0"/>
      <p:bldP spid="42" grpId="0" autoUpdateAnimBg="0"/>
      <p:bldP spid="43" grpId="0" bldLvl="0" animBg="1" autoUpdateAnimBg="0"/>
      <p:bldP spid="44"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a:xfrm>
            <a:off x="767080" y="424815"/>
            <a:ext cx="10853420" cy="2267585"/>
          </a:xfrm>
          <a:prstGeom prst="roundRect">
            <a:avLst/>
          </a:prstGeom>
          <a:gradFill>
            <a:gsLst>
              <a:gs pos="0">
                <a:srgbClr val="012D86"/>
              </a:gs>
              <a:gs pos="100000">
                <a:srgbClr val="0E2557"/>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b="1">
              <a:solidFill>
                <a:srgbClr val="FF0000"/>
              </a:solidFill>
              <a:latin typeface="Times New Roman" panose="02020603050405020304" charset="0"/>
              <a:cs typeface="Times New Roman" panose="02020603050405020304" charset="0"/>
            </a:endParaRPr>
          </a:p>
          <a:p>
            <a:pPr algn="l"/>
            <a:r>
              <a:rPr lang="zh-CN" altLang="en-US" sz="2400" b="1">
                <a:solidFill>
                  <a:srgbClr val="FF0000"/>
                </a:solidFill>
                <a:latin typeface="Times New Roman" panose="02020603050405020304" charset="0"/>
                <a:cs typeface="Times New Roman" panose="02020603050405020304" charset="0"/>
              </a:rPr>
              <a:t>Catalina</a:t>
            </a:r>
            <a:r>
              <a:rPr lang="zh-CN" altLang="en-US" sz="2400" b="1">
                <a:solidFill>
                  <a:schemeClr val="bg1"/>
                </a:solidFill>
                <a:latin typeface="Times New Roman" panose="02020603050405020304" charset="0"/>
                <a:cs typeface="Times New Roman" panose="02020603050405020304" charset="0"/>
              </a:rPr>
              <a:t>, a </a:t>
            </a:r>
            <a:r>
              <a:rPr lang="en-US" altLang="zh-CN" sz="2400" b="1">
                <a:solidFill>
                  <a:schemeClr val="bg1"/>
                </a:solidFill>
                <a:latin typeface="Times New Roman" panose="02020603050405020304" charset="0"/>
                <a:cs typeface="Times New Roman" panose="02020603050405020304" charset="0"/>
              </a:rPr>
              <a:t>______________</a:t>
            </a:r>
            <a:r>
              <a:rPr lang="zh-CN" altLang="en-US" sz="2400" b="1">
                <a:solidFill>
                  <a:schemeClr val="bg1"/>
                </a:solidFill>
                <a:latin typeface="Times New Roman" panose="02020603050405020304" charset="0"/>
                <a:cs typeface="Times New Roman" panose="02020603050405020304" charset="0"/>
              </a:rPr>
              <a:t>little girl who has great </a:t>
            </a:r>
            <a:r>
              <a:rPr lang="en-US" altLang="zh-CN" sz="2400" b="1">
                <a:solidFill>
                  <a:schemeClr val="bg1"/>
                </a:solidFill>
                <a:latin typeface="Times New Roman" panose="02020603050405020304" charset="0"/>
                <a:cs typeface="Times New Roman" panose="02020603050405020304" charset="0"/>
              </a:rPr>
              <a:t>____________</a:t>
            </a:r>
            <a:r>
              <a:rPr lang="zh-CN" altLang="en-US" sz="2400" b="1">
                <a:solidFill>
                  <a:schemeClr val="bg1"/>
                </a:solidFill>
                <a:latin typeface="Times New Roman" panose="02020603050405020304" charset="0"/>
                <a:cs typeface="Times New Roman" panose="02020603050405020304" charset="0"/>
              </a:rPr>
              <a:t> for the boundless and </a:t>
            </a:r>
            <a:r>
              <a:rPr lang="en-US" altLang="zh-CN" sz="2400" b="1">
                <a:solidFill>
                  <a:schemeClr val="bg1"/>
                </a:solidFill>
                <a:latin typeface="Times New Roman" panose="02020603050405020304" charset="0"/>
                <a:cs typeface="Times New Roman" panose="02020603050405020304" charset="0"/>
              </a:rPr>
              <a:t>mysterious</a:t>
            </a:r>
            <a:r>
              <a:rPr lang="zh-CN" altLang="en-US" sz="2400" b="1">
                <a:solidFill>
                  <a:schemeClr val="bg1"/>
                </a:solidFill>
                <a:latin typeface="Times New Roman" panose="02020603050405020304" charset="0"/>
                <a:cs typeface="Times New Roman" panose="02020603050405020304" charset="0"/>
              </a:rPr>
              <a:t> stars. She has a dream that she can </a:t>
            </a:r>
            <a:r>
              <a:rPr lang="en-US" altLang="zh-CN" sz="2400" b="1">
                <a:solidFill>
                  <a:schemeClr val="bg1"/>
                </a:solidFill>
                <a:latin typeface="Times New Roman" panose="02020603050405020304" charset="0"/>
                <a:cs typeface="Times New Roman" panose="02020603050405020304" charset="0"/>
              </a:rPr>
              <a:t>__________</a:t>
            </a:r>
            <a:r>
              <a:rPr lang="zh-CN" altLang="en-US" sz="2400" b="1">
                <a:solidFill>
                  <a:schemeClr val="bg1"/>
                </a:solidFill>
                <a:latin typeface="Times New Roman" panose="02020603050405020304" charset="0"/>
                <a:cs typeface="Times New Roman" panose="02020603050405020304" charset="0"/>
              </a:rPr>
              <a:t>the bright Milky Way on the top of a mountain in Chile like astronomers.</a:t>
            </a:r>
            <a:endParaRPr lang="zh-CN" altLang="en-US" sz="2400" b="1">
              <a:solidFill>
                <a:schemeClr val="bg1"/>
              </a:solidFill>
              <a:latin typeface="Times New Roman" panose="02020603050405020304" charset="0"/>
              <a:cs typeface="Times New Roman" panose="02020603050405020304" charset="0"/>
            </a:endParaRPr>
          </a:p>
        </p:txBody>
      </p:sp>
      <p:sp>
        <p:nvSpPr>
          <p:cNvPr id="14" name="圆角矩形 13"/>
          <p:cNvSpPr/>
          <p:nvPr>
            <p:custDataLst>
              <p:tags r:id="rId3"/>
            </p:custDataLst>
          </p:nvPr>
        </p:nvSpPr>
        <p:spPr>
          <a:xfrm>
            <a:off x="862330" y="2837815"/>
            <a:ext cx="10542270" cy="15081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b="1">
              <a:solidFill>
                <a:schemeClr val="bg1"/>
              </a:solidFill>
              <a:latin typeface="Times New Roman" panose="02020603050405020304" charset="0"/>
              <a:cs typeface="Times New Roman" panose="02020603050405020304" charset="0"/>
              <a:sym typeface="+mn-ea"/>
            </a:endParaRPr>
          </a:p>
          <a:p>
            <a:pPr algn="l"/>
            <a:r>
              <a:rPr lang="zh-CN" altLang="en-US" sz="2400" b="1">
                <a:solidFill>
                  <a:schemeClr val="bg1"/>
                </a:solidFill>
                <a:latin typeface="Times New Roman" panose="02020603050405020304" charset="0"/>
                <a:cs typeface="Times New Roman" panose="02020603050405020304" charset="0"/>
                <a:sym typeface="+mn-ea"/>
              </a:rPr>
              <a:t>It is because of her keen observation and </a:t>
            </a:r>
            <a:r>
              <a:rPr lang="en-US" altLang="zh-CN" sz="2400" b="1">
                <a:solidFill>
                  <a:schemeClr val="bg1"/>
                </a:solidFill>
                <a:latin typeface="Times New Roman" panose="02020603050405020304" charset="0"/>
                <a:cs typeface="Times New Roman" panose="02020603050405020304" charset="0"/>
                <a:sym typeface="+mn-ea"/>
              </a:rPr>
              <a:t>her knowledge</a:t>
            </a:r>
            <a:r>
              <a:rPr lang="zh-CN" altLang="en-US" sz="2400" b="1">
                <a:solidFill>
                  <a:schemeClr val="bg1"/>
                </a:solidFill>
                <a:latin typeface="Times New Roman" panose="02020603050405020304" charset="0"/>
                <a:cs typeface="Times New Roman" panose="02020603050405020304" charset="0"/>
                <a:sym typeface="+mn-ea"/>
              </a:rPr>
              <a:t> about </a:t>
            </a:r>
            <a:r>
              <a:rPr lang="en-US" altLang="zh-CN" sz="2400" b="1">
                <a:solidFill>
                  <a:schemeClr val="bg1"/>
                </a:solidFill>
                <a:latin typeface="Times New Roman" panose="02020603050405020304" charset="0"/>
                <a:cs typeface="Times New Roman" panose="02020603050405020304" charset="0"/>
                <a:sym typeface="+mn-ea"/>
              </a:rPr>
              <a:t>astronomy, she detected </a:t>
            </a:r>
            <a:r>
              <a:rPr lang="zh-CN" altLang="en-US" sz="2400" b="1">
                <a:solidFill>
                  <a:schemeClr val="bg1"/>
                </a:solidFill>
                <a:latin typeface="Times New Roman" panose="02020603050405020304" charset="0"/>
                <a:cs typeface="Times New Roman" panose="02020603050405020304" charset="0"/>
                <a:sym typeface="+mn-ea"/>
              </a:rPr>
              <a:t>an </a:t>
            </a:r>
            <a:r>
              <a:rPr lang="en-US" altLang="zh-CN" sz="2400" b="1">
                <a:solidFill>
                  <a:schemeClr val="bg1"/>
                </a:solidFill>
                <a:latin typeface="Times New Roman" panose="02020603050405020304" charset="0"/>
                <a:cs typeface="Times New Roman" panose="02020603050405020304" charset="0"/>
                <a:sym typeface="+mn-ea"/>
              </a:rPr>
              <a:t>___________</a:t>
            </a:r>
            <a:r>
              <a:rPr lang="zh-CN" altLang="en-US" sz="2400" b="1">
                <a:solidFill>
                  <a:schemeClr val="bg1"/>
                </a:solidFill>
                <a:latin typeface="Times New Roman" panose="02020603050405020304" charset="0"/>
                <a:cs typeface="Times New Roman" panose="02020603050405020304" charset="0"/>
                <a:sym typeface="+mn-ea"/>
              </a:rPr>
              <a:t>situation of an astronomical telescope at the observat</a:t>
            </a:r>
            <a:r>
              <a:rPr lang="en-US" altLang="zh-CN" sz="2400" b="1">
                <a:solidFill>
                  <a:schemeClr val="bg1"/>
                </a:solidFill>
                <a:latin typeface="Times New Roman" panose="02020603050405020304" charset="0"/>
                <a:cs typeface="Times New Roman" panose="02020603050405020304" charset="0"/>
                <a:sym typeface="+mn-ea"/>
              </a:rPr>
              <a:t>ory</a:t>
            </a:r>
            <a:r>
              <a:rPr lang="zh-CN" altLang="en-US" sz="2400" b="1">
                <a:solidFill>
                  <a:schemeClr val="bg1"/>
                </a:solidFill>
                <a:latin typeface="Times New Roman" panose="02020603050405020304" charset="0"/>
                <a:cs typeface="Times New Roman" panose="02020603050405020304" charset="0"/>
                <a:sym typeface="+mn-ea"/>
              </a:rPr>
              <a:t>, and then </a:t>
            </a:r>
            <a:r>
              <a:rPr lang="en-US" altLang="zh-CN" sz="2400" b="1">
                <a:solidFill>
                  <a:schemeClr val="bg1"/>
                </a:solidFill>
                <a:latin typeface="Times New Roman" panose="02020603050405020304" charset="0"/>
                <a:cs typeface="Times New Roman" panose="02020603050405020304" charset="0"/>
                <a:sym typeface="+mn-ea"/>
              </a:rPr>
              <a:t>_______________</a:t>
            </a:r>
            <a:r>
              <a:rPr lang="zh-CN" altLang="en-US" sz="2400" b="1">
                <a:solidFill>
                  <a:schemeClr val="bg1"/>
                </a:solidFill>
                <a:latin typeface="Times New Roman" panose="02020603050405020304" charset="0"/>
                <a:cs typeface="Times New Roman" panose="02020603050405020304" charset="0"/>
                <a:sym typeface="+mn-ea"/>
              </a:rPr>
              <a:t>rescued the injured astronomer.</a:t>
            </a:r>
            <a:endParaRPr lang="zh-CN" altLang="en-US" sz="2400" b="1">
              <a:solidFill>
                <a:schemeClr val="bg1"/>
              </a:solidFill>
              <a:latin typeface="Times New Roman" panose="02020603050405020304" charset="0"/>
              <a:cs typeface="Times New Roman" panose="02020603050405020304" charset="0"/>
              <a:sym typeface="+mn-ea"/>
            </a:endParaRPr>
          </a:p>
        </p:txBody>
      </p:sp>
      <p:sp>
        <p:nvSpPr>
          <p:cNvPr id="15" name="圆角矩形 14"/>
          <p:cNvSpPr/>
          <p:nvPr>
            <p:custDataLst>
              <p:tags r:id="rId4"/>
            </p:custDataLst>
          </p:nvPr>
        </p:nvSpPr>
        <p:spPr>
          <a:xfrm>
            <a:off x="885825" y="4878070"/>
            <a:ext cx="10179050" cy="1553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b="1" dirty="0">
              <a:solidFill>
                <a:schemeClr val="bg1"/>
              </a:solidFill>
              <a:latin typeface="Times New Roman" panose="02020603050405020304" charset="0"/>
              <a:cs typeface="Times New Roman" panose="02020603050405020304" charset="0"/>
              <a:sym typeface="+mn-ea"/>
            </a:endParaRPr>
          </a:p>
          <a:p>
            <a:pPr algn="l"/>
            <a:r>
              <a:rPr lang="zh-CN" altLang="en-US" sz="2400" b="1" dirty="0">
                <a:solidFill>
                  <a:schemeClr val="bg1"/>
                </a:solidFill>
                <a:latin typeface="Times New Roman" panose="02020603050405020304" charset="0"/>
                <a:cs typeface="Times New Roman" panose="02020603050405020304" charset="0"/>
                <a:sym typeface="+mn-ea"/>
              </a:rPr>
              <a:t>Catalina </a:t>
            </a:r>
            <a:r>
              <a:rPr lang="en-US" altLang="zh-CN" sz="2400" b="1" dirty="0">
                <a:solidFill>
                  <a:schemeClr val="bg1"/>
                </a:solidFill>
                <a:latin typeface="Times New Roman" panose="02020603050405020304" charset="0"/>
                <a:cs typeface="Times New Roman" panose="02020603050405020304" charset="0"/>
                <a:sym typeface="+mn-ea"/>
              </a:rPr>
              <a:t>__________</a:t>
            </a:r>
            <a:r>
              <a:rPr lang="zh-CN" altLang="en-US" sz="2400" b="1" dirty="0">
                <a:solidFill>
                  <a:schemeClr val="bg1"/>
                </a:solidFill>
                <a:latin typeface="Times New Roman" panose="02020603050405020304" charset="0"/>
                <a:cs typeface="Times New Roman" panose="02020603050405020304" charset="0"/>
                <a:sym typeface="+mn-ea"/>
              </a:rPr>
              <a:t>saved the kind astronomer's life and received the astronomer's sincere blessing and helpful advice, but also </a:t>
            </a:r>
            <a:r>
              <a:rPr lang="en-US" altLang="zh-CN" sz="2400" b="1" dirty="0">
                <a:solidFill>
                  <a:schemeClr val="bg1"/>
                </a:solidFill>
                <a:latin typeface="Times New Roman" panose="02020603050405020304" charset="0"/>
                <a:cs typeface="Times New Roman" panose="02020603050405020304" charset="0"/>
                <a:sym typeface="+mn-ea"/>
              </a:rPr>
              <a:t>gained herself </a:t>
            </a:r>
            <a:r>
              <a:rPr lang="zh-CN" altLang="en-US" sz="2400" b="1" dirty="0">
                <a:solidFill>
                  <a:schemeClr val="bg1"/>
                </a:solidFill>
                <a:latin typeface="Times New Roman" panose="02020603050405020304" charset="0"/>
                <a:cs typeface="Times New Roman" panose="02020603050405020304" charset="0"/>
                <a:sym typeface="+mn-ea"/>
              </a:rPr>
              <a:t>an </a:t>
            </a:r>
            <a:r>
              <a:rPr lang="en-US" altLang="zh-CN" sz="2400" b="1" dirty="0">
                <a:solidFill>
                  <a:schemeClr val="bg1"/>
                </a:solidFill>
                <a:latin typeface="Times New Roman" panose="02020603050405020304" charset="0"/>
                <a:cs typeface="Times New Roman" panose="02020603050405020304" charset="0"/>
                <a:sym typeface="+mn-ea"/>
              </a:rPr>
              <a:t>_____________</a:t>
            </a:r>
            <a:r>
              <a:rPr lang="zh-CN" altLang="en-US" sz="2400" b="1" dirty="0">
                <a:solidFill>
                  <a:schemeClr val="bg1"/>
                </a:solidFill>
                <a:latin typeface="Times New Roman" panose="02020603050405020304" charset="0"/>
                <a:cs typeface="Times New Roman" panose="02020603050405020304" charset="0"/>
                <a:sym typeface="+mn-ea"/>
              </a:rPr>
              <a:t>to learn about astronomy and realize </a:t>
            </a:r>
            <a:r>
              <a:rPr lang="zh-CN" altLang="en-US" sz="2400" b="1" dirty="0" smtClean="0">
                <a:solidFill>
                  <a:schemeClr val="bg1"/>
                </a:solidFill>
                <a:latin typeface="Times New Roman" panose="02020603050405020304" charset="0"/>
                <a:cs typeface="Times New Roman" panose="02020603050405020304" charset="0"/>
                <a:sym typeface="+mn-ea"/>
              </a:rPr>
              <a:t>h</a:t>
            </a:r>
            <a:r>
              <a:rPr lang="en-US" altLang="zh-CN" sz="2400" b="1" dirty="0" err="1" smtClean="0">
                <a:solidFill>
                  <a:schemeClr val="bg1"/>
                </a:solidFill>
                <a:latin typeface="Times New Roman" panose="02020603050405020304" charset="0"/>
                <a:cs typeface="Times New Roman" panose="02020603050405020304" charset="0"/>
                <a:sym typeface="+mn-ea"/>
              </a:rPr>
              <a:t>er</a:t>
            </a:r>
            <a:r>
              <a:rPr lang="zh-CN" altLang="en-US" sz="2400" b="1" dirty="0" smtClean="0">
                <a:solidFill>
                  <a:schemeClr val="bg1"/>
                </a:solidFill>
                <a:latin typeface="Times New Roman" panose="02020603050405020304" charset="0"/>
                <a:cs typeface="Times New Roman" panose="02020603050405020304" charset="0"/>
                <a:sym typeface="+mn-ea"/>
              </a:rPr>
              <a:t> </a:t>
            </a:r>
            <a:r>
              <a:rPr lang="zh-CN" altLang="en-US" sz="2400" b="1" dirty="0">
                <a:solidFill>
                  <a:schemeClr val="bg1"/>
                </a:solidFill>
                <a:latin typeface="Times New Roman" panose="02020603050405020304" charset="0"/>
                <a:cs typeface="Times New Roman" panose="02020603050405020304" charset="0"/>
                <a:sym typeface="+mn-ea"/>
              </a:rPr>
              <a:t>dream one day.</a:t>
            </a:r>
            <a:endParaRPr lang="zh-CN" altLang="en-US" sz="2400" b="1" dirty="0">
              <a:solidFill>
                <a:schemeClr val="bg1"/>
              </a:solidFill>
              <a:latin typeface="Times New Roman" panose="02020603050405020304" charset="0"/>
              <a:cs typeface="Times New Roman" panose="02020603050405020304" charset="0"/>
              <a:sym typeface="+mn-ea"/>
            </a:endParaRPr>
          </a:p>
        </p:txBody>
      </p:sp>
      <p:sp>
        <p:nvSpPr>
          <p:cNvPr id="16" name="文本框 15"/>
          <p:cNvSpPr txBox="1"/>
          <p:nvPr>
            <p:custDataLst>
              <p:tags r:id="rId5"/>
            </p:custDataLst>
          </p:nvPr>
        </p:nvSpPr>
        <p:spPr>
          <a:xfrm>
            <a:off x="842645" y="658495"/>
            <a:ext cx="2656205" cy="460375"/>
          </a:xfrm>
          <a:prstGeom prst="rect">
            <a:avLst/>
          </a:prstGeom>
          <a:noFill/>
        </p:spPr>
        <p:txBody>
          <a:bodyPr wrap="square" rtlCol="0" anchor="t">
            <a:spAutoFit/>
          </a:bodyPr>
          <a:lstStyle/>
          <a:p>
            <a:pPr marL="342900" indent="-342900" algn="l">
              <a:buFont typeface="Arial" panose="020B0604020202020204" pitchFamily="34" charset="0"/>
              <a:buChar char="•"/>
            </a:pPr>
            <a:r>
              <a:rPr lang="en-US" altLang="zh-CN" sz="2400" b="1">
                <a:highlight>
                  <a:srgbClr val="00FFFF"/>
                </a:highlight>
                <a:latin typeface="Times New Roman" panose="02020603050405020304" charset="0"/>
                <a:cs typeface="Times New Roman" panose="02020603050405020304" charset="0"/>
                <a:sym typeface="+mn-ea"/>
              </a:rPr>
              <a:t>Main Character</a:t>
            </a:r>
            <a:endParaRPr lang="en-US" altLang="zh-CN" sz="2400" b="1">
              <a:highlight>
                <a:srgbClr val="00FFFF"/>
              </a:highlight>
              <a:latin typeface="Times New Roman" panose="02020603050405020304" charset="0"/>
              <a:cs typeface="Times New Roman" panose="02020603050405020304" charset="0"/>
              <a:sym typeface="+mn-ea"/>
            </a:endParaRPr>
          </a:p>
        </p:txBody>
      </p:sp>
      <p:sp>
        <p:nvSpPr>
          <p:cNvPr id="17" name="文本框 16"/>
          <p:cNvSpPr txBox="1"/>
          <p:nvPr>
            <p:custDataLst>
              <p:tags r:id="rId6"/>
            </p:custDataLst>
          </p:nvPr>
        </p:nvSpPr>
        <p:spPr>
          <a:xfrm>
            <a:off x="1038860" y="2837815"/>
            <a:ext cx="2263775" cy="460375"/>
          </a:xfrm>
          <a:prstGeom prst="rect">
            <a:avLst/>
          </a:prstGeom>
          <a:noFill/>
        </p:spPr>
        <p:txBody>
          <a:bodyPr wrap="square" rtlCol="0" anchor="t">
            <a:spAutoFit/>
          </a:bodyPr>
          <a:lstStyle/>
          <a:p>
            <a:pPr marL="342900" indent="-342900" algn="l">
              <a:buFont typeface="Arial" panose="020B0604020202020204" pitchFamily="34" charset="0"/>
              <a:buChar char="•"/>
            </a:pPr>
            <a:r>
              <a:rPr lang="en-US" altLang="zh-CN" sz="2400" b="1">
                <a:highlight>
                  <a:srgbClr val="00FFFF"/>
                </a:highlight>
                <a:latin typeface="Times New Roman" panose="02020603050405020304" charset="0"/>
                <a:cs typeface="Times New Roman" panose="02020603050405020304" charset="0"/>
                <a:sym typeface="+mn-ea"/>
              </a:rPr>
              <a:t>Key Event:</a:t>
            </a:r>
            <a:endParaRPr lang="en-US" altLang="zh-CN" sz="2400" b="1">
              <a:highlight>
                <a:srgbClr val="00FFFF"/>
              </a:highlight>
              <a:latin typeface="Times New Roman" panose="02020603050405020304" charset="0"/>
              <a:cs typeface="Times New Roman" panose="02020603050405020304" charset="0"/>
              <a:sym typeface="+mn-ea"/>
            </a:endParaRPr>
          </a:p>
        </p:txBody>
      </p:sp>
      <p:sp>
        <p:nvSpPr>
          <p:cNvPr id="18" name="文本框 17"/>
          <p:cNvSpPr txBox="1"/>
          <p:nvPr>
            <p:custDataLst>
              <p:tags r:id="rId7"/>
            </p:custDataLst>
          </p:nvPr>
        </p:nvSpPr>
        <p:spPr>
          <a:xfrm>
            <a:off x="1098550" y="4888865"/>
            <a:ext cx="1826260" cy="460375"/>
          </a:xfrm>
          <a:prstGeom prst="rect">
            <a:avLst/>
          </a:prstGeom>
          <a:noFill/>
        </p:spPr>
        <p:txBody>
          <a:bodyPr wrap="square" rtlCol="0" anchor="t">
            <a:spAutoFit/>
          </a:bodyPr>
          <a:lstStyle/>
          <a:p>
            <a:pPr marL="342900" indent="-342900" algn="l">
              <a:buFont typeface="Arial" panose="020B0604020202020204" pitchFamily="34" charset="0"/>
              <a:buChar char="•"/>
            </a:pPr>
            <a:r>
              <a:rPr lang="en-US" altLang="zh-CN" sz="2400" b="1">
                <a:highlight>
                  <a:srgbClr val="00FFFF"/>
                </a:highlight>
                <a:latin typeface="Times New Roman" panose="02020603050405020304" charset="0"/>
                <a:cs typeface="Times New Roman" panose="02020603050405020304" charset="0"/>
                <a:sym typeface="+mn-ea"/>
              </a:rPr>
              <a:t>Ending:</a:t>
            </a:r>
            <a:endParaRPr lang="en-US" altLang="zh-CN" sz="2400" b="1">
              <a:highlight>
                <a:srgbClr val="00FFFF"/>
              </a:highlight>
              <a:latin typeface="Times New Roman" panose="02020603050405020304" charset="0"/>
              <a:cs typeface="Times New Roman" panose="02020603050405020304" charset="0"/>
              <a:sym typeface="+mn-ea"/>
            </a:endParaRPr>
          </a:p>
        </p:txBody>
      </p:sp>
      <p:sp>
        <p:nvSpPr>
          <p:cNvPr id="19" name="文本框 18"/>
          <p:cNvSpPr txBox="1"/>
          <p:nvPr>
            <p:custDataLst>
              <p:tags r:id="rId8"/>
            </p:custDataLst>
          </p:nvPr>
        </p:nvSpPr>
        <p:spPr>
          <a:xfrm>
            <a:off x="2658110" y="1149032"/>
            <a:ext cx="1850390" cy="460375"/>
          </a:xfrm>
          <a:prstGeom prst="rect">
            <a:avLst/>
          </a:prstGeom>
          <a:noFill/>
        </p:spPr>
        <p:txBody>
          <a:bodyPr wrap="square" rtlCol="0" anchor="t">
            <a:spAutoFit/>
          </a:bodyPr>
          <a:lstStyle/>
          <a:p>
            <a:r>
              <a:rPr lang="zh-CN" altLang="en-US" sz="2400" b="1" dirty="0">
                <a:solidFill>
                  <a:srgbClr val="FFFF00"/>
                </a:solidFill>
                <a:latin typeface="Times New Roman" panose="02020603050405020304" charset="0"/>
                <a:cs typeface="Times New Roman" panose="02020603050405020304" charset="0"/>
                <a:sym typeface="+mn-ea"/>
              </a:rPr>
              <a:t>persistent </a:t>
            </a:r>
            <a:endParaRPr lang="zh-CN" altLang="en-US" sz="2400" b="1" dirty="0">
              <a:solidFill>
                <a:srgbClr val="FFFF00"/>
              </a:solidFill>
              <a:latin typeface="Times New Roman" panose="02020603050405020304" charset="0"/>
              <a:cs typeface="Times New Roman" panose="02020603050405020304" charset="0"/>
              <a:sym typeface="+mn-ea"/>
            </a:endParaRPr>
          </a:p>
        </p:txBody>
      </p:sp>
      <p:sp>
        <p:nvSpPr>
          <p:cNvPr id="20" name="文本框 19"/>
          <p:cNvSpPr txBox="1"/>
          <p:nvPr>
            <p:custDataLst>
              <p:tags r:id="rId9"/>
            </p:custDataLst>
          </p:nvPr>
        </p:nvSpPr>
        <p:spPr>
          <a:xfrm>
            <a:off x="8020050" y="1111250"/>
            <a:ext cx="1570990" cy="460375"/>
          </a:xfrm>
          <a:prstGeom prst="rect">
            <a:avLst/>
          </a:prstGeom>
          <a:noFill/>
        </p:spPr>
        <p:txBody>
          <a:bodyPr wrap="square" rtlCol="0" anchor="t">
            <a:spAutoFit/>
          </a:bodyPr>
          <a:lstStyle/>
          <a:p>
            <a:r>
              <a:rPr lang="en-US" altLang="zh-CN" sz="2400" b="1">
                <a:solidFill>
                  <a:srgbClr val="FFFF00"/>
                </a:solidFill>
                <a:latin typeface="Times New Roman" panose="02020603050405020304" charset="0"/>
                <a:cs typeface="Times New Roman" panose="02020603050405020304" charset="0"/>
                <a:sym typeface="+mn-ea"/>
              </a:rPr>
              <a:t>passion</a:t>
            </a:r>
            <a:endParaRPr lang="en-US" altLang="zh-CN" sz="2400" b="1">
              <a:solidFill>
                <a:srgbClr val="FFFF00"/>
              </a:solidFill>
              <a:latin typeface="Times New Roman" panose="02020603050405020304" charset="0"/>
              <a:cs typeface="Times New Roman" panose="02020603050405020304" charset="0"/>
              <a:sym typeface="+mn-ea"/>
            </a:endParaRPr>
          </a:p>
        </p:txBody>
      </p:sp>
      <p:sp>
        <p:nvSpPr>
          <p:cNvPr id="21" name="文本框 20"/>
          <p:cNvSpPr txBox="1"/>
          <p:nvPr>
            <p:custDataLst>
              <p:tags r:id="rId10"/>
            </p:custDataLst>
          </p:nvPr>
        </p:nvSpPr>
        <p:spPr>
          <a:xfrm>
            <a:off x="9146540" y="1486852"/>
            <a:ext cx="1490980" cy="460375"/>
          </a:xfrm>
          <a:prstGeom prst="rect">
            <a:avLst/>
          </a:prstGeom>
          <a:noFill/>
        </p:spPr>
        <p:txBody>
          <a:bodyPr wrap="square" rtlCol="0" anchor="t">
            <a:spAutoFit/>
          </a:bodyPr>
          <a:lstStyle/>
          <a:p>
            <a:r>
              <a:rPr lang="zh-CN" altLang="en-US" sz="2400" b="1" dirty="0">
                <a:solidFill>
                  <a:srgbClr val="FFFF00"/>
                </a:solidFill>
                <a:latin typeface="Times New Roman" panose="02020603050405020304" charset="0"/>
                <a:cs typeface="Times New Roman" panose="02020603050405020304" charset="0"/>
                <a:sym typeface="+mn-ea"/>
              </a:rPr>
              <a:t>observe </a:t>
            </a:r>
            <a:endParaRPr lang="zh-CN" altLang="en-US" sz="2400" b="1" dirty="0">
              <a:solidFill>
                <a:srgbClr val="FFFF00"/>
              </a:solidFill>
              <a:latin typeface="Times New Roman" panose="02020603050405020304" charset="0"/>
              <a:cs typeface="Times New Roman" panose="02020603050405020304" charset="0"/>
              <a:sym typeface="+mn-ea"/>
            </a:endParaRPr>
          </a:p>
        </p:txBody>
      </p:sp>
      <p:sp>
        <p:nvSpPr>
          <p:cNvPr id="22" name="文本框 21"/>
          <p:cNvSpPr txBox="1"/>
          <p:nvPr>
            <p:custDataLst>
              <p:tags r:id="rId11"/>
            </p:custDataLst>
          </p:nvPr>
        </p:nvSpPr>
        <p:spPr>
          <a:xfrm>
            <a:off x="2645410" y="3554730"/>
            <a:ext cx="1748790" cy="460375"/>
          </a:xfrm>
          <a:prstGeom prst="rect">
            <a:avLst/>
          </a:prstGeom>
          <a:noFill/>
        </p:spPr>
        <p:txBody>
          <a:bodyPr wrap="square" rtlCol="0" anchor="t">
            <a:spAutoFit/>
          </a:bodyPr>
          <a:lstStyle/>
          <a:p>
            <a:r>
              <a:rPr lang="zh-CN" altLang="en-US" sz="2400" b="1">
                <a:solidFill>
                  <a:srgbClr val="FFFF00"/>
                </a:solidFill>
                <a:latin typeface="Times New Roman" panose="02020603050405020304" charset="0"/>
                <a:cs typeface="Times New Roman" panose="02020603050405020304" charset="0"/>
                <a:sym typeface="+mn-ea"/>
              </a:rPr>
              <a:t>abnormal </a:t>
            </a:r>
            <a:endParaRPr lang="zh-CN" altLang="en-US" sz="2400" b="1">
              <a:solidFill>
                <a:srgbClr val="FFFF00"/>
              </a:solidFill>
              <a:latin typeface="Times New Roman" panose="02020603050405020304" charset="0"/>
              <a:cs typeface="Times New Roman" panose="02020603050405020304" charset="0"/>
              <a:sym typeface="+mn-ea"/>
            </a:endParaRPr>
          </a:p>
        </p:txBody>
      </p:sp>
      <p:sp>
        <p:nvSpPr>
          <p:cNvPr id="23" name="文本框 22"/>
          <p:cNvSpPr txBox="1"/>
          <p:nvPr>
            <p:custDataLst>
              <p:tags r:id="rId12"/>
            </p:custDataLst>
          </p:nvPr>
        </p:nvSpPr>
        <p:spPr>
          <a:xfrm>
            <a:off x="4095750" y="3885565"/>
            <a:ext cx="2028190" cy="460375"/>
          </a:xfrm>
          <a:prstGeom prst="rect">
            <a:avLst/>
          </a:prstGeom>
          <a:noFill/>
        </p:spPr>
        <p:txBody>
          <a:bodyPr wrap="square" rtlCol="0" anchor="t">
            <a:spAutoFit/>
          </a:bodyPr>
          <a:lstStyle/>
          <a:p>
            <a:r>
              <a:rPr lang="zh-CN" altLang="en-US" sz="2400" b="1">
                <a:solidFill>
                  <a:srgbClr val="FFFF00"/>
                </a:solidFill>
                <a:latin typeface="Times New Roman" panose="02020603050405020304" charset="0"/>
                <a:cs typeface="Times New Roman" panose="02020603050405020304" charset="0"/>
                <a:sym typeface="+mn-ea"/>
              </a:rPr>
              <a:t>accidentally </a:t>
            </a:r>
            <a:endParaRPr lang="zh-CN" altLang="en-US" sz="2400" b="1">
              <a:solidFill>
                <a:srgbClr val="FFFF00"/>
              </a:solidFill>
              <a:latin typeface="Times New Roman" panose="02020603050405020304" charset="0"/>
              <a:cs typeface="Times New Roman" panose="02020603050405020304" charset="0"/>
              <a:sym typeface="+mn-ea"/>
            </a:endParaRPr>
          </a:p>
        </p:txBody>
      </p:sp>
      <p:sp>
        <p:nvSpPr>
          <p:cNvPr id="24" name="文本框 23"/>
          <p:cNvSpPr txBox="1"/>
          <p:nvPr>
            <p:custDataLst>
              <p:tags r:id="rId13"/>
            </p:custDataLst>
          </p:nvPr>
        </p:nvSpPr>
        <p:spPr>
          <a:xfrm>
            <a:off x="2322195" y="5206365"/>
            <a:ext cx="1727200" cy="460375"/>
          </a:xfrm>
          <a:prstGeom prst="rect">
            <a:avLst/>
          </a:prstGeom>
          <a:noFill/>
        </p:spPr>
        <p:txBody>
          <a:bodyPr wrap="square" rtlCol="0" anchor="t">
            <a:spAutoFit/>
          </a:bodyPr>
          <a:lstStyle/>
          <a:p>
            <a:r>
              <a:rPr lang="zh-CN" altLang="en-US" sz="2400" b="1" dirty="0">
                <a:solidFill>
                  <a:srgbClr val="FFFF00"/>
                </a:solidFill>
                <a:latin typeface="Times New Roman" panose="02020603050405020304" charset="0"/>
                <a:cs typeface="Times New Roman" panose="02020603050405020304" charset="0"/>
                <a:sym typeface="+mn-ea"/>
              </a:rPr>
              <a:t>not only</a:t>
            </a:r>
            <a:endParaRPr lang="zh-CN" altLang="en-US" sz="2400" b="1" dirty="0">
              <a:solidFill>
                <a:srgbClr val="FFFF00"/>
              </a:solidFill>
              <a:latin typeface="Times New Roman" panose="02020603050405020304" charset="0"/>
              <a:cs typeface="Times New Roman" panose="02020603050405020304" charset="0"/>
              <a:sym typeface="+mn-ea"/>
            </a:endParaRPr>
          </a:p>
        </p:txBody>
      </p:sp>
      <p:sp>
        <p:nvSpPr>
          <p:cNvPr id="25" name="文本框 24"/>
          <p:cNvSpPr txBox="1"/>
          <p:nvPr>
            <p:custDataLst>
              <p:tags r:id="rId14"/>
            </p:custDataLst>
          </p:nvPr>
        </p:nvSpPr>
        <p:spPr>
          <a:xfrm>
            <a:off x="1165225" y="5932805"/>
            <a:ext cx="2246630" cy="460375"/>
          </a:xfrm>
          <a:prstGeom prst="rect">
            <a:avLst/>
          </a:prstGeom>
          <a:noFill/>
        </p:spPr>
        <p:txBody>
          <a:bodyPr wrap="square" rtlCol="0" anchor="t">
            <a:spAutoFit/>
          </a:bodyPr>
          <a:lstStyle/>
          <a:p>
            <a:r>
              <a:rPr lang="zh-CN" altLang="en-US" sz="2400" b="1">
                <a:solidFill>
                  <a:srgbClr val="FFFF00"/>
                </a:solidFill>
                <a:latin typeface="Times New Roman" panose="02020603050405020304" charset="0"/>
                <a:cs typeface="Times New Roman" panose="02020603050405020304" charset="0"/>
                <a:sym typeface="+mn-ea"/>
              </a:rPr>
              <a:t>opportunity </a:t>
            </a:r>
            <a:endParaRPr lang="zh-CN" altLang="en-US" sz="2400" b="1">
              <a:solidFill>
                <a:srgbClr val="FFFF00"/>
              </a:solidFill>
              <a:latin typeface="Times New Roman" panose="02020603050405020304" charset="0"/>
              <a:cs typeface="Times New Roman" panose="02020603050405020304" charset="0"/>
              <a:sym typeface="+mn-ea"/>
            </a:endParaRPr>
          </a:p>
        </p:txBody>
      </p:sp>
      <p:sp>
        <p:nvSpPr>
          <p:cNvPr id="26" name="矩形 16"/>
          <p:cNvSpPr>
            <a:spLocks noChangeArrowheads="1"/>
          </p:cNvSpPr>
          <p:nvPr>
            <p:custDataLst>
              <p:tags r:id="rId15"/>
            </p:custDataLst>
          </p:nvPr>
        </p:nvSpPr>
        <p:spPr bwMode="auto">
          <a:xfrm>
            <a:off x="636905" y="85725"/>
            <a:ext cx="3100070"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27" name="矩形 26"/>
          <p:cNvSpPr/>
          <p:nvPr>
            <p:custDataLst>
              <p:tags r:id="rId16"/>
            </p:custDataLst>
          </p:nvPr>
        </p:nvSpPr>
        <p:spPr>
          <a:xfrm>
            <a:off x="743585" y="160020"/>
            <a:ext cx="2910840"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6700" algn="just">
              <a:lnSpc>
                <a:spcPct val="115000"/>
              </a:lnSpc>
              <a:spcAft>
                <a:spcPts val="0"/>
              </a:spcAft>
            </a:pPr>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linds(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linds(horizont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linds(horizont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linds(horizontal)">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linds(horizontal)">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14" grpId="0" bldLvl="0" animBg="1"/>
      <p:bldP spid="14" grpId="1" animBg="1"/>
      <p:bldP spid="15" grpId="0" bldLvl="0" animBg="1"/>
      <p:bldP spid="15" grpId="1" animBg="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194" name="矩形 16"/>
          <p:cNvSpPr>
            <a:spLocks noChangeArrowheads="1"/>
          </p:cNvSpPr>
          <p:nvPr>
            <p:custDataLst>
              <p:tags r:id="rId2"/>
            </p:custDataLst>
          </p:nvPr>
        </p:nvSpPr>
        <p:spPr bwMode="auto">
          <a:xfrm>
            <a:off x="708025" y="135255"/>
            <a:ext cx="6279515"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826135" y="234950"/>
            <a:ext cx="5986780"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pPr>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Structure </a:t>
            </a:r>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of the Story</a:t>
            </a:r>
            <a:endParaRPr lang="zh-CN"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4" name="直接箭头连接符 3"/>
          <p:cNvCxnSpPr/>
          <p:nvPr>
            <p:custDataLst>
              <p:tags r:id="rId4"/>
            </p:custDataLst>
          </p:nvPr>
        </p:nvCxnSpPr>
        <p:spPr>
          <a:xfrm>
            <a:off x="2966061" y="4975578"/>
            <a:ext cx="646033" cy="568556"/>
          </a:xfrm>
          <a:prstGeom prst="straightConnector1">
            <a:avLst/>
          </a:prstGeom>
          <a:noFill/>
          <a:ln w="53975" cap="flat" cmpd="sng" algn="ctr">
            <a:solidFill>
              <a:srgbClr val="FF0000"/>
            </a:solidFill>
            <a:prstDash val="sysDot"/>
            <a:tailEnd type="arrow"/>
          </a:ln>
          <a:effectLst/>
        </p:spPr>
      </p:cxnSp>
      <p:sp>
        <p:nvSpPr>
          <p:cNvPr id="6" name="TextBox 6"/>
          <p:cNvSpPr txBox="1"/>
          <p:nvPr>
            <p:custDataLst>
              <p:tags r:id="rId5"/>
            </p:custDataLst>
          </p:nvPr>
        </p:nvSpPr>
        <p:spPr>
          <a:xfrm>
            <a:off x="7332137" y="640778"/>
            <a:ext cx="3076997" cy="1569660"/>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sz="2400" b="1" kern="100" dirty="0">
                <a:latin typeface="Times New Roman" panose="02020603050405020304" charset="0"/>
                <a:ea typeface="宋体" panose="02010600030101010101" pitchFamily="2" charset="-122"/>
                <a:cs typeface="Times New Roman" panose="02020603050405020304" charset="0"/>
              </a:rPr>
              <a:t>Catalina slipped into the dome and found an astronomer had his leg broken</a:t>
            </a:r>
            <a:endParaRPr lang="en-US" altLang="zh-CN" sz="2400" b="1" kern="100" dirty="0">
              <a:latin typeface="Times New Roman" panose="02020603050405020304" charset="0"/>
              <a:ea typeface="宋体" panose="02010600030101010101" pitchFamily="2" charset="-122"/>
              <a:cs typeface="Times New Roman" panose="02020603050405020304" charset="0"/>
            </a:endParaRPr>
          </a:p>
        </p:txBody>
      </p:sp>
      <p:sp>
        <p:nvSpPr>
          <p:cNvPr id="7" name="TextBox 7"/>
          <p:cNvSpPr txBox="1"/>
          <p:nvPr>
            <p:custDataLst>
              <p:tags r:id="rId6"/>
            </p:custDataLst>
          </p:nvPr>
        </p:nvSpPr>
        <p:spPr>
          <a:xfrm>
            <a:off x="8802527" y="2250461"/>
            <a:ext cx="3472147" cy="1692771"/>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sz="2600" b="1" kern="100" dirty="0">
                <a:latin typeface="Times New Roman" panose="02020603050405020304" charset="0"/>
                <a:ea typeface="宋体" panose="02010600030101010101" pitchFamily="2" charset="-122"/>
                <a:cs typeface="Times New Roman" panose="02020603050405020304" charset="0"/>
              </a:rPr>
              <a:t>stopped the </a:t>
            </a:r>
            <a:r>
              <a:rPr lang="en-US" altLang="zh-CN" sz="2600" b="1" kern="100" dirty="0" smtClean="0">
                <a:latin typeface="Times New Roman" panose="02020603050405020304" charset="0"/>
                <a:ea typeface="宋体" panose="02010600030101010101" pitchFamily="2" charset="-122"/>
                <a:cs typeface="Times New Roman" panose="02020603050405020304" charset="0"/>
              </a:rPr>
              <a:t>telescope</a:t>
            </a:r>
            <a:r>
              <a:rPr lang="zh-CN" altLang="en-US" sz="2600" b="1" kern="100" dirty="0" smtClean="0">
                <a:latin typeface="Times New Roman" panose="02020603050405020304" charset="0"/>
                <a:ea typeface="宋体" panose="02010600030101010101" pitchFamily="2" charset="-122"/>
                <a:cs typeface="Times New Roman" panose="02020603050405020304" charset="0"/>
              </a:rPr>
              <a:t>，</a:t>
            </a:r>
            <a:r>
              <a:rPr lang="en-US" altLang="zh-CN" sz="2600" b="1" kern="100" dirty="0" smtClean="0">
                <a:latin typeface="Times New Roman" panose="02020603050405020304" charset="0"/>
                <a:ea typeface="宋体" panose="02010600030101010101" pitchFamily="2" charset="-122"/>
                <a:cs typeface="Times New Roman" panose="02020603050405020304" charset="0"/>
              </a:rPr>
              <a:t> </a:t>
            </a:r>
            <a:r>
              <a:rPr lang="en-US" altLang="zh-CN" sz="2600" b="1" kern="100" dirty="0">
                <a:latin typeface="Times New Roman" panose="02020603050405020304" charset="0"/>
                <a:ea typeface="宋体" panose="02010600030101010101" pitchFamily="2" charset="-122"/>
                <a:cs typeface="Times New Roman" panose="02020603050405020304" charset="0"/>
              </a:rPr>
              <a:t>found the night operator and saved the astronomer</a:t>
            </a:r>
            <a:endParaRPr lang="zh-CN" altLang="en-US" sz="2600" dirty="0">
              <a:latin typeface="Calibri" panose="020F0502020204030204"/>
              <a:ea typeface="宋体" panose="02010600030101010101" pitchFamily="2" charset="-122"/>
            </a:endParaRPr>
          </a:p>
        </p:txBody>
      </p:sp>
      <p:grpSp>
        <p:nvGrpSpPr>
          <p:cNvPr id="8" name="组合 7"/>
          <p:cNvGrpSpPr/>
          <p:nvPr/>
        </p:nvGrpSpPr>
        <p:grpSpPr>
          <a:xfrm>
            <a:off x="2872642" y="2118607"/>
            <a:ext cx="6887311" cy="3335675"/>
            <a:chOff x="1481899" y="521659"/>
            <a:chExt cx="6887311" cy="3335675"/>
          </a:xfrm>
        </p:grpSpPr>
        <p:cxnSp>
          <p:nvCxnSpPr>
            <p:cNvPr id="9" name="直接连接符 8"/>
            <p:cNvCxnSpPr/>
            <p:nvPr>
              <p:custDataLst>
                <p:tags r:id="rId7"/>
              </p:custDataLst>
            </p:nvPr>
          </p:nvCxnSpPr>
          <p:spPr>
            <a:xfrm flipV="1">
              <a:off x="1481899" y="521659"/>
              <a:ext cx="2982330" cy="3335675"/>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10" name="直接连接符 9"/>
            <p:cNvCxnSpPr/>
            <p:nvPr>
              <p:custDataLst>
                <p:tags r:id="rId8"/>
              </p:custDataLst>
            </p:nvPr>
          </p:nvCxnSpPr>
          <p:spPr>
            <a:xfrm>
              <a:off x="4405654" y="521659"/>
              <a:ext cx="3963556" cy="3159841"/>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grpSp>
      <p:cxnSp>
        <p:nvCxnSpPr>
          <p:cNvPr id="11" name="直接箭头连接符 10"/>
          <p:cNvCxnSpPr/>
          <p:nvPr>
            <p:custDataLst>
              <p:tags r:id="rId9"/>
            </p:custDataLst>
          </p:nvPr>
        </p:nvCxnSpPr>
        <p:spPr>
          <a:xfrm>
            <a:off x="3015121" y="5415367"/>
            <a:ext cx="273957" cy="592720"/>
          </a:xfrm>
          <a:prstGeom prst="straightConnector1">
            <a:avLst/>
          </a:prstGeom>
          <a:noFill/>
          <a:ln w="38100" cap="flat" cmpd="sng" algn="ctr">
            <a:solidFill>
              <a:srgbClr val="EB1B39"/>
            </a:solidFill>
            <a:prstDash val="solid"/>
            <a:tailEnd type="arrow"/>
          </a:ln>
          <a:effectLst/>
        </p:spPr>
      </p:cxnSp>
      <p:cxnSp>
        <p:nvCxnSpPr>
          <p:cNvPr id="12" name="直接箭头连接符 11"/>
          <p:cNvCxnSpPr/>
          <p:nvPr>
            <p:custDataLst>
              <p:tags r:id="rId10"/>
            </p:custDataLst>
          </p:nvPr>
        </p:nvCxnSpPr>
        <p:spPr>
          <a:xfrm flipH="1">
            <a:off x="9281532" y="5624216"/>
            <a:ext cx="698143" cy="36984"/>
          </a:xfrm>
          <a:prstGeom prst="straightConnector1">
            <a:avLst/>
          </a:prstGeom>
          <a:noFill/>
          <a:ln w="38100" cap="flat" cmpd="sng" algn="ctr">
            <a:solidFill>
              <a:srgbClr val="EB1B39"/>
            </a:solidFill>
            <a:prstDash val="solid"/>
            <a:tailEnd type="arrow"/>
          </a:ln>
          <a:effectLst/>
        </p:spPr>
      </p:cxnSp>
      <p:sp>
        <p:nvSpPr>
          <p:cNvPr id="13" name="TextBox 14"/>
          <p:cNvSpPr txBox="1"/>
          <p:nvPr>
            <p:custDataLst>
              <p:tags r:id="rId11"/>
            </p:custDataLst>
          </p:nvPr>
        </p:nvSpPr>
        <p:spPr>
          <a:xfrm>
            <a:off x="9357198" y="5914923"/>
            <a:ext cx="2201609"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smtClean="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resolution</a:t>
            </a:r>
            <a:endParaRPr kumimoji="0" lang="en-US" altLang="zh-CN" sz="3600" b="1" i="0" u="none" strike="noStrike" kern="0" cap="none" spc="0" normalizeH="0" baseline="0" noProof="0" dirty="0" smtClean="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 name="TextBox 15"/>
          <p:cNvSpPr txBox="1"/>
          <p:nvPr>
            <p:custDataLst>
              <p:tags r:id="rId12"/>
            </p:custDataLst>
          </p:nvPr>
        </p:nvSpPr>
        <p:spPr>
          <a:xfrm>
            <a:off x="6813150" y="5137326"/>
            <a:ext cx="2508415" cy="1384995"/>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sz="2800" b="1" kern="100" dirty="0" smtClean="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rPr>
              <a:t>received </a:t>
            </a:r>
            <a:r>
              <a:rPr lang="en-US" altLang="zh-CN" sz="2800" b="1" kern="100"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rPr>
              <a:t>a mail from the astronomer</a:t>
            </a:r>
            <a:endParaRPr lang="zh-CN" altLang="en-US" sz="2800" dirty="0">
              <a:solidFill>
                <a:schemeClr val="tx1">
                  <a:lumMod val="95000"/>
                  <a:lumOff val="5000"/>
                </a:schemeClr>
              </a:solidFill>
              <a:latin typeface="Calibri" panose="020F0502020204030204"/>
              <a:ea typeface="宋体" panose="02010600030101010101" pitchFamily="2" charset="-122"/>
            </a:endParaRPr>
          </a:p>
        </p:txBody>
      </p:sp>
      <p:sp>
        <p:nvSpPr>
          <p:cNvPr id="15" name="TextBox 16"/>
          <p:cNvSpPr txBox="1"/>
          <p:nvPr>
            <p:custDataLst>
              <p:tags r:id="rId13"/>
            </p:custDataLst>
          </p:nvPr>
        </p:nvSpPr>
        <p:spPr>
          <a:xfrm rot="2257737">
            <a:off x="7197295" y="3744521"/>
            <a:ext cx="3346683"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3600" b="1" i="0" u="none" strike="noStrike" kern="0" cap="none" spc="0" normalizeH="0" baseline="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defRPr>
            </a:lvl1pPr>
          </a:lstStyle>
          <a:p>
            <a:r>
              <a:rPr lang="en-US" altLang="zh-CN" dirty="0"/>
              <a:t>falling action</a:t>
            </a:r>
            <a:endParaRPr lang="en-US" altLang="zh-CN" dirty="0"/>
          </a:p>
        </p:txBody>
      </p:sp>
      <p:sp>
        <p:nvSpPr>
          <p:cNvPr id="16" name="矩形 15"/>
          <p:cNvSpPr/>
          <p:nvPr>
            <p:custDataLst>
              <p:tags r:id="rId14"/>
            </p:custDataLst>
          </p:nvPr>
        </p:nvSpPr>
        <p:spPr>
          <a:xfrm rot="18838636">
            <a:off x="2853023" y="3314016"/>
            <a:ext cx="2595582"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3600" b="1" kern="0" dirty="0">
                <a:solidFill>
                  <a:srgbClr val="FF0000"/>
                </a:solidFill>
                <a:latin typeface="Times New Roman" panose="02020603050405020304" charset="0"/>
                <a:ea typeface="宋体" panose="02010600030101010101" pitchFamily="2" charset="-122"/>
                <a:cs typeface="Times New Roman" panose="02020603050405020304" charset="0"/>
              </a:rPr>
              <a:t>rising</a:t>
            </a:r>
            <a:r>
              <a:rPr kumimoji="0" lang="en-US" altLang="zh-CN" sz="2400" b="0" i="0" u="none" strike="noStrike" kern="0" cap="none" spc="0" normalizeH="0" baseline="0" noProof="0" dirty="0" smtClean="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 </a:t>
            </a:r>
            <a:r>
              <a:rPr lang="en-US" altLang="zh-CN" sz="3600" b="1" kern="0" dirty="0">
                <a:solidFill>
                  <a:srgbClr val="FF0000"/>
                </a:solidFill>
                <a:latin typeface="Times New Roman" panose="02020603050405020304" charset="0"/>
                <a:ea typeface="宋体" panose="02010600030101010101" pitchFamily="2" charset="-122"/>
                <a:cs typeface="Times New Roman" panose="02020603050405020304" charset="0"/>
              </a:rPr>
              <a:t>action</a:t>
            </a:r>
            <a:endParaRPr lang="zh-CN" altLang="en-US" sz="3600" b="1" kern="0"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17" name="TextBox 18"/>
          <p:cNvSpPr txBox="1"/>
          <p:nvPr>
            <p:custDataLst>
              <p:tags r:id="rId15"/>
            </p:custDataLst>
          </p:nvPr>
        </p:nvSpPr>
        <p:spPr>
          <a:xfrm>
            <a:off x="2610441" y="5973685"/>
            <a:ext cx="1848555" cy="584775"/>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prstClr val="white"/>
                </a:solidFill>
                <a:effectLst/>
                <a:uLnTx/>
                <a:uFillTx/>
                <a:latin typeface="Times New Roman" panose="02020603050405020304" charset="0"/>
                <a:ea typeface="宋体" panose="02010600030101010101" pitchFamily="2" charset="-122"/>
                <a:cs typeface="Times New Roman" panose="02020603050405020304" charset="0"/>
              </a:rPr>
              <a:t> curious</a:t>
            </a:r>
            <a:endParaRPr kumimoji="0" lang="en-US" altLang="zh-CN" sz="3200" b="1" i="0" u="none" strike="noStrike" kern="0" cap="none" spc="0" normalizeH="0" baseline="0" noProof="0" dirty="0" smtClean="0">
              <a:ln>
                <a:noFill/>
              </a:ln>
              <a:solidFill>
                <a:prstClr val="white"/>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8" name="TextBox 19"/>
          <p:cNvSpPr txBox="1"/>
          <p:nvPr>
            <p:custDataLst>
              <p:tags r:id="rId16"/>
            </p:custDataLst>
          </p:nvPr>
        </p:nvSpPr>
        <p:spPr>
          <a:xfrm>
            <a:off x="2209461" y="1022691"/>
            <a:ext cx="2368508" cy="1569660"/>
          </a:xfrm>
          <a:prstGeom prst="rect">
            <a:avLst/>
          </a:prstGeom>
          <a:solidFill>
            <a:srgbClr val="FFFF00"/>
          </a:solidFill>
        </p:spPr>
        <p:txBody>
          <a:bodyPr wrap="square" rtlCol="0">
            <a:spAutoFit/>
          </a:bodyPr>
          <a:lstStyle/>
          <a:p>
            <a:r>
              <a:rPr lang="en-US" altLang="zh-CN" sz="2400" b="1" kern="100">
                <a:solidFill>
                  <a:prstClr val="black"/>
                </a:solidFill>
                <a:latin typeface="Times New Roman" panose="02020603050405020304" charset="0"/>
                <a:ea typeface="宋体" panose="02010600030101010101" pitchFamily="2" charset="-122"/>
                <a:cs typeface="Times New Roman" panose="02020603050405020304" charset="0"/>
              </a:rPr>
              <a:t>Catalina discovered sth. wrong with the telescope</a:t>
            </a:r>
            <a:endPar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9" name="TextBox 23"/>
          <p:cNvSpPr txBox="1"/>
          <p:nvPr>
            <p:custDataLst>
              <p:tags r:id="rId17"/>
            </p:custDataLst>
          </p:nvPr>
        </p:nvSpPr>
        <p:spPr>
          <a:xfrm>
            <a:off x="3355434" y="5368300"/>
            <a:ext cx="2670836" cy="52322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defPPr>
              <a:defRPr lang="zh-CN"/>
            </a:defPPr>
            <a:lvl1pPr lvl="0">
              <a:defRPr sz="2800" b="1" kern="0">
                <a:solidFill>
                  <a:prstClr val="white"/>
                </a:solidFill>
                <a:latin typeface="Arial Rounded MT Bold" panose="020F0704030504030204" pitchFamily="34" charset="0"/>
                <a:ea typeface="宋体" panose="02010600030101010101" pitchFamily="2" charset="-122"/>
              </a:defRPr>
            </a:lvl1pPr>
          </a:lstStyle>
          <a:p>
            <a:r>
              <a:rPr lang="en-US" altLang="zh-CN" dirty="0">
                <a:latin typeface="Times New Roman" panose="02020603050405020304" charset="0"/>
                <a:cs typeface="Times New Roman" panose="02020603050405020304" charset="0"/>
              </a:rPr>
              <a:t>great passion  </a:t>
            </a:r>
            <a:endParaRPr lang="en-US" altLang="zh-CN" dirty="0">
              <a:latin typeface="Times New Roman" panose="02020603050405020304" charset="0"/>
              <a:cs typeface="Times New Roman" panose="02020603050405020304" charset="0"/>
            </a:endParaRPr>
          </a:p>
        </p:txBody>
      </p:sp>
      <p:cxnSp>
        <p:nvCxnSpPr>
          <p:cNvPr id="20" name="直接箭头连接符 19"/>
          <p:cNvCxnSpPr/>
          <p:nvPr>
            <p:custDataLst>
              <p:tags r:id="rId18"/>
            </p:custDataLst>
          </p:nvPr>
        </p:nvCxnSpPr>
        <p:spPr>
          <a:xfrm>
            <a:off x="4050222" y="3903809"/>
            <a:ext cx="608490" cy="544113"/>
          </a:xfrm>
          <a:prstGeom prst="straightConnector1">
            <a:avLst/>
          </a:prstGeom>
          <a:noFill/>
          <a:ln w="53975" cap="flat" cmpd="sng" algn="ctr">
            <a:solidFill>
              <a:srgbClr val="FF0000"/>
            </a:solidFill>
            <a:prstDash val="sysDot"/>
            <a:tailEnd type="arrow"/>
          </a:ln>
          <a:effectLst/>
        </p:spPr>
      </p:cxnSp>
      <p:cxnSp>
        <p:nvCxnSpPr>
          <p:cNvPr id="21" name="直接箭头连接符 20"/>
          <p:cNvCxnSpPr/>
          <p:nvPr>
            <p:custDataLst>
              <p:tags r:id="rId19"/>
            </p:custDataLst>
          </p:nvPr>
        </p:nvCxnSpPr>
        <p:spPr>
          <a:xfrm>
            <a:off x="6490402" y="2139010"/>
            <a:ext cx="0" cy="847403"/>
          </a:xfrm>
          <a:prstGeom prst="straightConnector1">
            <a:avLst/>
          </a:prstGeom>
          <a:noFill/>
          <a:ln w="53975" cap="flat" cmpd="sng" algn="ctr">
            <a:solidFill>
              <a:srgbClr val="FF0000"/>
            </a:solidFill>
            <a:prstDash val="sysDot"/>
            <a:tailEnd type="arrow"/>
          </a:ln>
          <a:effectLst/>
        </p:spPr>
      </p:cxnSp>
      <p:sp>
        <p:nvSpPr>
          <p:cNvPr id="22" name="TextBox 27"/>
          <p:cNvSpPr txBox="1"/>
          <p:nvPr>
            <p:custDataLst>
              <p:tags r:id="rId20"/>
            </p:custDataLst>
          </p:nvPr>
        </p:nvSpPr>
        <p:spPr>
          <a:xfrm>
            <a:off x="4001236" y="4385072"/>
            <a:ext cx="2224135" cy="52322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r>
              <a:rPr lang="en-US" altLang="zh-CN" sz="2800" b="1" kern="0" dirty="0">
                <a:solidFill>
                  <a:prstClr val="white"/>
                </a:solidFill>
                <a:latin typeface="Times New Roman" panose="02020603050405020304" charset="0"/>
                <a:ea typeface="宋体" panose="02010600030101010101" pitchFamily="2" charset="-122"/>
                <a:cs typeface="Times New Roman" panose="02020603050405020304" charset="0"/>
              </a:rPr>
              <a:t>determined</a:t>
            </a:r>
            <a:endParaRPr lang="en-US" altLang="zh-CN" sz="2800" b="1" kern="0" dirty="0">
              <a:solidFill>
                <a:prstClr val="white"/>
              </a:solidFill>
              <a:latin typeface="Times New Roman" panose="02020603050405020304" charset="0"/>
              <a:ea typeface="宋体" panose="02010600030101010101" pitchFamily="2" charset="-122"/>
              <a:cs typeface="Times New Roman" panose="02020603050405020304" charset="0"/>
            </a:endParaRPr>
          </a:p>
        </p:txBody>
      </p:sp>
      <p:sp>
        <p:nvSpPr>
          <p:cNvPr id="23" name="TextBox 29"/>
          <p:cNvSpPr txBox="1"/>
          <p:nvPr>
            <p:custDataLst>
              <p:tags r:id="rId21"/>
            </p:custDataLst>
          </p:nvPr>
        </p:nvSpPr>
        <p:spPr>
          <a:xfrm>
            <a:off x="6718000" y="4355238"/>
            <a:ext cx="2132863" cy="52322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r>
              <a:rPr lang="en-US" altLang="zh-CN" sz="2800" b="1" kern="0" dirty="0">
                <a:solidFill>
                  <a:prstClr val="white"/>
                </a:solidFill>
                <a:latin typeface="Times New Roman" panose="02020603050405020304" charset="0"/>
                <a:ea typeface="宋体" panose="02010600030101010101" pitchFamily="2" charset="-122"/>
                <a:cs typeface="Times New Roman" panose="02020603050405020304" charset="0"/>
              </a:rPr>
              <a:t>confident</a:t>
            </a:r>
            <a:endParaRPr kumimoji="0" lang="en-US" altLang="zh-CN" sz="2800" b="1" i="0" u="none" strike="noStrike" kern="0" cap="none" spc="0" normalizeH="0" baseline="0" noProof="0" dirty="0" smtClean="0">
              <a:ln>
                <a:noFill/>
              </a:ln>
              <a:solidFill>
                <a:prstClr val="white"/>
              </a:solidFill>
              <a:effectLst/>
              <a:uLnTx/>
              <a:uFillTx/>
              <a:latin typeface="Times New Roman" panose="02020603050405020304" charset="0"/>
              <a:ea typeface="宋体" panose="02010600030101010101" pitchFamily="2" charset="-122"/>
              <a:cs typeface="Times New Roman" panose="02020603050405020304" charset="0"/>
            </a:endParaRPr>
          </a:p>
        </p:txBody>
      </p:sp>
      <p:cxnSp>
        <p:nvCxnSpPr>
          <p:cNvPr id="24" name="直接箭头连接符 23"/>
          <p:cNvCxnSpPr/>
          <p:nvPr>
            <p:custDataLst>
              <p:tags r:id="rId22"/>
            </p:custDataLst>
          </p:nvPr>
        </p:nvCxnSpPr>
        <p:spPr>
          <a:xfrm flipH="1">
            <a:off x="8067358" y="3923512"/>
            <a:ext cx="390842" cy="521053"/>
          </a:xfrm>
          <a:prstGeom prst="straightConnector1">
            <a:avLst/>
          </a:prstGeom>
          <a:noFill/>
          <a:ln w="53975" cap="flat" cmpd="sng" algn="ctr">
            <a:solidFill>
              <a:srgbClr val="FF0000"/>
            </a:solidFill>
            <a:prstDash val="sysDot"/>
            <a:tailEnd type="arrow"/>
          </a:ln>
          <a:effectLst/>
        </p:spPr>
      </p:cxnSp>
      <p:sp>
        <p:nvSpPr>
          <p:cNvPr id="25" name="TextBox 31"/>
          <p:cNvSpPr txBox="1"/>
          <p:nvPr>
            <p:custDataLst>
              <p:tags r:id="rId23"/>
            </p:custDataLst>
          </p:nvPr>
        </p:nvSpPr>
        <p:spPr>
          <a:xfrm>
            <a:off x="9727843" y="5362606"/>
            <a:ext cx="2032862" cy="52322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r>
              <a:rPr lang="en-US" altLang="zh-CN" sz="2800" b="1" kern="0" dirty="0" smtClean="0">
                <a:solidFill>
                  <a:prstClr val="white"/>
                </a:solidFill>
                <a:latin typeface="Times New Roman" panose="02020603050405020304" charset="0"/>
                <a:ea typeface="宋体" panose="02010600030101010101" pitchFamily="2" charset="-122"/>
                <a:cs typeface="Times New Roman" panose="02020603050405020304" charset="0"/>
              </a:rPr>
              <a:t>ambitious</a:t>
            </a:r>
            <a:endParaRPr lang="en-US" altLang="zh-CN" sz="2800" b="1" kern="0" dirty="0" smtClean="0">
              <a:solidFill>
                <a:prstClr val="white"/>
              </a:solidFill>
              <a:latin typeface="Times New Roman" panose="02020603050405020304" charset="0"/>
              <a:ea typeface="宋体" panose="02010600030101010101" pitchFamily="2" charset="-122"/>
              <a:cs typeface="Times New Roman" panose="02020603050405020304" charset="0"/>
            </a:endParaRPr>
          </a:p>
        </p:txBody>
      </p:sp>
      <p:sp>
        <p:nvSpPr>
          <p:cNvPr id="26" name="矩形 25"/>
          <p:cNvSpPr/>
          <p:nvPr>
            <p:custDataLst>
              <p:tags r:id="rId24"/>
            </p:custDataLst>
          </p:nvPr>
        </p:nvSpPr>
        <p:spPr>
          <a:xfrm>
            <a:off x="378070" y="5365428"/>
            <a:ext cx="2569934"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r>
              <a:rPr lang="en-US" altLang="zh-CN" sz="3600" b="1" kern="0" dirty="0">
                <a:solidFill>
                  <a:srgbClr val="FF0000"/>
                </a:solidFill>
                <a:latin typeface="Times New Roman" panose="02020603050405020304" charset="0"/>
                <a:ea typeface="宋体" panose="02010600030101010101" pitchFamily="2" charset="-122"/>
                <a:cs typeface="Times New Roman" panose="02020603050405020304" charset="0"/>
              </a:rPr>
              <a:t>background</a:t>
            </a:r>
            <a:endParaRPr lang="en-US" altLang="zh-CN" sz="3600" b="1" kern="0"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27" name="矩形 26"/>
          <p:cNvSpPr/>
          <p:nvPr>
            <p:custDataLst>
              <p:tags r:id="rId25"/>
            </p:custDataLst>
          </p:nvPr>
        </p:nvSpPr>
        <p:spPr>
          <a:xfrm>
            <a:off x="4725141" y="1067183"/>
            <a:ext cx="2498411" cy="107721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r>
              <a:rPr lang="en-US" altLang="zh-CN" sz="3200" b="1" kern="0" dirty="0" smtClean="0">
                <a:solidFill>
                  <a:srgbClr val="FF0000"/>
                </a:solidFill>
                <a:latin typeface="Times New Roman" panose="02020603050405020304" charset="0"/>
                <a:ea typeface="宋体" panose="02010600030101010101" pitchFamily="2" charset="-122"/>
                <a:cs typeface="Times New Roman" panose="02020603050405020304" charset="0"/>
              </a:rPr>
              <a:t>Climax</a:t>
            </a:r>
            <a:endParaRPr lang="en-US" altLang="zh-CN" sz="3200" b="1" kern="0" dirty="0" smtClean="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3200" b="1" kern="0" dirty="0" smtClean="0">
                <a:solidFill>
                  <a:srgbClr val="FF0000"/>
                </a:solidFill>
                <a:latin typeface="Times New Roman" panose="02020603050405020304" charset="0"/>
                <a:ea typeface="宋体" panose="02010600030101010101" pitchFamily="2" charset="-122"/>
                <a:cs typeface="Times New Roman" panose="02020603050405020304" charset="0"/>
              </a:rPr>
              <a:t>-emergency</a:t>
            </a:r>
            <a:endParaRPr lang="zh-CN" altLang="en-US" sz="3200" b="1" kern="0"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28" name="TextBox 13"/>
          <p:cNvSpPr txBox="1"/>
          <p:nvPr>
            <p:custDataLst>
              <p:tags r:id="rId26"/>
            </p:custDataLst>
          </p:nvPr>
        </p:nvSpPr>
        <p:spPr>
          <a:xfrm>
            <a:off x="313948" y="4136619"/>
            <a:ext cx="2698177" cy="1200329"/>
          </a:xfrm>
          <a:prstGeom prst="rect">
            <a:avLst/>
          </a:prstGeom>
          <a:solidFill>
            <a:srgbClr val="FFFF00"/>
          </a:solidFill>
        </p:spPr>
        <p:txBody>
          <a:bodyPr wrap="square" rtlCol="0">
            <a:spAutoFit/>
          </a:bodyPr>
          <a:lstStyle>
            <a:defPPr>
              <a:defRPr lang="zh-CN"/>
            </a:defPPr>
            <a:lvl1pPr>
              <a:defRPr>
                <a:solidFill>
                  <a:prstClr val="black"/>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b="1" kern="100"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rPr>
              <a:t>Catalina’s deep love of observing the sky</a:t>
            </a:r>
            <a:endParaRPr lang="en-US" altLang="zh-CN" sz="2400" b="1" kern="100"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endParaRPr>
          </a:p>
        </p:txBody>
      </p:sp>
      <p:sp>
        <p:nvSpPr>
          <p:cNvPr id="29" name="TextBox 49"/>
          <p:cNvSpPr txBox="1"/>
          <p:nvPr>
            <p:custDataLst>
              <p:tags r:id="rId27"/>
            </p:custDataLst>
          </p:nvPr>
        </p:nvSpPr>
        <p:spPr>
          <a:xfrm>
            <a:off x="1781414" y="2964590"/>
            <a:ext cx="2333180" cy="830997"/>
          </a:xfrm>
          <a:prstGeom prst="rect">
            <a:avLst/>
          </a:prstGeom>
          <a:solidFill>
            <a:srgbClr val="FFFF00"/>
          </a:solidFill>
        </p:spPr>
        <p:txBody>
          <a:bodyPr wrap="square" rtlCol="0">
            <a:spAutoFit/>
          </a:bodyPr>
          <a:lstStyle/>
          <a:p>
            <a:r>
              <a:rPr lang="en-US" altLang="zh-CN" sz="2400" b="1" dirty="0" smtClean="0">
                <a:solidFill>
                  <a:prstClr val="black"/>
                </a:solidFill>
                <a:latin typeface="Times New Roman" panose="02020603050405020304" charset="0"/>
                <a:ea typeface="宋体" panose="02010600030101010101" pitchFamily="2" charset="-122"/>
                <a:cs typeface="Times New Roman" panose="02020603050405020304" charset="0"/>
              </a:rPr>
              <a:t>Confess her secret dream</a:t>
            </a:r>
            <a:endParaRPr lang="en-US" altLang="zh-CN" sz="2400" b="1" dirty="0" smtClean="0">
              <a:solidFill>
                <a:prstClr val="black"/>
              </a:solidFill>
              <a:latin typeface="Times New Roman" panose="02020603050405020304" charset="0"/>
              <a:ea typeface="宋体" panose="02010600030101010101" pitchFamily="2" charset="-122"/>
              <a:cs typeface="Times New Roman" panose="02020603050405020304" charset="0"/>
            </a:endParaRPr>
          </a:p>
        </p:txBody>
      </p:sp>
      <p:cxnSp>
        <p:nvCxnSpPr>
          <p:cNvPr id="30" name="直接箭头连接符 29"/>
          <p:cNvCxnSpPr/>
          <p:nvPr>
            <p:custDataLst>
              <p:tags r:id="rId28"/>
            </p:custDataLst>
          </p:nvPr>
        </p:nvCxnSpPr>
        <p:spPr>
          <a:xfrm>
            <a:off x="4577969" y="2210438"/>
            <a:ext cx="916664" cy="657415"/>
          </a:xfrm>
          <a:prstGeom prst="straightConnector1">
            <a:avLst/>
          </a:prstGeom>
          <a:noFill/>
          <a:ln w="53975" cap="flat" cmpd="sng" algn="ctr">
            <a:solidFill>
              <a:srgbClr val="FF0000"/>
            </a:solidFill>
            <a:prstDash val="sysDot"/>
            <a:tailEnd type="arrow"/>
          </a:ln>
          <a:effectLst/>
        </p:spPr>
      </p:cxnSp>
      <p:sp>
        <p:nvSpPr>
          <p:cNvPr id="31" name="TextBox 82"/>
          <p:cNvSpPr txBox="1"/>
          <p:nvPr>
            <p:custDataLst>
              <p:tags r:id="rId29"/>
            </p:custDataLst>
          </p:nvPr>
        </p:nvSpPr>
        <p:spPr>
          <a:xfrm>
            <a:off x="5212079" y="2906155"/>
            <a:ext cx="2081545" cy="954107"/>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r>
              <a:rPr lang="en-US" altLang="zh-CN" sz="2800" b="1" kern="0" dirty="0">
                <a:solidFill>
                  <a:prstClr val="white"/>
                </a:solidFill>
                <a:latin typeface="Times New Roman" panose="02020603050405020304" charset="0"/>
                <a:ea typeface="宋体" panose="02010600030101010101" pitchFamily="2" charset="-122"/>
                <a:cs typeface="Times New Roman" panose="02020603050405020304" charset="0"/>
              </a:rPr>
              <a:t>observant, helpful</a:t>
            </a:r>
            <a:endParaRPr lang="en-US" altLang="zh-CN" sz="2800" b="1" kern="0" dirty="0">
              <a:solidFill>
                <a:prstClr val="white"/>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heel(1)">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par>
                                <p:cTn id="64" presetID="14" presetClass="entr" presetSubtype="1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randombar(horizontal)">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down)">
                                      <p:cBhvr>
                                        <p:cTn id="71" dur="500"/>
                                        <p:tgtEl>
                                          <p:spTgt spid="4"/>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down)">
                                      <p:cBhvr>
                                        <p:cTn id="85" dur="500"/>
                                        <p:tgtEl>
                                          <p:spTgt spid="30"/>
                                        </p:tgtEl>
                                      </p:cBhvr>
                                    </p:animEffect>
                                  </p:childTnLst>
                                </p:cTn>
                              </p:par>
                              <p:par>
                                <p:cTn id="86" presetID="22" presetClass="entr" presetSubtype="4"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down)">
                                      <p:cBhvr>
                                        <p:cTn id="88" dur="500"/>
                                        <p:tgtEl>
                                          <p:spTgt spid="21"/>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down)">
                                      <p:cBhvr>
                                        <p:cTn id="95" dur="500"/>
                                        <p:tgtEl>
                                          <p:spTgt spid="23"/>
                                        </p:tgtEl>
                                      </p:cBhvr>
                                    </p:animEffect>
                                  </p:childTnLst>
                                </p:cTn>
                              </p:par>
                              <p:par>
                                <p:cTn id="96" presetID="22" presetClass="entr" presetSubtype="4" fill="hold"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down)">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42" presetClass="entr" presetSubtype="0" fill="hold"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1000"/>
                                        <p:tgtEl>
                                          <p:spTgt spid="12"/>
                                        </p:tgtEl>
                                      </p:cBhvr>
                                    </p:animEffect>
                                    <p:anim calcmode="lin" valueType="num">
                                      <p:cBhvr>
                                        <p:cTn id="106" dur="1000" fill="hold"/>
                                        <p:tgtEl>
                                          <p:spTgt spid="12"/>
                                        </p:tgtEl>
                                        <p:attrNameLst>
                                          <p:attrName>ppt_x</p:attrName>
                                        </p:attrNameLst>
                                      </p:cBhvr>
                                      <p:tavLst>
                                        <p:tav tm="0">
                                          <p:val>
                                            <p:strVal val="#ppt_x"/>
                                          </p:val>
                                        </p:tav>
                                        <p:tav tm="100000">
                                          <p:val>
                                            <p:strVal val="#ppt_x"/>
                                          </p:val>
                                        </p:tav>
                                      </p:tavLst>
                                    </p:anim>
                                    <p:anim calcmode="lin" valueType="num">
                                      <p:cBhvr>
                                        <p:cTn id="10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autoUpdateAnimBg="0"/>
      <p:bldP spid="6" grpId="0" bldLvl="0" animBg="1"/>
      <p:bldP spid="7"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2" grpId="0" bldLvl="0" animBg="1"/>
      <p:bldP spid="23" grpId="0" bldLvl="0" animBg="1"/>
      <p:bldP spid="25" grpId="0" bldLvl="0" animBg="1"/>
      <p:bldP spid="26" grpId="0" bldLvl="0" animBg="1"/>
      <p:bldP spid="27" grpId="0" bldLvl="0" animBg="1"/>
      <p:bldP spid="28" grpId="0" bldLvl="0" animBg="1"/>
      <p:bldP spid="29" grpId="0" bldLvl="0" animBg="1"/>
      <p:bldP spid="3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496570" y="5793740"/>
            <a:ext cx="11134090" cy="1014730"/>
          </a:xfrm>
          <a:prstGeom prst="rect">
            <a:avLst/>
          </a:prstGeom>
          <a:solidFill>
            <a:schemeClr val="bg1"/>
          </a:solidFill>
        </p:spPr>
        <p:txBody>
          <a:bodyPr wrap="square" rtlCol="0" anchor="t">
            <a:spAutoFit/>
          </a:bodyPr>
          <a:lstStyle/>
          <a:p>
            <a:pPr indent="0">
              <a:lnSpc>
                <a:spcPct val="100000"/>
              </a:lnSpc>
            </a:pPr>
            <a:r>
              <a:rPr lang="en-US" sz="2000" b="1">
                <a:latin typeface="Times New Roman" panose="02020603050405020304" charset="0"/>
                <a:ea typeface="宋体" panose="02010600030101010101" pitchFamily="2" charset="-122"/>
                <a:cs typeface="Times New Roman" panose="02020603050405020304" charset="0"/>
                <a:sym typeface="+mn-ea"/>
              </a:rPr>
              <a:t>6. Para 15: She_____ ______ _____ _______ him. “</a:t>
            </a:r>
            <a:r>
              <a:rPr 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rPr>
              <a:t>I want to be an astronomer when I grow up</a:t>
            </a:r>
            <a:r>
              <a:rPr lang="en-US" sz="2000" b="1">
                <a:latin typeface="Times New Roman" panose="02020603050405020304" charset="0"/>
                <a:ea typeface="宋体" panose="02010600030101010101" pitchFamily="2" charset="-122"/>
                <a:cs typeface="Times New Roman" panose="02020603050405020304" charset="0"/>
                <a:sym typeface="+mn-ea"/>
              </a:rPr>
              <a:t>.” 她斜眼看了他一眼。“我长大后想成为一名天文学家。”</a:t>
            </a:r>
            <a:endParaRPr lang="en-US" sz="2000" b="1">
              <a:latin typeface="Times New Roman" panose="02020603050405020304" charset="0"/>
              <a:ea typeface="宋体" panose="02010600030101010101" pitchFamily="2" charset="-122"/>
              <a:cs typeface="Times New Roman" panose="02020603050405020304" charset="0"/>
              <a:sym typeface="+mn-ea"/>
            </a:endParaRPr>
          </a:p>
          <a:p>
            <a:pPr indent="0">
              <a:lnSpc>
                <a:spcPct val="100000"/>
              </a:lnSpc>
            </a:pPr>
            <a:r>
              <a:rPr lang="en-US" sz="2000" b="1">
                <a:latin typeface="Times New Roman" panose="02020603050405020304" charset="0"/>
                <a:ea typeface="宋体" panose="02010600030101010101" pitchFamily="2" charset="-122"/>
                <a:cs typeface="Times New Roman" panose="02020603050405020304" charset="0"/>
                <a:sym typeface="+mn-ea"/>
              </a:rPr>
              <a:t>7. </a:t>
            </a:r>
            <a:r>
              <a:rPr 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rPr>
              <a:t>She knew she could be</a:t>
            </a:r>
            <a:r>
              <a:rPr lang="en-US" sz="2000" b="1">
                <a:latin typeface="Times New Roman" panose="02020603050405020304" charset="0"/>
                <a:ea typeface="宋体" panose="02010600030101010101" pitchFamily="2" charset="-122"/>
                <a:cs typeface="Times New Roman" panose="02020603050405020304" charset="0"/>
                <a:sym typeface="+mn-ea"/>
              </a:rPr>
              <a:t> a good scientist. She knew it!</a:t>
            </a:r>
            <a:endParaRPr lang="en-US" altLang="en-US" sz="2000" b="1">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496570" y="3295015"/>
            <a:ext cx="11165840" cy="2554545"/>
          </a:xfrm>
          <a:prstGeom prst="rect">
            <a:avLst/>
          </a:prstGeom>
          <a:solidFill>
            <a:schemeClr val="bg1"/>
          </a:solidFill>
        </p:spPr>
        <p:txBody>
          <a:bodyPr wrap="square" rtlCol="0" anchor="t">
            <a:spAutoFit/>
          </a:bodyPr>
          <a:lstStyle/>
          <a:p>
            <a:pPr indent="0">
              <a:lnSpc>
                <a:spcPct val="100000"/>
              </a:lnSpc>
            </a:pPr>
            <a:r>
              <a:rPr lang="en-US" sz="2000" b="1">
                <a:latin typeface="Times New Roman" panose="02020603050405020304" charset="0"/>
                <a:ea typeface="宋体" panose="02010600030101010101" pitchFamily="2" charset="-122"/>
                <a:cs typeface="Times New Roman" panose="02020603050405020304" charset="0"/>
                <a:sym typeface="+mn-ea"/>
              </a:rPr>
              <a:t>3.  Para 3: Night was her favorite time.  晚上是她最喜欢的时光。</a:t>
            </a:r>
            <a:endParaRPr lang="en-US" sz="2000" b="1">
              <a:latin typeface="Times New Roman" panose="02020603050405020304" charset="0"/>
              <a:ea typeface="宋体" panose="02010600030101010101" pitchFamily="2" charset="-122"/>
              <a:cs typeface="Times New Roman" panose="02020603050405020304" charset="0"/>
              <a:sym typeface="+mn-ea"/>
            </a:endParaRPr>
          </a:p>
          <a:p>
            <a:pPr indent="0">
              <a:lnSpc>
                <a:spcPct val="100000"/>
              </a:lnSpc>
            </a:pPr>
            <a:r>
              <a:rPr lang="en-US" sz="2000" b="1">
                <a:latin typeface="Times New Roman" panose="02020603050405020304" charset="0"/>
                <a:ea typeface="宋体" panose="02010600030101010101" pitchFamily="2" charset="-122"/>
                <a:cs typeface="Times New Roman" panose="02020603050405020304" charset="0"/>
                <a:sym typeface="+mn-ea"/>
              </a:rPr>
              <a:t>3.  Para 5: She loved helping to service the grand telescope, the eyes that _________ __________ _____the universe searching the sky in elaborate patterns.	</a:t>
            </a:r>
            <a:r>
              <a:rPr lang="zh-CN" sz="2000" b="1">
                <a:latin typeface="Times New Roman" panose="02020603050405020304" charset="0"/>
                <a:ea typeface="宋体" panose="02010600030101010101" pitchFamily="2" charset="-122"/>
                <a:cs typeface="Times New Roman" panose="02020603050405020304" charset="0"/>
                <a:sym typeface="+mn-ea"/>
              </a:rPr>
              <a:t>她喜欢帮助维护大望远镜，那双凝视着宇宙的眼睛搜索天空精致的图案。</a:t>
            </a:r>
            <a:endParaRPr lang="en-US" sz="2000" b="1">
              <a:latin typeface="Times New Roman" panose="02020603050405020304" charset="0"/>
              <a:ea typeface="宋体" panose="02010600030101010101" pitchFamily="2" charset="-122"/>
              <a:cs typeface="Times New Roman" panose="02020603050405020304" charset="0"/>
              <a:sym typeface="+mn-ea"/>
            </a:endParaRPr>
          </a:p>
          <a:p>
            <a:pPr indent="0">
              <a:lnSpc>
                <a:spcPct val="100000"/>
              </a:lnSpc>
            </a:pPr>
            <a:r>
              <a:rPr lang="en-US" sz="2000" b="1">
                <a:latin typeface="Times New Roman" panose="02020603050405020304" charset="0"/>
                <a:ea typeface="宋体" panose="02010600030101010101" pitchFamily="2" charset="-122"/>
                <a:cs typeface="Times New Roman" panose="02020603050405020304" charset="0"/>
                <a:sym typeface="+mn-ea"/>
              </a:rPr>
              <a:t>4.  Para 5: Catalina wanted more than anything to confess her secret dream to these ____________and _________scientists, whose love of astronomy had brought them from all over the world to an isolated mountaintop.	</a:t>
            </a:r>
            <a:r>
              <a:rPr lang="zh-CN" sz="2000" b="1">
                <a:latin typeface="Times New Roman" panose="02020603050405020304" charset="0"/>
                <a:ea typeface="宋体" panose="02010600030101010101" pitchFamily="2" charset="-122"/>
                <a:cs typeface="Times New Roman" panose="02020603050405020304" charset="0"/>
                <a:sym typeface="+mn-ea"/>
              </a:rPr>
              <a:t>卡塔琳娜最想做的就是向这些伟大的、受人尊敬的科学家坦白她的秘密梦想，他们对天文学的热爱把他们从世界各地带到了一个与世隔绝的山顶。</a:t>
            </a:r>
            <a:endParaRPr lang="en-US" altLang="en-US" sz="2000" b="1">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496570" y="763905"/>
            <a:ext cx="11134090" cy="2555875"/>
          </a:xfrm>
          <a:prstGeom prst="rect">
            <a:avLst/>
          </a:prstGeom>
          <a:solidFill>
            <a:schemeClr val="bg1"/>
          </a:solidFill>
          <a:ln w="9525">
            <a:noFill/>
          </a:ln>
        </p:spPr>
        <p:txBody>
          <a:bodyPr wrap="square">
            <a:noAutofit/>
          </a:bodyPr>
          <a:lstStyle/>
          <a:p>
            <a:pPr indent="0">
              <a:lnSpc>
                <a:spcPct val="100000"/>
              </a:lnSpc>
            </a:pPr>
            <a:endParaRPr lang="en-US" sz="2000" b="1">
              <a:latin typeface="Times New Roman" panose="02020603050405020304" charset="0"/>
              <a:ea typeface="宋体" panose="02010600030101010101" pitchFamily="2" charset="-122"/>
              <a:cs typeface="Times New Roman" panose="02020603050405020304" charset="0"/>
              <a:sym typeface="+mn-ea"/>
            </a:endParaRPr>
          </a:p>
          <a:p>
            <a:pPr indent="0">
              <a:lnSpc>
                <a:spcPct val="100000"/>
              </a:lnSpc>
            </a:pPr>
            <a:endParaRPr lang="en-US" sz="2000" b="1">
              <a:latin typeface="Times New Roman" panose="02020603050405020304" charset="0"/>
              <a:ea typeface="宋体" panose="02010600030101010101" pitchFamily="2" charset="-122"/>
              <a:cs typeface="Times New Roman" panose="02020603050405020304" charset="0"/>
              <a:sym typeface="+mn-ea"/>
            </a:endParaRPr>
          </a:p>
          <a:p>
            <a:pPr indent="0">
              <a:lnSpc>
                <a:spcPct val="100000"/>
              </a:lnSpc>
            </a:pPr>
            <a:r>
              <a:rPr lang="en-US" sz="2000" b="1">
                <a:latin typeface="Times New Roman" panose="02020603050405020304" charset="0"/>
                <a:ea typeface="宋体" panose="02010600030101010101" pitchFamily="2" charset="-122"/>
                <a:cs typeface="Times New Roman" panose="02020603050405020304" charset="0"/>
                <a:sym typeface="+mn-ea"/>
              </a:rPr>
              <a:t>1.  Para 1:  As papa's snores ____________off the clapboard walls, Catalina __________ __________ her mattress and _________ ______ __________  to the front door.	</a:t>
            </a:r>
            <a:r>
              <a:rPr lang="zh-CN" sz="2000" b="1">
                <a:latin typeface="Times New Roman" panose="02020603050405020304" charset="0"/>
                <a:ea typeface="宋体" panose="02010600030101010101" pitchFamily="2" charset="-122"/>
                <a:cs typeface="Times New Roman" panose="02020603050405020304" charset="0"/>
                <a:sym typeface="+mn-ea"/>
              </a:rPr>
              <a:t>爸爸的鼾声从墙板上传来，卡塔琳娜从床垫上滑下来，摸索着走到前门。</a:t>
            </a:r>
            <a:endParaRPr lang="en-US" sz="2000" b="1">
              <a:latin typeface="Times New Roman" panose="02020603050405020304" charset="0"/>
              <a:ea typeface="宋体" panose="02010600030101010101" pitchFamily="2" charset="-122"/>
              <a:cs typeface="Times New Roman" panose="02020603050405020304" charset="0"/>
              <a:sym typeface="+mn-ea"/>
            </a:endParaRPr>
          </a:p>
          <a:p>
            <a:pPr indent="0">
              <a:lnSpc>
                <a:spcPct val="100000"/>
              </a:lnSpc>
            </a:pPr>
            <a:r>
              <a:rPr lang="en-US" sz="2000" b="1">
                <a:latin typeface="Times New Roman" panose="02020603050405020304" charset="0"/>
                <a:ea typeface="宋体" panose="02010600030101010101" pitchFamily="2" charset="-122"/>
                <a:cs typeface="Times New Roman" panose="02020603050405020304" charset="0"/>
                <a:sym typeface="+mn-ea"/>
              </a:rPr>
              <a:t>2.  Para 2: Catalina stood on the doorsteps of their Cerro Tololo observatory staff housing, drinking in _________ _______ ________clear night air under the blazing South Hemisphere.	</a:t>
            </a:r>
            <a:r>
              <a:rPr lang="zh-CN" sz="2000" b="1">
                <a:latin typeface="Times New Roman" panose="02020603050405020304" charset="0"/>
                <a:ea typeface="宋体" panose="02010600030101010101" pitchFamily="2" charset="-122"/>
                <a:cs typeface="Times New Roman" panose="02020603050405020304" charset="0"/>
                <a:sym typeface="+mn-ea"/>
              </a:rPr>
              <a:t>卡塔琳娜站在塞罗</a:t>
            </a:r>
            <a:r>
              <a:rPr lang="en-US" sz="2000" b="1">
                <a:latin typeface="Times New Roman" panose="02020603050405020304" charset="0"/>
                <a:ea typeface="宋体" panose="02010600030101010101" pitchFamily="2" charset="-122"/>
                <a:cs typeface="Times New Roman" panose="02020603050405020304" charset="0"/>
                <a:sym typeface="+mn-ea"/>
              </a:rPr>
              <a:t>·</a:t>
            </a:r>
            <a:r>
              <a:rPr lang="zh-CN" sz="2000" b="1">
                <a:latin typeface="Times New Roman" panose="02020603050405020304" charset="0"/>
                <a:ea typeface="宋体" panose="02010600030101010101" pitchFamily="2" charset="-122"/>
                <a:cs typeface="Times New Roman" panose="02020603050405020304" charset="0"/>
                <a:sym typeface="+mn-ea"/>
              </a:rPr>
              <a:t>托洛洛天文台员工宿舍的台阶上，在炽热的南半球深吸着夜晚清新的空气。</a:t>
            </a:r>
            <a:endParaRPr lang="zh-CN" sz="2000" b="1">
              <a:latin typeface="Times New Roman" panose="02020603050405020304" charset="0"/>
              <a:ea typeface="宋体" panose="02010600030101010101" pitchFamily="2" charset="-122"/>
              <a:cs typeface="Times New Roman" panose="02020603050405020304" charset="0"/>
              <a:sym typeface="+mn-ea"/>
            </a:endParaRPr>
          </a:p>
          <a:p>
            <a:pPr indent="0">
              <a:lnSpc>
                <a:spcPct val="100000"/>
              </a:lnSpc>
            </a:pPr>
            <a:endParaRPr lang="en-US" sz="2000" b="1">
              <a:latin typeface="Times New Roman" panose="02020603050405020304" charset="0"/>
              <a:ea typeface="宋体" panose="02010600030101010101" pitchFamily="2" charset="-122"/>
              <a:cs typeface="Times New Roman" panose="02020603050405020304" charset="0"/>
            </a:endParaRPr>
          </a:p>
        </p:txBody>
      </p:sp>
      <p:sp>
        <p:nvSpPr>
          <p:cNvPr id="2" name="矩形 16"/>
          <p:cNvSpPr>
            <a:spLocks noChangeArrowheads="1"/>
          </p:cNvSpPr>
          <p:nvPr>
            <p:custDataLst>
              <p:tags r:id="rId2"/>
            </p:custDataLst>
          </p:nvPr>
        </p:nvSpPr>
        <p:spPr bwMode="auto">
          <a:xfrm>
            <a:off x="730250" y="19050"/>
            <a:ext cx="6996430"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3" name="矩形 2"/>
          <p:cNvSpPr/>
          <p:nvPr>
            <p:custDataLst>
              <p:tags r:id="rId3"/>
            </p:custDataLst>
          </p:nvPr>
        </p:nvSpPr>
        <p:spPr>
          <a:xfrm>
            <a:off x="829310" y="93980"/>
            <a:ext cx="6804660"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altLang="zh-CN" sz="2800" b="1" dirty="0">
                <a:solidFill>
                  <a:schemeClr val="tx1"/>
                </a:solidFill>
                <a:latin typeface="Times New Roman" panose="02020603050405020304" charset="0"/>
                <a:cs typeface="Times New Roman" panose="02020603050405020304" charset="0"/>
                <a:sym typeface="+mn-ea"/>
              </a:rPr>
              <a:t>Appreciating the language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2" name="文本框 31"/>
          <p:cNvSpPr txBox="1"/>
          <p:nvPr/>
        </p:nvSpPr>
        <p:spPr>
          <a:xfrm>
            <a:off x="521335" y="821055"/>
            <a:ext cx="8634730" cy="460375"/>
          </a:xfrm>
          <a:prstGeom prst="rect">
            <a:avLst/>
          </a:prstGeom>
          <a:noFill/>
        </p:spPr>
        <p:txBody>
          <a:bodyPr wrap="square" rtlCol="0" anchor="t">
            <a:spAutoFit/>
          </a:bodyPr>
          <a:lstStyle/>
          <a:p>
            <a:r>
              <a:rPr lang="en-US" sz="2400" b="1" dirty="0">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rPr>
              <a:t>Main Character - Catalina</a:t>
            </a:r>
            <a:r>
              <a:rPr lang="zh-CN" sz="2400" b="1" dirty="0">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rPr>
              <a:t>对于星空的好奇与渴望</a:t>
            </a:r>
            <a:endParaRPr lang="zh-CN" altLang="en-US" sz="2400" b="1" dirty="0">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3" name="文本框 32"/>
          <p:cNvSpPr txBox="1"/>
          <p:nvPr/>
        </p:nvSpPr>
        <p:spPr>
          <a:xfrm>
            <a:off x="4026535" y="1396365"/>
            <a:ext cx="1158240" cy="398780"/>
          </a:xfrm>
          <a:prstGeom prst="rect">
            <a:avLst/>
          </a:prstGeom>
          <a:noFill/>
          <a:ln w="9525">
            <a:noFill/>
          </a:ln>
        </p:spPr>
        <p:txBody>
          <a:bodyPr wrap="square">
            <a:spAutoFit/>
          </a:bodyPr>
          <a:lstStyle/>
          <a:p>
            <a:pPr indent="0"/>
            <a:r>
              <a:rPr lang="en-US" sz="2000" b="1">
                <a:highlight>
                  <a:srgbClr val="FFFF00"/>
                </a:highlight>
                <a:latin typeface="Times New Roman" panose="02020603050405020304" charset="0"/>
                <a:ea typeface="宋体" panose="02010600030101010101" pitchFamily="2" charset="-122"/>
                <a:cs typeface="Times New Roman" panose="02020603050405020304" charset="0"/>
              </a:rPr>
              <a:t>boomed </a:t>
            </a:r>
            <a:endParaRPr lang="en-US" altLang="en-US" sz="2000" b="1">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34" name="文本框 33"/>
          <p:cNvSpPr txBox="1"/>
          <p:nvPr/>
        </p:nvSpPr>
        <p:spPr>
          <a:xfrm>
            <a:off x="9102725" y="1347153"/>
            <a:ext cx="1853565" cy="398780"/>
          </a:xfrm>
          <a:prstGeom prst="rect">
            <a:avLst/>
          </a:prstGeom>
          <a:noFill/>
          <a:ln w="9525">
            <a:noFill/>
          </a:ln>
        </p:spPr>
        <p:txBody>
          <a:bodyPr wrap="square">
            <a:spAutoFit/>
          </a:bodyPr>
          <a:lstStyle/>
          <a:p>
            <a:pPr indent="0"/>
            <a:r>
              <a:rPr lang="en-US" sz="2000" b="1" dirty="0">
                <a:highlight>
                  <a:srgbClr val="FFFF00"/>
                </a:highlight>
                <a:latin typeface="Times New Roman" panose="02020603050405020304" charset="0"/>
                <a:ea typeface="宋体" panose="02010600030101010101" pitchFamily="2" charset="-122"/>
                <a:cs typeface="Times New Roman" panose="02020603050405020304" charset="0"/>
              </a:rPr>
              <a:t> slid          from</a:t>
            </a:r>
            <a:endParaRPr lang="en-US" altLang="en-US" sz="2000"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35" name="文本框 34"/>
          <p:cNvSpPr txBox="1"/>
          <p:nvPr/>
        </p:nvSpPr>
        <p:spPr>
          <a:xfrm>
            <a:off x="3265170" y="1689735"/>
            <a:ext cx="2402205" cy="398780"/>
          </a:xfrm>
          <a:prstGeom prst="rect">
            <a:avLst/>
          </a:prstGeom>
          <a:noFill/>
          <a:ln w="9525">
            <a:noFill/>
          </a:ln>
        </p:spPr>
        <p:txBody>
          <a:bodyPr wrap="square">
            <a:spAutoFit/>
          </a:bodyPr>
          <a:lstStyle/>
          <a:p>
            <a:pPr indent="0"/>
            <a:r>
              <a:rPr lang="en-US" sz="2000" b="1" dirty="0">
                <a:highlight>
                  <a:srgbClr val="FFFF00"/>
                </a:highlight>
                <a:latin typeface="Times New Roman" panose="02020603050405020304" charset="0"/>
                <a:ea typeface="宋体" panose="02010600030101010101" pitchFamily="2" charset="-122"/>
                <a:cs typeface="Times New Roman" panose="02020603050405020304" charset="0"/>
              </a:rPr>
              <a:t>groped her way</a:t>
            </a:r>
            <a:endParaRPr lang="en-US" altLang="en-US" sz="2000"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36" name="文本框 35"/>
          <p:cNvSpPr txBox="1"/>
          <p:nvPr/>
        </p:nvSpPr>
        <p:spPr>
          <a:xfrm>
            <a:off x="1341120" y="2594610"/>
            <a:ext cx="2614930" cy="398780"/>
          </a:xfrm>
          <a:prstGeom prst="rect">
            <a:avLst/>
          </a:prstGeom>
          <a:noFill/>
          <a:ln w="9525">
            <a:noFill/>
          </a:ln>
        </p:spPr>
        <p:txBody>
          <a:bodyPr wrap="square">
            <a:spAutoFit/>
          </a:bodyPr>
          <a:lstStyle/>
          <a:p>
            <a:pPr indent="0"/>
            <a:r>
              <a:rPr lang="en-US" sz="2000" b="1" dirty="0">
                <a:highlight>
                  <a:srgbClr val="FFFF00"/>
                </a:highlight>
                <a:latin typeface="Times New Roman" panose="02020603050405020304" charset="0"/>
                <a:ea typeface="宋体" panose="02010600030101010101" pitchFamily="2" charset="-122"/>
                <a:cs typeface="Times New Roman" panose="02020603050405020304" charset="0"/>
              </a:rPr>
              <a:t>deep </a:t>
            </a:r>
            <a:r>
              <a:rPr lang="en-US" sz="2000" b="1" dirty="0" err="1">
                <a:highlight>
                  <a:srgbClr val="FFFF00"/>
                </a:highlight>
                <a:latin typeface="Times New Roman" panose="02020603050405020304" charset="0"/>
                <a:ea typeface="宋体" panose="02010600030101010101" pitchFamily="2" charset="-122"/>
                <a:cs typeface="Times New Roman" panose="02020603050405020304" charset="0"/>
              </a:rPr>
              <a:t>lungfuls</a:t>
            </a:r>
            <a:r>
              <a:rPr lang="en-US" sz="2000" b="1" dirty="0">
                <a:highlight>
                  <a:srgbClr val="FFFF00"/>
                </a:highlight>
                <a:latin typeface="Times New Roman" panose="02020603050405020304" charset="0"/>
                <a:ea typeface="宋体" panose="02010600030101010101" pitchFamily="2" charset="-122"/>
                <a:cs typeface="Times New Roman" panose="02020603050405020304" charset="0"/>
              </a:rPr>
              <a:t> of </a:t>
            </a:r>
            <a:endParaRPr lang="en-US" altLang="en-US" sz="2000"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37" name="文本框 36"/>
          <p:cNvSpPr txBox="1"/>
          <p:nvPr/>
        </p:nvSpPr>
        <p:spPr>
          <a:xfrm>
            <a:off x="8744585" y="3528060"/>
            <a:ext cx="2917825" cy="398780"/>
          </a:xfrm>
          <a:prstGeom prst="rect">
            <a:avLst/>
          </a:prstGeom>
          <a:noFill/>
          <a:ln w="9525">
            <a:noFill/>
          </a:ln>
        </p:spPr>
        <p:txBody>
          <a:bodyPr wrap="square">
            <a:spAutoFit/>
          </a:bodyPr>
          <a:lstStyle/>
          <a:p>
            <a:pPr indent="0"/>
            <a:r>
              <a:rPr lang="en-US" sz="2000" b="1" dirty="0">
                <a:highlight>
                  <a:srgbClr val="FFFF00"/>
                </a:highlight>
                <a:latin typeface="Times New Roman" panose="02020603050405020304" charset="0"/>
                <a:ea typeface="宋体" panose="02010600030101010101" pitchFamily="2" charset="-122"/>
                <a:cs typeface="Times New Roman" panose="02020603050405020304" charset="0"/>
              </a:rPr>
              <a:t> peered out into </a:t>
            </a:r>
            <a:endParaRPr lang="en-US" altLang="en-US" sz="2000"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38" name="文本框 37"/>
          <p:cNvSpPr txBox="1"/>
          <p:nvPr/>
        </p:nvSpPr>
        <p:spPr>
          <a:xfrm>
            <a:off x="1076960" y="4801870"/>
            <a:ext cx="969645" cy="398780"/>
          </a:xfrm>
          <a:prstGeom prst="rect">
            <a:avLst/>
          </a:prstGeom>
          <a:noFill/>
          <a:ln w="9525">
            <a:noFill/>
          </a:ln>
        </p:spPr>
        <p:txBody>
          <a:bodyPr wrap="square">
            <a:spAutoFit/>
          </a:bodyPr>
          <a:lstStyle/>
          <a:p>
            <a:pPr indent="0"/>
            <a:r>
              <a:rPr lang="en-US" sz="2000" b="1" dirty="0">
                <a:highlight>
                  <a:srgbClr val="FFFF00"/>
                </a:highlight>
                <a:latin typeface="Times New Roman" panose="02020603050405020304" charset="0"/>
                <a:ea typeface="宋体" panose="02010600030101010101" pitchFamily="2" charset="-122"/>
                <a:cs typeface="Times New Roman" panose="02020603050405020304" charset="0"/>
              </a:rPr>
              <a:t>great </a:t>
            </a:r>
            <a:endParaRPr lang="en-US" altLang="en-US" sz="2000"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39" name="文本框 38"/>
          <p:cNvSpPr txBox="1"/>
          <p:nvPr/>
        </p:nvSpPr>
        <p:spPr>
          <a:xfrm>
            <a:off x="2648585" y="4815364"/>
            <a:ext cx="1151890" cy="398780"/>
          </a:xfrm>
          <a:prstGeom prst="rect">
            <a:avLst/>
          </a:prstGeom>
          <a:noFill/>
          <a:ln w="9525">
            <a:noFill/>
          </a:ln>
        </p:spPr>
        <p:txBody>
          <a:bodyPr wrap="square">
            <a:spAutoFit/>
          </a:bodyPr>
          <a:lstStyle/>
          <a:p>
            <a:pPr indent="0"/>
            <a:r>
              <a:rPr lang="en-US" sz="2000" b="1">
                <a:highlight>
                  <a:srgbClr val="FFFF00"/>
                </a:highlight>
                <a:latin typeface="Times New Roman" panose="02020603050405020304" charset="0"/>
                <a:ea typeface="宋体" panose="02010600030101010101" pitchFamily="2" charset="-122"/>
                <a:cs typeface="Times New Roman" panose="02020603050405020304" charset="0"/>
              </a:rPr>
              <a:t>revered </a:t>
            </a:r>
            <a:endParaRPr lang="en-US" altLang="en-US" sz="2000" b="1">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5" name="圆角矩形 4"/>
          <p:cNvSpPr/>
          <p:nvPr/>
        </p:nvSpPr>
        <p:spPr>
          <a:xfrm>
            <a:off x="6845300" y="2368868"/>
            <a:ext cx="4110990" cy="46164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66700" algn="just">
              <a:lnSpc>
                <a:spcPct val="115000"/>
              </a:lnSpc>
            </a:pPr>
            <a:r>
              <a:rPr lang="en-US" altLang="zh-CN" sz="24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Curious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about the sky</a:t>
            </a:r>
            <a:endParaRPr lang="zh-CN" altLang="en-US" sz="2400" dirty="0">
              <a:latin typeface="Times New Roman" panose="02020603050405020304" charset="0"/>
            </a:endParaRPr>
          </a:p>
        </p:txBody>
      </p:sp>
      <p:sp>
        <p:nvSpPr>
          <p:cNvPr id="6" name="圆角矩形 5"/>
          <p:cNvSpPr/>
          <p:nvPr/>
        </p:nvSpPr>
        <p:spPr>
          <a:xfrm>
            <a:off x="6255385" y="4801870"/>
            <a:ext cx="4700905" cy="51933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66700">
              <a:lnSpc>
                <a:spcPct val="115000"/>
              </a:lnSpc>
            </a:pPr>
            <a:r>
              <a:rPr lang="en-US" altLang="zh-CN" sz="24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A great passion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about the sky</a:t>
            </a:r>
            <a:endParaRPr lang="zh-CN" altLang="zh-CN" sz="2400" b="1" kern="100" dirty="0">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2559685" y="5793740"/>
            <a:ext cx="2190115" cy="398780"/>
          </a:xfrm>
          <a:prstGeom prst="rect">
            <a:avLst/>
          </a:prstGeom>
          <a:noFill/>
        </p:spPr>
        <p:txBody>
          <a:bodyPr wrap="square" rtlCol="0" anchor="t">
            <a:spAutoFit/>
          </a:bodyPr>
          <a:lstStyle/>
          <a:p>
            <a:r>
              <a:rPr lang="en-US" sz="2000" b="1" dirty="0">
                <a:highlight>
                  <a:srgbClr val="FFFF00"/>
                </a:highlight>
                <a:latin typeface="Times New Roman" panose="02020603050405020304" charset="0"/>
                <a:ea typeface="宋体" panose="02010600030101010101" pitchFamily="2" charset="-122"/>
                <a:cs typeface="Times New Roman" panose="02020603050405020304" charset="0"/>
                <a:sym typeface="+mn-ea"/>
              </a:rPr>
              <a:t> slanted a look at</a:t>
            </a:r>
            <a:endParaRPr lang="en-US" altLang="en-US" sz="2000" b="1" dirty="0">
              <a:highlight>
                <a:srgbClr val="FFFF00"/>
              </a:highlight>
              <a:latin typeface="Times New Roman" panose="02020603050405020304" charset="0"/>
              <a:ea typeface="宋体" panose="02010600030101010101" pitchFamily="2" charset="-122"/>
              <a:cs typeface="Times New Roman" panose="02020603050405020304" charset="0"/>
              <a:sym typeface="+mn-ea"/>
            </a:endParaRPr>
          </a:p>
        </p:txBody>
      </p:sp>
      <p:sp>
        <p:nvSpPr>
          <p:cNvPr id="8" name="圆角矩形 7"/>
          <p:cNvSpPr/>
          <p:nvPr/>
        </p:nvSpPr>
        <p:spPr>
          <a:xfrm>
            <a:off x="8291195" y="6171565"/>
            <a:ext cx="2359660" cy="3708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66700" algn="l">
              <a:lnSpc>
                <a:spcPct val="115000"/>
              </a:lnSpc>
            </a:pPr>
            <a:r>
              <a:rPr lang="en-US" altLang="zh-CN" sz="2400" b="1" kern="100" dirty="0">
                <a:solidFill>
                  <a:schemeClr val="tx1"/>
                </a:solidFill>
                <a:latin typeface="Times New Roman" panose="02020603050405020304" charset="0"/>
                <a:cs typeface="Times New Roman" panose="02020603050405020304" charset="0"/>
              </a:rPr>
              <a:t>determined</a:t>
            </a:r>
            <a:endParaRPr lang="en-US" altLang="zh-CN" sz="2400" b="1" kern="100" dirty="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blinds(horizontal)">
                                      <p:cBhvr>
                                        <p:cTn id="14" dur="5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linds(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linds(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linds(horizont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linds(horizontal)">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linds(horizontal)">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linds(horizontal)">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linds(horizont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linds(horizontal)">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linds(horizontal)">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blinds(horizontal)">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9" grpId="0" animBg="1"/>
      <p:bldP spid="9" grpId="1" animBg="1"/>
      <p:bldP spid="100" grpId="0" bldLvl="0" animBg="1"/>
      <p:bldP spid="100" grpId="1" animBg="1"/>
      <p:bldP spid="2" grpId="0" bldLvl="0" animBg="1" autoUpdateAnimBg="0"/>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5" grpId="0" animBg="1"/>
      <p:bldP spid="5" grpId="1" animBg="1"/>
      <p:bldP spid="6" grpId="0" animBg="1"/>
      <p:bldP spid="6" grpId="1" animBg="1"/>
      <p:bldP spid="7" grpId="0"/>
      <p:bldP spid="7" grpId="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52717" y="922337"/>
            <a:ext cx="11963400" cy="5542915"/>
          </a:xfrm>
          <a:prstGeom prst="rect">
            <a:avLst/>
          </a:prstGeom>
          <a:solidFill>
            <a:schemeClr val="bg1"/>
          </a:solidFill>
          <a:ln w="9525">
            <a:noFill/>
          </a:ln>
        </p:spPr>
        <p:txBody>
          <a:bodyPr wrap="square">
            <a:noAutofit/>
          </a:bodyPr>
          <a:lstStyle/>
          <a:p>
            <a:pPr marL="457200" indent="-457200">
              <a:buAutoNum type="arabicPeriod"/>
            </a:pP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buAutoNum type="arabicPeriod"/>
            </a:pP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10：</a:t>
            </a:r>
            <a:r>
              <a:rPr lang="en-US" sz="2200" dirty="0">
                <a:latin typeface="Times New Roman" panose="02020603050405020304" charset="0"/>
                <a:ea typeface="宋体" panose="02010600030101010101" pitchFamily="2" charset="-122"/>
                <a:cs typeface="Times New Roman" panose="02020603050405020304" charset="0"/>
                <a:sym typeface="+mn-ea"/>
              </a:rPr>
              <a:t>她盯着他，惊慌失措。________________________________________</a:t>
            </a: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18: </a:t>
            </a:r>
            <a:r>
              <a:rPr lang="en-US" sz="2200" dirty="0">
                <a:latin typeface="Times New Roman" panose="02020603050405020304" charset="0"/>
                <a:ea typeface="宋体" panose="02010600030101010101" pitchFamily="2" charset="-122"/>
                <a:cs typeface="Times New Roman" panose="02020603050405020304" charset="0"/>
                <a:sym typeface="+mn-ea"/>
              </a:rPr>
              <a:t>She danced along the dirt road, ______ _____ _______ against the gravel, a ___________eye ___________the half-dozen domes at the mountaintop's summit	</a:t>
            </a:r>
            <a:r>
              <a:rPr lang="en-US" sz="2200" dirty="0" err="1">
                <a:latin typeface="Times New Roman" panose="02020603050405020304" charset="0"/>
                <a:ea typeface="宋体" panose="02010600030101010101" pitchFamily="2" charset="-122"/>
                <a:cs typeface="Times New Roman" panose="02020603050405020304" charset="0"/>
                <a:sym typeface="+mn-ea"/>
              </a:rPr>
              <a:t>她沿着土路跳舞，光着脚踩在砾石上无声无声息，一双熟练的眼睛扫视着山顶上的六座圆顶</a:t>
            </a:r>
            <a:r>
              <a:rPr lang="en-US" sz="2200" dirty="0">
                <a:latin typeface="Times New Roman" panose="02020603050405020304" charset="0"/>
                <a:ea typeface="宋体" panose="02010600030101010101" pitchFamily="2" charset="-122"/>
                <a:cs typeface="Times New Roman" panose="02020603050405020304" charset="0"/>
                <a:sym typeface="+mn-ea"/>
              </a:rPr>
              <a:t>。</a:t>
            </a: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19：</a:t>
            </a:r>
            <a:r>
              <a:rPr lang="en-US" sz="2200" dirty="0">
                <a:latin typeface="Times New Roman" panose="02020603050405020304" charset="0"/>
                <a:ea typeface="宋体" panose="02010600030101010101" pitchFamily="2" charset="-122"/>
                <a:cs typeface="Times New Roman" panose="02020603050405020304" charset="0"/>
                <a:sym typeface="+mn-ea"/>
              </a:rPr>
              <a:t>她咬着嘴唇，挪动着脚步。________________________________________</a:t>
            </a: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24</a:t>
            </a:r>
            <a:r>
              <a:rPr lang="en-US" sz="2200" dirty="0">
                <a:latin typeface="Times New Roman" panose="02020603050405020304" charset="0"/>
                <a:ea typeface="宋体" panose="02010600030101010101" pitchFamily="2" charset="-122"/>
                <a:cs typeface="Times New Roman" panose="02020603050405020304" charset="0"/>
                <a:sym typeface="+mn-ea"/>
              </a:rPr>
              <a:t>: </a:t>
            </a:r>
            <a:r>
              <a:rPr lang="en-US" sz="2200" dirty="0" err="1">
                <a:latin typeface="Times New Roman" panose="02020603050405020304" charset="0"/>
                <a:ea typeface="宋体" panose="02010600030101010101" pitchFamily="2" charset="-122"/>
                <a:cs typeface="Times New Roman" panose="02020603050405020304" charset="0"/>
                <a:sym typeface="+mn-ea"/>
              </a:rPr>
              <a:t>一股不安在她的肚子里扭曲</a:t>
            </a:r>
            <a:r>
              <a:rPr lang="en-US" sz="2200" dirty="0">
                <a:latin typeface="Times New Roman" panose="02020603050405020304" charset="0"/>
                <a:ea typeface="宋体" panose="02010600030101010101" pitchFamily="2" charset="-122"/>
                <a:cs typeface="Times New Roman" panose="02020603050405020304" charset="0"/>
                <a:sym typeface="+mn-ea"/>
              </a:rPr>
              <a:t>。____________________</a:t>
            </a: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25</a:t>
            </a:r>
            <a:r>
              <a:rPr lang="en-US" sz="2200" dirty="0">
                <a:latin typeface="Times New Roman" panose="02020603050405020304" charset="0"/>
                <a:ea typeface="宋体" panose="02010600030101010101" pitchFamily="2" charset="-122"/>
                <a:cs typeface="Times New Roman" panose="02020603050405020304" charset="0"/>
                <a:sym typeface="+mn-ea"/>
              </a:rPr>
              <a:t>:  She_________ ______ _______ ________ as the thought came to her. </a:t>
            </a:r>
            <a:r>
              <a:rPr lang="en-US" sz="2200" dirty="0" err="1">
                <a:latin typeface="Times New Roman" panose="02020603050405020304" charset="0"/>
                <a:ea typeface="宋体" panose="02010600030101010101" pitchFamily="2" charset="-122"/>
                <a:cs typeface="Times New Roman" panose="02020603050405020304" charset="0"/>
                <a:sym typeface="+mn-ea"/>
              </a:rPr>
              <a:t>想到这个念头，她吸了一口气</a:t>
            </a:r>
            <a:r>
              <a:rPr lang="en-US" sz="2200" dirty="0">
                <a:latin typeface="Times New Roman" panose="02020603050405020304" charset="0"/>
                <a:ea typeface="宋体" panose="02010600030101010101" pitchFamily="2" charset="-122"/>
                <a:cs typeface="Times New Roman" panose="02020603050405020304" charset="0"/>
                <a:sym typeface="+mn-ea"/>
              </a:rPr>
              <a:t>。</a:t>
            </a: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27</a:t>
            </a:r>
            <a:r>
              <a:rPr lang="en-US" sz="2200" dirty="0">
                <a:latin typeface="Times New Roman" panose="02020603050405020304" charset="0"/>
                <a:ea typeface="宋体" panose="02010600030101010101" pitchFamily="2" charset="-122"/>
                <a:cs typeface="Times New Roman" panose="02020603050405020304" charset="0"/>
                <a:sym typeface="+mn-ea"/>
              </a:rPr>
              <a:t>: _____________ __________ _________, she _______ _______ _________ ________around the mountaintop, hoping she could _______ _______ ______ ______ a sympathetic adult. </a:t>
            </a:r>
            <a:r>
              <a:rPr lang="en-US" sz="2200" dirty="0" err="1">
                <a:latin typeface="Times New Roman" panose="02020603050405020304" charset="0"/>
                <a:ea typeface="宋体" panose="02010600030101010101" pitchFamily="2" charset="-122"/>
                <a:cs typeface="Times New Roman" panose="02020603050405020304" charset="0"/>
                <a:sym typeface="+mn-ea"/>
              </a:rPr>
              <a:t>她咬紧牙关，最后看了一眼山顶，希望能向一位同情她的成年人提出请求</a:t>
            </a:r>
            <a:r>
              <a:rPr lang="en-US" sz="2200" dirty="0">
                <a:latin typeface="Times New Roman" panose="02020603050405020304" charset="0"/>
                <a:ea typeface="宋体" panose="02010600030101010101" pitchFamily="2" charset="-122"/>
                <a:cs typeface="Times New Roman" panose="02020603050405020304" charset="0"/>
                <a:sym typeface="+mn-ea"/>
              </a:rPr>
              <a:t>。</a:t>
            </a: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27</a:t>
            </a:r>
            <a:r>
              <a:rPr lang="en-US" sz="2200" dirty="0">
                <a:latin typeface="Times New Roman" panose="02020603050405020304" charset="0"/>
                <a:ea typeface="宋体" panose="02010600030101010101" pitchFamily="2" charset="-122"/>
                <a:cs typeface="Times New Roman" panose="02020603050405020304" charset="0"/>
                <a:sym typeface="+mn-ea"/>
              </a:rPr>
              <a:t>:  _______ _____ ________ _____, she turned the handle and _______ ______.	</a:t>
            </a:r>
            <a:r>
              <a:rPr lang="en-US" sz="2200" dirty="0" err="1">
                <a:latin typeface="Times New Roman" panose="02020603050405020304" charset="0"/>
                <a:ea typeface="宋体" panose="02010600030101010101" pitchFamily="2" charset="-122"/>
                <a:cs typeface="Times New Roman" panose="02020603050405020304" charset="0"/>
                <a:sym typeface="+mn-ea"/>
              </a:rPr>
              <a:t>她深吸一口气，转动把手，溜了进去</a:t>
            </a:r>
            <a:r>
              <a:rPr lang="en-US" sz="2200" dirty="0">
                <a:latin typeface="Times New Roman" panose="02020603050405020304" charset="0"/>
                <a:ea typeface="宋体" panose="02010600030101010101" pitchFamily="2" charset="-122"/>
                <a:cs typeface="Times New Roman" panose="02020603050405020304" charset="0"/>
                <a:sym typeface="+mn-ea"/>
              </a:rPr>
              <a:t>。</a:t>
            </a:r>
            <a:endParaRPr lang="en-US" sz="2200" dirty="0">
              <a:latin typeface="Times New Roman" panose="02020603050405020304" charset="0"/>
              <a:ea typeface="宋体" panose="02010600030101010101" pitchFamily="2" charset="-122"/>
              <a:cs typeface="Times New Roman" panose="02020603050405020304" charset="0"/>
              <a:sym typeface="+mn-ea"/>
            </a:endParaRPr>
          </a:p>
        </p:txBody>
      </p:sp>
      <p:sp>
        <p:nvSpPr>
          <p:cNvPr id="32" name="文本框 31"/>
          <p:cNvSpPr txBox="1"/>
          <p:nvPr/>
        </p:nvSpPr>
        <p:spPr>
          <a:xfrm>
            <a:off x="430530" y="1036955"/>
            <a:ext cx="6096000" cy="460375"/>
          </a:xfrm>
          <a:prstGeom prst="rect">
            <a:avLst/>
          </a:prstGeom>
          <a:noFill/>
        </p:spPr>
        <p:txBody>
          <a:bodyPr wrap="square" rtlCol="0" anchor="t">
            <a:spAutoFit/>
          </a:bodyPr>
          <a:lstStyle/>
          <a:p>
            <a:r>
              <a:rPr lang="en-US" sz="2400" b="1" dirty="0">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rPr>
              <a:t>Main Character - Catalina</a:t>
            </a:r>
            <a:r>
              <a:rPr lang="zh-CN" altLang="en-US" sz="2400" b="1" dirty="0">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rPr>
              <a:t>的救援描写</a:t>
            </a:r>
            <a:endParaRPr lang="zh-CN" altLang="en-US" sz="2400" b="1" dirty="0">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矩形 16"/>
          <p:cNvSpPr>
            <a:spLocks noChangeArrowheads="1"/>
          </p:cNvSpPr>
          <p:nvPr>
            <p:custDataLst>
              <p:tags r:id="rId2"/>
            </p:custDataLst>
          </p:nvPr>
        </p:nvSpPr>
        <p:spPr bwMode="auto">
          <a:xfrm>
            <a:off x="708025" y="135255"/>
            <a:ext cx="6996430"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826135" y="234950"/>
            <a:ext cx="6804660"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altLang="zh-CN" sz="2800" b="1" dirty="0">
                <a:solidFill>
                  <a:schemeClr val="tx1"/>
                </a:solidFill>
                <a:latin typeface="Times New Roman" panose="02020603050405020304" charset="0"/>
                <a:cs typeface="Times New Roman" panose="02020603050405020304" charset="0"/>
                <a:sym typeface="+mn-ea"/>
              </a:rPr>
              <a:t>Appreciating the language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5158740" y="1637030"/>
            <a:ext cx="3735070" cy="368300"/>
          </a:xfrm>
          <a:prstGeom prst="rect">
            <a:avLst/>
          </a:prstGeom>
          <a:noFill/>
          <a:ln w="9525">
            <a:noFill/>
          </a:ln>
        </p:spPr>
        <p:txBody>
          <a:bodyPr wrap="square">
            <a:spAutoFit/>
          </a:bodyPr>
          <a:lstStyle/>
          <a:p>
            <a:pPr indent="0"/>
            <a:r>
              <a:rPr lang="en-US" b="1">
                <a:highlight>
                  <a:srgbClr val="FFFF00"/>
                </a:highlight>
                <a:latin typeface="Times New Roman" panose="02020603050405020304" charset="0"/>
                <a:ea typeface="宋体" panose="02010600030101010101" pitchFamily="2" charset="-122"/>
                <a:cs typeface="Times New Roman" panose="02020603050405020304" charset="0"/>
              </a:rPr>
              <a:t>She stared up at him, panicked.</a:t>
            </a:r>
            <a:endParaRPr lang="en-US" altLang="en-US" b="1">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5696585" y="2005330"/>
            <a:ext cx="2289810" cy="368300"/>
          </a:xfrm>
          <a:prstGeom prst="rect">
            <a:avLst/>
          </a:prstGeom>
          <a:noFill/>
          <a:ln w="9525">
            <a:noFill/>
          </a:ln>
        </p:spPr>
        <p:txBody>
          <a:bodyPr wrap="square">
            <a:spAutoFit/>
          </a:bodyPr>
          <a:lstStyle/>
          <a:p>
            <a:pPr indent="0"/>
            <a:r>
              <a:rPr lang="en-US" b="1">
                <a:highlight>
                  <a:srgbClr val="FFFF00"/>
                </a:highlight>
                <a:latin typeface="Times New Roman" panose="02020603050405020304" charset="0"/>
                <a:ea typeface="宋体" panose="02010600030101010101" pitchFamily="2" charset="-122"/>
                <a:cs typeface="Times New Roman" panose="02020603050405020304" charset="0"/>
              </a:rPr>
              <a:t>bare feet soundless </a:t>
            </a:r>
            <a:endParaRPr lang="en-US" altLang="en-US" b="1">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826135" y="2256790"/>
            <a:ext cx="1603375" cy="368300"/>
          </a:xfrm>
          <a:prstGeom prst="rect">
            <a:avLst/>
          </a:prstGeom>
          <a:noFill/>
          <a:ln w="9525">
            <a:noFill/>
          </a:ln>
        </p:spPr>
        <p:txBody>
          <a:bodyPr wrap="square">
            <a:spAutoFit/>
          </a:bodyPr>
          <a:lstStyle/>
          <a:p>
            <a:pPr indent="0"/>
            <a:r>
              <a:rPr lang="en-US" b="1" dirty="0">
                <a:highlight>
                  <a:srgbClr val="FFFF00"/>
                </a:highlight>
                <a:latin typeface="Times New Roman" panose="02020603050405020304" charset="0"/>
                <a:ea typeface="宋体" panose="02010600030101010101" pitchFamily="2" charset="-122"/>
                <a:cs typeface="Times New Roman" panose="02020603050405020304" charset="0"/>
              </a:rPr>
              <a:t>practiced </a:t>
            </a:r>
            <a:endParaRPr lang="en-US" altLang="en-US"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2944495" y="2309178"/>
            <a:ext cx="1517015" cy="368300"/>
          </a:xfrm>
          <a:prstGeom prst="rect">
            <a:avLst/>
          </a:prstGeom>
          <a:noFill/>
          <a:ln w="9525">
            <a:noFill/>
          </a:ln>
        </p:spPr>
        <p:txBody>
          <a:bodyPr wrap="square">
            <a:spAutoFit/>
          </a:bodyPr>
          <a:lstStyle/>
          <a:p>
            <a:pPr indent="0"/>
            <a:r>
              <a:rPr lang="en-US" b="1">
                <a:highlight>
                  <a:srgbClr val="FFFF00"/>
                </a:highlight>
                <a:latin typeface="Times New Roman" panose="02020603050405020304" charset="0"/>
                <a:ea typeface="宋体" panose="02010600030101010101" pitchFamily="2" charset="-122"/>
                <a:cs typeface="Times New Roman" panose="02020603050405020304" charset="0"/>
              </a:rPr>
              <a:t>scanning </a:t>
            </a:r>
            <a:endParaRPr lang="en-US" altLang="en-US" b="1">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nvSpPr>
        <p:spPr>
          <a:xfrm>
            <a:off x="5429249" y="2965133"/>
            <a:ext cx="4418330" cy="368300"/>
          </a:xfrm>
          <a:prstGeom prst="rect">
            <a:avLst/>
          </a:prstGeom>
          <a:noFill/>
          <a:ln w="9525">
            <a:noFill/>
          </a:ln>
        </p:spPr>
        <p:txBody>
          <a:bodyPr wrap="square">
            <a:spAutoFit/>
          </a:bodyPr>
          <a:lstStyle/>
          <a:p>
            <a:pPr indent="0"/>
            <a:r>
              <a:rPr lang="en-US" b="1" dirty="0">
                <a:highlight>
                  <a:srgbClr val="FFFF00"/>
                </a:highlight>
                <a:latin typeface="Times New Roman" panose="02020603050405020304" charset="0"/>
                <a:ea typeface="宋体" panose="02010600030101010101" pitchFamily="2" charset="-122"/>
                <a:cs typeface="Times New Roman" panose="02020603050405020304" charset="0"/>
              </a:rPr>
              <a:t>She bit her lip, shifting from foot to foot.</a:t>
            </a:r>
            <a:endParaRPr lang="en-US" altLang="en-US"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11" name="文本框 10"/>
          <p:cNvSpPr txBox="1"/>
          <p:nvPr/>
        </p:nvSpPr>
        <p:spPr>
          <a:xfrm>
            <a:off x="5306695" y="3359468"/>
            <a:ext cx="5080000" cy="368300"/>
          </a:xfrm>
          <a:prstGeom prst="rect">
            <a:avLst/>
          </a:prstGeom>
          <a:noFill/>
          <a:ln w="9525">
            <a:noFill/>
          </a:ln>
        </p:spPr>
        <p:txBody>
          <a:bodyPr>
            <a:spAutoFit/>
          </a:bodyPr>
          <a:lstStyle/>
          <a:p>
            <a:pPr indent="0"/>
            <a:r>
              <a:rPr lang="en-US" b="1">
                <a:highlight>
                  <a:srgbClr val="FFFF00"/>
                </a:highlight>
                <a:latin typeface="Times New Roman" panose="02020603050405020304" charset="0"/>
                <a:ea typeface="宋体" panose="02010600030101010101" pitchFamily="2" charset="-122"/>
                <a:cs typeface="Times New Roman" panose="02020603050405020304" charset="0"/>
              </a:rPr>
              <a:t>A strand of unease twisted in her gut. </a:t>
            </a:r>
            <a:endParaRPr lang="en-US" altLang="en-US" b="1">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3009900" y="3662045"/>
            <a:ext cx="3477895" cy="368300"/>
          </a:xfrm>
          <a:prstGeom prst="rect">
            <a:avLst/>
          </a:prstGeom>
          <a:noFill/>
          <a:ln w="9525">
            <a:noFill/>
          </a:ln>
        </p:spPr>
        <p:txBody>
          <a:bodyPr wrap="square">
            <a:spAutoFit/>
          </a:bodyPr>
          <a:lstStyle/>
          <a:p>
            <a:pPr indent="0"/>
            <a:r>
              <a:rPr lang="en-US" b="1" dirty="0">
                <a:highlight>
                  <a:srgbClr val="FFFF00"/>
                </a:highlight>
                <a:latin typeface="Times New Roman" panose="02020603050405020304" charset="0"/>
                <a:ea typeface="宋体" panose="02010600030101010101" pitchFamily="2" charset="-122"/>
                <a:cs typeface="Times New Roman" panose="02020603050405020304" charset="0"/>
              </a:rPr>
              <a:t> sucked in her breath </a:t>
            </a:r>
            <a:endParaRPr lang="en-US" altLang="en-US"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13" name="文本框 12"/>
          <p:cNvSpPr txBox="1"/>
          <p:nvPr/>
        </p:nvSpPr>
        <p:spPr>
          <a:xfrm>
            <a:off x="2624455" y="4283710"/>
            <a:ext cx="2682240" cy="368300"/>
          </a:xfrm>
          <a:prstGeom prst="rect">
            <a:avLst/>
          </a:prstGeom>
          <a:noFill/>
          <a:ln w="9525">
            <a:noFill/>
          </a:ln>
        </p:spPr>
        <p:txBody>
          <a:bodyPr wrap="square">
            <a:spAutoFit/>
          </a:bodyPr>
          <a:lstStyle/>
          <a:p>
            <a:pPr indent="0"/>
            <a:r>
              <a:rPr lang="en-US" b="1" dirty="0">
                <a:highlight>
                  <a:srgbClr val="FFFF00"/>
                </a:highlight>
                <a:latin typeface="Times New Roman" panose="02020603050405020304" charset="0"/>
                <a:ea typeface="宋体" panose="02010600030101010101" pitchFamily="2" charset="-122"/>
                <a:cs typeface="Times New Roman" panose="02020603050405020304" charset="0"/>
              </a:rPr>
              <a:t>Gritting her teeth</a:t>
            </a:r>
            <a:endParaRPr lang="en-US" altLang="en-US"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7467599" y="4270533"/>
            <a:ext cx="2379980" cy="368300"/>
          </a:xfrm>
          <a:prstGeom prst="rect">
            <a:avLst/>
          </a:prstGeom>
          <a:noFill/>
          <a:ln w="9525">
            <a:noFill/>
          </a:ln>
        </p:spPr>
        <p:txBody>
          <a:bodyPr wrap="square">
            <a:spAutoFit/>
          </a:bodyPr>
          <a:lstStyle/>
          <a:p>
            <a:pPr indent="0"/>
            <a:r>
              <a:rPr lang="en-US" b="1" dirty="0">
                <a:highlight>
                  <a:srgbClr val="FFFF00"/>
                </a:highlight>
                <a:latin typeface="Times New Roman" panose="02020603050405020304" charset="0"/>
                <a:ea typeface="宋体" panose="02010600030101010101" pitchFamily="2" charset="-122"/>
                <a:cs typeface="Times New Roman" panose="02020603050405020304" charset="0"/>
              </a:rPr>
              <a:t> gave one last glance </a:t>
            </a:r>
            <a:endParaRPr lang="en-US" altLang="en-US"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15" name="文本框 14"/>
          <p:cNvSpPr txBox="1"/>
          <p:nvPr/>
        </p:nvSpPr>
        <p:spPr>
          <a:xfrm>
            <a:off x="6716395" y="4659313"/>
            <a:ext cx="2540000" cy="368300"/>
          </a:xfrm>
          <a:prstGeom prst="rect">
            <a:avLst/>
          </a:prstGeom>
          <a:noFill/>
          <a:ln w="9525">
            <a:noFill/>
          </a:ln>
        </p:spPr>
        <p:txBody>
          <a:bodyPr wrap="square">
            <a:spAutoFit/>
          </a:bodyPr>
          <a:lstStyle/>
          <a:p>
            <a:pPr indent="0"/>
            <a:r>
              <a:rPr lang="en-US" b="1" dirty="0">
                <a:highlight>
                  <a:srgbClr val="FFFF00"/>
                </a:highlight>
                <a:latin typeface="Times New Roman" panose="02020603050405020304" charset="0"/>
                <a:ea typeface="宋体" panose="02010600030101010101" pitchFamily="2" charset="-122"/>
                <a:cs typeface="Times New Roman" panose="02020603050405020304" charset="0"/>
              </a:rPr>
              <a:t> make her plea to </a:t>
            </a:r>
            <a:endParaRPr lang="en-US" altLang="en-US"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518727" y="5636577"/>
            <a:ext cx="2368550" cy="368300"/>
          </a:xfrm>
          <a:prstGeom prst="rect">
            <a:avLst/>
          </a:prstGeom>
          <a:noFill/>
          <a:ln w="9525">
            <a:noFill/>
          </a:ln>
        </p:spPr>
        <p:txBody>
          <a:bodyPr wrap="square">
            <a:spAutoFit/>
          </a:bodyPr>
          <a:lstStyle/>
          <a:p>
            <a:pPr indent="0"/>
            <a:r>
              <a:rPr lang="en-US" b="1" dirty="0">
                <a:highlight>
                  <a:srgbClr val="FFFF00"/>
                </a:highlight>
                <a:latin typeface="Times New Roman" panose="02020603050405020304" charset="0"/>
                <a:ea typeface="宋体" panose="02010600030101010101" pitchFamily="2" charset="-122"/>
                <a:cs typeface="Times New Roman" panose="02020603050405020304" charset="0"/>
              </a:rPr>
              <a:t>Taking a deep breath</a:t>
            </a:r>
            <a:endParaRPr lang="en-US" altLang="en-US"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17" name="文本框 16"/>
          <p:cNvSpPr txBox="1"/>
          <p:nvPr/>
        </p:nvSpPr>
        <p:spPr>
          <a:xfrm>
            <a:off x="8785860" y="5590858"/>
            <a:ext cx="1905000" cy="368300"/>
          </a:xfrm>
          <a:prstGeom prst="rect">
            <a:avLst/>
          </a:prstGeom>
          <a:noFill/>
          <a:ln w="9525">
            <a:noFill/>
          </a:ln>
        </p:spPr>
        <p:txBody>
          <a:bodyPr wrap="square">
            <a:spAutoFit/>
          </a:bodyPr>
          <a:lstStyle/>
          <a:p>
            <a:pPr indent="0"/>
            <a:r>
              <a:rPr lang="en-US" b="1" dirty="0">
                <a:highlight>
                  <a:srgbClr val="FFFF00"/>
                </a:highlight>
                <a:latin typeface="Times New Roman" panose="02020603050405020304" charset="0"/>
                <a:ea typeface="宋体" panose="02010600030101010101" pitchFamily="2" charset="-122"/>
                <a:cs typeface="Times New Roman" panose="02020603050405020304" charset="0"/>
              </a:rPr>
              <a:t>slipped inside</a:t>
            </a:r>
            <a:endParaRPr lang="en-US" altLang="en-US"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nvSpPr>
        <p:spPr>
          <a:xfrm>
            <a:off x="2161857" y="3255723"/>
            <a:ext cx="9728835" cy="100457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66700" algn="ctr">
              <a:lnSpc>
                <a:spcPct val="115000"/>
              </a:lnSpc>
            </a:pPr>
            <a:r>
              <a:rPr lang="en-US" altLang="zh-CN" sz="36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observant</a:t>
            </a:r>
            <a:r>
              <a:rPr lang="en-US" altLang="zh-CN" sz="3600" b="1"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helpful</a:t>
            </a:r>
            <a:endParaRPr lang="en-US" altLang="zh-CN" sz="3600" b="1" kern="1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18" name="图片 17" descr="OIP-C (1)"/>
          <p:cNvPicPr>
            <a:picLocks noChangeAspect="1"/>
          </p:cNvPicPr>
          <p:nvPr/>
        </p:nvPicPr>
        <p:blipFill>
          <a:blip r:embed="rId4"/>
          <a:srcRect l="20048" r="21482"/>
          <a:stretch>
            <a:fillRect/>
          </a:stretch>
        </p:blipFill>
        <p:spPr>
          <a:xfrm>
            <a:off x="9522460" y="3277235"/>
            <a:ext cx="914400" cy="937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linds(horizont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blinds(horizontal)">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linds(horizontal)">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3" grpId="0" bldLvl="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06400" y="1176655"/>
            <a:ext cx="11671300" cy="5188585"/>
          </a:xfrm>
          <a:prstGeom prst="rect">
            <a:avLst/>
          </a:prstGeom>
          <a:solidFill>
            <a:schemeClr val="bg1"/>
          </a:solidFill>
          <a:ln w="9525">
            <a:noFill/>
          </a:ln>
        </p:spPr>
        <p:txBody>
          <a:bodyPr wrap="square">
            <a:noAutofit/>
          </a:bodyPr>
          <a:lstStyle/>
          <a:p>
            <a:pPr marL="228600" indent="266700" algn="just">
              <a:lnSpc>
                <a:spcPct val="150000"/>
              </a:lnSpc>
              <a:spcAft>
                <a:spcPts val="0"/>
              </a:spcAft>
            </a:pPr>
            <a:endParaRPr lang="en-US" altLang="zh-CN" sz="2400" b="1" kern="100" dirty="0">
              <a:latin typeface="Times New Roman" panose="02020603050405020304" charset="0"/>
              <a:ea typeface="宋体" panose="02010600030101010101" pitchFamily="2" charset="-122"/>
              <a:cs typeface="Times New Roman" panose="02020603050405020304" charset="0"/>
              <a:sym typeface="+mn-ea"/>
            </a:endParaRPr>
          </a:p>
          <a:p>
            <a:pPr marL="228600" indent="266700" algn="just">
              <a:lnSpc>
                <a:spcPct val="150000"/>
              </a:lnSpc>
              <a:spcAft>
                <a:spcPts val="0"/>
              </a:spcAft>
            </a:pPr>
            <a:r>
              <a:rPr lang="en-US" altLang="zh-CN" sz="2400" b="1" kern="100" dirty="0">
                <a:latin typeface="Times New Roman" panose="02020603050405020304" charset="0"/>
                <a:ea typeface="宋体" panose="02010600030101010101" pitchFamily="2" charset="-122"/>
                <a:cs typeface="Times New Roman" panose="02020603050405020304" charset="0"/>
                <a:sym typeface="+mn-ea"/>
              </a:rPr>
              <a:t>1.Para 54: </a:t>
            </a:r>
            <a:r>
              <a:rPr lang="en-US" altLang="zh-CN" sz="2400" b="1" kern="100" dirty="0" smtClean="0">
                <a:latin typeface="Times New Roman" panose="02020603050405020304" charset="0"/>
                <a:ea typeface="宋体" panose="02010600030101010101" pitchFamily="2" charset="-122"/>
                <a:cs typeface="Times New Roman" panose="02020603050405020304" charset="0"/>
                <a:sym typeface="+mn-ea"/>
              </a:rPr>
              <a:t>She _________ the letter to her chest, an absurd joy ____________like a supernova. It was going to happen. She would become an astronomer. She knew it now</a:t>
            </a:r>
            <a:r>
              <a:rPr lang="en-US" altLang="zh-CN" sz="2400" b="1" kern="100" dirty="0">
                <a:latin typeface="Times New Roman" panose="02020603050405020304" charset="0"/>
                <a:ea typeface="宋体" panose="02010600030101010101" pitchFamily="2" charset="-122"/>
                <a:cs typeface="Times New Roman" panose="02020603050405020304" charset="0"/>
                <a:sym typeface="+mn-ea"/>
              </a:rPr>
              <a:t>.</a:t>
            </a:r>
            <a:endParaRPr lang="en-US" altLang="zh-CN" sz="2400" b="1" kern="100" dirty="0">
              <a:latin typeface="Times New Roman" panose="02020603050405020304" charset="0"/>
              <a:ea typeface="宋体" panose="02010600030101010101" pitchFamily="2" charset="-122"/>
              <a:cs typeface="Times New Roman" panose="02020603050405020304" charset="0"/>
              <a:sym typeface="+mn-ea"/>
            </a:endParaRPr>
          </a:p>
          <a:p>
            <a:pPr marL="228600" indent="266700" algn="just">
              <a:lnSpc>
                <a:spcPct val="150000"/>
              </a:lnSpc>
              <a:spcAft>
                <a:spcPts val="0"/>
              </a:spcAft>
            </a:pPr>
            <a:r>
              <a:rPr lang="en-US" sz="2400" b="1" dirty="0" err="1">
                <a:latin typeface="Times New Roman" panose="02020603050405020304" charset="0"/>
                <a:ea typeface="宋体" panose="02010600030101010101" pitchFamily="2" charset="-122"/>
                <a:cs typeface="Times New Roman" panose="02020603050405020304" charset="0"/>
              </a:rPr>
              <a:t>她把信紧紧抱在胸前，一种荒谬的喜悦像超新星一样爆炸了。这是要发生的。她将成为一名天文学家。她现在明白了</a:t>
            </a:r>
            <a:r>
              <a:rPr lang="en-US" sz="2400" b="1" dirty="0">
                <a:latin typeface="Times New Roman" panose="02020603050405020304" charset="0"/>
                <a:ea typeface="宋体" panose="02010600030101010101" pitchFamily="2" charset="-122"/>
                <a:cs typeface="Times New Roman" panose="02020603050405020304" charset="0"/>
              </a:rPr>
              <a:t>。</a:t>
            </a:r>
            <a:endParaRPr lang="en-US" sz="2400" b="1" dirty="0">
              <a:latin typeface="Times New Roman" panose="02020603050405020304" charset="0"/>
              <a:ea typeface="宋体" panose="02010600030101010101" pitchFamily="2" charset="-122"/>
              <a:cs typeface="Times New Roman" panose="02020603050405020304" charset="0"/>
            </a:endParaRPr>
          </a:p>
          <a:p>
            <a:pPr marL="228600" indent="266700" algn="just">
              <a:lnSpc>
                <a:spcPct val="150000"/>
              </a:lnSpc>
              <a:spcAft>
                <a:spcPts val="0"/>
              </a:spcAft>
            </a:pPr>
            <a:r>
              <a:rPr lang="en-US" altLang="zh-CN" sz="2400" b="1" kern="100" dirty="0" smtClean="0">
                <a:latin typeface="Times New Roman" panose="02020603050405020304" charset="0"/>
                <a:ea typeface="宋体" panose="02010600030101010101" pitchFamily="2" charset="-122"/>
                <a:cs typeface="Times New Roman" panose="02020603050405020304" charset="0"/>
                <a:sym typeface="+mn-ea"/>
              </a:rPr>
              <a:t>2. Para 55: That </a:t>
            </a:r>
            <a:r>
              <a:rPr lang="en-US" altLang="zh-CN" sz="2400" b="1" kern="100" dirty="0">
                <a:latin typeface="Times New Roman" panose="02020603050405020304" charset="0"/>
                <a:ea typeface="宋体" panose="02010600030101010101" pitchFamily="2" charset="-122"/>
                <a:cs typeface="Times New Roman" panose="02020603050405020304" charset="0"/>
                <a:sym typeface="+mn-ea"/>
              </a:rPr>
              <a:t>night, when she ran out under the stars, she called, “I’ll discover all your secrets someday! </a:t>
            </a:r>
            <a:r>
              <a:rPr lang="en-US" sz="2400" b="1" dirty="0" err="1">
                <a:latin typeface="Times New Roman" panose="02020603050405020304" charset="0"/>
                <a:ea typeface="宋体" panose="02010600030101010101" pitchFamily="2" charset="-122"/>
                <a:cs typeface="Times New Roman" panose="02020603050405020304" charset="0"/>
                <a:sym typeface="+mn-ea"/>
              </a:rPr>
              <a:t>那天晚上，当她在星空下跑出去时，她喊道</a:t>
            </a:r>
            <a:r>
              <a:rPr lang="en-US" sz="2400" b="1" dirty="0">
                <a:latin typeface="Times New Roman" panose="02020603050405020304" charset="0"/>
                <a:ea typeface="宋体" panose="02010600030101010101" pitchFamily="2" charset="-122"/>
                <a:cs typeface="Times New Roman" panose="02020603050405020304" charset="0"/>
                <a:sym typeface="+mn-ea"/>
              </a:rPr>
              <a:t>:“</a:t>
            </a:r>
            <a:r>
              <a:rPr lang="en-US" sz="2400" b="1" dirty="0" err="1">
                <a:latin typeface="Times New Roman" panose="02020603050405020304" charset="0"/>
                <a:ea typeface="宋体" panose="02010600030101010101" pitchFamily="2" charset="-122"/>
                <a:cs typeface="Times New Roman" panose="02020603050405020304" charset="0"/>
                <a:sym typeface="+mn-ea"/>
              </a:rPr>
              <a:t>总有一天我会发现你所有的秘密</a:t>
            </a:r>
            <a:r>
              <a:rPr lang="en-US" sz="2400" b="1" dirty="0">
                <a:latin typeface="Times New Roman" panose="02020603050405020304" charset="0"/>
                <a:ea typeface="宋体" panose="02010600030101010101" pitchFamily="2" charset="-122"/>
                <a:cs typeface="Times New Roman" panose="02020603050405020304" charset="0"/>
                <a:sym typeface="+mn-ea"/>
              </a:rPr>
              <a:t>!</a:t>
            </a:r>
            <a:endParaRPr lang="en-US" sz="2400" b="1" dirty="0">
              <a:latin typeface="Times New Roman" panose="02020603050405020304" charset="0"/>
              <a:ea typeface="宋体" panose="02010600030101010101" pitchFamily="2" charset="-122"/>
              <a:cs typeface="Times New Roman" panose="02020603050405020304" charset="0"/>
              <a:sym typeface="+mn-ea"/>
            </a:endParaRPr>
          </a:p>
        </p:txBody>
      </p:sp>
      <p:sp>
        <p:nvSpPr>
          <p:cNvPr id="32" name="文本框 31"/>
          <p:cNvSpPr txBox="1"/>
          <p:nvPr/>
        </p:nvSpPr>
        <p:spPr>
          <a:xfrm>
            <a:off x="826135" y="1176655"/>
            <a:ext cx="6096000" cy="460375"/>
          </a:xfrm>
          <a:prstGeom prst="rect">
            <a:avLst/>
          </a:prstGeom>
          <a:noFill/>
        </p:spPr>
        <p:txBody>
          <a:bodyPr wrap="square" rtlCol="0" anchor="t">
            <a:spAutoFit/>
          </a:bodyPr>
          <a:lstStyle/>
          <a:p>
            <a:r>
              <a:rPr lang="en-US" sz="2400" b="1">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rPr>
              <a:t>Main Character - Catalina</a:t>
            </a:r>
            <a:r>
              <a:rPr lang="zh-CN" altLang="en-US" sz="2400" b="1">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rPr>
              <a:t>的救援描写</a:t>
            </a:r>
            <a:endParaRPr lang="zh-CN" altLang="en-US" sz="2400" b="1">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矩形 16"/>
          <p:cNvSpPr>
            <a:spLocks noChangeArrowheads="1"/>
          </p:cNvSpPr>
          <p:nvPr>
            <p:custDataLst>
              <p:tags r:id="rId2"/>
            </p:custDataLst>
          </p:nvPr>
        </p:nvSpPr>
        <p:spPr bwMode="auto">
          <a:xfrm>
            <a:off x="708025" y="135255"/>
            <a:ext cx="6996430"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826135" y="234950"/>
            <a:ext cx="6804660"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altLang="zh-CN" sz="2800" b="1" dirty="0">
                <a:solidFill>
                  <a:schemeClr val="tx1"/>
                </a:solidFill>
                <a:latin typeface="Times New Roman" panose="02020603050405020304" charset="0"/>
                <a:cs typeface="Times New Roman" panose="02020603050405020304" charset="0"/>
                <a:sym typeface="+mn-ea"/>
              </a:rPr>
              <a:t>Appreciating the language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圆角矩形 2"/>
          <p:cNvSpPr/>
          <p:nvPr/>
        </p:nvSpPr>
        <p:spPr>
          <a:xfrm>
            <a:off x="1828800" y="4114645"/>
            <a:ext cx="9728835" cy="100457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66700" algn="ctr">
              <a:lnSpc>
                <a:spcPct val="115000"/>
              </a:lnSpc>
            </a:pPr>
            <a:r>
              <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ambitious</a:t>
            </a:r>
            <a:endPar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3043872" y="1818619"/>
            <a:ext cx="1457325" cy="461665"/>
          </a:xfrm>
          <a:prstGeom prst="rect">
            <a:avLst/>
          </a:prstGeom>
          <a:noFill/>
        </p:spPr>
        <p:txBody>
          <a:bodyPr wrap="square" rtlCol="0" anchor="t">
            <a:spAutoFit/>
          </a:bodyPr>
          <a:lstStyle/>
          <a:p>
            <a:r>
              <a:rPr lang="en-US" altLang="zh-CN" sz="2400" b="1" kern="100" dirty="0" smtClean="0">
                <a:highlight>
                  <a:srgbClr val="FFFF00"/>
                </a:highlight>
                <a:latin typeface="Times New Roman" panose="02020603050405020304" charset="0"/>
                <a:ea typeface="宋体" panose="02010600030101010101" pitchFamily="2" charset="-122"/>
                <a:cs typeface="Times New Roman" panose="02020603050405020304" charset="0"/>
                <a:sym typeface="+mn-ea"/>
              </a:rPr>
              <a:t>clutched  </a:t>
            </a:r>
            <a:endParaRPr lang="en-US" altLang="zh-CN" sz="2400" b="1" kern="100" dirty="0" smtClean="0">
              <a:highlight>
                <a:srgbClr val="FFFF00"/>
              </a:highlight>
              <a:latin typeface="Times New Roman" panose="02020603050405020304" charset="0"/>
              <a:ea typeface="宋体" panose="02010600030101010101" pitchFamily="2" charset="-122"/>
              <a:cs typeface="Times New Roman" panose="02020603050405020304" charset="0"/>
              <a:sym typeface="+mn-ea"/>
            </a:endParaRPr>
          </a:p>
        </p:txBody>
      </p:sp>
      <p:sp>
        <p:nvSpPr>
          <p:cNvPr id="19" name="文本框 18"/>
          <p:cNvSpPr txBox="1"/>
          <p:nvPr/>
        </p:nvSpPr>
        <p:spPr>
          <a:xfrm>
            <a:off x="9556750" y="1873555"/>
            <a:ext cx="1547495" cy="461665"/>
          </a:xfrm>
          <a:prstGeom prst="rect">
            <a:avLst/>
          </a:prstGeom>
          <a:noFill/>
        </p:spPr>
        <p:txBody>
          <a:bodyPr wrap="square" rtlCol="0" anchor="t">
            <a:spAutoFit/>
          </a:bodyPr>
          <a:lstStyle/>
          <a:p>
            <a:r>
              <a:rPr lang="en-US" altLang="zh-CN" sz="2400" b="1" kern="100" dirty="0" smtClean="0">
                <a:highlight>
                  <a:srgbClr val="FFFF00"/>
                </a:highlight>
                <a:latin typeface="Times New Roman" panose="02020603050405020304" charset="0"/>
                <a:ea typeface="宋体" panose="02010600030101010101" pitchFamily="2" charset="-122"/>
                <a:cs typeface="Times New Roman" panose="02020603050405020304" charset="0"/>
                <a:sym typeface="+mn-ea"/>
              </a:rPr>
              <a:t>exploding </a:t>
            </a:r>
            <a:endParaRPr lang="en-US" altLang="zh-CN" sz="2400" b="1" kern="100" dirty="0" smtClean="0">
              <a:highlight>
                <a:srgbClr val="FFFF00"/>
              </a:highlight>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3" grpId="0" bldLvl="0" animBg="1"/>
      <p:bldP spid="3" grpId="1" animBg="1"/>
      <p:bldP spid="2" grpId="0"/>
      <p:bldP spid="2" grpId="1"/>
      <p:bldP spid="19" grpId="0"/>
      <p:bldP spid="19"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596265" y="1176655"/>
            <a:ext cx="11671300" cy="5266690"/>
          </a:xfrm>
          <a:prstGeom prst="rect">
            <a:avLst/>
          </a:prstGeom>
          <a:solidFill>
            <a:schemeClr val="bg1"/>
          </a:solidFill>
          <a:ln w="9525">
            <a:noFill/>
          </a:ln>
        </p:spPr>
        <p:txBody>
          <a:bodyPr wrap="square">
            <a:noAutofit/>
          </a:bodyPr>
          <a:lstStyle/>
          <a:p>
            <a:pPr indent="0">
              <a:lnSpc>
                <a:spcPct val="150000"/>
              </a:lnSpc>
              <a:buNone/>
            </a:pP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r>
              <a:rPr lang="en-US" sz="2400" b="1" dirty="0">
                <a:latin typeface="Times New Roman" panose="02020603050405020304" charset="0"/>
                <a:ea typeface="宋体" panose="02010600030101010101" pitchFamily="2" charset="-122"/>
                <a:cs typeface="Times New Roman" panose="02020603050405020304" charset="0"/>
                <a:sym typeface="+mn-ea"/>
              </a:rPr>
              <a:t>Para 12:</a:t>
            </a:r>
            <a:r>
              <a:rPr lang="en-US" sz="2400" dirty="0">
                <a:latin typeface="Times New Roman" panose="02020603050405020304" charset="0"/>
                <a:ea typeface="宋体" panose="02010600030101010101" pitchFamily="2" charset="-122"/>
                <a:cs typeface="Times New Roman" panose="02020603050405020304" charset="0"/>
                <a:sym typeface="+mn-ea"/>
              </a:rPr>
              <a:t> He asked, ______ _________ _______ ________ ________ ___________with disconcerting intensity. </a:t>
            </a:r>
            <a:r>
              <a:rPr lang="en-US" sz="2400" dirty="0" err="1">
                <a:latin typeface="Times New Roman" panose="02020603050405020304" charset="0"/>
                <a:ea typeface="宋体" panose="02010600030101010101" pitchFamily="2" charset="-122"/>
                <a:cs typeface="Times New Roman" panose="02020603050405020304" charset="0"/>
                <a:sym typeface="+mn-ea"/>
              </a:rPr>
              <a:t>他问道，他的蓝眼睛盯着她，带着令人不安的紧张</a:t>
            </a:r>
            <a:r>
              <a:rPr lang="en-US" sz="2400" dirty="0">
                <a:latin typeface="Times New Roman" panose="02020603050405020304" charset="0"/>
                <a:ea typeface="宋体" panose="02010600030101010101" pitchFamily="2" charset="-122"/>
                <a:cs typeface="Times New Roman" panose="02020603050405020304" charset="0"/>
                <a:sym typeface="+mn-ea"/>
              </a:rPr>
              <a:t>。</a:t>
            </a: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r>
              <a:rPr lang="en-US" sz="2400" b="1" dirty="0">
                <a:latin typeface="Times New Roman" panose="02020603050405020304" charset="0"/>
                <a:ea typeface="宋体" panose="02010600030101010101" pitchFamily="2" charset="-122"/>
                <a:cs typeface="Times New Roman" panose="02020603050405020304" charset="0"/>
                <a:sym typeface="+mn-ea"/>
              </a:rPr>
              <a:t>Para 16: </a:t>
            </a:r>
            <a:r>
              <a:rPr lang="en-US" sz="2400" dirty="0">
                <a:latin typeface="Times New Roman" panose="02020603050405020304" charset="0"/>
                <a:ea typeface="宋体" panose="02010600030101010101" pitchFamily="2" charset="-122"/>
                <a:cs typeface="Times New Roman" panose="02020603050405020304" charset="0"/>
                <a:sym typeface="+mn-ea"/>
              </a:rPr>
              <a:t>He laughed ___________, no longer _________her eyes, and ______her on the shoulder.</a:t>
            </a: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r>
              <a:rPr lang="en-US" sz="2400" dirty="0" err="1">
                <a:latin typeface="Times New Roman" panose="02020603050405020304" charset="0"/>
                <a:ea typeface="宋体" panose="02010600030101010101" pitchFamily="2" charset="-122"/>
                <a:cs typeface="Times New Roman" panose="02020603050405020304" charset="0"/>
                <a:sym typeface="+mn-ea"/>
              </a:rPr>
              <a:t>他不再正视她的目光，和蔼地笑了，拍拍她的肩膀</a:t>
            </a:r>
            <a:r>
              <a:rPr lang="en-US" sz="2400" dirty="0">
                <a:latin typeface="Times New Roman" panose="02020603050405020304" charset="0"/>
                <a:ea typeface="宋体" panose="02010600030101010101" pitchFamily="2" charset="-122"/>
                <a:cs typeface="Times New Roman" panose="02020603050405020304" charset="0"/>
                <a:sym typeface="+mn-ea"/>
              </a:rPr>
              <a:t>。</a:t>
            </a: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r>
              <a:rPr lang="en-US" sz="2400" b="1" dirty="0">
                <a:latin typeface="Times New Roman" panose="02020603050405020304" charset="0"/>
                <a:ea typeface="宋体" panose="02010600030101010101" pitchFamily="2" charset="-122"/>
                <a:cs typeface="Times New Roman" panose="02020603050405020304" charset="0"/>
                <a:sym typeface="+mn-ea"/>
              </a:rPr>
              <a:t>Para 22：</a:t>
            </a:r>
            <a:r>
              <a:rPr lang="en-US" sz="2400" dirty="0">
                <a:latin typeface="Times New Roman" panose="02020603050405020304" charset="0"/>
                <a:ea typeface="宋体" panose="02010600030101010101" pitchFamily="2" charset="-122"/>
                <a:cs typeface="Times New Roman" panose="02020603050405020304" charset="0"/>
                <a:sym typeface="+mn-ea"/>
              </a:rPr>
              <a:t> The head cook put one ________ ________on her apron and ____________.	</a:t>
            </a:r>
            <a:r>
              <a:rPr lang="en-US" sz="2400" dirty="0" err="1">
                <a:latin typeface="Times New Roman" panose="02020603050405020304" charset="0"/>
                <a:ea typeface="宋体" panose="02010600030101010101" pitchFamily="2" charset="-122"/>
                <a:cs typeface="Times New Roman" panose="02020603050405020304" charset="0"/>
                <a:sym typeface="+mn-ea"/>
              </a:rPr>
              <a:t>厨师长把一只涂了肥皂的手放在她的围裙上，怒目而视</a:t>
            </a:r>
            <a:r>
              <a:rPr lang="en-US" sz="2400" dirty="0">
                <a:latin typeface="Times New Roman" panose="02020603050405020304" charset="0"/>
                <a:ea typeface="宋体" panose="02010600030101010101" pitchFamily="2" charset="-122"/>
                <a:cs typeface="Times New Roman" panose="02020603050405020304" charset="0"/>
                <a:sym typeface="+mn-ea"/>
              </a:rPr>
              <a:t>。</a:t>
            </a: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r>
              <a:rPr lang="en-US" sz="2400" b="1" dirty="0">
                <a:latin typeface="Times New Roman" panose="02020603050405020304" charset="0"/>
                <a:ea typeface="宋体" panose="02010600030101010101" pitchFamily="2" charset="-122"/>
                <a:cs typeface="Times New Roman" panose="02020603050405020304" charset="0"/>
                <a:sym typeface="+mn-ea"/>
              </a:rPr>
              <a:t>Para 23:</a:t>
            </a:r>
            <a:r>
              <a:rPr lang="en-US" sz="2400" dirty="0">
                <a:latin typeface="Times New Roman" panose="02020603050405020304" charset="0"/>
                <a:ea typeface="宋体" panose="02010600030101010101" pitchFamily="2" charset="-122"/>
                <a:cs typeface="Times New Roman" panose="02020603050405020304" charset="0"/>
                <a:sym typeface="+mn-ea"/>
              </a:rPr>
              <a:t> She ___________her apron ________the girl.	</a:t>
            </a:r>
            <a:r>
              <a:rPr lang="en-US" sz="2400" dirty="0" err="1">
                <a:latin typeface="Times New Roman" panose="02020603050405020304" charset="0"/>
                <a:ea typeface="宋体" panose="02010600030101010101" pitchFamily="2" charset="-122"/>
                <a:cs typeface="Times New Roman" panose="02020603050405020304" charset="0"/>
                <a:sym typeface="+mn-ea"/>
              </a:rPr>
              <a:t>她向那女孩挥动围裙</a:t>
            </a:r>
            <a:r>
              <a:rPr lang="en-US" sz="2400" dirty="0">
                <a:latin typeface="Times New Roman" panose="02020603050405020304" charset="0"/>
                <a:ea typeface="宋体" panose="02010600030101010101" pitchFamily="2" charset="-122"/>
                <a:cs typeface="Times New Roman" panose="02020603050405020304" charset="0"/>
                <a:sym typeface="+mn-ea"/>
              </a:rPr>
              <a:t>。</a:t>
            </a:r>
            <a:endParaRPr lang="en-US" sz="2400" dirty="0">
              <a:latin typeface="Times New Roman" panose="02020603050405020304" charset="0"/>
              <a:ea typeface="宋体" panose="02010600030101010101" pitchFamily="2" charset="-122"/>
              <a:cs typeface="Times New Roman" panose="02020603050405020304" charset="0"/>
              <a:sym typeface="+mn-ea"/>
            </a:endParaRPr>
          </a:p>
        </p:txBody>
      </p:sp>
      <p:sp>
        <p:nvSpPr>
          <p:cNvPr id="32" name="文本框 31"/>
          <p:cNvSpPr txBox="1"/>
          <p:nvPr/>
        </p:nvSpPr>
        <p:spPr>
          <a:xfrm>
            <a:off x="826135" y="1176655"/>
            <a:ext cx="6096000" cy="460375"/>
          </a:xfrm>
          <a:prstGeom prst="rect">
            <a:avLst/>
          </a:prstGeom>
          <a:noFill/>
        </p:spPr>
        <p:txBody>
          <a:bodyPr wrap="square" rtlCol="0" anchor="t">
            <a:spAutoFit/>
          </a:bodyPr>
          <a:lstStyle/>
          <a:p>
            <a:r>
              <a:rPr lang="en-US" sz="2400" b="1">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rPr>
              <a:t>Secondary Character Description</a:t>
            </a:r>
            <a:endParaRPr lang="en-US" altLang="en-US" sz="2400" b="1">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矩形 16"/>
          <p:cNvSpPr>
            <a:spLocks noChangeArrowheads="1"/>
          </p:cNvSpPr>
          <p:nvPr>
            <p:custDataLst>
              <p:tags r:id="rId2"/>
            </p:custDataLst>
          </p:nvPr>
        </p:nvSpPr>
        <p:spPr bwMode="auto">
          <a:xfrm>
            <a:off x="708025" y="135255"/>
            <a:ext cx="6996430"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826135" y="234950"/>
            <a:ext cx="6804660"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altLang="zh-CN" sz="2800" b="1" dirty="0">
                <a:solidFill>
                  <a:schemeClr val="tx1"/>
                </a:solidFill>
                <a:latin typeface="Times New Roman" panose="02020603050405020304" charset="0"/>
                <a:cs typeface="Times New Roman" panose="02020603050405020304" charset="0"/>
                <a:sym typeface="+mn-ea"/>
              </a:rPr>
              <a:t>Appreciating the language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3338512" y="1877378"/>
            <a:ext cx="5653088" cy="461665"/>
          </a:xfrm>
          <a:prstGeom prst="rect">
            <a:avLst/>
          </a:prstGeom>
          <a:noFill/>
          <a:ln w="9525">
            <a:noFill/>
          </a:ln>
        </p:spPr>
        <p:txBody>
          <a:bodyPr wrap="square">
            <a:spAutoFit/>
          </a:bodyPr>
          <a:lstStyle/>
          <a:p>
            <a:pPr indent="0"/>
            <a:r>
              <a:rPr lang="en-US" sz="2400" b="1">
                <a:highlight>
                  <a:srgbClr val="FFFF00"/>
                </a:highlight>
                <a:latin typeface="Times New Roman" panose="02020603050405020304" charset="0"/>
                <a:ea typeface="宋体" panose="02010600030101010101" pitchFamily="2" charset="-122"/>
                <a:cs typeface="Times New Roman" panose="02020603050405020304" charset="0"/>
              </a:rPr>
              <a:t>his light blue eyes focusing on her</a:t>
            </a:r>
            <a:endParaRPr lang="en-US" altLang="en-US" sz="2400" b="1">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526472" y="2941955"/>
            <a:ext cx="1359535" cy="461665"/>
          </a:xfrm>
          <a:prstGeom prst="rect">
            <a:avLst/>
          </a:prstGeom>
          <a:noFill/>
          <a:ln w="9525">
            <a:noFill/>
          </a:ln>
        </p:spPr>
        <p:txBody>
          <a:bodyPr wrap="square">
            <a:spAutoFit/>
          </a:bodyPr>
          <a:lstStyle>
            <a:defPPr>
              <a:defRPr lang="zh-CN"/>
            </a:defPPr>
            <a:lvl1pPr indent="0">
              <a:defRPr sz="24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genially</a:t>
            </a:r>
            <a:endParaRPr lang="en-US" altLang="en-US" dirty="0"/>
          </a:p>
        </p:txBody>
      </p:sp>
      <p:sp>
        <p:nvSpPr>
          <p:cNvPr id="6" name="文本框 5"/>
          <p:cNvSpPr txBox="1"/>
          <p:nvPr/>
        </p:nvSpPr>
        <p:spPr>
          <a:xfrm>
            <a:off x="6338570" y="2917210"/>
            <a:ext cx="1258570" cy="461665"/>
          </a:xfrm>
          <a:prstGeom prst="rect">
            <a:avLst/>
          </a:prstGeom>
          <a:noFill/>
          <a:ln w="9525">
            <a:noFill/>
          </a:ln>
        </p:spPr>
        <p:txBody>
          <a:bodyPr wrap="square">
            <a:spAutoFit/>
          </a:bodyPr>
          <a:lstStyle>
            <a:defPPr>
              <a:defRPr lang="zh-CN"/>
            </a:defPPr>
            <a:lvl1pPr indent="0">
              <a:defRPr sz="24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meeting </a:t>
            </a:r>
            <a:endParaRPr lang="en-US" altLang="en-US" dirty="0"/>
          </a:p>
        </p:txBody>
      </p:sp>
      <p:sp>
        <p:nvSpPr>
          <p:cNvPr id="7" name="文本框 6"/>
          <p:cNvSpPr txBox="1"/>
          <p:nvPr/>
        </p:nvSpPr>
        <p:spPr>
          <a:xfrm>
            <a:off x="9410065" y="2917209"/>
            <a:ext cx="1079500" cy="461665"/>
          </a:xfrm>
          <a:prstGeom prst="rect">
            <a:avLst/>
          </a:prstGeom>
          <a:noFill/>
          <a:ln w="9525">
            <a:noFill/>
          </a:ln>
        </p:spPr>
        <p:txBody>
          <a:bodyPr wrap="square">
            <a:spAutoFit/>
          </a:bodyPr>
          <a:lstStyle>
            <a:defPPr>
              <a:defRPr lang="zh-CN"/>
            </a:defPPr>
            <a:lvl1pPr indent="0">
              <a:defRPr sz="24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patted </a:t>
            </a:r>
            <a:endParaRPr lang="en-US" altLang="en-US" dirty="0"/>
          </a:p>
        </p:txBody>
      </p:sp>
      <p:sp>
        <p:nvSpPr>
          <p:cNvPr id="8" name="文本框 7"/>
          <p:cNvSpPr txBox="1"/>
          <p:nvPr/>
        </p:nvSpPr>
        <p:spPr>
          <a:xfrm>
            <a:off x="5383530" y="4578985"/>
            <a:ext cx="2096770" cy="461665"/>
          </a:xfrm>
          <a:prstGeom prst="rect">
            <a:avLst/>
          </a:prstGeom>
          <a:noFill/>
          <a:ln w="9525">
            <a:noFill/>
          </a:ln>
        </p:spPr>
        <p:txBody>
          <a:bodyPr wrap="square">
            <a:spAutoFit/>
          </a:bodyPr>
          <a:lstStyle>
            <a:defPPr>
              <a:defRPr lang="zh-CN"/>
            </a:defPPr>
            <a:lvl1pPr indent="0">
              <a:defRPr sz="24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soapy hand</a:t>
            </a:r>
            <a:endParaRPr lang="en-US" altLang="en-US" dirty="0"/>
          </a:p>
        </p:txBody>
      </p:sp>
      <p:sp>
        <p:nvSpPr>
          <p:cNvPr id="9" name="文本框 8"/>
          <p:cNvSpPr txBox="1"/>
          <p:nvPr/>
        </p:nvSpPr>
        <p:spPr>
          <a:xfrm>
            <a:off x="9944100" y="4578985"/>
            <a:ext cx="1090930" cy="461665"/>
          </a:xfrm>
          <a:prstGeom prst="rect">
            <a:avLst/>
          </a:prstGeom>
          <a:noFill/>
          <a:ln w="9525">
            <a:noFill/>
          </a:ln>
        </p:spPr>
        <p:txBody>
          <a:bodyPr wrap="square">
            <a:spAutoFit/>
          </a:bodyPr>
          <a:lstStyle>
            <a:defPPr>
              <a:defRPr lang="zh-CN"/>
            </a:defPPr>
            <a:lvl1pPr indent="0">
              <a:defRPr sz="24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glared</a:t>
            </a:r>
            <a:endParaRPr lang="en-US" altLang="en-US" dirty="0"/>
          </a:p>
        </p:txBody>
      </p:sp>
      <p:sp>
        <p:nvSpPr>
          <p:cNvPr id="10" name="文本框 9"/>
          <p:cNvSpPr txBox="1"/>
          <p:nvPr/>
        </p:nvSpPr>
        <p:spPr>
          <a:xfrm>
            <a:off x="2506027" y="5687695"/>
            <a:ext cx="1418273" cy="461665"/>
          </a:xfrm>
          <a:prstGeom prst="rect">
            <a:avLst/>
          </a:prstGeom>
          <a:noFill/>
          <a:ln w="9525">
            <a:noFill/>
          </a:ln>
        </p:spPr>
        <p:txBody>
          <a:bodyPr wrap="square">
            <a:spAutoFit/>
          </a:bodyPr>
          <a:lstStyle>
            <a:defPPr>
              <a:defRPr lang="zh-CN"/>
            </a:defPPr>
            <a:lvl1pPr indent="0">
              <a:defRPr sz="24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flapped </a:t>
            </a:r>
            <a:endParaRPr lang="en-US" altLang="en-US" dirty="0"/>
          </a:p>
        </p:txBody>
      </p:sp>
      <p:sp>
        <p:nvSpPr>
          <p:cNvPr id="11" name="文本框 10"/>
          <p:cNvSpPr txBox="1"/>
          <p:nvPr/>
        </p:nvSpPr>
        <p:spPr>
          <a:xfrm>
            <a:off x="5593080" y="5687695"/>
            <a:ext cx="698500" cy="461665"/>
          </a:xfrm>
          <a:prstGeom prst="rect">
            <a:avLst/>
          </a:prstGeom>
          <a:noFill/>
          <a:ln w="9525">
            <a:noFill/>
          </a:ln>
        </p:spPr>
        <p:txBody>
          <a:bodyPr wrap="square">
            <a:spAutoFit/>
          </a:bodyPr>
          <a:lstStyle>
            <a:defPPr>
              <a:defRPr lang="zh-CN"/>
            </a:defPPr>
            <a:lvl1pPr indent="0">
              <a:defRPr sz="24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at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blinds(horizontal)">
                                      <p:cBhvr>
                                        <p:cTn id="14" dur="5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4" grpId="0" bldLvl="0" animBg="1" autoUpdateAnimBg="0"/>
      <p:bldP spid="2" grpId="0"/>
      <p:bldP spid="2" grpId="1"/>
      <p:bldP spid="3" grpId="0"/>
      <p:bldP spid="3" grpId="1"/>
      <p:bldP spid="6" grpId="0"/>
      <p:bldP spid="6" grpId="1"/>
      <p:bldP spid="7" grpId="0"/>
      <p:bldP spid="7" grpId="1"/>
      <p:bldP spid="8" grpId="0"/>
      <p:bldP spid="8" grpId="1"/>
      <p:bldP spid="9" grpId="0"/>
      <p:bldP spid="9" grpId="1"/>
      <p:bldP spid="10" grpId="0"/>
      <p:bldP spid="10" grpId="1"/>
      <p:bldP spid="11" grpId="0"/>
      <p:bldP spid="11"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52400" y="997585"/>
            <a:ext cx="11785600" cy="5606415"/>
          </a:xfrm>
          <a:prstGeom prst="rect">
            <a:avLst/>
          </a:prstGeom>
          <a:solidFill>
            <a:schemeClr val="bg1"/>
          </a:solidFill>
          <a:ln w="9525">
            <a:noFill/>
          </a:ln>
        </p:spPr>
        <p:txBody>
          <a:bodyPr wrap="square">
            <a:noAutofit/>
          </a:bodyPr>
          <a:lstStyle/>
          <a:p>
            <a:pPr indent="0">
              <a:lnSpc>
                <a:spcPct val="150000"/>
              </a:lnSpc>
              <a:buNone/>
            </a:pP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lnSpc>
                <a:spcPct val="150000"/>
              </a:lnSpc>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3:</a:t>
            </a:r>
            <a:r>
              <a:rPr lang="en-US" sz="2200" dirty="0">
                <a:latin typeface="Times New Roman" panose="02020603050405020304" charset="0"/>
                <a:ea typeface="宋体" panose="02010600030101010101" pitchFamily="2" charset="-122"/>
                <a:cs typeface="Times New Roman" panose="02020603050405020304" charset="0"/>
                <a:sym typeface="+mn-ea"/>
              </a:rPr>
              <a:t> During the day the Chilean mountaintop ______ ________ tourists, _____________and ___________to each other as breezes spun dust into the thin mountain air.	 </a:t>
            </a:r>
            <a:r>
              <a:rPr lang="en-US" sz="2200" dirty="0" err="1">
                <a:latin typeface="Times New Roman" panose="02020603050405020304" charset="0"/>
                <a:ea typeface="宋体" panose="02010600030101010101" pitchFamily="2" charset="-122"/>
                <a:cs typeface="Times New Roman" panose="02020603050405020304" charset="0"/>
                <a:sym typeface="+mn-ea"/>
              </a:rPr>
              <a:t>白天，智利的山顶上挤满了游客，微风把灰尘吹进稀薄的山区空气中，游客们互相呼喊着</a:t>
            </a:r>
            <a:r>
              <a:rPr lang="en-US" sz="2200" dirty="0">
                <a:latin typeface="Times New Roman" panose="02020603050405020304" charset="0"/>
                <a:ea typeface="宋体" panose="02010600030101010101" pitchFamily="2" charset="-122"/>
                <a:cs typeface="Times New Roman" panose="02020603050405020304" charset="0"/>
                <a:sym typeface="+mn-ea"/>
              </a:rPr>
              <a:t>。</a:t>
            </a: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lnSpc>
                <a:spcPct val="150000"/>
              </a:lnSpc>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8: </a:t>
            </a:r>
            <a:r>
              <a:rPr lang="en-US" sz="2200" dirty="0">
                <a:latin typeface="Times New Roman" panose="02020603050405020304" charset="0"/>
                <a:ea typeface="宋体" panose="02010600030101010101" pitchFamily="2" charset="-122"/>
                <a:cs typeface="Times New Roman" panose="02020603050405020304" charset="0"/>
                <a:sym typeface="+mn-ea"/>
              </a:rPr>
              <a:t>The sky she saw every night ________ _________ __________ patterns, from fuzzy balls of fluff to filaments braided and twirling overhead.  </a:t>
            </a:r>
            <a:r>
              <a:rPr lang="en-US" sz="2200" dirty="0" err="1">
                <a:latin typeface="Times New Roman" panose="02020603050405020304" charset="0"/>
                <a:ea typeface="宋体" panose="02010600030101010101" pitchFamily="2" charset="-122"/>
                <a:cs typeface="Times New Roman" panose="02020603050405020304" charset="0"/>
                <a:sym typeface="+mn-ea"/>
              </a:rPr>
              <a:t>她每天看到的天空都有各种各样的图案，从毛茸茸的绒毛球到在头顶上编织旋转的细丝</a:t>
            </a:r>
            <a:r>
              <a:rPr lang="en-US" sz="2200" dirty="0">
                <a:latin typeface="Times New Roman" panose="02020603050405020304" charset="0"/>
                <a:ea typeface="宋体" panose="02010600030101010101" pitchFamily="2" charset="-122"/>
                <a:cs typeface="Times New Roman" panose="02020603050405020304" charset="0"/>
                <a:sym typeface="+mn-ea"/>
              </a:rPr>
              <a:t>。</a:t>
            </a: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lnSpc>
                <a:spcPct val="150000"/>
              </a:lnSpc>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9: </a:t>
            </a:r>
            <a:r>
              <a:rPr lang="en-US" sz="2200" dirty="0">
                <a:latin typeface="Times New Roman" panose="02020603050405020304" charset="0"/>
                <a:ea typeface="宋体" panose="02010600030101010101" pitchFamily="2" charset="-122"/>
                <a:cs typeface="Times New Roman" panose="02020603050405020304" charset="0"/>
                <a:sym typeface="+mn-ea"/>
              </a:rPr>
              <a:t>Magazine pages ___________ on battered wooden side tables as fans ______ _______ _______ ________.	</a:t>
            </a:r>
            <a:r>
              <a:rPr lang="en-US" sz="2200" dirty="0" err="1">
                <a:latin typeface="Times New Roman" panose="02020603050405020304" charset="0"/>
                <a:ea typeface="宋体" panose="02010600030101010101" pitchFamily="2" charset="-122"/>
                <a:cs typeface="Times New Roman" panose="02020603050405020304" charset="0"/>
                <a:sym typeface="+mn-ea"/>
              </a:rPr>
              <a:t>扇子来回摆动，杂志页在破旧的木制边桌上拍打着</a:t>
            </a:r>
            <a:r>
              <a:rPr lang="en-US" sz="2200" dirty="0">
                <a:latin typeface="Times New Roman" panose="02020603050405020304" charset="0"/>
                <a:ea typeface="宋体" panose="02010600030101010101" pitchFamily="2" charset="-122"/>
                <a:cs typeface="Times New Roman" panose="02020603050405020304" charset="0"/>
                <a:sym typeface="+mn-ea"/>
              </a:rPr>
              <a:t>。</a:t>
            </a:r>
            <a:endParaRPr lang="en-US" sz="2200" dirty="0">
              <a:latin typeface="Times New Roman" panose="02020603050405020304" charset="0"/>
              <a:ea typeface="宋体" panose="02010600030101010101" pitchFamily="2" charset="-122"/>
              <a:cs typeface="Times New Roman" panose="02020603050405020304" charset="0"/>
              <a:sym typeface="+mn-ea"/>
            </a:endParaRPr>
          </a:p>
          <a:p>
            <a:pPr marL="457200" indent="-457200">
              <a:lnSpc>
                <a:spcPct val="150000"/>
              </a:lnSpc>
              <a:buAutoNum type="arabicPeriod"/>
            </a:pPr>
            <a:r>
              <a:rPr lang="en-US" sz="2200" b="1" dirty="0">
                <a:latin typeface="Times New Roman" panose="02020603050405020304" charset="0"/>
                <a:ea typeface="宋体" panose="02010600030101010101" pitchFamily="2" charset="-122"/>
                <a:cs typeface="Times New Roman" panose="02020603050405020304" charset="0"/>
                <a:sym typeface="+mn-ea"/>
              </a:rPr>
              <a:t>Para 22:</a:t>
            </a:r>
            <a:r>
              <a:rPr lang="en-US" sz="2200" dirty="0">
                <a:latin typeface="Times New Roman" panose="02020603050405020304" charset="0"/>
                <a:ea typeface="宋体" panose="02010600030101010101" pitchFamily="2" charset="-122"/>
                <a:cs typeface="Times New Roman" panose="02020603050405020304" charset="0"/>
                <a:sym typeface="+mn-ea"/>
              </a:rPr>
              <a:t> Dishes ________ ________against the cast-iron sinks.	</a:t>
            </a:r>
            <a:endParaRPr lang="en-US" sz="2200" dirty="0" smtClean="0">
              <a:latin typeface="Times New Roman" panose="02020603050405020304" charset="0"/>
              <a:ea typeface="宋体" panose="02010600030101010101" pitchFamily="2" charset="-122"/>
              <a:cs typeface="Times New Roman" panose="02020603050405020304" charset="0"/>
              <a:sym typeface="+mn-ea"/>
            </a:endParaRPr>
          </a:p>
          <a:p>
            <a:pPr>
              <a:lnSpc>
                <a:spcPct val="150000"/>
              </a:lnSpc>
            </a:pPr>
            <a:r>
              <a:rPr lang="en-US" sz="2200" dirty="0" smtClean="0">
                <a:latin typeface="Times New Roman" panose="02020603050405020304" charset="0"/>
                <a:ea typeface="宋体" panose="02010600030101010101" pitchFamily="2" charset="-122"/>
                <a:cs typeface="Times New Roman" panose="02020603050405020304" charset="0"/>
                <a:sym typeface="+mn-ea"/>
              </a:rPr>
              <a:t>      </a:t>
            </a:r>
            <a:r>
              <a:rPr lang="en-US" sz="2200" dirty="0" err="1" smtClean="0">
                <a:latin typeface="Times New Roman" panose="02020603050405020304" charset="0"/>
                <a:ea typeface="宋体" panose="02010600030101010101" pitchFamily="2" charset="-122"/>
                <a:cs typeface="Times New Roman" panose="02020603050405020304" charset="0"/>
                <a:sym typeface="+mn-ea"/>
              </a:rPr>
              <a:t>盘子在铸铁水槽上哗啦哗啦地响</a:t>
            </a:r>
            <a:r>
              <a:rPr lang="en-US" sz="2200" dirty="0">
                <a:latin typeface="Times New Roman" panose="02020603050405020304" charset="0"/>
                <a:ea typeface="宋体" panose="02010600030101010101" pitchFamily="2" charset="-122"/>
                <a:cs typeface="Times New Roman" panose="02020603050405020304" charset="0"/>
                <a:sym typeface="+mn-ea"/>
              </a:rPr>
              <a:t>。</a:t>
            </a:r>
            <a:endParaRPr lang="en-US" sz="2200" dirty="0">
              <a:latin typeface="Times New Roman" panose="02020603050405020304" charset="0"/>
              <a:ea typeface="宋体" panose="02010600030101010101" pitchFamily="2" charset="-122"/>
              <a:cs typeface="Times New Roman" panose="02020603050405020304" charset="0"/>
              <a:sym typeface="+mn-ea"/>
            </a:endParaRPr>
          </a:p>
        </p:txBody>
      </p:sp>
      <p:sp>
        <p:nvSpPr>
          <p:cNvPr id="32" name="文本框 31"/>
          <p:cNvSpPr txBox="1"/>
          <p:nvPr/>
        </p:nvSpPr>
        <p:spPr>
          <a:xfrm>
            <a:off x="261620" y="1161415"/>
            <a:ext cx="6096000" cy="460375"/>
          </a:xfrm>
          <a:prstGeom prst="rect">
            <a:avLst/>
          </a:prstGeom>
          <a:noFill/>
        </p:spPr>
        <p:txBody>
          <a:bodyPr wrap="square" rtlCol="0" anchor="t">
            <a:spAutoFit/>
          </a:bodyPr>
          <a:lstStyle/>
          <a:p>
            <a:r>
              <a:rPr lang="zh-CN" altLang="en-US" sz="2400" b="1">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sym typeface="+mn-ea"/>
              </a:rPr>
              <a:t>智利星空观测站的环境描写</a:t>
            </a:r>
            <a:endParaRPr lang="zh-CN" altLang="en-US" sz="2400" b="1">
              <a:ln w="22225">
                <a:solidFill>
                  <a:schemeClr val="accent2"/>
                </a:solidFill>
                <a:prstDash val="solid"/>
              </a:ln>
              <a:solidFill>
                <a:schemeClr val="accent2">
                  <a:lumMod val="40000"/>
                  <a:lumOff val="60000"/>
                </a:schemeClr>
              </a:solidFill>
              <a:latin typeface="Times New Roman" panose="02020603050405020304" charset="0"/>
              <a:ea typeface="宋体" panose="02010600030101010101" pitchFamily="2" charset="-122"/>
              <a:sym typeface="+mn-ea"/>
            </a:endParaRPr>
          </a:p>
        </p:txBody>
      </p:sp>
      <p:sp>
        <p:nvSpPr>
          <p:cNvPr id="4" name="矩形 16"/>
          <p:cNvSpPr>
            <a:spLocks noChangeArrowheads="1"/>
          </p:cNvSpPr>
          <p:nvPr>
            <p:custDataLst>
              <p:tags r:id="rId2"/>
            </p:custDataLst>
          </p:nvPr>
        </p:nvSpPr>
        <p:spPr bwMode="auto">
          <a:xfrm>
            <a:off x="708025" y="135255"/>
            <a:ext cx="6996430"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826135" y="234950"/>
            <a:ext cx="6804660"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altLang="zh-CN" sz="2800" b="1" dirty="0">
                <a:solidFill>
                  <a:schemeClr val="tx1"/>
                </a:solidFill>
                <a:latin typeface="Times New Roman" panose="02020603050405020304" charset="0"/>
                <a:cs typeface="Times New Roman" panose="02020603050405020304" charset="0"/>
                <a:sym typeface="+mn-ea"/>
              </a:rPr>
              <a:t>Appreciatingthe language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357620" y="1637030"/>
            <a:ext cx="1960880" cy="430887"/>
          </a:xfrm>
          <a:prstGeom prst="rect">
            <a:avLst/>
          </a:prstGeom>
          <a:noFill/>
          <a:ln w="9525">
            <a:noFill/>
          </a:ln>
        </p:spPr>
        <p:txBody>
          <a:bodyPr wrap="square">
            <a:spAutoFit/>
          </a:bodyPr>
          <a:lstStyle/>
          <a:p>
            <a:pPr indent="0"/>
            <a:r>
              <a:rPr lang="en-US" sz="2200" b="1" dirty="0">
                <a:highlight>
                  <a:srgbClr val="FFFF00"/>
                </a:highlight>
                <a:latin typeface="Times New Roman" panose="02020603050405020304" charset="0"/>
                <a:ea typeface="宋体" panose="02010600030101010101" pitchFamily="2" charset="-122"/>
                <a:cs typeface="Times New Roman" panose="02020603050405020304" charset="0"/>
              </a:rPr>
              <a:t>swarmed with</a:t>
            </a:r>
            <a:endParaRPr lang="en-US" altLang="en-US" sz="2200"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9248774" y="1637030"/>
            <a:ext cx="1584325" cy="430887"/>
          </a:xfrm>
          <a:prstGeom prst="rect">
            <a:avLst/>
          </a:prstGeom>
          <a:noFill/>
          <a:ln w="9525">
            <a:noFill/>
          </a:ln>
        </p:spPr>
        <p:txBody>
          <a:bodyPr wrap="square">
            <a:spAutoFit/>
          </a:bodyPr>
          <a:lstStyle>
            <a:defPPr>
              <a:defRPr lang="zh-CN"/>
            </a:defPPr>
            <a:lvl1pPr indent="0">
              <a:defRPr sz="22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shouting </a:t>
            </a:r>
            <a:endParaRPr lang="en-US" altLang="en-US" dirty="0"/>
          </a:p>
        </p:txBody>
      </p:sp>
      <p:sp>
        <p:nvSpPr>
          <p:cNvPr id="8" name="文本框 7"/>
          <p:cNvSpPr txBox="1"/>
          <p:nvPr/>
        </p:nvSpPr>
        <p:spPr>
          <a:xfrm>
            <a:off x="1054100" y="2074505"/>
            <a:ext cx="1266825" cy="430887"/>
          </a:xfrm>
          <a:prstGeom prst="rect">
            <a:avLst/>
          </a:prstGeom>
          <a:noFill/>
          <a:ln w="9525">
            <a:noFill/>
          </a:ln>
        </p:spPr>
        <p:txBody>
          <a:bodyPr wrap="square">
            <a:spAutoFit/>
          </a:bodyPr>
          <a:lstStyle>
            <a:defPPr>
              <a:defRPr lang="zh-CN"/>
            </a:defPPr>
            <a:lvl1pPr indent="0">
              <a:defRPr sz="22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sym typeface="+mn-ea"/>
              </a:rPr>
              <a:t>calling</a:t>
            </a:r>
            <a:endParaRPr lang="en-US" altLang="en-US" dirty="0">
              <a:sym typeface="+mn-ea"/>
            </a:endParaRPr>
          </a:p>
        </p:txBody>
      </p:sp>
      <p:sp>
        <p:nvSpPr>
          <p:cNvPr id="9" name="文本框 8"/>
          <p:cNvSpPr txBox="1"/>
          <p:nvPr/>
        </p:nvSpPr>
        <p:spPr>
          <a:xfrm>
            <a:off x="5576570" y="3035895"/>
            <a:ext cx="2424430" cy="430887"/>
          </a:xfrm>
          <a:prstGeom prst="rect">
            <a:avLst/>
          </a:prstGeom>
          <a:noFill/>
          <a:ln w="9525">
            <a:noFill/>
          </a:ln>
        </p:spPr>
        <p:txBody>
          <a:bodyPr wrap="square">
            <a:spAutoFit/>
          </a:bodyPr>
          <a:lstStyle>
            <a:defPPr>
              <a:defRPr lang="zh-CN"/>
            </a:defPPr>
            <a:lvl1pPr indent="0">
              <a:defRPr sz="22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was knotted with</a:t>
            </a:r>
            <a:endParaRPr lang="en-US" altLang="en-US" dirty="0"/>
          </a:p>
        </p:txBody>
      </p:sp>
      <p:sp>
        <p:nvSpPr>
          <p:cNvPr id="10" name="文本框 9"/>
          <p:cNvSpPr txBox="1"/>
          <p:nvPr/>
        </p:nvSpPr>
        <p:spPr>
          <a:xfrm>
            <a:off x="3783965" y="4605933"/>
            <a:ext cx="1270000" cy="430887"/>
          </a:xfrm>
          <a:prstGeom prst="rect">
            <a:avLst/>
          </a:prstGeom>
          <a:noFill/>
          <a:ln w="9525">
            <a:noFill/>
          </a:ln>
        </p:spPr>
        <p:txBody>
          <a:bodyPr wrap="square">
            <a:spAutoFit/>
          </a:bodyPr>
          <a:lstStyle/>
          <a:p>
            <a:pPr indent="0"/>
            <a:r>
              <a:rPr lang="en-US" sz="2200" b="1" dirty="0">
                <a:highlight>
                  <a:srgbClr val="FFFF00"/>
                </a:highlight>
                <a:latin typeface="Times New Roman" panose="02020603050405020304" charset="0"/>
                <a:ea typeface="宋体" panose="02010600030101010101" pitchFamily="2" charset="-122"/>
                <a:cs typeface="Times New Roman" panose="02020603050405020304" charset="0"/>
              </a:rPr>
              <a:t>flapped</a:t>
            </a:r>
            <a:endParaRPr lang="en-US" altLang="en-US" sz="2200" b="1" dirty="0">
              <a:highlight>
                <a:srgbClr val="FFFF00"/>
              </a:highlight>
              <a:latin typeface="Times New Roman" panose="02020603050405020304" charset="0"/>
              <a:ea typeface="宋体" panose="02010600030101010101" pitchFamily="2" charset="-122"/>
              <a:cs typeface="Times New Roman" panose="02020603050405020304" charset="0"/>
            </a:endParaRPr>
          </a:p>
        </p:txBody>
      </p:sp>
      <p:sp>
        <p:nvSpPr>
          <p:cNvPr id="11" name="文本框 10"/>
          <p:cNvSpPr txBox="1"/>
          <p:nvPr/>
        </p:nvSpPr>
        <p:spPr>
          <a:xfrm>
            <a:off x="9682161" y="4605933"/>
            <a:ext cx="2301875" cy="430887"/>
          </a:xfrm>
          <a:prstGeom prst="rect">
            <a:avLst/>
          </a:prstGeom>
          <a:noFill/>
          <a:ln w="9525">
            <a:noFill/>
          </a:ln>
        </p:spPr>
        <p:txBody>
          <a:bodyPr wrap="square">
            <a:spAutoFit/>
          </a:bodyPr>
          <a:lstStyle>
            <a:defPPr>
              <a:defRPr lang="zh-CN"/>
            </a:defPPr>
            <a:lvl1pPr indent="0">
              <a:defRPr sz="22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 swung back</a:t>
            </a:r>
            <a:endParaRPr lang="en-US" altLang="en-US" dirty="0"/>
          </a:p>
        </p:txBody>
      </p:sp>
      <p:sp>
        <p:nvSpPr>
          <p:cNvPr id="12" name="文本框 11"/>
          <p:cNvSpPr txBox="1"/>
          <p:nvPr/>
        </p:nvSpPr>
        <p:spPr>
          <a:xfrm>
            <a:off x="1143635" y="5096331"/>
            <a:ext cx="1770380" cy="430887"/>
          </a:xfrm>
          <a:prstGeom prst="rect">
            <a:avLst/>
          </a:prstGeom>
          <a:noFill/>
          <a:ln w="9525">
            <a:noFill/>
          </a:ln>
        </p:spPr>
        <p:txBody>
          <a:bodyPr wrap="square">
            <a:spAutoFit/>
          </a:bodyPr>
          <a:lstStyle>
            <a:defPPr>
              <a:defRPr lang="zh-CN"/>
            </a:defPPr>
            <a:lvl1pPr indent="0">
              <a:defRPr sz="22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sym typeface="+mn-ea"/>
              </a:rPr>
              <a:t> and forth</a:t>
            </a:r>
            <a:endParaRPr lang="en-US" altLang="en-US" dirty="0">
              <a:sym typeface="+mn-ea"/>
            </a:endParaRPr>
          </a:p>
        </p:txBody>
      </p:sp>
      <p:sp>
        <p:nvSpPr>
          <p:cNvPr id="13" name="文本框 12"/>
          <p:cNvSpPr txBox="1"/>
          <p:nvPr/>
        </p:nvSpPr>
        <p:spPr>
          <a:xfrm>
            <a:off x="2789872" y="5634721"/>
            <a:ext cx="2496185" cy="430887"/>
          </a:xfrm>
          <a:prstGeom prst="rect">
            <a:avLst/>
          </a:prstGeom>
          <a:noFill/>
          <a:ln w="9525">
            <a:noFill/>
          </a:ln>
        </p:spPr>
        <p:txBody>
          <a:bodyPr wrap="square">
            <a:spAutoFit/>
          </a:bodyPr>
          <a:lstStyle>
            <a:defPPr>
              <a:defRPr lang="zh-CN"/>
            </a:defPPr>
            <a:lvl1pPr indent="0">
              <a:defRPr sz="2200" b="1">
                <a:highlight>
                  <a:srgbClr val="FFFF00"/>
                </a:highlight>
                <a:latin typeface="Times New Roman" panose="02020603050405020304" charset="0"/>
                <a:ea typeface="宋体" panose="02010600030101010101" pitchFamily="2" charset="-122"/>
                <a:cs typeface="Times New Roman" panose="02020603050405020304" charset="0"/>
              </a:defRPr>
            </a:lvl1pPr>
          </a:lstStyle>
          <a:p>
            <a:r>
              <a:rPr lang="en-US" dirty="0"/>
              <a:t>clattered loudly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blinds(horizontal)">
                                      <p:cBhvr>
                                        <p:cTn id="14" dur="5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4" grpId="0" bldLvl="0" animBg="1" autoUpdateAnimBg="0"/>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矩形 16"/>
          <p:cNvSpPr>
            <a:spLocks noChangeArrowheads="1"/>
          </p:cNvSpPr>
          <p:nvPr>
            <p:custDataLst>
              <p:tags r:id="rId2"/>
            </p:custDataLst>
          </p:nvPr>
        </p:nvSpPr>
        <p:spPr bwMode="auto">
          <a:xfrm>
            <a:off x="612140" y="135255"/>
            <a:ext cx="6996430"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 name="矩形 4"/>
          <p:cNvSpPr/>
          <p:nvPr>
            <p:custDataLst>
              <p:tags r:id="rId3"/>
            </p:custDataLst>
          </p:nvPr>
        </p:nvSpPr>
        <p:spPr>
          <a:xfrm>
            <a:off x="708025" y="229235"/>
            <a:ext cx="6804660"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pPr>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altLang="zh-CN" sz="2800" b="1" dirty="0">
                <a:solidFill>
                  <a:schemeClr val="tx1"/>
                </a:solidFill>
                <a:latin typeface="Times New Roman" panose="02020603050405020304" charset="0"/>
                <a:ea typeface="宋体" panose="02010600030101010101" pitchFamily="2" charset="-122"/>
                <a:sym typeface="+mn-ea"/>
              </a:rPr>
              <a:t>Trace the hidden clue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矩形 14"/>
          <p:cNvSpPr/>
          <p:nvPr/>
        </p:nvSpPr>
        <p:spPr>
          <a:xfrm>
            <a:off x="501650" y="2019999"/>
            <a:ext cx="11518900" cy="4616648"/>
          </a:xfrm>
          <a:prstGeom prst="rect">
            <a:avLst/>
          </a:prstGeom>
          <a:solidFill>
            <a:schemeClr val="bg1"/>
          </a:solidFill>
        </p:spPr>
        <p:txBody>
          <a:bodyPr wrap="square">
            <a:spAutoFit/>
          </a:bodyPr>
          <a:lstStyle/>
          <a:p>
            <a:pPr indent="266700" algn="just">
              <a:lnSpc>
                <a:spcPct val="150000"/>
              </a:lnSpc>
              <a:spcAft>
                <a:spcPts val="0"/>
              </a:spcAft>
            </a:pPr>
            <a:r>
              <a:rPr lang="en-US" altLang="zh-CN" sz="2800" kern="100" dirty="0" smtClean="0">
                <a:latin typeface="Times New Roman" panose="02020603050405020304" charset="0"/>
                <a:ea typeface="宋体" panose="02010600030101010101" pitchFamily="2" charset="-122"/>
                <a:cs typeface="Times New Roman" panose="02020603050405020304" charset="0"/>
              </a:rPr>
              <a:t>1. Flipping </a:t>
            </a:r>
            <a:r>
              <a:rPr lang="en-US" altLang="zh-CN" sz="2800" kern="100" dirty="0">
                <a:latin typeface="Times New Roman" panose="02020603050405020304" charset="0"/>
                <a:ea typeface="宋体" panose="02010600030101010101" pitchFamily="2" charset="-122"/>
                <a:cs typeface="Times New Roman" panose="02020603050405020304" charset="0"/>
              </a:rPr>
              <a:t>through the pages of a botany journal, she had stopped at the picture of an intricate </a:t>
            </a:r>
            <a:r>
              <a:rPr lang="en-US" altLang="zh-CN" sz="2800" b="1" kern="100" dirty="0">
                <a:solidFill>
                  <a:srgbClr val="0000FF"/>
                </a:solidFill>
                <a:latin typeface="Times New Roman" panose="02020603050405020304" charset="0"/>
                <a:ea typeface="宋体" panose="02010600030101010101" pitchFamily="2" charset="-122"/>
                <a:cs typeface="Times New Roman" panose="02020603050405020304" charset="0"/>
              </a:rPr>
              <a:t>white flowers.</a:t>
            </a:r>
            <a:endParaRPr lang="zh-CN" altLang="zh-CN" sz="2800" kern="100" dirty="0">
              <a:latin typeface="等线" panose="02010600030101010101" pitchFamily="2" charset="-122"/>
              <a:cs typeface="Times New Roman" panose="02020603050405020304" charset="0"/>
            </a:endParaRPr>
          </a:p>
          <a:p>
            <a:pPr indent="266700" algn="just">
              <a:lnSpc>
                <a:spcPct val="150000"/>
              </a:lnSpc>
              <a:spcAft>
                <a:spcPts val="0"/>
              </a:spcAft>
            </a:pPr>
            <a:r>
              <a:rPr lang="en-US" altLang="zh-CN" sz="2800" kern="100" dirty="0" smtClean="0">
                <a:latin typeface="Times New Roman" panose="02020603050405020304" charset="0"/>
                <a:ea typeface="宋体" panose="02010600030101010101" pitchFamily="2" charset="-122"/>
                <a:cs typeface="Times New Roman" panose="02020603050405020304" charset="0"/>
              </a:rPr>
              <a:t>2. It’s </a:t>
            </a:r>
            <a:r>
              <a:rPr lang="en-US" altLang="zh-CN" sz="2800" kern="100" dirty="0">
                <a:latin typeface="Times New Roman" panose="02020603050405020304" charset="0"/>
                <a:ea typeface="宋体" panose="02010600030101010101" pitchFamily="2" charset="-122"/>
                <a:cs typeface="Times New Roman" panose="02020603050405020304" charset="0"/>
              </a:rPr>
              <a:t>called </a:t>
            </a:r>
            <a:r>
              <a:rPr lang="en-US" altLang="zh-CN" sz="2800" b="1" kern="100" dirty="0">
                <a:solidFill>
                  <a:srgbClr val="0000FF"/>
                </a:solidFill>
                <a:latin typeface="Times New Roman" panose="02020603050405020304" charset="0"/>
                <a:ea typeface="宋体" panose="02010600030101010101" pitchFamily="2" charset="-122"/>
                <a:cs typeface="Times New Roman" panose="02020603050405020304" charset="0"/>
              </a:rPr>
              <a:t>wild carrot</a:t>
            </a:r>
            <a:r>
              <a:rPr lang="en-US" altLang="zh-CN" sz="2800" kern="100" dirty="0">
                <a:latin typeface="Times New Roman" panose="02020603050405020304" charset="0"/>
                <a:ea typeface="宋体" panose="02010600030101010101" pitchFamily="2" charset="-122"/>
                <a:cs typeface="Times New Roman" panose="02020603050405020304" charset="0"/>
              </a:rPr>
              <a:t>, or </a:t>
            </a:r>
            <a:r>
              <a:rPr lang="en-US" altLang="zh-CN" sz="2800" b="1" kern="100" dirty="0">
                <a:solidFill>
                  <a:srgbClr val="0000FF"/>
                </a:solidFill>
                <a:latin typeface="Times New Roman" panose="02020603050405020304" charset="0"/>
                <a:ea typeface="宋体" panose="02010600030101010101" pitchFamily="2" charset="-122"/>
                <a:cs typeface="Times New Roman" panose="02020603050405020304" charset="0"/>
              </a:rPr>
              <a:t>Queen Anne’s Lace</a:t>
            </a:r>
            <a:r>
              <a:rPr lang="en-US" altLang="zh-CN" sz="2800" kern="100" dirty="0">
                <a:solidFill>
                  <a:srgbClr val="0000FF"/>
                </a:solidFill>
                <a:latin typeface="Times New Roman" panose="02020603050405020304" charset="0"/>
                <a:ea typeface="宋体" panose="02010600030101010101" pitchFamily="2" charset="-122"/>
                <a:cs typeface="Times New Roman" panose="02020603050405020304" charset="0"/>
              </a:rPr>
              <a:t>.</a:t>
            </a:r>
            <a:endParaRPr lang="zh-CN" altLang="zh-CN" sz="2800" kern="100" dirty="0">
              <a:latin typeface="等线" panose="02010600030101010101" pitchFamily="2" charset="-122"/>
              <a:cs typeface="Times New Roman" panose="02020603050405020304" charset="0"/>
            </a:endParaRPr>
          </a:p>
          <a:p>
            <a:pPr indent="266700" algn="just">
              <a:lnSpc>
                <a:spcPct val="150000"/>
              </a:lnSpc>
              <a:spcAft>
                <a:spcPts val="0"/>
              </a:spcAft>
            </a:pPr>
            <a:r>
              <a:rPr lang="en-US" altLang="zh-CN" sz="2800" kern="100" dirty="0" smtClean="0">
                <a:latin typeface="Times New Roman" panose="02020603050405020304" charset="0"/>
                <a:ea typeface="宋体" panose="02010600030101010101" pitchFamily="2" charset="-122"/>
                <a:cs typeface="Times New Roman" panose="02020603050405020304" charset="0"/>
              </a:rPr>
              <a:t>3. I’ve </a:t>
            </a:r>
            <a:r>
              <a:rPr lang="en-US" altLang="zh-CN" sz="2800" kern="100" dirty="0">
                <a:latin typeface="Times New Roman" panose="02020603050405020304" charset="0"/>
                <a:ea typeface="宋体" panose="02010600030101010101" pitchFamily="2" charset="-122"/>
                <a:cs typeface="Times New Roman" panose="02020603050405020304" charset="0"/>
              </a:rPr>
              <a:t>always liked that flower, because I think it </a:t>
            </a:r>
            <a:r>
              <a:rPr lang="en-US" altLang="zh-CN" sz="2800" b="1" kern="100" dirty="0">
                <a:solidFill>
                  <a:srgbClr val="0000FF"/>
                </a:solidFill>
                <a:latin typeface="Times New Roman" panose="02020603050405020304" charset="0"/>
                <a:ea typeface="宋体" panose="02010600030101010101" pitchFamily="2" charset="-122"/>
                <a:cs typeface="Times New Roman" panose="02020603050405020304" charset="0"/>
              </a:rPr>
              <a:t>looks like a galaxy</a:t>
            </a:r>
            <a:r>
              <a:rPr lang="en-US" altLang="zh-CN" sz="2800" kern="100" dirty="0">
                <a:solidFill>
                  <a:srgbClr val="0000FF"/>
                </a:solidFill>
                <a:latin typeface="Times New Roman" panose="02020603050405020304" charset="0"/>
                <a:ea typeface="宋体" panose="02010600030101010101" pitchFamily="2" charset="-122"/>
                <a:cs typeface="Times New Roman" panose="02020603050405020304" charset="0"/>
              </a:rPr>
              <a:t>.</a:t>
            </a:r>
            <a:r>
              <a:rPr lang="en-US" altLang="zh-CN" sz="2800" kern="100" dirty="0">
                <a:latin typeface="Times New Roman" panose="02020603050405020304" charset="0"/>
                <a:ea typeface="宋体" panose="02010600030101010101" pitchFamily="2" charset="-122"/>
                <a:cs typeface="Times New Roman" panose="02020603050405020304" charset="0"/>
              </a:rPr>
              <a:t> Nature repeats itself.</a:t>
            </a:r>
            <a:endParaRPr lang="zh-CN" altLang="zh-CN" sz="2800" kern="100" dirty="0">
              <a:latin typeface="等线" panose="02010600030101010101" pitchFamily="2" charset="-122"/>
              <a:cs typeface="Times New Roman" panose="02020603050405020304" charset="0"/>
            </a:endParaRPr>
          </a:p>
          <a:p>
            <a:pPr indent="266700" algn="just">
              <a:lnSpc>
                <a:spcPct val="150000"/>
              </a:lnSpc>
              <a:spcAft>
                <a:spcPts val="0"/>
              </a:spcAft>
            </a:pPr>
            <a:r>
              <a:rPr lang="en-US" altLang="zh-CN" sz="2800" kern="100" dirty="0" smtClean="0">
                <a:latin typeface="Times New Roman" panose="02020603050405020304" charset="0"/>
                <a:ea typeface="宋体" panose="02010600030101010101" pitchFamily="2" charset="-122"/>
                <a:cs typeface="Times New Roman" panose="02020603050405020304" charset="0"/>
              </a:rPr>
              <a:t>4. She </a:t>
            </a:r>
            <a:r>
              <a:rPr lang="en-US" altLang="zh-CN" sz="2800" kern="100" dirty="0">
                <a:latin typeface="Times New Roman" panose="02020603050405020304" charset="0"/>
                <a:ea typeface="宋体" panose="02010600030101010101" pitchFamily="2" charset="-122"/>
                <a:cs typeface="Times New Roman" panose="02020603050405020304" charset="0"/>
              </a:rPr>
              <a:t>spun the delicate, </a:t>
            </a:r>
            <a:r>
              <a:rPr lang="en-US" altLang="zh-CN" sz="2800" b="1" kern="100" dirty="0">
                <a:solidFill>
                  <a:srgbClr val="0000FF"/>
                </a:solidFill>
                <a:latin typeface="Times New Roman" panose="02020603050405020304" charset="0"/>
                <a:ea typeface="宋体" panose="02010600030101010101" pitchFamily="2" charset="-122"/>
                <a:cs typeface="Times New Roman" panose="02020603050405020304" charset="0"/>
              </a:rPr>
              <a:t>galactic flower</a:t>
            </a:r>
            <a:r>
              <a:rPr lang="en-US" altLang="zh-CN" sz="2800" kern="100" dirty="0">
                <a:latin typeface="Times New Roman" panose="02020603050405020304" charset="0"/>
                <a:ea typeface="宋体" panose="02010600030101010101" pitchFamily="2" charset="-122"/>
                <a:cs typeface="Times New Roman" panose="02020603050405020304" charset="0"/>
              </a:rPr>
              <a:t> in her hand. Patterns in the sky, patterns on the earth; humans </a:t>
            </a:r>
            <a:r>
              <a:rPr lang="en-US" altLang="zh-CN" sz="2800" b="1" kern="100" dirty="0">
                <a:solidFill>
                  <a:srgbClr val="0000FF"/>
                </a:solidFill>
                <a:latin typeface="Times New Roman" panose="02020603050405020304" charset="0"/>
                <a:ea typeface="宋体" panose="02010600030101010101" pitchFamily="2" charset="-122"/>
                <a:cs typeface="Times New Roman" panose="02020603050405020304" charset="0"/>
              </a:rPr>
              <a:t>laced them together.</a:t>
            </a:r>
            <a:r>
              <a:rPr lang="en-US" altLang="zh-CN" sz="2800" kern="100" dirty="0">
                <a:latin typeface="Times New Roman" panose="02020603050405020304" charset="0"/>
                <a:ea typeface="宋体" panose="02010600030101010101" pitchFamily="2" charset="-122"/>
                <a:cs typeface="Times New Roman" panose="02020603050405020304" charset="0"/>
              </a:rPr>
              <a:t> </a:t>
            </a:r>
            <a:endParaRPr lang="en-US" altLang="zh-CN" sz="2800" kern="100" dirty="0">
              <a:latin typeface="Times New Roman" panose="02020603050405020304" charset="0"/>
              <a:ea typeface="宋体" panose="02010600030101010101" pitchFamily="2" charset="-122"/>
              <a:cs typeface="Times New Roman" panose="02020603050405020304" charset="0"/>
            </a:endParaRPr>
          </a:p>
        </p:txBody>
      </p:sp>
      <p:sp>
        <p:nvSpPr>
          <p:cNvPr id="2" name="矩形 1"/>
          <p:cNvSpPr/>
          <p:nvPr/>
        </p:nvSpPr>
        <p:spPr>
          <a:xfrm>
            <a:off x="501650" y="842645"/>
            <a:ext cx="11518900" cy="1083374"/>
          </a:xfrm>
          <a:prstGeom prst="rect">
            <a:avLst/>
          </a:prstGeom>
          <a:solidFill>
            <a:schemeClr val="bg1"/>
          </a:solidFill>
        </p:spPr>
        <p:txBody>
          <a:bodyPr wrap="square">
            <a:spAutoFit/>
          </a:bodyPr>
          <a:lstStyle/>
          <a:p>
            <a:pPr lvl="0" algn="just">
              <a:lnSpc>
                <a:spcPct val="115000"/>
              </a:lnSpc>
            </a:pPr>
            <a:r>
              <a:rPr lang="zh-CN" altLang="zh-CN" sz="2800" b="1" kern="100" dirty="0">
                <a:solidFill>
                  <a:srgbClr val="00B050"/>
                </a:solidFill>
                <a:latin typeface="Times New Roman" panose="02020603050405020304" charset="0"/>
                <a:ea typeface="宋体" panose="02010600030101010101" pitchFamily="2" charset="-122"/>
                <a:cs typeface="Times New Roman" panose="02020603050405020304" charset="0"/>
              </a:rPr>
              <a:t>（文中多处出现的蕾丝边的白花就象征着银河之花，吸引着像</a:t>
            </a:r>
            <a:r>
              <a:rPr lang="en-US" altLang="zh-CN" sz="2800" b="1" kern="100" dirty="0">
                <a:solidFill>
                  <a:srgbClr val="00B050"/>
                </a:solidFill>
                <a:latin typeface="Times New Roman" panose="02020603050405020304" charset="0"/>
                <a:ea typeface="宋体" panose="02010600030101010101" pitchFamily="2" charset="-122"/>
                <a:cs typeface="Times New Roman" panose="02020603050405020304" charset="0"/>
              </a:rPr>
              <a:t>Catalina</a:t>
            </a:r>
            <a:r>
              <a:rPr lang="zh-CN" altLang="zh-CN" sz="2800" b="1" kern="100" dirty="0">
                <a:solidFill>
                  <a:srgbClr val="00B050"/>
                </a:solidFill>
                <a:latin typeface="Times New Roman" panose="02020603050405020304" charset="0"/>
                <a:ea typeface="宋体" panose="02010600030101010101" pitchFamily="2" charset="-122"/>
                <a:cs typeface="Times New Roman" panose="02020603050405020304" charset="0"/>
              </a:rPr>
              <a:t>这样有志向的人们）</a:t>
            </a:r>
            <a:endParaRPr lang="zh-CN" altLang="zh-CN" sz="2800" b="1" kern="100" dirty="0">
              <a:solidFill>
                <a:srgbClr val="00B050"/>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15" grpId="0" animBg="1"/>
      <p:bldP spid="15" grpId="1"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内容占位符 4"/>
          <p:cNvSpPr>
            <a:spLocks noGrp="1"/>
          </p:cNvSpPr>
          <p:nvPr>
            <p:ph idx="1"/>
          </p:nvPr>
        </p:nvSpPr>
        <p:spPr>
          <a:xfrm>
            <a:off x="240609" y="491240"/>
            <a:ext cx="4917800" cy="830663"/>
          </a:xfrm>
        </p:spPr>
        <p:txBody>
          <a:bodyPr>
            <a:noAutofit/>
          </a:bodyPr>
          <a:lstStyle/>
          <a:p>
            <a:r>
              <a:rPr lang="en-US" altLang="zh-CN" sz="3600" b="1">
                <a:solidFill>
                  <a:schemeClr val="bg1"/>
                </a:solidFill>
                <a:latin typeface="Times New Roman" panose="02020603050405020304" charset="0"/>
                <a:cs typeface="Times New Roman" panose="02020603050405020304" charset="0"/>
              </a:rPr>
              <a:t>Lace Round the Sky</a:t>
            </a:r>
            <a:endParaRPr lang="en-US" altLang="zh-CN" sz="3600" b="1">
              <a:solidFill>
                <a:schemeClr val="bg1"/>
              </a:solidFill>
              <a:latin typeface="Times New Roman" panose="02020603050405020304" charset="0"/>
              <a:cs typeface="Times New Roman" panose="02020603050405020304" charset="0"/>
            </a:endParaRPr>
          </a:p>
        </p:txBody>
      </p:sp>
      <p:sp>
        <p:nvSpPr>
          <p:cNvPr id="33" name="椭圆 13"/>
          <p:cNvSpPr>
            <a:spLocks noChangeArrowheads="1"/>
          </p:cNvSpPr>
          <p:nvPr>
            <p:custDataLst>
              <p:tags r:id="rId2"/>
            </p:custDataLst>
          </p:nvPr>
        </p:nvSpPr>
        <p:spPr bwMode="auto">
          <a:xfrm>
            <a:off x="3207639" y="2005806"/>
            <a:ext cx="2663825" cy="2663825"/>
          </a:xfrm>
          <a:prstGeom prst="ellipse">
            <a:avLst/>
          </a:prstGeom>
          <a:solidFill>
            <a:schemeClr val="bg1">
              <a:alpha val="2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34" name="矩形 14"/>
          <p:cNvSpPr>
            <a:spLocks noChangeArrowheads="1"/>
          </p:cNvSpPr>
          <p:nvPr>
            <p:custDataLst>
              <p:tags r:id="rId3"/>
            </p:custDataLst>
          </p:nvPr>
        </p:nvSpPr>
        <p:spPr bwMode="auto">
          <a:xfrm>
            <a:off x="6123338" y="3947100"/>
            <a:ext cx="3602589" cy="471488"/>
          </a:xfrm>
          <a:prstGeom prst="rect">
            <a:avLst/>
          </a:prstGeom>
          <a:solidFill>
            <a:schemeClr val="bg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Times New Roman" panose="02020603050405020304" charset="0"/>
              <a:cs typeface="Times New Roman" panose="02020603050405020304" charset="0"/>
            </a:endParaRPr>
          </a:p>
        </p:txBody>
      </p:sp>
      <p:sp>
        <p:nvSpPr>
          <p:cNvPr id="35" name="矩形 15"/>
          <p:cNvSpPr>
            <a:spLocks noChangeArrowheads="1"/>
          </p:cNvSpPr>
          <p:nvPr>
            <p:custDataLst>
              <p:tags r:id="rId4"/>
            </p:custDataLst>
          </p:nvPr>
        </p:nvSpPr>
        <p:spPr bwMode="auto">
          <a:xfrm>
            <a:off x="6088063" y="3101975"/>
            <a:ext cx="3637866" cy="471488"/>
          </a:xfrm>
          <a:prstGeom prst="rect">
            <a:avLst/>
          </a:prstGeom>
          <a:solidFill>
            <a:schemeClr val="bg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Times New Roman" panose="02020603050405020304" charset="0"/>
              <a:cs typeface="Times New Roman" panose="02020603050405020304" charset="0"/>
            </a:endParaRPr>
          </a:p>
        </p:txBody>
      </p:sp>
      <p:sp>
        <p:nvSpPr>
          <p:cNvPr id="36" name="矩形 16"/>
          <p:cNvSpPr>
            <a:spLocks noChangeArrowheads="1"/>
          </p:cNvSpPr>
          <p:nvPr>
            <p:custDataLst>
              <p:tags r:id="rId5"/>
            </p:custDataLst>
          </p:nvPr>
        </p:nvSpPr>
        <p:spPr bwMode="auto">
          <a:xfrm>
            <a:off x="6088062" y="2370138"/>
            <a:ext cx="3637866" cy="471487"/>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dirty="0">
              <a:solidFill>
                <a:srgbClr val="FFFFFF"/>
              </a:solidFill>
              <a:latin typeface="Times New Roman" panose="02020603050405020304" charset="0"/>
              <a:cs typeface="Times New Roman" panose="02020603050405020304" charset="0"/>
            </a:endParaRPr>
          </a:p>
        </p:txBody>
      </p:sp>
      <p:sp>
        <p:nvSpPr>
          <p:cNvPr id="37" name="文本框 17"/>
          <p:cNvSpPr txBox="1">
            <a:spLocks noChangeArrowheads="1"/>
          </p:cNvSpPr>
          <p:nvPr>
            <p:custDataLst>
              <p:tags r:id="rId6"/>
            </p:custDataLst>
          </p:nvPr>
        </p:nvSpPr>
        <p:spPr bwMode="auto">
          <a:xfrm>
            <a:off x="5470525" y="2332038"/>
            <a:ext cx="617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dirty="0">
                <a:solidFill>
                  <a:schemeClr val="bg1"/>
                </a:solidFill>
                <a:latin typeface="Times New Roman" panose="02020603050405020304" charset="0"/>
                <a:ea typeface="微软雅黑" panose="020B0503020204020204" charset="-122"/>
                <a:cs typeface="Times New Roman" panose="02020603050405020304" charset="0"/>
              </a:rPr>
              <a:t>01</a:t>
            </a:r>
            <a:endParaRPr lang="en-US" altLang="zh-CN" sz="32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38" name="文本框 18"/>
          <p:cNvSpPr txBox="1">
            <a:spLocks noChangeArrowheads="1"/>
          </p:cNvSpPr>
          <p:nvPr>
            <p:custDataLst>
              <p:tags r:id="rId7"/>
            </p:custDataLst>
          </p:nvPr>
        </p:nvSpPr>
        <p:spPr bwMode="auto">
          <a:xfrm>
            <a:off x="6198389" y="2313493"/>
            <a:ext cx="3527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dirty="0">
                <a:solidFill>
                  <a:srgbClr val="C00000"/>
                </a:solidFill>
                <a:latin typeface="Times New Roman" panose="02020603050405020304" charset="0"/>
                <a:ea typeface="微软雅黑" panose="020B0503020204020204" charset="-122"/>
                <a:cs typeface="Times New Roman" panose="02020603050405020304" charset="0"/>
              </a:rPr>
              <a:t>Before Reading</a:t>
            </a:r>
            <a:endParaRPr lang="en-US" altLang="zh-CN" sz="3200" b="1" dirty="0">
              <a:solidFill>
                <a:srgbClr val="C00000"/>
              </a:solidFill>
              <a:latin typeface="Times New Roman" panose="02020603050405020304" charset="0"/>
              <a:ea typeface="微软雅黑" panose="020B0503020204020204" charset="-122"/>
              <a:cs typeface="Times New Roman" panose="02020603050405020304" charset="0"/>
            </a:endParaRPr>
          </a:p>
        </p:txBody>
      </p:sp>
      <p:sp>
        <p:nvSpPr>
          <p:cNvPr id="39" name="文本框 19"/>
          <p:cNvSpPr txBox="1">
            <a:spLocks noChangeArrowheads="1"/>
          </p:cNvSpPr>
          <p:nvPr>
            <p:custDataLst>
              <p:tags r:id="rId8"/>
            </p:custDataLst>
          </p:nvPr>
        </p:nvSpPr>
        <p:spPr bwMode="auto">
          <a:xfrm>
            <a:off x="6093521" y="3045330"/>
            <a:ext cx="3632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dirty="0">
                <a:solidFill>
                  <a:schemeClr val="bg1"/>
                </a:solidFill>
                <a:latin typeface="Times New Roman" panose="02020603050405020304" charset="0"/>
                <a:ea typeface="微软雅黑" panose="020B0503020204020204" charset="-122"/>
                <a:cs typeface="Times New Roman" panose="02020603050405020304" charset="0"/>
              </a:rPr>
              <a:t>While Reading</a:t>
            </a:r>
            <a:endParaRPr lang="en-US" altLang="zh-CN" sz="32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0" name="文本框 20"/>
          <p:cNvSpPr txBox="1">
            <a:spLocks noChangeArrowheads="1"/>
          </p:cNvSpPr>
          <p:nvPr>
            <p:custDataLst>
              <p:tags r:id="rId9"/>
            </p:custDataLst>
          </p:nvPr>
        </p:nvSpPr>
        <p:spPr bwMode="auto">
          <a:xfrm>
            <a:off x="6198389" y="3833813"/>
            <a:ext cx="33804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dirty="0">
                <a:solidFill>
                  <a:schemeClr val="bg1"/>
                </a:solidFill>
                <a:latin typeface="Times New Roman" panose="02020603050405020304" charset="0"/>
                <a:ea typeface="微软雅黑" panose="020B0503020204020204" charset="-122"/>
                <a:cs typeface="Times New Roman" panose="02020603050405020304" charset="0"/>
              </a:rPr>
              <a:t>Post-reading</a:t>
            </a:r>
            <a:endParaRPr lang="en-US" altLang="zh-CN" sz="32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1" name="文本框 21"/>
          <p:cNvSpPr txBox="1">
            <a:spLocks noChangeArrowheads="1"/>
          </p:cNvSpPr>
          <p:nvPr>
            <p:custDataLst>
              <p:tags r:id="rId10"/>
            </p:custDataLst>
          </p:nvPr>
        </p:nvSpPr>
        <p:spPr bwMode="auto">
          <a:xfrm>
            <a:off x="5470525" y="3076575"/>
            <a:ext cx="617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chemeClr val="bg1"/>
                </a:solidFill>
                <a:latin typeface="Times New Roman" panose="02020603050405020304" charset="0"/>
                <a:ea typeface="微软雅黑" panose="020B0503020204020204" charset="-122"/>
                <a:cs typeface="Times New Roman" panose="02020603050405020304" charset="0"/>
              </a:rPr>
              <a:t>02</a:t>
            </a:r>
            <a:endParaRPr lang="en-US" altLang="zh-CN" sz="3200" b="1">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2" name="文本框 22"/>
          <p:cNvSpPr txBox="1">
            <a:spLocks noChangeArrowheads="1"/>
          </p:cNvSpPr>
          <p:nvPr>
            <p:custDataLst>
              <p:tags r:id="rId11"/>
            </p:custDataLst>
          </p:nvPr>
        </p:nvSpPr>
        <p:spPr bwMode="auto">
          <a:xfrm>
            <a:off x="5470525" y="3833813"/>
            <a:ext cx="617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chemeClr val="bg1"/>
                </a:solidFill>
                <a:latin typeface="Times New Roman" panose="02020603050405020304" charset="0"/>
                <a:ea typeface="微软雅黑" panose="020B0503020204020204" charset="-122"/>
                <a:cs typeface="Times New Roman" panose="02020603050405020304" charset="0"/>
              </a:rPr>
              <a:t>03</a:t>
            </a:r>
            <a:endParaRPr lang="en-US" altLang="zh-CN" sz="3200" b="1">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3" name="椭圆 29"/>
          <p:cNvSpPr>
            <a:spLocks noChangeArrowheads="1"/>
          </p:cNvSpPr>
          <p:nvPr>
            <p:custDataLst>
              <p:tags r:id="rId12"/>
            </p:custDataLst>
          </p:nvPr>
        </p:nvSpPr>
        <p:spPr bwMode="auto">
          <a:xfrm>
            <a:off x="2619375" y="1758950"/>
            <a:ext cx="1223963" cy="1223963"/>
          </a:xfrm>
          <a:prstGeom prst="ellipse">
            <a:avLst/>
          </a:prstGeom>
          <a:solidFill>
            <a:schemeClr val="bg1">
              <a:alpha val="2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44" name="文本框 23"/>
          <p:cNvSpPr txBox="1">
            <a:spLocks noChangeArrowheads="1"/>
          </p:cNvSpPr>
          <p:nvPr>
            <p:custDataLst>
              <p:tags r:id="rId13"/>
            </p:custDataLst>
          </p:nvPr>
        </p:nvSpPr>
        <p:spPr bwMode="auto">
          <a:xfrm>
            <a:off x="3045168" y="2606847"/>
            <a:ext cx="2317654" cy="7078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4000" b="1" dirty="0">
                <a:solidFill>
                  <a:schemeClr val="bg1"/>
                </a:solidFill>
                <a:latin typeface="Times New Roman" panose="02020603050405020304" charset="0"/>
                <a:ea typeface="微软雅黑" panose="020B0503020204020204" charset="-122"/>
                <a:cs typeface="Times New Roman" panose="02020603050405020304" charset="0"/>
              </a:rPr>
              <a:t>contents</a:t>
            </a:r>
            <a:endParaRPr lang="en-US" altLang="zh-CN" sz="4000" b="1" dirty="0">
              <a:solidFill>
                <a:schemeClr val="bg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out)">
                                      <p:cBhvr>
                                        <p:cTn id="7" dur="1000"/>
                                        <p:tgtEl>
                                          <p:spTgt spid="3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out)">
                                      <p:cBhvr>
                                        <p:cTn id="10" dur="1000"/>
                                        <p:tgtEl>
                                          <p:spTgt spid="43"/>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Effect transition="in" filter="fade">
                                      <p:cBhvr>
                                        <p:cTn id="20" dur="10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1000" fill="hold"/>
                                        <p:tgtEl>
                                          <p:spTgt spid="35"/>
                                        </p:tgtEl>
                                        <p:attrNameLst>
                                          <p:attrName>ppt_w</p:attrName>
                                        </p:attrNameLst>
                                      </p:cBhvr>
                                      <p:tavLst>
                                        <p:tav tm="0">
                                          <p:val>
                                            <p:fltVal val="0"/>
                                          </p:val>
                                        </p:tav>
                                        <p:tav tm="100000">
                                          <p:val>
                                            <p:strVal val="#ppt_w"/>
                                          </p:val>
                                        </p:tav>
                                      </p:tavLst>
                                    </p:anim>
                                    <p:anim calcmode="lin" valueType="num">
                                      <p:cBhvr>
                                        <p:cTn id="24" dur="1000" fill="hold"/>
                                        <p:tgtEl>
                                          <p:spTgt spid="35"/>
                                        </p:tgtEl>
                                        <p:attrNameLst>
                                          <p:attrName>ppt_h</p:attrName>
                                        </p:attrNameLst>
                                      </p:cBhvr>
                                      <p:tavLst>
                                        <p:tav tm="0">
                                          <p:val>
                                            <p:fltVal val="0"/>
                                          </p:val>
                                        </p:tav>
                                        <p:tav tm="100000">
                                          <p:val>
                                            <p:strVal val="#ppt_h"/>
                                          </p:val>
                                        </p:tav>
                                      </p:tavLst>
                                    </p:anim>
                                    <p:animEffect transition="in" filter="fade">
                                      <p:cBhvr>
                                        <p:cTn id="25" dur="10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000" fill="hold"/>
                                        <p:tgtEl>
                                          <p:spTgt spid="34"/>
                                        </p:tgtEl>
                                        <p:attrNameLst>
                                          <p:attrName>ppt_w</p:attrName>
                                        </p:attrNameLst>
                                      </p:cBhvr>
                                      <p:tavLst>
                                        <p:tav tm="0">
                                          <p:val>
                                            <p:fltVal val="0"/>
                                          </p:val>
                                        </p:tav>
                                        <p:tav tm="100000">
                                          <p:val>
                                            <p:strVal val="#ppt_w"/>
                                          </p:val>
                                        </p:tav>
                                      </p:tavLst>
                                    </p:anim>
                                    <p:anim calcmode="lin" valueType="num">
                                      <p:cBhvr>
                                        <p:cTn id="29" dur="1000" fill="hold"/>
                                        <p:tgtEl>
                                          <p:spTgt spid="34"/>
                                        </p:tgtEl>
                                        <p:attrNameLst>
                                          <p:attrName>ppt_h</p:attrName>
                                        </p:attrNameLst>
                                      </p:cBhvr>
                                      <p:tavLst>
                                        <p:tav tm="0">
                                          <p:val>
                                            <p:fltVal val="0"/>
                                          </p:val>
                                        </p:tav>
                                        <p:tav tm="100000">
                                          <p:val>
                                            <p:strVal val="#ppt_h"/>
                                          </p:val>
                                        </p:tav>
                                      </p:tavLst>
                                    </p:anim>
                                    <p:animEffect transition="in" filter="fade">
                                      <p:cBhvr>
                                        <p:cTn id="30" dur="1000"/>
                                        <p:tgtEl>
                                          <p:spTgt spid="34"/>
                                        </p:tgtEl>
                                      </p:cBhvr>
                                    </p:animEffect>
                                  </p:childTnLst>
                                </p:cTn>
                              </p:par>
                            </p:childTnLst>
                          </p:cTn>
                        </p:par>
                        <p:par>
                          <p:cTn id="31" fill="hold">
                            <p:stCondLst>
                              <p:cond delay="2500"/>
                            </p:stCondLst>
                            <p:childTnLst>
                              <p:par>
                                <p:cTn id="32" presetID="25"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37" dur="1000" fill="hold"/>
                                        <p:tgtEl>
                                          <p:spTgt spid="3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7"/>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47" dur="1000" fill="hold"/>
                                        <p:tgtEl>
                                          <p:spTgt spid="38"/>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8"/>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57" dur="1000" fill="hold"/>
                                        <p:tgtEl>
                                          <p:spTgt spid="39"/>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9"/>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67" dur="1000" fill="hold"/>
                                        <p:tgtEl>
                                          <p:spTgt spid="40"/>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40"/>
                                        </p:tgtEl>
                                      </p:cBhvr>
                                    </p:animEffect>
                                  </p:childTnLst>
                                </p:cTn>
                              </p:par>
                              <p:par>
                                <p:cTn id="72" presetID="25"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77" dur="1000" fill="hold"/>
                                        <p:tgtEl>
                                          <p:spTgt spid="41"/>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41"/>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34" grpId="0" bldLvl="0" animBg="1" autoUpdateAnimBg="0"/>
      <p:bldP spid="35" grpId="0" bldLvl="0" animBg="1" autoUpdateAnimBg="0"/>
      <p:bldP spid="36" grpId="0" bldLvl="0" animBg="1" autoUpdateAnimBg="0"/>
      <p:bldP spid="37" grpId="0" autoUpdateAnimBg="0"/>
      <p:bldP spid="38" grpId="0" autoUpdateAnimBg="0"/>
      <p:bldP spid="39" grpId="0" autoUpdateAnimBg="0"/>
      <p:bldP spid="40" grpId="0" autoUpdateAnimBg="0"/>
      <p:bldP spid="41" grpId="0" autoUpdateAnimBg="0"/>
      <p:bldP spid="42" grpId="0" autoUpdateAnimBg="0"/>
      <p:bldP spid="43" grpId="0" bldLvl="0" animBg="1" autoUpdateAnimBg="0"/>
      <p:bldP spid="44" grpId="0" bldLvl="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矩形 16"/>
          <p:cNvSpPr>
            <a:spLocks noChangeArrowheads="1"/>
          </p:cNvSpPr>
          <p:nvPr>
            <p:custDataLst>
              <p:tags r:id="rId2"/>
            </p:custDataLst>
          </p:nvPr>
        </p:nvSpPr>
        <p:spPr bwMode="auto">
          <a:xfrm>
            <a:off x="708025" y="135255"/>
            <a:ext cx="6996430"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 name="矩形 4"/>
          <p:cNvSpPr/>
          <p:nvPr>
            <p:custDataLst>
              <p:tags r:id="rId3"/>
            </p:custDataLst>
          </p:nvPr>
        </p:nvSpPr>
        <p:spPr>
          <a:xfrm>
            <a:off x="826135" y="234950"/>
            <a:ext cx="6804660"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pPr>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Explore the theme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矩形 5"/>
          <p:cNvSpPr/>
          <p:nvPr/>
        </p:nvSpPr>
        <p:spPr>
          <a:xfrm>
            <a:off x="339725" y="3678555"/>
            <a:ext cx="10890250" cy="1568450"/>
          </a:xfrm>
          <a:prstGeom prst="rect">
            <a:avLst/>
          </a:prstGeom>
          <a:solidFill>
            <a:schemeClr val="bg1"/>
          </a:solidFill>
        </p:spPr>
        <p:txBody>
          <a:bodyPr wrap="square">
            <a:spAutoFit/>
          </a:bodyPr>
          <a:lstStyle/>
          <a:p>
            <a:pPr indent="266700" algn="just">
              <a:spcAft>
                <a:spcPts val="0"/>
              </a:spcAft>
            </a:pPr>
            <a:r>
              <a:rPr lang="en-US" altLang="zh-CN" sz="2400" kern="100" dirty="0" smtClean="0">
                <a:latin typeface="Times New Roman" panose="02020603050405020304" charset="0"/>
                <a:ea typeface="宋体" panose="02010600030101010101" pitchFamily="2" charset="-122"/>
                <a:cs typeface="Times New Roman" panose="02020603050405020304" charset="0"/>
              </a:rPr>
              <a:t>3. She </a:t>
            </a:r>
            <a:r>
              <a:rPr lang="en-US" altLang="zh-CN" sz="2400" kern="100" dirty="0">
                <a:latin typeface="Times New Roman" panose="02020603050405020304" charset="0"/>
                <a:ea typeface="宋体" panose="02010600030101010101" pitchFamily="2" charset="-122"/>
                <a:cs typeface="Times New Roman" panose="02020603050405020304" charset="0"/>
              </a:rPr>
              <a:t>spun the delicate, </a:t>
            </a:r>
            <a:r>
              <a:rPr lang="en-US" altLang="zh-CN" sz="2400" b="1" kern="100" dirty="0">
                <a:solidFill>
                  <a:srgbClr val="0000FF"/>
                </a:solidFill>
                <a:latin typeface="Times New Roman" panose="02020603050405020304" charset="0"/>
                <a:ea typeface="宋体" panose="02010600030101010101" pitchFamily="2" charset="-122"/>
                <a:cs typeface="Times New Roman" panose="02020603050405020304" charset="0"/>
              </a:rPr>
              <a:t>galactic flower</a:t>
            </a:r>
            <a:r>
              <a:rPr lang="en-US" altLang="zh-CN" sz="2400" kern="100" dirty="0">
                <a:latin typeface="Times New Roman" panose="02020603050405020304" charset="0"/>
                <a:ea typeface="宋体" panose="02010600030101010101" pitchFamily="2" charset="-122"/>
                <a:cs typeface="Times New Roman" panose="02020603050405020304" charset="0"/>
              </a:rPr>
              <a:t> in her hand. Patterns in the sky, patterns on the earth; humans </a:t>
            </a:r>
            <a:r>
              <a:rPr lang="en-US" altLang="zh-CN" sz="2400" b="1" kern="100" dirty="0">
                <a:solidFill>
                  <a:srgbClr val="0000FF"/>
                </a:solidFill>
                <a:latin typeface="Times New Roman" panose="02020603050405020304" charset="0"/>
                <a:ea typeface="宋体" panose="02010600030101010101" pitchFamily="2" charset="-122"/>
                <a:cs typeface="Times New Roman" panose="02020603050405020304" charset="0"/>
              </a:rPr>
              <a:t>laced them together.</a:t>
            </a:r>
            <a:r>
              <a:rPr lang="en-US" altLang="zh-CN" sz="2400" kern="100" dirty="0">
                <a:latin typeface="Times New Roman" panose="02020603050405020304" charset="0"/>
                <a:ea typeface="宋体" panose="02010600030101010101" pitchFamily="2" charset="-122"/>
                <a:cs typeface="Times New Roman" panose="02020603050405020304" charset="0"/>
              </a:rPr>
              <a:t> </a:t>
            </a:r>
            <a:endParaRPr lang="en-US" altLang="zh-CN" sz="2400" kern="100" dirty="0" smtClean="0">
              <a:latin typeface="Times New Roman" panose="02020603050405020304" charset="0"/>
              <a:ea typeface="宋体" panose="02010600030101010101" pitchFamily="2" charset="-122"/>
              <a:cs typeface="Times New Roman" panose="02020603050405020304" charset="0"/>
            </a:endParaRPr>
          </a:p>
          <a:p>
            <a:pPr indent="266700" algn="just">
              <a:spcAft>
                <a:spcPts val="0"/>
              </a:spcAft>
            </a:pPr>
            <a:r>
              <a:rPr lang="zh-CN" altLang="zh-CN" sz="2400" kern="100" dirty="0" smtClean="0">
                <a:latin typeface="Times New Roman" panose="02020603050405020304" charset="0"/>
                <a:ea typeface="宋体" panose="02010600030101010101" pitchFamily="2" charset="-122"/>
                <a:cs typeface="Times New Roman" panose="02020603050405020304" charset="0"/>
              </a:rPr>
              <a:t>（</a:t>
            </a:r>
            <a:r>
              <a:rPr lang="en-US" altLang="zh-CN" sz="2400" kern="100" dirty="0">
                <a:latin typeface="Times New Roman" panose="02020603050405020304" charset="0"/>
                <a:ea typeface="宋体" panose="02010600030101010101" pitchFamily="2" charset="-122"/>
                <a:cs typeface="Times New Roman" panose="02020603050405020304" charset="0"/>
              </a:rPr>
              <a:t>Catalina</a:t>
            </a:r>
            <a:r>
              <a:rPr lang="zh-CN" altLang="zh-CN" sz="2400" kern="100" dirty="0">
                <a:latin typeface="Times New Roman" panose="02020603050405020304" charset="0"/>
                <a:ea typeface="宋体" panose="02010600030101010101" pitchFamily="2" charset="-122"/>
                <a:cs typeface="Times New Roman" panose="02020603050405020304" charset="0"/>
              </a:rPr>
              <a:t>手中精致的银河花，空中的图案和地上的图案，人类把它们连接在了一起。预示着</a:t>
            </a:r>
            <a:r>
              <a:rPr lang="en-US" altLang="zh-CN" sz="2400" kern="100" dirty="0">
                <a:latin typeface="Times New Roman" panose="02020603050405020304" charset="0"/>
                <a:ea typeface="宋体" panose="02010600030101010101" pitchFamily="2" charset="-122"/>
                <a:cs typeface="Times New Roman" panose="02020603050405020304" charset="0"/>
              </a:rPr>
              <a:t>Catalina</a:t>
            </a:r>
            <a:r>
              <a:rPr lang="zh-CN" altLang="zh-CN" sz="2400" kern="100" dirty="0">
                <a:latin typeface="Times New Roman" panose="02020603050405020304" charset="0"/>
                <a:ea typeface="宋体" panose="02010600030101010101" pitchFamily="2" charset="-122"/>
                <a:cs typeface="Times New Roman" panose="02020603050405020304" charset="0"/>
              </a:rPr>
              <a:t>的梦想一定成真。）</a:t>
            </a:r>
            <a:endParaRPr lang="zh-CN" altLang="zh-CN" sz="2400" kern="100" dirty="0">
              <a:latin typeface="Times New Roman" panose="02020603050405020304" charset="0"/>
              <a:ea typeface="宋体" panose="02010600030101010101" pitchFamily="2" charset="-122"/>
              <a:cs typeface="Times New Roman" panose="02020603050405020304" charset="0"/>
            </a:endParaRPr>
          </a:p>
        </p:txBody>
      </p:sp>
      <p:sp>
        <p:nvSpPr>
          <p:cNvPr id="7" name="矩形 6"/>
          <p:cNvSpPr/>
          <p:nvPr/>
        </p:nvSpPr>
        <p:spPr>
          <a:xfrm>
            <a:off x="339725" y="1258651"/>
            <a:ext cx="10890250" cy="939800"/>
          </a:xfrm>
          <a:prstGeom prst="rect">
            <a:avLst/>
          </a:prstGeom>
          <a:solidFill>
            <a:schemeClr val="bg1"/>
          </a:solidFill>
        </p:spPr>
        <p:txBody>
          <a:bodyPr wrap="square">
            <a:spAutoFit/>
          </a:bodyPr>
          <a:lstStyle/>
          <a:p>
            <a:pPr marL="228600" lvl="0" indent="266700" algn="just">
              <a:lnSpc>
                <a:spcPct val="115000"/>
              </a:lnSpc>
            </a:pPr>
            <a:r>
              <a:rPr lang="en-US" altLang="zh-CN" sz="2400" kern="100" dirty="0" smtClean="0">
                <a:solidFill>
                  <a:prstClr val="black"/>
                </a:solidFill>
                <a:latin typeface="Times New Roman" panose="02020603050405020304" charset="0"/>
                <a:ea typeface="宋体" panose="02010600030101010101" pitchFamily="2" charset="-122"/>
                <a:cs typeface="Times New Roman" panose="02020603050405020304" charset="0"/>
              </a:rPr>
              <a:t>1. A </a:t>
            </a:r>
            <a:r>
              <a:rPr lang="en-US" altLang="zh-CN" sz="2400" kern="100" dirty="0">
                <a:solidFill>
                  <a:prstClr val="black"/>
                </a:solidFill>
                <a:latin typeface="Times New Roman" panose="02020603050405020304" charset="0"/>
                <a:ea typeface="宋体" panose="02010600030101010101" pitchFamily="2" charset="-122"/>
                <a:cs typeface="Times New Roman" panose="02020603050405020304" charset="0"/>
              </a:rPr>
              <a:t>swatch of pure</a:t>
            </a:r>
            <a:r>
              <a:rPr lang="en-US" altLang="zh-CN" sz="2400" b="1" kern="100" dirty="0">
                <a:solidFill>
                  <a:srgbClr val="0000FF"/>
                </a:solidFill>
                <a:latin typeface="Times New Roman" panose="02020603050405020304" charset="0"/>
                <a:ea typeface="宋体" panose="02010600030101010101" pitchFamily="2" charset="-122"/>
                <a:cs typeface="Times New Roman" panose="02020603050405020304" charset="0"/>
              </a:rPr>
              <a:t> white lace </a:t>
            </a:r>
            <a:r>
              <a:rPr lang="en-US" altLang="zh-CN" sz="2400" kern="100" dirty="0">
                <a:solidFill>
                  <a:prstClr val="black"/>
                </a:solidFill>
                <a:latin typeface="Times New Roman" panose="02020603050405020304" charset="0"/>
                <a:ea typeface="宋体" panose="02010600030101010101" pitchFamily="2" charset="-122"/>
                <a:cs typeface="Times New Roman" panose="02020603050405020304" charset="0"/>
              </a:rPr>
              <a:t>shadowed by dark blotches.</a:t>
            </a:r>
            <a:r>
              <a:rPr lang="zh-CN" altLang="zh-CN" sz="2400" kern="100" dirty="0">
                <a:solidFill>
                  <a:prstClr val="black"/>
                </a:solidFill>
                <a:latin typeface="Times New Roman" panose="02020603050405020304" charset="0"/>
                <a:ea typeface="宋体" panose="02010600030101010101" pitchFamily="2" charset="-122"/>
                <a:cs typeface="Times New Roman" panose="02020603050405020304" charset="0"/>
              </a:rPr>
              <a:t>（一片被黑色的斑点笼罩的纯白色的蕾丝）</a:t>
            </a:r>
            <a:endParaRPr lang="zh-CN" altLang="zh-CN" sz="2400"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8" name="矩形 7"/>
          <p:cNvSpPr/>
          <p:nvPr/>
        </p:nvSpPr>
        <p:spPr>
          <a:xfrm>
            <a:off x="324485" y="2407920"/>
            <a:ext cx="10905490" cy="939800"/>
          </a:xfrm>
          <a:prstGeom prst="rect">
            <a:avLst/>
          </a:prstGeom>
          <a:solidFill>
            <a:schemeClr val="bg1"/>
          </a:solidFill>
        </p:spPr>
        <p:txBody>
          <a:bodyPr wrap="square">
            <a:spAutoFit/>
          </a:bodyPr>
          <a:lstStyle/>
          <a:p>
            <a:pPr marL="228600" lvl="0" indent="266700">
              <a:lnSpc>
                <a:spcPct val="115000"/>
              </a:lnSpc>
            </a:pPr>
            <a:r>
              <a:rPr lang="en-US" altLang="zh-CN" sz="2400" b="1" kern="100" dirty="0" smtClean="0">
                <a:solidFill>
                  <a:srgbClr val="0000FF"/>
                </a:solidFill>
                <a:latin typeface="Times New Roman" panose="02020603050405020304" charset="0"/>
                <a:ea typeface="宋体" panose="02010600030101010101" pitchFamily="2" charset="-122"/>
                <a:cs typeface="Times New Roman" panose="02020603050405020304" charset="0"/>
              </a:rPr>
              <a:t>2. Queen </a:t>
            </a:r>
            <a:r>
              <a:rPr lang="en-US" altLang="zh-CN" sz="2400" b="1" kern="100" dirty="0">
                <a:solidFill>
                  <a:srgbClr val="0000FF"/>
                </a:solidFill>
                <a:latin typeface="Times New Roman" panose="02020603050405020304" charset="0"/>
                <a:ea typeface="宋体" panose="02010600030101010101" pitchFamily="2" charset="-122"/>
                <a:cs typeface="Times New Roman" panose="02020603050405020304" charset="0"/>
              </a:rPr>
              <a:t>Anne’s lace</a:t>
            </a:r>
            <a:r>
              <a:rPr lang="en-US" altLang="zh-CN" sz="2400" b="1" kern="100"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rPr>
              <a:t>, </a:t>
            </a:r>
            <a:r>
              <a:rPr lang="en-US" altLang="zh-CN" sz="2400" kern="100"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rPr>
              <a:t>she remembered, tracing the edges with her fingertip.</a:t>
            </a:r>
            <a:r>
              <a:rPr lang="en-US" altLang="zh-CN" sz="2400" kern="100" dirty="0">
                <a:solidFill>
                  <a:srgbClr val="0000FF"/>
                </a:solidFill>
                <a:latin typeface="Times New Roman" panose="02020603050405020304" charset="0"/>
                <a:ea typeface="宋体" panose="02010600030101010101" pitchFamily="2" charset="-122"/>
                <a:cs typeface="Times New Roman" panose="02020603050405020304" charset="0"/>
              </a:rPr>
              <a:t> </a:t>
            </a:r>
            <a:r>
              <a:rPr lang="en-US" altLang="zh-CN" sz="2400" b="1" kern="100" dirty="0">
                <a:solidFill>
                  <a:srgbClr val="0000FF"/>
                </a:solidFill>
                <a:latin typeface="Times New Roman" panose="02020603050405020304" charset="0"/>
                <a:ea typeface="宋体" panose="02010600030101010101" pitchFamily="2" charset="-122"/>
                <a:cs typeface="Times New Roman" panose="02020603050405020304" charset="0"/>
              </a:rPr>
              <a:t>Like a spiral galaxy.</a:t>
            </a:r>
            <a:r>
              <a:rPr lang="zh-CN" altLang="zh-CN" sz="2400" b="1" kern="100"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rPr>
              <a:t>（</a:t>
            </a:r>
            <a:r>
              <a:rPr lang="zh-CN" altLang="zh-CN" sz="2400" kern="100"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rPr>
              <a:t>安妮女王的花边就像是漩涡的银河星系）</a:t>
            </a:r>
            <a:endParaRPr lang="zh-CN" altLang="zh-CN" sz="2400" kern="100"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6" grpId="0" bldLvl="0" animBg="1"/>
      <p:bldP spid="6" grpId="1" animBg="1"/>
      <p:bldP spid="7" grpId="0" bldLvl="0" animBg="1"/>
      <p:bldP spid="7" grpId="1" animBg="1"/>
      <p:bldP spid="8" grpId="0" bldLvl="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73868" y="1028065"/>
            <a:ext cx="11391900" cy="3409315"/>
          </a:xfrm>
          <a:prstGeom prst="rect">
            <a:avLst/>
          </a:prstGeom>
          <a:solidFill>
            <a:schemeClr val="bg1"/>
          </a:solidFill>
          <a:ln w="9525">
            <a:noFill/>
          </a:ln>
        </p:spPr>
        <p:txBody>
          <a:bodyPr wrap="square">
            <a:noAutofit/>
          </a:bodyPr>
          <a:lstStyle/>
          <a:p>
            <a:pPr indent="0">
              <a:lnSpc>
                <a:spcPct val="150000"/>
              </a:lnSpc>
              <a:buNone/>
            </a:pPr>
            <a:r>
              <a:rPr lang="en-US" sz="2400" dirty="0">
                <a:latin typeface="Times New Roman" panose="02020603050405020304" charset="0"/>
                <a:ea typeface="宋体" panose="02010600030101010101" pitchFamily="2" charset="-122"/>
                <a:cs typeface="Times New Roman" panose="02020603050405020304" charset="0"/>
                <a:sym typeface="+mn-ea"/>
              </a:rPr>
              <a:t>       My family and I visited the Cerro </a:t>
            </a:r>
            <a:r>
              <a:rPr lang="en-US" sz="2400" dirty="0" err="1">
                <a:latin typeface="Times New Roman" panose="02020603050405020304" charset="0"/>
                <a:ea typeface="宋体" panose="02010600030101010101" pitchFamily="2" charset="-122"/>
                <a:cs typeface="Times New Roman" panose="02020603050405020304" charset="0"/>
                <a:sym typeface="+mn-ea"/>
              </a:rPr>
              <a:t>Tololo</a:t>
            </a:r>
            <a:r>
              <a:rPr lang="en-US" sz="2400" dirty="0">
                <a:latin typeface="Times New Roman" panose="02020603050405020304" charset="0"/>
                <a:ea typeface="宋体" panose="02010600030101010101" pitchFamily="2" charset="-122"/>
                <a:cs typeface="Times New Roman" panose="02020603050405020304" charset="0"/>
                <a:sym typeface="+mn-ea"/>
              </a:rPr>
              <a:t> Inter-American Observatory when I was seven years old. I have never forgotten the astonishing clarity of the night sky at that altitude , so different from what I had known in Indiana, where I grew up the child of immigrants, with a Chilean father and a Filipino mother . The intricate display of stellar clouds , nebula and galaxies sparked a lifelong fascination with astronomy that eventually led to my career as a professor, computer scientist, and developer of astrophysics software.</a:t>
            </a: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r>
              <a:rPr lang="en-US" sz="2400" dirty="0">
                <a:latin typeface="Times New Roman" panose="02020603050405020304" charset="0"/>
                <a:ea typeface="宋体" panose="02010600030101010101" pitchFamily="2" charset="-122"/>
                <a:cs typeface="Times New Roman" panose="02020603050405020304" charset="0"/>
                <a:sym typeface="+mn-ea"/>
              </a:rPr>
              <a:t>    </a:t>
            </a:r>
            <a:endParaRPr lang="en-US" sz="2400" dirty="0">
              <a:latin typeface="Times New Roman" panose="02020603050405020304" charset="0"/>
              <a:ea typeface="宋体" panose="02010600030101010101" pitchFamily="2" charset="-122"/>
              <a:cs typeface="Times New Roman" panose="02020603050405020304" charset="0"/>
              <a:sym typeface="+mn-ea"/>
            </a:endParaRPr>
          </a:p>
        </p:txBody>
      </p:sp>
      <p:sp>
        <p:nvSpPr>
          <p:cNvPr id="4" name="矩形 16"/>
          <p:cNvSpPr>
            <a:spLocks noChangeArrowheads="1"/>
          </p:cNvSpPr>
          <p:nvPr>
            <p:custDataLst>
              <p:tags r:id="rId2"/>
            </p:custDataLst>
          </p:nvPr>
        </p:nvSpPr>
        <p:spPr bwMode="auto">
          <a:xfrm>
            <a:off x="708025" y="135255"/>
            <a:ext cx="5259705"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 name="矩形 4"/>
          <p:cNvSpPr/>
          <p:nvPr>
            <p:custDataLst>
              <p:tags r:id="rId3"/>
            </p:custDataLst>
          </p:nvPr>
        </p:nvSpPr>
        <p:spPr>
          <a:xfrm>
            <a:off x="826135" y="234950"/>
            <a:ext cx="4977765"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sz="2800" b="1">
                <a:solidFill>
                  <a:schemeClr val="tx1"/>
                </a:solidFill>
                <a:latin typeface="Times New Roman" panose="02020603050405020304" charset="0"/>
                <a:ea typeface="宋体" panose="02010600030101010101" pitchFamily="2" charset="-122"/>
                <a:cs typeface="Times New Roman" panose="02020603050405020304" charset="0"/>
                <a:sym typeface="+mn-ea"/>
              </a:rPr>
              <a:t>Author’s Note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473868" y="4602480"/>
            <a:ext cx="11460163" cy="1938992"/>
          </a:xfrm>
          <a:prstGeom prst="rect">
            <a:avLst/>
          </a:prstGeom>
          <a:solidFill>
            <a:schemeClr val="bg1"/>
          </a:solidFill>
        </p:spPr>
        <p:txBody>
          <a:bodyPr wrap="square" rtlCol="0" anchor="t">
            <a:spAutoFit/>
          </a:bodyPr>
          <a:lstStyle/>
          <a:p>
            <a:pPr indent="0">
              <a:lnSpc>
                <a:spcPct val="150000"/>
              </a:lnSpc>
              <a:buNone/>
            </a:pPr>
            <a:r>
              <a:rPr lang="en-US" sz="2000" dirty="0">
                <a:latin typeface="Times New Roman" panose="02020603050405020304" charset="0"/>
                <a:ea typeface="宋体" panose="02010600030101010101" pitchFamily="2" charset="-122"/>
                <a:cs typeface="Times New Roman" panose="02020603050405020304" charset="0"/>
                <a:sym typeface="+mn-ea"/>
              </a:rPr>
              <a:t>       在我七岁的时候，我和家人参观了塞罗·托洛洛美洲天文台。我永远不会忘记，在那个海拔高度，那令人惊叹的清澈夜空，与我在印第安纳州所知道的截然不同。我在印第安纳州长大，是一个移民家庭，父亲是智利人，母亲是菲律宾人。恒星云、星云和星系的错综复杂的展示激发了我对天文学的终身迷恋，最终使我成为一名教授、计算机科学家和天体物理学软件开发人员。</a:t>
            </a:r>
            <a:endParaRPr lang="en-US" altLang="en-US" sz="2000" dirty="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blinds(horizontal)">
                                      <p:cBhvr>
                                        <p:cTn id="14" dur="5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4" grpId="0" bldLvl="0" animBg="1" autoUpdateAnimBg="0"/>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594677" y="848360"/>
            <a:ext cx="11008360" cy="3599815"/>
          </a:xfrm>
          <a:prstGeom prst="rect">
            <a:avLst/>
          </a:prstGeom>
          <a:solidFill>
            <a:schemeClr val="bg1"/>
          </a:solidFill>
          <a:ln w="9525">
            <a:noFill/>
          </a:ln>
        </p:spPr>
        <p:txBody>
          <a:bodyPr wrap="square">
            <a:noAutofit/>
          </a:bodyPr>
          <a:lstStyle/>
          <a:p>
            <a:pPr indent="0">
              <a:lnSpc>
                <a:spcPct val="150000"/>
              </a:lnSpc>
              <a:buNone/>
            </a:pPr>
            <a:r>
              <a:rPr lang="en-US" sz="2400" dirty="0">
                <a:latin typeface="Times New Roman" panose="02020603050405020304" charset="0"/>
                <a:ea typeface="宋体" panose="02010600030101010101" pitchFamily="2" charset="-122"/>
                <a:cs typeface="Times New Roman" panose="02020603050405020304" charset="0"/>
                <a:sym typeface="+mn-ea"/>
              </a:rPr>
              <a:t>         Like Catalina in my story. I encountered resistance to studying astronomy. In both Chile and the US, only 1 5 percent of astronomers are female. Coming from a working class family, a girl like Catalina would normally attend a very mediocre school and not be expected to acquire much education. Although public universities are free in Chile, the best ones draw almost all of their students from private school s that prepare their pupils to do well on the national entrance exams.</a:t>
            </a: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r>
              <a:rPr lang="en-US" sz="2400" dirty="0">
                <a:latin typeface="Times New Roman" panose="02020603050405020304" charset="0"/>
                <a:ea typeface="宋体" panose="02010600030101010101" pitchFamily="2" charset="-122"/>
                <a:cs typeface="Times New Roman" panose="02020603050405020304" charset="0"/>
                <a:sym typeface="+mn-ea"/>
              </a:rPr>
              <a:t>       </a:t>
            </a: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r>
              <a:rPr lang="en-US" sz="2400" dirty="0">
                <a:latin typeface="Times New Roman" panose="02020603050405020304" charset="0"/>
                <a:ea typeface="宋体" panose="02010600030101010101" pitchFamily="2" charset="-122"/>
                <a:cs typeface="Times New Roman" panose="02020603050405020304" charset="0"/>
                <a:sym typeface="+mn-ea"/>
              </a:rPr>
              <a:t>        </a:t>
            </a:r>
            <a:endParaRPr lang="en-US" sz="2400" dirty="0">
              <a:latin typeface="Times New Roman" panose="02020603050405020304" charset="0"/>
              <a:ea typeface="宋体" panose="02010600030101010101" pitchFamily="2" charset="-122"/>
              <a:cs typeface="Times New Roman" panose="02020603050405020304" charset="0"/>
              <a:sym typeface="+mn-ea"/>
            </a:endParaRPr>
          </a:p>
        </p:txBody>
      </p:sp>
      <p:sp>
        <p:nvSpPr>
          <p:cNvPr id="2" name="矩形 16"/>
          <p:cNvSpPr>
            <a:spLocks noChangeArrowheads="1"/>
          </p:cNvSpPr>
          <p:nvPr>
            <p:custDataLst>
              <p:tags r:id="rId2"/>
            </p:custDataLst>
          </p:nvPr>
        </p:nvSpPr>
        <p:spPr bwMode="auto">
          <a:xfrm>
            <a:off x="708025" y="135255"/>
            <a:ext cx="5259705"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 name="矩形 2"/>
          <p:cNvSpPr/>
          <p:nvPr>
            <p:custDataLst>
              <p:tags r:id="rId3"/>
            </p:custDataLst>
          </p:nvPr>
        </p:nvSpPr>
        <p:spPr>
          <a:xfrm>
            <a:off x="826135" y="234950"/>
            <a:ext cx="4977765"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sz="2800" b="1">
                <a:solidFill>
                  <a:schemeClr val="tx1"/>
                </a:solidFill>
                <a:latin typeface="Times New Roman" panose="02020603050405020304" charset="0"/>
                <a:ea typeface="宋体" panose="02010600030101010101" pitchFamily="2" charset="-122"/>
                <a:cs typeface="Times New Roman" panose="02020603050405020304" charset="0"/>
                <a:sym typeface="+mn-ea"/>
              </a:rPr>
              <a:t>Author’s Note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594677" y="4547870"/>
            <a:ext cx="11127423" cy="2059410"/>
          </a:xfrm>
          <a:prstGeom prst="rect">
            <a:avLst/>
          </a:prstGeom>
          <a:solidFill>
            <a:schemeClr val="bg1"/>
          </a:solidFill>
        </p:spPr>
        <p:txBody>
          <a:bodyPr wrap="square" rtlCol="0" anchor="t">
            <a:spAutoFit/>
          </a:bodyPr>
          <a:lstStyle/>
          <a:p>
            <a:pPr indent="0">
              <a:lnSpc>
                <a:spcPct val="150000"/>
              </a:lnSpc>
              <a:buNone/>
            </a:pPr>
            <a:r>
              <a:rPr lang="en-US" sz="2200" dirty="0">
                <a:latin typeface="Times New Roman" panose="02020603050405020304" charset="0"/>
                <a:ea typeface="宋体" panose="02010600030101010101" pitchFamily="2" charset="-122"/>
                <a:cs typeface="Times New Roman" panose="02020603050405020304" charset="0"/>
                <a:sym typeface="+mn-ea"/>
              </a:rPr>
              <a:t>        就像我故事里的卡特琳娜。我在学习天文学方面遇到了阻力。在智利和美国，只有15%的天文学家是女性。来自工人阶级家庭，像卡塔琳娜这样的女孩通常会上一所非常普通的学校，不会被期望获得多少教育。虽然智利的公立大学是免费的，但最好的大学招收的学生几乎都来自私立学校，这些私立学校的学生可以在全国入学考试中取得好成绩</a:t>
            </a:r>
            <a:r>
              <a:rPr lang="en-US" sz="2200" dirty="0" smtClean="0">
                <a:latin typeface="Times New Roman" panose="02020603050405020304" charset="0"/>
                <a:ea typeface="宋体" panose="02010600030101010101" pitchFamily="2" charset="-122"/>
                <a:cs typeface="Times New Roman" panose="02020603050405020304" charset="0"/>
                <a:sym typeface="+mn-ea"/>
              </a:rPr>
              <a:t>。</a:t>
            </a:r>
            <a:endParaRPr lang="en-US" altLang="en-US" sz="2200" dirty="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2" grpId="0" bldLvl="0" animBg="1" autoUpdateAnimBg="0"/>
      <p:bldP spid="4" grpId="0" animBg="1"/>
      <p:bldP spid="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803910" y="1200785"/>
            <a:ext cx="10841990" cy="2698115"/>
          </a:xfrm>
          <a:prstGeom prst="rect">
            <a:avLst/>
          </a:prstGeom>
          <a:solidFill>
            <a:schemeClr val="bg1"/>
          </a:solidFill>
          <a:ln w="9525">
            <a:noFill/>
          </a:ln>
        </p:spPr>
        <p:txBody>
          <a:bodyPr wrap="square">
            <a:noAutofit/>
          </a:bodyPr>
          <a:lstStyle/>
          <a:p>
            <a:pPr indent="0">
              <a:lnSpc>
                <a:spcPct val="150000"/>
              </a:lnSpc>
              <a:buNone/>
            </a:pPr>
            <a:r>
              <a:rPr lang="en-US" sz="2400" dirty="0">
                <a:latin typeface="Times New Roman" panose="02020603050405020304" charset="0"/>
                <a:ea typeface="宋体" panose="02010600030101010101" pitchFamily="2" charset="-122"/>
                <a:cs typeface="Times New Roman" panose="02020603050405020304" charset="0"/>
                <a:sym typeface="+mn-ea"/>
              </a:rPr>
              <a:t>　　Catalina has a long road ahead of her. But with a sponsor who can give her advice on how to write her scholarship applications, she has the chance to rise above the cultural expectations of her class and gender. The good news is that she is not only highly intelligent , but feisty and not easily cowed. I think her chances are pretty good.</a:t>
            </a: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endParaRPr lang="en-US" sz="2400" dirty="0">
              <a:latin typeface="Times New Roman" panose="02020603050405020304" charset="0"/>
              <a:ea typeface="宋体" panose="02010600030101010101" pitchFamily="2" charset="-122"/>
              <a:cs typeface="Times New Roman" panose="02020603050405020304" charset="0"/>
              <a:sym typeface="+mn-ea"/>
            </a:endParaRPr>
          </a:p>
          <a:p>
            <a:pPr indent="0">
              <a:lnSpc>
                <a:spcPct val="150000"/>
              </a:lnSpc>
              <a:buNone/>
            </a:pPr>
            <a:endParaRPr lang="en-US" sz="2400" dirty="0">
              <a:latin typeface="Times New Roman" panose="02020603050405020304" charset="0"/>
              <a:ea typeface="宋体" panose="02010600030101010101" pitchFamily="2" charset="-122"/>
              <a:cs typeface="Times New Roman" panose="02020603050405020304" charset="0"/>
              <a:sym typeface="+mn-ea"/>
            </a:endParaRPr>
          </a:p>
        </p:txBody>
      </p:sp>
      <p:sp>
        <p:nvSpPr>
          <p:cNvPr id="2" name="矩形 16"/>
          <p:cNvSpPr>
            <a:spLocks noChangeArrowheads="1"/>
          </p:cNvSpPr>
          <p:nvPr>
            <p:custDataLst>
              <p:tags r:id="rId2"/>
            </p:custDataLst>
          </p:nvPr>
        </p:nvSpPr>
        <p:spPr bwMode="auto">
          <a:xfrm>
            <a:off x="708025" y="135255"/>
            <a:ext cx="5259705" cy="61341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 name="矩形 2"/>
          <p:cNvSpPr/>
          <p:nvPr>
            <p:custDataLst>
              <p:tags r:id="rId3"/>
            </p:custDataLst>
          </p:nvPr>
        </p:nvSpPr>
        <p:spPr>
          <a:xfrm>
            <a:off x="826135" y="234950"/>
            <a:ext cx="4977765" cy="425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Post Reading - </a:t>
            </a:r>
            <a:r>
              <a:rPr lang="en-US" sz="2800" b="1">
                <a:solidFill>
                  <a:schemeClr val="tx1"/>
                </a:solidFill>
                <a:latin typeface="Times New Roman" panose="02020603050405020304" charset="0"/>
                <a:ea typeface="宋体" panose="02010600030101010101" pitchFamily="2" charset="-122"/>
                <a:cs typeface="Times New Roman" panose="02020603050405020304" charset="0"/>
                <a:sym typeface="+mn-ea"/>
              </a:rPr>
              <a:t>Author’s Note</a:t>
            </a:r>
            <a:endParaRPr lang="en-US" altLang="zh-CN" sz="2800" b="1" kern="1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803910" y="4147820"/>
            <a:ext cx="10634980" cy="1754326"/>
          </a:xfrm>
          <a:prstGeom prst="rect">
            <a:avLst/>
          </a:prstGeom>
          <a:solidFill>
            <a:schemeClr val="bg1"/>
          </a:solidFill>
        </p:spPr>
        <p:txBody>
          <a:bodyPr wrap="square" rtlCol="0" anchor="t">
            <a:spAutoFit/>
          </a:bodyPr>
          <a:lstStyle/>
          <a:p>
            <a:pPr indent="0">
              <a:lnSpc>
                <a:spcPct val="150000"/>
              </a:lnSpc>
              <a:buNone/>
            </a:pPr>
            <a:r>
              <a:rPr lang="en-US" sz="2400">
                <a:latin typeface="Times New Roman" panose="02020603050405020304" charset="0"/>
                <a:ea typeface="宋体" panose="02010600030101010101" pitchFamily="2" charset="-122"/>
                <a:cs typeface="Times New Roman" panose="02020603050405020304" charset="0"/>
                <a:sym typeface="+mn-ea"/>
              </a:rPr>
              <a:t>      卡塔琳娜还有很长的路要走。但是有了一个可以给她建议如何写奖学金申请的担保人，她就有机会超越她所在阶级和性别的文化期望。好消息是，她不仅非常聪明，而且精力充沛，不容易被吓倒。我觉得她的机会很大。</a:t>
            </a:r>
            <a:endParaRPr lang="en-US" altLang="en-US" sz="240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2" grpId="0" bldLvl="0" animBg="1" autoUpdateAnimBg="0"/>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194" name="矩形 16"/>
          <p:cNvSpPr>
            <a:spLocks noChangeArrowheads="1"/>
          </p:cNvSpPr>
          <p:nvPr>
            <p:custDataLst>
              <p:tags r:id="rId2"/>
            </p:custDataLst>
          </p:nvPr>
        </p:nvSpPr>
        <p:spPr bwMode="auto">
          <a:xfrm>
            <a:off x="298174" y="77981"/>
            <a:ext cx="7041653" cy="49657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12" name="矩形 11"/>
          <p:cNvSpPr/>
          <p:nvPr>
            <p:custDataLst>
              <p:tags r:id="rId3"/>
            </p:custDataLst>
          </p:nvPr>
        </p:nvSpPr>
        <p:spPr>
          <a:xfrm>
            <a:off x="298174" y="101125"/>
            <a:ext cx="6478685" cy="4289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Times New Roman" panose="02020603050405020304" charset="0"/>
                <a:cs typeface="Times New Roman" panose="02020603050405020304" charset="0"/>
              </a:rPr>
              <a:t>Video Time</a:t>
            </a:r>
            <a:r>
              <a:rPr lang="en-US" altLang="zh-CN" sz="2800">
                <a:solidFill>
                  <a:schemeClr val="tx1"/>
                </a:solidFill>
                <a:latin typeface="Times New Roman" panose="02020603050405020304" charset="0"/>
                <a:cs typeface="Times New Roman" panose="02020603050405020304" charset="0"/>
              </a:rPr>
              <a:t> - Have a glance at the galaxy</a:t>
            </a:r>
            <a:endParaRPr lang="en-US" altLang="zh-CN" sz="2800">
              <a:solidFill>
                <a:schemeClr val="tx1"/>
              </a:solidFill>
              <a:latin typeface="Times New Roman" panose="02020603050405020304" charset="0"/>
              <a:cs typeface="Times New Roman" panose="02020603050405020304" charset="0"/>
            </a:endParaRPr>
          </a:p>
        </p:txBody>
      </p:sp>
      <p:pic>
        <p:nvPicPr>
          <p:cNvPr id="7" name="lace">
            <a:hlinkClick r:id="" action="ppaction://media"/>
          </p:cNvPr>
          <p:cNvPicPr>
            <a:picLocks noGrp="1"/>
          </p:cNvPicPr>
          <p:nvPr>
            <p:ph idx="1"/>
            <a:videoFile r:link="rId4"/>
            <p:extLst>
              <p:ext uri="{DAA4B4D4-6D71-4841-9C94-3DE7FCFB9230}">
                <p14:media xmlns:p14="http://schemas.microsoft.com/office/powerpoint/2010/main" r:embed="rId5"/>
              </p:ext>
            </p:extLst>
          </p:nvPr>
        </p:nvPicPr>
        <p:blipFill>
          <a:blip r:embed="rId6"/>
          <a:stretch>
            <a:fillRect/>
          </a:stretch>
        </p:blipFill>
        <p:spPr>
          <a:xfrm>
            <a:off x="985520" y="530225"/>
            <a:ext cx="9927590" cy="6108700"/>
          </a:xfrm>
          <a:prstGeom prst="rect">
            <a:avLst/>
          </a:prstGeom>
        </p:spPr>
      </p:pic>
      <p:sp>
        <p:nvSpPr>
          <p:cNvPr id="3" name="圆角矩形 2"/>
          <p:cNvSpPr/>
          <p:nvPr>
            <p:custDataLst>
              <p:tags r:id="rId7"/>
            </p:custDataLst>
          </p:nvPr>
        </p:nvSpPr>
        <p:spPr>
          <a:xfrm>
            <a:off x="994410" y="1236980"/>
            <a:ext cx="9918700" cy="965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a:latin typeface="Times New Roman" panose="02020603050405020304" charset="0"/>
                <a:cs typeface="Times New Roman" panose="02020603050405020304" charset="0"/>
              </a:rPr>
              <a:t>What do you know about the galaxy?</a:t>
            </a:r>
            <a:endParaRPr lang="en-US" altLang="zh-CN" sz="3200" b="1">
              <a:latin typeface="Times New Roman" panose="02020603050405020304" charset="0"/>
              <a:cs typeface="Times New Roman" panose="02020603050405020304" charset="0"/>
            </a:endParaRPr>
          </a:p>
        </p:txBody>
      </p:sp>
      <p:sp>
        <p:nvSpPr>
          <p:cNvPr id="5" name="圆角矩形 4"/>
          <p:cNvSpPr/>
          <p:nvPr>
            <p:custDataLst>
              <p:tags r:id="rId8"/>
            </p:custDataLst>
          </p:nvPr>
        </p:nvSpPr>
        <p:spPr>
          <a:xfrm>
            <a:off x="994410" y="4479290"/>
            <a:ext cx="9954260" cy="1005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latin typeface="Times New Roman" panose="02020603050405020304" charset="0"/>
                <a:cs typeface="Times New Roman" panose="02020603050405020304" charset="0"/>
              </a:rPr>
              <a:t>What have you done to get to know about the galaxy?</a:t>
            </a:r>
            <a:endParaRPr lang="en-US" altLang="zh-CN" sz="2800" b="1">
              <a:latin typeface="Times New Roman" panose="02020603050405020304" charset="0"/>
              <a:cs typeface="Times New Roman" panose="02020603050405020304" charset="0"/>
            </a:endParaRPr>
          </a:p>
        </p:txBody>
      </p:sp>
      <p:sp>
        <p:nvSpPr>
          <p:cNvPr id="2" name="圆角矩形 1"/>
          <p:cNvSpPr/>
          <p:nvPr/>
        </p:nvSpPr>
        <p:spPr>
          <a:xfrm>
            <a:off x="985520" y="2712720"/>
            <a:ext cx="9998710" cy="1120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a:latin typeface="Times New Roman" panose="02020603050405020304" charset="0"/>
                <a:cs typeface="Times New Roman" panose="02020603050405020304" charset="0"/>
              </a:rPr>
              <a:t>Where and how can we observe the galaxy?</a:t>
            </a:r>
            <a:endParaRPr lang="en-US" altLang="zh-CN" sz="32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5" fill="hold" display="1">
                  <p:stCondLst>
                    <p:cond delay="indefinite"/>
                  </p:stCondLst>
                </p:cTn>
                <p:tgtEl>
                  <p:spTgt spid="7"/>
                </p:tgtEl>
              </p:cMediaNode>
            </p:video>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additive="base">
                                        <p:cTn id="30" dur="1" fill="hold"/>
                                        <p:tgtEl>
                                          <p:spTgt spid="7"/>
                                        </p:tgtEl>
                                      </p:cBhvr>
                                    </p:cmd>
                                  </p:childTnLst>
                                </p:cTn>
                              </p:par>
                            </p:childTnLst>
                          </p:cTn>
                        </p:par>
                      </p:childTnLst>
                    </p:cTn>
                  </p:par>
                </p:childTnLst>
              </p:cTn>
              <p:nextCondLst>
                <p:cond evt="onClick" delay="0">
                  <p:tgtEl>
                    <p:spTgt spid="7"/>
                  </p:tgtEl>
                </p:cond>
              </p:nextCondLst>
            </p:seq>
          </p:childTnLst>
        </p:cTn>
      </p:par>
    </p:tnLst>
    <p:bldLst>
      <p:bldP spid="8194" grpId="0" bldLvl="0" animBg="1" autoUpdateAnimBg="0"/>
      <p:bldP spid="3" grpId="0" bldLvl="0" animBg="1"/>
      <p:bldP spid="3" grpId="1" animBg="1"/>
      <p:bldP spid="5" grpId="0" bldLvl="0" animBg="1"/>
      <p:bldP spid="5" grpId="1" animBg="1"/>
      <p:bldP spid="2" grpId="0" bldLvl="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内容占位符 4"/>
          <p:cNvSpPr>
            <a:spLocks noGrp="1"/>
          </p:cNvSpPr>
          <p:nvPr>
            <p:ph idx="1"/>
          </p:nvPr>
        </p:nvSpPr>
        <p:spPr>
          <a:xfrm>
            <a:off x="180974" y="222885"/>
            <a:ext cx="4868103" cy="584200"/>
          </a:xfrm>
        </p:spPr>
        <p:txBody>
          <a:bodyPr>
            <a:noAutofit/>
          </a:bodyPr>
          <a:lstStyle/>
          <a:p>
            <a:r>
              <a:rPr lang="en-US" altLang="zh-CN" sz="3600" b="1" dirty="0">
                <a:solidFill>
                  <a:schemeClr val="bg1"/>
                </a:solidFill>
                <a:latin typeface="Times New Roman" panose="02020603050405020304" charset="0"/>
                <a:cs typeface="Times New Roman" panose="02020603050405020304" charset="0"/>
              </a:rPr>
              <a:t>Lace Round the Sky</a:t>
            </a:r>
            <a:endParaRPr lang="en-US" altLang="zh-CN" sz="3600" b="1" dirty="0">
              <a:solidFill>
                <a:schemeClr val="bg1"/>
              </a:solidFill>
              <a:latin typeface="Times New Roman" panose="02020603050405020304" charset="0"/>
              <a:cs typeface="Times New Roman" panose="02020603050405020304" charset="0"/>
            </a:endParaRPr>
          </a:p>
        </p:txBody>
      </p:sp>
      <p:sp>
        <p:nvSpPr>
          <p:cNvPr id="33" name="椭圆 13"/>
          <p:cNvSpPr>
            <a:spLocks noChangeArrowheads="1"/>
          </p:cNvSpPr>
          <p:nvPr>
            <p:custDataLst>
              <p:tags r:id="rId2"/>
            </p:custDataLst>
          </p:nvPr>
        </p:nvSpPr>
        <p:spPr bwMode="auto">
          <a:xfrm>
            <a:off x="3208338" y="1938338"/>
            <a:ext cx="2663825" cy="2663825"/>
          </a:xfrm>
          <a:prstGeom prst="ellipse">
            <a:avLst/>
          </a:prstGeom>
          <a:solidFill>
            <a:schemeClr val="bg1">
              <a:alpha val="2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34" name="矩形 14"/>
          <p:cNvSpPr>
            <a:spLocks noChangeArrowheads="1"/>
          </p:cNvSpPr>
          <p:nvPr>
            <p:custDataLst>
              <p:tags r:id="rId3"/>
            </p:custDataLst>
          </p:nvPr>
        </p:nvSpPr>
        <p:spPr bwMode="auto">
          <a:xfrm>
            <a:off x="6088063" y="3879850"/>
            <a:ext cx="3811310" cy="471488"/>
          </a:xfrm>
          <a:prstGeom prst="rect">
            <a:avLst/>
          </a:prstGeom>
          <a:solidFill>
            <a:schemeClr val="bg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600">
              <a:solidFill>
                <a:srgbClr val="FFFFFF"/>
              </a:solidFill>
              <a:latin typeface="Times New Roman" panose="02020603050405020304" charset="0"/>
              <a:cs typeface="Times New Roman" panose="02020603050405020304" charset="0"/>
            </a:endParaRPr>
          </a:p>
        </p:txBody>
      </p:sp>
      <p:sp>
        <p:nvSpPr>
          <p:cNvPr id="35" name="矩形 15"/>
          <p:cNvSpPr>
            <a:spLocks noChangeArrowheads="1"/>
          </p:cNvSpPr>
          <p:nvPr>
            <p:custDataLst>
              <p:tags r:id="rId4"/>
            </p:custDataLst>
          </p:nvPr>
        </p:nvSpPr>
        <p:spPr bwMode="auto">
          <a:xfrm>
            <a:off x="6088062" y="3101975"/>
            <a:ext cx="3811311" cy="471488"/>
          </a:xfrm>
          <a:prstGeom prst="rect">
            <a:avLst/>
          </a:prstGeom>
          <a:solidFill>
            <a:schemeClr val="bg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600">
              <a:solidFill>
                <a:srgbClr val="FFFFFF"/>
              </a:solidFill>
              <a:latin typeface="Times New Roman" panose="02020603050405020304" charset="0"/>
              <a:cs typeface="Times New Roman" panose="02020603050405020304" charset="0"/>
            </a:endParaRPr>
          </a:p>
        </p:txBody>
      </p:sp>
      <p:sp>
        <p:nvSpPr>
          <p:cNvPr id="36" name="矩形 16"/>
          <p:cNvSpPr>
            <a:spLocks noChangeArrowheads="1"/>
          </p:cNvSpPr>
          <p:nvPr>
            <p:custDataLst>
              <p:tags r:id="rId5"/>
            </p:custDataLst>
          </p:nvPr>
        </p:nvSpPr>
        <p:spPr bwMode="auto">
          <a:xfrm>
            <a:off x="6088063" y="2370138"/>
            <a:ext cx="3731798" cy="471487"/>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600" dirty="0">
              <a:solidFill>
                <a:srgbClr val="FFFFFF"/>
              </a:solidFill>
              <a:latin typeface="Times New Roman" panose="02020603050405020304" charset="0"/>
              <a:cs typeface="Times New Roman" panose="02020603050405020304" charset="0"/>
            </a:endParaRPr>
          </a:p>
        </p:txBody>
      </p:sp>
      <p:sp>
        <p:nvSpPr>
          <p:cNvPr id="37" name="文本框 17"/>
          <p:cNvSpPr txBox="1">
            <a:spLocks noChangeArrowheads="1"/>
          </p:cNvSpPr>
          <p:nvPr>
            <p:custDataLst>
              <p:tags r:id="rId6"/>
            </p:custDataLst>
          </p:nvPr>
        </p:nvSpPr>
        <p:spPr bwMode="auto">
          <a:xfrm>
            <a:off x="5156201" y="2332038"/>
            <a:ext cx="931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01</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38" name="文本框 18"/>
          <p:cNvSpPr txBox="1">
            <a:spLocks noChangeArrowheads="1"/>
          </p:cNvSpPr>
          <p:nvPr>
            <p:custDataLst>
              <p:tags r:id="rId7"/>
            </p:custDataLst>
          </p:nvPr>
        </p:nvSpPr>
        <p:spPr bwMode="auto">
          <a:xfrm>
            <a:off x="6088063" y="2245197"/>
            <a:ext cx="3342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Before Reading</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39" name="文本框 19"/>
          <p:cNvSpPr txBox="1">
            <a:spLocks noChangeArrowheads="1"/>
          </p:cNvSpPr>
          <p:nvPr>
            <p:custDataLst>
              <p:tags r:id="rId8"/>
            </p:custDataLst>
          </p:nvPr>
        </p:nvSpPr>
        <p:spPr bwMode="auto">
          <a:xfrm>
            <a:off x="6121400" y="3025695"/>
            <a:ext cx="3811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rgbClr val="C00000"/>
                </a:solidFill>
                <a:latin typeface="Times New Roman" panose="02020603050405020304" charset="0"/>
                <a:ea typeface="微软雅黑" panose="020B0503020204020204" charset="-122"/>
                <a:cs typeface="Times New Roman" panose="02020603050405020304" charset="0"/>
              </a:rPr>
              <a:t>While Reading</a:t>
            </a:r>
            <a:endParaRPr lang="en-US" altLang="zh-CN" sz="3600" b="1" dirty="0">
              <a:solidFill>
                <a:srgbClr val="C00000"/>
              </a:solidFill>
              <a:latin typeface="Times New Roman" panose="02020603050405020304" charset="0"/>
              <a:ea typeface="微软雅黑" panose="020B0503020204020204" charset="-122"/>
              <a:cs typeface="Times New Roman" panose="02020603050405020304" charset="0"/>
            </a:endParaRPr>
          </a:p>
        </p:txBody>
      </p:sp>
      <p:sp>
        <p:nvSpPr>
          <p:cNvPr id="40" name="文本框 20"/>
          <p:cNvSpPr txBox="1">
            <a:spLocks noChangeArrowheads="1"/>
          </p:cNvSpPr>
          <p:nvPr>
            <p:custDataLst>
              <p:tags r:id="rId9"/>
            </p:custDataLst>
          </p:nvPr>
        </p:nvSpPr>
        <p:spPr bwMode="auto">
          <a:xfrm>
            <a:off x="6190973" y="3784256"/>
            <a:ext cx="33505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Post-reading</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1" name="文本框 21"/>
          <p:cNvSpPr txBox="1">
            <a:spLocks noChangeArrowheads="1"/>
          </p:cNvSpPr>
          <p:nvPr>
            <p:custDataLst>
              <p:tags r:id="rId10"/>
            </p:custDataLst>
          </p:nvPr>
        </p:nvSpPr>
        <p:spPr bwMode="auto">
          <a:xfrm>
            <a:off x="5156201" y="3076575"/>
            <a:ext cx="931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02</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2" name="文本框 22"/>
          <p:cNvSpPr txBox="1">
            <a:spLocks noChangeArrowheads="1"/>
          </p:cNvSpPr>
          <p:nvPr>
            <p:custDataLst>
              <p:tags r:id="rId11"/>
            </p:custDataLst>
          </p:nvPr>
        </p:nvSpPr>
        <p:spPr bwMode="auto">
          <a:xfrm>
            <a:off x="5156201" y="3833813"/>
            <a:ext cx="931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03</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43" name="椭圆 29"/>
          <p:cNvSpPr>
            <a:spLocks noChangeArrowheads="1"/>
          </p:cNvSpPr>
          <p:nvPr>
            <p:custDataLst>
              <p:tags r:id="rId12"/>
            </p:custDataLst>
          </p:nvPr>
        </p:nvSpPr>
        <p:spPr bwMode="auto">
          <a:xfrm>
            <a:off x="2619375" y="1758950"/>
            <a:ext cx="1223963" cy="1223963"/>
          </a:xfrm>
          <a:prstGeom prst="ellipse">
            <a:avLst/>
          </a:prstGeom>
          <a:solidFill>
            <a:schemeClr val="bg1">
              <a:alpha val="2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44" name="文本框 23"/>
          <p:cNvSpPr txBox="1">
            <a:spLocks noChangeArrowheads="1"/>
          </p:cNvSpPr>
          <p:nvPr>
            <p:custDataLst>
              <p:tags r:id="rId13"/>
            </p:custDataLst>
          </p:nvPr>
        </p:nvSpPr>
        <p:spPr bwMode="auto">
          <a:xfrm>
            <a:off x="3101214" y="2466171"/>
            <a:ext cx="1947863" cy="6463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3600" b="1" dirty="0">
                <a:solidFill>
                  <a:schemeClr val="bg1"/>
                </a:solidFill>
                <a:latin typeface="Times New Roman" panose="02020603050405020304" charset="0"/>
                <a:ea typeface="微软雅黑" panose="020B0503020204020204" charset="-122"/>
                <a:cs typeface="Times New Roman" panose="02020603050405020304" charset="0"/>
              </a:rPr>
              <a:t>contents</a:t>
            </a:r>
            <a:endParaRPr lang="en-US" altLang="zh-CN" sz="3600" b="1" dirty="0">
              <a:solidFill>
                <a:schemeClr val="bg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out)">
                                      <p:cBhvr>
                                        <p:cTn id="7" dur="1000"/>
                                        <p:tgtEl>
                                          <p:spTgt spid="3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out)">
                                      <p:cBhvr>
                                        <p:cTn id="10" dur="1000"/>
                                        <p:tgtEl>
                                          <p:spTgt spid="43"/>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Effect transition="in" filter="fade">
                                      <p:cBhvr>
                                        <p:cTn id="20" dur="10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1000" fill="hold"/>
                                        <p:tgtEl>
                                          <p:spTgt spid="35"/>
                                        </p:tgtEl>
                                        <p:attrNameLst>
                                          <p:attrName>ppt_w</p:attrName>
                                        </p:attrNameLst>
                                      </p:cBhvr>
                                      <p:tavLst>
                                        <p:tav tm="0">
                                          <p:val>
                                            <p:fltVal val="0"/>
                                          </p:val>
                                        </p:tav>
                                        <p:tav tm="100000">
                                          <p:val>
                                            <p:strVal val="#ppt_w"/>
                                          </p:val>
                                        </p:tav>
                                      </p:tavLst>
                                    </p:anim>
                                    <p:anim calcmode="lin" valueType="num">
                                      <p:cBhvr>
                                        <p:cTn id="24" dur="1000" fill="hold"/>
                                        <p:tgtEl>
                                          <p:spTgt spid="35"/>
                                        </p:tgtEl>
                                        <p:attrNameLst>
                                          <p:attrName>ppt_h</p:attrName>
                                        </p:attrNameLst>
                                      </p:cBhvr>
                                      <p:tavLst>
                                        <p:tav tm="0">
                                          <p:val>
                                            <p:fltVal val="0"/>
                                          </p:val>
                                        </p:tav>
                                        <p:tav tm="100000">
                                          <p:val>
                                            <p:strVal val="#ppt_h"/>
                                          </p:val>
                                        </p:tav>
                                      </p:tavLst>
                                    </p:anim>
                                    <p:animEffect transition="in" filter="fade">
                                      <p:cBhvr>
                                        <p:cTn id="25" dur="10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000" fill="hold"/>
                                        <p:tgtEl>
                                          <p:spTgt spid="34"/>
                                        </p:tgtEl>
                                        <p:attrNameLst>
                                          <p:attrName>ppt_w</p:attrName>
                                        </p:attrNameLst>
                                      </p:cBhvr>
                                      <p:tavLst>
                                        <p:tav tm="0">
                                          <p:val>
                                            <p:fltVal val="0"/>
                                          </p:val>
                                        </p:tav>
                                        <p:tav tm="100000">
                                          <p:val>
                                            <p:strVal val="#ppt_w"/>
                                          </p:val>
                                        </p:tav>
                                      </p:tavLst>
                                    </p:anim>
                                    <p:anim calcmode="lin" valueType="num">
                                      <p:cBhvr>
                                        <p:cTn id="29" dur="1000" fill="hold"/>
                                        <p:tgtEl>
                                          <p:spTgt spid="34"/>
                                        </p:tgtEl>
                                        <p:attrNameLst>
                                          <p:attrName>ppt_h</p:attrName>
                                        </p:attrNameLst>
                                      </p:cBhvr>
                                      <p:tavLst>
                                        <p:tav tm="0">
                                          <p:val>
                                            <p:fltVal val="0"/>
                                          </p:val>
                                        </p:tav>
                                        <p:tav tm="100000">
                                          <p:val>
                                            <p:strVal val="#ppt_h"/>
                                          </p:val>
                                        </p:tav>
                                      </p:tavLst>
                                    </p:anim>
                                    <p:animEffect transition="in" filter="fade">
                                      <p:cBhvr>
                                        <p:cTn id="30" dur="1000"/>
                                        <p:tgtEl>
                                          <p:spTgt spid="34"/>
                                        </p:tgtEl>
                                      </p:cBhvr>
                                    </p:animEffect>
                                  </p:childTnLst>
                                </p:cTn>
                              </p:par>
                            </p:childTnLst>
                          </p:cTn>
                        </p:par>
                        <p:par>
                          <p:cTn id="31" fill="hold">
                            <p:stCondLst>
                              <p:cond delay="2500"/>
                            </p:stCondLst>
                            <p:childTnLst>
                              <p:par>
                                <p:cTn id="32" presetID="25"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37" dur="1000" fill="hold"/>
                                        <p:tgtEl>
                                          <p:spTgt spid="3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7"/>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47" dur="1000" fill="hold"/>
                                        <p:tgtEl>
                                          <p:spTgt spid="38"/>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8"/>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57" dur="1000" fill="hold"/>
                                        <p:tgtEl>
                                          <p:spTgt spid="39"/>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9"/>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67" dur="1000" fill="hold"/>
                                        <p:tgtEl>
                                          <p:spTgt spid="40"/>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40"/>
                                        </p:tgtEl>
                                      </p:cBhvr>
                                    </p:animEffect>
                                  </p:childTnLst>
                                </p:cTn>
                              </p:par>
                              <p:par>
                                <p:cTn id="72" presetID="25"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77" dur="1000" fill="hold"/>
                                        <p:tgtEl>
                                          <p:spTgt spid="41"/>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41"/>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34" grpId="0" bldLvl="0" animBg="1" autoUpdateAnimBg="0"/>
      <p:bldP spid="35" grpId="0" bldLvl="0" animBg="1" autoUpdateAnimBg="0"/>
      <p:bldP spid="36" grpId="0" bldLvl="0" animBg="1" autoUpdateAnimBg="0"/>
      <p:bldP spid="37" grpId="0" autoUpdateAnimBg="0"/>
      <p:bldP spid="38" grpId="0" autoUpdateAnimBg="0"/>
      <p:bldP spid="39" grpId="0" autoUpdateAnimBg="0"/>
      <p:bldP spid="40" grpId="0" autoUpdateAnimBg="0"/>
      <p:bldP spid="41" grpId="0" autoUpdateAnimBg="0"/>
      <p:bldP spid="42" grpId="0" autoUpdateAnimBg="0"/>
      <p:bldP spid="43" grpId="0" bldLvl="0" animBg="1" autoUpdateAnimBg="0"/>
      <p:bldP spid="44"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9088" y="927417"/>
            <a:ext cx="6599582" cy="5274600"/>
          </a:xfrm>
          <a:solidFill>
            <a:schemeClr val="bg1"/>
          </a:solidFill>
        </p:spPr>
        <p:txBody>
          <a:bodyPr>
            <a:noAutofit/>
          </a:bodyPr>
          <a:lstStyle/>
          <a:p>
            <a:r>
              <a:rPr lang="en-US" altLang="zh-CN" sz="2800" dirty="0">
                <a:solidFill>
                  <a:schemeClr val="tx1"/>
                </a:solidFill>
                <a:latin typeface="Times New Roman" panose="02020603050405020304" charset="0"/>
                <a:cs typeface="Times New Roman" panose="02020603050405020304" charset="0"/>
              </a:rPr>
              <a:t>     </a:t>
            </a:r>
            <a:r>
              <a:rPr lang="zh-CN" altLang="en-US" sz="2800" dirty="0">
                <a:solidFill>
                  <a:schemeClr val="tx1"/>
                </a:solidFill>
                <a:latin typeface="Times New Roman" panose="02020603050405020304" charset="0"/>
                <a:cs typeface="Times New Roman" panose="02020603050405020304" charset="0"/>
              </a:rPr>
              <a:t>As Papa</a:t>
            </a:r>
            <a:r>
              <a:rPr lang="en-US" altLang="zh-CN" sz="2800" dirty="0">
                <a:solidFill>
                  <a:schemeClr val="tx1"/>
                </a:solidFill>
                <a:latin typeface="Times New Roman" panose="02020603050405020304" charset="0"/>
                <a:cs typeface="Times New Roman" panose="02020603050405020304" charset="0"/>
              </a:rPr>
              <a:t>’</a:t>
            </a:r>
            <a:r>
              <a:rPr lang="zh-CN" altLang="en-US" sz="2800" dirty="0">
                <a:solidFill>
                  <a:schemeClr val="tx1"/>
                </a:solidFill>
                <a:latin typeface="Times New Roman" panose="02020603050405020304" charset="0"/>
                <a:cs typeface="Times New Roman" panose="02020603050405020304" charset="0"/>
              </a:rPr>
              <a:t>s snores boomed off the clapboard walls, Catalina slid from her mattress and groped her way to the front door. The latch clicked softly. The girl waited a moment to see if any of her family would wake, but nobody stirred.</a:t>
            </a:r>
            <a:br>
              <a:rPr lang="zh-CN" altLang="en-US" sz="2800" dirty="0">
                <a:solidFill>
                  <a:schemeClr val="tx1"/>
                </a:solidFill>
                <a:latin typeface="Times New Roman" panose="02020603050405020304" charset="0"/>
                <a:cs typeface="Times New Roman" panose="02020603050405020304" charset="0"/>
              </a:rPr>
            </a:br>
            <a:r>
              <a:rPr lang="zh-CN" altLang="en-US" sz="2800" dirty="0">
                <a:solidFill>
                  <a:schemeClr val="tx1"/>
                </a:solidFill>
                <a:latin typeface="Times New Roman" panose="02020603050405020304" charset="0"/>
                <a:cs typeface="Times New Roman" panose="02020603050405020304" charset="0"/>
              </a:rPr>
              <a:t>　Catalina stood on the doorstep of their Cerro Tololo observatory staff housing, drinking in deep lungfuls of the clear night air under the blazing Southern Hemisphere star shine. The Milky Way sprawled across the sky, a swath of pure white lace shadowed by dark blotches.</a:t>
            </a:r>
            <a:endParaRPr lang="zh-CN" altLang="en-US" sz="2800" dirty="0">
              <a:solidFill>
                <a:schemeClr val="tx1"/>
              </a:solidFill>
              <a:latin typeface="Times New Roman" panose="02020603050405020304" charset="0"/>
              <a:cs typeface="Times New Roman" panose="02020603050405020304" charset="0"/>
            </a:endParaRPr>
          </a:p>
        </p:txBody>
      </p:sp>
      <p:sp>
        <p:nvSpPr>
          <p:cNvPr id="6" name="文本框 5"/>
          <p:cNvSpPr txBox="1"/>
          <p:nvPr/>
        </p:nvSpPr>
        <p:spPr>
          <a:xfrm>
            <a:off x="6806455" y="377753"/>
            <a:ext cx="5237920" cy="1321906"/>
          </a:xfrm>
          <a:prstGeom prst="rect">
            <a:avLst/>
          </a:prstGeom>
          <a:noFill/>
        </p:spPr>
        <p:txBody>
          <a:bodyPr wrap="square" rtlCol="0" anchor="t">
            <a:noAutofit/>
          </a:bodyPr>
          <a:lstStyle/>
          <a:p>
            <a:pPr indent="266700" algn="just">
              <a:lnSpc>
                <a:spcPct val="115000"/>
              </a:lnSpc>
              <a:spcAft>
                <a:spcPts val="0"/>
              </a:spcAft>
            </a:pPr>
            <a:r>
              <a:rPr lang="en-US" altLang="zh-CN" sz="2800" b="1" kern="100" dirty="0" smtClean="0">
                <a:solidFill>
                  <a:srgbClr val="FF0000"/>
                </a:solidFill>
                <a:latin typeface="Times New Roman" panose="02020603050405020304" charset="0"/>
                <a:ea typeface="宋体" panose="02010600030101010101" pitchFamily="2" charset="-122"/>
                <a:cs typeface="Times New Roman" panose="02020603050405020304" charset="0"/>
                <a:sym typeface="+mn-ea"/>
              </a:rPr>
              <a:t>Analyze </a:t>
            </a:r>
            <a:r>
              <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the title:</a:t>
            </a:r>
            <a:endPar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indent="266700" algn="just">
              <a:lnSpc>
                <a:spcPct val="115000"/>
              </a:lnSpc>
              <a:spcAft>
                <a:spcPts val="0"/>
              </a:spcAft>
            </a:pPr>
            <a:r>
              <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What is the </a:t>
            </a:r>
            <a:r>
              <a:rPr lang="en-US" altLang="zh-CN" sz="28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lace round the sky</a:t>
            </a:r>
            <a:r>
              <a:rPr lang="zh-CN" altLang="zh-CN" sz="2800" b="1" kern="100" dirty="0" smtClean="0">
                <a:solidFill>
                  <a:srgbClr val="FF0000"/>
                </a:solidFill>
                <a:latin typeface="Times New Roman" panose="02020603050405020304" charset="0"/>
                <a:ea typeface="宋体" panose="02010600030101010101" pitchFamily="2" charset="-122"/>
                <a:cs typeface="Times New Roman" panose="02020603050405020304" charset="0"/>
                <a:sym typeface="+mn-ea"/>
              </a:rPr>
              <a:t>？</a:t>
            </a:r>
            <a:endParaRPr lang="zh-CN" altLang="zh-CN" sz="2800" b="1" kern="100" dirty="0" smtClean="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7" name="直接连接符 6"/>
          <p:cNvCxnSpPr/>
          <p:nvPr/>
        </p:nvCxnSpPr>
        <p:spPr>
          <a:xfrm>
            <a:off x="3593216" y="5263819"/>
            <a:ext cx="223647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flipV="1">
            <a:off x="280946" y="5615609"/>
            <a:ext cx="5682532" cy="40806"/>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直接连接符 8"/>
          <p:cNvCxnSpPr/>
          <p:nvPr/>
        </p:nvCxnSpPr>
        <p:spPr>
          <a:xfrm flipV="1">
            <a:off x="280946" y="6033052"/>
            <a:ext cx="5394297" cy="29734"/>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a:off x="7515080" y="1592177"/>
            <a:ext cx="4014056" cy="3065455"/>
          </a:xfrm>
          <a:prstGeom prst="rect">
            <a:avLst/>
          </a:prstGeom>
          <a:noFill/>
        </p:spPr>
        <p:txBody>
          <a:bodyPr wrap="square" rtlCol="0" anchor="t">
            <a:spAutoFit/>
          </a:bodyPr>
          <a:lstStyle/>
          <a:p>
            <a:pPr indent="266700" algn="just">
              <a:lnSpc>
                <a:spcPct val="115000"/>
              </a:lnSpc>
              <a:spcAft>
                <a:spcPts val="0"/>
              </a:spcAft>
            </a:pPr>
            <a:r>
              <a:rPr lang="en-US" sz="2800" b="1" kern="100" dirty="0">
                <a:solidFill>
                  <a:srgbClr val="00B0F0"/>
                </a:solidFill>
                <a:latin typeface="Times New Roman" panose="02020603050405020304" charset="0"/>
                <a:cs typeface="Times New Roman" panose="02020603050405020304" charset="0"/>
                <a:sym typeface="+mn-ea"/>
              </a:rPr>
              <a:t>The </a:t>
            </a:r>
            <a:r>
              <a:rPr altLang="zh-CN" sz="2800" b="1" kern="100" dirty="0">
                <a:solidFill>
                  <a:srgbClr val="00B0F0"/>
                </a:solidFill>
                <a:latin typeface="Times New Roman" panose="02020603050405020304" charset="0"/>
                <a:cs typeface="Times New Roman" panose="02020603050405020304" charset="0"/>
                <a:sym typeface="+mn-ea"/>
              </a:rPr>
              <a:t>swirling galaxies like this Lace white flower pressed on wax paper, which inspires readers</a:t>
            </a:r>
            <a:r>
              <a:rPr lang="en-US" sz="2800" b="1" kern="100" dirty="0">
                <a:solidFill>
                  <a:srgbClr val="00B0F0"/>
                </a:solidFill>
                <a:latin typeface="Times New Roman" panose="02020603050405020304" charset="0"/>
                <a:cs typeface="Times New Roman" panose="02020603050405020304" charset="0"/>
                <a:sym typeface="+mn-ea"/>
              </a:rPr>
              <a:t> </a:t>
            </a:r>
            <a:r>
              <a:rPr altLang="zh-CN" sz="2800" b="1" kern="100" dirty="0">
                <a:solidFill>
                  <a:srgbClr val="00B0F0"/>
                </a:solidFill>
                <a:latin typeface="Times New Roman" panose="02020603050405020304" charset="0"/>
                <a:cs typeface="Times New Roman" panose="02020603050405020304" charset="0"/>
                <a:sym typeface="+mn-ea"/>
              </a:rPr>
              <a:t>to uncover the myster</a:t>
            </a:r>
            <a:r>
              <a:rPr lang="en-US" sz="2800" b="1" kern="100" dirty="0">
                <a:solidFill>
                  <a:srgbClr val="00B0F0"/>
                </a:solidFill>
                <a:latin typeface="Times New Roman" panose="02020603050405020304" charset="0"/>
                <a:cs typeface="Times New Roman" panose="02020603050405020304" charset="0"/>
                <a:sym typeface="+mn-ea"/>
              </a:rPr>
              <a:t>y.</a:t>
            </a:r>
            <a:endParaRPr lang="en-US" sz="2800" b="1" kern="100" dirty="0">
              <a:solidFill>
                <a:srgbClr val="00B0F0"/>
              </a:solidFill>
              <a:latin typeface="Times New Roman" panose="02020603050405020304" charset="0"/>
              <a:cs typeface="Times New Roman" panose="02020603050405020304" charset="0"/>
              <a:sym typeface="+mn-ea"/>
            </a:endParaRPr>
          </a:p>
        </p:txBody>
      </p:sp>
      <p:sp>
        <p:nvSpPr>
          <p:cNvPr id="11" name="右箭头 10"/>
          <p:cNvSpPr/>
          <p:nvPr/>
        </p:nvSpPr>
        <p:spPr>
          <a:xfrm>
            <a:off x="6524625" y="3043382"/>
            <a:ext cx="848360" cy="5213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8194" name="矩形 16"/>
          <p:cNvSpPr>
            <a:spLocks noChangeArrowheads="1"/>
          </p:cNvSpPr>
          <p:nvPr>
            <p:custDataLst>
              <p:tags r:id="rId2"/>
            </p:custDataLst>
          </p:nvPr>
        </p:nvSpPr>
        <p:spPr bwMode="auto">
          <a:xfrm>
            <a:off x="665480" y="100577"/>
            <a:ext cx="4930250" cy="673487"/>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12" name="矩形 11"/>
          <p:cNvSpPr/>
          <p:nvPr>
            <p:custDataLst>
              <p:tags r:id="rId3"/>
            </p:custDataLst>
          </p:nvPr>
        </p:nvSpPr>
        <p:spPr>
          <a:xfrm>
            <a:off x="807720" y="100576"/>
            <a:ext cx="4691380" cy="554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Times New Roman" panose="02020603050405020304" charset="0"/>
                <a:cs typeface="Times New Roman" panose="02020603050405020304" charset="0"/>
              </a:rPr>
              <a:t>Background Information</a:t>
            </a:r>
            <a:endParaRPr lang="en-US" altLang="zh-CN" sz="28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1" grpId="0" bldLvl="0" animBg="1"/>
      <p:bldP spid="11" grpId="1" animBg="1"/>
      <p:bldP spid="8194"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0700" y="914152"/>
            <a:ext cx="6380920" cy="5367683"/>
          </a:xfrm>
          <a:solidFill>
            <a:schemeClr val="bg1"/>
          </a:solidFill>
        </p:spPr>
        <p:txBody>
          <a:bodyPr>
            <a:noAutofit/>
          </a:bodyPr>
          <a:lstStyle/>
          <a:p>
            <a:r>
              <a:rPr lang="en-US" altLang="zh-CN" sz="2800" dirty="0">
                <a:solidFill>
                  <a:schemeClr val="tx1"/>
                </a:solidFill>
                <a:latin typeface="Times New Roman" panose="02020603050405020304" charset="0"/>
                <a:cs typeface="Times New Roman" panose="02020603050405020304" charset="0"/>
              </a:rPr>
              <a:t>     </a:t>
            </a:r>
            <a:r>
              <a:rPr lang="zh-CN" altLang="en-US" sz="2800" dirty="0">
                <a:solidFill>
                  <a:schemeClr val="tx1"/>
                </a:solidFill>
                <a:latin typeface="Times New Roman" panose="02020603050405020304" charset="0"/>
                <a:cs typeface="Times New Roman" panose="02020603050405020304" charset="0"/>
              </a:rPr>
              <a:t>As Papa</a:t>
            </a:r>
            <a:r>
              <a:rPr lang="en-US" altLang="zh-CN" sz="2800" dirty="0">
                <a:solidFill>
                  <a:schemeClr val="tx1"/>
                </a:solidFill>
                <a:latin typeface="Times New Roman" panose="02020603050405020304" charset="0"/>
                <a:cs typeface="Times New Roman" panose="02020603050405020304" charset="0"/>
              </a:rPr>
              <a:t>’</a:t>
            </a:r>
            <a:r>
              <a:rPr lang="zh-CN" altLang="en-US" sz="2800" dirty="0">
                <a:solidFill>
                  <a:schemeClr val="tx1"/>
                </a:solidFill>
                <a:latin typeface="Times New Roman" panose="02020603050405020304" charset="0"/>
                <a:cs typeface="Times New Roman" panose="02020603050405020304" charset="0"/>
              </a:rPr>
              <a:t>s snores </a:t>
            </a:r>
            <a:r>
              <a:rPr lang="zh-CN" altLang="en-US" sz="2800" dirty="0">
                <a:solidFill>
                  <a:srgbClr val="FF0000"/>
                </a:solidFill>
                <a:latin typeface="Times New Roman" panose="02020603050405020304" charset="0"/>
                <a:cs typeface="Times New Roman" panose="02020603050405020304" charset="0"/>
              </a:rPr>
              <a:t>boomed </a:t>
            </a:r>
            <a:r>
              <a:rPr lang="zh-CN" altLang="en-US" sz="2800" dirty="0">
                <a:solidFill>
                  <a:schemeClr val="tx1"/>
                </a:solidFill>
                <a:latin typeface="Times New Roman" panose="02020603050405020304" charset="0"/>
                <a:cs typeface="Times New Roman" panose="02020603050405020304" charset="0"/>
              </a:rPr>
              <a:t>off the clapboard walls, Catalina </a:t>
            </a:r>
            <a:r>
              <a:rPr lang="zh-CN" altLang="en-US" sz="2800" dirty="0">
                <a:solidFill>
                  <a:srgbClr val="FF0000"/>
                </a:solidFill>
                <a:latin typeface="Times New Roman" panose="02020603050405020304" charset="0"/>
                <a:cs typeface="Times New Roman" panose="02020603050405020304" charset="0"/>
              </a:rPr>
              <a:t>slid</a:t>
            </a:r>
            <a:r>
              <a:rPr lang="zh-CN" altLang="en-US" sz="2800" dirty="0">
                <a:solidFill>
                  <a:schemeClr val="tx1"/>
                </a:solidFill>
                <a:latin typeface="Times New Roman" panose="02020603050405020304" charset="0"/>
                <a:cs typeface="Times New Roman" panose="02020603050405020304" charset="0"/>
              </a:rPr>
              <a:t> from her mattress and </a:t>
            </a:r>
            <a:r>
              <a:rPr lang="zh-CN" altLang="en-US" sz="2800" dirty="0">
                <a:solidFill>
                  <a:srgbClr val="FF0000"/>
                </a:solidFill>
                <a:latin typeface="Times New Roman" panose="02020603050405020304" charset="0"/>
                <a:cs typeface="Times New Roman" panose="02020603050405020304" charset="0"/>
              </a:rPr>
              <a:t>groped her way</a:t>
            </a:r>
            <a:r>
              <a:rPr lang="zh-CN" altLang="en-US" sz="2800" dirty="0">
                <a:solidFill>
                  <a:schemeClr val="tx1"/>
                </a:solidFill>
                <a:latin typeface="Times New Roman" panose="02020603050405020304" charset="0"/>
                <a:cs typeface="Times New Roman" panose="02020603050405020304" charset="0"/>
              </a:rPr>
              <a:t> to the front door. The latch clicked softly. The girl waited a moment to see if any of her family would wake, but nobody </a:t>
            </a:r>
            <a:r>
              <a:rPr lang="zh-CN" altLang="en-US" sz="2800" dirty="0">
                <a:solidFill>
                  <a:srgbClr val="FF0000"/>
                </a:solidFill>
                <a:latin typeface="Times New Roman" panose="02020603050405020304" charset="0"/>
                <a:cs typeface="Times New Roman" panose="02020603050405020304" charset="0"/>
              </a:rPr>
              <a:t>stirred</a:t>
            </a:r>
            <a:r>
              <a:rPr lang="zh-CN" altLang="en-US" sz="2800" dirty="0">
                <a:solidFill>
                  <a:schemeClr val="tx1"/>
                </a:solidFill>
                <a:latin typeface="Times New Roman" panose="02020603050405020304" charset="0"/>
                <a:cs typeface="Times New Roman" panose="02020603050405020304" charset="0"/>
              </a:rPr>
              <a:t>.</a:t>
            </a:r>
            <a:br>
              <a:rPr lang="zh-CN" altLang="en-US" sz="2800" dirty="0">
                <a:solidFill>
                  <a:schemeClr val="tx1"/>
                </a:solidFill>
                <a:latin typeface="Times New Roman" panose="02020603050405020304" charset="0"/>
                <a:cs typeface="Times New Roman" panose="02020603050405020304" charset="0"/>
              </a:rPr>
            </a:br>
            <a:r>
              <a:rPr lang="zh-CN" altLang="en-US" sz="2800" dirty="0">
                <a:solidFill>
                  <a:schemeClr val="tx1"/>
                </a:solidFill>
                <a:latin typeface="Times New Roman" panose="02020603050405020304" charset="0"/>
                <a:cs typeface="Times New Roman" panose="02020603050405020304" charset="0"/>
              </a:rPr>
              <a:t>　Catalina stood on the doorstep of their Cerro Tololo observatory staff housing, drinking in deep </a:t>
            </a:r>
            <a:r>
              <a:rPr lang="zh-CN" altLang="en-US" sz="2800" dirty="0">
                <a:solidFill>
                  <a:srgbClr val="FF0000"/>
                </a:solidFill>
                <a:latin typeface="Times New Roman" panose="02020603050405020304" charset="0"/>
                <a:cs typeface="Times New Roman" panose="02020603050405020304" charset="0"/>
              </a:rPr>
              <a:t>lungfuls of</a:t>
            </a:r>
            <a:r>
              <a:rPr lang="zh-CN" altLang="en-US" sz="2800" dirty="0">
                <a:solidFill>
                  <a:schemeClr val="tx1"/>
                </a:solidFill>
                <a:latin typeface="Times New Roman" panose="02020603050405020304" charset="0"/>
                <a:cs typeface="Times New Roman" panose="02020603050405020304" charset="0"/>
              </a:rPr>
              <a:t> the clear night air under the blazing Southern Hemisphere star shine. The Milky Way </a:t>
            </a:r>
            <a:r>
              <a:rPr lang="zh-CN" altLang="en-US" sz="2800" dirty="0">
                <a:solidFill>
                  <a:srgbClr val="FF0000"/>
                </a:solidFill>
                <a:latin typeface="Times New Roman" panose="02020603050405020304" charset="0"/>
                <a:cs typeface="Times New Roman" panose="02020603050405020304" charset="0"/>
              </a:rPr>
              <a:t>sprawled across</a:t>
            </a:r>
            <a:r>
              <a:rPr lang="zh-CN" altLang="en-US" sz="2800" dirty="0">
                <a:solidFill>
                  <a:schemeClr val="tx1"/>
                </a:solidFill>
                <a:latin typeface="Times New Roman" panose="02020603050405020304" charset="0"/>
                <a:cs typeface="Times New Roman" panose="02020603050405020304" charset="0"/>
              </a:rPr>
              <a:t> the sky, </a:t>
            </a:r>
            <a:r>
              <a:rPr lang="zh-CN" altLang="en-US" sz="2800" dirty="0">
                <a:solidFill>
                  <a:srgbClr val="FF0000"/>
                </a:solidFill>
                <a:latin typeface="Times New Roman" panose="02020603050405020304" charset="0"/>
                <a:cs typeface="Times New Roman" panose="02020603050405020304" charset="0"/>
              </a:rPr>
              <a:t>a swat</a:t>
            </a:r>
            <a:r>
              <a:rPr lang="en-US" altLang="zh-CN" sz="2800" dirty="0">
                <a:solidFill>
                  <a:srgbClr val="FF0000"/>
                </a:solidFill>
                <a:latin typeface="Times New Roman" panose="02020603050405020304" charset="0"/>
                <a:cs typeface="Times New Roman" panose="02020603050405020304" charset="0"/>
              </a:rPr>
              <a:t>c</a:t>
            </a:r>
            <a:r>
              <a:rPr lang="zh-CN" altLang="en-US" sz="2800" dirty="0">
                <a:solidFill>
                  <a:srgbClr val="FF0000"/>
                </a:solidFill>
                <a:latin typeface="Times New Roman" panose="02020603050405020304" charset="0"/>
                <a:cs typeface="Times New Roman" panose="02020603050405020304" charset="0"/>
              </a:rPr>
              <a:t>h of</a:t>
            </a:r>
            <a:r>
              <a:rPr lang="zh-CN" altLang="en-US" sz="2800" dirty="0">
                <a:solidFill>
                  <a:schemeClr val="tx1"/>
                </a:solidFill>
                <a:latin typeface="Times New Roman" panose="02020603050405020304" charset="0"/>
                <a:cs typeface="Times New Roman" panose="02020603050405020304" charset="0"/>
              </a:rPr>
              <a:t> pure white </a:t>
            </a:r>
            <a:r>
              <a:rPr lang="zh-CN" altLang="en-US" sz="2800" dirty="0">
                <a:solidFill>
                  <a:srgbClr val="FF0000"/>
                </a:solidFill>
                <a:latin typeface="Times New Roman" panose="02020603050405020304" charset="0"/>
                <a:cs typeface="Times New Roman" panose="02020603050405020304" charset="0"/>
              </a:rPr>
              <a:t>lace </a:t>
            </a:r>
            <a:r>
              <a:rPr lang="zh-CN" altLang="en-US" sz="2800" dirty="0">
                <a:solidFill>
                  <a:schemeClr val="tx1"/>
                </a:solidFill>
                <a:latin typeface="Times New Roman" panose="02020603050405020304" charset="0"/>
                <a:cs typeface="Times New Roman" panose="02020603050405020304" charset="0"/>
              </a:rPr>
              <a:t>shadowed by dark </a:t>
            </a:r>
            <a:r>
              <a:rPr lang="zh-CN" altLang="en-US" sz="2800" dirty="0">
                <a:solidFill>
                  <a:srgbClr val="FF0000"/>
                </a:solidFill>
                <a:latin typeface="Times New Roman" panose="02020603050405020304" charset="0"/>
                <a:cs typeface="Times New Roman" panose="02020603050405020304" charset="0"/>
              </a:rPr>
              <a:t>blotches</a:t>
            </a:r>
            <a:r>
              <a:rPr lang="zh-CN" altLang="en-US" sz="2800" dirty="0">
                <a:solidFill>
                  <a:schemeClr val="tx1"/>
                </a:solidFill>
                <a:latin typeface="Times New Roman" panose="02020603050405020304" charset="0"/>
                <a:cs typeface="Times New Roman" panose="02020603050405020304" charset="0"/>
              </a:rPr>
              <a:t>.</a:t>
            </a:r>
            <a:endParaRPr lang="zh-CN" altLang="en-US" sz="2800" dirty="0">
              <a:solidFill>
                <a:schemeClr val="tx1"/>
              </a:solidFill>
              <a:latin typeface="Times New Roman" panose="02020603050405020304" charset="0"/>
              <a:cs typeface="Times New Roman" panose="02020603050405020304" charset="0"/>
            </a:endParaRPr>
          </a:p>
        </p:txBody>
      </p:sp>
      <p:sp>
        <p:nvSpPr>
          <p:cNvPr id="11" name="右箭头 10"/>
          <p:cNvSpPr/>
          <p:nvPr/>
        </p:nvSpPr>
        <p:spPr>
          <a:xfrm>
            <a:off x="6248082" y="3138805"/>
            <a:ext cx="848360" cy="5213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23" name="圆角矩形标注 22"/>
          <p:cNvSpPr/>
          <p:nvPr/>
        </p:nvSpPr>
        <p:spPr>
          <a:xfrm>
            <a:off x="7096442" y="799534"/>
            <a:ext cx="4607878" cy="5482301"/>
          </a:xfrm>
          <a:prstGeom prst="wedgeRoundRectCallout">
            <a:avLst>
              <a:gd name="adj1" fmla="val -108136"/>
              <a:gd name="adj2" fmla="val -39129"/>
              <a:gd name="adj3" fmla="val 16667"/>
            </a:avLst>
          </a:prstGeom>
          <a:solidFill>
            <a:srgbClr val="452646">
              <a:alpha val="66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algn="l"/>
            <a:r>
              <a:rPr lang="en-US" altLang="zh-CN" sz="2200" b="1" dirty="0">
                <a:solidFill>
                  <a:schemeClr val="bg1"/>
                </a:solidFill>
                <a:latin typeface="Times New Roman" panose="02020603050405020304" charset="0"/>
                <a:cs typeface="Times New Roman" panose="02020603050405020304" charset="0"/>
                <a:sym typeface="+mn-ea"/>
              </a:rPr>
              <a:t>1.boom	</a:t>
            </a:r>
            <a:endParaRPr lang="en-US" altLang="zh-CN" sz="2200" b="1" dirty="0">
              <a:solidFill>
                <a:schemeClr val="bg1"/>
              </a:solidFill>
              <a:latin typeface="Times New Roman" panose="02020603050405020304" charset="0"/>
              <a:cs typeface="Times New Roman" panose="02020603050405020304" charset="0"/>
              <a:sym typeface="+mn-ea"/>
            </a:endParaRPr>
          </a:p>
          <a:p>
            <a:pPr algn="l"/>
            <a:endParaRPr lang="en-US" altLang="zh-CN" sz="2200" b="1" dirty="0">
              <a:solidFill>
                <a:schemeClr val="bg1"/>
              </a:solidFill>
              <a:latin typeface="Times New Roman" panose="02020603050405020304" charset="0"/>
              <a:cs typeface="Times New Roman" panose="02020603050405020304" charset="0"/>
              <a:sym typeface="+mn-ea"/>
            </a:endParaRPr>
          </a:p>
          <a:p>
            <a:pPr algn="l"/>
            <a:r>
              <a:rPr lang="en-US" altLang="zh-CN" sz="2200" b="1" dirty="0">
                <a:solidFill>
                  <a:schemeClr val="bg1"/>
                </a:solidFill>
                <a:latin typeface="Times New Roman" panose="02020603050405020304" charset="0"/>
                <a:cs typeface="Times New Roman" panose="02020603050405020304" charset="0"/>
                <a:sym typeface="+mn-ea"/>
              </a:rPr>
              <a:t>2.slide, slid, slid	</a:t>
            </a:r>
            <a:endParaRPr lang="en-US" altLang="zh-CN" sz="2200" b="1" dirty="0">
              <a:solidFill>
                <a:schemeClr val="bg1"/>
              </a:solidFill>
              <a:latin typeface="Times New Roman" panose="02020603050405020304" charset="0"/>
              <a:cs typeface="Times New Roman" panose="02020603050405020304" charset="0"/>
              <a:sym typeface="+mn-ea"/>
            </a:endParaRPr>
          </a:p>
          <a:p>
            <a:pPr algn="l"/>
            <a:endParaRPr lang="en-US" altLang="zh-CN" sz="2200" b="1" dirty="0">
              <a:solidFill>
                <a:schemeClr val="bg1"/>
              </a:solidFill>
              <a:latin typeface="Times New Roman" panose="02020603050405020304" charset="0"/>
              <a:cs typeface="Times New Roman" panose="02020603050405020304" charset="0"/>
              <a:sym typeface="+mn-ea"/>
            </a:endParaRPr>
          </a:p>
          <a:p>
            <a:pPr algn="l"/>
            <a:r>
              <a:rPr lang="en-US" altLang="zh-CN" sz="2200" b="1" dirty="0">
                <a:solidFill>
                  <a:schemeClr val="bg1"/>
                </a:solidFill>
                <a:latin typeface="Times New Roman" panose="02020603050405020304" charset="0"/>
                <a:cs typeface="Times New Roman" panose="02020603050405020304" charset="0"/>
                <a:sym typeface="+mn-ea"/>
              </a:rPr>
              <a:t>3.grope her way</a:t>
            </a:r>
            <a:endParaRPr lang="en-US" altLang="zh-CN" sz="2200" b="1" dirty="0">
              <a:solidFill>
                <a:schemeClr val="bg1"/>
              </a:solidFill>
              <a:latin typeface="Times New Roman" panose="02020603050405020304" charset="0"/>
              <a:cs typeface="Times New Roman" panose="02020603050405020304" charset="0"/>
              <a:sym typeface="+mn-ea"/>
            </a:endParaRPr>
          </a:p>
          <a:p>
            <a:pPr algn="l"/>
            <a:endParaRPr lang="en-US" altLang="zh-CN" sz="2200" b="1" dirty="0">
              <a:solidFill>
                <a:schemeClr val="bg1"/>
              </a:solidFill>
              <a:latin typeface="Times New Roman" panose="02020603050405020304" charset="0"/>
              <a:cs typeface="Times New Roman" panose="02020603050405020304" charset="0"/>
              <a:sym typeface="+mn-ea"/>
            </a:endParaRPr>
          </a:p>
          <a:p>
            <a:pPr algn="l"/>
            <a:r>
              <a:rPr lang="en-US" altLang="zh-CN" sz="2200" b="1" dirty="0">
                <a:solidFill>
                  <a:schemeClr val="bg1"/>
                </a:solidFill>
                <a:latin typeface="Times New Roman" panose="02020603050405020304" charset="0"/>
                <a:cs typeface="Times New Roman" panose="02020603050405020304" charset="0"/>
                <a:sym typeface="+mn-ea"/>
              </a:rPr>
              <a:t>4.stir</a:t>
            </a:r>
            <a:endParaRPr lang="en-US" altLang="zh-CN" sz="2200" b="1" dirty="0">
              <a:solidFill>
                <a:schemeClr val="bg1"/>
              </a:solidFill>
              <a:latin typeface="Times New Roman" panose="02020603050405020304" charset="0"/>
              <a:cs typeface="Times New Roman" panose="02020603050405020304" charset="0"/>
              <a:sym typeface="+mn-ea"/>
            </a:endParaRPr>
          </a:p>
          <a:p>
            <a:pPr algn="l"/>
            <a:r>
              <a:rPr lang="en-US" altLang="zh-CN" sz="2200" b="1" dirty="0">
                <a:solidFill>
                  <a:schemeClr val="bg1"/>
                </a:solidFill>
                <a:latin typeface="Times New Roman" panose="02020603050405020304" charset="0"/>
                <a:cs typeface="Times New Roman" panose="02020603050405020304" charset="0"/>
                <a:sym typeface="+mn-ea"/>
              </a:rPr>
              <a:t>	</a:t>
            </a:r>
            <a:endParaRPr lang="en-US" altLang="zh-CN" sz="2200" b="1" dirty="0">
              <a:solidFill>
                <a:schemeClr val="bg1"/>
              </a:solidFill>
              <a:latin typeface="Times New Roman" panose="02020603050405020304" charset="0"/>
              <a:cs typeface="Times New Roman" panose="02020603050405020304" charset="0"/>
              <a:sym typeface="+mn-ea"/>
            </a:endParaRPr>
          </a:p>
          <a:p>
            <a:pPr algn="l"/>
            <a:r>
              <a:rPr lang="en-US" altLang="zh-CN" sz="2200" b="1" dirty="0">
                <a:solidFill>
                  <a:schemeClr val="bg1"/>
                </a:solidFill>
                <a:latin typeface="Times New Roman" panose="02020603050405020304" charset="0"/>
                <a:cs typeface="Times New Roman" panose="02020603050405020304" charset="0"/>
                <a:sym typeface="+mn-ea"/>
              </a:rPr>
              <a:t>5.a lungful of</a:t>
            </a:r>
            <a:endParaRPr lang="en-US" altLang="zh-CN" sz="2200" b="1" dirty="0">
              <a:solidFill>
                <a:schemeClr val="bg1"/>
              </a:solidFill>
              <a:latin typeface="Times New Roman" panose="02020603050405020304" charset="0"/>
              <a:cs typeface="Times New Roman" panose="02020603050405020304" charset="0"/>
              <a:sym typeface="+mn-ea"/>
            </a:endParaRPr>
          </a:p>
          <a:p>
            <a:pPr algn="l"/>
            <a:endParaRPr lang="en-US" altLang="zh-CN" sz="2200" b="1" dirty="0">
              <a:solidFill>
                <a:schemeClr val="bg1"/>
              </a:solidFill>
              <a:latin typeface="Times New Roman" panose="02020603050405020304" charset="0"/>
              <a:cs typeface="Times New Roman" panose="02020603050405020304" charset="0"/>
              <a:sym typeface="+mn-ea"/>
            </a:endParaRPr>
          </a:p>
          <a:p>
            <a:pPr algn="l"/>
            <a:r>
              <a:rPr lang="en-US" altLang="zh-CN" sz="2200" b="1" dirty="0">
                <a:solidFill>
                  <a:schemeClr val="bg1"/>
                </a:solidFill>
                <a:latin typeface="Times New Roman" panose="02020603050405020304" charset="0"/>
                <a:cs typeface="Times New Roman" panose="02020603050405020304" charset="0"/>
                <a:sym typeface="+mn-ea"/>
              </a:rPr>
              <a:t>6.a swatch of</a:t>
            </a:r>
            <a:endParaRPr lang="en-US" altLang="zh-CN" sz="2200" b="1" dirty="0">
              <a:solidFill>
                <a:schemeClr val="bg1"/>
              </a:solidFill>
              <a:latin typeface="Times New Roman" panose="02020603050405020304" charset="0"/>
              <a:cs typeface="Times New Roman" panose="02020603050405020304" charset="0"/>
              <a:sym typeface="+mn-ea"/>
            </a:endParaRPr>
          </a:p>
          <a:p>
            <a:pPr algn="l"/>
            <a:r>
              <a:rPr lang="en-US" altLang="zh-CN" sz="2200" b="1" dirty="0">
                <a:solidFill>
                  <a:schemeClr val="bg1"/>
                </a:solidFill>
                <a:latin typeface="Times New Roman" panose="02020603050405020304" charset="0"/>
                <a:cs typeface="Times New Roman" panose="02020603050405020304" charset="0"/>
                <a:sym typeface="+mn-ea"/>
              </a:rPr>
              <a:t>	</a:t>
            </a:r>
            <a:endParaRPr lang="en-US" altLang="zh-CN" sz="2200" b="1" dirty="0">
              <a:solidFill>
                <a:schemeClr val="bg1"/>
              </a:solidFill>
              <a:latin typeface="Times New Roman" panose="02020603050405020304" charset="0"/>
              <a:cs typeface="Times New Roman" panose="02020603050405020304" charset="0"/>
              <a:sym typeface="+mn-ea"/>
            </a:endParaRPr>
          </a:p>
          <a:p>
            <a:pPr algn="l"/>
            <a:r>
              <a:rPr lang="en-US" altLang="zh-CN" sz="2200" b="1" dirty="0">
                <a:solidFill>
                  <a:schemeClr val="bg1"/>
                </a:solidFill>
                <a:latin typeface="Times New Roman" panose="02020603050405020304" charset="0"/>
                <a:cs typeface="Times New Roman" panose="02020603050405020304" charset="0"/>
                <a:sym typeface="+mn-ea"/>
              </a:rPr>
              <a:t>7.lace	</a:t>
            </a:r>
            <a:endParaRPr lang="en-US" altLang="zh-CN" sz="2200" b="1" dirty="0">
              <a:solidFill>
                <a:schemeClr val="bg1"/>
              </a:solidFill>
              <a:latin typeface="Times New Roman" panose="02020603050405020304" charset="0"/>
              <a:cs typeface="Times New Roman" panose="02020603050405020304" charset="0"/>
              <a:sym typeface="+mn-ea"/>
            </a:endParaRPr>
          </a:p>
          <a:p>
            <a:pPr algn="l"/>
            <a:endParaRPr lang="en-US" altLang="zh-CN" sz="2200" b="1" dirty="0">
              <a:solidFill>
                <a:schemeClr val="bg1"/>
              </a:solidFill>
              <a:latin typeface="Times New Roman" panose="02020603050405020304" charset="0"/>
              <a:cs typeface="Times New Roman" panose="02020603050405020304" charset="0"/>
              <a:sym typeface="+mn-ea"/>
            </a:endParaRPr>
          </a:p>
          <a:p>
            <a:pPr algn="l"/>
            <a:r>
              <a:rPr lang="en-US" altLang="zh-CN" sz="2200" b="1" dirty="0">
                <a:solidFill>
                  <a:schemeClr val="bg1"/>
                </a:solidFill>
                <a:latin typeface="Times New Roman" panose="02020603050405020304" charset="0"/>
                <a:cs typeface="Times New Roman" panose="02020603050405020304" charset="0"/>
                <a:sym typeface="+mn-ea"/>
              </a:rPr>
              <a:t>8.blotch	</a:t>
            </a:r>
            <a:endParaRPr lang="en-US" altLang="zh-CN" sz="2200" b="1" dirty="0">
              <a:solidFill>
                <a:schemeClr val="bg1"/>
              </a:solidFill>
              <a:latin typeface="Times New Roman" panose="02020603050405020304" charset="0"/>
              <a:cs typeface="Times New Roman" panose="02020603050405020304" charset="0"/>
              <a:sym typeface="+mn-ea"/>
            </a:endParaRPr>
          </a:p>
        </p:txBody>
      </p:sp>
      <p:sp>
        <p:nvSpPr>
          <p:cNvPr id="14" name="文本框 13"/>
          <p:cNvSpPr txBox="1"/>
          <p:nvPr/>
        </p:nvSpPr>
        <p:spPr>
          <a:xfrm>
            <a:off x="8627717" y="970370"/>
            <a:ext cx="2987150" cy="707886"/>
          </a:xfrm>
          <a:prstGeom prst="rect">
            <a:avLst/>
          </a:prstGeom>
          <a:noFill/>
        </p:spPr>
        <p:txBody>
          <a:bodyPr wrap="square" rtlCol="0" anchor="t">
            <a:spAutoFit/>
          </a:bodyPr>
          <a:lstStyle>
            <a:defPPr>
              <a:defRPr lang="zh-CN"/>
            </a:defPPr>
            <a:lvl1pPr>
              <a:defRPr sz="2000" b="1">
                <a:solidFill>
                  <a:schemeClr val="bg1"/>
                </a:solidFill>
                <a:latin typeface="Times New Roman" panose="02020603050405020304" charset="0"/>
                <a:cs typeface="Times New Roman" panose="02020603050405020304" charset="0"/>
              </a:defRPr>
            </a:lvl1pPr>
          </a:lstStyle>
          <a:p>
            <a:r>
              <a:rPr lang="en-US" altLang="zh-CN" dirty="0" err="1">
                <a:sym typeface="+mn-ea"/>
              </a:rPr>
              <a:t>vt.</a:t>
            </a:r>
            <a:r>
              <a:rPr lang="en-US" altLang="zh-CN" dirty="0">
                <a:sym typeface="+mn-ea"/>
              </a:rPr>
              <a:t> </a:t>
            </a:r>
            <a:r>
              <a:rPr lang="en-US" altLang="zh-CN" dirty="0" err="1">
                <a:sym typeface="+mn-ea"/>
              </a:rPr>
              <a:t>使兴旺；发隆隆声</a:t>
            </a:r>
            <a:r>
              <a:rPr lang="en-US" altLang="zh-CN" dirty="0">
                <a:sym typeface="+mn-ea"/>
              </a:rPr>
              <a:t> vi. </a:t>
            </a:r>
            <a:r>
              <a:rPr lang="en-US" altLang="zh-CN" dirty="0" err="1">
                <a:sym typeface="+mn-ea"/>
              </a:rPr>
              <a:t>急速发展；发隆隆声</a:t>
            </a:r>
            <a:endParaRPr lang="en-US" altLang="zh-CN" dirty="0">
              <a:sym typeface="+mn-ea"/>
            </a:endParaRPr>
          </a:p>
        </p:txBody>
      </p:sp>
      <p:sp>
        <p:nvSpPr>
          <p:cNvPr id="15" name="文本框 14"/>
          <p:cNvSpPr txBox="1"/>
          <p:nvPr/>
        </p:nvSpPr>
        <p:spPr>
          <a:xfrm>
            <a:off x="9310928" y="1737321"/>
            <a:ext cx="2144395" cy="400110"/>
          </a:xfrm>
          <a:prstGeom prst="rect">
            <a:avLst/>
          </a:prstGeom>
          <a:noFill/>
        </p:spPr>
        <p:txBody>
          <a:bodyPr wrap="square" rtlCol="0" anchor="t">
            <a:spAutoFit/>
          </a:bodyPr>
          <a:lstStyle>
            <a:defPPr>
              <a:defRPr lang="zh-CN"/>
            </a:defPPr>
            <a:lvl1pPr>
              <a:defRPr sz="2000" b="1">
                <a:solidFill>
                  <a:schemeClr val="bg1"/>
                </a:solidFill>
                <a:latin typeface="Times New Roman" panose="02020603050405020304" charset="0"/>
                <a:cs typeface="Times New Roman" panose="02020603050405020304" charset="0"/>
              </a:defRPr>
            </a:lvl1pPr>
          </a:lstStyle>
          <a:p>
            <a:r>
              <a:rPr lang="en-US" altLang="zh-CN" dirty="0">
                <a:sym typeface="+mn-ea"/>
              </a:rPr>
              <a:t>v </a:t>
            </a:r>
            <a:r>
              <a:rPr lang="en-US" altLang="zh-CN" dirty="0" err="1">
                <a:sym typeface="+mn-ea"/>
              </a:rPr>
              <a:t>滑；滑动</a:t>
            </a:r>
            <a:endParaRPr lang="en-US" altLang="zh-CN" dirty="0">
              <a:sym typeface="+mn-ea"/>
            </a:endParaRPr>
          </a:p>
        </p:txBody>
      </p:sp>
      <p:sp>
        <p:nvSpPr>
          <p:cNvPr id="16" name="文本框 15"/>
          <p:cNvSpPr txBox="1"/>
          <p:nvPr/>
        </p:nvSpPr>
        <p:spPr>
          <a:xfrm>
            <a:off x="9272242" y="2434551"/>
            <a:ext cx="2789555" cy="400110"/>
          </a:xfrm>
          <a:prstGeom prst="rect">
            <a:avLst/>
          </a:prstGeom>
          <a:noFill/>
        </p:spPr>
        <p:txBody>
          <a:bodyPr wrap="square" rtlCol="0" anchor="t">
            <a:spAutoFit/>
          </a:bodyPr>
          <a:lstStyle>
            <a:defPPr>
              <a:defRPr lang="zh-CN"/>
            </a:defPPr>
            <a:lvl1pPr>
              <a:defRPr sz="2000" b="1">
                <a:solidFill>
                  <a:schemeClr val="bg1"/>
                </a:solidFill>
                <a:latin typeface="Times New Roman" panose="02020603050405020304" charset="0"/>
                <a:cs typeface="Times New Roman" panose="02020603050405020304" charset="0"/>
              </a:defRPr>
            </a:lvl1pPr>
          </a:lstStyle>
          <a:p>
            <a:r>
              <a:rPr lang="en-US" altLang="zh-CN" dirty="0" err="1">
                <a:sym typeface="+mn-ea"/>
              </a:rPr>
              <a:t>摸索着前进</a:t>
            </a:r>
            <a:endParaRPr lang="en-US" altLang="zh-CN" dirty="0">
              <a:sym typeface="+mn-ea"/>
            </a:endParaRPr>
          </a:p>
        </p:txBody>
      </p:sp>
      <p:sp>
        <p:nvSpPr>
          <p:cNvPr id="17" name="文本框 16"/>
          <p:cNvSpPr txBox="1"/>
          <p:nvPr/>
        </p:nvSpPr>
        <p:spPr>
          <a:xfrm>
            <a:off x="8162925" y="3113371"/>
            <a:ext cx="3168015" cy="400110"/>
          </a:xfrm>
          <a:prstGeom prst="rect">
            <a:avLst/>
          </a:prstGeom>
          <a:noFill/>
        </p:spPr>
        <p:txBody>
          <a:bodyPr wrap="square" rtlCol="0" anchor="t">
            <a:spAutoFit/>
          </a:bodyPr>
          <a:lstStyle>
            <a:defPPr>
              <a:defRPr lang="zh-CN"/>
            </a:defPPr>
            <a:lvl1pPr>
              <a:defRPr b="1">
                <a:solidFill>
                  <a:schemeClr val="bg1"/>
                </a:solidFill>
                <a:latin typeface="Times New Roman" panose="02020603050405020304" charset="0"/>
                <a:cs typeface="Times New Roman" panose="02020603050405020304" charset="0"/>
              </a:defRPr>
            </a:lvl1pPr>
          </a:lstStyle>
          <a:p>
            <a:r>
              <a:rPr lang="en-US" altLang="zh-CN" sz="2000" dirty="0" err="1">
                <a:sym typeface="+mn-ea"/>
              </a:rPr>
              <a:t>v.刺激；搅拌</a:t>
            </a:r>
            <a:endParaRPr lang="en-US" altLang="zh-CN" sz="2000" dirty="0">
              <a:sym typeface="+mn-ea"/>
            </a:endParaRPr>
          </a:p>
        </p:txBody>
      </p:sp>
      <p:sp>
        <p:nvSpPr>
          <p:cNvPr id="18" name="文本框 17"/>
          <p:cNvSpPr txBox="1"/>
          <p:nvPr/>
        </p:nvSpPr>
        <p:spPr>
          <a:xfrm>
            <a:off x="9049784" y="3702685"/>
            <a:ext cx="2312670" cy="398780"/>
          </a:xfrm>
          <a:prstGeom prst="rect">
            <a:avLst/>
          </a:prstGeom>
          <a:noFill/>
        </p:spPr>
        <p:txBody>
          <a:bodyPr wrap="square" rtlCol="0" anchor="t">
            <a:spAutoFit/>
          </a:bodyPr>
          <a:lstStyle>
            <a:defPPr>
              <a:defRPr lang="zh-CN"/>
            </a:defPPr>
            <a:lvl1pPr>
              <a:defRPr sz="2000" b="1">
                <a:solidFill>
                  <a:schemeClr val="bg1"/>
                </a:solidFill>
                <a:latin typeface="Times New Roman" panose="02020603050405020304" charset="0"/>
                <a:cs typeface="Times New Roman" panose="02020603050405020304" charset="0"/>
              </a:defRPr>
            </a:lvl1pPr>
          </a:lstStyle>
          <a:p>
            <a:r>
              <a:rPr lang="en-US" altLang="zh-CN">
                <a:sym typeface="+mn-ea"/>
              </a:rPr>
              <a:t>一大口</a:t>
            </a:r>
            <a:endParaRPr lang="en-US" altLang="zh-CN">
              <a:sym typeface="+mn-ea"/>
            </a:endParaRPr>
          </a:p>
        </p:txBody>
      </p:sp>
      <p:sp>
        <p:nvSpPr>
          <p:cNvPr id="19" name="文本框 18"/>
          <p:cNvSpPr txBox="1"/>
          <p:nvPr/>
        </p:nvSpPr>
        <p:spPr>
          <a:xfrm>
            <a:off x="8373109" y="5078541"/>
            <a:ext cx="2747645" cy="398780"/>
          </a:xfrm>
          <a:prstGeom prst="rect">
            <a:avLst/>
          </a:prstGeom>
          <a:noFill/>
        </p:spPr>
        <p:txBody>
          <a:bodyPr wrap="square" rtlCol="0" anchor="t">
            <a:spAutoFit/>
          </a:bodyPr>
          <a:lstStyle>
            <a:defPPr>
              <a:defRPr lang="zh-CN"/>
            </a:defPPr>
            <a:lvl1pPr>
              <a:defRPr sz="2000" b="1">
                <a:solidFill>
                  <a:schemeClr val="bg1"/>
                </a:solidFill>
                <a:latin typeface="Times New Roman" panose="02020603050405020304" charset="0"/>
                <a:cs typeface="Times New Roman" panose="02020603050405020304" charset="0"/>
              </a:defRPr>
            </a:lvl1pPr>
          </a:lstStyle>
          <a:p>
            <a:r>
              <a:rPr lang="en-US" altLang="zh-CN" dirty="0">
                <a:sym typeface="+mn-ea"/>
              </a:rPr>
              <a:t>n. </a:t>
            </a:r>
            <a:r>
              <a:rPr lang="en-US" altLang="zh-CN" dirty="0" err="1">
                <a:sym typeface="+mn-ea"/>
              </a:rPr>
              <a:t>花边；鞋带；饰带</a:t>
            </a:r>
            <a:endParaRPr lang="en-US" altLang="zh-CN" dirty="0">
              <a:sym typeface="+mn-ea"/>
            </a:endParaRPr>
          </a:p>
        </p:txBody>
      </p:sp>
      <p:sp>
        <p:nvSpPr>
          <p:cNvPr id="20" name="文本框 19"/>
          <p:cNvSpPr txBox="1"/>
          <p:nvPr/>
        </p:nvSpPr>
        <p:spPr>
          <a:xfrm>
            <a:off x="9135890" y="4400157"/>
            <a:ext cx="2103120" cy="398780"/>
          </a:xfrm>
          <a:prstGeom prst="rect">
            <a:avLst/>
          </a:prstGeom>
          <a:noFill/>
        </p:spPr>
        <p:txBody>
          <a:bodyPr wrap="square" rtlCol="0" anchor="t">
            <a:spAutoFit/>
          </a:bodyPr>
          <a:lstStyle>
            <a:defPPr>
              <a:defRPr lang="zh-CN"/>
            </a:defPPr>
            <a:lvl1pPr>
              <a:defRPr sz="2000" b="1">
                <a:solidFill>
                  <a:schemeClr val="bg1"/>
                </a:solidFill>
                <a:latin typeface="Times New Roman" panose="02020603050405020304" charset="0"/>
                <a:cs typeface="Times New Roman" panose="02020603050405020304" charset="0"/>
              </a:defRPr>
            </a:lvl1pPr>
          </a:lstStyle>
          <a:p>
            <a:r>
              <a:rPr lang="en-US" altLang="zh-CN" dirty="0" err="1">
                <a:sym typeface="+mn-ea"/>
              </a:rPr>
              <a:t>一小块</a:t>
            </a:r>
            <a:endParaRPr lang="en-US" altLang="zh-CN" dirty="0">
              <a:sym typeface="+mn-ea"/>
            </a:endParaRPr>
          </a:p>
        </p:txBody>
      </p:sp>
      <p:sp>
        <p:nvSpPr>
          <p:cNvPr id="21" name="文本框 20"/>
          <p:cNvSpPr txBox="1"/>
          <p:nvPr/>
        </p:nvSpPr>
        <p:spPr>
          <a:xfrm>
            <a:off x="8619821" y="5692242"/>
            <a:ext cx="2591408" cy="645160"/>
          </a:xfrm>
          <a:prstGeom prst="rect">
            <a:avLst/>
          </a:prstGeom>
          <a:noFill/>
        </p:spPr>
        <p:txBody>
          <a:bodyPr wrap="square" rtlCol="0" anchor="t">
            <a:spAutoFit/>
          </a:bodyPr>
          <a:lstStyle/>
          <a:p>
            <a:pPr algn="l"/>
            <a:r>
              <a:rPr lang="en-US" altLang="zh-CN" b="1" dirty="0">
                <a:solidFill>
                  <a:schemeClr val="bg1"/>
                </a:solidFill>
                <a:latin typeface="Times New Roman" panose="02020603050405020304" charset="0"/>
                <a:cs typeface="Times New Roman" panose="02020603050405020304" charset="0"/>
                <a:sym typeface="+mn-ea"/>
              </a:rPr>
              <a:t>n.(</a:t>
            </a:r>
            <a:r>
              <a:rPr lang="en-US" altLang="zh-CN" b="1" dirty="0" err="1">
                <a:solidFill>
                  <a:schemeClr val="bg1"/>
                </a:solidFill>
                <a:latin typeface="Times New Roman" panose="02020603050405020304" charset="0"/>
                <a:cs typeface="Times New Roman" panose="02020603050405020304" charset="0"/>
                <a:sym typeface="+mn-ea"/>
              </a:rPr>
              <a:t>皮肤上的</a:t>
            </a:r>
            <a:r>
              <a:rPr lang="en-US" altLang="zh-CN" b="1" dirty="0">
                <a:solidFill>
                  <a:schemeClr val="bg1"/>
                </a:solidFill>
                <a:latin typeface="Times New Roman" panose="02020603050405020304" charset="0"/>
                <a:cs typeface="Times New Roman" panose="02020603050405020304" charset="0"/>
                <a:sym typeface="+mn-ea"/>
              </a:rPr>
              <a:t>)</a:t>
            </a:r>
            <a:r>
              <a:rPr lang="en-US" altLang="zh-CN" b="1" dirty="0" err="1">
                <a:solidFill>
                  <a:schemeClr val="bg1"/>
                </a:solidFill>
                <a:latin typeface="Times New Roman" panose="02020603050405020304" charset="0"/>
                <a:cs typeface="Times New Roman" panose="02020603050405020304" charset="0"/>
                <a:sym typeface="+mn-ea"/>
              </a:rPr>
              <a:t>红斑点</a:t>
            </a:r>
            <a:r>
              <a:rPr lang="en-US" altLang="zh-CN" b="1" dirty="0">
                <a:solidFill>
                  <a:schemeClr val="bg1"/>
                </a:solidFill>
                <a:latin typeface="Times New Roman" panose="02020603050405020304" charset="0"/>
                <a:cs typeface="Times New Roman" panose="02020603050405020304" charset="0"/>
                <a:sym typeface="+mn-ea"/>
              </a:rPr>
              <a:t>；(</a:t>
            </a:r>
            <a:r>
              <a:rPr lang="en-US" altLang="zh-CN" b="1" dirty="0" err="1">
                <a:solidFill>
                  <a:schemeClr val="bg1"/>
                </a:solidFill>
                <a:latin typeface="Times New Roman" panose="02020603050405020304" charset="0"/>
                <a:cs typeface="Times New Roman" panose="02020603050405020304" charset="0"/>
                <a:sym typeface="+mn-ea"/>
              </a:rPr>
              <a:t>墨水等</a:t>
            </a:r>
            <a:r>
              <a:rPr lang="en-US" altLang="zh-CN" b="1" dirty="0">
                <a:solidFill>
                  <a:schemeClr val="bg1"/>
                </a:solidFill>
                <a:latin typeface="Times New Roman" panose="02020603050405020304" charset="0"/>
                <a:cs typeface="Times New Roman" panose="02020603050405020304" charset="0"/>
                <a:sym typeface="+mn-ea"/>
              </a:rPr>
              <a:t>)</a:t>
            </a:r>
            <a:r>
              <a:rPr lang="en-US" altLang="zh-CN" b="1" dirty="0" err="1">
                <a:solidFill>
                  <a:schemeClr val="bg1"/>
                </a:solidFill>
                <a:latin typeface="Times New Roman" panose="02020603050405020304" charset="0"/>
                <a:cs typeface="Times New Roman" panose="02020603050405020304" charset="0"/>
                <a:sym typeface="+mn-ea"/>
              </a:rPr>
              <a:t>大斑点</a:t>
            </a:r>
            <a:endParaRPr lang="en-US" altLang="zh-CN" b="1" dirty="0">
              <a:solidFill>
                <a:schemeClr val="bg1"/>
              </a:solidFill>
              <a:latin typeface="Times New Roman" panose="02020603050405020304" charset="0"/>
              <a:cs typeface="Times New Roman" panose="02020603050405020304" charset="0"/>
              <a:sym typeface="+mn-ea"/>
            </a:endParaRPr>
          </a:p>
        </p:txBody>
      </p:sp>
      <p:sp>
        <p:nvSpPr>
          <p:cNvPr id="3" name="矩形 16"/>
          <p:cNvSpPr>
            <a:spLocks noChangeArrowheads="1"/>
          </p:cNvSpPr>
          <p:nvPr>
            <p:custDataLst>
              <p:tags r:id="rId2"/>
            </p:custDataLst>
          </p:nvPr>
        </p:nvSpPr>
        <p:spPr bwMode="auto">
          <a:xfrm>
            <a:off x="427383" y="140334"/>
            <a:ext cx="5247860" cy="545465"/>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4" name="矩形 3"/>
          <p:cNvSpPr/>
          <p:nvPr>
            <p:custDataLst>
              <p:tags r:id="rId3"/>
            </p:custDataLst>
          </p:nvPr>
        </p:nvSpPr>
        <p:spPr>
          <a:xfrm>
            <a:off x="529417" y="199900"/>
            <a:ext cx="5043791" cy="4263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Times New Roman" panose="02020603050405020304" charset="0"/>
                <a:cs typeface="Times New Roman" panose="02020603050405020304" charset="0"/>
              </a:rPr>
              <a:t>Background Information</a:t>
            </a:r>
            <a:endParaRPr lang="en-US" altLang="zh-CN" sz="32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linds(horizont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3" grpId="0" bldLvl="0" animBg="1"/>
      <p:bldP spid="23" grpId="1" animBg="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3"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67875" y="968030"/>
            <a:ext cx="6504705" cy="5353258"/>
          </a:xfrm>
          <a:solidFill>
            <a:schemeClr val="bg1"/>
          </a:solidFill>
        </p:spPr>
        <p:txBody>
          <a:bodyPr>
            <a:noAutofit/>
          </a:bodyPr>
          <a:lstStyle/>
          <a:p>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As Papa</a:t>
            </a:r>
            <a:r>
              <a:rPr lang="en-US" altLang="zh-CN" sz="2800">
                <a:solidFill>
                  <a:schemeClr val="tx1"/>
                </a:solidFill>
                <a:latin typeface="Times New Roman" panose="02020603050405020304" charset="0"/>
                <a:cs typeface="Times New Roman" panose="02020603050405020304" charset="0"/>
              </a:rPr>
              <a:t>’</a:t>
            </a:r>
            <a:r>
              <a:rPr lang="zh-CN" altLang="en-US" sz="2800">
                <a:solidFill>
                  <a:schemeClr val="tx1"/>
                </a:solidFill>
                <a:latin typeface="Times New Roman" panose="02020603050405020304" charset="0"/>
                <a:cs typeface="Times New Roman" panose="02020603050405020304" charset="0"/>
              </a:rPr>
              <a:t>s snores boomed off the clapboard walls, Catalina slid from her mattress and groped her way to the front door. The latch clicked softly. The girl waited a moment to see if any of her family would wake, but nobody stirred.</a:t>
            </a:r>
            <a:br>
              <a:rPr lang="zh-CN" altLang="en-US" sz="2800">
                <a:solidFill>
                  <a:schemeClr val="tx1"/>
                </a:solidFill>
                <a:latin typeface="Times New Roman" panose="02020603050405020304" charset="0"/>
                <a:cs typeface="Times New Roman" panose="02020603050405020304" charset="0"/>
              </a:rPr>
            </a:br>
            <a:r>
              <a:rPr lang="zh-CN" altLang="en-US" sz="2800">
                <a:solidFill>
                  <a:schemeClr val="tx1"/>
                </a:solidFill>
                <a:latin typeface="Times New Roman" panose="02020603050405020304" charset="0"/>
                <a:cs typeface="Times New Roman" panose="02020603050405020304" charset="0"/>
              </a:rPr>
              <a:t>　Catalina stood on the doorstep of their Cerro Tololo observatory staff housing, </a:t>
            </a: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drinking in deep lungfuls of the clear night air under the blazing Southern Hemisphere star shine. The Milky Way sprawled across the sky, a swath of pure white lace shadowed by dark blotches.</a:t>
            </a:r>
            <a:endParaRPr lang="zh-CN" altLang="en-US" sz="2800">
              <a:solidFill>
                <a:schemeClr val="tx1"/>
              </a:solidFill>
              <a:latin typeface="Times New Roman" panose="02020603050405020304" charset="0"/>
              <a:cs typeface="Times New Roman" panose="02020603050405020304" charset="0"/>
            </a:endParaRPr>
          </a:p>
        </p:txBody>
      </p:sp>
      <p:cxnSp>
        <p:nvCxnSpPr>
          <p:cNvPr id="8" name="直接连接符 7"/>
          <p:cNvCxnSpPr/>
          <p:nvPr/>
        </p:nvCxnSpPr>
        <p:spPr>
          <a:xfrm>
            <a:off x="275188" y="4559592"/>
            <a:ext cx="5803431" cy="7352"/>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直接连接符 8"/>
          <p:cNvCxnSpPr/>
          <p:nvPr/>
        </p:nvCxnSpPr>
        <p:spPr>
          <a:xfrm>
            <a:off x="275188" y="4934239"/>
            <a:ext cx="186172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右箭头 10"/>
          <p:cNvSpPr/>
          <p:nvPr/>
        </p:nvSpPr>
        <p:spPr>
          <a:xfrm>
            <a:off x="6403892" y="2970142"/>
            <a:ext cx="848360" cy="5213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cxnSp>
        <p:nvCxnSpPr>
          <p:cNvPr id="3" name="直接连接符 2"/>
          <p:cNvCxnSpPr/>
          <p:nvPr/>
        </p:nvCxnSpPr>
        <p:spPr>
          <a:xfrm flipV="1">
            <a:off x="275188" y="4176422"/>
            <a:ext cx="4177542" cy="1587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665480" y="3809127"/>
            <a:ext cx="5307937"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00" name="文本框 99"/>
          <p:cNvSpPr txBox="1"/>
          <p:nvPr/>
        </p:nvSpPr>
        <p:spPr>
          <a:xfrm>
            <a:off x="7396480" y="211545"/>
            <a:ext cx="4659630" cy="1077218"/>
          </a:xfrm>
          <a:prstGeom prst="rect">
            <a:avLst/>
          </a:prstGeom>
          <a:noFill/>
          <a:ln w="9525">
            <a:noFill/>
          </a:ln>
        </p:spPr>
        <p:txBody>
          <a:bodyPr wrap="square">
            <a:spAutoFit/>
          </a:bodyPr>
          <a:lstStyle/>
          <a:p>
            <a:pPr indent="0"/>
            <a:r>
              <a:rPr lang="en-US" sz="3200" b="1">
                <a:solidFill>
                  <a:srgbClr val="FF0000"/>
                </a:solidFill>
                <a:latin typeface="Times New Roman" panose="02020603050405020304" charset="0"/>
                <a:ea typeface="宋体" panose="02010600030101010101" pitchFamily="2" charset="-122"/>
                <a:cs typeface="Times New Roman" panose="02020603050405020304" charset="0"/>
              </a:rPr>
              <a:t>Explore: </a:t>
            </a:r>
            <a:endParaRPr lang="en-US" sz="3200" b="1">
              <a:solidFill>
                <a:srgbClr val="FF0000"/>
              </a:solidFill>
              <a:latin typeface="Times New Roman" panose="02020603050405020304" charset="0"/>
              <a:ea typeface="宋体" panose="02010600030101010101" pitchFamily="2" charset="-122"/>
              <a:cs typeface="Times New Roman" panose="02020603050405020304" charset="0"/>
            </a:endParaRPr>
          </a:p>
          <a:p>
            <a:pPr indent="0"/>
            <a:r>
              <a:rPr lang="en-US" sz="3200" b="1">
                <a:solidFill>
                  <a:srgbClr val="FF0000"/>
                </a:solidFill>
                <a:latin typeface="Times New Roman" panose="02020603050405020304" charset="0"/>
                <a:ea typeface="宋体" panose="02010600030101010101" pitchFamily="2" charset="-122"/>
                <a:cs typeface="Times New Roman" panose="02020603050405020304" charset="0"/>
              </a:rPr>
              <a:t>Catalina</a:t>
            </a:r>
            <a:r>
              <a:rPr lang="zh-CN" sz="3200" b="1">
                <a:solidFill>
                  <a:srgbClr val="FF0000"/>
                </a:solidFill>
                <a:latin typeface="Times New Roman" panose="02020603050405020304" charset="0"/>
                <a:ea typeface="宋体" panose="02010600030101010101" pitchFamily="2" charset="-122"/>
                <a:cs typeface="Times New Roman" panose="02020603050405020304" charset="0"/>
              </a:rPr>
              <a:t>对于星空的渴望</a:t>
            </a:r>
            <a:endParaRPr lang="zh-CN" altLang="en-US" sz="3200" b="1">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7214870" y="1699637"/>
            <a:ext cx="4211320" cy="1815882"/>
          </a:xfrm>
          <a:prstGeom prst="rect">
            <a:avLst/>
          </a:prstGeom>
          <a:noFill/>
          <a:ln w="9525">
            <a:noFill/>
          </a:ln>
        </p:spPr>
        <p:txBody>
          <a:bodyPr wrap="square">
            <a:spAutoFit/>
          </a:bodyPr>
          <a:lstStyle/>
          <a:p>
            <a:pPr indent="0"/>
            <a:r>
              <a:rPr lang="zh-CN" sz="2800" b="1" dirty="0">
                <a:solidFill>
                  <a:schemeClr val="bg1"/>
                </a:solidFill>
                <a:latin typeface="Times New Roman" panose="02020603050405020304" charset="0"/>
                <a:ea typeface="宋体" panose="02010600030101010101" pitchFamily="2" charset="-122"/>
                <a:cs typeface="Times New Roman" panose="02020603050405020304" charset="0"/>
              </a:rPr>
              <a:t>卡塔琳娜站在塞罗</a:t>
            </a:r>
            <a:r>
              <a:rPr lang="en-US" sz="2800" b="1" dirty="0">
                <a:solidFill>
                  <a:schemeClr val="bg1"/>
                </a:solidFill>
                <a:latin typeface="Times New Roman" panose="02020603050405020304" charset="0"/>
                <a:ea typeface="宋体" panose="02010600030101010101" pitchFamily="2" charset="-122"/>
                <a:cs typeface="Times New Roman" panose="02020603050405020304" charset="0"/>
              </a:rPr>
              <a:t>·</a:t>
            </a:r>
            <a:r>
              <a:rPr lang="zh-CN" sz="2800" b="1" dirty="0">
                <a:solidFill>
                  <a:schemeClr val="bg1"/>
                </a:solidFill>
                <a:latin typeface="Times New Roman" panose="02020603050405020304" charset="0"/>
                <a:ea typeface="宋体" panose="02010600030101010101" pitchFamily="2" charset="-122"/>
                <a:cs typeface="Times New Roman" panose="02020603050405020304" charset="0"/>
              </a:rPr>
              <a:t>托洛洛天文台员工宿舍的台阶上，在炽热的南半球深吸着夜晚清新的空气。</a:t>
            </a:r>
            <a:endParaRPr lang="zh-CN" altLang="en-US" sz="2800" b="1" dirty="0">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7214870" y="3756992"/>
            <a:ext cx="4211320" cy="1283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latin typeface="Times New Roman" panose="02020603050405020304" charset="0"/>
                <a:cs typeface="Times New Roman" panose="02020603050405020304" charset="0"/>
              </a:rPr>
              <a:t>Find More Example about Catalina’s strong passion for galaxy</a:t>
            </a:r>
            <a:endParaRPr lang="en-US" altLang="zh-CN" sz="2800" b="1">
              <a:latin typeface="Times New Roman" panose="02020603050405020304" charset="0"/>
              <a:cs typeface="Times New Roman" panose="02020603050405020304" charset="0"/>
            </a:endParaRPr>
          </a:p>
        </p:txBody>
      </p:sp>
      <p:pic>
        <p:nvPicPr>
          <p:cNvPr id="15" name="图片 14" descr="25"/>
          <p:cNvPicPr>
            <a:picLocks noChangeAspect="1"/>
          </p:cNvPicPr>
          <p:nvPr/>
        </p:nvPicPr>
        <p:blipFill>
          <a:blip r:embed="rId2"/>
          <a:stretch>
            <a:fillRect/>
          </a:stretch>
        </p:blipFill>
        <p:spPr>
          <a:xfrm>
            <a:off x="6672580" y="285115"/>
            <a:ext cx="723900" cy="1003648"/>
          </a:xfrm>
          <a:prstGeom prst="rect">
            <a:avLst/>
          </a:prstGeom>
        </p:spPr>
      </p:pic>
      <p:sp>
        <p:nvSpPr>
          <p:cNvPr id="6" name="矩形 16"/>
          <p:cNvSpPr>
            <a:spLocks noChangeArrowheads="1"/>
          </p:cNvSpPr>
          <p:nvPr>
            <p:custDataLst>
              <p:tags r:id="rId3"/>
            </p:custDataLst>
          </p:nvPr>
        </p:nvSpPr>
        <p:spPr bwMode="auto">
          <a:xfrm>
            <a:off x="665480" y="140335"/>
            <a:ext cx="5022850" cy="585222"/>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7" name="矩形 6"/>
          <p:cNvSpPr/>
          <p:nvPr>
            <p:custDataLst>
              <p:tags r:id="rId4"/>
            </p:custDataLst>
          </p:nvPr>
        </p:nvSpPr>
        <p:spPr>
          <a:xfrm>
            <a:off x="745807" y="232638"/>
            <a:ext cx="4862195" cy="4260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Times New Roman" panose="02020603050405020304" charset="0"/>
                <a:cs typeface="Times New Roman" panose="02020603050405020304" charset="0"/>
              </a:rPr>
              <a:t>Background Information</a:t>
            </a:r>
            <a:endParaRPr lang="en-US" altLang="zh-CN" sz="28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par>
                          <p:cTn id="19" fill="hold">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linds(horizontal)">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par>
                                <p:cTn id="28" presetID="3" presetClass="entr" presetSubtype="1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par>
                                <p:cTn id="31" presetID="3"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00" grpId="0"/>
      <p:bldP spid="100" grpId="1"/>
      <p:bldP spid="5" grpId="0"/>
      <p:bldP spid="5" grpId="1"/>
      <p:bldP spid="14" grpId="0" animBg="1"/>
      <p:bldP spid="14" grpId="1" animBg="1"/>
      <p:bldP spid="6"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51142" y="969645"/>
            <a:ext cx="6962775" cy="5467709"/>
          </a:xfrm>
          <a:solidFill>
            <a:schemeClr val="bg1"/>
          </a:solidFill>
        </p:spPr>
        <p:txBody>
          <a:bodyPr>
            <a:noAutofit/>
          </a:bodyPr>
          <a:lstStyle/>
          <a:p>
            <a:r>
              <a:rPr lang="en-US" sz="2800" dirty="0">
                <a:solidFill>
                  <a:schemeClr val="tx1"/>
                </a:solidFill>
                <a:latin typeface="Times New Roman" panose="02020603050405020304" charset="0"/>
                <a:cs typeface="Times New Roman" panose="02020603050405020304" charset="0"/>
              </a:rPr>
              <a:t>      </a:t>
            </a:r>
            <a:r>
              <a:rPr sz="2800" dirty="0">
                <a:solidFill>
                  <a:schemeClr val="tx1"/>
                </a:solidFill>
                <a:latin typeface="Times New Roman" panose="02020603050405020304" charset="0"/>
                <a:cs typeface="Times New Roman" panose="02020603050405020304" charset="0"/>
              </a:rPr>
              <a:t>Night was her favorite time. During the day the Chilean mountaintop </a:t>
            </a:r>
            <a:r>
              <a:rPr sz="2800" dirty="0">
                <a:solidFill>
                  <a:srgbClr val="FF0000"/>
                </a:solidFill>
                <a:latin typeface="Times New Roman" panose="02020603050405020304" charset="0"/>
                <a:cs typeface="Times New Roman" panose="02020603050405020304" charset="0"/>
              </a:rPr>
              <a:t>swarmed with </a:t>
            </a:r>
            <a:r>
              <a:rPr sz="2800" dirty="0">
                <a:solidFill>
                  <a:schemeClr val="tx1"/>
                </a:solidFill>
                <a:latin typeface="Times New Roman" panose="02020603050405020304" charset="0"/>
                <a:cs typeface="Times New Roman" panose="02020603050405020304" charset="0"/>
              </a:rPr>
              <a:t>tourists, shouting and calling to each other as breezes </a:t>
            </a:r>
            <a:r>
              <a:rPr sz="2800" dirty="0">
                <a:solidFill>
                  <a:srgbClr val="FF0000"/>
                </a:solidFill>
                <a:latin typeface="Times New Roman" panose="02020603050405020304" charset="0"/>
                <a:cs typeface="Times New Roman" panose="02020603050405020304" charset="0"/>
              </a:rPr>
              <a:t>spun </a:t>
            </a:r>
            <a:r>
              <a:rPr sz="2800" dirty="0">
                <a:solidFill>
                  <a:schemeClr val="tx1"/>
                </a:solidFill>
                <a:latin typeface="Times New Roman" panose="02020603050405020304" charset="0"/>
                <a:cs typeface="Times New Roman" panose="02020603050405020304" charset="0"/>
              </a:rPr>
              <a:t>dust into the thin mountain air. While the visitors were there, </a:t>
            </a:r>
            <a:r>
              <a:rPr sz="2800" dirty="0" err="1">
                <a:solidFill>
                  <a:schemeClr val="tx1"/>
                </a:solidFill>
                <a:latin typeface="Times New Roman" panose="02020603050405020304" charset="0"/>
                <a:cs typeface="Times New Roman" panose="02020603050405020304" charset="0"/>
              </a:rPr>
              <a:t>Papá</a:t>
            </a:r>
            <a:r>
              <a:rPr sz="2800" dirty="0">
                <a:solidFill>
                  <a:schemeClr val="tx1"/>
                </a:solidFill>
                <a:latin typeface="Times New Roman" panose="02020603050405020304" charset="0"/>
                <a:cs typeface="Times New Roman" panose="02020603050405020304" charset="0"/>
              </a:rPr>
              <a:t> could not allow her to help </a:t>
            </a:r>
            <a:r>
              <a:rPr sz="2800" dirty="0">
                <a:solidFill>
                  <a:srgbClr val="FF0000"/>
                </a:solidFill>
                <a:latin typeface="Times New Roman" panose="02020603050405020304" charset="0"/>
                <a:cs typeface="Times New Roman" panose="02020603050405020304" charset="0"/>
              </a:rPr>
              <a:t>polish </a:t>
            </a:r>
            <a:r>
              <a:rPr sz="2800" dirty="0">
                <a:solidFill>
                  <a:schemeClr val="tx1"/>
                </a:solidFill>
                <a:latin typeface="Times New Roman" panose="02020603050405020304" charset="0"/>
                <a:cs typeface="Times New Roman" panose="02020603050405020304" charset="0"/>
              </a:rPr>
              <a:t>the brass fittings of the old refractor telescope nor pour smoking liquid nitrogen into the Dewar vessel that kept the Schmidt telescope camera cool. During the day she was no one special, just a kid underfoot among the many who </a:t>
            </a:r>
            <a:r>
              <a:rPr sz="2800" dirty="0">
                <a:solidFill>
                  <a:srgbClr val="FF0000"/>
                </a:solidFill>
                <a:latin typeface="Times New Roman" panose="02020603050405020304" charset="0"/>
                <a:cs typeface="Times New Roman" panose="02020603050405020304" charset="0"/>
              </a:rPr>
              <a:t>made the pilgrimage to</a:t>
            </a:r>
            <a:r>
              <a:rPr sz="2800" dirty="0">
                <a:solidFill>
                  <a:schemeClr val="tx1"/>
                </a:solidFill>
                <a:latin typeface="Times New Roman" panose="02020603050405020304" charset="0"/>
                <a:cs typeface="Times New Roman" panose="02020603050405020304" charset="0"/>
              </a:rPr>
              <a:t> the mountaintop to visit the </a:t>
            </a:r>
            <a:r>
              <a:rPr sz="2800" dirty="0">
                <a:solidFill>
                  <a:srgbClr val="FF0000"/>
                </a:solidFill>
                <a:latin typeface="Times New Roman" panose="02020603050405020304" charset="0"/>
                <a:cs typeface="Times New Roman" panose="02020603050405020304" charset="0"/>
              </a:rPr>
              <a:t>miraculous devices </a:t>
            </a:r>
            <a:r>
              <a:rPr sz="2800" dirty="0">
                <a:solidFill>
                  <a:schemeClr val="tx1"/>
                </a:solidFill>
                <a:latin typeface="Times New Roman" panose="02020603050405020304" charset="0"/>
                <a:cs typeface="Times New Roman" panose="02020603050405020304" charset="0"/>
              </a:rPr>
              <a:t>that let scientists learn about the stars.</a:t>
            </a:r>
            <a:endParaRPr sz="2800" dirty="0">
              <a:solidFill>
                <a:schemeClr val="tx1"/>
              </a:solidFill>
              <a:latin typeface="Times New Roman" panose="02020603050405020304" charset="0"/>
              <a:cs typeface="Times New Roman" panose="02020603050405020304" charset="0"/>
            </a:endParaRPr>
          </a:p>
        </p:txBody>
      </p:sp>
      <p:sp>
        <p:nvSpPr>
          <p:cNvPr id="23" name="圆角矩形标注 22"/>
          <p:cNvSpPr/>
          <p:nvPr>
            <p:custDataLst>
              <p:tags r:id="rId2"/>
            </p:custDataLst>
          </p:nvPr>
        </p:nvSpPr>
        <p:spPr>
          <a:xfrm>
            <a:off x="7294245" y="1076960"/>
            <a:ext cx="4897755" cy="2654300"/>
          </a:xfrm>
          <a:prstGeom prst="wedgeRoundRectCallout">
            <a:avLst>
              <a:gd name="adj1" fmla="val -78549"/>
              <a:gd name="adj2" fmla="val -17129"/>
              <a:gd name="adj3" fmla="val 16667"/>
            </a:avLst>
          </a:prstGeom>
          <a:solidFill>
            <a:srgbClr val="452646">
              <a:alpha val="66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algn="l"/>
            <a:r>
              <a:rPr lang="en-US" altLang="zh-CN" sz="2400" b="1" dirty="0">
                <a:solidFill>
                  <a:schemeClr val="bg1"/>
                </a:solidFill>
                <a:latin typeface="Times New Roman" panose="02020603050405020304" charset="0"/>
                <a:cs typeface="Times New Roman" panose="02020603050405020304" charset="0"/>
                <a:sym typeface="+mn-ea"/>
              </a:rPr>
              <a:t>be swarmed with	</a:t>
            </a:r>
            <a:endParaRPr lang="en-US" altLang="zh-CN" sz="2400" b="1" dirty="0">
              <a:solidFill>
                <a:schemeClr val="bg1"/>
              </a:solidFill>
              <a:latin typeface="Times New Roman" panose="02020603050405020304" charset="0"/>
              <a:cs typeface="Times New Roman" panose="02020603050405020304" charset="0"/>
              <a:sym typeface="+mn-ea"/>
            </a:endParaRPr>
          </a:p>
          <a:p>
            <a:pPr algn="l"/>
            <a:r>
              <a:rPr lang="en-US" altLang="zh-CN" sz="2400" b="1" dirty="0">
                <a:solidFill>
                  <a:schemeClr val="bg1"/>
                </a:solidFill>
                <a:latin typeface="Times New Roman" panose="02020603050405020304" charset="0"/>
                <a:cs typeface="Times New Roman" panose="02020603050405020304" charset="0"/>
                <a:sym typeface="+mn-ea"/>
              </a:rPr>
              <a:t>spin spun </a:t>
            </a:r>
            <a:r>
              <a:rPr lang="en-US" altLang="zh-CN" sz="2400" b="1" dirty="0" err="1">
                <a:solidFill>
                  <a:schemeClr val="bg1"/>
                </a:solidFill>
                <a:latin typeface="Times New Roman" panose="02020603050405020304" charset="0"/>
                <a:cs typeface="Times New Roman" panose="02020603050405020304" charset="0"/>
                <a:sym typeface="+mn-ea"/>
              </a:rPr>
              <a:t>spun</a:t>
            </a:r>
            <a:endParaRPr lang="en-US" altLang="zh-CN" sz="2400" b="1" dirty="0">
              <a:solidFill>
                <a:schemeClr val="bg1"/>
              </a:solidFill>
              <a:latin typeface="Times New Roman" panose="02020603050405020304" charset="0"/>
              <a:cs typeface="Times New Roman" panose="02020603050405020304" charset="0"/>
              <a:sym typeface="+mn-ea"/>
            </a:endParaRPr>
          </a:p>
          <a:p>
            <a:pPr algn="l"/>
            <a:r>
              <a:rPr lang="en-US" altLang="zh-CN" sz="2400" b="1" dirty="0">
                <a:solidFill>
                  <a:schemeClr val="bg1"/>
                </a:solidFill>
                <a:latin typeface="Times New Roman" panose="02020603050405020304" charset="0"/>
                <a:cs typeface="Times New Roman" panose="02020603050405020304" charset="0"/>
                <a:sym typeface="+mn-ea"/>
              </a:rPr>
              <a:t>polish</a:t>
            </a:r>
            <a:endParaRPr lang="en-US" altLang="zh-CN" sz="2400" b="1" dirty="0">
              <a:solidFill>
                <a:schemeClr val="bg1"/>
              </a:solidFill>
              <a:latin typeface="Times New Roman" panose="02020603050405020304" charset="0"/>
              <a:cs typeface="Times New Roman" panose="02020603050405020304" charset="0"/>
              <a:sym typeface="+mn-ea"/>
            </a:endParaRPr>
          </a:p>
          <a:p>
            <a:pPr algn="l"/>
            <a:r>
              <a:rPr lang="en-US" altLang="zh-CN" sz="2400" b="1" dirty="0">
                <a:solidFill>
                  <a:schemeClr val="bg1"/>
                </a:solidFill>
                <a:latin typeface="Times New Roman" panose="02020603050405020304" charset="0"/>
                <a:cs typeface="Times New Roman" panose="02020603050405020304" charset="0"/>
                <a:sym typeface="+mn-ea"/>
              </a:rPr>
              <a:t>make pilgrimage to	</a:t>
            </a:r>
            <a:endParaRPr lang="en-US" altLang="zh-CN" sz="2400" b="1" dirty="0">
              <a:solidFill>
                <a:schemeClr val="bg1"/>
              </a:solidFill>
              <a:latin typeface="Times New Roman" panose="02020603050405020304" charset="0"/>
              <a:cs typeface="Times New Roman" panose="02020603050405020304" charset="0"/>
              <a:sym typeface="+mn-ea"/>
            </a:endParaRPr>
          </a:p>
          <a:p>
            <a:pPr algn="l">
              <a:buClrTx/>
              <a:buSzTx/>
              <a:buFontTx/>
              <a:buNone/>
            </a:pPr>
            <a:r>
              <a:rPr lang="en-US" altLang="zh-CN" sz="2400" b="1" dirty="0">
                <a:solidFill>
                  <a:schemeClr val="bg1"/>
                </a:solidFill>
                <a:latin typeface="Times New Roman" panose="02020603050405020304" charset="0"/>
                <a:cs typeface="Times New Roman" panose="02020603050405020304" charset="0"/>
                <a:sym typeface="+mn-ea"/>
              </a:rPr>
              <a:t>miraculous</a:t>
            </a:r>
            <a:endParaRPr lang="en-US" altLang="zh-CN" sz="2400" b="1" dirty="0">
              <a:solidFill>
                <a:schemeClr val="bg1"/>
              </a:solidFill>
              <a:latin typeface="Times New Roman" panose="02020603050405020304" charset="0"/>
              <a:cs typeface="Times New Roman" panose="02020603050405020304" charset="0"/>
              <a:sym typeface="+mn-ea"/>
            </a:endParaRPr>
          </a:p>
          <a:p>
            <a:pPr algn="l">
              <a:buClrTx/>
              <a:buSzTx/>
              <a:buFontTx/>
              <a:buNone/>
            </a:pPr>
            <a:r>
              <a:rPr lang="en-US" altLang="zh-CN" sz="2400" b="1" dirty="0">
                <a:solidFill>
                  <a:schemeClr val="bg1"/>
                </a:solidFill>
                <a:latin typeface="Times New Roman" panose="02020603050405020304" charset="0"/>
                <a:cs typeface="Times New Roman" panose="02020603050405020304" charset="0"/>
                <a:sym typeface="+mn-ea"/>
              </a:rPr>
              <a:t>device</a:t>
            </a:r>
            <a:endParaRPr lang="en-US" altLang="zh-CN" sz="2400" b="1" dirty="0">
              <a:solidFill>
                <a:schemeClr val="bg1"/>
              </a:solidFill>
              <a:latin typeface="Times New Roman" panose="02020603050405020304" charset="0"/>
              <a:cs typeface="Times New Roman" panose="02020603050405020304" charset="0"/>
              <a:sym typeface="+mn-ea"/>
            </a:endParaRPr>
          </a:p>
          <a:p>
            <a:pPr algn="l">
              <a:buClrTx/>
              <a:buSzTx/>
              <a:buFontTx/>
            </a:pPr>
            <a:endParaRPr lang="en-US" altLang="zh-CN" sz="2400" b="1" dirty="0">
              <a:solidFill>
                <a:schemeClr val="bg1"/>
              </a:solidFill>
              <a:latin typeface="Times New Roman" panose="02020603050405020304" charset="0"/>
              <a:cs typeface="Times New Roman" panose="02020603050405020304" charset="0"/>
              <a:sym typeface="+mn-ea"/>
            </a:endParaRPr>
          </a:p>
        </p:txBody>
      </p:sp>
      <p:sp>
        <p:nvSpPr>
          <p:cNvPr id="8" name="文本框 7"/>
          <p:cNvSpPr txBox="1"/>
          <p:nvPr/>
        </p:nvSpPr>
        <p:spPr>
          <a:xfrm>
            <a:off x="9867762" y="1261003"/>
            <a:ext cx="1780899" cy="369332"/>
          </a:xfrm>
          <a:prstGeom prst="rect">
            <a:avLst/>
          </a:prstGeom>
          <a:noFill/>
        </p:spPr>
        <p:txBody>
          <a:bodyPr wrap="square" rtlCol="0" anchor="t">
            <a:spAutoFit/>
          </a:bodyPr>
          <a:lstStyle/>
          <a:p>
            <a:pPr algn="l"/>
            <a:r>
              <a:rPr lang="en-US" altLang="zh-CN" b="1" dirty="0" err="1">
                <a:solidFill>
                  <a:schemeClr val="bg1"/>
                </a:solidFill>
                <a:latin typeface="Times New Roman" panose="02020603050405020304" charset="0"/>
                <a:cs typeface="Calibri" panose="020F0502020204030204" charset="0"/>
                <a:sym typeface="+mn-ea"/>
              </a:rPr>
              <a:t>充满，挤满</a:t>
            </a:r>
            <a:endParaRPr lang="en-US" altLang="zh-CN" b="1" dirty="0">
              <a:solidFill>
                <a:schemeClr val="bg1"/>
              </a:solidFill>
              <a:latin typeface="Times New Roman" panose="02020603050405020304" charset="0"/>
              <a:cs typeface="Calibri" panose="020F0502020204030204" charset="0"/>
              <a:sym typeface="+mn-ea"/>
            </a:endParaRPr>
          </a:p>
        </p:txBody>
      </p:sp>
      <p:sp>
        <p:nvSpPr>
          <p:cNvPr id="9" name="文本框 8"/>
          <p:cNvSpPr txBox="1"/>
          <p:nvPr/>
        </p:nvSpPr>
        <p:spPr>
          <a:xfrm>
            <a:off x="10062528" y="2358707"/>
            <a:ext cx="1702435" cy="368300"/>
          </a:xfrm>
          <a:prstGeom prst="rect">
            <a:avLst/>
          </a:prstGeom>
          <a:noFill/>
        </p:spPr>
        <p:txBody>
          <a:bodyPr wrap="square" rtlCol="0" anchor="t">
            <a:spAutoFit/>
          </a:bodyPr>
          <a:lstStyle/>
          <a:p>
            <a:pPr algn="l"/>
            <a:r>
              <a:rPr lang="en-US" altLang="zh-CN" b="1" dirty="0" err="1">
                <a:solidFill>
                  <a:schemeClr val="bg1"/>
                </a:solidFill>
                <a:latin typeface="Times New Roman" panose="02020603050405020304" charset="0"/>
                <a:cs typeface="Calibri" panose="020F0502020204030204" charset="0"/>
                <a:sym typeface="+mn-ea"/>
              </a:rPr>
              <a:t>朝圣</a:t>
            </a:r>
            <a:endParaRPr lang="en-US" altLang="zh-CN" b="1" dirty="0">
              <a:solidFill>
                <a:schemeClr val="bg1"/>
              </a:solidFill>
              <a:latin typeface="Times New Roman" panose="02020603050405020304" charset="0"/>
              <a:cs typeface="Calibri" panose="020F0502020204030204" charset="0"/>
              <a:sym typeface="+mn-ea"/>
            </a:endParaRPr>
          </a:p>
        </p:txBody>
      </p:sp>
      <p:sp>
        <p:nvSpPr>
          <p:cNvPr id="10" name="文本框 9"/>
          <p:cNvSpPr txBox="1"/>
          <p:nvPr/>
        </p:nvSpPr>
        <p:spPr>
          <a:xfrm>
            <a:off x="9083358" y="2740977"/>
            <a:ext cx="2957195" cy="368300"/>
          </a:xfrm>
          <a:prstGeom prst="rect">
            <a:avLst/>
          </a:prstGeom>
          <a:noFill/>
        </p:spPr>
        <p:txBody>
          <a:bodyPr wrap="square" rtlCol="0" anchor="t">
            <a:spAutoFit/>
          </a:bodyPr>
          <a:lstStyle/>
          <a:p>
            <a:r>
              <a:rPr lang="zh-CN" altLang="en-US" b="1" dirty="0">
                <a:solidFill>
                  <a:schemeClr val="bg1"/>
                </a:solidFill>
                <a:latin typeface="Times New Roman" panose="02020603050405020304" charset="0"/>
                <a:cs typeface="Times New Roman" panose="02020603050405020304" charset="0"/>
              </a:rPr>
              <a:t>adj.</a:t>
            </a:r>
            <a:r>
              <a:rPr lang="en-US" altLang="zh-CN" b="1" dirty="0">
                <a:solidFill>
                  <a:schemeClr val="bg1"/>
                </a:solidFill>
                <a:latin typeface="Times New Roman" panose="02020603050405020304" charset="0"/>
                <a:cs typeface="Times New Roman" panose="02020603050405020304" charset="0"/>
              </a:rPr>
              <a:t> </a:t>
            </a:r>
            <a:r>
              <a:rPr lang="zh-CN" altLang="en-US" b="1" dirty="0">
                <a:solidFill>
                  <a:schemeClr val="bg1"/>
                </a:solidFill>
                <a:latin typeface="Times New Roman" panose="02020603050405020304" charset="0"/>
                <a:cs typeface="Times New Roman" panose="02020603050405020304" charset="0"/>
              </a:rPr>
              <a:t>奇迹般的，不可思议的</a:t>
            </a:r>
            <a:endParaRPr lang="zh-CN" altLang="en-US" b="1" dirty="0">
              <a:solidFill>
                <a:schemeClr val="bg1"/>
              </a:solidFill>
              <a:latin typeface="Times New Roman" panose="02020603050405020304" charset="0"/>
              <a:cs typeface="Times New Roman" panose="02020603050405020304" charset="0"/>
            </a:endParaRPr>
          </a:p>
        </p:txBody>
      </p:sp>
      <p:sp>
        <p:nvSpPr>
          <p:cNvPr id="11" name="文本框 10"/>
          <p:cNvSpPr txBox="1"/>
          <p:nvPr/>
        </p:nvSpPr>
        <p:spPr>
          <a:xfrm>
            <a:off x="9548799" y="1641314"/>
            <a:ext cx="2331085" cy="368300"/>
          </a:xfrm>
          <a:prstGeom prst="rect">
            <a:avLst/>
          </a:prstGeom>
          <a:noFill/>
        </p:spPr>
        <p:txBody>
          <a:bodyPr wrap="square" rtlCol="0" anchor="t">
            <a:spAutoFit/>
          </a:bodyPr>
          <a:lstStyle/>
          <a:p>
            <a:r>
              <a:rPr lang="en-US" altLang="zh-CN" b="1">
                <a:solidFill>
                  <a:schemeClr val="bg1"/>
                </a:solidFill>
                <a:latin typeface="Times New Roman" panose="02020603050405020304" charset="0"/>
                <a:cs typeface="Times New Roman" panose="02020603050405020304" charset="0"/>
              </a:rPr>
              <a:t>v. </a:t>
            </a:r>
            <a:r>
              <a:rPr lang="zh-CN" altLang="en-US" b="1">
                <a:solidFill>
                  <a:schemeClr val="bg1"/>
                </a:solidFill>
                <a:latin typeface="Times New Roman" panose="02020603050405020304" charset="0"/>
                <a:cs typeface="Times New Roman" panose="02020603050405020304" charset="0"/>
              </a:rPr>
              <a:t>（使）快速旋转；</a:t>
            </a:r>
            <a:endParaRPr lang="zh-CN" altLang="en-US" b="1">
              <a:solidFill>
                <a:schemeClr val="bg1"/>
              </a:solidFill>
              <a:latin typeface="Times New Roman" panose="02020603050405020304" charset="0"/>
              <a:cs typeface="Times New Roman" panose="02020603050405020304" charset="0"/>
            </a:endParaRPr>
          </a:p>
        </p:txBody>
      </p:sp>
      <p:sp>
        <p:nvSpPr>
          <p:cNvPr id="12" name="文本框 11"/>
          <p:cNvSpPr txBox="1"/>
          <p:nvPr/>
        </p:nvSpPr>
        <p:spPr>
          <a:xfrm>
            <a:off x="9229324" y="1992366"/>
            <a:ext cx="1687195" cy="368300"/>
          </a:xfrm>
          <a:prstGeom prst="rect">
            <a:avLst/>
          </a:prstGeom>
          <a:noFill/>
        </p:spPr>
        <p:txBody>
          <a:bodyPr wrap="square" rtlCol="0" anchor="t">
            <a:spAutoFit/>
          </a:bodyPr>
          <a:lstStyle/>
          <a:p>
            <a:r>
              <a:rPr lang="zh-CN" altLang="en-US" b="1" dirty="0">
                <a:solidFill>
                  <a:schemeClr val="bg1"/>
                </a:solidFill>
                <a:latin typeface="Times New Roman" panose="02020603050405020304" charset="0"/>
                <a:cs typeface="Times New Roman" panose="02020603050405020304" charset="0"/>
              </a:rPr>
              <a:t>v.</a:t>
            </a:r>
            <a:r>
              <a:rPr lang="en-US" altLang="zh-CN" b="1" dirty="0">
                <a:solidFill>
                  <a:schemeClr val="bg1"/>
                </a:solidFill>
                <a:latin typeface="Times New Roman" panose="02020603050405020304" charset="0"/>
                <a:cs typeface="Times New Roman" panose="02020603050405020304" charset="0"/>
              </a:rPr>
              <a:t> </a:t>
            </a:r>
            <a:r>
              <a:rPr lang="zh-CN" altLang="en-US" b="1" dirty="0">
                <a:solidFill>
                  <a:schemeClr val="bg1"/>
                </a:solidFill>
                <a:latin typeface="Times New Roman" panose="02020603050405020304" charset="0"/>
                <a:cs typeface="Times New Roman" panose="02020603050405020304" charset="0"/>
              </a:rPr>
              <a:t>擦亮，磨光</a:t>
            </a:r>
            <a:endParaRPr lang="zh-CN" altLang="en-US" b="1" dirty="0">
              <a:solidFill>
                <a:schemeClr val="bg1"/>
              </a:solidFill>
              <a:latin typeface="Times New Roman" panose="02020603050405020304" charset="0"/>
              <a:cs typeface="Times New Roman" panose="02020603050405020304" charset="0"/>
            </a:endParaRPr>
          </a:p>
        </p:txBody>
      </p:sp>
      <p:sp>
        <p:nvSpPr>
          <p:cNvPr id="13" name="文本框 12"/>
          <p:cNvSpPr txBox="1"/>
          <p:nvPr/>
        </p:nvSpPr>
        <p:spPr>
          <a:xfrm>
            <a:off x="9083358" y="3127568"/>
            <a:ext cx="2355215" cy="368300"/>
          </a:xfrm>
          <a:prstGeom prst="rect">
            <a:avLst/>
          </a:prstGeom>
          <a:noFill/>
        </p:spPr>
        <p:txBody>
          <a:bodyPr wrap="square" rtlCol="0" anchor="t">
            <a:spAutoFit/>
          </a:bodyPr>
          <a:lstStyle/>
          <a:p>
            <a:r>
              <a:rPr lang="zh-CN" altLang="en-US" b="1" dirty="0">
                <a:solidFill>
                  <a:schemeClr val="bg1"/>
                </a:solidFill>
                <a:latin typeface="Times New Roman" panose="02020603050405020304" charset="0"/>
                <a:cs typeface="Times New Roman" panose="02020603050405020304" charset="0"/>
              </a:rPr>
              <a:t>n.</a:t>
            </a:r>
            <a:r>
              <a:rPr lang="en-US" altLang="zh-CN" b="1" dirty="0">
                <a:solidFill>
                  <a:schemeClr val="bg1"/>
                </a:solidFill>
                <a:latin typeface="Times New Roman" panose="02020603050405020304" charset="0"/>
                <a:cs typeface="Times New Roman" panose="02020603050405020304" charset="0"/>
              </a:rPr>
              <a:t> </a:t>
            </a:r>
            <a:r>
              <a:rPr lang="zh-CN" altLang="en-US" b="1" dirty="0">
                <a:solidFill>
                  <a:schemeClr val="bg1"/>
                </a:solidFill>
                <a:latin typeface="Times New Roman" panose="02020603050405020304" charset="0"/>
                <a:cs typeface="Times New Roman" panose="02020603050405020304" charset="0"/>
              </a:rPr>
              <a:t>装置，设备；手段，</a:t>
            </a:r>
            <a:endParaRPr lang="zh-CN" altLang="en-US" b="1" dirty="0">
              <a:solidFill>
                <a:schemeClr val="bg1"/>
              </a:solidFill>
              <a:latin typeface="Times New Roman" panose="02020603050405020304" charset="0"/>
              <a:cs typeface="Times New Roman" panose="02020603050405020304" charset="0"/>
            </a:endParaRPr>
          </a:p>
        </p:txBody>
      </p:sp>
      <p:sp>
        <p:nvSpPr>
          <p:cNvPr id="3" name="矩形 16"/>
          <p:cNvSpPr>
            <a:spLocks noChangeArrowheads="1"/>
          </p:cNvSpPr>
          <p:nvPr>
            <p:custDataLst>
              <p:tags r:id="rId3"/>
            </p:custDataLst>
          </p:nvPr>
        </p:nvSpPr>
        <p:spPr bwMode="auto">
          <a:xfrm>
            <a:off x="665480" y="140335"/>
            <a:ext cx="4732020" cy="496570"/>
          </a:xfrm>
          <a:prstGeom prst="rect">
            <a:avLst/>
          </a:prstGeom>
          <a:solidFill>
            <a:schemeClr val="bg1">
              <a:alpha val="29803"/>
            </a:schemeClr>
          </a:solid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charset="0"/>
              <a:cs typeface="Times New Roman" panose="02020603050405020304" charset="0"/>
            </a:endParaRPr>
          </a:p>
        </p:txBody>
      </p:sp>
      <p:sp>
        <p:nvSpPr>
          <p:cNvPr id="5" name="矩形 4"/>
          <p:cNvSpPr/>
          <p:nvPr>
            <p:custDataLst>
              <p:tags r:id="rId4"/>
            </p:custDataLst>
          </p:nvPr>
        </p:nvSpPr>
        <p:spPr>
          <a:xfrm>
            <a:off x="826135" y="219710"/>
            <a:ext cx="4420870" cy="3498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Times New Roman" panose="02020603050405020304" charset="0"/>
                <a:cs typeface="Times New Roman" panose="02020603050405020304" charset="0"/>
              </a:rPr>
              <a:t>Background Information</a:t>
            </a:r>
            <a:endParaRPr lang="en-US" altLang="zh-CN" sz="28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animBg="1"/>
      <p:bldP spid="8" grpId="0"/>
      <p:bldP spid="8" grpId="1"/>
      <p:bldP spid="9" grpId="0"/>
      <p:bldP spid="9" grpId="1"/>
      <p:bldP spid="10" grpId="0"/>
      <p:bldP spid="10" grpId="1"/>
      <p:bldP spid="11" grpId="0"/>
      <p:bldP spid="11" grpId="1"/>
      <p:bldP spid="12" grpId="0"/>
      <p:bldP spid="12" grpId="1"/>
      <p:bldP spid="13" grpId="0"/>
      <p:bldP spid="13" grpId="1"/>
      <p:bldP spid="3" grpId="0" bldLvl="0" animBg="1" autoUpdateAnimBg="0"/>
    </p:bldLst>
  </p:timing>
</p:sld>
</file>

<file path=ppt/tags/tag1.xml><?xml version="1.0" encoding="utf-8"?>
<p:tagLst xmlns:p="http://schemas.openxmlformats.org/presentationml/2006/main">
  <p:tag name="KSO_WM_UNIT_PLACING_PICTURE_USER_VIEWPORT" val="{&quot;height&quot;:847,&quot;width&quot;:2270}"/>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6.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7.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24528</Words>
  <Application>WPS 演示</Application>
  <PresentationFormat>宽屏</PresentationFormat>
  <Paragraphs>621</Paragraphs>
  <Slides>33</Slides>
  <Notes>0</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33</vt:i4>
      </vt:variant>
    </vt:vector>
  </HeadingPairs>
  <TitlesOfParts>
    <vt:vector size="48" baseType="lpstr">
      <vt:lpstr>Arial</vt:lpstr>
      <vt:lpstr>宋体</vt:lpstr>
      <vt:lpstr>Wingdings</vt:lpstr>
      <vt:lpstr>仿宋</vt:lpstr>
      <vt:lpstr>Times New Roman</vt:lpstr>
      <vt:lpstr>微软雅黑</vt:lpstr>
      <vt:lpstr>Calibri</vt:lpstr>
      <vt:lpstr>Arial Unicode MS</vt:lpstr>
      <vt:lpstr>Calibri</vt:lpstr>
      <vt:lpstr>Arial Rounded MT Bold</vt:lpstr>
      <vt:lpstr>等线</vt:lpstr>
      <vt:lpstr>HelveticaNeue</vt:lpstr>
      <vt:lpstr>Helvetica 65 Medium</vt:lpstr>
      <vt:lpstr>华文新魏</vt:lpstr>
      <vt:lpstr>Office 主题</vt:lpstr>
      <vt:lpstr>PowerPoint 演示文稿</vt:lpstr>
      <vt:lpstr>PowerPoint 演示文稿</vt:lpstr>
      <vt:lpstr>PowerPoint 演示文稿</vt:lpstr>
      <vt:lpstr>PowerPoint 演示文稿</vt:lpstr>
      <vt:lpstr>PowerPoint 演示文稿</vt:lpstr>
      <vt:lpstr>     As Papa’s snores boomed off the clapboard walls, Catalina slid from her mattress and groped her way to the front door. The latch clicked softly. The girl waited a moment to see if any of her family would wake, but nobody stirred. 　Catalina stood on the doorstep of their Cerro Tololo observatory staff housing, drinking in deep lungfuls of the clear night air under the blazing Southern Hemisphere star shine. The Milky Way sprawled across the sky, a swath of pure white lace shadowed by dark blotches.</vt:lpstr>
      <vt:lpstr>     As Papa’s snores boomed off the clapboard walls, Catalina slid from her mattress and groped her way to the front door. The latch clicked softly. The girl waited a moment to see if any of her family would wake, but nobody stirred. 　Catalina stood on the doorstep of their Cerro Tololo observatory staff housing, drinking in deep lungfuls of the clear night air under the blazing Southern Hemisphere star shine. The Milky Way sprawled across the sky, a swatch of pure white lace shadowed by dark blotches.</vt:lpstr>
      <vt:lpstr>     As Papa’s snores boomed off the clapboard walls, Catalina slid from her mattress and groped her way to the front door. The latch clicked softly. The girl waited a moment to see if any of her family would wake, but nobody stirred. 　Catalina stood on the doorstep of their Cerro Tololo observatory staff housing,  drinking in deep lungfuls of the clear night air under the blazing Southern Hemisphere star shine. The Milky Way sprawled across the sky, a swath of pure white lace shadowed by dark blotches.</vt:lpstr>
      <vt:lpstr>      Night was her favorite time. During the day the Chilean mountaintop swarmed with tourists, shouting and calling to each other as breezes spun dust into the thin mountain air. While the visitors were there, Papá could not allow her to help polish the brass fittings of the old refractor telescope nor pour smoking liquid nitrogen into the Dewar vessel that kept the Schmidt telescope camera cool. During the day she was no one special, just a kid underfoot among the many who made the pilgrimage to the mountaintop to visit the miraculous devices that let scientists learn about the stars.</vt:lpstr>
      <vt:lpstr>      Night was her favorite time. During the day the Chilean mountaintop swarmed with tourists, shouting and calling to each other as breezes spun dust into the thin mountain air. While the visitors were there, Papá could not allow her to help polish the brass fittings of the old refractor telescope nor pour smoking liquid nitrogen into the Dewar vessel that kept the Schmidt telescope camera cool. During the day she was no one special, just a kid underfoot among the many who made the pilgrimage to the mountaintop to visit the miraculous devices that let scientists learn about the stars.</vt:lpstr>
      <vt:lpstr>       But at night, when everything was quiet, Catalina was one of the few who were allowed beyond the roped-off corridors and the “No Admittance”signs. The night staff all knew her, knew she would keep her hands away from the delicate instruments and could always be counted on to fetch a cup of coffee or grab a toolbox. 　　She loved helping to service the grand telescopes, the eyes that peered out into the universe—even if it was annoying how she was always told not to disturb the astronomers who directed the telescopes through the night, searching the sky in elaborate pat-terns. Catalina wanted more than anything to confess her secret dream to these great and revered scientists, whose love of astronomy had brought them from all over the world to an isolated mountaintop.</vt:lpstr>
      <vt:lpstr>       But at night, when everything was quiet, Catalina was one of the few who were allowed beyond the roped-off corridors and the “No Admittance” signs. The night staff all knew her, knew she would keep her hands away from the delicate instruments and could always be counted on to fetch a cup of coffee or grab a toolbox. 　　She loved helping to service the grand telescopes, the eyes that peered out into the universe—even if it was annoying how she was always told not to disturb the astronomers who directed the telescopes through the night, searching the sky in elaborate pat-terns. Catalina wanted more than anything to confess her secret dream to these great and revered scientists, whose love of astronomy had brought them from all over the world to an isolated mountaintop.</vt:lpstr>
      <vt:lpstr>       Instead, Señor Alfonso, the accountant, told her that if she bothered the scientists she would be banned from the telescopes. Señora Carmen, the head administrator, frowned and scolded her. “Little girls have no place interfering with important work.” 　　Even her father, when she said,“Papá, I want to be an astronomer someday,” laughed and tugged at one of her long black braids. “Maybe if you work hard, you'll be hired to clean the offices when you're big enough, like your mother.” 　　But Catalina was curious. The sky did not merely consist of white dots of stars against a black background, like her schoolbooks said. The sky she saw every night was knotted with patterns, from fuzzy balls of fluff to filaments braided and twirling overhead. What were the bright threads that looped in twisting arcs around dark eyelets? And what secret commands did the astronomers type on their computers to persuade the telescopes to rotate and capture the distant, hidden galaxies?　</vt:lpstr>
      <vt:lpstr>PowerPoint 演示文稿</vt:lpstr>
      <vt:lpstr>           Blond eyebrows climbed his reddened forehead.“Indeed. And what is your name, young lady?” he asked, his light blue eyes focusing on her with disconcerting intensity.           “I’m Catalina Solis.”           “Eduardo Solis’s daughter? The mechanic?”           “Yes.” She slanted a look at him. “I want to be an astronomer when I grow up.” 　　   He laughed genially, no longer meeting her eyes, and patted her on the shoulder.“Yes, of course, my dear. Work hard in school, and it could happen.” 　　   No one believed she would be a scientist one day. But why? She knew she could be a good scientist. She knew it! She danced along the dirt road, bare feet soundless against the gravel, a practiced eye scanning the half-dozen domes at the mountain top’s summit. Then she stopped suddenly. The one-meter telescope’s dome slit was open, but its angle was unusual. Cautiously, she wandered nearer. The telescope was pointed down, almost at the ground, lower than she had ever seen it. 　　  She bit her lip, shifting from foot to foot.The red light over the entrance door indicated that it was forbidden to enter and disturb the scientists at work. 　　   She looked back along the darkened road. No adults were around. Quickly making up her mind, she ran to the dining hall. Dim yellow light framed blackout curtains behind narrow, wired-glass windows. The cooks must still be cleaning up after dinner.</vt:lpstr>
      <vt:lpstr>        Bursting through the door, she cried, “Señora Silvia, I need your help. I think there's a problem with one of the telescopes.” 　　Inside, dishes clattered loudly against the cast-iron sinks. The head cook put one soapy hand on her apron and glared.“Girl, what does someone like you know about telescopes?” 　　Catalina explained, but Silvia only shook her head.“Nonsense. I’m sure they’re just doing something different tonight. It's not our place to interrupt. Now shoo!” She flapped her apron at the girl. 　　Back out under the starlight, Catalina stared at the offending dome. A strand of unease twisted in her gut. Something was wrong, she was sure of it. But what could she do? 　　She sucked in her breath as the thought came to her. She could check for herself. It was dark outside. Opening the door wouldn't allow too much light into the dome, and she knew how to move in the dark without banging into any of the equipment.         But if she was wrong, the scientists running the telescope would be angry. Staff children did not belong in the off-limits areas. 　　</vt:lpstr>
      <vt:lpstr>        Gritting her teeth, she gave one last glance around the mountaintop, hoping she could make her plea to a sympathetic adult. But there was no one. So, taking a deep breath, she turned the handle and slipped inside.         It was dark within the dome, and her eyes took a moment to adjust. The telescope mount was emitting a faint grinding noise. That wasn't normal. She took a cautious step forward and saw an irregular shape hunched on the floor.                 She inhaled sharply. It was a man.Coming closer, she saw that one leg was bent under him at an awkward angle.        “Señor?”she whispered.“Are you all right?” 　　The man groaned. He canted his head,skin pale in the low light, eyes glittering beneath half-closed lids. She recognized him: the scientist she had met in the library.“Fell,”he gasped in his accented Spanish, gesturing at the platform above.“I think . . . broke leg. Need to . . . uh . . .”His voice trailed off. 　　Catalina balanced on the balls of her feet. “I'll run and get the night operator,”she promised, already backing toward the door. 　　“No!”His voice was sharp.“First, need to... fix the telescope.”He muttered to himself for a moment in English.“In two minutes, the ... scope will move past its limit and ... be damaged. I'll tell you how . . .” 　　Catalina’s eyes lifted to the clock drive lit by a blinking yellow light. She had often helped her father reset this device. Quickly, she walked to the controller and flipped the two switches her father used to stop the telescope.</vt:lpstr>
      <vt:lpstr>       The man behind her was still gasping out directions.        “Shh, it’s all right,” she soothed, coming to his side.“I fixed it. No more problems, OK?”         “You what . . . ?”he muttered, confused.“Already?” Then his head lolled to one side. Catalina stared at his unconscious figure a moment and then jumped to her feet. 　　Her braids thumped her back rhythmically as she ran all the way to the night operator's office. She burst into the low brown structure without knocking, for the man could be grumpy sometimes.          “Señor Rojas, there’s an emergency,”she called out as the big man swiveled his beat-up wooden chair to face her.“The astronomer using the one-meter had an accident. He fell and broke his leg. You need to get help!”         </vt:lpstr>
      <vt:lpstr>          LATER THAT NIGHT, Catalina crouched behind one of the junction boxes as the astronomer was carried out on a stretcher.         “Wait!” he called as he was about to be loaded into the ambulance. “Wait! Catalina!”           Catalina straightened and crept into the ring of lights. He remembered her name?          The man's leg had been splinted, and his eyes were bright with pain. “How did you know?” he asked.          “Know what?” she whispered, puzzled. 　　“That something was wrong.” He lifted a hand to gesture vaguely in the direction of the one-meter. 　　 She scuffed the dirt with her toe. “Um, I saw the barrel pointing down, and I knew . .. it wasn't normal.”          His eyes sharpened. “That was observant of you. Then you knew how to shut down the equatorial mount.”          Shyly, she nodded.           His gaze remained on her as they lifted the stretcher and began to slide it into the ambulance. “A good scientist,” he continued, “is always observant.” Then the door slammed behind him.  </vt:lpstr>
      <vt:lpstr>        “MAIL CALL!” YELLED Arturo, Señor Rojas’s son. He tossed a padded envelope plastered with foreign stamps onto Catalina’s doorstep. She was helping Mamá make mote con huesillos, one of her favorite desserts. Scooping up the envelope, she tore open the flap.          Out fell a pressed and dried white flower in wax paper. Queen Anne’s lace, she remembered, tracing the edges with her fingertip. Like a spiral galaxy. 　　“Dear Catalina,”the letter began,“I wanted to thank you for not only saving (possibly) my life, or at least my dignity, but also something far more valuable: the one-meter telescope mount. In return, I thought I might offer a budding scientist some advice.” 　　She continued reading, heart pummeling her ribs. He listed several addresses he said were of the best schools in Chile for young scientists. “The scholarship applications aren’t easy, but if you attempt them, I'd be happy to give you my feedback.” 　　She clutched the letter to her chest, an absurd joy exploding like a supernova. It was going to happen. She would become an astronomer. She knew it now. 　　That night, when she ran out under the stars, she called,“I’ll discover all your secrets someday!” She spun the delicate, galactic flower in her hand. Patterns in the sky, patterns on the earth; humans laced them together. Circling above her, the intricate sky no longer seemed quite so remote.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24147</cp:lastModifiedBy>
  <cp:revision>81</cp:revision>
  <dcterms:created xsi:type="dcterms:W3CDTF">2023-08-13T04:17:00Z</dcterms:created>
  <dcterms:modified xsi:type="dcterms:W3CDTF">2023-08-20T09:19:24Z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F3646C24BDE1474C8513E55C9898CE7B_12</vt:lpwstr>
  </property>
  <property fmtid="{D5CDD505-2E9C-101B-9397-08002B2CF9AE}" pid="3" name="KSOProductBuildVer">
    <vt:lpwstr>2052-11.8.2.8411</vt:lpwstr>
  </property>
</Properties>
</file>