
<file path=[Content_Types].xml><?xml version="1.0" encoding="utf-8"?>
<Types xmlns="http://schemas.openxmlformats.org/package/2006/content-types">
  <Default Extension="jpeg" ContentType="image/jpeg"/>
  <Default Extension="png" ContentType="image/pn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8"/>
  </p:notesMasterIdLst>
  <p:sldIdLst>
    <p:sldId id="399" r:id="rId5"/>
    <p:sldId id="327" r:id="rId6"/>
    <p:sldId id="379" r:id="rId7"/>
    <p:sldId id="380" r:id="rId9"/>
    <p:sldId id="381" r:id="rId10"/>
    <p:sldId id="382" r:id="rId11"/>
    <p:sldId id="368" r:id="rId12"/>
    <p:sldId id="369" r:id="rId13"/>
    <p:sldId id="370" r:id="rId14"/>
    <p:sldId id="371" r:id="rId15"/>
    <p:sldId id="383" r:id="rId16"/>
    <p:sldId id="384" r:id="rId17"/>
    <p:sldId id="385" r:id="rId18"/>
    <p:sldId id="387" r:id="rId19"/>
    <p:sldId id="386" r:id="rId20"/>
    <p:sldId id="372" r:id="rId21"/>
    <p:sldId id="373" r:id="rId22"/>
    <p:sldId id="374" r:id="rId23"/>
    <p:sldId id="364" r:id="rId24"/>
    <p:sldId id="365" r:id="rId25"/>
    <p:sldId id="366" r:id="rId26"/>
    <p:sldId id="36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56"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p:sp>
        <p:nvSpPr>
          <p:cNvPr id="1048595" name="幻灯片图像占位符 1"/>
          <p:cNvSpPr/>
          <p:nvPr>
            <p:ph type="sldImg" idx="2"/>
          </p:nvPr>
        </p:nvSpPr>
        <p:spPr/>
      </p:sp>
      <p:sp>
        <p:nvSpPr>
          <p:cNvPr id="1048596"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6" name=""/>
        <p:cNvGrpSpPr/>
        <p:nvPr/>
      </p:nvGrpSpPr>
      <p:grpSpPr/>
      <p:sp>
        <p:nvSpPr>
          <p:cNvPr id="1048600" name="幻灯片图像占位符 1"/>
          <p:cNvSpPr/>
          <p:nvPr>
            <p:ph type="sldImg" idx="2"/>
          </p:nvPr>
        </p:nvSpPr>
        <p:spPr/>
      </p:sp>
      <p:sp>
        <p:nvSpPr>
          <p:cNvPr id="1048601"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p:sp>
        <p:nvSpPr>
          <p:cNvPr id="1048595" name="幻灯片图像占位符 1"/>
          <p:cNvSpPr/>
          <p:nvPr>
            <p:ph type="sldImg" idx="2"/>
          </p:nvPr>
        </p:nvSpPr>
        <p:spPr/>
      </p:sp>
      <p:sp>
        <p:nvSpPr>
          <p:cNvPr id="1048596"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9" name="标题 1"/>
          <p:cNvSpPr>
            <a:spLocks noGrp="1"/>
          </p:cNvSpPr>
          <p:nvPr>
            <p:ph type="title"/>
          </p:nvPr>
        </p:nvSpPr>
        <p:spPr/>
        <p:txBody>
          <a:bodyPr/>
          <a:lstStyle/>
          <a:p>
            <a:r>
              <a:rPr lang="zh-CN" altLang="en-US" smtClean="0"/>
              <a:t>单击此处编辑母版标题样式</a:t>
            </a:r>
            <a:endParaRPr lang="zh-CN" altLang="en-US"/>
          </a:p>
        </p:txBody>
      </p:sp>
      <p:sp>
        <p:nvSpPr>
          <p:cNvPr id="1048590"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91"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92" name="页脚占位符 4"/>
          <p:cNvSpPr>
            <a:spLocks noGrp="1"/>
          </p:cNvSpPr>
          <p:nvPr>
            <p:ph type="ftr" sz="quarter" idx="11"/>
          </p:nvPr>
        </p:nvSpPr>
        <p:spPr/>
        <p:txBody>
          <a:bodyPr/>
          <a:lstStyle/>
          <a:p>
            <a:endParaRPr lang="zh-CN" altLang="en-US"/>
          </a:p>
        </p:txBody>
      </p:sp>
      <p:sp>
        <p:nvSpPr>
          <p:cNvPr id="1048593"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66"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76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76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69" name="页脚占位符 4"/>
          <p:cNvSpPr>
            <a:spLocks noGrp="1"/>
          </p:cNvSpPr>
          <p:nvPr>
            <p:ph type="ftr" sz="quarter" idx="11"/>
          </p:nvPr>
        </p:nvSpPr>
        <p:spPr/>
        <p:txBody>
          <a:bodyPr/>
          <a:lstStyle/>
          <a:p>
            <a:endParaRPr lang="zh-CN" altLang="en-US"/>
          </a:p>
        </p:txBody>
      </p:sp>
      <p:sp>
        <p:nvSpPr>
          <p:cNvPr id="104877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71" name="标题 1"/>
          <p:cNvSpPr>
            <a:spLocks noGrp="1"/>
          </p:cNvSpPr>
          <p:nvPr>
            <p:ph type="title"/>
          </p:nvPr>
        </p:nvSpPr>
        <p:spPr/>
        <p:txBody>
          <a:bodyPr/>
          <a:lstStyle/>
          <a:p>
            <a:r>
              <a:rPr lang="zh-CN" altLang="en-US" smtClean="0"/>
              <a:t>单击此处编辑母版标题样式</a:t>
            </a:r>
            <a:endParaRPr lang="zh-CN" altLang="en-US"/>
          </a:p>
        </p:txBody>
      </p:sp>
      <p:sp>
        <p:nvSpPr>
          <p:cNvPr id="1048772"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3"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4"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75" name="页脚占位符 5"/>
          <p:cNvSpPr>
            <a:spLocks noGrp="1"/>
          </p:cNvSpPr>
          <p:nvPr>
            <p:ph type="ftr" sz="quarter" idx="11"/>
          </p:nvPr>
        </p:nvSpPr>
        <p:spPr/>
        <p:txBody>
          <a:bodyPr/>
          <a:lstStyle/>
          <a:p>
            <a:endParaRPr lang="zh-CN" altLang="en-US"/>
          </a:p>
        </p:txBody>
      </p:sp>
      <p:sp>
        <p:nvSpPr>
          <p:cNvPr id="1048776"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77"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1048778"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79"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81"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2"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83" name="页脚占位符 7"/>
          <p:cNvSpPr>
            <a:spLocks noGrp="1"/>
          </p:cNvSpPr>
          <p:nvPr>
            <p:ph type="ftr" sz="quarter" idx="11"/>
          </p:nvPr>
        </p:nvSpPr>
        <p:spPr/>
        <p:txBody>
          <a:bodyPr/>
          <a:lstStyle/>
          <a:p>
            <a:endParaRPr lang="zh-CN" altLang="en-US"/>
          </a:p>
        </p:txBody>
      </p:sp>
      <p:sp>
        <p:nvSpPr>
          <p:cNvPr id="1048784"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6" name="标题 1"/>
          <p:cNvSpPr>
            <a:spLocks noGrp="1"/>
          </p:cNvSpPr>
          <p:nvPr>
            <p:ph type="title"/>
          </p:nvPr>
        </p:nvSpPr>
        <p:spPr/>
        <p:txBody>
          <a:bodyPr/>
          <a:lstStyle/>
          <a:p>
            <a:r>
              <a:rPr lang="zh-CN" altLang="en-US" smtClean="0"/>
              <a:t>单击此处编辑母版标题样式</a:t>
            </a:r>
            <a:endParaRPr lang="zh-CN" altLang="en-US"/>
          </a:p>
        </p:txBody>
      </p:sp>
      <p:sp>
        <p:nvSpPr>
          <p:cNvPr id="1048747"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8" name="页脚占位符 3"/>
          <p:cNvSpPr>
            <a:spLocks noGrp="1"/>
          </p:cNvSpPr>
          <p:nvPr>
            <p:ph type="ftr" sz="quarter" idx="11"/>
          </p:nvPr>
        </p:nvSpPr>
        <p:spPr/>
        <p:txBody>
          <a:bodyPr/>
          <a:lstStyle/>
          <a:p>
            <a:endParaRPr lang="zh-CN" altLang="en-US"/>
          </a:p>
        </p:txBody>
      </p:sp>
      <p:sp>
        <p:nvSpPr>
          <p:cNvPr id="1048749"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85"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86" name="页脚占位符 2"/>
          <p:cNvSpPr>
            <a:spLocks noGrp="1"/>
          </p:cNvSpPr>
          <p:nvPr>
            <p:ph type="ftr" sz="quarter" idx="11"/>
          </p:nvPr>
        </p:nvSpPr>
        <p:spPr/>
        <p:txBody>
          <a:bodyPr/>
          <a:lstStyle/>
          <a:p>
            <a:endParaRPr lang="zh-CN" altLang="en-US"/>
          </a:p>
        </p:txBody>
      </p:sp>
      <p:sp>
        <p:nvSpPr>
          <p:cNvPr id="1048787"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88"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89"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90"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91"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92" name="页脚占位符 5"/>
          <p:cNvSpPr>
            <a:spLocks noGrp="1"/>
          </p:cNvSpPr>
          <p:nvPr>
            <p:ph type="ftr" sz="quarter" idx="11"/>
          </p:nvPr>
        </p:nvSpPr>
        <p:spPr/>
        <p:txBody>
          <a:bodyPr/>
          <a:lstStyle/>
          <a:p>
            <a:endParaRPr lang="zh-CN" altLang="en-US"/>
          </a:p>
        </p:txBody>
      </p:sp>
      <p:sp>
        <p:nvSpPr>
          <p:cNvPr id="1048793"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55"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5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5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5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59" name="页脚占位符 5"/>
          <p:cNvSpPr>
            <a:spLocks noGrp="1"/>
          </p:cNvSpPr>
          <p:nvPr>
            <p:ph type="ftr" sz="quarter" idx="11"/>
          </p:nvPr>
        </p:nvSpPr>
        <p:spPr/>
        <p:txBody>
          <a:bodyPr/>
          <a:lstStyle/>
          <a:p>
            <a:endParaRPr lang="zh-CN" altLang="en-US"/>
          </a:p>
        </p:txBody>
      </p:sp>
      <p:sp>
        <p:nvSpPr>
          <p:cNvPr id="104876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61" name="标题 1"/>
          <p:cNvSpPr>
            <a:spLocks noGrp="1"/>
          </p:cNvSpPr>
          <p:nvPr>
            <p:ph type="title"/>
          </p:nvPr>
        </p:nvSpPr>
        <p:spPr/>
        <p:txBody>
          <a:bodyPr/>
          <a:lstStyle/>
          <a:p>
            <a:r>
              <a:rPr lang="zh-CN" altLang="en-US" smtClean="0"/>
              <a:t>单击此处编辑母版标题样式</a:t>
            </a:r>
            <a:endParaRPr lang="zh-CN" altLang="en-US"/>
          </a:p>
        </p:txBody>
      </p:sp>
      <p:sp>
        <p:nvSpPr>
          <p:cNvPr id="1048762"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6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64" name="页脚占位符 4"/>
          <p:cNvSpPr>
            <a:spLocks noGrp="1"/>
          </p:cNvSpPr>
          <p:nvPr>
            <p:ph type="ftr" sz="quarter" idx="11"/>
          </p:nvPr>
        </p:nvSpPr>
        <p:spPr/>
        <p:txBody>
          <a:bodyPr/>
          <a:lstStyle/>
          <a:p>
            <a:endParaRPr lang="zh-CN" altLang="en-US"/>
          </a:p>
        </p:txBody>
      </p:sp>
      <p:sp>
        <p:nvSpPr>
          <p:cNvPr id="104876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750"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1048751"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52"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53" name="页脚占位符 4"/>
          <p:cNvSpPr>
            <a:spLocks noGrp="1"/>
          </p:cNvSpPr>
          <p:nvPr>
            <p:ph type="ftr" sz="quarter" idx="11"/>
          </p:nvPr>
        </p:nvSpPr>
        <p:spPr/>
        <p:txBody>
          <a:bodyPr/>
          <a:lstStyle/>
          <a:p>
            <a:endParaRPr lang="zh-CN" altLang="en-US"/>
          </a:p>
        </p:txBody>
      </p:sp>
      <p:sp>
        <p:nvSpPr>
          <p:cNvPr id="1048754"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4"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40" name=""/>
        <p:cNvGrpSpPr/>
        <p:nvPr/>
      </p:nvGrpSpPr>
      <p:grpSpPr>
        <a:xfrm>
          <a:off x="0" y="0"/>
          <a:ext cx="0" cy="0"/>
          <a:chOff x="0" y="0"/>
          <a:chExt cx="0" cy="0"/>
        </a:xfrm>
      </p:grpSpPr>
      <p:sp>
        <p:nvSpPr>
          <p:cNvPr id="1048589" name="标题 1"/>
          <p:cNvSpPr>
            <a:spLocks noGrp="1"/>
          </p:cNvSpPr>
          <p:nvPr>
            <p:ph type="title"/>
          </p:nvPr>
        </p:nvSpPr>
        <p:spPr/>
        <p:txBody>
          <a:bodyPr/>
          <a:p>
            <a:r>
              <a:rPr lang="zh-CN" altLang="en-US" smtClean="0"/>
              <a:t>单击此处编辑母版标题样式</a:t>
            </a:r>
            <a:endParaRPr lang="zh-CN" altLang="en-US"/>
          </a:p>
        </p:txBody>
      </p:sp>
      <p:sp>
        <p:nvSpPr>
          <p:cNvPr id="1048590"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91"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592" name="页脚占位符 4"/>
          <p:cNvSpPr>
            <a:spLocks noGrp="1"/>
          </p:cNvSpPr>
          <p:nvPr>
            <p:ph type="ftr" sz="quarter" idx="11"/>
          </p:nvPr>
        </p:nvSpPr>
        <p:spPr/>
        <p:txBody>
          <a:bodyPr/>
          <a:p>
            <a:endParaRPr lang="zh-CN" altLang="en-US"/>
          </a:p>
        </p:txBody>
      </p:sp>
      <p:sp>
        <p:nvSpPr>
          <p:cNvPr id="1048593"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75" name=""/>
        <p:cNvGrpSpPr/>
        <p:nvPr/>
      </p:nvGrpSpPr>
      <p:grpSpPr>
        <a:xfrm>
          <a:off x="0" y="0"/>
          <a:ext cx="0" cy="0"/>
          <a:chOff x="0" y="0"/>
          <a:chExt cx="0" cy="0"/>
        </a:xfrm>
      </p:grpSpPr>
      <p:sp>
        <p:nvSpPr>
          <p:cNvPr id="1048766"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76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768"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69" name="页脚占位符 4"/>
          <p:cNvSpPr>
            <a:spLocks noGrp="1"/>
          </p:cNvSpPr>
          <p:nvPr>
            <p:ph type="ftr" sz="quarter" idx="11"/>
          </p:nvPr>
        </p:nvSpPr>
        <p:spPr/>
        <p:txBody>
          <a:bodyPr/>
          <a:p>
            <a:endParaRPr lang="zh-CN" altLang="en-US"/>
          </a:p>
        </p:txBody>
      </p:sp>
      <p:sp>
        <p:nvSpPr>
          <p:cNvPr id="1048770"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76" name=""/>
        <p:cNvGrpSpPr/>
        <p:nvPr/>
      </p:nvGrpSpPr>
      <p:grpSpPr>
        <a:xfrm>
          <a:off x="0" y="0"/>
          <a:ext cx="0" cy="0"/>
          <a:chOff x="0" y="0"/>
          <a:chExt cx="0" cy="0"/>
        </a:xfrm>
      </p:grpSpPr>
      <p:sp>
        <p:nvSpPr>
          <p:cNvPr id="1048771" name="标题 1"/>
          <p:cNvSpPr>
            <a:spLocks noGrp="1"/>
          </p:cNvSpPr>
          <p:nvPr>
            <p:ph type="title"/>
          </p:nvPr>
        </p:nvSpPr>
        <p:spPr/>
        <p:txBody>
          <a:bodyPr/>
          <a:p>
            <a:r>
              <a:rPr lang="zh-CN" altLang="en-US" smtClean="0"/>
              <a:t>单击此处编辑母版标题样式</a:t>
            </a:r>
            <a:endParaRPr lang="zh-CN" altLang="en-US"/>
          </a:p>
        </p:txBody>
      </p:sp>
      <p:sp>
        <p:nvSpPr>
          <p:cNvPr id="1048772" name="内容占位符 2"/>
          <p:cNvSpPr>
            <a:spLocks noGrp="1"/>
          </p:cNvSpPr>
          <p:nvPr>
            <p:ph sz="half" idx="1"/>
          </p:nvPr>
        </p:nvSpPr>
        <p:spPr>
          <a:xfrm>
            <a:off x="838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3" name="内容占位符 3"/>
          <p:cNvSpPr>
            <a:spLocks noGrp="1"/>
          </p:cNvSpPr>
          <p:nvPr>
            <p:ph sz="half" idx="2"/>
          </p:nvPr>
        </p:nvSpPr>
        <p:spPr>
          <a:xfrm>
            <a:off x="6172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4" name="日期占位符 4"/>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75" name="页脚占位符 5"/>
          <p:cNvSpPr>
            <a:spLocks noGrp="1"/>
          </p:cNvSpPr>
          <p:nvPr>
            <p:ph type="ftr" sz="quarter" idx="11"/>
          </p:nvPr>
        </p:nvSpPr>
        <p:spPr/>
        <p:txBody>
          <a:bodyPr/>
          <a:p>
            <a:endParaRPr lang="zh-CN" altLang="en-US"/>
          </a:p>
        </p:txBody>
      </p:sp>
      <p:sp>
        <p:nvSpPr>
          <p:cNvPr id="1048776"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77" name=""/>
        <p:cNvGrpSpPr/>
        <p:nvPr/>
      </p:nvGrpSpPr>
      <p:grpSpPr>
        <a:xfrm>
          <a:off x="0" y="0"/>
          <a:ext cx="0" cy="0"/>
          <a:chOff x="0" y="0"/>
          <a:chExt cx="0" cy="0"/>
        </a:xfrm>
      </p:grpSpPr>
      <p:sp>
        <p:nvSpPr>
          <p:cNvPr id="1048777" name="标题 1"/>
          <p:cNvSpPr>
            <a:spLocks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8778"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79" name="内容占位符 3"/>
          <p:cNvSpPr>
            <a:spLocks noGrp="1"/>
          </p:cNvSpPr>
          <p:nvPr>
            <p:ph sz="half" idx="2"/>
          </p:nvPr>
        </p:nvSpPr>
        <p:spPr>
          <a:xfrm>
            <a:off x="839788" y="2505075"/>
            <a:ext cx="5157787"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81" name="内容占位符 5"/>
          <p:cNvSpPr>
            <a:spLocks noGrp="1"/>
          </p:cNvSpPr>
          <p:nvPr>
            <p:ph sz="quarter" idx="4"/>
          </p:nvPr>
        </p:nvSpPr>
        <p:spPr>
          <a:xfrm>
            <a:off x="6172200" y="2505075"/>
            <a:ext cx="5183188"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2" name="日期占位符 6"/>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83" name="页脚占位符 7"/>
          <p:cNvSpPr>
            <a:spLocks noGrp="1"/>
          </p:cNvSpPr>
          <p:nvPr>
            <p:ph type="ftr" sz="quarter" idx="11"/>
          </p:nvPr>
        </p:nvSpPr>
        <p:spPr/>
        <p:txBody>
          <a:bodyPr/>
          <a:p>
            <a:endParaRPr lang="zh-CN" altLang="en-US"/>
          </a:p>
        </p:txBody>
      </p:sp>
      <p:sp>
        <p:nvSpPr>
          <p:cNvPr id="1048784"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71" name=""/>
        <p:cNvGrpSpPr/>
        <p:nvPr/>
      </p:nvGrpSpPr>
      <p:grpSpPr>
        <a:xfrm>
          <a:off x="0" y="0"/>
          <a:ext cx="0" cy="0"/>
          <a:chOff x="0" y="0"/>
          <a:chExt cx="0" cy="0"/>
        </a:xfrm>
      </p:grpSpPr>
      <p:sp>
        <p:nvSpPr>
          <p:cNvPr id="1048746" name="标题 1"/>
          <p:cNvSpPr>
            <a:spLocks noGrp="1"/>
          </p:cNvSpPr>
          <p:nvPr>
            <p:ph type="title"/>
          </p:nvPr>
        </p:nvSpPr>
        <p:spPr/>
        <p:txBody>
          <a:bodyPr/>
          <a:p>
            <a:r>
              <a:rPr lang="zh-CN" altLang="en-US" smtClean="0"/>
              <a:t>单击此处编辑母版标题样式</a:t>
            </a:r>
            <a:endParaRPr lang="zh-CN" altLang="en-US"/>
          </a:p>
        </p:txBody>
      </p:sp>
      <p:sp>
        <p:nvSpPr>
          <p:cNvPr id="1048747" name="日期占位符 2"/>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48" name="页脚占位符 3"/>
          <p:cNvSpPr>
            <a:spLocks noGrp="1"/>
          </p:cNvSpPr>
          <p:nvPr>
            <p:ph type="ftr" sz="quarter" idx="11"/>
          </p:nvPr>
        </p:nvSpPr>
        <p:spPr/>
        <p:txBody>
          <a:bodyPr/>
          <a:p>
            <a:endParaRPr lang="zh-CN" altLang="en-US"/>
          </a:p>
        </p:txBody>
      </p:sp>
      <p:sp>
        <p:nvSpPr>
          <p:cNvPr id="1048749"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78" name=""/>
        <p:cNvGrpSpPr/>
        <p:nvPr/>
      </p:nvGrpSpPr>
      <p:grpSpPr>
        <a:xfrm>
          <a:off x="0" y="0"/>
          <a:ext cx="0" cy="0"/>
          <a:chOff x="0" y="0"/>
          <a:chExt cx="0" cy="0"/>
        </a:xfrm>
      </p:grpSpPr>
      <p:sp>
        <p:nvSpPr>
          <p:cNvPr id="1048785" name="日期占位符 1"/>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86" name="页脚占位符 2"/>
          <p:cNvSpPr>
            <a:spLocks noGrp="1"/>
          </p:cNvSpPr>
          <p:nvPr>
            <p:ph type="ftr" sz="quarter" idx="11"/>
          </p:nvPr>
        </p:nvSpPr>
        <p:spPr/>
        <p:txBody>
          <a:bodyPr/>
          <a:p>
            <a:endParaRPr lang="zh-CN" altLang="en-US"/>
          </a:p>
        </p:txBody>
      </p:sp>
      <p:sp>
        <p:nvSpPr>
          <p:cNvPr id="1048787"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79" name=""/>
        <p:cNvGrpSpPr/>
        <p:nvPr/>
      </p:nvGrpSpPr>
      <p:grpSpPr>
        <a:xfrm>
          <a:off x="0" y="0"/>
          <a:ext cx="0" cy="0"/>
          <a:chOff x="0" y="0"/>
          <a:chExt cx="0" cy="0"/>
        </a:xfrm>
      </p:grpSpPr>
      <p:sp>
        <p:nvSpPr>
          <p:cNvPr id="1048788"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89"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90"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91" name="日期占位符 4"/>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92" name="页脚占位符 5"/>
          <p:cNvSpPr>
            <a:spLocks noGrp="1"/>
          </p:cNvSpPr>
          <p:nvPr>
            <p:ph type="ftr" sz="quarter" idx="11"/>
          </p:nvPr>
        </p:nvSpPr>
        <p:spPr/>
        <p:txBody>
          <a:bodyPr/>
          <a:p>
            <a:endParaRPr lang="zh-CN" altLang="en-US"/>
          </a:p>
        </p:txBody>
      </p:sp>
      <p:sp>
        <p:nvSpPr>
          <p:cNvPr id="1048793"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73" name=""/>
        <p:cNvGrpSpPr/>
        <p:nvPr/>
      </p:nvGrpSpPr>
      <p:grpSpPr>
        <a:xfrm>
          <a:off x="0" y="0"/>
          <a:ext cx="0" cy="0"/>
          <a:chOff x="0" y="0"/>
          <a:chExt cx="0" cy="0"/>
        </a:xfrm>
      </p:grpSpPr>
      <p:sp>
        <p:nvSpPr>
          <p:cNvPr id="1048755"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5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5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58" name="日期占位符 4"/>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59" name="页脚占位符 5"/>
          <p:cNvSpPr>
            <a:spLocks noGrp="1"/>
          </p:cNvSpPr>
          <p:nvPr>
            <p:ph type="ftr" sz="quarter" idx="11"/>
          </p:nvPr>
        </p:nvSpPr>
        <p:spPr/>
        <p:txBody>
          <a:bodyPr/>
          <a:p>
            <a:endParaRPr lang="zh-CN" altLang="en-US"/>
          </a:p>
        </p:txBody>
      </p:sp>
      <p:sp>
        <p:nvSpPr>
          <p:cNvPr id="1048760"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74" name=""/>
        <p:cNvGrpSpPr/>
        <p:nvPr/>
      </p:nvGrpSpPr>
      <p:grpSpPr>
        <a:xfrm>
          <a:off x="0" y="0"/>
          <a:ext cx="0" cy="0"/>
          <a:chOff x="0" y="0"/>
          <a:chExt cx="0" cy="0"/>
        </a:xfrm>
      </p:grpSpPr>
      <p:sp>
        <p:nvSpPr>
          <p:cNvPr id="1048761" name="标题 1"/>
          <p:cNvSpPr>
            <a:spLocks noGrp="1"/>
          </p:cNvSpPr>
          <p:nvPr>
            <p:ph type="title"/>
          </p:nvPr>
        </p:nvSpPr>
        <p:spPr/>
        <p:txBody>
          <a:bodyPr/>
          <a:p>
            <a:r>
              <a:rPr lang="zh-CN" altLang="en-US" smtClean="0"/>
              <a:t>单击此处编辑母版标题样式</a:t>
            </a:r>
            <a:endParaRPr lang="zh-CN" altLang="en-US"/>
          </a:p>
        </p:txBody>
      </p:sp>
      <p:sp>
        <p:nvSpPr>
          <p:cNvPr id="1048762"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63"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64" name="页脚占位符 4"/>
          <p:cNvSpPr>
            <a:spLocks noGrp="1"/>
          </p:cNvSpPr>
          <p:nvPr>
            <p:ph type="ftr" sz="quarter" idx="11"/>
          </p:nvPr>
        </p:nvSpPr>
        <p:spPr/>
        <p:txBody>
          <a:bodyPr/>
          <a:p>
            <a:endParaRPr lang="zh-CN" altLang="en-US"/>
          </a:p>
        </p:txBody>
      </p:sp>
      <p:sp>
        <p:nvSpPr>
          <p:cNvPr id="1048765"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72" name=""/>
        <p:cNvGrpSpPr/>
        <p:nvPr/>
      </p:nvGrpSpPr>
      <p:grpSpPr>
        <a:xfrm>
          <a:off x="0" y="0"/>
          <a:ext cx="0" cy="0"/>
          <a:chOff x="0" y="0"/>
          <a:chExt cx="0" cy="0"/>
        </a:xfrm>
      </p:grpSpPr>
      <p:sp>
        <p:nvSpPr>
          <p:cNvPr id="1048750"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1048751"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52" name="日期占位符 3"/>
          <p:cNvSpPr>
            <a:spLocks noGrp="1"/>
          </p:cNvSpPr>
          <p:nvPr>
            <p:ph type="dt" sz="half" idx="10"/>
          </p:nvPr>
        </p:nvSpPr>
        <p:spPr/>
        <p:txBody>
          <a:bodyPr/>
          <a:p>
            <a:fld id="{D997B5FA-0921-464F-AAE1-844C04324D75}" type="datetimeFigureOut">
              <a:rPr lang="zh-CN" altLang="en-US" smtClean="0"/>
            </a:fld>
            <a:endParaRPr lang="zh-CN" altLang="en-US"/>
          </a:p>
        </p:txBody>
      </p:sp>
      <p:sp>
        <p:nvSpPr>
          <p:cNvPr id="1048753" name="页脚占位符 4"/>
          <p:cNvSpPr>
            <a:spLocks noGrp="1"/>
          </p:cNvSpPr>
          <p:nvPr>
            <p:ph type="ftr" sz="quarter" idx="11"/>
          </p:nvPr>
        </p:nvSpPr>
        <p:spPr/>
        <p:txBody>
          <a:bodyPr/>
          <a:p>
            <a:endParaRPr lang="zh-CN" altLang="en-US"/>
          </a:p>
        </p:txBody>
      </p:sp>
      <p:sp>
        <p:nvSpPr>
          <p:cNvPr id="1048754"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4.xml"/><Relationship Id="rId2" Type="http://schemas.openxmlformats.org/officeDocument/2006/relationships/image" Target="../media/image6.png"/><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7.png"/><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png"/><Relationship Id="rId2" Type="http://schemas.microsoft.com/office/2007/relationships/media" Target="file:///E:\&#35895;&#27468;&#27983;&#35272;&#22120;&#19979;&#36733;\&#12304;&#22806;&#21002;&#21608;&#21002;&#12305;\&#22806;&#21002;&#65288;1225-1231&#65289;\One-minute%20World%2012.28.21.mp4" TargetMode="External"/><Relationship Id="rId1" Type="http://schemas.openxmlformats.org/officeDocument/2006/relationships/video" Target="file:///E:\&#35895;&#27468;&#27983;&#35272;&#22120;&#19979;&#36733;\&#12304;&#22806;&#21002;&#21608;&#21002;&#12305;\&#22806;&#21002;&#65288;1225-1231&#65289;\One-minute%20World%2012.28.21.mp4"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png"/><Relationship Id="rId3" Type="http://schemas.openxmlformats.org/officeDocument/2006/relationships/image" Target="../media/image10.png"/><Relationship Id="rId2" Type="http://schemas.microsoft.com/office/2007/relationships/media" Target="../media/media1.m4a"/><Relationship Id="rId1" Type="http://schemas.openxmlformats.org/officeDocument/2006/relationships/audio" Target="../media/media1.m4a"/></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选词填空</a:t>
            </a:r>
            <a:endParaRPr kumimoji="1" lang="zh-CN" sz="2800" b="1" dirty="0">
              <a:solidFill>
                <a:schemeClr val="lt1"/>
              </a:solidFill>
              <a:sym typeface="+mn-ea"/>
            </a:endParaRPr>
          </a:p>
        </p:txBody>
      </p:sp>
      <p:sp>
        <p:nvSpPr>
          <p:cNvPr id="100" name="矩形 99"/>
          <p:cNvSpPr/>
          <p:nvPr/>
        </p:nvSpPr>
        <p:spPr>
          <a:xfrm>
            <a:off x="160655" y="908050"/>
            <a:ext cx="11870055" cy="5169535"/>
          </a:xfrm>
          <a:prstGeom prst="rect">
            <a:avLst/>
          </a:prstGeom>
          <a:ln w="34925" cmpd="sng">
            <a:solidFill>
              <a:schemeClr val="accent1">
                <a:shade val="50000"/>
              </a:schemeClr>
            </a:solidFill>
            <a:prstDash val="sysDash"/>
          </a:ln>
        </p:spPr>
        <p:txBody>
          <a:bodyPr wrap="square">
            <a:spAutoFit/>
          </a:bodyPr>
          <a:lstStyle/>
          <a:p>
            <a:pPr algn="just" fontAlgn="auto">
              <a:lnSpc>
                <a:spcPts val="4400"/>
              </a:lnSpc>
            </a:pPr>
            <a:r>
              <a:rPr sz="2800" b="0" i="0" dirty="0" err="1" smtClean="0">
                <a:effectLst/>
                <a:latin typeface="华文中宋" panose="02010600040101010101" charset="-122"/>
                <a:ea typeface="华文中宋" panose="02010600040101010101" charset="-122"/>
              </a:rPr>
              <a:t>用以下词</a:t>
            </a:r>
            <a:r>
              <a:rPr lang="en-US" sz="2800" b="0" i="0" dirty="0" smtClean="0">
                <a:effectLst/>
                <a:latin typeface="华文中宋" panose="02010600040101010101" charset="-122"/>
                <a:ea typeface="华文中宋" panose="02010600040101010101" charset="-122"/>
              </a:rPr>
              <a:t>(</a:t>
            </a:r>
            <a:r>
              <a:rPr lang="zh-CN" altLang="en-US" sz="2800" dirty="0" smtClean="0">
                <a:latin typeface="华文中宋" panose="02010600040101010101" charset="-122"/>
                <a:ea typeface="华文中宋" panose="02010600040101010101" charset="-122"/>
              </a:rPr>
              <a:t>组</a:t>
            </a:r>
            <a:r>
              <a:rPr lang="en-US" sz="2800" b="0" i="0" dirty="0" smtClean="0">
                <a:effectLst/>
                <a:latin typeface="华文中宋" panose="02010600040101010101" charset="-122"/>
                <a:ea typeface="华文中宋" panose="02010600040101010101" charset="-122"/>
              </a:rPr>
              <a:t>)</a:t>
            </a:r>
            <a:r>
              <a:rPr sz="2800" b="0" i="0" dirty="0" err="1" smtClean="0">
                <a:effectLst/>
                <a:latin typeface="华文中宋" panose="02010600040101010101" charset="-122"/>
                <a:ea typeface="华文中宋" panose="02010600040101010101" charset="-122"/>
              </a:rPr>
              <a:t>的适当形式完成句子</a:t>
            </a:r>
            <a:r>
              <a:rPr sz="2800" b="0" i="0" dirty="0" smtClean="0">
                <a:effectLst/>
                <a:latin typeface="华文中宋" panose="02010600040101010101" charset="-122"/>
                <a:ea typeface="华文中宋" panose="02010600040101010101" charset="-122"/>
              </a:rPr>
              <a:t>。</a:t>
            </a:r>
            <a:endParaRPr sz="2800" b="0" i="0" dirty="0">
              <a:effectLst/>
              <a:latin typeface="华文中宋" panose="02010600040101010101" charset="-122"/>
              <a:ea typeface="华文中宋" panose="02010600040101010101" charset="-122"/>
            </a:endParaRPr>
          </a:p>
          <a:p>
            <a:pPr algn="just" fontAlgn="auto">
              <a:lnSpc>
                <a:spcPts val="4400"/>
              </a:lnSpc>
            </a:pPr>
            <a:endParaRPr sz="2800" b="0" i="0" dirty="0">
              <a:effectLst/>
              <a:latin typeface="Times New Roman" panose="02020603050405020304" charset="0"/>
            </a:endParaRPr>
          </a:p>
          <a:p>
            <a:pPr algn="just" fontAlgn="auto">
              <a:lnSpc>
                <a:spcPts val="4400"/>
              </a:lnSpc>
            </a:pP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1.</a:t>
            </a:r>
            <a:r>
              <a:rPr lang="en-US" sz="2800" b="0" i="0" dirty="0">
                <a:effectLst/>
                <a:latin typeface="Times New Roman" panose="02020603050405020304" charset="0"/>
              </a:rPr>
              <a:t> </a:t>
            </a:r>
            <a:r>
              <a:rPr lang="en-US" sz="2800" dirty="0">
                <a:latin typeface="Times New Roman" panose="02020603050405020304" charset="0"/>
              </a:rPr>
              <a:t>His blood pressure had </a:t>
            </a:r>
            <a:r>
              <a:rPr lang="en-US" sz="2800" dirty="0" smtClean="0">
                <a:latin typeface="Times New Roman" panose="02020603050405020304" charset="0"/>
              </a:rPr>
              <a:t>_________ severely, which made his family anxious. </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2.</a:t>
            </a:r>
            <a:r>
              <a:rPr lang="en-US" sz="2800" b="0" i="0" dirty="0">
                <a:effectLst/>
                <a:latin typeface="Times New Roman" panose="02020603050405020304" charset="0"/>
              </a:rPr>
              <a:t> </a:t>
            </a:r>
            <a:r>
              <a:rPr lang="en-US" sz="2800" dirty="0">
                <a:latin typeface="Times New Roman" panose="02020603050405020304" charset="0"/>
              </a:rPr>
              <a:t>We urge Congress to increase farmland </a:t>
            </a:r>
            <a:r>
              <a:rPr lang="en-US" sz="2800" dirty="0" smtClean="0">
                <a:latin typeface="Times New Roman" panose="02020603050405020304" charset="0"/>
              </a:rPr>
              <a:t>____________. </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3.</a:t>
            </a:r>
            <a:r>
              <a:rPr lang="en-US" sz="2800" b="0" i="0" dirty="0">
                <a:effectLst/>
                <a:latin typeface="Times New Roman" panose="02020603050405020304" charset="0"/>
              </a:rPr>
              <a:t> </a:t>
            </a:r>
            <a:r>
              <a:rPr lang="en-US" sz="2800" dirty="0">
                <a:latin typeface="Times New Roman" panose="02020603050405020304" charset="0"/>
              </a:rPr>
              <a:t>The beetles are on the list of </a:t>
            </a:r>
            <a:r>
              <a:rPr lang="en-US" sz="2800" dirty="0" smtClean="0">
                <a:latin typeface="Times New Roman" panose="02020603050405020304" charset="0"/>
              </a:rPr>
              <a:t>___________ species.</a:t>
            </a:r>
            <a:endParaRPr lang="en-US" sz="2800" dirty="0" smtClean="0">
              <a:latin typeface="Times New Roman" panose="02020603050405020304" charset="0"/>
            </a:endParaRPr>
          </a:p>
          <a:p>
            <a:pPr algn="just" fontAlgn="auto">
              <a:lnSpc>
                <a:spcPts val="4400"/>
              </a:lnSpc>
            </a:pPr>
            <a:r>
              <a:rPr sz="2800" b="0" i="0" dirty="0" smtClean="0">
                <a:effectLst/>
                <a:latin typeface="Times New Roman" panose="02020603050405020304" charset="0"/>
              </a:rPr>
              <a:t>4</a:t>
            </a:r>
            <a:r>
              <a:rPr sz="2800" b="0" i="0" dirty="0">
                <a:effectLst/>
                <a:latin typeface="Times New Roman" panose="02020603050405020304" charset="0"/>
              </a:rPr>
              <a:t>.</a:t>
            </a:r>
            <a:r>
              <a:rPr lang="en-US" sz="2800" b="0" i="0" dirty="0">
                <a:effectLst/>
                <a:latin typeface="Times New Roman" panose="02020603050405020304" charset="0"/>
              </a:rPr>
              <a:t> </a:t>
            </a:r>
            <a:r>
              <a:rPr lang="en-US" sz="2800" b="0" i="0" dirty="0" smtClean="0">
                <a:effectLst/>
                <a:latin typeface="Times New Roman" panose="02020603050405020304" charset="0"/>
              </a:rPr>
              <a:t>_____________ </a:t>
            </a:r>
            <a:r>
              <a:rPr lang="en-US" sz="2800" dirty="0" smtClean="0">
                <a:latin typeface="Times New Roman" panose="02020603050405020304" charset="0"/>
              </a:rPr>
              <a:t>your </a:t>
            </a:r>
            <a:r>
              <a:rPr lang="en-US" sz="2800" dirty="0">
                <a:latin typeface="Times New Roman" panose="02020603050405020304" charset="0"/>
              </a:rPr>
              <a:t>efforts and write down how you feel. </a:t>
            </a:r>
            <a:endParaRPr lang="en-US" sz="2800" dirty="0" smtClean="0">
              <a:latin typeface="Times New Roman" panose="02020603050405020304" charset="0"/>
            </a:endParaRPr>
          </a:p>
          <a:p>
            <a:pPr algn="just" fontAlgn="auto">
              <a:lnSpc>
                <a:spcPts val="4400"/>
              </a:lnSpc>
            </a:pPr>
            <a:r>
              <a:rPr sz="2800" b="0" i="0" dirty="0" smtClean="0">
                <a:effectLst/>
                <a:latin typeface="Times New Roman" panose="02020603050405020304" charset="0"/>
              </a:rPr>
              <a:t>5</a:t>
            </a:r>
            <a:r>
              <a:rPr sz="2800" b="0" i="0" dirty="0">
                <a:effectLst/>
                <a:latin typeface="Times New Roman" panose="02020603050405020304" charset="0"/>
              </a:rPr>
              <a:t>.</a:t>
            </a:r>
            <a:r>
              <a:rPr lang="en-US" sz="2800" b="0" i="0" dirty="0">
                <a:effectLst/>
                <a:latin typeface="Times New Roman" panose="02020603050405020304" charset="0"/>
              </a:rPr>
              <a:t> </a:t>
            </a:r>
            <a:r>
              <a:rPr lang="en-US" sz="2800" dirty="0">
                <a:latin typeface="Times New Roman" panose="02020603050405020304" charset="0"/>
              </a:rPr>
              <a:t>Supervisors must </a:t>
            </a:r>
            <a:r>
              <a:rPr lang="en-US" sz="2800" dirty="0" smtClean="0">
                <a:latin typeface="Times New Roman" panose="02020603050405020304" charset="0"/>
              </a:rPr>
              <a:t>________ </a:t>
            </a:r>
            <a:r>
              <a:rPr lang="en-US" sz="2800" dirty="0">
                <a:latin typeface="Times New Roman" panose="02020603050405020304" charset="0"/>
              </a:rPr>
              <a:t>the reasons for poor performance</a:t>
            </a:r>
            <a:r>
              <a:rPr lang="en-US" sz="2800" dirty="0" smtClean="0">
                <a:latin typeface="Times New Roman" panose="02020603050405020304" charset="0"/>
              </a:rPr>
              <a:t>. </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6.</a:t>
            </a:r>
            <a:r>
              <a:rPr lang="en-US" sz="2800" b="0" i="0" dirty="0">
                <a:effectLst/>
                <a:latin typeface="Times New Roman" panose="02020603050405020304" charset="0"/>
              </a:rPr>
              <a:t> </a:t>
            </a:r>
            <a:r>
              <a:rPr lang="en-US" sz="2800" dirty="0">
                <a:latin typeface="Times New Roman" panose="02020603050405020304" charset="0"/>
              </a:rPr>
              <a:t>It’s courage and determination that makes him such a </a:t>
            </a:r>
            <a:r>
              <a:rPr lang="en-US" sz="2800" dirty="0" smtClean="0">
                <a:latin typeface="Times New Roman" panose="02020603050405020304" charset="0"/>
              </a:rPr>
              <a:t>__________ character. </a:t>
            </a:r>
            <a:endParaRPr sz="2800" b="0" i="0" dirty="0">
              <a:effectLst/>
              <a:latin typeface="Times New Roman" panose="02020603050405020304" charset="0"/>
            </a:endParaRPr>
          </a:p>
        </p:txBody>
      </p:sp>
      <p:sp>
        <p:nvSpPr>
          <p:cNvPr id="5" name="文本框 4"/>
          <p:cNvSpPr txBox="1"/>
          <p:nvPr/>
        </p:nvSpPr>
        <p:spPr>
          <a:xfrm>
            <a:off x="2014362" y="1613263"/>
            <a:ext cx="8162640" cy="1056259"/>
          </a:xfrm>
          <a:prstGeom prst="roundRect">
            <a:avLst/>
          </a:prstGeom>
          <a:solidFill>
            <a:srgbClr val="0070C0"/>
          </a:solidFill>
        </p:spPr>
        <p:txBody>
          <a:bodyPr wrap="square" rtlCol="0" anchor="t">
            <a:spAutoFit/>
          </a:bodyPr>
          <a:lstStyle/>
          <a:p>
            <a:pPr lvl="0">
              <a:buClrTx/>
              <a:buSzTx/>
              <a:buFontTx/>
            </a:pPr>
            <a:r>
              <a:rPr kumimoji="1" lang="en-US" altLang="zh-CN" sz="2800" b="1" dirty="0" smtClean="0">
                <a:solidFill>
                  <a:schemeClr val="lt1"/>
                </a:solidFill>
                <a:sym typeface="+mn-ea"/>
              </a:rPr>
              <a:t>endangered          remarkable                  drop           identify                  conservation               keep track</a:t>
            </a:r>
            <a:r>
              <a:rPr kumimoji="1" lang="zh-CN" sz="2800" b="1" dirty="0">
                <a:solidFill>
                  <a:schemeClr val="lt1"/>
                </a:solidFill>
                <a:sym typeface="+mn-ea"/>
              </a:rPr>
              <a:t>	</a:t>
            </a:r>
            <a:r>
              <a:rPr kumimoji="1" lang="en-US" altLang="zh-CN" sz="2800" b="1" dirty="0" smtClean="0">
                <a:solidFill>
                  <a:schemeClr val="lt1"/>
                </a:solidFill>
                <a:sym typeface="+mn-ea"/>
              </a:rPr>
              <a:t>of</a:t>
            </a:r>
            <a:endParaRPr kumimoji="1" lang="zh-CN" sz="2800" b="1" dirty="0">
              <a:solidFill>
                <a:schemeClr val="lt1"/>
              </a:solidFill>
              <a:sym typeface="+mn-ea"/>
            </a:endParaRPr>
          </a:p>
        </p:txBody>
      </p:sp>
      <p:sp>
        <p:nvSpPr>
          <p:cNvPr id="7" name="文本框 6"/>
          <p:cNvSpPr txBox="1"/>
          <p:nvPr/>
        </p:nvSpPr>
        <p:spPr>
          <a:xfrm>
            <a:off x="4128598" y="2687264"/>
            <a:ext cx="1407229"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dropped</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6315425" y="3234529"/>
            <a:ext cx="2085054"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conservation</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4827021" y="3812374"/>
            <a:ext cx="1870519"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endangered</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679269" y="4359077"/>
            <a:ext cx="2335779"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Keep track of </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277963" y="4937484"/>
            <a:ext cx="1549058"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identify</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8222530" y="5492150"/>
            <a:ext cx="2021925"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 remarkable</a:t>
            </a:r>
            <a:endParaRPr lang="en-US" altLang="zh-CN" sz="280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p:sp>
        <p:nvSpPr>
          <p:cNvPr id="1048594" name="文本框 4"/>
          <p:cNvSpPr txBox="1"/>
          <p:nvPr/>
        </p:nvSpPr>
        <p:spPr>
          <a:xfrm>
            <a:off x="791845" y="212725"/>
            <a:ext cx="10608310" cy="891540"/>
          </a:xfrm>
          <a:prstGeom prst="rect">
            <a:avLst/>
          </a:prstGeom>
          <a:noFill/>
        </p:spPr>
        <p:txBody>
          <a:bodyPr wrap="square" rtlCol="0">
            <a:spAutoFit/>
          </a:bodyPr>
          <a:p>
            <a:pPr lvl="0" algn="l">
              <a:buClrTx/>
              <a:buSzTx/>
              <a:buFontTx/>
            </a:pPr>
            <a:r>
              <a:rPr lang="en-US" sz="2600" b="1">
                <a:latin typeface="+mj-ea"/>
                <a:ea typeface="+mj-ea"/>
                <a:cs typeface="Arial" panose="020B0604020202020204" pitchFamily="34" charset="0"/>
                <a:sym typeface="+mn-ea"/>
              </a:rPr>
              <a:t>3. Storm Dumps Heavy Snowfall On Western U.S., Closes Roads </a:t>
            </a:r>
            <a:endParaRPr lang="en-US" sz="2600" b="1">
              <a:latin typeface="+mj-ea"/>
              <a:ea typeface="+mj-ea"/>
              <a:cs typeface="Arial" panose="020B0604020202020204" pitchFamily="34" charset="0"/>
              <a:sym typeface="+mn-ea"/>
            </a:endParaRPr>
          </a:p>
          <a:p>
            <a:pPr lvl="0" algn="ctr">
              <a:buClrTx/>
              <a:buSzTx/>
              <a:buFontTx/>
            </a:pPr>
            <a:r>
              <a:rPr lang="zh-CN" altLang="en-US" sz="2600" b="1">
                <a:solidFill>
                  <a:schemeClr val="accent2"/>
                </a:solidFill>
                <a:latin typeface="+mj-ea"/>
                <a:ea typeface="+mj-ea"/>
                <a:cs typeface="Arial" panose="020B0604020202020204" pitchFamily="34" charset="0"/>
                <a:sym typeface="+mn-ea"/>
              </a:rPr>
              <a:t>美国西部遭遇强降雪</a:t>
            </a:r>
            <a:endParaRPr lang="zh-CN" altLang="en-US" sz="2600" b="1">
              <a:solidFill>
                <a:schemeClr val="accent2"/>
              </a:solidFill>
              <a:latin typeface="+mj-ea"/>
              <a:ea typeface="+mj-ea"/>
              <a:cs typeface="Arial" panose="020B0604020202020204" pitchFamily="34" charset="0"/>
              <a:sym typeface="+mn-ea"/>
            </a:endParaRPr>
          </a:p>
        </p:txBody>
      </p:sp>
      <p:pic>
        <p:nvPicPr>
          <p:cNvPr id="3" name="图片 2"/>
          <p:cNvPicPr>
            <a:picLocks noChangeAspect="1"/>
          </p:cNvPicPr>
          <p:nvPr>
            <p:custDataLst>
              <p:tags r:id="rId1"/>
            </p:custDataLst>
          </p:nvPr>
        </p:nvPicPr>
        <p:blipFill>
          <a:blip r:embed="rId2"/>
          <a:stretch>
            <a:fillRect/>
          </a:stretch>
        </p:blipFill>
        <p:spPr>
          <a:xfrm>
            <a:off x="2617326" y="1138555"/>
            <a:ext cx="6957349" cy="4752000"/>
          </a:xfrm>
          <a:prstGeom prst="rect">
            <a:avLst/>
          </a:prstGeom>
        </p:spPr>
      </p:pic>
      <p:sp>
        <p:nvSpPr>
          <p:cNvPr id="2" name="文本框 1"/>
          <p:cNvSpPr txBox="1"/>
          <p:nvPr/>
        </p:nvSpPr>
        <p:spPr>
          <a:xfrm>
            <a:off x="1742440" y="5962650"/>
            <a:ext cx="8707120" cy="829945"/>
          </a:xfrm>
          <a:prstGeom prst="rect">
            <a:avLst/>
          </a:prstGeom>
          <a:noFill/>
        </p:spPr>
        <p:txBody>
          <a:bodyPr wrap="square" rtlCol="0" anchor="t">
            <a:spAutoFit/>
          </a:bodyPr>
          <a:p>
            <a:pPr algn="ctr"/>
            <a:r>
              <a:rPr lang="zh-CN" altLang="en-US" sz="2400" b="1">
                <a:latin typeface="Times New Roman" panose="02020603050405020304" charset="0"/>
                <a:cs typeface="Times New Roman" panose="02020603050405020304" charset="0"/>
              </a:rPr>
              <a:t>Residents </a:t>
            </a:r>
            <a:r>
              <a:rPr lang="zh-CN" altLang="en-US" sz="2400" b="1">
                <a:solidFill>
                  <a:srgbClr val="3333FF"/>
                </a:solidFill>
                <a:latin typeface="Times New Roman" panose="02020603050405020304" charset="0"/>
                <a:cs typeface="Times New Roman" panose="02020603050405020304" charset="0"/>
              </a:rPr>
              <a:t>navigate</a:t>
            </a:r>
            <a:r>
              <a:rPr lang="zh-CN" altLang="en-US" sz="2400" b="1">
                <a:latin typeface="Times New Roman" panose="02020603050405020304" charset="0"/>
                <a:cs typeface="Times New Roman" panose="02020603050405020304" charset="0"/>
              </a:rPr>
              <a:t>d a street Monday in Nevada County, Calif. </a:t>
            </a:r>
            <a:endParaRPr lang="zh-CN" altLang="en-US" sz="2400" b="1">
              <a:latin typeface="Times New Roman" panose="02020603050405020304" charset="0"/>
              <a:cs typeface="Times New Roman" panose="02020603050405020304" charset="0"/>
            </a:endParaRPr>
          </a:p>
          <a:p>
            <a:pPr algn="ctr"/>
            <a:r>
              <a:rPr lang="zh-CN" altLang="en-US" sz="2400" b="1">
                <a:latin typeface="Times New Roman" panose="02020603050405020304" charset="0"/>
                <a:cs typeface="Times New Roman" panose="02020603050405020304" charset="0"/>
              </a:rPr>
              <a:t>Snow made driving dangerous in the area.</a:t>
            </a:r>
            <a:endParaRPr lang="zh-CN" altLang="en-US" sz="2400" b="1">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文本框 3"/>
          <p:cNvSpPr txBox="1"/>
          <p:nvPr/>
        </p:nvSpPr>
        <p:spPr>
          <a:xfrm>
            <a:off x="122555" y="681355"/>
            <a:ext cx="12069445" cy="6085840"/>
          </a:xfrm>
          <a:prstGeom prst="rect">
            <a:avLst/>
          </a:prstGeom>
          <a:noFill/>
        </p:spPr>
        <p:txBody>
          <a:bodyPr wrap="square" rtlCol="0" anchor="t">
            <a:spAutoFit/>
          </a:bodyPr>
          <a:p>
            <a:pPr>
              <a:lnSpc>
                <a:spcPct val="90000"/>
              </a:lnSpc>
            </a:pPr>
            <a:r>
              <a:rPr lang="en-US" altLang="zh-CN" sz="280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 </a:t>
            </a:r>
            <a:r>
              <a:rPr lang="zh-CN" altLang="en-US" sz="2700">
                <a:latin typeface="Times New Roman" panose="02020603050405020304" charset="0"/>
                <a:cs typeface="Times New Roman" panose="02020603050405020304" charset="0"/>
              </a:rPr>
              <a:t>Snow </a:t>
            </a:r>
            <a:r>
              <a:rPr lang="zh-CN" altLang="en-US" sz="2700">
                <a:solidFill>
                  <a:srgbClr val="3333FF"/>
                </a:solidFill>
                <a:latin typeface="Times New Roman" panose="02020603050405020304" charset="0"/>
                <a:cs typeface="Times New Roman" panose="02020603050405020304" charset="0"/>
              </a:rPr>
              <a:t>pummel</a:t>
            </a:r>
            <a:r>
              <a:rPr lang="zh-CN" altLang="en-US" sz="2700">
                <a:latin typeface="Times New Roman" panose="02020603050405020304" charset="0"/>
                <a:cs typeface="Times New Roman" panose="02020603050405020304" charset="0"/>
              </a:rPr>
              <a:t>ed the Pacific Northwest, California and other parts of the West Coast over the weekend and Monday, leading to </a:t>
            </a:r>
            <a:r>
              <a:rPr lang="en-US" altLang="zh-CN" sz="2700">
                <a:latin typeface="Times New Roman" panose="02020603050405020304" charset="0"/>
                <a:cs typeface="Times New Roman" panose="02020603050405020304" charset="0"/>
              </a:rPr>
              <a:t>____________ </a:t>
            </a:r>
            <a:r>
              <a:rPr lang="en-US" altLang="zh-CN" sz="2700">
                <a:latin typeface="Times New Roman" panose="02020603050405020304" charset="0"/>
                <a:cs typeface="Times New Roman" panose="02020603050405020304" charset="0"/>
                <a:sym typeface="+mn-ea"/>
              </a:rPr>
              <a:t>(</a:t>
            </a:r>
            <a:r>
              <a:rPr lang="zh-CN" altLang="en-US" sz="2700">
                <a:latin typeface="Times New Roman" panose="02020603050405020304" charset="0"/>
                <a:cs typeface="Times New Roman" panose="02020603050405020304" charset="0"/>
                <a:sym typeface="+mn-ea"/>
              </a:rPr>
              <a:t>cancel</a:t>
            </a:r>
            <a:r>
              <a:rPr lang="en-US" altLang="zh-CN" sz="2700">
                <a:latin typeface="Times New Roman" panose="02020603050405020304" charset="0"/>
                <a:cs typeface="Times New Roman" panose="02020603050405020304" charset="0"/>
                <a:sym typeface="+mn-ea"/>
              </a:rPr>
              <a:t>)</a:t>
            </a:r>
            <a:r>
              <a:rPr lang="zh-CN" altLang="en-US" sz="2700">
                <a:latin typeface="Times New Roman" panose="02020603050405020304" charset="0"/>
                <a:cs typeface="Times New Roman" panose="02020603050405020304" charset="0"/>
              </a:rPr>
              <a:t>, road closures and avalanche</a:t>
            </a:r>
            <a:r>
              <a:rPr lang="en-US" altLang="zh-CN" sz="27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雪崩</a:t>
            </a:r>
            <a:r>
              <a:rPr lang="en-US" altLang="zh-CN" sz="2700">
                <a:latin typeface="Times New Roman" panose="02020603050405020304" charset="0"/>
                <a:cs typeface="Times New Roman" panose="02020603050405020304" charset="0"/>
              </a:rPr>
              <a:t>)</a:t>
            </a:r>
            <a:r>
              <a:rPr lang="zh-CN" altLang="en-US" sz="2700">
                <a:latin typeface="Times New Roman" panose="02020603050405020304" charset="0"/>
                <a:cs typeface="Times New Roman" panose="02020603050405020304" charset="0"/>
              </a:rPr>
              <a:t> warnings in the region. </a:t>
            </a:r>
            <a:endParaRPr lang="zh-CN" altLang="en-US" sz="2700">
              <a:latin typeface="Times New Roman" panose="02020603050405020304" charset="0"/>
              <a:cs typeface="Times New Roman" panose="02020603050405020304" charset="0"/>
            </a:endParaRPr>
          </a:p>
          <a:p>
            <a:pPr>
              <a:lnSpc>
                <a:spcPct val="90000"/>
              </a:lnSpc>
            </a:pPr>
            <a:r>
              <a:rPr lang="en-US" altLang="zh-CN" sz="2700">
                <a:latin typeface="Times New Roman" panose="02020603050405020304" charset="0"/>
                <a:cs typeface="Times New Roman" panose="02020603050405020304" charset="0"/>
              </a:rPr>
              <a:t>    </a:t>
            </a:r>
            <a:r>
              <a:rPr lang="zh-CN" altLang="en-US" sz="2700">
                <a:latin typeface="Times New Roman" panose="02020603050405020304" charset="0"/>
                <a:cs typeface="Times New Roman" panose="02020603050405020304" charset="0"/>
              </a:rPr>
              <a:t>In Seattle, </a:t>
            </a:r>
            <a:r>
              <a:rPr lang="en-US" altLang="zh-CN" sz="2700">
                <a:latin typeface="Times New Roman" panose="02020603050405020304" charset="0"/>
                <a:cs typeface="Times New Roman" panose="02020603050405020304" charset="0"/>
              </a:rPr>
              <a:t>_____ </a:t>
            </a:r>
            <a:r>
              <a:rPr lang="zh-CN" altLang="en-US" sz="2700">
                <a:latin typeface="Times New Roman" panose="02020603050405020304" charset="0"/>
                <a:cs typeface="Times New Roman" panose="02020603050405020304" charset="0"/>
              </a:rPr>
              <a:t>snow isn</a:t>
            </a:r>
            <a:r>
              <a:rPr lang="en-US" altLang="zh-CN" sz="2700">
                <a:latin typeface="Times New Roman" panose="02020603050405020304" charset="0"/>
                <a:cs typeface="Times New Roman" panose="02020603050405020304" charset="0"/>
              </a:rPr>
              <a:t>’</a:t>
            </a:r>
            <a:r>
              <a:rPr lang="zh-CN" altLang="en-US" sz="2700">
                <a:latin typeface="Times New Roman" panose="02020603050405020304" charset="0"/>
                <a:cs typeface="Times New Roman" panose="02020603050405020304" charset="0"/>
              </a:rPr>
              <a:t>t common this time of year, 6 </a:t>
            </a:r>
            <a:r>
              <a:rPr lang="en-US" altLang="zh-CN" sz="2700">
                <a:latin typeface="Times New Roman" panose="02020603050405020304" charset="0"/>
                <a:cs typeface="Times New Roman" panose="02020603050405020304" charset="0"/>
              </a:rPr>
              <a:t>______ (</a:t>
            </a:r>
            <a:r>
              <a:rPr lang="zh-CN" altLang="en-US" sz="2700">
                <a:latin typeface="Times New Roman" panose="02020603050405020304" charset="0"/>
                <a:cs typeface="Times New Roman" panose="02020603050405020304" charset="0"/>
                <a:sym typeface="+mn-ea"/>
              </a:rPr>
              <a:t>inch</a:t>
            </a:r>
            <a:r>
              <a:rPr lang="en-US" altLang="zh-CN" sz="2700">
                <a:latin typeface="Times New Roman" panose="02020603050405020304" charset="0"/>
                <a:cs typeface="Times New Roman" panose="02020603050405020304" charset="0"/>
              </a:rPr>
              <a:t>)</a:t>
            </a:r>
            <a:r>
              <a:rPr lang="zh-CN" altLang="en-US" sz="2700">
                <a:latin typeface="Times New Roman" panose="02020603050405020304" charset="0"/>
                <a:cs typeface="Times New Roman" panose="02020603050405020304" charset="0"/>
              </a:rPr>
              <a:t> fell between Sunday and Monday. Residents there </a:t>
            </a:r>
            <a:r>
              <a:rPr lang="en-US" altLang="zh-CN" sz="2700">
                <a:latin typeface="Times New Roman" panose="02020603050405020304" charset="0"/>
                <a:cs typeface="Times New Roman" panose="02020603050405020304" charset="0"/>
              </a:rPr>
              <a:t>___________ (</a:t>
            </a:r>
            <a:r>
              <a:rPr lang="zh-CN" altLang="en-US" sz="2700">
                <a:latin typeface="Times New Roman" panose="02020603050405020304" charset="0"/>
                <a:cs typeface="Times New Roman" panose="02020603050405020304" charset="0"/>
                <a:sym typeface="+mn-ea"/>
              </a:rPr>
              <a:t>warn</a:t>
            </a:r>
            <a:r>
              <a:rPr lang="en-US" altLang="zh-CN" sz="2700">
                <a:latin typeface="Times New Roman" panose="02020603050405020304" charset="0"/>
                <a:cs typeface="Times New Roman" panose="02020603050405020304" charset="0"/>
                <a:sym typeface="+mn-ea"/>
              </a:rPr>
              <a:t>)</a:t>
            </a:r>
            <a:r>
              <a:rPr lang="zh-CN" altLang="en-US" sz="2700">
                <a:latin typeface="Times New Roman" panose="02020603050405020304" charset="0"/>
                <a:cs typeface="Times New Roman" panose="02020603050405020304" charset="0"/>
              </a:rPr>
              <a:t> that uncovered pipes could freeze or burst as temperatures remain below freezing. On Monday, 15%</a:t>
            </a:r>
            <a:r>
              <a:rPr lang="en-US" altLang="zh-CN" sz="2700">
                <a:latin typeface="Times New Roman" panose="02020603050405020304" charset="0"/>
                <a:cs typeface="Times New Roman" panose="02020603050405020304" charset="0"/>
              </a:rPr>
              <a:t> </a:t>
            </a:r>
            <a:r>
              <a:rPr lang="zh-CN" altLang="en-US" sz="2700">
                <a:latin typeface="Times New Roman" panose="02020603050405020304" charset="0"/>
                <a:cs typeface="Times New Roman" panose="02020603050405020304" charset="0"/>
              </a:rPr>
              <a:t>of the flights in Seattle were canceled because of the snow.</a:t>
            </a:r>
            <a:r>
              <a:rPr lang="en-US" altLang="zh-CN" sz="2700">
                <a:latin typeface="Times New Roman" panose="02020603050405020304" charset="0"/>
                <a:cs typeface="Times New Roman" panose="02020603050405020304" charset="0"/>
              </a:rPr>
              <a:t> </a:t>
            </a:r>
            <a:r>
              <a:rPr lang="zh-CN" altLang="en-US" sz="2700">
                <a:latin typeface="Times New Roman" panose="02020603050405020304" charset="0"/>
                <a:cs typeface="Times New Roman" panose="02020603050405020304" charset="0"/>
              </a:rPr>
              <a:t>Portland, Ore., was experiencing similar weather, with icy conditions </a:t>
            </a:r>
            <a:r>
              <a:rPr lang="en-US" altLang="zh-CN" sz="2700">
                <a:latin typeface="Times New Roman" panose="02020603050405020304" charset="0"/>
                <a:cs typeface="Times New Roman" panose="02020603050405020304" charset="0"/>
              </a:rPr>
              <a:t>_______ (make) </a:t>
            </a:r>
            <a:r>
              <a:rPr lang="zh-CN" altLang="en-US" sz="2700">
                <a:latin typeface="Times New Roman" panose="02020603050405020304" charset="0"/>
                <a:cs typeface="Times New Roman" panose="02020603050405020304" charset="0"/>
              </a:rPr>
              <a:t>roads </a:t>
            </a:r>
            <a:r>
              <a:rPr lang="zh-CN" altLang="en-US" sz="2700">
                <a:solidFill>
                  <a:schemeClr val="tx1"/>
                </a:solidFill>
                <a:latin typeface="Times New Roman" panose="02020603050405020304" charset="0"/>
                <a:cs typeface="Times New Roman" panose="02020603050405020304" charset="0"/>
                <a:sym typeface="+mn-ea"/>
              </a:rPr>
              <a:t>potentially </a:t>
            </a:r>
            <a:r>
              <a:rPr lang="zh-CN" altLang="en-US" sz="2700">
                <a:latin typeface="Times New Roman" panose="02020603050405020304" charset="0"/>
                <a:cs typeface="Times New Roman" panose="02020603050405020304" charset="0"/>
              </a:rPr>
              <a:t>dangerous for driving. </a:t>
            </a:r>
            <a:r>
              <a:rPr lang="en-US" altLang="zh-CN" sz="2700">
                <a:latin typeface="Times New Roman" panose="02020603050405020304" charset="0"/>
                <a:cs typeface="Times New Roman" panose="02020603050405020304" charset="0"/>
              </a:rPr>
              <a:t>Temperatures are expected ________ (</a:t>
            </a:r>
            <a:r>
              <a:rPr lang="en-US" altLang="zh-CN" sz="2700">
                <a:latin typeface="Times New Roman" panose="02020603050405020304" charset="0"/>
                <a:cs typeface="Times New Roman" panose="02020603050405020304" charset="0"/>
                <a:sym typeface="+mn-ea"/>
              </a:rPr>
              <a:t>remain</a:t>
            </a:r>
            <a:r>
              <a:rPr lang="en-US" altLang="zh-CN" sz="2700">
                <a:latin typeface="Times New Roman" panose="02020603050405020304" charset="0"/>
                <a:cs typeface="Times New Roman" panose="02020603050405020304" charset="0"/>
              </a:rPr>
              <a:t>) below freezing this week in Portland, where temperatures are ________ (</a:t>
            </a:r>
            <a:r>
              <a:rPr lang="en-US" altLang="zh-CN" sz="2700">
                <a:latin typeface="Times New Roman" panose="02020603050405020304" charset="0"/>
                <a:cs typeface="Times New Roman" panose="02020603050405020304" charset="0"/>
                <a:sym typeface="+mn-ea"/>
              </a:rPr>
              <a:t>typical</a:t>
            </a:r>
            <a:r>
              <a:rPr lang="en-US" altLang="zh-CN" sz="2700">
                <a:latin typeface="Times New Roman" panose="02020603050405020304" charset="0"/>
                <a:cs typeface="Times New Roman" panose="02020603050405020304" charset="0"/>
              </a:rPr>
              <a:t>) in the 40s during December.</a:t>
            </a:r>
            <a:endParaRPr lang="en-US" altLang="zh-CN" sz="2700">
              <a:latin typeface="Times New Roman" panose="02020603050405020304" charset="0"/>
              <a:cs typeface="Times New Roman" panose="02020603050405020304" charset="0"/>
            </a:endParaRPr>
          </a:p>
          <a:p>
            <a:pPr>
              <a:lnSpc>
                <a:spcPct val="90000"/>
              </a:lnSpc>
            </a:pPr>
            <a:r>
              <a:rPr lang="en-US" altLang="zh-CN" sz="2700">
                <a:latin typeface="Times New Roman" panose="02020603050405020304" charset="0"/>
                <a:cs typeface="Times New Roman" panose="02020603050405020304" charset="0"/>
              </a:rPr>
              <a:t>    </a:t>
            </a:r>
            <a:r>
              <a:rPr lang="zh-CN" altLang="en-US" sz="2700">
                <a:latin typeface="Times New Roman" panose="02020603050405020304" charset="0"/>
                <a:cs typeface="Times New Roman" panose="02020603050405020304" charset="0"/>
              </a:rPr>
              <a:t>In the Sierra Nevada, the snow made driving dangerous, with most roads in the area </a:t>
            </a:r>
            <a:r>
              <a:rPr lang="en-US" altLang="zh-CN" sz="2700">
                <a:latin typeface="Times New Roman" panose="02020603050405020304" charset="0"/>
                <a:cs typeface="Times New Roman" panose="02020603050405020304" charset="0"/>
              </a:rPr>
              <a:t>______ (</a:t>
            </a:r>
            <a:r>
              <a:rPr lang="zh-CN" altLang="en-US" sz="2700">
                <a:latin typeface="Times New Roman" panose="02020603050405020304" charset="0"/>
                <a:cs typeface="Times New Roman" panose="02020603050405020304" charset="0"/>
                <a:sym typeface="+mn-ea"/>
              </a:rPr>
              <a:t>close</a:t>
            </a:r>
            <a:r>
              <a:rPr lang="en-US" altLang="zh-CN" sz="2700">
                <a:latin typeface="Times New Roman" panose="02020603050405020304" charset="0"/>
                <a:cs typeface="Times New Roman" panose="02020603050405020304" charset="0"/>
              </a:rPr>
              <a:t>)</a:t>
            </a:r>
            <a:r>
              <a:rPr lang="zh-CN" altLang="en-US" sz="2700">
                <a:latin typeface="Times New Roman" panose="02020603050405020304" charset="0"/>
                <a:cs typeface="Times New Roman" panose="02020603050405020304" charset="0"/>
              </a:rPr>
              <a:t>. Sections of Highway 395 in Nevada were also shut due</a:t>
            </a:r>
            <a:r>
              <a:rPr lang="en-US" altLang="zh-CN" sz="2700">
                <a:latin typeface="Times New Roman" panose="02020603050405020304" charset="0"/>
                <a:cs typeface="Times New Roman" panose="02020603050405020304" charset="0"/>
              </a:rPr>
              <a:t> ___</a:t>
            </a:r>
            <a:r>
              <a:rPr lang="zh-CN" altLang="en-US" sz="2700">
                <a:latin typeface="Times New Roman" panose="02020603050405020304" charset="0"/>
                <a:cs typeface="Times New Roman" panose="02020603050405020304" charset="0"/>
              </a:rPr>
              <a:t> whiteout conditions.</a:t>
            </a:r>
            <a:r>
              <a:rPr lang="en-US" altLang="zh-CN" sz="2700">
                <a:latin typeface="Times New Roman" panose="02020603050405020304" charset="0"/>
                <a:cs typeface="Times New Roman" panose="02020603050405020304" charset="0"/>
              </a:rPr>
              <a:t> </a:t>
            </a:r>
            <a:r>
              <a:rPr lang="zh-CN" altLang="en-US" sz="2700">
                <a:latin typeface="Times New Roman" panose="02020603050405020304" charset="0"/>
                <a:cs typeface="Times New Roman" panose="02020603050405020304" charset="0"/>
              </a:rPr>
              <a:t>Heavy snowfall and strong winds caused avalanche warnings to be issued in the Central Sierra Nevada and the Eastern Sierra. </a:t>
            </a:r>
            <a:r>
              <a:rPr lang="en-US" altLang="zh-CN" sz="2700">
                <a:latin typeface="Times New Roman" panose="02020603050405020304" charset="0"/>
                <a:cs typeface="Times New Roman" panose="02020603050405020304" charset="0"/>
              </a:rPr>
              <a:t>___________ (m</a:t>
            </a:r>
            <a:r>
              <a:rPr lang="zh-CN" altLang="en-US" sz="2700">
                <a:latin typeface="Times New Roman" panose="02020603050405020304" charset="0"/>
                <a:cs typeface="Times New Roman" panose="02020603050405020304" charset="0"/>
                <a:sym typeface="+mn-ea"/>
              </a:rPr>
              <a:t>ountain</a:t>
            </a:r>
            <a:r>
              <a:rPr lang="en-US" altLang="zh-CN" sz="2700">
                <a:latin typeface="Times New Roman" panose="02020603050405020304" charset="0"/>
                <a:cs typeface="Times New Roman" panose="02020603050405020304" charset="0"/>
              </a:rPr>
              <a:t>) </a:t>
            </a:r>
            <a:r>
              <a:rPr lang="zh-CN" altLang="en-US" sz="2700">
                <a:latin typeface="Times New Roman" panose="02020603050405020304" charset="0"/>
                <a:cs typeface="Times New Roman" panose="02020603050405020304" charset="0"/>
              </a:rPr>
              <a:t>parts of Idaho and Utah were also at high risk of avalanches</a:t>
            </a:r>
            <a:r>
              <a:rPr lang="en-US" altLang="zh-CN" sz="2700">
                <a:latin typeface="Times New Roman" panose="02020603050405020304" charset="0"/>
                <a:cs typeface="Times New Roman" panose="02020603050405020304" charset="0"/>
              </a:rPr>
              <a:t>.</a:t>
            </a:r>
            <a:endParaRPr lang="en-US" altLang="zh-CN" sz="2700">
              <a:latin typeface="Times New Roman" panose="02020603050405020304" charset="0"/>
              <a:cs typeface="Times New Roman" panose="02020603050405020304" charset="0"/>
            </a:endParaRPr>
          </a:p>
        </p:txBody>
      </p:sp>
      <p:sp>
        <p:nvSpPr>
          <p:cNvPr id="1048598" name="文本框 4"/>
          <p:cNvSpPr txBox="1"/>
          <p:nvPr/>
        </p:nvSpPr>
        <p:spPr>
          <a:xfrm>
            <a:off x="1798955" y="0"/>
            <a:ext cx="9311005" cy="460375"/>
          </a:xfrm>
          <a:prstGeom prst="rect">
            <a:avLst/>
          </a:prstGeom>
          <a:noFill/>
        </p:spPr>
        <p:txBody>
          <a:bodyPr wrap="square" rtlCol="0">
            <a:spAutoFit/>
          </a:bodyPr>
          <a:p>
            <a:r>
              <a:rPr lang="zh-CN" altLang="en-US" sz="2400" b="1">
                <a:solidFill>
                  <a:schemeClr val="accent2"/>
                </a:solidFill>
                <a:latin typeface="+mj-ea"/>
                <a:ea typeface="+mj-ea"/>
                <a:cs typeface="Arial" panose="020B0604020202020204" pitchFamily="34" charset="0"/>
              </a:rPr>
              <a:t>（</a:t>
            </a:r>
            <a:r>
              <a:rPr lang="en-US" altLang="zh-CN" sz="2400" b="1">
                <a:solidFill>
                  <a:schemeClr val="accent2"/>
                </a:solidFill>
                <a:latin typeface="+mj-ea"/>
                <a:ea typeface="+mj-ea"/>
                <a:cs typeface="Arial" panose="020B0604020202020204" pitchFamily="34" charset="0"/>
              </a:rPr>
              <a:t>《</a:t>
            </a:r>
            <a:r>
              <a:rPr lang="zh-CN" altLang="en-US" sz="2400" b="1">
                <a:solidFill>
                  <a:schemeClr val="accent2"/>
                </a:solidFill>
                <a:latin typeface="+mj-ea"/>
                <a:ea typeface="+mj-ea"/>
                <a:cs typeface="Arial" panose="020B0604020202020204" pitchFamily="34" charset="0"/>
              </a:rPr>
              <a:t>华尔街日报</a:t>
            </a:r>
            <a:r>
              <a:rPr lang="en-US" altLang="zh-CN" sz="2400" b="1">
                <a:solidFill>
                  <a:schemeClr val="accent2"/>
                </a:solidFill>
                <a:latin typeface="+mj-ea"/>
                <a:ea typeface="+mj-ea"/>
                <a:cs typeface="Arial" panose="020B0604020202020204" pitchFamily="34" charset="0"/>
              </a:rPr>
              <a:t>》2021年12月28</a:t>
            </a:r>
            <a:r>
              <a:rPr lang="zh-CN" altLang="en-US" sz="2400" b="1">
                <a:solidFill>
                  <a:schemeClr val="accent2"/>
                </a:solidFill>
                <a:latin typeface="+mj-ea"/>
                <a:ea typeface="+mj-ea"/>
                <a:cs typeface="Arial" panose="020B0604020202020204" pitchFamily="34" charset="0"/>
              </a:rPr>
              <a:t>日</a:t>
            </a:r>
            <a:r>
              <a:rPr lang="en-US" altLang="zh-CN" sz="2400" b="1">
                <a:solidFill>
                  <a:schemeClr val="accent2"/>
                </a:solidFill>
                <a:latin typeface="+mj-ea"/>
                <a:ea typeface="+mj-ea"/>
                <a:cs typeface="Arial" panose="020B0604020202020204" pitchFamily="34" charset="0"/>
              </a:rPr>
              <a:t> </a:t>
            </a:r>
            <a:r>
              <a:rPr lang="en-US" sz="2400" b="1">
                <a:solidFill>
                  <a:schemeClr val="accent2"/>
                </a:solidFill>
                <a:latin typeface="+mj-ea"/>
                <a:ea typeface="+mj-ea"/>
                <a:cs typeface="Arial" panose="020B0604020202020204" pitchFamily="34" charset="0"/>
              </a:rPr>
              <a:t>A3</a:t>
            </a:r>
            <a:r>
              <a:rPr lang="zh-CN" altLang="en-US" sz="2400" b="1">
                <a:solidFill>
                  <a:schemeClr val="accent2"/>
                </a:solidFill>
                <a:latin typeface="+mj-ea"/>
                <a:ea typeface="+mj-ea"/>
                <a:cs typeface="Arial" panose="020B0604020202020204" pitchFamily="34" charset="0"/>
              </a:rPr>
              <a:t>版面</a:t>
            </a:r>
            <a:r>
              <a:rPr lang="en-US" altLang="zh-CN" sz="2400" b="1">
                <a:solidFill>
                  <a:schemeClr val="accent2"/>
                </a:solidFill>
                <a:latin typeface="+mj-ea"/>
                <a:ea typeface="+mj-ea"/>
                <a:cs typeface="Arial" panose="020B0604020202020204" pitchFamily="34" charset="0"/>
              </a:rPr>
              <a:t>）</a:t>
            </a:r>
            <a:endParaRPr lang="zh-CN" altLang="en-US" sz="2400" b="1">
              <a:solidFill>
                <a:schemeClr val="accent2"/>
              </a:solidFill>
              <a:latin typeface="+mj-ea"/>
              <a:ea typeface="+mj-ea"/>
              <a:cs typeface="Arial" panose="020B0604020202020204" pitchFamily="34" charset="0"/>
            </a:endParaRPr>
          </a:p>
        </p:txBody>
      </p:sp>
      <p:sp>
        <p:nvSpPr>
          <p:cNvPr id="1048599"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6" name="文本框 5"/>
          <p:cNvSpPr txBox="1"/>
          <p:nvPr/>
        </p:nvSpPr>
        <p:spPr>
          <a:xfrm>
            <a:off x="6801485" y="1008380"/>
            <a:ext cx="2202180" cy="506730"/>
          </a:xfrm>
          <a:prstGeom prst="rect">
            <a:avLst/>
          </a:prstGeom>
          <a:noFill/>
        </p:spPr>
        <p:txBody>
          <a:bodyPr wrap="none" rtlCol="0" anchor="t">
            <a:spAutoFit/>
          </a:bodyPr>
          <a:p>
            <a:pPr algn="ctr"/>
            <a:r>
              <a:rPr lang="en-US" altLang="zh-CN" sz="2700">
                <a:solidFill>
                  <a:srgbClr val="FF0000"/>
                </a:solidFill>
                <a:latin typeface="Times New Roman" panose="02020603050405020304" charset="0"/>
                <a:cs typeface="Times New Roman" panose="02020603050405020304" charset="0"/>
                <a:sym typeface="+mn-ea"/>
              </a:rPr>
              <a:t>cancel(l)ations</a:t>
            </a:r>
            <a:endParaRPr lang="en-US" altLang="zh-CN" sz="27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1938338" y="1775460"/>
            <a:ext cx="1106805" cy="506730"/>
          </a:xfrm>
          <a:prstGeom prst="rect">
            <a:avLst/>
          </a:prstGeom>
          <a:noFill/>
        </p:spPr>
        <p:txBody>
          <a:bodyPr wrap="none" rtlCol="0" anchor="t">
            <a:spAutoFit/>
          </a:bodyPr>
          <a:p>
            <a:pPr algn="ctr"/>
            <a:r>
              <a:rPr lang="en-US" altLang="zh-CN" sz="2700">
                <a:solidFill>
                  <a:srgbClr val="FF0000"/>
                </a:solidFill>
                <a:latin typeface="Times New Roman" panose="02020603050405020304" charset="0"/>
                <a:cs typeface="Times New Roman" panose="02020603050405020304" charset="0"/>
                <a:sym typeface="+mn-ea"/>
              </a:rPr>
              <a:t>where </a:t>
            </a:r>
            <a:endParaRPr lang="en-US" altLang="zh-CN" sz="27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7062153" y="3214370"/>
            <a:ext cx="1297305" cy="506730"/>
          </a:xfrm>
          <a:prstGeom prst="rect">
            <a:avLst/>
          </a:prstGeom>
          <a:noFill/>
        </p:spPr>
        <p:txBody>
          <a:bodyPr wrap="none" rtlCol="0" anchor="t">
            <a:spAutoFit/>
          </a:bodyPr>
          <a:p>
            <a:pPr algn="ctr"/>
            <a:r>
              <a:rPr lang="en-US" altLang="zh-CN" sz="2700">
                <a:solidFill>
                  <a:srgbClr val="FF0000"/>
                </a:solidFill>
                <a:latin typeface="Times New Roman" panose="02020603050405020304" charset="0"/>
                <a:cs typeface="Times New Roman" panose="02020603050405020304" charset="0"/>
                <a:sym typeface="+mn-ea"/>
              </a:rPr>
              <a:t>making </a:t>
            </a:r>
            <a:endParaRPr lang="en-US" altLang="zh-CN" sz="27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217170" y="5083810"/>
            <a:ext cx="1059180" cy="506730"/>
          </a:xfrm>
          <a:prstGeom prst="rect">
            <a:avLst/>
          </a:prstGeom>
          <a:noFill/>
        </p:spPr>
        <p:txBody>
          <a:bodyPr wrap="none" rtlCol="0" anchor="t">
            <a:spAutoFit/>
          </a:bodyPr>
          <a:p>
            <a:r>
              <a:rPr lang="zh-CN" altLang="en-US" sz="2700">
                <a:solidFill>
                  <a:srgbClr val="FF0000"/>
                </a:solidFill>
                <a:latin typeface="Times New Roman" panose="02020603050405020304" charset="0"/>
                <a:cs typeface="Times New Roman" panose="02020603050405020304" charset="0"/>
                <a:sym typeface="+mn-ea"/>
              </a:rPr>
              <a:t>closed</a:t>
            </a:r>
            <a:endParaRPr lang="zh-CN" altLang="en-US" sz="27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135235" y="5112385"/>
            <a:ext cx="535305" cy="506730"/>
          </a:xfrm>
          <a:prstGeom prst="rect">
            <a:avLst/>
          </a:prstGeom>
          <a:noFill/>
        </p:spPr>
        <p:txBody>
          <a:bodyPr wrap="none" rtlCol="0" anchor="t">
            <a:spAutoFit/>
          </a:bodyPr>
          <a:p>
            <a:r>
              <a:rPr lang="zh-CN" altLang="en-US" sz="2700">
                <a:solidFill>
                  <a:srgbClr val="FF0000"/>
                </a:solidFill>
                <a:latin typeface="Times New Roman" panose="02020603050405020304" charset="0"/>
                <a:cs typeface="Times New Roman" panose="02020603050405020304" charset="0"/>
                <a:sym typeface="+mn-ea"/>
              </a:rPr>
              <a:t>to </a:t>
            </a:r>
            <a:endParaRPr lang="zh-CN" altLang="en-US" sz="270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6577330" y="2130425"/>
            <a:ext cx="1945005" cy="506730"/>
          </a:xfrm>
          <a:prstGeom prst="rect">
            <a:avLst/>
          </a:prstGeom>
          <a:noFill/>
        </p:spPr>
        <p:txBody>
          <a:bodyPr wrap="none" rtlCol="0" anchor="t">
            <a:spAutoFit/>
          </a:bodyPr>
          <a:p>
            <a:r>
              <a:rPr lang="zh-CN" altLang="en-US" sz="2700">
                <a:solidFill>
                  <a:srgbClr val="FF0000"/>
                </a:solidFill>
                <a:latin typeface="Times New Roman" panose="02020603050405020304" charset="0"/>
                <a:cs typeface="Times New Roman" panose="02020603050405020304" charset="0"/>
                <a:sym typeface="+mn-ea"/>
              </a:rPr>
              <a:t>were warned</a:t>
            </a:r>
            <a:endParaRPr lang="zh-CN" altLang="en-US" sz="27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7341870" y="5831840"/>
            <a:ext cx="2078355" cy="506730"/>
          </a:xfrm>
          <a:prstGeom prst="rect">
            <a:avLst/>
          </a:prstGeom>
          <a:noFill/>
        </p:spPr>
        <p:txBody>
          <a:bodyPr wrap="none" rtlCol="0" anchor="t">
            <a:spAutoFit/>
          </a:bodyPr>
          <a:p>
            <a:r>
              <a:rPr lang="zh-CN" altLang="en-US" sz="2700">
                <a:solidFill>
                  <a:srgbClr val="FF0000"/>
                </a:solidFill>
                <a:latin typeface="Times New Roman" panose="02020603050405020304" charset="0"/>
                <a:cs typeface="Times New Roman" panose="02020603050405020304" charset="0"/>
                <a:sym typeface="+mn-ea"/>
              </a:rPr>
              <a:t>Mountainous </a:t>
            </a:r>
            <a:endParaRPr lang="zh-CN" altLang="en-US" sz="27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6608445" y="3980180"/>
            <a:ext cx="1468755" cy="506730"/>
          </a:xfrm>
          <a:prstGeom prst="rect">
            <a:avLst/>
          </a:prstGeom>
          <a:noFill/>
        </p:spPr>
        <p:txBody>
          <a:bodyPr wrap="none" rtlCol="0" anchor="t">
            <a:spAutoFit/>
          </a:bodyPr>
          <a:p>
            <a:r>
              <a:rPr lang="en-US" altLang="zh-CN" sz="2700">
                <a:solidFill>
                  <a:srgbClr val="FF0000"/>
                </a:solidFill>
                <a:latin typeface="Times New Roman" panose="02020603050405020304" charset="0"/>
                <a:cs typeface="Times New Roman" panose="02020603050405020304" charset="0"/>
                <a:sym typeface="+mn-ea"/>
              </a:rPr>
              <a:t>typically </a:t>
            </a:r>
            <a:endParaRPr lang="en-US" altLang="zh-CN" sz="27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7046595" y="3635375"/>
            <a:ext cx="1487805" cy="506730"/>
          </a:xfrm>
          <a:prstGeom prst="rect">
            <a:avLst/>
          </a:prstGeom>
          <a:noFill/>
        </p:spPr>
        <p:txBody>
          <a:bodyPr wrap="none" rtlCol="0" anchor="t">
            <a:spAutoFit/>
          </a:bodyPr>
          <a:p>
            <a:r>
              <a:rPr lang="en-US" altLang="zh-CN" sz="2700">
                <a:solidFill>
                  <a:srgbClr val="FF0000"/>
                </a:solidFill>
                <a:latin typeface="Times New Roman" panose="02020603050405020304" charset="0"/>
                <a:cs typeface="Times New Roman" panose="02020603050405020304" charset="0"/>
                <a:sym typeface="+mn-ea"/>
              </a:rPr>
              <a:t>to remain</a:t>
            </a:r>
            <a:endParaRPr lang="en-US" altLang="zh-CN" sz="27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8404225" y="1765935"/>
            <a:ext cx="1059180" cy="506730"/>
          </a:xfrm>
          <a:prstGeom prst="rect">
            <a:avLst/>
          </a:prstGeom>
          <a:noFill/>
        </p:spPr>
        <p:txBody>
          <a:bodyPr wrap="none" rtlCol="0" anchor="t">
            <a:spAutoFit/>
          </a:bodyPr>
          <a:p>
            <a:r>
              <a:rPr lang="zh-CN" altLang="en-US" sz="2700">
                <a:solidFill>
                  <a:srgbClr val="FF0000"/>
                </a:solidFill>
                <a:latin typeface="Times New Roman" panose="02020603050405020304" charset="0"/>
                <a:cs typeface="Times New Roman" panose="02020603050405020304" charset="0"/>
                <a:sym typeface="+mn-ea"/>
              </a:rPr>
              <a:t>inches</a:t>
            </a:r>
            <a:endParaRPr lang="zh-CN" altLang="en-US" sz="2700">
              <a:solidFill>
                <a:srgbClr val="FF0000"/>
              </a:solidFill>
              <a:latin typeface="Times New Roman" panose="02020603050405020304" charset="0"/>
              <a:cs typeface="Times New Roman" panose="02020603050405020304" charset="0"/>
              <a:sym typeface="+mn-ea"/>
            </a:endParaRPr>
          </a:p>
        </p:txBody>
      </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p:bldP spid="14" grpId="0"/>
      <p:bldP spid="15" grpId="0"/>
      <p:bldP spid="16" grpId="0"/>
      <p:bldP spid="17" grpId="0"/>
      <p:bldP spid="6" grpId="1"/>
      <p:bldP spid="7" grpId="1"/>
      <p:bldP spid="9" grpId="1"/>
      <p:bldP spid="11" grpId="1"/>
      <p:bldP spid="12" grpId="1"/>
      <p:bldP spid="13" grpId="1"/>
      <p:bldP spid="14" grpId="1"/>
      <p:bldP spid="15" grpId="1"/>
      <p:bldP spid="16" grpId="1"/>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p:sp>
        <p:nvSpPr>
          <p:cNvPr id="1048602" name="文本框 3"/>
          <p:cNvSpPr txBox="1"/>
          <p:nvPr/>
        </p:nvSpPr>
        <p:spPr>
          <a:xfrm>
            <a:off x="45720" y="654685"/>
            <a:ext cx="11973560" cy="4697730"/>
          </a:xfrm>
          <a:prstGeom prst="rect">
            <a:avLst/>
          </a:prstGeom>
          <a:noFill/>
        </p:spPr>
        <p:txBody>
          <a:bodyPr wrap="square" rtlCol="0">
            <a:spAutoFit/>
          </a:bodyPr>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3333FF"/>
                </a:solidFill>
                <a:latin typeface="Times New Roman" panose="02020603050405020304" charset="0"/>
                <a:cs typeface="Times New Roman" panose="02020603050405020304" charset="0"/>
                <a:sym typeface="+mn-ea"/>
              </a:rPr>
              <a:t>navigate</a:t>
            </a: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to find which way you need to go when you are travelling from one place to another 导航，确定…的方向</a:t>
            </a:r>
            <a:endParaRPr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Early explorers used to navigate by the stars.</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zh-CN" altLang="en-US" sz="2800">
                <a:latin typeface="华文中宋" panose="02010600040101010101" charset="-122"/>
                <a:ea typeface="华文中宋" panose="02010600040101010101" charset="-122"/>
                <a:cs typeface="华文中宋" panose="02010600040101010101" charset="-122"/>
                <a:sym typeface="+mn-ea"/>
              </a:rPr>
              <a:t>早期的探险家过去常靠星星来导航。</a:t>
            </a:r>
            <a:endParaRPr lang="zh-CN" altLang="en-US" sz="2800">
              <a:latin typeface="华文中宋" panose="02010600040101010101" charset="-122"/>
              <a:ea typeface="华文中宋" panose="02010600040101010101" charset="-122"/>
              <a:cs typeface="华文中宋" panose="02010600040101010101" charset="-122"/>
              <a:sym typeface="+mn-ea"/>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a:t>
            </a:r>
            <a:r>
              <a:rPr lang="en-US" altLang="zh-CN" sz="2800">
                <a:latin typeface="Times New Roman" panose="02020603050405020304" charset="0"/>
                <a:cs typeface="Times New Roman" panose="02020603050405020304" charset="0"/>
              </a:rPr>
              <a:t> </a:t>
            </a:r>
            <a:r>
              <a:rPr lang="zh-CN" altLang="en-US" sz="2800">
                <a:solidFill>
                  <a:srgbClr val="3333FF"/>
                </a:solidFill>
                <a:latin typeface="Times New Roman" panose="02020603050405020304" charset="0"/>
                <a:cs typeface="Times New Roman" panose="02020603050405020304" charset="0"/>
                <a:sym typeface="+mn-ea"/>
              </a:rPr>
              <a:t>pummel</a:t>
            </a:r>
            <a:r>
              <a:rPr lang="en-US" altLang="zh-CN" sz="2800">
                <a:solidFill>
                  <a:srgbClr val="3333FF"/>
                </a:solidFill>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rPr>
              <a:t>to keep hitting sb/sth hard </a:t>
            </a:r>
            <a:r>
              <a:rPr sz="2800">
                <a:latin typeface="华文中宋" panose="02010600040101010101" charset="-122"/>
                <a:ea typeface="华文中宋" panose="02010600040101010101" charset="-122"/>
                <a:cs typeface="Times New Roman" panose="02020603050405020304" charset="0"/>
              </a:rPr>
              <a:t>连续猛击；反复拳打</a:t>
            </a:r>
            <a:endParaRPr lang="en-US"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Wingdings" panose="05000000000000000000" charset="0"/>
              <a:buChar char="ü"/>
            </a:pPr>
            <a:r>
              <a:rPr lang="zh-CN" altLang="en-US" sz="2800">
                <a:latin typeface="Times New Roman" panose="02020603050405020304" charset="0"/>
                <a:ea typeface="华文中宋" panose="02010600040101010101" charset="-122"/>
                <a:cs typeface="Times New Roman" panose="02020603050405020304" charset="0"/>
                <a:sym typeface="+mn-ea"/>
              </a:rPr>
              <a:t>He pummelled the pillow with his fists.</a:t>
            </a: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他用双拳不停地捶打枕头。</a:t>
            </a:r>
            <a:endParaRPr lang="zh-CN" altLang="en-US" sz="2800">
              <a:latin typeface="Times New Roman" panose="02020603050405020304" charset="0"/>
              <a:ea typeface="华文中宋" panose="02010600040101010101" charset="-122"/>
              <a:cs typeface="Times New Roman" panose="02020603050405020304" charset="0"/>
              <a:sym typeface="+mn-ea"/>
            </a:endParaRPr>
          </a:p>
        </p:txBody>
      </p:sp>
      <p:sp>
        <p:nvSpPr>
          <p:cNvPr id="1048603"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1048604" name="文本框 1"/>
          <p:cNvSpPr txBox="1"/>
          <p:nvPr/>
        </p:nvSpPr>
        <p:spPr>
          <a:xfrm>
            <a:off x="137795" y="2605405"/>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137795" y="3127375"/>
            <a:ext cx="10344150" cy="553085"/>
          </a:xfrm>
          <a:prstGeom prst="rect">
            <a:avLst/>
          </a:prstGeom>
          <a:noFill/>
        </p:spPr>
        <p:txBody>
          <a:bodyPr wrap="square" rtlCol="0">
            <a:spAutoFit/>
          </a:bodyPr>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We managed to navigate our way through the forest.</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137795" y="5428615"/>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1048607" name="文本框 5"/>
          <p:cNvSpPr txBox="1"/>
          <p:nvPr/>
        </p:nvSpPr>
        <p:spPr>
          <a:xfrm>
            <a:off x="137795" y="6042025"/>
            <a:ext cx="11703050" cy="553085"/>
          </a:xfrm>
          <a:prstGeom prst="rect">
            <a:avLst/>
          </a:prstGeom>
          <a:noFill/>
        </p:spPr>
        <p:txBody>
          <a:bodyPr wrap="square" rtlCol="0">
            <a:spAutoFit/>
          </a:bodyPr>
          <a:p>
            <a:r>
              <a:rPr sz="3000">
                <a:solidFill>
                  <a:srgbClr val="FF0000"/>
                </a:solidFill>
                <a:latin typeface="Times New Roman" panose="02020603050405020304" charset="0"/>
                <a:cs typeface="Times New Roman" panose="02020603050405020304" charset="0"/>
              </a:rPr>
              <a:t>The thief was pushed and pummeled by an angry crowd.</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64665" y="2665095"/>
            <a:ext cx="681418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我们设法在森林中找到了路。</a:t>
            </a:r>
            <a:endParaRPr lang="zh-CN" altLang="en-US" sz="2800">
              <a:latin typeface="华文中宋" panose="02010600040101010101" charset="-122"/>
              <a:ea typeface="华文中宋" panose="02010600040101010101" charset="-122"/>
            </a:endParaRPr>
          </a:p>
        </p:txBody>
      </p:sp>
      <p:cxnSp>
        <p:nvCxnSpPr>
          <p:cNvPr id="3145728" name="直接连接符 8"/>
          <p:cNvCxnSpPr/>
          <p:nvPr/>
        </p:nvCxnSpPr>
        <p:spPr>
          <a:xfrm flipV="1">
            <a:off x="179705" y="3643630"/>
            <a:ext cx="816800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215900" y="6566535"/>
            <a:ext cx="879094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8609" name="文本框 6"/>
          <p:cNvSpPr txBox="1"/>
          <p:nvPr/>
        </p:nvSpPr>
        <p:spPr>
          <a:xfrm>
            <a:off x="1902460" y="5428615"/>
            <a:ext cx="681418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那小偷被愤怒的人群推搡并痛打。</a:t>
            </a:r>
            <a:endParaRPr lang="zh-CN" altLang="en-US" sz="280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blinds(horizontal)">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blinds(horizontal)">
                                      <p:cBhvr>
                                        <p:cTn id="31" dur="500"/>
                                        <p:tgtEl>
                                          <p:spTgt spid="104860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48606"/>
                                        </p:tgtEl>
                                        <p:attrNameLst>
                                          <p:attrName>style.visibility</p:attrName>
                                        </p:attrNameLst>
                                      </p:cBhvr>
                                      <p:to>
                                        <p:strVal val="visible"/>
                                      </p:to>
                                    </p:set>
                                    <p:animEffect transition="in" filter="blinds(horizontal)">
                                      <p:cBhvr>
                                        <p:cTn id="36" dur="500"/>
                                        <p:tgtEl>
                                          <p:spTgt spid="1048606"/>
                                        </p:tgtEl>
                                      </p:cBhvr>
                                    </p:animEffect>
                                  </p:childTnLst>
                                </p:cTn>
                              </p:par>
                              <p:par>
                                <p:cTn id="37" presetID="22" presetClass="entr" presetSubtype="4" fill="hold" nodeType="withEffect">
                                  <p:stCondLst>
                                    <p:cond delay="0"/>
                                  </p:stCondLst>
                                  <p:childTnLst>
                                    <p:set>
                                      <p:cBhvr>
                                        <p:cTn id="38" dur="1" fill="hold">
                                          <p:stCondLst>
                                            <p:cond delay="0"/>
                                          </p:stCondLst>
                                        </p:cTn>
                                        <p:tgtEl>
                                          <p:spTgt spid="3145729"/>
                                        </p:tgtEl>
                                        <p:attrNameLst>
                                          <p:attrName>style.visibility</p:attrName>
                                        </p:attrNameLst>
                                      </p:cBhvr>
                                      <p:to>
                                        <p:strVal val="visible"/>
                                      </p:to>
                                    </p:set>
                                    <p:animEffect transition="in" filter="wipe(down)">
                                      <p:cBhvr>
                                        <p:cTn id="39" dur="500"/>
                                        <p:tgtEl>
                                          <p:spTgt spid="31457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48609"/>
                                        </p:tgtEl>
                                        <p:attrNameLst>
                                          <p:attrName>style.visibility</p:attrName>
                                        </p:attrNameLst>
                                      </p:cBhvr>
                                      <p:to>
                                        <p:strVal val="visible"/>
                                      </p:to>
                                    </p:set>
                                    <p:animEffect transition="in" filter="blinds(horizontal)">
                                      <p:cBhvr>
                                        <p:cTn id="42" dur="500"/>
                                        <p:tgtEl>
                                          <p:spTgt spid="104860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07"/>
                                        </p:tgtEl>
                                        <p:attrNameLst>
                                          <p:attrName>style.visibility</p:attrName>
                                        </p:attrNameLst>
                                      </p:cBhvr>
                                      <p:to>
                                        <p:strVal val="visible"/>
                                      </p:to>
                                    </p:set>
                                    <p:animEffect transition="in" filter="blinds(horizontal)">
                                      <p:cBhvr>
                                        <p:cTn id="4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8" grpId="0"/>
      <p:bldP spid="1048605" grpId="0"/>
      <p:bldP spid="1048605" grpId="1"/>
      <p:bldP spid="1048606" grpId="0" bldLvl="0" animBg="1"/>
      <p:bldP spid="1048606" grpId="1" animBg="1"/>
      <p:bldP spid="1048607" grpId="0"/>
      <p:bldP spid="1048607" grpId="1"/>
      <p:bldP spid="10486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p:sp>
        <p:nvSpPr>
          <p:cNvPr id="1048611" name="圆角矩形 6"/>
          <p:cNvSpPr/>
          <p:nvPr/>
        </p:nvSpPr>
        <p:spPr>
          <a:xfrm>
            <a:off x="200025" y="705485"/>
            <a:ext cx="11876405" cy="300799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610" name="文本框 16"/>
          <p:cNvSpPr txBox="1"/>
          <p:nvPr/>
        </p:nvSpPr>
        <p:spPr>
          <a:xfrm>
            <a:off x="0" y="0"/>
            <a:ext cx="2003425" cy="521970"/>
          </a:xfrm>
          <a:prstGeom prst="rect">
            <a:avLst/>
          </a:prstGeom>
          <a:solidFill>
            <a:schemeClr val="accent6"/>
          </a:solidFill>
        </p:spPr>
        <p:txBody>
          <a:bodyPr wrap="square" rtlCol="0">
            <a:spAutoFit/>
          </a:bodyPr>
          <a:p>
            <a:r>
              <a:rPr kumimoji="1" lang="zh-CN" sz="2800" b="1" dirty="0">
                <a:solidFill>
                  <a:schemeClr val="lt1"/>
                </a:solidFill>
              </a:rPr>
              <a:t>长难句分析</a:t>
            </a:r>
            <a:endParaRPr kumimoji="1" lang="zh-CN" sz="2800" b="1" dirty="0">
              <a:solidFill>
                <a:schemeClr val="lt1"/>
              </a:solidFill>
            </a:endParaRPr>
          </a:p>
        </p:txBody>
      </p:sp>
      <p:sp>
        <p:nvSpPr>
          <p:cNvPr id="1048612" name="文本框 8"/>
          <p:cNvSpPr txBox="1"/>
          <p:nvPr/>
        </p:nvSpPr>
        <p:spPr>
          <a:xfrm>
            <a:off x="429260" y="960755"/>
            <a:ext cx="11501755" cy="2399665"/>
          </a:xfrm>
          <a:prstGeom prst="rect">
            <a:avLst/>
          </a:prstGeom>
          <a:noFill/>
        </p:spPr>
        <p:txBody>
          <a:bodyPr wrap="square">
            <a:spAutoFit/>
          </a:bodyPr>
          <a:p>
            <a:pPr algn="l"/>
            <a:r>
              <a:rPr sz="3000">
                <a:latin typeface="Times New Roman" panose="02020603050405020304" charset="0"/>
                <a:cs typeface="Times New Roman" panose="02020603050405020304" charset="0"/>
                <a:sym typeface="+mn-ea"/>
              </a:rPr>
              <a:t>Snow pummeled the Pacific Northwest, California and other parts of the West Coast over the weekend and Monday, leading to flight cancellations, road closures and avalanche warnings in the region. </a:t>
            </a:r>
            <a:endParaRPr sz="3000">
              <a:latin typeface="Times New Roman" panose="02020603050405020304" charset="0"/>
              <a:cs typeface="Times New Roman" panose="02020603050405020304" charset="0"/>
              <a:sym typeface="+mn-ea"/>
            </a:endParaRPr>
          </a:p>
          <a:p>
            <a:pPr algn="l"/>
            <a:r>
              <a:rPr lang="en-US" altLang="zh-CN" sz="3000" dirty="0">
                <a:effectLst/>
                <a:latin typeface="Times New Roman" panose="02020603050405020304" charset="0"/>
                <a:ea typeface="华文中宋" panose="02010600040101010101" charset="-122"/>
                <a:cs typeface="Times New Roman" panose="02020603050405020304" charset="0"/>
                <a:sym typeface="+mn-ea"/>
              </a:rPr>
              <a:t>分析：本</a:t>
            </a:r>
            <a:r>
              <a:rPr lang="zh-CN" altLang="en-US" sz="3000" dirty="0">
                <a:effectLst/>
                <a:latin typeface="Times New Roman" panose="02020603050405020304" charset="0"/>
                <a:ea typeface="华文中宋" panose="02010600040101010101" charset="-122"/>
                <a:cs typeface="Times New Roman" panose="02020603050405020304" charset="0"/>
                <a:sym typeface="+mn-ea"/>
              </a:rPr>
              <a:t>句主语</a:t>
            </a:r>
            <a:r>
              <a:rPr lang="en-US" altLang="zh-CN" sz="3000" dirty="0">
                <a:effectLst/>
                <a:latin typeface="Times New Roman" panose="02020603050405020304" charset="0"/>
                <a:ea typeface="华文中宋" panose="02010600040101010101" charset="-122"/>
                <a:cs typeface="Times New Roman" panose="02020603050405020304" charset="0"/>
                <a:sym typeface="+mn-ea"/>
              </a:rPr>
              <a:t>s</a:t>
            </a:r>
            <a:r>
              <a:rPr sz="3000">
                <a:latin typeface="Times New Roman" panose="02020603050405020304" charset="0"/>
                <a:cs typeface="Times New Roman" panose="02020603050405020304" charset="0"/>
                <a:sym typeface="+mn-ea"/>
              </a:rPr>
              <a:t>now</a:t>
            </a:r>
            <a:r>
              <a:rPr lang="zh-CN" altLang="en-US" sz="3000" dirty="0">
                <a:effectLst/>
                <a:latin typeface="Times New Roman" panose="02020603050405020304" charset="0"/>
                <a:ea typeface="华文中宋" panose="02010600040101010101" charset="-122"/>
                <a:cs typeface="Times New Roman" panose="02020603050405020304" charset="0"/>
                <a:sym typeface="+mn-ea"/>
              </a:rPr>
              <a:t>，谓语动词</a:t>
            </a:r>
            <a:r>
              <a:rPr lang="en-US" altLang="zh-CN" sz="3000" dirty="0">
                <a:effectLst/>
                <a:latin typeface="Times New Roman" panose="02020603050405020304" charset="0"/>
                <a:ea typeface="华文中宋" panose="02010600040101010101" charset="-122"/>
                <a:cs typeface="Times New Roman" panose="02020603050405020304" charset="0"/>
                <a:sym typeface="+mn-ea"/>
              </a:rPr>
              <a:t> _________</a:t>
            </a:r>
            <a:r>
              <a:rPr lang="zh-CN" altLang="en-US" sz="3000" dirty="0">
                <a:effectLst/>
                <a:latin typeface="Times New Roman" panose="02020603050405020304" charset="0"/>
                <a:ea typeface="华文中宋" panose="02010600040101010101" charset="-122"/>
                <a:cs typeface="Times New Roman" panose="02020603050405020304" charset="0"/>
                <a:sym typeface="+mn-ea"/>
              </a:rPr>
              <a:t>，宾语</a:t>
            </a:r>
            <a:r>
              <a:rPr sz="3000">
                <a:latin typeface="Times New Roman" panose="02020603050405020304" charset="0"/>
                <a:cs typeface="Times New Roman" panose="02020603050405020304" charset="0"/>
                <a:sym typeface="+mn-ea"/>
              </a:rPr>
              <a:t>the Pacific</a:t>
            </a:r>
            <a:r>
              <a:rPr lang="en-US" sz="3000">
                <a:latin typeface="Times New Roman" panose="02020603050405020304" charset="0"/>
                <a:cs typeface="Times New Roman" panose="02020603050405020304" charset="0"/>
                <a:sym typeface="+mn-ea"/>
              </a:rPr>
              <a:t> ... the </a:t>
            </a:r>
            <a:r>
              <a:rPr sz="3000">
                <a:latin typeface="Times New Roman" panose="02020603050405020304" charset="0"/>
                <a:cs typeface="Times New Roman" panose="02020603050405020304" charset="0"/>
                <a:sym typeface="+mn-ea"/>
              </a:rPr>
              <a:t>West Coast</a:t>
            </a:r>
            <a:r>
              <a:rPr lang="zh-CN" sz="3000">
                <a:latin typeface="Times New Roman" panose="02020603050405020304" charset="0"/>
                <a:ea typeface="华文中宋" panose="02010600040101010101" charset="-122"/>
                <a:cs typeface="Times New Roman" panose="02020603050405020304" charset="0"/>
                <a:sym typeface="+mn-ea"/>
              </a:rPr>
              <a:t>，</a:t>
            </a:r>
            <a:r>
              <a:rPr lang="en-US" altLang="zh-CN" sz="3000">
                <a:latin typeface="Times New Roman" panose="02020603050405020304" charset="0"/>
                <a:ea typeface="华文中宋" panose="02010600040101010101" charset="-122"/>
                <a:cs typeface="Times New Roman" panose="02020603050405020304" charset="0"/>
                <a:sym typeface="+mn-ea"/>
              </a:rPr>
              <a:t>leading to ... in the region </a:t>
            </a:r>
            <a:r>
              <a:rPr lang="zh-CN" altLang="en-US" sz="3000">
                <a:latin typeface="Times New Roman" panose="02020603050405020304" charset="0"/>
                <a:ea typeface="华文中宋" panose="02010600040101010101" charset="-122"/>
                <a:cs typeface="Times New Roman" panose="02020603050405020304" charset="0"/>
                <a:sym typeface="+mn-ea"/>
              </a:rPr>
              <a:t>为</a:t>
            </a:r>
            <a:r>
              <a:rPr lang="en-US" altLang="zh-CN" sz="3000">
                <a:latin typeface="Times New Roman" panose="02020603050405020304" charset="0"/>
                <a:ea typeface="华文中宋" panose="02010600040101010101" charset="-122"/>
                <a:cs typeface="Times New Roman" panose="02020603050405020304" charset="0"/>
                <a:sym typeface="+mn-ea"/>
              </a:rPr>
              <a:t>_________ </a:t>
            </a:r>
            <a:r>
              <a:rPr lang="zh-CN" altLang="en-US" sz="3000">
                <a:latin typeface="Times New Roman" panose="02020603050405020304" charset="0"/>
                <a:ea typeface="华文中宋" panose="02010600040101010101" charset="-122"/>
                <a:cs typeface="Times New Roman" panose="02020603050405020304" charset="0"/>
                <a:sym typeface="+mn-ea"/>
              </a:rPr>
              <a:t>作</a:t>
            </a:r>
            <a:r>
              <a:rPr lang="en-US" altLang="zh-CN" sz="3000">
                <a:latin typeface="Times New Roman" panose="02020603050405020304" charset="0"/>
                <a:ea typeface="华文中宋" panose="02010600040101010101" charset="-122"/>
                <a:cs typeface="Times New Roman" panose="02020603050405020304" charset="0"/>
                <a:sym typeface="+mn-ea"/>
              </a:rPr>
              <a:t>_____</a:t>
            </a:r>
            <a:r>
              <a:rPr lang="zh-CN" altLang="en-US" sz="3000">
                <a:latin typeface="Times New Roman" panose="02020603050405020304" charset="0"/>
                <a:ea typeface="华文中宋" panose="02010600040101010101" charset="-122"/>
                <a:cs typeface="Times New Roman" panose="02020603050405020304" charset="0"/>
                <a:sym typeface="+mn-ea"/>
              </a:rPr>
              <a:t>状语。</a:t>
            </a:r>
            <a:endParaRPr lang="zh-CN" altLang="en-US" sz="3000">
              <a:latin typeface="Times New Roman" panose="02020603050405020304" charset="0"/>
              <a:ea typeface="华文中宋" panose="02010600040101010101" charset="-122"/>
              <a:cs typeface="Times New Roman" panose="02020603050405020304" charset="0"/>
              <a:sym typeface="+mn-ea"/>
            </a:endParaRPr>
          </a:p>
        </p:txBody>
      </p:sp>
      <p:sp>
        <p:nvSpPr>
          <p:cNvPr id="1048613" name="文本框 3"/>
          <p:cNvSpPr txBox="1"/>
          <p:nvPr/>
        </p:nvSpPr>
        <p:spPr>
          <a:xfrm>
            <a:off x="227965" y="4112260"/>
            <a:ext cx="1024890" cy="521970"/>
          </a:xfrm>
          <a:prstGeom prst="rect">
            <a:avLst/>
          </a:prstGeom>
          <a:solidFill>
            <a:srgbClr val="0070C0"/>
          </a:solidFill>
        </p:spPr>
        <p:txBody>
          <a:bodyPr wrap="square" rtlCol="0">
            <a:spAutoFit/>
          </a:bodyPr>
          <a:p>
            <a:pPr algn="ctr"/>
            <a:r>
              <a:rPr kumimoji="1" lang="zh-CN" altLang="en-US" sz="2800" b="1" dirty="0">
                <a:solidFill>
                  <a:schemeClr val="lt1"/>
                </a:solidFill>
              </a:rPr>
              <a:t>翻译</a:t>
            </a:r>
            <a:endParaRPr kumimoji="1" lang="zh-CN" altLang="en-US" sz="2800" b="1" dirty="0">
              <a:solidFill>
                <a:schemeClr val="lt1"/>
              </a:solidFill>
            </a:endParaRPr>
          </a:p>
        </p:txBody>
      </p:sp>
      <p:sp>
        <p:nvSpPr>
          <p:cNvPr id="1048614" name="文本框 9"/>
          <p:cNvSpPr txBox="1"/>
          <p:nvPr/>
        </p:nvSpPr>
        <p:spPr>
          <a:xfrm>
            <a:off x="1409065" y="3917950"/>
            <a:ext cx="10417175" cy="953135"/>
          </a:xfrm>
          <a:prstGeom prst="rect">
            <a:avLst/>
          </a:prstGeom>
          <a:noFill/>
        </p:spPr>
        <p:txBody>
          <a:bodyPr wrap="square" rtlCol="0">
            <a:spAutoFit/>
          </a:bodyPr>
          <a:p>
            <a:pPr algn="l">
              <a:buClrTx/>
              <a:buSzTx/>
              <a:buFontTx/>
            </a:pPr>
            <a:r>
              <a:rPr sz="2800">
                <a:latin typeface="Times New Roman" panose="02020603050405020304" charset="0"/>
                <a:ea typeface="华文中宋" panose="02010600040101010101" charset="-122"/>
                <a:cs typeface="Times New Roman" panose="02020603050405020304" charset="0"/>
              </a:rPr>
              <a:t>周末和周一，大雪袭击了太平洋西北部、加州和西海岸其他地区，导致该地区航班取消、道路封闭和雪崩警报。</a:t>
            </a:r>
            <a:r>
              <a:rPr sz="2400">
                <a:latin typeface="华文中宋" panose="02010600040101010101" charset="-122"/>
                <a:ea typeface="华文中宋" panose="02010600040101010101" charset="-122"/>
              </a:rPr>
              <a:t>  </a:t>
            </a:r>
            <a:endParaRPr sz="2400">
              <a:latin typeface="华文中宋" panose="02010600040101010101" charset="-122"/>
              <a:ea typeface="华文中宋" panose="02010600040101010101" charset="-122"/>
            </a:endParaRPr>
          </a:p>
        </p:txBody>
      </p:sp>
      <p:sp>
        <p:nvSpPr>
          <p:cNvPr id="1048699" name="文本框 4"/>
          <p:cNvSpPr txBox="1"/>
          <p:nvPr/>
        </p:nvSpPr>
        <p:spPr>
          <a:xfrm>
            <a:off x="275590" y="5114290"/>
            <a:ext cx="967740" cy="521970"/>
          </a:xfrm>
          <a:prstGeom prst="rect">
            <a:avLst/>
          </a:prstGeom>
          <a:solidFill>
            <a:srgbClr val="0070C0"/>
          </a:solidFill>
        </p:spPr>
        <p:txBody>
          <a:bodyPr wrap="square" rtlCol="0">
            <a:spAutoFit/>
          </a:bodyPr>
          <a:p>
            <a:r>
              <a:rPr kumimoji="1" lang="zh-CN" altLang="en-US" sz="2800" b="1" dirty="0">
                <a:solidFill>
                  <a:schemeClr val="lt1"/>
                </a:solidFill>
              </a:rPr>
              <a:t>仿写</a:t>
            </a:r>
            <a:endParaRPr kumimoji="1" lang="zh-CN" altLang="en-US" sz="2800" b="1" dirty="0">
              <a:solidFill>
                <a:schemeClr val="lt1"/>
              </a:solidFill>
            </a:endParaRPr>
          </a:p>
        </p:txBody>
      </p:sp>
      <p:sp>
        <p:nvSpPr>
          <p:cNvPr id="3" name="文本框 2"/>
          <p:cNvSpPr txBox="1"/>
          <p:nvPr/>
        </p:nvSpPr>
        <p:spPr>
          <a:xfrm>
            <a:off x="5974715" y="2320925"/>
            <a:ext cx="1886585" cy="553085"/>
          </a:xfrm>
          <a:prstGeom prst="rect">
            <a:avLst/>
          </a:prstGeom>
          <a:noFill/>
        </p:spPr>
        <p:txBody>
          <a:bodyPr wrap="none" rtlCol="0" anchor="t">
            <a:spAutoFit/>
          </a:bodyPr>
          <a:p>
            <a:pPr algn="l"/>
            <a:r>
              <a:rPr sz="3000">
                <a:solidFill>
                  <a:srgbClr val="FF0000"/>
                </a:solidFill>
                <a:latin typeface="Times New Roman" panose="02020603050405020304" charset="0"/>
                <a:cs typeface="Times New Roman" panose="02020603050405020304" charset="0"/>
                <a:sym typeface="+mn-ea"/>
              </a:rPr>
              <a:t>pummeled </a:t>
            </a:r>
            <a:endParaRPr lang="en-US" altLang="zh-CN" sz="30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8" name="文本框 9"/>
          <p:cNvSpPr txBox="1"/>
          <p:nvPr/>
        </p:nvSpPr>
        <p:spPr>
          <a:xfrm>
            <a:off x="1456690" y="5788660"/>
            <a:ext cx="10417175" cy="460375"/>
          </a:xfrm>
          <a:prstGeom prst="rect">
            <a:avLst/>
          </a:prstGeom>
          <a:noFill/>
        </p:spPr>
        <p:txBody>
          <a:bodyPr wrap="square" rtlCol="0">
            <a:spAutoFit/>
          </a:bodyPr>
          <a:p>
            <a:pPr algn="l">
              <a:buClrTx/>
              <a:buSzTx/>
              <a:buFontTx/>
            </a:pPr>
            <a:r>
              <a:rPr sz="2400">
                <a:latin typeface="华文中宋" panose="02010600040101010101" charset="-122"/>
                <a:ea typeface="华文中宋" panose="02010600040101010101" charset="-122"/>
              </a:rPr>
              <a:t> </a:t>
            </a:r>
            <a:endParaRPr sz="2400">
              <a:latin typeface="华文中宋" panose="02010600040101010101" charset="-122"/>
              <a:ea typeface="华文中宋" panose="02010600040101010101" charset="-122"/>
            </a:endParaRPr>
          </a:p>
        </p:txBody>
      </p:sp>
      <p:sp>
        <p:nvSpPr>
          <p:cNvPr id="10" name="文本框 9"/>
          <p:cNvSpPr txBox="1"/>
          <p:nvPr/>
        </p:nvSpPr>
        <p:spPr>
          <a:xfrm>
            <a:off x="1409065" y="5852160"/>
            <a:ext cx="10121900" cy="953135"/>
          </a:xfrm>
          <a:prstGeom prst="rect">
            <a:avLst/>
          </a:prstGeom>
          <a:noFill/>
        </p:spPr>
        <p:txBody>
          <a:bodyPr wrap="square" rtlCol="0">
            <a:spAutoFit/>
          </a:bodyPr>
          <a:p>
            <a:pPr algn="l">
              <a:buClrTx/>
              <a:buSzTx/>
              <a:buFontTx/>
            </a:pPr>
            <a:r>
              <a:rPr lang="en-US" sz="2800">
                <a:latin typeface="Times New Roman" panose="02020603050405020304" charset="0"/>
                <a:ea typeface="华文中宋" panose="02010600040101010101" charset="-122"/>
                <a:cs typeface="Times New Roman" panose="02020603050405020304" charset="0"/>
                <a:sym typeface="+mn-ea"/>
              </a:rPr>
              <a:t>In July this year, t</a:t>
            </a:r>
            <a:r>
              <a:rPr sz="2800">
                <a:latin typeface="Times New Roman" panose="02020603050405020304" charset="0"/>
                <a:ea typeface="华文中宋" panose="02010600040101010101" charset="-122"/>
                <a:cs typeface="Times New Roman" panose="02020603050405020304" charset="0"/>
                <a:sym typeface="+mn-ea"/>
              </a:rPr>
              <a:t>he flood caused</a:t>
            </a:r>
            <a:r>
              <a:rPr lang="en-US"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rPr>
              <a:t>great damage </a:t>
            </a:r>
            <a:r>
              <a:rPr lang="en-US" sz="2800">
                <a:latin typeface="Times New Roman" panose="02020603050405020304" charset="0"/>
                <a:ea typeface="华文中宋" panose="02010600040101010101" charset="-122"/>
                <a:cs typeface="Times New Roman" panose="02020603050405020304" charset="0"/>
              </a:rPr>
              <a:t>to central China’s Henan province, leaving </a:t>
            </a:r>
            <a:r>
              <a:rPr sz="2800">
                <a:latin typeface="Times New Roman" panose="02020603050405020304" charset="0"/>
                <a:ea typeface="华文中宋" panose="02010600040101010101" charset="-122"/>
                <a:cs typeface="Times New Roman" panose="02020603050405020304" charset="0"/>
              </a:rPr>
              <a:t>many people homeless. </a:t>
            </a:r>
            <a:endParaRPr sz="2800">
              <a:latin typeface="Times New Roman" panose="02020603050405020304" charset="0"/>
              <a:ea typeface="华文中宋" panose="02010600040101010101" charset="-122"/>
              <a:cs typeface="Times New Roman" panose="02020603050405020304" charset="0"/>
            </a:endParaRPr>
          </a:p>
        </p:txBody>
      </p:sp>
      <p:sp>
        <p:nvSpPr>
          <p:cNvPr id="11" name="文本框 10"/>
          <p:cNvSpPr txBox="1"/>
          <p:nvPr/>
        </p:nvSpPr>
        <p:spPr>
          <a:xfrm>
            <a:off x="1409065" y="4899025"/>
            <a:ext cx="10148570" cy="953135"/>
          </a:xfrm>
          <a:prstGeom prst="rect">
            <a:avLst/>
          </a:prstGeom>
          <a:noFill/>
        </p:spPr>
        <p:txBody>
          <a:bodyPr wrap="square" rtlCol="0" anchor="t">
            <a:spAutoFit/>
          </a:bodyPr>
          <a:p>
            <a:r>
              <a:rPr lang="zh-CN" sz="2800">
                <a:latin typeface="Times New Roman" panose="02020603050405020304" charset="0"/>
                <a:ea typeface="华文中宋" panose="02010600040101010101" charset="-122"/>
                <a:cs typeface="Times New Roman" panose="02020603050405020304" charset="0"/>
              </a:rPr>
              <a:t>今年</a:t>
            </a:r>
            <a:r>
              <a:rPr lang="en-US" altLang="zh-CN" sz="2800">
                <a:latin typeface="Times New Roman" panose="02020603050405020304" charset="0"/>
                <a:ea typeface="华文中宋" panose="02010600040101010101" charset="-122"/>
                <a:cs typeface="Times New Roman" panose="02020603050405020304" charset="0"/>
              </a:rPr>
              <a:t>7</a:t>
            </a:r>
            <a:r>
              <a:rPr lang="zh-CN" sz="2800">
                <a:latin typeface="Times New Roman" panose="02020603050405020304" charset="0"/>
                <a:ea typeface="华文中宋" panose="02010600040101010101" charset="-122"/>
                <a:cs typeface="Times New Roman" panose="02020603050405020304" charset="0"/>
              </a:rPr>
              <a:t>月</a:t>
            </a:r>
            <a:r>
              <a:rPr sz="2800">
                <a:latin typeface="Times New Roman" panose="02020603050405020304" charset="0"/>
                <a:ea typeface="华文中宋" panose="02010600040101010101" charset="-122"/>
                <a:cs typeface="Times New Roman" panose="02020603050405020304" charset="0"/>
              </a:rPr>
              <a:t>，洪水给中国中部的河南省造成了巨大的损失，使许多人无家可归。</a:t>
            </a:r>
            <a:r>
              <a:rPr sz="2800">
                <a:ea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  </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7007225" y="2769235"/>
            <a:ext cx="1706880" cy="553085"/>
          </a:xfrm>
          <a:prstGeom prst="rect">
            <a:avLst/>
          </a:prstGeom>
          <a:noFill/>
        </p:spPr>
        <p:txBody>
          <a:bodyPr wrap="none" rtlCol="0" anchor="t">
            <a:spAutoFit/>
          </a:bodyPr>
          <a:p>
            <a:r>
              <a:rPr lang="zh-CN" altLang="en-US" sz="3000">
                <a:solidFill>
                  <a:srgbClr val="FF0000"/>
                </a:solidFill>
                <a:latin typeface="Times New Roman" panose="02020603050405020304" charset="0"/>
                <a:ea typeface="华文中宋" panose="02010600040101010101" charset="-122"/>
                <a:cs typeface="Times New Roman" panose="02020603050405020304" charset="0"/>
                <a:sym typeface="+mn-ea"/>
              </a:rPr>
              <a:t>现在分词</a:t>
            </a:r>
            <a:endParaRPr lang="zh-CN" altLang="en-US"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4" name="文本框 3"/>
          <p:cNvSpPr txBox="1"/>
          <p:nvPr/>
        </p:nvSpPr>
        <p:spPr>
          <a:xfrm>
            <a:off x="9189085" y="2759710"/>
            <a:ext cx="944880" cy="553085"/>
          </a:xfrm>
          <a:prstGeom prst="rect">
            <a:avLst/>
          </a:prstGeom>
          <a:noFill/>
        </p:spPr>
        <p:txBody>
          <a:bodyPr wrap="none" rtlCol="0" anchor="t">
            <a:spAutoFit/>
          </a:bodyPr>
          <a:p>
            <a:r>
              <a:rPr lang="zh-CN" altLang="en-US" sz="3000">
                <a:solidFill>
                  <a:srgbClr val="FF0000"/>
                </a:solidFill>
                <a:latin typeface="Times New Roman" panose="02020603050405020304" charset="0"/>
                <a:ea typeface="华文中宋" panose="02010600040101010101" charset="-122"/>
                <a:cs typeface="Times New Roman" panose="02020603050405020304" charset="0"/>
                <a:sym typeface="+mn-ea"/>
              </a:rPr>
              <a:t>结果</a:t>
            </a:r>
            <a:endParaRPr lang="zh-CN" altLang="en-US"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8614"/>
                                        </p:tgtEl>
                                        <p:attrNameLst>
                                          <p:attrName>style.visibility</p:attrName>
                                        </p:attrNameLst>
                                      </p:cBhvr>
                                      <p:to>
                                        <p:strVal val="visible"/>
                                      </p:to>
                                    </p:set>
                                    <p:animEffect transition="in" filter="blinds(horizontal)">
                                      <p:cBhvr>
                                        <p:cTn id="22" dur="500"/>
                                        <p:tgtEl>
                                          <p:spTgt spid="104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p:bldP spid="1048613" grpId="1" animBg="1"/>
      <p:bldP spid="1048699" grpId="1" animBg="1"/>
      <p:bldP spid="3" grpId="0"/>
      <p:bldP spid="3" grpId="1"/>
      <p:bldP spid="10" grpId="0"/>
      <p:bldP spid="11" grpId="0"/>
      <p:bldP spid="11" grpId="1"/>
      <p:bldP spid="2" grpId="0"/>
      <p:bldP spid="2"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6056630" y="2758440"/>
            <a:ext cx="5946140" cy="4032250"/>
          </a:xfrm>
          <a:prstGeom prst="rect">
            <a:avLst/>
          </a:prstGeom>
        </p:spPr>
      </p:pic>
      <p:sp>
        <p:nvSpPr>
          <p:cNvPr id="9" name="任意多边形 8"/>
          <p:cNvSpPr/>
          <p:nvPr/>
        </p:nvSpPr>
        <p:spPr>
          <a:xfrm>
            <a:off x="6045200" y="2924810"/>
            <a:ext cx="1686560" cy="2426335"/>
          </a:xfrm>
          <a:custGeom>
            <a:avLst/>
            <a:gdLst>
              <a:gd name="connisteX0" fmla="*/ 338666 w 1565787"/>
              <a:gd name="connsiteY0" fmla="*/ 40218 h 2252937"/>
              <a:gd name="connisteX1" fmla="*/ 405341 w 1565787"/>
              <a:gd name="connsiteY1" fmla="*/ 59268 h 2252937"/>
              <a:gd name="connisteX2" fmla="*/ 472651 w 1565787"/>
              <a:gd name="connsiteY2" fmla="*/ 59268 h 2252937"/>
              <a:gd name="connisteX3" fmla="*/ 539961 w 1565787"/>
              <a:gd name="connsiteY3" fmla="*/ 49743 h 2252937"/>
              <a:gd name="connisteX4" fmla="*/ 606636 w 1565787"/>
              <a:gd name="connsiteY4" fmla="*/ 2118 h 2252937"/>
              <a:gd name="connisteX5" fmla="*/ 673946 w 1565787"/>
              <a:gd name="connsiteY5" fmla="*/ 11643 h 2252937"/>
              <a:gd name="connisteX6" fmla="*/ 750781 w 1565787"/>
              <a:gd name="connsiteY6" fmla="*/ 11643 h 2252937"/>
              <a:gd name="connisteX7" fmla="*/ 827616 w 1565787"/>
              <a:gd name="connsiteY7" fmla="*/ 21168 h 2252937"/>
              <a:gd name="connisteX8" fmla="*/ 894291 w 1565787"/>
              <a:gd name="connsiteY8" fmla="*/ 49743 h 2252937"/>
              <a:gd name="connisteX9" fmla="*/ 961601 w 1565787"/>
              <a:gd name="connsiteY9" fmla="*/ 59268 h 2252937"/>
              <a:gd name="connisteX10" fmla="*/ 1028911 w 1565787"/>
              <a:gd name="connsiteY10" fmla="*/ 88478 h 2252937"/>
              <a:gd name="connisteX11" fmla="*/ 1047961 w 1565787"/>
              <a:gd name="connsiteY11" fmla="*/ 155153 h 2252937"/>
              <a:gd name="connisteX12" fmla="*/ 1067011 w 1565787"/>
              <a:gd name="connsiteY12" fmla="*/ 222463 h 2252937"/>
              <a:gd name="connisteX13" fmla="*/ 1076536 w 1565787"/>
              <a:gd name="connsiteY13" fmla="*/ 289773 h 2252937"/>
              <a:gd name="connisteX14" fmla="*/ 1095586 w 1565787"/>
              <a:gd name="connsiteY14" fmla="*/ 356448 h 2252937"/>
              <a:gd name="connisteX15" fmla="*/ 1114636 w 1565787"/>
              <a:gd name="connsiteY15" fmla="*/ 423758 h 2252937"/>
              <a:gd name="connisteX16" fmla="*/ 1134321 w 1565787"/>
              <a:gd name="connsiteY16" fmla="*/ 491068 h 2252937"/>
              <a:gd name="connisteX17" fmla="*/ 1172421 w 1565787"/>
              <a:gd name="connsiteY17" fmla="*/ 567268 h 2252937"/>
              <a:gd name="connisteX18" fmla="*/ 1181946 w 1565787"/>
              <a:gd name="connsiteY18" fmla="*/ 634578 h 2252937"/>
              <a:gd name="connisteX19" fmla="*/ 1220681 w 1565787"/>
              <a:gd name="connsiteY19" fmla="*/ 701888 h 2252937"/>
              <a:gd name="connisteX20" fmla="*/ 1277831 w 1565787"/>
              <a:gd name="connsiteY20" fmla="*/ 768563 h 2252937"/>
              <a:gd name="connisteX21" fmla="*/ 1345141 w 1565787"/>
              <a:gd name="connsiteY21" fmla="*/ 826348 h 2252937"/>
              <a:gd name="connisteX22" fmla="*/ 1411816 w 1565787"/>
              <a:gd name="connsiteY22" fmla="*/ 807298 h 2252937"/>
              <a:gd name="connisteX23" fmla="*/ 1488651 w 1565787"/>
              <a:gd name="connsiteY23" fmla="*/ 816823 h 2252937"/>
              <a:gd name="connisteX24" fmla="*/ 1479126 w 1565787"/>
              <a:gd name="connsiteY24" fmla="*/ 884133 h 2252937"/>
              <a:gd name="connisteX25" fmla="*/ 1441026 w 1565787"/>
              <a:gd name="connsiteY25" fmla="*/ 950808 h 2252937"/>
              <a:gd name="connisteX26" fmla="*/ 1373716 w 1565787"/>
              <a:gd name="connsiteY26" fmla="*/ 989543 h 2252937"/>
              <a:gd name="connisteX27" fmla="*/ 1345141 w 1565787"/>
              <a:gd name="connsiteY27" fmla="*/ 1056218 h 2252937"/>
              <a:gd name="connisteX28" fmla="*/ 1364191 w 1565787"/>
              <a:gd name="connsiteY28" fmla="*/ 1123528 h 2252937"/>
              <a:gd name="connisteX29" fmla="*/ 1421341 w 1565787"/>
              <a:gd name="connsiteY29" fmla="*/ 1190838 h 2252937"/>
              <a:gd name="connisteX30" fmla="*/ 1498176 w 1565787"/>
              <a:gd name="connsiteY30" fmla="*/ 1238463 h 2252937"/>
              <a:gd name="connisteX31" fmla="*/ 1546436 w 1565787"/>
              <a:gd name="connsiteY31" fmla="*/ 1305773 h 2252937"/>
              <a:gd name="connisteX32" fmla="*/ 1565486 w 1565787"/>
              <a:gd name="connsiteY32" fmla="*/ 1372448 h 2252937"/>
              <a:gd name="connisteX33" fmla="*/ 1555961 w 1565787"/>
              <a:gd name="connsiteY33" fmla="*/ 1439758 h 2252937"/>
              <a:gd name="connisteX34" fmla="*/ 1546436 w 1565787"/>
              <a:gd name="connsiteY34" fmla="*/ 1507068 h 2252937"/>
              <a:gd name="connisteX35" fmla="*/ 1536911 w 1565787"/>
              <a:gd name="connsiteY35" fmla="*/ 1573743 h 2252937"/>
              <a:gd name="connisteX36" fmla="*/ 1527386 w 1565787"/>
              <a:gd name="connsiteY36" fmla="*/ 1641053 h 2252937"/>
              <a:gd name="connisteX37" fmla="*/ 1517226 w 1565787"/>
              <a:gd name="connsiteY37" fmla="*/ 1708363 h 2252937"/>
              <a:gd name="connisteX38" fmla="*/ 1450551 w 1565787"/>
              <a:gd name="connsiteY38" fmla="*/ 1765513 h 2252937"/>
              <a:gd name="connisteX39" fmla="*/ 1383241 w 1565787"/>
              <a:gd name="connsiteY39" fmla="*/ 1765513 h 2252937"/>
              <a:gd name="connisteX40" fmla="*/ 1315931 w 1565787"/>
              <a:gd name="connsiteY40" fmla="*/ 1755988 h 2252937"/>
              <a:gd name="connisteX41" fmla="*/ 1249256 w 1565787"/>
              <a:gd name="connsiteY41" fmla="*/ 1727413 h 2252937"/>
              <a:gd name="connisteX42" fmla="*/ 1181946 w 1565787"/>
              <a:gd name="connsiteY42" fmla="*/ 1736938 h 2252937"/>
              <a:gd name="connisteX43" fmla="*/ 1114636 w 1565787"/>
              <a:gd name="connsiteY43" fmla="*/ 1755988 h 2252937"/>
              <a:gd name="connisteX44" fmla="*/ 1047961 w 1565787"/>
              <a:gd name="connsiteY44" fmla="*/ 1736938 h 2252937"/>
              <a:gd name="connisteX45" fmla="*/ 980651 w 1565787"/>
              <a:gd name="connsiteY45" fmla="*/ 1727413 h 2252937"/>
              <a:gd name="connisteX46" fmla="*/ 923501 w 1565787"/>
              <a:gd name="connsiteY46" fmla="*/ 1794088 h 2252937"/>
              <a:gd name="connisteX47" fmla="*/ 884766 w 1565787"/>
              <a:gd name="connsiteY47" fmla="*/ 1861398 h 2252937"/>
              <a:gd name="connisteX48" fmla="*/ 875241 w 1565787"/>
              <a:gd name="connsiteY48" fmla="*/ 1928708 h 2252937"/>
              <a:gd name="connisteX49" fmla="*/ 875241 w 1565787"/>
              <a:gd name="connsiteY49" fmla="*/ 1995383 h 2252937"/>
              <a:gd name="connisteX50" fmla="*/ 903816 w 1565787"/>
              <a:gd name="connsiteY50" fmla="*/ 2072218 h 2252937"/>
              <a:gd name="connisteX51" fmla="*/ 837141 w 1565787"/>
              <a:gd name="connsiteY51" fmla="*/ 2139528 h 2252937"/>
              <a:gd name="connisteX52" fmla="*/ 769831 w 1565787"/>
              <a:gd name="connsiteY52" fmla="*/ 2206838 h 2252937"/>
              <a:gd name="connisteX53" fmla="*/ 702521 w 1565787"/>
              <a:gd name="connsiteY53" fmla="*/ 2244938 h 2252937"/>
              <a:gd name="connisteX54" fmla="*/ 635846 w 1565787"/>
              <a:gd name="connsiteY54" fmla="*/ 2244938 h 2252937"/>
              <a:gd name="connisteX55" fmla="*/ 597111 w 1565787"/>
              <a:gd name="connsiteY55" fmla="*/ 2177628 h 2252937"/>
              <a:gd name="connisteX56" fmla="*/ 549486 w 1565787"/>
              <a:gd name="connsiteY56" fmla="*/ 2110953 h 2252937"/>
              <a:gd name="connisteX57" fmla="*/ 501226 w 1565787"/>
              <a:gd name="connsiteY57" fmla="*/ 2043643 h 2252937"/>
              <a:gd name="connisteX58" fmla="*/ 425026 w 1565787"/>
              <a:gd name="connsiteY58" fmla="*/ 1985858 h 2252937"/>
              <a:gd name="connisteX59" fmla="*/ 357716 w 1565787"/>
              <a:gd name="connsiteY59" fmla="*/ 1957283 h 2252937"/>
              <a:gd name="connisteX60" fmla="*/ 261831 w 1565787"/>
              <a:gd name="connsiteY60" fmla="*/ 1909658 h 2252937"/>
              <a:gd name="connisteX61" fmla="*/ 194521 w 1565787"/>
              <a:gd name="connsiteY61" fmla="*/ 1870923 h 2252937"/>
              <a:gd name="connisteX62" fmla="*/ 156421 w 1565787"/>
              <a:gd name="connsiteY62" fmla="*/ 1804248 h 2252937"/>
              <a:gd name="connisteX63" fmla="*/ 146896 w 1565787"/>
              <a:gd name="connsiteY63" fmla="*/ 1736938 h 2252937"/>
              <a:gd name="connisteX64" fmla="*/ 137371 w 1565787"/>
              <a:gd name="connsiteY64" fmla="*/ 1669628 h 2252937"/>
              <a:gd name="connisteX65" fmla="*/ 98636 w 1565787"/>
              <a:gd name="connsiteY65" fmla="*/ 1602953 h 2252937"/>
              <a:gd name="connisteX66" fmla="*/ 79586 w 1565787"/>
              <a:gd name="connsiteY66" fmla="*/ 1526118 h 2252937"/>
              <a:gd name="connisteX67" fmla="*/ 79586 w 1565787"/>
              <a:gd name="connsiteY67" fmla="*/ 1458808 h 2252937"/>
              <a:gd name="connisteX68" fmla="*/ 70061 w 1565787"/>
              <a:gd name="connsiteY68" fmla="*/ 1392133 h 2252937"/>
              <a:gd name="connisteX69" fmla="*/ 41486 w 1565787"/>
              <a:gd name="connsiteY69" fmla="*/ 1324823 h 2252937"/>
              <a:gd name="connisteX70" fmla="*/ 31961 w 1565787"/>
              <a:gd name="connsiteY70" fmla="*/ 1257513 h 2252937"/>
              <a:gd name="connisteX71" fmla="*/ 12911 w 1565787"/>
              <a:gd name="connsiteY71" fmla="*/ 1180678 h 2252937"/>
              <a:gd name="connisteX72" fmla="*/ 3386 w 1565787"/>
              <a:gd name="connsiteY72" fmla="*/ 1104478 h 2252937"/>
              <a:gd name="connisteX73" fmla="*/ 3386 w 1565787"/>
              <a:gd name="connsiteY73" fmla="*/ 1037168 h 2252937"/>
              <a:gd name="connisteX74" fmla="*/ 3386 w 1565787"/>
              <a:gd name="connsiteY74" fmla="*/ 969858 h 2252937"/>
              <a:gd name="connisteX75" fmla="*/ 41486 w 1565787"/>
              <a:gd name="connsiteY75" fmla="*/ 903183 h 2252937"/>
              <a:gd name="connisteX76" fmla="*/ 98636 w 1565787"/>
              <a:gd name="connsiteY76" fmla="*/ 835873 h 2252937"/>
              <a:gd name="connisteX77" fmla="*/ 156421 w 1565787"/>
              <a:gd name="connsiteY77" fmla="*/ 759038 h 2252937"/>
              <a:gd name="connisteX78" fmla="*/ 204681 w 1565787"/>
              <a:gd name="connsiteY78" fmla="*/ 692363 h 2252937"/>
              <a:gd name="connisteX79" fmla="*/ 233256 w 1565787"/>
              <a:gd name="connsiteY79" fmla="*/ 625053 h 2252937"/>
              <a:gd name="connisteX80" fmla="*/ 252306 w 1565787"/>
              <a:gd name="connsiteY80" fmla="*/ 557743 h 2252937"/>
              <a:gd name="connisteX81" fmla="*/ 261831 w 1565787"/>
              <a:gd name="connsiteY81" fmla="*/ 491068 h 2252937"/>
              <a:gd name="connisteX82" fmla="*/ 261831 w 1565787"/>
              <a:gd name="connsiteY82" fmla="*/ 423758 h 2252937"/>
              <a:gd name="connisteX83" fmla="*/ 271356 w 1565787"/>
              <a:gd name="connsiteY83" fmla="*/ 356448 h 2252937"/>
              <a:gd name="connisteX84" fmla="*/ 280881 w 1565787"/>
              <a:gd name="connsiteY84" fmla="*/ 289773 h 2252937"/>
              <a:gd name="connisteX85" fmla="*/ 310091 w 1565787"/>
              <a:gd name="connsiteY85" fmla="*/ 222463 h 2252937"/>
              <a:gd name="connisteX86" fmla="*/ 319616 w 1565787"/>
              <a:gd name="connsiteY86" fmla="*/ 155153 h 2252937"/>
              <a:gd name="connisteX87" fmla="*/ 329141 w 1565787"/>
              <a:gd name="connsiteY87" fmla="*/ 88478 h 225293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Lst>
            <a:rect l="l" t="t" r="r" b="b"/>
            <a:pathLst>
              <a:path w="1565787" h="2252938">
                <a:moveTo>
                  <a:pt x="338667" y="40219"/>
                </a:moveTo>
                <a:cubicBezTo>
                  <a:pt x="350732" y="44029"/>
                  <a:pt x="378672" y="55459"/>
                  <a:pt x="405342" y="59269"/>
                </a:cubicBezTo>
                <a:cubicBezTo>
                  <a:pt x="432012" y="63079"/>
                  <a:pt x="445982" y="61174"/>
                  <a:pt x="472652" y="59269"/>
                </a:cubicBezTo>
                <a:cubicBezTo>
                  <a:pt x="499322" y="57364"/>
                  <a:pt x="513292" y="61174"/>
                  <a:pt x="539962" y="49744"/>
                </a:cubicBezTo>
                <a:cubicBezTo>
                  <a:pt x="566632" y="38314"/>
                  <a:pt x="579967" y="9739"/>
                  <a:pt x="606637" y="2119"/>
                </a:cubicBezTo>
                <a:cubicBezTo>
                  <a:pt x="633307" y="-5501"/>
                  <a:pt x="645372" y="9739"/>
                  <a:pt x="673947" y="11644"/>
                </a:cubicBezTo>
                <a:cubicBezTo>
                  <a:pt x="702522" y="13549"/>
                  <a:pt x="720302" y="9739"/>
                  <a:pt x="750782" y="11644"/>
                </a:cubicBezTo>
                <a:cubicBezTo>
                  <a:pt x="781262" y="13549"/>
                  <a:pt x="799042" y="13549"/>
                  <a:pt x="827617" y="21169"/>
                </a:cubicBezTo>
                <a:cubicBezTo>
                  <a:pt x="856192" y="28789"/>
                  <a:pt x="867622" y="42124"/>
                  <a:pt x="894292" y="49744"/>
                </a:cubicBezTo>
                <a:cubicBezTo>
                  <a:pt x="920962" y="57364"/>
                  <a:pt x="934932" y="51649"/>
                  <a:pt x="961602" y="59269"/>
                </a:cubicBezTo>
                <a:cubicBezTo>
                  <a:pt x="988272" y="66889"/>
                  <a:pt x="1011767" y="69429"/>
                  <a:pt x="1028912" y="88479"/>
                </a:cubicBezTo>
                <a:cubicBezTo>
                  <a:pt x="1046057" y="107529"/>
                  <a:pt x="1040342" y="128484"/>
                  <a:pt x="1047962" y="155154"/>
                </a:cubicBezTo>
                <a:cubicBezTo>
                  <a:pt x="1055582" y="181824"/>
                  <a:pt x="1061297" y="195794"/>
                  <a:pt x="1067012" y="222464"/>
                </a:cubicBezTo>
                <a:cubicBezTo>
                  <a:pt x="1072727" y="249134"/>
                  <a:pt x="1070822" y="263104"/>
                  <a:pt x="1076537" y="289774"/>
                </a:cubicBezTo>
                <a:cubicBezTo>
                  <a:pt x="1082252" y="316444"/>
                  <a:pt x="1087967" y="329779"/>
                  <a:pt x="1095587" y="356449"/>
                </a:cubicBezTo>
                <a:cubicBezTo>
                  <a:pt x="1103207" y="383119"/>
                  <a:pt x="1107017" y="397089"/>
                  <a:pt x="1114637" y="423759"/>
                </a:cubicBezTo>
                <a:cubicBezTo>
                  <a:pt x="1122257" y="450429"/>
                  <a:pt x="1122892" y="462494"/>
                  <a:pt x="1134322" y="491069"/>
                </a:cubicBezTo>
                <a:cubicBezTo>
                  <a:pt x="1145752" y="519644"/>
                  <a:pt x="1162897" y="538694"/>
                  <a:pt x="1172422" y="567269"/>
                </a:cubicBezTo>
                <a:cubicBezTo>
                  <a:pt x="1181947" y="595844"/>
                  <a:pt x="1172422" y="607909"/>
                  <a:pt x="1181947" y="634579"/>
                </a:cubicBezTo>
                <a:cubicBezTo>
                  <a:pt x="1191472" y="661249"/>
                  <a:pt x="1201632" y="675219"/>
                  <a:pt x="1220682" y="701889"/>
                </a:cubicBezTo>
                <a:cubicBezTo>
                  <a:pt x="1239732" y="728559"/>
                  <a:pt x="1253067" y="743799"/>
                  <a:pt x="1277832" y="768564"/>
                </a:cubicBezTo>
                <a:cubicBezTo>
                  <a:pt x="1302597" y="793329"/>
                  <a:pt x="1318472" y="818729"/>
                  <a:pt x="1345142" y="826349"/>
                </a:cubicBezTo>
                <a:cubicBezTo>
                  <a:pt x="1371812" y="833969"/>
                  <a:pt x="1383242" y="809204"/>
                  <a:pt x="1411817" y="807299"/>
                </a:cubicBezTo>
                <a:cubicBezTo>
                  <a:pt x="1440392" y="805394"/>
                  <a:pt x="1475317" y="801584"/>
                  <a:pt x="1488652" y="816824"/>
                </a:cubicBezTo>
                <a:cubicBezTo>
                  <a:pt x="1501987" y="832064"/>
                  <a:pt x="1488652" y="857464"/>
                  <a:pt x="1479127" y="884134"/>
                </a:cubicBezTo>
                <a:cubicBezTo>
                  <a:pt x="1469602" y="910804"/>
                  <a:pt x="1461982" y="929854"/>
                  <a:pt x="1441027" y="950809"/>
                </a:cubicBezTo>
                <a:cubicBezTo>
                  <a:pt x="1420072" y="971764"/>
                  <a:pt x="1392767" y="968589"/>
                  <a:pt x="1373717" y="989544"/>
                </a:cubicBezTo>
                <a:cubicBezTo>
                  <a:pt x="1354667" y="1010499"/>
                  <a:pt x="1347047" y="1029549"/>
                  <a:pt x="1345142" y="1056219"/>
                </a:cubicBezTo>
                <a:cubicBezTo>
                  <a:pt x="1343237" y="1082889"/>
                  <a:pt x="1348952" y="1096859"/>
                  <a:pt x="1364192" y="1123529"/>
                </a:cubicBezTo>
                <a:cubicBezTo>
                  <a:pt x="1379432" y="1150199"/>
                  <a:pt x="1394672" y="1167979"/>
                  <a:pt x="1421342" y="1190839"/>
                </a:cubicBezTo>
                <a:cubicBezTo>
                  <a:pt x="1448012" y="1213699"/>
                  <a:pt x="1473412" y="1215604"/>
                  <a:pt x="1498177" y="1238464"/>
                </a:cubicBezTo>
                <a:cubicBezTo>
                  <a:pt x="1522942" y="1261324"/>
                  <a:pt x="1533102" y="1279104"/>
                  <a:pt x="1546437" y="1305774"/>
                </a:cubicBezTo>
                <a:cubicBezTo>
                  <a:pt x="1559772" y="1332444"/>
                  <a:pt x="1563582" y="1345779"/>
                  <a:pt x="1565487" y="1372449"/>
                </a:cubicBezTo>
                <a:cubicBezTo>
                  <a:pt x="1567392" y="1399119"/>
                  <a:pt x="1559772" y="1413089"/>
                  <a:pt x="1555962" y="1439759"/>
                </a:cubicBezTo>
                <a:cubicBezTo>
                  <a:pt x="1552152" y="1466429"/>
                  <a:pt x="1550247" y="1480399"/>
                  <a:pt x="1546437" y="1507069"/>
                </a:cubicBezTo>
                <a:cubicBezTo>
                  <a:pt x="1542627" y="1533739"/>
                  <a:pt x="1540722" y="1547074"/>
                  <a:pt x="1536912" y="1573744"/>
                </a:cubicBezTo>
                <a:cubicBezTo>
                  <a:pt x="1533102" y="1600414"/>
                  <a:pt x="1531197" y="1614384"/>
                  <a:pt x="1527387" y="1641054"/>
                </a:cubicBezTo>
                <a:cubicBezTo>
                  <a:pt x="1523577" y="1667724"/>
                  <a:pt x="1532467" y="1683599"/>
                  <a:pt x="1517227" y="1708364"/>
                </a:cubicBezTo>
                <a:cubicBezTo>
                  <a:pt x="1501987" y="1733129"/>
                  <a:pt x="1477222" y="1754084"/>
                  <a:pt x="1450552" y="1765514"/>
                </a:cubicBezTo>
                <a:cubicBezTo>
                  <a:pt x="1423882" y="1776944"/>
                  <a:pt x="1409912" y="1767419"/>
                  <a:pt x="1383242" y="1765514"/>
                </a:cubicBezTo>
                <a:cubicBezTo>
                  <a:pt x="1356572" y="1763609"/>
                  <a:pt x="1342602" y="1763609"/>
                  <a:pt x="1315932" y="1755989"/>
                </a:cubicBezTo>
                <a:cubicBezTo>
                  <a:pt x="1289262" y="1748369"/>
                  <a:pt x="1275927" y="1731224"/>
                  <a:pt x="1249257" y="1727414"/>
                </a:cubicBezTo>
                <a:cubicBezTo>
                  <a:pt x="1222587" y="1723604"/>
                  <a:pt x="1208617" y="1731224"/>
                  <a:pt x="1181947" y="1736939"/>
                </a:cubicBezTo>
                <a:cubicBezTo>
                  <a:pt x="1155277" y="1742654"/>
                  <a:pt x="1141307" y="1755989"/>
                  <a:pt x="1114637" y="1755989"/>
                </a:cubicBezTo>
                <a:cubicBezTo>
                  <a:pt x="1087967" y="1755989"/>
                  <a:pt x="1074632" y="1742654"/>
                  <a:pt x="1047962" y="1736939"/>
                </a:cubicBezTo>
                <a:cubicBezTo>
                  <a:pt x="1021292" y="1731224"/>
                  <a:pt x="1005417" y="1715984"/>
                  <a:pt x="980652" y="1727414"/>
                </a:cubicBezTo>
                <a:cubicBezTo>
                  <a:pt x="955887" y="1738844"/>
                  <a:pt x="942552" y="1767419"/>
                  <a:pt x="923502" y="1794089"/>
                </a:cubicBezTo>
                <a:cubicBezTo>
                  <a:pt x="904452" y="1820759"/>
                  <a:pt x="894292" y="1834729"/>
                  <a:pt x="884767" y="1861399"/>
                </a:cubicBezTo>
                <a:cubicBezTo>
                  <a:pt x="875242" y="1888069"/>
                  <a:pt x="877147" y="1902039"/>
                  <a:pt x="875242" y="1928709"/>
                </a:cubicBezTo>
                <a:cubicBezTo>
                  <a:pt x="873337" y="1955379"/>
                  <a:pt x="869527" y="1966809"/>
                  <a:pt x="875242" y="1995384"/>
                </a:cubicBezTo>
                <a:cubicBezTo>
                  <a:pt x="880957" y="2023959"/>
                  <a:pt x="911437" y="2043644"/>
                  <a:pt x="903817" y="2072219"/>
                </a:cubicBezTo>
                <a:cubicBezTo>
                  <a:pt x="896197" y="2100794"/>
                  <a:pt x="863812" y="2112859"/>
                  <a:pt x="837142" y="2139529"/>
                </a:cubicBezTo>
                <a:cubicBezTo>
                  <a:pt x="810472" y="2166199"/>
                  <a:pt x="796502" y="2185884"/>
                  <a:pt x="769832" y="2206839"/>
                </a:cubicBezTo>
                <a:cubicBezTo>
                  <a:pt x="743162" y="2227794"/>
                  <a:pt x="729192" y="2237319"/>
                  <a:pt x="702522" y="2244939"/>
                </a:cubicBezTo>
                <a:cubicBezTo>
                  <a:pt x="675852" y="2252559"/>
                  <a:pt x="656802" y="2258274"/>
                  <a:pt x="635847" y="2244939"/>
                </a:cubicBezTo>
                <a:cubicBezTo>
                  <a:pt x="614892" y="2231604"/>
                  <a:pt x="614257" y="2204299"/>
                  <a:pt x="597112" y="2177629"/>
                </a:cubicBezTo>
                <a:cubicBezTo>
                  <a:pt x="579967" y="2150959"/>
                  <a:pt x="568537" y="2137624"/>
                  <a:pt x="549487" y="2110954"/>
                </a:cubicBezTo>
                <a:cubicBezTo>
                  <a:pt x="530437" y="2084284"/>
                  <a:pt x="525992" y="2068409"/>
                  <a:pt x="501227" y="2043644"/>
                </a:cubicBezTo>
                <a:cubicBezTo>
                  <a:pt x="476462" y="2018879"/>
                  <a:pt x="453602" y="2003004"/>
                  <a:pt x="425027" y="1985859"/>
                </a:cubicBezTo>
                <a:cubicBezTo>
                  <a:pt x="396452" y="1968714"/>
                  <a:pt x="390102" y="1972524"/>
                  <a:pt x="357717" y="1957284"/>
                </a:cubicBezTo>
                <a:cubicBezTo>
                  <a:pt x="325332" y="1942044"/>
                  <a:pt x="294217" y="1926804"/>
                  <a:pt x="261832" y="1909659"/>
                </a:cubicBezTo>
                <a:cubicBezTo>
                  <a:pt x="229447" y="1892514"/>
                  <a:pt x="215477" y="1891879"/>
                  <a:pt x="194522" y="1870924"/>
                </a:cubicBezTo>
                <a:cubicBezTo>
                  <a:pt x="173567" y="1849969"/>
                  <a:pt x="165947" y="1830919"/>
                  <a:pt x="156422" y="1804249"/>
                </a:cubicBezTo>
                <a:cubicBezTo>
                  <a:pt x="146897" y="1777579"/>
                  <a:pt x="150707" y="1763609"/>
                  <a:pt x="146897" y="1736939"/>
                </a:cubicBezTo>
                <a:cubicBezTo>
                  <a:pt x="143087" y="1710269"/>
                  <a:pt x="146897" y="1696299"/>
                  <a:pt x="137372" y="1669629"/>
                </a:cubicBezTo>
                <a:cubicBezTo>
                  <a:pt x="127847" y="1642959"/>
                  <a:pt x="110067" y="1631529"/>
                  <a:pt x="98637" y="1602954"/>
                </a:cubicBezTo>
                <a:cubicBezTo>
                  <a:pt x="87207" y="1574379"/>
                  <a:pt x="83397" y="1554694"/>
                  <a:pt x="79587" y="1526119"/>
                </a:cubicBezTo>
                <a:cubicBezTo>
                  <a:pt x="75777" y="1497544"/>
                  <a:pt x="81492" y="1485479"/>
                  <a:pt x="79587" y="1458809"/>
                </a:cubicBezTo>
                <a:cubicBezTo>
                  <a:pt x="77682" y="1432139"/>
                  <a:pt x="77682" y="1418804"/>
                  <a:pt x="70062" y="1392134"/>
                </a:cubicBezTo>
                <a:cubicBezTo>
                  <a:pt x="62442" y="1365464"/>
                  <a:pt x="49107" y="1351494"/>
                  <a:pt x="41487" y="1324824"/>
                </a:cubicBezTo>
                <a:cubicBezTo>
                  <a:pt x="33867" y="1298154"/>
                  <a:pt x="37677" y="1286089"/>
                  <a:pt x="31962" y="1257514"/>
                </a:cubicBezTo>
                <a:cubicBezTo>
                  <a:pt x="26247" y="1228939"/>
                  <a:pt x="18627" y="1211159"/>
                  <a:pt x="12912" y="1180679"/>
                </a:cubicBezTo>
                <a:cubicBezTo>
                  <a:pt x="7197" y="1150199"/>
                  <a:pt x="5292" y="1133054"/>
                  <a:pt x="3387" y="1104479"/>
                </a:cubicBezTo>
                <a:cubicBezTo>
                  <a:pt x="1482" y="1075904"/>
                  <a:pt x="3387" y="1063839"/>
                  <a:pt x="3387" y="1037169"/>
                </a:cubicBezTo>
                <a:cubicBezTo>
                  <a:pt x="3387" y="1010499"/>
                  <a:pt x="-4233" y="996529"/>
                  <a:pt x="3387" y="969859"/>
                </a:cubicBezTo>
                <a:cubicBezTo>
                  <a:pt x="11007" y="943189"/>
                  <a:pt x="22437" y="929854"/>
                  <a:pt x="41487" y="903184"/>
                </a:cubicBezTo>
                <a:cubicBezTo>
                  <a:pt x="60537" y="876514"/>
                  <a:pt x="75777" y="864449"/>
                  <a:pt x="98637" y="835874"/>
                </a:cubicBezTo>
                <a:cubicBezTo>
                  <a:pt x="121497" y="807299"/>
                  <a:pt x="135467" y="787614"/>
                  <a:pt x="156422" y="759039"/>
                </a:cubicBezTo>
                <a:cubicBezTo>
                  <a:pt x="177377" y="730464"/>
                  <a:pt x="189442" y="719034"/>
                  <a:pt x="204682" y="692364"/>
                </a:cubicBezTo>
                <a:cubicBezTo>
                  <a:pt x="219922" y="665694"/>
                  <a:pt x="223732" y="651724"/>
                  <a:pt x="233257" y="625054"/>
                </a:cubicBezTo>
                <a:cubicBezTo>
                  <a:pt x="242782" y="598384"/>
                  <a:pt x="246592" y="584414"/>
                  <a:pt x="252307" y="557744"/>
                </a:cubicBezTo>
                <a:cubicBezTo>
                  <a:pt x="258022" y="531074"/>
                  <a:pt x="259927" y="517739"/>
                  <a:pt x="261832" y="491069"/>
                </a:cubicBezTo>
                <a:cubicBezTo>
                  <a:pt x="263737" y="464399"/>
                  <a:pt x="259927" y="450429"/>
                  <a:pt x="261832" y="423759"/>
                </a:cubicBezTo>
                <a:cubicBezTo>
                  <a:pt x="263737" y="397089"/>
                  <a:pt x="267547" y="383119"/>
                  <a:pt x="271357" y="356449"/>
                </a:cubicBezTo>
                <a:cubicBezTo>
                  <a:pt x="275167" y="329779"/>
                  <a:pt x="273262" y="316444"/>
                  <a:pt x="280882" y="289774"/>
                </a:cubicBezTo>
                <a:cubicBezTo>
                  <a:pt x="288502" y="263104"/>
                  <a:pt x="302472" y="249134"/>
                  <a:pt x="310092" y="222464"/>
                </a:cubicBezTo>
                <a:cubicBezTo>
                  <a:pt x="317712" y="195794"/>
                  <a:pt x="315807" y="181824"/>
                  <a:pt x="319617" y="155154"/>
                </a:cubicBezTo>
                <a:cubicBezTo>
                  <a:pt x="323427" y="128484"/>
                  <a:pt x="327237" y="100544"/>
                  <a:pt x="329142" y="88479"/>
                </a:cubicBezTo>
              </a:path>
            </a:pathLst>
          </a:custGeom>
          <a:noFill/>
          <a:ln w="412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7" name="文本框 16"/>
          <p:cNvSpPr txBox="1"/>
          <p:nvPr/>
        </p:nvSpPr>
        <p:spPr>
          <a:xfrm>
            <a:off x="0" y="0"/>
            <a:ext cx="37719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美国西部相关州和城市</a:t>
            </a:r>
            <a:endParaRPr kumimoji="1" lang="zh-CN" sz="2800" b="1" dirty="0">
              <a:solidFill>
                <a:schemeClr val="lt1"/>
              </a:solidFill>
              <a:sym typeface="+mn-ea"/>
            </a:endParaRPr>
          </a:p>
        </p:txBody>
      </p:sp>
      <p:sp>
        <p:nvSpPr>
          <p:cNvPr id="6" name="文本框 5"/>
          <p:cNvSpPr txBox="1"/>
          <p:nvPr/>
        </p:nvSpPr>
        <p:spPr>
          <a:xfrm>
            <a:off x="163195" y="846455"/>
            <a:ext cx="8798560" cy="4030980"/>
          </a:xfrm>
          <a:prstGeom prst="rect">
            <a:avLst/>
          </a:prstGeom>
          <a:noFill/>
          <a:ln w="28575" cmpd="sng">
            <a:noFill/>
            <a:prstDash val="sysDash"/>
          </a:ln>
        </p:spPr>
        <p:txBody>
          <a:bodyPr wrap="square" rtlCol="0" anchor="t">
            <a:spAutoFit/>
          </a:bodyPr>
          <a:p>
            <a:r>
              <a:rPr lang="zh-CN" altLang="en-US" sz="3200">
                <a:latin typeface="Times New Roman" panose="02020603050405020304" charset="0"/>
                <a:ea typeface="华文中宋" panose="02010600040101010101" charset="-122"/>
                <a:cs typeface="Times New Roman" panose="02020603050405020304" charset="0"/>
              </a:rPr>
              <a:t>California 加利福尼亚州</a:t>
            </a:r>
            <a:endParaRPr lang="zh-CN" altLang="en-US" sz="3200">
              <a:latin typeface="Times New Roman" panose="02020603050405020304" charset="0"/>
              <a:ea typeface="华文中宋" panose="02010600040101010101" charset="-122"/>
              <a:cs typeface="Times New Roman" panose="02020603050405020304" charset="0"/>
            </a:endParaRPr>
          </a:p>
          <a:p>
            <a:r>
              <a:rPr lang="zh-CN" altLang="en-US" sz="3200">
                <a:latin typeface="Times New Roman" panose="02020603050405020304" charset="0"/>
                <a:ea typeface="华文中宋" panose="02010600040101010101" charset="-122"/>
                <a:cs typeface="Times New Roman" panose="02020603050405020304" charset="0"/>
              </a:rPr>
              <a:t>Sierra Nevada 内华达山脉（位于加利福尼亚州）</a:t>
            </a:r>
            <a:endParaRPr lang="zh-CN" altLang="en-US" sz="3200">
              <a:latin typeface="Times New Roman" panose="02020603050405020304" charset="0"/>
              <a:ea typeface="华文中宋" panose="02010600040101010101" charset="-122"/>
              <a:cs typeface="Times New Roman" panose="02020603050405020304" charset="0"/>
            </a:endParaRPr>
          </a:p>
          <a:p>
            <a:r>
              <a:rPr lang="zh-CN" altLang="en-US" sz="3200">
                <a:latin typeface="Times New Roman" panose="02020603050405020304" charset="0"/>
                <a:ea typeface="华文中宋" panose="02010600040101010101" charset="-122"/>
                <a:cs typeface="Times New Roman" panose="02020603050405020304" charset="0"/>
              </a:rPr>
              <a:t>Seattle 西雅图（华盛顿州Washington港口）</a:t>
            </a:r>
            <a:endParaRPr lang="zh-CN" altLang="en-US" sz="3200">
              <a:latin typeface="Times New Roman" panose="02020603050405020304" charset="0"/>
              <a:ea typeface="华文中宋" panose="02010600040101010101" charset="-122"/>
              <a:cs typeface="Times New Roman" panose="02020603050405020304" charset="0"/>
            </a:endParaRPr>
          </a:p>
          <a:p>
            <a:r>
              <a:rPr lang="zh-CN" altLang="en-US" sz="3200">
                <a:latin typeface="Times New Roman" panose="02020603050405020304" charset="0"/>
                <a:ea typeface="华文中宋" panose="02010600040101010101" charset="-122"/>
                <a:cs typeface="Times New Roman" panose="02020603050405020304" charset="0"/>
              </a:rPr>
              <a:t>Portland 波特兰（俄勒冈州最大的城市）</a:t>
            </a:r>
            <a:endParaRPr lang="zh-CN" altLang="en-US" sz="3200">
              <a:latin typeface="Times New Roman" panose="02020603050405020304" charset="0"/>
              <a:ea typeface="华文中宋" panose="02010600040101010101" charset="-122"/>
              <a:cs typeface="Times New Roman" panose="02020603050405020304" charset="0"/>
            </a:endParaRPr>
          </a:p>
          <a:p>
            <a:r>
              <a:rPr lang="zh-CN" altLang="en-US" sz="3200">
                <a:latin typeface="Times New Roman" panose="02020603050405020304" charset="0"/>
                <a:ea typeface="华文中宋" panose="02010600040101010101" charset="-122"/>
                <a:cs typeface="Times New Roman" panose="02020603050405020304" charset="0"/>
              </a:rPr>
              <a:t>Oregon 俄勒冈州</a:t>
            </a:r>
            <a:endParaRPr lang="zh-CN" altLang="en-US" sz="3200">
              <a:latin typeface="Times New Roman" panose="02020603050405020304" charset="0"/>
              <a:ea typeface="华文中宋" panose="02010600040101010101" charset="-122"/>
              <a:cs typeface="Times New Roman" panose="02020603050405020304" charset="0"/>
            </a:endParaRPr>
          </a:p>
          <a:p>
            <a:r>
              <a:rPr lang="zh-CN" altLang="en-US" sz="3200">
                <a:latin typeface="Times New Roman" panose="02020603050405020304" charset="0"/>
                <a:ea typeface="华文中宋" panose="02010600040101010101" charset="-122"/>
                <a:cs typeface="Times New Roman" panose="02020603050405020304" charset="0"/>
              </a:rPr>
              <a:t>Nevada 内华达州</a:t>
            </a:r>
            <a:endParaRPr lang="zh-CN" altLang="en-US" sz="3200">
              <a:latin typeface="Times New Roman" panose="02020603050405020304" charset="0"/>
              <a:ea typeface="华文中宋" panose="02010600040101010101" charset="-122"/>
              <a:cs typeface="Times New Roman" panose="02020603050405020304" charset="0"/>
            </a:endParaRPr>
          </a:p>
          <a:p>
            <a:r>
              <a:rPr lang="zh-CN" altLang="en-US" sz="3200">
                <a:latin typeface="Times New Roman" panose="02020603050405020304" charset="0"/>
                <a:ea typeface="华文中宋" panose="02010600040101010101" charset="-122"/>
                <a:cs typeface="Times New Roman" panose="02020603050405020304" charset="0"/>
              </a:rPr>
              <a:t>Idaho 爱达荷州</a:t>
            </a:r>
            <a:endParaRPr lang="zh-CN" altLang="en-US" sz="3200">
              <a:latin typeface="Times New Roman" panose="02020603050405020304" charset="0"/>
              <a:ea typeface="华文中宋" panose="02010600040101010101" charset="-122"/>
              <a:cs typeface="Times New Roman" panose="02020603050405020304" charset="0"/>
            </a:endParaRPr>
          </a:p>
          <a:p>
            <a:r>
              <a:rPr lang="zh-CN" altLang="en-US" sz="3200">
                <a:latin typeface="Times New Roman" panose="02020603050405020304" charset="0"/>
                <a:ea typeface="华文中宋" panose="02010600040101010101" charset="-122"/>
                <a:cs typeface="Times New Roman" panose="02020603050405020304" charset="0"/>
              </a:rPr>
              <a:t>Utah 犹他州</a:t>
            </a:r>
            <a:endParaRPr lang="zh-CN" altLang="en-US" sz="3200">
              <a:latin typeface="Times New Roman" panose="02020603050405020304" charset="0"/>
              <a:ea typeface="华文中宋" panose="02010600040101010101" charset="-122"/>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90040" y="210820"/>
            <a:ext cx="9724390" cy="829945"/>
          </a:xfrm>
          <a:prstGeom prst="rect">
            <a:avLst/>
          </a:prstGeom>
          <a:noFill/>
        </p:spPr>
        <p:txBody>
          <a:bodyPr wrap="square" rtlCol="0">
            <a:spAutoFit/>
          </a:bodyPr>
          <a:lstStyle/>
          <a:p>
            <a:pPr>
              <a:buClrTx/>
              <a:buSzTx/>
              <a:buFontTx/>
            </a:pPr>
            <a:r>
              <a:rPr lang="en-US" sz="2400" b="1" dirty="0" smtClean="0">
                <a:latin typeface="+mj-ea"/>
                <a:ea typeface="+mj-ea"/>
                <a:cs typeface="Arial" panose="020B0604020202020204" pitchFamily="34" charset="0"/>
              </a:rPr>
              <a:t>4. Two </a:t>
            </a:r>
            <a:r>
              <a:rPr lang="en-US" sz="2400" b="1" dirty="0" err="1" smtClean="0">
                <a:latin typeface="+mj-ea"/>
                <a:ea typeface="+mj-ea"/>
                <a:cs typeface="Arial" panose="020B0604020202020204" pitchFamily="34" charset="0"/>
              </a:rPr>
              <a:t>SpaceX</a:t>
            </a:r>
            <a:r>
              <a:rPr lang="en-US" sz="2400" b="1" dirty="0" smtClean="0">
                <a:latin typeface="+mj-ea"/>
                <a:ea typeface="+mj-ea"/>
                <a:cs typeface="Arial" panose="020B0604020202020204" pitchFamily="34" charset="0"/>
              </a:rPr>
              <a:t> </a:t>
            </a:r>
            <a:r>
              <a:rPr lang="en-US" sz="2400" b="1" dirty="0" err="1" smtClean="0">
                <a:latin typeface="+mj-ea"/>
                <a:ea typeface="+mj-ea"/>
                <a:cs typeface="Arial" panose="020B0604020202020204" pitchFamily="34" charset="0"/>
              </a:rPr>
              <a:t>satellites</a:t>
            </a:r>
            <a:r>
              <a:rPr lang="en-US" sz="2400" b="1" dirty="0" smtClean="0">
                <a:latin typeface="+mj-ea"/>
                <a:ea typeface="+mj-ea"/>
                <a:cs typeface="Arial" panose="020B0604020202020204" pitchFamily="34" charset="0"/>
              </a:rPr>
              <a:t> came close to </a:t>
            </a:r>
            <a:r>
              <a:rPr lang="en-US" sz="2400" b="1" dirty="0" err="1" smtClean="0">
                <a:latin typeface="+mj-ea"/>
                <a:ea typeface="+mj-ea"/>
                <a:cs typeface="Arial" panose="020B0604020202020204" pitchFamily="34" charset="0"/>
              </a:rPr>
              <a:t>Tiangong</a:t>
            </a:r>
            <a:r>
              <a:rPr lang="en-US" sz="2400" b="1" dirty="0" smtClean="0">
                <a:latin typeface="+mj-ea"/>
                <a:ea typeface="+mj-ea"/>
                <a:cs typeface="Arial" panose="020B0604020202020204" pitchFamily="34" charset="0"/>
              </a:rPr>
              <a:t> space station</a:t>
            </a:r>
            <a:endParaRPr lang="en-US" sz="2400" b="1" dirty="0" smtClean="0">
              <a:latin typeface="+mj-ea"/>
              <a:ea typeface="+mj-ea"/>
              <a:cs typeface="Arial" panose="020B0604020202020204" pitchFamily="34" charset="0"/>
            </a:endParaRPr>
          </a:p>
          <a:p>
            <a:pPr>
              <a:buClrTx/>
              <a:buSzTx/>
              <a:buFontTx/>
            </a:pPr>
            <a:r>
              <a:rPr lang="en-US" sz="2400" dirty="0" smtClean="0">
                <a:latin typeface="+mj-ea"/>
                <a:ea typeface="+mj-ea"/>
                <a:cs typeface="Arial" panose="020B0604020202020204" pitchFamily="34" charset="0"/>
              </a:rPr>
              <a:t>                </a:t>
            </a:r>
            <a:r>
              <a:rPr lang="zh-CN" altLang="en-US" sz="2400" b="1" dirty="0" smtClean="0">
                <a:solidFill>
                  <a:schemeClr val="accent2"/>
                </a:solidFill>
                <a:latin typeface="+mj-ea"/>
                <a:ea typeface="+mj-ea"/>
                <a:cs typeface="Arial" panose="020B0604020202020204" pitchFamily="34" charset="0"/>
              </a:rPr>
              <a:t>美国</a:t>
            </a:r>
            <a:r>
              <a:rPr lang="zh-CN" altLang="en-US" sz="2400" b="1" dirty="0">
                <a:solidFill>
                  <a:schemeClr val="accent2"/>
                </a:solidFill>
                <a:latin typeface="+mj-ea"/>
                <a:ea typeface="+mj-ea"/>
                <a:cs typeface="Arial" panose="020B0604020202020204" pitchFamily="34" charset="0"/>
              </a:rPr>
              <a:t>卫星两次接近中国空间站，外交部回应</a:t>
            </a:r>
            <a:endParaRPr lang="en-US" altLang="zh-CN" sz="2400" b="1" dirty="0">
              <a:solidFill>
                <a:schemeClr val="accent2"/>
              </a:solidFill>
              <a:latin typeface="+mj-ea"/>
              <a:ea typeface="+mj-ea"/>
              <a:cs typeface="Arial" panose="020B0604020202020204" pitchFamily="34" charset="0"/>
            </a:endParaRPr>
          </a:p>
        </p:txBody>
      </p:sp>
      <p:pic>
        <p:nvPicPr>
          <p:cNvPr id="1028" name="Picture 4" descr="https://gimg2.baidu.com/image_search/src=http%3A%2F%2Fnimg.ws.126.net%2F%3Furl%3Dhttp%253A%252F%252Fdingyue.ws.126.net%252F2021%252F0824%252F9d94e928j00qybl0x0010c000hs00b9m.jpg%26thumbnail%3D650x2147483647%26quality%3D80%26type%3Djpg&amp;refer=http%3A%2F%2Fnimg.ws.126.net&amp;app=2002&amp;size=f9999,10000&amp;q=a80&amp;n=0&amp;g=0n&amp;fmt=jpeg?sec=1643451113&amp;t=2521047cd58dbb94fdd044fffb2a1bf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98560" y="1155786"/>
            <a:ext cx="7767704" cy="491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503555"/>
            <a:ext cx="12117070" cy="6287770"/>
          </a:xfrm>
          <a:prstGeom prst="rect">
            <a:avLst/>
          </a:prstGeom>
          <a:noFill/>
        </p:spPr>
        <p:txBody>
          <a:bodyPr wrap="square" rtlCol="0">
            <a:spAutoFit/>
          </a:bodyPr>
          <a:lstStyle/>
          <a:p>
            <a:pPr>
              <a:lnSpc>
                <a:spcPct val="90000"/>
              </a:lnSpc>
            </a:pPr>
            <a:r>
              <a:rPr lang="en-US" altLang="zh-CN" sz="2800" dirty="0" smtClean="0">
                <a:latin typeface="Times New Roman" panose="02020603050405020304" charset="0"/>
                <a:cs typeface="Times New Roman" panose="02020603050405020304" charset="0"/>
              </a:rPr>
              <a:t>       </a:t>
            </a:r>
            <a:r>
              <a:rPr lang="en-US" altLang="zh-CN" sz="2800" dirty="0">
                <a:latin typeface="Times New Roman" panose="02020603050405020304" charset="0"/>
                <a:cs typeface="Times New Roman" panose="02020603050405020304" charset="0"/>
              </a:rPr>
              <a:t>China has accused the US </a:t>
            </a:r>
            <a:r>
              <a:rPr lang="en-US" altLang="zh-CN" sz="2800" dirty="0" smtClean="0">
                <a:latin typeface="Times New Roman" panose="02020603050405020304" charset="0"/>
                <a:cs typeface="Times New Roman" panose="02020603050405020304" charset="0"/>
              </a:rPr>
              <a:t>___ </a:t>
            </a:r>
            <a:r>
              <a:rPr lang="en-US" altLang="zh-CN" sz="2800" dirty="0">
                <a:latin typeface="Times New Roman" panose="02020603050405020304" charset="0"/>
                <a:cs typeface="Times New Roman" panose="02020603050405020304" charset="0"/>
              </a:rPr>
              <a:t>ignoring international treaty obligations and engaging in </a:t>
            </a:r>
            <a:r>
              <a:rPr lang="en-US" altLang="zh-CN" sz="2800" dirty="0" smtClean="0">
                <a:latin typeface="Times New Roman" panose="02020603050405020304" charset="0"/>
                <a:cs typeface="Times New Roman" panose="02020603050405020304" charset="0"/>
              </a:rPr>
              <a:t>___________ (responsible) </a:t>
            </a:r>
            <a:r>
              <a:rPr lang="en-US" altLang="zh-CN" sz="2800" dirty="0">
                <a:latin typeface="Times New Roman" panose="02020603050405020304" charset="0"/>
                <a:cs typeface="Times New Roman" panose="02020603050405020304" charset="0"/>
              </a:rPr>
              <a:t>and unsafe conduct in outer space after two near misses between the Chinese space station and satellites operated by </a:t>
            </a:r>
            <a:r>
              <a:rPr lang="en-US" altLang="zh-CN" sz="2800" dirty="0" err="1">
                <a:latin typeface="Times New Roman" panose="02020603050405020304" charset="0"/>
                <a:cs typeface="Times New Roman" panose="02020603050405020304" charset="0"/>
              </a:rPr>
              <a:t>Elon</a:t>
            </a:r>
            <a:r>
              <a:rPr lang="en-US" altLang="zh-CN" sz="2800" dirty="0">
                <a:latin typeface="Times New Roman" panose="02020603050405020304" charset="0"/>
                <a:cs typeface="Times New Roman" panose="02020603050405020304" charset="0"/>
              </a:rPr>
              <a:t> Musk’s </a:t>
            </a:r>
            <a:r>
              <a:rPr lang="en-US" altLang="zh-CN" sz="2800" dirty="0" err="1">
                <a:latin typeface="Times New Roman" panose="02020603050405020304" charset="0"/>
                <a:cs typeface="Times New Roman" panose="02020603050405020304" charset="0"/>
              </a:rPr>
              <a:t>SpaceX</a:t>
            </a:r>
            <a:r>
              <a:rPr lang="en-US" altLang="zh-CN" sz="2800" dirty="0">
                <a:latin typeface="Times New Roman" panose="02020603050405020304" charset="0"/>
                <a:cs typeface="Times New Roman" panose="02020603050405020304" charset="0"/>
              </a:rPr>
              <a:t> company. </a:t>
            </a:r>
            <a:endParaRPr lang="en-US" altLang="zh-CN" sz="2800" dirty="0">
              <a:latin typeface="Times New Roman" panose="02020603050405020304" charset="0"/>
              <a:cs typeface="Times New Roman" panose="02020603050405020304" charset="0"/>
            </a:endParaRPr>
          </a:p>
          <a:p>
            <a:pPr>
              <a:lnSpc>
                <a:spcPct val="90000"/>
              </a:lnSpc>
            </a:pPr>
            <a:r>
              <a:rPr lang="en-US" altLang="zh-CN" sz="2800" dirty="0" smtClean="0">
                <a:latin typeface="Times New Roman" panose="02020603050405020304" charset="0"/>
                <a:cs typeface="Times New Roman" panose="02020603050405020304" charset="0"/>
              </a:rPr>
              <a:t>        Zhao </a:t>
            </a:r>
            <a:r>
              <a:rPr lang="en-US" altLang="zh-CN" sz="2800" dirty="0" err="1">
                <a:latin typeface="Times New Roman" panose="02020603050405020304" charset="0"/>
                <a:cs typeface="Times New Roman" panose="02020603050405020304" charset="0"/>
              </a:rPr>
              <a:t>Lijian</a:t>
            </a:r>
            <a:r>
              <a:rPr lang="en-US" altLang="zh-CN" sz="2800" dirty="0">
                <a:latin typeface="Times New Roman" panose="02020603050405020304" charset="0"/>
                <a:cs typeface="Times New Roman" panose="02020603050405020304" charset="0"/>
              </a:rPr>
              <a:t> , </a:t>
            </a:r>
            <a:r>
              <a:rPr lang="en-US" altLang="zh-CN" sz="2800" dirty="0" smtClean="0">
                <a:latin typeface="Times New Roman" panose="02020603050405020304" charset="0"/>
                <a:cs typeface="Times New Roman" panose="02020603050405020304" charset="0"/>
              </a:rPr>
              <a:t>___ </a:t>
            </a:r>
            <a:r>
              <a:rPr lang="en-US" altLang="zh-CN" sz="2800" dirty="0">
                <a:latin typeface="Times New Roman" panose="02020603050405020304" charset="0"/>
                <a:cs typeface="Times New Roman" panose="02020603050405020304" charset="0"/>
              </a:rPr>
              <a:t>foreign ministry spokesperson, said yesterday that China “urges the US to act responsibly” after incidents involving </a:t>
            </a:r>
            <a:r>
              <a:rPr lang="en-US" altLang="zh-CN" sz="2800" dirty="0" err="1">
                <a:latin typeface="Times New Roman" panose="02020603050405020304" charset="0"/>
                <a:cs typeface="Times New Roman" panose="02020603050405020304" charset="0"/>
              </a:rPr>
              <a:t>SpaceX’s</a:t>
            </a:r>
            <a:r>
              <a:rPr lang="en-US" altLang="zh-CN" sz="2800" dirty="0">
                <a:latin typeface="Times New Roman" panose="02020603050405020304" charset="0"/>
                <a:cs typeface="Times New Roman" panose="02020603050405020304" charset="0"/>
              </a:rPr>
              <a:t> </a:t>
            </a:r>
            <a:r>
              <a:rPr lang="en-US" altLang="zh-CN" sz="2800" dirty="0" err="1">
                <a:latin typeface="Times New Roman" panose="02020603050405020304" charset="0"/>
                <a:cs typeface="Times New Roman" panose="02020603050405020304" charset="0"/>
              </a:rPr>
              <a:t>Starlink</a:t>
            </a:r>
            <a:r>
              <a:rPr lang="en-US" altLang="zh-CN" sz="2800" dirty="0">
                <a:latin typeface="Times New Roman" panose="02020603050405020304" charset="0"/>
                <a:cs typeface="Times New Roman" panose="02020603050405020304" charset="0"/>
              </a:rPr>
              <a:t> satellites, which he said </a:t>
            </a:r>
            <a:r>
              <a:rPr lang="en-US" altLang="zh-CN" sz="2800" dirty="0" smtClean="0">
                <a:latin typeface="Times New Roman" panose="02020603050405020304" charset="0"/>
                <a:cs typeface="Times New Roman" panose="02020603050405020304" charset="0"/>
              </a:rPr>
              <a:t>_________ (pose) </a:t>
            </a:r>
            <a:r>
              <a:rPr lang="en-US" altLang="zh-CN" sz="2800" dirty="0">
                <a:latin typeface="Times New Roman" panose="02020603050405020304" charset="0"/>
                <a:cs typeface="Times New Roman" panose="02020603050405020304" charset="0"/>
              </a:rPr>
              <a:t>a serious threat to the lives and safety of </a:t>
            </a:r>
            <a:r>
              <a:rPr lang="en-US" altLang="zh-CN" sz="2800" dirty="0" smtClean="0">
                <a:latin typeface="Times New Roman" panose="02020603050405020304" charset="0"/>
                <a:cs typeface="Times New Roman" panose="02020603050405020304" charset="0"/>
              </a:rPr>
              <a:t>_________ (astronaut).</a:t>
            </a:r>
            <a:endParaRPr lang="en-US" altLang="zh-CN" sz="2800" dirty="0">
              <a:latin typeface="Times New Roman" panose="02020603050405020304" charset="0"/>
              <a:cs typeface="Times New Roman" panose="02020603050405020304" charset="0"/>
            </a:endParaRPr>
          </a:p>
          <a:p>
            <a:pPr>
              <a:lnSpc>
                <a:spcPct val="90000"/>
              </a:lnSpc>
            </a:pPr>
            <a:r>
              <a:rPr lang="en-US" altLang="zh-CN" sz="2800" dirty="0" smtClean="0">
                <a:latin typeface="Times New Roman" panose="02020603050405020304" charset="0"/>
                <a:cs typeface="Times New Roman" panose="02020603050405020304" charset="0"/>
              </a:rPr>
              <a:t>       In </a:t>
            </a:r>
            <a:r>
              <a:rPr lang="en-US" altLang="zh-CN" sz="2800" dirty="0">
                <a:latin typeface="Times New Roman" panose="02020603050405020304" charset="0"/>
                <a:cs typeface="Times New Roman" panose="02020603050405020304" charset="0"/>
              </a:rPr>
              <a:t>a note to the UN Committee on the Peaceful Uses of Outer Space earlier this month, China said </a:t>
            </a:r>
            <a:r>
              <a:rPr lang="en-US" altLang="zh-CN" sz="2800" dirty="0" err="1">
                <a:latin typeface="Times New Roman" panose="02020603050405020304" charset="0"/>
                <a:cs typeface="Times New Roman" panose="02020603050405020304" charset="0"/>
              </a:rPr>
              <a:t>Tiangong</a:t>
            </a:r>
            <a:r>
              <a:rPr lang="en-US" altLang="zh-CN" sz="2800" dirty="0">
                <a:latin typeface="Times New Roman" panose="02020603050405020304" charset="0"/>
                <a:cs typeface="Times New Roman" panose="02020603050405020304" charset="0"/>
              </a:rPr>
              <a:t>, its new space station, </a:t>
            </a:r>
            <a:r>
              <a:rPr lang="en-US" altLang="zh-CN" sz="2800" dirty="0" smtClean="0">
                <a:latin typeface="Times New Roman" panose="02020603050405020304" charset="0"/>
                <a:cs typeface="Times New Roman" panose="02020603050405020304" charset="0"/>
              </a:rPr>
              <a:t>______ </a:t>
            </a:r>
            <a:r>
              <a:rPr lang="en-US" altLang="zh-CN" sz="2800" dirty="0">
                <a:latin typeface="Times New Roman" panose="02020603050405020304" charset="0"/>
                <a:cs typeface="Times New Roman" panose="02020603050405020304" charset="0"/>
              </a:rPr>
              <a:t>is expected to become </a:t>
            </a:r>
            <a:r>
              <a:rPr lang="en-US" altLang="zh-CN" sz="2800" dirty="0" smtClean="0">
                <a:latin typeface="Times New Roman" panose="02020603050405020304" charset="0"/>
                <a:cs typeface="Times New Roman" panose="02020603050405020304" charset="0"/>
              </a:rPr>
              <a:t>_____ (full) </a:t>
            </a:r>
            <a:r>
              <a:rPr lang="en-US" altLang="zh-CN" sz="2800" dirty="0">
                <a:latin typeface="Times New Roman" panose="02020603050405020304" charset="0"/>
                <a:cs typeface="Times New Roman" panose="02020603050405020304" charset="0"/>
              </a:rPr>
              <a:t>operational in 2022, had to </a:t>
            </a:r>
            <a:r>
              <a:rPr lang="en-US" altLang="zh-CN" sz="2800" dirty="0" err="1" smtClean="0">
                <a:latin typeface="Times New Roman" panose="02020603050405020304" charset="0"/>
                <a:cs typeface="Times New Roman" panose="02020603050405020304" charset="0"/>
              </a:rPr>
              <a:t>manoeuvre</a:t>
            </a:r>
            <a:r>
              <a:rPr lang="en-US" altLang="zh-CN" sz="2800" dirty="0" smtClean="0">
                <a:latin typeface="Times New Roman" panose="02020603050405020304" charset="0"/>
                <a:cs typeface="Times New Roman" panose="02020603050405020304" charset="0"/>
              </a:rPr>
              <a:t> (</a:t>
            </a:r>
            <a:r>
              <a:rPr lang="zh-CN" altLang="en-US" sz="2000" dirty="0" smtClean="0">
                <a:latin typeface="Times New Roman" panose="02020603050405020304" charset="0"/>
                <a:cs typeface="Times New Roman" panose="02020603050405020304" charset="0"/>
              </a:rPr>
              <a:t>操控</a:t>
            </a:r>
            <a:r>
              <a:rPr lang="en-US" altLang="zh-CN" sz="2800" dirty="0" smtClean="0">
                <a:latin typeface="Times New Roman" panose="02020603050405020304" charset="0"/>
                <a:cs typeface="Times New Roman" panose="02020603050405020304" charset="0"/>
              </a:rPr>
              <a:t>) ________ (avoid) </a:t>
            </a:r>
            <a:r>
              <a:rPr lang="en-US" altLang="zh-CN" sz="2800" dirty="0">
                <a:latin typeface="Times New Roman" panose="02020603050405020304" charset="0"/>
                <a:cs typeface="Times New Roman" panose="02020603050405020304" charset="0"/>
              </a:rPr>
              <a:t>one </a:t>
            </a:r>
            <a:r>
              <a:rPr lang="en-US" altLang="zh-CN" sz="2800" dirty="0" err="1">
                <a:latin typeface="Times New Roman" panose="02020603050405020304" charset="0"/>
                <a:cs typeface="Times New Roman" panose="02020603050405020304" charset="0"/>
              </a:rPr>
              <a:t>Starlink</a:t>
            </a:r>
            <a:r>
              <a:rPr lang="en-US" altLang="zh-CN" sz="2800" dirty="0">
                <a:latin typeface="Times New Roman" panose="02020603050405020304" charset="0"/>
                <a:cs typeface="Times New Roman" panose="02020603050405020304" charset="0"/>
              </a:rPr>
              <a:t> satellite in July and another in October. </a:t>
            </a:r>
            <a:endParaRPr lang="en-US" altLang="zh-CN" sz="2800" dirty="0">
              <a:latin typeface="Times New Roman" panose="02020603050405020304" charset="0"/>
              <a:cs typeface="Times New Roman" panose="02020603050405020304" charset="0"/>
            </a:endParaRPr>
          </a:p>
          <a:p>
            <a:pPr>
              <a:lnSpc>
                <a:spcPct val="90000"/>
              </a:lnSpc>
            </a:pPr>
            <a:r>
              <a:rPr lang="en-US" altLang="zh-CN" sz="2800" dirty="0" smtClean="0">
                <a:latin typeface="Times New Roman" panose="02020603050405020304" charset="0"/>
                <a:cs typeface="Times New Roman" panose="02020603050405020304" charset="0"/>
              </a:rPr>
              <a:t>       China’s </a:t>
            </a:r>
            <a:r>
              <a:rPr lang="en-US" altLang="zh-CN" sz="2800" dirty="0">
                <a:latin typeface="Times New Roman" panose="02020603050405020304" charset="0"/>
                <a:cs typeface="Times New Roman" panose="02020603050405020304" charset="0"/>
              </a:rPr>
              <a:t>note to the UN space agency in Vienna </a:t>
            </a:r>
            <a:r>
              <a:rPr lang="en-US" altLang="zh-CN" sz="2800" dirty="0" smtClean="0">
                <a:latin typeface="Times New Roman" panose="02020603050405020304" charset="0"/>
                <a:cs typeface="Times New Roman" panose="02020603050405020304" charset="0"/>
              </a:rPr>
              <a:t>_____ (say) </a:t>
            </a:r>
            <a:r>
              <a:rPr lang="en-US" altLang="zh-CN" sz="2800" dirty="0">
                <a:latin typeface="Times New Roman" panose="02020603050405020304" charset="0"/>
                <a:cs typeface="Times New Roman" panose="02020603050405020304" charset="0"/>
              </a:rPr>
              <a:t>state parties to the outer space treaty, which is the foundation of international space law, “bear international responsibility” for activities </a:t>
            </a:r>
            <a:r>
              <a:rPr lang="en-US" altLang="zh-CN" sz="2800" dirty="0" smtClean="0">
                <a:latin typeface="Times New Roman" panose="02020603050405020304" charset="0"/>
                <a:cs typeface="Times New Roman" panose="02020603050405020304" charset="0"/>
              </a:rPr>
              <a:t>_______ (carry) </a:t>
            </a:r>
            <a:r>
              <a:rPr lang="en-US" altLang="zh-CN" sz="2800" dirty="0">
                <a:latin typeface="Times New Roman" panose="02020603050405020304" charset="0"/>
                <a:cs typeface="Times New Roman" panose="02020603050405020304" charset="0"/>
              </a:rPr>
              <a:t>out by both government and non-governmental bodies in space.</a:t>
            </a:r>
            <a:endParaRPr lang="en-US" altLang="zh-CN" sz="2800" dirty="0">
              <a:latin typeface="Times New Roman" panose="02020603050405020304" charset="0"/>
              <a:cs typeface="Times New Roman" panose="02020603050405020304" charset="0"/>
            </a:endParaRPr>
          </a:p>
        </p:txBody>
      </p:sp>
      <p:sp>
        <p:nvSpPr>
          <p:cNvPr id="17" name="文本框 16"/>
          <p:cNvSpPr txBox="1"/>
          <p:nvPr/>
        </p:nvSpPr>
        <p:spPr>
          <a:xfrm>
            <a:off x="0" y="762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5" name="文本框 4"/>
          <p:cNvSpPr txBox="1"/>
          <p:nvPr/>
        </p:nvSpPr>
        <p:spPr>
          <a:xfrm>
            <a:off x="1796415" y="43180"/>
            <a:ext cx="9311005" cy="460375"/>
          </a:xfrm>
          <a:prstGeom prst="rect">
            <a:avLst/>
          </a:prstGeom>
          <a:noFill/>
        </p:spPr>
        <p:txBody>
          <a:bodyPr wrap="square" rtlCol="0">
            <a:spAutoFit/>
          </a:bodyPr>
          <a:lstStyle/>
          <a:p>
            <a:r>
              <a:rPr lang="zh-CN" altLang="en-US" sz="2400" b="1" dirty="0">
                <a:solidFill>
                  <a:schemeClr val="accent2"/>
                </a:solidFill>
                <a:latin typeface="+mj-ea"/>
                <a:ea typeface="+mj-ea"/>
                <a:cs typeface="Arial" panose="020B0604020202020204" pitchFamily="34" charset="0"/>
              </a:rPr>
              <a:t>（</a:t>
            </a:r>
            <a:r>
              <a:rPr lang="zh-CN" altLang="en-US" sz="2400" b="1" dirty="0" smtClean="0">
                <a:solidFill>
                  <a:schemeClr val="accent2"/>
                </a:solidFill>
                <a:latin typeface="+mj-ea"/>
                <a:ea typeface="+mj-ea"/>
                <a:cs typeface="Arial" panose="020B0604020202020204" pitchFamily="34" charset="0"/>
              </a:rPr>
              <a:t>《</a:t>
            </a:r>
            <a:r>
              <a:rPr lang="zh-CN" altLang="en-US" sz="2400" b="1" dirty="0">
                <a:solidFill>
                  <a:schemeClr val="accent2"/>
                </a:solidFill>
                <a:latin typeface="+mj-ea"/>
                <a:ea typeface="+mj-ea"/>
                <a:cs typeface="Arial" panose="020B0604020202020204" pitchFamily="34" charset="0"/>
              </a:rPr>
              <a:t>卫</a:t>
            </a:r>
            <a:r>
              <a:rPr lang="zh-CN" altLang="en-US" sz="2400" b="1" dirty="0" smtClean="0">
                <a:solidFill>
                  <a:schemeClr val="accent2"/>
                </a:solidFill>
                <a:latin typeface="+mj-ea"/>
                <a:ea typeface="+mj-ea"/>
                <a:cs typeface="Arial" panose="020B0604020202020204" pitchFamily="34" charset="0"/>
              </a:rPr>
              <a:t>报》</a:t>
            </a:r>
            <a:r>
              <a:rPr lang="en-US" altLang="zh-CN" sz="2400" b="1" dirty="0">
                <a:solidFill>
                  <a:schemeClr val="accent2"/>
                </a:solidFill>
                <a:latin typeface="+mj-ea"/>
                <a:ea typeface="+mj-ea"/>
                <a:cs typeface="Arial" panose="020B0604020202020204" pitchFamily="34" charset="0"/>
              </a:rPr>
              <a:t>2021</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12</a:t>
            </a:r>
            <a:r>
              <a:rPr lang="zh-CN" altLang="en-US" sz="2400" b="1" dirty="0" smtClean="0">
                <a:solidFill>
                  <a:schemeClr val="accent2"/>
                </a:solidFill>
                <a:latin typeface="+mj-ea"/>
                <a:ea typeface="+mj-ea"/>
                <a:cs typeface="Arial" panose="020B0604020202020204" pitchFamily="34" charset="0"/>
              </a:rPr>
              <a:t>月</a:t>
            </a:r>
            <a:r>
              <a:rPr lang="en-US" altLang="zh-CN" sz="2400" b="1" dirty="0" smtClean="0">
                <a:solidFill>
                  <a:schemeClr val="accent2"/>
                </a:solidFill>
                <a:latin typeface="+mj-ea"/>
                <a:ea typeface="+mj-ea"/>
                <a:cs typeface="Arial" panose="020B0604020202020204" pitchFamily="34" charset="0"/>
              </a:rPr>
              <a:t>29日 25页）</a:t>
            </a:r>
            <a:endParaRPr lang="zh-CN" altLang="en-US" sz="2400" b="1" dirty="0">
              <a:solidFill>
                <a:schemeClr val="accent2"/>
              </a:solidFill>
              <a:latin typeface="+mj-ea"/>
              <a:ea typeface="+mj-ea"/>
              <a:cs typeface="Arial" panose="020B0604020202020204" pitchFamily="34" charset="0"/>
            </a:endParaRPr>
          </a:p>
        </p:txBody>
      </p:sp>
      <p:sp>
        <p:nvSpPr>
          <p:cNvPr id="13" name="文本框 12"/>
          <p:cNvSpPr txBox="1"/>
          <p:nvPr/>
        </p:nvSpPr>
        <p:spPr>
          <a:xfrm>
            <a:off x="4544119" y="503555"/>
            <a:ext cx="580862" cy="506730"/>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of</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1919034" y="911641"/>
            <a:ext cx="1970833"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irresponsible</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2832566" y="2035403"/>
            <a:ext cx="471470"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a </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545587" y="2814759"/>
            <a:ext cx="1997063"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had posed </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7389339" y="3969947"/>
            <a:ext cx="1095633"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which</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42551" y="4348966"/>
            <a:ext cx="892202"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fully</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8353210" y="4348965"/>
            <a:ext cx="1324430"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to avoid </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7651571" y="5131389"/>
            <a:ext cx="942939"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said</a:t>
            </a:r>
            <a:endParaRPr lang="en-US" altLang="zh-CN" sz="2700" dirty="0" smtClean="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6058535" y="5878526"/>
            <a:ext cx="1199000"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carried</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79563" y="3223401"/>
            <a:ext cx="1702883"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astronauts </a:t>
            </a:r>
            <a:endParaRPr lang="en-US" altLang="zh-CN" sz="2700" dirty="0">
              <a:solidFill>
                <a:srgbClr val="FF0000"/>
              </a:solidFill>
              <a:latin typeface="Times New Roman" panose="02020603050405020304" charset="0"/>
              <a:cs typeface="Times New Roman" panose="02020603050405020304" charset="0"/>
              <a:sym typeface="+mn-ea"/>
            </a:endParaRPr>
          </a:p>
        </p:txBody>
      </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P spid="10" grpId="0"/>
      <p:bldP spid="11" grpId="0"/>
      <p:bldP spid="12"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720" y="654685"/>
            <a:ext cx="11973560" cy="4772660"/>
          </a:xfrm>
          <a:prstGeom prst="rect">
            <a:avLst/>
          </a:prstGeom>
          <a:noFill/>
        </p:spPr>
        <p:txBody>
          <a:bodyPr wrap="square" rtlCol="0">
            <a:spAutoFit/>
          </a:bodyPr>
          <a:lstStyle/>
          <a:p>
            <a:pPr>
              <a:lnSpc>
                <a:spcPct val="90000"/>
              </a:lnSpc>
              <a:spcBef>
                <a:spcPts val="1000"/>
              </a:spcBef>
            </a:pPr>
            <a:r>
              <a:rPr lang="en-US" sz="2800" dirty="0" smtClean="0">
                <a:latin typeface="Times New Roman" panose="02020603050405020304" charset="0"/>
                <a:ea typeface="华文中宋" panose="02010600040101010101" charset="-122"/>
                <a:cs typeface="Times New Roman" panose="02020603050405020304" charset="0"/>
                <a:sym typeface="+mn-ea"/>
              </a:rPr>
              <a:t>1. </a:t>
            </a:r>
            <a:r>
              <a:rPr lang="en-US" sz="2800" dirty="0" smtClean="0">
                <a:solidFill>
                  <a:srgbClr val="3333FF"/>
                </a:solidFill>
                <a:latin typeface="Times New Roman" panose="02020603050405020304" charset="0"/>
                <a:ea typeface="华文中宋" panose="02010600040101010101" charset="-122"/>
                <a:cs typeface="Times New Roman" panose="02020603050405020304" charset="0"/>
                <a:sym typeface="+mn-ea"/>
              </a:rPr>
              <a:t>pose</a:t>
            </a:r>
            <a:r>
              <a:rPr lang="en-US" altLang="zh-CN" sz="2800" dirty="0">
                <a:latin typeface="Times New Roman" panose="02020603050405020304" charset="0"/>
                <a:ea typeface="华文中宋" panose="02010600040101010101" charset="-122"/>
                <a:cs typeface="Times New Roman" panose="02020603050405020304" charset="0"/>
              </a:rPr>
              <a:t>: to create a threat, problem, etc. that has to be dealt with </a:t>
            </a:r>
            <a:r>
              <a:rPr lang="zh-CN" altLang="en-US" sz="2800" dirty="0">
                <a:latin typeface="Times New Roman" panose="02020603050405020304" charset="0"/>
                <a:ea typeface="华文中宋" panose="02010600040101010101" charset="-122"/>
                <a:cs typeface="Times New Roman" panose="02020603050405020304" charset="0"/>
              </a:rPr>
              <a:t>造成（威胁、问题等）；引起；产生</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pitchFamily="2" charset="2"/>
              <a:buChar char="ü"/>
            </a:pPr>
            <a:r>
              <a:rPr lang="en-US" altLang="zh-CN" sz="2800" dirty="0">
                <a:latin typeface="Times New Roman" panose="02020603050405020304" charset="0"/>
                <a:ea typeface="华文中宋" panose="02010600040101010101" charset="-122"/>
                <a:cs typeface="Times New Roman" panose="02020603050405020304" charset="0"/>
              </a:rPr>
              <a:t> </a:t>
            </a:r>
            <a:r>
              <a:rPr lang="en-US" altLang="zh-CN" sz="2800" dirty="0" smtClean="0">
                <a:latin typeface="Times New Roman" panose="02020603050405020304" charset="0"/>
                <a:ea typeface="华文中宋" panose="02010600040101010101" charset="-122"/>
                <a:cs typeface="Times New Roman" panose="02020603050405020304" charset="0"/>
              </a:rPr>
              <a:t>The </a:t>
            </a:r>
            <a:r>
              <a:rPr lang="en-US" altLang="zh-CN" sz="2800" dirty="0">
                <a:latin typeface="Times New Roman" panose="02020603050405020304" charset="0"/>
                <a:ea typeface="华文中宋" panose="02010600040101010101" charset="-122"/>
                <a:cs typeface="Times New Roman" panose="02020603050405020304" charset="0"/>
              </a:rPr>
              <a:t>task poses no special problems. </a:t>
            </a:r>
            <a:r>
              <a:rPr lang="zh-CN" altLang="en-US" sz="2800" dirty="0">
                <a:latin typeface="Times New Roman" panose="02020603050405020304" charset="0"/>
                <a:ea typeface="华文中宋" panose="02010600040101010101" charset="-122"/>
                <a:cs typeface="Times New Roman" panose="02020603050405020304" charset="0"/>
              </a:rPr>
              <a:t>这项任务不会造成特别的问题</a:t>
            </a:r>
            <a:r>
              <a:rPr lang="zh-CN" altLang="en-US" sz="2800" dirty="0" smtClean="0">
                <a:latin typeface="Times New Roman" panose="02020603050405020304" charset="0"/>
                <a:ea typeface="华文中宋" panose="02010600040101010101" charset="-122"/>
                <a:cs typeface="Times New Roman" panose="02020603050405020304" charset="0"/>
              </a:rPr>
              <a:t>。</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smtClean="0">
              <a:latin typeface="Times New Roman" panose="02020603050405020304" charset="0"/>
              <a:cs typeface="Times New Roman" panose="02020603050405020304" charset="0"/>
            </a:endParaRPr>
          </a:p>
          <a:p>
            <a:pPr>
              <a:lnSpc>
                <a:spcPct val="90000"/>
              </a:lnSpc>
              <a:spcBef>
                <a:spcPts val="1000"/>
              </a:spcBef>
            </a:pPr>
            <a:r>
              <a:rPr lang="en-US" sz="3200" dirty="0" smtClean="0">
                <a:latin typeface="Times New Roman" panose="02020603050405020304" charset="0"/>
                <a:cs typeface="Times New Roman" panose="02020603050405020304" charset="0"/>
                <a:sym typeface="+mn-ea"/>
              </a:rPr>
              <a:t>2. </a:t>
            </a:r>
            <a:r>
              <a:rPr lang="en-US" sz="3000" dirty="0" smtClean="0">
                <a:solidFill>
                  <a:srgbClr val="3333FF"/>
                </a:solidFill>
                <a:latin typeface="Times New Roman" panose="02020603050405020304" charset="0"/>
                <a:cs typeface="Times New Roman" panose="02020603050405020304" charset="0"/>
                <a:sym typeface="+mn-ea"/>
              </a:rPr>
              <a:t>note</a:t>
            </a:r>
            <a:r>
              <a:rPr lang="en-US" altLang="zh-CN" sz="3000" dirty="0" smtClean="0">
                <a:latin typeface="Times New Roman" panose="02020603050405020304" charset="0"/>
                <a:cs typeface="Times New Roman" panose="02020603050405020304" charset="0"/>
              </a:rPr>
              <a:t>: </a:t>
            </a:r>
            <a:r>
              <a:rPr lang="en-US" altLang="zh-CN" sz="2800" dirty="0">
                <a:latin typeface="Times New Roman" panose="02020603050405020304" charset="0"/>
                <a:ea typeface="华文中宋" panose="02010600040101010101" charset="-122"/>
                <a:cs typeface="Times New Roman" panose="02020603050405020304" charset="0"/>
              </a:rPr>
              <a:t>an official letter from the representative of one government to another </a:t>
            </a:r>
            <a:r>
              <a:rPr lang="zh-CN" altLang="en-US" sz="2800" dirty="0">
                <a:latin typeface="Times New Roman" panose="02020603050405020304" charset="0"/>
                <a:ea typeface="华文中宋" panose="02010600040101010101" charset="-122"/>
                <a:cs typeface="Times New Roman" panose="02020603050405020304" charset="0"/>
              </a:rPr>
              <a:t>（外交文书）照会；</a:t>
            </a:r>
            <a:r>
              <a:rPr lang="zh-CN" altLang="en-US" sz="2800" dirty="0" smtClean="0">
                <a:latin typeface="Times New Roman" panose="02020603050405020304" charset="0"/>
                <a:ea typeface="华文中宋" panose="02010600040101010101" charset="-122"/>
                <a:cs typeface="Times New Roman" panose="02020603050405020304" charset="0"/>
              </a:rPr>
              <a:t>通牒</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pitchFamily="2" charset="2"/>
              <a:buChar char="ü"/>
            </a:pPr>
            <a:r>
              <a:rPr lang="en-US" sz="2800" dirty="0">
                <a:latin typeface="Times New Roman" panose="02020603050405020304" charset="0"/>
                <a:ea typeface="华文中宋" panose="02010600040101010101" charset="-122"/>
                <a:cs typeface="Times New Roman" panose="02020603050405020304" charset="0"/>
              </a:rPr>
              <a:t>Foreign Ministry spokesman Zhao </a:t>
            </a:r>
            <a:r>
              <a:rPr lang="en-US" sz="2800" dirty="0" err="1">
                <a:latin typeface="Times New Roman" panose="02020603050405020304" charset="0"/>
                <a:ea typeface="华文中宋" panose="02010600040101010101" charset="-122"/>
                <a:cs typeface="Times New Roman" panose="02020603050405020304" charset="0"/>
              </a:rPr>
              <a:t>Lijian</a:t>
            </a:r>
            <a:r>
              <a:rPr lang="en-US" sz="2800" dirty="0">
                <a:latin typeface="Times New Roman" panose="02020603050405020304" charset="0"/>
                <a:ea typeface="华文中宋" panose="02010600040101010101" charset="-122"/>
                <a:cs typeface="Times New Roman" panose="02020603050405020304" charset="0"/>
              </a:rPr>
              <a:t> made the remarks while confirming that China's permanent mission to the United Nations had submitted a note </a:t>
            </a:r>
            <a:r>
              <a:rPr lang="en-US" sz="2800" dirty="0" err="1">
                <a:latin typeface="Times New Roman" panose="02020603050405020304" charset="0"/>
                <a:ea typeface="华文中宋" panose="02010600040101010101" charset="-122"/>
                <a:cs typeface="Times New Roman" panose="02020603050405020304" charset="0"/>
              </a:rPr>
              <a:t>verbale</a:t>
            </a:r>
            <a:r>
              <a:rPr lang="en-US" sz="2800" dirty="0">
                <a:latin typeface="Times New Roman" panose="02020603050405020304" charset="0"/>
                <a:ea typeface="华文中宋" panose="02010600040101010101" charset="-122"/>
                <a:cs typeface="Times New Roman" panose="02020603050405020304" charset="0"/>
              </a:rPr>
              <a:t> to the UN secretary-general for safety reasons earlier this month.</a:t>
            </a:r>
            <a:endParaRPr lang="zh-CN" altLang="en-US" sz="2800" dirty="0">
              <a:latin typeface="Times New Roman" panose="02020603050405020304" charset="0"/>
              <a:ea typeface="华文中宋" panose="02010600040101010101" charset="-122"/>
              <a:cs typeface="Times New Roman" panose="02020603050405020304" charset="0"/>
            </a:endParaRPr>
          </a:p>
        </p:txBody>
      </p:sp>
      <p:sp>
        <p:nvSpPr>
          <p:cNvPr id="2" name="文本框 1"/>
          <p:cNvSpPr txBox="1"/>
          <p:nvPr/>
        </p:nvSpPr>
        <p:spPr>
          <a:xfrm>
            <a:off x="137795" y="206502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137795" y="2635885"/>
            <a:ext cx="6971459" cy="553998"/>
          </a:xfrm>
          <a:prstGeom prst="rect">
            <a:avLst/>
          </a:prstGeom>
          <a:noFill/>
        </p:spPr>
        <p:txBody>
          <a:bodyPr wrap="square" rtlCol="0">
            <a:spAutoFit/>
          </a:bodyPr>
          <a:lstStyle/>
          <a:p>
            <a:r>
              <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rPr>
              <a:t>This could pose a threat to the environment. </a:t>
            </a:r>
            <a:endPar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8" name="文本框 7"/>
          <p:cNvSpPr txBox="1"/>
          <p:nvPr/>
        </p:nvSpPr>
        <p:spPr>
          <a:xfrm>
            <a:off x="1856740" y="2091055"/>
            <a:ext cx="5936256" cy="523220"/>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rPr>
              <a:t>这会对环境造成</a:t>
            </a:r>
            <a:r>
              <a:rPr lang="zh-CN" altLang="en-US" sz="2800" dirty="0" smtClean="0">
                <a:latin typeface="华文中宋" panose="02010600040101010101" charset="-122"/>
                <a:ea typeface="华文中宋" panose="02010600040101010101" charset="-122"/>
              </a:rPr>
              <a:t>威胁。</a:t>
            </a:r>
            <a:endParaRPr lang="zh-CN" altLang="en-US" sz="2800" dirty="0">
              <a:latin typeface="华文中宋" panose="02010600040101010101" charset="-122"/>
              <a:ea typeface="华文中宋" panose="02010600040101010101" charset="-122"/>
            </a:endParaRPr>
          </a:p>
        </p:txBody>
      </p:sp>
      <p:cxnSp>
        <p:nvCxnSpPr>
          <p:cNvPr id="9" name="直接连接符 8"/>
          <p:cNvCxnSpPr/>
          <p:nvPr/>
        </p:nvCxnSpPr>
        <p:spPr>
          <a:xfrm flipV="1">
            <a:off x="179705" y="3128645"/>
            <a:ext cx="6864985" cy="762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25431" y="5481298"/>
            <a:ext cx="11371647" cy="954107"/>
          </a:xfrm>
          <a:prstGeom prst="rect">
            <a:avLst/>
          </a:prstGeom>
          <a:noFill/>
        </p:spPr>
        <p:txBody>
          <a:bodyPr wrap="square" rtlCol="0">
            <a:spAutoFit/>
          </a:bodyPr>
          <a:lstStyle/>
          <a:p>
            <a:r>
              <a:rPr lang="zh-CN" altLang="en-US" sz="2800" dirty="0">
                <a:latin typeface="华文中宋" panose="02010600040101010101" charset="-122"/>
                <a:ea typeface="华文中宋" panose="02010600040101010101" charset="-122"/>
                <a:sym typeface="+mn-ea"/>
              </a:rPr>
              <a:t>外交部发言人赵立坚在确认中国常驻联合国代表团本月早些时候就安全问题向联合国秘书长提交了一份普通照会时发表了上述言论。 </a:t>
            </a:r>
            <a:endParaRPr lang="zh-CN" altLang="en-US" sz="2800" dirty="0">
              <a:latin typeface="华文中宋" panose="02010600040101010101" charset="-122"/>
              <a:ea typeface="华文中宋" panose="02010600040101010101" charset="-122"/>
              <a:cs typeface="Times New Roman" panose="02020603050405020304" charset="0"/>
              <a:sym typeface="+mn-ea"/>
            </a:endParaRPr>
          </a:p>
        </p:txBody>
      </p:sp>
      <p:sp>
        <p:nvSpPr>
          <p:cNvPr id="13" name="文本框 12"/>
          <p:cNvSpPr txBox="1"/>
          <p:nvPr/>
        </p:nvSpPr>
        <p:spPr>
          <a:xfrm>
            <a:off x="3226" y="51451"/>
            <a:ext cx="243840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熟词生义讲解</a:t>
            </a:r>
            <a:endParaRPr kumimoji="1" lang="zh-CN" sz="2800" b="1" dirty="0">
              <a:solidFill>
                <a:schemeClr val="lt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blinds(horizontal)">
                                      <p:cBhvr>
                                        <p:cTn id="3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8"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4273" y="116205"/>
            <a:ext cx="9863455" cy="524510"/>
          </a:xfrm>
        </p:spPr>
        <p:txBody>
          <a:bodyPr>
            <a:normAutofit fontScale="90000"/>
          </a:bodyPr>
          <a:lstStyle/>
          <a:p>
            <a:pPr algn="ctr"/>
            <a:r>
              <a:rPr lang="en-US" altLang="zh-CN" sz="3500">
                <a:latin typeface="Times New Roman" panose="02020603050405020304" charset="0"/>
                <a:cs typeface="Times New Roman" panose="02020603050405020304" charset="0"/>
              </a:rPr>
              <a:t>5. </a:t>
            </a:r>
            <a:r>
              <a:rPr lang="en-US" altLang="zh-CN" sz="3500" b="1">
                <a:latin typeface="Times New Roman" panose="02020603050405020304" charset="0"/>
                <a:cs typeface="Times New Roman" panose="02020603050405020304" charset="0"/>
              </a:rPr>
              <a:t>BBC</a:t>
            </a:r>
            <a:r>
              <a:rPr lang="zh-CN" altLang="en-US" sz="3500" b="1">
                <a:latin typeface="Times New Roman" panose="02020603050405020304" charset="0"/>
                <a:cs typeface="Times New Roman" panose="02020603050405020304" charset="0"/>
              </a:rPr>
              <a:t>一分钟新闻听写填空</a:t>
            </a:r>
            <a:r>
              <a:rPr lang="en-US" altLang="zh-CN" sz="3500">
                <a:latin typeface="Times New Roman" panose="02020603050405020304" charset="0"/>
                <a:cs typeface="Times New Roman" panose="02020603050405020304" charset="0"/>
              </a:rPr>
              <a:t> </a:t>
            </a:r>
            <a:r>
              <a:rPr lang="zh-CN" altLang="en-US" sz="3500">
                <a:latin typeface="Times New Roman" panose="02020603050405020304" charset="0"/>
                <a:cs typeface="Times New Roman" panose="02020603050405020304" charset="0"/>
              </a:rPr>
              <a:t>One-minute World 12</a:t>
            </a:r>
            <a:r>
              <a:rPr lang="en-US" altLang="zh-CN" sz="3500">
                <a:latin typeface="Times New Roman" panose="02020603050405020304" charset="0"/>
                <a:cs typeface="Times New Roman" panose="02020603050405020304" charset="0"/>
              </a:rPr>
              <a:t>/28/</a:t>
            </a:r>
            <a:r>
              <a:rPr lang="zh-CN" altLang="en-US" sz="3500">
                <a:latin typeface="Times New Roman" panose="02020603050405020304" charset="0"/>
                <a:cs typeface="Times New Roman" panose="02020603050405020304" charset="0"/>
              </a:rPr>
              <a:t>21</a:t>
            </a:r>
            <a:endParaRPr lang="zh-CN" altLang="en-US" sz="3500">
              <a:latin typeface="Times New Roman" panose="02020603050405020304" charset="0"/>
              <a:cs typeface="Times New Roman" panose="02020603050405020304" charset="0"/>
            </a:endParaRPr>
          </a:p>
        </p:txBody>
      </p:sp>
      <p:pic>
        <p:nvPicPr>
          <p:cNvPr id="5" name="One-minute World 12.28.21">
            <a:hlinkClick r:id="" action="ppaction://media"/>
          </p:cNvPr>
          <p:cNvPicPr>
            <a:picLocks noGrp="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199515" y="671830"/>
            <a:ext cx="9793605" cy="618617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635"/>
            <a:ext cx="12214225" cy="6856730"/>
            <a:chOff x="-30" y="1"/>
            <a:chExt cx="19235" cy="10798"/>
          </a:xfrm>
        </p:grpSpPr>
        <p:pic>
          <p:nvPicPr>
            <p:cNvPr id="102" name="图片 101"/>
            <p:cNvPicPr/>
            <p:nvPr/>
          </p:nvPicPr>
          <p:blipFill>
            <a:blip r:embed="rId1"/>
            <a:stretch>
              <a:fillRect/>
            </a:stretch>
          </p:blipFill>
          <p:spPr>
            <a:xfrm>
              <a:off x="760" y="1"/>
              <a:ext cx="17682" cy="10799"/>
            </a:xfrm>
            <a:prstGeom prst="rect">
              <a:avLst/>
            </a:prstGeom>
            <a:noFill/>
            <a:ln w="9525">
              <a:noFill/>
            </a:ln>
          </p:spPr>
        </p:pic>
        <p:sp>
          <p:nvSpPr>
            <p:cNvPr id="3" name="矩形 2"/>
            <p:cNvSpPr/>
            <p:nvPr/>
          </p:nvSpPr>
          <p:spPr>
            <a:xfrm>
              <a:off x="-30"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8395"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096578" y="4919980"/>
            <a:ext cx="5998845" cy="1938020"/>
          </a:xfrm>
          <a:prstGeom prst="rect">
            <a:avLst/>
          </a:prstGeom>
          <a:noFill/>
        </p:spPr>
        <p:txBody>
          <a:bodyPr wrap="square" rtlCol="0" anchor="t">
            <a:spAutoFit/>
          </a:bodyPr>
          <a:lstStyle/>
          <a:p>
            <a:pPr algn="ctr"/>
            <a:r>
              <a:rPr kumimoji="1" lang="en-US" sz="8000" b="1" i="1" dirty="0">
                <a:solidFill>
                  <a:srgbClr val="7030A0"/>
                </a:solidFill>
                <a:latin typeface="Trebuchet MS" panose="020B0603020202020204" charset="0"/>
                <a:cs typeface="Trebuchet MS" panose="020B0603020202020204" charset="0"/>
                <a:sym typeface="+mn-ea"/>
              </a:rPr>
              <a:t>The Week</a:t>
            </a:r>
            <a:endParaRPr kumimoji="1" lang="zh-CN" altLang="en-US" sz="4000" b="1" i="1" dirty="0">
              <a:solidFill>
                <a:srgbClr val="7030A0"/>
              </a:solidFill>
              <a:latin typeface="Trebuchet MS" panose="020B0603020202020204" charset="0"/>
              <a:cs typeface="Trebuchet MS" panose="020B0603020202020204" charset="0"/>
              <a:sym typeface="+mn-ea"/>
            </a:endParaRPr>
          </a:p>
          <a:p>
            <a:pPr algn="ctr">
              <a:buClrTx/>
              <a:buSzTx/>
              <a:buFontTx/>
            </a:pPr>
            <a:r>
              <a:rPr kumimoji="1" lang="en-US" sz="4000" b="1" i="1" dirty="0">
                <a:solidFill>
                  <a:srgbClr val="7030A0"/>
                </a:solidFill>
                <a:latin typeface="Trebuchet MS" panose="020B0603020202020204" charset="0"/>
                <a:cs typeface="Trebuchet MS" panose="020B0603020202020204" charset="0"/>
                <a:sym typeface="+mn-ea"/>
              </a:rPr>
              <a:t>Dec 25th-31st, 2021</a:t>
            </a:r>
            <a:endParaRPr kumimoji="1" lang="en-US" altLang="en-US" sz="4000" b="1" i="1" dirty="0">
              <a:solidFill>
                <a:srgbClr val="7030A0"/>
              </a:solidFill>
              <a:latin typeface="Trebuchet MS" panose="020B0603020202020204" charset="0"/>
              <a:cs typeface="Trebuchet MS" panose="020B0603020202020204"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010" y="591185"/>
            <a:ext cx="12194540" cy="6266180"/>
          </a:xfrm>
        </p:spPr>
        <p:txBody>
          <a:bodyPr>
            <a:noAutofit/>
          </a:bodyPr>
          <a:lstStyle/>
          <a:p>
            <a:r>
              <a:rPr sz="3000">
                <a:cs typeface="Times New Roman" panose="02020603050405020304" charset="0"/>
              </a:rPr>
              <a:t>Millions around the world face travel </a:t>
            </a:r>
            <a:r>
              <a:rPr sz="3000">
                <a:solidFill>
                  <a:srgbClr val="3333FF"/>
                </a:solidFill>
                <a:cs typeface="Times New Roman" panose="02020603050405020304" charset="0"/>
              </a:rPr>
              <a:t>disruption </a:t>
            </a:r>
            <a:r>
              <a:rPr sz="3000">
                <a:cs typeface="Times New Roman" panose="02020603050405020304" charset="0"/>
              </a:rPr>
              <a:t>over </a:t>
            </a:r>
            <a:r>
              <a:rPr lang="en-US" sz="3000">
                <a:cs typeface="Times New Roman" panose="02020603050405020304" charset="0"/>
              </a:rPr>
              <a:t>_________</a:t>
            </a:r>
            <a:r>
              <a:rPr sz="3000">
                <a:solidFill>
                  <a:srgbClr val="FF0000"/>
                </a:solidFill>
                <a:cs typeface="Times New Roman" panose="02020603050405020304" charset="0"/>
              </a:rPr>
              <a:t> </a:t>
            </a:r>
            <a:r>
              <a:rPr sz="3000">
                <a:cs typeface="Times New Roman" panose="02020603050405020304" charset="0"/>
              </a:rPr>
              <a:t>as the surge in Omicron variant cases sees thousands of flights cancelled due to </a:t>
            </a:r>
            <a:r>
              <a:rPr lang="en-US" sz="3000">
                <a:cs typeface="Times New Roman" panose="02020603050405020304" charset="0"/>
              </a:rPr>
              <a:t>_____________</a:t>
            </a:r>
            <a:r>
              <a:rPr sz="3000">
                <a:cs typeface="Times New Roman" panose="02020603050405020304" charset="0"/>
              </a:rPr>
              <a:t>.</a:t>
            </a:r>
            <a:r>
              <a:rPr lang="en-US" sz="3000">
                <a:cs typeface="Times New Roman" panose="02020603050405020304" charset="0"/>
              </a:rPr>
              <a:t> </a:t>
            </a:r>
            <a:r>
              <a:rPr sz="3000">
                <a:cs typeface="Times New Roman" panose="02020603050405020304" charset="0"/>
              </a:rPr>
              <a:t>United Airlines says it</a:t>
            </a:r>
            <a:r>
              <a:rPr lang="en-US" sz="3000">
                <a:cs typeface="Times New Roman" panose="02020603050405020304" charset="0"/>
              </a:rPr>
              <a:t>’</a:t>
            </a:r>
            <a:r>
              <a:rPr sz="3000">
                <a:cs typeface="Times New Roman" panose="02020603050405020304" charset="0"/>
              </a:rPr>
              <a:t>s </a:t>
            </a:r>
            <a:r>
              <a:rPr lang="en-US" sz="3000">
                <a:cs typeface="Times New Roman" panose="02020603050405020304" charset="0"/>
              </a:rPr>
              <a:t>_________ </a:t>
            </a:r>
            <a:r>
              <a:rPr sz="3000">
                <a:cs typeface="Times New Roman" panose="02020603050405020304" charset="0"/>
              </a:rPr>
              <a:t>those passengers affected before they arrive at the airport.</a:t>
            </a:r>
            <a:endParaRPr sz="3000">
              <a:cs typeface="Times New Roman" panose="02020603050405020304" charset="0"/>
            </a:endParaRPr>
          </a:p>
          <a:p>
            <a:r>
              <a:rPr sz="3000">
                <a:cs typeface="Times New Roman" panose="02020603050405020304" charset="0"/>
              </a:rPr>
              <a:t>Christmas celebrations have </a:t>
            </a:r>
            <a:r>
              <a:rPr lang="en-US" sz="3000">
                <a:cs typeface="Times New Roman" panose="02020603050405020304" charset="0"/>
              </a:rPr>
              <a:t>__________</a:t>
            </a:r>
            <a:r>
              <a:rPr sz="3000">
                <a:cs typeface="Times New Roman" panose="02020603050405020304" charset="0"/>
              </a:rPr>
              <a:t> in Bethlehem</a:t>
            </a:r>
            <a:r>
              <a:rPr lang="en-US" sz="3000">
                <a:cs typeface="Times New Roman" panose="02020603050405020304" charset="0"/>
              </a:rPr>
              <a:t> (</a:t>
            </a:r>
            <a:r>
              <a:rPr lang="en-US" sz="2500">
                <a:latin typeface="宋体" panose="02010600030101010101" pitchFamily="2" charset="-122"/>
                <a:ea typeface="宋体" panose="02010600030101010101" pitchFamily="2" charset="-122"/>
                <a:cs typeface="Times New Roman" panose="02020603050405020304" charset="0"/>
              </a:rPr>
              <a:t>伯利恒,</a:t>
            </a:r>
            <a:r>
              <a:rPr lang="zh-CN" altLang="en-US" sz="2500">
                <a:latin typeface="宋体" panose="02010600030101010101" pitchFamily="2" charset="-122"/>
                <a:ea typeface="宋体" panose="02010600030101010101" pitchFamily="2" charset="-122"/>
                <a:cs typeface="Times New Roman" panose="02020603050405020304" charset="0"/>
              </a:rPr>
              <a:t>耶稣诞生地</a:t>
            </a:r>
            <a:r>
              <a:rPr lang="en-US" sz="3000">
                <a:cs typeface="Times New Roman" panose="02020603050405020304" charset="0"/>
              </a:rPr>
              <a:t>) </a:t>
            </a:r>
            <a:r>
              <a:rPr sz="3000">
                <a:cs typeface="Times New Roman" panose="02020603050405020304" charset="0"/>
              </a:rPr>
              <a:t>culminating</a:t>
            </a:r>
            <a:r>
              <a:rPr lang="en-US" sz="3000">
                <a:cs typeface="Times New Roman" panose="02020603050405020304" charset="0"/>
              </a:rPr>
              <a:t> (</a:t>
            </a:r>
            <a:r>
              <a:rPr lang="en-US" sz="2500">
                <a:latin typeface="宋体" panose="02010600030101010101" pitchFamily="2" charset="-122"/>
                <a:ea typeface="宋体" panose="02010600030101010101" pitchFamily="2" charset="-122"/>
                <a:cs typeface="Times New Roman" panose="02020603050405020304" charset="0"/>
              </a:rPr>
              <a:t>以…结束</a:t>
            </a:r>
            <a:r>
              <a:rPr lang="en-US" sz="3000">
                <a:cs typeface="Times New Roman" panose="02020603050405020304" charset="0"/>
              </a:rPr>
              <a:t>)</a:t>
            </a:r>
            <a:r>
              <a:rPr sz="3000">
                <a:cs typeface="Times New Roman" panose="02020603050405020304" charset="0"/>
              </a:rPr>
              <a:t> in a Mass </a:t>
            </a:r>
            <a:r>
              <a:rPr lang="en-US" sz="3000">
                <a:cs typeface="Times New Roman" panose="02020603050405020304" charset="0"/>
              </a:rPr>
              <a:t>(</a:t>
            </a:r>
            <a:r>
              <a:rPr lang="en-US" sz="2500">
                <a:latin typeface="宋体" panose="02010600030101010101" pitchFamily="2" charset="-122"/>
                <a:ea typeface="宋体" panose="02010600030101010101" pitchFamily="2" charset="-122"/>
                <a:cs typeface="Times New Roman" panose="02020603050405020304" charset="0"/>
              </a:rPr>
              <a:t>弥撒</a:t>
            </a:r>
            <a:r>
              <a:rPr lang="en-US" sz="3000">
                <a:cs typeface="Times New Roman" panose="02020603050405020304" charset="0"/>
              </a:rPr>
              <a:t>) </a:t>
            </a:r>
            <a:r>
              <a:rPr sz="3000">
                <a:cs typeface="Times New Roman" panose="02020603050405020304" charset="0"/>
              </a:rPr>
              <a:t>at the church of the Nativity built at the site where Jesus is said to have been born.</a:t>
            </a:r>
            <a:r>
              <a:rPr lang="en-US" sz="3000">
                <a:cs typeface="Times New Roman" panose="02020603050405020304" charset="0"/>
              </a:rPr>
              <a:t> </a:t>
            </a:r>
            <a:r>
              <a:rPr sz="3000">
                <a:cs typeface="Times New Roman" panose="02020603050405020304" charset="0"/>
              </a:rPr>
              <a:t>Earlier in his Christmas Eve Mass, Pope Francis </a:t>
            </a:r>
            <a:r>
              <a:rPr lang="en-US" sz="3000">
                <a:cs typeface="Times New Roman" panose="02020603050405020304" charset="0"/>
              </a:rPr>
              <a:t>________</a:t>
            </a:r>
            <a:r>
              <a:rPr sz="3000">
                <a:cs typeface="Times New Roman" panose="02020603050405020304" charset="0"/>
              </a:rPr>
              <a:t> more </a:t>
            </a:r>
            <a:r>
              <a:rPr sz="3000">
                <a:solidFill>
                  <a:srgbClr val="3333FF"/>
                </a:solidFill>
                <a:cs typeface="Times New Roman" panose="02020603050405020304" charset="0"/>
              </a:rPr>
              <a:t>solidarity </a:t>
            </a:r>
            <a:r>
              <a:rPr sz="3000">
                <a:cs typeface="Times New Roman" panose="02020603050405020304" charset="0"/>
              </a:rPr>
              <a:t>with those </a:t>
            </a:r>
            <a:r>
              <a:rPr lang="en-US" sz="3000">
                <a:cs typeface="Times New Roman" panose="02020603050405020304" charset="0"/>
              </a:rPr>
              <a:t>_____________</a:t>
            </a:r>
            <a:r>
              <a:rPr sz="3000">
                <a:cs typeface="Times New Roman" panose="02020603050405020304" charset="0"/>
              </a:rPr>
              <a:t> around the world.</a:t>
            </a:r>
            <a:endParaRPr sz="3000">
              <a:cs typeface="Times New Roman" panose="02020603050405020304" charset="0"/>
            </a:endParaRPr>
          </a:p>
          <a:p>
            <a:r>
              <a:rPr sz="3000">
                <a:cs typeface="Times New Roman" panose="02020603050405020304" charset="0"/>
              </a:rPr>
              <a:t>And </a:t>
            </a:r>
            <a:r>
              <a:rPr lang="en-US" sz="3000">
                <a:cs typeface="Times New Roman" panose="02020603050405020304" charset="0"/>
              </a:rPr>
              <a:t>_______________</a:t>
            </a:r>
            <a:r>
              <a:rPr sz="3000">
                <a:cs typeface="Times New Roman" panose="02020603050405020304" charset="0"/>
              </a:rPr>
              <a:t> are underway for the launch of a rocket </a:t>
            </a:r>
            <a:r>
              <a:rPr sz="3000">
                <a:cs typeface="Times New Roman" panose="02020603050405020304" charset="0"/>
                <a:sym typeface="+mn-ea"/>
              </a:rPr>
              <a:t>carrying a space telescope</a:t>
            </a:r>
            <a:r>
              <a:rPr lang="en-US" sz="3000">
                <a:solidFill>
                  <a:srgbClr val="FF0000"/>
                </a:solidFill>
                <a:cs typeface="Times New Roman" panose="02020603050405020304" charset="0"/>
                <a:sym typeface="+mn-ea"/>
              </a:rPr>
              <a:t> </a:t>
            </a:r>
            <a:r>
              <a:rPr sz="3000">
                <a:cs typeface="Times New Roman" panose="02020603050405020304" charset="0"/>
              </a:rPr>
              <a:t>that could </a:t>
            </a:r>
            <a:r>
              <a:rPr lang="en-US" sz="3000">
                <a:cs typeface="Times New Roman" panose="02020603050405020304" charset="0"/>
              </a:rPr>
              <a:t>_________ </a:t>
            </a:r>
            <a:r>
              <a:rPr sz="3000">
                <a:cs typeface="Times New Roman" panose="02020603050405020304" charset="0"/>
              </a:rPr>
              <a:t>our understanding of the universe.</a:t>
            </a:r>
            <a:r>
              <a:rPr lang="en-US" sz="3000">
                <a:cs typeface="Times New Roman" panose="02020603050405020304" charset="0"/>
              </a:rPr>
              <a:t> </a:t>
            </a:r>
            <a:r>
              <a:rPr sz="3000">
                <a:cs typeface="Times New Roman" panose="02020603050405020304" charset="0"/>
              </a:rPr>
              <a:t>The rocket carrying the James Webb Space Telescope</a:t>
            </a:r>
            <a:r>
              <a:rPr lang="en-US" sz="3000">
                <a:cs typeface="Times New Roman" panose="02020603050405020304" charset="0"/>
              </a:rPr>
              <a:t> (</a:t>
            </a:r>
            <a:r>
              <a:rPr lang="en-US" sz="2500">
                <a:latin typeface="宋体" panose="02010600030101010101" pitchFamily="2" charset="-122"/>
                <a:ea typeface="宋体" panose="02010600030101010101" pitchFamily="2" charset="-122"/>
                <a:cs typeface="Times New Roman" panose="02020603050405020304" charset="0"/>
              </a:rPr>
              <a:t>詹姆斯韦伯太空望远镜</a:t>
            </a:r>
            <a:r>
              <a:rPr lang="en-US" sz="3000">
                <a:cs typeface="Times New Roman" panose="02020603050405020304" charset="0"/>
              </a:rPr>
              <a:t>)</a:t>
            </a:r>
            <a:r>
              <a:rPr sz="3000">
                <a:cs typeface="Times New Roman" panose="02020603050405020304" charset="0"/>
              </a:rPr>
              <a:t> will </a:t>
            </a:r>
            <a:r>
              <a:rPr lang="en-US" sz="3000">
                <a:cs typeface="Times New Roman" panose="02020603050405020304" charset="0"/>
              </a:rPr>
              <a:t>_______</a:t>
            </a:r>
            <a:r>
              <a:rPr sz="3000">
                <a:cs typeface="Times New Roman" panose="02020603050405020304" charset="0"/>
              </a:rPr>
              <a:t> from French Guiana later this Saturday. It's the </a:t>
            </a:r>
            <a:r>
              <a:rPr lang="en-US" sz="3000">
                <a:cs typeface="Times New Roman" panose="02020603050405020304" charset="0"/>
              </a:rPr>
              <a:t>________</a:t>
            </a:r>
            <a:r>
              <a:rPr sz="3000">
                <a:solidFill>
                  <a:srgbClr val="FF0000"/>
                </a:solidFill>
                <a:cs typeface="Times New Roman" panose="02020603050405020304" charset="0"/>
              </a:rPr>
              <a:t> </a:t>
            </a:r>
            <a:r>
              <a:rPr sz="3000">
                <a:cs typeface="Times New Roman" panose="02020603050405020304" charset="0"/>
              </a:rPr>
              <a:t>to the Hubble Space Telescope</a:t>
            </a:r>
            <a:r>
              <a:rPr lang="en-US" sz="3000">
                <a:cs typeface="Times New Roman" panose="02020603050405020304" charset="0"/>
              </a:rPr>
              <a:t> (</a:t>
            </a:r>
            <a:r>
              <a:rPr lang="en-US" sz="2500">
                <a:latin typeface="宋体" panose="02010600030101010101" pitchFamily="2" charset="-122"/>
                <a:ea typeface="宋体" panose="02010600030101010101" pitchFamily="2" charset="-122"/>
                <a:cs typeface="Times New Roman" panose="02020603050405020304" charset="0"/>
              </a:rPr>
              <a:t>哈勃太空望远镜</a:t>
            </a:r>
            <a:r>
              <a:rPr lang="en-US" altLang="zh-CN" sz="3000">
                <a:cs typeface="Times New Roman" panose="02020603050405020304" charset="0"/>
              </a:rPr>
              <a:t>)</a:t>
            </a:r>
            <a:r>
              <a:rPr sz="3000">
                <a:cs typeface="Times New Roman" panose="02020603050405020304" charset="0"/>
              </a:rPr>
              <a:t>.</a:t>
            </a:r>
            <a:endParaRPr sz="3000">
              <a:cs typeface="Times New Roman" panose="02020603050405020304" charset="0"/>
            </a:endParaRPr>
          </a:p>
        </p:txBody>
      </p:sp>
      <p:sp>
        <p:nvSpPr>
          <p:cNvPr id="17" name="文本框 16"/>
          <p:cNvSpPr txBox="1"/>
          <p:nvPr/>
        </p:nvSpPr>
        <p:spPr>
          <a:xfrm>
            <a:off x="0" y="0"/>
            <a:ext cx="886460" cy="460375"/>
          </a:xfrm>
          <a:prstGeom prst="rect">
            <a:avLst/>
          </a:prstGeom>
          <a:solidFill>
            <a:srgbClr val="0070C0"/>
          </a:solidFill>
        </p:spPr>
        <p:txBody>
          <a:bodyPr wrap="square" rtlCol="0">
            <a:spAutoFit/>
          </a:bodyPr>
          <a:lstStyle/>
          <a:p>
            <a:r>
              <a:rPr kumimoji="1" lang="zh-CN" sz="2400" b="1" dirty="0">
                <a:solidFill>
                  <a:schemeClr val="lt1"/>
                </a:solidFill>
              </a:rPr>
              <a:t>听写</a:t>
            </a:r>
            <a:endParaRPr kumimoji="1" lang="zh-CN" sz="2400" b="1" dirty="0">
              <a:solidFill>
                <a:schemeClr val="lt1"/>
              </a:solidFill>
            </a:endParaRPr>
          </a:p>
        </p:txBody>
      </p:sp>
      <p:sp>
        <p:nvSpPr>
          <p:cNvPr id="15" name="文本框 14"/>
          <p:cNvSpPr txBox="1"/>
          <p:nvPr/>
        </p:nvSpPr>
        <p:spPr>
          <a:xfrm>
            <a:off x="0" y="0"/>
            <a:ext cx="1064895" cy="521970"/>
          </a:xfrm>
          <a:prstGeom prst="rect">
            <a:avLst/>
          </a:prstGeom>
          <a:solidFill>
            <a:schemeClr val="accent6"/>
          </a:solidFill>
        </p:spPr>
        <p:txBody>
          <a:bodyPr wrap="square" rtlCol="0">
            <a:spAutoFit/>
          </a:bodyPr>
          <a:lstStyle/>
          <a:p>
            <a:pPr lvl="0" algn="ctr">
              <a:buClrTx/>
              <a:buSzTx/>
              <a:buFontTx/>
            </a:pPr>
            <a:r>
              <a:rPr kumimoji="1" lang="zh-CN" sz="2800" b="1" dirty="0">
                <a:solidFill>
                  <a:schemeClr val="lt1"/>
                </a:solidFill>
                <a:sym typeface="+mn-ea"/>
              </a:rPr>
              <a:t>听写</a:t>
            </a:r>
            <a:endParaRPr kumimoji="1" lang="zh-CN" sz="2800" b="1" dirty="0">
              <a:solidFill>
                <a:schemeClr val="lt1"/>
              </a:solidFill>
              <a:sym typeface="+mn-ea"/>
            </a:endParaRPr>
          </a:p>
        </p:txBody>
      </p:sp>
      <p:pic>
        <p:nvPicPr>
          <p:cNvPr id="13" name="One-minute World 12.28.21">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287125" y="6205855"/>
            <a:ext cx="619125" cy="619125"/>
          </a:xfrm>
          <a:prstGeom prst="rect">
            <a:avLst/>
          </a:prstGeom>
        </p:spPr>
      </p:pic>
      <p:sp>
        <p:nvSpPr>
          <p:cNvPr id="20" name="文本框 19"/>
          <p:cNvSpPr txBox="1"/>
          <p:nvPr/>
        </p:nvSpPr>
        <p:spPr>
          <a:xfrm>
            <a:off x="8438515" y="567055"/>
            <a:ext cx="1840230" cy="553085"/>
          </a:xfrm>
          <a:prstGeom prst="rect">
            <a:avLst/>
          </a:prstGeom>
          <a:noFill/>
        </p:spPr>
        <p:txBody>
          <a:bodyPr wrap="square" rtlCol="0">
            <a:spAutoFit/>
          </a:bodyPr>
          <a:lstStyle/>
          <a:p>
            <a:r>
              <a:rPr sz="3000">
                <a:solidFill>
                  <a:srgbClr val="FF0000"/>
                </a:solidFill>
                <a:cs typeface="Times New Roman" panose="02020603050405020304" charset="0"/>
                <a:sym typeface="+mn-ea"/>
              </a:rPr>
              <a:t>Christmas</a:t>
            </a:r>
            <a:endParaRPr lang="en-US" sz="3000" dirty="0" smtClean="0">
              <a:solidFill>
                <a:srgbClr val="FF0000"/>
              </a:solidFill>
              <a:latin typeface="Calibri" panose="020F0502020204030204" charset="0"/>
              <a:cs typeface="Times New Roman" panose="02020603050405020304" charset="0"/>
              <a:sym typeface="+mn-ea"/>
            </a:endParaRPr>
          </a:p>
        </p:txBody>
      </p:sp>
      <p:sp>
        <p:nvSpPr>
          <p:cNvPr id="21" name="文本框 20"/>
          <p:cNvSpPr txBox="1"/>
          <p:nvPr/>
        </p:nvSpPr>
        <p:spPr>
          <a:xfrm>
            <a:off x="249555" y="1376045"/>
            <a:ext cx="2476500" cy="553085"/>
          </a:xfrm>
          <a:prstGeom prst="rect">
            <a:avLst/>
          </a:prstGeom>
          <a:noFill/>
        </p:spPr>
        <p:txBody>
          <a:bodyPr wrap="square" rtlCol="0">
            <a:spAutoFit/>
          </a:bodyPr>
          <a:lstStyle/>
          <a:p>
            <a:r>
              <a:rPr sz="3000">
                <a:solidFill>
                  <a:srgbClr val="FF0000"/>
                </a:solidFill>
                <a:cs typeface="Times New Roman" panose="02020603050405020304" charset="0"/>
                <a:sym typeface="+mn-ea"/>
              </a:rPr>
              <a:t>staff shortages</a:t>
            </a:r>
            <a:endParaRPr lang="en-US" altLang="zh-CN" sz="3000" dirty="0" smtClean="0">
              <a:solidFill>
                <a:srgbClr val="FF0000"/>
              </a:solidFill>
              <a:latin typeface="Calibri" panose="020F0502020204030204" charset="0"/>
              <a:cs typeface="Calibri" panose="020F0502020204030204" charset="0"/>
              <a:sym typeface="+mn-ea"/>
            </a:endParaRPr>
          </a:p>
        </p:txBody>
      </p:sp>
      <p:sp>
        <p:nvSpPr>
          <p:cNvPr id="22" name="文本框 21"/>
          <p:cNvSpPr txBox="1"/>
          <p:nvPr/>
        </p:nvSpPr>
        <p:spPr>
          <a:xfrm>
            <a:off x="6478905" y="1376045"/>
            <a:ext cx="2010410" cy="553085"/>
          </a:xfrm>
          <a:prstGeom prst="rect">
            <a:avLst/>
          </a:prstGeom>
          <a:noFill/>
        </p:spPr>
        <p:txBody>
          <a:bodyPr wrap="square" rtlCol="0">
            <a:spAutoFit/>
          </a:bodyPr>
          <a:lstStyle/>
          <a:p>
            <a:r>
              <a:rPr sz="3000">
                <a:solidFill>
                  <a:srgbClr val="FF0000"/>
                </a:solidFill>
                <a:cs typeface="Times New Roman" panose="02020603050405020304" charset="0"/>
                <a:sym typeface="+mn-ea"/>
              </a:rPr>
              <a:t>contacting </a:t>
            </a:r>
            <a:endParaRPr lang="en-US" altLang="zh-CN" sz="3000" dirty="0" smtClean="0">
              <a:solidFill>
                <a:srgbClr val="FF0000"/>
              </a:solidFill>
              <a:latin typeface="Calibri" panose="020F0502020204030204" charset="0"/>
              <a:cs typeface="Calibri" panose="020F0502020204030204" charset="0"/>
              <a:sym typeface="+mn-ea"/>
            </a:endParaRPr>
          </a:p>
        </p:txBody>
      </p:sp>
      <p:sp>
        <p:nvSpPr>
          <p:cNvPr id="23" name="文本框 22"/>
          <p:cNvSpPr txBox="1"/>
          <p:nvPr/>
        </p:nvSpPr>
        <p:spPr>
          <a:xfrm>
            <a:off x="4634230" y="2321560"/>
            <a:ext cx="2024380" cy="553085"/>
          </a:xfrm>
          <a:prstGeom prst="rect">
            <a:avLst/>
          </a:prstGeom>
          <a:noFill/>
        </p:spPr>
        <p:txBody>
          <a:bodyPr wrap="square" rtlCol="0">
            <a:spAutoFit/>
          </a:bodyPr>
          <a:lstStyle/>
          <a:p>
            <a:r>
              <a:rPr sz="3000">
                <a:solidFill>
                  <a:srgbClr val="FF0000"/>
                </a:solidFill>
                <a:cs typeface="Times New Roman" panose="02020603050405020304" charset="0"/>
                <a:sym typeface="+mn-ea"/>
              </a:rPr>
              <a:t>taken place</a:t>
            </a:r>
            <a:endParaRPr lang="en-US" altLang="zh-CN" sz="3000" dirty="0" smtClean="0">
              <a:solidFill>
                <a:srgbClr val="FF0000"/>
              </a:solidFill>
              <a:latin typeface="Calibri" panose="020F0502020204030204" charset="0"/>
              <a:cs typeface="Calibri" panose="020F0502020204030204" charset="0"/>
              <a:sym typeface="+mn-ea"/>
            </a:endParaRPr>
          </a:p>
        </p:txBody>
      </p:sp>
      <p:sp>
        <p:nvSpPr>
          <p:cNvPr id="24" name="文本框 23"/>
          <p:cNvSpPr txBox="1"/>
          <p:nvPr/>
        </p:nvSpPr>
        <p:spPr>
          <a:xfrm>
            <a:off x="3227070" y="3556000"/>
            <a:ext cx="1699260" cy="553085"/>
          </a:xfrm>
          <a:prstGeom prst="rect">
            <a:avLst/>
          </a:prstGeom>
          <a:noFill/>
        </p:spPr>
        <p:txBody>
          <a:bodyPr wrap="square" rtlCol="0">
            <a:spAutoFit/>
          </a:bodyPr>
          <a:lstStyle/>
          <a:p>
            <a:r>
              <a:rPr sz="3000">
                <a:solidFill>
                  <a:srgbClr val="FF0000"/>
                </a:solidFill>
                <a:cs typeface="Times New Roman" panose="02020603050405020304" charset="0"/>
                <a:sym typeface="+mn-ea"/>
              </a:rPr>
              <a:t>called for</a:t>
            </a:r>
            <a:endParaRPr lang="en-US" sz="3000" dirty="0" smtClean="0">
              <a:solidFill>
                <a:srgbClr val="FF0000"/>
              </a:solidFill>
              <a:latin typeface="Calibri" panose="020F0502020204030204" charset="0"/>
              <a:cs typeface="Calibri" panose="020F0502020204030204" charset="0"/>
              <a:sym typeface="+mn-ea"/>
            </a:endParaRPr>
          </a:p>
        </p:txBody>
      </p:sp>
      <p:sp>
        <p:nvSpPr>
          <p:cNvPr id="25" name="文本框 24"/>
          <p:cNvSpPr txBox="1"/>
          <p:nvPr/>
        </p:nvSpPr>
        <p:spPr>
          <a:xfrm>
            <a:off x="8939530" y="3568065"/>
            <a:ext cx="2906395" cy="553085"/>
          </a:xfrm>
          <a:prstGeom prst="rect">
            <a:avLst/>
          </a:prstGeom>
          <a:noFill/>
        </p:spPr>
        <p:txBody>
          <a:bodyPr wrap="square" rtlCol="0">
            <a:spAutoFit/>
          </a:bodyPr>
          <a:lstStyle/>
          <a:p>
            <a:r>
              <a:rPr sz="3000">
                <a:solidFill>
                  <a:srgbClr val="FF0000"/>
                </a:solidFill>
                <a:cs typeface="Times New Roman" panose="02020603050405020304" charset="0"/>
                <a:sym typeface="+mn-ea"/>
              </a:rPr>
              <a:t>living in poverty</a:t>
            </a:r>
            <a:endParaRPr lang="en-US" sz="3000" dirty="0">
              <a:solidFill>
                <a:srgbClr val="FF0000"/>
              </a:solidFill>
              <a:latin typeface="Calibri" panose="020F0502020204030204" charset="0"/>
              <a:cs typeface="Calibri" panose="020F0502020204030204" charset="0"/>
              <a:sym typeface="+mn-ea"/>
            </a:endParaRPr>
          </a:p>
        </p:txBody>
      </p:sp>
      <p:sp>
        <p:nvSpPr>
          <p:cNvPr id="2" name="文本框 1"/>
          <p:cNvSpPr txBox="1"/>
          <p:nvPr/>
        </p:nvSpPr>
        <p:spPr>
          <a:xfrm>
            <a:off x="868045" y="5748655"/>
            <a:ext cx="1699260" cy="553085"/>
          </a:xfrm>
          <a:prstGeom prst="rect">
            <a:avLst/>
          </a:prstGeom>
          <a:noFill/>
        </p:spPr>
        <p:txBody>
          <a:bodyPr wrap="square" rtlCol="0">
            <a:spAutoFit/>
          </a:bodyPr>
          <a:lstStyle/>
          <a:p>
            <a:r>
              <a:rPr sz="3000">
                <a:solidFill>
                  <a:srgbClr val="FF0000"/>
                </a:solidFill>
                <a:cs typeface="Times New Roman" panose="02020603050405020304" charset="0"/>
                <a:sym typeface="+mn-ea"/>
              </a:rPr>
              <a:t>take off</a:t>
            </a:r>
            <a:endParaRPr lang="en-US" sz="3000" dirty="0" smtClean="0">
              <a:solidFill>
                <a:srgbClr val="FF0000"/>
              </a:solidFill>
              <a:latin typeface="Calibri" panose="020F0502020204030204" charset="0"/>
              <a:cs typeface="Calibri" panose="020F0502020204030204" charset="0"/>
              <a:sym typeface="+mn-ea"/>
            </a:endParaRPr>
          </a:p>
        </p:txBody>
      </p:sp>
      <p:sp>
        <p:nvSpPr>
          <p:cNvPr id="4" name="文本框 3"/>
          <p:cNvSpPr txBox="1"/>
          <p:nvPr/>
        </p:nvSpPr>
        <p:spPr>
          <a:xfrm>
            <a:off x="9467215" y="5749925"/>
            <a:ext cx="1699260" cy="553085"/>
          </a:xfrm>
          <a:prstGeom prst="rect">
            <a:avLst/>
          </a:prstGeom>
          <a:noFill/>
        </p:spPr>
        <p:txBody>
          <a:bodyPr wrap="square" rtlCol="0">
            <a:spAutoFit/>
          </a:bodyPr>
          <a:lstStyle/>
          <a:p>
            <a:r>
              <a:rPr sz="3000">
                <a:solidFill>
                  <a:srgbClr val="FF0000"/>
                </a:solidFill>
                <a:cs typeface="Times New Roman" panose="02020603050405020304" charset="0"/>
                <a:sym typeface="+mn-ea"/>
              </a:rPr>
              <a:t>successor</a:t>
            </a:r>
            <a:endParaRPr lang="en-US" sz="3000" dirty="0" smtClean="0">
              <a:solidFill>
                <a:srgbClr val="FF0000"/>
              </a:solidFill>
              <a:latin typeface="Calibri" panose="020F0502020204030204" charset="0"/>
              <a:cs typeface="Calibri" panose="020F0502020204030204" charset="0"/>
              <a:sym typeface="+mn-ea"/>
            </a:endParaRPr>
          </a:p>
        </p:txBody>
      </p:sp>
      <p:sp>
        <p:nvSpPr>
          <p:cNvPr id="5" name="文本框 4"/>
          <p:cNvSpPr txBox="1"/>
          <p:nvPr/>
        </p:nvSpPr>
        <p:spPr>
          <a:xfrm>
            <a:off x="929640" y="4514215"/>
            <a:ext cx="3186430" cy="553085"/>
          </a:xfrm>
          <a:prstGeom prst="rect">
            <a:avLst/>
          </a:prstGeom>
          <a:noFill/>
        </p:spPr>
        <p:txBody>
          <a:bodyPr wrap="square" rtlCol="0">
            <a:spAutoFit/>
          </a:bodyPr>
          <a:lstStyle/>
          <a:p>
            <a:r>
              <a:rPr lang="en-US" sz="3000">
                <a:solidFill>
                  <a:srgbClr val="FF0000"/>
                </a:solidFill>
                <a:cs typeface="Times New Roman" panose="02020603050405020304" charset="0"/>
                <a:sym typeface="+mn-ea"/>
              </a:rPr>
              <a:t>final preparations</a:t>
            </a:r>
            <a:endParaRPr lang="en-US" sz="3000" dirty="0" smtClean="0">
              <a:solidFill>
                <a:srgbClr val="FF0000"/>
              </a:solidFill>
              <a:latin typeface="Calibri" panose="020F0502020204030204" charset="0"/>
              <a:cs typeface="Times New Roman" panose="02020603050405020304" charset="0"/>
              <a:sym typeface="+mn-ea"/>
            </a:endParaRPr>
          </a:p>
        </p:txBody>
      </p:sp>
      <p:sp>
        <p:nvSpPr>
          <p:cNvPr id="6" name="文本框 5"/>
          <p:cNvSpPr txBox="1"/>
          <p:nvPr/>
        </p:nvSpPr>
        <p:spPr>
          <a:xfrm>
            <a:off x="4455160" y="4933315"/>
            <a:ext cx="1953895" cy="553085"/>
          </a:xfrm>
          <a:prstGeom prst="rect">
            <a:avLst/>
          </a:prstGeom>
          <a:noFill/>
        </p:spPr>
        <p:txBody>
          <a:bodyPr wrap="square" rtlCol="0">
            <a:spAutoFit/>
          </a:bodyPr>
          <a:lstStyle/>
          <a:p>
            <a:r>
              <a:rPr sz="3000">
                <a:solidFill>
                  <a:srgbClr val="FF0000"/>
                </a:solidFill>
                <a:cs typeface="Times New Roman" panose="02020603050405020304" charset="0"/>
                <a:sym typeface="+mn-ea"/>
              </a:rPr>
              <a:t>t</a:t>
            </a:r>
            <a:r>
              <a:rPr lang="en-US" sz="3000">
                <a:solidFill>
                  <a:srgbClr val="FF0000"/>
                </a:solidFill>
                <a:cs typeface="Times New Roman" panose="02020603050405020304" charset="0"/>
                <a:sym typeface="+mn-ea"/>
              </a:rPr>
              <a:t>ransform</a:t>
            </a:r>
            <a:endParaRPr lang="en-US" sz="3000" dirty="0" smtClean="0">
              <a:solidFill>
                <a:srgbClr val="FF0000"/>
              </a:solidFill>
              <a:latin typeface="Calibri" panose="020F0502020204030204" charset="0"/>
              <a:cs typeface="Times New Roman" panose="02020603050405020304" charset="0"/>
              <a:sym typeface="+mn-ea"/>
            </a:endParaRPr>
          </a:p>
        </p:txBody>
      </p:sp>
      <p:pic>
        <p:nvPicPr>
          <p:cNvPr id="12" name="图片 11" descr="水印"/>
          <p:cNvPicPr>
            <a:picLocks noChangeAspect="1"/>
          </p:cNvPicPr>
          <p:nvPr userDrawn="1"/>
        </p:nvPicPr>
        <p:blipFill>
          <a:blip r:embed="rId4"/>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1">
                  <p:stCondLst>
                    <p:cond delay="indefinite"/>
                  </p:stCondLst>
                  <p:endCondLst>
                    <p:cond evt="onStopAudio" delay="0">
                      <p:tgtEl>
                        <p:sldTgt/>
                      </p:tgtEl>
                    </p:cond>
                  </p:endCondLst>
                </p:cTn>
                <p:tgtEl>
                  <p:spTgt spid="13"/>
                </p:tgtEl>
              </p:cMediaNode>
            </p:audio>
          </p:childTnLst>
        </p:cTn>
      </p:par>
    </p:tnLst>
    <p:bldLst>
      <p:bldP spid="20" grpId="0"/>
      <p:bldP spid="21" grpId="0"/>
      <p:bldP spid="22" grpId="0"/>
      <p:bldP spid="23" grpId="0"/>
      <p:bldP spid="24" grpId="0"/>
      <p:bldP spid="25" grpId="0"/>
      <p:bldP spid="2"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05" y="586740"/>
            <a:ext cx="12190730" cy="611759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宋体" panose="02010600030101010101" pitchFamily="2" charset="-122"/>
                <a:cs typeface="Times New Roman" panose="02020603050405020304" charset="0"/>
              </a:rPr>
              <a:t>1. </a:t>
            </a:r>
            <a:r>
              <a:rPr lang="en-US" altLang="zh-CN" sz="2800">
                <a:solidFill>
                  <a:srgbClr val="3333FF"/>
                </a:solidFill>
                <a:latin typeface="Times New Roman" panose="02020603050405020304" charset="0"/>
                <a:ea typeface="宋体" panose="02010600030101010101" pitchFamily="2" charset="-122"/>
                <a:cs typeface="Times New Roman" panose="02020603050405020304" charset="0"/>
              </a:rPr>
              <a:t>disruption</a:t>
            </a:r>
            <a:r>
              <a:rPr lang="en-US" altLang="zh-CN" sz="2800">
                <a:latin typeface="Times New Roman" panose="02020603050405020304" charset="0"/>
                <a:ea typeface="宋体" panose="02010600030101010101" pitchFamily="2" charset="-122"/>
                <a:cs typeface="Times New Roman" panose="02020603050405020304" charset="0"/>
              </a:rPr>
              <a:t>: When there is disruption of an event, system, or process, it is prevented from continuing or operating in a normal way.  中断</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扰乱</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混乱</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宋体" panose="02010600030101010101" pitchFamily="2" charset="-122"/>
                <a:cs typeface="Times New Roman" panose="02020603050405020304" charset="0"/>
              </a:rPr>
              <a:t>The strike caused serious disruptions.</a:t>
            </a:r>
            <a:endParaRPr lang="en-US" altLang="zh-CN" sz="28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罢工造成了严重的混乱。</a:t>
            </a:r>
            <a:endParaRPr lang="en-US" altLang="zh-CN" sz="28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pPr>
            <a:r>
              <a:rPr lang="en-US" altLang="zh-CN" sz="30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铁路罢工使该国港口陷入了一片混乱。</a:t>
            </a:r>
            <a:endParaRPr lang="zh-CN" altLang="en-US" sz="3000">
              <a:latin typeface="宋体" panose="02010600030101010101" pitchFamily="2" charset="-122"/>
              <a:ea typeface="宋体" panose="02010600030101010101" pitchFamily="2" charset="-122"/>
              <a:cs typeface="宋体" panose="02010600030101010101" pitchFamily="2" charset="-122"/>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ea typeface="宋体" panose="02010600030101010101" pitchFamily="2" charset="-122"/>
                <a:cs typeface="Times New Roman" panose="02020603050405020304" charset="0"/>
              </a:rPr>
              <a:t>_______________________________________________</a:t>
            </a:r>
            <a:endParaRPr lang="en-US" altLang="zh-CN" sz="3200">
              <a:latin typeface="Times New Roman" panose="02020603050405020304" charset="0"/>
              <a:ea typeface="宋体" panose="02010600030101010101" pitchFamily="2" charset="-122"/>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ea typeface="宋体" panose="02010600030101010101" pitchFamily="2" charset="-122"/>
                <a:cs typeface="Times New Roman" panose="02020603050405020304" charset="0"/>
              </a:rPr>
              <a:t>2. </a:t>
            </a:r>
            <a:r>
              <a:rPr lang="en-US" altLang="zh-CN" sz="2800">
                <a:solidFill>
                  <a:srgbClr val="3333FF"/>
                </a:solidFill>
                <a:latin typeface="Times New Roman" panose="02020603050405020304" charset="0"/>
                <a:ea typeface="宋体" panose="02010600030101010101" pitchFamily="2" charset="-122"/>
                <a:cs typeface="Times New Roman" panose="02020603050405020304" charset="0"/>
              </a:rPr>
              <a:t>solidarity</a:t>
            </a:r>
            <a:r>
              <a:rPr lang="en-US" altLang="zh-CN" sz="2800">
                <a:latin typeface="Times New Roman" panose="02020603050405020304" charset="0"/>
                <a:ea typeface="宋体" panose="02010600030101010101" pitchFamily="2" charset="-122"/>
                <a:cs typeface="Times New Roman" panose="02020603050405020304" charset="0"/>
              </a:rPr>
              <a:t>: ~ (with sb) support by one person or group of people for another because they share feelings, opinions, aims, etc.  </a:t>
            </a:r>
            <a:r>
              <a:rPr lang="zh-CN" altLang="en-US" sz="2800">
                <a:latin typeface="Times New Roman" panose="02020603050405020304" charset="0"/>
                <a:ea typeface="宋体" panose="02010600030101010101" pitchFamily="2" charset="-122"/>
                <a:cs typeface="Times New Roman" panose="02020603050405020304" charset="0"/>
              </a:rPr>
              <a:t>团结；齐心协力；相互支持</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sz="3000">
                <a:latin typeface="Times New Roman" panose="02020603050405020304" charset="0"/>
                <a:ea typeface="宋体" panose="02010600030101010101" pitchFamily="2" charset="-122"/>
                <a:cs typeface="Times New Roman" panose="02020603050405020304" charset="0"/>
              </a:rPr>
              <a:t>Demonstrations were held as a gesture of solidarity with the hunger strikers.</a:t>
            </a:r>
            <a:endParaRPr lang="en-US" sz="30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人们举行示威游行，以表示对绝食抗议者的支持。</a:t>
            </a:r>
            <a:endParaRPr lang="zh-CN" altLang="en-US" sz="28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buNone/>
            </a:pPr>
            <a:r>
              <a:rPr lang="zh-CN" altLang="en-US" sz="3000">
                <a:latin typeface="宋体" panose="02010600030101010101" pitchFamily="2" charset="-122"/>
                <a:ea typeface="宋体" panose="02010600030101010101" pitchFamily="2" charset="-122"/>
                <a:cs typeface="宋体" panose="02010600030101010101" pitchFamily="2" charset="-122"/>
              </a:rPr>
              <a:t> </a:t>
            </a:r>
            <a:r>
              <a:rPr lang="en-US" altLang="zh-CN" sz="3000">
                <a:latin typeface="宋体" panose="02010600030101010101" pitchFamily="2" charset="-122"/>
                <a:ea typeface="宋体" panose="02010600030101010101" pitchFamily="2" charset="-122"/>
                <a:cs typeface="宋体" panose="02010600030101010101" pitchFamily="2" charset="-122"/>
              </a:rPr>
              <a:t>          </a:t>
            </a:r>
            <a:r>
              <a:rPr lang="zh-CN" altLang="en-US" sz="3000">
                <a:latin typeface="宋体" panose="02010600030101010101" pitchFamily="2" charset="-122"/>
                <a:ea typeface="宋体" panose="02010600030101010101" pitchFamily="2" charset="-122"/>
                <a:cs typeface="宋体" panose="02010600030101010101" pitchFamily="2" charset="-122"/>
              </a:rPr>
              <a:t>为了显示和领袖的同心同德，支持者们希望明天举行游行</a:t>
            </a:r>
            <a:r>
              <a:rPr lang="en-US" altLang="zh-CN" sz="3000">
                <a:latin typeface="宋体" panose="02010600030101010101" pitchFamily="2" charset="-122"/>
                <a:ea typeface="宋体" panose="02010600030101010101" pitchFamily="2" charset="-122"/>
                <a:cs typeface="宋体" panose="02010600030101010101" pitchFamily="2" charset="-122"/>
              </a:rPr>
              <a:t>。</a:t>
            </a:r>
            <a:endParaRPr lang="en-US" altLang="zh-CN" sz="3000">
              <a:latin typeface="宋体" panose="02010600030101010101" pitchFamily="2" charset="-122"/>
              <a:ea typeface="宋体" panose="02010600030101010101" pitchFamily="2" charset="-122"/>
              <a:cs typeface="宋体" panose="02010600030101010101" pitchFamily="2" charset="-122"/>
            </a:endParaRPr>
          </a:p>
          <a:p>
            <a:pPr algn="l">
              <a:lnSpc>
                <a:spcPct val="90000"/>
              </a:lnSpc>
              <a:spcBef>
                <a:spcPts val="1000"/>
              </a:spcBef>
              <a:buClrTx/>
              <a:buSzTx/>
              <a:buFont typeface="Arial" panose="020B0604020202020204" pitchFamily="34" charset="0"/>
              <a:buNone/>
            </a:pPr>
            <a:r>
              <a:rPr lang="en-US" altLang="zh-CN" sz="3000">
                <a:latin typeface="Times New Roman" panose="02020603050405020304" charset="0"/>
                <a:ea typeface="宋体" panose="02010600030101010101" pitchFamily="2" charset="-122"/>
                <a:cs typeface="Times New Roman" panose="02020603050405020304" charset="0"/>
              </a:rPr>
              <a:t>____________________________________________________________</a:t>
            </a:r>
            <a:endParaRPr lang="en-US" altLang="zh-CN">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2" name="文本框 1"/>
          <p:cNvSpPr txBox="1"/>
          <p:nvPr/>
        </p:nvSpPr>
        <p:spPr>
          <a:xfrm>
            <a:off x="224155" y="249237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67310" y="3049270"/>
            <a:ext cx="12145645" cy="553085"/>
          </a:xfrm>
          <a:prstGeom prst="rect">
            <a:avLst/>
          </a:prstGeom>
          <a:noFill/>
        </p:spPr>
        <p:txBody>
          <a:bodyPr wrap="square" rtlCol="0">
            <a:spAutoFit/>
          </a:bodyPr>
          <a:lstStyle/>
          <a:p>
            <a:r>
              <a:rPr lang="en-US" sz="3000">
                <a:solidFill>
                  <a:srgbClr val="FF0000"/>
                </a:solidFill>
                <a:latin typeface="Times New Roman" panose="02020603050405020304" charset="0"/>
                <a:cs typeface="Times New Roman" panose="02020603050405020304" charset="0"/>
              </a:rPr>
              <a:t>The rail strike caused major disruptions at the country’s ports.</a:t>
            </a:r>
            <a:endParaRPr lang="en-US" sz="3000">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224155" y="555434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51765" y="6066155"/>
            <a:ext cx="11702415" cy="553085"/>
          </a:xfrm>
          <a:prstGeom prst="rect">
            <a:avLst/>
          </a:prstGeom>
          <a:noFill/>
        </p:spPr>
        <p:txBody>
          <a:bodyPr wrap="square" rtlCol="0">
            <a:spAutoFit/>
          </a:bodyPr>
          <a:lstStyle/>
          <a:p>
            <a:r>
              <a:rPr lang="en-US" sz="3000">
                <a:solidFill>
                  <a:srgbClr val="FF0000"/>
                </a:solidFill>
                <a:latin typeface="Times New Roman" panose="02020603050405020304" charset="0"/>
                <a:cs typeface="Times New Roman" panose="02020603050405020304" charset="0"/>
                <a:sym typeface="+mn-ea"/>
              </a:rPr>
              <a:t>Supporters want to march tomorrow to show solidarity with their leaders.</a:t>
            </a:r>
            <a:endParaRPr lang="en-US" altLang="zh-CN" sz="3000">
              <a:solidFill>
                <a:srgbClr val="FF0000"/>
              </a:solidFill>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linds(horizontal)">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bldLvl="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2003425" cy="521970"/>
          </a:xfrm>
          <a:prstGeom prst="rect">
            <a:avLst/>
          </a:prstGeom>
          <a:solidFill>
            <a:schemeClr val="accent6"/>
          </a:solidFill>
        </p:spPr>
        <p:txBody>
          <a:bodyPr wrap="square" rtlCol="0">
            <a:spAutoFit/>
          </a:bodyPr>
          <a:lstStyle/>
          <a:p>
            <a:r>
              <a:rPr kumimoji="1" lang="zh-CN" altLang="en-US" sz="2800" b="1" dirty="0">
                <a:solidFill>
                  <a:prstClr val="white"/>
                </a:solidFill>
                <a:sym typeface="+mn-ea"/>
              </a:rPr>
              <a:t>长难句分析</a:t>
            </a:r>
            <a:endParaRPr kumimoji="1" lang="zh-CN" altLang="en-US" sz="2800" b="1" dirty="0">
              <a:solidFill>
                <a:prstClr val="white"/>
              </a:solidFill>
              <a:sym typeface="+mn-ea"/>
            </a:endParaRPr>
          </a:p>
        </p:txBody>
      </p:sp>
      <p:sp>
        <p:nvSpPr>
          <p:cNvPr id="7" name="圆角矩形 6"/>
          <p:cNvSpPr/>
          <p:nvPr/>
        </p:nvSpPr>
        <p:spPr>
          <a:xfrm>
            <a:off x="208915" y="617220"/>
            <a:ext cx="11790045" cy="270065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文本框 8"/>
          <p:cNvSpPr txBox="1"/>
          <p:nvPr/>
        </p:nvSpPr>
        <p:spPr>
          <a:xfrm>
            <a:off x="284480" y="639445"/>
            <a:ext cx="11789410" cy="1830070"/>
          </a:xfrm>
          <a:prstGeom prst="rect">
            <a:avLst/>
          </a:prstGeom>
          <a:noFill/>
        </p:spPr>
        <p:txBody>
          <a:bodyPr wrap="square">
            <a:spAutoFit/>
          </a:bodyPr>
          <a:lstStyle/>
          <a:p>
            <a:r>
              <a:rPr lang="en-US" altLang="zh-CN" sz="2800">
                <a:solidFill>
                  <a:prstClr val="black"/>
                </a:solidFill>
                <a:sym typeface="+mn-ea"/>
              </a:rPr>
              <a:t>Millions around the world face travel disruption over Christmas as the surge in Omicron variant cases sees thousands of flights cancelled due to staff shortages.</a:t>
            </a:r>
            <a:endParaRPr lang="en-US" altLang="zh-CN" sz="2800">
              <a:solidFill>
                <a:prstClr val="black"/>
              </a:solidFill>
              <a:sym typeface="+mn-ea"/>
            </a:endParaRPr>
          </a:p>
          <a:p>
            <a:r>
              <a:rPr lang="en-US" altLang="zh-CN" sz="2800" dirty="0" err="1" smtClean="0">
                <a:solidFill>
                  <a:prstClr val="black"/>
                </a:solidFill>
                <a:latin typeface="Times New Roman" panose="02020603050405020304" charset="0"/>
                <a:ea typeface="华文中宋" panose="02010600040101010101" charset="-122"/>
                <a:cs typeface="Times New Roman" panose="02020603050405020304" charset="0"/>
              </a:rPr>
              <a:t>分析</a:t>
            </a:r>
            <a:r>
              <a:rPr lang="zh-CN" altLang="en-US" sz="2800" dirty="0" err="1">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800" dirty="0" err="1" smtClean="0">
                <a:solidFill>
                  <a:prstClr val="black"/>
                </a:solidFill>
                <a:latin typeface="Times New Roman" panose="02020603050405020304" charset="0"/>
                <a:ea typeface="华文中宋" panose="02010600040101010101" charset="-122"/>
                <a:cs typeface="Times New Roman" panose="02020603050405020304" charset="0"/>
              </a:rPr>
              <a:t>本句</a:t>
            </a:r>
            <a:r>
              <a:rPr lang="zh-CN" altLang="en-US" sz="2800" dirty="0" err="1" smtClean="0">
                <a:solidFill>
                  <a:prstClr val="black"/>
                </a:solidFill>
                <a:latin typeface="Times New Roman" panose="02020603050405020304" charset="0"/>
                <a:ea typeface="华文中宋" panose="02010600040101010101" charset="-122"/>
                <a:cs typeface="Times New Roman" panose="02020603050405020304" charset="0"/>
              </a:rPr>
              <a:t>中</a:t>
            </a:r>
            <a:r>
              <a:rPr lang="en-US" altLang="zh-CN" sz="2800" dirty="0" err="1" smtClean="0">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800">
                <a:solidFill>
                  <a:prstClr val="black"/>
                </a:solidFill>
                <a:sym typeface="+mn-ea"/>
              </a:rPr>
              <a:t>Million... Chrismas</a:t>
            </a:r>
            <a:r>
              <a:rPr lang="en-US" altLang="zh-CN" sz="2800" dirty="0" err="1" smtClean="0">
                <a:solidFill>
                  <a:prstClr val="black"/>
                </a:solidFill>
                <a:latin typeface="Times New Roman" panose="02020603050405020304" charset="0"/>
                <a:ea typeface="华文中宋" panose="02010600040101010101" charset="-122"/>
                <a:cs typeface="Times New Roman" panose="02020603050405020304" charset="0"/>
              </a:rPr>
              <a:t>”</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是</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_____</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 “as ... staff shortages</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是</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 “as”</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引导的</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_____________</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“see”</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在句中意为</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“_____”, </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是一种</a:t>
            </a:r>
            <a:r>
              <a:rPr lang="en-US" altLang="zh-CN" sz="2900" dirty="0" smtClean="0">
                <a:solidFill>
                  <a:prstClr val="black"/>
                </a:solidFill>
                <a:latin typeface="Times New Roman" panose="02020603050405020304" charset="0"/>
                <a:ea typeface="华文中宋" panose="02010600040101010101" charset="-122"/>
                <a:cs typeface="Times New Roman" panose="02020603050405020304" charset="0"/>
              </a:rPr>
              <a:t>_____</a:t>
            </a:r>
            <a:r>
              <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rPr>
              <a:t>修辞手法。</a:t>
            </a:r>
            <a:endPar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endParaRPr>
          </a:p>
        </p:txBody>
      </p:sp>
      <p:sp>
        <p:nvSpPr>
          <p:cNvPr id="4" name="文本框 3"/>
          <p:cNvSpPr txBox="1"/>
          <p:nvPr/>
        </p:nvSpPr>
        <p:spPr>
          <a:xfrm>
            <a:off x="401955" y="2490470"/>
            <a:ext cx="967740" cy="521970"/>
          </a:xfrm>
          <a:prstGeom prst="rect">
            <a:avLst/>
          </a:prstGeom>
          <a:solidFill>
            <a:srgbClr val="0070C0"/>
          </a:solidFill>
        </p:spPr>
        <p:txBody>
          <a:bodyPr wrap="square" rtlCol="0">
            <a:spAutoFit/>
          </a:bodyPr>
          <a:lstStyle/>
          <a:p>
            <a:r>
              <a:rPr kumimoji="1" lang="zh-CN" altLang="en-US" sz="2800" b="1" dirty="0">
                <a:solidFill>
                  <a:prstClr val="white"/>
                </a:solidFill>
              </a:rPr>
              <a:t>翻译</a:t>
            </a:r>
            <a:endParaRPr kumimoji="1" lang="zh-CN" altLang="en-US" sz="2800" b="1" dirty="0">
              <a:solidFill>
                <a:prstClr val="white"/>
              </a:solidFill>
            </a:endParaRPr>
          </a:p>
        </p:txBody>
      </p:sp>
      <p:sp>
        <p:nvSpPr>
          <p:cNvPr id="3" name="文本框 2"/>
          <p:cNvSpPr txBox="1"/>
          <p:nvPr/>
        </p:nvSpPr>
        <p:spPr>
          <a:xfrm>
            <a:off x="680720" y="1915795"/>
            <a:ext cx="2491105" cy="537210"/>
          </a:xfrm>
          <a:prstGeom prst="rect">
            <a:avLst/>
          </a:prstGeom>
          <a:noFill/>
        </p:spPr>
        <p:txBody>
          <a:bodyPr wrap="square" rtlCol="0">
            <a:spAutoFit/>
          </a:bodyPr>
          <a:lstStyle/>
          <a:p>
            <a:r>
              <a:rPr lang="zh-CN" altLang="en-US" sz="2900" dirty="0" smtClean="0">
                <a:solidFill>
                  <a:srgbClr val="FF0000"/>
                </a:solidFill>
                <a:ea typeface="华文中宋" panose="02010600040101010101" charset="-122"/>
                <a:cs typeface="Calibri" panose="020F0502020204030204" charset="0"/>
              </a:rPr>
              <a:t>原因状语从句</a:t>
            </a:r>
            <a:endParaRPr lang="zh-CN" altLang="en-US" sz="2900" dirty="0" smtClean="0">
              <a:solidFill>
                <a:srgbClr val="FF0000"/>
              </a:solidFill>
              <a:ea typeface="华文中宋" panose="02010600040101010101" charset="-122"/>
              <a:cs typeface="Calibri" panose="020F0502020204030204" charset="0"/>
            </a:endParaRPr>
          </a:p>
        </p:txBody>
      </p:sp>
      <p:sp>
        <p:nvSpPr>
          <p:cNvPr id="6" name="文本框 5"/>
          <p:cNvSpPr txBox="1"/>
          <p:nvPr/>
        </p:nvSpPr>
        <p:spPr>
          <a:xfrm>
            <a:off x="5854065" y="1510030"/>
            <a:ext cx="938530" cy="521970"/>
          </a:xfrm>
          <a:prstGeom prst="rect">
            <a:avLst/>
          </a:prstGeom>
          <a:noFill/>
        </p:spPr>
        <p:txBody>
          <a:bodyPr wrap="square" rtlCol="0">
            <a:spAutoFit/>
          </a:bodyPr>
          <a:lstStyle/>
          <a:p>
            <a:r>
              <a:rPr lang="zh-CN" altLang="en-US" sz="2800" dirty="0" smtClean="0">
                <a:solidFill>
                  <a:srgbClr val="FF0000"/>
                </a:solidFill>
                <a:ea typeface="华文中宋" panose="02010600040101010101" charset="-122"/>
              </a:rPr>
              <a:t>主句</a:t>
            </a:r>
            <a:endParaRPr lang="zh-CN" altLang="en-US" sz="2800" dirty="0" smtClean="0">
              <a:solidFill>
                <a:srgbClr val="FF0000"/>
              </a:solidFill>
              <a:ea typeface="华文中宋" panose="02010600040101010101" charset="-122"/>
            </a:endParaRPr>
          </a:p>
        </p:txBody>
      </p:sp>
      <p:sp>
        <p:nvSpPr>
          <p:cNvPr id="10" name="文本框 9"/>
          <p:cNvSpPr txBox="1"/>
          <p:nvPr/>
        </p:nvSpPr>
        <p:spPr>
          <a:xfrm>
            <a:off x="1393602" y="2458046"/>
            <a:ext cx="10605358" cy="860425"/>
          </a:xfrm>
          <a:prstGeom prst="rect">
            <a:avLst/>
          </a:prstGeom>
          <a:noFill/>
        </p:spPr>
        <p:txBody>
          <a:bodyPr wrap="square" rtlCol="0">
            <a:spAutoFit/>
          </a:bodyPr>
          <a:lstStyle/>
          <a:p>
            <a:r>
              <a:rPr lang="zh-CN" altLang="en-US" sz="2500" dirty="0">
                <a:solidFill>
                  <a:prstClr val="black"/>
                </a:solidFill>
                <a:latin typeface="宋体" panose="02010600030101010101" pitchFamily="2" charset="-122"/>
                <a:ea typeface="宋体" panose="02010600030101010101" pitchFamily="2" charset="-122"/>
                <a:cs typeface="宋体" panose="02010600030101010101" pitchFamily="2" charset="-122"/>
              </a:rPr>
              <a:t>圣诞节期间，由于奥密克戎变异株感染案例激增，成千上万的航班因员工短缺而取消，全球数百万人面临旅行中断。</a:t>
            </a:r>
            <a:endParaRPr lang="zh-CN" altLang="en-US" sz="2500"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 7"/>
          <p:cNvSpPr/>
          <p:nvPr/>
        </p:nvSpPr>
        <p:spPr>
          <a:xfrm>
            <a:off x="200660" y="3485515"/>
            <a:ext cx="11790045" cy="321627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 name="文本框 12"/>
          <p:cNvSpPr txBox="1"/>
          <p:nvPr/>
        </p:nvSpPr>
        <p:spPr>
          <a:xfrm>
            <a:off x="271780" y="3508375"/>
            <a:ext cx="11789410" cy="2276475"/>
          </a:xfrm>
          <a:prstGeom prst="rect">
            <a:avLst/>
          </a:prstGeom>
          <a:noFill/>
        </p:spPr>
        <p:txBody>
          <a:bodyPr wrap="square">
            <a:spAutoFit/>
          </a:bodyPr>
          <a:lstStyle/>
          <a:p>
            <a:r>
              <a:rPr lang="en-US" altLang="zh-CN" sz="2800">
                <a:solidFill>
                  <a:prstClr val="black"/>
                </a:solidFill>
                <a:sym typeface="+mn-ea"/>
              </a:rPr>
              <a:t>Christmas celebrations have taken place in Bethlehem culminating in a Mass at the church of the Nativity built at the site where Jesus is said to have been born.</a:t>
            </a:r>
            <a:endParaRPr lang="en-US" altLang="zh-CN" sz="2800">
              <a:solidFill>
                <a:prstClr val="black"/>
              </a:solidFill>
              <a:sym typeface="+mn-ea"/>
            </a:endParaRPr>
          </a:p>
          <a:p>
            <a:r>
              <a:rPr lang="en-US" altLang="zh-CN" sz="2800" dirty="0" err="1" smtClean="0">
                <a:solidFill>
                  <a:prstClr val="black"/>
                </a:solidFill>
                <a:latin typeface="Times New Roman" panose="02020603050405020304" charset="0"/>
                <a:ea typeface="华文中宋" panose="02010600040101010101" charset="-122"/>
                <a:cs typeface="Times New Roman" panose="02020603050405020304" charset="0"/>
              </a:rPr>
              <a:t>分析</a:t>
            </a:r>
            <a:r>
              <a:rPr lang="zh-CN" altLang="en-US" sz="2800" dirty="0" err="1">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800" dirty="0" err="1" smtClean="0">
                <a:solidFill>
                  <a:prstClr val="black"/>
                </a:solidFill>
                <a:latin typeface="Times New Roman" panose="02020603050405020304" charset="0"/>
                <a:ea typeface="华文中宋" panose="02010600040101010101" charset="-122"/>
                <a:cs typeface="Times New Roman" panose="02020603050405020304" charset="0"/>
              </a:rPr>
              <a:t>本句</a:t>
            </a:r>
            <a:r>
              <a:rPr lang="zh-CN" altLang="en-US" sz="2800" dirty="0" err="1" smtClean="0">
                <a:solidFill>
                  <a:prstClr val="black"/>
                </a:solidFill>
                <a:latin typeface="Times New Roman" panose="02020603050405020304" charset="0"/>
                <a:ea typeface="华文中宋" panose="02010600040101010101" charset="-122"/>
                <a:cs typeface="Times New Roman" panose="02020603050405020304" charset="0"/>
              </a:rPr>
              <a:t>中</a:t>
            </a:r>
            <a:r>
              <a:rPr lang="en-US" altLang="zh-CN" sz="2800" dirty="0" err="1" smtClean="0">
                <a:solidFill>
                  <a:prstClr val="black"/>
                </a:solidFill>
                <a:latin typeface="Times New Roman" panose="02020603050405020304" charset="0"/>
                <a:ea typeface="华文中宋" panose="02010600040101010101" charset="-122"/>
                <a:cs typeface="Times New Roman" panose="02020603050405020304" charset="0"/>
              </a:rPr>
              <a:t> “culminating in a Mass”</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是</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_________</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结构作</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________</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 “</a:t>
            </a:r>
            <a:r>
              <a:rPr lang="en-US" altLang="zh-CN" sz="2800">
                <a:solidFill>
                  <a:prstClr val="black"/>
                </a:solidFill>
                <a:sym typeface="+mn-ea"/>
              </a:rPr>
              <a:t>built at the site</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a:t>
            </a:r>
            <a:r>
              <a:rPr lang="zh-CN" altLang="en-US" sz="2800" dirty="0" smtClean="0">
                <a:solidFill>
                  <a:prstClr val="black"/>
                </a:solidFill>
                <a:latin typeface="Times New Roman" panose="02020603050405020304" charset="0"/>
                <a:ea typeface="华文中宋" panose="02010600040101010101" charset="-122"/>
                <a:cs typeface="Times New Roman" panose="02020603050405020304" charset="0"/>
              </a:rPr>
              <a:t>是</a:t>
            </a:r>
            <a:r>
              <a:rPr lang="en-US" altLang="zh-CN" sz="2800" dirty="0" smtClean="0">
                <a:solidFill>
                  <a:prstClr val="black"/>
                </a:solidFill>
                <a:latin typeface="Times New Roman" panose="02020603050405020304" charset="0"/>
                <a:ea typeface="华文中宋" panose="02010600040101010101" charset="-122"/>
                <a:cs typeface="Times New Roman" panose="02020603050405020304" charset="0"/>
              </a:rPr>
              <a:t>________ </a:t>
            </a:r>
            <a:r>
              <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rPr>
              <a:t>结构作</a:t>
            </a:r>
            <a:r>
              <a:rPr lang="en-US" altLang="zh-CN" sz="2900" dirty="0" smtClean="0">
                <a:solidFill>
                  <a:prstClr val="black"/>
                </a:solidFill>
                <a:latin typeface="Times New Roman" panose="02020603050405020304" charset="0"/>
                <a:ea typeface="华文中宋" panose="02010600040101010101" charset="-122"/>
                <a:cs typeface="Times New Roman" panose="02020603050405020304" charset="0"/>
              </a:rPr>
              <a:t>________</a:t>
            </a:r>
            <a:r>
              <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rPr>
              <a:t>修饰</a:t>
            </a:r>
            <a:r>
              <a:rPr lang="en-US" altLang="zh-CN" sz="2900" dirty="0" smtClean="0">
                <a:solidFill>
                  <a:prstClr val="black"/>
                </a:solidFill>
                <a:latin typeface="Times New Roman" panose="02020603050405020304" charset="0"/>
                <a:ea typeface="华文中宋" panose="02010600040101010101" charset="-122"/>
                <a:cs typeface="Times New Roman" panose="02020603050405020304" charset="0"/>
              </a:rPr>
              <a:t> “the church of the Nativity”</a:t>
            </a:r>
            <a:r>
              <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900" dirty="0" smtClean="0">
                <a:solidFill>
                  <a:prstClr val="black"/>
                </a:solidFill>
                <a:latin typeface="Times New Roman" panose="02020603050405020304" charset="0"/>
                <a:ea typeface="华文中宋" panose="02010600040101010101" charset="-122"/>
                <a:cs typeface="Times New Roman" panose="02020603050405020304" charset="0"/>
              </a:rPr>
              <a:t>“where Jesus ... born”</a:t>
            </a:r>
            <a:r>
              <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rPr>
              <a:t>是</a:t>
            </a:r>
            <a:r>
              <a:rPr lang="en-US" altLang="zh-CN" sz="2900" dirty="0" smtClean="0">
                <a:solidFill>
                  <a:prstClr val="black"/>
                </a:solidFill>
                <a:latin typeface="Times New Roman" panose="02020603050405020304" charset="0"/>
                <a:ea typeface="华文中宋" panose="02010600040101010101" charset="-122"/>
                <a:cs typeface="Times New Roman" panose="02020603050405020304" charset="0"/>
              </a:rPr>
              <a:t>________</a:t>
            </a:r>
            <a:r>
              <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rPr>
              <a:t>修饰</a:t>
            </a:r>
            <a:r>
              <a:rPr lang="en-US" altLang="zh-CN" sz="2900" dirty="0" smtClean="0">
                <a:solidFill>
                  <a:prstClr val="black"/>
                </a:solidFill>
                <a:latin typeface="Times New Roman" panose="02020603050405020304" charset="0"/>
                <a:ea typeface="华文中宋" panose="02010600040101010101" charset="-122"/>
                <a:cs typeface="Times New Roman" panose="02020603050405020304" charset="0"/>
              </a:rPr>
              <a:t>_______</a:t>
            </a:r>
            <a:r>
              <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rPr>
              <a:t>。</a:t>
            </a:r>
            <a:endParaRPr lang="zh-CN" altLang="en-US" sz="2900" dirty="0" smtClean="0">
              <a:solidFill>
                <a:prstClr val="black"/>
              </a:solidFill>
              <a:latin typeface="Times New Roman" panose="02020603050405020304" charset="0"/>
              <a:ea typeface="华文中宋" panose="02010600040101010101" charset="-122"/>
              <a:cs typeface="Times New Roman" panose="02020603050405020304" charset="0"/>
            </a:endParaRPr>
          </a:p>
        </p:txBody>
      </p:sp>
      <p:sp>
        <p:nvSpPr>
          <p:cNvPr id="14" name="文本框 13"/>
          <p:cNvSpPr txBox="1"/>
          <p:nvPr/>
        </p:nvSpPr>
        <p:spPr>
          <a:xfrm>
            <a:off x="6412230" y="4384040"/>
            <a:ext cx="1925955" cy="521970"/>
          </a:xfrm>
          <a:prstGeom prst="rect">
            <a:avLst/>
          </a:prstGeom>
          <a:noFill/>
        </p:spPr>
        <p:txBody>
          <a:bodyPr wrap="square" rtlCol="0">
            <a:spAutoFit/>
          </a:bodyPr>
          <a:lstStyle/>
          <a:p>
            <a:r>
              <a:rPr lang="zh-CN" altLang="en-US" sz="2800" dirty="0" smtClean="0">
                <a:solidFill>
                  <a:srgbClr val="FF0000"/>
                </a:solidFill>
                <a:ea typeface="华文中宋" panose="02010600040101010101" charset="-122"/>
              </a:rPr>
              <a:t>现在分词</a:t>
            </a:r>
            <a:endParaRPr lang="zh-CN" altLang="en-US" sz="2800" dirty="0" smtClean="0">
              <a:solidFill>
                <a:srgbClr val="FF0000"/>
              </a:solidFill>
              <a:ea typeface="华文中宋" panose="02010600040101010101" charset="-122"/>
            </a:endParaRPr>
          </a:p>
        </p:txBody>
      </p:sp>
      <p:sp>
        <p:nvSpPr>
          <p:cNvPr id="15" name="文本框 14"/>
          <p:cNvSpPr txBox="1"/>
          <p:nvPr/>
        </p:nvSpPr>
        <p:spPr>
          <a:xfrm>
            <a:off x="9015095" y="4371975"/>
            <a:ext cx="1664335" cy="521970"/>
          </a:xfrm>
          <a:prstGeom prst="rect">
            <a:avLst/>
          </a:prstGeom>
          <a:noFill/>
        </p:spPr>
        <p:txBody>
          <a:bodyPr wrap="square" rtlCol="0">
            <a:spAutoFit/>
          </a:bodyPr>
          <a:lstStyle/>
          <a:p>
            <a:r>
              <a:rPr lang="zh-CN" altLang="en-US" sz="2800" dirty="0" smtClean="0">
                <a:solidFill>
                  <a:srgbClr val="FF0000"/>
                </a:solidFill>
                <a:ea typeface="华文中宋" panose="02010600040101010101" charset="-122"/>
              </a:rPr>
              <a:t>伴随状语</a:t>
            </a:r>
            <a:endParaRPr lang="zh-CN" altLang="en-US" sz="2800" dirty="0" smtClean="0">
              <a:solidFill>
                <a:srgbClr val="FF0000"/>
              </a:solidFill>
              <a:ea typeface="华文中宋" panose="02010600040101010101" charset="-122"/>
            </a:endParaRPr>
          </a:p>
        </p:txBody>
      </p:sp>
      <p:sp>
        <p:nvSpPr>
          <p:cNvPr id="16" name="文本框 15"/>
          <p:cNvSpPr txBox="1"/>
          <p:nvPr/>
        </p:nvSpPr>
        <p:spPr>
          <a:xfrm>
            <a:off x="3926840" y="5243195"/>
            <a:ext cx="1664335" cy="521970"/>
          </a:xfrm>
          <a:prstGeom prst="rect">
            <a:avLst/>
          </a:prstGeom>
          <a:noFill/>
        </p:spPr>
        <p:txBody>
          <a:bodyPr wrap="square" rtlCol="0">
            <a:spAutoFit/>
          </a:bodyPr>
          <a:lstStyle/>
          <a:p>
            <a:r>
              <a:rPr lang="zh-CN" altLang="en-US" sz="2800" dirty="0" smtClean="0">
                <a:solidFill>
                  <a:srgbClr val="FF0000"/>
                </a:solidFill>
                <a:ea typeface="华文中宋" panose="02010600040101010101" charset="-122"/>
              </a:rPr>
              <a:t>定语从句</a:t>
            </a:r>
            <a:endParaRPr lang="zh-CN" altLang="en-US" sz="2800" dirty="0" smtClean="0">
              <a:solidFill>
                <a:srgbClr val="FF0000"/>
              </a:solidFill>
              <a:ea typeface="华文中宋" panose="02010600040101010101" charset="-122"/>
            </a:endParaRPr>
          </a:p>
        </p:txBody>
      </p:sp>
      <p:sp>
        <p:nvSpPr>
          <p:cNvPr id="18" name="文本框 17"/>
          <p:cNvSpPr txBox="1"/>
          <p:nvPr/>
        </p:nvSpPr>
        <p:spPr>
          <a:xfrm>
            <a:off x="6217285" y="5243195"/>
            <a:ext cx="1315085" cy="521970"/>
          </a:xfrm>
          <a:prstGeom prst="rect">
            <a:avLst/>
          </a:prstGeom>
          <a:noFill/>
        </p:spPr>
        <p:txBody>
          <a:bodyPr wrap="square" rtlCol="0">
            <a:spAutoFit/>
          </a:bodyPr>
          <a:lstStyle/>
          <a:p>
            <a:r>
              <a:rPr lang="en-US" altLang="zh-CN" sz="2800" dirty="0" smtClean="0">
                <a:solidFill>
                  <a:srgbClr val="FF0000"/>
                </a:solidFill>
                <a:ea typeface="华文中宋" panose="02010600040101010101" charset="-122"/>
              </a:rPr>
              <a:t>the site</a:t>
            </a:r>
            <a:endParaRPr lang="en-US" altLang="zh-CN" sz="2800" dirty="0" smtClean="0">
              <a:solidFill>
                <a:srgbClr val="FF0000"/>
              </a:solidFill>
              <a:ea typeface="华文中宋" panose="02010600040101010101" charset="-122"/>
            </a:endParaRPr>
          </a:p>
        </p:txBody>
      </p:sp>
      <p:sp>
        <p:nvSpPr>
          <p:cNvPr id="19" name="文本框 18"/>
          <p:cNvSpPr txBox="1"/>
          <p:nvPr/>
        </p:nvSpPr>
        <p:spPr>
          <a:xfrm>
            <a:off x="4538345" y="4804410"/>
            <a:ext cx="1849755" cy="521970"/>
          </a:xfrm>
          <a:prstGeom prst="rect">
            <a:avLst/>
          </a:prstGeom>
          <a:noFill/>
        </p:spPr>
        <p:txBody>
          <a:bodyPr wrap="square" rtlCol="0">
            <a:spAutoFit/>
          </a:bodyPr>
          <a:lstStyle/>
          <a:p>
            <a:r>
              <a:rPr lang="zh-CN" altLang="en-US" sz="2800" dirty="0" smtClean="0">
                <a:solidFill>
                  <a:srgbClr val="FF0000"/>
                </a:solidFill>
                <a:ea typeface="华文中宋" panose="02010600040101010101" charset="-122"/>
              </a:rPr>
              <a:t>后置定语</a:t>
            </a:r>
            <a:endParaRPr lang="zh-CN" altLang="en-US" sz="2800" dirty="0" smtClean="0">
              <a:solidFill>
                <a:srgbClr val="FF0000"/>
              </a:solidFill>
              <a:ea typeface="华文中宋" panose="02010600040101010101" charset="-122"/>
            </a:endParaRPr>
          </a:p>
        </p:txBody>
      </p:sp>
      <p:sp>
        <p:nvSpPr>
          <p:cNvPr id="20" name="文本框 19"/>
          <p:cNvSpPr txBox="1"/>
          <p:nvPr/>
        </p:nvSpPr>
        <p:spPr>
          <a:xfrm>
            <a:off x="1882140" y="4804410"/>
            <a:ext cx="1664335" cy="521970"/>
          </a:xfrm>
          <a:prstGeom prst="rect">
            <a:avLst/>
          </a:prstGeom>
          <a:noFill/>
        </p:spPr>
        <p:txBody>
          <a:bodyPr wrap="square" rtlCol="0">
            <a:spAutoFit/>
          </a:bodyPr>
          <a:lstStyle/>
          <a:p>
            <a:r>
              <a:rPr lang="zh-CN" altLang="en-US" sz="2800" dirty="0" smtClean="0">
                <a:solidFill>
                  <a:srgbClr val="FF0000"/>
                </a:solidFill>
                <a:ea typeface="华文中宋" panose="02010600040101010101" charset="-122"/>
              </a:rPr>
              <a:t>过去分词</a:t>
            </a:r>
            <a:endParaRPr lang="zh-CN" altLang="en-US" sz="2800" dirty="0" smtClean="0">
              <a:solidFill>
                <a:srgbClr val="FF0000"/>
              </a:solidFill>
              <a:ea typeface="华文中宋" panose="02010600040101010101" charset="-122"/>
            </a:endParaRPr>
          </a:p>
        </p:txBody>
      </p:sp>
      <p:sp>
        <p:nvSpPr>
          <p:cNvPr id="21" name="文本框 20"/>
          <p:cNvSpPr txBox="1"/>
          <p:nvPr/>
        </p:nvSpPr>
        <p:spPr>
          <a:xfrm>
            <a:off x="401955" y="5784850"/>
            <a:ext cx="967740" cy="521970"/>
          </a:xfrm>
          <a:prstGeom prst="rect">
            <a:avLst/>
          </a:prstGeom>
          <a:solidFill>
            <a:srgbClr val="0070C0"/>
          </a:solidFill>
        </p:spPr>
        <p:txBody>
          <a:bodyPr wrap="square" rtlCol="0">
            <a:spAutoFit/>
          </a:bodyPr>
          <a:lstStyle/>
          <a:p>
            <a:r>
              <a:rPr kumimoji="1" lang="zh-CN" altLang="en-US" sz="2800" b="1" dirty="0">
                <a:solidFill>
                  <a:prstClr val="white"/>
                </a:solidFill>
              </a:rPr>
              <a:t>翻译</a:t>
            </a:r>
            <a:endParaRPr kumimoji="1" lang="zh-CN" altLang="en-US" sz="2800" b="1" dirty="0">
              <a:solidFill>
                <a:prstClr val="white"/>
              </a:solidFill>
            </a:endParaRPr>
          </a:p>
        </p:txBody>
      </p:sp>
      <p:sp>
        <p:nvSpPr>
          <p:cNvPr id="22" name="文本框 21"/>
          <p:cNvSpPr txBox="1"/>
          <p:nvPr/>
        </p:nvSpPr>
        <p:spPr>
          <a:xfrm>
            <a:off x="1468532" y="5765126"/>
            <a:ext cx="10605358" cy="860425"/>
          </a:xfrm>
          <a:prstGeom prst="rect">
            <a:avLst/>
          </a:prstGeom>
          <a:noFill/>
        </p:spPr>
        <p:txBody>
          <a:bodyPr wrap="square" rtlCol="0">
            <a:spAutoFit/>
          </a:bodyPr>
          <a:lstStyle/>
          <a:p>
            <a:r>
              <a:rPr lang="zh-CN" altLang="en-US" sz="2500" dirty="0">
                <a:solidFill>
                  <a:prstClr val="black"/>
                </a:solidFill>
                <a:latin typeface="宋体" panose="02010600030101010101" pitchFamily="2" charset="-122"/>
                <a:ea typeface="宋体" panose="02010600030101010101" pitchFamily="2" charset="-122"/>
                <a:cs typeface="宋体" panose="02010600030101010101" pitchFamily="2" charset="-122"/>
              </a:rPr>
              <a:t>圣诞节庆祝活动在伯利恒举行，最后的一个项目是在据称耶稣诞生的地方建造的主诞教堂里举行的弥撒活动。</a:t>
            </a:r>
            <a:endParaRPr lang="zh-CN" altLang="en-US" sz="2500"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23" name="文本框 22"/>
          <p:cNvSpPr txBox="1"/>
          <p:nvPr/>
        </p:nvSpPr>
        <p:spPr>
          <a:xfrm>
            <a:off x="6076315" y="1935480"/>
            <a:ext cx="2491105" cy="537210"/>
          </a:xfrm>
          <a:prstGeom prst="rect">
            <a:avLst/>
          </a:prstGeom>
          <a:noFill/>
        </p:spPr>
        <p:txBody>
          <a:bodyPr wrap="square" rtlCol="0">
            <a:spAutoFit/>
          </a:bodyPr>
          <a:lstStyle/>
          <a:p>
            <a:r>
              <a:rPr lang="zh-CN" altLang="en-US" sz="2900" dirty="0" smtClean="0">
                <a:solidFill>
                  <a:srgbClr val="FF0000"/>
                </a:solidFill>
                <a:ea typeface="华文中宋" panose="02010600040101010101" charset="-122"/>
                <a:cs typeface="Calibri" panose="020F0502020204030204" charset="0"/>
              </a:rPr>
              <a:t>目睹</a:t>
            </a:r>
            <a:endParaRPr lang="zh-CN" altLang="en-US" sz="2900" dirty="0" smtClean="0">
              <a:solidFill>
                <a:srgbClr val="FF0000"/>
              </a:solidFill>
              <a:ea typeface="华文中宋" panose="02010600040101010101" charset="-122"/>
              <a:cs typeface="Calibri" panose="020F0502020204030204" charset="0"/>
            </a:endParaRPr>
          </a:p>
        </p:txBody>
      </p:sp>
      <p:sp>
        <p:nvSpPr>
          <p:cNvPr id="24" name="文本框 23"/>
          <p:cNvSpPr txBox="1"/>
          <p:nvPr/>
        </p:nvSpPr>
        <p:spPr>
          <a:xfrm>
            <a:off x="8417560" y="1913255"/>
            <a:ext cx="2491105" cy="537210"/>
          </a:xfrm>
          <a:prstGeom prst="rect">
            <a:avLst/>
          </a:prstGeom>
          <a:noFill/>
        </p:spPr>
        <p:txBody>
          <a:bodyPr wrap="square" rtlCol="0">
            <a:spAutoFit/>
          </a:bodyPr>
          <a:lstStyle/>
          <a:p>
            <a:r>
              <a:rPr lang="zh-CN" altLang="en-US" sz="2900" dirty="0" smtClean="0">
                <a:solidFill>
                  <a:srgbClr val="FF0000"/>
                </a:solidFill>
                <a:ea typeface="华文中宋" panose="02010600040101010101" charset="-122"/>
                <a:cs typeface="Calibri" panose="020F0502020204030204" charset="0"/>
              </a:rPr>
              <a:t>拟人</a:t>
            </a:r>
            <a:endParaRPr lang="zh-CN" altLang="en-US" sz="2900" dirty="0" smtClean="0">
              <a:solidFill>
                <a:srgbClr val="FF0000"/>
              </a:solidFill>
              <a:ea typeface="华文中宋" panose="02010600040101010101" charset="-122"/>
              <a:cs typeface="Calibri" panose="020F050202020403020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4" grpId="0"/>
      <p:bldP spid="15" grpId="0"/>
      <p:bldP spid="16" grpId="0"/>
      <p:bldP spid="18" grpId="0"/>
      <p:bldP spid="19" grpId="0"/>
      <p:bldP spid="20"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p:pic>
        <p:nvPicPr>
          <p:cNvPr id="101" name="图片 100"/>
          <p:cNvPicPr>
            <a:picLocks noChangeAspect="1"/>
          </p:cNvPicPr>
          <p:nvPr>
            <p:custDataLst>
              <p:tags r:id="rId1"/>
            </p:custDataLst>
          </p:nvPr>
        </p:nvPicPr>
        <p:blipFill>
          <a:blip r:embed="rId2"/>
          <a:stretch>
            <a:fillRect/>
          </a:stretch>
        </p:blipFill>
        <p:spPr>
          <a:xfrm>
            <a:off x="1491615" y="993140"/>
            <a:ext cx="9282430" cy="5222240"/>
          </a:xfrm>
          <a:prstGeom prst="rect">
            <a:avLst/>
          </a:prstGeom>
          <a:noFill/>
          <a:ln w="9525">
            <a:noFill/>
          </a:ln>
        </p:spPr>
      </p:pic>
      <p:sp>
        <p:nvSpPr>
          <p:cNvPr id="1048594" name="文本框 4"/>
          <p:cNvSpPr txBox="1"/>
          <p:nvPr/>
        </p:nvSpPr>
        <p:spPr>
          <a:xfrm>
            <a:off x="-86360" y="101600"/>
            <a:ext cx="12438380" cy="891540"/>
          </a:xfrm>
          <a:prstGeom prst="rect">
            <a:avLst/>
          </a:prstGeom>
          <a:noFill/>
        </p:spPr>
        <p:txBody>
          <a:bodyPr wrap="square" rtlCol="0">
            <a:spAutoFit/>
          </a:bodyPr>
          <a:p>
            <a:pPr>
              <a:buClrTx/>
              <a:buSzTx/>
              <a:buFontTx/>
            </a:pPr>
            <a:r>
              <a:rPr lang="en-US" sz="2600" b="1">
                <a:latin typeface="+mj-ea"/>
                <a:ea typeface="+mj-ea"/>
                <a:cs typeface="Arial" panose="020B0604020202020204" pitchFamily="34" charset="0"/>
                <a:sym typeface="+mn-ea"/>
              </a:rPr>
              <a:t>1. </a:t>
            </a:r>
            <a:r>
              <a:rPr lang="en-US" sz="2500" b="1">
                <a:latin typeface="+mj-ea"/>
                <a:ea typeface="+mj-ea"/>
                <a:cs typeface="Arial" panose="020B0604020202020204" pitchFamily="34" charset="0"/>
                <a:sym typeface="+mn-ea"/>
              </a:rPr>
              <a:t>Britons tune in for queen’s Christmas message, which notes shared losses</a:t>
            </a:r>
            <a:r>
              <a:rPr lang="en-US" sz="2600" b="1">
                <a:latin typeface="+mj-ea"/>
                <a:ea typeface="+mj-ea"/>
                <a:cs typeface="Arial" panose="020B0604020202020204" pitchFamily="34" charset="0"/>
                <a:sym typeface="+mn-ea"/>
              </a:rPr>
              <a:t> </a:t>
            </a:r>
            <a:endParaRPr lang="en-US" sz="2600" b="1">
              <a:latin typeface="+mj-ea"/>
              <a:ea typeface="+mj-ea"/>
              <a:cs typeface="Arial" panose="020B0604020202020204" pitchFamily="34" charset="0"/>
              <a:sym typeface="+mn-ea"/>
            </a:endParaRPr>
          </a:p>
          <a:p>
            <a:pPr algn="ctr">
              <a:buClrTx/>
              <a:buSzTx/>
              <a:buFontTx/>
            </a:pPr>
            <a:r>
              <a:rPr lang="en-US" sz="2600" b="1">
                <a:latin typeface="+mj-ea"/>
                <a:ea typeface="+mj-ea"/>
                <a:cs typeface="Arial" panose="020B0604020202020204" pitchFamily="34" charset="0"/>
                <a:sym typeface="+mn-ea"/>
              </a:rPr>
              <a:t>    </a:t>
            </a:r>
            <a:r>
              <a:rPr lang="zh-CN" altLang="en-US" sz="2600" b="1">
                <a:solidFill>
                  <a:schemeClr val="accent2"/>
                </a:solidFill>
                <a:latin typeface="+mj-ea"/>
                <a:ea typeface="+mj-ea"/>
                <a:cs typeface="Arial" panose="020B0604020202020204" pitchFamily="34" charset="0"/>
                <a:sym typeface="+mn-ea"/>
              </a:rPr>
              <a:t>英国女王圣诞致辞</a:t>
            </a:r>
            <a:endParaRPr lang="zh-CN" altLang="en-US" sz="2600" b="1">
              <a:solidFill>
                <a:schemeClr val="accent2"/>
              </a:solidFill>
              <a:latin typeface="+mj-ea"/>
              <a:ea typeface="+mj-ea"/>
              <a:cs typeface="Arial" panose="020B0604020202020204" pitchFamily="34" charset="0"/>
              <a:sym typeface="+mn-ea"/>
            </a:endParaRPr>
          </a:p>
        </p:txBody>
      </p:sp>
      <p:sp>
        <p:nvSpPr>
          <p:cNvPr id="8" name="矩形 7"/>
          <p:cNvSpPr/>
          <p:nvPr/>
        </p:nvSpPr>
        <p:spPr>
          <a:xfrm>
            <a:off x="635" y="5657215"/>
            <a:ext cx="12192000" cy="1198880"/>
          </a:xfrm>
          <a:prstGeom prst="rect">
            <a:avLst/>
          </a:prstGeom>
          <a:solidFill>
            <a:schemeClr val="bg2"/>
          </a:solidFill>
        </p:spPr>
        <p:txBody>
          <a:bodyPr wrap="square">
            <a:spAutoFit/>
          </a:bodyPr>
          <a:p>
            <a:pPr algn="ctr"/>
            <a:r>
              <a:rPr lang="en-US" altLang="zh-CN" sz="2400">
                <a:latin typeface="Times New Roman" panose="02020603050405020304" charset="0"/>
                <a:cs typeface="Times New Roman" panose="02020603050405020304" charset="0"/>
              </a:rPr>
              <a:t>Queen Elizabeth II records her holiday message alongside a wedding anniversary photo of her with Prince Philip. Philip died in April at age 99, and royal watchers noted that pinned to the queen’s Christmas dress this year was a sapphire brooch she wore on their honeymoon.</a:t>
            </a:r>
            <a:endParaRPr lang="en-US" altLang="zh-CN" sz="240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p:sp>
        <p:nvSpPr>
          <p:cNvPr id="1048597" name="文本框 3"/>
          <p:cNvSpPr txBox="1"/>
          <p:nvPr/>
        </p:nvSpPr>
        <p:spPr>
          <a:xfrm>
            <a:off x="101600" y="549275"/>
            <a:ext cx="12071350" cy="6323965"/>
          </a:xfrm>
          <a:prstGeom prst="rect">
            <a:avLst/>
          </a:prstGeom>
          <a:noFill/>
        </p:spPr>
        <p:txBody>
          <a:bodyPr wrap="square" rtlCol="0" anchor="t">
            <a:spAutoFit/>
          </a:bodyPr>
          <a:p>
            <a:pPr algn="l"/>
            <a:r>
              <a:rPr lang="en-US" sz="2700">
                <a:latin typeface="Calibri" panose="020F0502020204030204" charset="0"/>
                <a:cs typeface="Calibri" panose="020F0502020204030204" charset="0"/>
              </a:rPr>
              <a:t>     </a:t>
            </a:r>
            <a:r>
              <a:rPr sz="2700">
                <a:latin typeface="Calibri" panose="020F0502020204030204" charset="0"/>
                <a:cs typeface="Calibri" panose="020F0502020204030204" charset="0"/>
              </a:rPr>
              <a:t>A combination of health issues and coronavirus restrictions </a:t>
            </a:r>
            <a:r>
              <a:rPr lang="en-US" sz="2700">
                <a:latin typeface="Calibri" panose="020F0502020204030204" charset="0"/>
                <a:cs typeface="Calibri" panose="020F0502020204030204" charset="0"/>
              </a:rPr>
              <a:t>________ (keep) </a:t>
            </a:r>
            <a:r>
              <a:rPr sz="2700">
                <a:latin typeface="Calibri" panose="020F0502020204030204" charset="0"/>
                <a:cs typeface="Calibri" panose="020F0502020204030204" charset="0"/>
              </a:rPr>
              <a:t>Queen Elizabeth II from public engagements since October, but the 95-year-old monarch made </a:t>
            </a:r>
            <a:r>
              <a:rPr lang="en-US" sz="2700">
                <a:latin typeface="Calibri" panose="020F0502020204030204" charset="0"/>
                <a:cs typeface="Calibri" panose="020F0502020204030204" charset="0"/>
              </a:rPr>
              <a:t>__</a:t>
            </a:r>
            <a:r>
              <a:rPr sz="2700">
                <a:solidFill>
                  <a:srgbClr val="FF0000"/>
                </a:solidFill>
                <a:latin typeface="Calibri" panose="020F0502020204030204" charset="0"/>
                <a:cs typeface="Calibri" panose="020F0502020204030204" charset="0"/>
              </a:rPr>
              <a:t> </a:t>
            </a:r>
            <a:r>
              <a:rPr sz="2700">
                <a:latin typeface="Calibri" panose="020F0502020204030204" charset="0"/>
                <a:cs typeface="Calibri" panose="020F0502020204030204" charset="0"/>
              </a:rPr>
              <a:t>brief appearance in British homes on Saturday afternoon, </a:t>
            </a:r>
            <a:r>
              <a:rPr lang="en-US" sz="2700">
                <a:latin typeface="Calibri" panose="020F0502020204030204" charset="0"/>
                <a:cs typeface="Calibri" panose="020F0502020204030204" charset="0"/>
              </a:rPr>
              <a:t>_________ (speak)</a:t>
            </a:r>
            <a:r>
              <a:rPr sz="2700">
                <a:solidFill>
                  <a:srgbClr val="FF0000"/>
                </a:solidFill>
                <a:latin typeface="Calibri" panose="020F0502020204030204" charset="0"/>
                <a:cs typeface="Calibri" panose="020F0502020204030204" charset="0"/>
              </a:rPr>
              <a:t> </a:t>
            </a:r>
            <a:r>
              <a:rPr sz="2700">
                <a:latin typeface="Calibri" panose="020F0502020204030204" charset="0"/>
                <a:cs typeface="Calibri" panose="020F0502020204030204" charset="0"/>
              </a:rPr>
              <a:t>about her own grief in an </a:t>
            </a:r>
            <a:r>
              <a:rPr lang="en-US" sz="2700">
                <a:latin typeface="Calibri" panose="020F0502020204030204" charset="0"/>
                <a:cs typeface="Calibri" panose="020F0502020204030204" charset="0"/>
              </a:rPr>
              <a:t>_________ (</a:t>
            </a:r>
            <a:r>
              <a:rPr sz="2700">
                <a:latin typeface="Calibri" panose="020F0502020204030204" charset="0"/>
                <a:cs typeface="Calibri" panose="020F0502020204030204" charset="0"/>
              </a:rPr>
              <a:t>especial</a:t>
            </a:r>
            <a:r>
              <a:rPr lang="en-US" sz="2700">
                <a:latin typeface="Calibri" panose="020F0502020204030204" charset="0"/>
                <a:cs typeface="Calibri" panose="020F0502020204030204" charset="0"/>
              </a:rPr>
              <a:t>) </a:t>
            </a:r>
            <a:r>
              <a:rPr sz="2700">
                <a:latin typeface="Calibri" panose="020F0502020204030204" charset="0"/>
                <a:cs typeface="Calibri" panose="020F0502020204030204" charset="0"/>
              </a:rPr>
              <a:t>personal Christmas Day message. </a:t>
            </a:r>
            <a:endParaRPr sz="2700">
              <a:latin typeface="Calibri" panose="020F0502020204030204" charset="0"/>
              <a:cs typeface="Calibri" panose="020F0502020204030204" charset="0"/>
            </a:endParaRPr>
          </a:p>
          <a:p>
            <a:pPr algn="l"/>
            <a:r>
              <a:rPr lang="en-US" sz="2700">
                <a:latin typeface="Calibri" panose="020F0502020204030204" charset="0"/>
                <a:cs typeface="Calibri" panose="020F0502020204030204" charset="0"/>
              </a:rPr>
              <a:t>     </a:t>
            </a:r>
            <a:r>
              <a:rPr sz="2700">
                <a:latin typeface="Calibri" panose="020F0502020204030204" charset="0"/>
                <a:cs typeface="Calibri" panose="020F0502020204030204" charset="0"/>
              </a:rPr>
              <a:t>The annual address </a:t>
            </a:r>
            <a:r>
              <a:rPr lang="en-US" sz="2700">
                <a:latin typeface="Calibri" panose="020F0502020204030204" charset="0"/>
                <a:cs typeface="Calibri" panose="020F0502020204030204" charset="0"/>
              </a:rPr>
              <a:t>____________ (record)</a:t>
            </a:r>
            <a:r>
              <a:rPr sz="2700">
                <a:latin typeface="Calibri" panose="020F0502020204030204" charset="0"/>
                <a:cs typeface="Calibri" panose="020F0502020204030204" charset="0"/>
              </a:rPr>
              <a:t> in advance at Windsor Castle. In her speech, Elizabeth paid tribute to her late husband, Prince Philip, </a:t>
            </a:r>
            <a:r>
              <a:rPr lang="en-US" sz="2700">
                <a:latin typeface="Calibri" panose="020F0502020204030204" charset="0"/>
                <a:cs typeface="Calibri" panose="020F0502020204030204" charset="0"/>
              </a:rPr>
              <a:t>_____ </a:t>
            </a:r>
            <a:r>
              <a:rPr sz="2700">
                <a:latin typeface="Calibri" panose="020F0502020204030204" charset="0"/>
                <a:cs typeface="Calibri" panose="020F0502020204030204" charset="0"/>
              </a:rPr>
              <a:t>died in April at age 99. While delivering her remarks, the queen sat at a desk alongside a framed photograph of herself with Philip, </a:t>
            </a:r>
            <a:r>
              <a:rPr lang="en-US" sz="2700">
                <a:latin typeface="Calibri" panose="020F0502020204030204" charset="0"/>
                <a:cs typeface="Calibri" panose="020F0502020204030204" charset="0"/>
              </a:rPr>
              <a:t>______ (take) </a:t>
            </a:r>
            <a:r>
              <a:rPr sz="2700">
                <a:latin typeface="Calibri" panose="020F0502020204030204" charset="0"/>
                <a:cs typeface="Calibri" panose="020F0502020204030204" charset="0"/>
              </a:rPr>
              <a:t>in 2007 to mark their 60th wedding anniversary. She said she </a:t>
            </a:r>
            <a:r>
              <a:rPr sz="2700">
                <a:solidFill>
                  <a:srgbClr val="3333FF"/>
                </a:solidFill>
                <a:latin typeface="Calibri" panose="020F0502020204030204" charset="0"/>
                <a:cs typeface="Calibri" panose="020F0502020204030204" charset="0"/>
              </a:rPr>
              <a:t>empathize</a:t>
            </a:r>
            <a:r>
              <a:rPr sz="2700">
                <a:latin typeface="Calibri" panose="020F0502020204030204" charset="0"/>
                <a:cs typeface="Calibri" panose="020F0502020204030204" charset="0"/>
              </a:rPr>
              <a:t>d with others who had lost loved ones and </a:t>
            </a:r>
            <a:r>
              <a:rPr sz="2700">
                <a:solidFill>
                  <a:srgbClr val="3333FF"/>
                </a:solidFill>
                <a:latin typeface="Calibri" panose="020F0502020204030204" charset="0"/>
                <a:cs typeface="Calibri" panose="020F0502020204030204" charset="0"/>
              </a:rPr>
              <a:t>acknowledge</a:t>
            </a:r>
            <a:r>
              <a:rPr sz="2700">
                <a:latin typeface="Calibri" panose="020F0502020204030204" charset="0"/>
                <a:cs typeface="Calibri" panose="020F0502020204030204" charset="0"/>
              </a:rPr>
              <a:t>d the ongoing impact of the pandemic. As usual, she commented </a:t>
            </a:r>
            <a:r>
              <a:rPr lang="en-US" sz="2700">
                <a:latin typeface="Calibri" panose="020F0502020204030204" charset="0"/>
                <a:cs typeface="Calibri" panose="020F0502020204030204" charset="0"/>
              </a:rPr>
              <a:t>____ </a:t>
            </a:r>
            <a:r>
              <a:rPr sz="2700">
                <a:latin typeface="Calibri" panose="020F0502020204030204" charset="0"/>
                <a:cs typeface="Calibri" panose="020F0502020204030204" charset="0"/>
              </a:rPr>
              <a:t>some of the news from the royal family over the past year, including the births of four great-grandchildren. </a:t>
            </a:r>
            <a:endParaRPr sz="2700">
              <a:latin typeface="Calibri" panose="020F0502020204030204" charset="0"/>
              <a:cs typeface="Calibri" panose="020F0502020204030204" charset="0"/>
            </a:endParaRPr>
          </a:p>
          <a:p>
            <a:pPr algn="l"/>
            <a:r>
              <a:rPr lang="en-US" sz="2700">
                <a:latin typeface="Calibri" panose="020F0502020204030204" charset="0"/>
                <a:cs typeface="Calibri" panose="020F0502020204030204" charset="0"/>
              </a:rPr>
              <a:t>     </a:t>
            </a:r>
            <a:r>
              <a:rPr sz="2700">
                <a:latin typeface="Calibri" panose="020F0502020204030204" charset="0"/>
                <a:cs typeface="Calibri" panose="020F0502020204030204" charset="0"/>
              </a:rPr>
              <a:t>Every Christmas, millions in Britain </a:t>
            </a:r>
            <a:r>
              <a:rPr lang="en-US" sz="2700">
                <a:latin typeface="Calibri" panose="020F0502020204030204" charset="0"/>
                <a:cs typeface="Calibri" panose="020F0502020204030204" charset="0"/>
              </a:rPr>
              <a:t>____ </a:t>
            </a:r>
            <a:r>
              <a:rPr sz="2700">
                <a:latin typeface="Calibri" panose="020F0502020204030204" charset="0"/>
                <a:cs typeface="Calibri" panose="020F0502020204030204" charset="0"/>
              </a:rPr>
              <a:t>in 54 Commonwealth nations tune in </a:t>
            </a:r>
            <a:r>
              <a:rPr lang="en-US" sz="2700">
                <a:latin typeface="Calibri" panose="020F0502020204030204" charset="0"/>
                <a:cs typeface="Calibri" panose="020F0502020204030204" charset="0"/>
              </a:rPr>
              <a:t>_______ (hear)</a:t>
            </a:r>
            <a:r>
              <a:rPr sz="2700">
                <a:latin typeface="Calibri" panose="020F0502020204030204" charset="0"/>
                <a:cs typeface="Calibri" panose="020F0502020204030204" charset="0"/>
              </a:rPr>
              <a:t> the monarch deliver her Christmas message.</a:t>
            </a:r>
            <a:endParaRPr sz="2700">
              <a:latin typeface="Calibri" panose="020F0502020204030204" charset="0"/>
              <a:cs typeface="Calibri" panose="020F0502020204030204" charset="0"/>
            </a:endParaRPr>
          </a:p>
        </p:txBody>
      </p:sp>
      <p:sp>
        <p:nvSpPr>
          <p:cNvPr id="1048598" name="文本框 4"/>
          <p:cNvSpPr txBox="1"/>
          <p:nvPr/>
        </p:nvSpPr>
        <p:spPr>
          <a:xfrm>
            <a:off x="1798955" y="0"/>
            <a:ext cx="9311005" cy="460375"/>
          </a:xfrm>
          <a:prstGeom prst="rect">
            <a:avLst/>
          </a:prstGeom>
          <a:noFill/>
        </p:spPr>
        <p:txBody>
          <a:bodyPr wrap="square" rtlCol="0">
            <a:spAutoFit/>
          </a:bodyPr>
          <a:p>
            <a:r>
              <a:rPr lang="zh-CN" altLang="en-US" sz="2400" b="1">
                <a:solidFill>
                  <a:schemeClr val="accent2"/>
                </a:solidFill>
                <a:latin typeface="+mj-ea"/>
                <a:ea typeface="+mj-ea"/>
                <a:cs typeface="Arial" panose="020B0604020202020204" pitchFamily="34" charset="0"/>
              </a:rPr>
              <a:t>（</a:t>
            </a:r>
            <a:r>
              <a:rPr lang="zh-CN" altLang="en-US" sz="2400" b="1" dirty="0" smtClean="0">
                <a:solidFill>
                  <a:srgbClr val="ED7D31"/>
                </a:solidFill>
                <a:latin typeface="微软雅黑" panose="020B0503020204020204" charset="-122"/>
                <a:cs typeface="Arial" panose="020B0604020202020204" pitchFamily="34" charset="0"/>
              </a:rPr>
              <a:t>《华盛顿邮报》2021年12月26日 A22版面</a:t>
            </a:r>
            <a:r>
              <a:rPr lang="en-US" altLang="zh-CN" sz="2400" b="1">
                <a:solidFill>
                  <a:schemeClr val="accent2"/>
                </a:solidFill>
                <a:latin typeface="+mj-ea"/>
                <a:ea typeface="+mj-ea"/>
                <a:cs typeface="Arial" panose="020B0604020202020204" pitchFamily="34" charset="0"/>
              </a:rPr>
              <a:t>）</a:t>
            </a:r>
            <a:endParaRPr lang="zh-CN" altLang="en-US" sz="2400" b="1">
              <a:solidFill>
                <a:schemeClr val="accent2"/>
              </a:solidFill>
              <a:latin typeface="+mj-ea"/>
              <a:ea typeface="+mj-ea"/>
              <a:cs typeface="Arial" panose="020B0604020202020204" pitchFamily="34" charset="0"/>
            </a:endParaRPr>
          </a:p>
        </p:txBody>
      </p:sp>
      <p:sp>
        <p:nvSpPr>
          <p:cNvPr id="1048599"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9" name="文本框 8"/>
          <p:cNvSpPr txBox="1"/>
          <p:nvPr/>
        </p:nvSpPr>
        <p:spPr>
          <a:xfrm>
            <a:off x="8848725" y="555625"/>
            <a:ext cx="1420495" cy="506730"/>
          </a:xfrm>
          <a:prstGeom prst="rect">
            <a:avLst/>
          </a:prstGeom>
          <a:noFill/>
        </p:spPr>
        <p:txBody>
          <a:bodyPr wrap="square" rtlCol="0">
            <a:spAutoFit/>
          </a:bodyPr>
          <a:p>
            <a:r>
              <a:rPr lang="en-US" altLang="zh-CN" sz="2700" dirty="0" smtClean="0">
                <a:solidFill>
                  <a:srgbClr val="FF0000"/>
                </a:solidFill>
                <a:latin typeface="Calibri" panose="020F0502020204030204" charset="0"/>
                <a:cs typeface="Calibri" panose="020F0502020204030204" charset="0"/>
                <a:sym typeface="+mn-ea"/>
              </a:rPr>
              <a:t>has kept</a:t>
            </a:r>
            <a:r>
              <a:rPr lang="en-US" altLang="zh-CN" sz="2700" dirty="0">
                <a:solidFill>
                  <a:srgbClr val="FF0000"/>
                </a:solidFill>
                <a:latin typeface="Calibri" panose="020F0502020204030204" charset="0"/>
                <a:cs typeface="Calibri" panose="020F0502020204030204" charset="0"/>
                <a:sym typeface="+mn-ea"/>
              </a:rPr>
              <a:t> </a:t>
            </a:r>
            <a:endParaRPr lang="zh-CN" altLang="en-US" sz="2700" dirty="0">
              <a:solidFill>
                <a:srgbClr val="FF0000"/>
              </a:solidFill>
              <a:latin typeface="Calibri" panose="020F0502020204030204" charset="0"/>
              <a:cs typeface="Calibri" panose="020F0502020204030204" charset="0"/>
              <a:sym typeface="+mn-ea"/>
            </a:endParaRPr>
          </a:p>
        </p:txBody>
      </p:sp>
      <p:sp>
        <p:nvSpPr>
          <p:cNvPr id="19" name="文本框 18"/>
          <p:cNvSpPr txBox="1"/>
          <p:nvPr/>
        </p:nvSpPr>
        <p:spPr>
          <a:xfrm>
            <a:off x="224790" y="1761490"/>
            <a:ext cx="1660525" cy="506730"/>
          </a:xfrm>
          <a:prstGeom prst="rect">
            <a:avLst/>
          </a:prstGeom>
          <a:noFill/>
        </p:spPr>
        <p:txBody>
          <a:bodyPr wrap="square" rtlCol="0">
            <a:spAutoFit/>
          </a:bodyPr>
          <a:p>
            <a:r>
              <a:rPr lang="en-US" altLang="zh-CN" sz="2700" dirty="0" smtClean="0">
                <a:solidFill>
                  <a:srgbClr val="FF0000"/>
                </a:solidFill>
                <a:latin typeface="Calibri" panose="020F0502020204030204" charset="0"/>
                <a:cs typeface="Calibri" panose="020F0502020204030204" charset="0"/>
              </a:rPr>
              <a:t>speaking</a:t>
            </a:r>
            <a:endParaRPr lang="en-US" altLang="zh-CN" sz="2700" dirty="0" smtClean="0">
              <a:solidFill>
                <a:srgbClr val="FF0000"/>
              </a:solidFill>
              <a:latin typeface="Calibri" panose="020F0502020204030204" charset="0"/>
              <a:cs typeface="Calibri" panose="020F0502020204030204" charset="0"/>
              <a:sym typeface="+mn-ea"/>
            </a:endParaRPr>
          </a:p>
        </p:txBody>
      </p:sp>
      <p:sp>
        <p:nvSpPr>
          <p:cNvPr id="20" name="文本框 19"/>
          <p:cNvSpPr txBox="1"/>
          <p:nvPr/>
        </p:nvSpPr>
        <p:spPr>
          <a:xfrm>
            <a:off x="2346325" y="1336040"/>
            <a:ext cx="438785" cy="506730"/>
          </a:xfrm>
          <a:prstGeom prst="rect">
            <a:avLst/>
          </a:prstGeom>
          <a:noFill/>
        </p:spPr>
        <p:txBody>
          <a:bodyPr wrap="square" rtlCol="0">
            <a:spAutoFit/>
          </a:bodyPr>
          <a:p>
            <a:r>
              <a:rPr lang="en-US" sz="2700" dirty="0" smtClean="0">
                <a:solidFill>
                  <a:srgbClr val="FF0000"/>
                </a:solidFill>
                <a:latin typeface="Calibri" panose="020F0502020204030204" charset="0"/>
                <a:cs typeface="Calibri" panose="020F0502020204030204" charset="0"/>
              </a:rPr>
              <a:t>a</a:t>
            </a:r>
            <a:endParaRPr lang="en-US" sz="2700" dirty="0" smtClean="0">
              <a:solidFill>
                <a:srgbClr val="FF0000"/>
              </a:solidFill>
              <a:latin typeface="Calibri" panose="020F0502020204030204" charset="0"/>
              <a:cs typeface="Calibri" panose="020F0502020204030204" charset="0"/>
              <a:sym typeface="+mn-ea"/>
            </a:endParaRPr>
          </a:p>
        </p:txBody>
      </p:sp>
      <p:sp>
        <p:nvSpPr>
          <p:cNvPr id="21" name="文本框 20"/>
          <p:cNvSpPr txBox="1"/>
          <p:nvPr/>
        </p:nvSpPr>
        <p:spPr>
          <a:xfrm>
            <a:off x="6500495" y="1761490"/>
            <a:ext cx="1788160" cy="506730"/>
          </a:xfrm>
          <a:prstGeom prst="rect">
            <a:avLst/>
          </a:prstGeom>
          <a:noFill/>
        </p:spPr>
        <p:txBody>
          <a:bodyPr wrap="square" rtlCol="0">
            <a:spAutoFit/>
          </a:bodyPr>
          <a:p>
            <a:r>
              <a:rPr lang="en-US" altLang="zh-CN" sz="2700" dirty="0" smtClean="0">
                <a:solidFill>
                  <a:srgbClr val="FF0000"/>
                </a:solidFill>
                <a:latin typeface="Calibri" panose="020F0502020204030204" charset="0"/>
                <a:cs typeface="Calibri" panose="020F0502020204030204" charset="0"/>
              </a:rPr>
              <a:t>especially</a:t>
            </a:r>
            <a:endParaRPr lang="en-US" altLang="zh-CN" sz="2700" dirty="0" smtClean="0">
              <a:solidFill>
                <a:srgbClr val="FF0000"/>
              </a:solidFill>
              <a:latin typeface="Calibri" panose="020F0502020204030204" charset="0"/>
              <a:cs typeface="Calibri" panose="020F0502020204030204" charset="0"/>
              <a:sym typeface="+mn-ea"/>
            </a:endParaRPr>
          </a:p>
        </p:txBody>
      </p:sp>
      <p:sp>
        <p:nvSpPr>
          <p:cNvPr id="22" name="文本框 21"/>
          <p:cNvSpPr txBox="1"/>
          <p:nvPr/>
        </p:nvSpPr>
        <p:spPr>
          <a:xfrm>
            <a:off x="3347720" y="2608580"/>
            <a:ext cx="2397125" cy="506730"/>
          </a:xfrm>
          <a:prstGeom prst="rect">
            <a:avLst/>
          </a:prstGeom>
          <a:noFill/>
        </p:spPr>
        <p:txBody>
          <a:bodyPr wrap="square" rtlCol="0">
            <a:spAutoFit/>
          </a:bodyPr>
          <a:p>
            <a:r>
              <a:rPr lang="en-US" altLang="zh-CN" sz="2700" dirty="0" smtClean="0">
                <a:solidFill>
                  <a:srgbClr val="FF0000"/>
                </a:solidFill>
                <a:latin typeface="Calibri" panose="020F0502020204030204" charset="0"/>
                <a:cs typeface="Calibri" panose="020F0502020204030204" charset="0"/>
              </a:rPr>
              <a:t>was recorded</a:t>
            </a:r>
            <a:endParaRPr lang="en-US" altLang="zh-CN" sz="2700" dirty="0" smtClean="0">
              <a:solidFill>
                <a:srgbClr val="FF0000"/>
              </a:solidFill>
              <a:latin typeface="Calibri" panose="020F0502020204030204" charset="0"/>
              <a:cs typeface="Calibri" panose="020F0502020204030204" charset="0"/>
              <a:sym typeface="+mn-ea"/>
            </a:endParaRPr>
          </a:p>
        </p:txBody>
      </p:sp>
      <p:sp>
        <p:nvSpPr>
          <p:cNvPr id="23" name="文本框 22"/>
          <p:cNvSpPr txBox="1"/>
          <p:nvPr/>
        </p:nvSpPr>
        <p:spPr>
          <a:xfrm>
            <a:off x="9208135" y="3035935"/>
            <a:ext cx="1024890" cy="506730"/>
          </a:xfrm>
          <a:prstGeom prst="rect">
            <a:avLst/>
          </a:prstGeom>
          <a:noFill/>
        </p:spPr>
        <p:txBody>
          <a:bodyPr wrap="square" rtlCol="0">
            <a:spAutoFit/>
          </a:bodyPr>
          <a:p>
            <a:r>
              <a:rPr lang="en-US" altLang="zh-CN" sz="2700" dirty="0" smtClean="0">
                <a:solidFill>
                  <a:srgbClr val="FF0000"/>
                </a:solidFill>
                <a:latin typeface="Calibri" panose="020F0502020204030204" charset="0"/>
                <a:cs typeface="Calibri" panose="020F0502020204030204" charset="0"/>
              </a:rPr>
              <a:t>who</a:t>
            </a:r>
            <a:endParaRPr lang="en-US" altLang="zh-CN" sz="2700" dirty="0" smtClean="0">
              <a:solidFill>
                <a:srgbClr val="FF0000"/>
              </a:solidFill>
              <a:latin typeface="Calibri" panose="020F0502020204030204" charset="0"/>
              <a:cs typeface="Calibri" panose="020F0502020204030204" charset="0"/>
              <a:sym typeface="+mn-ea"/>
            </a:endParaRPr>
          </a:p>
        </p:txBody>
      </p:sp>
      <p:sp>
        <p:nvSpPr>
          <p:cNvPr id="24" name="文本框 23"/>
          <p:cNvSpPr txBox="1"/>
          <p:nvPr/>
        </p:nvSpPr>
        <p:spPr>
          <a:xfrm>
            <a:off x="4989195" y="3842385"/>
            <a:ext cx="1228725" cy="506730"/>
          </a:xfrm>
          <a:prstGeom prst="rect">
            <a:avLst/>
          </a:prstGeom>
          <a:noFill/>
        </p:spPr>
        <p:txBody>
          <a:bodyPr wrap="square" rtlCol="0">
            <a:spAutoFit/>
          </a:bodyPr>
          <a:p>
            <a:r>
              <a:rPr lang="en-US" sz="2700" dirty="0" smtClean="0">
                <a:solidFill>
                  <a:srgbClr val="FF0000"/>
                </a:solidFill>
                <a:latin typeface="Calibri" panose="020F0502020204030204" charset="0"/>
                <a:cs typeface="Calibri" panose="020F0502020204030204" charset="0"/>
              </a:rPr>
              <a:t>taken</a:t>
            </a:r>
            <a:endParaRPr lang="en-US" sz="2700" dirty="0">
              <a:solidFill>
                <a:srgbClr val="FF0000"/>
              </a:solidFill>
              <a:latin typeface="Calibri" panose="020F0502020204030204" charset="0"/>
              <a:cs typeface="Calibri" panose="020F0502020204030204" charset="0"/>
              <a:sym typeface="+mn-ea"/>
            </a:endParaRPr>
          </a:p>
        </p:txBody>
      </p:sp>
      <p:sp>
        <p:nvSpPr>
          <p:cNvPr id="25" name="文本框 24"/>
          <p:cNvSpPr txBox="1"/>
          <p:nvPr/>
        </p:nvSpPr>
        <p:spPr>
          <a:xfrm>
            <a:off x="11179810" y="4659630"/>
            <a:ext cx="716915" cy="506730"/>
          </a:xfrm>
          <a:prstGeom prst="rect">
            <a:avLst/>
          </a:prstGeom>
          <a:noFill/>
        </p:spPr>
        <p:txBody>
          <a:bodyPr wrap="square" rtlCol="0">
            <a:spAutoFit/>
          </a:bodyPr>
          <a:p>
            <a:r>
              <a:rPr lang="en-US" sz="2700" dirty="0">
                <a:solidFill>
                  <a:srgbClr val="FF0000"/>
                </a:solidFill>
                <a:latin typeface="Calibri" panose="020F0502020204030204" charset="0"/>
                <a:cs typeface="Calibri" panose="020F0502020204030204" charset="0"/>
              </a:rPr>
              <a:t>on</a:t>
            </a:r>
            <a:endParaRPr lang="en-US" sz="2700" dirty="0">
              <a:solidFill>
                <a:srgbClr val="FF0000"/>
              </a:solidFill>
              <a:latin typeface="Calibri" panose="020F0502020204030204" charset="0"/>
              <a:cs typeface="Calibri" panose="020F0502020204030204" charset="0"/>
              <a:sym typeface="+mn-ea"/>
            </a:endParaRPr>
          </a:p>
        </p:txBody>
      </p:sp>
      <p:sp>
        <p:nvSpPr>
          <p:cNvPr id="26" name="文本框 25"/>
          <p:cNvSpPr txBox="1"/>
          <p:nvPr/>
        </p:nvSpPr>
        <p:spPr>
          <a:xfrm>
            <a:off x="5448300" y="5909310"/>
            <a:ext cx="1000760" cy="506730"/>
          </a:xfrm>
          <a:prstGeom prst="rect">
            <a:avLst/>
          </a:prstGeom>
          <a:noFill/>
        </p:spPr>
        <p:txBody>
          <a:bodyPr wrap="square" rtlCol="0">
            <a:spAutoFit/>
          </a:bodyPr>
          <a:p>
            <a:r>
              <a:rPr lang="en-US" altLang="zh-CN" sz="2700" dirty="0">
                <a:solidFill>
                  <a:srgbClr val="FF0000"/>
                </a:solidFill>
                <a:latin typeface="Calibri" panose="020F0502020204030204" charset="0"/>
                <a:cs typeface="Calibri" panose="020F0502020204030204" charset="0"/>
              </a:rPr>
              <a:t>and</a:t>
            </a:r>
            <a:endParaRPr lang="en-US" altLang="zh-CN" sz="2700" dirty="0" smtClean="0">
              <a:solidFill>
                <a:srgbClr val="FF0000"/>
              </a:solidFill>
              <a:latin typeface="Calibri" panose="020F0502020204030204" charset="0"/>
              <a:cs typeface="Calibri" panose="020F0502020204030204" charset="0"/>
            </a:endParaRPr>
          </a:p>
        </p:txBody>
      </p:sp>
      <p:sp>
        <p:nvSpPr>
          <p:cNvPr id="2" name="文本框 1"/>
          <p:cNvSpPr txBox="1"/>
          <p:nvPr/>
        </p:nvSpPr>
        <p:spPr>
          <a:xfrm>
            <a:off x="215900" y="6312535"/>
            <a:ext cx="1741170" cy="506730"/>
          </a:xfrm>
          <a:prstGeom prst="rect">
            <a:avLst/>
          </a:prstGeom>
          <a:noFill/>
        </p:spPr>
        <p:txBody>
          <a:bodyPr wrap="square" rtlCol="0">
            <a:spAutoFit/>
          </a:bodyPr>
          <a:p>
            <a:r>
              <a:rPr lang="en-US" sz="2700" dirty="0">
                <a:solidFill>
                  <a:srgbClr val="FF0000"/>
                </a:solidFill>
                <a:latin typeface="Calibri" panose="020F0502020204030204" charset="0"/>
                <a:cs typeface="Calibri" panose="020F0502020204030204" charset="0"/>
              </a:rPr>
              <a:t>to hear</a:t>
            </a:r>
            <a:endParaRPr lang="en-US" sz="2700" dirty="0">
              <a:solidFill>
                <a:srgbClr val="FF0000"/>
              </a:solidFill>
              <a:latin typeface="Calibri" panose="020F0502020204030204" charset="0"/>
              <a:cs typeface="Calibri" panose="020F0502020204030204" charset="0"/>
              <a:sym typeface="+mn-ea"/>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1" grpId="0"/>
      <p:bldP spid="22" grpId="0"/>
      <p:bldP spid="23" grpId="0"/>
      <p:bldP spid="24" grpId="0"/>
      <p:bldP spid="25" grpId="0"/>
      <p:bldP spid="2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p:sp>
        <p:nvSpPr>
          <p:cNvPr id="1048602" name="文本框 3"/>
          <p:cNvSpPr txBox="1"/>
          <p:nvPr/>
        </p:nvSpPr>
        <p:spPr>
          <a:xfrm>
            <a:off x="45720" y="760730"/>
            <a:ext cx="11973560" cy="4641850"/>
          </a:xfrm>
          <a:prstGeom prst="rect">
            <a:avLst/>
          </a:prstGeom>
          <a:noFill/>
        </p:spPr>
        <p:txBody>
          <a:bodyPr wrap="square" rtlCol="0">
            <a:spAutoFit/>
          </a:bodyPr>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rPr>
              <a:t>empathize</a:t>
            </a:r>
            <a:r>
              <a:rPr lang="en-US" altLang="zh-CN" sz="2800">
                <a:latin typeface="Times New Roman" panose="02020603050405020304" charset="0"/>
                <a:ea typeface="华文中宋" panose="02010600040101010101" charset="-122"/>
                <a:cs typeface="Times New Roman" panose="02020603050405020304" charset="0"/>
                <a:sym typeface="+mn-ea"/>
              </a:rPr>
              <a:t>: </a:t>
            </a:r>
            <a:r>
              <a:rPr lang="en-US" sz="2800">
                <a:latin typeface="Times New Roman" panose="02020603050405020304" charset="0"/>
                <a:ea typeface="华文中宋" panose="02010600040101010101" charset="-122"/>
                <a:cs typeface="Times New Roman" panose="02020603050405020304" charset="0"/>
                <a:sym typeface="+mn-ea"/>
              </a:rPr>
              <a:t>to understand another person’s feelings and experiences, especially because you have been in a similar situation  </a:t>
            </a:r>
            <a:r>
              <a:rPr lang="zh-CN" altLang="en-US" sz="2800">
                <a:latin typeface="Times New Roman" panose="02020603050405020304" charset="0"/>
                <a:ea typeface="华文中宋" panose="02010600040101010101" charset="-122"/>
                <a:cs typeface="Times New Roman" panose="02020603050405020304" charset="0"/>
                <a:sym typeface="+mn-ea"/>
              </a:rPr>
              <a:t>有同感；产生共鸣；表同情</a:t>
            </a:r>
            <a:r>
              <a:rPr lang="en-US" sz="2800">
                <a:latin typeface="Times New Roman" panose="02020603050405020304" charset="0"/>
                <a:ea typeface="华文中宋" panose="02010600040101010101" charset="-122"/>
                <a:cs typeface="Times New Roman" panose="02020603050405020304" charset="0"/>
                <a:sym typeface="+mn-ea"/>
              </a:rPr>
              <a:t> </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I empathize with people who have the same family problems that I have. </a:t>
            </a:r>
            <a:endParaRPr lang="en-US" altLang="zh-CN" sz="28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我同情那些和我有同样家庭问题的人。</a:t>
            </a:r>
            <a:endParaRPr lang="zh-CN" altLang="en-US" sz="2800">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a:t>
            </a:r>
            <a:r>
              <a:rPr lang="en-US" altLang="zh-CN" sz="2800">
                <a:latin typeface="Times New Roman" panose="02020603050405020304" charset="0"/>
                <a:cs typeface="Times New Roman" panose="02020603050405020304" charset="0"/>
              </a:rPr>
              <a:t> </a:t>
            </a:r>
            <a:r>
              <a:rPr lang="zh-CN" altLang="en-US" sz="2800">
                <a:solidFill>
                  <a:srgbClr val="3333FF"/>
                </a:solidFill>
                <a:latin typeface="Times New Roman" panose="02020603050405020304" charset="0"/>
                <a:cs typeface="Times New Roman" panose="02020603050405020304" charset="0"/>
                <a:sym typeface="+mn-ea"/>
              </a:rPr>
              <a:t>acknowledge</a:t>
            </a:r>
            <a:r>
              <a:rPr lang="en-US" altLang="zh-CN" sz="2800">
                <a:solidFill>
                  <a:srgbClr val="3333FF"/>
                </a:solidFill>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rPr>
              <a:t>to accept that sth is ture  </a:t>
            </a:r>
            <a:r>
              <a:rPr lang="zh-CN" altLang="en-US" sz="2800">
                <a:latin typeface="华文中宋" panose="02010600040101010101" charset="-122"/>
                <a:ea typeface="华文中宋" panose="02010600040101010101" charset="-122"/>
                <a:cs typeface="Times New Roman" panose="02020603050405020304" charset="0"/>
              </a:rPr>
              <a:t>承认（属实）</a:t>
            </a:r>
            <a:endParaRPr lang="en-US" altLang="zh-CN" sz="2800">
              <a:latin typeface="华文中宋" panose="02010600040101010101" charset="-122"/>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 government has acknowledged the problem.</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Wingdings" panose="05000000000000000000" charset="0"/>
              <a:buNone/>
            </a:pPr>
            <a:r>
              <a:rPr lang="en-US" sz="2800">
                <a:latin typeface="Times New Roman" panose="02020603050405020304" charset="0"/>
                <a:ea typeface="华文中宋" panose="02010600040101010101" charset="-122"/>
                <a:cs typeface="Times New Roman" panose="02020603050405020304" charset="0"/>
              </a:rPr>
              <a:t>     政府承认了该问题。</a:t>
            </a:r>
            <a:endParaRPr lang="en-US" sz="2800">
              <a:latin typeface="Times New Roman" panose="02020603050405020304" charset="0"/>
              <a:ea typeface="华文中宋" panose="02010600040101010101" charset="-122"/>
              <a:cs typeface="Times New Roman" panose="02020603050405020304" charset="0"/>
            </a:endParaRPr>
          </a:p>
        </p:txBody>
      </p:sp>
      <p:sp>
        <p:nvSpPr>
          <p:cNvPr id="1048603"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1048604" name="文本框 1"/>
          <p:cNvSpPr txBox="1"/>
          <p:nvPr/>
        </p:nvSpPr>
        <p:spPr>
          <a:xfrm>
            <a:off x="137795" y="2688590"/>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137795" y="3221355"/>
            <a:ext cx="11881485" cy="553085"/>
          </a:xfrm>
          <a:prstGeom prst="rect">
            <a:avLst/>
          </a:prstGeom>
          <a:noFill/>
        </p:spPr>
        <p:txBody>
          <a:bodyPr wrap="square" rtlCol="0">
            <a:spAutoFit/>
          </a:bodyPr>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I clearly empathize with the people who live in those neighborhoods.</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137795" y="5452745"/>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1048607" name="文本框 5"/>
          <p:cNvSpPr txBox="1"/>
          <p:nvPr/>
        </p:nvSpPr>
        <p:spPr>
          <a:xfrm>
            <a:off x="137795" y="5996305"/>
            <a:ext cx="11703050" cy="553085"/>
          </a:xfrm>
          <a:prstGeom prst="rect">
            <a:avLst/>
          </a:prstGeom>
          <a:noFill/>
        </p:spPr>
        <p:txBody>
          <a:bodyPr wrap="square" rtlCol="0">
            <a:spAutoFit/>
          </a:bodyPr>
          <a:p>
            <a:r>
              <a:rPr sz="3000">
                <a:solidFill>
                  <a:srgbClr val="FF0000"/>
                </a:solidFill>
                <a:latin typeface="Times New Roman" panose="02020603050405020304" charset="0"/>
                <a:cs typeface="Times New Roman" panose="02020603050405020304" charset="0"/>
              </a:rPr>
              <a:t>He </a:t>
            </a:r>
            <a:r>
              <a:rPr lang="en-US" sz="3000">
                <a:solidFill>
                  <a:srgbClr val="FF0000"/>
                </a:solidFill>
                <a:latin typeface="Times New Roman" panose="02020603050405020304" charset="0"/>
                <a:cs typeface="Times New Roman" panose="02020603050405020304" charset="0"/>
              </a:rPr>
              <a:t>refused to acknowledge the need for reform</a:t>
            </a:r>
            <a:r>
              <a:rPr sz="3000">
                <a:solidFill>
                  <a:srgbClr val="FF0000"/>
                </a:solidFill>
                <a:latin typeface="Times New Roman" panose="02020603050405020304" charset="0"/>
                <a:cs typeface="Times New Roman" panose="02020603050405020304" charset="0"/>
              </a:rPr>
              <a:t>. </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901825" y="2731770"/>
            <a:ext cx="681418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我非常同情生活在那些地段的人们。</a:t>
            </a:r>
            <a:endParaRPr lang="zh-CN" altLang="en-US" sz="2800">
              <a:latin typeface="华文中宋" panose="02010600040101010101" charset="-122"/>
              <a:ea typeface="华文中宋" panose="02010600040101010101" charset="-122"/>
            </a:endParaRPr>
          </a:p>
        </p:txBody>
      </p:sp>
      <p:cxnSp>
        <p:nvCxnSpPr>
          <p:cNvPr id="3145728" name="直接连接符 8"/>
          <p:cNvCxnSpPr/>
          <p:nvPr/>
        </p:nvCxnSpPr>
        <p:spPr>
          <a:xfrm flipV="1">
            <a:off x="215900" y="3712210"/>
            <a:ext cx="1065974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215900" y="6486525"/>
            <a:ext cx="744093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8609" name="文本框 6"/>
          <p:cNvSpPr txBox="1"/>
          <p:nvPr/>
        </p:nvSpPr>
        <p:spPr>
          <a:xfrm>
            <a:off x="1902460" y="5452745"/>
            <a:ext cx="681418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他拒不承认改革的必要性。  </a:t>
            </a:r>
            <a:endParaRPr lang="zh-CN" altLang="en-US" sz="280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blinds(horizontal)">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48602">
                                            <p:txEl>
                                              <p:pRg st="6" end="6"/>
                                            </p:txEl>
                                          </p:spTgt>
                                        </p:tgtEl>
                                        <p:attrNameLst>
                                          <p:attrName>style.visibility</p:attrName>
                                        </p:attrNameLst>
                                      </p:cBhvr>
                                      <p:to>
                                        <p:strVal val="visible"/>
                                      </p:to>
                                    </p:set>
                                    <p:animEffect transition="in" filter="blinds(horizontal)">
                                      <p:cBhvr>
                                        <p:cTn id="31" dur="500"/>
                                        <p:tgtEl>
                                          <p:spTgt spid="1048602">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048602">
                                            <p:txEl>
                                              <p:pRg st="7" end="7"/>
                                            </p:txEl>
                                          </p:spTgt>
                                        </p:tgtEl>
                                        <p:attrNameLst>
                                          <p:attrName>style.visibility</p:attrName>
                                        </p:attrNameLst>
                                      </p:cBhvr>
                                      <p:to>
                                        <p:strVal val="visible"/>
                                      </p:to>
                                    </p:set>
                                    <p:animEffect transition="in" filter="blinds(horizontal)">
                                      <p:cBhvr>
                                        <p:cTn id="34" dur="500"/>
                                        <p:tgtEl>
                                          <p:spTgt spid="104860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48606"/>
                                        </p:tgtEl>
                                        <p:attrNameLst>
                                          <p:attrName>style.visibility</p:attrName>
                                        </p:attrNameLst>
                                      </p:cBhvr>
                                      <p:to>
                                        <p:strVal val="visible"/>
                                      </p:to>
                                    </p:set>
                                    <p:animEffect transition="in" filter="blinds(horizontal)">
                                      <p:cBhvr>
                                        <p:cTn id="39" dur="500"/>
                                        <p:tgtEl>
                                          <p:spTgt spid="1048606"/>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48609"/>
                                        </p:tgtEl>
                                        <p:attrNameLst>
                                          <p:attrName>style.visibility</p:attrName>
                                        </p:attrNameLst>
                                      </p:cBhvr>
                                      <p:to>
                                        <p:strVal val="visible"/>
                                      </p:to>
                                    </p:set>
                                    <p:animEffect transition="in" filter="blinds(horizontal)">
                                      <p:cBhvr>
                                        <p:cTn id="45" dur="500"/>
                                        <p:tgtEl>
                                          <p:spTgt spid="104860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8" grpId="0"/>
      <p:bldP spid="1048605" grpId="0"/>
      <p:bldP spid="1048605" grpId="1"/>
      <p:bldP spid="1048606" grpId="0" bldLvl="0" animBg="1"/>
      <p:bldP spid="1048606" grpId="1" animBg="1"/>
      <p:bldP spid="1048607" grpId="0"/>
      <p:bldP spid="1048607" grpId="1"/>
      <p:bldP spid="10486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p:sp>
        <p:nvSpPr>
          <p:cNvPr id="1048611" name="圆角矩形 6"/>
          <p:cNvSpPr/>
          <p:nvPr/>
        </p:nvSpPr>
        <p:spPr>
          <a:xfrm>
            <a:off x="101600" y="1012190"/>
            <a:ext cx="11988800" cy="359600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610" name="文本框 16"/>
          <p:cNvSpPr txBox="1"/>
          <p:nvPr/>
        </p:nvSpPr>
        <p:spPr>
          <a:xfrm>
            <a:off x="0" y="0"/>
            <a:ext cx="2003425" cy="521970"/>
          </a:xfrm>
          <a:prstGeom prst="rect">
            <a:avLst/>
          </a:prstGeom>
          <a:solidFill>
            <a:schemeClr val="accent6"/>
          </a:solidFill>
        </p:spPr>
        <p:txBody>
          <a:bodyPr wrap="square" rtlCol="0">
            <a:spAutoFit/>
          </a:bodyPr>
          <a:p>
            <a:r>
              <a:rPr kumimoji="1" lang="zh-CN" sz="2800" b="1" dirty="0">
                <a:solidFill>
                  <a:schemeClr val="lt1"/>
                </a:solidFill>
              </a:rPr>
              <a:t>长难句分析</a:t>
            </a:r>
            <a:endParaRPr kumimoji="1" lang="zh-CN" sz="2800" b="1" dirty="0">
              <a:solidFill>
                <a:schemeClr val="lt1"/>
              </a:solidFill>
            </a:endParaRPr>
          </a:p>
        </p:txBody>
      </p:sp>
      <p:sp>
        <p:nvSpPr>
          <p:cNvPr id="1048612" name="文本框 8"/>
          <p:cNvSpPr txBox="1"/>
          <p:nvPr/>
        </p:nvSpPr>
        <p:spPr>
          <a:xfrm>
            <a:off x="320040" y="1135380"/>
            <a:ext cx="11615420" cy="1814830"/>
          </a:xfrm>
          <a:prstGeom prst="rect">
            <a:avLst/>
          </a:prstGeom>
          <a:noFill/>
        </p:spPr>
        <p:txBody>
          <a:bodyPr wrap="square">
            <a:spAutoFit/>
          </a:bodyPr>
          <a:p>
            <a:pPr algn="l"/>
            <a:r>
              <a:rPr sz="2800">
                <a:latin typeface="Times New Roman" panose="02020603050405020304" charset="0"/>
                <a:cs typeface="Times New Roman" panose="02020603050405020304" charset="0"/>
                <a:sym typeface="+mn-ea"/>
              </a:rPr>
              <a:t>A combination of health issues and coronavirus restrictions </a:t>
            </a:r>
            <a:r>
              <a:rPr lang="en-US" sz="2800">
                <a:latin typeface="Times New Roman" panose="02020603050405020304" charset="0"/>
                <a:cs typeface="Times New Roman" panose="02020603050405020304" charset="0"/>
                <a:sym typeface="+mn-ea"/>
              </a:rPr>
              <a:t>has </a:t>
            </a:r>
            <a:r>
              <a:rPr sz="2800">
                <a:latin typeface="Times New Roman" panose="02020603050405020304" charset="0"/>
                <a:cs typeface="Times New Roman" panose="02020603050405020304" charset="0"/>
                <a:sym typeface="+mn-ea"/>
              </a:rPr>
              <a:t>ke</a:t>
            </a:r>
            <a:r>
              <a:rPr lang="en-US" sz="2800">
                <a:latin typeface="Times New Roman" panose="02020603050405020304" charset="0"/>
                <a:cs typeface="Times New Roman" panose="02020603050405020304" charset="0"/>
                <a:sym typeface="+mn-ea"/>
              </a:rPr>
              <a:t>pt</a:t>
            </a:r>
            <a:r>
              <a:rPr sz="2800">
                <a:latin typeface="Times New Roman" panose="02020603050405020304" charset="0"/>
                <a:cs typeface="Times New Roman" panose="02020603050405020304" charset="0"/>
                <a:sym typeface="+mn-ea"/>
              </a:rPr>
              <a:t> Queen Elizabeth II from public engagements since October, but the 95-year-old monarch made</a:t>
            </a:r>
            <a:r>
              <a:rPr lang="en-US" sz="2800">
                <a:latin typeface="Times New Roman" panose="02020603050405020304" charset="0"/>
                <a:cs typeface="Times New Roman" panose="02020603050405020304" charset="0"/>
                <a:sym typeface="+mn-ea"/>
              </a:rPr>
              <a:t> a </a:t>
            </a:r>
            <a:r>
              <a:rPr sz="2800">
                <a:latin typeface="Times New Roman" panose="02020603050405020304" charset="0"/>
                <a:cs typeface="Times New Roman" panose="02020603050405020304" charset="0"/>
                <a:sym typeface="+mn-ea"/>
              </a:rPr>
              <a:t>brief appearance in British homes on Saturday afternoon,</a:t>
            </a:r>
            <a:r>
              <a:rPr lang="en-US"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speak</a:t>
            </a:r>
            <a:r>
              <a:rPr lang="en-US" sz="2800">
                <a:latin typeface="Times New Roman" panose="02020603050405020304" charset="0"/>
                <a:cs typeface="Times New Roman" panose="02020603050405020304" charset="0"/>
                <a:sym typeface="+mn-ea"/>
              </a:rPr>
              <a:t>ing </a:t>
            </a:r>
            <a:r>
              <a:rPr sz="2800">
                <a:latin typeface="Times New Roman" panose="02020603050405020304" charset="0"/>
                <a:cs typeface="Times New Roman" panose="02020603050405020304" charset="0"/>
                <a:sym typeface="+mn-ea"/>
              </a:rPr>
              <a:t>about her own grief in an especial</a:t>
            </a:r>
            <a:r>
              <a:rPr lang="en-US" sz="2800">
                <a:latin typeface="Times New Roman" panose="02020603050405020304" charset="0"/>
                <a:cs typeface="Times New Roman" panose="02020603050405020304" charset="0"/>
                <a:sym typeface="+mn-ea"/>
              </a:rPr>
              <a:t>ly</a:t>
            </a:r>
            <a:r>
              <a:rPr sz="2800">
                <a:latin typeface="Times New Roman" panose="02020603050405020304" charset="0"/>
                <a:cs typeface="Times New Roman" panose="02020603050405020304" charset="0"/>
                <a:sym typeface="+mn-ea"/>
              </a:rPr>
              <a:t> personal Christmas Day message.</a:t>
            </a:r>
            <a:endParaRPr sz="2800">
              <a:latin typeface="Times New Roman" panose="02020603050405020304" charset="0"/>
              <a:cs typeface="Times New Roman" panose="02020603050405020304" charset="0"/>
              <a:sym typeface="+mn-ea"/>
            </a:endParaRPr>
          </a:p>
        </p:txBody>
      </p:sp>
      <p:sp>
        <p:nvSpPr>
          <p:cNvPr id="1048613" name="文本框 3"/>
          <p:cNvSpPr txBox="1"/>
          <p:nvPr/>
        </p:nvSpPr>
        <p:spPr>
          <a:xfrm>
            <a:off x="250825" y="5345430"/>
            <a:ext cx="804545" cy="460375"/>
          </a:xfrm>
          <a:prstGeom prst="rect">
            <a:avLst/>
          </a:prstGeom>
          <a:solidFill>
            <a:srgbClr val="0070C0"/>
          </a:solidFill>
        </p:spPr>
        <p:txBody>
          <a:bodyPr wrap="square" rtlCol="0">
            <a:spAutoFit/>
          </a:bodyPr>
          <a:p>
            <a:pPr algn="ctr"/>
            <a:r>
              <a:rPr kumimoji="1" lang="zh-CN" altLang="en-US" sz="2400" b="1" dirty="0">
                <a:solidFill>
                  <a:schemeClr val="lt1"/>
                </a:solidFill>
              </a:rPr>
              <a:t>翻译</a:t>
            </a:r>
            <a:endParaRPr kumimoji="1" lang="zh-CN" altLang="en-US" sz="2400" b="1" dirty="0">
              <a:solidFill>
                <a:schemeClr val="lt1"/>
              </a:solidFill>
            </a:endParaRPr>
          </a:p>
        </p:txBody>
      </p:sp>
      <p:sp>
        <p:nvSpPr>
          <p:cNvPr id="1048614" name="文本框 9"/>
          <p:cNvSpPr txBox="1"/>
          <p:nvPr/>
        </p:nvSpPr>
        <p:spPr>
          <a:xfrm>
            <a:off x="1252855" y="5021580"/>
            <a:ext cx="10417175" cy="1383665"/>
          </a:xfrm>
          <a:prstGeom prst="rect">
            <a:avLst/>
          </a:prstGeom>
          <a:noFill/>
        </p:spPr>
        <p:txBody>
          <a:bodyPr wrap="square" rtlCol="0">
            <a:spAutoFit/>
          </a:bodyPr>
          <a:p>
            <a:pPr algn="l">
              <a:buClrTx/>
              <a:buSzTx/>
              <a:buFontTx/>
            </a:pPr>
            <a:r>
              <a:rPr sz="2800">
                <a:latin typeface="Times New Roman" panose="02020603050405020304" charset="0"/>
                <a:ea typeface="华文中宋" panose="02010600040101010101" charset="-122"/>
                <a:cs typeface="Times New Roman" panose="02020603050405020304" charset="0"/>
              </a:rPr>
              <a:t>自10月以来，健康问题和</a:t>
            </a:r>
            <a:r>
              <a:rPr lang="zh-CN" sz="2800">
                <a:latin typeface="Times New Roman" panose="02020603050405020304" charset="0"/>
                <a:ea typeface="华文中宋" panose="02010600040101010101" charset="-122"/>
                <a:cs typeface="Times New Roman" panose="02020603050405020304" charset="0"/>
              </a:rPr>
              <a:t>新冠</a:t>
            </a:r>
            <a:r>
              <a:rPr sz="2800">
                <a:latin typeface="Times New Roman" panose="02020603050405020304" charset="0"/>
                <a:ea typeface="华文中宋" panose="02010600040101010101" charset="-122"/>
                <a:cs typeface="Times New Roman" panose="02020603050405020304" charset="0"/>
              </a:rPr>
              <a:t>限制</a:t>
            </a:r>
            <a:r>
              <a:rPr lang="zh-CN" sz="2800">
                <a:latin typeface="Times New Roman" panose="02020603050405020304" charset="0"/>
                <a:ea typeface="华文中宋" panose="02010600040101010101" charset="-122"/>
                <a:cs typeface="Times New Roman" panose="02020603050405020304" charset="0"/>
              </a:rPr>
              <a:t>措施使得</a:t>
            </a:r>
            <a:r>
              <a:rPr sz="2800">
                <a:latin typeface="Times New Roman" panose="02020603050405020304" charset="0"/>
                <a:ea typeface="华文中宋" panose="02010600040101010101" charset="-122"/>
                <a:cs typeface="Times New Roman" panose="02020603050405020304" charset="0"/>
              </a:rPr>
              <a:t>伊丽莎白二世女王无法参加公开活动，但这位95岁的君主于周六下午在英国家中短暂露面，在特别私人的圣诞节致辞中讲述了她自己的悲痛</a:t>
            </a:r>
            <a:r>
              <a:rPr lang="zh-CN" sz="2800">
                <a:latin typeface="Times New Roman" panose="02020603050405020304" charset="0"/>
                <a:ea typeface="华文中宋" panose="02010600040101010101" charset="-122"/>
                <a:cs typeface="Times New Roman" panose="02020603050405020304" charset="0"/>
              </a:rPr>
              <a:t>。</a:t>
            </a:r>
            <a:endParaRPr lang="zh-CN" sz="2800">
              <a:latin typeface="Times New Roman" panose="02020603050405020304" charset="0"/>
              <a:ea typeface="华文中宋" panose="02010600040101010101" charset="-122"/>
              <a:cs typeface="Times New Roman" panose="02020603050405020304" charset="0"/>
            </a:endParaRPr>
          </a:p>
        </p:txBody>
      </p:sp>
      <p:sp>
        <p:nvSpPr>
          <p:cNvPr id="4" name="文本框 3"/>
          <p:cNvSpPr txBox="1"/>
          <p:nvPr/>
        </p:nvSpPr>
        <p:spPr>
          <a:xfrm>
            <a:off x="371475" y="3273425"/>
            <a:ext cx="11476990" cy="953135"/>
          </a:xfrm>
          <a:prstGeom prst="rect">
            <a:avLst/>
          </a:prstGeom>
          <a:solidFill>
            <a:schemeClr val="accent6">
              <a:lumMod val="20000"/>
              <a:lumOff val="80000"/>
            </a:schemeClr>
          </a:solidFill>
        </p:spPr>
        <p:txBody>
          <a:bodyPr wrap="square" rtlCol="0">
            <a:spAutoFit/>
          </a:bodyPr>
          <a:p>
            <a:pPr algn="l"/>
            <a:r>
              <a:rPr lang="en-US" altLang="zh-CN" sz="2800" dirty="0">
                <a:effectLst/>
                <a:latin typeface="Times New Roman" panose="02020603050405020304" charset="0"/>
                <a:ea typeface="华文中宋" panose="02010600040101010101" charset="-122"/>
                <a:cs typeface="Times New Roman" panose="02020603050405020304" charset="0"/>
                <a:sym typeface="+mn-ea"/>
              </a:rPr>
              <a:t>分析：本句</a:t>
            </a:r>
            <a:r>
              <a:rPr lang="zh-CN" altLang="zh-CN" sz="2800" dirty="0">
                <a:effectLst/>
                <a:latin typeface="Times New Roman" panose="02020603050405020304" charset="0"/>
                <a:ea typeface="华文中宋" panose="02010600040101010101" charset="-122"/>
                <a:cs typeface="Times New Roman" panose="02020603050405020304" charset="0"/>
                <a:sym typeface="+mn-ea"/>
              </a:rPr>
              <a:t>中是一个并列句，第一个句子的主语是</a:t>
            </a:r>
            <a:r>
              <a:rPr lang="en-US" altLang="zh-CN" sz="2800" dirty="0">
                <a:effectLst/>
                <a:latin typeface="Times New Roman" panose="02020603050405020304" charset="0"/>
                <a:ea typeface="华文中宋" panose="02010600040101010101" charset="-122"/>
                <a:cs typeface="Times New Roman" panose="02020603050405020304" charset="0"/>
                <a:sym typeface="+mn-ea"/>
              </a:rPr>
              <a:t>_____________</a:t>
            </a:r>
            <a:r>
              <a:rPr lang="zh-CN" altLang="en-US" sz="2800" dirty="0">
                <a:effectLst/>
                <a:latin typeface="Times New Roman" panose="02020603050405020304" charset="0"/>
                <a:ea typeface="华文中宋" panose="02010600040101010101" charset="-122"/>
                <a:cs typeface="Times New Roman" panose="02020603050405020304" charset="0"/>
                <a:sym typeface="+mn-ea"/>
              </a:rPr>
              <a:t>；第二个句子中的</a:t>
            </a:r>
            <a:r>
              <a:rPr lang="en-US" altLang="zh-CN" sz="2800" dirty="0">
                <a:effectLst/>
                <a:latin typeface="Times New Roman" panose="02020603050405020304" charset="0"/>
                <a:ea typeface="华文中宋" panose="02010600040101010101" charset="-122"/>
                <a:cs typeface="Times New Roman" panose="02020603050405020304" charset="0"/>
                <a:sym typeface="+mn-ea"/>
              </a:rPr>
              <a:t>“speaking about ... message”</a:t>
            </a:r>
            <a:r>
              <a:rPr lang="zh-CN" altLang="zh-CN" sz="2800" dirty="0">
                <a:effectLst/>
                <a:latin typeface="Times New Roman" panose="02020603050405020304" charset="0"/>
                <a:ea typeface="华文中宋" panose="02010600040101010101" charset="-122"/>
                <a:cs typeface="Times New Roman" panose="02020603050405020304" charset="0"/>
                <a:sym typeface="+mn-ea"/>
              </a:rPr>
              <a:t>为现在分词结构作</a:t>
            </a:r>
            <a:r>
              <a:rPr lang="en-US" altLang="zh-CN" sz="2800" dirty="0">
                <a:effectLst/>
                <a:latin typeface="Times New Roman" panose="02020603050405020304" charset="0"/>
                <a:ea typeface="华文中宋" panose="02010600040101010101" charset="-122"/>
                <a:cs typeface="Times New Roman" panose="02020603050405020304" charset="0"/>
                <a:sym typeface="+mn-ea"/>
              </a:rPr>
              <a:t>_________</a:t>
            </a:r>
            <a:r>
              <a:rPr lang="zh-CN" altLang="zh-CN" sz="2800" dirty="0">
                <a:effectLst/>
                <a:latin typeface="Times New Roman" panose="02020603050405020304" charset="0"/>
                <a:ea typeface="华文中宋" panose="02010600040101010101" charset="-122"/>
                <a:cs typeface="Times New Roman" panose="02020603050405020304" charset="0"/>
                <a:sym typeface="+mn-ea"/>
              </a:rPr>
              <a:t>。</a:t>
            </a:r>
            <a:endParaRPr lang="zh-CN" altLang="zh-CN" sz="2800" b="0" i="0" dirty="0">
              <a:effectLst/>
              <a:latin typeface="Times New Roman" panose="02020603050405020304" charset="0"/>
              <a:ea typeface="华文中宋" panose="02010600040101010101" charset="-122"/>
              <a:cs typeface="Times New Roman" panose="02020603050405020304" charset="0"/>
              <a:sym typeface="+mn-ea"/>
            </a:endParaRPr>
          </a:p>
        </p:txBody>
      </p:sp>
      <p:sp>
        <p:nvSpPr>
          <p:cNvPr id="10" name="文本框 9"/>
          <p:cNvSpPr txBox="1"/>
          <p:nvPr/>
        </p:nvSpPr>
        <p:spPr>
          <a:xfrm>
            <a:off x="8264525" y="3274060"/>
            <a:ext cx="2287905" cy="521970"/>
          </a:xfrm>
          <a:prstGeom prst="rect">
            <a:avLst/>
          </a:prstGeom>
          <a:noFill/>
        </p:spPr>
        <p:txBody>
          <a:bodyPr wrap="none" rtlCol="0" anchor="t">
            <a:spAutoFit/>
          </a:bodyPr>
          <a:p>
            <a:pPr algn="l"/>
            <a:r>
              <a:rPr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A combination</a:t>
            </a:r>
            <a:endParaRPr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6" name="文本框 5"/>
          <p:cNvSpPr txBox="1"/>
          <p:nvPr/>
        </p:nvSpPr>
        <p:spPr>
          <a:xfrm>
            <a:off x="9217660" y="3698240"/>
            <a:ext cx="1985010" cy="521970"/>
          </a:xfrm>
          <a:prstGeom prst="rect">
            <a:avLst/>
          </a:prstGeom>
          <a:noFill/>
        </p:spPr>
        <p:txBody>
          <a:bodyPr wrap="square" rtlCol="0" anchor="t">
            <a:spAutoFit/>
          </a:bodyPr>
          <a:p>
            <a:r>
              <a:rPr lang="zh-CN"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伴随状语</a:t>
            </a:r>
            <a:endParaRPr lang="zh-CN"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8614"/>
                                        </p:tgtEl>
                                        <p:attrNameLst>
                                          <p:attrName>style.visibility</p:attrName>
                                        </p:attrNameLst>
                                      </p:cBhvr>
                                      <p:to>
                                        <p:strVal val="visible"/>
                                      </p:to>
                                    </p:set>
                                    <p:animEffect transition="in" filter="blinds(horizontal)">
                                      <p:cBhvr>
                                        <p:cTn id="17" dur="500"/>
                                        <p:tgtEl>
                                          <p:spTgt spid="104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p:bldP spid="1048613" grpId="1" animBg="1"/>
      <p:bldP spid="10" grpId="0"/>
      <p:bldP spid="6" grpId="0"/>
      <p:bldP spid="10" grpId="1"/>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65612" y="210608"/>
            <a:ext cx="7406524" cy="860425"/>
          </a:xfrm>
          <a:prstGeom prst="rect">
            <a:avLst/>
          </a:prstGeom>
          <a:noFill/>
        </p:spPr>
        <p:txBody>
          <a:bodyPr wrap="square" rtlCol="0">
            <a:spAutoFit/>
          </a:bodyPr>
          <a:lstStyle/>
          <a:p>
            <a:pPr>
              <a:buClrTx/>
              <a:buSzTx/>
              <a:buFontTx/>
            </a:pPr>
            <a:r>
              <a:rPr lang="en-US" sz="2400" b="1" dirty="0" smtClean="0">
                <a:latin typeface="+mj-ea"/>
                <a:ea typeface="+mj-ea"/>
                <a:cs typeface="Arial" panose="020B0604020202020204" pitchFamily="34" charset="0"/>
              </a:rPr>
              <a:t>2. </a:t>
            </a:r>
            <a:r>
              <a:rPr lang="en-US" sz="2400" b="1" dirty="0">
                <a:latin typeface="+mj-ea"/>
                <a:ea typeface="+mj-ea"/>
                <a:cs typeface="Arial" panose="020B0604020202020204" pitchFamily="34" charset="0"/>
              </a:rPr>
              <a:t>Get creative to help swans in need of a name</a:t>
            </a:r>
            <a:endParaRPr sz="2400" b="1" dirty="0">
              <a:latin typeface="+mj-ea"/>
              <a:ea typeface="+mj-ea"/>
              <a:cs typeface="Arial" panose="020B0604020202020204" pitchFamily="34" charset="0"/>
            </a:endParaRPr>
          </a:p>
          <a:p>
            <a:pPr algn="ctr">
              <a:buClrTx/>
              <a:buSzTx/>
              <a:buFontTx/>
            </a:pPr>
            <a:r>
              <a:rPr lang="zh-CN" altLang="en-US" sz="2600" b="1">
                <a:solidFill>
                  <a:schemeClr val="accent2"/>
                </a:solidFill>
                <a:latin typeface="+mj-ea"/>
                <a:ea typeface="+mj-ea"/>
                <a:cs typeface="Arial" panose="020B0604020202020204" pitchFamily="34" charset="0"/>
              </a:rPr>
              <a:t>给天鹅取个名吧！</a:t>
            </a:r>
            <a:endParaRPr lang="zh-CN" altLang="en-US" sz="2600" b="1">
              <a:solidFill>
                <a:schemeClr val="accent2"/>
              </a:solidFill>
              <a:latin typeface="+mj-ea"/>
              <a:ea typeface="+mj-ea"/>
              <a:cs typeface="Arial" panose="020B0604020202020204" pitchFamily="34" charset="0"/>
            </a:endParaRPr>
          </a:p>
        </p:txBody>
      </p:sp>
      <p:pic>
        <p:nvPicPr>
          <p:cNvPr id="1026" name="Picture 2" descr="swan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86001" y="1565721"/>
            <a:ext cx="7019998" cy="46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503555"/>
            <a:ext cx="12117070" cy="6165790"/>
          </a:xfrm>
          <a:prstGeom prst="rect">
            <a:avLst/>
          </a:prstGeom>
          <a:noFill/>
        </p:spPr>
        <p:txBody>
          <a:bodyPr wrap="square" rtlCol="0">
            <a:spAutoFit/>
          </a:bodyPr>
          <a:lstStyle/>
          <a:p>
            <a:pPr>
              <a:lnSpc>
                <a:spcPct val="90000"/>
              </a:lnSpc>
              <a:spcBef>
                <a:spcPts val="1000"/>
              </a:spcBef>
            </a:pPr>
            <a:r>
              <a:rPr lang="en-US" altLang="zh-CN" sz="2800" dirty="0" smtClean="0">
                <a:latin typeface="Times New Roman" panose="02020603050405020304" charset="0"/>
                <a:cs typeface="Times New Roman" panose="02020603050405020304" charset="0"/>
              </a:rPr>
              <a:t>       </a:t>
            </a:r>
            <a:r>
              <a:rPr lang="en-US" altLang="zh-CN" sz="2800" dirty="0">
                <a:latin typeface="Times New Roman" panose="02020603050405020304" charset="0"/>
                <a:cs typeface="Times New Roman" panose="02020603050405020304" charset="0"/>
              </a:rPr>
              <a:t>If you can think of a better name for an </a:t>
            </a:r>
            <a:r>
              <a:rPr lang="en-US" altLang="zh-CN" sz="2800" dirty="0" smtClean="0">
                <a:latin typeface="Times New Roman" panose="02020603050405020304" charset="0"/>
                <a:cs typeface="Times New Roman" panose="02020603050405020304" charset="0"/>
              </a:rPr>
              <a:t>__________ (danger) </a:t>
            </a:r>
            <a:r>
              <a:rPr lang="en-US" altLang="zh-CN" sz="2800" dirty="0">
                <a:latin typeface="Times New Roman" panose="02020603050405020304" charset="0"/>
                <a:cs typeface="Times New Roman" panose="02020603050405020304" charset="0"/>
              </a:rPr>
              <a:t>swan than </a:t>
            </a:r>
            <a:r>
              <a:rPr lang="en-US" altLang="zh-CN" sz="2800" dirty="0" err="1">
                <a:latin typeface="Times New Roman" panose="02020603050405020304" charset="0"/>
                <a:cs typeface="Times New Roman" panose="02020603050405020304" charset="0"/>
              </a:rPr>
              <a:t>Swanny</a:t>
            </a:r>
            <a:r>
              <a:rPr lang="en-US" altLang="zh-CN" sz="2800" dirty="0">
                <a:latin typeface="Times New Roman" panose="02020603050405020304" charset="0"/>
                <a:cs typeface="Times New Roman" panose="02020603050405020304" charset="0"/>
              </a:rPr>
              <a:t>, then conservationists need your help.</a:t>
            </a:r>
            <a:endParaRPr lang="en-US" altLang="zh-CN" sz="2800" dirty="0">
              <a:latin typeface="Times New Roman" panose="02020603050405020304" charset="0"/>
              <a:cs typeface="Times New Roman" panose="02020603050405020304" charset="0"/>
            </a:endParaRPr>
          </a:p>
          <a:p>
            <a:pPr>
              <a:lnSpc>
                <a:spcPct val="90000"/>
              </a:lnSpc>
              <a:spcBef>
                <a:spcPts val="1000"/>
              </a:spcBef>
            </a:pPr>
            <a:r>
              <a:rPr lang="en-US" altLang="zh-CN" sz="2800" dirty="0" smtClean="0">
                <a:latin typeface="Times New Roman" panose="02020603050405020304" charset="0"/>
                <a:cs typeface="Times New Roman" panose="02020603050405020304" charset="0"/>
              </a:rPr>
              <a:t>       </a:t>
            </a:r>
            <a:r>
              <a:rPr lang="en-US" altLang="zh-CN" sz="2800" dirty="0" err="1" smtClean="0">
                <a:latin typeface="Times New Roman" panose="02020603050405020304" charset="0"/>
                <a:cs typeface="Times New Roman" panose="02020603050405020304" charset="0"/>
              </a:rPr>
              <a:t>Bewick</a:t>
            </a:r>
            <a:r>
              <a:rPr lang="en-US" altLang="zh-CN" sz="2800" dirty="0" smtClean="0">
                <a:latin typeface="Times New Roman" panose="02020603050405020304" charset="0"/>
                <a:cs typeface="Times New Roman" panose="02020603050405020304" charset="0"/>
              </a:rPr>
              <a:t> </a:t>
            </a:r>
            <a:r>
              <a:rPr lang="en-US" altLang="zh-CN" sz="2800" dirty="0">
                <a:latin typeface="Times New Roman" panose="02020603050405020304" charset="0"/>
                <a:cs typeface="Times New Roman" panose="02020603050405020304" charset="0"/>
              </a:rPr>
              <a:t>swans are remarkable </a:t>
            </a:r>
            <a:r>
              <a:rPr lang="en-US" altLang="zh-CN" sz="2800" dirty="0" smtClean="0">
                <a:latin typeface="Times New Roman" panose="02020603050405020304" charset="0"/>
                <a:cs typeface="Times New Roman" panose="02020603050405020304" charset="0"/>
              </a:rPr>
              <a:t>_______ (visit) </a:t>
            </a:r>
            <a:r>
              <a:rPr lang="en-US" altLang="zh-CN" sz="2800" dirty="0">
                <a:latin typeface="Times New Roman" panose="02020603050405020304" charset="0"/>
                <a:cs typeface="Times New Roman" panose="02020603050405020304" charset="0"/>
              </a:rPr>
              <a:t>to the UK’s wetlands who arrive like clock-work out of the cold, winter skies every year. Experts at </a:t>
            </a:r>
            <a:r>
              <a:rPr lang="en-US" altLang="zh-CN" sz="2800" dirty="0" err="1" smtClean="0">
                <a:latin typeface="Times New Roman" panose="02020603050405020304" charset="0"/>
                <a:cs typeface="Times New Roman" panose="02020603050405020304" charset="0"/>
              </a:rPr>
              <a:t>Slimbridge</a:t>
            </a:r>
            <a:r>
              <a:rPr lang="en-US" altLang="zh-CN" sz="2800" dirty="0" smtClean="0">
                <a:latin typeface="Times New Roman" panose="02020603050405020304" charset="0"/>
                <a:cs typeface="Times New Roman" panose="02020603050405020304" charset="0"/>
              </a:rPr>
              <a:t> _______________ (name) </a:t>
            </a:r>
            <a:r>
              <a:rPr lang="en-US" altLang="zh-CN" sz="2800" dirty="0" err="1">
                <a:latin typeface="Times New Roman" panose="02020603050405020304" charset="0"/>
                <a:cs typeface="Times New Roman" panose="02020603050405020304" charset="0"/>
              </a:rPr>
              <a:t>Bewick</a:t>
            </a:r>
            <a:r>
              <a:rPr lang="en-US" altLang="zh-CN" sz="2800" dirty="0">
                <a:latin typeface="Times New Roman" panose="02020603050405020304" charset="0"/>
                <a:cs typeface="Times New Roman" panose="02020603050405020304" charset="0"/>
              </a:rPr>
              <a:t> swans for the past 60 years, </a:t>
            </a:r>
            <a:r>
              <a:rPr lang="en-US" altLang="zh-CN" sz="2800" dirty="0" smtClean="0">
                <a:latin typeface="Times New Roman" panose="02020603050405020304" charset="0"/>
                <a:cs typeface="Times New Roman" panose="02020603050405020304" charset="0"/>
              </a:rPr>
              <a:t>________ (build) </a:t>
            </a:r>
            <a:r>
              <a:rPr lang="en-US" altLang="zh-CN" sz="2800" dirty="0">
                <a:latin typeface="Times New Roman" panose="02020603050405020304" charset="0"/>
                <a:cs typeface="Times New Roman" panose="02020603050405020304" charset="0"/>
              </a:rPr>
              <a:t>a vast family tree of swan “dynasties” that has provided invaluable data on their </a:t>
            </a:r>
            <a:r>
              <a:rPr lang="en-US" altLang="zh-CN" sz="2800" dirty="0" smtClean="0">
                <a:latin typeface="Times New Roman" panose="02020603050405020304" charset="0"/>
                <a:cs typeface="Times New Roman" panose="02020603050405020304" charset="0"/>
              </a:rPr>
              <a:t>________ (survive) </a:t>
            </a:r>
            <a:r>
              <a:rPr lang="en-US" altLang="zh-CN" sz="2800" dirty="0">
                <a:latin typeface="Times New Roman" panose="02020603050405020304" charset="0"/>
                <a:cs typeface="Times New Roman" panose="02020603050405020304" charset="0"/>
              </a:rPr>
              <a:t>rates. Numbers have dropped since the study started and there are fewer than 21,000 in the wild. </a:t>
            </a:r>
            <a:endParaRPr lang="en-US" altLang="zh-CN" sz="2800" dirty="0">
              <a:latin typeface="Times New Roman" panose="02020603050405020304" charset="0"/>
              <a:cs typeface="Times New Roman" panose="02020603050405020304" charset="0"/>
            </a:endParaRPr>
          </a:p>
          <a:p>
            <a:pPr>
              <a:lnSpc>
                <a:spcPct val="90000"/>
              </a:lnSpc>
              <a:spcBef>
                <a:spcPts val="1000"/>
              </a:spcBef>
            </a:pPr>
            <a:r>
              <a:rPr lang="en-US" altLang="zh-CN" sz="2800" dirty="0" smtClean="0">
                <a:latin typeface="Times New Roman" panose="02020603050405020304" charset="0"/>
                <a:cs typeface="Times New Roman" panose="02020603050405020304" charset="0"/>
              </a:rPr>
              <a:t>      The </a:t>
            </a:r>
            <a:r>
              <a:rPr lang="en-US" altLang="zh-CN" sz="2800" dirty="0">
                <a:latin typeface="Times New Roman" panose="02020603050405020304" charset="0"/>
                <a:cs typeface="Times New Roman" panose="02020603050405020304" charset="0"/>
              </a:rPr>
              <a:t>birds are identified </a:t>
            </a:r>
            <a:r>
              <a:rPr lang="en-US" altLang="zh-CN" sz="2800" dirty="0" smtClean="0">
                <a:latin typeface="Times New Roman" panose="02020603050405020304" charset="0"/>
                <a:cs typeface="Times New Roman" panose="02020603050405020304" charset="0"/>
              </a:rPr>
              <a:t>________ (visual) </a:t>
            </a:r>
            <a:r>
              <a:rPr lang="en-US" altLang="zh-CN" sz="2800" dirty="0">
                <a:latin typeface="Times New Roman" panose="02020603050405020304" charset="0"/>
                <a:cs typeface="Times New Roman" panose="02020603050405020304" charset="0"/>
              </a:rPr>
              <a:t>by their unique bill patterns, so they cannot be named until their bill pattern </a:t>
            </a:r>
            <a:r>
              <a:rPr lang="en-US" altLang="zh-CN" sz="2800" dirty="0" smtClean="0">
                <a:latin typeface="Times New Roman" panose="02020603050405020304" charset="0"/>
                <a:cs typeface="Times New Roman" panose="02020603050405020304" charset="0"/>
              </a:rPr>
              <a:t>_________</a:t>
            </a:r>
            <a:r>
              <a:rPr lang="en-US" altLang="zh-CN" sz="2800" dirty="0" smtClean="0">
                <a:solidFill>
                  <a:srgbClr val="FF0000"/>
                </a:solidFill>
                <a:latin typeface="Times New Roman" panose="02020603050405020304" charset="0"/>
                <a:cs typeface="Times New Roman" panose="02020603050405020304" charset="0"/>
              </a:rPr>
              <a:t> </a:t>
            </a:r>
            <a:r>
              <a:rPr lang="en-US" altLang="zh-CN" sz="2800" dirty="0" smtClean="0">
                <a:latin typeface="Times New Roman" panose="02020603050405020304" charset="0"/>
                <a:cs typeface="Times New Roman" panose="02020603050405020304" charset="0"/>
              </a:rPr>
              <a:t>(form). </a:t>
            </a:r>
            <a:r>
              <a:rPr lang="en-US" altLang="zh-CN" sz="2800" dirty="0">
                <a:latin typeface="Times New Roman" panose="02020603050405020304" charset="0"/>
                <a:cs typeface="Times New Roman" panose="02020603050405020304" charset="0"/>
              </a:rPr>
              <a:t>Now conservationists are appealing to Times readers to help them name </a:t>
            </a:r>
            <a:r>
              <a:rPr lang="en-US" altLang="zh-CN" sz="2800" dirty="0" smtClean="0">
                <a:latin typeface="Times New Roman" panose="02020603050405020304" charset="0"/>
                <a:cs typeface="Times New Roman" panose="02020603050405020304" charset="0"/>
              </a:rPr>
              <a:t>____</a:t>
            </a:r>
            <a:r>
              <a:rPr lang="en-US" altLang="zh-CN" sz="2800" dirty="0" smtClean="0">
                <a:solidFill>
                  <a:srgbClr val="FF0000"/>
                </a:solidFill>
                <a:latin typeface="Times New Roman" panose="02020603050405020304" charset="0"/>
                <a:cs typeface="Times New Roman" panose="02020603050405020304" charset="0"/>
              </a:rPr>
              <a:t> </a:t>
            </a:r>
            <a:r>
              <a:rPr lang="en-US" altLang="zh-CN" sz="2800" dirty="0">
                <a:latin typeface="Times New Roman" panose="02020603050405020304" charset="0"/>
                <a:cs typeface="Times New Roman" panose="02020603050405020304" charset="0"/>
              </a:rPr>
              <a:t>new family of swans that flew in last week. “One of the fun elements of our work is naming them,” </a:t>
            </a:r>
            <a:r>
              <a:rPr lang="en-US" altLang="zh-CN" sz="2800" dirty="0" err="1">
                <a:latin typeface="Times New Roman" panose="02020603050405020304" charset="0"/>
                <a:cs typeface="Times New Roman" panose="02020603050405020304" charset="0"/>
              </a:rPr>
              <a:t>Dr</a:t>
            </a:r>
            <a:r>
              <a:rPr lang="en-US" altLang="zh-CN" sz="2800" dirty="0">
                <a:latin typeface="Times New Roman" panose="02020603050405020304" charset="0"/>
                <a:cs typeface="Times New Roman" panose="02020603050405020304" charset="0"/>
              </a:rPr>
              <a:t> Julia </a:t>
            </a:r>
            <a:r>
              <a:rPr lang="en-US" altLang="zh-CN" sz="2800" dirty="0" err="1">
                <a:latin typeface="Times New Roman" panose="02020603050405020304" charset="0"/>
                <a:cs typeface="Times New Roman" panose="02020603050405020304" charset="0"/>
              </a:rPr>
              <a:t>Newth</a:t>
            </a:r>
            <a:r>
              <a:rPr lang="en-US" altLang="zh-CN" sz="2800" dirty="0">
                <a:latin typeface="Times New Roman" panose="02020603050405020304" charset="0"/>
                <a:cs typeface="Times New Roman" panose="02020603050405020304" charset="0"/>
              </a:rPr>
              <a:t>, </a:t>
            </a:r>
            <a:r>
              <a:rPr lang="en-US" altLang="zh-CN" sz="2800" dirty="0" smtClean="0">
                <a:latin typeface="Times New Roman" panose="02020603050405020304" charset="0"/>
                <a:cs typeface="Times New Roman" panose="02020603050405020304" charset="0"/>
              </a:rPr>
              <a:t>______ </a:t>
            </a:r>
            <a:r>
              <a:rPr lang="en-US" altLang="zh-CN" sz="2800" dirty="0">
                <a:latin typeface="Times New Roman" panose="02020603050405020304" charset="0"/>
                <a:cs typeface="Times New Roman" panose="02020603050405020304" charset="0"/>
              </a:rPr>
              <a:t>is leading conservation efforts, said. “We do this to keep track of each one and to help keep a record of where they fit into each swan family. It can be hard to come up </a:t>
            </a:r>
            <a:r>
              <a:rPr lang="en-US" altLang="zh-CN" sz="2800" dirty="0" smtClean="0">
                <a:latin typeface="Times New Roman" panose="02020603050405020304" charset="0"/>
                <a:cs typeface="Times New Roman" panose="02020603050405020304" charset="0"/>
              </a:rPr>
              <a:t>_____ </a:t>
            </a:r>
            <a:r>
              <a:rPr lang="en-US" altLang="zh-CN" sz="2800" dirty="0">
                <a:latin typeface="Times New Roman" panose="02020603050405020304" charset="0"/>
                <a:cs typeface="Times New Roman" panose="02020603050405020304" charset="0"/>
              </a:rPr>
              <a:t>new names so we would love Times readers to help</a:t>
            </a:r>
            <a:r>
              <a:rPr lang="en-US" altLang="zh-CN" sz="2800" dirty="0" smtClean="0">
                <a:latin typeface="Times New Roman" panose="02020603050405020304" charset="0"/>
                <a:cs typeface="Times New Roman" panose="02020603050405020304" charset="0"/>
              </a:rPr>
              <a:t>.”</a:t>
            </a:r>
            <a:endParaRPr lang="en-US" altLang="zh-CN" sz="2800" dirty="0">
              <a:latin typeface="Times New Roman" panose="02020603050405020304" charset="0"/>
              <a:cs typeface="Times New Roman" panose="02020603050405020304" charset="0"/>
            </a:endParaRPr>
          </a:p>
        </p:txBody>
      </p:sp>
      <p:sp>
        <p:nvSpPr>
          <p:cNvPr id="17" name="文本框 16"/>
          <p:cNvSpPr txBox="1"/>
          <p:nvPr/>
        </p:nvSpPr>
        <p:spPr>
          <a:xfrm>
            <a:off x="0" y="762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5" name="文本框 4"/>
          <p:cNvSpPr txBox="1"/>
          <p:nvPr/>
        </p:nvSpPr>
        <p:spPr>
          <a:xfrm>
            <a:off x="1796415" y="43180"/>
            <a:ext cx="9311005" cy="460375"/>
          </a:xfrm>
          <a:prstGeom prst="rect">
            <a:avLst/>
          </a:prstGeom>
          <a:noFill/>
        </p:spPr>
        <p:txBody>
          <a:bodyPr wrap="square" rtlCol="0">
            <a:spAutoFit/>
          </a:bodyPr>
          <a:lstStyle/>
          <a:p>
            <a:r>
              <a:rPr lang="zh-CN" altLang="en-US" sz="2400" b="1" dirty="0">
                <a:solidFill>
                  <a:schemeClr val="accent2"/>
                </a:solidFill>
                <a:latin typeface="+mj-ea"/>
                <a:ea typeface="+mj-ea"/>
                <a:cs typeface="Arial" panose="020B0604020202020204" pitchFamily="34" charset="0"/>
              </a:rPr>
              <a:t>（</a:t>
            </a:r>
            <a:r>
              <a:rPr lang="zh-CN" altLang="en-US" sz="2400" b="1" dirty="0" smtClean="0">
                <a:solidFill>
                  <a:schemeClr val="accent2"/>
                </a:solidFill>
                <a:latin typeface="+mj-ea"/>
                <a:ea typeface="+mj-ea"/>
                <a:cs typeface="Arial" panose="020B0604020202020204" pitchFamily="34" charset="0"/>
              </a:rPr>
              <a:t>《泰晤士报》</a:t>
            </a:r>
            <a:r>
              <a:rPr lang="en-US" altLang="zh-CN" sz="2400" b="1" dirty="0">
                <a:solidFill>
                  <a:schemeClr val="accent2"/>
                </a:solidFill>
                <a:latin typeface="+mj-ea"/>
                <a:ea typeface="+mj-ea"/>
                <a:cs typeface="Arial" panose="020B0604020202020204" pitchFamily="34" charset="0"/>
              </a:rPr>
              <a:t>2021</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12</a:t>
            </a:r>
            <a:r>
              <a:rPr lang="zh-CN" altLang="en-US" sz="2400" b="1" dirty="0" smtClean="0">
                <a:solidFill>
                  <a:schemeClr val="accent2"/>
                </a:solidFill>
                <a:latin typeface="+mj-ea"/>
                <a:ea typeface="+mj-ea"/>
                <a:cs typeface="Arial" panose="020B0604020202020204" pitchFamily="34" charset="0"/>
              </a:rPr>
              <a:t>月</a:t>
            </a:r>
            <a:r>
              <a:rPr lang="en-US" altLang="zh-CN" sz="2400" b="1" dirty="0" smtClean="0">
                <a:solidFill>
                  <a:schemeClr val="accent2"/>
                </a:solidFill>
                <a:latin typeface="+mj-ea"/>
                <a:ea typeface="+mj-ea"/>
                <a:cs typeface="Arial" panose="020B0604020202020204" pitchFamily="34" charset="0"/>
              </a:rPr>
              <a:t>28日 23页）</a:t>
            </a:r>
            <a:endParaRPr lang="zh-CN" altLang="en-US" sz="2400" b="1" dirty="0">
              <a:solidFill>
                <a:schemeClr val="accent2"/>
              </a:solidFill>
              <a:latin typeface="+mj-ea"/>
              <a:ea typeface="+mj-ea"/>
              <a:cs typeface="Arial" panose="020B0604020202020204" pitchFamily="34" charset="0"/>
            </a:endParaRPr>
          </a:p>
        </p:txBody>
      </p:sp>
      <p:sp>
        <p:nvSpPr>
          <p:cNvPr id="13" name="文本框 12"/>
          <p:cNvSpPr txBox="1"/>
          <p:nvPr/>
        </p:nvSpPr>
        <p:spPr>
          <a:xfrm>
            <a:off x="6353063" y="503555"/>
            <a:ext cx="1823731" cy="506730"/>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endangered</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5042601" y="1392843"/>
            <a:ext cx="1242869"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visitors</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87110" y="2158971"/>
            <a:ext cx="2757364"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have been naming </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9168715" y="2158971"/>
            <a:ext cx="1383956"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building</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4115333" y="3838781"/>
            <a:ext cx="1399749"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visually</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5739257" y="4233559"/>
            <a:ext cx="1650083"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is formed</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7389340" y="4582915"/>
            <a:ext cx="532645"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a</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1359243" y="5359561"/>
            <a:ext cx="942939"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who</a:t>
            </a:r>
            <a:endParaRPr lang="en-US" altLang="zh-CN" sz="2700" dirty="0" smtClean="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2904451" y="6113889"/>
            <a:ext cx="868479"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with</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187065" y="2942398"/>
            <a:ext cx="1439805" cy="507831"/>
          </a:xfrm>
          <a:prstGeom prst="rect">
            <a:avLst/>
          </a:prstGeom>
          <a:noFill/>
        </p:spPr>
        <p:txBody>
          <a:bodyPr wrap="square" rtlCol="0">
            <a:spAutoFit/>
          </a:bodyPr>
          <a:lstStyle/>
          <a:p>
            <a:r>
              <a:rPr lang="en-US" altLang="zh-CN" sz="2700" dirty="0" smtClean="0">
                <a:solidFill>
                  <a:srgbClr val="FF0000"/>
                </a:solidFill>
                <a:latin typeface="Times New Roman" panose="02020603050405020304" charset="0"/>
                <a:cs typeface="Times New Roman" panose="02020603050405020304" charset="0"/>
                <a:sym typeface="+mn-ea"/>
              </a:rPr>
              <a:t>survival</a:t>
            </a:r>
            <a:endParaRPr lang="en-US" altLang="zh-CN" sz="2700" dirty="0">
              <a:solidFill>
                <a:srgbClr val="FF0000"/>
              </a:solidFill>
              <a:latin typeface="Times New Roman" panose="02020603050405020304" charset="0"/>
              <a:cs typeface="Times New Roman" panose="02020603050405020304" charset="0"/>
              <a:sym typeface="+mn-ea"/>
            </a:endParaRPr>
          </a:p>
        </p:txBody>
      </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P spid="10" grpId="0"/>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720" y="854710"/>
            <a:ext cx="11973560" cy="4182110"/>
          </a:xfrm>
          <a:prstGeom prst="rect">
            <a:avLst/>
          </a:prstGeom>
          <a:noFill/>
        </p:spPr>
        <p:txBody>
          <a:bodyPr wrap="square" rtlCol="0">
            <a:spAutoFit/>
          </a:bodyPr>
          <a:lstStyle/>
          <a:p>
            <a:pPr>
              <a:lnSpc>
                <a:spcPct val="90000"/>
              </a:lnSpc>
              <a:spcBef>
                <a:spcPts val="1000"/>
              </a:spcBef>
            </a:pPr>
            <a:r>
              <a:rPr lang="en-US" sz="2800" dirty="0" smtClean="0">
                <a:latin typeface="Times New Roman" panose="02020603050405020304" charset="0"/>
                <a:ea typeface="华文中宋" panose="02010600040101010101" charset="-122"/>
                <a:cs typeface="Times New Roman" panose="02020603050405020304" charset="0"/>
                <a:sym typeface="+mn-ea"/>
              </a:rPr>
              <a:t>1. </a:t>
            </a:r>
            <a:r>
              <a:rPr lang="en-US" sz="2800" dirty="0" smtClean="0">
                <a:solidFill>
                  <a:srgbClr val="3333FF"/>
                </a:solidFill>
                <a:latin typeface="Times New Roman" panose="02020603050405020304" charset="0"/>
                <a:ea typeface="华文中宋" panose="02010600040101010101" charset="-122"/>
                <a:cs typeface="Times New Roman" panose="02020603050405020304" charset="0"/>
                <a:sym typeface="+mn-ea"/>
              </a:rPr>
              <a:t>invaluable</a:t>
            </a:r>
            <a:r>
              <a:rPr lang="en-US" altLang="zh-CN" sz="2800" dirty="0">
                <a:latin typeface="Times New Roman" panose="02020603050405020304" charset="0"/>
                <a:ea typeface="华文中宋" panose="02010600040101010101" charset="-122"/>
                <a:cs typeface="Times New Roman" panose="02020603050405020304" charset="0"/>
              </a:rPr>
              <a:t>: extremely useful; </a:t>
            </a:r>
            <a:r>
              <a:rPr lang="en-US" altLang="zh-CN" sz="2800" dirty="0" smtClean="0">
                <a:latin typeface="Times New Roman" panose="02020603050405020304" charset="0"/>
                <a:ea typeface="华文中宋" panose="02010600040101010101" charset="-122"/>
                <a:cs typeface="Times New Roman" panose="02020603050405020304" charset="0"/>
              </a:rPr>
              <a:t>indispensable   </a:t>
            </a:r>
            <a:r>
              <a:rPr lang="zh-CN" altLang="en-US" sz="2800" dirty="0" smtClean="0">
                <a:latin typeface="Times New Roman" panose="02020603050405020304" charset="0"/>
                <a:ea typeface="华文中宋" panose="02010600040101010101" charset="-122"/>
                <a:cs typeface="Times New Roman" panose="02020603050405020304" charset="0"/>
              </a:rPr>
              <a:t>极为珍贵的，极其有用的，无价的；不可缺少的</a:t>
            </a:r>
            <a:r>
              <a:rPr lang="en-US" altLang="zh-CN" sz="2800" dirty="0" smtClean="0">
                <a:latin typeface="Times New Roman" panose="02020603050405020304" charset="0"/>
                <a:ea typeface="华文中宋" panose="02010600040101010101" charset="-122"/>
                <a:cs typeface="Times New Roman" panose="02020603050405020304" charset="0"/>
              </a:rPr>
              <a:t>  </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pitchFamily="2" charset="2"/>
              <a:buChar char="ü"/>
            </a:pPr>
            <a:r>
              <a:rPr lang="en-US" altLang="zh-CN" sz="2800" dirty="0">
                <a:latin typeface="Times New Roman" panose="02020603050405020304" charset="0"/>
                <a:ea typeface="华文中宋" panose="02010600040101010101" charset="-122"/>
                <a:cs typeface="Times New Roman" panose="02020603050405020304" charset="0"/>
              </a:rPr>
              <a:t> I </a:t>
            </a:r>
            <a:r>
              <a:rPr lang="en-US" altLang="zh-CN" sz="2800" dirty="0" smtClean="0">
                <a:latin typeface="Times New Roman" panose="02020603050405020304" charset="0"/>
                <a:ea typeface="华文中宋" panose="02010600040101010101" charset="-122"/>
                <a:cs typeface="Times New Roman" panose="02020603050405020304" charset="0"/>
              </a:rPr>
              <a:t>gained </a:t>
            </a:r>
            <a:r>
              <a:rPr lang="en-US" altLang="zh-CN" sz="2800" dirty="0">
                <a:latin typeface="Times New Roman" panose="02020603050405020304" charset="0"/>
                <a:ea typeface="华文中宋" panose="02010600040101010101" charset="-122"/>
                <a:cs typeface="Times New Roman" panose="02020603050405020304" charset="0"/>
              </a:rPr>
              <a:t>invaluable experience over that year. </a:t>
            </a:r>
            <a:r>
              <a:rPr lang="zh-CN" altLang="en-US" sz="2800" dirty="0" smtClean="0">
                <a:latin typeface="Times New Roman" panose="02020603050405020304" charset="0"/>
                <a:ea typeface="华文中宋" panose="02010600040101010101" charset="-122"/>
                <a:cs typeface="Times New Roman" panose="02020603050405020304" charset="0"/>
              </a:rPr>
              <a:t>那年我</a:t>
            </a:r>
            <a:r>
              <a:rPr lang="zh-CN" altLang="en-US" sz="2800" dirty="0">
                <a:latin typeface="Times New Roman" panose="02020603050405020304" charset="0"/>
                <a:ea typeface="华文中宋" panose="02010600040101010101" charset="-122"/>
                <a:cs typeface="Times New Roman" panose="02020603050405020304" charset="0"/>
              </a:rPr>
              <a:t>获得了十分宝贵的经验。</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smtClean="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a:latin typeface="Times New Roman" panose="02020603050405020304" charset="0"/>
              <a:cs typeface="Times New Roman" panose="02020603050405020304" charset="0"/>
            </a:endParaRPr>
          </a:p>
          <a:p>
            <a:pPr>
              <a:lnSpc>
                <a:spcPct val="90000"/>
              </a:lnSpc>
              <a:spcBef>
                <a:spcPts val="1000"/>
              </a:spcBef>
            </a:pPr>
            <a:r>
              <a:rPr lang="en-US" sz="3200" dirty="0" smtClean="0">
                <a:latin typeface="Times New Roman" panose="02020603050405020304" charset="0"/>
                <a:cs typeface="Times New Roman" panose="02020603050405020304" charset="0"/>
                <a:sym typeface="+mn-ea"/>
              </a:rPr>
              <a:t>2. </a:t>
            </a:r>
            <a:r>
              <a:rPr lang="en-US" sz="3000" dirty="0" smtClean="0">
                <a:solidFill>
                  <a:srgbClr val="3333FF"/>
                </a:solidFill>
                <a:latin typeface="Times New Roman" panose="02020603050405020304" charset="0"/>
                <a:cs typeface="Times New Roman" panose="02020603050405020304" charset="0"/>
                <a:sym typeface="+mn-ea"/>
              </a:rPr>
              <a:t>bill</a:t>
            </a:r>
            <a:r>
              <a:rPr lang="en-US" altLang="zh-CN" sz="3000" dirty="0" smtClean="0">
                <a:latin typeface="Times New Roman" panose="02020603050405020304" charset="0"/>
                <a:cs typeface="Times New Roman" panose="02020603050405020304" charset="0"/>
              </a:rPr>
              <a:t>: </a:t>
            </a:r>
            <a:r>
              <a:rPr lang="en-US" altLang="zh-CN" sz="2800" dirty="0">
                <a:latin typeface="Times New Roman" panose="02020603050405020304" charset="0"/>
                <a:ea typeface="华文中宋" panose="02010600040101010101" charset="-122"/>
                <a:cs typeface="Times New Roman" panose="02020603050405020304" charset="0"/>
              </a:rPr>
              <a:t>a mouthpart (such as the beak of a turtle) that resembles a </a:t>
            </a:r>
            <a:r>
              <a:rPr lang="en-US" altLang="zh-CN" sz="2800" dirty="0" smtClean="0">
                <a:latin typeface="Times New Roman" panose="02020603050405020304" charset="0"/>
                <a:ea typeface="华文中宋" panose="02010600040101010101" charset="-122"/>
                <a:cs typeface="Times New Roman" panose="02020603050405020304" charset="0"/>
              </a:rPr>
              <a:t>bird’s bill</a:t>
            </a:r>
            <a:r>
              <a:rPr lang="zh-CN" altLang="en-US" sz="2800" dirty="0">
                <a:latin typeface="Times New Roman" panose="02020603050405020304" charset="0"/>
                <a:ea typeface="华文中宋" panose="02010600040101010101" charset="-122"/>
                <a:cs typeface="Times New Roman" panose="02020603050405020304" charset="0"/>
              </a:rPr>
              <a:t> </a:t>
            </a:r>
            <a:r>
              <a:rPr lang="zh-CN" altLang="en-US" sz="2800" dirty="0" smtClean="0">
                <a:latin typeface="Times New Roman" panose="02020603050405020304" charset="0"/>
                <a:ea typeface="华文中宋" panose="02010600040101010101" charset="-122"/>
                <a:cs typeface="Times New Roman" panose="02020603050405020304" charset="0"/>
              </a:rPr>
              <a:t>  喙</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charset="0"/>
              <a:buChar char="ü"/>
            </a:pPr>
            <a:r>
              <a:rPr lang="en-US" sz="2800" dirty="0" smtClean="0">
                <a:latin typeface="Times New Roman" panose="02020603050405020304" charset="0"/>
                <a:ea typeface="华文中宋" panose="02010600040101010101" charset="-122"/>
                <a:cs typeface="Times New Roman" panose="02020603050405020304" charset="0"/>
              </a:rPr>
              <a:t>The </a:t>
            </a:r>
            <a:r>
              <a:rPr lang="en-US" altLang="zh-CN" sz="2800" dirty="0" smtClean="0">
                <a:latin typeface="Times New Roman" panose="02020603050405020304" charset="0"/>
                <a:ea typeface="华文中宋" panose="02010600040101010101" charset="-122"/>
                <a:cs typeface="Times New Roman" panose="02020603050405020304" charset="0"/>
              </a:rPr>
              <a:t>bird’s bill is red, which is appealing. </a:t>
            </a:r>
            <a:r>
              <a:rPr lang="zh-CN" altLang="en-US" sz="2800" dirty="0" smtClean="0">
                <a:latin typeface="Times New Roman" panose="02020603050405020304" charset="0"/>
                <a:ea typeface="华文中宋" panose="02010600040101010101" charset="-122"/>
                <a:cs typeface="Times New Roman" panose="02020603050405020304" charset="0"/>
              </a:rPr>
              <a:t>这种</a:t>
            </a:r>
            <a:r>
              <a:rPr lang="zh-CN" altLang="en-US" sz="2800" dirty="0">
                <a:latin typeface="Times New Roman" panose="02020603050405020304" charset="0"/>
                <a:ea typeface="华文中宋" panose="02010600040101010101" charset="-122"/>
                <a:cs typeface="Times New Roman" panose="02020603050405020304" charset="0"/>
              </a:rPr>
              <a:t>鸟的喙是红色的，很</a:t>
            </a:r>
            <a:r>
              <a:rPr lang="zh-CN" altLang="en-US" sz="2800" dirty="0" smtClean="0">
                <a:latin typeface="Times New Roman" panose="02020603050405020304" charset="0"/>
                <a:ea typeface="华文中宋" panose="02010600040101010101" charset="-122"/>
                <a:cs typeface="Times New Roman" panose="02020603050405020304" charset="0"/>
              </a:rPr>
              <a:t>吸引人。</a:t>
            </a:r>
            <a:endParaRPr lang="zh-CN" altLang="en-US" sz="2800" dirty="0">
              <a:latin typeface="Times New Roman" panose="02020603050405020304" charset="0"/>
              <a:ea typeface="华文中宋" panose="02010600040101010101" charset="-122"/>
              <a:cs typeface="Times New Roman" panose="0202060305040502030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2" name="文本框 1"/>
          <p:cNvSpPr txBox="1"/>
          <p:nvPr/>
        </p:nvSpPr>
        <p:spPr>
          <a:xfrm>
            <a:off x="137795" y="226504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137795" y="2835910"/>
            <a:ext cx="9478393" cy="553998"/>
          </a:xfrm>
          <a:prstGeom prst="rect">
            <a:avLst/>
          </a:prstGeom>
          <a:noFill/>
        </p:spPr>
        <p:txBody>
          <a:bodyPr wrap="square" rtlCol="0">
            <a:spAutoFit/>
          </a:bodyPr>
          <a:lstStyle/>
          <a:p>
            <a:r>
              <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rPr>
              <a:t>The book will be invaluable for students in higher education</a:t>
            </a:r>
            <a:r>
              <a:rPr lang="en-US" altLang="zh-CN" sz="3000" dirty="0" smtClean="0">
                <a:solidFill>
                  <a:srgbClr val="FF0000"/>
                </a:solidFill>
                <a:latin typeface="Times New Roman" panose="02020603050405020304" charset="0"/>
                <a:ea typeface="华文中宋" panose="02010600040101010101" charset="-122"/>
                <a:cs typeface="Times New Roman" panose="02020603050405020304" charset="0"/>
                <a:sym typeface="+mn-ea"/>
              </a:rPr>
              <a:t>. </a:t>
            </a:r>
            <a:endPar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137795" y="510921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89954" y="5712444"/>
            <a:ext cx="9805670" cy="553085"/>
          </a:xfrm>
          <a:prstGeom prst="rect">
            <a:avLst/>
          </a:prstGeom>
          <a:noFill/>
        </p:spPr>
        <p:txBody>
          <a:bodyPr wrap="square" rtlCol="0">
            <a:spAutoFit/>
          </a:bodyPr>
          <a:lstStyle/>
          <a:p>
            <a:r>
              <a:rPr lang="en-US" sz="3000" dirty="0">
                <a:solidFill>
                  <a:srgbClr val="FF0000"/>
                </a:solidFill>
                <a:latin typeface="Times New Roman" panose="02020603050405020304" charset="0"/>
                <a:cs typeface="Times New Roman" panose="02020603050405020304" charset="0"/>
              </a:rPr>
              <a:t>They searched the forest for birds with different colored </a:t>
            </a:r>
            <a:r>
              <a:rPr lang="en-US" altLang="zh-CN" sz="3000" dirty="0" smtClean="0">
                <a:solidFill>
                  <a:srgbClr val="FF0000"/>
                </a:solidFill>
                <a:latin typeface="Times New Roman" panose="02020603050405020304" charset="0"/>
                <a:cs typeface="Times New Roman" panose="02020603050405020304" charset="0"/>
              </a:rPr>
              <a:t>bill</a:t>
            </a:r>
            <a:r>
              <a:rPr lang="en-US" sz="3000" dirty="0" smtClean="0">
                <a:solidFill>
                  <a:srgbClr val="FF0000"/>
                </a:solidFill>
                <a:latin typeface="Times New Roman" panose="02020603050405020304" charset="0"/>
                <a:cs typeface="Times New Roman" panose="02020603050405020304" charset="0"/>
              </a:rPr>
              <a:t>s</a:t>
            </a:r>
            <a:r>
              <a:rPr lang="en-US" sz="3000" dirty="0">
                <a:solidFill>
                  <a:srgbClr val="FF0000"/>
                </a:solidFill>
                <a:latin typeface="Times New Roman" panose="02020603050405020304" charset="0"/>
                <a:cs typeface="Times New Roman" panose="02020603050405020304" charset="0"/>
              </a:rPr>
              <a:t>.</a:t>
            </a:r>
            <a:endParaRPr lang="en-US" sz="3000" dirty="0">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1856740" y="2291080"/>
            <a:ext cx="5936256" cy="523220"/>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rPr>
              <a:t>这本书对于高校学生将有重大</a:t>
            </a:r>
            <a:r>
              <a:rPr lang="zh-CN" altLang="en-US" sz="2800" dirty="0" smtClean="0">
                <a:latin typeface="华文中宋" panose="02010600040101010101" charset="-122"/>
                <a:ea typeface="华文中宋" panose="02010600040101010101" charset="-122"/>
              </a:rPr>
              <a:t>价值。</a:t>
            </a:r>
            <a:endParaRPr lang="zh-CN" altLang="en-US" sz="2800" dirty="0">
              <a:latin typeface="华文中宋" panose="02010600040101010101" charset="-122"/>
              <a:ea typeface="华文中宋" panose="02010600040101010101" charset="-122"/>
            </a:endParaRPr>
          </a:p>
        </p:txBody>
      </p:sp>
      <p:cxnSp>
        <p:nvCxnSpPr>
          <p:cNvPr id="9" name="直接连接符 8"/>
          <p:cNvCxnSpPr/>
          <p:nvPr/>
        </p:nvCxnSpPr>
        <p:spPr>
          <a:xfrm>
            <a:off x="180000" y="3336290"/>
            <a:ext cx="9477161" cy="10589"/>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64665" y="5109210"/>
            <a:ext cx="5929828" cy="523220"/>
          </a:xfrm>
          <a:prstGeom prst="rect">
            <a:avLst/>
          </a:prstGeom>
          <a:noFill/>
        </p:spPr>
        <p:txBody>
          <a:bodyPr wrap="none" rtlCol="0">
            <a:spAutoFit/>
          </a:bodyPr>
          <a:lstStyle/>
          <a:p>
            <a:r>
              <a:rPr lang="zh-CN" altLang="en-US" sz="2800" dirty="0" smtClean="0">
                <a:latin typeface="华文中宋" panose="02010600040101010101" charset="-122"/>
                <a:ea typeface="华文中宋" panose="02010600040101010101" charset="-122"/>
                <a:sym typeface="+mn-ea"/>
              </a:rPr>
              <a:t>他们在森林</a:t>
            </a:r>
            <a:r>
              <a:rPr lang="zh-CN" altLang="en-US" sz="2800" dirty="0">
                <a:latin typeface="华文中宋" panose="02010600040101010101" charset="-122"/>
                <a:ea typeface="华文中宋" panose="02010600040101010101" charset="-122"/>
                <a:sym typeface="+mn-ea"/>
              </a:rPr>
              <a:t>里</a:t>
            </a:r>
            <a:r>
              <a:rPr lang="zh-CN" altLang="en-US" sz="2800" dirty="0" smtClean="0">
                <a:latin typeface="华文中宋" panose="02010600040101010101" charset="-122"/>
                <a:ea typeface="华文中宋" panose="02010600040101010101" charset="-122"/>
                <a:sym typeface="+mn-ea"/>
              </a:rPr>
              <a:t>寻找不同颜色喙的鸟。</a:t>
            </a:r>
            <a:endParaRPr lang="zh-CN" altLang="en-US" sz="2800" dirty="0">
              <a:latin typeface="华文中宋" panose="02010600040101010101" charset="-122"/>
              <a:ea typeface="华文中宋" panose="02010600040101010101" charset="-122"/>
              <a:cs typeface="Times New Roman" panose="02020603050405020304" charset="0"/>
              <a:sym typeface="+mn-ea"/>
            </a:endParaRPr>
          </a:p>
        </p:txBody>
      </p:sp>
      <p:cxnSp>
        <p:nvCxnSpPr>
          <p:cNvPr id="12" name="直接连接符 11"/>
          <p:cNvCxnSpPr/>
          <p:nvPr/>
        </p:nvCxnSpPr>
        <p:spPr>
          <a:xfrm flipV="1">
            <a:off x="215900" y="6200616"/>
            <a:ext cx="9644792" cy="134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0" bldLvl="0" animBg="1"/>
      <p:bldP spid="5" grpId="1" animBg="1"/>
      <p:bldP spid="6" grpId="0"/>
      <p:bldP spid="6" grpId="1"/>
      <p:bldP spid="8" grpId="0"/>
      <p:bldP spid="11" grpId="0"/>
      <p:bldP spid="11" grpId="1"/>
    </p:bldLst>
  </p:timing>
</p:sld>
</file>

<file path=ppt/tags/tag1.xml><?xml version="1.0" encoding="utf-8"?>
<p:tagLst xmlns:p="http://schemas.openxmlformats.org/presentationml/2006/main">
  <p:tag name="KSO_WM_UNIT_PLACING_PICTURE_USER_VIEWPORT" val="{&quot;height&quot;:2962,&quot;width&quot;:5266}"/>
</p:tagLst>
</file>

<file path=ppt/tags/tag2.xml><?xml version="1.0" encoding="utf-8"?>
<p:tagLst xmlns:p="http://schemas.openxmlformats.org/presentationml/2006/main">
  <p:tag name="KSO_WM_UNIT_PLACING_PICTURE_USER_VIEWPORT" val="{&quot;height&quot;:10860,&quot;width&quot;:15900}"/>
</p:tagLst>
</file>

<file path=ppt/tags/tag3.xml><?xml version="1.0" encoding="utf-8"?>
<p:tagLst xmlns:p="http://schemas.openxmlformats.org/presentationml/2006/main">
  <p:tag name="KSO_WM_UNIT_PLACING_PICTURE_USER_VIEWPORT" val="{&quot;height&quot;:6510,&quot;width&quot;:96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11919</Words>
  <Application>WPS 演示</Application>
  <PresentationFormat>宽屏</PresentationFormat>
  <Paragraphs>386</Paragraphs>
  <Slides>22</Slides>
  <Notes>2</Notes>
  <HiddenSlides>0</HiddenSlides>
  <MMClips>2</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22</vt:i4>
      </vt:variant>
    </vt:vector>
  </HeadingPairs>
  <TitlesOfParts>
    <vt:vector size="38" baseType="lpstr">
      <vt:lpstr>Arial</vt:lpstr>
      <vt:lpstr>宋体</vt:lpstr>
      <vt:lpstr>Wingdings</vt:lpstr>
      <vt:lpstr>Trebuchet MS</vt:lpstr>
      <vt:lpstr>Times New Roman</vt:lpstr>
      <vt:lpstr>Calibri</vt:lpstr>
      <vt:lpstr>微软雅黑</vt:lpstr>
      <vt:lpstr>华文中宋</vt:lpstr>
      <vt:lpstr>Wingdings</vt:lpstr>
      <vt:lpstr>Arial Unicode MS</vt:lpstr>
      <vt:lpstr>HelveticaNeue</vt:lpstr>
      <vt:lpstr>Corbel</vt:lpstr>
      <vt:lpstr>华文新魏</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 BBC一分钟新闻听写填空 One-minute World 12/28/21</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24147</cp:lastModifiedBy>
  <cp:revision>404</cp:revision>
  <dcterms:created xsi:type="dcterms:W3CDTF">2021-12-07T10:12:00Z</dcterms:created>
  <dcterms:modified xsi:type="dcterms:W3CDTF">2022-01-03T11:29:11Z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8994F744DCFF4056B9B63C0DFE299784</vt:lpwstr>
  </property>
  <property fmtid="{D5CDD505-2E9C-101B-9397-08002B2CF9AE}" pid="3" name="KSOProductBuildVer">
    <vt:lpwstr>2052-11.8.2.8411</vt:lpwstr>
  </property>
</Properties>
</file>