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sldIdLst>
    <p:sldId id="358" r:id="rId4"/>
    <p:sldId id="256" r:id="rId5"/>
    <p:sldId id="258" r:id="rId6"/>
    <p:sldId id="259" r:id="rId7"/>
    <p:sldId id="265" r:id="rId8"/>
    <p:sldId id="266" r:id="rId10"/>
    <p:sldId id="335" r:id="rId11"/>
    <p:sldId id="267" r:id="rId12"/>
    <p:sldId id="273" r:id="rId13"/>
    <p:sldId id="336" r:id="rId14"/>
    <p:sldId id="275" r:id="rId15"/>
    <p:sldId id="276" r:id="rId16"/>
    <p:sldId id="277" r:id="rId17"/>
    <p:sldId id="278" r:id="rId18"/>
    <p:sldId id="279" r:id="rId19"/>
    <p:sldId id="280" r:id="rId20"/>
    <p:sldId id="281" r:id="rId21"/>
    <p:sldId id="337" r:id="rId22"/>
    <p:sldId id="351" r:id="rId23"/>
    <p:sldId id="282" r:id="rId24"/>
    <p:sldId id="284" r:id="rId25"/>
    <p:sldId id="285" r:id="rId26"/>
    <p:sldId id="352" r:id="rId27"/>
    <p:sldId id="353" r:id="rId28"/>
    <p:sldId id="29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10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7.jpeg"/><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6.xml"/><Relationship Id="rId3" Type="http://schemas.openxmlformats.org/officeDocument/2006/relationships/themeOverride" Target="../theme/themeOverride11.xml"/><Relationship Id="rId2" Type="http://schemas.openxmlformats.org/officeDocument/2006/relationships/image" Target="../media/image5.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6.xml"/><Relationship Id="rId3" Type="http://schemas.openxmlformats.org/officeDocument/2006/relationships/themeOverride" Target="../theme/themeOverride12.xml"/><Relationship Id="rId2" Type="http://schemas.openxmlformats.org/officeDocument/2006/relationships/image" Target="../media/image5.jpe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themeOverride" Target="../theme/themeOverride1.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488124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4881245" cy="521970"/>
          </a:xfrm>
          <a:prstGeom prst="rect">
            <a:avLst/>
          </a:prstGeom>
          <a:noFill/>
        </p:spPr>
        <p:txBody>
          <a:bodyPr wrap="square" rtlCol="0">
            <a:spAutoFit/>
          </a:bodyPr>
          <a:p>
            <a:r>
              <a:rPr lang="en-US" altLang="zh-CN" sz="2800"/>
              <a:t>Design the plot: foreshadowing</a:t>
            </a:r>
            <a:endParaRPr lang="en-US" altLang="zh-CN" sz="2800"/>
          </a:p>
        </p:txBody>
      </p:sp>
      <p:sp>
        <p:nvSpPr>
          <p:cNvPr id="6" name="文本框 5"/>
          <p:cNvSpPr txBox="1"/>
          <p:nvPr/>
        </p:nvSpPr>
        <p:spPr>
          <a:xfrm>
            <a:off x="137795" y="6116320"/>
            <a:ext cx="1199959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dirty="0" smtClean="0">
                <a:solidFill>
                  <a:srgbClr val="FF0000"/>
                </a:solidFill>
                <a:latin typeface="Arial Narrow" panose="020B0606020202030204" charset="0"/>
                <a:ea typeface="微软雅黑" panose="020B0503020204020204" charset="-122"/>
                <a:cs typeface="Arial Narrow" panose="020B0606020202030204" charset="0"/>
              </a:rPr>
              <a:t>Tip: Overshadowing can make the story you make up reasonable, logical and coherent.</a:t>
            </a:r>
            <a:endParaRPr lang="en-US" altLang="zh-CN" sz="2800" dirty="0" smtClean="0">
              <a:solidFill>
                <a:srgbClr val="FF0000"/>
              </a:solidFill>
              <a:latin typeface="Arial Narrow" panose="020B0606020202030204" charset="0"/>
              <a:ea typeface="微软雅黑" panose="020B0503020204020204" charset="-122"/>
              <a:cs typeface="Arial Narrow" panose="020B0606020202030204" charset="0"/>
            </a:endParaRPr>
          </a:p>
        </p:txBody>
      </p:sp>
      <p:graphicFrame>
        <p:nvGraphicFramePr>
          <p:cNvPr id="7" name="表格 6"/>
          <p:cNvGraphicFramePr/>
          <p:nvPr>
            <p:custDataLst>
              <p:tags r:id="rId1"/>
            </p:custDataLst>
          </p:nvPr>
        </p:nvGraphicFramePr>
        <p:xfrm>
          <a:off x="240030" y="660400"/>
          <a:ext cx="11769090" cy="5103495"/>
        </p:xfrm>
        <a:graphic>
          <a:graphicData uri="http://schemas.openxmlformats.org/drawingml/2006/table">
            <a:tbl>
              <a:tblPr firstRow="1" bandRow="1">
                <a:tableStyleId>{5C22544A-7EE6-4342-B048-85BDC9FD1C3A}</a:tableStyleId>
              </a:tblPr>
              <a:tblGrid>
                <a:gridCol w="5884545"/>
                <a:gridCol w="5884545"/>
              </a:tblGrid>
              <a:tr h="625475">
                <a:tc>
                  <a:txBody>
                    <a:bodyPr/>
                    <a:p>
                      <a:pPr algn="ctr">
                        <a:buNone/>
                      </a:pPr>
                      <a:r>
                        <a:rPr lang="en-US" altLang="zh-CN" sz="2800"/>
                        <a:t>Overshadowing</a:t>
                      </a:r>
                      <a:endParaRPr lang="en-US" altLang="zh-CN" sz="2800"/>
                    </a:p>
                  </a:txBody>
                  <a:tcPr/>
                </a:tc>
                <a:tc>
                  <a:txBody>
                    <a:bodyPr/>
                    <a:p>
                      <a:pPr algn="ctr">
                        <a:buNone/>
                      </a:pPr>
                      <a:r>
                        <a:rPr lang="en-US" altLang="zh-CN" sz="2800"/>
                        <a:t>Possible plot</a:t>
                      </a:r>
                      <a:endParaRPr lang="en-US" altLang="zh-CN" sz="2800"/>
                    </a:p>
                  </a:txBody>
                  <a:tcPr/>
                </a:tc>
              </a:tr>
              <a:tr h="1119505">
                <a:tc>
                  <a:txBody>
                    <a:bodyPr/>
                    <a:p>
                      <a:pPr>
                        <a:buNone/>
                      </a:pPr>
                      <a:endParaRPr lang="zh-CN" altLang="en-US"/>
                    </a:p>
                  </a:txBody>
                  <a:tcPr/>
                </a:tc>
                <a:tc>
                  <a:txBody>
                    <a:bodyPr/>
                    <a:p>
                      <a:pPr>
                        <a:buNone/>
                      </a:pPr>
                      <a:endParaRPr lang="zh-CN" altLang="en-US"/>
                    </a:p>
                  </a:txBody>
                  <a:tcPr/>
                </a:tc>
              </a:tr>
              <a:tr h="1119505">
                <a:tc>
                  <a:txBody>
                    <a:bodyPr/>
                    <a:p>
                      <a:pPr>
                        <a:buNone/>
                      </a:pPr>
                      <a:endParaRPr lang="zh-CN" altLang="en-US"/>
                    </a:p>
                  </a:txBody>
                  <a:tcPr/>
                </a:tc>
                <a:tc>
                  <a:txBody>
                    <a:bodyPr/>
                    <a:p>
                      <a:pPr>
                        <a:buNone/>
                      </a:pPr>
                      <a:endParaRPr lang="zh-CN" altLang="en-US"/>
                    </a:p>
                  </a:txBody>
                  <a:tcPr/>
                </a:tc>
              </a:tr>
              <a:tr h="1119505">
                <a:tc>
                  <a:txBody>
                    <a:bodyPr/>
                    <a:p>
                      <a:pPr>
                        <a:buNone/>
                      </a:pPr>
                      <a:endParaRPr lang="zh-CN" altLang="en-US"/>
                    </a:p>
                  </a:txBody>
                  <a:tcPr/>
                </a:tc>
                <a:tc>
                  <a:txBody>
                    <a:bodyPr/>
                    <a:p>
                      <a:pPr>
                        <a:buNone/>
                      </a:pPr>
                      <a:endParaRPr lang="zh-CN" altLang="en-US"/>
                    </a:p>
                  </a:txBody>
                  <a:tcPr/>
                </a:tc>
              </a:tr>
              <a:tr h="1119505">
                <a:tc>
                  <a:txBody>
                    <a:bodyPr/>
                    <a:p>
                      <a:pPr>
                        <a:buNone/>
                      </a:pPr>
                      <a:endParaRPr lang="zh-CN" altLang="en-US"/>
                    </a:p>
                  </a:txBody>
                  <a:tcPr/>
                </a:tc>
                <a:tc>
                  <a:txBody>
                    <a:bodyPr/>
                    <a:p>
                      <a:pPr>
                        <a:buNone/>
                      </a:pPr>
                      <a:endParaRPr lang="zh-CN" altLang="en-US"/>
                    </a:p>
                  </a:txBody>
                  <a:tcPr/>
                </a:tc>
              </a:tr>
            </a:tbl>
          </a:graphicData>
        </a:graphic>
      </p:graphicFrame>
      <p:sp>
        <p:nvSpPr>
          <p:cNvPr id="10" name="文本框 9"/>
          <p:cNvSpPr txBox="1"/>
          <p:nvPr/>
        </p:nvSpPr>
        <p:spPr>
          <a:xfrm>
            <a:off x="344170" y="1339215"/>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sz="2800">
                <a:solidFill>
                  <a:schemeClr val="tx1"/>
                </a:solidFill>
                <a:latin typeface="Times New Roman" panose="02020603050405020304" charset="0"/>
                <a:cs typeface="Times New Roman" panose="02020603050405020304" charset="0"/>
                <a:sym typeface="+mn-ea"/>
              </a:rPr>
              <a:t>Dad’s New Year’s </a:t>
            </a:r>
            <a:r>
              <a:rPr sz="2800" u="sng">
                <a:solidFill>
                  <a:schemeClr val="tx1"/>
                </a:solidFill>
                <a:latin typeface="Times New Roman" panose="02020603050405020304" charset="0"/>
                <a:cs typeface="Times New Roman" panose="02020603050405020304" charset="0"/>
                <a:sym typeface="+mn-ea"/>
              </a:rPr>
              <a:t>resolution </a:t>
            </a:r>
            <a:r>
              <a:rPr sz="2800">
                <a:solidFill>
                  <a:schemeClr val="tx1"/>
                </a:solidFill>
                <a:latin typeface="Times New Roman" panose="02020603050405020304" charset="0"/>
                <a:cs typeface="Times New Roman" panose="02020603050405020304" charset="0"/>
                <a:sym typeface="+mn-ea"/>
              </a:rPr>
              <a:t>had been to get fit.</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nvSpPr>
        <p:spPr>
          <a:xfrm>
            <a:off x="6255385" y="1407795"/>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Times New Roman" panose="02020603050405020304" charset="0"/>
                <a:cs typeface="Times New Roman" panose="02020603050405020304" charset="0"/>
                <a:sym typeface="+mn-ea"/>
              </a:rPr>
              <a:t>Para1:</a:t>
            </a:r>
            <a:r>
              <a:rPr lang="zh-CN" altLang="en-US" sz="2800">
                <a:latin typeface="Times New Roman" panose="02020603050405020304" charset="0"/>
                <a:cs typeface="Times New Roman" panose="02020603050405020304" charset="0"/>
                <a:sym typeface="+mn-ea"/>
              </a:rPr>
              <a:t>她们决定以</a:t>
            </a:r>
            <a:r>
              <a:rPr lang="en-US" altLang="zh-CN" sz="2800">
                <a:latin typeface="Times New Roman" panose="02020603050405020304" charset="0"/>
                <a:cs typeface="Times New Roman" panose="02020603050405020304" charset="0"/>
                <a:sym typeface="+mn-ea"/>
              </a:rPr>
              <a:t>get fit </a:t>
            </a:r>
            <a:r>
              <a:rPr lang="zh-CN" altLang="en-US" sz="2800">
                <a:latin typeface="Times New Roman" panose="02020603050405020304" charset="0"/>
                <a:cs typeface="Times New Roman" panose="02020603050405020304" charset="0"/>
                <a:sym typeface="+mn-ea"/>
              </a:rPr>
              <a:t>方式来庆祝生日。</a:t>
            </a:r>
            <a:endParaRPr lang="zh-CN" altLang="en-US" sz="2800">
              <a:latin typeface="Times New Roman" panose="02020603050405020304" charset="0"/>
              <a:cs typeface="Times New Roman" panose="02020603050405020304" charset="0"/>
              <a:sym typeface="+mn-ea"/>
            </a:endParaRPr>
          </a:p>
        </p:txBody>
      </p:sp>
      <p:sp>
        <p:nvSpPr>
          <p:cNvPr id="12" name="文本框 11"/>
          <p:cNvSpPr txBox="1"/>
          <p:nvPr/>
        </p:nvSpPr>
        <p:spPr>
          <a:xfrm>
            <a:off x="344170" y="2635885"/>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sz="2800">
                <a:solidFill>
                  <a:schemeClr val="tx1"/>
                </a:solidFill>
                <a:latin typeface="Times New Roman" panose="02020603050405020304" charset="0"/>
                <a:cs typeface="Times New Roman" panose="02020603050405020304" charset="0"/>
                <a:sym typeface="+mn-ea"/>
              </a:rPr>
              <a:t>promised they wouldn’t say anything whatever happened. </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6255385" y="2952115"/>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Times New Roman" panose="02020603050405020304" charset="0"/>
                <a:cs typeface="Times New Roman" panose="02020603050405020304" charset="0"/>
                <a:sym typeface="+mn-ea"/>
              </a:rPr>
              <a:t>Para1:</a:t>
            </a:r>
            <a:r>
              <a:rPr lang="zh-CN" altLang="en-US" sz="2800">
                <a:latin typeface="Times New Roman" panose="02020603050405020304" charset="0"/>
                <a:cs typeface="Times New Roman" panose="02020603050405020304" charset="0"/>
                <a:sym typeface="+mn-ea"/>
              </a:rPr>
              <a:t>妈妈决定这次不在分享生日计划，以免再次被泄露。</a:t>
            </a:r>
            <a:endParaRPr lang="zh-CN" altLang="en-US" sz="2800">
              <a:latin typeface="Times New Roman" panose="02020603050405020304" charset="0"/>
              <a:cs typeface="Times New Roman" panose="02020603050405020304" charset="0"/>
              <a:sym typeface="+mn-ea"/>
            </a:endParaRPr>
          </a:p>
        </p:txBody>
      </p:sp>
      <p:sp>
        <p:nvSpPr>
          <p:cNvPr id="14" name="文本框 13"/>
          <p:cNvSpPr txBox="1"/>
          <p:nvPr/>
        </p:nvSpPr>
        <p:spPr>
          <a:xfrm>
            <a:off x="344170" y="4810760"/>
            <a:ext cx="575373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sz="2800">
                <a:solidFill>
                  <a:schemeClr val="tx1"/>
                </a:solidFill>
                <a:latin typeface="Times New Roman" panose="02020603050405020304" charset="0"/>
                <a:cs typeface="Times New Roman" panose="02020603050405020304" charset="0"/>
                <a:sym typeface="+mn-ea"/>
              </a:rPr>
              <a:t>Dad feels guilty to bother others. </a:t>
            </a:r>
            <a:r>
              <a:rPr lang="zh-CN" altLang="en-US" sz="2800">
                <a:latin typeface="Times New Roman" panose="02020603050405020304" charset="0"/>
                <a:cs typeface="Times New Roman" panose="02020603050405020304" charset="0"/>
                <a:sym typeface="+mn-ea"/>
              </a:rPr>
              <a:t> </a:t>
            </a:r>
            <a:endParaRPr lang="zh-CN" altLang="en-US"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6" name="文本框 15"/>
          <p:cNvSpPr txBox="1"/>
          <p:nvPr/>
        </p:nvSpPr>
        <p:spPr>
          <a:xfrm>
            <a:off x="344170" y="3589020"/>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sz="2800">
                <a:solidFill>
                  <a:schemeClr val="tx1"/>
                </a:solidFill>
                <a:latin typeface="Times New Roman" panose="02020603050405020304" charset="0"/>
                <a:cs typeface="Times New Roman" panose="02020603050405020304" charset="0"/>
                <a:sym typeface="+mn-ea"/>
              </a:rPr>
              <a:t>Oh, come on Dad, don’ t be such a spoil-sport!</a:t>
            </a:r>
            <a:endParaRPr lang="zh-CN" altLang="en-US"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7" name="文本框 16"/>
          <p:cNvSpPr txBox="1"/>
          <p:nvPr/>
        </p:nvSpPr>
        <p:spPr>
          <a:xfrm>
            <a:off x="6255385" y="4810760"/>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Times New Roman" panose="02020603050405020304" charset="0"/>
                <a:cs typeface="Times New Roman" panose="02020603050405020304" charset="0"/>
                <a:sym typeface="+mn-ea"/>
              </a:rPr>
              <a:t>Para2:</a:t>
            </a:r>
            <a:r>
              <a:rPr lang="zh-CN" altLang="en-US" sz="2800">
                <a:latin typeface="Times New Roman" panose="02020603050405020304" charset="0"/>
                <a:cs typeface="Times New Roman" panose="02020603050405020304" charset="0"/>
                <a:sym typeface="+mn-ea"/>
              </a:rPr>
              <a:t>以两全其美的方式帮爸爸度过</a:t>
            </a:r>
            <a:r>
              <a:rPr lang="en-US" altLang="zh-CN" sz="2800">
                <a:latin typeface="Times New Roman" panose="02020603050405020304" charset="0"/>
                <a:cs typeface="Times New Roman" panose="02020603050405020304" charset="0"/>
                <a:sym typeface="+mn-ea"/>
              </a:rPr>
              <a:t>50</a:t>
            </a:r>
            <a:r>
              <a:rPr lang="zh-CN" altLang="en-US" sz="2800">
                <a:latin typeface="Times New Roman" panose="02020603050405020304" charset="0"/>
                <a:cs typeface="Times New Roman" panose="02020603050405020304" charset="0"/>
                <a:sym typeface="+mn-ea"/>
              </a:rPr>
              <a:t>岁生日。</a:t>
            </a:r>
            <a:endParaRPr lang="zh-CN" altLang="en-US" sz="28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6" grpId="0" bldLvl="0" animBg="1"/>
      <p:bldP spid="1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969385"/>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1: Frustrated, Mum made a call to Grandma.</a:t>
            </a:r>
            <a:r>
              <a:rPr lang="en-US" altLang="zh-CN" sz="2800" i="1">
                <a:solidFill>
                  <a:srgbClr val="110CC6"/>
                </a:solidFill>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r>
              <a:rPr sz="2800" i="1">
                <a:solidFill>
                  <a:srgbClr val="110CC6"/>
                </a:solidFill>
                <a:latin typeface="Times New Roman" panose="02020603050405020304" charset="0"/>
                <a:cs typeface="Times New Roman" panose="02020603050405020304" charset="0"/>
                <a:sym typeface="+mn-ea"/>
              </a:rPr>
              <a:t>Paragraph 2: They got everything ready as planned when June finally came.</a:t>
            </a:r>
            <a:r>
              <a:rPr lang="zh-CN" altLang="en-US" sz="2800" i="1">
                <a:latin typeface="Arial" panose="020B0604020202020204" pitchFamily="34" charset="0"/>
                <a:cs typeface="Arial" panose="020B0604020202020204" pitchFamily="34" charset="0"/>
              </a:rPr>
              <a:t> </a:t>
            </a:r>
            <a:r>
              <a:rPr lang="en-US" altLang="zh-CN" sz="2800" i="1">
                <a:solidFill>
                  <a:srgbClr val="110CC6"/>
                </a:solidFill>
                <a:latin typeface="Arial" panose="020B0604020202020204" pitchFamily="34" charset="0"/>
                <a:cs typeface="Arial" panose="020B0604020202020204" pitchFamily="34" charset="0"/>
              </a:rPr>
              <a:t>______________________________________</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20" name="文本框 19"/>
          <p:cNvSpPr txBox="1"/>
          <p:nvPr/>
        </p:nvSpPr>
        <p:spPr>
          <a:xfrm>
            <a:off x="5145405" y="3672840"/>
            <a:ext cx="1421765" cy="583565"/>
          </a:xfrm>
          <a:prstGeom prst="rect">
            <a:avLst/>
          </a:prstGeom>
          <a:noFill/>
        </p:spPr>
        <p:txBody>
          <a:bodyPr wrap="square" rtlCol="0">
            <a:spAutoFit/>
          </a:bodyPr>
          <a:p>
            <a:r>
              <a:rPr lang="zh-CN" altLang="en-US" sz="3200">
                <a:solidFill>
                  <a:srgbClr val="FF0000"/>
                </a:solidFill>
                <a:latin typeface="方正粗黑宋简体" panose="02000000000000000000" charset="-122"/>
                <a:ea typeface="方正粗黑宋简体" panose="02000000000000000000" charset="-122"/>
              </a:rPr>
              <a:t>逆推法</a:t>
            </a:r>
            <a:endParaRPr lang="zh-CN" altLang="en-US" sz="3200">
              <a:solidFill>
                <a:srgbClr val="FF0000"/>
              </a:solidFill>
              <a:latin typeface="方正粗黑宋简体" panose="02000000000000000000" charset="-122"/>
              <a:ea typeface="方正粗黑宋简体" panose="02000000000000000000" charset="-122"/>
            </a:endParaRPr>
          </a:p>
        </p:txBody>
      </p:sp>
      <p:sp>
        <p:nvSpPr>
          <p:cNvPr id="2" name="圆角矩形 1"/>
          <p:cNvSpPr/>
          <p:nvPr/>
        </p:nvSpPr>
        <p:spPr>
          <a:xfrm>
            <a:off x="3778250" y="3352165"/>
            <a:ext cx="1621790" cy="469900"/>
          </a:xfrm>
          <a:prstGeom prst="roundRec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411480" y="25939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Did they share the new decision with the kids? Why? </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Q1:What did she say on the phone? What was Grandma’s reaction?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411480" y="183578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About the party did they finally make a new decision?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cxnSp>
        <p:nvCxnSpPr>
          <p:cNvPr id="25" name="直接箭头连接符 24"/>
          <p:cNvCxnSpPr/>
          <p:nvPr/>
        </p:nvCxnSpPr>
        <p:spPr>
          <a:xfrm flipV="1">
            <a:off x="3961765" y="2339975"/>
            <a:ext cx="108585" cy="14268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11480" y="454469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Q1:H</a:t>
            </a: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ow did Dad feel at the new plan?</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nvSpPr>
        <p:spPr>
          <a:xfrm>
            <a:off x="411480" y="52609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Q2:How was the new plan going on, as expected?</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1" name="文本框 10"/>
          <p:cNvSpPr txBox="1"/>
          <p:nvPr/>
        </p:nvSpPr>
        <p:spPr>
          <a:xfrm>
            <a:off x="411480" y="597725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Q3:How did the family feel about the special birthday?</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amond(in)">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bldLvl="0" animBg="1"/>
      <p:bldP spid="6" grpId="0" bldLvl="0" animBg="1"/>
      <p:bldP spid="7" grpId="0" bldLvl="0" animBg="1"/>
      <p:bldP spid="2"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1: Frustrated, Mum made a call to Grandma.</a:t>
            </a:r>
            <a:r>
              <a:rPr lang="en-US" altLang="zh-CN" sz="2800" i="1">
                <a:solidFill>
                  <a:srgbClr val="110CC6"/>
                </a:solidFill>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Q1:What did she say on the phone? What was Grandma’s reaction?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10845" y="2026920"/>
            <a:ext cx="11165205" cy="4831080"/>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Explaining the disturbing situation, Mom gave off a disappointed sigh, feeling quite sad that her idea and efforts would just go against dad’s thoughts. What a shame that all her plans for dad’s birthday would smash to ash if dad didn't want to announce his old ages to people around.</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Hardly had Mum disappointedly explained the situation to grandma when grandma burst into laughter, comforting, “My son always feels too guilty to bother others but he will be happy if our family prepare the party together."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On the phone, she poured out all that happened to Grandma, at a loss about what to do next as she wanted to give Dad a sweet memory and at the same time not go against his will. At this, Grandma smiled, comforting that she might try an alternative way to celebrate the special moment.</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1: Frustrated, Mum made a call to Grandma.</a:t>
            </a:r>
            <a:r>
              <a:rPr lang="en-US" altLang="zh-CN" sz="2800" i="1">
                <a:solidFill>
                  <a:srgbClr val="110CC6"/>
                </a:solidFill>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Q2: About the party did they finally make a new decision?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10845" y="2026920"/>
            <a:ext cx="11165205" cy="396938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And the next quarter witnessed the two talking excitedly and brainstorming the possible ways. Finally given his New Year’s Resolution of getting fit, they decided to organize a hiking trip and buy a membership card from a nearby gym.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Sensing Mum’s sorrow, grandma comforted and advised, “Why not just prepare a simple yet special get-together?”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After pondering for a while, she suggested that they continue to do the preparation ans promised that she would talk to Dad about it.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Then Jenny broke up the atmosphere with a special idea coming up- celebrating the day as Dad fulfilled his resolution.</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1: Frustrated, Mum made a call to Grandma.</a:t>
            </a:r>
            <a:r>
              <a:rPr lang="en-US" altLang="zh-CN" sz="2800" i="1">
                <a:solidFill>
                  <a:srgbClr val="110CC6"/>
                </a:solidFill>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Q3: Did they share the new decision with the kids? Why? </a:t>
            </a:r>
            <a:r>
              <a:rPr lang="en-US" altLang="zh-CN" sz="2800" dirty="0" smtClean="0">
                <a:solidFill>
                  <a:schemeClr val="tx1"/>
                </a:solidFill>
                <a:latin typeface="微软雅黑" panose="020B0503020204020204" charset="-122"/>
                <a:ea typeface="微软雅黑" panose="020B0503020204020204" charset="-122"/>
                <a:sym typeface="+mn-ea"/>
              </a:rPr>
              <a:t> </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10845" y="2026920"/>
            <a:ext cx="11165205" cy="3107690"/>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This time, she even kept it a secret from her kids for fear that they would once more let the secret out.</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Hearing the news, the kids sprung to their feet, welling up with wild joy.The next several months witnessed the warm family making plans and buying gifts excitedly, waiting for the big day with broad smiles on faces.</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Suddenly, it all clicked and they merrily reached an agreement to plan a secret hiking trip to the hill they once frequented and a family picnic at the top.</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4399915"/>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2: They got everything ready as planned when June finally came.</a:t>
            </a:r>
            <a:r>
              <a:rPr lang="zh-CN" altLang="en-US" sz="2800" i="1">
                <a:latin typeface="Arial" panose="020B0604020202020204" pitchFamily="34" charset="0"/>
                <a:cs typeface="Arial" panose="020B0604020202020204" pitchFamily="34" charset="0"/>
                <a:sym typeface="+mn-ea"/>
              </a:rPr>
              <a:t> </a:t>
            </a:r>
            <a:r>
              <a:rPr lang="en-US" altLang="zh-CN" sz="2800" i="1">
                <a:solidFill>
                  <a:srgbClr val="110CC6"/>
                </a:solidFill>
                <a:latin typeface="Arial" panose="020B0604020202020204" pitchFamily="34" charset="0"/>
                <a:cs typeface="Arial" panose="020B0604020202020204" pitchFamily="34" charset="0"/>
                <a:sym typeface="+mn-ea"/>
              </a:rPr>
              <a:t>______________________________________</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274320" y="167132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Q1:H</a:t>
            </a:r>
            <a:r>
              <a:rPr lang="en-US"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ow did Dad feel at the new plan?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361950" y="2419350"/>
            <a:ext cx="11165205" cy="396938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As usual, Dad got up, ready for his regular workout when a sweet voice “darling, Happy birthday!” came from behind. Handing over the membership card to her dear, she shared her plan for his birthday.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That morning, when Dad was about to jog as usual, Mum hurried to tell him about their new plan. Seeing the three in sportswear , Dad realized something, and this time he nodded.</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It seemed as if nothing happened when dad’s 50 birthday quietly fell.The only difference was that dad's lonely jogging was accompanied by his energetic kids, who never stopped their curious eyes on everything around them.</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4399915"/>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2: They got everything ready as planned when June finally came.</a:t>
            </a:r>
            <a:r>
              <a:rPr lang="zh-CN" altLang="en-US" sz="2800" i="1">
                <a:latin typeface="Arial" panose="020B0604020202020204" pitchFamily="34" charset="0"/>
                <a:cs typeface="Arial" panose="020B0604020202020204" pitchFamily="34" charset="0"/>
                <a:sym typeface="+mn-ea"/>
              </a:rPr>
              <a:t> </a:t>
            </a:r>
            <a:r>
              <a:rPr lang="en-US" altLang="zh-CN" sz="2800" i="1">
                <a:solidFill>
                  <a:srgbClr val="110CC6"/>
                </a:solidFill>
                <a:latin typeface="Arial" panose="020B0604020202020204" pitchFamily="34" charset="0"/>
                <a:cs typeface="Arial" panose="020B0604020202020204" pitchFamily="34" charset="0"/>
                <a:sym typeface="+mn-ea"/>
              </a:rPr>
              <a:t>______________________________________</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274320" y="167132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Q2:How was the new plan going on, as expected?</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361950" y="2419350"/>
            <a:ext cx="11165205" cy="439991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All the way, the two kids bounced around, laughing and chatting. He, along with Mum, recalled a lot of sweet memories in their youth. Upon arriving at the top, the three just pitched into the picnic in sheer pleasure.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And the next moment Dad found himself on a totally different hike, with his wife and his kids for company. All the way, they enjoyed the natural beauty, gossiping abut the sweet and fun memories. It didn’t take long before they arrived at the hilltop - their destination, where they spread a cloth on the grass.</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The moment Dad stepped into the house, he was greeted with broad smiles and warm “Happy birthday” from his old friends and relatives. Though informed in advance, he had never expected that, a warm current surging through his body.</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4399915"/>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2: They got everything ready as planned when June finally came.</a:t>
            </a:r>
            <a:r>
              <a:rPr lang="zh-CN" altLang="en-US" sz="2800" i="1">
                <a:latin typeface="Arial" panose="020B0604020202020204" pitchFamily="34" charset="0"/>
                <a:cs typeface="Arial" panose="020B0604020202020204" pitchFamily="34" charset="0"/>
                <a:sym typeface="+mn-ea"/>
              </a:rPr>
              <a:t> </a:t>
            </a:r>
            <a:r>
              <a:rPr lang="en-US" altLang="zh-CN" sz="2800" i="1">
                <a:solidFill>
                  <a:srgbClr val="110CC6"/>
                </a:solidFill>
                <a:latin typeface="Arial" panose="020B0604020202020204" pitchFamily="34" charset="0"/>
                <a:cs typeface="Arial" panose="020B0604020202020204" pitchFamily="34" charset="0"/>
                <a:sym typeface="+mn-ea"/>
              </a:rPr>
              <a:t>______________________________________</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274320" y="167132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Q3:How did the family feel about the special birthday?</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361950" y="2419350"/>
            <a:ext cx="11165205" cy="439991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With the cool breeze, Dad gazed at them reflectively and suddenly realized that it’s no longer disturbing to celebrate birthday with the love of family.</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Bathed in the warm sunshine and enjoying the company and the love of the family, Dad smiled, his mind travelling back to his youth times, dynamic.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the party Dad chatted as if travelling back to his youth times, his face glowing with excitement. For him, it was a sweet moment that would never fade away in his mind.</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“Happy birthday! Mom beamed a bright smile, hugging dad in her warm arms. “You see, 50 is only another start of your life, youth is never gone." Dad would witness his resolution in his “old” 50.</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 descr="406546d6fa521e4c4111be3d25e9185"/>
          <p:cNvPicPr>
            <a:picLocks noChangeAspect="1"/>
          </p:cNvPicPr>
          <p:nvPr>
            <p:custDataLst>
              <p:tags r:id="rId1"/>
            </p:custDataLst>
          </p:nvPr>
        </p:nvPicPr>
        <p:blipFill>
          <a:blip r:embed="rId2"/>
          <a:srcRect l="4642" t="23486" r="5982" b="22272"/>
          <a:stretch>
            <a:fillRect/>
          </a:stretch>
        </p:blipFill>
        <p:spPr>
          <a:xfrm>
            <a:off x="0" y="43815"/>
            <a:ext cx="5939155" cy="6870065"/>
          </a:xfrm>
          <a:prstGeom prst="rect">
            <a:avLst/>
          </a:prstGeom>
        </p:spPr>
      </p:pic>
      <p:sp>
        <p:nvSpPr>
          <p:cNvPr id="3" name="文本框 2"/>
          <p:cNvSpPr txBox="1"/>
          <p:nvPr/>
        </p:nvSpPr>
        <p:spPr>
          <a:xfrm>
            <a:off x="6228715" y="111125"/>
            <a:ext cx="5759450" cy="60312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pPr fontAlgn="auto">
              <a:lnSpc>
                <a:spcPts val="3860"/>
              </a:lnSpc>
            </a:pPr>
            <a:r>
              <a:rPr lang="zh-CN" altLang="en-US" sz="2800" dirty="0" smtClean="0">
                <a:solidFill>
                  <a:srgbClr val="110CC6"/>
                </a:solidFill>
                <a:latin typeface="微软雅黑" panose="020B0503020204020204" charset="-122"/>
                <a:ea typeface="微软雅黑" panose="020B0503020204020204" charset="-122"/>
              </a:rPr>
              <a:t>考场作文点评：</a:t>
            </a:r>
            <a:endParaRPr lang="zh-CN" altLang="en-US" sz="2800" dirty="0" smtClean="0">
              <a:solidFill>
                <a:schemeClr val="tx1">
                  <a:lumMod val="75000"/>
                  <a:lumOff val="25000"/>
                </a:schemeClr>
              </a:solidFill>
              <a:latin typeface="微软雅黑" panose="020B0503020204020204" charset="-122"/>
              <a:ea typeface="微软雅黑" panose="020B0503020204020204" charset="-122"/>
            </a:endParaRPr>
          </a:p>
          <a:p>
            <a:pPr fontAlgn="auto">
              <a:lnSpc>
                <a:spcPts val="3860"/>
              </a:lnSpc>
            </a:pP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1.</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该生在情节设计方面很好地做到与伏笔的呼应，完美地把故事收尾。（大部分考生都忽略了这点）</a:t>
            </a:r>
            <a:endPar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fontAlgn="auto">
              <a:lnSpc>
                <a:spcPts val="3860"/>
              </a:lnSpc>
            </a:pP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2. </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分词状语、无灵主语、</a:t>
            </a: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with+</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复合结构以及高级表达的运用，为文章增分不少。</a:t>
            </a:r>
            <a:endPar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fontAlgn="auto">
              <a:lnSpc>
                <a:spcPts val="3860"/>
              </a:lnSpc>
            </a:pP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3.</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立足于划线的抽象名词</a:t>
            </a: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youth</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作为点睛收尾，值得其他考生借鉴。</a:t>
            </a:r>
            <a:endPar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fontAlgn="auto">
              <a:lnSpc>
                <a:spcPts val="3860"/>
              </a:lnSpc>
            </a:pP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4.</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可能由于时间的限制，文章出现不少基本功方面的错误，要有意识地加以避免。</a:t>
            </a:r>
            <a:endPar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28715" y="111125"/>
            <a:ext cx="5759450" cy="60312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pPr fontAlgn="auto">
              <a:lnSpc>
                <a:spcPts val="3860"/>
              </a:lnSpc>
            </a:pPr>
            <a:r>
              <a:rPr lang="zh-CN" altLang="en-US" sz="2800" dirty="0" smtClean="0">
                <a:solidFill>
                  <a:srgbClr val="110CC6"/>
                </a:solidFill>
                <a:latin typeface="微软雅黑" panose="020B0503020204020204" charset="-122"/>
                <a:ea typeface="微软雅黑" panose="020B0503020204020204" charset="-122"/>
              </a:rPr>
              <a:t>考场作文点评：</a:t>
            </a:r>
            <a:endParaRPr lang="zh-CN" altLang="en-US" sz="2800" dirty="0" smtClean="0">
              <a:solidFill>
                <a:schemeClr val="tx1">
                  <a:lumMod val="75000"/>
                  <a:lumOff val="25000"/>
                </a:schemeClr>
              </a:solidFill>
              <a:latin typeface="微软雅黑" panose="020B0503020204020204" charset="-122"/>
              <a:ea typeface="微软雅黑" panose="020B0503020204020204" charset="-122"/>
            </a:endParaRPr>
          </a:p>
          <a:p>
            <a:pPr fontAlgn="auto">
              <a:lnSpc>
                <a:spcPts val="3860"/>
              </a:lnSpc>
            </a:pP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1.</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该生的语言功底还不错，情节的推进、逻辑的转换、与原文本的呼是亮点。</a:t>
            </a:r>
            <a:endPar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fontAlgn="auto">
              <a:lnSpc>
                <a:spcPts val="3860"/>
              </a:lnSpc>
            </a:pP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2. </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分词状语、无灵主语、</a:t>
            </a: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with+</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复合结构、独立主格结构以及高级表达</a:t>
            </a:r>
            <a:r>
              <a:rPr lang="en-US" altLang="zh-CN" sz="2800" dirty="0" smtClean="0">
                <a:solidFill>
                  <a:schemeClr val="tx1">
                    <a:lumMod val="75000"/>
                    <a:lumOff val="25000"/>
                  </a:schemeClr>
                </a:solidFill>
                <a:latin typeface="Arial" panose="020B0604020202020204" pitchFamily="34" charset="0"/>
                <a:ea typeface="楷体" panose="02010609060101010101" charset="-122"/>
                <a:cs typeface="Arial" panose="020B0604020202020204" pitchFamily="34" charset="0"/>
              </a:rPr>
              <a:t>ponder, the moment, be greeted with</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等的运用，为文章增分不少。</a:t>
            </a:r>
            <a:endPar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fontAlgn="auto">
              <a:lnSpc>
                <a:spcPts val="3860"/>
              </a:lnSpc>
            </a:pP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3.</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文章的败笔：没有考虑到</a:t>
            </a:r>
            <a:r>
              <a:rPr lang="en-US" altLang="zh-CN"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N</a:t>
            </a:r>
            <a:r>
              <a:rPr lang="en-US" altLang="zh-CN" sz="2800" dirty="0" smtClean="0">
                <a:solidFill>
                  <a:schemeClr val="tx1">
                    <a:lumMod val="75000"/>
                    <a:lumOff val="25000"/>
                  </a:schemeClr>
                </a:solidFill>
                <a:latin typeface="Arial" panose="020B0604020202020204" pitchFamily="34" charset="0"/>
                <a:ea typeface="楷体" panose="02010609060101010101" charset="-122"/>
                <a:cs typeface="Arial" panose="020B0604020202020204" pitchFamily="34" charset="0"/>
              </a:rPr>
              <a:t>ew Year’s resolution</a:t>
            </a: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这个点并把它具化。使得整个内容有点空洞，没能够传达作者的写作意图。</a:t>
            </a:r>
            <a:endPar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78105" y="132715"/>
            <a:ext cx="309880" cy="275590"/>
          </a:xfrm>
          <a:prstGeom prst="rect">
            <a:avLst/>
          </a:prstGeom>
          <a:noFill/>
        </p:spPr>
        <p:txBody>
          <a:bodyPr wrap="none" rtlCol="0">
            <a:spAutoFit/>
          </a:bodyPr>
          <a:p>
            <a:endParaRPr lang="zh-CN" altLang="en-US" sz="12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8105" y="0"/>
            <a:ext cx="5973445" cy="68624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考场作文：</a:t>
            </a:r>
            <a:endPar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algn="l"/>
            <a:r>
              <a:rPr lang="en-US" altLang="zh-CN"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      </a:t>
            </a:r>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Frustrated, Mum made a call to grandma. In a disappointed voice Mum told Grandma what had happened and explained that Dad didn</a:t>
            </a:r>
            <a:r>
              <a:rPr lang="en-US" altLang="zh-CN"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a:t>
            </a:r>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t feel like bothering others. At the shocking news, Grandpa was silent. After pondering for a while, she suggested that they continue to do the preparation ans promised that she would talk to Dad about it. Hearing that, Mum heaved a sigh of relief,a smile appearing on her face. Later that day, Dad told Mum that he agreed to spend the special occasion with his friends and family.</a:t>
            </a:r>
            <a:endPar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algn="l"/>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  </a:t>
            </a:r>
            <a:r>
              <a:rPr lang="en-US" altLang="zh-CN"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 </a:t>
            </a:r>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They got everything ready as planned when June finally came. On the day of Dad</a:t>
            </a:r>
            <a:r>
              <a:rPr lang="en-US" altLang="zh-CN"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a:t>
            </a:r>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s birthday, the family arrived at Grandma</a:t>
            </a:r>
            <a:r>
              <a:rPr lang="en-US" altLang="zh-CN"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a:t>
            </a:r>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s house, wearing their finest clothes. The moment Dad stepped into the house, he was greeted with broad smiles and warm </a:t>
            </a:r>
            <a:r>
              <a:rPr lang="en-US" altLang="zh-CN"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a:t>
            </a:r>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Happy birthday</a:t>
            </a:r>
            <a:r>
              <a:rPr lang="en-US" altLang="zh-CN"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a:t>
            </a:r>
            <a:r>
              <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 from his old friends and relatives. Though informed in advance, he had never expected that, a warm current surging through his body. At the party Dad chatted as if travelling back to his youth times, his face glowing with excitement. For him, it was a sweet moment that would never fade away in his mind.</a:t>
            </a:r>
            <a:endParaRPr lang="zh-CN" altLang="en-US" sz="20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rcRect t="28981" b="23296"/>
          <a:stretch>
            <a:fillRect/>
          </a:stretch>
        </p:blipFill>
        <p:spPr>
          <a:xfrm>
            <a:off x="0" y="4652010"/>
            <a:ext cx="5946140" cy="2082165"/>
          </a:xfrm>
          <a:prstGeom prst="rect">
            <a:avLst/>
          </a:prstGeom>
          <a:noFill/>
          <a:ln w="9525">
            <a:noFill/>
          </a:ln>
        </p:spPr>
      </p:pic>
      <p:pic>
        <p:nvPicPr>
          <p:cNvPr id="3" name="图片 2"/>
          <p:cNvPicPr/>
          <p:nvPr/>
        </p:nvPicPr>
        <p:blipFill>
          <a:blip r:embed="rId1"/>
          <a:srcRect l="1225" t="28981" r="755" b="23296"/>
          <a:stretch>
            <a:fillRect/>
          </a:stretch>
        </p:blipFill>
        <p:spPr>
          <a:xfrm>
            <a:off x="5875020" y="4791710"/>
            <a:ext cx="6099175" cy="2066290"/>
          </a:xfrm>
          <a:prstGeom prst="rect">
            <a:avLst/>
          </a:prstGeom>
          <a:noFill/>
          <a:ln w="9525">
            <a:noFill/>
          </a:ln>
        </p:spPr>
      </p:pic>
      <p:sp>
        <p:nvSpPr>
          <p:cNvPr id="4" name="文本框 3"/>
          <p:cNvSpPr txBox="1"/>
          <p:nvPr/>
        </p:nvSpPr>
        <p:spPr>
          <a:xfrm>
            <a:off x="421640" y="367030"/>
            <a:ext cx="11507470" cy="2814955"/>
          </a:xfrm>
          <a:prstGeom prst="rect">
            <a:avLst/>
          </a:prstGeom>
          <a:noFill/>
        </p:spPr>
        <p:txBody>
          <a:bodyPr wrap="square" rtlCol="0">
            <a:spAutoFit/>
          </a:bodyPr>
          <a:p>
            <a:pPr algn="l" fontAlgn="auto">
              <a:lnSpc>
                <a:spcPts val="7080"/>
              </a:lnSpc>
            </a:pPr>
            <a:r>
              <a:rPr lang="en-US" altLang="zh-CN" sz="2400" i="1">
                <a:solidFill>
                  <a:srgbClr val="110CC6"/>
                </a:solidFill>
              </a:rPr>
              <a:t>       20220414</a:t>
            </a:r>
            <a:r>
              <a:rPr lang="zh-CN" altLang="en-US" sz="2400" i="1">
                <a:solidFill>
                  <a:srgbClr val="110CC6"/>
                </a:solidFill>
              </a:rPr>
              <a:t>台州二模读后续写讲评</a:t>
            </a:r>
            <a:endParaRPr lang="zh-CN" altLang="en-US" sz="2400" i="1">
              <a:solidFill>
                <a:srgbClr val="110CC6"/>
              </a:solidFill>
            </a:endParaRPr>
          </a:p>
          <a:p>
            <a:pPr algn="l" fontAlgn="auto">
              <a:lnSpc>
                <a:spcPts val="7080"/>
              </a:lnSpc>
            </a:pPr>
            <a:endParaRPr lang="zh-CN" altLang="en-US" sz="5400">
              <a:solidFill>
                <a:srgbClr val="110CC6"/>
              </a:solidFill>
            </a:endParaRPr>
          </a:p>
          <a:p>
            <a:pPr algn="ctr" fontAlgn="auto">
              <a:lnSpc>
                <a:spcPts val="7080"/>
              </a:lnSpc>
            </a:pPr>
            <a:r>
              <a:rPr lang="en-US" altLang="zh-CN" sz="5400"/>
              <a:t> </a:t>
            </a:r>
            <a:r>
              <a:rPr lang="en-US" altLang="zh-CN" sz="5400">
                <a:gradFill>
                  <a:gsLst>
                    <a:gs pos="0">
                      <a:srgbClr val="FBFB11"/>
                    </a:gs>
                    <a:gs pos="100000">
                      <a:srgbClr val="838309"/>
                    </a:gs>
                  </a:gsLst>
                  <a:lin scaled="0"/>
                </a:gradFill>
                <a:latin typeface="Arial Unicode MS" panose="020B0604020202020204" charset="-122"/>
                <a:ea typeface="Arial Unicode MS" panose="020B0604020202020204" charset="-122"/>
              </a:rPr>
              <a:t> </a:t>
            </a:r>
            <a:r>
              <a:rPr lang="en-US" altLang="zh-CN" sz="4800" b="1">
                <a:gradFill>
                  <a:gsLst>
                    <a:gs pos="1000">
                      <a:srgbClr val="E3DEB8"/>
                    </a:gs>
                    <a:gs pos="100000">
                      <a:srgbClr val="5B5037"/>
                    </a:gs>
                  </a:gsLst>
                  <a:lin scaled="1"/>
                </a:gradFill>
                <a:latin typeface="微软雅黑" panose="020B0503020204020204" charset="-122"/>
                <a:ea typeface="微软雅黑" panose="020B0503020204020204" charset="-122"/>
              </a:rPr>
              <a:t>Celebrate Dad</a:t>
            </a:r>
            <a:r>
              <a:rPr lang="en-US" altLang="zh-CN" sz="4800" b="1">
                <a:gradFill>
                  <a:gsLst>
                    <a:gs pos="1000">
                      <a:srgbClr val="E3DEB8"/>
                    </a:gs>
                    <a:gs pos="100000">
                      <a:srgbClr val="5B5037"/>
                    </a:gs>
                  </a:gsLst>
                  <a:lin scaled="1"/>
                </a:gradFill>
                <a:latin typeface="Calibri" panose="020F0502020204030204" charset="0"/>
                <a:ea typeface="微软雅黑" panose="020B0503020204020204" charset="-122"/>
                <a:cs typeface="Calibri" panose="020F0502020204030204" charset="0"/>
              </a:rPr>
              <a:t>’</a:t>
            </a:r>
            <a:r>
              <a:rPr lang="en-US" altLang="zh-CN" sz="4800" b="1">
                <a:gradFill>
                  <a:gsLst>
                    <a:gs pos="1000">
                      <a:srgbClr val="E3DEB8"/>
                    </a:gs>
                    <a:gs pos="100000">
                      <a:srgbClr val="5B5037"/>
                    </a:gs>
                  </a:gsLst>
                  <a:lin scaled="1"/>
                </a:gradFill>
                <a:latin typeface="微软雅黑" panose="020B0503020204020204" charset="-122"/>
                <a:ea typeface="微软雅黑" panose="020B0503020204020204" charset="-122"/>
              </a:rPr>
              <a:t>s fiftieth birthday</a:t>
            </a:r>
            <a:endParaRPr lang="en-US" altLang="zh-CN" sz="4800" b="1">
              <a:gradFill>
                <a:gsLst>
                  <a:gs pos="1000">
                    <a:srgbClr val="E3DEB8"/>
                  </a:gs>
                  <a:gs pos="100000">
                    <a:srgbClr val="5B5037"/>
                  </a:gs>
                </a:gsLst>
                <a:lin scaled="1"/>
              </a:gradFill>
              <a:latin typeface="微软雅黑" panose="020B0503020204020204" charset="-122"/>
              <a:ea typeface="微软雅黑" panose="020B0503020204020204" charset="-122"/>
            </a:endParaRPr>
          </a:p>
        </p:txBody>
      </p:sp>
      <p:sp>
        <p:nvSpPr>
          <p:cNvPr id="6" name="MH_Entry_1"/>
          <p:cNvSpPr/>
          <p:nvPr>
            <p:custDataLst>
              <p:tags r:id="rId2"/>
            </p:custDataLst>
          </p:nvPr>
        </p:nvSpPr>
        <p:spPr>
          <a:xfrm>
            <a:off x="6782435" y="4159885"/>
            <a:ext cx="4661535" cy="4921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anchor="ctr">
            <a:spAutoFit/>
          </a:bodyPr>
          <a:p>
            <a:pPr eaLnBrk="1" hangingPunct="1">
              <a:defRPr/>
            </a:pPr>
            <a:r>
              <a:rPr lang="zh-CN" altLang="en-US"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陈星可</a:t>
            </a:r>
            <a:r>
              <a:rPr lang="en-US" altLang="zh-CN"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  </a:t>
            </a:r>
            <a:r>
              <a:rPr lang="zh-CN" altLang="en-US"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浙江省天台中学</a:t>
            </a:r>
            <a:endParaRPr lang="zh-CN" altLang="en-US"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035175" cy="521970"/>
          </a:xfrm>
          <a:prstGeom prst="rect">
            <a:avLst/>
          </a:prstGeom>
          <a:noFill/>
        </p:spPr>
        <p:txBody>
          <a:bodyPr wrap="square" rtlCol="0">
            <a:spAutoFit/>
          </a:bodyPr>
          <a:p>
            <a:r>
              <a:rPr lang="zh-CN" altLang="en-US" sz="2800"/>
              <a:t>参考范文：</a:t>
            </a:r>
            <a:endParaRPr lang="zh-CN" altLang="en-US" sz="2800"/>
          </a:p>
        </p:txBody>
      </p:sp>
      <p:sp>
        <p:nvSpPr>
          <p:cNvPr id="12" name="KSO_Shape"/>
          <p:cNvSpPr/>
          <p:nvPr/>
        </p:nvSpPr>
        <p:spPr bwMode="auto">
          <a:xfrm>
            <a:off x="195580" y="808355"/>
            <a:ext cx="11652885" cy="586041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5"/>
          <p:cNvSpPr txBox="1"/>
          <p:nvPr/>
        </p:nvSpPr>
        <p:spPr>
          <a:xfrm>
            <a:off x="0" y="521970"/>
            <a:ext cx="12192635" cy="6780530"/>
          </a:xfrm>
          <a:prstGeom prst="rect">
            <a:avLst/>
          </a:prstGeom>
          <a:noFill/>
        </p:spPr>
        <p:txBody>
          <a:bodyPr wrap="square" rtlCol="0">
            <a:spAutoFit/>
          </a:bodyPr>
          <a:p>
            <a:pPr fontAlgn="auto">
              <a:lnSpc>
                <a:spcPts val="3260"/>
              </a:lnSpc>
            </a:pPr>
            <a:r>
              <a:rPr lang="en-US" altLang="zh-CN"/>
              <a:t>   </a:t>
            </a:r>
            <a:r>
              <a:rPr lang="en-US" altLang="zh-CN" sz="2400">
                <a:solidFill>
                  <a:srgbClr val="110CC6"/>
                </a:solidFill>
              </a:rPr>
              <a:t> </a:t>
            </a:r>
            <a:r>
              <a:rPr lang="en-US" altLang="zh-CN" sz="3600">
                <a:solidFill>
                  <a:srgbClr val="110CC6"/>
                </a:solidFill>
                <a:latin typeface="Arial" panose="020B0604020202020204" pitchFamily="34" charset="0"/>
                <a:cs typeface="Arial" panose="020B0604020202020204" pitchFamily="34" charset="0"/>
              </a:rPr>
              <a:t> </a:t>
            </a:r>
            <a:r>
              <a:rPr lang="en-US" altLang="zh-CN" sz="3200">
                <a:solidFill>
                  <a:srgbClr val="110CC6"/>
                </a:solidFill>
                <a:latin typeface="Times New Roman" panose="02020603050405020304" charset="0"/>
                <a:cs typeface="Times New Roman" panose="02020603050405020304" charset="0"/>
              </a:rPr>
              <a:t> </a:t>
            </a:r>
            <a:r>
              <a:rPr lang="zh-CN" altLang="en-US" sz="2800" i="1" dirty="0">
                <a:solidFill>
                  <a:srgbClr val="110CC6"/>
                </a:solidFill>
                <a:latin typeface="Times New Roman" panose="02020603050405020304" charset="0"/>
                <a:ea typeface="微软雅黑" panose="020B0503020204020204" charset="-122"/>
                <a:cs typeface="Times New Roman" panose="02020603050405020304" charset="0"/>
                <a:sym typeface="+mn-ea"/>
              </a:rPr>
              <a:t>Frustrated, Mum made a call to grandma.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Sensing Mum</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s sorrow,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grandma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comforted and advised, </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Why not just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prepare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a simple yet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special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get-together?”Slapped awaken by Mum</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s new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plan</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 the two kids both burst into deafening cheers and skipped round and round. Together, they brainstormed a list of ideas when suddenly Jenny murmured, </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What</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s Dad</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s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resolution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for the new year?” Suddenly, it all clicked and they merrily reached an agreement to plan a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secret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hiking trip to the hill they once frequented and a family picnic at the top.</a:t>
            </a:r>
            <a:endPar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endParaRPr>
          </a:p>
          <a:p>
            <a:pPr fontAlgn="auto">
              <a:lnSpc>
                <a:spcPts val="3260"/>
              </a:lnSpc>
            </a:pP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 </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     </a:t>
            </a:r>
            <a:r>
              <a:rPr lang="zh-CN" altLang="en-US" sz="2800" i="1" dirty="0">
                <a:solidFill>
                  <a:srgbClr val="110CC6"/>
                </a:solidFill>
                <a:latin typeface="Times New Roman" panose="02020603050405020304" charset="0"/>
                <a:ea typeface="微软雅黑" panose="020B0503020204020204" charset="-122"/>
                <a:cs typeface="Times New Roman" panose="02020603050405020304" charset="0"/>
                <a:sym typeface="+mn-ea"/>
              </a:rPr>
              <a:t>They got everything ready as planned when June finally came.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That morning, when Dad was about to jog as usual, Mum hurried to tell him about their new plan. Seeing the three in sportswear, Dad realized something, and this time he nodded. All the way, the two kids bounced around, laughing and chatting. He, along with Mum, recalled a lot of sweet memories in their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youth</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 Upon arriving at the top, the three just pitched into the picnic in sheer pleasure. With the cool breeze, Dad gazed at them reflectively and suddenly realized that it</a:t>
            </a:r>
            <a:r>
              <a:rPr lang="en-US" altLang="zh-CN" sz="2800" dirty="0">
                <a:solidFill>
                  <a:srgbClr val="110CC6"/>
                </a:solidFill>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s no longer disturbing to celebrate </a:t>
            </a:r>
            <a:r>
              <a:rPr lang="zh-CN" altLang="en-US" sz="2800" u="sng" dirty="0">
                <a:solidFill>
                  <a:srgbClr val="110CC6"/>
                </a:solidFill>
                <a:latin typeface="Times New Roman" panose="02020603050405020304" charset="0"/>
                <a:ea typeface="微软雅黑" panose="020B0503020204020204" charset="-122"/>
                <a:cs typeface="Times New Roman" panose="02020603050405020304" charset="0"/>
                <a:sym typeface="+mn-ea"/>
              </a:rPr>
              <a:t>birthday </a:t>
            </a:r>
            <a:r>
              <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rPr>
              <a:t>with the love of family.</a:t>
            </a:r>
            <a:endPar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endParaRPr>
          </a:p>
          <a:p>
            <a:pPr fontAlgn="auto">
              <a:lnSpc>
                <a:spcPts val="3260"/>
              </a:lnSpc>
            </a:pPr>
            <a:endPar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3000" b="-3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35"/>
            <a:ext cx="2035175" cy="521970"/>
          </a:xfrm>
          <a:prstGeom prst="rect">
            <a:avLst/>
          </a:prstGeom>
          <a:noFill/>
        </p:spPr>
        <p:txBody>
          <a:bodyPr wrap="square" rtlCol="0">
            <a:spAutoFit/>
          </a:bodyPr>
          <a:p>
            <a:r>
              <a:rPr lang="zh-CN" altLang="en-US" sz="2800"/>
              <a:t>下水作文：</a:t>
            </a:r>
            <a:endParaRPr lang="zh-CN" altLang="en-US" sz="2800"/>
          </a:p>
        </p:txBody>
      </p:sp>
      <p:pic>
        <p:nvPicPr>
          <p:cNvPr id="100" name="图片 99"/>
          <p:cNvPicPr/>
          <p:nvPr/>
        </p:nvPicPr>
        <p:blipFill>
          <a:blip r:embed="rId2"/>
          <a:srcRect t="28981" b="23296"/>
          <a:stretch>
            <a:fillRect/>
          </a:stretch>
        </p:blipFill>
        <p:spPr>
          <a:xfrm>
            <a:off x="76200" y="3688715"/>
            <a:ext cx="5946140" cy="3045460"/>
          </a:xfrm>
          <a:prstGeom prst="rect">
            <a:avLst/>
          </a:prstGeom>
          <a:noFill/>
          <a:ln w="9525">
            <a:noFill/>
          </a:ln>
        </p:spPr>
      </p:pic>
      <p:pic>
        <p:nvPicPr>
          <p:cNvPr id="2" name="图片 1"/>
          <p:cNvPicPr/>
          <p:nvPr/>
        </p:nvPicPr>
        <p:blipFill>
          <a:blip r:embed="rId2"/>
          <a:srcRect t="28981" b="23296"/>
          <a:stretch>
            <a:fillRect/>
          </a:stretch>
        </p:blipFill>
        <p:spPr>
          <a:xfrm>
            <a:off x="6022340" y="3688715"/>
            <a:ext cx="5946140" cy="3045460"/>
          </a:xfrm>
          <a:prstGeom prst="rect">
            <a:avLst/>
          </a:prstGeom>
          <a:noFill/>
          <a:ln w="9525">
            <a:noFill/>
          </a:ln>
        </p:spPr>
      </p:pic>
      <p:sp>
        <p:nvSpPr>
          <p:cNvPr id="10" name="文本框 9"/>
          <p:cNvSpPr txBox="1"/>
          <p:nvPr/>
        </p:nvSpPr>
        <p:spPr>
          <a:xfrm>
            <a:off x="190500" y="521335"/>
            <a:ext cx="12001500" cy="5507990"/>
          </a:xfrm>
          <a:prstGeom prst="rect">
            <a:avLst/>
          </a:prstGeom>
          <a:extLst>
            <a:ext uri="{909E8E84-426E-40DD-AFC4-6F175D3DCCD1}">
              <a14:hiddenFill xmlns:a14="http://schemas.microsoft.com/office/drawing/2010/main">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14:hiddenFill>
            </a:ext>
          </a:extLst>
        </p:spPr>
        <p:style>
          <a:lnRef idx="3">
            <a:schemeClr val="lt1"/>
          </a:lnRef>
          <a:fillRef idx="1">
            <a:schemeClr val="accent6"/>
          </a:fillRef>
          <a:effectRef idx="1">
            <a:schemeClr val="accent6"/>
          </a:effectRef>
          <a:fontRef idx="minor">
            <a:schemeClr val="lt1"/>
          </a:fontRef>
        </p:style>
        <p:txBody>
          <a:bodyPr wrap="square" rtlCol="0">
            <a:spAutoFit/>
          </a:bodyPr>
          <a:p>
            <a:r>
              <a:rPr lang="en-US" altLang="zh-CN"/>
              <a:t>    </a:t>
            </a:r>
            <a:r>
              <a:rPr lang="en-US" altLang="zh-CN" sz="2800">
                <a:latin typeface="Arial" panose="020B0604020202020204" pitchFamily="34" charset="0"/>
                <a:cs typeface="Arial" panose="020B0604020202020204" pitchFamily="34" charset="0"/>
              </a:rPr>
              <a:t> </a:t>
            </a:r>
            <a:r>
              <a:rPr lang="en-US" altLang="zh-CN" sz="2600">
                <a:latin typeface="Times New Roman" panose="02020603050405020304" charset="0"/>
                <a:cs typeface="Times New Roman" panose="02020603050405020304" charset="0"/>
              </a:rPr>
              <a:t> </a:t>
            </a:r>
            <a:r>
              <a:rPr lang="zh-CN" altLang="en-US" sz="3200" i="1" dirty="0">
                <a:solidFill>
                  <a:schemeClr val="tx1"/>
                </a:solidFill>
                <a:latin typeface="Arial" panose="020B0604020202020204" pitchFamily="34" charset="0"/>
                <a:ea typeface="微软雅黑" panose="020B0503020204020204" charset="-122"/>
                <a:cs typeface="Arial" panose="020B0604020202020204" pitchFamily="34" charset="0"/>
                <a:sym typeface="+mn-ea"/>
              </a:rPr>
              <a:t>Frustrated, Mum made a call to grandma.</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 On the phone, she poured out all that happened to </a:t>
            </a:r>
            <a:r>
              <a:rPr lang="zh-CN" altLang="en-US" sz="3200" u="sng" dirty="0">
                <a:solidFill>
                  <a:schemeClr val="tx1"/>
                </a:solidFill>
                <a:latin typeface="Arial" panose="020B0604020202020204" pitchFamily="34" charset="0"/>
                <a:ea typeface="微软雅黑" panose="020B0503020204020204" charset="-122"/>
                <a:cs typeface="Arial" panose="020B0604020202020204" pitchFamily="34" charset="0"/>
                <a:sym typeface="+mn-ea"/>
              </a:rPr>
              <a:t>Grandma</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 loss about what to do next as she wanted to give Dad a sweet memory and at the same time not go against his will. At this, Grandma smiled, comforting that she might try an alternative way to celebrate the special moment. And the next quarter witnessed the two talking excitedly and brainstorming the possible ways. Finally given his New Year</a:t>
            </a:r>
            <a:r>
              <a:rPr lang="en-US" altLang="zh-CN"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s </a:t>
            </a:r>
            <a:r>
              <a:rPr lang="zh-CN" altLang="en-US" sz="3200" u="sng" dirty="0">
                <a:solidFill>
                  <a:schemeClr val="tx1"/>
                </a:solidFill>
                <a:latin typeface="Arial" panose="020B0604020202020204" pitchFamily="34" charset="0"/>
                <a:ea typeface="微软雅黑" panose="020B0503020204020204" charset="-122"/>
                <a:cs typeface="Arial" panose="020B0604020202020204" pitchFamily="34" charset="0"/>
                <a:sym typeface="+mn-ea"/>
              </a:rPr>
              <a:t>Resolution </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of getting fit, they decided to organize a hiking trip and buy a membership card from a nearby gym. This time, she even kept it a </a:t>
            </a:r>
            <a:r>
              <a:rPr lang="zh-CN" altLang="en-US" sz="3200" u="sng" dirty="0">
                <a:solidFill>
                  <a:schemeClr val="tx1"/>
                </a:solidFill>
                <a:latin typeface="Arial" panose="020B0604020202020204" pitchFamily="34" charset="0"/>
                <a:ea typeface="微软雅黑" panose="020B0503020204020204" charset="-122"/>
                <a:cs typeface="Arial" panose="020B0604020202020204" pitchFamily="34" charset="0"/>
                <a:sym typeface="+mn-ea"/>
              </a:rPr>
              <a:t>secret </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from her </a:t>
            </a:r>
            <a:r>
              <a:rPr lang="zh-CN" altLang="en-US" sz="3200" u="sng" dirty="0">
                <a:solidFill>
                  <a:schemeClr val="tx1"/>
                </a:solidFill>
                <a:latin typeface="Arial" panose="020B0604020202020204" pitchFamily="34" charset="0"/>
                <a:ea typeface="微软雅黑" panose="020B0503020204020204" charset="-122"/>
                <a:cs typeface="Arial" panose="020B0604020202020204" pitchFamily="34" charset="0"/>
                <a:sym typeface="+mn-ea"/>
              </a:rPr>
              <a:t>kids </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for fear that they would once more let the secret out. 116</a:t>
            </a:r>
            <a:endPar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3000" b="-3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35"/>
            <a:ext cx="2035175" cy="521970"/>
          </a:xfrm>
          <a:prstGeom prst="rect">
            <a:avLst/>
          </a:prstGeom>
          <a:noFill/>
        </p:spPr>
        <p:txBody>
          <a:bodyPr wrap="square" rtlCol="0">
            <a:spAutoFit/>
          </a:bodyPr>
          <a:p>
            <a:r>
              <a:rPr lang="zh-CN" altLang="en-US" sz="2800"/>
              <a:t>下水作文：</a:t>
            </a:r>
            <a:endParaRPr lang="zh-CN" altLang="en-US" sz="2800"/>
          </a:p>
        </p:txBody>
      </p:sp>
      <p:pic>
        <p:nvPicPr>
          <p:cNvPr id="100" name="图片 99"/>
          <p:cNvPicPr/>
          <p:nvPr/>
        </p:nvPicPr>
        <p:blipFill>
          <a:blip r:embed="rId2"/>
          <a:srcRect t="28981" b="23296"/>
          <a:stretch>
            <a:fillRect/>
          </a:stretch>
        </p:blipFill>
        <p:spPr>
          <a:xfrm>
            <a:off x="76200" y="3688715"/>
            <a:ext cx="5946140" cy="3045460"/>
          </a:xfrm>
          <a:prstGeom prst="rect">
            <a:avLst/>
          </a:prstGeom>
          <a:noFill/>
          <a:ln w="9525">
            <a:noFill/>
          </a:ln>
        </p:spPr>
      </p:pic>
      <p:pic>
        <p:nvPicPr>
          <p:cNvPr id="2" name="图片 1"/>
          <p:cNvPicPr/>
          <p:nvPr/>
        </p:nvPicPr>
        <p:blipFill>
          <a:blip r:embed="rId2"/>
          <a:srcRect t="28981" b="23296"/>
          <a:stretch>
            <a:fillRect/>
          </a:stretch>
        </p:blipFill>
        <p:spPr>
          <a:xfrm>
            <a:off x="6022340" y="3688715"/>
            <a:ext cx="5946140" cy="3045460"/>
          </a:xfrm>
          <a:prstGeom prst="rect">
            <a:avLst/>
          </a:prstGeom>
          <a:noFill/>
          <a:ln w="9525">
            <a:noFill/>
          </a:ln>
        </p:spPr>
      </p:pic>
      <p:sp>
        <p:nvSpPr>
          <p:cNvPr id="4" name="文本框 3"/>
          <p:cNvSpPr txBox="1"/>
          <p:nvPr/>
        </p:nvSpPr>
        <p:spPr>
          <a:xfrm>
            <a:off x="95250" y="521970"/>
            <a:ext cx="12001500" cy="600075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lang="en-US" altLang="zh-CN"/>
              <a:t>    </a:t>
            </a:r>
            <a:r>
              <a:rPr lang="en-US" altLang="zh-CN" sz="2800">
                <a:latin typeface="Arial" panose="020B0604020202020204" pitchFamily="34" charset="0"/>
                <a:cs typeface="Arial" panose="020B0604020202020204" pitchFamily="34" charset="0"/>
              </a:rPr>
              <a:t> </a:t>
            </a:r>
            <a:r>
              <a:rPr lang="en-US" altLang="zh-CN" sz="2600">
                <a:latin typeface="Times New Roman" panose="02020603050405020304" charset="0"/>
                <a:cs typeface="Times New Roman" panose="02020603050405020304" charset="0"/>
              </a:rPr>
              <a:t> </a:t>
            </a:r>
            <a:r>
              <a:rPr lang="en-US" altLang="zh-CN" sz="3200">
                <a:latin typeface="Times New Roman" panose="02020603050405020304" charset="0"/>
                <a:cs typeface="Times New Roman" panose="02020603050405020304" charset="0"/>
              </a:rPr>
              <a:t>  </a:t>
            </a:r>
            <a:r>
              <a:rPr lang="en-US" altLang="zh-CN" sz="3200">
                <a:solidFill>
                  <a:schemeClr val="tx1"/>
                </a:solidFill>
                <a:latin typeface="Times New Roman" panose="02020603050405020304" charset="0"/>
                <a:cs typeface="Times New Roman" panose="02020603050405020304" charset="0"/>
              </a:rPr>
              <a:t> </a:t>
            </a:r>
            <a:r>
              <a:rPr lang="zh-CN" altLang="en-US" sz="3200" i="1" dirty="0">
                <a:solidFill>
                  <a:schemeClr val="tx1"/>
                </a:solidFill>
                <a:latin typeface="Arial" panose="020B0604020202020204" pitchFamily="34" charset="0"/>
                <a:ea typeface="微软雅黑" panose="020B0503020204020204" charset="-122"/>
                <a:cs typeface="Arial" panose="020B0604020202020204" pitchFamily="34" charset="0"/>
                <a:sym typeface="+mn-ea"/>
              </a:rPr>
              <a:t>They got everything ready as planned when June finally came.</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 As usual, Dad got up, ready for his regular workout when a sweet voice“darling, Happy birthday!”came from behind. Handing over the membership card to her dear, she shared her plan for his </a:t>
            </a:r>
            <a:r>
              <a:rPr lang="zh-CN" altLang="en-US" sz="3200" u="sng" dirty="0">
                <a:solidFill>
                  <a:schemeClr val="tx1"/>
                </a:solidFill>
                <a:latin typeface="Arial" panose="020B0604020202020204" pitchFamily="34" charset="0"/>
                <a:ea typeface="微软雅黑" panose="020B0503020204020204" charset="-122"/>
                <a:cs typeface="Arial" panose="020B0604020202020204" pitchFamily="34" charset="0"/>
                <a:sym typeface="+mn-ea"/>
              </a:rPr>
              <a:t>birthday</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 And the next moment Dad found himself on a totally different hike, with his wife and his kids for company. All the way, they enjoyed the natural beauty, gossiping abut the sweet and fun memories. It didn</a:t>
            </a:r>
            <a:r>
              <a:rPr lang="en-US" altLang="zh-CN"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t take long before they arrived at the hilltop - their destination, where they spread a cloth on the grass. Bathed in the warm sunshine and enjoying the company and the love of the family, Dad smiled, his mind travelling back to his </a:t>
            </a:r>
            <a:r>
              <a:rPr lang="zh-CN" altLang="en-US" sz="3200" u="sng" dirty="0">
                <a:solidFill>
                  <a:schemeClr val="tx1"/>
                </a:solidFill>
                <a:latin typeface="Arial" panose="020B0604020202020204" pitchFamily="34" charset="0"/>
                <a:ea typeface="微软雅黑" panose="020B0503020204020204" charset="-122"/>
                <a:cs typeface="Arial" panose="020B0604020202020204" pitchFamily="34" charset="0"/>
                <a:sym typeface="+mn-ea"/>
              </a:rPr>
              <a:t>youth </a:t>
            </a:r>
            <a:r>
              <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rPr>
              <a:t>times, dynamic. 116</a:t>
            </a:r>
            <a:endParaRPr lang="zh-CN" altLang="en-US" sz="32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15875" y="152400"/>
            <a:ext cx="12086590" cy="6770370"/>
          </a:xfrm>
          <a:prstGeom prst="rect">
            <a:avLst/>
          </a:prstGeom>
          <a:noFill/>
        </p:spPr>
        <p:txBody>
          <a:bodyPr wrap="square" rtlCol="0">
            <a:spAutoFit/>
          </a:bodyPr>
          <a:p>
            <a:r>
              <a:rPr lang="en-US" altLang="zh-CN" sz="3200">
                <a:latin typeface="华文中宋" panose="02010600040101010101" charset="-122"/>
                <a:ea typeface="华文中宋" panose="02010600040101010101" charset="-122"/>
                <a:cs typeface="华文中宋" panose="02010600040101010101" charset="-122"/>
              </a:rPr>
              <a:t>         </a:t>
            </a:r>
            <a:r>
              <a:rPr lang="zh-CN" altLang="en-US" sz="3200">
                <a:solidFill>
                  <a:srgbClr val="0707CB"/>
                </a:solidFill>
                <a:latin typeface="华文中宋" panose="02010600040101010101" charset="-122"/>
                <a:ea typeface="华文中宋" panose="02010600040101010101" charset="-122"/>
                <a:cs typeface="华文中宋" panose="02010600040101010101" charset="-122"/>
              </a:rPr>
              <a:t>读后续写倒计时冲刺建议：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a:p>
            <a:endParaRPr lang="zh-CN" altLang="en-US" sz="3200">
              <a:solidFill>
                <a:srgbClr val="00B050"/>
              </a:solidFill>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r>
              <a:rPr lang="zh-CN" altLang="en-US" sz="3200">
                <a:solidFill>
                  <a:srgbClr val="00B050"/>
                </a:solidFill>
                <a:latin typeface="宋体" panose="02010600030101010101" pitchFamily="2" charset="-122"/>
                <a:ea typeface="宋体" panose="02010600030101010101" pitchFamily="2" charset="-122"/>
                <a:cs typeface="宋体" panose="02010600030101010101" pitchFamily="2" charset="-122"/>
              </a:rPr>
              <a:t>把握读后续写动态，练就各类型微技能</a:t>
            </a:r>
            <a:endParaRPr lang="zh-CN" altLang="en-US" sz="3200">
              <a:solidFill>
                <a:srgbClr val="00B050"/>
              </a:solidFill>
              <a:latin typeface="宋体" panose="02010600030101010101" pitchFamily="2" charset="-122"/>
              <a:ea typeface="宋体" panose="02010600030101010101" pitchFamily="2" charset="-122"/>
              <a:cs typeface="宋体" panose="02010600030101010101" pitchFamily="2" charset="-122"/>
            </a:endParaRPr>
          </a:p>
          <a:p>
            <a:pPr indent="0">
              <a:buFont typeface="Wingdings" panose="05000000000000000000" charset="0"/>
              <a:buNone/>
            </a:pPr>
            <a:r>
              <a:rPr lang="en-US" altLang="zh-CN" sz="3200">
                <a:solidFill>
                  <a:srgbClr val="00B050"/>
                </a:solidFill>
                <a:latin typeface="宋体" panose="02010600030101010101" pitchFamily="2" charset="-122"/>
                <a:ea typeface="宋体" panose="02010600030101010101" pitchFamily="2" charset="-122"/>
                <a:cs typeface="宋体" panose="02010600030101010101" pitchFamily="2" charset="-122"/>
              </a:rPr>
              <a:t>    </a:t>
            </a:r>
            <a:r>
              <a:rPr lang="zh-CN" altLang="en-US" sz="3000">
                <a:solidFill>
                  <a:schemeClr val="tx1"/>
                </a:solidFill>
                <a:latin typeface="宋体" panose="02010600030101010101" pitchFamily="2" charset="-122"/>
                <a:ea typeface="宋体" panose="02010600030101010101" pitchFamily="2" charset="-122"/>
                <a:cs typeface="宋体" panose="02010600030101010101" pitchFamily="2" charset="-122"/>
              </a:rPr>
              <a:t>读后续写话题从人与自然已经转换到人与社会和人与自我层面。这类文章更加注重考查学生合理编故事的能力、有效提取文本伏笔信息的能力，少了那些依赖素材背诵就可以的高分的可能性，在阅读、思维和表达三合一方面有了更高要求。不过我们不能偏废任何一个，要齐头并进。</a:t>
            </a:r>
            <a:endParaRPr lang="zh-CN" altLang="en-US" sz="3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endParaRPr lang="zh-CN" altLang="en-US" sz="3200">
              <a:solidFill>
                <a:srgbClr val="00B050"/>
              </a:solidFill>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r>
              <a:rPr lang="zh-CN" altLang="en-US" sz="3200">
                <a:solidFill>
                  <a:srgbClr val="00B050"/>
                </a:solidFill>
                <a:latin typeface="宋体" panose="02010600030101010101" pitchFamily="2" charset="-122"/>
                <a:ea typeface="宋体" panose="02010600030101010101" pitchFamily="2" charset="-122"/>
                <a:cs typeface="宋体" panose="02010600030101010101" pitchFamily="2" charset="-122"/>
              </a:rPr>
              <a:t>分类整理、巩固素材语料</a:t>
            </a:r>
            <a:r>
              <a:rPr lang="zh-CN" altLang="en-US" sz="3200">
                <a:latin typeface="宋体" panose="02010600030101010101" pitchFamily="2" charset="-122"/>
                <a:ea typeface="宋体" panose="02010600030101010101" pitchFamily="2" charset="-122"/>
                <a:cs typeface="宋体" panose="02010600030101010101" pitchFamily="2" charset="-122"/>
              </a:rPr>
              <a:t>：</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000">
                <a:latin typeface="宋体" panose="02010600030101010101" pitchFamily="2" charset="-122"/>
                <a:ea typeface="宋体" panose="02010600030101010101" pitchFamily="2" charset="-122"/>
                <a:cs typeface="宋体" panose="02010600030101010101" pitchFamily="2" charset="-122"/>
              </a:rPr>
              <a:t>要形成丰富扎实的语料库，按照</a:t>
            </a:r>
            <a:r>
              <a:rPr lang="en-US" altLang="zh-CN" sz="3000">
                <a:latin typeface="宋体" panose="02010600030101010101" pitchFamily="2" charset="-122"/>
                <a:ea typeface="宋体" panose="02010600030101010101" pitchFamily="2" charset="-122"/>
                <a:cs typeface="宋体" panose="02010600030101010101" pitchFamily="2" charset="-122"/>
              </a:rPr>
              <a:t>“</a:t>
            </a:r>
            <a:r>
              <a:rPr lang="zh-CN" altLang="en-US" sz="3000">
                <a:latin typeface="宋体" panose="02010600030101010101" pitchFamily="2" charset="-122"/>
                <a:ea typeface="宋体" panose="02010600030101010101" pitchFamily="2" charset="-122"/>
                <a:cs typeface="宋体" panose="02010600030101010101" pitchFamily="2" charset="-122"/>
              </a:rPr>
              <a:t>情绪、心理活动、动作、场景、动态场景、有意境的句子</a:t>
            </a:r>
            <a:r>
              <a:rPr lang="en-US" altLang="zh-CN" sz="3000">
                <a:latin typeface="宋体" panose="02010600030101010101" pitchFamily="2" charset="-122"/>
                <a:ea typeface="宋体" panose="02010600030101010101" pitchFamily="2" charset="-122"/>
                <a:cs typeface="宋体" panose="02010600030101010101" pitchFamily="2" charset="-122"/>
              </a:rPr>
              <a:t>”</a:t>
            </a:r>
            <a:r>
              <a:rPr lang="zh-CN" altLang="en-US" sz="3000">
                <a:latin typeface="宋体" panose="02010600030101010101" pitchFamily="2" charset="-122"/>
                <a:ea typeface="宋体" panose="02010600030101010101" pitchFamily="2" charset="-122"/>
                <a:cs typeface="宋体" panose="02010600030101010101" pitchFamily="2" charset="-122"/>
              </a:rPr>
              <a:t>等几方面的内容进行分类记忆。各类中又按照人、身体部位、情绪名词等三类做主语分别记忆一些有场面感的句子。这一块内容最好能够通过默写或者听写来巩固。</a:t>
            </a:r>
            <a:endParaRPr lang="zh-CN" altLang="en-US" sz="32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52705" y="83185"/>
            <a:ext cx="12086590" cy="6000750"/>
          </a:xfrm>
          <a:prstGeom prst="rect">
            <a:avLst/>
          </a:prstGeom>
          <a:noFill/>
        </p:spPr>
        <p:txBody>
          <a:bodyPr wrap="square" rtlCol="0">
            <a:spAutoFit/>
          </a:bodyPr>
          <a:p>
            <a:r>
              <a:rPr lang="en-US" altLang="zh-CN" sz="3200">
                <a:latin typeface="华文中宋" panose="02010600040101010101" charset="-122"/>
                <a:ea typeface="华文中宋" panose="02010600040101010101" charset="-122"/>
                <a:cs typeface="华文中宋" panose="02010600040101010101" charset="-122"/>
              </a:rPr>
              <a:t>         </a:t>
            </a:r>
            <a:r>
              <a:rPr lang="zh-CN" altLang="en-US" sz="3200">
                <a:solidFill>
                  <a:srgbClr val="0707CB"/>
                </a:solidFill>
                <a:latin typeface="华文中宋" panose="02010600040101010101" charset="-122"/>
                <a:ea typeface="华文中宋" panose="02010600040101010101" charset="-122"/>
                <a:cs typeface="华文中宋" panose="02010600040101010101" charset="-122"/>
              </a:rPr>
              <a:t>读后续写倒计时冲刺建议：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a:p>
            <a:endParaRPr lang="zh-CN" altLang="en-US" sz="3200">
              <a:latin typeface="华文中宋" panose="02010600040101010101" charset="-122"/>
              <a:ea typeface="华文中宋" panose="02010600040101010101" charset="-122"/>
              <a:cs typeface="华文中宋" panose="02010600040101010101" charset="-122"/>
            </a:endParaRPr>
          </a:p>
          <a:p>
            <a:pPr marL="457200" indent="-457200">
              <a:buFont typeface="Wingdings" panose="05000000000000000000" charset="0"/>
              <a:buChar char="l"/>
            </a:pPr>
            <a:r>
              <a:rPr lang="zh-CN" altLang="en-US" sz="3200" u="sng">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掌握高效的句子升级策略，驾驭长句子</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a:latin typeface="宋体" panose="02010600030101010101" pitchFamily="2" charset="-122"/>
              <a:ea typeface="宋体" panose="02010600030101010101" pitchFamily="2" charset="-122"/>
              <a:cs typeface="宋体" panose="02010600030101010101" pitchFamily="2" charset="-122"/>
            </a:endParaRPr>
          </a:p>
          <a:p>
            <a:pPr indent="0">
              <a:buFont typeface="Wingdings" panose="05000000000000000000" charset="0"/>
              <a:buNone/>
            </a:pPr>
            <a:r>
              <a:rPr lang="en-US" altLang="zh-CN" sz="3200">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借助于头脑风暴模式，熟知重要的几种句子升级方法，如倒装结构、虚拟语气、各种从句、无灵主语、修饰性副词、主位推进等等，融合动作、心理活动和情绪等元素，练就长短句的交错运用。</a:t>
            </a:r>
            <a:endParaRPr lang="zh-CN" altLang="en-US" sz="3200">
              <a:latin typeface="宋体" panose="02010600030101010101" pitchFamily="2" charset="-122"/>
              <a:ea typeface="宋体" panose="02010600030101010101" pitchFamily="2" charset="-122"/>
              <a:cs typeface="宋体" panose="02010600030101010101" pitchFamily="2" charset="-122"/>
              <a:sym typeface="+mn-ea"/>
            </a:endParaRPr>
          </a:p>
          <a:p>
            <a:pPr indent="0">
              <a:buFont typeface="Wingdings" panose="05000000000000000000" charset="0"/>
              <a:buNone/>
            </a:pPr>
            <a:endParaRPr lang="zh-CN" altLang="en-US" sz="320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buFont typeface="Wingdings" panose="05000000000000000000" charset="0"/>
              <a:buChar char="l"/>
            </a:pPr>
            <a:r>
              <a:rPr lang="zh-CN" altLang="en-US" sz="3200" u="sng">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构建合理的结尾套路</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多阅读读后续写试题，思考并判断各中类型的文本应该采用什么样的结尾比较合适，并且熟知各种结尾的一般性写法。结尾方式可以分为</a:t>
            </a:r>
            <a:r>
              <a:rPr lang="zh-CN" altLang="en-US" sz="3200">
                <a:latin typeface="Times New Roman" panose="02020603050405020304" charset="0"/>
                <a:ea typeface="宋体" panose="02010600030101010101" pitchFamily="2" charset="-122"/>
                <a:cs typeface="Times New Roman" panose="02020603050405020304" charset="0"/>
                <a:sym typeface="+mn-ea"/>
              </a:rPr>
              <a:t>Message</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点睛式、</a:t>
            </a:r>
            <a:r>
              <a:rPr lang="zh-CN" altLang="en-US" sz="3200" dirty="0" smtClean="0">
                <a:latin typeface="宋体" panose="02010600030101010101" pitchFamily="2" charset="-122"/>
                <a:ea typeface="宋体" panose="02010600030101010101" pitchFamily="2" charset="-122"/>
                <a:cs typeface="宋体" panose="02010600030101010101" pitchFamily="2" charset="-122"/>
                <a:sym typeface="+mn-ea"/>
              </a:rPr>
              <a:t>环境描写烘托式、展望将来式、回首反思式、自然过程式、首尾呼应式等等。</a:t>
            </a:r>
            <a:endParaRPr lang="zh-CN" altLang="en-US" sz="32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23390" y="208280"/>
            <a:ext cx="9322435" cy="6503035"/>
            <a:chOff x="2123728" y="576329"/>
            <a:chExt cx="4896544" cy="4134858"/>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123728" y="576329"/>
              <a:ext cx="4896544" cy="4134858"/>
            </a:xfrm>
            <a:prstGeom prst="rect">
              <a:avLst/>
            </a:prstGeom>
          </p:spPr>
        </p:pic>
        <p:sp>
          <p:nvSpPr>
            <p:cNvPr id="7" name="矩形: 圆角 6"/>
            <p:cNvSpPr/>
            <p:nvPr/>
          </p:nvSpPr>
          <p:spPr>
            <a:xfrm>
              <a:off x="3491880" y="1857402"/>
              <a:ext cx="2016224" cy="1080120"/>
            </a:xfrm>
            <a:prstGeom prst="roundRect">
              <a:avLst/>
            </a:prstGeom>
            <a:solidFill>
              <a:srgbClr val="FB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 name="矩形 13"/>
          <p:cNvSpPr/>
          <p:nvPr/>
        </p:nvSpPr>
        <p:spPr>
          <a:xfrm>
            <a:off x="3692525" y="2378075"/>
            <a:ext cx="5559425" cy="1076325"/>
          </a:xfrm>
          <a:prstGeom prst="rect">
            <a:avLst/>
          </a:prstGeom>
        </p:spPr>
        <p:txBody>
          <a:bodyPr wrap="square">
            <a:spAutoFit/>
          </a:bodyPr>
          <a:lstStyle/>
          <a:p>
            <a:pPr algn="ctr" fontAlgn="auto">
              <a:spcBef>
                <a:spcPts val="0"/>
              </a:spcBef>
              <a:spcAft>
                <a:spcPts val="0"/>
              </a:spcAft>
              <a:defRPr/>
            </a:pPr>
            <a:r>
              <a:rPr lang="en-US" altLang="zh-CN" sz="6400" spc="300" dirty="0">
                <a:solidFill>
                  <a:srgbClr val="FFC000"/>
                </a:solidFill>
                <a:latin typeface="Arial Rounded MT Bold" panose="020F0704030504030204" charset="0"/>
                <a:ea typeface="华康雅宋体W9" panose="02020909000000000000" pitchFamily="49" charset="-122"/>
                <a:cs typeface="Arial Rounded MT Bold" panose="020F0704030504030204" charset="0"/>
                <a:sym typeface="微软雅黑" panose="020B0503020204020204" charset="-122"/>
              </a:rPr>
              <a:t>Thank you !</a:t>
            </a:r>
            <a:endParaRPr lang="en-US" altLang="zh-CN" sz="6400" spc="300" dirty="0">
              <a:solidFill>
                <a:srgbClr val="FFC000"/>
              </a:solidFill>
              <a:latin typeface="Arial Rounded MT Bold" panose="020F0704030504030204" charset="0"/>
              <a:ea typeface="华康雅宋体W9" panose="02020909000000000000" pitchFamily="49" charset="-122"/>
              <a:cs typeface="Arial Rounded MT Bold" panose="020F0704030504030204" charset="0"/>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rcRect l="1225" t="28981" r="755" b="23296"/>
          <a:stretch>
            <a:fillRect/>
          </a:stretch>
        </p:blipFill>
        <p:spPr>
          <a:xfrm>
            <a:off x="8446135" y="6037580"/>
            <a:ext cx="3528060" cy="820420"/>
          </a:xfrm>
          <a:prstGeom prst="rect">
            <a:avLst/>
          </a:prstGeom>
          <a:noFill/>
          <a:ln w="9525">
            <a:noFill/>
          </a:ln>
        </p:spPr>
      </p:pic>
      <p:sp>
        <p:nvSpPr>
          <p:cNvPr id="4" name="文本框 3"/>
          <p:cNvSpPr txBox="1"/>
          <p:nvPr/>
        </p:nvSpPr>
        <p:spPr>
          <a:xfrm>
            <a:off x="424180" y="567055"/>
            <a:ext cx="11131550" cy="5823585"/>
          </a:xfrm>
          <a:prstGeom prst="rect">
            <a:avLst/>
          </a:prstGeom>
          <a:noFill/>
        </p:spPr>
        <p:txBody>
          <a:bodyPr wrap="square" rtlCol="0">
            <a:spAutoFit/>
          </a:bodyPr>
          <a:p>
            <a:pPr algn="l" fontAlgn="auto">
              <a:lnSpc>
                <a:spcPts val="2980"/>
              </a:lnSpc>
            </a:pPr>
            <a:r>
              <a:rPr lang="en-US" sz="2000" b="1">
                <a:solidFill>
                  <a:schemeClr val="tx1"/>
                </a:solidFill>
                <a:latin typeface="Times New Roman" panose="02020603050405020304" charset="0"/>
                <a:cs typeface="Times New Roman" panose="02020603050405020304" charset="0"/>
              </a:rPr>
              <a:t>     </a:t>
            </a:r>
            <a:r>
              <a:rPr sz="2000" b="1">
                <a:solidFill>
                  <a:schemeClr val="tx1"/>
                </a:solidFill>
                <a:latin typeface="Times New Roman" panose="02020603050405020304" charset="0"/>
                <a:cs typeface="Times New Roman" panose="02020603050405020304" charset="0"/>
              </a:rPr>
              <a:t>It was a cold yet sunny Saturday morning in February. Dad’s New Year’s </a:t>
            </a:r>
            <a:r>
              <a:rPr sz="2000" b="1" u="sng">
                <a:solidFill>
                  <a:schemeClr val="tx1"/>
                </a:solidFill>
                <a:latin typeface="Times New Roman" panose="02020603050405020304" charset="0"/>
                <a:cs typeface="Times New Roman" panose="02020603050405020304" charset="0"/>
              </a:rPr>
              <a:t>resolution </a:t>
            </a:r>
            <a:r>
              <a:rPr sz="2000" b="1">
                <a:solidFill>
                  <a:schemeClr val="tx1"/>
                </a:solidFill>
                <a:latin typeface="Times New Roman" panose="02020603050405020304" charset="0"/>
                <a:cs typeface="Times New Roman" panose="02020603050405020304" charset="0"/>
              </a:rPr>
              <a:t>had been to get fit. Mum pushed him out of bed and told him to go jogging by the river. Later, after a nice lie-in, she went downstairs in her dressing gown and found the </a:t>
            </a:r>
            <a:r>
              <a:rPr sz="2000" b="1" u="sng">
                <a:solidFill>
                  <a:schemeClr val="tx1"/>
                </a:solidFill>
                <a:latin typeface="Times New Roman" panose="02020603050405020304" charset="0"/>
                <a:cs typeface="Times New Roman" panose="02020603050405020304" charset="0"/>
              </a:rPr>
              <a:t>kids </a:t>
            </a:r>
            <a:r>
              <a:rPr sz="2000" b="1">
                <a:solidFill>
                  <a:schemeClr val="tx1"/>
                </a:solidFill>
                <a:latin typeface="Times New Roman" panose="02020603050405020304" charset="0"/>
                <a:cs typeface="Times New Roman" panose="02020603050405020304" charset="0"/>
              </a:rPr>
              <a:t>watching TV. She turned it off and said she was going to do something really special for Dad’s </a:t>
            </a:r>
            <a:r>
              <a:rPr sz="2000" b="1" u="sng">
                <a:solidFill>
                  <a:schemeClr val="tx1"/>
                </a:solidFill>
                <a:latin typeface="Times New Roman" panose="02020603050405020304" charset="0"/>
                <a:cs typeface="Times New Roman" panose="02020603050405020304" charset="0"/>
              </a:rPr>
              <a:t>birthday</a:t>
            </a:r>
            <a:r>
              <a:rPr sz="2000" b="1">
                <a:solidFill>
                  <a:schemeClr val="tx1"/>
                </a:solidFill>
                <a:latin typeface="Times New Roman" panose="02020603050405020304" charset="0"/>
                <a:cs typeface="Times New Roman" panose="02020603050405020304" charset="0"/>
              </a:rPr>
              <a:t>. If they overheard anything, just promised to keep it </a:t>
            </a:r>
            <a:r>
              <a:rPr sz="2000" b="1" u="sng">
                <a:solidFill>
                  <a:schemeClr val="tx1"/>
                </a:solidFill>
                <a:latin typeface="Times New Roman" panose="02020603050405020304" charset="0"/>
                <a:cs typeface="Times New Roman" panose="02020603050405020304" charset="0"/>
              </a:rPr>
              <a:t>secret</a:t>
            </a:r>
            <a:r>
              <a:rPr sz="2000" b="1">
                <a:solidFill>
                  <a:schemeClr val="tx1"/>
                </a:solidFill>
                <a:latin typeface="Times New Roman" panose="02020603050405020304" charset="0"/>
                <a:cs typeface="Times New Roman" panose="02020603050405020304" charset="0"/>
              </a:rPr>
              <a:t>.</a:t>
            </a:r>
            <a:endParaRPr sz="2000" b="1">
              <a:solidFill>
                <a:schemeClr val="tx1"/>
              </a:solidFill>
              <a:latin typeface="Times New Roman" panose="02020603050405020304" charset="0"/>
              <a:cs typeface="Times New Roman" panose="02020603050405020304" charset="0"/>
            </a:endParaRPr>
          </a:p>
          <a:p>
            <a:pPr algn="l" fontAlgn="auto">
              <a:lnSpc>
                <a:spcPts val="2980"/>
              </a:lnSpc>
            </a:pPr>
            <a:r>
              <a:rPr sz="2000" b="1">
                <a:solidFill>
                  <a:schemeClr val="tx1"/>
                </a:solidFill>
                <a:latin typeface="Times New Roman" panose="02020603050405020304" charset="0"/>
                <a:cs typeface="Times New Roman" panose="02020603050405020304" charset="0"/>
              </a:rPr>
              <a:t>   Jenny looked at Mum with a puzzled expression on her forehead and promised they wouldn’t say anything whatever happened. But Jenny reminded Dad’s birthday was in June and it might be a little too early to get all steamed up about it.</a:t>
            </a:r>
            <a:endParaRPr sz="2000" b="1">
              <a:solidFill>
                <a:schemeClr val="tx1"/>
              </a:solidFill>
              <a:latin typeface="Times New Roman" panose="02020603050405020304" charset="0"/>
              <a:cs typeface="Times New Roman" panose="02020603050405020304" charset="0"/>
            </a:endParaRPr>
          </a:p>
          <a:p>
            <a:pPr algn="l" fontAlgn="auto">
              <a:lnSpc>
                <a:spcPts val="2980"/>
              </a:lnSpc>
            </a:pPr>
            <a:r>
              <a:rPr sz="2000" b="1">
                <a:solidFill>
                  <a:schemeClr val="tx1"/>
                </a:solidFill>
                <a:latin typeface="Times New Roman" panose="02020603050405020304" charset="0"/>
                <a:cs typeface="Times New Roman" panose="02020603050405020304" charset="0"/>
              </a:rPr>
              <a:t>   Silent for a moment, Mum said she was not getting everything ready but just wanted to spare enough time for </a:t>
            </a:r>
            <a:r>
              <a:rPr sz="2000" b="1" u="sng">
                <a:solidFill>
                  <a:schemeClr val="tx1"/>
                </a:solidFill>
                <a:latin typeface="Times New Roman" panose="02020603050405020304" charset="0"/>
                <a:cs typeface="Times New Roman" panose="02020603050405020304" charset="0"/>
              </a:rPr>
              <a:t>preparation </a:t>
            </a:r>
            <a:r>
              <a:rPr sz="2000" b="1">
                <a:solidFill>
                  <a:schemeClr val="tx1"/>
                </a:solidFill>
                <a:latin typeface="Times New Roman" panose="02020603050405020304" charset="0"/>
                <a:cs typeface="Times New Roman" panose="02020603050405020304" charset="0"/>
              </a:rPr>
              <a:t>as this year it’s a bigger deal than usual. Dad was going to be 50.</a:t>
            </a:r>
            <a:endParaRPr sz="2000" b="1">
              <a:solidFill>
                <a:schemeClr val="tx1"/>
              </a:solidFill>
              <a:latin typeface="Times New Roman" panose="02020603050405020304" charset="0"/>
              <a:cs typeface="Times New Roman" panose="02020603050405020304" charset="0"/>
            </a:endParaRPr>
          </a:p>
          <a:p>
            <a:pPr algn="l" fontAlgn="auto">
              <a:lnSpc>
                <a:spcPts val="2980"/>
              </a:lnSpc>
            </a:pPr>
            <a:r>
              <a:rPr lang="en-US" sz="2000" b="1">
                <a:solidFill>
                  <a:schemeClr val="tx1"/>
                </a:solidFill>
                <a:latin typeface="Times New Roman" panose="02020603050405020304" charset="0"/>
                <a:cs typeface="Times New Roman" panose="02020603050405020304" charset="0"/>
              </a:rPr>
              <a:t>   </a:t>
            </a:r>
            <a:r>
              <a:rPr sz="2000" b="1">
                <a:solidFill>
                  <a:schemeClr val="tx1"/>
                </a:solidFill>
                <a:latin typeface="Times New Roman" panose="02020603050405020304" charset="0"/>
                <a:cs typeface="Times New Roman" panose="02020603050405020304" charset="0"/>
              </a:rPr>
              <a:t>“50! Gosh, that’s half a century,” spluttered Gerry. “I knew he was old, but I didn’t realize he was ancient!?”</a:t>
            </a:r>
            <a:endParaRPr sz="2000" b="1">
              <a:solidFill>
                <a:schemeClr val="tx1"/>
              </a:solidFill>
              <a:latin typeface="Times New Roman" panose="02020603050405020304" charset="0"/>
              <a:cs typeface="Times New Roman" panose="02020603050405020304" charset="0"/>
            </a:endParaRPr>
          </a:p>
          <a:p>
            <a:pPr algn="l" fontAlgn="auto">
              <a:lnSpc>
                <a:spcPts val="2980"/>
              </a:lnSpc>
            </a:pPr>
            <a:r>
              <a:rPr sz="2000" b="1">
                <a:solidFill>
                  <a:schemeClr val="tx1"/>
                </a:solidFill>
                <a:latin typeface="Times New Roman" panose="02020603050405020304" charset="0"/>
                <a:cs typeface="Times New Roman" panose="02020603050405020304" charset="0"/>
              </a:rPr>
              <a:t>    Indeed, that was why Mum started </a:t>
            </a:r>
            <a:r>
              <a:rPr sz="2000" b="1" u="sng">
                <a:solidFill>
                  <a:schemeClr val="tx1"/>
                </a:solidFill>
                <a:latin typeface="Times New Roman" panose="02020603050405020304" charset="0"/>
                <a:cs typeface="Times New Roman" panose="02020603050405020304" charset="0"/>
              </a:rPr>
              <a:t>planning </a:t>
            </a:r>
            <a:r>
              <a:rPr sz="2000" b="1">
                <a:solidFill>
                  <a:schemeClr val="tx1"/>
                </a:solidFill>
                <a:latin typeface="Times New Roman" panose="02020603050405020304" charset="0"/>
                <a:cs typeface="Times New Roman" panose="02020603050405020304" charset="0"/>
              </a:rPr>
              <a:t>a special party for him. Mum talked with </a:t>
            </a:r>
            <a:r>
              <a:rPr sz="2000" b="1" u="sng">
                <a:solidFill>
                  <a:schemeClr val="tx1"/>
                </a:solidFill>
                <a:latin typeface="Times New Roman" panose="02020603050405020304" charset="0"/>
                <a:cs typeface="Times New Roman" panose="02020603050405020304" charset="0"/>
              </a:rPr>
              <a:t>grandma </a:t>
            </a:r>
            <a:r>
              <a:rPr sz="2000" b="1">
                <a:solidFill>
                  <a:schemeClr val="tx1"/>
                </a:solidFill>
                <a:latin typeface="Times New Roman" panose="02020603050405020304" charset="0"/>
                <a:cs typeface="Times New Roman" panose="02020603050405020304" charset="0"/>
              </a:rPr>
              <a:t>about the plan because her house was the only one in the family that is spacious enough for all friends and relatives. Grandma quite agreed and also started preparing.</a:t>
            </a:r>
            <a:endParaRPr sz="2000" b="1">
              <a:solidFill>
                <a:schemeClr val="tx1"/>
              </a:solidFill>
              <a:latin typeface="Times New Roman" panose="02020603050405020304" charset="0"/>
              <a:cs typeface="Times New Roman" panose="02020603050405020304" charset="0"/>
            </a:endParaRPr>
          </a:p>
        </p:txBody>
      </p:sp>
      <p:sp>
        <p:nvSpPr>
          <p:cNvPr id="2" name="矩形 1"/>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6" name="文本框 5"/>
          <p:cNvSpPr txBox="1"/>
          <p:nvPr/>
        </p:nvSpPr>
        <p:spPr>
          <a:xfrm>
            <a:off x="0" y="-635"/>
            <a:ext cx="2035175" cy="521970"/>
          </a:xfrm>
          <a:prstGeom prst="rect">
            <a:avLst/>
          </a:prstGeom>
          <a:noFill/>
        </p:spPr>
        <p:txBody>
          <a:bodyPr wrap="square" rtlCol="0">
            <a:spAutoFit/>
          </a:bodyPr>
          <a:p>
            <a:r>
              <a:rPr lang="zh-CN" altLang="en-US" sz="2800"/>
              <a:t>试题呈现：</a:t>
            </a:r>
            <a:endParaRPr lang="zh-CN" altLang="en-US" sz="2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rcRect l="1225" t="28981" r="755" b="23296"/>
          <a:stretch>
            <a:fillRect/>
          </a:stretch>
        </p:blipFill>
        <p:spPr>
          <a:xfrm>
            <a:off x="7210425" y="5595620"/>
            <a:ext cx="4763770" cy="1262380"/>
          </a:xfrm>
          <a:prstGeom prst="rect">
            <a:avLst/>
          </a:prstGeom>
          <a:noFill/>
          <a:ln w="9525">
            <a:noFill/>
          </a:ln>
        </p:spPr>
      </p:pic>
      <p:sp>
        <p:nvSpPr>
          <p:cNvPr id="4" name="文本框 3"/>
          <p:cNvSpPr txBox="1"/>
          <p:nvPr/>
        </p:nvSpPr>
        <p:spPr>
          <a:xfrm>
            <a:off x="469265" y="610235"/>
            <a:ext cx="11351260" cy="4984750"/>
          </a:xfrm>
          <a:prstGeom prst="rect">
            <a:avLst/>
          </a:prstGeom>
          <a:noFill/>
        </p:spPr>
        <p:txBody>
          <a:bodyPr wrap="square" rtlCol="0">
            <a:spAutoFit/>
          </a:bodyPr>
          <a:p>
            <a:pPr algn="l" fontAlgn="auto">
              <a:lnSpc>
                <a:spcPts val="3180"/>
              </a:lnSpc>
            </a:pPr>
            <a:r>
              <a:rPr lang="en-US" sz="2000" b="1">
                <a:solidFill>
                  <a:schemeClr val="tx1"/>
                </a:solidFill>
                <a:latin typeface="Times New Roman" panose="02020603050405020304" charset="0"/>
                <a:cs typeface="Times New Roman" panose="02020603050405020304" charset="0"/>
              </a:rPr>
              <a:t>   </a:t>
            </a:r>
            <a:r>
              <a:rPr sz="2000" b="1">
                <a:solidFill>
                  <a:schemeClr val="tx1"/>
                </a:solidFill>
                <a:latin typeface="Times New Roman" panose="02020603050405020304" charset="0"/>
                <a:cs typeface="Times New Roman" panose="02020603050405020304" charset="0"/>
              </a:rPr>
              <a:t>“But you know how Dad feels </a:t>
            </a:r>
            <a:r>
              <a:rPr sz="2000" b="1" u="sng">
                <a:solidFill>
                  <a:schemeClr val="tx1"/>
                </a:solidFill>
                <a:latin typeface="Times New Roman" panose="02020603050405020304" charset="0"/>
                <a:cs typeface="Times New Roman" panose="02020603050405020304" charset="0"/>
              </a:rPr>
              <a:t>guilty </a:t>
            </a:r>
            <a:r>
              <a:rPr sz="2000" b="1">
                <a:solidFill>
                  <a:schemeClr val="tx1"/>
                </a:solidFill>
                <a:latin typeface="Times New Roman" panose="02020603050405020304" charset="0"/>
                <a:cs typeface="Times New Roman" panose="02020603050405020304" charset="0"/>
              </a:rPr>
              <a:t>to bother others. You’ve got to admit,” reminded Jenny. Thinking over the </a:t>
            </a:r>
            <a:r>
              <a:rPr sz="2000" b="1" u="sng">
                <a:solidFill>
                  <a:schemeClr val="tx1"/>
                </a:solidFill>
                <a:latin typeface="Times New Roman" panose="02020603050405020304" charset="0"/>
                <a:cs typeface="Times New Roman" panose="02020603050405020304" charset="0"/>
              </a:rPr>
              <a:t>special </a:t>
            </a:r>
            <a:r>
              <a:rPr sz="2000" b="1">
                <a:solidFill>
                  <a:schemeClr val="tx1"/>
                </a:solidFill>
                <a:latin typeface="Times New Roman" panose="02020603050405020304" charset="0"/>
                <a:cs typeface="Times New Roman" panose="02020603050405020304" charset="0"/>
              </a:rPr>
              <a:t>occasion, Mum was continuing with her secret when one evening, Dad was sitting at the dinner table and he suddenly slapped his forehead, “I just realized that I am going to be 50 in June. Le’s just quietly forget about it. I want to mourn (哀悼) the passing of my </a:t>
            </a:r>
            <a:r>
              <a:rPr sz="2000" b="1" u="sng">
                <a:solidFill>
                  <a:schemeClr val="tx1"/>
                </a:solidFill>
                <a:latin typeface="Times New Roman" panose="02020603050405020304" charset="0"/>
                <a:cs typeface="Times New Roman" panose="02020603050405020304" charset="0"/>
              </a:rPr>
              <a:t>youth </a:t>
            </a:r>
            <a:r>
              <a:rPr sz="2000" b="1">
                <a:solidFill>
                  <a:schemeClr val="tx1"/>
                </a:solidFill>
                <a:latin typeface="Times New Roman" panose="02020603050405020304" charset="0"/>
                <a:cs typeface="Times New Roman" panose="02020603050405020304" charset="0"/>
              </a:rPr>
              <a:t>in private.”</a:t>
            </a:r>
            <a:endParaRPr sz="2000" b="1">
              <a:solidFill>
                <a:schemeClr val="tx1"/>
              </a:solidFill>
              <a:latin typeface="Times New Roman" panose="02020603050405020304" charset="0"/>
              <a:cs typeface="Times New Roman" panose="02020603050405020304" charset="0"/>
            </a:endParaRPr>
          </a:p>
          <a:p>
            <a:pPr algn="l" fontAlgn="auto">
              <a:lnSpc>
                <a:spcPts val="3180"/>
              </a:lnSpc>
            </a:pPr>
            <a:r>
              <a:rPr lang="en-US" sz="2000" b="1">
                <a:solidFill>
                  <a:schemeClr val="tx1"/>
                </a:solidFill>
                <a:latin typeface="Times New Roman" panose="02020603050405020304" charset="0"/>
                <a:cs typeface="Times New Roman" panose="02020603050405020304" charset="0"/>
              </a:rPr>
              <a:t>     </a:t>
            </a:r>
            <a:r>
              <a:rPr sz="2000" b="1">
                <a:solidFill>
                  <a:schemeClr val="tx1"/>
                </a:solidFill>
                <a:latin typeface="Times New Roman" panose="02020603050405020304" charset="0"/>
                <a:cs typeface="Times New Roman" panose="02020603050405020304" charset="0"/>
              </a:rPr>
              <a:t>“Oh, come on Dad, don’ t be such a spoil-sport!” begged the kids, hoping to give mum a hand.</a:t>
            </a:r>
            <a:endParaRPr sz="2000" b="1">
              <a:solidFill>
                <a:schemeClr val="tx1"/>
              </a:solidFill>
              <a:latin typeface="Times New Roman" panose="02020603050405020304" charset="0"/>
              <a:cs typeface="Times New Roman" panose="02020603050405020304" charset="0"/>
            </a:endParaRPr>
          </a:p>
          <a:p>
            <a:pPr algn="l" fontAlgn="auto">
              <a:lnSpc>
                <a:spcPts val="3180"/>
              </a:lnSpc>
            </a:pPr>
            <a:r>
              <a:rPr sz="2000" b="1">
                <a:solidFill>
                  <a:schemeClr val="tx1"/>
                </a:solidFill>
                <a:latin typeface="Times New Roman" panose="02020603050405020304" charset="0"/>
                <a:cs typeface="Times New Roman" panose="02020603050405020304" charset="0"/>
              </a:rPr>
              <a:t>   Realizing no more chance to hide the secret, Mum carefully worded her thought and shared her plan of having a little party at grandma’s house. Dad was stunned(震惊的) to no reply.</a:t>
            </a:r>
            <a:endParaRPr sz="2000" b="1">
              <a:solidFill>
                <a:schemeClr val="tx1"/>
              </a:solidFill>
              <a:latin typeface="Times New Roman" panose="02020603050405020304" charset="0"/>
              <a:cs typeface="Times New Roman" panose="02020603050405020304" charset="0"/>
            </a:endParaRPr>
          </a:p>
          <a:p>
            <a:pPr algn="l" fontAlgn="auto">
              <a:lnSpc>
                <a:spcPts val="3180"/>
              </a:lnSpc>
            </a:pPr>
            <a:endParaRPr sz="2000" b="1">
              <a:solidFill>
                <a:schemeClr val="tx1"/>
              </a:solidFill>
              <a:latin typeface="Times New Roman" panose="02020603050405020304" charset="0"/>
              <a:cs typeface="Times New Roman" panose="02020603050405020304" charset="0"/>
            </a:endParaRPr>
          </a:p>
          <a:p>
            <a:pPr algn="l" fontAlgn="auto">
              <a:lnSpc>
                <a:spcPts val="3180"/>
              </a:lnSpc>
            </a:pPr>
            <a:r>
              <a:rPr sz="2000" b="1" i="1">
                <a:solidFill>
                  <a:srgbClr val="110CC6"/>
                </a:solidFill>
                <a:latin typeface="Times New Roman" panose="02020603050405020304" charset="0"/>
                <a:cs typeface="Times New Roman" panose="02020603050405020304" charset="0"/>
              </a:rPr>
              <a:t>Paragraph 1: </a:t>
            </a:r>
            <a:endParaRPr sz="2000" b="1" i="1">
              <a:solidFill>
                <a:srgbClr val="110CC6"/>
              </a:solidFill>
              <a:latin typeface="Times New Roman" panose="02020603050405020304" charset="0"/>
              <a:cs typeface="Times New Roman" panose="02020603050405020304" charset="0"/>
            </a:endParaRPr>
          </a:p>
          <a:p>
            <a:pPr algn="l" fontAlgn="auto">
              <a:lnSpc>
                <a:spcPts val="3180"/>
              </a:lnSpc>
            </a:pPr>
            <a:r>
              <a:rPr lang="en-US" sz="2000" b="1" i="1">
                <a:solidFill>
                  <a:srgbClr val="110CC6"/>
                </a:solidFill>
                <a:latin typeface="Times New Roman" panose="02020603050405020304" charset="0"/>
                <a:cs typeface="Times New Roman" panose="02020603050405020304" charset="0"/>
              </a:rPr>
              <a:t>        </a:t>
            </a:r>
            <a:r>
              <a:rPr sz="2000" b="1" i="1">
                <a:solidFill>
                  <a:srgbClr val="110CC6"/>
                </a:solidFill>
                <a:latin typeface="Times New Roman" panose="02020603050405020304" charset="0"/>
                <a:cs typeface="Times New Roman" panose="02020603050405020304" charset="0"/>
              </a:rPr>
              <a:t>Frustrated, Mum made a call to Grandma.__________________</a:t>
            </a:r>
            <a:r>
              <a:rPr sz="2000" b="1" i="1" u="sng">
                <a:solidFill>
                  <a:srgbClr val="110CC6"/>
                </a:solidFill>
                <a:latin typeface="Times New Roman" panose="02020603050405020304" charset="0"/>
                <a:cs typeface="Times New Roman" panose="02020603050405020304" charset="0"/>
              </a:rPr>
              <a:t> </a:t>
            </a:r>
            <a:r>
              <a:rPr lang="en-US" sz="2000" b="1" i="1" u="sng">
                <a:solidFill>
                  <a:srgbClr val="110CC6"/>
                </a:solidFill>
                <a:latin typeface="Times New Roman" panose="02020603050405020304" charset="0"/>
                <a:cs typeface="Times New Roman" panose="02020603050405020304" charset="0"/>
              </a:rPr>
              <a:t> </a:t>
            </a:r>
            <a:r>
              <a:rPr sz="2000" b="1" i="1">
                <a:solidFill>
                  <a:srgbClr val="110CC6"/>
                </a:solidFill>
                <a:latin typeface="Times New Roman" panose="02020603050405020304" charset="0"/>
                <a:cs typeface="Times New Roman" panose="02020603050405020304" charset="0"/>
              </a:rPr>
              <a:t>_______________</a:t>
            </a:r>
            <a:r>
              <a:rPr sz="2000" b="1" i="1">
                <a:solidFill>
                  <a:srgbClr val="110CC6"/>
                </a:solidFill>
                <a:latin typeface="Times New Roman" panose="02020603050405020304" charset="0"/>
                <a:cs typeface="Times New Roman" panose="02020603050405020304" charset="0"/>
                <a:sym typeface="+mn-ea"/>
              </a:rPr>
              <a:t>________</a:t>
            </a:r>
            <a:r>
              <a:rPr sz="2000" b="1" i="1">
                <a:solidFill>
                  <a:srgbClr val="110CC6"/>
                </a:solidFill>
                <a:latin typeface="Times New Roman" panose="02020603050405020304" charset="0"/>
                <a:cs typeface="Times New Roman" panose="02020603050405020304" charset="0"/>
              </a:rPr>
              <a:t>__</a:t>
            </a:r>
            <a:endParaRPr sz="2000" b="1" i="1">
              <a:solidFill>
                <a:srgbClr val="110CC6"/>
              </a:solidFill>
              <a:latin typeface="Times New Roman" panose="02020603050405020304" charset="0"/>
              <a:cs typeface="Times New Roman" panose="02020603050405020304" charset="0"/>
            </a:endParaRPr>
          </a:p>
          <a:p>
            <a:pPr algn="l" fontAlgn="auto">
              <a:lnSpc>
                <a:spcPts val="3180"/>
              </a:lnSpc>
            </a:pPr>
            <a:r>
              <a:rPr sz="2000" b="1" i="1">
                <a:solidFill>
                  <a:srgbClr val="110CC6"/>
                </a:solidFill>
                <a:latin typeface="Times New Roman" panose="02020603050405020304" charset="0"/>
                <a:cs typeface="Times New Roman" panose="02020603050405020304" charset="0"/>
              </a:rPr>
              <a:t>Paragraph 2: </a:t>
            </a:r>
            <a:endParaRPr sz="2000" b="1" i="1">
              <a:solidFill>
                <a:srgbClr val="110CC6"/>
              </a:solidFill>
              <a:latin typeface="Times New Roman" panose="02020603050405020304" charset="0"/>
              <a:cs typeface="Times New Roman" panose="02020603050405020304" charset="0"/>
            </a:endParaRPr>
          </a:p>
          <a:p>
            <a:pPr algn="l" fontAlgn="auto">
              <a:lnSpc>
                <a:spcPts val="3180"/>
              </a:lnSpc>
            </a:pPr>
            <a:r>
              <a:rPr sz="2000" b="1" i="1">
                <a:solidFill>
                  <a:srgbClr val="110CC6"/>
                </a:solidFill>
                <a:latin typeface="Times New Roman" panose="02020603050405020304" charset="0"/>
                <a:cs typeface="Times New Roman" panose="02020603050405020304" charset="0"/>
              </a:rPr>
              <a:t> </a:t>
            </a:r>
            <a:r>
              <a:rPr lang="en-US" sz="2000" b="1" i="1">
                <a:solidFill>
                  <a:srgbClr val="110CC6"/>
                </a:solidFill>
                <a:latin typeface="Times New Roman" panose="02020603050405020304" charset="0"/>
                <a:cs typeface="Times New Roman" panose="02020603050405020304" charset="0"/>
              </a:rPr>
              <a:t>      </a:t>
            </a:r>
            <a:r>
              <a:rPr sz="2000" b="1" i="1">
                <a:solidFill>
                  <a:srgbClr val="110CC6"/>
                </a:solidFill>
                <a:latin typeface="Times New Roman" panose="02020603050405020304" charset="0"/>
                <a:cs typeface="Times New Roman" panose="02020603050405020304" charset="0"/>
              </a:rPr>
              <a:t>They got everything ready as planned when June finally came._______________</a:t>
            </a:r>
            <a:r>
              <a:rPr sz="2000" b="1" i="1">
                <a:solidFill>
                  <a:srgbClr val="110CC6"/>
                </a:solidFill>
                <a:latin typeface="Times New Roman" panose="02020603050405020304" charset="0"/>
                <a:cs typeface="Times New Roman" panose="02020603050405020304" charset="0"/>
                <a:sym typeface="+mn-ea"/>
              </a:rPr>
              <a:t>________</a:t>
            </a:r>
            <a:r>
              <a:rPr sz="2000" b="1" i="1">
                <a:solidFill>
                  <a:srgbClr val="110CC6"/>
                </a:solidFill>
                <a:latin typeface="Times New Roman" panose="02020603050405020304" charset="0"/>
                <a:cs typeface="Times New Roman" panose="02020603050405020304" charset="0"/>
              </a:rPr>
              <a:t>_____</a:t>
            </a:r>
            <a:endParaRPr sz="2000" b="1" i="1">
              <a:solidFill>
                <a:srgbClr val="110CC6"/>
              </a:solidFill>
              <a:latin typeface="Times New Roman" panose="02020603050405020304" charset="0"/>
              <a:cs typeface="Times New Roman" panose="0202060305040502030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02514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3543300" cy="521970"/>
          </a:xfrm>
          <a:prstGeom prst="rect">
            <a:avLst/>
          </a:prstGeom>
          <a:noFill/>
        </p:spPr>
        <p:txBody>
          <a:bodyPr wrap="square" rtlCol="0">
            <a:spAutoFit/>
          </a:bodyPr>
          <a:p>
            <a:r>
              <a:rPr lang="en-US" altLang="zh-CN" sz="2800"/>
              <a:t>Learning language</a:t>
            </a:r>
            <a:r>
              <a:rPr lang="zh-CN" altLang="en-US" sz="2800"/>
              <a:t>：</a:t>
            </a:r>
            <a:endParaRPr lang="zh-CN" altLang="en-US" sz="2800"/>
          </a:p>
        </p:txBody>
      </p:sp>
      <p:sp>
        <p:nvSpPr>
          <p:cNvPr id="8" name="文本框 7"/>
          <p:cNvSpPr txBox="1"/>
          <p:nvPr/>
        </p:nvSpPr>
        <p:spPr>
          <a:xfrm>
            <a:off x="713105" y="610235"/>
            <a:ext cx="4027170" cy="4656455"/>
          </a:xfrm>
          <a:prstGeom prst="rect">
            <a:avLst/>
          </a:prstGeom>
          <a:noFill/>
        </p:spPr>
        <p:txBody>
          <a:bodyPr wrap="square" rtlCol="0">
            <a:spAutoFit/>
          </a:bodyPr>
          <a:p>
            <a:pPr algn="r" fontAlgn="auto">
              <a:lnSpc>
                <a:spcPts val="3560"/>
              </a:lnSpc>
            </a:pPr>
            <a:r>
              <a:rPr lang="en-US"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新年决心</a:t>
            </a:r>
            <a:r>
              <a:rPr lang="en-US" altLang="zh-CN" sz="2800">
                <a:latin typeface="Arial" panose="020B0604020202020204" pitchFamily="34" charset="0"/>
                <a:cs typeface="Arial" panose="020B0604020202020204" pitchFamily="34" charset="0"/>
              </a:rPr>
              <a:t> </a:t>
            </a:r>
            <a:endParaRPr lang="zh-CN" altLang="en-US" sz="2800">
              <a:latin typeface="Arial" panose="020B0604020202020204" pitchFamily="34" charset="0"/>
              <a:cs typeface="Arial" panose="020B0604020202020204" pitchFamily="34" charset="0"/>
            </a:endParaRPr>
          </a:p>
          <a:p>
            <a:pPr algn="r" fontAlgn="auto">
              <a:lnSpc>
                <a:spcPts val="3560"/>
              </a:lnSpc>
            </a:pPr>
            <a:r>
              <a:rPr lang="en-US" sz="2800">
                <a:latin typeface="Arial" panose="020B0604020202020204" pitchFamily="34" charset="0"/>
                <a:cs typeface="Arial" panose="020B0604020202020204" pitchFamily="34" charset="0"/>
              </a:rPr>
              <a:t>2.</a:t>
            </a:r>
            <a:r>
              <a:rPr lang="zh-CN" altLang="en-US" sz="2800">
                <a:latin typeface="Arial" panose="020B0604020202020204" pitchFamily="34" charset="0"/>
                <a:cs typeface="Arial" panose="020B0604020202020204" pitchFamily="34" charset="0"/>
              </a:rPr>
              <a:t>去慢跑</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cs typeface="Arial" panose="020B0604020202020204" pitchFamily="34" charset="0"/>
              </a:rPr>
              <a:t>下楼</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4.</a:t>
            </a:r>
            <a:r>
              <a:rPr lang="zh-CN" altLang="en-US" sz="2800">
                <a:latin typeface="Arial" panose="020B0604020202020204" pitchFamily="34" charset="0"/>
                <a:cs typeface="Arial" panose="020B0604020202020204" pitchFamily="34" charset="0"/>
              </a:rPr>
              <a:t>保守秘密</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5.</a:t>
            </a:r>
            <a:r>
              <a:rPr lang="zh-CN" altLang="en-US" sz="2800">
                <a:latin typeface="Arial" panose="020B0604020202020204" pitchFamily="34" charset="0"/>
                <a:cs typeface="Arial" panose="020B0604020202020204" pitchFamily="34" charset="0"/>
              </a:rPr>
              <a:t>一副迷惑的表情</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6.</a:t>
            </a:r>
            <a:r>
              <a:rPr lang="zh-CN" altLang="en-US" sz="2800">
                <a:latin typeface="Arial" panose="020B0604020202020204" pitchFamily="34" charset="0"/>
                <a:cs typeface="Arial" panose="020B0604020202020204" pitchFamily="34" charset="0"/>
              </a:rPr>
              <a:t>抽出足够的时间</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7.</a:t>
            </a:r>
            <a:r>
              <a:rPr lang="zh-CN" altLang="en-US" sz="2800">
                <a:latin typeface="Arial" panose="020B0604020202020204" pitchFamily="34" charset="0"/>
                <a:cs typeface="Arial" panose="020B0604020202020204" pitchFamily="34" charset="0"/>
              </a:rPr>
              <a:t>对</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感到内疚</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8.</a:t>
            </a:r>
            <a:r>
              <a:rPr lang="zh-CN" altLang="en-US" sz="2800">
                <a:latin typeface="Arial" panose="020B0604020202020204" pitchFamily="34" charset="0"/>
                <a:cs typeface="Arial" panose="020B0604020202020204" pitchFamily="34" charset="0"/>
              </a:rPr>
              <a:t>在这个特殊的场合</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9.</a:t>
            </a:r>
            <a:r>
              <a:rPr lang="zh-CN" altLang="en-US" sz="2800">
                <a:latin typeface="Arial" panose="020B0604020202020204" pitchFamily="34" charset="0"/>
                <a:cs typeface="Arial" panose="020B0604020202020204" pitchFamily="34" charset="0"/>
              </a:rPr>
              <a:t>坐在餐桌旁</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10.</a:t>
            </a:r>
            <a:r>
              <a:rPr lang="zh-CN" altLang="en-US" sz="2800">
                <a:latin typeface="Arial" panose="020B0604020202020204" pitchFamily="34" charset="0"/>
                <a:cs typeface="Arial" panose="020B0604020202020204" pitchFamily="34" charset="0"/>
              </a:rPr>
              <a:t>私下地</a:t>
            </a:r>
            <a:endParaRPr lang="zh-CN" altLang="en-US" sz="2800">
              <a:latin typeface="Arial" panose="020B0604020202020204" pitchFamily="34" charset="0"/>
              <a:cs typeface="Arial" panose="020B0604020202020204" pitchFamily="34" charset="0"/>
            </a:endParaRPr>
          </a:p>
        </p:txBody>
      </p:sp>
      <p:sp>
        <p:nvSpPr>
          <p:cNvPr id="2" name="文本框 1"/>
          <p:cNvSpPr txBox="1"/>
          <p:nvPr/>
        </p:nvSpPr>
        <p:spPr>
          <a:xfrm>
            <a:off x="5038090" y="610235"/>
            <a:ext cx="7027545" cy="4656455"/>
          </a:xfrm>
          <a:prstGeom prst="rect">
            <a:avLst/>
          </a:prstGeom>
          <a:noFill/>
        </p:spPr>
        <p:txBody>
          <a:bodyPr wrap="square" rtlCol="0">
            <a:spAutoFit/>
          </a:bodyPr>
          <a:p>
            <a:pPr algn="l" fontAlgn="auto">
              <a:lnSpc>
                <a:spcPts val="3560"/>
              </a:lnSpc>
            </a:pPr>
            <a:r>
              <a:rPr lang="en-US" sz="2800">
                <a:latin typeface="Arial" panose="020B0604020202020204" pitchFamily="34" charset="0"/>
                <a:cs typeface="Arial" panose="020B0604020202020204" pitchFamily="34" charset="0"/>
              </a:rPr>
              <a:t>1.</a:t>
            </a:r>
            <a:r>
              <a:rPr lang="en-US" altLang="zh-CN" sz="2800">
                <a:latin typeface="Arial" panose="020B0604020202020204" pitchFamily="34" charset="0"/>
                <a:cs typeface="Arial" panose="020B0604020202020204" pitchFamily="34" charset="0"/>
              </a:rPr>
              <a:t>New Year’s resolution</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2.go jogging</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3.do downstairs</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4.keep... a secret (from...)</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5.a puzzled look/expression</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6.spare enough time</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7.be guilty about...</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8.on the special occasion</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9.at the dinner table</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10.in private</a:t>
            </a:r>
            <a:endParaRPr lang="en-US" altLang="zh-CN" sz="2800">
              <a:latin typeface="Arial" panose="020B0604020202020204" pitchFamily="34" charset="0"/>
              <a:cs typeface="Arial" panose="020B0604020202020204" pitchFamily="34" charset="0"/>
            </a:endParaRPr>
          </a:p>
        </p:txBody>
      </p:sp>
      <p:pic>
        <p:nvPicPr>
          <p:cNvPr id="101" name="图片 100"/>
          <p:cNvPicPr/>
          <p:nvPr/>
        </p:nvPicPr>
        <p:blipFill>
          <a:blip r:embed="rId1"/>
          <a:stretch>
            <a:fillRect/>
          </a:stretch>
        </p:blipFill>
        <p:spPr>
          <a:xfrm>
            <a:off x="0" y="5162550"/>
            <a:ext cx="2143125" cy="16954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96684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4154170" cy="521970"/>
          </a:xfrm>
          <a:prstGeom prst="rect">
            <a:avLst/>
          </a:prstGeom>
          <a:noFill/>
        </p:spPr>
        <p:txBody>
          <a:bodyPr wrap="square" rtlCol="0">
            <a:spAutoFit/>
          </a:bodyPr>
          <a:p>
            <a:r>
              <a:rPr lang="en-US" altLang="zh-CN" sz="2800"/>
              <a:t>Understanding the story</a:t>
            </a:r>
            <a:r>
              <a:rPr lang="zh-CN" altLang="en-US" sz="2800"/>
              <a:t>：</a:t>
            </a:r>
            <a:endParaRPr lang="zh-CN" altLang="en-US" sz="2800"/>
          </a:p>
        </p:txBody>
      </p:sp>
      <p:sp>
        <p:nvSpPr>
          <p:cNvPr id="8" name="文本框 7"/>
          <p:cNvSpPr txBox="1"/>
          <p:nvPr/>
        </p:nvSpPr>
        <p:spPr>
          <a:xfrm>
            <a:off x="95250" y="629920"/>
            <a:ext cx="12001500" cy="5395595"/>
          </a:xfrm>
          <a:prstGeom prst="rect">
            <a:avLst/>
          </a:prstGeom>
          <a:noFill/>
        </p:spPr>
        <p:txBody>
          <a:bodyPr wrap="square" rtlCol="0">
            <a:spAutoFit/>
          </a:bodyPr>
          <a:p>
            <a:pPr fontAlgn="auto">
              <a:lnSpc>
                <a:spcPts val="3760"/>
              </a:lnSpc>
            </a:pPr>
            <a:r>
              <a:rPr lang="en-US" altLang="zh-CN"/>
              <a:t>    </a:t>
            </a:r>
            <a:r>
              <a:rPr lang="en-US" altLang="zh-CN" sz="28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Dad _______________(approach) 50. Mum intended to prepare a special birthday party _____ the important moment. As her house was not __________(space) enough for all the friends and relatives, she consulted with Grandma and decided to have the party at ____________(Grandma).</a:t>
            </a:r>
            <a:endParaRPr lang="en-US" sz="3200">
              <a:latin typeface="Arial" panose="020B0604020202020204" pitchFamily="34" charset="0"/>
              <a:cs typeface="Arial" panose="020B0604020202020204" pitchFamily="34" charset="0"/>
            </a:endParaRPr>
          </a:p>
          <a:p>
            <a:pPr fontAlgn="auto">
              <a:lnSpc>
                <a:spcPts val="3760"/>
              </a:lnSpc>
            </a:pPr>
            <a:r>
              <a:rPr lang="en-US" sz="3200">
                <a:latin typeface="Arial" panose="020B0604020202020204" pitchFamily="34" charset="0"/>
                <a:cs typeface="Arial" panose="020B0604020202020204" pitchFamily="34" charset="0"/>
                <a:sym typeface="+mn-ea"/>
              </a:rPr>
              <a:t>   As Dad, whose New Year’s Resolution was ________(stay) fit, was always g______ about bothering others. To achieve her plan, she started early and shared the plan with her kids. Though ______(ask) to keep it a secret from Dad, the two kids accidentally let it _____ to Dad. Full of __________(frustrate), she made a call to Grandma...</a:t>
            </a:r>
            <a:endParaRPr lang="en-US" sz="3200">
              <a:latin typeface="Arial" panose="020B0604020202020204" pitchFamily="34" charset="0"/>
              <a:cs typeface="Arial" panose="020B0604020202020204" pitchFamily="34" charset="0"/>
              <a:sym typeface="+mn-ea"/>
            </a:endParaRPr>
          </a:p>
        </p:txBody>
      </p:sp>
      <p:sp>
        <p:nvSpPr>
          <p:cNvPr id="2" name="文本框 1"/>
          <p:cNvSpPr txBox="1"/>
          <p:nvPr/>
        </p:nvSpPr>
        <p:spPr>
          <a:xfrm>
            <a:off x="1502410" y="610870"/>
            <a:ext cx="306895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was approaching</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6029960" y="1132840"/>
            <a:ext cx="66802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for</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7" name="文本框 6"/>
          <p:cNvSpPr txBox="1"/>
          <p:nvPr/>
        </p:nvSpPr>
        <p:spPr>
          <a:xfrm>
            <a:off x="3767455" y="1541780"/>
            <a:ext cx="164909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spacious</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9" name="文本框 8"/>
          <p:cNvSpPr txBox="1"/>
          <p:nvPr/>
        </p:nvSpPr>
        <p:spPr>
          <a:xfrm>
            <a:off x="2548890" y="2571115"/>
            <a:ext cx="199961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Grandma</a:t>
            </a:r>
            <a:r>
              <a:rPr lang="en-US" altLang="zh-CN" sz="2800" dirty="0" smtClean="0">
                <a:solidFill>
                  <a:srgbClr val="FF0000"/>
                </a:solidFill>
                <a:latin typeface="Arial" panose="020B0604020202020204" pitchFamily="34" charset="0"/>
                <a:ea typeface="微软雅黑" panose="020B0503020204020204" charset="-122"/>
                <a:cs typeface="Arial" panose="020B0604020202020204" pitchFamily="34" charset="0"/>
              </a:rPr>
              <a:t>’</a:t>
            </a:r>
            <a:r>
              <a:rPr lang="en-US" altLang="zh-CN" sz="2800" dirty="0" smtClean="0">
                <a:solidFill>
                  <a:srgbClr val="FF0000"/>
                </a:solidFill>
                <a:latin typeface="微软雅黑" panose="020B0503020204020204" charset="-122"/>
                <a:ea typeface="微软雅黑" panose="020B0503020204020204" charset="-122"/>
              </a:rPr>
              <a:t>s</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8458835" y="2981325"/>
            <a:ext cx="132588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to stay</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1" name="文本框 10"/>
          <p:cNvSpPr txBox="1"/>
          <p:nvPr/>
        </p:nvSpPr>
        <p:spPr>
          <a:xfrm>
            <a:off x="2574290" y="3503295"/>
            <a:ext cx="113919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guilty</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2" name="文本框 11"/>
          <p:cNvSpPr txBox="1"/>
          <p:nvPr/>
        </p:nvSpPr>
        <p:spPr>
          <a:xfrm>
            <a:off x="3392805" y="4977130"/>
            <a:ext cx="76073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out</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3" name="文本框 12"/>
          <p:cNvSpPr txBox="1"/>
          <p:nvPr/>
        </p:nvSpPr>
        <p:spPr>
          <a:xfrm>
            <a:off x="7112000" y="4977130"/>
            <a:ext cx="196342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frustration</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4" name="文本框 13"/>
          <p:cNvSpPr txBox="1"/>
          <p:nvPr/>
        </p:nvSpPr>
        <p:spPr>
          <a:xfrm>
            <a:off x="179070" y="4455160"/>
            <a:ext cx="115887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asked</a:t>
            </a:r>
            <a:endParaRPr lang="en-US" altLang="zh-CN" sz="2800" dirty="0" smtClean="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20" y="0"/>
            <a:ext cx="409448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3845560" cy="521970"/>
          </a:xfrm>
          <a:prstGeom prst="rect">
            <a:avLst/>
          </a:prstGeom>
          <a:noFill/>
        </p:spPr>
        <p:txBody>
          <a:bodyPr wrap="square" rtlCol="0">
            <a:spAutoFit/>
          </a:bodyPr>
          <a:p>
            <a:r>
              <a:rPr lang="en-US" altLang="zh-CN" sz="2800"/>
              <a:t>Understanding the story</a:t>
            </a:r>
            <a:r>
              <a:rPr lang="zh-CN" altLang="en-US" sz="2800"/>
              <a:t>：</a:t>
            </a:r>
            <a:endParaRPr lang="zh-CN" altLang="en-US" sz="2800"/>
          </a:p>
        </p:txBody>
      </p:sp>
      <p:sp>
        <p:nvSpPr>
          <p:cNvPr id="8" name="文本框 7"/>
          <p:cNvSpPr txBox="1"/>
          <p:nvPr/>
        </p:nvSpPr>
        <p:spPr>
          <a:xfrm>
            <a:off x="1069975" y="676275"/>
            <a:ext cx="2193290" cy="16046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360"/>
              </a:lnSpc>
            </a:pPr>
            <a:r>
              <a:rPr lang="en-US" sz="2000">
                <a:latin typeface="Times New Roman" panose="02020603050405020304" charset="0"/>
                <a:cs typeface="Times New Roman" panose="02020603050405020304" charset="0"/>
              </a:rPr>
              <a:t>Mum wanted to plan a special party for Dad’s 50th birthday and asked kids to keep secret</a:t>
            </a:r>
            <a:endParaRPr lang="en-US" sz="2000">
              <a:latin typeface="Times New Roman" panose="02020603050405020304" charset="0"/>
              <a:cs typeface="Times New Roman" panose="02020603050405020304" charset="0"/>
            </a:endParaRPr>
          </a:p>
        </p:txBody>
      </p:sp>
      <p:sp>
        <p:nvSpPr>
          <p:cNvPr id="2" name="文本框 1"/>
          <p:cNvSpPr txBox="1"/>
          <p:nvPr/>
        </p:nvSpPr>
        <p:spPr>
          <a:xfrm>
            <a:off x="3381375" y="2132330"/>
            <a:ext cx="2015490" cy="798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Dad didn’t want to bother others</a:t>
            </a:r>
            <a:endParaRPr lang="en-US" sz="2200">
              <a:latin typeface="Times New Roman" panose="02020603050405020304" charset="0"/>
              <a:cs typeface="Times New Roman" panose="02020603050405020304" charset="0"/>
            </a:endParaRPr>
          </a:p>
        </p:txBody>
      </p:sp>
      <p:sp>
        <p:nvSpPr>
          <p:cNvPr id="4" name="文本框 3"/>
          <p:cNvSpPr txBox="1"/>
          <p:nvPr/>
        </p:nvSpPr>
        <p:spPr>
          <a:xfrm>
            <a:off x="5709920" y="2132330"/>
            <a:ext cx="2044065" cy="11531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The kids accidentally let the secret out</a:t>
            </a:r>
            <a:endParaRPr lang="en-US" sz="2200">
              <a:latin typeface="Times New Roman" panose="02020603050405020304" charset="0"/>
              <a:cs typeface="Times New Roman" panose="02020603050405020304" charset="0"/>
            </a:endParaRPr>
          </a:p>
        </p:txBody>
      </p:sp>
      <p:sp>
        <p:nvSpPr>
          <p:cNvPr id="6" name="文本框 5"/>
          <p:cNvSpPr txBox="1"/>
          <p:nvPr/>
        </p:nvSpPr>
        <p:spPr>
          <a:xfrm>
            <a:off x="7969250" y="1955165"/>
            <a:ext cx="1840230" cy="11531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Mum gave a call to Grandma...</a:t>
            </a:r>
            <a:endParaRPr lang="en-US" sz="2200">
              <a:latin typeface="Times New Roman" panose="02020603050405020304" charset="0"/>
              <a:cs typeface="Times New Roman" panose="02020603050405020304" charset="0"/>
            </a:endParaRPr>
          </a:p>
        </p:txBody>
      </p:sp>
      <p:sp>
        <p:nvSpPr>
          <p:cNvPr id="7" name="文本框 6"/>
          <p:cNvSpPr txBox="1"/>
          <p:nvPr/>
        </p:nvSpPr>
        <p:spPr>
          <a:xfrm>
            <a:off x="10024745" y="819785"/>
            <a:ext cx="2053590" cy="11531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Everything ready, the big day came...</a:t>
            </a:r>
            <a:endParaRPr lang="en-US" altLang="zh-CN" sz="2200">
              <a:latin typeface="Times New Roman" panose="02020603050405020304" charset="0"/>
              <a:cs typeface="Times New Roman" panose="02020603050405020304" charset="0"/>
            </a:endParaRPr>
          </a:p>
        </p:txBody>
      </p:sp>
      <p:sp>
        <p:nvSpPr>
          <p:cNvPr id="17" name="任意多边形 16"/>
          <p:cNvSpPr/>
          <p:nvPr/>
        </p:nvSpPr>
        <p:spPr>
          <a:xfrm>
            <a:off x="2961005" y="1069975"/>
            <a:ext cx="7082790" cy="1860550"/>
          </a:xfrm>
          <a:custGeom>
            <a:avLst/>
            <a:gdLst>
              <a:gd name="connisteX0" fmla="*/ 0 w 7082790"/>
              <a:gd name="connsiteY0" fmla="*/ 0 h 1860761"/>
              <a:gd name="connisteX1" fmla="*/ 66675 w 7082790"/>
              <a:gd name="connsiteY1" fmla="*/ 29210 h 1860761"/>
              <a:gd name="connisteX2" fmla="*/ 133985 w 7082790"/>
              <a:gd name="connsiteY2" fmla="*/ 67310 h 1860761"/>
              <a:gd name="connisteX3" fmla="*/ 201295 w 7082790"/>
              <a:gd name="connsiteY3" fmla="*/ 105410 h 1860761"/>
              <a:gd name="connisteX4" fmla="*/ 277495 w 7082790"/>
              <a:gd name="connsiteY4" fmla="*/ 144145 h 1860761"/>
              <a:gd name="connisteX5" fmla="*/ 344805 w 7082790"/>
              <a:gd name="connsiteY5" fmla="*/ 182245 h 1860761"/>
              <a:gd name="connisteX6" fmla="*/ 421640 w 7082790"/>
              <a:gd name="connsiteY6" fmla="*/ 230505 h 1860761"/>
              <a:gd name="connisteX7" fmla="*/ 488950 w 7082790"/>
              <a:gd name="connsiteY7" fmla="*/ 278130 h 1860761"/>
              <a:gd name="connisteX8" fmla="*/ 555625 w 7082790"/>
              <a:gd name="connsiteY8" fmla="*/ 335915 h 1860761"/>
              <a:gd name="connisteX9" fmla="*/ 622935 w 7082790"/>
              <a:gd name="connsiteY9" fmla="*/ 402590 h 1860761"/>
              <a:gd name="connisteX10" fmla="*/ 690245 w 7082790"/>
              <a:gd name="connsiteY10" fmla="*/ 460375 h 1860761"/>
              <a:gd name="connisteX11" fmla="*/ 737870 w 7082790"/>
              <a:gd name="connsiteY11" fmla="*/ 527685 h 1860761"/>
              <a:gd name="connisteX12" fmla="*/ 766445 w 7082790"/>
              <a:gd name="connsiteY12" fmla="*/ 594360 h 1860761"/>
              <a:gd name="connisteX13" fmla="*/ 805180 w 7082790"/>
              <a:gd name="connsiteY13" fmla="*/ 671195 h 1860761"/>
              <a:gd name="connisteX14" fmla="*/ 843280 w 7082790"/>
              <a:gd name="connsiteY14" fmla="*/ 738505 h 1860761"/>
              <a:gd name="connisteX15" fmla="*/ 871855 w 7082790"/>
              <a:gd name="connsiteY15" fmla="*/ 805180 h 1860761"/>
              <a:gd name="connisteX16" fmla="*/ 910590 w 7082790"/>
              <a:gd name="connsiteY16" fmla="*/ 872490 h 1860761"/>
              <a:gd name="connisteX17" fmla="*/ 948690 w 7082790"/>
              <a:gd name="connsiteY17" fmla="*/ 939800 h 1860761"/>
              <a:gd name="connisteX18" fmla="*/ 986790 w 7082790"/>
              <a:gd name="connsiteY18" fmla="*/ 1006475 h 1860761"/>
              <a:gd name="connisteX19" fmla="*/ 1025525 w 7082790"/>
              <a:gd name="connsiteY19" fmla="*/ 1073785 h 1860761"/>
              <a:gd name="connisteX20" fmla="*/ 1073150 w 7082790"/>
              <a:gd name="connsiteY20" fmla="*/ 1150620 h 1860761"/>
              <a:gd name="connisteX21" fmla="*/ 1092200 w 7082790"/>
              <a:gd name="connsiteY21" fmla="*/ 1217295 h 1860761"/>
              <a:gd name="connisteX22" fmla="*/ 1121410 w 7082790"/>
              <a:gd name="connsiteY22" fmla="*/ 1284605 h 1860761"/>
              <a:gd name="connisteX23" fmla="*/ 1169035 w 7082790"/>
              <a:gd name="connsiteY23" fmla="*/ 1351915 h 1860761"/>
              <a:gd name="connisteX24" fmla="*/ 1207770 w 7082790"/>
              <a:gd name="connsiteY24" fmla="*/ 1418590 h 1860761"/>
              <a:gd name="connisteX25" fmla="*/ 1264920 w 7082790"/>
              <a:gd name="connsiteY25" fmla="*/ 1485900 h 1860761"/>
              <a:gd name="connisteX26" fmla="*/ 1313180 w 7082790"/>
              <a:gd name="connsiteY26" fmla="*/ 1553210 h 1860761"/>
              <a:gd name="connisteX27" fmla="*/ 1379855 w 7082790"/>
              <a:gd name="connsiteY27" fmla="*/ 1619885 h 1860761"/>
              <a:gd name="connisteX28" fmla="*/ 1447165 w 7082790"/>
              <a:gd name="connsiteY28" fmla="*/ 1668145 h 1860761"/>
              <a:gd name="connisteX29" fmla="*/ 1514475 w 7082790"/>
              <a:gd name="connsiteY29" fmla="*/ 1706245 h 1860761"/>
              <a:gd name="connisteX30" fmla="*/ 1590675 w 7082790"/>
              <a:gd name="connsiteY30" fmla="*/ 1744980 h 1860761"/>
              <a:gd name="connisteX31" fmla="*/ 1677035 w 7082790"/>
              <a:gd name="connsiteY31" fmla="*/ 1764030 h 1860761"/>
              <a:gd name="connisteX32" fmla="*/ 1744345 w 7082790"/>
              <a:gd name="connsiteY32" fmla="*/ 1783080 h 1860761"/>
              <a:gd name="connisteX33" fmla="*/ 1821180 w 7082790"/>
              <a:gd name="connsiteY33" fmla="*/ 1792605 h 1860761"/>
              <a:gd name="connisteX34" fmla="*/ 1887855 w 7082790"/>
              <a:gd name="connsiteY34" fmla="*/ 1802130 h 1860761"/>
              <a:gd name="connisteX35" fmla="*/ 1955165 w 7082790"/>
              <a:gd name="connsiteY35" fmla="*/ 1811655 h 1860761"/>
              <a:gd name="connisteX36" fmla="*/ 2022475 w 7082790"/>
              <a:gd name="connsiteY36" fmla="*/ 1821180 h 1860761"/>
              <a:gd name="connisteX37" fmla="*/ 2089150 w 7082790"/>
              <a:gd name="connsiteY37" fmla="*/ 1830705 h 1860761"/>
              <a:gd name="connisteX38" fmla="*/ 2156460 w 7082790"/>
              <a:gd name="connsiteY38" fmla="*/ 1850390 h 1860761"/>
              <a:gd name="connisteX39" fmla="*/ 2223770 w 7082790"/>
              <a:gd name="connsiteY39" fmla="*/ 1859915 h 1860761"/>
              <a:gd name="connisteX40" fmla="*/ 2290445 w 7082790"/>
              <a:gd name="connsiteY40" fmla="*/ 1859915 h 1860761"/>
              <a:gd name="connisteX41" fmla="*/ 2357755 w 7082790"/>
              <a:gd name="connsiteY41" fmla="*/ 1859915 h 1860761"/>
              <a:gd name="connisteX42" fmla="*/ 2425065 w 7082790"/>
              <a:gd name="connsiteY42" fmla="*/ 1859915 h 1860761"/>
              <a:gd name="connisteX43" fmla="*/ 2491740 w 7082790"/>
              <a:gd name="connsiteY43" fmla="*/ 1850390 h 1860761"/>
              <a:gd name="connisteX44" fmla="*/ 2559050 w 7082790"/>
              <a:gd name="connsiteY44" fmla="*/ 1830705 h 1860761"/>
              <a:gd name="connisteX45" fmla="*/ 2626360 w 7082790"/>
              <a:gd name="connsiteY45" fmla="*/ 1830705 h 1860761"/>
              <a:gd name="connisteX46" fmla="*/ 2693035 w 7082790"/>
              <a:gd name="connsiteY46" fmla="*/ 1830705 h 1860761"/>
              <a:gd name="connisteX47" fmla="*/ 2760345 w 7082790"/>
              <a:gd name="connsiteY47" fmla="*/ 1830705 h 1860761"/>
              <a:gd name="connisteX48" fmla="*/ 2827655 w 7082790"/>
              <a:gd name="connsiteY48" fmla="*/ 1850390 h 1860761"/>
              <a:gd name="connisteX49" fmla="*/ 2903855 w 7082790"/>
              <a:gd name="connsiteY49" fmla="*/ 1850390 h 1860761"/>
              <a:gd name="connisteX50" fmla="*/ 2971165 w 7082790"/>
              <a:gd name="connsiteY50" fmla="*/ 1859915 h 1860761"/>
              <a:gd name="connisteX51" fmla="*/ 3038475 w 7082790"/>
              <a:gd name="connsiteY51" fmla="*/ 1859915 h 1860761"/>
              <a:gd name="connisteX52" fmla="*/ 3105150 w 7082790"/>
              <a:gd name="connsiteY52" fmla="*/ 1859915 h 1860761"/>
              <a:gd name="connisteX53" fmla="*/ 3172460 w 7082790"/>
              <a:gd name="connsiteY53" fmla="*/ 1859915 h 1860761"/>
              <a:gd name="connisteX54" fmla="*/ 3249295 w 7082790"/>
              <a:gd name="connsiteY54" fmla="*/ 1859915 h 1860761"/>
              <a:gd name="connisteX55" fmla="*/ 3315970 w 7082790"/>
              <a:gd name="connsiteY55" fmla="*/ 1859915 h 1860761"/>
              <a:gd name="connisteX56" fmla="*/ 3383280 w 7082790"/>
              <a:gd name="connsiteY56" fmla="*/ 1859915 h 1860761"/>
              <a:gd name="connisteX57" fmla="*/ 3450590 w 7082790"/>
              <a:gd name="connsiteY57" fmla="*/ 1859915 h 1860761"/>
              <a:gd name="connisteX58" fmla="*/ 3526790 w 7082790"/>
              <a:gd name="connsiteY58" fmla="*/ 1859915 h 1860761"/>
              <a:gd name="connisteX59" fmla="*/ 3594100 w 7082790"/>
              <a:gd name="connsiteY59" fmla="*/ 1859915 h 1860761"/>
              <a:gd name="connisteX60" fmla="*/ 3680460 w 7082790"/>
              <a:gd name="connsiteY60" fmla="*/ 1859915 h 1860761"/>
              <a:gd name="connisteX61" fmla="*/ 3747770 w 7082790"/>
              <a:gd name="connsiteY61" fmla="*/ 1859915 h 1860761"/>
              <a:gd name="connisteX62" fmla="*/ 3833495 w 7082790"/>
              <a:gd name="connsiteY62" fmla="*/ 1859915 h 1860761"/>
              <a:gd name="connisteX63" fmla="*/ 3919855 w 7082790"/>
              <a:gd name="connsiteY63" fmla="*/ 1859915 h 1860761"/>
              <a:gd name="connisteX64" fmla="*/ 3987165 w 7082790"/>
              <a:gd name="connsiteY64" fmla="*/ 1859915 h 1860761"/>
              <a:gd name="connisteX65" fmla="*/ 4054475 w 7082790"/>
              <a:gd name="connsiteY65" fmla="*/ 1859915 h 1860761"/>
              <a:gd name="connisteX66" fmla="*/ 4121150 w 7082790"/>
              <a:gd name="connsiteY66" fmla="*/ 1859915 h 1860761"/>
              <a:gd name="connisteX67" fmla="*/ 4188460 w 7082790"/>
              <a:gd name="connsiteY67" fmla="*/ 1859915 h 1860761"/>
              <a:gd name="connisteX68" fmla="*/ 4255770 w 7082790"/>
              <a:gd name="connsiteY68" fmla="*/ 1859915 h 1860761"/>
              <a:gd name="connisteX69" fmla="*/ 4322445 w 7082790"/>
              <a:gd name="connsiteY69" fmla="*/ 1859915 h 1860761"/>
              <a:gd name="connisteX70" fmla="*/ 4389755 w 7082790"/>
              <a:gd name="connsiteY70" fmla="*/ 1859915 h 1860761"/>
              <a:gd name="connisteX71" fmla="*/ 4466590 w 7082790"/>
              <a:gd name="connsiteY71" fmla="*/ 1859915 h 1860761"/>
              <a:gd name="connisteX72" fmla="*/ 4552950 w 7082790"/>
              <a:gd name="connsiteY72" fmla="*/ 1859915 h 1860761"/>
              <a:gd name="connisteX73" fmla="*/ 4629150 w 7082790"/>
              <a:gd name="connsiteY73" fmla="*/ 1859915 h 1860761"/>
              <a:gd name="connisteX74" fmla="*/ 4696460 w 7082790"/>
              <a:gd name="connsiteY74" fmla="*/ 1859915 h 1860761"/>
              <a:gd name="connisteX75" fmla="*/ 4763770 w 7082790"/>
              <a:gd name="connsiteY75" fmla="*/ 1859915 h 1860761"/>
              <a:gd name="connisteX76" fmla="*/ 4830445 w 7082790"/>
              <a:gd name="connsiteY76" fmla="*/ 1859915 h 1860761"/>
              <a:gd name="connisteX77" fmla="*/ 4897755 w 7082790"/>
              <a:gd name="connsiteY77" fmla="*/ 1859915 h 1860761"/>
              <a:gd name="connisteX78" fmla="*/ 4965065 w 7082790"/>
              <a:gd name="connsiteY78" fmla="*/ 1859915 h 1860761"/>
              <a:gd name="connisteX79" fmla="*/ 5031740 w 7082790"/>
              <a:gd name="connsiteY79" fmla="*/ 1859915 h 1860761"/>
              <a:gd name="connisteX80" fmla="*/ 5099050 w 7082790"/>
              <a:gd name="connsiteY80" fmla="*/ 1859915 h 1860761"/>
              <a:gd name="connisteX81" fmla="*/ 5166360 w 7082790"/>
              <a:gd name="connsiteY81" fmla="*/ 1859915 h 1860761"/>
              <a:gd name="connisteX82" fmla="*/ 5242560 w 7082790"/>
              <a:gd name="connsiteY82" fmla="*/ 1850390 h 1860761"/>
              <a:gd name="connisteX83" fmla="*/ 5319395 w 7082790"/>
              <a:gd name="connsiteY83" fmla="*/ 1821180 h 1860761"/>
              <a:gd name="connisteX84" fmla="*/ 5386705 w 7082790"/>
              <a:gd name="connsiteY84" fmla="*/ 1802130 h 1860761"/>
              <a:gd name="connisteX85" fmla="*/ 5453380 w 7082790"/>
              <a:gd name="connsiteY85" fmla="*/ 1764030 h 1860761"/>
              <a:gd name="connisteX86" fmla="*/ 5520690 w 7082790"/>
              <a:gd name="connsiteY86" fmla="*/ 1715770 h 1860761"/>
              <a:gd name="connisteX87" fmla="*/ 5588000 w 7082790"/>
              <a:gd name="connsiteY87" fmla="*/ 1638935 h 1860761"/>
              <a:gd name="connisteX88" fmla="*/ 5645150 w 7082790"/>
              <a:gd name="connsiteY88" fmla="*/ 1572260 h 1860761"/>
              <a:gd name="connisteX89" fmla="*/ 5702935 w 7082790"/>
              <a:gd name="connsiteY89" fmla="*/ 1504950 h 1860761"/>
              <a:gd name="connisteX90" fmla="*/ 5760085 w 7082790"/>
              <a:gd name="connsiteY90" fmla="*/ 1438275 h 1860761"/>
              <a:gd name="connisteX91" fmla="*/ 5817870 w 7082790"/>
              <a:gd name="connsiteY91" fmla="*/ 1361440 h 1860761"/>
              <a:gd name="connisteX92" fmla="*/ 5855970 w 7082790"/>
              <a:gd name="connsiteY92" fmla="*/ 1284605 h 1860761"/>
              <a:gd name="connisteX93" fmla="*/ 5894705 w 7082790"/>
              <a:gd name="connsiteY93" fmla="*/ 1207770 h 1860761"/>
              <a:gd name="connisteX94" fmla="*/ 5913755 w 7082790"/>
              <a:gd name="connsiteY94" fmla="*/ 1141095 h 1860761"/>
              <a:gd name="connisteX95" fmla="*/ 5942330 w 7082790"/>
              <a:gd name="connsiteY95" fmla="*/ 1073785 h 1860761"/>
              <a:gd name="connisteX96" fmla="*/ 5981065 w 7082790"/>
              <a:gd name="connsiteY96" fmla="*/ 1006475 h 1860761"/>
              <a:gd name="connisteX97" fmla="*/ 6009640 w 7082790"/>
              <a:gd name="connsiteY97" fmla="*/ 939800 h 1860761"/>
              <a:gd name="connisteX98" fmla="*/ 6028690 w 7082790"/>
              <a:gd name="connsiteY98" fmla="*/ 872490 h 1860761"/>
              <a:gd name="connisteX99" fmla="*/ 6066790 w 7082790"/>
              <a:gd name="connsiteY99" fmla="*/ 795655 h 1860761"/>
              <a:gd name="connisteX100" fmla="*/ 6096000 w 7082790"/>
              <a:gd name="connsiteY100" fmla="*/ 728980 h 1860761"/>
              <a:gd name="connisteX101" fmla="*/ 6115050 w 7082790"/>
              <a:gd name="connsiteY101" fmla="*/ 661670 h 1860761"/>
              <a:gd name="connisteX102" fmla="*/ 6143625 w 7082790"/>
              <a:gd name="connsiteY102" fmla="*/ 594360 h 1860761"/>
              <a:gd name="connisteX103" fmla="*/ 6162675 w 7082790"/>
              <a:gd name="connsiteY103" fmla="*/ 527685 h 1860761"/>
              <a:gd name="connisteX104" fmla="*/ 6191885 w 7082790"/>
              <a:gd name="connsiteY104" fmla="*/ 460375 h 1860761"/>
              <a:gd name="connisteX105" fmla="*/ 6201410 w 7082790"/>
              <a:gd name="connsiteY105" fmla="*/ 393065 h 1860761"/>
              <a:gd name="connisteX106" fmla="*/ 6249035 w 7082790"/>
              <a:gd name="connsiteY106" fmla="*/ 326390 h 1860761"/>
              <a:gd name="connisteX107" fmla="*/ 6316345 w 7082790"/>
              <a:gd name="connsiteY107" fmla="*/ 278130 h 1860761"/>
              <a:gd name="connisteX108" fmla="*/ 6383655 w 7082790"/>
              <a:gd name="connsiteY108" fmla="*/ 230505 h 1860761"/>
              <a:gd name="connisteX109" fmla="*/ 6450330 w 7082790"/>
              <a:gd name="connsiteY109" fmla="*/ 210820 h 1860761"/>
              <a:gd name="connisteX110" fmla="*/ 6527165 w 7082790"/>
              <a:gd name="connsiteY110" fmla="*/ 210820 h 1860761"/>
              <a:gd name="connisteX111" fmla="*/ 6594475 w 7082790"/>
              <a:gd name="connsiteY111" fmla="*/ 210820 h 1860761"/>
              <a:gd name="connisteX112" fmla="*/ 6670675 w 7082790"/>
              <a:gd name="connsiteY112" fmla="*/ 210820 h 1860761"/>
              <a:gd name="connisteX113" fmla="*/ 6737985 w 7082790"/>
              <a:gd name="connsiteY113" fmla="*/ 210820 h 1860761"/>
              <a:gd name="connisteX114" fmla="*/ 6805295 w 7082790"/>
              <a:gd name="connsiteY114" fmla="*/ 220980 h 1860761"/>
              <a:gd name="connisteX115" fmla="*/ 6871970 w 7082790"/>
              <a:gd name="connsiteY115" fmla="*/ 230505 h 1860761"/>
              <a:gd name="connisteX116" fmla="*/ 6939280 w 7082790"/>
              <a:gd name="connsiteY116" fmla="*/ 230505 h 1860761"/>
              <a:gd name="connisteX117" fmla="*/ 7016115 w 7082790"/>
              <a:gd name="connsiteY117" fmla="*/ 230505 h 1860761"/>
              <a:gd name="connisteX118" fmla="*/ 7082790 w 7082790"/>
              <a:gd name="connsiteY118" fmla="*/ 230505 h 186076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Lst>
            <a:rect l="l" t="t" r="r" b="b"/>
            <a:pathLst>
              <a:path w="7082790" h="1860762">
                <a:moveTo>
                  <a:pt x="0" y="0"/>
                </a:moveTo>
                <a:cubicBezTo>
                  <a:pt x="12065" y="5080"/>
                  <a:pt x="40005" y="15875"/>
                  <a:pt x="66675" y="29210"/>
                </a:cubicBezTo>
                <a:cubicBezTo>
                  <a:pt x="93345" y="42545"/>
                  <a:pt x="107315" y="52070"/>
                  <a:pt x="133985" y="67310"/>
                </a:cubicBezTo>
                <a:cubicBezTo>
                  <a:pt x="160655" y="82550"/>
                  <a:pt x="172720" y="90170"/>
                  <a:pt x="201295" y="105410"/>
                </a:cubicBezTo>
                <a:cubicBezTo>
                  <a:pt x="229870" y="120650"/>
                  <a:pt x="248920" y="128905"/>
                  <a:pt x="277495" y="144145"/>
                </a:cubicBezTo>
                <a:cubicBezTo>
                  <a:pt x="306070" y="159385"/>
                  <a:pt x="316230" y="165100"/>
                  <a:pt x="344805" y="182245"/>
                </a:cubicBezTo>
                <a:cubicBezTo>
                  <a:pt x="373380" y="199390"/>
                  <a:pt x="393065" y="211455"/>
                  <a:pt x="421640" y="230505"/>
                </a:cubicBezTo>
                <a:cubicBezTo>
                  <a:pt x="450215" y="249555"/>
                  <a:pt x="462280" y="257175"/>
                  <a:pt x="488950" y="278130"/>
                </a:cubicBezTo>
                <a:cubicBezTo>
                  <a:pt x="515620" y="299085"/>
                  <a:pt x="528955" y="311150"/>
                  <a:pt x="555625" y="335915"/>
                </a:cubicBezTo>
                <a:cubicBezTo>
                  <a:pt x="582295" y="360680"/>
                  <a:pt x="596265" y="377825"/>
                  <a:pt x="622935" y="402590"/>
                </a:cubicBezTo>
                <a:cubicBezTo>
                  <a:pt x="649605" y="427355"/>
                  <a:pt x="667385" y="435610"/>
                  <a:pt x="690245" y="460375"/>
                </a:cubicBezTo>
                <a:cubicBezTo>
                  <a:pt x="713105" y="485140"/>
                  <a:pt x="722630" y="501015"/>
                  <a:pt x="737870" y="527685"/>
                </a:cubicBezTo>
                <a:cubicBezTo>
                  <a:pt x="753110" y="554355"/>
                  <a:pt x="753110" y="565785"/>
                  <a:pt x="766445" y="594360"/>
                </a:cubicBezTo>
                <a:cubicBezTo>
                  <a:pt x="779780" y="622935"/>
                  <a:pt x="789940" y="642620"/>
                  <a:pt x="805180" y="671195"/>
                </a:cubicBezTo>
                <a:cubicBezTo>
                  <a:pt x="820420" y="699770"/>
                  <a:pt x="829945" y="711835"/>
                  <a:pt x="843280" y="738505"/>
                </a:cubicBezTo>
                <a:cubicBezTo>
                  <a:pt x="856615" y="765175"/>
                  <a:pt x="858520" y="778510"/>
                  <a:pt x="871855" y="805180"/>
                </a:cubicBezTo>
                <a:cubicBezTo>
                  <a:pt x="885190" y="831850"/>
                  <a:pt x="895350" y="845820"/>
                  <a:pt x="910590" y="872490"/>
                </a:cubicBezTo>
                <a:cubicBezTo>
                  <a:pt x="925830" y="899160"/>
                  <a:pt x="933450" y="913130"/>
                  <a:pt x="948690" y="939800"/>
                </a:cubicBezTo>
                <a:cubicBezTo>
                  <a:pt x="963930" y="966470"/>
                  <a:pt x="971550" y="979805"/>
                  <a:pt x="986790" y="1006475"/>
                </a:cubicBezTo>
                <a:cubicBezTo>
                  <a:pt x="1002030" y="1033145"/>
                  <a:pt x="1008380" y="1045210"/>
                  <a:pt x="1025525" y="1073785"/>
                </a:cubicBezTo>
                <a:cubicBezTo>
                  <a:pt x="1042670" y="1102360"/>
                  <a:pt x="1059815" y="1122045"/>
                  <a:pt x="1073150" y="1150620"/>
                </a:cubicBezTo>
                <a:cubicBezTo>
                  <a:pt x="1086485" y="1179195"/>
                  <a:pt x="1082675" y="1190625"/>
                  <a:pt x="1092200" y="1217295"/>
                </a:cubicBezTo>
                <a:cubicBezTo>
                  <a:pt x="1101725" y="1243965"/>
                  <a:pt x="1106170" y="1257935"/>
                  <a:pt x="1121410" y="1284605"/>
                </a:cubicBezTo>
                <a:cubicBezTo>
                  <a:pt x="1136650" y="1311275"/>
                  <a:pt x="1151890" y="1325245"/>
                  <a:pt x="1169035" y="1351915"/>
                </a:cubicBezTo>
                <a:cubicBezTo>
                  <a:pt x="1186180" y="1378585"/>
                  <a:pt x="1188720" y="1391920"/>
                  <a:pt x="1207770" y="1418590"/>
                </a:cubicBezTo>
                <a:cubicBezTo>
                  <a:pt x="1226820" y="1445260"/>
                  <a:pt x="1243965" y="1459230"/>
                  <a:pt x="1264920" y="1485900"/>
                </a:cubicBezTo>
                <a:cubicBezTo>
                  <a:pt x="1285875" y="1512570"/>
                  <a:pt x="1290320" y="1526540"/>
                  <a:pt x="1313180" y="1553210"/>
                </a:cubicBezTo>
                <a:cubicBezTo>
                  <a:pt x="1336040" y="1579880"/>
                  <a:pt x="1353185" y="1597025"/>
                  <a:pt x="1379855" y="1619885"/>
                </a:cubicBezTo>
                <a:cubicBezTo>
                  <a:pt x="1406525" y="1642745"/>
                  <a:pt x="1420495" y="1651000"/>
                  <a:pt x="1447165" y="1668145"/>
                </a:cubicBezTo>
                <a:cubicBezTo>
                  <a:pt x="1473835" y="1685290"/>
                  <a:pt x="1485900" y="1691005"/>
                  <a:pt x="1514475" y="1706245"/>
                </a:cubicBezTo>
                <a:cubicBezTo>
                  <a:pt x="1543050" y="1721485"/>
                  <a:pt x="1558290" y="1733550"/>
                  <a:pt x="1590675" y="1744980"/>
                </a:cubicBezTo>
                <a:cubicBezTo>
                  <a:pt x="1623060" y="1756410"/>
                  <a:pt x="1646555" y="1756410"/>
                  <a:pt x="1677035" y="1764030"/>
                </a:cubicBezTo>
                <a:cubicBezTo>
                  <a:pt x="1707515" y="1771650"/>
                  <a:pt x="1715770" y="1777365"/>
                  <a:pt x="1744345" y="1783080"/>
                </a:cubicBezTo>
                <a:cubicBezTo>
                  <a:pt x="1772920" y="1788795"/>
                  <a:pt x="1792605" y="1788795"/>
                  <a:pt x="1821180" y="1792605"/>
                </a:cubicBezTo>
                <a:cubicBezTo>
                  <a:pt x="1849755" y="1796415"/>
                  <a:pt x="1861185" y="1798320"/>
                  <a:pt x="1887855" y="1802130"/>
                </a:cubicBezTo>
                <a:cubicBezTo>
                  <a:pt x="1914525" y="1805940"/>
                  <a:pt x="1928495" y="1807845"/>
                  <a:pt x="1955165" y="1811655"/>
                </a:cubicBezTo>
                <a:cubicBezTo>
                  <a:pt x="1981835" y="1815465"/>
                  <a:pt x="1995805" y="1817370"/>
                  <a:pt x="2022475" y="1821180"/>
                </a:cubicBezTo>
                <a:cubicBezTo>
                  <a:pt x="2049145" y="1824990"/>
                  <a:pt x="2062480" y="1824990"/>
                  <a:pt x="2089150" y="1830705"/>
                </a:cubicBezTo>
                <a:cubicBezTo>
                  <a:pt x="2115820" y="1836420"/>
                  <a:pt x="2129790" y="1844675"/>
                  <a:pt x="2156460" y="1850390"/>
                </a:cubicBezTo>
                <a:cubicBezTo>
                  <a:pt x="2183130" y="1856105"/>
                  <a:pt x="2197100" y="1858010"/>
                  <a:pt x="2223770" y="1859915"/>
                </a:cubicBezTo>
                <a:cubicBezTo>
                  <a:pt x="2250440" y="1861820"/>
                  <a:pt x="2263775" y="1859915"/>
                  <a:pt x="2290445" y="1859915"/>
                </a:cubicBezTo>
                <a:cubicBezTo>
                  <a:pt x="2317115" y="1859915"/>
                  <a:pt x="2331085" y="1859915"/>
                  <a:pt x="2357755" y="1859915"/>
                </a:cubicBezTo>
                <a:cubicBezTo>
                  <a:pt x="2384425" y="1859915"/>
                  <a:pt x="2398395" y="1861820"/>
                  <a:pt x="2425065" y="1859915"/>
                </a:cubicBezTo>
                <a:cubicBezTo>
                  <a:pt x="2451735" y="1858010"/>
                  <a:pt x="2465070" y="1856105"/>
                  <a:pt x="2491740" y="1850390"/>
                </a:cubicBezTo>
                <a:cubicBezTo>
                  <a:pt x="2518410" y="1844675"/>
                  <a:pt x="2532380" y="1834515"/>
                  <a:pt x="2559050" y="1830705"/>
                </a:cubicBezTo>
                <a:cubicBezTo>
                  <a:pt x="2585720" y="1826895"/>
                  <a:pt x="2599690" y="1830705"/>
                  <a:pt x="2626360" y="1830705"/>
                </a:cubicBezTo>
                <a:cubicBezTo>
                  <a:pt x="2653030" y="1830705"/>
                  <a:pt x="2666365" y="1830705"/>
                  <a:pt x="2693035" y="1830705"/>
                </a:cubicBezTo>
                <a:cubicBezTo>
                  <a:pt x="2719705" y="1830705"/>
                  <a:pt x="2733675" y="1826895"/>
                  <a:pt x="2760345" y="1830705"/>
                </a:cubicBezTo>
                <a:cubicBezTo>
                  <a:pt x="2787015" y="1834515"/>
                  <a:pt x="2799080" y="1846580"/>
                  <a:pt x="2827655" y="1850390"/>
                </a:cubicBezTo>
                <a:cubicBezTo>
                  <a:pt x="2856230" y="1854200"/>
                  <a:pt x="2875280" y="1848485"/>
                  <a:pt x="2903855" y="1850390"/>
                </a:cubicBezTo>
                <a:cubicBezTo>
                  <a:pt x="2932430" y="1852295"/>
                  <a:pt x="2944495" y="1858010"/>
                  <a:pt x="2971165" y="1859915"/>
                </a:cubicBezTo>
                <a:cubicBezTo>
                  <a:pt x="2997835" y="1861820"/>
                  <a:pt x="3011805" y="1859915"/>
                  <a:pt x="3038475" y="1859915"/>
                </a:cubicBezTo>
                <a:cubicBezTo>
                  <a:pt x="3065145" y="1859915"/>
                  <a:pt x="3078480" y="1859915"/>
                  <a:pt x="3105150" y="1859915"/>
                </a:cubicBezTo>
                <a:cubicBezTo>
                  <a:pt x="3131820" y="1859915"/>
                  <a:pt x="3143885" y="1859915"/>
                  <a:pt x="3172460" y="1859915"/>
                </a:cubicBezTo>
                <a:cubicBezTo>
                  <a:pt x="3201035" y="1859915"/>
                  <a:pt x="3220720" y="1859915"/>
                  <a:pt x="3249295" y="1859915"/>
                </a:cubicBezTo>
                <a:cubicBezTo>
                  <a:pt x="3277870" y="1859915"/>
                  <a:pt x="3289300" y="1859915"/>
                  <a:pt x="3315970" y="1859915"/>
                </a:cubicBezTo>
                <a:cubicBezTo>
                  <a:pt x="3342640" y="1859915"/>
                  <a:pt x="3356610" y="1859915"/>
                  <a:pt x="3383280" y="1859915"/>
                </a:cubicBezTo>
                <a:cubicBezTo>
                  <a:pt x="3409950" y="1859915"/>
                  <a:pt x="3422015" y="1859915"/>
                  <a:pt x="3450590" y="1859915"/>
                </a:cubicBezTo>
                <a:cubicBezTo>
                  <a:pt x="3479165" y="1859915"/>
                  <a:pt x="3498215" y="1859915"/>
                  <a:pt x="3526790" y="1859915"/>
                </a:cubicBezTo>
                <a:cubicBezTo>
                  <a:pt x="3555365" y="1859915"/>
                  <a:pt x="3563620" y="1859915"/>
                  <a:pt x="3594100" y="1859915"/>
                </a:cubicBezTo>
                <a:cubicBezTo>
                  <a:pt x="3624580" y="1859915"/>
                  <a:pt x="3649980" y="1859915"/>
                  <a:pt x="3680460" y="1859915"/>
                </a:cubicBezTo>
                <a:cubicBezTo>
                  <a:pt x="3710940" y="1859915"/>
                  <a:pt x="3717290" y="1859915"/>
                  <a:pt x="3747770" y="1859915"/>
                </a:cubicBezTo>
                <a:cubicBezTo>
                  <a:pt x="3778250" y="1859915"/>
                  <a:pt x="3799205" y="1859915"/>
                  <a:pt x="3833495" y="1859915"/>
                </a:cubicBezTo>
                <a:cubicBezTo>
                  <a:pt x="3867785" y="1859915"/>
                  <a:pt x="3889375" y="1859915"/>
                  <a:pt x="3919855" y="1859915"/>
                </a:cubicBezTo>
                <a:cubicBezTo>
                  <a:pt x="3950335" y="1859915"/>
                  <a:pt x="3960495" y="1859915"/>
                  <a:pt x="3987165" y="1859915"/>
                </a:cubicBezTo>
                <a:cubicBezTo>
                  <a:pt x="4013835" y="1859915"/>
                  <a:pt x="4027805" y="1859915"/>
                  <a:pt x="4054475" y="1859915"/>
                </a:cubicBezTo>
                <a:cubicBezTo>
                  <a:pt x="4081145" y="1859915"/>
                  <a:pt x="4094480" y="1859915"/>
                  <a:pt x="4121150" y="1859915"/>
                </a:cubicBezTo>
                <a:cubicBezTo>
                  <a:pt x="4147820" y="1859915"/>
                  <a:pt x="4161790" y="1859915"/>
                  <a:pt x="4188460" y="1859915"/>
                </a:cubicBezTo>
                <a:cubicBezTo>
                  <a:pt x="4215130" y="1859915"/>
                  <a:pt x="4229100" y="1859915"/>
                  <a:pt x="4255770" y="1859915"/>
                </a:cubicBezTo>
                <a:cubicBezTo>
                  <a:pt x="4282440" y="1859915"/>
                  <a:pt x="4295775" y="1859915"/>
                  <a:pt x="4322445" y="1859915"/>
                </a:cubicBezTo>
                <a:cubicBezTo>
                  <a:pt x="4349115" y="1859915"/>
                  <a:pt x="4361180" y="1859915"/>
                  <a:pt x="4389755" y="1859915"/>
                </a:cubicBezTo>
                <a:cubicBezTo>
                  <a:pt x="4418330" y="1859915"/>
                  <a:pt x="4434205" y="1859915"/>
                  <a:pt x="4466590" y="1859915"/>
                </a:cubicBezTo>
                <a:cubicBezTo>
                  <a:pt x="4498975" y="1859915"/>
                  <a:pt x="4520565" y="1859915"/>
                  <a:pt x="4552950" y="1859915"/>
                </a:cubicBezTo>
                <a:cubicBezTo>
                  <a:pt x="4585335" y="1859915"/>
                  <a:pt x="4600575" y="1859915"/>
                  <a:pt x="4629150" y="1859915"/>
                </a:cubicBezTo>
                <a:cubicBezTo>
                  <a:pt x="4657725" y="1859915"/>
                  <a:pt x="4669790" y="1859915"/>
                  <a:pt x="4696460" y="1859915"/>
                </a:cubicBezTo>
                <a:cubicBezTo>
                  <a:pt x="4723130" y="1859915"/>
                  <a:pt x="4737100" y="1859915"/>
                  <a:pt x="4763770" y="1859915"/>
                </a:cubicBezTo>
                <a:cubicBezTo>
                  <a:pt x="4790440" y="1859915"/>
                  <a:pt x="4803775" y="1859915"/>
                  <a:pt x="4830445" y="1859915"/>
                </a:cubicBezTo>
                <a:cubicBezTo>
                  <a:pt x="4857115" y="1859915"/>
                  <a:pt x="4871085" y="1859915"/>
                  <a:pt x="4897755" y="1859915"/>
                </a:cubicBezTo>
                <a:cubicBezTo>
                  <a:pt x="4924425" y="1859915"/>
                  <a:pt x="4938395" y="1859915"/>
                  <a:pt x="4965065" y="1859915"/>
                </a:cubicBezTo>
                <a:cubicBezTo>
                  <a:pt x="4991735" y="1859915"/>
                  <a:pt x="5005070" y="1859915"/>
                  <a:pt x="5031740" y="1859915"/>
                </a:cubicBezTo>
                <a:cubicBezTo>
                  <a:pt x="5058410" y="1859915"/>
                  <a:pt x="5072380" y="1859915"/>
                  <a:pt x="5099050" y="1859915"/>
                </a:cubicBezTo>
                <a:cubicBezTo>
                  <a:pt x="5125720" y="1859915"/>
                  <a:pt x="5137785" y="1861820"/>
                  <a:pt x="5166360" y="1859915"/>
                </a:cubicBezTo>
                <a:cubicBezTo>
                  <a:pt x="5194935" y="1858010"/>
                  <a:pt x="5212080" y="1858010"/>
                  <a:pt x="5242560" y="1850390"/>
                </a:cubicBezTo>
                <a:cubicBezTo>
                  <a:pt x="5273040" y="1842770"/>
                  <a:pt x="5290820" y="1830705"/>
                  <a:pt x="5319395" y="1821180"/>
                </a:cubicBezTo>
                <a:cubicBezTo>
                  <a:pt x="5347970" y="1811655"/>
                  <a:pt x="5360035" y="1813560"/>
                  <a:pt x="5386705" y="1802130"/>
                </a:cubicBezTo>
                <a:cubicBezTo>
                  <a:pt x="5413375" y="1790700"/>
                  <a:pt x="5426710" y="1781175"/>
                  <a:pt x="5453380" y="1764030"/>
                </a:cubicBezTo>
                <a:cubicBezTo>
                  <a:pt x="5480050" y="1746885"/>
                  <a:pt x="5494020" y="1740535"/>
                  <a:pt x="5520690" y="1715770"/>
                </a:cubicBezTo>
                <a:cubicBezTo>
                  <a:pt x="5547360" y="1691005"/>
                  <a:pt x="5563235" y="1667510"/>
                  <a:pt x="5588000" y="1638935"/>
                </a:cubicBezTo>
                <a:cubicBezTo>
                  <a:pt x="5612765" y="1610360"/>
                  <a:pt x="5622290" y="1598930"/>
                  <a:pt x="5645150" y="1572260"/>
                </a:cubicBezTo>
                <a:cubicBezTo>
                  <a:pt x="5668010" y="1545590"/>
                  <a:pt x="5680075" y="1531620"/>
                  <a:pt x="5702935" y="1504950"/>
                </a:cubicBezTo>
                <a:cubicBezTo>
                  <a:pt x="5725795" y="1478280"/>
                  <a:pt x="5737225" y="1466850"/>
                  <a:pt x="5760085" y="1438275"/>
                </a:cubicBezTo>
                <a:cubicBezTo>
                  <a:pt x="5782945" y="1409700"/>
                  <a:pt x="5798820" y="1391920"/>
                  <a:pt x="5817870" y="1361440"/>
                </a:cubicBezTo>
                <a:cubicBezTo>
                  <a:pt x="5836920" y="1330960"/>
                  <a:pt x="5840730" y="1315085"/>
                  <a:pt x="5855970" y="1284605"/>
                </a:cubicBezTo>
                <a:cubicBezTo>
                  <a:pt x="5871210" y="1254125"/>
                  <a:pt x="5883275" y="1236345"/>
                  <a:pt x="5894705" y="1207770"/>
                </a:cubicBezTo>
                <a:cubicBezTo>
                  <a:pt x="5906135" y="1179195"/>
                  <a:pt x="5904230" y="1167765"/>
                  <a:pt x="5913755" y="1141095"/>
                </a:cubicBezTo>
                <a:cubicBezTo>
                  <a:pt x="5923280" y="1114425"/>
                  <a:pt x="5928995" y="1100455"/>
                  <a:pt x="5942330" y="1073785"/>
                </a:cubicBezTo>
                <a:cubicBezTo>
                  <a:pt x="5955665" y="1047115"/>
                  <a:pt x="5967730" y="1033145"/>
                  <a:pt x="5981065" y="1006475"/>
                </a:cubicBezTo>
                <a:cubicBezTo>
                  <a:pt x="5994400" y="979805"/>
                  <a:pt x="6000115" y="966470"/>
                  <a:pt x="6009640" y="939800"/>
                </a:cubicBezTo>
                <a:cubicBezTo>
                  <a:pt x="6019165" y="913130"/>
                  <a:pt x="6017260" y="901065"/>
                  <a:pt x="6028690" y="872490"/>
                </a:cubicBezTo>
                <a:cubicBezTo>
                  <a:pt x="6040120" y="843915"/>
                  <a:pt x="6053455" y="824230"/>
                  <a:pt x="6066790" y="795655"/>
                </a:cubicBezTo>
                <a:cubicBezTo>
                  <a:pt x="6080125" y="767080"/>
                  <a:pt x="6086475" y="755650"/>
                  <a:pt x="6096000" y="728980"/>
                </a:cubicBezTo>
                <a:cubicBezTo>
                  <a:pt x="6105525" y="702310"/>
                  <a:pt x="6105525" y="688340"/>
                  <a:pt x="6115050" y="661670"/>
                </a:cubicBezTo>
                <a:cubicBezTo>
                  <a:pt x="6124575" y="635000"/>
                  <a:pt x="6134100" y="621030"/>
                  <a:pt x="6143625" y="594360"/>
                </a:cubicBezTo>
                <a:cubicBezTo>
                  <a:pt x="6153150" y="567690"/>
                  <a:pt x="6153150" y="554355"/>
                  <a:pt x="6162675" y="527685"/>
                </a:cubicBezTo>
                <a:cubicBezTo>
                  <a:pt x="6172200" y="501015"/>
                  <a:pt x="6184265" y="487045"/>
                  <a:pt x="6191885" y="460375"/>
                </a:cubicBezTo>
                <a:cubicBezTo>
                  <a:pt x="6199505" y="433705"/>
                  <a:pt x="6189980" y="419735"/>
                  <a:pt x="6201410" y="393065"/>
                </a:cubicBezTo>
                <a:cubicBezTo>
                  <a:pt x="6212840" y="366395"/>
                  <a:pt x="6226175" y="349250"/>
                  <a:pt x="6249035" y="326390"/>
                </a:cubicBezTo>
                <a:cubicBezTo>
                  <a:pt x="6271895" y="303530"/>
                  <a:pt x="6289675" y="297180"/>
                  <a:pt x="6316345" y="278130"/>
                </a:cubicBezTo>
                <a:cubicBezTo>
                  <a:pt x="6343015" y="259080"/>
                  <a:pt x="6356985" y="243840"/>
                  <a:pt x="6383655" y="230505"/>
                </a:cubicBezTo>
                <a:cubicBezTo>
                  <a:pt x="6410325" y="217170"/>
                  <a:pt x="6421755" y="214630"/>
                  <a:pt x="6450330" y="210820"/>
                </a:cubicBezTo>
                <a:cubicBezTo>
                  <a:pt x="6478905" y="207010"/>
                  <a:pt x="6498590" y="210820"/>
                  <a:pt x="6527165" y="210820"/>
                </a:cubicBezTo>
                <a:cubicBezTo>
                  <a:pt x="6555740" y="210820"/>
                  <a:pt x="6565900" y="210820"/>
                  <a:pt x="6594475" y="210820"/>
                </a:cubicBezTo>
                <a:cubicBezTo>
                  <a:pt x="6623050" y="210820"/>
                  <a:pt x="6642100" y="210820"/>
                  <a:pt x="6670675" y="210820"/>
                </a:cubicBezTo>
                <a:cubicBezTo>
                  <a:pt x="6699250" y="210820"/>
                  <a:pt x="6711315" y="208915"/>
                  <a:pt x="6737985" y="210820"/>
                </a:cubicBezTo>
                <a:cubicBezTo>
                  <a:pt x="6764655" y="212725"/>
                  <a:pt x="6778625" y="217170"/>
                  <a:pt x="6805295" y="220980"/>
                </a:cubicBezTo>
                <a:cubicBezTo>
                  <a:pt x="6831965" y="224790"/>
                  <a:pt x="6845300" y="228600"/>
                  <a:pt x="6871970" y="230505"/>
                </a:cubicBezTo>
                <a:cubicBezTo>
                  <a:pt x="6898640" y="232410"/>
                  <a:pt x="6910705" y="230505"/>
                  <a:pt x="6939280" y="230505"/>
                </a:cubicBezTo>
                <a:cubicBezTo>
                  <a:pt x="6967855" y="230505"/>
                  <a:pt x="6987540" y="230505"/>
                  <a:pt x="7016115" y="230505"/>
                </a:cubicBezTo>
                <a:cubicBezTo>
                  <a:pt x="7044690" y="230505"/>
                  <a:pt x="7070725" y="230505"/>
                  <a:pt x="7082790" y="23050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0" y="1061085"/>
            <a:ext cx="1069975" cy="52197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Story</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9" name="文本框 18"/>
          <p:cNvSpPr txBox="1"/>
          <p:nvPr/>
        </p:nvSpPr>
        <p:spPr>
          <a:xfrm>
            <a:off x="0" y="3944620"/>
            <a:ext cx="1406525" cy="4603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r>
              <a:rPr lang="en-US" altLang="zh-CN" sz="2400" dirty="0" smtClean="0">
                <a:solidFill>
                  <a:srgbClr val="FF0000"/>
                </a:solidFill>
                <a:latin typeface="微软雅黑" panose="020B0503020204020204" charset="-122"/>
                <a:ea typeface="微软雅黑" panose="020B0503020204020204" charset="-122"/>
              </a:rPr>
              <a:t>Emotion</a:t>
            </a:r>
            <a:endParaRPr lang="en-US" altLang="zh-CN" sz="2400" dirty="0" smtClean="0">
              <a:solidFill>
                <a:srgbClr val="FF0000"/>
              </a:solidFill>
              <a:latin typeface="微软雅黑" panose="020B0503020204020204" charset="-122"/>
              <a:ea typeface="微软雅黑" panose="020B0503020204020204" charset="-122"/>
            </a:endParaRPr>
          </a:p>
        </p:txBody>
      </p:sp>
      <p:sp>
        <p:nvSpPr>
          <p:cNvPr id="20" name="文本框 19"/>
          <p:cNvSpPr txBox="1"/>
          <p:nvPr/>
        </p:nvSpPr>
        <p:spPr>
          <a:xfrm>
            <a:off x="1651000" y="4091305"/>
            <a:ext cx="1612265" cy="3937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360"/>
              </a:lnSpc>
            </a:pPr>
            <a:r>
              <a:rPr lang="en-US" sz="2400">
                <a:latin typeface="Times New Roman" panose="02020603050405020304" charset="0"/>
                <a:cs typeface="Times New Roman" panose="02020603050405020304" charset="0"/>
              </a:rPr>
              <a:t>expectant</a:t>
            </a:r>
            <a:endParaRPr lang="en-US" sz="2400">
              <a:latin typeface="Times New Roman" panose="02020603050405020304" charset="0"/>
              <a:cs typeface="Times New Roman" panose="02020603050405020304" charset="0"/>
            </a:endParaRPr>
          </a:p>
        </p:txBody>
      </p:sp>
      <p:sp>
        <p:nvSpPr>
          <p:cNvPr id="21" name="文本框 20"/>
          <p:cNvSpPr txBox="1"/>
          <p:nvPr/>
        </p:nvSpPr>
        <p:spPr>
          <a:xfrm>
            <a:off x="3449955" y="4976495"/>
            <a:ext cx="1133475" cy="445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400">
                <a:latin typeface="Times New Roman" panose="02020603050405020304" charset="0"/>
                <a:cs typeface="Times New Roman" panose="02020603050405020304" charset="0"/>
              </a:rPr>
              <a:t>guilty</a:t>
            </a:r>
            <a:endParaRPr lang="en-US" sz="2400">
              <a:latin typeface="Times New Roman" panose="02020603050405020304" charset="0"/>
              <a:cs typeface="Times New Roman" panose="02020603050405020304" charset="0"/>
            </a:endParaRPr>
          </a:p>
        </p:txBody>
      </p:sp>
      <p:sp>
        <p:nvSpPr>
          <p:cNvPr id="22" name="文本框 21"/>
          <p:cNvSpPr txBox="1"/>
          <p:nvPr/>
        </p:nvSpPr>
        <p:spPr>
          <a:xfrm>
            <a:off x="5709920" y="4799965"/>
            <a:ext cx="1357630" cy="798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frustrated, guilty</a:t>
            </a:r>
            <a:endParaRPr lang="en-US" sz="2200">
              <a:latin typeface="Times New Roman" panose="02020603050405020304" charset="0"/>
              <a:cs typeface="Times New Roman" panose="02020603050405020304" charset="0"/>
            </a:endParaRPr>
          </a:p>
        </p:txBody>
      </p:sp>
      <p:sp>
        <p:nvSpPr>
          <p:cNvPr id="23" name="文本框 22"/>
          <p:cNvSpPr txBox="1"/>
          <p:nvPr/>
        </p:nvSpPr>
        <p:spPr>
          <a:xfrm>
            <a:off x="8275320" y="4546600"/>
            <a:ext cx="1534160" cy="445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worried+ </a:t>
            </a:r>
            <a:r>
              <a:rPr lang="zh-CN" altLang="en-US" sz="2200">
                <a:latin typeface="Times New Roman" panose="02020603050405020304" charset="0"/>
                <a:cs typeface="Times New Roman" panose="02020603050405020304" charset="0"/>
              </a:rPr>
              <a:t>？</a:t>
            </a:r>
            <a:endParaRPr lang="zh-CN" altLang="en-US" sz="2200">
              <a:latin typeface="Times New Roman" panose="02020603050405020304" charset="0"/>
              <a:cs typeface="Times New Roman" panose="02020603050405020304" charset="0"/>
            </a:endParaRPr>
          </a:p>
        </p:txBody>
      </p:sp>
      <p:sp>
        <p:nvSpPr>
          <p:cNvPr id="24" name="文本框 23"/>
          <p:cNvSpPr txBox="1"/>
          <p:nvPr/>
        </p:nvSpPr>
        <p:spPr>
          <a:xfrm>
            <a:off x="10377805" y="3775075"/>
            <a:ext cx="1700530" cy="445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expectant +?</a:t>
            </a:r>
            <a:endParaRPr lang="en-US" sz="2200">
              <a:latin typeface="Times New Roman" panose="02020603050405020304" charset="0"/>
              <a:cs typeface="Times New Roman" panose="02020603050405020304" charset="0"/>
            </a:endParaRPr>
          </a:p>
        </p:txBody>
      </p:sp>
      <p:sp>
        <p:nvSpPr>
          <p:cNvPr id="25" name="任意多边形 24"/>
          <p:cNvSpPr/>
          <p:nvPr/>
        </p:nvSpPr>
        <p:spPr>
          <a:xfrm>
            <a:off x="2919730" y="4002405"/>
            <a:ext cx="7484110" cy="1369060"/>
          </a:xfrm>
          <a:custGeom>
            <a:avLst/>
            <a:gdLst>
              <a:gd name="connisteX0" fmla="*/ 0 w 7484110"/>
              <a:gd name="connsiteY0" fmla="*/ 279399 h 1369271"/>
              <a:gd name="connisteX1" fmla="*/ 68580 w 7484110"/>
              <a:gd name="connsiteY1" fmla="*/ 269874 h 1369271"/>
              <a:gd name="connisteX2" fmla="*/ 137160 w 7484110"/>
              <a:gd name="connsiteY2" fmla="*/ 259714 h 1369271"/>
              <a:gd name="connisteX3" fmla="*/ 205740 w 7484110"/>
              <a:gd name="connsiteY3" fmla="*/ 259714 h 1369271"/>
              <a:gd name="connisteX4" fmla="*/ 274320 w 7484110"/>
              <a:gd name="connsiteY4" fmla="*/ 259714 h 1369271"/>
              <a:gd name="connisteX5" fmla="*/ 342900 w 7484110"/>
              <a:gd name="connsiteY5" fmla="*/ 259714 h 1369271"/>
              <a:gd name="connisteX6" fmla="*/ 421640 w 7484110"/>
              <a:gd name="connsiteY6" fmla="*/ 250189 h 1369271"/>
              <a:gd name="connisteX7" fmla="*/ 490220 w 7484110"/>
              <a:gd name="connsiteY7" fmla="*/ 250189 h 1369271"/>
              <a:gd name="connisteX8" fmla="*/ 558800 w 7484110"/>
              <a:gd name="connsiteY8" fmla="*/ 250189 h 1369271"/>
              <a:gd name="connisteX9" fmla="*/ 627380 w 7484110"/>
              <a:gd name="connsiteY9" fmla="*/ 259714 h 1369271"/>
              <a:gd name="connisteX10" fmla="*/ 696595 w 7484110"/>
              <a:gd name="connsiteY10" fmla="*/ 289559 h 1369271"/>
              <a:gd name="connisteX11" fmla="*/ 774700 w 7484110"/>
              <a:gd name="connsiteY11" fmla="*/ 328294 h 1369271"/>
              <a:gd name="connisteX12" fmla="*/ 843280 w 7484110"/>
              <a:gd name="connsiteY12" fmla="*/ 367664 h 1369271"/>
              <a:gd name="connisteX13" fmla="*/ 911860 w 7484110"/>
              <a:gd name="connsiteY13" fmla="*/ 407034 h 1369271"/>
              <a:gd name="connisteX14" fmla="*/ 980440 w 7484110"/>
              <a:gd name="connsiteY14" fmla="*/ 455929 h 1369271"/>
              <a:gd name="connisteX15" fmla="*/ 1039495 w 7484110"/>
              <a:gd name="connsiteY15" fmla="*/ 524509 h 1369271"/>
              <a:gd name="connisteX16" fmla="*/ 1078865 w 7484110"/>
              <a:gd name="connsiteY16" fmla="*/ 593089 h 1369271"/>
              <a:gd name="connisteX17" fmla="*/ 1127760 w 7484110"/>
              <a:gd name="connsiteY17" fmla="*/ 662304 h 1369271"/>
              <a:gd name="connisteX18" fmla="*/ 1157605 w 7484110"/>
              <a:gd name="connsiteY18" fmla="*/ 730884 h 1369271"/>
              <a:gd name="connisteX19" fmla="*/ 1186815 w 7484110"/>
              <a:gd name="connsiteY19" fmla="*/ 799464 h 1369271"/>
              <a:gd name="connisteX20" fmla="*/ 1226185 w 7484110"/>
              <a:gd name="connsiteY20" fmla="*/ 868044 h 1369271"/>
              <a:gd name="connisteX21" fmla="*/ 1255395 w 7484110"/>
              <a:gd name="connsiteY21" fmla="*/ 936624 h 1369271"/>
              <a:gd name="connisteX22" fmla="*/ 1294765 w 7484110"/>
              <a:gd name="connsiteY22" fmla="*/ 1005204 h 1369271"/>
              <a:gd name="connisteX23" fmla="*/ 1334135 w 7484110"/>
              <a:gd name="connsiteY23" fmla="*/ 1083944 h 1369271"/>
              <a:gd name="connisteX24" fmla="*/ 1383030 w 7484110"/>
              <a:gd name="connsiteY24" fmla="*/ 1152524 h 1369271"/>
              <a:gd name="connisteX25" fmla="*/ 1431925 w 7484110"/>
              <a:gd name="connsiteY25" fmla="*/ 1221104 h 1369271"/>
              <a:gd name="connisteX26" fmla="*/ 1500505 w 7484110"/>
              <a:gd name="connsiteY26" fmla="*/ 1250314 h 1369271"/>
              <a:gd name="connisteX27" fmla="*/ 1569085 w 7484110"/>
              <a:gd name="connsiteY27" fmla="*/ 1269999 h 1369271"/>
              <a:gd name="connisteX28" fmla="*/ 1637665 w 7484110"/>
              <a:gd name="connsiteY28" fmla="*/ 1280159 h 1369271"/>
              <a:gd name="connisteX29" fmla="*/ 1706880 w 7484110"/>
              <a:gd name="connsiteY29" fmla="*/ 1289684 h 1369271"/>
              <a:gd name="connisteX30" fmla="*/ 1795145 w 7484110"/>
              <a:gd name="connsiteY30" fmla="*/ 1299844 h 1369271"/>
              <a:gd name="connisteX31" fmla="*/ 1863725 w 7484110"/>
              <a:gd name="connsiteY31" fmla="*/ 1319529 h 1369271"/>
              <a:gd name="connisteX32" fmla="*/ 1941830 w 7484110"/>
              <a:gd name="connsiteY32" fmla="*/ 1319529 h 1369271"/>
              <a:gd name="connisteX33" fmla="*/ 2020570 w 7484110"/>
              <a:gd name="connsiteY33" fmla="*/ 1338579 h 1369271"/>
              <a:gd name="connisteX34" fmla="*/ 2089150 w 7484110"/>
              <a:gd name="connsiteY34" fmla="*/ 1338579 h 1369271"/>
              <a:gd name="connisteX35" fmla="*/ 2157730 w 7484110"/>
              <a:gd name="connsiteY35" fmla="*/ 1338579 h 1369271"/>
              <a:gd name="connisteX36" fmla="*/ 2226310 w 7484110"/>
              <a:gd name="connsiteY36" fmla="*/ 1348739 h 1369271"/>
              <a:gd name="connisteX37" fmla="*/ 2305050 w 7484110"/>
              <a:gd name="connsiteY37" fmla="*/ 1348739 h 1369271"/>
              <a:gd name="connisteX38" fmla="*/ 2383155 w 7484110"/>
              <a:gd name="connsiteY38" fmla="*/ 1348739 h 1369271"/>
              <a:gd name="connisteX39" fmla="*/ 2451735 w 7484110"/>
              <a:gd name="connsiteY39" fmla="*/ 1348739 h 1369271"/>
              <a:gd name="connisteX40" fmla="*/ 2520950 w 7484110"/>
              <a:gd name="connsiteY40" fmla="*/ 1348739 h 1369271"/>
              <a:gd name="connisteX41" fmla="*/ 2589530 w 7484110"/>
              <a:gd name="connsiteY41" fmla="*/ 1348739 h 1369271"/>
              <a:gd name="connisteX42" fmla="*/ 2658110 w 7484110"/>
              <a:gd name="connsiteY42" fmla="*/ 1348739 h 1369271"/>
              <a:gd name="connisteX43" fmla="*/ 2726690 w 7484110"/>
              <a:gd name="connsiteY43" fmla="*/ 1348739 h 1369271"/>
              <a:gd name="connisteX44" fmla="*/ 2795270 w 7484110"/>
              <a:gd name="connsiteY44" fmla="*/ 1348739 h 1369271"/>
              <a:gd name="connisteX45" fmla="*/ 2863850 w 7484110"/>
              <a:gd name="connsiteY45" fmla="*/ 1348739 h 1369271"/>
              <a:gd name="connisteX46" fmla="*/ 2942590 w 7484110"/>
              <a:gd name="connsiteY46" fmla="*/ 1348739 h 1369271"/>
              <a:gd name="connisteX47" fmla="*/ 3011170 w 7484110"/>
              <a:gd name="connsiteY47" fmla="*/ 1348739 h 1369271"/>
              <a:gd name="connisteX48" fmla="*/ 3089275 w 7484110"/>
              <a:gd name="connsiteY48" fmla="*/ 1348739 h 1369271"/>
              <a:gd name="connisteX49" fmla="*/ 3168015 w 7484110"/>
              <a:gd name="connsiteY49" fmla="*/ 1348739 h 1369271"/>
              <a:gd name="connisteX50" fmla="*/ 3246755 w 7484110"/>
              <a:gd name="connsiteY50" fmla="*/ 1348739 h 1369271"/>
              <a:gd name="connisteX51" fmla="*/ 3315335 w 7484110"/>
              <a:gd name="connsiteY51" fmla="*/ 1348739 h 1369271"/>
              <a:gd name="connisteX52" fmla="*/ 3393440 w 7484110"/>
              <a:gd name="connsiteY52" fmla="*/ 1358264 h 1369271"/>
              <a:gd name="connisteX53" fmla="*/ 3481705 w 7484110"/>
              <a:gd name="connsiteY53" fmla="*/ 1358264 h 1369271"/>
              <a:gd name="connisteX54" fmla="*/ 3550285 w 7484110"/>
              <a:gd name="connsiteY54" fmla="*/ 1368424 h 1369271"/>
              <a:gd name="connisteX55" fmla="*/ 3629025 w 7484110"/>
              <a:gd name="connsiteY55" fmla="*/ 1368424 h 1369271"/>
              <a:gd name="connisteX56" fmla="*/ 3697605 w 7484110"/>
              <a:gd name="connsiteY56" fmla="*/ 1368424 h 1369271"/>
              <a:gd name="connisteX57" fmla="*/ 3776345 w 7484110"/>
              <a:gd name="connsiteY57" fmla="*/ 1368424 h 1369271"/>
              <a:gd name="connisteX58" fmla="*/ 3844925 w 7484110"/>
              <a:gd name="connsiteY58" fmla="*/ 1368424 h 1369271"/>
              <a:gd name="connisteX59" fmla="*/ 3913505 w 7484110"/>
              <a:gd name="connsiteY59" fmla="*/ 1368424 h 1369271"/>
              <a:gd name="connisteX60" fmla="*/ 3982085 w 7484110"/>
              <a:gd name="connsiteY60" fmla="*/ 1368424 h 1369271"/>
              <a:gd name="connisteX61" fmla="*/ 4070350 w 7484110"/>
              <a:gd name="connsiteY61" fmla="*/ 1368424 h 1369271"/>
              <a:gd name="connisteX62" fmla="*/ 4138930 w 7484110"/>
              <a:gd name="connsiteY62" fmla="*/ 1368424 h 1369271"/>
              <a:gd name="connisteX63" fmla="*/ 4207510 w 7484110"/>
              <a:gd name="connsiteY63" fmla="*/ 1368424 h 1369271"/>
              <a:gd name="connisteX64" fmla="*/ 4276725 w 7484110"/>
              <a:gd name="connsiteY64" fmla="*/ 1368424 h 1369271"/>
              <a:gd name="connisteX65" fmla="*/ 4345305 w 7484110"/>
              <a:gd name="connsiteY65" fmla="*/ 1368424 h 1369271"/>
              <a:gd name="connisteX66" fmla="*/ 4413885 w 7484110"/>
              <a:gd name="connsiteY66" fmla="*/ 1368424 h 1369271"/>
              <a:gd name="connisteX67" fmla="*/ 4491990 w 7484110"/>
              <a:gd name="connsiteY67" fmla="*/ 1368424 h 1369271"/>
              <a:gd name="connisteX68" fmla="*/ 4560570 w 7484110"/>
              <a:gd name="connsiteY68" fmla="*/ 1368424 h 1369271"/>
              <a:gd name="connisteX69" fmla="*/ 4629785 w 7484110"/>
              <a:gd name="connsiteY69" fmla="*/ 1368424 h 1369271"/>
              <a:gd name="connisteX70" fmla="*/ 4698365 w 7484110"/>
              <a:gd name="connsiteY70" fmla="*/ 1368424 h 1369271"/>
              <a:gd name="connisteX71" fmla="*/ 4776470 w 7484110"/>
              <a:gd name="connsiteY71" fmla="*/ 1368424 h 1369271"/>
              <a:gd name="connisteX72" fmla="*/ 4864735 w 7484110"/>
              <a:gd name="connsiteY72" fmla="*/ 1368424 h 1369271"/>
              <a:gd name="connisteX73" fmla="*/ 4943475 w 7484110"/>
              <a:gd name="connsiteY73" fmla="*/ 1368424 h 1369271"/>
              <a:gd name="connisteX74" fmla="*/ 5021580 w 7484110"/>
              <a:gd name="connsiteY74" fmla="*/ 1368424 h 1369271"/>
              <a:gd name="connisteX75" fmla="*/ 5109845 w 7484110"/>
              <a:gd name="connsiteY75" fmla="*/ 1368424 h 1369271"/>
              <a:gd name="connisteX76" fmla="*/ 5188585 w 7484110"/>
              <a:gd name="connsiteY76" fmla="*/ 1368424 h 1369271"/>
              <a:gd name="connisteX77" fmla="*/ 5257165 w 7484110"/>
              <a:gd name="connsiteY77" fmla="*/ 1368424 h 1369271"/>
              <a:gd name="connisteX78" fmla="*/ 5325745 w 7484110"/>
              <a:gd name="connsiteY78" fmla="*/ 1368424 h 1369271"/>
              <a:gd name="connisteX79" fmla="*/ 5394325 w 7484110"/>
              <a:gd name="connsiteY79" fmla="*/ 1358264 h 1369271"/>
              <a:gd name="connisteX80" fmla="*/ 5463540 w 7484110"/>
              <a:gd name="connsiteY80" fmla="*/ 1329054 h 1369271"/>
              <a:gd name="connisteX81" fmla="*/ 5541645 w 7484110"/>
              <a:gd name="connsiteY81" fmla="*/ 1299844 h 1369271"/>
              <a:gd name="connisteX82" fmla="*/ 5610225 w 7484110"/>
              <a:gd name="connsiteY82" fmla="*/ 1269999 h 1369271"/>
              <a:gd name="connisteX83" fmla="*/ 5698490 w 7484110"/>
              <a:gd name="connsiteY83" fmla="*/ 1240789 h 1369271"/>
              <a:gd name="connisteX84" fmla="*/ 5767070 w 7484110"/>
              <a:gd name="connsiteY84" fmla="*/ 1201419 h 1369271"/>
              <a:gd name="connisteX85" fmla="*/ 5855335 w 7484110"/>
              <a:gd name="connsiteY85" fmla="*/ 1152524 h 1369271"/>
              <a:gd name="connisteX86" fmla="*/ 5934075 w 7484110"/>
              <a:gd name="connsiteY86" fmla="*/ 1113154 h 1369271"/>
              <a:gd name="connisteX87" fmla="*/ 6002655 w 7484110"/>
              <a:gd name="connsiteY87" fmla="*/ 1083944 h 1369271"/>
              <a:gd name="connisteX88" fmla="*/ 6090920 w 7484110"/>
              <a:gd name="connsiteY88" fmla="*/ 1024889 h 1369271"/>
              <a:gd name="connisteX89" fmla="*/ 6159500 w 7484110"/>
              <a:gd name="connsiteY89" fmla="*/ 985519 h 1369271"/>
              <a:gd name="connisteX90" fmla="*/ 6238240 w 7484110"/>
              <a:gd name="connsiteY90" fmla="*/ 936624 h 1369271"/>
              <a:gd name="connisteX91" fmla="*/ 6306820 w 7484110"/>
              <a:gd name="connsiteY91" fmla="*/ 887729 h 1369271"/>
              <a:gd name="connisteX92" fmla="*/ 6375400 w 7484110"/>
              <a:gd name="connsiteY92" fmla="*/ 838834 h 1369271"/>
              <a:gd name="connisteX93" fmla="*/ 6443980 w 7484110"/>
              <a:gd name="connsiteY93" fmla="*/ 770254 h 1369271"/>
              <a:gd name="connisteX94" fmla="*/ 6512560 w 7484110"/>
              <a:gd name="connsiteY94" fmla="*/ 711199 h 1369271"/>
              <a:gd name="connisteX95" fmla="*/ 6581140 w 7484110"/>
              <a:gd name="connsiteY95" fmla="*/ 642619 h 1369271"/>
              <a:gd name="connisteX96" fmla="*/ 6620510 w 7484110"/>
              <a:gd name="connsiteY96" fmla="*/ 563879 h 1369271"/>
              <a:gd name="connisteX97" fmla="*/ 6659880 w 7484110"/>
              <a:gd name="connsiteY97" fmla="*/ 485774 h 1369271"/>
              <a:gd name="connisteX98" fmla="*/ 6689090 w 7484110"/>
              <a:gd name="connsiteY98" fmla="*/ 416559 h 1369271"/>
              <a:gd name="connisteX99" fmla="*/ 6708775 w 7484110"/>
              <a:gd name="connsiteY99" fmla="*/ 338454 h 1369271"/>
              <a:gd name="connisteX100" fmla="*/ 6708775 w 7484110"/>
              <a:gd name="connsiteY100" fmla="*/ 269874 h 1369271"/>
              <a:gd name="connisteX101" fmla="*/ 6718935 w 7484110"/>
              <a:gd name="connsiteY101" fmla="*/ 201294 h 1369271"/>
              <a:gd name="connisteX102" fmla="*/ 6728460 w 7484110"/>
              <a:gd name="connsiteY102" fmla="*/ 132079 h 1369271"/>
              <a:gd name="connisteX103" fmla="*/ 6767830 w 7484110"/>
              <a:gd name="connsiteY103" fmla="*/ 63499 h 1369271"/>
              <a:gd name="connisteX104" fmla="*/ 6845935 w 7484110"/>
              <a:gd name="connsiteY104" fmla="*/ 5079 h 1369271"/>
              <a:gd name="connisteX105" fmla="*/ 6924675 w 7484110"/>
              <a:gd name="connsiteY105" fmla="*/ 5079 h 1369271"/>
              <a:gd name="connisteX106" fmla="*/ 6993255 w 7484110"/>
              <a:gd name="connsiteY106" fmla="*/ 5079 h 1369271"/>
              <a:gd name="connisteX107" fmla="*/ 7061835 w 7484110"/>
              <a:gd name="connsiteY107" fmla="*/ 5079 h 1369271"/>
              <a:gd name="connisteX108" fmla="*/ 7140575 w 7484110"/>
              <a:gd name="connsiteY108" fmla="*/ 5079 h 1369271"/>
              <a:gd name="connisteX109" fmla="*/ 7209155 w 7484110"/>
              <a:gd name="connsiteY109" fmla="*/ 14604 h 1369271"/>
              <a:gd name="connisteX110" fmla="*/ 7277735 w 7484110"/>
              <a:gd name="connsiteY110" fmla="*/ 14604 h 1369271"/>
              <a:gd name="connisteX111" fmla="*/ 7346315 w 7484110"/>
              <a:gd name="connsiteY111" fmla="*/ 14604 h 1369271"/>
              <a:gd name="connisteX112" fmla="*/ 7414895 w 7484110"/>
              <a:gd name="connsiteY112" fmla="*/ 14604 h 1369271"/>
              <a:gd name="connisteX113" fmla="*/ 7484110 w 7484110"/>
              <a:gd name="connsiteY113" fmla="*/ 14604 h 136927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Lst>
            <a:rect l="l" t="t" r="r" b="b"/>
            <a:pathLst>
              <a:path w="7484110" h="1369272">
                <a:moveTo>
                  <a:pt x="0" y="279400"/>
                </a:moveTo>
                <a:cubicBezTo>
                  <a:pt x="12065" y="277495"/>
                  <a:pt x="41275" y="273685"/>
                  <a:pt x="68580" y="269875"/>
                </a:cubicBezTo>
                <a:cubicBezTo>
                  <a:pt x="95885" y="266065"/>
                  <a:pt x="109855" y="261620"/>
                  <a:pt x="137160" y="259715"/>
                </a:cubicBezTo>
                <a:cubicBezTo>
                  <a:pt x="164465" y="257810"/>
                  <a:pt x="178435" y="259715"/>
                  <a:pt x="205740" y="259715"/>
                </a:cubicBezTo>
                <a:cubicBezTo>
                  <a:pt x="233045" y="259715"/>
                  <a:pt x="247015" y="259715"/>
                  <a:pt x="274320" y="259715"/>
                </a:cubicBezTo>
                <a:cubicBezTo>
                  <a:pt x="301625" y="259715"/>
                  <a:pt x="313690" y="261620"/>
                  <a:pt x="342900" y="259715"/>
                </a:cubicBezTo>
                <a:cubicBezTo>
                  <a:pt x="372110" y="257810"/>
                  <a:pt x="392430" y="252095"/>
                  <a:pt x="421640" y="250190"/>
                </a:cubicBezTo>
                <a:cubicBezTo>
                  <a:pt x="450850" y="248285"/>
                  <a:pt x="462915" y="250190"/>
                  <a:pt x="490220" y="250190"/>
                </a:cubicBezTo>
                <a:cubicBezTo>
                  <a:pt x="517525" y="250190"/>
                  <a:pt x="531495" y="248285"/>
                  <a:pt x="558800" y="250190"/>
                </a:cubicBezTo>
                <a:cubicBezTo>
                  <a:pt x="586105" y="252095"/>
                  <a:pt x="600075" y="252095"/>
                  <a:pt x="627380" y="259715"/>
                </a:cubicBezTo>
                <a:cubicBezTo>
                  <a:pt x="654685" y="267335"/>
                  <a:pt x="667385" y="275590"/>
                  <a:pt x="696595" y="289560"/>
                </a:cubicBezTo>
                <a:cubicBezTo>
                  <a:pt x="725805" y="303530"/>
                  <a:pt x="745490" y="312420"/>
                  <a:pt x="774700" y="328295"/>
                </a:cubicBezTo>
                <a:cubicBezTo>
                  <a:pt x="803910" y="344170"/>
                  <a:pt x="815975" y="351790"/>
                  <a:pt x="843280" y="367665"/>
                </a:cubicBezTo>
                <a:cubicBezTo>
                  <a:pt x="870585" y="383540"/>
                  <a:pt x="884555" y="389255"/>
                  <a:pt x="911860" y="407035"/>
                </a:cubicBezTo>
                <a:cubicBezTo>
                  <a:pt x="939165" y="424815"/>
                  <a:pt x="955040" y="432435"/>
                  <a:pt x="980440" y="455930"/>
                </a:cubicBezTo>
                <a:cubicBezTo>
                  <a:pt x="1005840" y="479425"/>
                  <a:pt x="1019810" y="497205"/>
                  <a:pt x="1039495" y="524510"/>
                </a:cubicBezTo>
                <a:cubicBezTo>
                  <a:pt x="1059180" y="551815"/>
                  <a:pt x="1061085" y="565785"/>
                  <a:pt x="1078865" y="593090"/>
                </a:cubicBezTo>
                <a:cubicBezTo>
                  <a:pt x="1096645" y="620395"/>
                  <a:pt x="1111885" y="635000"/>
                  <a:pt x="1127760" y="662305"/>
                </a:cubicBezTo>
                <a:cubicBezTo>
                  <a:pt x="1143635" y="689610"/>
                  <a:pt x="1145540" y="703580"/>
                  <a:pt x="1157605" y="730885"/>
                </a:cubicBezTo>
                <a:cubicBezTo>
                  <a:pt x="1169670" y="758190"/>
                  <a:pt x="1172845" y="772160"/>
                  <a:pt x="1186815" y="799465"/>
                </a:cubicBezTo>
                <a:cubicBezTo>
                  <a:pt x="1200785" y="826770"/>
                  <a:pt x="1212215" y="840740"/>
                  <a:pt x="1226185" y="868045"/>
                </a:cubicBezTo>
                <a:cubicBezTo>
                  <a:pt x="1240155" y="895350"/>
                  <a:pt x="1241425" y="909320"/>
                  <a:pt x="1255395" y="936625"/>
                </a:cubicBezTo>
                <a:cubicBezTo>
                  <a:pt x="1269365" y="963930"/>
                  <a:pt x="1278890" y="975995"/>
                  <a:pt x="1294765" y="1005205"/>
                </a:cubicBezTo>
                <a:cubicBezTo>
                  <a:pt x="1310640" y="1034415"/>
                  <a:pt x="1316355" y="1054735"/>
                  <a:pt x="1334135" y="1083945"/>
                </a:cubicBezTo>
                <a:cubicBezTo>
                  <a:pt x="1351915" y="1113155"/>
                  <a:pt x="1363345" y="1125220"/>
                  <a:pt x="1383030" y="1152525"/>
                </a:cubicBezTo>
                <a:cubicBezTo>
                  <a:pt x="1402715" y="1179830"/>
                  <a:pt x="1408430" y="1201420"/>
                  <a:pt x="1431925" y="1221105"/>
                </a:cubicBezTo>
                <a:cubicBezTo>
                  <a:pt x="1455420" y="1240790"/>
                  <a:pt x="1473200" y="1240790"/>
                  <a:pt x="1500505" y="1250315"/>
                </a:cubicBezTo>
                <a:cubicBezTo>
                  <a:pt x="1527810" y="1259840"/>
                  <a:pt x="1541780" y="1264285"/>
                  <a:pt x="1569085" y="1270000"/>
                </a:cubicBezTo>
                <a:cubicBezTo>
                  <a:pt x="1596390" y="1275715"/>
                  <a:pt x="1610360" y="1276350"/>
                  <a:pt x="1637665" y="1280160"/>
                </a:cubicBezTo>
                <a:cubicBezTo>
                  <a:pt x="1664970" y="1283970"/>
                  <a:pt x="1675130" y="1285875"/>
                  <a:pt x="1706880" y="1289685"/>
                </a:cubicBezTo>
                <a:cubicBezTo>
                  <a:pt x="1738630" y="1293495"/>
                  <a:pt x="1764030" y="1294130"/>
                  <a:pt x="1795145" y="1299845"/>
                </a:cubicBezTo>
                <a:cubicBezTo>
                  <a:pt x="1826260" y="1305560"/>
                  <a:pt x="1834515" y="1315720"/>
                  <a:pt x="1863725" y="1319530"/>
                </a:cubicBezTo>
                <a:cubicBezTo>
                  <a:pt x="1892935" y="1323340"/>
                  <a:pt x="1910715" y="1315720"/>
                  <a:pt x="1941830" y="1319530"/>
                </a:cubicBezTo>
                <a:cubicBezTo>
                  <a:pt x="1972945" y="1323340"/>
                  <a:pt x="1991360" y="1334770"/>
                  <a:pt x="2020570" y="1338580"/>
                </a:cubicBezTo>
                <a:cubicBezTo>
                  <a:pt x="2049780" y="1342390"/>
                  <a:pt x="2061845" y="1338580"/>
                  <a:pt x="2089150" y="1338580"/>
                </a:cubicBezTo>
                <a:cubicBezTo>
                  <a:pt x="2116455" y="1338580"/>
                  <a:pt x="2130425" y="1336675"/>
                  <a:pt x="2157730" y="1338580"/>
                </a:cubicBezTo>
                <a:cubicBezTo>
                  <a:pt x="2185035" y="1340485"/>
                  <a:pt x="2197100" y="1346835"/>
                  <a:pt x="2226310" y="1348740"/>
                </a:cubicBezTo>
                <a:cubicBezTo>
                  <a:pt x="2255520" y="1350645"/>
                  <a:pt x="2273935" y="1348740"/>
                  <a:pt x="2305050" y="1348740"/>
                </a:cubicBezTo>
                <a:cubicBezTo>
                  <a:pt x="2336165" y="1348740"/>
                  <a:pt x="2353945" y="1348740"/>
                  <a:pt x="2383155" y="1348740"/>
                </a:cubicBezTo>
                <a:cubicBezTo>
                  <a:pt x="2412365" y="1348740"/>
                  <a:pt x="2424430" y="1348740"/>
                  <a:pt x="2451735" y="1348740"/>
                </a:cubicBezTo>
                <a:cubicBezTo>
                  <a:pt x="2479040" y="1348740"/>
                  <a:pt x="2493645" y="1348740"/>
                  <a:pt x="2520950" y="1348740"/>
                </a:cubicBezTo>
                <a:cubicBezTo>
                  <a:pt x="2548255" y="1348740"/>
                  <a:pt x="2562225" y="1348740"/>
                  <a:pt x="2589530" y="1348740"/>
                </a:cubicBezTo>
                <a:cubicBezTo>
                  <a:pt x="2616835" y="1348740"/>
                  <a:pt x="2630805" y="1348740"/>
                  <a:pt x="2658110" y="1348740"/>
                </a:cubicBezTo>
                <a:cubicBezTo>
                  <a:pt x="2685415" y="1348740"/>
                  <a:pt x="2699385" y="1348740"/>
                  <a:pt x="2726690" y="1348740"/>
                </a:cubicBezTo>
                <a:cubicBezTo>
                  <a:pt x="2753995" y="1348740"/>
                  <a:pt x="2767965" y="1348740"/>
                  <a:pt x="2795270" y="1348740"/>
                </a:cubicBezTo>
                <a:cubicBezTo>
                  <a:pt x="2822575" y="1348740"/>
                  <a:pt x="2834640" y="1348740"/>
                  <a:pt x="2863850" y="1348740"/>
                </a:cubicBezTo>
                <a:cubicBezTo>
                  <a:pt x="2893060" y="1348740"/>
                  <a:pt x="2913380" y="1348740"/>
                  <a:pt x="2942590" y="1348740"/>
                </a:cubicBezTo>
                <a:cubicBezTo>
                  <a:pt x="2971800" y="1348740"/>
                  <a:pt x="2981960" y="1348740"/>
                  <a:pt x="3011170" y="1348740"/>
                </a:cubicBezTo>
                <a:cubicBezTo>
                  <a:pt x="3040380" y="1348740"/>
                  <a:pt x="3058160" y="1348740"/>
                  <a:pt x="3089275" y="1348740"/>
                </a:cubicBezTo>
                <a:cubicBezTo>
                  <a:pt x="3120390" y="1348740"/>
                  <a:pt x="3136265" y="1348740"/>
                  <a:pt x="3168015" y="1348740"/>
                </a:cubicBezTo>
                <a:cubicBezTo>
                  <a:pt x="3199765" y="1348740"/>
                  <a:pt x="3217545" y="1348740"/>
                  <a:pt x="3246755" y="1348740"/>
                </a:cubicBezTo>
                <a:cubicBezTo>
                  <a:pt x="3275965" y="1348740"/>
                  <a:pt x="3286125" y="1346835"/>
                  <a:pt x="3315335" y="1348740"/>
                </a:cubicBezTo>
                <a:cubicBezTo>
                  <a:pt x="3344545" y="1350645"/>
                  <a:pt x="3360420" y="1356360"/>
                  <a:pt x="3393440" y="1358265"/>
                </a:cubicBezTo>
                <a:cubicBezTo>
                  <a:pt x="3426460" y="1360170"/>
                  <a:pt x="3450590" y="1356360"/>
                  <a:pt x="3481705" y="1358265"/>
                </a:cubicBezTo>
                <a:cubicBezTo>
                  <a:pt x="3512820" y="1360170"/>
                  <a:pt x="3521075" y="1366520"/>
                  <a:pt x="3550285" y="1368425"/>
                </a:cubicBezTo>
                <a:cubicBezTo>
                  <a:pt x="3579495" y="1370330"/>
                  <a:pt x="3599815" y="1368425"/>
                  <a:pt x="3629025" y="1368425"/>
                </a:cubicBezTo>
                <a:cubicBezTo>
                  <a:pt x="3658235" y="1368425"/>
                  <a:pt x="3668395" y="1368425"/>
                  <a:pt x="3697605" y="1368425"/>
                </a:cubicBezTo>
                <a:cubicBezTo>
                  <a:pt x="3726815" y="1368425"/>
                  <a:pt x="3747135" y="1368425"/>
                  <a:pt x="3776345" y="1368425"/>
                </a:cubicBezTo>
                <a:cubicBezTo>
                  <a:pt x="3805555" y="1368425"/>
                  <a:pt x="3817620" y="1368425"/>
                  <a:pt x="3844925" y="1368425"/>
                </a:cubicBezTo>
                <a:cubicBezTo>
                  <a:pt x="3872230" y="1368425"/>
                  <a:pt x="3886200" y="1368425"/>
                  <a:pt x="3913505" y="1368425"/>
                </a:cubicBezTo>
                <a:cubicBezTo>
                  <a:pt x="3940810" y="1368425"/>
                  <a:pt x="3950970" y="1368425"/>
                  <a:pt x="3982085" y="1368425"/>
                </a:cubicBezTo>
                <a:cubicBezTo>
                  <a:pt x="4013200" y="1368425"/>
                  <a:pt x="4039235" y="1368425"/>
                  <a:pt x="4070350" y="1368425"/>
                </a:cubicBezTo>
                <a:cubicBezTo>
                  <a:pt x="4101465" y="1368425"/>
                  <a:pt x="4111625" y="1368425"/>
                  <a:pt x="4138930" y="1368425"/>
                </a:cubicBezTo>
                <a:cubicBezTo>
                  <a:pt x="4166235" y="1368425"/>
                  <a:pt x="4180205" y="1368425"/>
                  <a:pt x="4207510" y="1368425"/>
                </a:cubicBezTo>
                <a:cubicBezTo>
                  <a:pt x="4234815" y="1368425"/>
                  <a:pt x="4249420" y="1368425"/>
                  <a:pt x="4276725" y="1368425"/>
                </a:cubicBezTo>
                <a:cubicBezTo>
                  <a:pt x="4304030" y="1368425"/>
                  <a:pt x="4318000" y="1368425"/>
                  <a:pt x="4345305" y="1368425"/>
                </a:cubicBezTo>
                <a:cubicBezTo>
                  <a:pt x="4372610" y="1368425"/>
                  <a:pt x="4384675" y="1368425"/>
                  <a:pt x="4413885" y="1368425"/>
                </a:cubicBezTo>
                <a:cubicBezTo>
                  <a:pt x="4443095" y="1368425"/>
                  <a:pt x="4462780" y="1368425"/>
                  <a:pt x="4491990" y="1368425"/>
                </a:cubicBezTo>
                <a:cubicBezTo>
                  <a:pt x="4521200" y="1368425"/>
                  <a:pt x="4533265" y="1368425"/>
                  <a:pt x="4560570" y="1368425"/>
                </a:cubicBezTo>
                <a:cubicBezTo>
                  <a:pt x="4587875" y="1368425"/>
                  <a:pt x="4602480" y="1368425"/>
                  <a:pt x="4629785" y="1368425"/>
                </a:cubicBezTo>
                <a:cubicBezTo>
                  <a:pt x="4657090" y="1368425"/>
                  <a:pt x="4669155" y="1368425"/>
                  <a:pt x="4698365" y="1368425"/>
                </a:cubicBezTo>
                <a:cubicBezTo>
                  <a:pt x="4727575" y="1368425"/>
                  <a:pt x="4743450" y="1368425"/>
                  <a:pt x="4776470" y="1368425"/>
                </a:cubicBezTo>
                <a:cubicBezTo>
                  <a:pt x="4809490" y="1368425"/>
                  <a:pt x="4831080" y="1368425"/>
                  <a:pt x="4864735" y="1368425"/>
                </a:cubicBezTo>
                <a:cubicBezTo>
                  <a:pt x="4898390" y="1368425"/>
                  <a:pt x="4912360" y="1368425"/>
                  <a:pt x="4943475" y="1368425"/>
                </a:cubicBezTo>
                <a:cubicBezTo>
                  <a:pt x="4974590" y="1368425"/>
                  <a:pt x="4988560" y="1368425"/>
                  <a:pt x="5021580" y="1368425"/>
                </a:cubicBezTo>
                <a:cubicBezTo>
                  <a:pt x="5054600" y="1368425"/>
                  <a:pt x="5076190" y="1368425"/>
                  <a:pt x="5109845" y="1368425"/>
                </a:cubicBezTo>
                <a:cubicBezTo>
                  <a:pt x="5143500" y="1368425"/>
                  <a:pt x="5159375" y="1368425"/>
                  <a:pt x="5188585" y="1368425"/>
                </a:cubicBezTo>
                <a:cubicBezTo>
                  <a:pt x="5217795" y="1368425"/>
                  <a:pt x="5229860" y="1368425"/>
                  <a:pt x="5257165" y="1368425"/>
                </a:cubicBezTo>
                <a:cubicBezTo>
                  <a:pt x="5284470" y="1368425"/>
                  <a:pt x="5298440" y="1370330"/>
                  <a:pt x="5325745" y="1368425"/>
                </a:cubicBezTo>
                <a:cubicBezTo>
                  <a:pt x="5353050" y="1366520"/>
                  <a:pt x="5367020" y="1365885"/>
                  <a:pt x="5394325" y="1358265"/>
                </a:cubicBezTo>
                <a:cubicBezTo>
                  <a:pt x="5421630" y="1350645"/>
                  <a:pt x="5434330" y="1340485"/>
                  <a:pt x="5463540" y="1329055"/>
                </a:cubicBezTo>
                <a:cubicBezTo>
                  <a:pt x="5492750" y="1317625"/>
                  <a:pt x="5512435" y="1311910"/>
                  <a:pt x="5541645" y="1299845"/>
                </a:cubicBezTo>
                <a:cubicBezTo>
                  <a:pt x="5570855" y="1287780"/>
                  <a:pt x="5579110" y="1282065"/>
                  <a:pt x="5610225" y="1270000"/>
                </a:cubicBezTo>
                <a:cubicBezTo>
                  <a:pt x="5641340" y="1257935"/>
                  <a:pt x="5667375" y="1254760"/>
                  <a:pt x="5698490" y="1240790"/>
                </a:cubicBezTo>
                <a:cubicBezTo>
                  <a:pt x="5729605" y="1226820"/>
                  <a:pt x="5735955" y="1219200"/>
                  <a:pt x="5767070" y="1201420"/>
                </a:cubicBezTo>
                <a:cubicBezTo>
                  <a:pt x="5798185" y="1183640"/>
                  <a:pt x="5821680" y="1170305"/>
                  <a:pt x="5855335" y="1152525"/>
                </a:cubicBezTo>
                <a:cubicBezTo>
                  <a:pt x="5888990" y="1134745"/>
                  <a:pt x="5904865" y="1127125"/>
                  <a:pt x="5934075" y="1113155"/>
                </a:cubicBezTo>
                <a:cubicBezTo>
                  <a:pt x="5963285" y="1099185"/>
                  <a:pt x="5971540" y="1101725"/>
                  <a:pt x="6002655" y="1083945"/>
                </a:cubicBezTo>
                <a:cubicBezTo>
                  <a:pt x="6033770" y="1066165"/>
                  <a:pt x="6059805" y="1044575"/>
                  <a:pt x="6090920" y="1024890"/>
                </a:cubicBezTo>
                <a:cubicBezTo>
                  <a:pt x="6122035" y="1005205"/>
                  <a:pt x="6130290" y="1003300"/>
                  <a:pt x="6159500" y="985520"/>
                </a:cubicBezTo>
                <a:cubicBezTo>
                  <a:pt x="6188710" y="967740"/>
                  <a:pt x="6209030" y="956310"/>
                  <a:pt x="6238240" y="936625"/>
                </a:cubicBezTo>
                <a:cubicBezTo>
                  <a:pt x="6267450" y="916940"/>
                  <a:pt x="6279515" y="907415"/>
                  <a:pt x="6306820" y="887730"/>
                </a:cubicBezTo>
                <a:cubicBezTo>
                  <a:pt x="6334125" y="868045"/>
                  <a:pt x="6348095" y="862330"/>
                  <a:pt x="6375400" y="838835"/>
                </a:cubicBezTo>
                <a:cubicBezTo>
                  <a:pt x="6402705" y="815340"/>
                  <a:pt x="6416675" y="795655"/>
                  <a:pt x="6443980" y="770255"/>
                </a:cubicBezTo>
                <a:cubicBezTo>
                  <a:pt x="6471285" y="744855"/>
                  <a:pt x="6485255" y="736600"/>
                  <a:pt x="6512560" y="711200"/>
                </a:cubicBezTo>
                <a:cubicBezTo>
                  <a:pt x="6539865" y="685800"/>
                  <a:pt x="6559550" y="671830"/>
                  <a:pt x="6581140" y="642620"/>
                </a:cubicBezTo>
                <a:cubicBezTo>
                  <a:pt x="6602730" y="613410"/>
                  <a:pt x="6604635" y="594995"/>
                  <a:pt x="6620510" y="563880"/>
                </a:cubicBezTo>
                <a:cubicBezTo>
                  <a:pt x="6636385" y="532765"/>
                  <a:pt x="6645910" y="514985"/>
                  <a:pt x="6659880" y="485775"/>
                </a:cubicBezTo>
                <a:cubicBezTo>
                  <a:pt x="6673850" y="456565"/>
                  <a:pt x="6679565" y="445770"/>
                  <a:pt x="6689090" y="416560"/>
                </a:cubicBezTo>
                <a:cubicBezTo>
                  <a:pt x="6698615" y="387350"/>
                  <a:pt x="6704965" y="367665"/>
                  <a:pt x="6708775" y="338455"/>
                </a:cubicBezTo>
                <a:cubicBezTo>
                  <a:pt x="6712585" y="309245"/>
                  <a:pt x="6706870" y="297180"/>
                  <a:pt x="6708775" y="269875"/>
                </a:cubicBezTo>
                <a:cubicBezTo>
                  <a:pt x="6710680" y="242570"/>
                  <a:pt x="6715125" y="228600"/>
                  <a:pt x="6718935" y="201295"/>
                </a:cubicBezTo>
                <a:cubicBezTo>
                  <a:pt x="6722745" y="173990"/>
                  <a:pt x="6718935" y="159385"/>
                  <a:pt x="6728460" y="132080"/>
                </a:cubicBezTo>
                <a:cubicBezTo>
                  <a:pt x="6737985" y="104775"/>
                  <a:pt x="6744335" y="88900"/>
                  <a:pt x="6767830" y="63500"/>
                </a:cubicBezTo>
                <a:cubicBezTo>
                  <a:pt x="6791325" y="38100"/>
                  <a:pt x="6814820" y="16510"/>
                  <a:pt x="6845935" y="5080"/>
                </a:cubicBezTo>
                <a:cubicBezTo>
                  <a:pt x="6877050" y="-6350"/>
                  <a:pt x="6895465" y="5080"/>
                  <a:pt x="6924675" y="5080"/>
                </a:cubicBezTo>
                <a:cubicBezTo>
                  <a:pt x="6953885" y="5080"/>
                  <a:pt x="6965950" y="5080"/>
                  <a:pt x="6993255" y="5080"/>
                </a:cubicBezTo>
                <a:cubicBezTo>
                  <a:pt x="7020560" y="5080"/>
                  <a:pt x="7032625" y="5080"/>
                  <a:pt x="7061835" y="5080"/>
                </a:cubicBezTo>
                <a:cubicBezTo>
                  <a:pt x="7091045" y="5080"/>
                  <a:pt x="7111365" y="3175"/>
                  <a:pt x="7140575" y="5080"/>
                </a:cubicBezTo>
                <a:cubicBezTo>
                  <a:pt x="7169785" y="6985"/>
                  <a:pt x="7181850" y="12700"/>
                  <a:pt x="7209155" y="14605"/>
                </a:cubicBezTo>
                <a:cubicBezTo>
                  <a:pt x="7236460" y="16510"/>
                  <a:pt x="7250430" y="14605"/>
                  <a:pt x="7277735" y="14605"/>
                </a:cubicBezTo>
                <a:cubicBezTo>
                  <a:pt x="7305040" y="14605"/>
                  <a:pt x="7319010" y="14605"/>
                  <a:pt x="7346315" y="14605"/>
                </a:cubicBezTo>
                <a:cubicBezTo>
                  <a:pt x="7373620" y="14605"/>
                  <a:pt x="7387590" y="14605"/>
                  <a:pt x="7414895" y="14605"/>
                </a:cubicBezTo>
                <a:cubicBezTo>
                  <a:pt x="7442200" y="14605"/>
                  <a:pt x="7471410" y="14605"/>
                  <a:pt x="7484110" y="1460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6" name="直接箭头连接符 25"/>
          <p:cNvCxnSpPr/>
          <p:nvPr/>
        </p:nvCxnSpPr>
        <p:spPr>
          <a:xfrm>
            <a:off x="2415540" y="2306320"/>
            <a:ext cx="0" cy="1784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4086860" y="3636645"/>
            <a:ext cx="7620" cy="1037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6381750" y="3595370"/>
            <a:ext cx="29845" cy="951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8740775" y="3293745"/>
            <a:ext cx="0" cy="1111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10985500" y="1981200"/>
            <a:ext cx="26035" cy="1506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 calcmode="lin" valueType="num">
                                      <p:cBhvr additive="base">
                                        <p:cTn id="4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 calcmode="lin" valueType="num">
                                      <p:cBhvr additive="base">
                                        <p:cTn id="4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 calcmode="lin" valueType="num">
                                      <p:cBhvr additive="base">
                                        <p:cTn id="5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 calcmode="lin" valueType="num">
                                      <p:cBhvr additive="base">
                                        <p:cTn id="5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5" y="521970"/>
            <a:ext cx="5951855" cy="6377940"/>
          </a:xfrm>
          <a:prstGeom prst="rect">
            <a:avLst/>
          </a:prstGeom>
          <a:extLst>
            <a:ext uri="{909E8E84-426E-40DD-AFC4-6F175D3DCCD1}">
              <a14:hiddenFill xmlns:a14="http://schemas.microsoft.com/office/drawing/2010/main">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14:hiddenFill>
            </a:ext>
          </a:extLst>
        </p:spPr>
        <p:style>
          <a:lnRef idx="2">
            <a:schemeClr val="accent3"/>
          </a:lnRef>
          <a:fillRef idx="1">
            <a:schemeClr val="lt1"/>
          </a:fillRef>
          <a:effectRef idx="0">
            <a:schemeClr val="accent3"/>
          </a:effectRef>
          <a:fontRef idx="minor">
            <a:schemeClr val="dk1"/>
          </a:fontRef>
        </p:style>
        <p:txBody>
          <a:bodyPr wrap="square" rtlCol="0">
            <a:spAutoFit/>
          </a:bodyPr>
          <a:p>
            <a:pPr algn="l" fontAlgn="auto">
              <a:lnSpc>
                <a:spcPts val="2580"/>
              </a:lnSpc>
            </a:pPr>
            <a:r>
              <a:rPr lang="en-US" sz="2400">
                <a:solidFill>
                  <a:schemeClr val="tx1"/>
                </a:solidFill>
                <a:latin typeface="Times New Roman" panose="02020603050405020304" charset="0"/>
                <a:cs typeface="Times New Roman" panose="02020603050405020304" charset="0"/>
              </a:rPr>
              <a:t>  </a:t>
            </a:r>
            <a:r>
              <a:rPr lang="en-US">
                <a:solidFill>
                  <a:schemeClr val="tx1"/>
                </a:solidFill>
                <a:latin typeface="Arial" panose="020B0604020202020204" pitchFamily="34" charset="0"/>
                <a:cs typeface="Arial" panose="020B0604020202020204" pitchFamily="34" charset="0"/>
              </a:rPr>
              <a:t>1.</a:t>
            </a:r>
            <a:r>
              <a:rPr>
                <a:solidFill>
                  <a:schemeClr val="tx1"/>
                </a:solidFill>
                <a:latin typeface="Arial" panose="020B0604020202020204" pitchFamily="34" charset="0"/>
                <a:cs typeface="Arial" panose="020B0604020202020204" pitchFamily="34" charset="0"/>
              </a:rPr>
              <a:t>It was a cold yet sunny Saturday morning in February. Dad’s New Year’s </a:t>
            </a:r>
            <a:r>
              <a:rPr u="sng">
                <a:solidFill>
                  <a:schemeClr val="tx1"/>
                </a:solidFill>
                <a:latin typeface="Arial" panose="020B0604020202020204" pitchFamily="34" charset="0"/>
                <a:cs typeface="Arial" panose="020B0604020202020204" pitchFamily="34" charset="0"/>
              </a:rPr>
              <a:t>resolution </a:t>
            </a:r>
            <a:r>
              <a:rPr>
                <a:solidFill>
                  <a:schemeClr val="tx1"/>
                </a:solidFill>
                <a:latin typeface="Arial" panose="020B0604020202020204" pitchFamily="34" charset="0"/>
                <a:cs typeface="Arial" panose="020B0604020202020204" pitchFamily="34" charset="0"/>
              </a:rPr>
              <a:t>had been to get fit. Mum pushed him out of bed and told him to go jogging by the river. Later, after a nice lie-in, she went downstairs in her dressing gown and found the </a:t>
            </a:r>
            <a:r>
              <a:rPr u="sng">
                <a:solidFill>
                  <a:schemeClr val="tx1"/>
                </a:solidFill>
                <a:latin typeface="Arial" panose="020B0604020202020204" pitchFamily="34" charset="0"/>
                <a:cs typeface="Arial" panose="020B0604020202020204" pitchFamily="34" charset="0"/>
              </a:rPr>
              <a:t>kids </a:t>
            </a:r>
            <a:r>
              <a:rPr>
                <a:solidFill>
                  <a:schemeClr val="tx1"/>
                </a:solidFill>
                <a:latin typeface="Arial" panose="020B0604020202020204" pitchFamily="34" charset="0"/>
                <a:cs typeface="Arial" panose="020B0604020202020204" pitchFamily="34" charset="0"/>
              </a:rPr>
              <a:t>watching TV. She turned it off and said she was going to do something really special for Dad’s </a:t>
            </a:r>
            <a:r>
              <a:rPr u="sng">
                <a:solidFill>
                  <a:schemeClr val="tx1"/>
                </a:solidFill>
                <a:latin typeface="Arial" panose="020B0604020202020204" pitchFamily="34" charset="0"/>
                <a:cs typeface="Arial" panose="020B0604020202020204" pitchFamily="34" charset="0"/>
              </a:rPr>
              <a:t>birthday</a:t>
            </a:r>
            <a:r>
              <a:rPr>
                <a:solidFill>
                  <a:schemeClr val="tx1"/>
                </a:solidFill>
                <a:latin typeface="Arial" panose="020B0604020202020204" pitchFamily="34" charset="0"/>
                <a:cs typeface="Arial" panose="020B0604020202020204" pitchFamily="34" charset="0"/>
              </a:rPr>
              <a:t>. </a:t>
            </a:r>
            <a:r>
              <a:rPr b="1">
                <a:solidFill>
                  <a:srgbClr val="FF0000"/>
                </a:solidFill>
                <a:latin typeface="Arial" panose="020B0604020202020204" pitchFamily="34" charset="0"/>
                <a:cs typeface="Arial" panose="020B0604020202020204" pitchFamily="34" charset="0"/>
              </a:rPr>
              <a:t>If they overheard anything, just promised to keep it </a:t>
            </a:r>
            <a:r>
              <a:rPr b="1" u="sng">
                <a:solidFill>
                  <a:srgbClr val="FF0000"/>
                </a:solidFill>
                <a:latin typeface="Arial" panose="020B0604020202020204" pitchFamily="34" charset="0"/>
                <a:cs typeface="Arial" panose="020B0604020202020204" pitchFamily="34" charset="0"/>
              </a:rPr>
              <a:t>secret</a:t>
            </a:r>
            <a:r>
              <a:rPr>
                <a:solidFill>
                  <a:schemeClr val="tx1"/>
                </a:solidFill>
                <a:latin typeface="Arial" panose="020B0604020202020204" pitchFamily="34" charset="0"/>
                <a:cs typeface="Arial" panose="020B0604020202020204" pitchFamily="34" charset="0"/>
              </a:rPr>
              <a:t>.</a:t>
            </a:r>
            <a:endParaRPr>
              <a:solidFill>
                <a:schemeClr val="tx1"/>
              </a:solidFill>
              <a:latin typeface="Arial" panose="020B0604020202020204" pitchFamily="34" charset="0"/>
              <a:cs typeface="Arial" panose="020B0604020202020204" pitchFamily="34" charset="0"/>
            </a:endParaRPr>
          </a:p>
          <a:p>
            <a:pPr algn="l" fontAlgn="auto">
              <a:lnSpc>
                <a:spcPts val="2580"/>
              </a:lnSpc>
            </a:pPr>
            <a:r>
              <a:rPr>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2.</a:t>
            </a:r>
            <a:r>
              <a:rPr>
                <a:solidFill>
                  <a:schemeClr val="tx1"/>
                </a:solidFill>
                <a:latin typeface="Arial" panose="020B0604020202020204" pitchFamily="34" charset="0"/>
                <a:cs typeface="Arial" panose="020B0604020202020204" pitchFamily="34" charset="0"/>
              </a:rPr>
              <a:t>Jenny looked at Mum with a puzzled expression on her forehead and promised they wouldn’t say anything whatever happened. But Jenny reminded Dad’s birthday was in June and it might be a little too early to get all steamed up about it.</a:t>
            </a:r>
            <a:endParaRPr>
              <a:solidFill>
                <a:schemeClr val="tx1"/>
              </a:solidFill>
              <a:latin typeface="Arial" panose="020B0604020202020204" pitchFamily="34" charset="0"/>
              <a:cs typeface="Arial" panose="020B0604020202020204" pitchFamily="34" charset="0"/>
            </a:endParaRPr>
          </a:p>
          <a:p>
            <a:pPr algn="l" fontAlgn="auto">
              <a:lnSpc>
                <a:spcPts val="2580"/>
              </a:lnSpc>
            </a:pPr>
            <a:r>
              <a:rPr>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3.</a:t>
            </a:r>
            <a:r>
              <a:rPr>
                <a:solidFill>
                  <a:schemeClr val="tx1"/>
                </a:solidFill>
                <a:latin typeface="Arial" panose="020B0604020202020204" pitchFamily="34" charset="0"/>
                <a:cs typeface="Arial" panose="020B0604020202020204" pitchFamily="34" charset="0"/>
              </a:rPr>
              <a:t>Silent for a moment, Mum said she was not getting everything ready but just wanted to </a:t>
            </a:r>
            <a:r>
              <a:rPr>
                <a:solidFill>
                  <a:srgbClr val="FF0000"/>
                </a:solidFill>
                <a:latin typeface="Arial" panose="020B0604020202020204" pitchFamily="34" charset="0"/>
                <a:cs typeface="Arial" panose="020B0604020202020204" pitchFamily="34" charset="0"/>
              </a:rPr>
              <a:t>spare enough time for </a:t>
            </a:r>
            <a:r>
              <a:rPr u="sng">
                <a:solidFill>
                  <a:srgbClr val="FF0000"/>
                </a:solidFill>
                <a:latin typeface="Arial" panose="020B0604020202020204" pitchFamily="34" charset="0"/>
                <a:cs typeface="Arial" panose="020B0604020202020204" pitchFamily="34" charset="0"/>
              </a:rPr>
              <a:t>preparation </a:t>
            </a:r>
            <a:r>
              <a:rPr lang="en-US">
                <a:solidFill>
                  <a:schemeClr val="tx1"/>
                </a:solidFill>
                <a:latin typeface="Arial" panose="020B0604020202020204" pitchFamily="34" charset="0"/>
                <a:cs typeface="Arial" panose="020B0604020202020204" pitchFamily="34" charset="0"/>
              </a:rPr>
              <a:t>as this year it’s a bigger deal than usual</a:t>
            </a:r>
            <a:r>
              <a:rPr>
                <a:solidFill>
                  <a:schemeClr val="tx1"/>
                </a:solidFill>
                <a:latin typeface="Arial" panose="020B0604020202020204" pitchFamily="34" charset="0"/>
                <a:cs typeface="Arial" panose="020B0604020202020204" pitchFamily="34" charset="0"/>
              </a:rPr>
              <a:t>. </a:t>
            </a:r>
            <a:r>
              <a:rPr>
                <a:solidFill>
                  <a:srgbClr val="FF0000"/>
                </a:solidFill>
                <a:latin typeface="Arial" panose="020B0604020202020204" pitchFamily="34" charset="0"/>
                <a:cs typeface="Arial" panose="020B0604020202020204" pitchFamily="34" charset="0"/>
              </a:rPr>
              <a:t>Dad was going to be 50</a:t>
            </a:r>
            <a:r>
              <a:rPr>
                <a:solidFill>
                  <a:schemeClr val="tx1"/>
                </a:solidFill>
                <a:latin typeface="Arial" panose="020B0604020202020204" pitchFamily="34" charset="0"/>
                <a:cs typeface="Arial" panose="020B0604020202020204" pitchFamily="34" charset="0"/>
              </a:rPr>
              <a:t>.</a:t>
            </a:r>
            <a:endParaRPr>
              <a:solidFill>
                <a:schemeClr val="tx1"/>
              </a:solidFill>
              <a:latin typeface="Arial" panose="020B0604020202020204" pitchFamily="34" charset="0"/>
              <a:cs typeface="Arial" panose="020B0604020202020204" pitchFamily="34" charset="0"/>
            </a:endParaRPr>
          </a:p>
          <a:p>
            <a:pPr algn="l" fontAlgn="auto">
              <a:lnSpc>
                <a:spcPts val="2580"/>
              </a:lnSpc>
            </a:pPr>
            <a:r>
              <a:rPr lang="en-US">
                <a:solidFill>
                  <a:schemeClr val="tx1"/>
                </a:solidFill>
                <a:latin typeface="Arial" panose="020B0604020202020204" pitchFamily="34" charset="0"/>
                <a:cs typeface="Arial" panose="020B0604020202020204" pitchFamily="34" charset="0"/>
              </a:rPr>
              <a:t>  4. </a:t>
            </a:r>
            <a:r>
              <a:rPr>
                <a:solidFill>
                  <a:schemeClr val="tx1"/>
                </a:solidFill>
                <a:latin typeface="Arial" panose="020B0604020202020204" pitchFamily="34" charset="0"/>
                <a:cs typeface="Arial" panose="020B0604020202020204" pitchFamily="34" charset="0"/>
              </a:rPr>
              <a:t>“50! Gosh, that’s half a century,” spluttered Gerry. “I knew he was old, but I didn’t realize he was ancient!?” </a:t>
            </a:r>
            <a:endParaRPr>
              <a:solidFill>
                <a:schemeClr val="tx1"/>
              </a:solidFill>
              <a:latin typeface="Arial" panose="020B0604020202020204" pitchFamily="34" charset="0"/>
              <a:cs typeface="Arial" panose="020B0604020202020204" pitchFamily="34" charset="0"/>
            </a:endParaRPr>
          </a:p>
        </p:txBody>
      </p:sp>
      <p:sp>
        <p:nvSpPr>
          <p:cNvPr id="2" name="矩形 1"/>
          <p:cNvSpPr/>
          <p:nvPr/>
        </p:nvSpPr>
        <p:spPr>
          <a:xfrm>
            <a:off x="0" y="0"/>
            <a:ext cx="401447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6" name="文本框 5"/>
          <p:cNvSpPr txBox="1"/>
          <p:nvPr/>
        </p:nvSpPr>
        <p:spPr>
          <a:xfrm>
            <a:off x="635" y="0"/>
            <a:ext cx="4306570" cy="521970"/>
          </a:xfrm>
          <a:prstGeom prst="rect">
            <a:avLst/>
          </a:prstGeom>
          <a:noFill/>
        </p:spPr>
        <p:txBody>
          <a:bodyPr wrap="square" rtlCol="0">
            <a:spAutoFit/>
          </a:bodyPr>
          <a:p>
            <a:r>
              <a:rPr lang="en-US" altLang="zh-CN" sz="2800"/>
              <a:t>Understanding the story</a:t>
            </a:r>
            <a:r>
              <a:rPr lang="zh-CN" altLang="en-US" sz="2800"/>
              <a:t>：</a:t>
            </a:r>
            <a:endParaRPr lang="zh-CN" altLang="en-US" sz="2800"/>
          </a:p>
        </p:txBody>
      </p:sp>
      <p:sp>
        <p:nvSpPr>
          <p:cNvPr id="5" name="文本框 4"/>
          <p:cNvSpPr txBox="1"/>
          <p:nvPr/>
        </p:nvSpPr>
        <p:spPr>
          <a:xfrm>
            <a:off x="5953125" y="521335"/>
            <a:ext cx="6238875" cy="95313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p>
            <a:r>
              <a:rPr lang="en-US" sz="2800">
                <a:solidFill>
                  <a:srgbClr val="FFFF00"/>
                </a:solidFill>
                <a:latin typeface="Times New Roman" panose="02020603050405020304" charset="0"/>
                <a:cs typeface="Times New Roman" panose="02020603050405020304" charset="0"/>
              </a:rPr>
              <a:t>     Q1: Why was Dad’s New Year’s resolution was mentioned at the beginning?</a:t>
            </a:r>
            <a:endParaRPr lang="en-US" sz="2800">
              <a:solidFill>
                <a:srgbClr val="FFFF00"/>
              </a:solidFill>
              <a:latin typeface="Times New Roman" panose="02020603050405020304" charset="0"/>
              <a:cs typeface="Times New Roman" panose="02020603050405020304" charset="0"/>
            </a:endParaRPr>
          </a:p>
        </p:txBody>
      </p:sp>
      <p:sp>
        <p:nvSpPr>
          <p:cNvPr id="11" name="文本框 10"/>
          <p:cNvSpPr txBox="1"/>
          <p:nvPr/>
        </p:nvSpPr>
        <p:spPr>
          <a:xfrm>
            <a:off x="5953125" y="1636395"/>
            <a:ext cx="6238875" cy="52197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en-US" sz="2800">
                <a:solidFill>
                  <a:srgbClr val="FFFF00"/>
                </a:solidFill>
                <a:latin typeface="Times New Roman" panose="02020603050405020304" charset="0"/>
                <a:cs typeface="Times New Roman" panose="02020603050405020304" charset="0"/>
              </a:rPr>
              <a:t>    </a:t>
            </a:r>
            <a:r>
              <a:rPr lang="en-US" sz="2800">
                <a:solidFill>
                  <a:schemeClr val="tx1"/>
                </a:solidFill>
                <a:latin typeface="Times New Roman" panose="02020603050405020304" charset="0"/>
                <a:cs typeface="Times New Roman" panose="02020603050405020304" charset="0"/>
              </a:rPr>
              <a:t> It can serve as a foreshadowing.</a:t>
            </a:r>
            <a:endParaRPr lang="en-US" sz="2800">
              <a:solidFill>
                <a:schemeClr val="tx1"/>
              </a:solidFill>
              <a:latin typeface="Times New Roman" panose="02020603050405020304" charset="0"/>
              <a:cs typeface="Times New Roman" panose="02020603050405020304" charset="0"/>
            </a:endParaRPr>
          </a:p>
        </p:txBody>
      </p:sp>
      <p:sp>
        <p:nvSpPr>
          <p:cNvPr id="13" name="文本框 12"/>
          <p:cNvSpPr txBox="1"/>
          <p:nvPr/>
        </p:nvSpPr>
        <p:spPr>
          <a:xfrm>
            <a:off x="5953125" y="2793365"/>
            <a:ext cx="6238875" cy="95313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p>
            <a:r>
              <a:rPr lang="en-US" sz="2800">
                <a:solidFill>
                  <a:srgbClr val="FFFF00"/>
                </a:solidFill>
                <a:latin typeface="Times New Roman" panose="02020603050405020304" charset="0"/>
                <a:cs typeface="Times New Roman" panose="02020603050405020304" charset="0"/>
              </a:rPr>
              <a:t>     Q2: Some hints showing that  party would be special.</a:t>
            </a:r>
            <a:endParaRPr lang="en-US" sz="2800">
              <a:solidFill>
                <a:srgbClr val="FFFF00"/>
              </a:solidFill>
              <a:latin typeface="Times New Roman" panose="02020603050405020304" charset="0"/>
              <a:cs typeface="Times New Roman" panose="02020603050405020304" charset="0"/>
            </a:endParaRPr>
          </a:p>
        </p:txBody>
      </p:sp>
      <p:sp>
        <p:nvSpPr>
          <p:cNvPr id="3" name="文本框 2"/>
          <p:cNvSpPr txBox="1"/>
          <p:nvPr/>
        </p:nvSpPr>
        <p:spPr>
          <a:xfrm>
            <a:off x="5952490" y="3978910"/>
            <a:ext cx="6238875" cy="26765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en-US" sz="2800">
                <a:solidFill>
                  <a:srgbClr val="FFFF00"/>
                </a:solidFill>
                <a:latin typeface="Times New Roman" panose="02020603050405020304" charset="0"/>
                <a:cs typeface="Times New Roman" panose="02020603050405020304" charset="0"/>
              </a:rPr>
              <a:t>1.asked kids to keep it a secret</a:t>
            </a:r>
            <a:endParaRPr lang="en-US" sz="2800">
              <a:solidFill>
                <a:srgbClr val="FFFF00"/>
              </a:solidFill>
              <a:latin typeface="Times New Roman" panose="02020603050405020304" charset="0"/>
              <a:cs typeface="Times New Roman" panose="02020603050405020304" charset="0"/>
            </a:endParaRPr>
          </a:p>
          <a:p>
            <a:r>
              <a:rPr lang="en-US" sz="2800">
                <a:solidFill>
                  <a:srgbClr val="FFFF00"/>
                </a:solidFill>
                <a:latin typeface="Times New Roman" panose="02020603050405020304" charset="0"/>
                <a:cs typeface="Times New Roman" panose="02020603050405020304" charset="0"/>
              </a:rPr>
              <a:t>       </a:t>
            </a:r>
            <a:r>
              <a:rPr lang="en-US" sz="2800">
                <a:solidFill>
                  <a:schemeClr val="tx1"/>
                </a:solidFill>
                <a:latin typeface="Times New Roman" panose="02020603050405020304" charset="0"/>
                <a:cs typeface="Times New Roman" panose="02020603050405020304" charset="0"/>
              </a:rPr>
              <a:t> -- give Dad a surprise</a:t>
            </a:r>
            <a:endParaRPr lang="en-US" sz="2800">
              <a:solidFill>
                <a:schemeClr val="tx1"/>
              </a:solidFill>
              <a:latin typeface="Times New Roman" panose="02020603050405020304" charset="0"/>
              <a:cs typeface="Times New Roman" panose="02020603050405020304" charset="0"/>
            </a:endParaRPr>
          </a:p>
          <a:p>
            <a:r>
              <a:rPr lang="en-US" sz="2800">
                <a:solidFill>
                  <a:srgbClr val="FFFF00"/>
                </a:solidFill>
                <a:latin typeface="Times New Roman" panose="02020603050405020304" charset="0"/>
                <a:cs typeface="Times New Roman" panose="02020603050405020304" charset="0"/>
              </a:rPr>
              <a:t>2.spare months for the preparation</a:t>
            </a:r>
            <a:endParaRPr lang="en-US" sz="2800">
              <a:solidFill>
                <a:srgbClr val="FFFF00"/>
              </a:solidFill>
              <a:latin typeface="Times New Roman" panose="02020603050405020304" charset="0"/>
              <a:cs typeface="Times New Roman" panose="02020603050405020304" charset="0"/>
            </a:endParaRPr>
          </a:p>
          <a:p>
            <a:r>
              <a:rPr lang="en-US" sz="2800">
                <a:solidFill>
                  <a:srgbClr val="FFFF00"/>
                </a:solidFill>
                <a:latin typeface="Times New Roman" panose="02020603050405020304" charset="0"/>
                <a:cs typeface="Times New Roman" panose="02020603050405020304" charset="0"/>
              </a:rPr>
              <a:t>         </a:t>
            </a:r>
            <a:r>
              <a:rPr lang="en-US" sz="2800">
                <a:solidFill>
                  <a:schemeClr val="tx1"/>
                </a:solidFill>
                <a:latin typeface="Times New Roman" panose="02020603050405020304" charset="0"/>
                <a:cs typeface="Times New Roman" panose="02020603050405020304" charset="0"/>
              </a:rPr>
              <a:t>-- make it a bigger deal</a:t>
            </a:r>
            <a:endParaRPr lang="en-US" sz="2800">
              <a:solidFill>
                <a:schemeClr val="tx1"/>
              </a:solidFill>
              <a:latin typeface="Times New Roman" panose="02020603050405020304" charset="0"/>
              <a:cs typeface="Times New Roman" panose="02020603050405020304" charset="0"/>
            </a:endParaRPr>
          </a:p>
          <a:p>
            <a:r>
              <a:rPr lang="en-US" sz="2800">
                <a:solidFill>
                  <a:srgbClr val="FFFF00"/>
                </a:solidFill>
                <a:latin typeface="Times New Roman" panose="02020603050405020304" charset="0"/>
                <a:cs typeface="Times New Roman" panose="02020603050405020304" charset="0"/>
              </a:rPr>
              <a:t>3.Dad was going to be 50</a:t>
            </a:r>
            <a:endParaRPr lang="en-US" sz="2800">
              <a:solidFill>
                <a:srgbClr val="FFFF00"/>
              </a:solidFill>
              <a:latin typeface="Times New Roman" panose="02020603050405020304" charset="0"/>
              <a:cs typeface="Times New Roman" panose="02020603050405020304" charset="0"/>
            </a:endParaRPr>
          </a:p>
          <a:p>
            <a:r>
              <a:rPr lang="en-US" sz="2800">
                <a:solidFill>
                  <a:srgbClr val="FFFF00"/>
                </a:solidFill>
                <a:latin typeface="Times New Roman" panose="02020603050405020304" charset="0"/>
                <a:cs typeface="Times New Roman" panose="02020603050405020304" charset="0"/>
              </a:rPr>
              <a:t>         </a:t>
            </a:r>
            <a:r>
              <a:rPr lang="en-US" sz="2800">
                <a:solidFill>
                  <a:schemeClr val="tx1"/>
                </a:solidFill>
                <a:latin typeface="Times New Roman" panose="02020603050405020304" charset="0"/>
                <a:cs typeface="Times New Roman" panose="02020603050405020304" charset="0"/>
              </a:rPr>
              <a:t>-- an important moment for Dad</a:t>
            </a:r>
            <a:endParaRPr lang="en-US" sz="2800">
              <a:solidFill>
                <a:schemeClr val="tx1"/>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bldLvl="0" animBg="1"/>
      <p:bldP spid="13"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rcRect l="1225" t="28981" r="755" b="23296"/>
          <a:stretch>
            <a:fillRect/>
          </a:stretch>
        </p:blipFill>
        <p:spPr>
          <a:xfrm>
            <a:off x="7452995" y="4397375"/>
            <a:ext cx="4739005" cy="2460625"/>
          </a:xfrm>
          <a:prstGeom prst="rect">
            <a:avLst/>
          </a:prstGeom>
          <a:noFill/>
          <a:ln w="9525">
            <a:noFill/>
          </a:ln>
        </p:spPr>
      </p:pic>
      <p:sp>
        <p:nvSpPr>
          <p:cNvPr id="4" name="文本框 3"/>
          <p:cNvSpPr txBox="1"/>
          <p:nvPr/>
        </p:nvSpPr>
        <p:spPr>
          <a:xfrm>
            <a:off x="0" y="521335"/>
            <a:ext cx="6051550" cy="6231255"/>
          </a:xfrm>
          <a:prstGeom prst="rect">
            <a:avLst/>
          </a:prstGeom>
          <a:extLst>
            <a:ext uri="{909E8E84-426E-40DD-AFC4-6F175D3DCCD1}">
              <a14:hiddenFill xmlns:a14="http://schemas.microsoft.com/office/drawing/2010/main">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14:hiddenFill>
            </a:ext>
          </a:extLst>
        </p:spPr>
        <p:style>
          <a:lnRef idx="2">
            <a:schemeClr val="accent4"/>
          </a:lnRef>
          <a:fillRef idx="1">
            <a:schemeClr val="lt1"/>
          </a:fillRef>
          <a:effectRef idx="0">
            <a:schemeClr val="accent4"/>
          </a:effectRef>
          <a:fontRef idx="minor">
            <a:schemeClr val="dk1"/>
          </a:fontRef>
        </p:style>
        <p:txBody>
          <a:bodyPr wrap="square" rtlCol="0">
            <a:spAutoFit/>
          </a:bodyPr>
          <a:p>
            <a:pPr algn="l" fontAlgn="auto">
              <a:lnSpc>
                <a:spcPts val="2280"/>
              </a:lnSpc>
            </a:pPr>
            <a:r>
              <a:rPr lang="en-US" sz="2500">
                <a:solidFill>
                  <a:schemeClr val="tx1"/>
                </a:solidFill>
                <a:latin typeface="Times New Roman" panose="02020603050405020304" charset="0"/>
                <a:cs typeface="Times New Roman" panose="02020603050405020304" charset="0"/>
              </a:rPr>
              <a:t> </a:t>
            </a:r>
            <a:r>
              <a:rPr lang="en-US" sz="2200">
                <a:solidFill>
                  <a:schemeClr val="tx1"/>
                </a:solidFill>
                <a:latin typeface="Times New Roman" panose="02020603050405020304" charset="0"/>
                <a:cs typeface="Times New Roman" panose="02020603050405020304" charset="0"/>
              </a:rPr>
              <a:t> 5.</a:t>
            </a:r>
            <a:r>
              <a:rPr sz="2200">
                <a:solidFill>
                  <a:schemeClr val="tx1"/>
                </a:solidFill>
                <a:latin typeface="Times New Roman" panose="02020603050405020304" charset="0"/>
                <a:cs typeface="Times New Roman" panose="02020603050405020304" charset="0"/>
              </a:rPr>
              <a:t>Indeed, that was why Mum started planning a special party for him. Mum talked with grandma about the plan because her house was the only one in the family that is spacious enough for all friends and relatives. Grandma quite agreed and also started preparing.</a:t>
            </a:r>
            <a:endParaRPr sz="2200">
              <a:solidFill>
                <a:schemeClr val="tx1"/>
              </a:solidFill>
              <a:latin typeface="Times New Roman" panose="02020603050405020304" charset="0"/>
              <a:cs typeface="Times New Roman" panose="02020603050405020304" charset="0"/>
            </a:endParaRPr>
          </a:p>
          <a:p>
            <a:pPr algn="l" fontAlgn="auto">
              <a:lnSpc>
                <a:spcPts val="2280"/>
              </a:lnSpc>
            </a:pPr>
            <a:r>
              <a:rPr lang="en-US" sz="2200">
                <a:solidFill>
                  <a:schemeClr val="tx1"/>
                </a:solidFill>
                <a:latin typeface="Times New Roman" panose="02020603050405020304" charset="0"/>
                <a:cs typeface="Times New Roman" panose="02020603050405020304" charset="0"/>
              </a:rPr>
              <a:t>   6.</a:t>
            </a:r>
            <a:r>
              <a:rPr sz="2200">
                <a:solidFill>
                  <a:schemeClr val="tx1"/>
                </a:solidFill>
                <a:latin typeface="Times New Roman" panose="02020603050405020304" charset="0"/>
                <a:cs typeface="Times New Roman" panose="02020603050405020304" charset="0"/>
              </a:rPr>
              <a:t>“But you know how Dad feels guilty to bother others. You’ve got to admit,” reminded Jenny. Thinking over the special occasion, Mum was continuing with her secret when one evening, Dad was sitting at the dinner table and he suddenly slapped his forehead, “I just realized that I am going to be 50 in June. Le’s just quietly forget about it. I want to mourn (哀悼) the passing of my youth in private.”</a:t>
            </a:r>
            <a:endParaRPr sz="2200">
              <a:solidFill>
                <a:schemeClr val="tx1"/>
              </a:solidFill>
              <a:latin typeface="Times New Roman" panose="02020603050405020304" charset="0"/>
              <a:cs typeface="Times New Roman" panose="02020603050405020304" charset="0"/>
            </a:endParaRPr>
          </a:p>
          <a:p>
            <a:pPr algn="l" fontAlgn="auto">
              <a:lnSpc>
                <a:spcPts val="2280"/>
              </a:lnSpc>
            </a:pPr>
            <a:r>
              <a:rPr lang="en-US" sz="2200">
                <a:solidFill>
                  <a:schemeClr val="tx1"/>
                </a:solidFill>
                <a:latin typeface="Times New Roman" panose="02020603050405020304" charset="0"/>
                <a:cs typeface="Times New Roman" panose="02020603050405020304" charset="0"/>
              </a:rPr>
              <a:t>   7.</a:t>
            </a:r>
            <a:r>
              <a:rPr sz="2200">
                <a:solidFill>
                  <a:schemeClr val="tx1"/>
                </a:solidFill>
                <a:latin typeface="Times New Roman" panose="02020603050405020304" charset="0"/>
                <a:cs typeface="Times New Roman" panose="02020603050405020304" charset="0"/>
              </a:rPr>
              <a:t>“Oh, come on Dad, don’ t be such a spoil-sport!” begged the kids, hoping to give mum a hand.</a:t>
            </a:r>
            <a:endParaRPr sz="2200">
              <a:solidFill>
                <a:schemeClr val="tx1"/>
              </a:solidFill>
              <a:latin typeface="Times New Roman" panose="02020603050405020304" charset="0"/>
              <a:cs typeface="Times New Roman" panose="02020603050405020304" charset="0"/>
            </a:endParaRPr>
          </a:p>
          <a:p>
            <a:pPr algn="l" fontAlgn="auto">
              <a:lnSpc>
                <a:spcPts val="2280"/>
              </a:lnSpc>
            </a:pPr>
            <a:r>
              <a:rPr sz="2200">
                <a:solidFill>
                  <a:schemeClr val="tx1"/>
                </a:solidFill>
                <a:latin typeface="Times New Roman" panose="02020603050405020304" charset="0"/>
                <a:cs typeface="Times New Roman" panose="02020603050405020304" charset="0"/>
              </a:rPr>
              <a:t>   </a:t>
            </a:r>
            <a:r>
              <a:rPr lang="en-US" sz="2200">
                <a:solidFill>
                  <a:schemeClr val="tx1"/>
                </a:solidFill>
                <a:latin typeface="Times New Roman" panose="02020603050405020304" charset="0"/>
                <a:cs typeface="Times New Roman" panose="02020603050405020304" charset="0"/>
              </a:rPr>
              <a:t>8.</a:t>
            </a:r>
            <a:r>
              <a:rPr sz="2200">
                <a:solidFill>
                  <a:schemeClr val="tx1"/>
                </a:solidFill>
                <a:latin typeface="Times New Roman" panose="02020603050405020304" charset="0"/>
                <a:cs typeface="Times New Roman" panose="02020603050405020304" charset="0"/>
              </a:rPr>
              <a:t>Realizing no more chance to hide the secret, Mum carefully worded her thought and shared her plan of having a little party at grandma’s house. Dad was stunned(震惊的) to no reply.</a:t>
            </a:r>
            <a:endParaRPr sz="2200">
              <a:solidFill>
                <a:schemeClr val="tx1"/>
              </a:solidFill>
              <a:latin typeface="Times New Roman" panose="02020603050405020304" charset="0"/>
              <a:cs typeface="Times New Roman" panose="02020603050405020304" charset="0"/>
            </a:endParaRPr>
          </a:p>
        </p:txBody>
      </p:sp>
      <p:sp>
        <p:nvSpPr>
          <p:cNvPr id="2" name="矩形 1"/>
          <p:cNvSpPr/>
          <p:nvPr/>
        </p:nvSpPr>
        <p:spPr>
          <a:xfrm>
            <a:off x="0" y="0"/>
            <a:ext cx="370332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6" name="文本框 5"/>
          <p:cNvSpPr txBox="1"/>
          <p:nvPr/>
        </p:nvSpPr>
        <p:spPr>
          <a:xfrm>
            <a:off x="0" y="0"/>
            <a:ext cx="4362450" cy="521970"/>
          </a:xfrm>
          <a:prstGeom prst="rect">
            <a:avLst/>
          </a:prstGeom>
          <a:noFill/>
        </p:spPr>
        <p:txBody>
          <a:bodyPr wrap="square" rtlCol="0">
            <a:spAutoFit/>
          </a:bodyPr>
          <a:p>
            <a:r>
              <a:rPr lang="en-US" altLang="zh-CN" sz="2800">
                <a:sym typeface="+mn-ea"/>
              </a:rPr>
              <a:t>Understanding the story</a:t>
            </a:r>
            <a:r>
              <a:rPr lang="zh-CN" altLang="en-US" sz="2800">
                <a:sym typeface="+mn-ea"/>
              </a:rPr>
              <a:t>：</a:t>
            </a:r>
            <a:endParaRPr lang="zh-CN" altLang="en-US" sz="2800"/>
          </a:p>
        </p:txBody>
      </p:sp>
      <p:sp>
        <p:nvSpPr>
          <p:cNvPr id="13" name="文本框 12"/>
          <p:cNvSpPr txBox="1"/>
          <p:nvPr/>
        </p:nvSpPr>
        <p:spPr>
          <a:xfrm>
            <a:off x="6051550" y="521335"/>
            <a:ext cx="6139815" cy="95313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p>
            <a:r>
              <a:rPr lang="en-US" sz="2800">
                <a:solidFill>
                  <a:srgbClr val="FFFF00"/>
                </a:solidFill>
                <a:latin typeface="Times New Roman" panose="02020603050405020304" charset="0"/>
                <a:cs typeface="Times New Roman" panose="02020603050405020304" charset="0"/>
              </a:rPr>
              <a:t> Q2: Some hints showing that  party would be special.</a:t>
            </a:r>
            <a:endParaRPr lang="en-US" sz="2800">
              <a:solidFill>
                <a:srgbClr val="FFFF00"/>
              </a:solidFill>
              <a:latin typeface="Times New Roman" panose="02020603050405020304" charset="0"/>
              <a:cs typeface="Times New Roman" panose="02020603050405020304" charset="0"/>
            </a:endParaRPr>
          </a:p>
        </p:txBody>
      </p:sp>
      <p:sp>
        <p:nvSpPr>
          <p:cNvPr id="12" name="文本框 11"/>
          <p:cNvSpPr txBox="1"/>
          <p:nvPr/>
        </p:nvSpPr>
        <p:spPr>
          <a:xfrm>
            <a:off x="6051550" y="1720850"/>
            <a:ext cx="6141085"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en-US" sz="2800">
                <a:solidFill>
                  <a:srgbClr val="FFFF00"/>
                </a:solidFill>
                <a:latin typeface="Times New Roman" panose="02020603050405020304" charset="0"/>
                <a:cs typeface="Times New Roman" panose="02020603050405020304" charset="0"/>
              </a:rPr>
              <a:t>4.have the party at Grandma’s</a:t>
            </a:r>
            <a:endParaRPr lang="en-US" sz="2800">
              <a:solidFill>
                <a:srgbClr val="FFFF00"/>
              </a:solidFill>
              <a:latin typeface="Times New Roman" panose="02020603050405020304" charset="0"/>
              <a:cs typeface="Times New Roman" panose="02020603050405020304" charset="0"/>
            </a:endParaRPr>
          </a:p>
          <a:p>
            <a:r>
              <a:rPr lang="en-US" sz="2800">
                <a:solidFill>
                  <a:srgbClr val="FFFF00"/>
                </a:solidFill>
                <a:latin typeface="Times New Roman" panose="02020603050405020304" charset="0"/>
                <a:cs typeface="Times New Roman" panose="02020603050405020304" charset="0"/>
              </a:rPr>
              <a:t>       </a:t>
            </a:r>
            <a:r>
              <a:rPr lang="en-US" sz="2800">
                <a:solidFill>
                  <a:schemeClr val="tx1"/>
                </a:solidFill>
                <a:latin typeface="Times New Roman" panose="02020603050405020304" charset="0"/>
                <a:cs typeface="Times New Roman" panose="02020603050405020304" charset="0"/>
              </a:rPr>
              <a:t> -- to hold all friends and relatives</a:t>
            </a:r>
            <a:endParaRPr lang="en-US" sz="2800">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6051550" y="3489960"/>
            <a:ext cx="6139180" cy="52197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p>
            <a:r>
              <a:rPr lang="en-US" sz="2800">
                <a:solidFill>
                  <a:srgbClr val="FFFF00"/>
                </a:solidFill>
                <a:latin typeface="Times New Roman" panose="02020603050405020304" charset="0"/>
                <a:cs typeface="Times New Roman" panose="02020603050405020304" charset="0"/>
              </a:rPr>
              <a:t> Q3: What made the party go abortive?</a:t>
            </a:r>
            <a:endParaRPr lang="en-US" sz="2800">
              <a:solidFill>
                <a:srgbClr val="FFFF00"/>
              </a:solidFill>
              <a:latin typeface="Times New Roman" panose="02020603050405020304" charset="0"/>
              <a:cs typeface="Times New Roman" panose="02020603050405020304" charset="0"/>
            </a:endParaRPr>
          </a:p>
        </p:txBody>
      </p:sp>
      <p:sp>
        <p:nvSpPr>
          <p:cNvPr id="15" name="文本框 14"/>
          <p:cNvSpPr txBox="1"/>
          <p:nvPr/>
        </p:nvSpPr>
        <p:spPr>
          <a:xfrm>
            <a:off x="6051550" y="4397375"/>
            <a:ext cx="6141085"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en-US" sz="2800">
                <a:solidFill>
                  <a:schemeClr val="tx1"/>
                </a:solidFill>
                <a:latin typeface="Times New Roman" panose="02020603050405020304" charset="0"/>
                <a:cs typeface="Times New Roman" panose="02020603050405020304" charset="0"/>
              </a:rPr>
              <a:t>1.Dad felt guilty to bother others.</a:t>
            </a:r>
            <a:endParaRPr lang="en-US" sz="2800">
              <a:solidFill>
                <a:schemeClr val="tx1"/>
              </a:solidFill>
              <a:latin typeface="Times New Roman" panose="02020603050405020304" charset="0"/>
              <a:cs typeface="Times New Roman" panose="02020603050405020304" charset="0"/>
            </a:endParaRPr>
          </a:p>
          <a:p>
            <a:r>
              <a:rPr lang="en-US" sz="2800">
                <a:solidFill>
                  <a:schemeClr val="tx1"/>
                </a:solidFill>
                <a:latin typeface="Times New Roman" panose="02020603050405020304" charset="0"/>
                <a:cs typeface="Times New Roman" panose="02020603050405020304" charset="0"/>
              </a:rPr>
              <a:t>2.Kids accidentally let out the secret.</a:t>
            </a:r>
            <a:endParaRPr lang="en-US" sz="2800">
              <a:solidFill>
                <a:schemeClr val="tx1"/>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2" grpId="0" bldLvl="0" animBg="1"/>
      <p:bldP spid="14" grpId="0" bldLvl="0" animBg="1"/>
      <p:bldP spid="15" grpId="0" bldLvl="0" animBg="1"/>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2.xml><?xml version="1.0" encoding="utf-8"?>
<p:tagLst xmlns:p="http://schemas.openxmlformats.org/presentationml/2006/main">
  <p:tag name="KSO_WM_UNIT_TABLE_BEAUTIFY" val="smartTable{8ef7e555-9f29-47fd-8ca1-d5b777380847}"/>
  <p:tag name="TABLE_ENDDRAG_ORIGIN_RECT" val="926*401"/>
  <p:tag name="TABLE_ENDDRAG_RECT" val="18*52*926*401"/>
</p:tagLst>
</file>

<file path=ppt/tags/tag3.xml><?xml version="1.0" encoding="utf-8"?>
<p:tagLst xmlns:p="http://schemas.openxmlformats.org/presentationml/2006/main">
  <p:tag name="KSO_WM_UNIT_PLACING_PICTURE_USER_VIEWPORT" val="{&quot;height&quot;:5602,&quot;width&quot;:415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0.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1.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2.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8.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9.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docProps/app.xml><?xml version="1.0" encoding="utf-8"?>
<Properties xmlns="http://schemas.openxmlformats.org/officeDocument/2006/extended-properties" xmlns:vt="http://schemas.openxmlformats.org/officeDocument/2006/docPropsVTypes">
  <TotalTime>0</TotalTime>
  <Words>16482</Words>
  <Application>WPS 演示</Application>
  <PresentationFormat>宽屏</PresentationFormat>
  <Paragraphs>338</Paragraphs>
  <Slides>25</Slides>
  <Notes>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25</vt:i4>
      </vt:variant>
    </vt:vector>
  </HeadingPairs>
  <TitlesOfParts>
    <vt:vector size="47" baseType="lpstr">
      <vt:lpstr>Arial</vt:lpstr>
      <vt:lpstr>宋体</vt:lpstr>
      <vt:lpstr>Wingdings</vt:lpstr>
      <vt:lpstr>微软雅黑</vt:lpstr>
      <vt:lpstr>Times New Roman</vt:lpstr>
      <vt:lpstr>Arial Narrow</vt:lpstr>
      <vt:lpstr>Cambria</vt:lpstr>
      <vt:lpstr>Arial Unicode MS</vt:lpstr>
      <vt:lpstr>Calibri</vt:lpstr>
      <vt:lpstr>Arial Unicode MS</vt:lpstr>
      <vt:lpstr>方正粗黑宋简体</vt:lpstr>
      <vt:lpstr>Wingdings</vt:lpstr>
      <vt:lpstr>楷体</vt:lpstr>
      <vt:lpstr>Tahoma</vt:lpstr>
      <vt:lpstr>华文中宋</vt:lpstr>
      <vt:lpstr>Arial Rounded MT Bold</vt:lpstr>
      <vt:lpstr>华康雅宋体W9</vt:lpstr>
      <vt:lpstr>HelveticaNeue</vt:lpstr>
      <vt:lpstr>Corbel</vt:lpstr>
      <vt:lpstr>华文新魏</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24</cp:revision>
  <dcterms:created xsi:type="dcterms:W3CDTF">2022-04-17T08:15:00Z</dcterms:created>
  <dcterms:modified xsi:type="dcterms:W3CDTF">2022-04-20T09:59:23Z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94BDC89226D64CFAAB25EC348C015AB8</vt:lpwstr>
  </property>
  <property fmtid="{D5CDD505-2E9C-101B-9397-08002B2CF9AE}" pid="3" name="KSOProductBuildVer">
    <vt:lpwstr>2052-11.8.2.8411</vt:lpwstr>
  </property>
</Properties>
</file>