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1361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8" r:id="rId51"/>
    <p:sldId id="419" r:id="rId52"/>
    <p:sldId id="420" r:id="rId53"/>
    <p:sldId id="421" r:id="rId54"/>
    <p:sldId id="422" r:id="rId55"/>
    <p:sldId id="423" r:id="rId56"/>
    <p:sldId id="424" r:id="rId57"/>
    <p:sldId id="1536" r:id="rId5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166"/>
        <p:guide pos="38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handoutMaster" Target="handoutMasters/handoutMaster1.xml"/><Relationship Id="rId6" Type="http://schemas.openxmlformats.org/officeDocument/2006/relationships/slide" Target="slides/slide4.xml"/><Relationship Id="rId59" Type="http://schemas.openxmlformats.org/officeDocument/2006/relationships/notesMaster" Target="notesMasters/notesMaster1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高考词汇精讲</a:t>
            </a:r>
            <a:endParaRPr lang="zh-CN" altLang="en-US" dirty="0"/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章标题</a:t>
            </a:r>
            <a:endParaRPr lang="zh-CN" altLang="en-US" dirty="0"/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各节标题（含超级链接）</a:t>
            </a:r>
            <a:endParaRPr lang="zh-CN" altLang="en-US" dirty="0"/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 smtClean="0"/>
              <a:t>课时标题</a:t>
            </a:r>
            <a:endParaRPr lang="zh-CN" altLang="en-US" dirty="0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每节各个考点内容</a:t>
            </a:r>
            <a:endParaRPr lang="zh-CN" altLang="en-US" dirty="0"/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032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单词巧学巧记和精讲精炼 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-3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59065" y="4018915"/>
            <a:ext cx="4063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结构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法记单词  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-4</a:t>
            </a:r>
            <a:endParaRPr lang="en-US" altLang="zh-CN" sz="28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attract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4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755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8963"/>
                <a:gridCol w="327877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attract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ə'trækt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56" name="表格 6"/>
          <p:cNvGraphicFramePr>
            <a:graphicFrameLocks noGrp="1"/>
          </p:cNvGraphicFramePr>
          <p:nvPr/>
        </p:nvGraphicFramePr>
        <p:xfrm>
          <a:off x="241540" y="182492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tract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attract  people's  eyes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57" name="表格 9"/>
          <p:cNvGraphicFramePr>
            <a:graphicFrameLocks noGrp="1"/>
          </p:cNvGraphicFramePr>
          <p:nvPr/>
        </p:nvGraphicFramePr>
        <p:xfrm>
          <a:off x="241540" y="314336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283"/>
                <a:gridCol w="3004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attraction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ə'trækʃən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58" name="表格 10"/>
          <p:cNvGraphicFramePr>
            <a:graphicFrameLocks noGrp="1"/>
          </p:cNvGraphicFramePr>
          <p:nvPr/>
        </p:nvGraphicFramePr>
        <p:xfrm>
          <a:off x="241540" y="422847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attract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吸引＋名词后缀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mutual  attraction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59" name="表格 11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attractive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ə'træktɪv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60" name="表格 12"/>
          <p:cNvGraphicFramePr>
            <a:graphicFrameLocks noGrp="1"/>
          </p:cNvGraphicFramePr>
          <p:nvPr/>
        </p:nvGraphicFramePr>
        <p:xfrm>
          <a:off x="6514877" y="181185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attract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吸引＋形容词后缀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attractive  girls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47" name="文本框 19"/>
          <p:cNvSpPr txBox="1"/>
          <p:nvPr/>
        </p:nvSpPr>
        <p:spPr>
          <a:xfrm>
            <a:off x="2390503" y="119795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吸引</a:t>
            </a:r>
            <a:endParaRPr lang="zh-CN" altLang="en-US" sz="2400" dirty="0"/>
          </a:p>
        </p:txBody>
      </p:sp>
      <p:sp>
        <p:nvSpPr>
          <p:cNvPr id="1049248" name="文本框 20"/>
          <p:cNvSpPr txBox="1"/>
          <p:nvPr/>
        </p:nvSpPr>
        <p:spPr>
          <a:xfrm>
            <a:off x="2677887" y="361901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吸引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力</a:t>
            </a:r>
            <a:r>
              <a:rPr lang="en-US" altLang="zh-CN" sz="2400" b="1" dirty="0"/>
              <a:t>)</a:t>
            </a:r>
            <a:endParaRPr lang="zh-CN" altLang="en-US" sz="2400" b="1" dirty="0"/>
          </a:p>
        </p:txBody>
      </p:sp>
      <p:sp>
        <p:nvSpPr>
          <p:cNvPr id="1049249" name="文本框 21"/>
          <p:cNvSpPr txBox="1"/>
          <p:nvPr/>
        </p:nvSpPr>
        <p:spPr>
          <a:xfrm>
            <a:off x="8533210" y="1214300"/>
            <a:ext cx="3500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有吸引力的；漂亮的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45" grpId="0"/>
      <p:bldP spid="1049246" grpId="0"/>
      <p:bldP spid="1049247" grpId="0"/>
      <p:bldP spid="1049248" grpId="0"/>
      <p:bldP spid="10492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video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5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76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vɪdɪəʊ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62" name="表格 6"/>
          <p:cNvGraphicFramePr>
            <a:graphicFrameLocks noGrp="1"/>
          </p:cNvGraphicFramePr>
          <p:nvPr/>
        </p:nvGraphicFramePr>
        <p:xfrm>
          <a:off x="6092078" y="9067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watch  educational  videos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6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videophone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vɪdiəʊfəʊn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64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video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视频＋电话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chat  by  videophone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52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视频；录像</a:t>
            </a:r>
            <a:endParaRPr lang="zh-CN" altLang="en-US" sz="2400" dirty="0"/>
          </a:p>
        </p:txBody>
      </p:sp>
      <p:sp>
        <p:nvSpPr>
          <p:cNvPr id="1049253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可视电话，视频电话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50" grpId="0"/>
      <p:bldP spid="1049251" grpId="0"/>
      <p:bldP spid="1049252" grpId="0"/>
      <p:bldP spid="10492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author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5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76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/'ɔː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ə/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66" name="表格 6"/>
          <p:cNvGraphicFramePr>
            <a:graphicFrameLocks noGrp="1"/>
          </p:cNvGraphicFramePr>
          <p:nvPr/>
        </p:nvGraphicFramePr>
        <p:xfrm>
          <a:off x="6092078" y="107403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auth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看作“自己”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auto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＋人→自己写书的人→作者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well-known  author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6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/ɔː'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ɒrəti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68" name="表格 10"/>
          <p:cNvGraphicFramePr>
            <a:graphicFrameLocks noGrp="1"/>
          </p:cNvGraphicFramePr>
          <p:nvPr/>
        </p:nvGraphicFramePr>
        <p:xfrm>
          <a:off x="6092078" y="291824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author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作者＋名词后缀→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作者是解释作品的权威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6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authentic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/ɔː'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entɪk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70" name="表格 12"/>
          <p:cNvGraphicFramePr>
            <a:graphicFrameLocks noGrp="1"/>
          </p:cNvGraphicFramePr>
          <p:nvPr/>
        </p:nvGraphicFramePr>
        <p:xfrm>
          <a:off x="6092078" y="459336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authen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看作“作者”＋的→作者的是“权威的”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56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作者</a:t>
            </a:r>
            <a:endParaRPr lang="zh-CN" altLang="en-US" sz="2400" dirty="0"/>
          </a:p>
        </p:txBody>
      </p:sp>
      <p:sp>
        <p:nvSpPr>
          <p:cNvPr id="1049257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权威；权力；当局</a:t>
            </a:r>
            <a:endParaRPr lang="zh-CN" altLang="en-US" sz="2400" b="1" dirty="0"/>
          </a:p>
        </p:txBody>
      </p:sp>
      <p:sp>
        <p:nvSpPr>
          <p:cNvPr id="1049258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权威的；可信的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54" grpId="0"/>
      <p:bldP spid="1049255" grpId="0"/>
      <p:bldP spid="1049256" grpId="0"/>
      <p:bldP spid="1049257" grpId="0"/>
      <p:bldP spid="10492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automatic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6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77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ɔːtə'mætɪk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72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auto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自己＋动＋的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automatic  teller  machine(ATM)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7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6694"/>
                <a:gridCol w="30710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autonomous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/ɔː'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tɒnəməs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74" name="表格 10"/>
          <p:cNvGraphicFramePr>
            <a:graphicFrameLocks noGrp="1"/>
          </p:cNvGraphicFramePr>
          <p:nvPr/>
        </p:nvGraphicFramePr>
        <p:xfrm>
          <a:off x="6092078" y="289594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auto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自己＋没有＋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谐音“谋士”→全靠自己管理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61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自动的</a:t>
            </a:r>
            <a:endParaRPr lang="zh-CN" altLang="en-US" sz="2400" dirty="0"/>
          </a:p>
        </p:txBody>
      </p:sp>
      <p:sp>
        <p:nvSpPr>
          <p:cNvPr id="1049262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自治的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59" grpId="0"/>
      <p:bldP spid="1049260" grpId="0"/>
      <p:bldP spid="1049261" grpId="0"/>
      <p:bldP spid="10492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bag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6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77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bæɡ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76" name="表格 6"/>
          <p:cNvGraphicFramePr>
            <a:graphicFrameLocks noGrp="1"/>
          </p:cNvGraphicFramePr>
          <p:nvPr/>
        </p:nvGraphicFramePr>
        <p:xfrm>
          <a:off x="6092078" y="101828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谐音“摆格”→想用豪华手袋显摆规格之高→袋子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plastic  bag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7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baggage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bæɡɪdʒ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78" name="表格 10"/>
          <p:cNvGraphicFramePr>
            <a:graphicFrameLocks noGrp="1"/>
          </p:cNvGraphicFramePr>
          <p:nvPr/>
        </p:nvGraphicFramePr>
        <p:xfrm>
          <a:off x="6092078" y="279558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美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)bag(g)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袋子＋名词后缀→袋子装行李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baggage  room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79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luggage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lʌɡɪdʒ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80" name="表格 12"/>
          <p:cNvGraphicFramePr>
            <a:graphicFrameLocks noGrp="1"/>
          </p:cNvGraphicFramePr>
          <p:nvPr/>
        </p:nvGraphicFramePr>
        <p:xfrm>
          <a:off x="6092078" y="454876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英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)lug(g)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拖＋名词后缀→拖着走的是行李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ship   one's  luggage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65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袋子，包</a:t>
            </a:r>
            <a:endParaRPr lang="zh-CN" altLang="en-US" sz="2400" dirty="0"/>
          </a:p>
        </p:txBody>
      </p:sp>
      <p:sp>
        <p:nvSpPr>
          <p:cNvPr id="1049266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行李</a:t>
            </a:r>
            <a:endParaRPr lang="zh-CN" altLang="en-US" sz="2400" b="1" dirty="0"/>
          </a:p>
        </p:txBody>
      </p:sp>
      <p:sp>
        <p:nvSpPr>
          <p:cNvPr id="1049267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行李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63" grpId="0"/>
      <p:bldP spid="1049264" grpId="0"/>
      <p:bldP spid="1049265" grpId="0"/>
      <p:bldP spid="1049266" grpId="0"/>
      <p:bldP spid="10492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bake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6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78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beɪk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82" name="表格 6"/>
          <p:cNvGraphicFramePr>
            <a:graphicFrameLocks noGrp="1"/>
          </p:cNvGraphicFramePr>
          <p:nvPr/>
        </p:nvGraphicFramePr>
        <p:xfrm>
          <a:off x="6092078" y="7283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bake  a  big  birthday  cake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]baker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8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6694"/>
                <a:gridCol w="30710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bakery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beɪkərɪ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84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bak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烘烤＋场所→面包店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  a  bakery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7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烘烤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面包、蛋糕等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  <p:sp>
        <p:nvSpPr>
          <p:cNvPr id="1049271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面包店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68" grpId="0"/>
      <p:bldP spid="1049269" grpId="0"/>
      <p:bldP spid="1049270" grpId="0"/>
      <p:bldP spid="10492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7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785" name="表格 4"/>
          <p:cNvGraphicFramePr>
            <a:graphicFrameLocks noGrp="1"/>
          </p:cNvGraphicFramePr>
          <p:nvPr/>
        </p:nvGraphicFramePr>
        <p:xfrm>
          <a:off x="241540" y="61204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bæd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86" name="表格 6"/>
          <p:cNvGraphicFramePr>
            <a:graphicFrameLocks noGrp="1"/>
          </p:cNvGraphicFramePr>
          <p:nvPr/>
        </p:nvGraphicFramePr>
        <p:xfrm>
          <a:off x="241540" y="14741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bad  egg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]worse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worst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87" name="表格 9"/>
          <p:cNvGraphicFramePr>
            <a:graphicFrameLocks noGrp="1"/>
          </p:cNvGraphicFramePr>
          <p:nvPr/>
        </p:nvGraphicFramePr>
        <p:xfrm>
          <a:off x="241540" y="327559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bædlɪ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88" name="表格 10"/>
          <p:cNvGraphicFramePr>
            <a:graphicFrameLocks noGrp="1"/>
          </p:cNvGraphicFramePr>
          <p:nvPr/>
        </p:nvGraphicFramePr>
        <p:xfrm>
          <a:off x="241540" y="437568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坏＋地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need  water  badly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89" name="表格 11"/>
          <p:cNvGraphicFramePr>
            <a:graphicFrameLocks noGrp="1"/>
          </p:cNvGraphicFramePr>
          <p:nvPr/>
        </p:nvGraphicFramePr>
        <p:xfrm>
          <a:off x="6491221" y="591015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6265"/>
                <a:gridCol w="28814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badminton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bædmɪntən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90" name="表格 12"/>
          <p:cNvGraphicFramePr>
            <a:graphicFrameLocks noGrp="1"/>
          </p:cNvGraphicFramePr>
          <p:nvPr/>
        </p:nvGraphicFramePr>
        <p:xfrm>
          <a:off x="6491221" y="178732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badmin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谐音“摆明”＋吨→摆明羽毛球共有一吨重</a:t>
                      </a:r>
                      <a:endParaRPr lang="zh-CN" altLang="pt-B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74" name="文本框 19"/>
          <p:cNvSpPr txBox="1"/>
          <p:nvPr/>
        </p:nvSpPr>
        <p:spPr>
          <a:xfrm>
            <a:off x="2358322" y="1113289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坏的</a:t>
            </a:r>
            <a:endParaRPr lang="zh-CN" altLang="en-US" sz="2400" dirty="0"/>
          </a:p>
        </p:txBody>
      </p:sp>
      <p:sp>
        <p:nvSpPr>
          <p:cNvPr id="1049275" name="文本框 20"/>
          <p:cNvSpPr txBox="1"/>
          <p:nvPr/>
        </p:nvSpPr>
        <p:spPr>
          <a:xfrm>
            <a:off x="2272936" y="378119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坏地；严重地</a:t>
            </a:r>
            <a:endParaRPr lang="zh-CN" altLang="en-US" sz="2400" b="1" dirty="0"/>
          </a:p>
        </p:txBody>
      </p:sp>
      <p:sp>
        <p:nvSpPr>
          <p:cNvPr id="1049276" name="文本框 21"/>
          <p:cNvSpPr txBox="1"/>
          <p:nvPr/>
        </p:nvSpPr>
        <p:spPr>
          <a:xfrm>
            <a:off x="9055958" y="107060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羽毛球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72" grpId="0"/>
      <p:bldP spid="1049273" grpId="0"/>
      <p:bldP spid="1049274" grpId="0"/>
      <p:bldP spid="1049275" grpId="0"/>
      <p:bldP spid="10492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band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7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791" name="表格 13"/>
          <p:cNvGraphicFramePr>
            <a:graphicFrameLocks noGrp="1"/>
          </p:cNvGraphicFramePr>
          <p:nvPr/>
        </p:nvGraphicFramePr>
        <p:xfrm>
          <a:off x="292509" y="84622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bænd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92" name="表格 14"/>
          <p:cNvGraphicFramePr>
            <a:graphicFrameLocks noGrp="1"/>
          </p:cNvGraphicFramePr>
          <p:nvPr/>
        </p:nvGraphicFramePr>
        <p:xfrm>
          <a:off x="292509" y="1931339"/>
          <a:ext cx="563456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44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谐音“绑的”→用来绑的是“带子”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school  band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93" name="表格 15"/>
          <p:cNvGraphicFramePr>
            <a:graphicFrameLocks noGrp="1"/>
          </p:cNvGraphicFramePr>
          <p:nvPr/>
        </p:nvGraphicFramePr>
        <p:xfrm>
          <a:off x="6471724" y="825190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bandage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bændɪdʒ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94" name="表格 16"/>
          <p:cNvGraphicFramePr>
            <a:graphicFrameLocks noGrp="1"/>
          </p:cNvGraphicFramePr>
          <p:nvPr/>
        </p:nvGraphicFramePr>
        <p:xfrm>
          <a:off x="6471724" y="191413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band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带子＋名词后缀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tie  a  wounded  leg  with  a bandage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79" name="文本框 22"/>
          <p:cNvSpPr txBox="1"/>
          <p:nvPr/>
        </p:nvSpPr>
        <p:spPr>
          <a:xfrm>
            <a:off x="2350032" y="132405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扁宽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带子；乐队</a:t>
            </a:r>
            <a:endParaRPr lang="zh-CN" altLang="en-US" sz="2400" dirty="0"/>
          </a:p>
        </p:txBody>
      </p:sp>
      <p:sp>
        <p:nvSpPr>
          <p:cNvPr id="1049280" name="文本框 23"/>
          <p:cNvSpPr txBox="1"/>
          <p:nvPr/>
        </p:nvSpPr>
        <p:spPr>
          <a:xfrm>
            <a:off x="8874930" y="130467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绷带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77" grpId="0"/>
      <p:bldP spid="1049278" grpId="0"/>
      <p:bldP spid="1049279" grpId="0"/>
      <p:bldP spid="10492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8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795" name="表格 4"/>
          <p:cNvGraphicFramePr>
            <a:graphicFrameLocks noGrp="1"/>
          </p:cNvGraphicFramePr>
          <p:nvPr/>
        </p:nvGraphicFramePr>
        <p:xfrm>
          <a:off x="241540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bɑ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96" name="表格 6"/>
          <p:cNvGraphicFramePr>
            <a:graphicFrameLocks noGrp="1"/>
          </p:cNvGraphicFramePr>
          <p:nvPr/>
        </p:nvGraphicFramePr>
        <p:xfrm>
          <a:off x="241540" y="15522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 together  at  a   bar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97" name="表格 9"/>
          <p:cNvGraphicFramePr>
            <a:graphicFrameLocks noGrp="1"/>
          </p:cNvGraphicFramePr>
          <p:nvPr/>
        </p:nvGraphicFramePr>
        <p:xfrm>
          <a:off x="241540" y="325328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barrier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bærɪə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98" name="表格 10"/>
          <p:cNvGraphicFramePr>
            <a:graphicFrameLocks noGrp="1"/>
          </p:cNvGraphicFramePr>
          <p:nvPr/>
        </p:nvGraphicFramePr>
        <p:xfrm>
          <a:off x="241540" y="438683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rier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短棒＋物体→短棒竖在路中间是“障碍”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remove  any  barrier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99" name="表格 13"/>
          <p:cNvGraphicFramePr>
            <a:graphicFrameLocks noGrp="1"/>
          </p:cNvGraphicFramePr>
          <p:nvPr/>
        </p:nvGraphicFramePr>
        <p:xfrm>
          <a:off x="6514877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barbecue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bɑːbɪkju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00" name="表格 14"/>
          <p:cNvGraphicFramePr>
            <a:graphicFrameLocks noGrp="1"/>
          </p:cNvGraphicFramePr>
          <p:nvPr/>
        </p:nvGraphicFramePr>
        <p:xfrm>
          <a:off x="6514877" y="178637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cue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铁条＋在＋暗示→上面要“烧烤”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01" name="表格 15"/>
          <p:cNvGraphicFramePr>
            <a:graphicFrameLocks noGrp="1"/>
          </p:cNvGraphicFramePr>
          <p:nvPr/>
        </p:nvGraphicFramePr>
        <p:xfrm>
          <a:off x="6514877" y="3253286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bargain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bɑːɡən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02" name="表格 16"/>
          <p:cNvGraphicFramePr>
            <a:graphicFrameLocks noGrp="1"/>
          </p:cNvGraphicFramePr>
          <p:nvPr/>
        </p:nvGraphicFramePr>
        <p:xfrm>
          <a:off x="6514877" y="438683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谐音“八根”→卖方要八根金条→讲价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bargain  for  five  minutes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83" name="文本框 19"/>
          <p:cNvSpPr txBox="1"/>
          <p:nvPr/>
        </p:nvSpPr>
        <p:spPr>
          <a:xfrm>
            <a:off x="2358322" y="124710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酒吧；短棒，条，栏</a:t>
            </a:r>
            <a:endParaRPr lang="zh-CN" altLang="en-US" sz="2400" dirty="0"/>
          </a:p>
        </p:txBody>
      </p:sp>
      <p:sp>
        <p:nvSpPr>
          <p:cNvPr id="1049284" name="文本框 20"/>
          <p:cNvSpPr txBox="1"/>
          <p:nvPr/>
        </p:nvSpPr>
        <p:spPr>
          <a:xfrm>
            <a:off x="2272936" y="375889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障碍</a:t>
            </a:r>
            <a:endParaRPr lang="zh-CN" altLang="en-US" sz="2400" b="1" dirty="0"/>
          </a:p>
        </p:txBody>
      </p:sp>
      <p:sp>
        <p:nvSpPr>
          <p:cNvPr id="1049285" name="文本框 22"/>
          <p:cNvSpPr txBox="1"/>
          <p:nvPr/>
        </p:nvSpPr>
        <p:spPr>
          <a:xfrm>
            <a:off x="8572400" y="1223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烧烤野餐</a:t>
            </a:r>
            <a:endParaRPr lang="zh-CN" altLang="en-US" sz="2400" dirty="0"/>
          </a:p>
        </p:txBody>
      </p:sp>
      <p:sp>
        <p:nvSpPr>
          <p:cNvPr id="1049286" name="文本框 23"/>
          <p:cNvSpPr txBox="1"/>
          <p:nvPr/>
        </p:nvSpPr>
        <p:spPr>
          <a:xfrm>
            <a:off x="8918083" y="373276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讨价还价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81" grpId="0"/>
      <p:bldP spid="1049282" grpId="0"/>
      <p:bldP spid="1049283" grpId="0"/>
      <p:bldP spid="1049284" grpId="0"/>
      <p:bldP spid="1049285" grpId="0"/>
      <p:bldP spid="10492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8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803" name="表格 4"/>
          <p:cNvGraphicFramePr>
            <a:graphicFrameLocks noGrp="1"/>
          </p:cNvGraphicFramePr>
          <p:nvPr/>
        </p:nvGraphicFramePr>
        <p:xfrm>
          <a:off x="241540" y="77931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beɪs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04" name="表格 6"/>
          <p:cNvGraphicFramePr>
            <a:graphicFrameLocks noGrp="1"/>
          </p:cNvGraphicFramePr>
          <p:nvPr/>
        </p:nvGraphicFramePr>
        <p:xfrm>
          <a:off x="241540" y="165255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activity  base  for  youngsters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05" name="表格 9"/>
          <p:cNvGraphicFramePr>
            <a:graphicFrameLocks noGrp="1"/>
          </p:cNvGraphicFramePr>
          <p:nvPr/>
        </p:nvGraphicFramePr>
        <p:xfrm>
          <a:off x="263574" y="3247645"/>
          <a:ext cx="5427740" cy="9828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525633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smtClean="0">
                          <a:solidFill>
                            <a:schemeClr val="tx1"/>
                          </a:solidFill>
                        </a:rPr>
                        <a:t>  /'beɪsmənt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8559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06" name="表格 10"/>
          <p:cNvGraphicFramePr>
            <a:graphicFrameLocks noGrp="1"/>
          </p:cNvGraphicFramePr>
          <p:nvPr/>
        </p:nvGraphicFramePr>
        <p:xfrm>
          <a:off x="285607" y="456229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base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基础＋名词后缀→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房子的基础部分作地下室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07" name="表格 13"/>
          <p:cNvGraphicFramePr>
            <a:graphicFrameLocks noGrp="1"/>
          </p:cNvGraphicFramePr>
          <p:nvPr/>
        </p:nvGraphicFramePr>
        <p:xfrm>
          <a:off x="6514877" y="77931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beɪsɪk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08" name="表格 14"/>
          <p:cNvGraphicFramePr>
            <a:graphicFrameLocks noGrp="1"/>
          </p:cNvGraphicFramePr>
          <p:nvPr/>
        </p:nvGraphicFramePr>
        <p:xfrm>
          <a:off x="6514877" y="181982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bas(e)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基础＋的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basic  law  of  Hong  Kong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09" name="表格 15"/>
          <p:cNvGraphicFramePr>
            <a:graphicFrameLocks noGrp="1"/>
          </p:cNvGraphicFramePr>
          <p:nvPr/>
        </p:nvGraphicFramePr>
        <p:xfrm>
          <a:off x="6514877" y="3242136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basis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beɪsɪs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10" name="表格 16"/>
          <p:cNvGraphicFramePr>
            <a:graphicFrameLocks noGrp="1"/>
          </p:cNvGraphicFramePr>
          <p:nvPr/>
        </p:nvGraphicFramePr>
        <p:xfrm>
          <a:off x="6514877" y="401884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  English  basis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)bases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89" name="文本框 19"/>
          <p:cNvSpPr txBox="1"/>
          <p:nvPr/>
        </p:nvSpPr>
        <p:spPr>
          <a:xfrm>
            <a:off x="2358322" y="128055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/>
              <a:t>n.</a:t>
            </a:r>
            <a:r>
              <a:rPr lang="zh-CN" altLang="en-US" sz="2400" b="1" dirty="0" smtClean="0"/>
              <a:t>基</a:t>
            </a:r>
            <a:r>
              <a:rPr lang="zh-CN" altLang="en-US" sz="2400" b="1" dirty="0"/>
              <a:t>础；基地</a:t>
            </a:r>
            <a:endParaRPr lang="zh-CN" altLang="en-US" sz="2400" dirty="0"/>
          </a:p>
        </p:txBody>
      </p:sp>
      <p:sp>
        <p:nvSpPr>
          <p:cNvPr id="1049290" name="文本框 20"/>
          <p:cNvSpPr txBox="1"/>
          <p:nvPr/>
        </p:nvSpPr>
        <p:spPr>
          <a:xfrm>
            <a:off x="2317004" y="372570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地下室</a:t>
            </a:r>
            <a:endParaRPr lang="zh-CN" altLang="en-US" sz="2400" b="1" dirty="0"/>
          </a:p>
        </p:txBody>
      </p:sp>
      <p:sp>
        <p:nvSpPr>
          <p:cNvPr id="1049291" name="文本框 22"/>
          <p:cNvSpPr txBox="1"/>
          <p:nvPr/>
        </p:nvSpPr>
        <p:spPr>
          <a:xfrm>
            <a:off x="8572400" y="125714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i="1" dirty="0" smtClean="0"/>
              <a:t>.</a:t>
            </a:r>
            <a:r>
              <a:rPr lang="zh-CN" altLang="en-US" sz="2400" b="1" dirty="0" smtClean="0"/>
              <a:t>基</a:t>
            </a:r>
            <a:r>
              <a:rPr lang="zh-CN" altLang="en-US" sz="2400" b="1" dirty="0"/>
              <a:t>本的</a:t>
            </a:r>
            <a:endParaRPr lang="zh-CN" altLang="en-US" sz="2400" dirty="0"/>
          </a:p>
        </p:txBody>
      </p:sp>
      <p:sp>
        <p:nvSpPr>
          <p:cNvPr id="1049292" name="文本框 23"/>
          <p:cNvSpPr txBox="1"/>
          <p:nvPr/>
        </p:nvSpPr>
        <p:spPr>
          <a:xfrm>
            <a:off x="8918083" y="372161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抽象的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基础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87" grpId="0"/>
      <p:bldP spid="1049288" grpId="0"/>
      <p:bldP spid="1049289" grpId="0"/>
      <p:bldP spid="1049290" grpId="0"/>
      <p:bldP spid="1049291" grpId="0"/>
      <p:bldP spid="10492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6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07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49208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245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49209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49210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Arctic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arrive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assist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attend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attract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video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author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automatic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bag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bake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bad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bar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base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bath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beauty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246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49211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9212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单词活用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介词填空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49213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214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bath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9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81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bɑ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ː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</a:rPr>
                        <a:t>θ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12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 a  bath  every  evening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1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bathe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beɪð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14" name="表格 10"/>
          <p:cNvGraphicFramePr>
            <a:graphicFrameLocks noGrp="1"/>
          </p:cNvGraphicFramePr>
          <p:nvPr/>
        </p:nvGraphicFramePr>
        <p:xfrm>
          <a:off x="6092078" y="29405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bathe  in  the  sea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9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洗澡</a:t>
            </a:r>
            <a:endParaRPr lang="zh-CN" altLang="en-US" sz="2400" dirty="0"/>
          </a:p>
        </p:txBody>
      </p:sp>
      <p:sp>
        <p:nvSpPr>
          <p:cNvPr id="1049296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洗澡，沐浴</a:t>
            </a:r>
            <a:endParaRPr lang="zh-CN" altLang="en-US" sz="2400" b="1" dirty="0"/>
          </a:p>
        </p:txBody>
      </p:sp>
      <p:graphicFrame>
        <p:nvGraphicFramePr>
          <p:cNvPr id="4194815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bathtub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bɑ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ː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tʌb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16" name="表格 12"/>
          <p:cNvGraphicFramePr>
            <a:graphicFrameLocks noGrp="1"/>
          </p:cNvGraphicFramePr>
          <p:nvPr/>
        </p:nvGraphicFramePr>
        <p:xfrm>
          <a:off x="6092078" y="462300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bath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tub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沐浴＋澡盆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lie   in  a  bathtub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97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浴盆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93" grpId="0"/>
      <p:bldP spid="1049294" grpId="0"/>
      <p:bldP spid="1049295" grpId="0"/>
      <p:bldP spid="1049296" grpId="0"/>
      <p:bldP spid="10492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beauty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9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81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beauty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bjuːtɪ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18" name="表格 6"/>
          <p:cNvGraphicFramePr>
            <a:graphicFrameLocks noGrp="1"/>
          </p:cNvGraphicFramePr>
          <p:nvPr/>
        </p:nvGraphicFramePr>
        <p:xfrm>
          <a:off x="6092078" y="101828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beauty  of  a  long  beach  with coconut trees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1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beautiful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bjuːtɪfl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20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beaut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美丽＋充满的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beautiful  scenery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300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美丽；美人</a:t>
            </a:r>
            <a:endParaRPr lang="zh-CN" altLang="en-US" sz="2400" dirty="0"/>
          </a:p>
        </p:txBody>
      </p:sp>
      <p:sp>
        <p:nvSpPr>
          <p:cNvPr id="1049301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美丽的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98" grpId="0"/>
      <p:bldP spid="1049299" grpId="0"/>
      <p:bldP spid="1049300" grpId="0"/>
      <p:bldP spid="10493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30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304" name="文本占位符 2"/>
          <p:cNvSpPr>
            <a:spLocks noGrp="1"/>
          </p:cNvSpPr>
          <p:nvPr>
            <p:ph type="body" idx="1"/>
          </p:nvPr>
        </p:nvSpPr>
        <p:spPr>
          <a:xfrm>
            <a:off x="241540" y="969735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吸</a:t>
            </a:r>
            <a:r>
              <a:rPr lang="zh-CN" altLang="en-US" b="1" dirty="0"/>
              <a:t>引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吸</a:t>
            </a:r>
            <a:r>
              <a:rPr lang="zh-CN" altLang="en-US" b="1" dirty="0"/>
              <a:t>引</a:t>
            </a:r>
            <a:r>
              <a:rPr lang="en-US" altLang="zh-CN" b="1" dirty="0"/>
              <a:t>(</a:t>
            </a:r>
            <a:r>
              <a:rPr lang="zh-CN" altLang="en-US" b="1" dirty="0"/>
              <a:t>力</a:t>
            </a:r>
            <a:r>
              <a:rPr lang="en-US" altLang="zh-CN" b="1" dirty="0"/>
              <a:t>)</a:t>
            </a:r>
            <a:endParaRPr lang="en-US" altLang="zh-CN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有吸引力的；漂亮的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出</a:t>
            </a:r>
            <a:r>
              <a:rPr lang="zh-CN" altLang="en-US" b="1" dirty="0"/>
              <a:t>席，参加；照料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注</a:t>
            </a:r>
            <a:r>
              <a:rPr lang="zh-CN" altLang="en-US" b="1" dirty="0"/>
              <a:t>意</a:t>
            </a:r>
            <a:r>
              <a:rPr lang="en-US" altLang="zh-CN" b="1" dirty="0"/>
              <a:t>(</a:t>
            </a:r>
            <a:r>
              <a:rPr lang="zh-CN" altLang="en-US" b="1" dirty="0"/>
              <a:t>力</a:t>
            </a:r>
            <a:r>
              <a:rPr lang="en-US" altLang="zh-CN" b="1" dirty="0"/>
              <a:t>)</a:t>
            </a:r>
            <a:endParaRPr lang="en-US" altLang="zh-CN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adv.</a:t>
            </a:r>
            <a:r>
              <a:rPr lang="zh-CN" altLang="en-US" b="1" dirty="0"/>
              <a:t>认真地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dirty="0" smtClean="0"/>
              <a:t>.</a:t>
            </a:r>
            <a:r>
              <a:rPr lang="zh-CN" altLang="en-US" b="1" dirty="0" smtClean="0"/>
              <a:t>意</a:t>
            </a:r>
            <a:r>
              <a:rPr lang="zh-CN" altLang="en-US" b="1" dirty="0"/>
              <a:t>欲，打算</a:t>
            </a:r>
            <a:endParaRPr lang="zh-CN" altLang="en-US" b="1" dirty="0"/>
          </a:p>
        </p:txBody>
      </p:sp>
      <p:sp>
        <p:nvSpPr>
          <p:cNvPr id="1049305" name="文本占位符 2"/>
          <p:cNvSpPr txBox="1"/>
          <p:nvPr/>
        </p:nvSpPr>
        <p:spPr>
          <a:xfrm>
            <a:off x="6049402" y="900723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dirty="0"/>
              <a:t>.</a:t>
            </a:r>
            <a:r>
              <a:rPr lang="zh-CN" altLang="en-US" b="1" dirty="0" smtClean="0"/>
              <a:t>协</a:t>
            </a:r>
            <a:r>
              <a:rPr lang="zh-CN" altLang="en-US" b="1" dirty="0"/>
              <a:t>助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vi.</a:t>
            </a:r>
            <a:r>
              <a:rPr lang="zh-CN" altLang="en-US" b="1" dirty="0" smtClean="0"/>
              <a:t>由</a:t>
            </a:r>
            <a:r>
              <a:rPr lang="en-US" altLang="zh-CN" b="1" dirty="0" smtClean="0"/>
              <a:t>· · · · · ·</a:t>
            </a:r>
            <a:r>
              <a:rPr lang="zh-CN" altLang="en-US" b="1" dirty="0" smtClean="0"/>
              <a:t>组</a:t>
            </a:r>
            <a:r>
              <a:rPr lang="zh-CN" altLang="en-US" b="1" dirty="0"/>
              <a:t>成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vi.</a:t>
            </a:r>
            <a:r>
              <a:rPr lang="zh-CN" altLang="en-US" b="1" dirty="0"/>
              <a:t>到达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美</a:t>
            </a:r>
            <a:r>
              <a:rPr lang="zh-CN" altLang="en-US" b="1" dirty="0"/>
              <a:t>丽；美人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美丽的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坚</a:t>
            </a:r>
            <a:r>
              <a:rPr lang="zh-CN" altLang="en-US" b="1" dirty="0"/>
              <a:t>持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adv.</a:t>
            </a:r>
            <a:r>
              <a:rPr lang="zh-CN" altLang="en-US" b="1" dirty="0"/>
              <a:t>坏地；严重地</a:t>
            </a:r>
            <a:endParaRPr lang="zh-CN" altLang="en-US" b="1" dirty="0"/>
          </a:p>
        </p:txBody>
      </p:sp>
      <p:sp>
        <p:nvSpPr>
          <p:cNvPr id="1049306" name="文本框 5"/>
          <p:cNvSpPr txBox="1"/>
          <p:nvPr/>
        </p:nvSpPr>
        <p:spPr>
          <a:xfrm>
            <a:off x="745979" y="837528"/>
            <a:ext cx="3105106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attract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attraction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attractive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attend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attention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attentively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intend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049307" name="文本框 6"/>
          <p:cNvSpPr txBox="1"/>
          <p:nvPr/>
        </p:nvSpPr>
        <p:spPr>
          <a:xfrm>
            <a:off x="6553401" y="809726"/>
            <a:ext cx="348778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assist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consist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arrive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beauty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beautiful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insist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badly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02" grpId="0" animBg="1"/>
      <p:bldP spid="1049303" grpId="0"/>
      <p:bldP spid="1049304" grpId="0"/>
      <p:bldP spid="1049305" grpId="0"/>
      <p:bldP spid="1049306" grpId="0"/>
      <p:bldP spid="10493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30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310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5871877" cy="59119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consistent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author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authority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authentic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automatic </a:t>
            </a:r>
            <a:r>
              <a:rPr lang="en-US" altLang="zh-CN" b="1" i="1" dirty="0" smtClean="0"/>
              <a:t>adj.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autonomous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</a:t>
            </a:r>
            <a:r>
              <a:rPr lang="en-US" altLang="zh-CN" b="1" dirty="0" smtClean="0"/>
              <a:t>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basic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basis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baggage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luggage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bakery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9311" name="文本占位符 2"/>
          <p:cNvSpPr txBox="1"/>
          <p:nvPr/>
        </p:nvSpPr>
        <p:spPr>
          <a:xfrm>
            <a:off x="6125378" y="517792"/>
            <a:ext cx="5795901" cy="58600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bandage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resist </a:t>
            </a:r>
            <a:r>
              <a:rPr lang="en-US" altLang="zh-CN" sz="2200" b="1" i="1" dirty="0"/>
              <a:t>v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bargain </a:t>
            </a:r>
            <a:r>
              <a:rPr lang="en-US" altLang="zh-CN" sz="2200" b="1" i="1" dirty="0"/>
              <a:t>v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arrival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bathtub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intention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assistant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badminton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20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barrier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21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audience </a:t>
            </a:r>
            <a:r>
              <a:rPr lang="en-US" altLang="zh-CN" sz="2200" b="1" i="1" dirty="0"/>
              <a:t>n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22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bathe </a:t>
            </a:r>
            <a:r>
              <a:rPr lang="en-US" altLang="zh-CN" sz="2200" b="1" i="1" dirty="0"/>
              <a:t>v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</p:txBody>
      </p:sp>
      <p:sp>
        <p:nvSpPr>
          <p:cNvPr id="1049312" name="文本框 5"/>
          <p:cNvSpPr txBox="1"/>
          <p:nvPr/>
        </p:nvSpPr>
        <p:spPr>
          <a:xfrm>
            <a:off x="2258276" y="407624"/>
            <a:ext cx="2776703" cy="6053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始终如一</a:t>
            </a:r>
            <a:r>
              <a:rPr lang="zh-CN" altLang="en-US" sz="2000" b="1" dirty="0">
                <a:solidFill>
                  <a:srgbClr val="C00000"/>
                </a:solidFill>
              </a:rPr>
              <a:t>的，一贯的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作者</a:t>
            </a:r>
            <a:r>
              <a:rPr lang="zh-CN" altLang="en-US" sz="2000" b="1" dirty="0">
                <a:solidFill>
                  <a:srgbClr val="C00000"/>
                </a:solidFill>
              </a:rPr>
              <a:t>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权威</a:t>
            </a:r>
            <a:r>
              <a:rPr lang="zh-CN" altLang="en-US" sz="2000" b="1" dirty="0">
                <a:solidFill>
                  <a:srgbClr val="C00000"/>
                </a:solidFill>
              </a:rPr>
              <a:t>；权力；当局</a:t>
            </a:r>
            <a:endParaRPr lang="zh-CN" altLang="en-US" sz="2000" b="1" dirty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权威</a:t>
            </a:r>
            <a:r>
              <a:rPr lang="zh-CN" altLang="en-US" sz="2000" b="1" dirty="0">
                <a:solidFill>
                  <a:srgbClr val="C00000"/>
                </a:solidFill>
              </a:rPr>
              <a:t>的；可信的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   自动</a:t>
            </a:r>
            <a:r>
              <a:rPr lang="zh-CN" altLang="en-US" sz="2000" b="1" dirty="0">
                <a:solidFill>
                  <a:srgbClr val="C00000"/>
                </a:solidFill>
              </a:rPr>
              <a:t>的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        自治</a:t>
            </a:r>
            <a:r>
              <a:rPr lang="zh-CN" altLang="en-US" sz="2000" b="1" dirty="0">
                <a:solidFill>
                  <a:srgbClr val="C00000"/>
                </a:solidFill>
              </a:rPr>
              <a:t>的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基本</a:t>
            </a:r>
            <a:r>
              <a:rPr lang="zh-CN" altLang="en-US" sz="2000" b="1" dirty="0">
                <a:solidFill>
                  <a:srgbClr val="C00000"/>
                </a:solidFill>
              </a:rPr>
              <a:t>的</a:t>
            </a:r>
            <a:endParaRPr lang="zh-CN" altLang="en-US" sz="2000" b="1" dirty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(</a:t>
            </a:r>
            <a:r>
              <a:rPr lang="zh-CN" altLang="en-US" sz="2000" b="1" dirty="0">
                <a:solidFill>
                  <a:srgbClr val="C00000"/>
                </a:solidFill>
              </a:rPr>
              <a:t>抽象的</a:t>
            </a:r>
            <a:r>
              <a:rPr lang="en-US" altLang="zh-CN" sz="2000" b="1" dirty="0">
                <a:solidFill>
                  <a:srgbClr val="C00000"/>
                </a:solidFill>
              </a:rPr>
              <a:t>)</a:t>
            </a:r>
            <a:r>
              <a:rPr lang="zh-CN" altLang="en-US" sz="2000" b="1" dirty="0">
                <a:solidFill>
                  <a:srgbClr val="C00000"/>
                </a:solidFill>
              </a:rPr>
              <a:t>基础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行李</a:t>
            </a:r>
            <a:r>
              <a:rPr lang="zh-CN" altLang="en-US" sz="2000" b="1" dirty="0">
                <a:solidFill>
                  <a:srgbClr val="C00000"/>
                </a:solidFill>
              </a:rPr>
              <a:t>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行李</a:t>
            </a:r>
            <a:r>
              <a:rPr lang="zh-CN" altLang="en-US" sz="2000" b="1" dirty="0">
                <a:solidFill>
                  <a:srgbClr val="C00000"/>
                </a:solidFill>
              </a:rPr>
              <a:t>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面包店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49313" name="文本框 6"/>
          <p:cNvSpPr txBox="1"/>
          <p:nvPr/>
        </p:nvSpPr>
        <p:spPr>
          <a:xfrm>
            <a:off x="8081431" y="374573"/>
            <a:ext cx="276870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    绷带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抵抗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讨价还价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  到达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   浴盆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    意图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     助手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      羽毛球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 障碍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          听众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75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</a:rPr>
              <a:t>洗澡</a:t>
            </a:r>
            <a:r>
              <a:rPr lang="zh-CN" altLang="en-US" sz="2000" b="1" dirty="0">
                <a:solidFill>
                  <a:srgbClr val="C00000"/>
                </a:solidFill>
              </a:rPr>
              <a:t>，沐浴</a:t>
            </a:r>
            <a:endParaRPr lang="en-US" altLang="zh-CN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08" grpId="0" animBg="1"/>
      <p:bldP spid="1049309" grpId="0"/>
      <p:bldP spid="1049310" grpId="0"/>
      <p:bldP spid="1049311" grpId="0"/>
      <p:bldP spid="1049312" grpId="0"/>
      <p:bldP spid="10493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31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单词</a:t>
            </a:r>
            <a:r>
              <a:rPr lang="zh-CN" altLang="en-US" dirty="0"/>
              <a:t>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316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We shall inform you the date of the delegation's ____________(</a:t>
            </a:r>
            <a:r>
              <a:rPr lang="zh-CN" altLang="en-US" b="1" dirty="0"/>
              <a:t>到达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He listened ____________(</a:t>
            </a:r>
            <a:r>
              <a:rPr lang="zh-CN" altLang="en-US" b="1" dirty="0"/>
              <a:t>认真地</a:t>
            </a:r>
            <a:r>
              <a:rPr lang="en-US" altLang="zh-CN" b="1" dirty="0"/>
              <a:t>)and set down every word the teacher said.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We need to make this type of car ____________(</a:t>
            </a:r>
            <a:r>
              <a:rPr lang="zh-CN" altLang="en-US" b="1" dirty="0"/>
              <a:t>有吸引力的</a:t>
            </a:r>
            <a:r>
              <a:rPr lang="en-US" altLang="zh-CN" b="1" dirty="0"/>
              <a:t>) to a wider range of people.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These green ____________(</a:t>
            </a:r>
            <a:r>
              <a:rPr lang="zh-CN" altLang="en-US" b="1" dirty="0"/>
              <a:t>屏障</a:t>
            </a:r>
            <a:r>
              <a:rPr lang="en-US" altLang="zh-CN" b="1" dirty="0"/>
              <a:t>)not only change the look of Beijing but also defend it against the desert.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His story is written on the ____________(</a:t>
            </a:r>
            <a:r>
              <a:rPr lang="zh-CN" altLang="en-US" b="1" dirty="0"/>
              <a:t>基础</a:t>
            </a:r>
            <a:r>
              <a:rPr lang="en-US" altLang="zh-CN" b="1" dirty="0"/>
              <a:t>) of his own experience when he was studying in Harvard University.</a:t>
            </a:r>
            <a:endParaRPr lang="en-US" altLang="zh-CN" b="1" dirty="0"/>
          </a:p>
        </p:txBody>
      </p:sp>
      <p:sp>
        <p:nvSpPr>
          <p:cNvPr id="1049317" name="矩形 7"/>
          <p:cNvSpPr/>
          <p:nvPr/>
        </p:nvSpPr>
        <p:spPr>
          <a:xfrm>
            <a:off x="7329925" y="700565"/>
            <a:ext cx="108876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arrival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318" name="矩形 8"/>
          <p:cNvSpPr/>
          <p:nvPr/>
        </p:nvSpPr>
        <p:spPr>
          <a:xfrm>
            <a:off x="2501040" y="1384383"/>
            <a:ext cx="156805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attentively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319" name="矩形 9"/>
          <p:cNvSpPr/>
          <p:nvPr/>
        </p:nvSpPr>
        <p:spPr>
          <a:xfrm>
            <a:off x="5288784" y="2131707"/>
            <a:ext cx="144783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attractive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320" name="矩形 10"/>
          <p:cNvSpPr/>
          <p:nvPr/>
        </p:nvSpPr>
        <p:spPr>
          <a:xfrm>
            <a:off x="2674303" y="3513930"/>
            <a:ext cx="126028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barriers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321" name="矩形 11"/>
          <p:cNvSpPr/>
          <p:nvPr/>
        </p:nvSpPr>
        <p:spPr>
          <a:xfrm>
            <a:off x="4666821" y="4920885"/>
            <a:ext cx="83548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basis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9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9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14" grpId="0" animBg="1"/>
      <p:bldP spid="1049315" grpId="0"/>
      <p:bldP spid="1049316" grpId="0"/>
      <p:bldP spid="1049317" grpId="0" animBg="1"/>
      <p:bldP spid="1049318" grpId="0" animBg="1"/>
      <p:bldP spid="1049319" grpId="0" animBg="1"/>
      <p:bldP spid="1049320" grpId="0" animBg="1"/>
      <p:bldP spid="10493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32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324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When he ____________(arrive)</a:t>
            </a:r>
            <a:r>
              <a:rPr lang="zh-CN" altLang="en-US" b="1" dirty="0"/>
              <a:t>，</a:t>
            </a:r>
            <a:r>
              <a:rPr lang="en-US" altLang="zh-CN" b="1" dirty="0"/>
              <a:t>he found all the work finished.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 would like to sincerely appreciate your ____________(assist) me in my English learning.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The new clothes in that shop are so beautiful that Anna cannot resist ____________(take) a close look at them</a:t>
            </a:r>
            <a:r>
              <a:rPr lang="zh-CN" altLang="en-US" b="1" dirty="0"/>
              <a:t>，</a:t>
            </a:r>
            <a:r>
              <a:rPr lang="en-US" altLang="zh-CN" b="1" dirty="0"/>
              <a:t>although she cannot afford them at present.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 boy pretended </a:t>
            </a:r>
            <a:r>
              <a:rPr lang="en-US" altLang="zh-CN" b="1" dirty="0" smtClean="0"/>
              <a:t>_____________________(</a:t>
            </a:r>
            <a:r>
              <a:rPr lang="en-US" altLang="zh-CN" b="1" dirty="0"/>
              <a:t>concentrate)on his lesson</a:t>
            </a:r>
            <a:r>
              <a:rPr lang="zh-CN" altLang="en-US" b="1" dirty="0"/>
              <a:t>，</a:t>
            </a:r>
            <a:r>
              <a:rPr lang="en-US" altLang="zh-CN" b="1" dirty="0"/>
              <a:t>but in fact his mind was wandering.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The scenery here is so beautiful that it ____________(attract)many tourists from home and abroad every year.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They </a:t>
            </a:r>
            <a:r>
              <a:rPr lang="en-US" altLang="zh-CN" b="1" dirty="0" smtClean="0"/>
              <a:t>_________________(</a:t>
            </a:r>
            <a:r>
              <a:rPr lang="en-US" altLang="zh-CN" b="1" dirty="0"/>
              <a:t>bargain)with each other for the price of coffee when I came in.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The building ____________(bathe) in the sunset looks splendid.</a:t>
            </a:r>
            <a:endParaRPr lang="en-US" altLang="zh-CN" b="1" dirty="0"/>
          </a:p>
        </p:txBody>
      </p:sp>
      <p:sp>
        <p:nvSpPr>
          <p:cNvPr id="1049325" name="矩形 7"/>
          <p:cNvSpPr/>
          <p:nvPr/>
        </p:nvSpPr>
        <p:spPr>
          <a:xfrm>
            <a:off x="2246246" y="579887"/>
            <a:ext cx="115768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arrived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326" name="矩形 8"/>
          <p:cNvSpPr/>
          <p:nvPr/>
        </p:nvSpPr>
        <p:spPr>
          <a:xfrm>
            <a:off x="5657780" y="1189614"/>
            <a:ext cx="129715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assisting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327" name="矩形 9"/>
          <p:cNvSpPr/>
          <p:nvPr/>
        </p:nvSpPr>
        <p:spPr>
          <a:xfrm>
            <a:off x="9169678" y="1812596"/>
            <a:ext cx="102303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taking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328" name="矩形 10"/>
          <p:cNvSpPr/>
          <p:nvPr/>
        </p:nvSpPr>
        <p:spPr>
          <a:xfrm>
            <a:off x="3185830" y="2965791"/>
            <a:ext cx="271420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be concentrating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329" name="矩形 12"/>
          <p:cNvSpPr/>
          <p:nvPr/>
        </p:nvSpPr>
        <p:spPr>
          <a:xfrm>
            <a:off x="5581637" y="4068442"/>
            <a:ext cx="119295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attracts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330" name="矩形 11"/>
          <p:cNvSpPr/>
          <p:nvPr/>
        </p:nvSpPr>
        <p:spPr>
          <a:xfrm>
            <a:off x="1456579" y="5213044"/>
            <a:ext cx="232390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were bargaining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331" name="矩形 13"/>
          <p:cNvSpPr/>
          <p:nvPr/>
        </p:nvSpPr>
        <p:spPr>
          <a:xfrm>
            <a:off x="2614871" y="5868711"/>
            <a:ext cx="109196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bathed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9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9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22" grpId="0" animBg="1"/>
      <p:bldP spid="1049323" grpId="0"/>
      <p:bldP spid="1049324" grpId="0"/>
      <p:bldP spid="1049325" grpId="0" animBg="1"/>
      <p:bldP spid="1049326" grpId="0" animBg="1"/>
      <p:bldP spid="1049327" grpId="0" animBg="1"/>
      <p:bldP spid="1049328" grpId="0" animBg="1"/>
      <p:bldP spid="1049329" grpId="0" animBg="1"/>
      <p:bldP spid="1049330" grpId="0" animBg="1"/>
      <p:bldP spid="10493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2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333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介词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334" name="文本占位符 2"/>
          <p:cNvSpPr>
            <a:spLocks noGrp="1"/>
          </p:cNvSpPr>
          <p:nvPr>
            <p:ph type="body" idx="1"/>
          </p:nvPr>
        </p:nvSpPr>
        <p:spPr>
          <a:xfrm>
            <a:off x="305826" y="992722"/>
            <a:ext cx="11528094" cy="449367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I was employed to assist the manager ________ his duties.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Listening is thus an active</a:t>
            </a:r>
            <a:r>
              <a:rPr lang="zh-CN" altLang="en-US" b="1" dirty="0"/>
              <a:t>，</a:t>
            </a:r>
            <a:r>
              <a:rPr lang="en-US" altLang="zh-CN" b="1" dirty="0"/>
              <a:t>not a passive</a:t>
            </a:r>
            <a:r>
              <a:rPr lang="zh-CN" altLang="en-US" b="1" dirty="0"/>
              <a:t>，</a:t>
            </a:r>
            <a:r>
              <a:rPr lang="en-US" altLang="zh-CN" b="1" dirty="0"/>
              <a:t>behavior consisting ________ hearing</a:t>
            </a:r>
            <a:r>
              <a:rPr lang="zh-CN" altLang="en-US" b="1" dirty="0"/>
              <a:t>，</a:t>
            </a:r>
            <a:r>
              <a:rPr lang="en-US" altLang="zh-CN" b="1" dirty="0"/>
              <a:t>understanding and remembering.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He insisted ________ doing it that way</a:t>
            </a:r>
            <a:r>
              <a:rPr lang="zh-CN" altLang="en-US" b="1" dirty="0"/>
              <a:t>，</a:t>
            </a:r>
            <a:r>
              <a:rPr lang="en-US" altLang="zh-CN" b="1" dirty="0"/>
              <a:t>regardless of our suggestions.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Australia</a:t>
            </a:r>
            <a:r>
              <a:rPr lang="zh-CN" altLang="en-US" b="1" dirty="0"/>
              <a:t>，</a:t>
            </a:r>
            <a:r>
              <a:rPr lang="en-US" altLang="zh-CN" b="1" dirty="0"/>
              <a:t>a young nation on an ancient</a:t>
            </a:r>
            <a:r>
              <a:rPr lang="zh-CN" altLang="en-US" b="1" dirty="0"/>
              <a:t>，</a:t>
            </a:r>
            <a:r>
              <a:rPr lang="en-US" altLang="zh-CN" b="1" dirty="0"/>
              <a:t>attracts the attention ________ people from the world.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The rich man went abroad with the intention ________ trying his fortune.</a:t>
            </a:r>
            <a:endParaRPr lang="en-US" altLang="zh-CN" b="1" dirty="0"/>
          </a:p>
        </p:txBody>
      </p:sp>
      <p:sp>
        <p:nvSpPr>
          <p:cNvPr id="1049335" name="矩形 16"/>
          <p:cNvSpPr/>
          <p:nvPr/>
        </p:nvSpPr>
        <p:spPr>
          <a:xfrm>
            <a:off x="5929372" y="992722"/>
            <a:ext cx="76655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with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336" name="矩形 17"/>
          <p:cNvSpPr/>
          <p:nvPr/>
        </p:nvSpPr>
        <p:spPr>
          <a:xfrm>
            <a:off x="9138465" y="1671581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337" name="矩形 18"/>
          <p:cNvSpPr/>
          <p:nvPr/>
        </p:nvSpPr>
        <p:spPr>
          <a:xfrm>
            <a:off x="2626381" y="2777896"/>
            <a:ext cx="51007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338" name="矩形 19"/>
          <p:cNvSpPr/>
          <p:nvPr/>
        </p:nvSpPr>
        <p:spPr>
          <a:xfrm>
            <a:off x="9359038" y="3455125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339" name="矩形 21"/>
          <p:cNvSpPr/>
          <p:nvPr/>
        </p:nvSpPr>
        <p:spPr>
          <a:xfrm>
            <a:off x="6928419" y="4571123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32" grpId="0" animBg="1"/>
      <p:bldP spid="1049333" grpId="0"/>
      <p:bldP spid="1049334" grpId="0"/>
      <p:bldP spid="1049335" grpId="0" animBg="1"/>
      <p:bldP spid="1049336" grpId="0" animBg="1"/>
      <p:bldP spid="1049337" grpId="0" animBg="1"/>
      <p:bldP spid="1049338" grpId="0" animBg="1"/>
      <p:bldP spid="10493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341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342" name="文本占位符 2"/>
          <p:cNvSpPr>
            <a:spLocks noGrp="1"/>
          </p:cNvSpPr>
          <p:nvPr>
            <p:ph type="body" idx="1"/>
          </p:nvPr>
        </p:nvSpPr>
        <p:spPr>
          <a:xfrm>
            <a:off x="319918" y="686179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．因为没能参加你的聚会，我想表达我的歉意。</a:t>
            </a:r>
            <a:r>
              <a:rPr lang="en-US" altLang="zh-CN" b="1" dirty="0"/>
              <a:t>(attend)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．这是一个很受欢迎的旅游胜地，那儿有许多当地的美味小吃。</a:t>
            </a:r>
            <a:r>
              <a:rPr lang="en-US" altLang="zh-CN" b="1" dirty="0"/>
              <a:t>(a popular tourist attraction)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．我们真诚地希望相关当局迅速采取有效措施来阻止污染进一步恶化。</a:t>
            </a:r>
            <a:r>
              <a:rPr lang="en-US" altLang="zh-CN" b="1" dirty="0"/>
              <a:t>(the authorities concerned)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4</a:t>
            </a:r>
            <a:r>
              <a:rPr lang="zh-CN" altLang="en-US" b="1" dirty="0"/>
              <a:t>．泰山把它那无与伦比的美丽深深地印在我们心中。</a:t>
            </a:r>
            <a:r>
              <a:rPr lang="en-US" altLang="zh-CN" b="1" dirty="0"/>
              <a:t>(beauty)</a:t>
            </a:r>
            <a:endParaRPr lang="en-US" altLang="zh-CN" b="1" dirty="0"/>
          </a:p>
        </p:txBody>
      </p:sp>
      <p:sp>
        <p:nvSpPr>
          <p:cNvPr id="1049343" name="矩形 6"/>
          <p:cNvSpPr/>
          <p:nvPr/>
        </p:nvSpPr>
        <p:spPr>
          <a:xfrm>
            <a:off x="817411" y="1176168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 would like to express my apology for not being able to attend your party.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9344" name="矩形 7"/>
          <p:cNvSpPr/>
          <p:nvPr/>
        </p:nvSpPr>
        <p:spPr>
          <a:xfrm>
            <a:off x="817411" y="2684523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It is a popular tourist attraction with many local delicious snacks.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9345" name="矩形 8"/>
          <p:cNvSpPr/>
          <p:nvPr/>
        </p:nvSpPr>
        <p:spPr>
          <a:xfrm>
            <a:off x="817411" y="4078768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We sincerely hope that the authorities concerned should take effective measures immediately to prevent the pollution from being bad to worse.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9346" name="矩形 9"/>
          <p:cNvSpPr/>
          <p:nvPr/>
        </p:nvSpPr>
        <p:spPr>
          <a:xfrm>
            <a:off x="817411" y="5425985"/>
            <a:ext cx="9029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Mountain Tai strikes its beauty beyond description into our hearts.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40" grpId="0" animBg="1"/>
      <p:bldP spid="1049341" grpId="0"/>
      <p:bldP spid="1049342" grpId="0"/>
      <p:bldP spid="1049343" grpId="0"/>
      <p:bldP spid="1049344" grpId="0"/>
      <p:bldP spid="1049345" grpId="0"/>
      <p:bldP spid="10493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7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结构法记词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-4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48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49349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274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49350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49351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ride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broad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build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construct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butter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cafe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calculate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camp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scar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carbon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care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case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caution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celebrate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certain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串记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challenge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串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记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275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49352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9353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提示写出单词的正确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形式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写出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含义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语境写出所给单词的正确形式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IV.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用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所给动词的适当形式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介词填空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VI.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单句写作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49354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355" name="矩形 3">
            <a:hlinkClick r:id="rId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ride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5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821" name="表格 4"/>
          <p:cNvGraphicFramePr>
            <a:graphicFrameLocks noGrp="1"/>
          </p:cNvGraphicFramePr>
          <p:nvPr/>
        </p:nvGraphicFramePr>
        <p:xfrm>
          <a:off x="241540" y="81276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raɪd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22" name="表格 6"/>
          <p:cNvGraphicFramePr>
            <a:graphicFrameLocks noGrp="1"/>
          </p:cNvGraphicFramePr>
          <p:nvPr/>
        </p:nvGraphicFramePr>
        <p:xfrm>
          <a:off x="241540" y="159680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ride  a  white  horse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23" name="表格 9"/>
          <p:cNvGraphicFramePr>
            <a:graphicFrameLocks noGrp="1"/>
          </p:cNvGraphicFramePr>
          <p:nvPr/>
        </p:nvGraphicFramePr>
        <p:xfrm>
          <a:off x="241540" y="319753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braɪd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24" name="表格 10"/>
          <p:cNvGraphicFramePr>
            <a:graphicFrameLocks noGrp="1"/>
          </p:cNvGraphicFramePr>
          <p:nvPr/>
        </p:nvGraphicFramePr>
        <p:xfrm>
          <a:off x="241540" y="424186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ride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人＋骑→结婚时骑在马上的人是“新娘”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 attractive  bride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25" name="表格 11"/>
          <p:cNvGraphicFramePr>
            <a:graphicFrameLocks noGrp="1"/>
          </p:cNvGraphicFramePr>
          <p:nvPr/>
        </p:nvGraphicFramePr>
        <p:xfrm>
          <a:off x="6480066" y="81276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6265"/>
                <a:gridCol w="28814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bridegroom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braɪdɡruːm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26" name="表格 12"/>
          <p:cNvGraphicFramePr>
            <a:graphicFrameLocks noGrp="1"/>
          </p:cNvGraphicFramePr>
          <p:nvPr/>
        </p:nvGraphicFramePr>
        <p:xfrm>
          <a:off x="6480066" y="184180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bride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groom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新娘＋马夫→给新娘牵马的是“新郎”</a:t>
                      </a:r>
                      <a:endParaRPr lang="zh-CN" altLang="pt-B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359" name="文本框 19"/>
          <p:cNvSpPr txBox="1"/>
          <p:nvPr/>
        </p:nvSpPr>
        <p:spPr>
          <a:xfrm>
            <a:off x="2358322" y="1314009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骑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马、车等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  <p:sp>
        <p:nvSpPr>
          <p:cNvPr id="1049360" name="文本框 20"/>
          <p:cNvSpPr txBox="1"/>
          <p:nvPr/>
        </p:nvSpPr>
        <p:spPr>
          <a:xfrm>
            <a:off x="2272936" y="37031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新娘</a:t>
            </a:r>
            <a:endParaRPr lang="zh-CN" altLang="en-US" sz="2400" b="1" dirty="0"/>
          </a:p>
        </p:txBody>
      </p:sp>
      <p:sp>
        <p:nvSpPr>
          <p:cNvPr id="1049361" name="文本框 21"/>
          <p:cNvSpPr txBox="1"/>
          <p:nvPr/>
        </p:nvSpPr>
        <p:spPr>
          <a:xfrm>
            <a:off x="9044803" y="129235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新郎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57" grpId="0"/>
      <p:bldP spid="1049358" grpId="0"/>
      <p:bldP spid="1049359" grpId="0"/>
      <p:bldP spid="1049360" grpId="0"/>
      <p:bldP spid="10493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ride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6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827" name="表格 13"/>
          <p:cNvGraphicFramePr>
            <a:graphicFrameLocks noGrp="1"/>
          </p:cNvGraphicFramePr>
          <p:nvPr/>
        </p:nvGraphicFramePr>
        <p:xfrm>
          <a:off x="322577" y="70676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praɪd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28" name="表格 14"/>
          <p:cNvGraphicFramePr>
            <a:graphicFrameLocks noGrp="1"/>
          </p:cNvGraphicFramePr>
          <p:nvPr/>
        </p:nvGraphicFramePr>
        <p:xfrm>
          <a:off x="322577" y="174727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ride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人＋骑→骑在马上就觉得高人一等→骄傲          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关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]proud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29" name="表格 15"/>
          <p:cNvGraphicFramePr>
            <a:graphicFrameLocks noGrp="1"/>
          </p:cNvGraphicFramePr>
          <p:nvPr/>
        </p:nvGraphicFramePr>
        <p:xfrm>
          <a:off x="322577" y="321418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bright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braɪt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30" name="表格 16"/>
          <p:cNvGraphicFramePr>
            <a:graphicFrameLocks noGrp="1"/>
          </p:cNvGraphicFramePr>
          <p:nvPr/>
        </p:nvGraphicFramePr>
        <p:xfrm>
          <a:off x="322577" y="422506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right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人＋正确→回答正确脸上明亮起来→明亮的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bright  moon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364" name="文本框 22"/>
          <p:cNvSpPr txBox="1"/>
          <p:nvPr/>
        </p:nvSpPr>
        <p:spPr>
          <a:xfrm>
            <a:off x="2380100" y="11845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骄傲；自豪</a:t>
            </a:r>
            <a:endParaRPr lang="zh-CN" altLang="en-US" sz="2400" dirty="0"/>
          </a:p>
        </p:txBody>
      </p:sp>
      <p:sp>
        <p:nvSpPr>
          <p:cNvPr id="1049365" name="文本框 23"/>
          <p:cNvSpPr txBox="1"/>
          <p:nvPr/>
        </p:nvSpPr>
        <p:spPr>
          <a:xfrm>
            <a:off x="2725783" y="369366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明亮的</a:t>
            </a:r>
            <a:endParaRPr lang="en-US" altLang="zh-CN" sz="2400" b="1" dirty="0"/>
          </a:p>
        </p:txBody>
      </p:sp>
      <p:graphicFrame>
        <p:nvGraphicFramePr>
          <p:cNvPr id="4194831" name="表格 18"/>
          <p:cNvGraphicFramePr>
            <a:graphicFrameLocks noGrp="1"/>
          </p:cNvGraphicFramePr>
          <p:nvPr/>
        </p:nvGraphicFramePr>
        <p:xfrm>
          <a:off x="6451037" y="710655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brilliant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brɪljənt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32" name="表格 24"/>
          <p:cNvGraphicFramePr>
            <a:graphicFrameLocks noGrp="1"/>
          </p:cNvGraphicFramePr>
          <p:nvPr/>
        </p:nvGraphicFramePr>
        <p:xfrm>
          <a:off x="6451037" y="174727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brilli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发光＋形容词后缀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brilliant  lights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366" name="文本框 25"/>
          <p:cNvSpPr txBox="1"/>
          <p:nvPr/>
        </p:nvSpPr>
        <p:spPr>
          <a:xfrm>
            <a:off x="8854243" y="11901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辉煌的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62" grpId="0"/>
      <p:bldP spid="1049363" grpId="0"/>
      <p:bldP spid="1049364" grpId="0"/>
      <p:bldP spid="1049365" grpId="0"/>
      <p:bldP spid="10493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broad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6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83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brɔːd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34" name="表格 6"/>
          <p:cNvGraphicFramePr>
            <a:graphicFrameLocks noGrp="1"/>
          </p:cNvGraphicFramePr>
          <p:nvPr/>
        </p:nvGraphicFramePr>
        <p:xfrm>
          <a:off x="6092077" y="1196700"/>
          <a:ext cx="585053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997"/>
                <a:gridCol w="49985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road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爆破＋大道→使道路更宽广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broad  square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3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broadcast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brɔːdkɑːst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36" name="表格 10"/>
          <p:cNvGraphicFramePr>
            <a:graphicFrameLocks noGrp="1"/>
          </p:cNvGraphicFramePr>
          <p:nvPr/>
        </p:nvGraphicFramePr>
        <p:xfrm>
          <a:off x="6092078" y="289594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broad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宽广＋播撒→广播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broadcast  station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36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宽广的</a:t>
            </a:r>
            <a:endParaRPr lang="zh-CN" altLang="en-US" sz="2400" dirty="0"/>
          </a:p>
        </p:txBody>
      </p:sp>
      <p:sp>
        <p:nvSpPr>
          <p:cNvPr id="1049370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n./v.</a:t>
            </a:r>
            <a:r>
              <a:rPr lang="zh-CN" altLang="en-US" sz="2400" b="1" dirty="0"/>
              <a:t>广播</a:t>
            </a:r>
            <a:endParaRPr lang="zh-CN" altLang="en-US" sz="2400" b="1" dirty="0"/>
          </a:p>
        </p:txBody>
      </p:sp>
      <p:graphicFrame>
        <p:nvGraphicFramePr>
          <p:cNvPr id="4194837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brɔːdn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38" name="表格 12"/>
          <p:cNvGraphicFramePr>
            <a:graphicFrameLocks noGrp="1"/>
          </p:cNvGraphicFramePr>
          <p:nvPr/>
        </p:nvGraphicFramePr>
        <p:xfrm>
          <a:off x="6092078" y="458955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broad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宽广＋使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broaden  a  road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371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加宽，使变宽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67" grpId="0"/>
      <p:bldP spid="1049368" grpId="0"/>
      <p:bldP spid="1049369" grpId="0"/>
      <p:bldP spid="1049370" grpId="0"/>
      <p:bldP spid="104937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build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7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83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bɪld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40" name="表格 6"/>
          <p:cNvGraphicFramePr>
            <a:graphicFrameLocks noGrp="1"/>
          </p:cNvGraphicFramePr>
          <p:nvPr/>
        </p:nvGraphicFramePr>
        <p:xfrm>
          <a:off x="6092078" y="107403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build  a  long  bridge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4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bɪldɪŋ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42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build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建筑＋名词后缀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build  an  88-storied  building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43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rebuild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rɪ'bɪld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44" name="表格 12"/>
          <p:cNvGraphicFramePr>
            <a:graphicFrameLocks noGrp="1"/>
          </p:cNvGraphicFramePr>
          <p:nvPr/>
        </p:nvGraphicFramePr>
        <p:xfrm>
          <a:off x="6092078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build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重复＋修建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rebuild  a  museum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374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建筑，建设</a:t>
            </a:r>
            <a:endParaRPr lang="zh-CN" altLang="en-US" sz="2400" dirty="0"/>
          </a:p>
        </p:txBody>
      </p:sp>
      <p:sp>
        <p:nvSpPr>
          <p:cNvPr id="1049375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建筑物，大厦</a:t>
            </a:r>
            <a:endParaRPr lang="zh-CN" altLang="en-US" sz="2400" b="1" dirty="0"/>
          </a:p>
        </p:txBody>
      </p:sp>
      <p:sp>
        <p:nvSpPr>
          <p:cNvPr id="1049376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重建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72" grpId="0"/>
      <p:bldP spid="1049373" grpId="0"/>
      <p:bldP spid="1049374" grpId="0"/>
      <p:bldP spid="1049375" grpId="0"/>
      <p:bldP spid="10493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construct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7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845" name="表格 4"/>
          <p:cNvGraphicFramePr>
            <a:graphicFrameLocks noGrp="1"/>
          </p:cNvGraphicFramePr>
          <p:nvPr/>
        </p:nvGraphicFramePr>
        <p:xfrm>
          <a:off x="241540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kən'strʌkt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46" name="表格 6"/>
          <p:cNvGraphicFramePr>
            <a:graphicFrameLocks noGrp="1"/>
          </p:cNvGraphicFramePr>
          <p:nvPr/>
        </p:nvGraphicFramePr>
        <p:xfrm>
          <a:off x="241540" y="17789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struct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共同＋构造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construct  a  skyscraper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]build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47" name="表格 9"/>
          <p:cNvGraphicFramePr>
            <a:graphicFrameLocks noGrp="1"/>
          </p:cNvGraphicFramePr>
          <p:nvPr/>
        </p:nvGraphicFramePr>
        <p:xfrm>
          <a:off x="241540" y="326443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8997"/>
                <a:gridCol w="304874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kən'strʌkʃən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48" name="表格 10"/>
          <p:cNvGraphicFramePr>
            <a:graphicFrameLocks noGrp="1"/>
          </p:cNvGraphicFramePr>
          <p:nvPr/>
        </p:nvGraphicFramePr>
        <p:xfrm>
          <a:off x="241540" y="434222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construct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建造＋名词后缀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under  construction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49" name="表格 13"/>
          <p:cNvGraphicFramePr>
            <a:graphicFrameLocks noGrp="1"/>
          </p:cNvGraphicFramePr>
          <p:nvPr/>
        </p:nvGraphicFramePr>
        <p:xfrm>
          <a:off x="6514877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ɪn'strʌkt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50" name="表格 14"/>
          <p:cNvGraphicFramePr>
            <a:graphicFrameLocks noGrp="1"/>
          </p:cNvGraphicFramePr>
          <p:nvPr/>
        </p:nvGraphicFramePr>
        <p:xfrm>
          <a:off x="6514877" y="171946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struct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进入＋构建→构建知识体系→教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instruct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to  do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51" name="表格 15"/>
          <p:cNvGraphicFramePr>
            <a:graphicFrameLocks noGrp="1"/>
          </p:cNvGraphicFramePr>
          <p:nvPr/>
        </p:nvGraphicFramePr>
        <p:xfrm>
          <a:off x="6514877" y="3264436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ɪn'strʌkʃən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52" name="表格 16"/>
          <p:cNvGraphicFramePr>
            <a:graphicFrameLocks noGrp="1"/>
          </p:cNvGraphicFramePr>
          <p:nvPr/>
        </p:nvGraphicFramePr>
        <p:xfrm>
          <a:off x="6514877" y="428646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instruct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指导＋名词后缀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ask   for  instructions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379" name="文本框 19"/>
          <p:cNvSpPr txBox="1"/>
          <p:nvPr/>
        </p:nvSpPr>
        <p:spPr>
          <a:xfrm>
            <a:off x="2358322" y="124710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建造，建设</a:t>
            </a:r>
            <a:endParaRPr lang="zh-CN" altLang="en-US" sz="2400" dirty="0"/>
          </a:p>
        </p:txBody>
      </p:sp>
      <p:sp>
        <p:nvSpPr>
          <p:cNvPr id="1049380" name="文本框 20"/>
          <p:cNvSpPr txBox="1"/>
          <p:nvPr/>
        </p:nvSpPr>
        <p:spPr>
          <a:xfrm>
            <a:off x="2618621" y="377004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建造，建设</a:t>
            </a:r>
            <a:endParaRPr lang="zh-CN" altLang="en-US" sz="2400" b="1" dirty="0"/>
          </a:p>
        </p:txBody>
      </p:sp>
      <p:sp>
        <p:nvSpPr>
          <p:cNvPr id="1049381" name="文本框 22"/>
          <p:cNvSpPr txBox="1"/>
          <p:nvPr/>
        </p:nvSpPr>
        <p:spPr>
          <a:xfrm>
            <a:off x="8572400" y="1223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教；指导</a:t>
            </a:r>
            <a:endParaRPr lang="zh-CN" altLang="en-US" sz="2400" dirty="0"/>
          </a:p>
        </p:txBody>
      </p:sp>
      <p:sp>
        <p:nvSpPr>
          <p:cNvPr id="1049382" name="文本框 23"/>
          <p:cNvSpPr txBox="1"/>
          <p:nvPr/>
        </p:nvSpPr>
        <p:spPr>
          <a:xfrm>
            <a:off x="8918083" y="374391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教导；指导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77" grpId="0"/>
      <p:bldP spid="1049378" grpId="0"/>
      <p:bldP spid="1049379" grpId="0"/>
      <p:bldP spid="1049380" grpId="0"/>
      <p:bldP spid="1049381" grpId="0"/>
      <p:bldP spid="104938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butter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8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85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bʌtə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54" name="表格 6"/>
          <p:cNvGraphicFramePr>
            <a:graphicFrameLocks noGrp="1"/>
          </p:cNvGraphicFramePr>
          <p:nvPr/>
        </p:nvGraphicFramePr>
        <p:xfrm>
          <a:off x="6092078" y="101828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rub  butter  on  bread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5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butterfly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bʌtəflaɪ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56" name="表格 10"/>
          <p:cNvGraphicFramePr>
            <a:graphicFrameLocks noGrp="1"/>
          </p:cNvGraphicFramePr>
          <p:nvPr/>
        </p:nvGraphicFramePr>
        <p:xfrm>
          <a:off x="6092078" y="276213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butter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黄油＋飞→黄色的飞的东西是“蝴蝶”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catch  a  butterfly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385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黄油</a:t>
            </a:r>
            <a:endParaRPr lang="zh-CN" altLang="en-US" sz="2400" dirty="0"/>
          </a:p>
        </p:txBody>
      </p:sp>
      <p:sp>
        <p:nvSpPr>
          <p:cNvPr id="1049386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蝴蝶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83" grpId="0"/>
      <p:bldP spid="1049384" grpId="0"/>
      <p:bldP spid="1049385" grpId="0"/>
      <p:bldP spid="104938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cafe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8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85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kæfeɪ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58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单词发音像“咖啡”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drink  coffee  at  a  cafe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5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cafeteria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kæfə'tɪərɪə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60" name="表格 10"/>
          <p:cNvGraphicFramePr>
            <a:graphicFrameLocks noGrp="1"/>
          </p:cNvGraphicFramePr>
          <p:nvPr/>
        </p:nvGraphicFramePr>
        <p:xfrm>
          <a:off x="6092078" y="289594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cafe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teria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咖啡馆＋谐音“替啦”→咖啡馆替换成自助餐厅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389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咖啡馆</a:t>
            </a:r>
            <a:endParaRPr lang="zh-CN" altLang="en-US" sz="2400" dirty="0"/>
          </a:p>
        </p:txBody>
      </p:sp>
      <p:sp>
        <p:nvSpPr>
          <p:cNvPr id="1049390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自助餐厅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87" grpId="0"/>
      <p:bldP spid="1049388" grpId="0"/>
      <p:bldP spid="1049389" grpId="0"/>
      <p:bldP spid="104939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calculate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9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86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kælkjuleɪt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62" name="表格 6"/>
          <p:cNvGraphicFramePr>
            <a:graphicFrameLocks noGrp="1"/>
          </p:cNvGraphicFramePr>
          <p:nvPr/>
        </p:nvGraphicFramePr>
        <p:xfrm>
          <a:off x="6092078" y="77296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calculate  the  cost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]count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compute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6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kælkjuleɪtə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64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calculat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计算＋物体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  a  calculator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393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 smtClean="0"/>
              <a:t>.</a:t>
            </a:r>
            <a:r>
              <a:rPr lang="zh-CN" altLang="en-US" sz="2400" b="1" dirty="0" smtClean="0"/>
              <a:t>计</a:t>
            </a:r>
            <a:r>
              <a:rPr lang="zh-CN" altLang="en-US" sz="2400" b="1" dirty="0"/>
              <a:t>算</a:t>
            </a:r>
            <a:endParaRPr lang="zh-CN" altLang="en-US" sz="2400" dirty="0"/>
          </a:p>
        </p:txBody>
      </p:sp>
      <p:sp>
        <p:nvSpPr>
          <p:cNvPr id="1049394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计算器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91" grpId="0"/>
      <p:bldP spid="1049392" grpId="0"/>
      <p:bldP spid="1049393" grpId="0"/>
      <p:bldP spid="104939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camp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9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86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kæmp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66" name="表格 6"/>
          <p:cNvGraphicFramePr>
            <a:graphicFrameLocks noGrp="1"/>
          </p:cNvGraphicFramePr>
          <p:nvPr/>
        </p:nvGraphicFramePr>
        <p:xfrm>
          <a:off x="6092078" y="109634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 to  an  English  summer  camp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6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kæmpəs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68" name="表格 10"/>
          <p:cNvGraphicFramePr>
            <a:graphicFrameLocks noGrp="1"/>
          </p:cNvGraphicFramePr>
          <p:nvPr/>
        </p:nvGraphicFramePr>
        <p:xfrm>
          <a:off x="6092078" y="273983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camp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营地＋我们→我们的营地就是“校园”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 the  campus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39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营地</a:t>
            </a:r>
            <a:endParaRPr lang="zh-CN" altLang="en-US" sz="2400" dirty="0"/>
          </a:p>
        </p:txBody>
      </p:sp>
      <p:sp>
        <p:nvSpPr>
          <p:cNvPr id="1049398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/>
              <a:t>n.</a:t>
            </a:r>
            <a:r>
              <a:rPr lang="zh-CN" altLang="en-US" sz="2400" b="1" dirty="0" smtClean="0"/>
              <a:t>校</a:t>
            </a:r>
            <a:r>
              <a:rPr lang="zh-CN" altLang="en-US" sz="2400" b="1" dirty="0"/>
              <a:t>园</a:t>
            </a:r>
            <a:endParaRPr lang="zh-CN" altLang="en-US" sz="2400" b="1" dirty="0"/>
          </a:p>
        </p:txBody>
      </p:sp>
      <p:graphicFrame>
        <p:nvGraphicFramePr>
          <p:cNvPr id="4194869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campaign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kæm'peɪn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70" name="表格 12"/>
          <p:cNvGraphicFramePr>
            <a:graphicFrameLocks noGrp="1"/>
          </p:cNvGraphicFramePr>
          <p:nvPr/>
        </p:nvGraphicFramePr>
        <p:xfrm>
          <a:off x="6092078" y="462300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camp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aign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营地＋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aign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在自己的阵营里搞“竞选”活动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399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运动；竞选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95" grpId="0"/>
      <p:bldP spid="1049396" grpId="0"/>
      <p:bldP spid="1049397" grpId="0"/>
      <p:bldP spid="1049398" grpId="0"/>
      <p:bldP spid="10493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Arctic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1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72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Arctic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ɑːktɪk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22" name="表格 6"/>
          <p:cNvGraphicFramePr>
            <a:graphicFrameLocks noGrp="1"/>
          </p:cNvGraphicFramePr>
          <p:nvPr/>
        </p:nvGraphicFramePr>
        <p:xfrm>
          <a:off x="6092078" y="1029435"/>
          <a:ext cx="562986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394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arc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弧线＋的→北极圈像用弧线画出来的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 the  Arctic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2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Antarctic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æn'tɑːktɪk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24" name="表格 10"/>
          <p:cNvGraphicFramePr>
            <a:graphicFrameLocks noGrp="1"/>
          </p:cNvGraphicFramePr>
          <p:nvPr/>
        </p:nvGraphicFramePr>
        <p:xfrm>
          <a:off x="6092078" y="2918247"/>
          <a:ext cx="559681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063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arctic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蚂蚁＋极地→想象南极有蚂蚁→南极洲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25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Antarctica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æn'tɑːktɪkə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26" name="表格 12"/>
          <p:cNvGraphicFramePr>
            <a:graphicFrameLocks noGrp="1"/>
          </p:cNvGraphicFramePr>
          <p:nvPr/>
        </p:nvGraphicFramePr>
        <p:xfrm>
          <a:off x="6092078" y="447070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Antarctic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南极＋地区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(area)→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南极洲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explore  Antarctica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18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北极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smtClean="0"/>
              <a:t>n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北极</a:t>
            </a:r>
            <a:endParaRPr lang="zh-CN" altLang="en-US" sz="2400" dirty="0"/>
          </a:p>
        </p:txBody>
      </p:sp>
      <p:sp>
        <p:nvSpPr>
          <p:cNvPr id="1049219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南极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smtClean="0"/>
              <a:t>n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南极洲</a:t>
            </a:r>
            <a:endParaRPr lang="zh-CN" altLang="en-US" sz="2400" b="1" dirty="0"/>
          </a:p>
        </p:txBody>
      </p:sp>
      <p:sp>
        <p:nvSpPr>
          <p:cNvPr id="1049220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南极洲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16" grpId="0"/>
      <p:bldP spid="1049217" grpId="0"/>
      <p:bldP spid="1049218" grpId="0"/>
      <p:bldP spid="1049219" grpId="0"/>
      <p:bldP spid="10492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scar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40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87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skɑ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72" name="表格 6"/>
          <p:cNvGraphicFramePr>
            <a:graphicFrameLocks noGrp="1"/>
          </p:cNvGraphicFramePr>
          <p:nvPr/>
        </p:nvGraphicFramePr>
        <p:xfrm>
          <a:off x="6092078" y="95137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弯道＋车→不小心在弯道处被车碰出点“伤疤”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cover  a scar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7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scarf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skɑːf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74" name="表格 10"/>
          <p:cNvGraphicFramePr>
            <a:graphicFrameLocks noGrp="1"/>
          </p:cNvGraphicFramePr>
          <p:nvPr/>
        </p:nvGraphicFramePr>
        <p:xfrm>
          <a:off x="6092078" y="265062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scar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伤疤＋像围巾→遮伤疤的是“围巾”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wear  a  scarf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75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skeə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76" name="表格 12"/>
          <p:cNvGraphicFramePr>
            <a:graphicFrameLocks noGrp="1"/>
          </p:cNvGraphicFramePr>
          <p:nvPr/>
        </p:nvGraphicFramePr>
        <p:xfrm>
          <a:off x="6092078" y="440380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scar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伤疤＋眼睛→眼睛看到伤疤吓一跳→吓唬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scared  to  death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402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伤疤</a:t>
            </a:r>
            <a:endParaRPr lang="zh-CN" altLang="en-US" sz="2400" dirty="0"/>
          </a:p>
        </p:txBody>
      </p:sp>
      <p:sp>
        <p:nvSpPr>
          <p:cNvPr id="1049403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围巾</a:t>
            </a:r>
            <a:endParaRPr lang="zh-CN" altLang="en-US" sz="2400" b="1" dirty="0"/>
          </a:p>
        </p:txBody>
      </p:sp>
      <p:sp>
        <p:nvSpPr>
          <p:cNvPr id="1049404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吓唬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00" grpId="0"/>
      <p:bldP spid="1049401" grpId="0"/>
      <p:bldP spid="1049402" grpId="0"/>
      <p:bldP spid="1049403" grpId="0"/>
      <p:bldP spid="104940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carbon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40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87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kɑːbən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78" name="表格 6"/>
          <p:cNvGraphicFramePr>
            <a:graphicFrameLocks noGrp="1"/>
          </p:cNvGraphicFramePr>
          <p:nvPr/>
        </p:nvGraphicFramePr>
        <p:xfrm>
          <a:off x="6092078" y="102943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车＋“蹦”→“碳”从车的排气管蹦出来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low-carbon  life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7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carpet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kɑːpɪt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80" name="表格 10"/>
          <p:cNvGraphicFramePr>
            <a:graphicFrameLocks noGrp="1"/>
          </p:cNvGraphicFramePr>
          <p:nvPr/>
        </p:nvGraphicFramePr>
        <p:xfrm>
          <a:off x="6092078" y="272868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车＋宠物→车上铺地毯让宠物坐舒服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walk  on  red  carpet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407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碳</a:t>
            </a:r>
            <a:endParaRPr lang="zh-CN" altLang="en-US" sz="2400" dirty="0"/>
          </a:p>
        </p:txBody>
      </p:sp>
      <p:sp>
        <p:nvSpPr>
          <p:cNvPr id="1049408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地毯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05" grpId="0"/>
      <p:bldP spid="1049406" grpId="0"/>
      <p:bldP spid="1049407" grpId="0"/>
      <p:bldP spid="104940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41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88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keə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82" name="表格 6"/>
          <p:cNvGraphicFramePr>
            <a:graphicFrameLocks noGrp="1"/>
          </p:cNvGraphicFramePr>
          <p:nvPr/>
        </p:nvGraphicFramePr>
        <p:xfrm>
          <a:off x="6014021" y="107403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care  about  each  other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8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careful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keəfl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84" name="表格 10"/>
          <p:cNvGraphicFramePr>
            <a:graphicFrameLocks noGrp="1"/>
          </p:cNvGraphicFramePr>
          <p:nvPr/>
        </p:nvGraphicFramePr>
        <p:xfrm>
          <a:off x="6014021" y="2817888"/>
          <a:ext cx="609992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314"/>
                <a:gridCol w="52116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关心＋充满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careful  not  to  get  wet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]carefully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85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careless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keəlɪs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86" name="表格 12"/>
          <p:cNvGraphicFramePr>
            <a:graphicFrameLocks noGrp="1"/>
          </p:cNvGraphicFramePr>
          <p:nvPr/>
        </p:nvGraphicFramePr>
        <p:xfrm>
          <a:off x="6014021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关心＋没有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careless  student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411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n./vi.</a:t>
            </a:r>
            <a:r>
              <a:rPr lang="zh-CN" altLang="en-US" sz="2400" b="1" dirty="0"/>
              <a:t>关心，在乎</a:t>
            </a:r>
            <a:endParaRPr lang="zh-CN" altLang="en-US" sz="2400" dirty="0"/>
          </a:p>
        </p:txBody>
      </p:sp>
      <p:sp>
        <p:nvSpPr>
          <p:cNvPr id="1049412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小心的；细心的</a:t>
            </a:r>
            <a:endParaRPr lang="zh-CN" altLang="en-US" sz="2400" b="1" dirty="0"/>
          </a:p>
        </p:txBody>
      </p:sp>
      <p:sp>
        <p:nvSpPr>
          <p:cNvPr id="1049413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粗心的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09" grpId="0"/>
      <p:bldP spid="1049410" grpId="0"/>
      <p:bldP spid="1049411" grpId="0"/>
      <p:bldP spid="1049412" grpId="0"/>
      <p:bldP spid="10494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41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887" name="表格 4"/>
          <p:cNvGraphicFramePr>
            <a:graphicFrameLocks noGrp="1"/>
          </p:cNvGraphicFramePr>
          <p:nvPr/>
        </p:nvGraphicFramePr>
        <p:xfrm>
          <a:off x="241540" y="116578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keɪs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88" name="表格 6"/>
          <p:cNvGraphicFramePr>
            <a:graphicFrameLocks noGrp="1"/>
          </p:cNvGraphicFramePr>
          <p:nvPr/>
        </p:nvGraphicFramePr>
        <p:xfrm>
          <a:off x="6092078" y="106288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chocolate  case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]box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8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suitcase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sjuːtkeɪs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90" name="表格 10"/>
          <p:cNvGraphicFramePr>
            <a:graphicFrameLocks noGrp="1"/>
          </p:cNvGraphicFramePr>
          <p:nvPr/>
        </p:nvGraphicFramePr>
        <p:xfrm>
          <a:off x="6092078" y="261717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衣服＋箱子→装衣服的箱子→手提箱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ship  a  suitcase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416" name="文本框 19"/>
          <p:cNvSpPr txBox="1"/>
          <p:nvPr/>
        </p:nvSpPr>
        <p:spPr>
          <a:xfrm>
            <a:off x="2538649" y="1608641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较扁的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箱子，盒子；情况</a:t>
            </a:r>
            <a:endParaRPr lang="zh-CN" altLang="en-US" sz="2400" dirty="0"/>
          </a:p>
        </p:txBody>
      </p:sp>
      <p:sp>
        <p:nvSpPr>
          <p:cNvPr id="1049417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手提箱</a:t>
            </a:r>
            <a:endParaRPr lang="zh-CN" altLang="en-US" sz="2400" b="1" dirty="0"/>
          </a:p>
        </p:txBody>
      </p:sp>
      <p:graphicFrame>
        <p:nvGraphicFramePr>
          <p:cNvPr id="4194891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kæʃ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92" name="表格 12"/>
          <p:cNvGraphicFramePr>
            <a:graphicFrameLocks noGrp="1"/>
          </p:cNvGraphicFramePr>
          <p:nvPr/>
        </p:nvGraphicFramePr>
        <p:xfrm>
          <a:off x="6092078" y="444459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看作装钱的盒子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case→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里面装着“现金”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  out  of  cash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418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现金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14" grpId="0"/>
      <p:bldP spid="1049415" grpId="0"/>
      <p:bldP spid="1049416" grpId="0"/>
      <p:bldP spid="1049417" grpId="0"/>
      <p:bldP spid="10494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caution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42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89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kɔːʃən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94" name="表格 6"/>
          <p:cNvGraphicFramePr>
            <a:graphicFrameLocks noGrp="1"/>
          </p:cNvGraphicFramePr>
          <p:nvPr/>
        </p:nvGraphicFramePr>
        <p:xfrm>
          <a:off x="6092078" y="101828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谐音“瞌醒”→打瞌睡时保持部分清醒→谨慎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 adequate  caution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9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/>
                <a:gridCol w="32048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cautious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kɔːʃəs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96" name="表格 10"/>
          <p:cNvGraphicFramePr>
            <a:graphicFrameLocks noGrp="1"/>
          </p:cNvGraphicFramePr>
          <p:nvPr/>
        </p:nvGraphicFramePr>
        <p:xfrm>
          <a:off x="6092078" y="291824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cauti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(on)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谨慎＋的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 cautious  actions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]careful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421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谨慎</a:t>
            </a:r>
            <a:endParaRPr lang="zh-CN" altLang="en-US" sz="2400" dirty="0"/>
          </a:p>
        </p:txBody>
      </p:sp>
      <p:sp>
        <p:nvSpPr>
          <p:cNvPr id="1049422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谨慎的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19" grpId="0"/>
      <p:bldP spid="1049420" grpId="0"/>
      <p:bldP spid="1049421" grpId="0"/>
      <p:bldP spid="10494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celebrate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42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89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celebrate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selɪbreɪt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898" name="表格 6"/>
          <p:cNvGraphicFramePr>
            <a:graphicFrameLocks noGrp="1"/>
          </p:cNvGraphicFramePr>
          <p:nvPr/>
        </p:nvGraphicFramePr>
        <p:xfrm>
          <a:off x="6092077" y="1163247"/>
          <a:ext cx="609992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314"/>
                <a:gridCol w="52116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celebr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荣誉＋使→庆祝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celebrate  grandmother's  90th  birthday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89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celebration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selɪ'breɪʃən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00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celebrat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庆祝＋名词后缀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 celebration  of  National  Day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42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庆祝</a:t>
            </a:r>
            <a:endParaRPr lang="zh-CN" altLang="en-US" sz="2400" dirty="0"/>
          </a:p>
        </p:txBody>
      </p:sp>
      <p:sp>
        <p:nvSpPr>
          <p:cNvPr id="1049426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庆祝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23" grpId="0"/>
      <p:bldP spid="1049424" grpId="0"/>
      <p:bldP spid="1049425" grpId="0"/>
      <p:bldP spid="10494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certain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42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90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certain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sɜːtn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02" name="表格 6"/>
          <p:cNvGraphicFramePr>
            <a:graphicFrameLocks noGrp="1"/>
          </p:cNvGraphicFramePr>
          <p:nvPr/>
        </p:nvGraphicFramePr>
        <p:xfrm>
          <a:off x="6092078" y="107403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certain  of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]sure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0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certainly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sɜːtnlɪ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04" name="表格 10"/>
          <p:cNvGraphicFramePr>
            <a:graphicFrameLocks noGrp="1"/>
          </p:cNvGraphicFramePr>
          <p:nvPr/>
        </p:nvGraphicFramePr>
        <p:xfrm>
          <a:off x="6092078" y="281788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certain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确定的＋副词后缀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  will  certainly  welcome  you back.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   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]surely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course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05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uncertain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ʌn'sɜːtn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06" name="表格 12"/>
          <p:cNvGraphicFramePr>
            <a:graphicFrameLocks noGrp="1"/>
          </p:cNvGraphicFramePr>
          <p:nvPr/>
        </p:nvGraphicFramePr>
        <p:xfrm>
          <a:off x="6092078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certain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不＋确定的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 uncertain  of/about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429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确定的</a:t>
            </a:r>
            <a:endParaRPr lang="zh-CN" altLang="en-US" sz="2400" dirty="0"/>
          </a:p>
        </p:txBody>
      </p:sp>
      <p:sp>
        <p:nvSpPr>
          <p:cNvPr id="1049430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一定，当然</a:t>
            </a:r>
            <a:endParaRPr lang="zh-CN" altLang="en-US" sz="2400" b="1" dirty="0"/>
          </a:p>
        </p:txBody>
      </p:sp>
      <p:sp>
        <p:nvSpPr>
          <p:cNvPr id="1049431" name="文本框 21"/>
          <p:cNvSpPr txBox="1"/>
          <p:nvPr/>
        </p:nvSpPr>
        <p:spPr>
          <a:xfrm>
            <a:off x="2271028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不确定的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27" grpId="0"/>
      <p:bldP spid="1049428" grpId="0"/>
      <p:bldP spid="1049429" grpId="0"/>
      <p:bldP spid="1049430" grpId="0"/>
      <p:bldP spid="10494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challenge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43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907" name="表格 4"/>
          <p:cNvGraphicFramePr>
            <a:graphicFrameLocks noGrp="1"/>
          </p:cNvGraphicFramePr>
          <p:nvPr/>
        </p:nvGraphicFramePr>
        <p:xfrm>
          <a:off x="241540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tʃælɪndʒ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08" name="表格 6"/>
          <p:cNvGraphicFramePr>
            <a:graphicFrameLocks noGrp="1"/>
          </p:cNvGraphicFramePr>
          <p:nvPr/>
        </p:nvGraphicFramePr>
        <p:xfrm>
          <a:off x="241540" y="15522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face  various  challenges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09" name="表格 9"/>
          <p:cNvGraphicFramePr>
            <a:graphicFrameLocks noGrp="1"/>
          </p:cNvGraphicFramePr>
          <p:nvPr/>
        </p:nvGraphicFramePr>
        <p:xfrm>
          <a:off x="241540" y="327558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tʃælɪndʒɪŋ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10" name="表格 10"/>
          <p:cNvGraphicFramePr>
            <a:graphicFrameLocks noGrp="1"/>
          </p:cNvGraphicFramePr>
          <p:nvPr/>
        </p:nvGraphicFramePr>
        <p:xfrm>
          <a:off x="241540" y="430877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challeng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挑战＋的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challenging  task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11" name="表格 13"/>
          <p:cNvGraphicFramePr>
            <a:graphicFrameLocks noGrp="1"/>
          </p:cNvGraphicFramePr>
          <p:nvPr/>
        </p:nvGraphicFramePr>
        <p:xfrm>
          <a:off x="6514877" y="74585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tʃeɪndʒ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12" name="表格 14"/>
          <p:cNvGraphicFramePr>
            <a:graphicFrameLocks noGrp="1"/>
          </p:cNvGraphicFramePr>
          <p:nvPr/>
        </p:nvGraphicFramePr>
        <p:xfrm>
          <a:off x="6514877" y="178637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谐音“成绩”→考试成绩有变化→改变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 change  in  taste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913" name="表格 15"/>
          <p:cNvGraphicFramePr>
            <a:graphicFrameLocks noGrp="1"/>
          </p:cNvGraphicFramePr>
          <p:nvPr/>
        </p:nvGraphicFramePr>
        <p:xfrm>
          <a:off x="6514877" y="327558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exchange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ɪks'tʃeɪndʒ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914" name="表格 16"/>
          <p:cNvGraphicFramePr>
            <a:graphicFrameLocks noGrp="1"/>
          </p:cNvGraphicFramePr>
          <p:nvPr/>
        </p:nvGraphicFramePr>
        <p:xfrm>
          <a:off x="6514877" y="425301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change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向外＋改变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exchange  ideas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434" name="文本框 19"/>
          <p:cNvSpPr txBox="1"/>
          <p:nvPr/>
        </p:nvSpPr>
        <p:spPr>
          <a:xfrm>
            <a:off x="2358322" y="124710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n./v.</a:t>
            </a:r>
            <a:r>
              <a:rPr lang="zh-CN" altLang="en-US" sz="2400" b="1" dirty="0"/>
              <a:t>挑战</a:t>
            </a:r>
            <a:endParaRPr lang="zh-CN" altLang="en-US" sz="2400" dirty="0"/>
          </a:p>
        </p:txBody>
      </p:sp>
      <p:sp>
        <p:nvSpPr>
          <p:cNvPr id="1049435" name="文本框 20"/>
          <p:cNvSpPr txBox="1"/>
          <p:nvPr/>
        </p:nvSpPr>
        <p:spPr>
          <a:xfrm>
            <a:off x="2462504" y="37811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具有挑战性的</a:t>
            </a:r>
            <a:endParaRPr lang="zh-CN" altLang="en-US" sz="2400" b="1" dirty="0"/>
          </a:p>
        </p:txBody>
      </p:sp>
      <p:sp>
        <p:nvSpPr>
          <p:cNvPr id="1049436" name="文本框 22"/>
          <p:cNvSpPr txBox="1"/>
          <p:nvPr/>
        </p:nvSpPr>
        <p:spPr>
          <a:xfrm>
            <a:off x="8572400" y="1223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n./v.</a:t>
            </a:r>
            <a:r>
              <a:rPr lang="zh-CN" altLang="en-US" sz="2400" b="1" dirty="0"/>
              <a:t>改变</a:t>
            </a:r>
            <a:endParaRPr lang="zh-CN" altLang="en-US" sz="2400" dirty="0"/>
          </a:p>
        </p:txBody>
      </p:sp>
      <p:sp>
        <p:nvSpPr>
          <p:cNvPr id="1049437" name="文本框 23"/>
          <p:cNvSpPr txBox="1"/>
          <p:nvPr/>
        </p:nvSpPr>
        <p:spPr>
          <a:xfrm>
            <a:off x="8918083" y="375506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n./v.</a:t>
            </a:r>
            <a:r>
              <a:rPr lang="zh-CN" altLang="en-US" sz="2400" b="1" dirty="0"/>
              <a:t>交换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32" grpId="0"/>
      <p:bldP spid="1049433" grpId="0"/>
      <p:bldP spid="1049434" grpId="0"/>
      <p:bldP spid="1049435" grpId="0"/>
      <p:bldP spid="1049436" grpId="0"/>
      <p:bldP spid="10494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43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440" name="文本占位符 2"/>
          <p:cNvSpPr>
            <a:spLocks noGrp="1"/>
          </p:cNvSpPr>
          <p:nvPr>
            <p:ph type="body" idx="1"/>
          </p:nvPr>
        </p:nvSpPr>
        <p:spPr>
          <a:xfrm>
            <a:off x="241540" y="555033"/>
            <a:ext cx="5871877" cy="59119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7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确定的</a:t>
            </a:r>
            <a:endParaRPr lang="zh-CN" altLang="en-US" b="1" dirty="0"/>
          </a:p>
          <a:p>
            <a:pPr>
              <a:lnSpc>
                <a:spcPct val="137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adv.</a:t>
            </a:r>
            <a:r>
              <a:rPr lang="zh-CN" altLang="en-US" b="1" dirty="0"/>
              <a:t>一定，当然</a:t>
            </a:r>
            <a:endParaRPr lang="zh-CN" altLang="en-US" b="1" dirty="0"/>
          </a:p>
          <a:p>
            <a:pPr>
              <a:lnSpc>
                <a:spcPct val="137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不确定的</a:t>
            </a:r>
            <a:endParaRPr lang="zh-CN" altLang="en-US" b="1" dirty="0"/>
          </a:p>
          <a:p>
            <a:pPr>
              <a:lnSpc>
                <a:spcPct val="137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/v</a:t>
            </a:r>
            <a:r>
              <a:rPr lang="en-US" altLang="zh-CN" b="1" i="1" dirty="0"/>
              <a:t>.</a:t>
            </a:r>
            <a:r>
              <a:rPr lang="zh-CN" altLang="en-US" b="1" dirty="0"/>
              <a:t>挑战</a:t>
            </a:r>
            <a:endParaRPr lang="zh-CN" altLang="en-US" b="1" dirty="0"/>
          </a:p>
          <a:p>
            <a:pPr>
              <a:lnSpc>
                <a:spcPct val="137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建</a:t>
            </a:r>
            <a:r>
              <a:rPr lang="zh-CN" altLang="en-US" b="1" dirty="0"/>
              <a:t>筑物，大厦</a:t>
            </a:r>
            <a:endParaRPr lang="zh-CN" altLang="en-US" b="1" dirty="0"/>
          </a:p>
          <a:p>
            <a:pPr>
              <a:lnSpc>
                <a:spcPct val="137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重建</a:t>
            </a:r>
            <a:endParaRPr lang="zh-CN" altLang="en-US" b="1" dirty="0"/>
          </a:p>
          <a:p>
            <a:pPr>
              <a:lnSpc>
                <a:spcPct val="137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建造，建设</a:t>
            </a:r>
            <a:endParaRPr lang="zh-CN" altLang="en-US" b="1" dirty="0"/>
          </a:p>
          <a:p>
            <a:pPr>
              <a:lnSpc>
                <a:spcPct val="137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建</a:t>
            </a:r>
            <a:r>
              <a:rPr lang="zh-CN" altLang="en-US" b="1" dirty="0"/>
              <a:t>造；建设</a:t>
            </a:r>
            <a:endParaRPr lang="zh-CN" altLang="en-US" b="1" dirty="0"/>
          </a:p>
          <a:p>
            <a:pPr>
              <a:lnSpc>
                <a:spcPct val="137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教</a:t>
            </a:r>
            <a:r>
              <a:rPr lang="zh-CN" altLang="en-US" b="1" dirty="0"/>
              <a:t>；指导</a:t>
            </a:r>
            <a:endParaRPr lang="zh-CN" altLang="en-US" b="1" dirty="0"/>
          </a:p>
          <a:p>
            <a:pPr>
              <a:lnSpc>
                <a:spcPct val="137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教</a:t>
            </a:r>
            <a:r>
              <a:rPr lang="zh-CN" altLang="en-US" b="1" dirty="0"/>
              <a:t>导；指导</a:t>
            </a:r>
            <a:endParaRPr lang="zh-CN" altLang="en-US" b="1" dirty="0"/>
          </a:p>
          <a:p>
            <a:pPr>
              <a:lnSpc>
                <a:spcPct val="137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庆</a:t>
            </a:r>
            <a:r>
              <a:rPr lang="zh-CN" altLang="en-US" b="1" dirty="0"/>
              <a:t>祝</a:t>
            </a:r>
            <a:endParaRPr lang="zh-CN" altLang="en-US" b="1" dirty="0"/>
          </a:p>
          <a:p>
            <a:pPr>
              <a:lnSpc>
                <a:spcPct val="137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庆</a:t>
            </a:r>
            <a:r>
              <a:rPr lang="zh-CN" altLang="en-US" b="1" dirty="0"/>
              <a:t>祝</a:t>
            </a:r>
            <a:endParaRPr lang="zh-CN" altLang="en-US" b="1" dirty="0"/>
          </a:p>
        </p:txBody>
      </p:sp>
      <p:sp>
        <p:nvSpPr>
          <p:cNvPr id="1049441" name="文本占位符 2"/>
          <p:cNvSpPr txBox="1"/>
          <p:nvPr/>
        </p:nvSpPr>
        <p:spPr>
          <a:xfrm>
            <a:off x="6049402" y="555033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7000"/>
              </a:lnSpc>
            </a:pPr>
            <a:r>
              <a:rPr lang="en-US" altLang="zh-CN" sz="2000" b="1" dirty="0"/>
              <a:t>13</a:t>
            </a:r>
            <a:r>
              <a:rPr lang="zh-CN" altLang="en-US" sz="2000" b="1" dirty="0"/>
              <a:t>．</a:t>
            </a:r>
            <a:r>
              <a:rPr lang="en-US" altLang="zh-CN" sz="2000" b="1" dirty="0"/>
              <a:t>____________  </a:t>
            </a:r>
            <a:r>
              <a:rPr lang="en-US" altLang="zh-CN" sz="2000" b="1" i="1" dirty="0" smtClean="0"/>
              <a:t>n</a:t>
            </a:r>
            <a:r>
              <a:rPr lang="en-US" altLang="zh-CN" sz="2000" b="1" i="1" dirty="0"/>
              <a:t>.</a:t>
            </a:r>
            <a:r>
              <a:rPr lang="en-US" altLang="zh-CN" sz="2000" b="1" i="1" dirty="0" smtClean="0"/>
              <a:t>/vi</a:t>
            </a:r>
            <a:r>
              <a:rPr lang="en-US" altLang="zh-CN" sz="2000" b="1" i="1" dirty="0"/>
              <a:t>.</a:t>
            </a:r>
            <a:r>
              <a:rPr lang="zh-CN" altLang="en-US" sz="2000" b="1" dirty="0"/>
              <a:t>关心，在乎</a:t>
            </a:r>
            <a:endParaRPr lang="zh-CN" altLang="en-US" sz="2000" b="1" dirty="0"/>
          </a:p>
          <a:p>
            <a:pPr>
              <a:lnSpc>
                <a:spcPct val="117000"/>
              </a:lnSpc>
            </a:pPr>
            <a:r>
              <a:rPr lang="en-US" altLang="zh-CN" sz="2000" b="1" dirty="0"/>
              <a:t>14</a:t>
            </a:r>
            <a:r>
              <a:rPr lang="zh-CN" altLang="en-US" sz="2000" b="1" dirty="0"/>
              <a:t>．</a:t>
            </a:r>
            <a:r>
              <a:rPr lang="en-US" altLang="zh-CN" sz="2000" b="1" dirty="0"/>
              <a:t>____________  </a:t>
            </a:r>
            <a:r>
              <a:rPr lang="en-US" altLang="zh-CN" sz="2000" b="1" i="1" dirty="0"/>
              <a:t>adj.</a:t>
            </a:r>
            <a:r>
              <a:rPr lang="zh-CN" altLang="en-US" sz="2000" b="1" dirty="0"/>
              <a:t>小心的；细心的</a:t>
            </a:r>
            <a:endParaRPr lang="zh-CN" altLang="en-US" sz="2000" b="1" dirty="0"/>
          </a:p>
          <a:p>
            <a:pPr>
              <a:lnSpc>
                <a:spcPct val="117000"/>
              </a:lnSpc>
            </a:pPr>
            <a:r>
              <a:rPr lang="en-US" altLang="zh-CN" sz="2000" b="1" dirty="0"/>
              <a:t>15</a:t>
            </a:r>
            <a:r>
              <a:rPr lang="zh-CN" altLang="en-US" sz="2000" b="1" dirty="0"/>
              <a:t>．</a:t>
            </a:r>
            <a:r>
              <a:rPr lang="en-US" altLang="zh-CN" sz="2000" b="1" dirty="0"/>
              <a:t>____________  </a:t>
            </a:r>
            <a:r>
              <a:rPr lang="en-US" altLang="zh-CN" sz="2000" b="1" i="1" dirty="0"/>
              <a:t>adj.</a:t>
            </a:r>
            <a:r>
              <a:rPr lang="zh-CN" altLang="en-US" sz="2000" b="1" dirty="0"/>
              <a:t>粗心的</a:t>
            </a:r>
            <a:endParaRPr lang="zh-CN" altLang="en-US" sz="2000" b="1" dirty="0"/>
          </a:p>
          <a:p>
            <a:pPr>
              <a:lnSpc>
                <a:spcPct val="117000"/>
              </a:lnSpc>
            </a:pPr>
            <a:r>
              <a:rPr lang="en-US" altLang="zh-CN" sz="2000" b="1" dirty="0"/>
              <a:t>16</a:t>
            </a:r>
            <a:r>
              <a:rPr lang="zh-CN" altLang="en-US" sz="2000" b="1" dirty="0"/>
              <a:t>．</a:t>
            </a:r>
            <a:r>
              <a:rPr lang="en-US" altLang="zh-CN" sz="2000" b="1" dirty="0"/>
              <a:t>____________  </a:t>
            </a:r>
            <a:r>
              <a:rPr lang="en-US" altLang="zh-CN" sz="2000" b="1" i="1" dirty="0" smtClean="0"/>
              <a:t>n</a:t>
            </a:r>
            <a:r>
              <a:rPr lang="en-US" altLang="zh-CN" sz="2000" b="1" dirty="0"/>
              <a:t>.</a:t>
            </a:r>
            <a:r>
              <a:rPr lang="zh-CN" altLang="en-US" sz="2000" b="1" dirty="0" smtClean="0"/>
              <a:t>骄</a:t>
            </a:r>
            <a:r>
              <a:rPr lang="zh-CN" altLang="en-US" sz="2000" b="1" dirty="0"/>
              <a:t>傲；自豪</a:t>
            </a:r>
            <a:endParaRPr lang="zh-CN" altLang="en-US" sz="2000" b="1" dirty="0"/>
          </a:p>
          <a:p>
            <a:pPr>
              <a:lnSpc>
                <a:spcPct val="117000"/>
              </a:lnSpc>
            </a:pPr>
            <a:r>
              <a:rPr lang="en-US" altLang="zh-CN" sz="2000" b="1" dirty="0"/>
              <a:t>17</a:t>
            </a:r>
            <a:r>
              <a:rPr lang="zh-CN" altLang="en-US" sz="2000" b="1" dirty="0"/>
              <a:t>．</a:t>
            </a:r>
            <a:r>
              <a:rPr lang="en-US" altLang="zh-CN" sz="2000" b="1" dirty="0"/>
              <a:t>____________  </a:t>
            </a:r>
            <a:r>
              <a:rPr lang="en-US" altLang="zh-CN" sz="2000" b="1" i="1" dirty="0"/>
              <a:t>adj.</a:t>
            </a:r>
            <a:r>
              <a:rPr lang="zh-CN" altLang="en-US" sz="2000" b="1" dirty="0"/>
              <a:t>明亮的</a:t>
            </a:r>
            <a:endParaRPr lang="zh-CN" altLang="en-US" sz="2000" b="1" dirty="0"/>
          </a:p>
          <a:p>
            <a:pPr>
              <a:lnSpc>
                <a:spcPct val="117000"/>
              </a:lnSpc>
            </a:pPr>
            <a:r>
              <a:rPr lang="en-US" altLang="zh-CN" sz="2000" b="1" dirty="0"/>
              <a:t>18</a:t>
            </a:r>
            <a:r>
              <a:rPr lang="zh-CN" altLang="en-US" sz="2000" b="1" dirty="0"/>
              <a:t>．</a:t>
            </a:r>
            <a:r>
              <a:rPr lang="en-US" altLang="zh-CN" sz="2000" b="1" dirty="0"/>
              <a:t>____________  </a:t>
            </a:r>
            <a:r>
              <a:rPr lang="en-US" altLang="zh-CN" sz="2000" b="1" i="1" dirty="0"/>
              <a:t>adj.</a:t>
            </a:r>
            <a:r>
              <a:rPr lang="zh-CN" altLang="en-US" sz="2000" b="1" dirty="0"/>
              <a:t>辉煌的</a:t>
            </a:r>
            <a:endParaRPr lang="zh-CN" altLang="en-US" sz="2000" b="1" dirty="0"/>
          </a:p>
          <a:p>
            <a:pPr>
              <a:lnSpc>
                <a:spcPct val="117000"/>
              </a:lnSpc>
            </a:pPr>
            <a:r>
              <a:rPr lang="en-US" altLang="zh-CN" sz="2000" b="1" dirty="0"/>
              <a:t>19</a:t>
            </a:r>
            <a:r>
              <a:rPr lang="zh-CN" altLang="en-US" sz="2000" b="1" dirty="0"/>
              <a:t>．</a:t>
            </a:r>
            <a:r>
              <a:rPr lang="en-US" altLang="zh-CN" sz="2000" b="1" dirty="0"/>
              <a:t>____________  </a:t>
            </a:r>
            <a:r>
              <a:rPr lang="en-US" altLang="zh-CN" sz="2000" b="1" i="1" dirty="0"/>
              <a:t>adj.</a:t>
            </a:r>
            <a:r>
              <a:rPr lang="zh-CN" altLang="en-US" sz="2000" b="1" dirty="0"/>
              <a:t>宽广的</a:t>
            </a:r>
            <a:endParaRPr lang="zh-CN" altLang="en-US" sz="2000" b="1" dirty="0"/>
          </a:p>
          <a:p>
            <a:pPr>
              <a:lnSpc>
                <a:spcPct val="117000"/>
              </a:lnSpc>
            </a:pPr>
            <a:r>
              <a:rPr lang="en-US" altLang="zh-CN" sz="2000" b="1" dirty="0"/>
              <a:t>20</a:t>
            </a:r>
            <a:r>
              <a:rPr lang="zh-CN" altLang="en-US" sz="2000" b="1" dirty="0"/>
              <a:t>．</a:t>
            </a:r>
            <a:r>
              <a:rPr lang="en-US" altLang="zh-CN" sz="2000" b="1" dirty="0"/>
              <a:t>____________  </a:t>
            </a:r>
            <a:r>
              <a:rPr lang="en-US" altLang="zh-CN" sz="2000" b="1" i="1" dirty="0" smtClean="0"/>
              <a:t>v</a:t>
            </a:r>
            <a:r>
              <a:rPr lang="en-US" altLang="zh-CN" sz="2000" b="1" i="1" dirty="0"/>
              <a:t>.</a:t>
            </a:r>
            <a:r>
              <a:rPr lang="en-US" altLang="zh-CN" sz="2000" b="1" i="1" dirty="0" smtClean="0"/>
              <a:t>/n</a:t>
            </a:r>
            <a:r>
              <a:rPr lang="en-US" altLang="zh-CN" sz="2000" b="1" i="1" dirty="0"/>
              <a:t>.</a:t>
            </a:r>
            <a:r>
              <a:rPr lang="zh-CN" altLang="en-US" sz="2000" b="1" dirty="0"/>
              <a:t>骑</a:t>
            </a:r>
            <a:r>
              <a:rPr lang="en-US" altLang="zh-CN" sz="2000" b="1" dirty="0"/>
              <a:t>(</a:t>
            </a:r>
            <a:r>
              <a:rPr lang="zh-CN" altLang="en-US" sz="2000" b="1" dirty="0"/>
              <a:t>马、车等</a:t>
            </a:r>
            <a:r>
              <a:rPr lang="en-US" altLang="zh-CN" sz="2000" b="1" dirty="0"/>
              <a:t>)</a:t>
            </a:r>
            <a:endParaRPr lang="en-US" altLang="zh-CN" sz="2000" b="1" dirty="0"/>
          </a:p>
          <a:p>
            <a:pPr>
              <a:lnSpc>
                <a:spcPct val="117000"/>
              </a:lnSpc>
            </a:pPr>
            <a:r>
              <a:rPr lang="en-US" altLang="zh-CN" sz="2000" b="1" dirty="0"/>
              <a:t>21</a:t>
            </a:r>
            <a:r>
              <a:rPr lang="zh-CN" altLang="en-US" sz="2000" b="1" dirty="0"/>
              <a:t>．</a:t>
            </a:r>
            <a:r>
              <a:rPr lang="en-US" altLang="zh-CN" sz="2000" b="1" dirty="0"/>
              <a:t>____________  </a:t>
            </a:r>
            <a:r>
              <a:rPr lang="en-US" altLang="zh-CN" sz="2000" b="1" i="1" dirty="0" smtClean="0"/>
              <a:t>n</a:t>
            </a:r>
            <a:r>
              <a:rPr lang="en-US" altLang="zh-CN" sz="2000" b="1" i="1" dirty="0"/>
              <a:t>.</a:t>
            </a:r>
            <a:r>
              <a:rPr lang="en-US" altLang="zh-CN" sz="2000" b="1" i="1" dirty="0" smtClean="0"/>
              <a:t>/v</a:t>
            </a:r>
            <a:r>
              <a:rPr lang="en-US" altLang="zh-CN" sz="2000" b="1" i="1" dirty="0"/>
              <a:t>.</a:t>
            </a:r>
            <a:r>
              <a:rPr lang="zh-CN" altLang="en-US" sz="2000" b="1" dirty="0"/>
              <a:t>改变</a:t>
            </a:r>
            <a:endParaRPr lang="zh-CN" altLang="en-US" sz="2000" b="1" dirty="0"/>
          </a:p>
          <a:p>
            <a:pPr>
              <a:lnSpc>
                <a:spcPct val="117000"/>
              </a:lnSpc>
            </a:pPr>
            <a:r>
              <a:rPr lang="en-US" altLang="zh-CN" sz="2000" b="1" dirty="0"/>
              <a:t>22</a:t>
            </a:r>
            <a:r>
              <a:rPr lang="zh-CN" altLang="en-US" sz="2000" b="1" dirty="0"/>
              <a:t>．</a:t>
            </a:r>
            <a:r>
              <a:rPr lang="en-US" altLang="zh-CN" sz="2000" b="1" dirty="0"/>
              <a:t>____________  </a:t>
            </a:r>
            <a:r>
              <a:rPr lang="en-US" altLang="zh-CN" sz="2000" b="1" i="1" dirty="0" smtClean="0"/>
              <a:t>n</a:t>
            </a:r>
            <a:r>
              <a:rPr lang="en-US" altLang="zh-CN" sz="2000" b="1" i="1" dirty="0"/>
              <a:t>.</a:t>
            </a:r>
            <a:r>
              <a:rPr lang="en-US" altLang="zh-CN" sz="2000" b="1" i="1" dirty="0" smtClean="0"/>
              <a:t>/v</a:t>
            </a:r>
            <a:r>
              <a:rPr lang="en-US" altLang="zh-CN" sz="2000" b="1" i="1" dirty="0"/>
              <a:t>.</a:t>
            </a:r>
            <a:r>
              <a:rPr lang="zh-CN" altLang="en-US" sz="2000" b="1" dirty="0"/>
              <a:t>交换</a:t>
            </a:r>
            <a:endParaRPr lang="zh-CN" altLang="en-US" sz="2000" b="1" dirty="0"/>
          </a:p>
          <a:p>
            <a:pPr>
              <a:lnSpc>
                <a:spcPct val="117000"/>
              </a:lnSpc>
            </a:pPr>
            <a:r>
              <a:rPr lang="en-US" altLang="zh-CN" sz="2000" b="1" dirty="0"/>
              <a:t>23</a:t>
            </a:r>
            <a:r>
              <a:rPr lang="zh-CN" altLang="en-US" sz="2000" b="1" dirty="0"/>
              <a:t>．</a:t>
            </a:r>
            <a:r>
              <a:rPr lang="en-US" altLang="zh-CN" sz="2000" b="1" dirty="0"/>
              <a:t>____________  </a:t>
            </a:r>
            <a:r>
              <a:rPr lang="en-US" altLang="zh-CN" sz="2000" b="1" i="1" dirty="0" smtClean="0"/>
              <a:t>v</a:t>
            </a:r>
            <a:r>
              <a:rPr lang="en-US" altLang="zh-CN" sz="2000" b="1" i="1" dirty="0"/>
              <a:t>.</a:t>
            </a:r>
            <a:r>
              <a:rPr lang="zh-CN" altLang="en-US" sz="2000" b="1" dirty="0" smtClean="0"/>
              <a:t>吓唬</a:t>
            </a:r>
            <a:endParaRPr lang="en-US" altLang="zh-CN" sz="2000" b="1" dirty="0" smtClean="0"/>
          </a:p>
          <a:p>
            <a:pPr>
              <a:lnSpc>
                <a:spcPct val="117000"/>
              </a:lnSpc>
            </a:pPr>
            <a:endParaRPr lang="zh-CN" altLang="en-US" sz="2000" b="1" dirty="0"/>
          </a:p>
        </p:txBody>
      </p:sp>
      <p:sp>
        <p:nvSpPr>
          <p:cNvPr id="1049442" name="文本框 5"/>
          <p:cNvSpPr txBox="1"/>
          <p:nvPr/>
        </p:nvSpPr>
        <p:spPr>
          <a:xfrm>
            <a:off x="656771" y="480153"/>
            <a:ext cx="3105106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certain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certainly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uncertain</a:t>
            </a:r>
            <a:r>
              <a:rPr lang="zh-CN" altLang="en-US" sz="2000" b="1" dirty="0">
                <a:solidFill>
                  <a:srgbClr val="C00000"/>
                </a:solidFill>
              </a:rPr>
              <a:t>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challenge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building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rebuild</a:t>
            </a:r>
            <a:r>
              <a:rPr lang="zh-CN" altLang="en-US" sz="2000" b="1" dirty="0">
                <a:solidFill>
                  <a:srgbClr val="C00000"/>
                </a:solidFill>
              </a:rPr>
              <a:t>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construct</a:t>
            </a:r>
            <a:r>
              <a:rPr lang="zh-CN" altLang="en-US" sz="2000" b="1" dirty="0">
                <a:solidFill>
                  <a:srgbClr val="C00000"/>
                </a:solidFill>
              </a:rPr>
              <a:t>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construction</a:t>
            </a:r>
            <a:r>
              <a:rPr lang="zh-CN" altLang="en-US" sz="2000" b="1" dirty="0">
                <a:solidFill>
                  <a:srgbClr val="C00000"/>
                </a:solidFill>
              </a:rPr>
              <a:t>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instruct</a:t>
            </a:r>
            <a:r>
              <a:rPr lang="zh-CN" altLang="en-US" sz="2000" b="1" dirty="0">
                <a:solidFill>
                  <a:srgbClr val="C00000"/>
                </a:solidFill>
              </a:rPr>
              <a:t>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  instruction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  celebrate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  celebration</a:t>
            </a:r>
            <a:endParaRPr lang="en-US" altLang="zh-CN" sz="2000" b="1" dirty="0">
              <a:solidFill>
                <a:srgbClr val="C00000"/>
              </a:solidFill>
            </a:endParaRPr>
          </a:p>
        </p:txBody>
      </p:sp>
      <p:sp>
        <p:nvSpPr>
          <p:cNvPr id="1049443" name="文本框 6"/>
          <p:cNvSpPr txBox="1"/>
          <p:nvPr/>
        </p:nvSpPr>
        <p:spPr>
          <a:xfrm>
            <a:off x="6607412" y="507841"/>
            <a:ext cx="1748210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care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careful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careless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pride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bright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brilliant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broad</a:t>
            </a:r>
            <a:r>
              <a:rPr lang="zh-CN" altLang="en-US" sz="2000" b="1" dirty="0">
                <a:solidFill>
                  <a:srgbClr val="C00000"/>
                </a:solidFill>
              </a:rPr>
              <a:t>　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ride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change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exchange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56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scare</a:t>
            </a:r>
            <a:endParaRPr lang="en-US" altLang="zh-CN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38" grpId="0" animBg="1"/>
      <p:bldP spid="1049439" grpId="0"/>
      <p:bldP spid="1049440" grpId="0"/>
      <p:bldP spid="1049441" grpId="0"/>
      <p:bldP spid="1049442" grpId="0"/>
      <p:bldP spid="10494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arrive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2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72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ə'raɪv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28" name="表格 6"/>
          <p:cNvGraphicFramePr>
            <a:graphicFrameLocks noGrp="1"/>
          </p:cNvGraphicFramePr>
          <p:nvPr/>
        </p:nvGraphicFramePr>
        <p:xfrm>
          <a:off x="6092078" y="71719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arrive  at/in  a  place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]leave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2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arrival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ə'raɪvl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30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arriv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到达＋名词后缀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exact  arrival  time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]departure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23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/>
              <a:t>到达</a:t>
            </a:r>
            <a:endParaRPr lang="zh-CN" altLang="en-US" sz="2400" dirty="0"/>
          </a:p>
        </p:txBody>
      </p:sp>
      <p:sp>
        <p:nvSpPr>
          <p:cNvPr id="1049224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到达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21" grpId="0"/>
      <p:bldP spid="1049222" grpId="0"/>
      <p:bldP spid="1049223" grpId="0"/>
      <p:bldP spid="10492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4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44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446" name="文本占位符 2"/>
          <p:cNvSpPr>
            <a:spLocks noGrp="1"/>
          </p:cNvSpPr>
          <p:nvPr>
            <p:ph type="body" idx="1"/>
          </p:nvPr>
        </p:nvSpPr>
        <p:spPr>
          <a:xfrm>
            <a:off x="241540" y="624046"/>
            <a:ext cx="5871877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campus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campaign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scar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scarf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cafeteria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calculate </a:t>
            </a:r>
            <a:r>
              <a:rPr lang="en-US" altLang="zh-CN" b="1" i="1" dirty="0"/>
              <a:t>v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calculator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bride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bridegroom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butter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9447" name="文本占位符 2"/>
          <p:cNvSpPr txBox="1"/>
          <p:nvPr/>
        </p:nvSpPr>
        <p:spPr>
          <a:xfrm>
            <a:off x="6049402" y="555034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butterfly </a:t>
            </a:r>
            <a:r>
              <a:rPr lang="en-US" altLang="zh-CN" sz="2200" b="1" i="1" dirty="0"/>
              <a:t>n</a:t>
            </a:r>
            <a:r>
              <a:rPr lang="zh-CN" altLang="en-US" sz="2200" b="1" i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caution </a:t>
            </a:r>
            <a:r>
              <a:rPr lang="en-US" altLang="zh-CN" sz="2200" b="1" i="1" dirty="0"/>
              <a:t>n</a:t>
            </a:r>
            <a:r>
              <a:rPr lang="zh-CN" altLang="en-US" sz="2200" b="1" i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cautious </a:t>
            </a:r>
            <a:r>
              <a:rPr lang="en-US" altLang="zh-CN" sz="2200" b="1" i="1" dirty="0"/>
              <a:t>adj</a:t>
            </a:r>
            <a:r>
              <a:rPr lang="en-US" altLang="zh-CN" sz="2200" b="1" dirty="0" smtClean="0"/>
              <a:t>.  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broadcast </a:t>
            </a:r>
            <a:r>
              <a:rPr lang="en-US" altLang="zh-CN" sz="2200" b="1" i="1" dirty="0" smtClean="0"/>
              <a:t>n</a:t>
            </a:r>
            <a:r>
              <a:rPr lang="en-US" altLang="zh-CN" sz="2200" b="1" i="1" dirty="0"/>
              <a:t>.</a:t>
            </a:r>
            <a:r>
              <a:rPr lang="en-US" altLang="zh-CN" sz="2200" b="1" i="1" dirty="0" smtClean="0"/>
              <a:t>/v.  </a:t>
            </a:r>
            <a:r>
              <a:rPr lang="en-US" altLang="zh-CN" sz="2200" b="1" dirty="0" smtClean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broaden </a:t>
            </a:r>
            <a:r>
              <a:rPr lang="en-US" altLang="zh-CN" sz="2200" b="1" i="1" dirty="0"/>
              <a:t>v</a:t>
            </a:r>
            <a:r>
              <a:rPr lang="zh-CN" altLang="en-US" sz="2200" b="1" i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carbon </a:t>
            </a:r>
            <a:r>
              <a:rPr lang="en-US" altLang="zh-CN" sz="2200" b="1" i="1" dirty="0"/>
              <a:t>n</a:t>
            </a:r>
            <a:r>
              <a:rPr lang="zh-CN" altLang="en-US" sz="2200" b="1" i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carpet </a:t>
            </a:r>
            <a:r>
              <a:rPr lang="en-US" altLang="zh-CN" sz="2200" b="1" i="1" dirty="0"/>
              <a:t>n</a:t>
            </a:r>
            <a:r>
              <a:rPr lang="zh-CN" altLang="en-US" sz="2200" b="1" i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challenging </a:t>
            </a:r>
            <a:r>
              <a:rPr lang="en-US" altLang="zh-CN" sz="2200" b="1" i="1" dirty="0"/>
              <a:t>adj</a:t>
            </a:r>
            <a:r>
              <a:rPr lang="en-US" altLang="zh-CN" sz="2200" b="1" dirty="0" smtClean="0"/>
              <a:t>.   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19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cash </a:t>
            </a:r>
            <a:r>
              <a:rPr lang="en-US" altLang="zh-CN" sz="2200" b="1" i="1" dirty="0"/>
              <a:t>n</a:t>
            </a:r>
            <a:r>
              <a:rPr lang="zh-CN" altLang="en-US" sz="2200" b="1" i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  <a:p>
            <a:pPr>
              <a:lnSpc>
                <a:spcPct val="130000"/>
              </a:lnSpc>
            </a:pPr>
            <a:r>
              <a:rPr lang="en-US" altLang="zh-CN" sz="2200" b="1" dirty="0"/>
              <a:t>20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case </a:t>
            </a:r>
            <a:r>
              <a:rPr lang="en-US" altLang="zh-CN" sz="2200" b="1" i="1" dirty="0"/>
              <a:t>n</a:t>
            </a:r>
            <a:r>
              <a:rPr lang="zh-CN" altLang="en-US" sz="2200" b="1" i="1" dirty="0"/>
              <a:t>．</a:t>
            </a:r>
            <a:r>
              <a:rPr lang="en-US" altLang="zh-CN" sz="2200" b="1" dirty="0"/>
              <a:t>____________</a:t>
            </a:r>
            <a:r>
              <a:rPr lang="zh-CN" altLang="en-US" sz="2200" b="1" dirty="0"/>
              <a:t>　　　　　</a:t>
            </a:r>
            <a:endParaRPr lang="zh-CN" altLang="en-US" sz="2200" b="1" dirty="0"/>
          </a:p>
        </p:txBody>
      </p:sp>
      <p:sp>
        <p:nvSpPr>
          <p:cNvPr id="1049448" name="文本框 5"/>
          <p:cNvSpPr txBox="1"/>
          <p:nvPr/>
        </p:nvSpPr>
        <p:spPr>
          <a:xfrm>
            <a:off x="2235974" y="495797"/>
            <a:ext cx="2776703" cy="5937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校园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运动</a:t>
            </a:r>
            <a:r>
              <a:rPr lang="zh-CN" altLang="en-US" sz="2200" b="1" dirty="0">
                <a:solidFill>
                  <a:srgbClr val="C00000"/>
                </a:solidFill>
              </a:rPr>
              <a:t>；竞选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伤疤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围巾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自助餐厅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计算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计算器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新娘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</a:t>
            </a:r>
            <a:r>
              <a:rPr lang="zh-CN" altLang="en-US" sz="2200" b="1" i="1" dirty="0" smtClean="0">
                <a:solidFill>
                  <a:srgbClr val="C00000"/>
                </a:solidFill>
              </a:rPr>
              <a:t>   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            新郎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黄油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49449" name="文本框 6"/>
          <p:cNvSpPr txBox="1"/>
          <p:nvPr/>
        </p:nvSpPr>
        <p:spPr>
          <a:xfrm>
            <a:off x="7513799" y="423996"/>
            <a:ext cx="364965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蝴蝶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谨慎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谨慎的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     广播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加宽</a:t>
            </a:r>
            <a:r>
              <a:rPr lang="zh-CN" altLang="en-US" sz="2200" b="1" dirty="0">
                <a:solidFill>
                  <a:srgbClr val="C00000"/>
                </a:solidFill>
              </a:rPr>
              <a:t>，使变宽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碳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地毯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具有</a:t>
            </a:r>
            <a:r>
              <a:rPr lang="zh-CN" altLang="en-US" sz="2200" b="1" dirty="0">
                <a:solidFill>
                  <a:srgbClr val="C00000"/>
                </a:solidFill>
              </a:rPr>
              <a:t>挑战性的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现金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(</a:t>
            </a:r>
            <a:r>
              <a:rPr lang="zh-CN" altLang="en-US" sz="2200" b="1" dirty="0">
                <a:solidFill>
                  <a:srgbClr val="C00000"/>
                </a:solidFill>
              </a:rPr>
              <a:t>较扁的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r>
              <a:rPr lang="zh-CN" altLang="en-US" sz="2200" b="1" dirty="0">
                <a:solidFill>
                  <a:srgbClr val="C00000"/>
                </a:solidFill>
              </a:rPr>
              <a:t>箱子，盒子；情况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44" grpId="0" animBg="1"/>
      <p:bldP spid="1049445" grpId="0"/>
      <p:bldP spid="1049446" grpId="0"/>
      <p:bldP spid="1049447" grpId="0"/>
      <p:bldP spid="1049448" grpId="0"/>
      <p:bldP spid="104944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45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452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Operate the electrical appliance following the ____________(instruction)attached in the box</a:t>
            </a:r>
            <a:r>
              <a:rPr lang="zh-CN" altLang="en-US" b="1" dirty="0"/>
              <a:t>，</a:t>
            </a:r>
            <a:r>
              <a:rPr lang="en-US" altLang="zh-CN" b="1" dirty="0"/>
              <a:t>or you'll be at risk.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 listened to the speech ____________(careful)</a:t>
            </a:r>
            <a:r>
              <a:rPr lang="zh-CN" altLang="en-US" b="1" dirty="0"/>
              <a:t>，</a:t>
            </a:r>
            <a:r>
              <a:rPr lang="en-US" altLang="zh-CN" b="1" dirty="0"/>
              <a:t>but I still couldn't take in.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Today</a:t>
            </a:r>
            <a:r>
              <a:rPr lang="zh-CN" altLang="en-US" b="1" dirty="0"/>
              <a:t>，</a:t>
            </a:r>
            <a:r>
              <a:rPr lang="en-US" altLang="zh-CN" b="1" dirty="0"/>
              <a:t>we'll discuss a number of ____________(case)where beginners of English fail to use the language properly.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Be ____________(caution) when crossing the street.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This is the first time in my life that I have attended such a great </a:t>
            </a:r>
            <a:r>
              <a:rPr lang="en-US" altLang="zh-CN" b="1" dirty="0" smtClean="0"/>
              <a:t>_________________ (</a:t>
            </a:r>
            <a:r>
              <a:rPr lang="en-US" altLang="zh-CN" b="1" dirty="0"/>
              <a:t>celebrate)</a:t>
            </a:r>
            <a:r>
              <a:rPr lang="zh-CN" altLang="en-US" b="1" dirty="0"/>
              <a:t>．</a:t>
            </a:r>
            <a:endParaRPr lang="zh-CN" altLang="en-US" b="1" dirty="0"/>
          </a:p>
        </p:txBody>
      </p:sp>
      <p:sp>
        <p:nvSpPr>
          <p:cNvPr id="1049453" name="矩形 7"/>
          <p:cNvSpPr/>
          <p:nvPr/>
        </p:nvSpPr>
        <p:spPr>
          <a:xfrm>
            <a:off x="6761212" y="682736"/>
            <a:ext cx="174118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instructions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454" name="矩形 8"/>
          <p:cNvSpPr/>
          <p:nvPr/>
        </p:nvSpPr>
        <p:spPr>
          <a:xfrm>
            <a:off x="4054281" y="2054152"/>
            <a:ext cx="133966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carefully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455" name="矩形 9"/>
          <p:cNvSpPr/>
          <p:nvPr/>
        </p:nvSpPr>
        <p:spPr>
          <a:xfrm>
            <a:off x="5572359" y="2795495"/>
            <a:ext cx="85151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cases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456" name="矩形 10"/>
          <p:cNvSpPr/>
          <p:nvPr/>
        </p:nvSpPr>
        <p:spPr>
          <a:xfrm>
            <a:off x="1514577" y="4171852"/>
            <a:ext cx="127951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cautious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457" name="矩形 11"/>
          <p:cNvSpPr/>
          <p:nvPr/>
        </p:nvSpPr>
        <p:spPr>
          <a:xfrm>
            <a:off x="9284495" y="4895141"/>
            <a:ext cx="165301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celebration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50" grpId="0" animBg="1"/>
      <p:bldP spid="1049451" grpId="0"/>
      <p:bldP spid="1049452" grpId="0"/>
      <p:bldP spid="1049453" grpId="0" animBg="1"/>
      <p:bldP spid="1049454" grpId="0" animBg="1"/>
      <p:bldP spid="1049455" grpId="0" animBg="1"/>
      <p:bldP spid="1049456" grpId="0" animBg="1"/>
      <p:bldP spid="104945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45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Look</a:t>
            </a:r>
            <a:r>
              <a:rPr lang="zh-CN" altLang="en-US" b="1" dirty="0"/>
              <a:t>！</a:t>
            </a:r>
            <a:r>
              <a:rPr lang="en-US" altLang="zh-CN" b="1" dirty="0"/>
              <a:t>They </a:t>
            </a:r>
            <a:r>
              <a:rPr lang="en-US" altLang="zh-CN" b="1" dirty="0" smtClean="0"/>
              <a:t>__________________(</a:t>
            </a:r>
            <a:r>
              <a:rPr lang="en-US" altLang="zh-CN" b="1" dirty="0"/>
              <a:t>construct)a building with their toy bricks.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 </a:t>
            </a:r>
            <a:r>
              <a:rPr lang="en-US" altLang="zh-CN" b="1" dirty="0" smtClean="0"/>
              <a:t>__________________(</a:t>
            </a:r>
            <a:r>
              <a:rPr lang="en-US" altLang="zh-CN" b="1" dirty="0"/>
              <a:t>calculate)the cost that we will spend in travelling.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We decorated the classroom with flowers and balloons ____________(celebrate)the Teachers' Day.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Last week I got a new job in a big firm</a:t>
            </a:r>
            <a:r>
              <a:rPr lang="zh-CN" altLang="en-US" b="1" dirty="0"/>
              <a:t>，</a:t>
            </a:r>
            <a:r>
              <a:rPr lang="en-US" altLang="zh-CN" b="1" dirty="0"/>
              <a:t>and I found it very </a:t>
            </a:r>
            <a:r>
              <a:rPr lang="en-US" altLang="zh-CN" b="1" dirty="0" smtClean="0"/>
              <a:t>____________________ (</a:t>
            </a:r>
            <a:r>
              <a:rPr lang="en-US" altLang="zh-CN" b="1" dirty="0"/>
              <a:t>challenge)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It is strange that he </a:t>
            </a:r>
            <a:r>
              <a:rPr lang="en-US" altLang="zh-CN" b="1" dirty="0" smtClean="0"/>
              <a:t>_______________________(</a:t>
            </a:r>
            <a:r>
              <a:rPr lang="en-US" altLang="zh-CN" b="1" dirty="0"/>
              <a:t>change)from a lazy boy into a diligent one.</a:t>
            </a:r>
            <a:endParaRPr lang="en-US" altLang="zh-CN" b="1" dirty="0"/>
          </a:p>
        </p:txBody>
      </p:sp>
      <p:sp>
        <p:nvSpPr>
          <p:cNvPr id="1049461" name="矩形 7"/>
          <p:cNvSpPr/>
          <p:nvPr/>
        </p:nvSpPr>
        <p:spPr>
          <a:xfrm>
            <a:off x="2614871" y="649777"/>
            <a:ext cx="232390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are constructing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462" name="矩形 8"/>
          <p:cNvSpPr/>
          <p:nvPr/>
        </p:nvSpPr>
        <p:spPr>
          <a:xfrm>
            <a:off x="1317721" y="1388897"/>
            <a:ext cx="220925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have calculated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463" name="矩形 9"/>
          <p:cNvSpPr/>
          <p:nvPr/>
        </p:nvSpPr>
        <p:spPr>
          <a:xfrm>
            <a:off x="7920748" y="2158284"/>
            <a:ext cx="171232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celebrate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464" name="矩形 10"/>
          <p:cNvSpPr/>
          <p:nvPr/>
        </p:nvSpPr>
        <p:spPr>
          <a:xfrm>
            <a:off x="8884105" y="3497215"/>
            <a:ext cx="168828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challenging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465" name="矩形 12"/>
          <p:cNvSpPr/>
          <p:nvPr/>
        </p:nvSpPr>
        <p:spPr>
          <a:xfrm>
            <a:off x="3518663" y="4864744"/>
            <a:ext cx="312777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(should) have changed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58" grpId="0" animBg="1"/>
      <p:bldP spid="1049459" grpId="0"/>
      <p:bldP spid="1049460" grpId="0"/>
      <p:bldP spid="1049461" grpId="0" animBg="1"/>
      <p:bldP spid="1049462" grpId="0" animBg="1"/>
      <p:bldP spid="1049463" grpId="0" animBg="1"/>
      <p:bldP spid="1049464" grpId="0" animBg="1"/>
      <p:bldP spid="104946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6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467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</a:rPr>
              <a:t>介词</a:t>
            </a:r>
            <a:r>
              <a:rPr lang="zh-CN" altLang="en-US" dirty="0" smtClean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468" name="文本占位符 2"/>
          <p:cNvSpPr>
            <a:spLocks noGrp="1"/>
          </p:cNvSpPr>
          <p:nvPr>
            <p:ph type="body" idx="1"/>
          </p:nvPr>
        </p:nvSpPr>
        <p:spPr>
          <a:xfrm>
            <a:off x="305826" y="992722"/>
            <a:ext cx="11528094" cy="4493678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Last but not least</a:t>
            </a:r>
            <a:r>
              <a:rPr lang="zh-CN" altLang="en-US" b="1" dirty="0"/>
              <a:t>，</a:t>
            </a:r>
            <a:r>
              <a:rPr lang="en-US" altLang="zh-CN" b="1" dirty="0"/>
              <a:t>we shouldn't take pride ________ our achievements we spare no efforts to attain</a:t>
            </a:r>
            <a:r>
              <a:rPr lang="zh-CN" altLang="en-US" b="1" dirty="0"/>
              <a:t>，</a:t>
            </a:r>
            <a:r>
              <a:rPr lang="en-US" altLang="zh-CN" b="1" dirty="0"/>
              <a:t>and we'd insist on our dreams not giving in to any difficulties.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 great bridge ________ construction is designed by Chinese engineers.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We were all scared ________ death when we found the ground was shaking.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Please pay ________ cash</a:t>
            </a:r>
            <a:r>
              <a:rPr lang="zh-CN" altLang="en-US" b="1" dirty="0"/>
              <a:t>，</a:t>
            </a:r>
            <a:r>
              <a:rPr lang="en-US" altLang="zh-CN" b="1" dirty="0"/>
              <a:t>for credit cards cannot be used in this supermarket.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The nurse was told that the patient needed to be treated ________ caution.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All the participants can get what they </a:t>
            </a:r>
            <a:r>
              <a:rPr lang="en-US" altLang="zh-CN" b="1" dirty="0" smtClean="0"/>
              <a:t>want. Meanwhile</a:t>
            </a:r>
            <a:r>
              <a:rPr lang="zh-CN" altLang="en-US" b="1" dirty="0"/>
              <a:t>，</a:t>
            </a:r>
            <a:r>
              <a:rPr lang="en-US" altLang="zh-CN" b="1" dirty="0"/>
              <a:t>they exchange ideas and feelings ________ each other</a:t>
            </a:r>
            <a:r>
              <a:rPr lang="zh-CN" altLang="en-US" b="1" dirty="0"/>
              <a:t>，</a:t>
            </a:r>
            <a:r>
              <a:rPr lang="en-US" altLang="zh-CN" b="1" dirty="0"/>
              <a:t>through which they probably acquire more knowledge.</a:t>
            </a:r>
            <a:endParaRPr lang="en-US" altLang="zh-CN" b="1" dirty="0"/>
          </a:p>
        </p:txBody>
      </p:sp>
      <p:sp>
        <p:nvSpPr>
          <p:cNvPr id="1049469" name="矩形 16"/>
          <p:cNvSpPr/>
          <p:nvPr/>
        </p:nvSpPr>
        <p:spPr>
          <a:xfrm>
            <a:off x="6230455" y="992722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in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470" name="矩形 17"/>
          <p:cNvSpPr/>
          <p:nvPr/>
        </p:nvSpPr>
        <p:spPr>
          <a:xfrm>
            <a:off x="2846528" y="2042469"/>
            <a:ext cx="97174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under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471" name="矩形 18"/>
          <p:cNvSpPr/>
          <p:nvPr/>
        </p:nvSpPr>
        <p:spPr>
          <a:xfrm>
            <a:off x="3357030" y="2649416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472" name="矩形 19"/>
          <p:cNvSpPr/>
          <p:nvPr/>
        </p:nvSpPr>
        <p:spPr>
          <a:xfrm>
            <a:off x="2478736" y="3248959"/>
            <a:ext cx="44114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in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473" name="矩形 21"/>
          <p:cNvSpPr/>
          <p:nvPr/>
        </p:nvSpPr>
        <p:spPr>
          <a:xfrm>
            <a:off x="7642099" y="3868596"/>
            <a:ext cx="76655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with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9474" name="矩形 9"/>
          <p:cNvSpPr/>
          <p:nvPr/>
        </p:nvSpPr>
        <p:spPr>
          <a:xfrm>
            <a:off x="535055" y="4913094"/>
            <a:ext cx="76655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with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66" grpId="0" animBg="1"/>
      <p:bldP spid="1049467" grpId="0"/>
      <p:bldP spid="1049468" grpId="0"/>
      <p:bldP spid="1049469" grpId="0" animBg="1"/>
      <p:bldP spid="1049470" grpId="0" animBg="1"/>
      <p:bldP spid="1049471" grpId="0" animBg="1"/>
      <p:bldP spid="1049472" grpId="0" animBg="1"/>
      <p:bldP spid="1049473" grpId="0" animBg="1"/>
      <p:bldP spid="104947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476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477" name="文本占位符 2"/>
          <p:cNvSpPr>
            <a:spLocks noGrp="1"/>
          </p:cNvSpPr>
          <p:nvPr>
            <p:ph type="body" idx="1"/>
          </p:nvPr>
        </p:nvSpPr>
        <p:spPr>
          <a:xfrm>
            <a:off x="319918" y="1098769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．阅读能增长我们的知识，拓宽我们的视野。</a:t>
            </a:r>
            <a:r>
              <a:rPr lang="en-US" altLang="zh-CN" b="1" dirty="0"/>
              <a:t>(broaden)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．我们决定要发起一项保护环境的运动。</a:t>
            </a:r>
            <a:r>
              <a:rPr lang="en-US" altLang="zh-CN" b="1" dirty="0"/>
              <a:t>(start a campaign)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．我强烈推荐大家要过低碳生活。</a:t>
            </a:r>
            <a:r>
              <a:rPr lang="en-US" altLang="zh-CN" b="1" dirty="0"/>
              <a:t>(live a </a:t>
            </a:r>
            <a:r>
              <a:rPr lang="en-US" altLang="zh-CN" b="1" dirty="0" smtClean="0"/>
              <a:t>low-carbon </a:t>
            </a:r>
            <a:r>
              <a:rPr lang="en-US" altLang="zh-CN" b="1" dirty="0"/>
              <a:t>life)</a:t>
            </a:r>
            <a:endParaRPr lang="en-US" altLang="zh-CN" b="1" dirty="0"/>
          </a:p>
        </p:txBody>
      </p:sp>
      <p:sp>
        <p:nvSpPr>
          <p:cNvPr id="1049478" name="矩形 6"/>
          <p:cNvSpPr/>
          <p:nvPr/>
        </p:nvSpPr>
        <p:spPr>
          <a:xfrm>
            <a:off x="817411" y="1588758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Reading increases our knowledge and broadens our eyes.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9479" name="矩形 7"/>
          <p:cNvSpPr/>
          <p:nvPr/>
        </p:nvSpPr>
        <p:spPr>
          <a:xfrm>
            <a:off x="817411" y="2874092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We have decided to start a campaign for protecting the environment.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9480" name="矩形 8"/>
          <p:cNvSpPr/>
          <p:nvPr/>
        </p:nvSpPr>
        <p:spPr>
          <a:xfrm>
            <a:off x="817411" y="4112217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 strongly recommend that every one of us should live a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low-carbon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life.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75" grpId="0" animBg="1"/>
      <p:bldP spid="1049476" grpId="0"/>
      <p:bldP spid="1049477" grpId="0"/>
      <p:bldP spid="1049478" grpId="0"/>
      <p:bldP spid="1049479" grpId="0"/>
      <p:bldP spid="104948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482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9483" name="文本占位符 2"/>
          <p:cNvSpPr>
            <a:spLocks noGrp="1"/>
          </p:cNvSpPr>
          <p:nvPr>
            <p:ph type="body" idx="1"/>
          </p:nvPr>
        </p:nvSpPr>
        <p:spPr>
          <a:xfrm>
            <a:off x="319918" y="133294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．还不能确定他是否会参加詹妮的生日聚会。</a:t>
            </a:r>
            <a:r>
              <a:rPr lang="en-US" altLang="zh-CN" b="1" dirty="0"/>
              <a:t>(It is uncertain whether)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 smtClean="0"/>
              <a:t>5</a:t>
            </a:r>
            <a:r>
              <a:rPr lang="zh-CN" altLang="en-US" b="1" dirty="0"/>
              <a:t>．我突然想起做这项工作不是一个挑战而是一个机遇。</a:t>
            </a:r>
            <a:r>
              <a:rPr lang="en-US" altLang="zh-CN" b="1" dirty="0"/>
              <a:t>(a challenge)</a:t>
            </a:r>
            <a:endParaRPr lang="en-US" altLang="zh-CN" b="1" dirty="0"/>
          </a:p>
        </p:txBody>
      </p:sp>
      <p:sp>
        <p:nvSpPr>
          <p:cNvPr id="1049484" name="矩形 6"/>
          <p:cNvSpPr/>
          <p:nvPr/>
        </p:nvSpPr>
        <p:spPr>
          <a:xfrm>
            <a:off x="817411" y="1822937"/>
            <a:ext cx="1084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It is uncertain whether he can come to Jenny's birthday party or not.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9485" name="矩形 7"/>
          <p:cNvSpPr/>
          <p:nvPr/>
        </p:nvSpPr>
        <p:spPr>
          <a:xfrm>
            <a:off x="817411" y="3108272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It occurred to me that it was not a challenge but a chance to do such a job.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81" grpId="0" animBg="1"/>
      <p:bldP spid="1049482" grpId="0"/>
      <p:bldP spid="1049483" grpId="0"/>
      <p:bldP spid="1049484" grpId="0"/>
      <p:bldP spid="104948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316865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2115" y="633095"/>
            <a:ext cx="8614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assist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2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731" name="表格 4"/>
          <p:cNvGraphicFramePr>
            <a:graphicFrameLocks noGrp="1"/>
          </p:cNvGraphicFramePr>
          <p:nvPr/>
        </p:nvGraphicFramePr>
        <p:xfrm>
          <a:off x="241540" y="61204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ə'sɪst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32" name="表格 6"/>
          <p:cNvGraphicFramePr>
            <a:graphicFrameLocks noGrp="1"/>
          </p:cNvGraphicFramePr>
          <p:nvPr/>
        </p:nvGraphicFramePr>
        <p:xfrm>
          <a:off x="241540" y="165256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加强＋站立→协助站稳→协助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with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同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]help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33" name="表格 9"/>
          <p:cNvGraphicFramePr>
            <a:graphicFrameLocks noGrp="1"/>
          </p:cNvGraphicFramePr>
          <p:nvPr/>
        </p:nvGraphicFramePr>
        <p:xfrm>
          <a:off x="241540" y="329789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ə'sɪstənt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34" name="表格 10"/>
          <p:cNvGraphicFramePr>
            <a:graphicFrameLocks noGrp="1"/>
          </p:cNvGraphicFramePr>
          <p:nvPr/>
        </p:nvGraphicFramePr>
        <p:xfrm>
          <a:off x="241540" y="436071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assist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协助＋人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 assistant  to  a  general manager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35" name="表格 11"/>
          <p:cNvGraphicFramePr>
            <a:graphicFrameLocks noGrp="1"/>
          </p:cNvGraphicFramePr>
          <p:nvPr/>
        </p:nvGraphicFramePr>
        <p:xfrm>
          <a:off x="6403365" y="61204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6265"/>
                <a:gridCol w="28814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kən'sɪst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36" name="表格 12"/>
          <p:cNvGraphicFramePr>
            <a:graphicFrameLocks noGrp="1"/>
          </p:cNvGraphicFramePr>
          <p:nvPr/>
        </p:nvGraphicFramePr>
        <p:xfrm>
          <a:off x="6403365" y="166339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共同＋站立→站在一起组成团队</a:t>
                      </a:r>
                      <a:endParaRPr lang="zh-CN" altLang="pt-B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consist  of  three  parts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37" name="表格 13"/>
          <p:cNvGraphicFramePr>
            <a:graphicFrameLocks noGrp="1"/>
          </p:cNvGraphicFramePr>
          <p:nvPr/>
        </p:nvGraphicFramePr>
        <p:xfrm>
          <a:off x="6403365" y="329789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kən'sɪstənt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38" name="表格 14"/>
          <p:cNvGraphicFramePr>
            <a:graphicFrameLocks noGrp="1"/>
          </p:cNvGraphicFramePr>
          <p:nvPr/>
        </p:nvGraphicFramePr>
        <p:xfrm>
          <a:off x="6403365" y="436071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consist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一致＋的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consistent  attitude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27" name="文本框 19"/>
          <p:cNvSpPr txBox="1"/>
          <p:nvPr/>
        </p:nvSpPr>
        <p:spPr>
          <a:xfrm>
            <a:off x="2358322" y="1113289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协助</a:t>
            </a:r>
            <a:endParaRPr lang="zh-CN" altLang="en-US" sz="2400" dirty="0"/>
          </a:p>
        </p:txBody>
      </p:sp>
      <p:sp>
        <p:nvSpPr>
          <p:cNvPr id="1049228" name="文本框 20"/>
          <p:cNvSpPr txBox="1"/>
          <p:nvPr/>
        </p:nvSpPr>
        <p:spPr>
          <a:xfrm>
            <a:off x="2272936" y="380350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助手</a:t>
            </a:r>
            <a:endParaRPr lang="zh-CN" altLang="en-US" sz="2400" b="1" dirty="0"/>
          </a:p>
        </p:txBody>
      </p:sp>
      <p:sp>
        <p:nvSpPr>
          <p:cNvPr id="1049229" name="文本框 21"/>
          <p:cNvSpPr txBox="1"/>
          <p:nvPr/>
        </p:nvSpPr>
        <p:spPr>
          <a:xfrm>
            <a:off x="8968102" y="109163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</a:t>
            </a:r>
            <a:r>
              <a:rPr lang="zh-CN" altLang="en-US" sz="2400" b="1" dirty="0" smtClean="0"/>
              <a:t>由</a:t>
            </a:r>
            <a:r>
              <a:rPr lang="en-US" altLang="zh-CN" sz="2400" b="1" dirty="0" smtClean="0"/>
              <a:t>· · · · · ·</a:t>
            </a:r>
            <a:r>
              <a:rPr lang="zh-CN" altLang="en-US" sz="2400" b="1" dirty="0" smtClean="0"/>
              <a:t>组</a:t>
            </a:r>
            <a:r>
              <a:rPr lang="zh-CN" altLang="en-US" sz="2400" b="1" dirty="0"/>
              <a:t>成</a:t>
            </a:r>
            <a:endParaRPr lang="zh-CN" altLang="en-US" sz="2400" dirty="0"/>
          </a:p>
        </p:txBody>
      </p:sp>
      <p:sp>
        <p:nvSpPr>
          <p:cNvPr id="1049230" name="文本框 22"/>
          <p:cNvSpPr txBox="1"/>
          <p:nvPr/>
        </p:nvSpPr>
        <p:spPr>
          <a:xfrm>
            <a:off x="8460888" y="3775730"/>
            <a:ext cx="3638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始终如一的；一贯的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25" grpId="0"/>
      <p:bldP spid="1049226" grpId="0"/>
      <p:bldP spid="1049227" grpId="0"/>
      <p:bldP spid="1049228" grpId="0"/>
      <p:bldP spid="1049229" grpId="0"/>
      <p:bldP spid="10492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assist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3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739" name="表格 15"/>
          <p:cNvGraphicFramePr>
            <a:graphicFrameLocks noGrp="1"/>
          </p:cNvGraphicFramePr>
          <p:nvPr/>
        </p:nvGraphicFramePr>
        <p:xfrm>
          <a:off x="322577" y="744269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insist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ɪn'sɪst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40" name="表格 16"/>
          <p:cNvGraphicFramePr>
            <a:graphicFrameLocks noGrp="1"/>
          </p:cNvGraphicFramePr>
          <p:nvPr/>
        </p:nvGraphicFramePr>
        <p:xfrm>
          <a:off x="322577" y="188896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进入＋站立→在里面站着不动→坚持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insist  on  one's  own  plan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33" name="文本框 23"/>
          <p:cNvSpPr txBox="1"/>
          <p:nvPr/>
        </p:nvSpPr>
        <p:spPr>
          <a:xfrm>
            <a:off x="2725783" y="122374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坚持</a:t>
            </a:r>
            <a:endParaRPr lang="en-US" altLang="zh-CN" sz="2400" b="1" dirty="0"/>
          </a:p>
        </p:txBody>
      </p:sp>
      <p:graphicFrame>
        <p:nvGraphicFramePr>
          <p:cNvPr id="4194741" name="表格 18"/>
          <p:cNvGraphicFramePr>
            <a:graphicFrameLocks noGrp="1"/>
          </p:cNvGraphicFramePr>
          <p:nvPr/>
        </p:nvGraphicFramePr>
        <p:xfrm>
          <a:off x="6429728" y="744269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rɪ'zɪst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42" name="表格 24"/>
          <p:cNvGraphicFramePr>
            <a:graphicFrameLocks noGrp="1"/>
          </p:cNvGraphicFramePr>
          <p:nvPr/>
        </p:nvGraphicFramePr>
        <p:xfrm>
          <a:off x="6429728" y="188896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sist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相反＋站立→站到对立面→抵抗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resist   temptation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34" name="文本框 25"/>
          <p:cNvSpPr txBox="1"/>
          <p:nvPr/>
        </p:nvSpPr>
        <p:spPr>
          <a:xfrm>
            <a:off x="8832934" y="122374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抵抗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31" grpId="0"/>
      <p:bldP spid="1049232" grpId="0"/>
      <p:bldP spid="1049233" grpId="0"/>
      <p:bldP spid="10492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attend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3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743" name="表格 4"/>
          <p:cNvGraphicFramePr>
            <a:graphicFrameLocks noGrp="1"/>
          </p:cNvGraphicFramePr>
          <p:nvPr/>
        </p:nvGraphicFramePr>
        <p:xfrm>
          <a:off x="241540" y="61204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/>
                <a:gridCol w="3316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ə'tend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44" name="表格 6"/>
          <p:cNvGraphicFramePr>
            <a:graphicFrameLocks noGrp="1"/>
          </p:cNvGraphicFramePr>
          <p:nvPr/>
        </p:nvGraphicFramePr>
        <p:xfrm>
          <a:off x="241540" y="16748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朝＋伸延→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去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出席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attend  a  party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45" name="表格 9"/>
          <p:cNvGraphicFramePr>
            <a:graphicFrameLocks noGrp="1"/>
          </p:cNvGraphicFramePr>
          <p:nvPr/>
        </p:nvGraphicFramePr>
        <p:xfrm>
          <a:off x="241540" y="3309045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ə'tenʃən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46" name="表格 10"/>
          <p:cNvGraphicFramePr>
            <a:graphicFrameLocks noGrp="1"/>
          </p:cNvGraphicFramePr>
          <p:nvPr/>
        </p:nvGraphicFramePr>
        <p:xfrm>
          <a:off x="241540" y="441614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atten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(d)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出席＋后缀→出席会议就要集中“注意力”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47" name="表格 11"/>
          <p:cNvGraphicFramePr>
            <a:graphicFrameLocks noGrp="1"/>
          </p:cNvGraphicFramePr>
          <p:nvPr/>
        </p:nvGraphicFramePr>
        <p:xfrm>
          <a:off x="6514877" y="3309045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6265"/>
                <a:gridCol w="288147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attentively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ə'tentɪvlɪ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48" name="表格 12"/>
          <p:cNvGraphicFramePr>
            <a:graphicFrameLocks noGrp="1"/>
          </p:cNvGraphicFramePr>
          <p:nvPr/>
        </p:nvGraphicFramePr>
        <p:xfrm>
          <a:off x="6514877" y="44161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attentive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认真＋地</a:t>
                      </a:r>
                      <a:endParaRPr lang="zh-CN" altLang="pt-B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listen  attentively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749" name="表格 13"/>
          <p:cNvGraphicFramePr>
            <a:graphicFrameLocks noGrp="1"/>
          </p:cNvGraphicFramePr>
          <p:nvPr/>
        </p:nvGraphicFramePr>
        <p:xfrm>
          <a:off x="6514877" y="61204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ɪn'tend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50" name="表格 14"/>
          <p:cNvGraphicFramePr>
            <a:graphicFrameLocks noGrp="1"/>
          </p:cNvGraphicFramePr>
          <p:nvPr/>
        </p:nvGraphicFramePr>
        <p:xfrm>
          <a:off x="6514877" y="16748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使＋伸延→意欲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intend  to  learn  a  new  subject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37" name="文本框 19"/>
          <p:cNvSpPr txBox="1"/>
          <p:nvPr/>
        </p:nvSpPr>
        <p:spPr>
          <a:xfrm>
            <a:off x="2358322" y="1113289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出席，参加；照料</a:t>
            </a:r>
            <a:endParaRPr lang="zh-CN" altLang="en-US" sz="2400" dirty="0"/>
          </a:p>
        </p:txBody>
      </p:sp>
      <p:sp>
        <p:nvSpPr>
          <p:cNvPr id="1049238" name="文本框 20"/>
          <p:cNvSpPr txBox="1"/>
          <p:nvPr/>
        </p:nvSpPr>
        <p:spPr>
          <a:xfrm>
            <a:off x="2272936" y="381465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注意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力</a:t>
            </a:r>
            <a:r>
              <a:rPr lang="en-US" altLang="zh-CN" sz="2400" b="1" dirty="0"/>
              <a:t>)</a:t>
            </a:r>
            <a:endParaRPr lang="zh-CN" altLang="en-US" sz="2400" b="1" dirty="0"/>
          </a:p>
        </p:txBody>
      </p:sp>
      <p:sp>
        <p:nvSpPr>
          <p:cNvPr id="1049239" name="文本框 21"/>
          <p:cNvSpPr txBox="1"/>
          <p:nvPr/>
        </p:nvSpPr>
        <p:spPr>
          <a:xfrm>
            <a:off x="9079614" y="378863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认真地</a:t>
            </a:r>
            <a:endParaRPr lang="zh-CN" altLang="en-US" sz="2400" dirty="0"/>
          </a:p>
        </p:txBody>
      </p:sp>
      <p:sp>
        <p:nvSpPr>
          <p:cNvPr id="1049240" name="文本框 22"/>
          <p:cNvSpPr txBox="1"/>
          <p:nvPr/>
        </p:nvSpPr>
        <p:spPr>
          <a:xfrm>
            <a:off x="8572400" y="108988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意欲，打算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35" grpId="0"/>
      <p:bldP spid="1049236" grpId="0"/>
      <p:bldP spid="1049237" grpId="0"/>
      <p:bldP spid="1049238" grpId="0"/>
      <p:bldP spid="1049239" grpId="0"/>
      <p:bldP spid="10492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attend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串记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4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751" name="表格 15"/>
          <p:cNvGraphicFramePr>
            <a:graphicFrameLocks noGrp="1"/>
          </p:cNvGraphicFramePr>
          <p:nvPr/>
        </p:nvGraphicFramePr>
        <p:xfrm>
          <a:off x="322577" y="822327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intention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ɪn'tenʃən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52" name="表格 16"/>
          <p:cNvGraphicFramePr>
            <a:graphicFrameLocks noGrp="1"/>
          </p:cNvGraphicFramePr>
          <p:nvPr/>
        </p:nvGraphicFramePr>
        <p:xfrm>
          <a:off x="322577" y="203392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inten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(d)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意欲＋名词后缀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hurt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without  intention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43" name="文本框 23"/>
          <p:cNvSpPr txBox="1"/>
          <p:nvPr/>
        </p:nvSpPr>
        <p:spPr>
          <a:xfrm>
            <a:off x="2725783" y="130180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意图</a:t>
            </a:r>
            <a:endParaRPr lang="en-US" altLang="zh-CN" sz="2400" b="1" dirty="0"/>
          </a:p>
        </p:txBody>
      </p:sp>
      <p:graphicFrame>
        <p:nvGraphicFramePr>
          <p:cNvPr id="4194753" name="表格 18"/>
          <p:cNvGraphicFramePr>
            <a:graphicFrameLocks noGrp="1"/>
          </p:cNvGraphicFramePr>
          <p:nvPr/>
        </p:nvGraphicFramePr>
        <p:xfrm>
          <a:off x="6440879" y="822327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0343"/>
                <a:gridCol w="3078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pretend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prɪ'tend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754" name="表格 24"/>
          <p:cNvGraphicFramePr>
            <a:graphicFrameLocks noGrp="1"/>
          </p:cNvGraphicFramePr>
          <p:nvPr/>
        </p:nvGraphicFramePr>
        <p:xfrm>
          <a:off x="6440879" y="194471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在前＋伸延→提前伸手拿衣帽装扮→假装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pretend  death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244" name="文本框 25"/>
          <p:cNvSpPr txBox="1"/>
          <p:nvPr/>
        </p:nvSpPr>
        <p:spPr>
          <a:xfrm>
            <a:off x="8844085" y="130180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假装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41" grpId="0"/>
      <p:bldP spid="1049242" grpId="0"/>
      <p:bldP spid="1049243" grpId="0"/>
      <p:bldP spid="104924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15666</Words>
  <Application>WPS 演示</Application>
  <PresentationFormat>自定义</PresentationFormat>
  <Paragraphs>3061</Paragraphs>
  <Slides>56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6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Calibri Light</vt:lpstr>
      <vt:lpstr>Arial Unicode MS</vt:lpstr>
      <vt:lpstr>Office 主题</vt:lpstr>
      <vt:lpstr>PowerPoint 演示文稿</vt:lpstr>
      <vt:lpstr>结构法记词-3</vt:lpstr>
      <vt:lpstr>高考词汇精讲</vt:lpstr>
      <vt:lpstr>Arctic串记</vt:lpstr>
      <vt:lpstr>arrive串记</vt:lpstr>
      <vt:lpstr>assist串记</vt:lpstr>
      <vt:lpstr>assist串记</vt:lpstr>
      <vt:lpstr>attend串记</vt:lpstr>
      <vt:lpstr>attend串记</vt:lpstr>
      <vt:lpstr>attract串记</vt:lpstr>
      <vt:lpstr>video串记</vt:lpstr>
      <vt:lpstr>author串记</vt:lpstr>
      <vt:lpstr>automatic串记</vt:lpstr>
      <vt:lpstr>bag串记</vt:lpstr>
      <vt:lpstr>bake串记</vt:lpstr>
      <vt:lpstr>bad串记</vt:lpstr>
      <vt:lpstr>band串记</vt:lpstr>
      <vt:lpstr>bar串记</vt:lpstr>
      <vt:lpstr>base串记</vt:lpstr>
      <vt:lpstr>bath串记</vt:lpstr>
      <vt:lpstr>beauty串记</vt:lpstr>
      <vt:lpstr>PowerPoint 演示文稿</vt:lpstr>
      <vt:lpstr>I. 根据提示写出单词的正确形式</vt:lpstr>
      <vt:lpstr>II. 写出单词的正确含义</vt:lpstr>
      <vt:lpstr>III. 单词活用</vt:lpstr>
      <vt:lpstr>IV. 用所给动词的适当形式填空</vt:lpstr>
      <vt:lpstr>V. 介词填空</vt:lpstr>
      <vt:lpstr>VI. 单句写作</vt:lpstr>
      <vt:lpstr>结构法记词-5</vt:lpstr>
      <vt:lpstr>高考词汇精讲</vt:lpstr>
      <vt:lpstr>ride串记</vt:lpstr>
      <vt:lpstr>ride串记</vt:lpstr>
      <vt:lpstr>broad串记</vt:lpstr>
      <vt:lpstr>build串记</vt:lpstr>
      <vt:lpstr>construct串记</vt:lpstr>
      <vt:lpstr>butter串记</vt:lpstr>
      <vt:lpstr>cafe串记</vt:lpstr>
      <vt:lpstr>calculate串记</vt:lpstr>
      <vt:lpstr>camp串记</vt:lpstr>
      <vt:lpstr>scar串记</vt:lpstr>
      <vt:lpstr>carbon串记</vt:lpstr>
      <vt:lpstr>care串记</vt:lpstr>
      <vt:lpstr>case串记</vt:lpstr>
      <vt:lpstr>caution串记</vt:lpstr>
      <vt:lpstr>celebrate串记</vt:lpstr>
      <vt:lpstr>certain串记</vt:lpstr>
      <vt:lpstr>challenge串记</vt:lpstr>
      <vt:lpstr>PowerPoint 演示文稿</vt:lpstr>
      <vt:lpstr>I. 根据提示写出单词的正确形式</vt:lpstr>
      <vt:lpstr>II. 写出单词的正确含义</vt:lpstr>
      <vt:lpstr>III. 根据语境写出所给单词的正确形式</vt:lpstr>
      <vt:lpstr>IV. 用所给动词的适当形式填空</vt:lpstr>
      <vt:lpstr>V. 介词填空</vt:lpstr>
      <vt:lpstr>VI. 单句写作</vt:lpstr>
      <vt:lpstr>VI. 单句写作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Woodpecker</cp:lastModifiedBy>
  <cp:revision>5</cp:revision>
  <dcterms:created xsi:type="dcterms:W3CDTF">2017-12-31T20:06:00Z</dcterms:created>
  <dcterms:modified xsi:type="dcterms:W3CDTF">2020-10-02T01:22:04Z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