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21" r:id="rId3"/>
    <p:sldId id="256" r:id="rId4"/>
    <p:sldId id="270" r:id="rId5"/>
    <p:sldId id="271" r:id="rId6"/>
    <p:sldId id="259" r:id="rId7"/>
    <p:sldId id="257" r:id="rId8"/>
    <p:sldId id="260" r:id="rId9"/>
    <p:sldId id="288" r:id="rId10"/>
    <p:sldId id="261" r:id="rId11"/>
    <p:sldId id="292" r:id="rId12"/>
    <p:sldId id="289" r:id="rId13"/>
    <p:sldId id="293" r:id="rId14"/>
    <p:sldId id="302" r:id="rId15"/>
    <p:sldId id="309" r:id="rId16"/>
    <p:sldId id="312" r:id="rId17"/>
    <p:sldId id="313" r:id="rId18"/>
    <p:sldId id="311" r:id="rId19"/>
    <p:sldId id="300" r:id="rId20"/>
    <p:sldId id="301" r:id="rId21"/>
    <p:sldId id="314" r:id="rId22"/>
    <p:sldId id="290" r:id="rId23"/>
    <p:sldId id="291" r:id="rId24"/>
    <p:sldId id="267" r:id="rId25"/>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ZXL" initials="H" lastIdx="3" clrIdx="0"/>
  <p:cmAuthor id="2" name="kaiyushiwoo@qq.com"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7D4A"/>
    <a:srgbClr val="BCC0BC"/>
    <a:srgbClr val="9CA8A9"/>
    <a:srgbClr val="AFB8BE"/>
    <a:srgbClr val="466732"/>
    <a:srgbClr val="A2C8F7"/>
    <a:srgbClr val="99B8FF"/>
    <a:srgbClr val="B6CBE3"/>
    <a:srgbClr val="B3C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3" d="100"/>
          <a:sy n="63" d="100"/>
        </p:scale>
        <p:origin x="84" y="84"/>
      </p:cViewPr>
      <p:guideLst>
        <p:guide orient="horz" pos="2250"/>
        <p:guide pos="3891"/>
      </p:guideLst>
    </p:cSldViewPr>
  </p:slideViewPr>
  <p:notesTextViewPr>
    <p:cViewPr>
      <p:scale>
        <a:sx n="1" d="1"/>
        <a:sy n="1" d="1"/>
      </p:scale>
      <p:origin x="0" y="0"/>
    </p:cViewPr>
  </p:notesTextViewPr>
  <p:sorterViewPr>
    <p:cViewPr>
      <p:scale>
        <a:sx n="100" d="100"/>
        <a:sy n="100" d="100"/>
      </p:scale>
      <p:origin x="0" y="-67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2.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slide" Target="slide6.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5.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CC0BC">
            <a:alpha val="50000"/>
          </a:srgbClr>
        </a:solidFill>
        <a:effectLst/>
      </p:bgPr>
    </p:bg>
    <p:spTree>
      <p:nvGrpSpPr>
        <p:cNvPr id="1" name=""/>
        <p:cNvGrpSpPr/>
        <p:nvPr/>
      </p:nvGrpSpPr>
      <p:grpSpPr>
        <a:xfrm>
          <a:off x="0" y="0"/>
          <a:ext cx="0" cy="0"/>
          <a:chOff x="0" y="0"/>
          <a:chExt cx="0" cy="0"/>
        </a:xfrm>
      </p:grpSpPr>
      <p:sp>
        <p:nvSpPr>
          <p:cNvPr id="19" name="内容占位符 2"/>
          <p:cNvSpPr>
            <a:spLocks noGrp="1"/>
          </p:cNvSpPr>
          <p:nvPr/>
        </p:nvSpPr>
        <p:spPr>
          <a:xfrm>
            <a:off x="110168" y="132199"/>
            <a:ext cx="11909233" cy="722706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CN" b="1" dirty="0" smtClean="0">
                <a:solidFill>
                  <a:srgbClr val="171A1D"/>
                </a:solidFill>
                <a:ea typeface="微软雅黑" panose="020B0503020204020204" charset="-122"/>
              </a:rPr>
              <a:t>       His </a:t>
            </a:r>
            <a:r>
              <a:rPr lang="en-US" altLang="zh-CN" b="1" dirty="0">
                <a:solidFill>
                  <a:srgbClr val="171A1D"/>
                </a:solidFill>
                <a:ea typeface="微软雅黑" panose="020B0503020204020204" charset="-122"/>
              </a:rPr>
              <a:t>father said, </a:t>
            </a:r>
            <a:r>
              <a:rPr lang="en-US" altLang="zh-CN" b="1" dirty="0" smtClean="0">
                <a:solidFill>
                  <a:srgbClr val="171A1D"/>
                </a:solidFill>
                <a:ea typeface="微软雅黑" panose="020B0503020204020204" charset="-122"/>
              </a:rPr>
              <a:t>“All </a:t>
            </a:r>
            <a:r>
              <a:rPr lang="en-US" altLang="zh-CN" b="1" dirty="0">
                <a:solidFill>
                  <a:srgbClr val="171A1D"/>
                </a:solidFill>
                <a:ea typeface="微软雅黑" panose="020B0503020204020204" charset="-122"/>
              </a:rPr>
              <a:t>set, boy? ” and Jeremy nodded</a:t>
            </a:r>
            <a:r>
              <a:rPr lang="en-US" altLang="zh-CN" b="1" dirty="0" smtClean="0">
                <a:solidFill>
                  <a:srgbClr val="171A1D"/>
                </a:solidFill>
                <a:ea typeface="微软雅黑" panose="020B0503020204020204" charset="-122"/>
              </a:rPr>
              <a:t>, picking </a:t>
            </a:r>
            <a:r>
              <a:rPr lang="en-US" altLang="zh-CN" b="1" dirty="0">
                <a:solidFill>
                  <a:srgbClr val="171A1D"/>
                </a:solidFill>
                <a:ea typeface="微软雅黑" panose="020B0503020204020204" charset="-122"/>
              </a:rPr>
              <a:t>up his </a:t>
            </a:r>
            <a:r>
              <a:rPr lang="en-US" altLang="zh-CN" b="1" u="sng" dirty="0">
                <a:solidFill>
                  <a:srgbClr val="171A1D"/>
                </a:solidFill>
                <a:ea typeface="微软雅黑" panose="020B0503020204020204" charset="-122"/>
              </a:rPr>
              <a:t>gun</a:t>
            </a:r>
            <a:r>
              <a:rPr lang="en-US" altLang="zh-CN" b="1" dirty="0">
                <a:solidFill>
                  <a:srgbClr val="171A1D"/>
                </a:solidFill>
                <a:ea typeface="微软雅黑" panose="020B0503020204020204" charset="-122"/>
              </a:rPr>
              <a:t> </a:t>
            </a:r>
            <a:r>
              <a:rPr lang="en-US" altLang="zh-CN" b="1" dirty="0">
                <a:solidFill>
                  <a:srgbClr val="C00000"/>
                </a:solidFill>
                <a:ea typeface="微软雅黑" panose="020B0503020204020204" charset="-122"/>
              </a:rPr>
              <a:t>with awkward gloved hands</a:t>
            </a:r>
            <a:r>
              <a:rPr lang="en-US" altLang="zh-CN" b="1" dirty="0">
                <a:solidFill>
                  <a:srgbClr val="171A1D"/>
                </a:solidFill>
                <a:ea typeface="微软雅黑" panose="020B0503020204020204" charset="-122"/>
              </a:rPr>
              <a:t>. His father pushed open the door an</a:t>
            </a:r>
            <a:r>
              <a:rPr lang="en-US" altLang="zh-CN" b="1" dirty="0">
                <a:solidFill>
                  <a:schemeClr val="tx1"/>
                </a:solidFill>
                <a:ea typeface="微软雅黑" panose="020B0503020204020204" charset="-122"/>
              </a:rPr>
              <a:t>d they</a:t>
            </a:r>
            <a:r>
              <a:rPr lang="en-US" altLang="zh-CN" b="1" dirty="0">
                <a:solidFill>
                  <a:srgbClr val="C00000"/>
                </a:solidFill>
                <a:ea typeface="微软雅黑" panose="020B0503020204020204" charset="-122"/>
              </a:rPr>
              <a:t> went out into the freezing </a:t>
            </a:r>
            <a:r>
              <a:rPr lang="en-US" altLang="zh-CN" b="1" dirty="0" smtClean="0">
                <a:solidFill>
                  <a:srgbClr val="C00000"/>
                </a:solidFill>
                <a:ea typeface="微软雅黑" panose="020B0503020204020204" charset="-122"/>
              </a:rPr>
              <a:t>dawn</a:t>
            </a:r>
            <a:r>
              <a:rPr lang="en-US" altLang="zh-CN" b="1" dirty="0" smtClean="0">
                <a:solidFill>
                  <a:srgbClr val="171A1D"/>
                </a:solidFill>
                <a:ea typeface="微软雅黑" panose="020B0503020204020204" charset="-122"/>
              </a:rPr>
              <a:t> together</a:t>
            </a:r>
            <a:r>
              <a:rPr lang="en-US" altLang="zh-CN" b="1" dirty="0">
                <a:solidFill>
                  <a:srgbClr val="171A1D"/>
                </a:solidFill>
                <a:ea typeface="微软雅黑" panose="020B0503020204020204" charset="-122"/>
              </a:rPr>
              <a:t>. </a:t>
            </a:r>
            <a:r>
              <a:rPr lang="en-US" altLang="zh-CN" b="1" dirty="0">
                <a:solidFill>
                  <a:srgbClr val="7030A0"/>
                </a:solidFill>
                <a:ea typeface="微软雅黑" panose="020B0503020204020204" charset="-122"/>
              </a:rPr>
              <a:t>Ordinarily Jeremy would take out his </a:t>
            </a:r>
            <a:r>
              <a:rPr lang="en-US" altLang="zh-CN" b="1" u="sng" dirty="0">
                <a:solidFill>
                  <a:srgbClr val="7030A0"/>
                </a:solidFill>
                <a:ea typeface="微软雅黑" panose="020B0503020204020204" charset="-122"/>
              </a:rPr>
              <a:t>camera</a:t>
            </a:r>
            <a:r>
              <a:rPr lang="en-US" altLang="zh-CN" b="1" dirty="0">
                <a:solidFill>
                  <a:srgbClr val="7030A0"/>
                </a:solidFill>
                <a:ea typeface="微软雅黑" panose="020B0503020204020204" charset="-122"/>
              </a:rPr>
              <a:t> to record the </a:t>
            </a:r>
            <a:r>
              <a:rPr lang="en-US" altLang="zh-CN" b="1" dirty="0" smtClean="0">
                <a:solidFill>
                  <a:srgbClr val="7030A0"/>
                </a:solidFill>
                <a:ea typeface="微软雅黑" panose="020B0503020204020204" charset="-122"/>
              </a:rPr>
              <a:t>scenery, but </a:t>
            </a:r>
            <a:r>
              <a:rPr lang="en-US" altLang="zh-CN" b="1" dirty="0">
                <a:solidFill>
                  <a:srgbClr val="7030A0"/>
                </a:solidFill>
                <a:ea typeface="微软雅黑" panose="020B0503020204020204" charset="-122"/>
              </a:rPr>
              <a:t>not </a:t>
            </a:r>
            <a:r>
              <a:rPr lang="en-US" altLang="zh-CN" b="1" dirty="0" smtClean="0">
                <a:solidFill>
                  <a:srgbClr val="7030A0"/>
                </a:solidFill>
                <a:ea typeface="微软雅黑" panose="020B0503020204020204" charset="-122"/>
              </a:rPr>
              <a:t>this morning. </a:t>
            </a:r>
            <a:r>
              <a:rPr lang="en-US" altLang="zh-CN" b="1" dirty="0">
                <a:solidFill>
                  <a:srgbClr val="7030A0"/>
                </a:solidFill>
                <a:ea typeface="微软雅黑" panose="020B0503020204020204" charset="-122"/>
              </a:rPr>
              <a:t>This was the morning</a:t>
            </a:r>
            <a:r>
              <a:rPr lang="en-US" altLang="zh-CN" b="1" dirty="0" smtClean="0">
                <a:solidFill>
                  <a:srgbClr val="7030A0"/>
                </a:solidFill>
                <a:ea typeface="微软雅黑" panose="020B0503020204020204" charset="-122"/>
              </a:rPr>
              <a:t>, particularly sacred(</a:t>
            </a:r>
            <a:r>
              <a:rPr lang="zh-CN" altLang="en-US" sz="2200" b="1" dirty="0" smtClean="0">
                <a:solidFill>
                  <a:srgbClr val="0000CC"/>
                </a:solidFill>
                <a:ea typeface="微软雅黑" panose="020B0503020204020204" charset="-122"/>
              </a:rPr>
              <a:t>神圣的</a:t>
            </a:r>
            <a:r>
              <a:rPr lang="en-US" altLang="zh-CN" b="1" dirty="0" smtClean="0">
                <a:solidFill>
                  <a:srgbClr val="7030A0"/>
                </a:solidFill>
                <a:ea typeface="微软雅黑" panose="020B0503020204020204" charset="-122"/>
              </a:rPr>
              <a:t>), when </a:t>
            </a:r>
            <a:r>
              <a:rPr lang="en-US" altLang="zh-CN" b="1" dirty="0">
                <a:solidFill>
                  <a:srgbClr val="7030A0"/>
                </a:solidFill>
                <a:ea typeface="微软雅黑" panose="020B0503020204020204" charset="-122"/>
              </a:rPr>
              <a:t>14-year-old Jeremy would </a:t>
            </a:r>
            <a:r>
              <a:rPr lang="en-US" altLang="zh-CN" b="1" dirty="0" smtClean="0">
                <a:solidFill>
                  <a:srgbClr val="7030A0"/>
                </a:solidFill>
                <a:ea typeface="微软雅黑" panose="020B0503020204020204" charset="-122"/>
              </a:rPr>
              <a:t>go</a:t>
            </a:r>
            <a:r>
              <a:rPr lang="en-US" altLang="zh-CN" b="1" dirty="0" smtClean="0">
                <a:solidFill>
                  <a:srgbClr val="7030A0"/>
                </a:solidFill>
              </a:rPr>
              <a:t> </a:t>
            </a:r>
            <a:r>
              <a:rPr lang="en-US" altLang="zh-CN" b="1" u="sng" dirty="0" smtClean="0">
                <a:solidFill>
                  <a:srgbClr val="7030A0"/>
                </a:solidFill>
                <a:ea typeface="微软雅黑" panose="020B0503020204020204" charset="-122"/>
              </a:rPr>
              <a:t>duck</a:t>
            </a:r>
            <a:r>
              <a:rPr lang="en-US" altLang="zh-CN" b="1" dirty="0" smtClean="0">
                <a:solidFill>
                  <a:srgbClr val="7030A0"/>
                </a:solidFill>
                <a:ea typeface="微软雅黑" panose="020B0503020204020204" charset="-122"/>
              </a:rPr>
              <a:t> </a:t>
            </a:r>
            <a:r>
              <a:rPr lang="en-US" altLang="zh-CN" b="1" dirty="0">
                <a:solidFill>
                  <a:srgbClr val="7030A0"/>
                </a:solidFill>
                <a:ea typeface="微软雅黑" panose="020B0503020204020204" charset="-122"/>
              </a:rPr>
              <a:t>hunting for the first time.</a:t>
            </a:r>
            <a:br>
              <a:rPr lang="en-US" altLang="zh-CN" b="1" dirty="0"/>
            </a:br>
            <a:r>
              <a:rPr lang="en-US" altLang="zh-CN" b="1" dirty="0" smtClean="0"/>
              <a:t>        </a:t>
            </a:r>
            <a:r>
              <a:rPr lang="en-US" altLang="zh-CN" b="1" dirty="0" smtClean="0">
                <a:solidFill>
                  <a:srgbClr val="7030A0"/>
                </a:solidFill>
                <a:ea typeface="微软雅黑" panose="020B0503020204020204" charset="-122"/>
              </a:rPr>
              <a:t>However, he </a:t>
            </a:r>
            <a:r>
              <a:rPr lang="en-US" altLang="zh-CN" b="1" u="sng" dirty="0">
                <a:solidFill>
                  <a:srgbClr val="7030A0"/>
                </a:solidFill>
                <a:ea typeface="微软雅黑" panose="020B0503020204020204" charset="-122"/>
              </a:rPr>
              <a:t>hated</a:t>
            </a:r>
            <a:r>
              <a:rPr lang="en-US" altLang="zh-CN" b="1" dirty="0">
                <a:solidFill>
                  <a:srgbClr val="7030A0"/>
                </a:solidFill>
                <a:ea typeface="微软雅黑" panose="020B0503020204020204" charset="-122"/>
              </a:rPr>
              <a:t> it</a:t>
            </a:r>
            <a:r>
              <a:rPr lang="en-US" altLang="zh-CN" b="1" dirty="0" smtClean="0">
                <a:solidFill>
                  <a:srgbClr val="7030A0"/>
                </a:solidFill>
                <a:ea typeface="微软雅黑" panose="020B0503020204020204" charset="-122"/>
              </a:rPr>
              <a:t>, and </a:t>
            </a:r>
            <a:r>
              <a:rPr lang="en-US" altLang="zh-CN" b="1" dirty="0">
                <a:solidFill>
                  <a:srgbClr val="7030A0"/>
                </a:solidFill>
                <a:ea typeface="微软雅黑" panose="020B0503020204020204" charset="-122"/>
              </a:rPr>
              <a:t>had hated the whole idea since his father bought him a </a:t>
            </a:r>
            <a:r>
              <a:rPr lang="en-US" altLang="zh-CN" b="1" dirty="0" smtClean="0">
                <a:solidFill>
                  <a:srgbClr val="7030A0"/>
                </a:solidFill>
                <a:ea typeface="微软雅黑" panose="020B0503020204020204" charset="-122"/>
              </a:rPr>
              <a:t>gun.</a:t>
            </a:r>
            <a:r>
              <a:rPr lang="en-US" altLang="zh-CN" b="1" dirty="0" smtClean="0">
                <a:solidFill>
                  <a:srgbClr val="7030A0"/>
                </a:solidFill>
              </a:rPr>
              <a:t> </a:t>
            </a:r>
            <a:r>
              <a:rPr lang="en-US" altLang="zh-CN" b="1" dirty="0" smtClean="0">
                <a:solidFill>
                  <a:srgbClr val="7030A0"/>
                </a:solidFill>
                <a:ea typeface="微软雅黑" panose="020B0503020204020204" charset="-122"/>
              </a:rPr>
              <a:t>But </a:t>
            </a:r>
            <a:r>
              <a:rPr lang="en-US" altLang="zh-CN" b="1" dirty="0">
                <a:solidFill>
                  <a:srgbClr val="7030A0"/>
                </a:solidFill>
                <a:ea typeface="微软雅黑" panose="020B0503020204020204" charset="-122"/>
              </a:rPr>
              <a:t>he was determined to go through with it. He loved his father, and wanted his </a:t>
            </a:r>
            <a:r>
              <a:rPr lang="en-US" altLang="zh-CN" b="1" u="sng" dirty="0" smtClean="0">
                <a:solidFill>
                  <a:srgbClr val="7030A0"/>
                </a:solidFill>
                <a:ea typeface="微软雅黑" panose="020B0503020204020204" charset="-122"/>
              </a:rPr>
              <a:t>approval</a:t>
            </a:r>
            <a:r>
              <a:rPr lang="en-US" altLang="zh-CN" b="1" dirty="0" smtClean="0">
                <a:solidFill>
                  <a:srgbClr val="7030A0"/>
                </a:solidFill>
                <a:ea typeface="微软雅黑" panose="020B0503020204020204" charset="-122"/>
              </a:rPr>
              <a:t> more </a:t>
            </a:r>
            <a:r>
              <a:rPr lang="en-US" altLang="zh-CN" b="1" dirty="0">
                <a:solidFill>
                  <a:srgbClr val="7030A0"/>
                </a:solidFill>
                <a:ea typeface="微软雅黑" panose="020B0503020204020204" charset="-122"/>
              </a:rPr>
              <a:t>than anything in the world</a:t>
            </a:r>
            <a:r>
              <a:rPr lang="en-US" altLang="zh-CN" b="1" dirty="0" smtClean="0">
                <a:solidFill>
                  <a:srgbClr val="7030A0"/>
                </a:solidFill>
                <a:ea typeface="微软雅黑" panose="020B0503020204020204" charset="-122"/>
              </a:rPr>
              <a:t>. </a:t>
            </a:r>
            <a:endParaRPr lang="en-US" altLang="zh-CN" b="1" dirty="0" smtClean="0">
              <a:solidFill>
                <a:srgbClr val="7030A0"/>
              </a:solidFill>
              <a:ea typeface="微软雅黑" panose="020B0503020204020204" charset="-122"/>
            </a:endParaRPr>
          </a:p>
          <a:p>
            <a:pPr marL="0" indent="0">
              <a:lnSpc>
                <a:spcPct val="110000"/>
              </a:lnSpc>
              <a:buNone/>
            </a:pPr>
            <a:r>
              <a:rPr lang="en-US" altLang="zh-CN" b="1" dirty="0">
                <a:solidFill>
                  <a:srgbClr val="171A1D"/>
                </a:solidFill>
                <a:ea typeface="微软雅黑" panose="020B0503020204020204" charset="-122"/>
              </a:rPr>
              <a:t> </a:t>
            </a:r>
            <a:r>
              <a:rPr lang="en-US" altLang="zh-CN" b="1" dirty="0" smtClean="0">
                <a:solidFill>
                  <a:srgbClr val="171A1D"/>
                </a:solidFill>
                <a:ea typeface="微软雅黑" panose="020B0503020204020204" charset="-122"/>
              </a:rPr>
              <a:t>     They </a:t>
            </a:r>
            <a:r>
              <a:rPr lang="en-US" altLang="zh-CN" b="1" dirty="0">
                <a:solidFill>
                  <a:srgbClr val="171A1D"/>
                </a:solidFill>
                <a:ea typeface="微软雅黑" panose="020B0503020204020204" charset="-122"/>
              </a:rPr>
              <a:t>came to a narrow and hidden place facing the bay. Jeremy sat down </a:t>
            </a:r>
            <a:r>
              <a:rPr lang="en-US" altLang="zh-CN" b="1" dirty="0" smtClean="0">
                <a:solidFill>
                  <a:srgbClr val="171A1D"/>
                </a:solidFill>
                <a:ea typeface="微软雅黑" panose="020B0503020204020204" charset="-122"/>
              </a:rPr>
              <a:t>nervously and </a:t>
            </a:r>
            <a:r>
              <a:rPr lang="en-US" altLang="zh-CN" b="1" u="sng" dirty="0">
                <a:solidFill>
                  <a:srgbClr val="171A1D"/>
                </a:solidFill>
                <a:ea typeface="微软雅黑" panose="020B0503020204020204" charset="-122"/>
              </a:rPr>
              <a:t>waited</a:t>
            </a:r>
            <a:r>
              <a:rPr lang="en-US" altLang="zh-CN" b="1" dirty="0">
                <a:solidFill>
                  <a:srgbClr val="171A1D"/>
                </a:solidFill>
                <a:ea typeface="微软雅黑" panose="020B0503020204020204" charset="-122"/>
              </a:rPr>
              <a:t>. </a:t>
            </a:r>
            <a:r>
              <a:rPr lang="en-US" altLang="zh-CN" b="1" dirty="0">
                <a:solidFill>
                  <a:srgbClr val="7030A0"/>
                </a:solidFill>
                <a:ea typeface="微软雅黑" panose="020B0503020204020204" charset="-122"/>
              </a:rPr>
              <a:t>To reduce fear</a:t>
            </a:r>
            <a:r>
              <a:rPr lang="en-US" altLang="zh-CN" b="1" dirty="0" smtClean="0">
                <a:solidFill>
                  <a:srgbClr val="7030A0"/>
                </a:solidFill>
                <a:ea typeface="微软雅黑" panose="020B0503020204020204" charset="-122"/>
              </a:rPr>
              <a:t>, he </a:t>
            </a:r>
            <a:r>
              <a:rPr lang="en-US" altLang="zh-CN" b="1" dirty="0">
                <a:solidFill>
                  <a:srgbClr val="7030A0"/>
                </a:solidFill>
                <a:ea typeface="微软雅黑" panose="020B0503020204020204" charset="-122"/>
              </a:rPr>
              <a:t>took a </a:t>
            </a:r>
            <a:r>
              <a:rPr lang="en-US" altLang="zh-CN" b="1" u="sng" dirty="0">
                <a:solidFill>
                  <a:srgbClr val="7030A0"/>
                </a:solidFill>
                <a:ea typeface="微软雅黑" panose="020B0503020204020204" charset="-122"/>
              </a:rPr>
              <a:t>picture</a:t>
            </a:r>
            <a:r>
              <a:rPr lang="en-US" altLang="zh-CN" b="1" dirty="0">
                <a:solidFill>
                  <a:srgbClr val="7030A0"/>
                </a:solidFill>
                <a:ea typeface="微软雅黑" panose="020B0503020204020204" charset="-122"/>
              </a:rPr>
              <a:t> of his father </a:t>
            </a:r>
            <a:r>
              <a:rPr lang="en-US" altLang="zh-CN" b="1" dirty="0" smtClean="0">
                <a:solidFill>
                  <a:srgbClr val="7030A0"/>
                </a:solidFill>
                <a:ea typeface="微软雅黑" panose="020B0503020204020204" charset="-122"/>
              </a:rPr>
              <a:t>against(</a:t>
            </a:r>
            <a:r>
              <a:rPr lang="zh-CN" altLang="en-US" sz="2200" b="1" dirty="0">
                <a:solidFill>
                  <a:srgbClr val="0000CC"/>
                </a:solidFill>
                <a:ea typeface="微软雅黑" panose="020B0503020204020204" charset="-122"/>
              </a:rPr>
              <a:t>以</a:t>
            </a:r>
            <a:r>
              <a:rPr lang="en-US" altLang="zh-CN" sz="2200" b="1" dirty="0">
                <a:solidFill>
                  <a:srgbClr val="0000CC"/>
                </a:solidFill>
                <a:ea typeface="微软雅黑" panose="020B0503020204020204" charset="-122"/>
              </a:rPr>
              <a:t>…</a:t>
            </a:r>
            <a:r>
              <a:rPr lang="zh-CN" altLang="en-US" sz="2200" b="1" dirty="0">
                <a:solidFill>
                  <a:srgbClr val="0000CC"/>
                </a:solidFill>
                <a:ea typeface="微软雅黑" panose="020B0503020204020204" charset="-122"/>
              </a:rPr>
              <a:t>为背景</a:t>
            </a:r>
            <a:r>
              <a:rPr lang="en-US" altLang="zh-CN" b="1" dirty="0" smtClean="0">
                <a:solidFill>
                  <a:srgbClr val="7030A0"/>
                </a:solidFill>
                <a:ea typeface="微软雅黑" panose="020B0503020204020204" charset="-122"/>
              </a:rPr>
              <a:t>) </a:t>
            </a:r>
            <a:r>
              <a:rPr lang="en-US" altLang="zh-CN" b="1" dirty="0">
                <a:solidFill>
                  <a:srgbClr val="7030A0"/>
                </a:solidFill>
                <a:ea typeface="微软雅黑" panose="020B0503020204020204" charset="-122"/>
              </a:rPr>
              <a:t>the clean water. Then </a:t>
            </a:r>
            <a:r>
              <a:rPr lang="en-US" altLang="zh-CN" b="1" dirty="0" smtClean="0">
                <a:solidFill>
                  <a:srgbClr val="7030A0"/>
                </a:solidFill>
                <a:ea typeface="微软雅黑" panose="020B0503020204020204" charset="-122"/>
              </a:rPr>
              <a:t>he put </a:t>
            </a:r>
            <a:r>
              <a:rPr lang="en-US" altLang="zh-CN" b="1" dirty="0">
                <a:solidFill>
                  <a:srgbClr val="7030A0"/>
                </a:solidFill>
                <a:ea typeface="微软雅黑" panose="020B0503020204020204" charset="-122"/>
              </a:rPr>
              <a:t>the camera hurriedly on the grass and picked up his gun</a:t>
            </a:r>
            <a:r>
              <a:rPr lang="en-US" altLang="zh-CN" b="1" dirty="0" smtClean="0">
                <a:solidFill>
                  <a:srgbClr val="7030A0"/>
                </a:solidFill>
                <a:ea typeface="微软雅黑" panose="020B0503020204020204" charset="-122"/>
              </a:rPr>
              <a:t>.</a:t>
            </a:r>
            <a:r>
              <a:rPr lang="en-US" altLang="zh-CN" b="1" dirty="0" smtClean="0">
                <a:solidFill>
                  <a:srgbClr val="171A1D"/>
                </a:solidFill>
                <a:ea typeface="微软雅黑" panose="020B0503020204020204" charset="-122"/>
              </a:rPr>
              <a:t> </a:t>
            </a:r>
            <a:endParaRPr lang="en-US" altLang="zh-CN" b="1" dirty="0" smtClean="0">
              <a:solidFill>
                <a:srgbClr val="171A1D"/>
              </a:solidFill>
              <a:ea typeface="微软雅黑" panose="020B0503020204020204" charset="-122"/>
            </a:endParaRPr>
          </a:p>
          <a:p>
            <a:pPr marL="0" indent="0">
              <a:lnSpc>
                <a:spcPct val="110000"/>
              </a:lnSpc>
              <a:buNone/>
            </a:pPr>
            <a:r>
              <a:rPr lang="en-US" altLang="zh-CN" b="1" dirty="0">
                <a:solidFill>
                  <a:srgbClr val="171A1D"/>
                </a:solidFill>
                <a:ea typeface="微软雅黑" panose="020B0503020204020204" charset="-122"/>
              </a:rPr>
              <a:t> </a:t>
            </a:r>
            <a:r>
              <a:rPr lang="en-US" altLang="zh-CN" b="1" dirty="0" smtClean="0">
                <a:solidFill>
                  <a:srgbClr val="171A1D"/>
                </a:solidFill>
                <a:ea typeface="微软雅黑" panose="020B0503020204020204" charset="-122"/>
              </a:rPr>
              <a:t>     Jeremy </a:t>
            </a:r>
            <a:r>
              <a:rPr lang="en-US" altLang="zh-CN" b="1" dirty="0">
                <a:solidFill>
                  <a:srgbClr val="171A1D"/>
                </a:solidFill>
                <a:ea typeface="微软雅黑" panose="020B0503020204020204" charset="-122"/>
              </a:rPr>
              <a:t>got his gun </a:t>
            </a:r>
            <a:r>
              <a:rPr lang="en-US" altLang="zh-CN" b="1" dirty="0" smtClean="0">
                <a:solidFill>
                  <a:srgbClr val="171A1D"/>
                </a:solidFill>
                <a:ea typeface="微软雅黑" panose="020B0503020204020204" charset="-122"/>
              </a:rPr>
              <a:t>ready. “I’ll </a:t>
            </a:r>
            <a:r>
              <a:rPr lang="en-US" altLang="zh-CN" b="1" dirty="0">
                <a:solidFill>
                  <a:srgbClr val="171A1D"/>
                </a:solidFill>
                <a:ea typeface="微软雅黑" panose="020B0503020204020204" charset="-122"/>
              </a:rPr>
              <a:t>let you </a:t>
            </a:r>
            <a:r>
              <a:rPr lang="en-US" altLang="zh-CN" b="1" u="sng" dirty="0">
                <a:solidFill>
                  <a:srgbClr val="171A1D"/>
                </a:solidFill>
                <a:ea typeface="微软雅黑" panose="020B0503020204020204" charset="-122"/>
              </a:rPr>
              <a:t>shoot</a:t>
            </a:r>
            <a:r>
              <a:rPr lang="en-US" altLang="zh-CN" b="1" dirty="0">
                <a:solidFill>
                  <a:srgbClr val="171A1D"/>
                </a:solidFill>
                <a:ea typeface="微软雅黑" panose="020B0503020204020204" charset="-122"/>
              </a:rPr>
              <a:t> first, ” his father said, loading his own </a:t>
            </a:r>
            <a:r>
              <a:rPr lang="en-US" altLang="zh-CN" b="1" dirty="0" smtClean="0">
                <a:solidFill>
                  <a:srgbClr val="171A1D"/>
                </a:solidFill>
                <a:ea typeface="微软雅黑" panose="020B0503020204020204" charset="-122"/>
              </a:rPr>
              <a:t>gun.</a:t>
            </a:r>
            <a:r>
              <a:rPr lang="zh-CN" altLang="en-US" b="1" dirty="0" smtClean="0">
                <a:solidFill>
                  <a:srgbClr val="171A1D"/>
                </a:solidFill>
                <a:ea typeface="微软雅黑" panose="020B0503020204020204" charset="-122"/>
              </a:rPr>
              <a:t> </a:t>
            </a:r>
            <a:r>
              <a:rPr lang="en-US" altLang="zh-CN" b="1" dirty="0" smtClean="0">
                <a:solidFill>
                  <a:srgbClr val="171A1D"/>
                </a:solidFill>
                <a:ea typeface="微软雅黑" panose="020B0503020204020204" charset="-122"/>
              </a:rPr>
              <a:t>“You </a:t>
            </a:r>
            <a:r>
              <a:rPr lang="en-US" altLang="zh-CN" b="1" dirty="0">
                <a:solidFill>
                  <a:srgbClr val="171A1D"/>
                </a:solidFill>
                <a:ea typeface="微软雅黑" panose="020B0503020204020204" charset="-122"/>
              </a:rPr>
              <a:t>know, </a:t>
            </a:r>
            <a:r>
              <a:rPr lang="en-US" altLang="zh-CN" b="1" dirty="0" smtClean="0">
                <a:solidFill>
                  <a:srgbClr val="171A1D"/>
                </a:solidFill>
                <a:ea typeface="微软雅黑" panose="020B0503020204020204" charset="-122"/>
              </a:rPr>
              <a:t>I've </a:t>
            </a:r>
            <a:r>
              <a:rPr lang="en-US" altLang="zh-CN" b="1" dirty="0">
                <a:solidFill>
                  <a:srgbClr val="171A1D"/>
                </a:solidFill>
                <a:ea typeface="微软雅黑" panose="020B0503020204020204" charset="-122"/>
              </a:rPr>
              <a:t>been waiting for a long time for this day. Just the two of us</a:t>
            </a:r>
            <a:r>
              <a:rPr lang="en-US" altLang="zh-CN" b="1" dirty="0" smtClean="0">
                <a:solidFill>
                  <a:srgbClr val="171A1D"/>
                </a:solidFill>
                <a:ea typeface="微软雅黑" panose="020B0503020204020204" charset="-122"/>
              </a:rPr>
              <a:t>...” </a:t>
            </a:r>
            <a:r>
              <a:rPr lang="en-US" altLang="zh-CN" b="1" dirty="0">
                <a:solidFill>
                  <a:srgbClr val="171A1D"/>
                </a:solidFill>
                <a:ea typeface="微软雅黑" panose="020B0503020204020204" charset="-122"/>
              </a:rPr>
              <a:t>He </a:t>
            </a:r>
            <a:r>
              <a:rPr lang="en-US" altLang="zh-CN" b="1" dirty="0" smtClean="0">
                <a:solidFill>
                  <a:srgbClr val="171A1D"/>
                </a:solidFill>
                <a:ea typeface="微软雅黑" panose="020B0503020204020204" charset="-122"/>
              </a:rPr>
              <a:t>broke off(</a:t>
            </a:r>
            <a:r>
              <a:rPr lang="zh-CN" altLang="en-US" sz="2200" b="1" dirty="0">
                <a:solidFill>
                  <a:srgbClr val="0000CC"/>
                </a:solidFill>
                <a:ea typeface="微软雅黑" panose="020B0503020204020204" charset="-122"/>
              </a:rPr>
              <a:t>突然停止</a:t>
            </a:r>
            <a:r>
              <a:rPr lang="en-US" altLang="zh-CN" b="1" dirty="0" smtClean="0">
                <a:solidFill>
                  <a:srgbClr val="171A1D"/>
                </a:solidFill>
                <a:ea typeface="微软雅黑" panose="020B0503020204020204" charset="-122"/>
              </a:rPr>
              <a:t>), </a:t>
            </a:r>
            <a:r>
              <a:rPr lang="en-US" altLang="zh-CN" b="1" dirty="0" smtClean="0">
                <a:solidFill>
                  <a:srgbClr val="C00000"/>
                </a:solidFill>
                <a:ea typeface="微软雅黑" panose="020B0503020204020204" charset="-122"/>
              </a:rPr>
              <a:t>bending </a:t>
            </a:r>
            <a:r>
              <a:rPr lang="en-US" altLang="zh-CN" b="1" dirty="0">
                <a:solidFill>
                  <a:srgbClr val="C00000"/>
                </a:solidFill>
                <a:ea typeface="微软雅黑" panose="020B0503020204020204" charset="-122"/>
              </a:rPr>
              <a:t>forward</a:t>
            </a:r>
            <a:r>
              <a:rPr lang="en-US" altLang="zh-CN" b="1" dirty="0" smtClean="0">
                <a:solidFill>
                  <a:srgbClr val="C00000"/>
                </a:solidFill>
                <a:ea typeface="微软雅黑" panose="020B0503020204020204" charset="-122"/>
              </a:rPr>
              <a:t>, eyes </a:t>
            </a:r>
            <a:r>
              <a:rPr lang="en-US" altLang="zh-CN" b="1" dirty="0">
                <a:solidFill>
                  <a:srgbClr val="C00000"/>
                </a:solidFill>
                <a:ea typeface="微软雅黑" panose="020B0503020204020204" charset="-122"/>
              </a:rPr>
              <a:t>narrowed</a:t>
            </a:r>
            <a:r>
              <a:rPr lang="en-US" altLang="zh-CN" b="1" dirty="0">
                <a:solidFill>
                  <a:srgbClr val="171A1D"/>
                </a:solidFill>
                <a:ea typeface="微软雅黑" panose="020B0503020204020204" charset="-122"/>
              </a:rPr>
              <a:t>. “</a:t>
            </a:r>
            <a:r>
              <a:rPr lang="en-US" altLang="zh-CN" b="1" dirty="0">
                <a:solidFill>
                  <a:srgbClr val="7030A0"/>
                </a:solidFill>
                <a:ea typeface="微软雅黑" panose="020B0503020204020204" charset="-122"/>
              </a:rPr>
              <a:t>There's a small flight heading this way now</a:t>
            </a:r>
            <a:r>
              <a:rPr lang="en-US" altLang="zh-CN" b="1" dirty="0" smtClean="0">
                <a:solidFill>
                  <a:srgbClr val="7030A0"/>
                </a:solidFill>
                <a:ea typeface="微软雅黑" panose="020B0503020204020204" charset="-122"/>
              </a:rPr>
              <a:t>. Keep your </a:t>
            </a:r>
            <a:r>
              <a:rPr lang="en-US" altLang="zh-CN" b="1" dirty="0">
                <a:solidFill>
                  <a:srgbClr val="7030A0"/>
                </a:solidFill>
                <a:ea typeface="微软雅黑" panose="020B0503020204020204" charset="-122"/>
              </a:rPr>
              <a:t>head down. </a:t>
            </a:r>
            <a:r>
              <a:rPr lang="en-US" altLang="zh-CN" b="1" dirty="0" smtClean="0">
                <a:solidFill>
                  <a:srgbClr val="7030A0"/>
                </a:solidFill>
                <a:ea typeface="微软雅黑" panose="020B0503020204020204" charset="-122"/>
              </a:rPr>
              <a:t>I'll </a:t>
            </a:r>
            <a:r>
              <a:rPr lang="en-US" altLang="zh-CN" b="1" dirty="0">
                <a:solidFill>
                  <a:srgbClr val="7030A0"/>
                </a:solidFill>
                <a:ea typeface="微软雅黑" panose="020B0503020204020204" charset="-122"/>
              </a:rPr>
              <a:t>give you the word</a:t>
            </a:r>
            <a:r>
              <a:rPr lang="en-US" altLang="zh-CN" b="1" dirty="0" smtClean="0">
                <a:solidFill>
                  <a:srgbClr val="171A1D"/>
                </a:solidFill>
                <a:ea typeface="微软雅黑" panose="020B0503020204020204" charset="-122"/>
              </a:rPr>
              <a:t>.”</a:t>
            </a:r>
            <a:endParaRPr lang="en-US" altLang="zh-CN" b="1" dirty="0" smtClean="0">
              <a:solidFill>
                <a:srgbClr val="171A1D"/>
              </a:solidFill>
              <a:ea typeface="微软雅黑" panose="020B0503020204020204" charset="-122"/>
            </a:endParaRPr>
          </a:p>
          <a:p>
            <a:pPr marL="0" indent="0">
              <a:buNone/>
            </a:pPr>
            <a:r>
              <a:rPr lang="en-US" altLang="zh-CN" b="1" dirty="0" smtClean="0">
                <a:solidFill>
                  <a:srgbClr val="171A1D"/>
                </a:solidFill>
                <a:ea typeface="微软雅黑" panose="020B0503020204020204" charset="-122"/>
              </a:rPr>
              <a:t>      </a:t>
            </a:r>
            <a:endParaRPr lang="zh-CN" alt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CC0BC">
            <a:alpha val="54000"/>
          </a:srgbClr>
        </a:solidFill>
        <a:effectLst/>
      </p:bgPr>
    </p:bg>
    <p:spTree>
      <p:nvGrpSpPr>
        <p:cNvPr id="1" name=""/>
        <p:cNvGrpSpPr/>
        <p:nvPr/>
      </p:nvGrpSpPr>
      <p:grpSpPr>
        <a:xfrm>
          <a:off x="0" y="0"/>
          <a:ext cx="0" cy="0"/>
          <a:chOff x="0" y="0"/>
          <a:chExt cx="0" cy="0"/>
        </a:xfrm>
      </p:grpSpPr>
      <p:sp>
        <p:nvSpPr>
          <p:cNvPr id="3" name="内容占位符 2"/>
          <p:cNvSpPr>
            <a:spLocks noGrp="1"/>
          </p:cNvSpPr>
          <p:nvPr/>
        </p:nvSpPr>
        <p:spPr>
          <a:xfrm>
            <a:off x="308473" y="154236"/>
            <a:ext cx="11960645" cy="68580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CN" b="1" dirty="0" smtClean="0">
                <a:solidFill>
                  <a:srgbClr val="171A1D"/>
                </a:solidFill>
                <a:ea typeface="微软雅黑" panose="020B0503020204020204" charset="-122"/>
              </a:rPr>
              <a:t>      </a:t>
            </a:r>
            <a:r>
              <a:rPr lang="en-US" altLang="zh-CN" b="1" dirty="0" smtClean="0">
                <a:solidFill>
                  <a:srgbClr val="C00000"/>
                </a:solidFill>
                <a:ea typeface="微软雅黑" panose="020B0503020204020204" charset="-122"/>
              </a:rPr>
              <a:t>The </a:t>
            </a:r>
            <a:r>
              <a:rPr lang="en-US" altLang="zh-CN" b="1" dirty="0">
                <a:solidFill>
                  <a:srgbClr val="C00000"/>
                </a:solidFill>
                <a:ea typeface="微软雅黑" panose="020B0503020204020204" charset="-122"/>
              </a:rPr>
              <a:t>sun came out. Jeremy could see everything clearly: his father's face, </a:t>
            </a:r>
            <a:r>
              <a:rPr lang="en-US" altLang="zh-CN" b="1" u="sng" dirty="0">
                <a:solidFill>
                  <a:srgbClr val="C00000"/>
                </a:solidFill>
                <a:ea typeface="微软雅黑" panose="020B0503020204020204" charset="-122"/>
              </a:rPr>
              <a:t>tense </a:t>
            </a:r>
            <a:r>
              <a:rPr lang="en-US" altLang="zh-CN" b="1" dirty="0">
                <a:solidFill>
                  <a:srgbClr val="C00000"/>
                </a:solidFill>
                <a:ea typeface="微软雅黑" panose="020B0503020204020204" charset="-122"/>
              </a:rPr>
              <a:t>and eager; the white frost on the gun. His heart was beating wildly.</a:t>
            </a:r>
            <a:r>
              <a:rPr lang="en-US" altLang="zh-CN" b="1" dirty="0">
                <a:solidFill>
                  <a:srgbClr val="171A1D"/>
                </a:solidFill>
                <a:ea typeface="微软雅黑" panose="020B0503020204020204" charset="-122"/>
              </a:rPr>
              <a:t> </a:t>
            </a:r>
            <a:r>
              <a:rPr lang="en-US" altLang="zh-CN" b="1" dirty="0">
                <a:solidFill>
                  <a:srgbClr val="7030A0"/>
                </a:solidFill>
                <a:ea typeface="微软雅黑" panose="020B0503020204020204" charset="-122"/>
              </a:rPr>
              <a:t>He prayed, “Don't let them</a:t>
            </a:r>
            <a:r>
              <a:rPr lang="en-US" altLang="zh-CN" b="1" dirty="0">
                <a:solidFill>
                  <a:srgbClr val="7030A0"/>
                </a:solidFill>
              </a:rPr>
              <a:t> </a:t>
            </a:r>
            <a:r>
              <a:rPr lang="en-US" altLang="zh-CN" b="1" dirty="0">
                <a:solidFill>
                  <a:srgbClr val="7030A0"/>
                </a:solidFill>
                <a:ea typeface="微软雅黑" panose="020B0503020204020204" charset="-122"/>
              </a:rPr>
              <a:t>come, please! ”</a:t>
            </a:r>
            <a:endParaRPr lang="en-US" altLang="zh-CN" b="1" dirty="0">
              <a:solidFill>
                <a:srgbClr val="7030A0"/>
              </a:solidFill>
              <a:ea typeface="微软雅黑" panose="020B0503020204020204" charset="-122"/>
            </a:endParaRPr>
          </a:p>
          <a:p>
            <a:pPr marL="0" indent="0">
              <a:lnSpc>
                <a:spcPct val="110000"/>
              </a:lnSpc>
              <a:buNone/>
            </a:pPr>
            <a:r>
              <a:rPr lang="en-US" altLang="zh-CN" b="1" dirty="0">
                <a:solidFill>
                  <a:srgbClr val="171A1D"/>
                </a:solidFill>
                <a:ea typeface="微软雅黑" panose="020B0503020204020204" charset="-122"/>
              </a:rPr>
              <a:t> </a:t>
            </a:r>
            <a:r>
              <a:rPr lang="en-US" altLang="zh-CN" b="1" dirty="0" smtClean="0">
                <a:solidFill>
                  <a:srgbClr val="171A1D"/>
                </a:solidFill>
                <a:ea typeface="微软雅黑" panose="020B0503020204020204" charset="-122"/>
              </a:rPr>
              <a:t>      But </a:t>
            </a:r>
            <a:r>
              <a:rPr lang="en-US" altLang="zh-CN" b="1" dirty="0">
                <a:solidFill>
                  <a:srgbClr val="171A1D"/>
                </a:solidFill>
                <a:ea typeface="微软雅黑" panose="020B0503020204020204" charset="-122"/>
              </a:rPr>
              <a:t>they kept coming. "Four black,” his father said. “One mallard(</a:t>
            </a:r>
            <a:r>
              <a:rPr lang="zh-CN" altLang="en-US" sz="2400" b="1" dirty="0">
                <a:solidFill>
                  <a:srgbClr val="171A1D"/>
                </a:solidFill>
                <a:ea typeface="微软雅黑" panose="020B0503020204020204" charset="-122"/>
              </a:rPr>
              <a:t>绿头鸭</a:t>
            </a:r>
            <a:r>
              <a:rPr lang="en-US" altLang="zh-CN" b="1" dirty="0">
                <a:solidFill>
                  <a:srgbClr val="171A1D"/>
                </a:solidFill>
                <a:ea typeface="微软雅黑" panose="020B0503020204020204" charset="-122"/>
              </a:rPr>
              <a:t>).</a:t>
            </a:r>
            <a:r>
              <a:rPr lang="zh-CN" altLang="en-US" b="1" dirty="0">
                <a:solidFill>
                  <a:srgbClr val="171A1D"/>
                </a:solidFill>
                <a:ea typeface="微软雅黑" panose="020B0503020204020204" charset="-122"/>
              </a:rPr>
              <a:t> ”</a:t>
            </a:r>
            <a:r>
              <a:rPr lang="en-US" altLang="zh-CN" b="1" dirty="0">
                <a:solidFill>
                  <a:srgbClr val="C00000"/>
                </a:solidFill>
                <a:ea typeface="微软雅黑" panose="020B0503020204020204" charset="-122"/>
              </a:rPr>
              <a:t>High above, Jeremy heard the pulsing whistle of wings as the flight began to circle.</a:t>
            </a:r>
            <a:r>
              <a:rPr lang="en-US" altLang="zh-CN" b="1" dirty="0">
                <a:solidFill>
                  <a:srgbClr val="171A1D"/>
                </a:solidFill>
                <a:ea typeface="微软雅黑" panose="020B0503020204020204" charset="-122"/>
              </a:rPr>
              <a:t> The mallard was leading, his feet dropping down, reaching for the silver-colored water. Closer, closer...</a:t>
            </a:r>
            <a:br>
              <a:rPr lang="en-US" altLang="zh-CN" b="1" dirty="0"/>
            </a:br>
            <a:r>
              <a:rPr lang="en-US" altLang="zh-CN" b="1" dirty="0"/>
              <a:t>      </a:t>
            </a:r>
            <a:r>
              <a:rPr lang="en-US" altLang="zh-CN" b="1" dirty="0">
                <a:solidFill>
                  <a:srgbClr val="171A1D"/>
                </a:solidFill>
                <a:ea typeface="微软雅黑" panose="020B0503020204020204" charset="-122"/>
              </a:rPr>
              <a:t>“Get set, ” his father whispered</a:t>
            </a:r>
            <a:r>
              <a:rPr lang="en-US" altLang="zh-CN" b="1" dirty="0" smtClean="0">
                <a:solidFill>
                  <a:srgbClr val="171A1D"/>
                </a:solidFill>
                <a:ea typeface="微软雅黑" panose="020B0503020204020204" charset="-122"/>
              </a:rPr>
              <a:t>.</a:t>
            </a:r>
            <a:endParaRPr lang="en-US" altLang="zh-CN" b="1" dirty="0" smtClean="0">
              <a:solidFill>
                <a:srgbClr val="171A1D"/>
              </a:solidFill>
              <a:ea typeface="微软雅黑" panose="020B0503020204020204" charset="-122"/>
            </a:endParaRPr>
          </a:p>
          <a:p>
            <a:pPr marL="0" indent="0">
              <a:lnSpc>
                <a:spcPct val="110000"/>
              </a:lnSpc>
              <a:buNone/>
            </a:pPr>
            <a:r>
              <a:rPr lang="en-US" altLang="zh-CN" b="1" dirty="0" smtClean="0">
                <a:solidFill>
                  <a:srgbClr val="171A1D"/>
                </a:solidFill>
                <a:ea typeface="微软雅黑" panose="020B0503020204020204" charset="-122"/>
              </a:rPr>
              <a:t>      “</a:t>
            </a:r>
            <a:r>
              <a:rPr lang="en-US" altLang="zh-CN" b="1" dirty="0">
                <a:solidFill>
                  <a:srgbClr val="171A1D"/>
                </a:solidFill>
                <a:ea typeface="微软雅黑" panose="020B0503020204020204" charset="-122"/>
              </a:rPr>
              <a:t>Now! ”cried Jeremy's father. "Take them! </a:t>
            </a:r>
            <a:r>
              <a:rPr lang="en-US" altLang="zh-CN" b="1" dirty="0" smtClean="0">
                <a:solidFill>
                  <a:srgbClr val="171A1D"/>
                </a:solidFill>
                <a:ea typeface="微软雅黑" panose="020B0503020204020204" charset="-122"/>
              </a:rPr>
              <a:t>”</a:t>
            </a:r>
            <a:br>
              <a:rPr lang="en-US" altLang="zh-CN" b="1" dirty="0" smtClean="0"/>
            </a:br>
            <a:r>
              <a:rPr lang="en-US" altLang="zh-CN" b="1" dirty="0" smtClean="0"/>
              <a:t>      </a:t>
            </a:r>
            <a:r>
              <a:rPr lang="en-US" altLang="zh-CN" b="1" dirty="0" smtClean="0">
                <a:solidFill>
                  <a:srgbClr val="171A1D"/>
                </a:solidFill>
                <a:ea typeface="微软雅黑" panose="020B0503020204020204" charset="-122"/>
              </a:rPr>
              <a:t>Jeremy felt his body obey. He stood up, holding the gun. In the same </a:t>
            </a:r>
            <a:r>
              <a:rPr lang="en-US" altLang="zh-CN" b="1" dirty="0">
                <a:solidFill>
                  <a:srgbClr val="171A1D"/>
                </a:solidFill>
                <a:ea typeface="微软雅黑" panose="020B0503020204020204" charset="-122"/>
              </a:rPr>
              <a:t>instant</a:t>
            </a:r>
            <a:r>
              <a:rPr lang="en-US" altLang="zh-CN" b="1" dirty="0" smtClean="0">
                <a:solidFill>
                  <a:srgbClr val="171A1D"/>
                </a:solidFill>
                <a:ea typeface="微软雅黑" panose="020B0503020204020204" charset="-122"/>
              </a:rPr>
              <a:t>, the wild</a:t>
            </a:r>
            <a:r>
              <a:rPr lang="en-US" altLang="zh-CN" b="1" dirty="0" smtClean="0"/>
              <a:t> </a:t>
            </a:r>
            <a:r>
              <a:rPr lang="en-US" altLang="zh-CN" b="1" dirty="0" smtClean="0">
                <a:solidFill>
                  <a:srgbClr val="171A1D"/>
                </a:solidFill>
                <a:ea typeface="微软雅黑" panose="020B0503020204020204" charset="-122"/>
              </a:rPr>
              <a:t>ducks </a:t>
            </a:r>
            <a:r>
              <a:rPr lang="en-US" altLang="zh-CN" b="1" dirty="0">
                <a:solidFill>
                  <a:srgbClr val="171A1D"/>
                </a:solidFill>
                <a:ea typeface="微软雅黑" panose="020B0503020204020204" charset="-122"/>
              </a:rPr>
              <a:t>saw the gunners and </a:t>
            </a:r>
            <a:r>
              <a:rPr lang="en-US" altLang="zh-CN" b="1" u="sng" dirty="0">
                <a:solidFill>
                  <a:srgbClr val="171A1D"/>
                </a:solidFill>
                <a:ea typeface="微软雅黑" panose="020B0503020204020204" charset="-122"/>
              </a:rPr>
              <a:t>flew</a:t>
            </a:r>
            <a:r>
              <a:rPr lang="en-US" altLang="zh-CN" b="1" dirty="0">
                <a:solidFill>
                  <a:srgbClr val="171A1D"/>
                </a:solidFill>
                <a:ea typeface="微软雅黑" panose="020B0503020204020204" charset="-122"/>
              </a:rPr>
              <a:t>. “</a:t>
            </a:r>
            <a:r>
              <a:rPr lang="en-US" altLang="zh-CN" b="1" dirty="0">
                <a:solidFill>
                  <a:srgbClr val="7030A0"/>
                </a:solidFill>
                <a:ea typeface="微软雅黑" panose="020B0503020204020204" charset="-122"/>
              </a:rPr>
              <a:t>Shoot!” said something sharply in Jeremy's brain</a:t>
            </a:r>
            <a:r>
              <a:rPr lang="en-US" altLang="zh-CN" b="1" dirty="0" smtClean="0">
                <a:solidFill>
                  <a:srgbClr val="7030A0"/>
                </a:solidFill>
                <a:ea typeface="微软雅黑" panose="020B0503020204020204" charset="-122"/>
              </a:rPr>
              <a:t>. But</a:t>
            </a:r>
            <a:r>
              <a:rPr lang="en-US" altLang="zh-CN" b="1" dirty="0" smtClean="0">
                <a:solidFill>
                  <a:srgbClr val="7030A0"/>
                </a:solidFill>
              </a:rPr>
              <a:t> </a:t>
            </a:r>
            <a:r>
              <a:rPr lang="en-US" altLang="zh-CN" b="1" dirty="0" smtClean="0">
                <a:solidFill>
                  <a:srgbClr val="7030A0"/>
                </a:solidFill>
                <a:ea typeface="微软雅黑" panose="020B0503020204020204" charset="-122"/>
              </a:rPr>
              <a:t>up </a:t>
            </a:r>
            <a:r>
              <a:rPr lang="en-US" altLang="zh-CN" b="1" dirty="0">
                <a:solidFill>
                  <a:srgbClr val="7030A0"/>
                </a:solidFill>
                <a:ea typeface="微软雅黑" panose="020B0503020204020204" charset="-122"/>
              </a:rPr>
              <a:t>went the mallard higher still, until suddenly he caught the full force of the wind </a:t>
            </a:r>
            <a:r>
              <a:rPr lang="en-US" altLang="zh-CN" b="1" dirty="0" smtClean="0">
                <a:solidFill>
                  <a:srgbClr val="7030A0"/>
                </a:solidFill>
                <a:ea typeface="微软雅黑" panose="020B0503020204020204" charset="-122"/>
              </a:rPr>
              <a:t>and</a:t>
            </a:r>
            <a:r>
              <a:rPr lang="en-US" altLang="zh-CN" b="1" dirty="0" smtClean="0">
                <a:solidFill>
                  <a:srgbClr val="7030A0"/>
                </a:solidFill>
              </a:rPr>
              <a:t> </a:t>
            </a:r>
            <a:r>
              <a:rPr lang="en-US" altLang="zh-CN" b="1" dirty="0" smtClean="0">
                <a:solidFill>
                  <a:srgbClr val="7030A0"/>
                </a:solidFill>
                <a:ea typeface="微软雅黑" panose="020B0503020204020204" charset="-122"/>
              </a:rPr>
              <a:t>flew </a:t>
            </a:r>
            <a:r>
              <a:rPr lang="en-US" altLang="zh-CN" b="1" dirty="0">
                <a:solidFill>
                  <a:srgbClr val="7030A0"/>
                </a:solidFill>
                <a:ea typeface="微软雅黑" panose="020B0503020204020204" charset="-122"/>
              </a:rPr>
              <a:t>away</a:t>
            </a:r>
            <a:r>
              <a:rPr lang="en-US" altLang="zh-CN" b="1" dirty="0" smtClean="0">
                <a:solidFill>
                  <a:srgbClr val="7030A0"/>
                </a:solidFill>
                <a:ea typeface="微软雅黑" panose="020B0503020204020204" charset="-122"/>
              </a:rPr>
              <a:t>, out </a:t>
            </a:r>
            <a:r>
              <a:rPr lang="en-US" altLang="zh-CN" b="1" dirty="0">
                <a:solidFill>
                  <a:srgbClr val="7030A0"/>
                </a:solidFill>
                <a:ea typeface="微软雅黑" panose="020B0503020204020204" charset="-122"/>
              </a:rPr>
              <a:t>of range</a:t>
            </a:r>
            <a:r>
              <a:rPr lang="en-US" altLang="zh-CN" b="1" dirty="0" smtClean="0">
                <a:solidFill>
                  <a:srgbClr val="7030A0"/>
                </a:solidFill>
                <a:ea typeface="微软雅黑" panose="020B0503020204020204" charset="-122"/>
              </a:rPr>
              <a:t>.</a:t>
            </a:r>
            <a:endParaRPr lang="en-US" altLang="zh-CN" b="1" dirty="0" smtClean="0">
              <a:solidFill>
                <a:srgbClr val="7030A0"/>
              </a:solidFill>
              <a:ea typeface="微软雅黑" panose="020B0503020204020204" charset="-122"/>
            </a:endParaRPr>
          </a:p>
          <a:p>
            <a:pPr marL="0" indent="0">
              <a:lnSpc>
                <a:spcPct val="110000"/>
              </a:lnSpc>
              <a:buNone/>
            </a:pPr>
            <a:r>
              <a:rPr lang="en-US" altLang="zh-CN" b="1" dirty="0" smtClean="0">
                <a:solidFill>
                  <a:srgbClr val="0000CC"/>
                </a:solidFill>
              </a:rPr>
              <a:t>Para1: </a:t>
            </a:r>
            <a:r>
              <a:rPr lang="en-US" altLang="zh-CN" b="1" i="1" dirty="0" smtClean="0">
                <a:solidFill>
                  <a:srgbClr val="0000CC"/>
                </a:solidFill>
              </a:rPr>
              <a:t>His father asked in a controlled voice, “Why didn’t you shoot?”</a:t>
            </a:r>
            <a:endParaRPr lang="en-US" altLang="zh-CN" b="1" i="1" dirty="0" smtClean="0">
              <a:solidFill>
                <a:srgbClr val="0000CC"/>
              </a:solidFill>
            </a:endParaRPr>
          </a:p>
          <a:p>
            <a:pPr marL="0" indent="0">
              <a:lnSpc>
                <a:spcPct val="110000"/>
              </a:lnSpc>
              <a:buNone/>
            </a:pPr>
            <a:endParaRPr lang="en-US" altLang="zh-CN" b="1" dirty="0" smtClean="0">
              <a:solidFill>
                <a:srgbClr val="0000CC"/>
              </a:solidFill>
            </a:endParaRPr>
          </a:p>
          <a:p>
            <a:pPr marL="0" indent="0">
              <a:lnSpc>
                <a:spcPct val="110000"/>
              </a:lnSpc>
              <a:buNone/>
            </a:pPr>
            <a:r>
              <a:rPr lang="en-US" altLang="zh-CN" b="1" dirty="0" smtClean="0">
                <a:solidFill>
                  <a:srgbClr val="0000CC"/>
                </a:solidFill>
              </a:rPr>
              <a:t>Para2: </a:t>
            </a:r>
            <a:r>
              <a:rPr lang="en-US" altLang="zh-CN" b="1" i="1" dirty="0" smtClean="0">
                <a:solidFill>
                  <a:srgbClr val="0000CC"/>
                </a:solidFill>
              </a:rPr>
              <a:t>To Jeremy’s surprise, his father was handing the camera to him.</a:t>
            </a:r>
            <a:endParaRPr lang="zh-CN" altLang="en-US" b="1" i="1" dirty="0">
              <a:solidFill>
                <a:srgbClr val="0000CC"/>
              </a:solidFill>
            </a:endParaRPr>
          </a:p>
        </p:txBody>
      </p:sp>
      <p:sp>
        <p:nvSpPr>
          <p:cNvPr id="2" name="文本框 1"/>
          <p:cNvSpPr txBox="1"/>
          <p:nvPr/>
        </p:nvSpPr>
        <p:spPr>
          <a:xfrm>
            <a:off x="3791585" y="5805170"/>
            <a:ext cx="8400415" cy="1076325"/>
          </a:xfrm>
          <a:prstGeom prst="rect">
            <a:avLst/>
          </a:prstGeom>
          <a:solidFill>
            <a:schemeClr val="accent5">
              <a:lumMod val="90000"/>
              <a:lumOff val="10000"/>
            </a:schemeClr>
          </a:solidFill>
        </p:spPr>
        <p:txBody>
          <a:bodyPr wrap="square" rtlCol="0">
            <a:spAutoFit/>
          </a:bodyPr>
          <a:lstStyle/>
          <a:p>
            <a:r>
              <a:rPr lang="en-US" altLang="zh-CN" sz="3200" dirty="0">
                <a:solidFill>
                  <a:schemeClr val="bg1"/>
                </a:solidFill>
                <a:latin typeface="Arial Black" panose="020B0A04020102020204" charset="0"/>
                <a:cs typeface="Arial Black" panose="020B0A04020102020204" charset="0"/>
              </a:rPr>
              <a:t>Tip 4: Learn </a:t>
            </a:r>
            <a:r>
              <a:rPr lang="en-US" altLang="zh-CN" sz="3200" dirty="0" err="1">
                <a:solidFill>
                  <a:schemeClr val="bg1"/>
                </a:solidFill>
                <a:latin typeface="Arial Black" panose="020B0A04020102020204" charset="0"/>
                <a:cs typeface="Arial Black" panose="020B0A04020102020204" charset="0"/>
              </a:rPr>
              <a:t>authentic</a:t>
            </a:r>
            <a:r>
              <a:rPr lang="en-US" altLang="zh-CN" sz="3200" dirty="0">
                <a:solidFill>
                  <a:schemeClr val="bg1"/>
                </a:solidFill>
                <a:latin typeface="Arial Black" panose="020B0A04020102020204" charset="0"/>
                <a:cs typeface="Arial Black" panose="020B0A04020102020204" charset="0"/>
              </a:rPr>
              <a:t> English from the original text!</a:t>
            </a:r>
            <a:endParaRPr lang="en-US" altLang="zh-CN" sz="3200" dirty="0">
              <a:solidFill>
                <a:schemeClr val="bg1"/>
              </a:solidFill>
              <a:latin typeface="Arial Black" panose="020B0A04020102020204" charset="0"/>
              <a:cs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20" name="图片 19" descr="(zhaoxi.net)"/>
          <p:cNvPicPr>
            <a:picLocks noChangeAspect="1"/>
          </p:cNvPicPr>
          <p:nvPr/>
        </p:nvPicPr>
        <p:blipFill>
          <a:blip r:embed="rId1"/>
          <a:stretch>
            <a:fillRect/>
          </a:stretch>
        </p:blipFill>
        <p:spPr>
          <a:xfrm>
            <a:off x="911225" y="764540"/>
            <a:ext cx="2635250" cy="2635250"/>
          </a:xfrm>
          <a:prstGeom prst="rect">
            <a:avLst/>
          </a:prstGeom>
        </p:spPr>
      </p:pic>
      <p:sp>
        <p:nvSpPr>
          <p:cNvPr id="22" name="文本框 21"/>
          <p:cNvSpPr txBox="1"/>
          <p:nvPr/>
        </p:nvSpPr>
        <p:spPr>
          <a:xfrm>
            <a:off x="3503295" y="3284855"/>
            <a:ext cx="6915150" cy="1322070"/>
          </a:xfrm>
          <a:prstGeom prst="rect">
            <a:avLst/>
          </a:prstGeom>
          <a:noFill/>
          <a:ln w="38100">
            <a:solidFill>
              <a:schemeClr val="tx2">
                <a:lumMod val="50000"/>
              </a:schemeClr>
            </a:solidFill>
          </a:ln>
        </p:spPr>
        <p:txBody>
          <a:bodyPr wrap="square" rtlCol="0">
            <a:spAutoFit/>
          </a:bodyPr>
          <a:lstStyle/>
          <a:p>
            <a:pPr algn="ctr"/>
            <a:r>
              <a:rPr lang="en-US" altLang="zh-CN" sz="4000" b="1">
                <a:latin typeface="Arial Narrow" panose="020B0606020202030204" charset="0"/>
                <a:cs typeface="Arial Narrow" panose="020B0606020202030204" charset="0"/>
              </a:rPr>
              <a:t>Let’s appreciate some well-written sentences!</a:t>
            </a:r>
            <a:endParaRPr lang="en-US" altLang="zh-CN" sz="4000" b="1">
              <a:latin typeface="Arial Narrow" panose="020B0606020202030204" charset="0"/>
              <a:cs typeface="Arial Narrow" panose="020B06060202020302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335280" y="476885"/>
            <a:ext cx="11637645" cy="640334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zh-CN" altLang="en-US" sz="3200" u="sng">
                <a:latin typeface="+mn-lt"/>
                <a:cs typeface="+mn-lt"/>
              </a:rPr>
              <a:t>A ripple of fear</a:t>
            </a:r>
            <a:r>
              <a:rPr lang="zh-CN" altLang="en-US" sz="3200">
                <a:latin typeface="+mn-lt"/>
                <a:cs typeface="+mn-lt"/>
              </a:rPr>
              <a:t> mingled with regret </a:t>
            </a:r>
            <a:r>
              <a:rPr lang="zh-CN" altLang="en-US" sz="3200" u="sng">
                <a:latin typeface="+mn-lt"/>
                <a:cs typeface="+mn-lt"/>
              </a:rPr>
              <a:t>surging through </a:t>
            </a:r>
            <a:r>
              <a:rPr lang="zh-CN" altLang="en-US" sz="3200">
                <a:latin typeface="+mn-lt"/>
                <a:cs typeface="+mn-lt"/>
              </a:rPr>
              <a:t>him, </a:t>
            </a:r>
            <a:r>
              <a:rPr lang="zh-CN" altLang="en-US" sz="3200" u="sng">
                <a:latin typeface="+mn-lt"/>
                <a:cs typeface="+mn-lt"/>
              </a:rPr>
              <a:t>sweat oozing from</a:t>
            </a:r>
            <a:r>
              <a:rPr lang="zh-CN" altLang="en-US" sz="3200">
                <a:latin typeface="+mn-lt"/>
                <a:cs typeface="+mn-lt"/>
              </a:rPr>
              <a:t> his forehead</a:t>
            </a:r>
            <a:r>
              <a:rPr lang="en-US" altLang="zh-CN" sz="3200">
                <a:latin typeface="+mn-lt"/>
                <a:cs typeface="+mn-lt"/>
              </a:rPr>
              <a:t> </a:t>
            </a:r>
            <a:r>
              <a:rPr lang="zh-CN" altLang="en-US" sz="3200">
                <a:latin typeface="+mn-lt"/>
                <a:cs typeface="+mn-lt"/>
                <a:sym typeface="+mn-ea"/>
              </a:rPr>
              <a:t>despite the freezing cold weather</a:t>
            </a:r>
            <a:r>
              <a:rPr lang="zh-CN" altLang="en-US" sz="3200">
                <a:latin typeface="+mn-lt"/>
                <a:cs typeface="+mn-lt"/>
              </a:rPr>
              <a:t>, Jeremy </a:t>
            </a:r>
            <a:r>
              <a:rPr lang="zh-CN" altLang="en-US" sz="3200" b="1">
                <a:solidFill>
                  <a:srgbClr val="C00000"/>
                </a:solidFill>
                <a:latin typeface="+mn-lt"/>
                <a:cs typeface="+mn-lt"/>
              </a:rPr>
              <a:t>stutter</a:t>
            </a:r>
            <a:r>
              <a:rPr lang="zh-CN" altLang="en-US" sz="3200">
                <a:latin typeface="+mn-lt"/>
                <a:cs typeface="+mn-lt"/>
              </a:rPr>
              <a:t>ed</a:t>
            </a:r>
            <a:r>
              <a:rPr lang="en-US" altLang="zh-CN" sz="3200">
                <a:latin typeface="+mn-lt"/>
                <a:cs typeface="+mn-lt"/>
              </a:rPr>
              <a:t>/</a:t>
            </a:r>
            <a:r>
              <a:rPr lang="en-US" altLang="zh-CN" sz="3200" b="1">
                <a:solidFill>
                  <a:srgbClr val="C00000"/>
                </a:solidFill>
                <a:latin typeface="+mn-lt"/>
                <a:cs typeface="+mn-lt"/>
              </a:rPr>
              <a:t>stammer</a:t>
            </a:r>
            <a:r>
              <a:rPr lang="en-US" altLang="zh-CN" sz="3200">
                <a:latin typeface="+mn-lt"/>
                <a:cs typeface="+mn-lt"/>
              </a:rPr>
              <a:t>ed</a:t>
            </a:r>
            <a:r>
              <a:rPr lang="zh-CN" altLang="en-US" sz="3200">
                <a:latin typeface="+mn-lt"/>
                <a:cs typeface="+mn-lt"/>
              </a:rPr>
              <a:t>, </a:t>
            </a:r>
            <a:r>
              <a:rPr lang="en-US" altLang="zh-CN" sz="3200">
                <a:latin typeface="+mn-lt"/>
                <a:cs typeface="+mn-lt"/>
              </a:rPr>
              <a:t>“</a:t>
            </a:r>
            <a:r>
              <a:rPr lang="zh-CN" altLang="en-US" sz="3200">
                <a:latin typeface="+mn-lt"/>
                <a:cs typeface="+mn-lt"/>
              </a:rPr>
              <a:t>...</a:t>
            </a:r>
            <a:r>
              <a:rPr lang="en-US" altLang="zh-CN" sz="3200">
                <a:latin typeface="+mn-lt"/>
                <a:cs typeface="+mn-lt"/>
              </a:rPr>
              <a:t>”</a:t>
            </a:r>
            <a:r>
              <a:rPr lang="zh-CN" altLang="en-US" sz="3200">
                <a:latin typeface="+mn-lt"/>
                <a:cs typeface="+mn-lt"/>
              </a:rPr>
              <a:t> </a:t>
            </a:r>
            <a:endParaRPr lang="zh-CN" altLang="en-US" sz="3200">
              <a:latin typeface="+mn-lt"/>
              <a:cs typeface="+mn-lt"/>
            </a:endParaRPr>
          </a:p>
          <a:p>
            <a:pPr marL="457200" indent="-457200">
              <a:lnSpc>
                <a:spcPct val="90000"/>
              </a:lnSpc>
              <a:buFont typeface="Arial" panose="020B0604020202020204" pitchFamily="34" charset="0"/>
              <a:buChar char="•"/>
            </a:pPr>
            <a:endParaRPr lang="zh-CN" altLang="en-US" sz="1800">
              <a:latin typeface="+mn-lt"/>
              <a:cs typeface="+mn-lt"/>
            </a:endParaRPr>
          </a:p>
          <a:p>
            <a:pPr marL="457200" indent="-457200">
              <a:lnSpc>
                <a:spcPct val="90000"/>
              </a:lnSpc>
              <a:buFont typeface="Arial" panose="020B0604020202020204" pitchFamily="34" charset="0"/>
              <a:buChar char="•"/>
            </a:pPr>
            <a:r>
              <a:rPr lang="zh-CN" altLang="en-US" sz="3200" u="sng">
                <a:latin typeface="+mn-lt"/>
                <a:cs typeface="+mn-lt"/>
              </a:rPr>
              <a:t>Mind going</a:t>
            </a:r>
            <a:r>
              <a:rPr lang="zh-CN" altLang="en-US" sz="3200">
                <a:latin typeface="+mn-lt"/>
                <a:cs typeface="+mn-lt"/>
              </a:rPr>
              <a:t> blank and </a:t>
            </a:r>
            <a:r>
              <a:rPr lang="zh-CN" altLang="en-US" sz="3200" u="sng">
                <a:latin typeface="+mn-lt"/>
                <a:cs typeface="+mn-lt"/>
              </a:rPr>
              <a:t>head drooping</a:t>
            </a:r>
            <a:r>
              <a:rPr lang="zh-CN" altLang="en-US" sz="3200">
                <a:latin typeface="+mn-lt"/>
                <a:cs typeface="+mn-lt"/>
              </a:rPr>
              <a:t>, Jeremy </a:t>
            </a:r>
            <a:r>
              <a:rPr lang="zh-CN" altLang="en-US" sz="3200" b="1">
                <a:solidFill>
                  <a:srgbClr val="C00000"/>
                </a:solidFill>
                <a:latin typeface="+mn-lt"/>
                <a:cs typeface="+mn-lt"/>
              </a:rPr>
              <a:t>shuffle</a:t>
            </a:r>
            <a:r>
              <a:rPr lang="zh-CN" altLang="en-US" sz="3200">
                <a:latin typeface="+mn-lt"/>
                <a:cs typeface="+mn-lt"/>
              </a:rPr>
              <a:t>d his feet awkwardly, </a:t>
            </a:r>
            <a:r>
              <a:rPr lang="zh-CN" altLang="en-US" sz="3200" u="sng">
                <a:latin typeface="+mn-lt"/>
                <a:cs typeface="+mn-lt"/>
              </a:rPr>
              <a:t>remaining in silence</a:t>
            </a:r>
            <a:r>
              <a:rPr lang="zh-CN" altLang="en-US" sz="3200">
                <a:latin typeface="+mn-lt"/>
                <a:cs typeface="+mn-lt"/>
              </a:rPr>
              <a:t>. After a while, he </a:t>
            </a:r>
            <a:r>
              <a:rPr lang="zh-CN" altLang="en-US" sz="3200" b="1">
                <a:solidFill>
                  <a:srgbClr val="C00000"/>
                </a:solidFill>
                <a:latin typeface="+mn-lt"/>
                <a:cs typeface="+mn-lt"/>
              </a:rPr>
              <a:t>mumble</a:t>
            </a:r>
            <a:r>
              <a:rPr lang="zh-CN" altLang="en-US" sz="3200">
                <a:latin typeface="+mn-lt"/>
                <a:cs typeface="+mn-lt"/>
              </a:rPr>
              <a:t>d, </a:t>
            </a:r>
            <a:r>
              <a:rPr lang="en-US" altLang="zh-CN" sz="3200">
                <a:latin typeface="+mn-lt"/>
                <a:cs typeface="+mn-lt"/>
                <a:sym typeface="+mn-ea"/>
              </a:rPr>
              <a:t>“</a:t>
            </a:r>
            <a:r>
              <a:rPr lang="zh-CN" altLang="en-US" sz="3200">
                <a:latin typeface="+mn-lt"/>
                <a:cs typeface="+mn-lt"/>
                <a:sym typeface="+mn-ea"/>
              </a:rPr>
              <a:t>...</a:t>
            </a:r>
            <a:r>
              <a:rPr lang="en-US" altLang="zh-CN" sz="3200">
                <a:latin typeface="+mn-lt"/>
                <a:cs typeface="+mn-lt"/>
                <a:sym typeface="+mn-ea"/>
              </a:rPr>
              <a:t>”</a:t>
            </a:r>
            <a:r>
              <a:rPr lang="zh-CN" altLang="en-US" sz="3200">
                <a:latin typeface="+mn-lt"/>
                <a:cs typeface="+mn-lt"/>
              </a:rPr>
              <a:t> </a:t>
            </a:r>
            <a:endParaRPr lang="zh-CN" altLang="en-US" sz="3200">
              <a:latin typeface="+mn-lt"/>
              <a:cs typeface="+mn-lt"/>
            </a:endParaRPr>
          </a:p>
          <a:p>
            <a:pPr marL="457200" indent="-457200">
              <a:lnSpc>
                <a:spcPct val="90000"/>
              </a:lnSpc>
              <a:buFont typeface="Arial" panose="020B0604020202020204" pitchFamily="34" charset="0"/>
              <a:buChar char="•"/>
            </a:pPr>
            <a:endParaRPr lang="zh-CN" altLang="en-US" sz="1800">
              <a:latin typeface="+mn-lt"/>
              <a:cs typeface="+mn-lt"/>
            </a:endParaRPr>
          </a:p>
          <a:p>
            <a:pPr marL="457200" indent="-457200">
              <a:lnSpc>
                <a:spcPct val="90000"/>
              </a:lnSpc>
              <a:buFont typeface="Arial" panose="020B0604020202020204" pitchFamily="34" charset="0"/>
              <a:buChar char="•"/>
            </a:pPr>
            <a:r>
              <a:rPr lang="zh-CN" altLang="en-US" sz="3200">
                <a:latin typeface="+mn-lt"/>
                <a:cs typeface="+mn-lt"/>
              </a:rPr>
              <a:t>Thump! Thump! Thump! Jeremy</a:t>
            </a:r>
            <a:r>
              <a:rPr lang="en-US" altLang="zh-CN" sz="3200">
                <a:latin typeface="+mn-lt"/>
                <a:cs typeface="+mn-lt"/>
              </a:rPr>
              <a:t>’</a:t>
            </a:r>
            <a:r>
              <a:rPr lang="zh-CN" altLang="en-US" sz="3200">
                <a:latin typeface="+mn-lt"/>
                <a:cs typeface="+mn-lt"/>
              </a:rPr>
              <a:t>s heart </a:t>
            </a:r>
            <a:r>
              <a:rPr lang="zh-CN" altLang="en-US" sz="3200" b="1">
                <a:solidFill>
                  <a:srgbClr val="C00000"/>
                </a:solidFill>
                <a:latin typeface="+mn-lt"/>
                <a:cs typeface="+mn-lt"/>
              </a:rPr>
              <a:t>palpitate</a:t>
            </a:r>
            <a:r>
              <a:rPr lang="zh-CN" altLang="en-US" sz="3200">
                <a:latin typeface="+mn-lt"/>
                <a:cs typeface="+mn-lt"/>
              </a:rPr>
              <a:t>d violently. How could he answer it? His mind was </a:t>
            </a:r>
            <a:r>
              <a:rPr lang="zh-CN" altLang="en-US" sz="3200" b="1">
                <a:solidFill>
                  <a:srgbClr val="C00000"/>
                </a:solidFill>
                <a:latin typeface="+mn-lt"/>
                <a:cs typeface="+mn-lt"/>
              </a:rPr>
              <a:t>in a daze</a:t>
            </a:r>
            <a:r>
              <a:rPr lang="zh-CN" altLang="en-US" sz="3200">
                <a:latin typeface="+mn-lt"/>
                <a:cs typeface="+mn-lt"/>
              </a:rPr>
              <a:t>.</a:t>
            </a:r>
            <a:endParaRPr lang="zh-CN" altLang="en-US" sz="3200">
              <a:latin typeface="+mn-lt"/>
              <a:cs typeface="+mn-lt"/>
            </a:endParaRPr>
          </a:p>
          <a:p>
            <a:pPr marL="457200" indent="-457200">
              <a:lnSpc>
                <a:spcPct val="90000"/>
              </a:lnSpc>
              <a:buFont typeface="Arial" panose="020B0604020202020204" pitchFamily="34" charset="0"/>
              <a:buChar char="•"/>
            </a:pPr>
            <a:endParaRPr lang="zh-CN" altLang="en-US" sz="1800">
              <a:latin typeface="+mn-lt"/>
              <a:cs typeface="+mn-lt"/>
            </a:endParaRPr>
          </a:p>
          <a:p>
            <a:pPr marL="457200" indent="-457200">
              <a:lnSpc>
                <a:spcPct val="90000"/>
              </a:lnSpc>
              <a:buFont typeface="Arial" panose="020B0604020202020204" pitchFamily="34" charset="0"/>
              <a:buChar char="•"/>
            </a:pPr>
            <a:r>
              <a:rPr lang="en-US" altLang="zh-CN" sz="3200">
                <a:latin typeface="+mn-lt"/>
                <a:cs typeface="+mn-lt"/>
                <a:sym typeface="+mn-ea"/>
              </a:rPr>
              <a:t>“</a:t>
            </a:r>
            <a:r>
              <a:rPr lang="zh-CN" altLang="en-US" sz="3200">
                <a:latin typeface="+mn-lt"/>
                <a:cs typeface="+mn-lt"/>
                <a:sym typeface="+mn-ea"/>
              </a:rPr>
              <a:t>...</a:t>
            </a:r>
            <a:r>
              <a:rPr lang="en-US" altLang="zh-CN" sz="3200">
                <a:latin typeface="+mn-lt"/>
                <a:cs typeface="+mn-lt"/>
                <a:sym typeface="+mn-ea"/>
              </a:rPr>
              <a:t>”</a:t>
            </a:r>
            <a:r>
              <a:rPr lang="zh-CN" altLang="en-US" sz="3200">
                <a:latin typeface="+mn-lt"/>
                <a:cs typeface="+mn-lt"/>
              </a:rPr>
              <a:t> Jeremy </a:t>
            </a:r>
            <a:r>
              <a:rPr lang="zh-CN" altLang="en-US" sz="3200" b="1">
                <a:solidFill>
                  <a:srgbClr val="C00000"/>
                </a:solidFill>
                <a:latin typeface="+mn-lt"/>
                <a:cs typeface="+mn-lt"/>
              </a:rPr>
              <a:t>murmur</a:t>
            </a:r>
            <a:r>
              <a:rPr lang="zh-CN" altLang="en-US" sz="3200">
                <a:latin typeface="+mn-lt"/>
                <a:cs typeface="+mn-lt"/>
              </a:rPr>
              <a:t>ed </a:t>
            </a:r>
            <a:r>
              <a:rPr lang="zh-CN" altLang="en-US" sz="3200" b="1">
                <a:solidFill>
                  <a:srgbClr val="C00000"/>
                </a:solidFill>
                <a:latin typeface="+mn-lt"/>
                <a:cs typeface="+mn-lt"/>
              </a:rPr>
              <a:t>in a cracked</a:t>
            </a:r>
            <a:r>
              <a:rPr lang="en-US" altLang="zh-CN" sz="3200" b="1">
                <a:solidFill>
                  <a:srgbClr val="C00000"/>
                </a:solidFill>
                <a:latin typeface="+mn-lt"/>
                <a:cs typeface="+mn-lt"/>
              </a:rPr>
              <a:t>/hoarse</a:t>
            </a:r>
            <a:r>
              <a:rPr lang="zh-CN" altLang="en-US" sz="3200" b="1">
                <a:solidFill>
                  <a:srgbClr val="C00000"/>
                </a:solidFill>
                <a:latin typeface="+mn-lt"/>
                <a:cs typeface="+mn-lt"/>
              </a:rPr>
              <a:t> voice</a:t>
            </a:r>
            <a:r>
              <a:rPr lang="zh-CN" altLang="en-US" sz="3200">
                <a:latin typeface="+mn-lt"/>
                <a:cs typeface="+mn-lt"/>
              </a:rPr>
              <a:t>, </a:t>
            </a:r>
            <a:r>
              <a:rPr lang="zh-CN" altLang="en-US" sz="3200" u="sng">
                <a:latin typeface="+mn-lt"/>
                <a:cs typeface="+mn-lt"/>
              </a:rPr>
              <a:t>his face drained of color and animation</a:t>
            </a:r>
            <a:r>
              <a:rPr lang="zh-CN" altLang="en-US" sz="3200">
                <a:latin typeface="+mn-lt"/>
                <a:cs typeface="+mn-lt"/>
              </a:rPr>
              <a:t>.</a:t>
            </a:r>
            <a:endParaRPr lang="zh-CN" altLang="en-US" sz="3200">
              <a:latin typeface="+mn-lt"/>
              <a:cs typeface="+mn-lt"/>
            </a:endParaRPr>
          </a:p>
          <a:p>
            <a:pPr marL="457200" indent="-457200">
              <a:lnSpc>
                <a:spcPct val="90000"/>
              </a:lnSpc>
              <a:buFont typeface="Arial" panose="020B0604020202020204" pitchFamily="34" charset="0"/>
              <a:buChar char="•"/>
            </a:pPr>
            <a:endParaRPr lang="zh-CN" altLang="en-US" sz="1800">
              <a:latin typeface="+mn-lt"/>
              <a:cs typeface="+mn-lt"/>
            </a:endParaRPr>
          </a:p>
          <a:p>
            <a:pPr marL="457200" indent="-457200">
              <a:lnSpc>
                <a:spcPct val="90000"/>
              </a:lnSpc>
              <a:buFont typeface="Arial" panose="020B0604020202020204" pitchFamily="34" charset="0"/>
              <a:buChar char="•"/>
            </a:pPr>
            <a:r>
              <a:rPr lang="zh-CN" altLang="en-US" sz="3200" u="sng">
                <a:latin typeface="+mn-lt"/>
                <a:cs typeface="+mn-lt"/>
              </a:rPr>
              <a:t>With face drained of color</a:t>
            </a:r>
            <a:r>
              <a:rPr lang="zh-CN" altLang="en-US" sz="3200">
                <a:latin typeface="+mn-lt"/>
                <a:cs typeface="+mn-lt"/>
              </a:rPr>
              <a:t>, Jeremy couldn</a:t>
            </a:r>
            <a:r>
              <a:rPr lang="en-US" altLang="zh-CN" sz="3200">
                <a:latin typeface="+mn-lt"/>
                <a:cs typeface="+mn-lt"/>
              </a:rPr>
              <a:t>’</a:t>
            </a:r>
            <a:r>
              <a:rPr lang="zh-CN" altLang="en-US" sz="3200">
                <a:latin typeface="+mn-lt"/>
                <a:cs typeface="+mn-lt"/>
              </a:rPr>
              <a:t>t </a:t>
            </a:r>
            <a:r>
              <a:rPr lang="zh-CN" altLang="en-US" sz="3200" b="1">
                <a:solidFill>
                  <a:srgbClr val="C00000"/>
                </a:solidFill>
                <a:latin typeface="+mn-lt"/>
                <a:cs typeface="+mn-lt"/>
              </a:rPr>
              <a:t>utter a single word</a:t>
            </a:r>
            <a:r>
              <a:rPr lang="zh-CN" altLang="en-US" sz="3200">
                <a:latin typeface="+mn-lt"/>
                <a:cs typeface="+mn-lt"/>
              </a:rPr>
              <a:t>.</a:t>
            </a:r>
            <a:endParaRPr lang="zh-CN" altLang="en-US" sz="3200">
              <a:latin typeface="+mn-lt"/>
              <a:cs typeface="+mn-lt"/>
            </a:endParaRPr>
          </a:p>
        </p:txBody>
      </p:sp>
      <p:sp>
        <p:nvSpPr>
          <p:cNvPr id="3" name="文本框 2"/>
          <p:cNvSpPr txBox="1"/>
          <p:nvPr/>
        </p:nvSpPr>
        <p:spPr>
          <a:xfrm>
            <a:off x="27305" y="11430"/>
            <a:ext cx="3217545"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en-US" altLang="zh-CN" b="1"/>
              <a:t>1). Jeremy面对父亲质问时</a:t>
            </a:r>
            <a:endParaRPr lang="en-US" altLang="zh-C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18745" y="332740"/>
            <a:ext cx="11830685" cy="650113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altLang="zh-CN" sz="3200">
                <a:cs typeface="Arial" panose="020B0604020202020204" pitchFamily="34" charset="0"/>
              </a:rPr>
              <a:t>“</a:t>
            </a:r>
            <a:r>
              <a:rPr lang="zh-CN" altLang="en-US" sz="3200">
                <a:cs typeface="Arial" panose="020B0604020202020204" pitchFamily="34" charset="0"/>
              </a:rPr>
              <a:t>I...I just didn</a:t>
            </a:r>
            <a:r>
              <a:rPr lang="en-US" altLang="zh-CN" sz="3200">
                <a:cs typeface="Arial" panose="020B0604020202020204" pitchFamily="34" charset="0"/>
              </a:rPr>
              <a:t>’</a:t>
            </a:r>
            <a:r>
              <a:rPr lang="zh-CN" altLang="en-US" sz="3200">
                <a:cs typeface="Arial" panose="020B0604020202020204" pitchFamily="34" charset="0"/>
              </a:rPr>
              <a:t>t </a:t>
            </a:r>
            <a:r>
              <a:rPr lang="zh-CN" altLang="en-US" sz="3200" b="1">
                <a:solidFill>
                  <a:srgbClr val="C00000"/>
                </a:solidFill>
                <a:cs typeface="Arial" panose="020B0604020202020204" pitchFamily="34" charset="0"/>
              </a:rPr>
              <a:t>have the guts</a:t>
            </a:r>
            <a:r>
              <a:rPr lang="zh-CN" altLang="en-US" sz="3200">
                <a:cs typeface="Arial" panose="020B0604020202020204" pitchFamily="34" charset="0"/>
              </a:rPr>
              <a:t> to shoot. They were so</a:t>
            </a:r>
            <a:r>
              <a:rPr lang="en-US" altLang="zh-CN" sz="3200">
                <a:cs typeface="Arial" panose="020B0604020202020204" pitchFamily="34" charset="0"/>
              </a:rPr>
              <a:t>, so cute</a:t>
            </a:r>
            <a:r>
              <a:rPr lang="zh-CN" altLang="en-US" sz="3200">
                <a:cs typeface="Arial" panose="020B0604020202020204" pitchFamily="34" charset="0"/>
              </a:rPr>
              <a:t> and innocent.</a:t>
            </a:r>
            <a:r>
              <a:rPr lang="en-US" altLang="zh-CN" sz="3200">
                <a:cs typeface="Arial" panose="020B0604020202020204" pitchFamily="34" charset="0"/>
              </a:rPr>
              <a:t>”</a:t>
            </a:r>
            <a:r>
              <a:rPr lang="zh-CN" altLang="en-US" sz="3200">
                <a:cs typeface="Arial" panose="020B0604020202020204" pitchFamily="34" charset="0"/>
              </a:rPr>
              <a:t> </a:t>
            </a:r>
            <a:r>
              <a:rPr lang="zh-CN" altLang="en-US" sz="3200" u="sng">
                <a:cs typeface="Arial" panose="020B0604020202020204" pitchFamily="34" charset="0"/>
              </a:rPr>
              <a:t>Head drooping</a:t>
            </a:r>
            <a:r>
              <a:rPr lang="zh-CN" altLang="en-US" sz="3200">
                <a:cs typeface="Arial" panose="020B0604020202020204" pitchFamily="34" charset="0"/>
              </a:rPr>
              <a:t>, he wasn</a:t>
            </a:r>
            <a:r>
              <a:rPr lang="en-US" altLang="zh-CN" sz="3200">
                <a:cs typeface="Arial" panose="020B0604020202020204" pitchFamily="34" charset="0"/>
              </a:rPr>
              <a:t>’</a:t>
            </a:r>
            <a:r>
              <a:rPr lang="zh-CN" altLang="en-US" sz="3200">
                <a:cs typeface="Arial" panose="020B0604020202020204" pitchFamily="34" charset="0"/>
              </a:rPr>
              <a:t>t dare to look into his father</a:t>
            </a:r>
            <a:r>
              <a:rPr lang="en-US" altLang="zh-CN" sz="3200">
                <a:cs typeface="Arial" panose="020B0604020202020204" pitchFamily="34" charset="0"/>
              </a:rPr>
              <a:t>’</a:t>
            </a:r>
            <a:r>
              <a:rPr lang="zh-CN" altLang="en-US" sz="3200">
                <a:cs typeface="Arial" panose="020B0604020202020204" pitchFamily="34" charset="0"/>
              </a:rPr>
              <a:t>s eyes.</a:t>
            </a:r>
            <a:endParaRPr lang="zh-CN" altLang="en-US" sz="3200">
              <a:cs typeface="Arial" panose="020B0604020202020204" pitchFamily="34" charset="0"/>
            </a:endParaRPr>
          </a:p>
          <a:p>
            <a:pPr marL="457200" indent="-457200">
              <a:lnSpc>
                <a:spcPct val="90000"/>
              </a:lnSpc>
              <a:buFont typeface="Arial" panose="020B0604020202020204" pitchFamily="34" charset="0"/>
              <a:buChar char="•"/>
            </a:pPr>
            <a:endParaRPr lang="zh-CN" altLang="en-US" sz="1800">
              <a:cs typeface="Arial" panose="020B0604020202020204" pitchFamily="34" charset="0"/>
            </a:endParaRPr>
          </a:p>
          <a:p>
            <a:pPr marL="457200" indent="-457200">
              <a:lnSpc>
                <a:spcPct val="90000"/>
              </a:lnSpc>
              <a:buFont typeface="Arial" panose="020B0604020202020204" pitchFamily="34" charset="0"/>
              <a:buChar char="•"/>
            </a:pPr>
            <a:r>
              <a:rPr lang="zh-CN" altLang="en-US" sz="3200" u="sng">
                <a:cs typeface="Arial" panose="020B0604020202020204" pitchFamily="34" charset="0"/>
              </a:rPr>
              <a:t>Hard as he tried</a:t>
            </a:r>
            <a:r>
              <a:rPr lang="zh-CN" altLang="en-US" sz="3200">
                <a:cs typeface="Arial" panose="020B0604020202020204" pitchFamily="34" charset="0"/>
              </a:rPr>
              <a:t>, everytime he made up his mind to shoot, conscience would </a:t>
            </a:r>
            <a:r>
              <a:rPr lang="zh-CN" altLang="en-US" sz="3200" b="1">
                <a:solidFill>
                  <a:srgbClr val="C00000"/>
                </a:solidFill>
                <a:cs typeface="Arial" panose="020B0604020202020204" pitchFamily="34" charset="0"/>
              </a:rPr>
              <a:t>sting</a:t>
            </a:r>
            <a:r>
              <a:rPr lang="zh-CN" altLang="en-US" sz="3200">
                <a:cs typeface="Arial" panose="020B0604020202020204" pitchFamily="34" charset="0"/>
              </a:rPr>
              <a:t> him sharply. </a:t>
            </a:r>
            <a:r>
              <a:rPr lang="en-US" altLang="zh-CN" sz="3200">
                <a:cs typeface="Arial" panose="020B0604020202020204" pitchFamily="34" charset="0"/>
              </a:rPr>
              <a:t>”</a:t>
            </a:r>
            <a:r>
              <a:rPr lang="zh-CN" altLang="en-US" sz="3200">
                <a:cs typeface="Arial" panose="020B0604020202020204" pitchFamily="34" charset="0"/>
              </a:rPr>
              <a:t>I just can</a:t>
            </a:r>
            <a:r>
              <a:rPr lang="en-US" altLang="zh-CN" sz="3200">
                <a:cs typeface="Arial" panose="020B0604020202020204" pitchFamily="34" charset="0"/>
              </a:rPr>
              <a:t>’</a:t>
            </a:r>
            <a:r>
              <a:rPr lang="zh-CN" altLang="en-US" sz="3200">
                <a:cs typeface="Arial" panose="020B0604020202020204" pitchFamily="34" charset="0"/>
              </a:rPr>
              <a:t>t make it!</a:t>
            </a:r>
            <a:r>
              <a:rPr lang="en-US" altLang="zh-CN" sz="3200">
                <a:cs typeface="Arial" panose="020B0604020202020204" pitchFamily="34" charset="0"/>
              </a:rPr>
              <a:t>”</a:t>
            </a:r>
            <a:r>
              <a:rPr lang="zh-CN" altLang="en-US" sz="3200">
                <a:cs typeface="Arial" panose="020B0604020202020204" pitchFamily="34" charset="0"/>
              </a:rPr>
              <a:t> Jeremy </a:t>
            </a:r>
            <a:r>
              <a:rPr lang="zh-CN" altLang="en-US" sz="3200" b="1">
                <a:solidFill>
                  <a:srgbClr val="C00000"/>
                </a:solidFill>
                <a:cs typeface="Arial" panose="020B0604020202020204" pitchFamily="34" charset="0"/>
              </a:rPr>
              <a:t>blurt</a:t>
            </a:r>
            <a:r>
              <a:rPr lang="zh-CN" altLang="en-US" sz="3200">
                <a:cs typeface="Arial" panose="020B0604020202020204" pitchFamily="34" charset="0"/>
              </a:rPr>
              <a:t>ed, almost </a:t>
            </a:r>
            <a:r>
              <a:rPr lang="zh-CN" altLang="en-US" sz="3200" b="1">
                <a:solidFill>
                  <a:srgbClr val="C00000"/>
                </a:solidFill>
                <a:cs typeface="Arial" panose="020B0604020202020204" pitchFamily="34" charset="0"/>
              </a:rPr>
              <a:t>on the verge of collapse</a:t>
            </a:r>
            <a:r>
              <a:rPr lang="zh-CN" altLang="en-US" sz="3200">
                <a:cs typeface="Arial" panose="020B0604020202020204" pitchFamily="34" charset="0"/>
              </a:rPr>
              <a:t>. </a:t>
            </a:r>
            <a:endParaRPr lang="zh-CN" altLang="en-US" sz="3200">
              <a:cs typeface="Arial" panose="020B0604020202020204" pitchFamily="34" charset="0"/>
            </a:endParaRPr>
          </a:p>
          <a:p>
            <a:pPr marL="457200" indent="-457200">
              <a:lnSpc>
                <a:spcPct val="90000"/>
              </a:lnSpc>
              <a:buFont typeface="Arial" panose="020B0604020202020204" pitchFamily="34" charset="0"/>
              <a:buChar char="•"/>
            </a:pPr>
            <a:endParaRPr lang="zh-CN" altLang="en-US" sz="2000">
              <a:cs typeface="Arial" panose="020B0604020202020204" pitchFamily="34" charset="0"/>
            </a:endParaRPr>
          </a:p>
          <a:p>
            <a:pPr marL="457200" indent="-457200">
              <a:lnSpc>
                <a:spcPct val="90000"/>
              </a:lnSpc>
              <a:buFont typeface="Arial" panose="020B0604020202020204" pitchFamily="34" charset="0"/>
              <a:buChar char="•"/>
            </a:pPr>
            <a:r>
              <a:rPr lang="en-US" altLang="zh-CN" sz="3200">
                <a:cs typeface="Arial" panose="020B0604020202020204" pitchFamily="34" charset="0"/>
              </a:rPr>
              <a:t>“</a:t>
            </a:r>
            <a:r>
              <a:rPr lang="zh-CN" altLang="en-US" sz="3200">
                <a:cs typeface="Arial" panose="020B0604020202020204" pitchFamily="34" charset="0"/>
              </a:rPr>
              <a:t>Because </a:t>
            </a:r>
            <a:r>
              <a:rPr lang="zh-CN" altLang="en-US" sz="3200" b="1">
                <a:solidFill>
                  <a:srgbClr val="002060"/>
                </a:solidFill>
                <a:cs typeface="Arial" panose="020B0604020202020204" pitchFamily="34" charset="0"/>
              </a:rPr>
              <a:t>I don</a:t>
            </a:r>
            <a:r>
              <a:rPr lang="en-US" altLang="zh-CN" sz="3200" b="1">
                <a:solidFill>
                  <a:srgbClr val="002060"/>
                </a:solidFill>
                <a:cs typeface="Arial" panose="020B0604020202020204" pitchFamily="34" charset="0"/>
              </a:rPr>
              <a:t>’</a:t>
            </a:r>
            <a:r>
              <a:rPr lang="zh-CN" altLang="en-US" sz="3200" b="1">
                <a:solidFill>
                  <a:srgbClr val="002060"/>
                </a:solidFill>
                <a:cs typeface="Arial" panose="020B0604020202020204" pitchFamily="34" charset="0"/>
              </a:rPr>
              <a:t>t want to kill creatures for fun!</a:t>
            </a:r>
            <a:r>
              <a:rPr lang="en-US" altLang="zh-CN" sz="3200">
                <a:cs typeface="Arial" panose="020B0604020202020204" pitchFamily="34" charset="0"/>
              </a:rPr>
              <a:t>”</a:t>
            </a:r>
            <a:r>
              <a:rPr lang="zh-CN" altLang="en-US" sz="3200">
                <a:cs typeface="Arial" panose="020B0604020202020204" pitchFamily="34" charset="0"/>
              </a:rPr>
              <a:t> </a:t>
            </a:r>
            <a:r>
              <a:rPr lang="zh-CN" altLang="en-US" sz="3200" u="sng">
                <a:cs typeface="Arial" panose="020B0604020202020204" pitchFamily="34" charset="0"/>
              </a:rPr>
              <a:t>Tears obscuring/blurring</a:t>
            </a:r>
            <a:r>
              <a:rPr lang="zh-CN" altLang="en-US" sz="3200">
                <a:cs typeface="Arial" panose="020B0604020202020204" pitchFamily="34" charset="0"/>
              </a:rPr>
              <a:t> his vision, he realized he</a:t>
            </a:r>
            <a:r>
              <a:rPr lang="en-US" altLang="zh-CN" sz="3200">
                <a:cs typeface="Arial" panose="020B0604020202020204" pitchFamily="34" charset="0"/>
              </a:rPr>
              <a:t>’</a:t>
            </a:r>
            <a:r>
              <a:rPr lang="zh-CN" altLang="en-US" sz="3200">
                <a:cs typeface="Arial" panose="020B0604020202020204" pitchFamily="34" charset="0"/>
              </a:rPr>
              <a:t>d made a big mistake.</a:t>
            </a:r>
            <a:r>
              <a:rPr lang="en-US" altLang="zh-CN" sz="3200">
                <a:cs typeface="Arial" panose="020B0604020202020204" pitchFamily="34" charset="0"/>
              </a:rPr>
              <a:t>/</a:t>
            </a:r>
            <a:r>
              <a:rPr lang="zh-CN" altLang="en-US" sz="3200">
                <a:cs typeface="Arial" panose="020B0604020202020204" pitchFamily="34" charset="0"/>
                <a:sym typeface="+mn-ea"/>
              </a:rPr>
              <a:t> Suddenly, a deathly hush </a:t>
            </a:r>
            <a:r>
              <a:rPr lang="zh-CN" altLang="en-US" sz="3200" b="1">
                <a:solidFill>
                  <a:srgbClr val="C00000"/>
                </a:solidFill>
                <a:cs typeface="Arial" panose="020B0604020202020204" pitchFamily="34" charset="0"/>
                <a:sym typeface="+mn-ea"/>
              </a:rPr>
              <a:t>descend</a:t>
            </a:r>
            <a:r>
              <a:rPr lang="zh-CN" altLang="en-US" sz="3200">
                <a:cs typeface="Arial" panose="020B0604020202020204" pitchFamily="34" charset="0"/>
                <a:sym typeface="+mn-ea"/>
              </a:rPr>
              <a:t>ed over the father and son.</a:t>
            </a:r>
            <a:endParaRPr lang="zh-CN" altLang="en-US" sz="3200">
              <a:cs typeface="Arial" panose="020B0604020202020204" pitchFamily="34" charset="0"/>
              <a:sym typeface="+mn-ea"/>
            </a:endParaRPr>
          </a:p>
          <a:p>
            <a:pPr marL="457200" indent="-457200">
              <a:lnSpc>
                <a:spcPct val="90000"/>
              </a:lnSpc>
              <a:buFont typeface="Arial" panose="020B0604020202020204" pitchFamily="34" charset="0"/>
              <a:buChar char="•"/>
            </a:pPr>
            <a:endParaRPr lang="zh-CN" altLang="en-US" sz="900">
              <a:cs typeface="Arial" panose="020B0604020202020204" pitchFamily="34" charset="0"/>
            </a:endParaRPr>
          </a:p>
          <a:p>
            <a:pPr marL="457200" indent="-457200">
              <a:lnSpc>
                <a:spcPct val="90000"/>
              </a:lnSpc>
              <a:buFont typeface="Arial" panose="020B0604020202020204" pitchFamily="34" charset="0"/>
              <a:buChar char="•"/>
            </a:pPr>
            <a:r>
              <a:rPr lang="en-US" altLang="zh-CN" sz="3200">
                <a:cs typeface="Arial" panose="020B0604020202020204" pitchFamily="34" charset="0"/>
              </a:rPr>
              <a:t>“</a:t>
            </a:r>
            <a:r>
              <a:rPr lang="zh-CN" altLang="en-US" sz="3200">
                <a:cs typeface="Arial" panose="020B0604020202020204" pitchFamily="34" charset="0"/>
              </a:rPr>
              <a:t>When I caught sight of the ducks, it i</a:t>
            </a:r>
            <a:r>
              <a:rPr lang="en-US" altLang="zh-CN" sz="3200">
                <a:cs typeface="Arial" panose="020B0604020202020204" pitchFamily="34" charset="0"/>
              </a:rPr>
              <a:t>nstant</a:t>
            </a:r>
            <a:r>
              <a:rPr lang="zh-CN" altLang="en-US" sz="3200">
                <a:cs typeface="Arial" panose="020B0604020202020204" pitchFamily="34" charset="0"/>
              </a:rPr>
              <a:t>ly struck me that </a:t>
            </a:r>
            <a:r>
              <a:rPr lang="zh-CN" altLang="en-US" sz="3200" b="1">
                <a:solidFill>
                  <a:srgbClr val="002060"/>
                </a:solidFill>
                <a:cs typeface="Arial" panose="020B0604020202020204" pitchFamily="34" charset="0"/>
              </a:rPr>
              <a:t>I was</a:t>
            </a:r>
            <a:r>
              <a:rPr lang="en-US" altLang="zh-CN" sz="3200" b="1">
                <a:solidFill>
                  <a:srgbClr val="002060"/>
                </a:solidFill>
                <a:cs typeface="Arial" panose="020B0604020202020204" pitchFamily="34" charset="0"/>
              </a:rPr>
              <a:t> </a:t>
            </a:r>
            <a:r>
              <a:rPr lang="zh-CN" altLang="en-US" sz="3200" b="1">
                <a:solidFill>
                  <a:srgbClr val="002060"/>
                </a:solidFill>
                <a:cs typeface="Arial" panose="020B0604020202020204" pitchFamily="34" charset="0"/>
              </a:rPr>
              <a:t>n</a:t>
            </a:r>
            <a:r>
              <a:rPr lang="en-US" altLang="zh-CN" sz="3200" b="1">
                <a:solidFill>
                  <a:srgbClr val="002060"/>
                </a:solidFill>
                <a:cs typeface="Arial" panose="020B0604020202020204" pitchFamily="34" charset="0"/>
              </a:rPr>
              <a:t>o</a:t>
            </a:r>
            <a:r>
              <a:rPr lang="zh-CN" altLang="en-US" sz="3200" b="1">
                <a:solidFill>
                  <a:srgbClr val="002060"/>
                </a:solidFill>
                <a:cs typeface="Arial" panose="020B0604020202020204" pitchFamily="34" charset="0"/>
              </a:rPr>
              <a:t>t born to be a hunter, but a photographer</a:t>
            </a:r>
            <a:r>
              <a:rPr lang="zh-CN" altLang="en-US" sz="3200">
                <a:cs typeface="Arial" panose="020B0604020202020204" pitchFamily="34" charset="0"/>
              </a:rPr>
              <a:t>, maybe...</a:t>
            </a:r>
            <a:r>
              <a:rPr lang="en-US" altLang="zh-CN" sz="3200">
                <a:cs typeface="Arial" panose="020B0604020202020204" pitchFamily="34" charset="0"/>
              </a:rPr>
              <a:t>”</a:t>
            </a:r>
            <a:r>
              <a:rPr lang="zh-CN" altLang="en-US" sz="3200">
                <a:cs typeface="Arial" panose="020B0604020202020204" pitchFamily="34" charset="0"/>
              </a:rPr>
              <a:t> </a:t>
            </a:r>
            <a:r>
              <a:rPr lang="zh-CN" altLang="en-US" sz="3200" b="1">
                <a:solidFill>
                  <a:srgbClr val="C00000"/>
                </a:solidFill>
                <a:cs typeface="Arial" panose="020B0604020202020204" pitchFamily="34" charset="0"/>
              </a:rPr>
              <a:t>A chill of apprehension</a:t>
            </a:r>
            <a:r>
              <a:rPr lang="zh-CN" altLang="en-US" sz="3200">
                <a:cs typeface="Arial" panose="020B0604020202020204" pitchFamily="34" charset="0"/>
              </a:rPr>
              <a:t> surged through his whole body.</a:t>
            </a:r>
            <a:endParaRPr lang="zh-CN" altLang="en-US" sz="3200">
              <a:cs typeface="Arial" panose="020B0604020202020204" pitchFamily="34" charset="0"/>
            </a:endParaRPr>
          </a:p>
        </p:txBody>
      </p:sp>
      <p:sp>
        <p:nvSpPr>
          <p:cNvPr id="3" name="文本框 2"/>
          <p:cNvSpPr txBox="1"/>
          <p:nvPr/>
        </p:nvSpPr>
        <p:spPr>
          <a:xfrm>
            <a:off x="27305" y="11430"/>
            <a:ext cx="5342255"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en-US" altLang="zh-CN" b="1"/>
              <a:t>2). Jeremy坦言对狩猎的厌恶/对摄影的喜爱时</a:t>
            </a:r>
            <a:endParaRPr lang="en-US" altLang="zh-C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262890" y="621030"/>
            <a:ext cx="11830685" cy="4523105"/>
          </a:xfrm>
          <a:prstGeom prst="rect">
            <a:avLst/>
          </a:prstGeom>
          <a:noFill/>
        </p:spPr>
        <p:txBody>
          <a:bodyPr wrap="square" rtlCol="0">
            <a:spAutoFit/>
          </a:bodyPr>
          <a:lstStyle/>
          <a:p>
            <a:pPr marL="457200" indent="-457200">
              <a:buFont typeface="Arial" panose="020B0604020202020204" pitchFamily="34" charset="0"/>
              <a:buChar char="•"/>
            </a:pPr>
            <a:r>
              <a:rPr sz="3200" u="sng"/>
              <a:t>Widening his eyes</a:t>
            </a:r>
            <a:r>
              <a:rPr sz="3200"/>
              <a:t>, Jeremy stared at the camera incredibly. </a:t>
            </a:r>
            <a:endParaRPr sz="3200"/>
          </a:p>
          <a:p>
            <a:pPr marL="457200" indent="-457200">
              <a:buFont typeface="Arial" panose="020B0604020202020204" pitchFamily="34" charset="0"/>
              <a:buChar char="•"/>
            </a:pPr>
            <a:endParaRPr sz="3200"/>
          </a:p>
          <a:p>
            <a:pPr marL="457200" indent="-457200">
              <a:buFont typeface="Arial" panose="020B0604020202020204" pitchFamily="34" charset="0"/>
              <a:buChar char="•"/>
            </a:pPr>
            <a:r>
              <a:rPr sz="3200" u="sng"/>
              <a:t>The nagging anxiety gaving way to</a:t>
            </a:r>
            <a:r>
              <a:rPr sz="3200"/>
              <a:t> a tidal wave of joy, Jeremy’s face blossomed into clusters of flowers, </a:t>
            </a:r>
            <a:r>
              <a:rPr sz="3200" u="sng"/>
              <a:t>with pleasure dancing</a:t>
            </a:r>
            <a:r>
              <a:rPr sz="3200"/>
              <a:t> around every cornor of his face.</a:t>
            </a:r>
            <a:endParaRPr sz="3200"/>
          </a:p>
          <a:p>
            <a:pPr marL="457200" indent="-457200">
              <a:buFont typeface="Arial" panose="020B0604020202020204" pitchFamily="34" charset="0"/>
              <a:buChar char="•"/>
            </a:pPr>
            <a:endParaRPr sz="3200"/>
          </a:p>
          <a:p>
            <a:pPr marL="457200" indent="-457200">
              <a:buFont typeface="Arial" panose="020B0604020202020204" pitchFamily="34" charset="0"/>
              <a:buChar char="•"/>
            </a:pPr>
            <a:r>
              <a:rPr sz="3200" u="sng"/>
              <a:t>Nothing had prepared Jeremy for the scene before his eyes. </a:t>
            </a:r>
            <a:r>
              <a:rPr sz="3200"/>
              <a:t>All the fear and sorrow had given way to </a:t>
            </a:r>
            <a:r>
              <a:rPr lang="en-US" sz="3200" b="1">
                <a:solidFill>
                  <a:srgbClr val="C00000"/>
                </a:solidFill>
              </a:rPr>
              <a:t>bewilderment</a:t>
            </a:r>
            <a:r>
              <a:rPr lang="en-US" sz="3200"/>
              <a:t>/ confusion</a:t>
            </a:r>
            <a:r>
              <a:rPr sz="3200"/>
              <a:t> mixed with a little bit of joy.</a:t>
            </a:r>
            <a:endParaRPr sz="3200"/>
          </a:p>
        </p:txBody>
      </p:sp>
      <p:sp>
        <p:nvSpPr>
          <p:cNvPr id="3" name="文本框 2"/>
          <p:cNvSpPr txBox="1"/>
          <p:nvPr/>
        </p:nvSpPr>
        <p:spPr>
          <a:xfrm>
            <a:off x="27305" y="11430"/>
            <a:ext cx="3217545"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en-US" altLang="zh-CN" b="1"/>
              <a:t>3). Jeremy看到父亲递相机时</a:t>
            </a:r>
            <a:endParaRPr lang="en-US" altLang="zh-C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262890" y="621030"/>
            <a:ext cx="11830685" cy="5015865"/>
          </a:xfrm>
          <a:prstGeom prst="rect">
            <a:avLst/>
          </a:prstGeom>
          <a:noFill/>
        </p:spPr>
        <p:txBody>
          <a:bodyPr wrap="square" rtlCol="0">
            <a:spAutoFit/>
          </a:bodyPr>
          <a:lstStyle/>
          <a:p>
            <a:pPr marL="457200" indent="-457200">
              <a:buFont typeface="Arial" panose="020B0604020202020204" pitchFamily="34" charset="0"/>
              <a:buChar char="•"/>
            </a:pPr>
            <a:r>
              <a:rPr sz="3200"/>
              <a:t>“You are right,” he patted Jeremy on the shoulder and sighed, </a:t>
            </a:r>
            <a:r>
              <a:rPr sz="3200" b="1"/>
              <a:t>“But you have to admit that’s the law of nature, </a:t>
            </a:r>
            <a:r>
              <a:rPr sz="3200" b="1" u="sng"/>
              <a:t>without which</a:t>
            </a:r>
            <a:r>
              <a:rPr sz="3200" b="1"/>
              <a:t> humans would never be able to survive. Anyway, I respect your choice.”</a:t>
            </a:r>
            <a:r>
              <a:rPr sz="3200"/>
              <a:t> </a:t>
            </a:r>
            <a:endParaRPr sz="3200"/>
          </a:p>
          <a:p>
            <a:pPr marL="457200" indent="-457200">
              <a:buFont typeface="Arial" panose="020B0604020202020204" pitchFamily="34" charset="0"/>
              <a:buChar char="•"/>
            </a:pPr>
            <a:endParaRPr sz="3200"/>
          </a:p>
          <a:p>
            <a:pPr marL="457200" indent="-457200">
              <a:buFont typeface="Arial" panose="020B0604020202020204" pitchFamily="34" charset="0"/>
              <a:buChar char="•"/>
            </a:pPr>
            <a:r>
              <a:rPr sz="3200"/>
              <a:t>“Am I not brave enough, dad?” </a:t>
            </a:r>
            <a:r>
              <a:rPr sz="3200" b="1"/>
              <a:t>“Of course not. You are brave for your determination to pursue your dream, and you are brave for </a:t>
            </a:r>
            <a:r>
              <a:rPr lang="en-US" sz="3200" b="1"/>
              <a:t>your resolution</a:t>
            </a:r>
            <a:r>
              <a:rPr sz="3200" b="1"/>
              <a:t> to</a:t>
            </a:r>
            <a:r>
              <a:rPr lang="en-US" sz="3200" b="1"/>
              <a:t> stay true to yourself</a:t>
            </a:r>
            <a:r>
              <a:rPr sz="3200" b="1"/>
              <a:t>. There are many ways to be brave in life.”</a:t>
            </a:r>
            <a:r>
              <a:rPr sz="3200"/>
              <a:t> </a:t>
            </a:r>
            <a:r>
              <a:rPr lang="en-US" sz="3200"/>
              <a:t>father </a:t>
            </a:r>
            <a:r>
              <a:rPr lang="en-US" sz="3200" b="1">
                <a:solidFill>
                  <a:srgbClr val="C00000"/>
                </a:solidFill>
              </a:rPr>
              <a:t>reassure</a:t>
            </a:r>
            <a:r>
              <a:rPr lang="en-US" sz="3200"/>
              <a:t>d him, and then locked him in a tight embrace.</a:t>
            </a:r>
            <a:endParaRPr lang="en-US" sz="3200"/>
          </a:p>
        </p:txBody>
      </p:sp>
      <p:sp>
        <p:nvSpPr>
          <p:cNvPr id="3" name="文本框 2"/>
          <p:cNvSpPr txBox="1"/>
          <p:nvPr/>
        </p:nvSpPr>
        <p:spPr>
          <a:xfrm>
            <a:off x="27305" y="11430"/>
            <a:ext cx="3217545"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en-US" altLang="zh-CN" b="1"/>
              <a:t>4). 父亲递过相机后</a:t>
            </a:r>
            <a:endParaRPr lang="en-US" altLang="zh-C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18745" y="475615"/>
            <a:ext cx="11830685" cy="647319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sz="3200">
                <a:cs typeface="Arial" panose="020B0604020202020204" pitchFamily="34" charset="0"/>
              </a:rPr>
              <a:t>Silence </a:t>
            </a:r>
            <a:r>
              <a:rPr sz="3200" b="1">
                <a:solidFill>
                  <a:srgbClr val="C00000"/>
                </a:solidFill>
                <a:cs typeface="Arial" panose="020B0604020202020204" pitchFamily="34" charset="0"/>
              </a:rPr>
              <a:t>engulf</a:t>
            </a:r>
            <a:r>
              <a:rPr sz="3200">
                <a:cs typeface="Arial" panose="020B0604020202020204" pitchFamily="34" charset="0"/>
              </a:rPr>
              <a:t>ed the two and the awkward atmosphere </a:t>
            </a:r>
            <a:r>
              <a:rPr sz="3200" b="1">
                <a:solidFill>
                  <a:srgbClr val="C00000"/>
                </a:solidFill>
                <a:cs typeface="Arial" panose="020B0604020202020204" pitchFamily="34" charset="0"/>
              </a:rPr>
              <a:t>torture</a:t>
            </a:r>
            <a:r>
              <a:rPr sz="3200">
                <a:cs typeface="Arial" panose="020B0604020202020204" pitchFamily="34" charset="0"/>
              </a:rPr>
              <a:t>d Jeremy.</a:t>
            </a:r>
            <a:endParaRPr sz="3200">
              <a:cs typeface="Arial" panose="020B0604020202020204" pitchFamily="34" charset="0"/>
            </a:endParaRPr>
          </a:p>
          <a:p>
            <a:pPr marL="457200" indent="-457200">
              <a:lnSpc>
                <a:spcPct val="90000"/>
              </a:lnSpc>
              <a:buFont typeface="Arial" panose="020B0604020202020204" pitchFamily="34" charset="0"/>
              <a:buChar char="•"/>
            </a:pPr>
            <a:endParaRPr sz="900">
              <a:cs typeface="Arial" panose="020B0604020202020204" pitchFamily="34" charset="0"/>
            </a:endParaRPr>
          </a:p>
          <a:p>
            <a:pPr marL="457200" indent="-457200">
              <a:lnSpc>
                <a:spcPct val="90000"/>
              </a:lnSpc>
              <a:buFont typeface="Arial" panose="020B0604020202020204" pitchFamily="34" charset="0"/>
              <a:buChar char="•"/>
            </a:pPr>
            <a:r>
              <a:rPr sz="3200" b="1">
                <a:solidFill>
                  <a:srgbClr val="002060"/>
                </a:solidFill>
                <a:cs typeface="Arial" panose="020B0604020202020204" pitchFamily="34" charset="0"/>
              </a:rPr>
              <a:t>The crystal-clear bay mirrored the azure sky above, both of them shimmering and glistening.</a:t>
            </a:r>
            <a:r>
              <a:rPr sz="3200">
                <a:cs typeface="Arial" panose="020B0604020202020204" pitchFamily="34" charset="0"/>
              </a:rPr>
              <a:t> </a:t>
            </a:r>
            <a:r>
              <a:rPr sz="3200" u="sng">
                <a:cs typeface="Arial" panose="020B0604020202020204" pitchFamily="34" charset="0"/>
              </a:rPr>
              <a:t>That special morning witnessed</a:t>
            </a:r>
            <a:r>
              <a:rPr sz="3200">
                <a:cs typeface="Arial" panose="020B0604020202020204" pitchFamily="34" charset="0"/>
              </a:rPr>
              <a:t> Jeremy and his father going back home with not a duck but their understanding and love for each other.</a:t>
            </a:r>
            <a:endParaRPr sz="3200">
              <a:cs typeface="Arial" panose="020B0604020202020204" pitchFamily="34" charset="0"/>
            </a:endParaRPr>
          </a:p>
          <a:p>
            <a:pPr marL="457200" indent="-457200">
              <a:lnSpc>
                <a:spcPct val="90000"/>
              </a:lnSpc>
              <a:buFont typeface="Arial" panose="020B0604020202020204" pitchFamily="34" charset="0"/>
              <a:buChar char="•"/>
            </a:pPr>
            <a:endParaRPr sz="1800">
              <a:cs typeface="Arial" panose="020B0604020202020204" pitchFamily="34" charset="0"/>
            </a:endParaRPr>
          </a:p>
          <a:p>
            <a:pPr marL="457200" indent="-457200">
              <a:lnSpc>
                <a:spcPct val="90000"/>
              </a:lnSpc>
              <a:buFont typeface="Arial" panose="020B0604020202020204" pitchFamily="34" charset="0"/>
              <a:buChar char="•"/>
            </a:pPr>
            <a:r>
              <a:rPr sz="3200">
                <a:cs typeface="Arial" panose="020B0604020202020204" pitchFamily="34" charset="0"/>
                <a:sym typeface="+mn-ea"/>
              </a:rPr>
              <a:t>A chink of sunshine filtered through the heavy clouds, </a:t>
            </a:r>
            <a:r>
              <a:rPr sz="3200" u="sng">
                <a:cs typeface="Arial" panose="020B0604020202020204" pitchFamily="34" charset="0"/>
                <a:sym typeface="+mn-ea"/>
              </a:rPr>
              <a:t>not only illuminating his father’s face, but also </a:t>
            </a:r>
            <a:r>
              <a:rPr sz="3200" b="1" u="sng">
                <a:solidFill>
                  <a:srgbClr val="C00000"/>
                </a:solidFill>
                <a:cs typeface="Arial" panose="020B0604020202020204" pitchFamily="34" charset="0"/>
                <a:sym typeface="+mn-ea"/>
              </a:rPr>
              <a:t>dispel</a:t>
            </a:r>
            <a:r>
              <a:rPr sz="3200" u="sng">
                <a:cs typeface="Arial" panose="020B0604020202020204" pitchFamily="34" charset="0"/>
                <a:sym typeface="+mn-ea"/>
              </a:rPr>
              <a:t>ling</a:t>
            </a:r>
            <a:r>
              <a:rPr sz="3200">
                <a:cs typeface="Arial" panose="020B0604020202020204" pitchFamily="34" charset="0"/>
                <a:sym typeface="+mn-ea"/>
              </a:rPr>
              <a:t> the gloomy atmosphere between them.</a:t>
            </a:r>
            <a:endParaRPr sz="3200">
              <a:cs typeface="Arial" panose="020B0604020202020204" pitchFamily="34" charset="0"/>
              <a:sym typeface="+mn-ea"/>
            </a:endParaRPr>
          </a:p>
          <a:p>
            <a:pPr marL="457200" indent="-457200">
              <a:lnSpc>
                <a:spcPct val="90000"/>
              </a:lnSpc>
              <a:buFont typeface="Arial" panose="020B0604020202020204" pitchFamily="34" charset="0"/>
              <a:buChar char="•"/>
            </a:pPr>
            <a:endParaRPr sz="1800">
              <a:cs typeface="Arial" panose="020B0604020202020204" pitchFamily="34" charset="0"/>
            </a:endParaRPr>
          </a:p>
          <a:p>
            <a:pPr marL="457200" indent="-457200">
              <a:lnSpc>
                <a:spcPct val="90000"/>
              </a:lnSpc>
              <a:buFont typeface="Arial" panose="020B0604020202020204" pitchFamily="34" charset="0"/>
              <a:buChar char="•"/>
            </a:pPr>
            <a:r>
              <a:rPr sz="3200">
                <a:cs typeface="Arial" panose="020B0604020202020204" pitchFamily="34" charset="0"/>
              </a:rPr>
              <a:t>Jeremy excitedly shot the ducks, </a:t>
            </a:r>
            <a:r>
              <a:rPr sz="3200" u="sng">
                <a:cs typeface="Arial" panose="020B0604020202020204" pitchFamily="34" charset="0"/>
              </a:rPr>
              <a:t>not with the gun but the camera</a:t>
            </a:r>
            <a:r>
              <a:rPr sz="3200">
                <a:cs typeface="Arial" panose="020B0604020202020204" pitchFamily="34" charset="0"/>
              </a:rPr>
              <a:t> -- a picture of </a:t>
            </a:r>
            <a:r>
              <a:rPr lang="en-US" sz="3200">
                <a:cs typeface="Arial" panose="020B0604020202020204" pitchFamily="34" charset="0"/>
              </a:rPr>
              <a:t>soaring</a:t>
            </a:r>
            <a:r>
              <a:rPr sz="3200">
                <a:cs typeface="Arial" panose="020B0604020202020204" pitchFamily="34" charset="0"/>
              </a:rPr>
              <a:t> mallards above the silver-colored water was recorded permanently. </a:t>
            </a:r>
            <a:r>
              <a:rPr sz="3200" u="sng">
                <a:cs typeface="Arial" panose="020B0604020202020204" pitchFamily="34" charset="0"/>
              </a:rPr>
              <a:t>So was the love </a:t>
            </a:r>
            <a:r>
              <a:rPr sz="3200">
                <a:cs typeface="Arial" panose="020B0604020202020204" pitchFamily="34" charset="0"/>
              </a:rPr>
              <a:t>and understanding between father and son. </a:t>
            </a:r>
            <a:endParaRPr sz="3200">
              <a:cs typeface="Arial" panose="020B0604020202020204" pitchFamily="34" charset="0"/>
            </a:endParaRPr>
          </a:p>
        </p:txBody>
      </p:sp>
      <p:sp>
        <p:nvSpPr>
          <p:cNvPr id="3" name="文本框 2"/>
          <p:cNvSpPr txBox="1"/>
          <p:nvPr/>
        </p:nvSpPr>
        <p:spPr>
          <a:xfrm>
            <a:off x="27305" y="11430"/>
            <a:ext cx="3217545"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en-US" altLang="zh-CN" b="1"/>
              <a:t>5). 环境描写（含主题升华</a:t>
            </a:r>
            <a:endParaRPr lang="en-US" altLang="zh-C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20" name="图片 19" descr="(zhaoxi.net)"/>
          <p:cNvPicPr>
            <a:picLocks noChangeAspect="1"/>
          </p:cNvPicPr>
          <p:nvPr/>
        </p:nvPicPr>
        <p:blipFill>
          <a:blip r:embed="rId1"/>
          <a:stretch>
            <a:fillRect/>
          </a:stretch>
        </p:blipFill>
        <p:spPr>
          <a:xfrm>
            <a:off x="262890" y="188595"/>
            <a:ext cx="1407795" cy="1407795"/>
          </a:xfrm>
          <a:prstGeom prst="rect">
            <a:avLst/>
          </a:prstGeom>
        </p:spPr>
      </p:pic>
      <p:sp>
        <p:nvSpPr>
          <p:cNvPr id="2" name="文本框 1"/>
          <p:cNvSpPr txBox="1"/>
          <p:nvPr/>
        </p:nvSpPr>
        <p:spPr>
          <a:xfrm>
            <a:off x="1847215" y="476250"/>
            <a:ext cx="3133090" cy="583565"/>
          </a:xfrm>
          <a:prstGeom prst="rect">
            <a:avLst/>
          </a:prstGeom>
          <a:noFill/>
        </p:spPr>
        <p:txBody>
          <a:bodyPr wrap="square" rtlCol="0">
            <a:spAutoFit/>
          </a:bodyPr>
          <a:lstStyle/>
          <a:p>
            <a:r>
              <a:rPr lang="en-US" altLang="zh-CN" sz="3200">
                <a:latin typeface="Arial Black" panose="020B0A04020102020204" charset="0"/>
                <a:cs typeface="Arial Black" panose="020B0A04020102020204" charset="0"/>
              </a:rPr>
              <a:t>Group work</a:t>
            </a:r>
            <a:endParaRPr lang="en-US" altLang="zh-CN" sz="3200">
              <a:latin typeface="Arial Black" panose="020B0A04020102020204" charset="0"/>
              <a:cs typeface="Arial Black" panose="020B0A04020102020204" charset="0"/>
            </a:endParaRPr>
          </a:p>
        </p:txBody>
      </p:sp>
      <p:sp>
        <p:nvSpPr>
          <p:cNvPr id="3" name="文本框 2"/>
          <p:cNvSpPr txBox="1"/>
          <p:nvPr/>
        </p:nvSpPr>
        <p:spPr>
          <a:xfrm>
            <a:off x="1847215" y="1196340"/>
            <a:ext cx="9810115" cy="583565"/>
          </a:xfrm>
          <a:prstGeom prst="rect">
            <a:avLst/>
          </a:prstGeom>
          <a:noFill/>
        </p:spPr>
        <p:txBody>
          <a:bodyPr wrap="square" rtlCol="0">
            <a:spAutoFit/>
          </a:bodyPr>
          <a:lstStyle/>
          <a:p>
            <a:r>
              <a:rPr lang="en-US" altLang="zh-CN" sz="3200"/>
              <a:t>Let’s revise and polish one of the student’s version.</a:t>
            </a:r>
            <a:endParaRPr lang="en-US" altLang="zh-CN" sz="3200"/>
          </a:p>
        </p:txBody>
      </p:sp>
      <p:sp>
        <p:nvSpPr>
          <p:cNvPr id="4" name="文本框 3"/>
          <p:cNvSpPr txBox="1"/>
          <p:nvPr/>
        </p:nvSpPr>
        <p:spPr>
          <a:xfrm>
            <a:off x="857250" y="2637155"/>
            <a:ext cx="10800080" cy="3538220"/>
          </a:xfrm>
          <a:prstGeom prst="rect">
            <a:avLst/>
          </a:prstGeom>
          <a:noFill/>
          <a:ln w="28575">
            <a:solidFill>
              <a:schemeClr val="tx1"/>
            </a:solidFill>
          </a:ln>
        </p:spPr>
        <p:txBody>
          <a:bodyPr wrap="square" rtlCol="0">
            <a:spAutoFit/>
          </a:bodyPr>
          <a:lstStyle/>
          <a:p>
            <a:r>
              <a:rPr lang="en-US" altLang="zh-CN" sz="2800">
                <a:latin typeface="Arial Narrow" panose="020B0606020202030204" charset="0"/>
                <a:cs typeface="Arial Narrow" panose="020B0606020202030204" charset="0"/>
              </a:rPr>
              <a:t>	</a:t>
            </a:r>
            <a:r>
              <a:rPr lang="zh-CN" altLang="en-US" sz="2800" i="1">
                <a:latin typeface="Arial Narrow" panose="020B0606020202030204" charset="0"/>
                <a:cs typeface="Arial Narrow" panose="020B0606020202030204" charset="0"/>
              </a:rPr>
              <a:t>His father asked in a controlled voice, </a:t>
            </a:r>
            <a:r>
              <a:rPr lang="en-US" altLang="zh-CN" sz="2800" i="1">
                <a:latin typeface="Arial Narrow" panose="020B0606020202030204" charset="0"/>
                <a:cs typeface="Arial Narrow" panose="020B0606020202030204" charset="0"/>
              </a:rPr>
              <a:t>“</a:t>
            </a:r>
            <a:r>
              <a:rPr lang="zh-CN" altLang="en-US" sz="2800" i="1">
                <a:latin typeface="Arial Narrow" panose="020B0606020202030204" charset="0"/>
                <a:cs typeface="Arial Narrow" panose="020B0606020202030204" charset="0"/>
              </a:rPr>
              <a:t>Why didn't you shoot?</a:t>
            </a:r>
            <a:r>
              <a:rPr lang="en-US" altLang="zh-CN" sz="2800" i="1">
                <a:latin typeface="Arial Narrow" panose="020B0606020202030204" charset="0"/>
                <a:cs typeface="Arial Narrow" panose="020B0606020202030204" charset="0"/>
              </a:rPr>
              <a:t>”</a:t>
            </a:r>
            <a:r>
              <a:rPr lang="zh-CN" altLang="en-US" sz="2800">
                <a:latin typeface="Arial Narrow" panose="020B0606020202030204" charset="0"/>
                <a:cs typeface="Arial Narrow" panose="020B0606020202030204" charset="0"/>
              </a:rPr>
              <a:t> Jeremy kept silent, standing and shivering. </a:t>
            </a:r>
            <a:r>
              <a:rPr lang="en-US" altLang="zh-CN" sz="2800">
                <a:latin typeface="Arial Narrow" panose="020B0606020202030204" charset="0"/>
                <a:cs typeface="Arial Narrow" panose="020B0606020202030204" charset="0"/>
              </a:rPr>
              <a:t>“</a:t>
            </a:r>
            <a:r>
              <a:rPr lang="zh-CN" altLang="en-US" sz="2800">
                <a:latin typeface="Arial Narrow" panose="020B0606020202030204" charset="0"/>
                <a:cs typeface="Arial Narrow" panose="020B0606020202030204" charset="0"/>
              </a:rPr>
              <a:t>You know dear. If you want to be a remarkable duck hunter, this experience should be indispensable and significant to you!</a:t>
            </a:r>
            <a:r>
              <a:rPr lang="en-US" altLang="zh-CN" sz="2800">
                <a:latin typeface="Arial Narrow" panose="020B0606020202030204" charset="0"/>
                <a:cs typeface="Arial Narrow" panose="020B0606020202030204" charset="0"/>
              </a:rPr>
              <a:t>”</a:t>
            </a:r>
            <a:r>
              <a:rPr lang="zh-CN" altLang="en-US" sz="2800">
                <a:latin typeface="Arial Narrow" panose="020B0606020202030204" charset="0"/>
                <a:cs typeface="Arial Narrow" panose="020B0606020202030204" charset="0"/>
              </a:rPr>
              <a:t> Blamed by his father, Jeremy would not complain for he didn't want to argue with his father. But tears broke out of his lids and he shrieked, </a:t>
            </a:r>
            <a:r>
              <a:rPr lang="en-US" altLang="zh-CN" sz="2800">
                <a:latin typeface="Arial Narrow" panose="020B0606020202030204" charset="0"/>
                <a:cs typeface="Arial Narrow" panose="020B0606020202030204" charset="0"/>
              </a:rPr>
              <a:t>“</a:t>
            </a:r>
            <a:r>
              <a:rPr lang="zh-CN" altLang="en-US" sz="2800">
                <a:latin typeface="Arial Narrow" panose="020B0606020202030204" charset="0"/>
                <a:cs typeface="Arial Narrow" panose="020B0606020202030204" charset="0"/>
              </a:rPr>
              <a:t>I hated the duck hunting all the time, why I came there was just desire your approval! What I really cherished was camera but not gun!</a:t>
            </a:r>
            <a:r>
              <a:rPr lang="en-US" altLang="zh-CN" sz="2800">
                <a:latin typeface="Arial Narrow" panose="020B0606020202030204" charset="0"/>
                <a:cs typeface="Arial Narrow" panose="020B0606020202030204" charset="0"/>
              </a:rPr>
              <a:t>”</a:t>
            </a:r>
            <a:r>
              <a:rPr lang="zh-CN" altLang="en-US" sz="2800">
                <a:latin typeface="Arial Narrow" panose="020B0606020202030204" charset="0"/>
                <a:cs typeface="Arial Narrow" panose="020B0606020202030204" charset="0"/>
              </a:rPr>
              <a:t> After draining out these words, he returned to be silent, sobbing in low. At the extraordinary time, his father whizzed passed him.</a:t>
            </a:r>
            <a:endParaRPr lang="zh-CN" altLang="en-US" sz="2800">
              <a:latin typeface="Arial Narrow" panose="020B0606020202030204" charset="0"/>
              <a:cs typeface="Arial Narrow" panose="020B0606020202030204" charset="0"/>
            </a:endParaRPr>
          </a:p>
        </p:txBody>
      </p:sp>
      <p:sp>
        <p:nvSpPr>
          <p:cNvPr id="5" name="文本框 4"/>
          <p:cNvSpPr txBox="1"/>
          <p:nvPr/>
        </p:nvSpPr>
        <p:spPr>
          <a:xfrm>
            <a:off x="857250" y="2204720"/>
            <a:ext cx="1684655" cy="460375"/>
          </a:xfrm>
          <a:prstGeom prst="rect">
            <a:avLst/>
          </a:prstGeom>
          <a:noFill/>
          <a:ln w="28575">
            <a:solidFill>
              <a:schemeClr val="tx1"/>
            </a:solidFill>
          </a:ln>
        </p:spPr>
        <p:txBody>
          <a:bodyPr wrap="square" rtlCol="0">
            <a:spAutoFit/>
          </a:bodyPr>
          <a:lstStyle/>
          <a:p>
            <a:r>
              <a:rPr lang="en-US" altLang="zh-CN" sz="2400" b="1"/>
              <a:t>Version 1</a:t>
            </a:r>
            <a:endParaRPr lang="en-US" altLang="zh-CN" sz="24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20" name="图片 19" descr="(zhaoxi.net)"/>
          <p:cNvPicPr>
            <a:picLocks noChangeAspect="1"/>
          </p:cNvPicPr>
          <p:nvPr/>
        </p:nvPicPr>
        <p:blipFill>
          <a:blip r:embed="rId1"/>
          <a:stretch>
            <a:fillRect/>
          </a:stretch>
        </p:blipFill>
        <p:spPr>
          <a:xfrm>
            <a:off x="262890" y="188595"/>
            <a:ext cx="1407795" cy="1407795"/>
          </a:xfrm>
          <a:prstGeom prst="rect">
            <a:avLst/>
          </a:prstGeom>
        </p:spPr>
      </p:pic>
      <p:sp>
        <p:nvSpPr>
          <p:cNvPr id="2" name="文本框 1"/>
          <p:cNvSpPr txBox="1"/>
          <p:nvPr/>
        </p:nvSpPr>
        <p:spPr>
          <a:xfrm>
            <a:off x="1847215" y="476250"/>
            <a:ext cx="3133090" cy="583565"/>
          </a:xfrm>
          <a:prstGeom prst="rect">
            <a:avLst/>
          </a:prstGeom>
          <a:noFill/>
        </p:spPr>
        <p:txBody>
          <a:bodyPr wrap="square" rtlCol="0">
            <a:spAutoFit/>
          </a:bodyPr>
          <a:lstStyle/>
          <a:p>
            <a:r>
              <a:rPr lang="en-US" altLang="zh-CN" sz="3200">
                <a:latin typeface="Arial Black" panose="020B0A04020102020204" charset="0"/>
                <a:cs typeface="Arial Black" panose="020B0A04020102020204" charset="0"/>
              </a:rPr>
              <a:t>Group work</a:t>
            </a:r>
            <a:endParaRPr lang="en-US" altLang="zh-CN" sz="3200">
              <a:latin typeface="Arial Black" panose="020B0A04020102020204" charset="0"/>
              <a:cs typeface="Arial Black" panose="020B0A04020102020204" charset="0"/>
            </a:endParaRPr>
          </a:p>
        </p:txBody>
      </p:sp>
      <p:sp>
        <p:nvSpPr>
          <p:cNvPr id="3" name="文本框 2"/>
          <p:cNvSpPr txBox="1"/>
          <p:nvPr/>
        </p:nvSpPr>
        <p:spPr>
          <a:xfrm>
            <a:off x="1847215" y="1196340"/>
            <a:ext cx="9810115" cy="583565"/>
          </a:xfrm>
          <a:prstGeom prst="rect">
            <a:avLst/>
          </a:prstGeom>
          <a:noFill/>
        </p:spPr>
        <p:txBody>
          <a:bodyPr wrap="square" rtlCol="0">
            <a:spAutoFit/>
          </a:bodyPr>
          <a:lstStyle/>
          <a:p>
            <a:r>
              <a:rPr lang="en-US" altLang="zh-CN" sz="3200"/>
              <a:t>Let’s revise and polish one of the student’s version.</a:t>
            </a:r>
            <a:endParaRPr lang="en-US" altLang="zh-CN" sz="3200"/>
          </a:p>
        </p:txBody>
      </p:sp>
      <p:sp>
        <p:nvSpPr>
          <p:cNvPr id="4" name="文本框 3"/>
          <p:cNvSpPr txBox="1"/>
          <p:nvPr/>
        </p:nvSpPr>
        <p:spPr>
          <a:xfrm>
            <a:off x="857250" y="2637155"/>
            <a:ext cx="10513695" cy="2676525"/>
          </a:xfrm>
          <a:prstGeom prst="rect">
            <a:avLst/>
          </a:prstGeom>
          <a:noFill/>
          <a:ln w="28575">
            <a:solidFill>
              <a:schemeClr val="tx1"/>
            </a:solidFill>
          </a:ln>
        </p:spPr>
        <p:txBody>
          <a:bodyPr wrap="square" rtlCol="0">
            <a:spAutoFit/>
          </a:bodyPr>
          <a:lstStyle/>
          <a:p>
            <a:r>
              <a:rPr lang="en-US" altLang="zh-CN" sz="2800">
                <a:latin typeface="Arial Narrow" panose="020B0606020202030204" charset="0"/>
                <a:cs typeface="Arial Narrow" panose="020B0606020202030204" charset="0"/>
              </a:rPr>
              <a:t>	</a:t>
            </a:r>
            <a:r>
              <a:rPr sz="2800">
                <a:latin typeface="Arial Narrow" panose="020B0606020202030204" charset="0"/>
                <a:cs typeface="Arial Narrow" panose="020B0606020202030204" charset="0"/>
              </a:rPr>
              <a:t>To Jeremy's surprise, his father was handing the camera to him. “Sorry, my son. I don’t know that you hate to shoot ducks, I shouldn’t demand you to do that." His father said mildly. “Now, do things which you like, We can take some photos and record this trip." Jeremy was touched and hurled himself toward his father. Everything paled into insignifican in comparison with father's love. Now, Jeremy was the happiest son in the world.</a:t>
            </a:r>
            <a:endParaRPr sz="2800">
              <a:latin typeface="Arial Narrow" panose="020B0606020202030204" charset="0"/>
              <a:cs typeface="Arial Narrow" panose="020B0606020202030204" charset="0"/>
            </a:endParaRPr>
          </a:p>
        </p:txBody>
      </p:sp>
      <p:sp>
        <p:nvSpPr>
          <p:cNvPr id="5" name="文本框 4"/>
          <p:cNvSpPr txBox="1"/>
          <p:nvPr/>
        </p:nvSpPr>
        <p:spPr>
          <a:xfrm>
            <a:off x="857250" y="2204720"/>
            <a:ext cx="1684655" cy="460375"/>
          </a:xfrm>
          <a:prstGeom prst="rect">
            <a:avLst/>
          </a:prstGeom>
          <a:noFill/>
          <a:ln w="28575">
            <a:solidFill>
              <a:schemeClr val="tx1"/>
            </a:solidFill>
          </a:ln>
        </p:spPr>
        <p:txBody>
          <a:bodyPr wrap="square" rtlCol="0">
            <a:spAutoFit/>
          </a:bodyPr>
          <a:lstStyle/>
          <a:p>
            <a:r>
              <a:rPr lang="en-US" altLang="zh-CN" sz="2400" b="1"/>
              <a:t>Version 2</a:t>
            </a:r>
            <a:endParaRPr lang="en-US" altLang="zh-CN" sz="24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199515" y="1341120"/>
            <a:ext cx="9761220" cy="2183765"/>
          </a:xfrm>
          <a:prstGeom prst="rect">
            <a:avLst/>
          </a:prstGeom>
          <a:solidFill>
            <a:schemeClr val="accent1">
              <a:lumMod val="20000"/>
              <a:lumOff val="80000"/>
              <a:alpha val="42000"/>
            </a:schemeClr>
          </a:solidFill>
        </p:spPr>
        <p:txBody>
          <a:bodyPr wrap="none" rtlCol="0">
            <a:spAutoFit/>
          </a:bodyPr>
          <a:lstStyle/>
          <a:p>
            <a:pPr algn="ctr"/>
            <a:r>
              <a:rPr lang="en-US" altLang="zh-CN" sz="8800" dirty="0">
                <a:solidFill>
                  <a:srgbClr val="0070C0"/>
                </a:solidFill>
                <a:latin typeface="Impact" panose="020B0806030902050204" charset="0"/>
                <a:ea typeface="思源黑体 CN Heavy" panose="020B0A00000000000000" charset="-122"/>
                <a:cs typeface="Impact" panose="020B0806030902050204" charset="0"/>
              </a:rPr>
              <a:t>Continuation Writing</a:t>
            </a:r>
            <a:endParaRPr lang="en-US" altLang="zh-CN" sz="8800" dirty="0">
              <a:solidFill>
                <a:srgbClr val="0070C0"/>
              </a:solidFill>
              <a:latin typeface="Impact" panose="020B0806030902050204" charset="0"/>
              <a:ea typeface="思源黑体 CN Heavy" panose="020B0A00000000000000" charset="-122"/>
              <a:cs typeface="Impact" panose="020B0806030902050204" charset="0"/>
            </a:endParaRPr>
          </a:p>
          <a:p>
            <a:pPr algn="ctr"/>
            <a:r>
              <a:rPr lang="en-US" altLang="zh-CN" sz="4800" b="1" i="1" dirty="0">
                <a:solidFill>
                  <a:srgbClr val="0070C0"/>
                </a:solidFill>
                <a:latin typeface="Arial Rounded MT Bold" panose="020F0704030504030204" charset="0"/>
                <a:ea typeface="思源黑体 CN Heavy" panose="020B0A00000000000000" charset="-122"/>
                <a:cs typeface="Arial Rounded MT Bold" panose="020F0704030504030204" charset="0"/>
              </a:rPr>
              <a:t>The First Hunting</a:t>
            </a:r>
            <a:endParaRPr lang="en-US" altLang="zh-CN" sz="4800" b="1" i="1" dirty="0">
              <a:solidFill>
                <a:srgbClr val="0070C0"/>
              </a:solidFill>
              <a:latin typeface="Arial Rounded MT Bold" panose="020F0704030504030204" charset="0"/>
              <a:ea typeface="思源黑体 CN Heavy" panose="020B0A00000000000000" charset="-122"/>
              <a:cs typeface="Arial Rounded MT Bold" panose="020F0704030504030204" charset="0"/>
            </a:endParaRPr>
          </a:p>
        </p:txBody>
      </p:sp>
      <p:sp>
        <p:nvSpPr>
          <p:cNvPr id="2" name="文本框 1"/>
          <p:cNvSpPr txBox="1"/>
          <p:nvPr/>
        </p:nvSpPr>
        <p:spPr>
          <a:xfrm>
            <a:off x="8472170" y="6165215"/>
            <a:ext cx="3464560" cy="460375"/>
          </a:xfrm>
          <a:prstGeom prst="rect">
            <a:avLst/>
          </a:prstGeom>
          <a:noFill/>
        </p:spPr>
        <p:txBody>
          <a:bodyPr wrap="square" rtlCol="0">
            <a:spAutoFit/>
          </a:bodyPr>
          <a:lstStyle/>
          <a:p>
            <a:pPr algn="ctr"/>
            <a:r>
              <a:rPr lang="zh-CN" altLang="en-US" sz="2400" b="1"/>
              <a:t>桐乡市高级中学</a:t>
            </a:r>
            <a:r>
              <a:rPr lang="en-US" altLang="zh-CN" sz="2400" b="1"/>
              <a:t> </a:t>
            </a:r>
            <a:r>
              <a:rPr lang="zh-CN" altLang="en-US" sz="2400" b="1"/>
              <a:t>沈凯瑜</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20" name="图片 19" descr="(zhaoxi.net)"/>
          <p:cNvPicPr>
            <a:picLocks noChangeAspect="1"/>
          </p:cNvPicPr>
          <p:nvPr/>
        </p:nvPicPr>
        <p:blipFill>
          <a:blip r:embed="rId1"/>
          <a:stretch>
            <a:fillRect/>
          </a:stretch>
        </p:blipFill>
        <p:spPr>
          <a:xfrm>
            <a:off x="262890" y="908685"/>
            <a:ext cx="3275965" cy="3275965"/>
          </a:xfrm>
          <a:prstGeom prst="rect">
            <a:avLst/>
          </a:prstGeom>
        </p:spPr>
      </p:pic>
      <p:sp>
        <p:nvSpPr>
          <p:cNvPr id="2" name="文本框 1"/>
          <p:cNvSpPr txBox="1"/>
          <p:nvPr/>
        </p:nvSpPr>
        <p:spPr>
          <a:xfrm>
            <a:off x="1991360" y="476250"/>
            <a:ext cx="3133090" cy="583565"/>
          </a:xfrm>
          <a:prstGeom prst="rect">
            <a:avLst/>
          </a:prstGeom>
          <a:noFill/>
        </p:spPr>
        <p:txBody>
          <a:bodyPr wrap="square" rtlCol="0">
            <a:spAutoFit/>
          </a:bodyPr>
          <a:lstStyle/>
          <a:p>
            <a:r>
              <a:rPr lang="en-US" altLang="zh-CN" sz="3200">
                <a:latin typeface="Arial Black" panose="020B0A04020102020204" charset="0"/>
                <a:cs typeface="Arial Black" panose="020B0A04020102020204" charset="0"/>
              </a:rPr>
              <a:t>Group work</a:t>
            </a:r>
            <a:endParaRPr lang="en-US" altLang="zh-CN" sz="3200">
              <a:latin typeface="Arial Black" panose="020B0A04020102020204" charset="0"/>
              <a:cs typeface="Arial Black" panose="020B0A04020102020204" charset="0"/>
            </a:endParaRPr>
          </a:p>
        </p:txBody>
      </p:sp>
      <p:sp>
        <p:nvSpPr>
          <p:cNvPr id="3" name="文本框 2"/>
          <p:cNvSpPr txBox="1"/>
          <p:nvPr/>
        </p:nvSpPr>
        <p:spPr>
          <a:xfrm>
            <a:off x="3143250" y="3933190"/>
            <a:ext cx="7996555" cy="645160"/>
          </a:xfrm>
          <a:prstGeom prst="rect">
            <a:avLst/>
          </a:prstGeom>
          <a:noFill/>
        </p:spPr>
        <p:txBody>
          <a:bodyPr wrap="square" rtlCol="0">
            <a:spAutoFit/>
          </a:bodyPr>
          <a:lstStyle/>
          <a:p>
            <a:r>
              <a:rPr lang="en-US" altLang="zh-CN" sz="3600">
                <a:latin typeface="Comic Sans MS" panose="030F0702030302020204" charset="0"/>
                <a:cs typeface="Comic Sans MS" panose="030F0702030302020204" charset="0"/>
              </a:rPr>
              <a:t>Please share your revised version!</a:t>
            </a:r>
            <a:endParaRPr lang="en-US" altLang="zh-CN" sz="3600">
              <a:latin typeface="Comic Sans MS" panose="030F0702030302020204" charset="0"/>
              <a:cs typeface="Comic Sans MS" panose="030F07020303020202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 name="内容占位符 2"/>
          <p:cNvSpPr>
            <a:spLocks noGrp="1"/>
          </p:cNvSpPr>
          <p:nvPr/>
        </p:nvSpPr>
        <p:spPr>
          <a:xfrm>
            <a:off x="263525" y="1124585"/>
            <a:ext cx="11435715" cy="54305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800" b="1" dirty="0" smtClean="0"/>
              <a:t>      His </a:t>
            </a:r>
            <a:r>
              <a:rPr lang="en-US" altLang="zh-CN" sz="2800" b="1" dirty="0"/>
              <a:t>father asked in the same controlled voice. “Why </a:t>
            </a:r>
            <a:r>
              <a:rPr lang="en-US" altLang="zh-CN" sz="2800" b="1" dirty="0" smtClean="0"/>
              <a:t>didn’t </a:t>
            </a:r>
            <a:r>
              <a:rPr lang="en-US" altLang="zh-CN" sz="2800" b="1" dirty="0"/>
              <a:t>you shoot?”  Jeremy thumbed back the safety </a:t>
            </a:r>
            <a:r>
              <a:rPr lang="en-US" altLang="zh-CN" sz="2800" b="1" dirty="0" smtClean="0"/>
              <a:t>catch(</a:t>
            </a:r>
            <a:r>
              <a:rPr lang="zh-CN" altLang="en-US" sz="2800" b="1" dirty="0" smtClean="0"/>
              <a:t>保险机</a:t>
            </a:r>
            <a:r>
              <a:rPr lang="en-US" altLang="zh-CN" sz="2800" b="1" dirty="0" smtClean="0"/>
              <a:t>). </a:t>
            </a:r>
            <a:r>
              <a:rPr lang="en-US" altLang="zh-CN" sz="2800" b="1" dirty="0"/>
              <a:t>They stood the </a:t>
            </a:r>
            <a:r>
              <a:rPr lang="en-US" altLang="zh-CN" sz="2800" b="1" u="sng" dirty="0"/>
              <a:t>gun </a:t>
            </a:r>
            <a:r>
              <a:rPr lang="en-US" altLang="zh-CN" sz="2800" b="1" dirty="0"/>
              <a:t>carefully in the corner of the blind. “Because they were so alive,” he said, and burst into tears. </a:t>
            </a:r>
            <a:r>
              <a:rPr lang="en-US" altLang="zh-CN" sz="2800" b="1" dirty="0">
                <a:solidFill>
                  <a:srgbClr val="C00000"/>
                </a:solidFill>
              </a:rPr>
              <a:t>He sat on the rough bench, face buried in his hands, and wept. All hope of pleasing his </a:t>
            </a:r>
            <a:r>
              <a:rPr lang="en-US" altLang="zh-CN" sz="2800" b="1" dirty="0" smtClean="0">
                <a:solidFill>
                  <a:srgbClr val="C00000"/>
                </a:solidFill>
              </a:rPr>
              <a:t>father and getting his </a:t>
            </a:r>
            <a:r>
              <a:rPr lang="en-US" altLang="zh-CN" sz="2800" b="1" u="sng" dirty="0" smtClean="0">
                <a:solidFill>
                  <a:srgbClr val="C00000"/>
                </a:solidFill>
              </a:rPr>
              <a:t>approval </a:t>
            </a:r>
            <a:r>
              <a:rPr lang="en-US" altLang="zh-CN" sz="2800" b="1" dirty="0">
                <a:solidFill>
                  <a:srgbClr val="C00000"/>
                </a:solidFill>
              </a:rPr>
              <a:t>was gone. He had had his chance, and he had failed. </a:t>
            </a:r>
            <a:r>
              <a:rPr lang="en-US" altLang="zh-CN" sz="2800" b="1" dirty="0" smtClean="0"/>
              <a:t>For </a:t>
            </a:r>
            <a:r>
              <a:rPr lang="en-US" altLang="zh-CN" sz="2800" b="1" dirty="0"/>
              <a:t>a long moment, his father was silent. Then Jeremy felt him drop down beside him. “Here comes a </a:t>
            </a:r>
            <a:r>
              <a:rPr lang="en-US" altLang="zh-CN" sz="2800" b="1" dirty="0" smtClean="0"/>
              <a:t>single </a:t>
            </a:r>
            <a:r>
              <a:rPr lang="en-US" altLang="zh-CN" sz="2800" b="1" u="sng" dirty="0" smtClean="0"/>
              <a:t>duck</a:t>
            </a:r>
            <a:r>
              <a:rPr lang="en-US" altLang="zh-CN" sz="2800" b="1" dirty="0" smtClean="0"/>
              <a:t>. Let’s </a:t>
            </a:r>
            <a:r>
              <a:rPr lang="en-US" altLang="zh-CN" sz="2800" b="1" dirty="0"/>
              <a:t>try </a:t>
            </a:r>
            <a:r>
              <a:rPr lang="en-US" altLang="zh-CN" sz="2800" b="1" dirty="0" smtClean="0"/>
              <a:t>again</a:t>
            </a:r>
            <a:r>
              <a:rPr lang="en-US" altLang="zh-CN" sz="2800" b="1" dirty="0"/>
              <a:t>.” Jeremy did not lower his hands. “It’s no use, Dad. I </a:t>
            </a:r>
            <a:r>
              <a:rPr lang="en-US" altLang="zh-CN" sz="2800" b="1" dirty="0" smtClean="0"/>
              <a:t>can’t </a:t>
            </a:r>
            <a:r>
              <a:rPr lang="en-US" altLang="zh-CN" sz="2800" b="1" u="sng" dirty="0" smtClean="0"/>
              <a:t>shoot</a:t>
            </a:r>
            <a:r>
              <a:rPr lang="en-US" altLang="zh-CN" sz="2800" b="1" dirty="0" smtClean="0"/>
              <a:t>.” </a:t>
            </a:r>
            <a:r>
              <a:rPr lang="en-US" altLang="zh-CN" sz="2800" b="1" dirty="0"/>
              <a:t>“Hurry,” his father said roughly. “You will miss him. Here.” </a:t>
            </a:r>
            <a:r>
              <a:rPr lang="en-US" altLang="zh-CN" sz="2800" b="1" dirty="0">
                <a:solidFill>
                  <a:srgbClr val="C00000"/>
                </a:solidFill>
              </a:rPr>
              <a:t>Cold metal touched Jeremy. He looked up, unbelieving. </a:t>
            </a:r>
            <a:endParaRPr lang="en-US" altLang="zh-CN" sz="2800" b="1" dirty="0">
              <a:solidFill>
                <a:srgbClr val="C00000"/>
              </a:solidFill>
            </a:endParaRPr>
          </a:p>
        </p:txBody>
      </p:sp>
      <p:sp>
        <p:nvSpPr>
          <p:cNvPr id="4" name="TextBox 3"/>
          <p:cNvSpPr txBox="1"/>
          <p:nvPr/>
        </p:nvSpPr>
        <p:spPr>
          <a:xfrm>
            <a:off x="0" y="0"/>
            <a:ext cx="4093845" cy="52197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2800" b="1" dirty="0">
                <a:solidFill>
                  <a:prstClr val="black"/>
                </a:solidFill>
                <a:latin typeface="Arial Narrow" panose="020B0606020202030204" charset="0"/>
                <a:cs typeface="Arial Narrow" panose="020B0606020202030204" charset="0"/>
              </a:rPr>
              <a:t>The rest of the original text</a:t>
            </a:r>
            <a:endParaRPr lang="en-US" altLang="zh-CN" sz="2800" b="1" dirty="0">
              <a:solidFill>
                <a:prstClr val="black"/>
              </a:solidFill>
              <a:latin typeface="Arial Narrow" panose="020B0606020202030204" charset="0"/>
              <a:cs typeface="Arial Narrow" panose="020B060602020203020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3" name="内容占位符 2"/>
          <p:cNvSpPr>
            <a:spLocks noGrp="1"/>
          </p:cNvSpPr>
          <p:nvPr/>
        </p:nvSpPr>
        <p:spPr>
          <a:xfrm>
            <a:off x="275590" y="944880"/>
            <a:ext cx="11391265" cy="5768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800" b="1" dirty="0"/>
              <a:t>       </a:t>
            </a:r>
            <a:r>
              <a:rPr lang="en-US" altLang="zh-CN" sz="2800" b="1" i="1" dirty="0">
                <a:solidFill>
                  <a:srgbClr val="0000CC"/>
                </a:solidFill>
              </a:rPr>
              <a:t>To Jeremy’s surprise, his father was handing the camera to him</a:t>
            </a:r>
            <a:r>
              <a:rPr lang="en-US" altLang="zh-CN" sz="2800" b="1" i="1" dirty="0" smtClean="0">
                <a:solidFill>
                  <a:srgbClr val="0000CC"/>
                </a:solidFill>
              </a:rPr>
              <a:t>.</a:t>
            </a:r>
            <a:r>
              <a:rPr lang="zh-CN" altLang="en-US" sz="2800" b="1" i="1" dirty="0" smtClean="0">
                <a:solidFill>
                  <a:srgbClr val="0000CC"/>
                </a:solidFill>
              </a:rPr>
              <a:t> </a:t>
            </a:r>
            <a:r>
              <a:rPr lang="en-US" altLang="zh-CN" sz="2800" b="1" dirty="0" smtClean="0"/>
              <a:t>“</a:t>
            </a:r>
            <a:r>
              <a:rPr lang="en-US" altLang="zh-CN" sz="2800" b="1" dirty="0"/>
              <a:t>Quick,” he said softly. “He </a:t>
            </a:r>
            <a:r>
              <a:rPr lang="en-US" altLang="zh-CN" sz="2800" b="1" dirty="0" smtClean="0"/>
              <a:t>won’t hang </a:t>
            </a:r>
            <a:r>
              <a:rPr lang="en-US" altLang="zh-CN" sz="2800" b="1" dirty="0"/>
              <a:t>around all day</a:t>
            </a:r>
            <a:r>
              <a:rPr lang="en-US" altLang="zh-CN" sz="2800" b="1" dirty="0" smtClean="0"/>
              <a:t>!” Jeremy’s </a:t>
            </a:r>
            <a:r>
              <a:rPr lang="en-US" altLang="zh-CN" sz="2800" b="1" dirty="0"/>
              <a:t>father clapped his hands, a sound like a </a:t>
            </a:r>
            <a:r>
              <a:rPr lang="en-US" altLang="zh-CN" sz="2800" b="1" dirty="0" smtClean="0"/>
              <a:t>pistol(</a:t>
            </a:r>
            <a:r>
              <a:rPr lang="zh-CN" altLang="en-US" sz="2000" b="1" dirty="0"/>
              <a:t>手枪</a:t>
            </a:r>
            <a:r>
              <a:rPr lang="en-US" altLang="zh-CN" sz="2800" b="1" dirty="0" smtClean="0"/>
              <a:t>) </a:t>
            </a:r>
            <a:r>
              <a:rPr lang="en-US" altLang="zh-CN" sz="2800" b="1" dirty="0"/>
              <a:t>shot. </a:t>
            </a:r>
            <a:r>
              <a:rPr lang="en-US" altLang="zh-CN" sz="2800" b="1" dirty="0">
                <a:solidFill>
                  <a:srgbClr val="C00000"/>
                </a:solidFill>
              </a:rPr>
              <a:t>The splendid bird soared(</a:t>
            </a:r>
            <a:r>
              <a:rPr lang="zh-CN" altLang="en-US" sz="2000" b="1" dirty="0">
                <a:solidFill>
                  <a:srgbClr val="C00000"/>
                </a:solidFill>
              </a:rPr>
              <a:t>高飞</a:t>
            </a:r>
            <a:r>
              <a:rPr lang="en-US" altLang="zh-CN" sz="2800" b="1" dirty="0">
                <a:solidFill>
                  <a:srgbClr val="C00000"/>
                </a:solidFill>
              </a:rPr>
              <a:t>), feet retracted(</a:t>
            </a:r>
            <a:r>
              <a:rPr lang="zh-CN" altLang="en-US" sz="2000" b="1" dirty="0">
                <a:solidFill>
                  <a:srgbClr val="C00000"/>
                </a:solidFill>
              </a:rPr>
              <a:t>收回</a:t>
            </a:r>
            <a:r>
              <a:rPr lang="en-US" altLang="zh-CN" sz="2800" b="1" dirty="0">
                <a:solidFill>
                  <a:srgbClr val="C00000"/>
                </a:solidFill>
              </a:rPr>
              <a:t>), wings flailing(</a:t>
            </a:r>
            <a:r>
              <a:rPr lang="zh-CN" altLang="en-US" sz="2000" b="1" dirty="0">
                <a:solidFill>
                  <a:srgbClr val="C00000"/>
                </a:solidFill>
              </a:rPr>
              <a:t>用力摆动</a:t>
            </a:r>
            <a:r>
              <a:rPr lang="en-US" altLang="zh-CN" sz="2800" b="1" dirty="0">
                <a:solidFill>
                  <a:srgbClr val="C00000"/>
                </a:solidFill>
              </a:rPr>
              <a:t>), white breast </a:t>
            </a:r>
            <a:r>
              <a:rPr lang="en-US" altLang="zh-CN" sz="2800" b="1" dirty="0" smtClean="0">
                <a:solidFill>
                  <a:srgbClr val="C00000"/>
                </a:solidFill>
              </a:rPr>
              <a:t>glistening </a:t>
            </a:r>
            <a:r>
              <a:rPr lang="en-US" altLang="zh-CN" sz="2800" b="1" dirty="0">
                <a:solidFill>
                  <a:srgbClr val="C00000"/>
                </a:solidFill>
              </a:rPr>
              <a:t>(</a:t>
            </a:r>
            <a:r>
              <a:rPr lang="zh-CN" altLang="en-US" sz="2000" b="1" dirty="0">
                <a:solidFill>
                  <a:srgbClr val="C00000"/>
                </a:solidFill>
              </a:rPr>
              <a:t>闪光</a:t>
            </a:r>
            <a:r>
              <a:rPr lang="en-US" altLang="zh-CN" sz="2800" b="1" dirty="0">
                <a:solidFill>
                  <a:srgbClr val="C00000"/>
                </a:solidFill>
              </a:rPr>
              <a:t>). Then it was </a:t>
            </a:r>
            <a:r>
              <a:rPr lang="en-US" altLang="zh-CN" sz="2800" b="1" dirty="0" smtClean="0">
                <a:solidFill>
                  <a:srgbClr val="C00000"/>
                </a:solidFill>
              </a:rPr>
              <a:t>gone. Jeremy </a:t>
            </a:r>
            <a:r>
              <a:rPr lang="en-US" altLang="zh-CN" sz="2800" b="1" dirty="0">
                <a:solidFill>
                  <a:srgbClr val="C00000"/>
                </a:solidFill>
              </a:rPr>
              <a:t>lowered the </a:t>
            </a:r>
            <a:r>
              <a:rPr lang="en-US" altLang="zh-CN" sz="2800" b="1" u="sng" dirty="0" smtClean="0">
                <a:solidFill>
                  <a:srgbClr val="C00000"/>
                </a:solidFill>
              </a:rPr>
              <a:t>camera</a:t>
            </a:r>
            <a:r>
              <a:rPr lang="en-US" altLang="zh-CN" sz="2800" b="1" dirty="0">
                <a:solidFill>
                  <a:srgbClr val="C00000"/>
                </a:solidFill>
              </a:rPr>
              <a:t> </a:t>
            </a:r>
            <a:r>
              <a:rPr lang="en-US" altLang="zh-CN" sz="2800" b="1" dirty="0" smtClean="0">
                <a:solidFill>
                  <a:srgbClr val="C00000"/>
                </a:solidFill>
              </a:rPr>
              <a:t>and exclaimed in delight, </a:t>
            </a:r>
            <a:r>
              <a:rPr lang="en-US" altLang="zh-CN" sz="2800" b="1" dirty="0">
                <a:solidFill>
                  <a:srgbClr val="C00000"/>
                </a:solidFill>
              </a:rPr>
              <a:t>“I got him!” His father was </a:t>
            </a:r>
            <a:r>
              <a:rPr lang="en-US" altLang="zh-CN" sz="2800" b="1" dirty="0" smtClean="0">
                <a:solidFill>
                  <a:srgbClr val="C00000"/>
                </a:solidFill>
              </a:rPr>
              <a:t>radiant(</a:t>
            </a:r>
            <a:r>
              <a:rPr lang="zh-CN" altLang="en-US" sz="2000" b="1" dirty="0" smtClean="0">
                <a:solidFill>
                  <a:srgbClr val="C00000"/>
                </a:solidFill>
              </a:rPr>
              <a:t>喜气洋洋，容光焕发的</a:t>
            </a:r>
            <a:r>
              <a:rPr lang="en-US" altLang="zh-CN" sz="2800" b="1" dirty="0" smtClean="0"/>
              <a:t>). </a:t>
            </a:r>
            <a:r>
              <a:rPr lang="en-US" altLang="zh-CN" sz="2800" b="1" dirty="0"/>
              <a:t>“Did </a:t>
            </a:r>
            <a:r>
              <a:rPr lang="en-US" altLang="zh-CN" sz="2800" b="1" dirty="0" smtClean="0"/>
              <a:t>you? That’s </a:t>
            </a:r>
            <a:r>
              <a:rPr lang="en-US" altLang="zh-CN" sz="2800" b="1" dirty="0"/>
              <a:t>good.” He looked at his </a:t>
            </a:r>
            <a:r>
              <a:rPr lang="en-US" altLang="zh-CN" sz="2800" b="1" dirty="0" smtClean="0"/>
              <a:t>son, and </a:t>
            </a:r>
            <a:r>
              <a:rPr lang="en-US" altLang="zh-CN" sz="2800" b="1" dirty="0">
                <a:solidFill>
                  <a:srgbClr val="C00000"/>
                </a:solidFill>
              </a:rPr>
              <a:t>Jeremy saw that there was no disappointment in his eyes, only pride and sympathy and love. </a:t>
            </a:r>
            <a:r>
              <a:rPr lang="en-US" altLang="zh-CN" sz="2800" b="1" dirty="0"/>
              <a:t>“It’s okay, son. I will always love shooting. But that doesn’t mean you have to</a:t>
            </a:r>
            <a:r>
              <a:rPr lang="en-US" altLang="zh-CN" sz="2800" b="1" dirty="0" smtClean="0"/>
              <a:t>. </a:t>
            </a:r>
            <a:r>
              <a:rPr lang="en-US" altLang="zh-CN" sz="2800" b="1" dirty="0" smtClean="0">
                <a:solidFill>
                  <a:srgbClr val="C00000"/>
                </a:solidFill>
              </a:rPr>
              <a:t>Sometimes </a:t>
            </a:r>
            <a:r>
              <a:rPr lang="en-US" altLang="zh-CN" sz="2800" b="1" dirty="0">
                <a:solidFill>
                  <a:srgbClr val="C00000"/>
                </a:solidFill>
              </a:rPr>
              <a:t>it </a:t>
            </a:r>
            <a:r>
              <a:rPr lang="en-US" altLang="zh-CN" sz="2800" b="1" dirty="0" smtClean="0">
                <a:solidFill>
                  <a:srgbClr val="C00000"/>
                </a:solidFill>
              </a:rPr>
              <a:t>takes </a:t>
            </a:r>
            <a:r>
              <a:rPr lang="en-US" altLang="zh-CN" sz="2800" b="1" dirty="0">
                <a:solidFill>
                  <a:srgbClr val="C00000"/>
                </a:solidFill>
              </a:rPr>
              <a:t>as much courage not to do a thing as to do it</a:t>
            </a:r>
            <a:r>
              <a:rPr lang="en-US" altLang="zh-CN" sz="2800" b="1" dirty="0" smtClean="0">
                <a:solidFill>
                  <a:srgbClr val="C00000"/>
                </a:solidFill>
              </a:rPr>
              <a:t>.”  </a:t>
            </a:r>
            <a:r>
              <a:rPr lang="en-US" altLang="zh-CN" sz="2800" b="1" dirty="0" smtClean="0"/>
              <a:t>He </a:t>
            </a:r>
            <a:r>
              <a:rPr lang="en-US" altLang="zh-CN" sz="2800" b="1" dirty="0"/>
              <a:t>paused and said, “Could you teach me how to use that camera?</a:t>
            </a:r>
            <a:r>
              <a:rPr lang="zh-CN" altLang="en-US" sz="2800" b="1" dirty="0" smtClean="0"/>
              <a:t>”</a:t>
            </a:r>
            <a:r>
              <a:rPr lang="en-US" altLang="zh-CN" sz="2800" b="1" dirty="0" smtClean="0"/>
              <a:t> </a:t>
            </a:r>
            <a:endParaRPr lang="zh-CN" altLang="en-US" sz="2400" b="1" dirty="0">
              <a:latin typeface="Arial Narrow" panose="020B0606020202030204" charset="0"/>
            </a:endParaRPr>
          </a:p>
        </p:txBody>
      </p:sp>
      <p:sp>
        <p:nvSpPr>
          <p:cNvPr id="2" name="TextBox 3"/>
          <p:cNvSpPr txBox="1"/>
          <p:nvPr/>
        </p:nvSpPr>
        <p:spPr>
          <a:xfrm>
            <a:off x="0" y="-26670"/>
            <a:ext cx="4093845" cy="52197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2800" b="1" dirty="0">
                <a:solidFill>
                  <a:prstClr val="black"/>
                </a:solidFill>
                <a:latin typeface="Arial Narrow" panose="020B0606020202030204" charset="0"/>
                <a:cs typeface="Arial Narrow" panose="020B0606020202030204" charset="0"/>
              </a:rPr>
              <a:t>The rest of the original text</a:t>
            </a:r>
            <a:endParaRPr lang="en-US" altLang="zh-CN" sz="2800" b="1" dirty="0">
              <a:solidFill>
                <a:prstClr val="black"/>
              </a:solidFill>
              <a:latin typeface="Arial Narrow" panose="020B0606020202030204" charset="0"/>
              <a:cs typeface="Arial Narrow" panose="020B060602020203020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Cassie\Desktop\20210927高三调研课\Duck-Hunting-HD-Picture.jpgDuck-Hunting-HD-Picture"/>
          <p:cNvPicPr>
            <a:picLocks noChangeAspect="1"/>
          </p:cNvPicPr>
          <p:nvPr/>
        </p:nvPicPr>
        <p:blipFill>
          <a:blip r:embed="rId1"/>
          <a:srcRect/>
          <a:stretch>
            <a:fillRect/>
          </a:stretch>
        </p:blipFill>
        <p:spPr>
          <a:xfrm>
            <a:off x="-97155" y="-171450"/>
            <a:ext cx="12323445" cy="7485380"/>
          </a:xfrm>
          <a:prstGeom prst="rect">
            <a:avLst/>
          </a:prstGeom>
        </p:spPr>
      </p:pic>
      <p:sp>
        <p:nvSpPr>
          <p:cNvPr id="4" name="文本框 3"/>
          <p:cNvSpPr txBox="1"/>
          <p:nvPr/>
        </p:nvSpPr>
        <p:spPr>
          <a:xfrm>
            <a:off x="262890" y="4077335"/>
            <a:ext cx="8025765" cy="2646045"/>
          </a:xfrm>
          <a:prstGeom prst="rect">
            <a:avLst/>
          </a:prstGeom>
          <a:solidFill>
            <a:schemeClr val="tx2">
              <a:lumMod val="50000"/>
              <a:alpha val="47000"/>
            </a:schemeClr>
          </a:solidFill>
        </p:spPr>
        <p:txBody>
          <a:bodyPr wrap="square" rtlCol="0">
            <a:spAutoFit/>
          </a:bodyPr>
          <a:lstStyle/>
          <a:p>
            <a:pPr algn="ctr"/>
            <a:r>
              <a:rPr lang="en-US" altLang="zh-CN" sz="16600" b="1" cap="all">
                <a:solidFill>
                  <a:schemeClr val="bg1"/>
                </a:solidFill>
                <a:effectLst/>
                <a:uFillTx/>
                <a:latin typeface="思源黑体 CN Heavy" panose="020B0A00000000000000" charset="-122"/>
                <a:ea typeface="思源黑体 CN Heavy" panose="020B0A00000000000000" charset="-122"/>
                <a:cs typeface="Arial Black" panose="020B0A04020102020204" charset="0"/>
              </a:rPr>
              <a:t> Thanks</a:t>
            </a:r>
            <a:r>
              <a:rPr lang="zh-CN" altLang="en-US" sz="16600" b="1" cap="all">
                <a:solidFill>
                  <a:schemeClr val="bg1"/>
                </a:solidFill>
                <a:effectLst/>
                <a:uFillTx/>
                <a:latin typeface="思源黑体 CN Heavy" panose="020B0A00000000000000" charset="-122"/>
                <a:ea typeface="思源黑体 CN Heavy" panose="020B0A00000000000000" charset="-122"/>
                <a:cs typeface="Arial Black" panose="020B0A04020102020204" charset="0"/>
              </a:rPr>
              <a:t>！</a:t>
            </a:r>
            <a:endParaRPr lang="zh-CN" altLang="en-US" sz="16600" b="1" cap="all">
              <a:solidFill>
                <a:schemeClr val="bg1"/>
              </a:solidFill>
              <a:effectLst/>
              <a:uFillTx/>
              <a:latin typeface="思源黑体 CN Heavy" panose="020B0A00000000000000" charset="-122"/>
              <a:ea typeface="思源黑体 CN Heavy" panose="020B0A00000000000000" charset="-122"/>
              <a:cs typeface="Arial Black" panose="020B0A040201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2" name="矩形 21"/>
          <p:cNvSpPr/>
          <p:nvPr/>
        </p:nvSpPr>
        <p:spPr>
          <a:xfrm rot="10800000">
            <a:off x="625475" y="240030"/>
            <a:ext cx="183515" cy="7359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2" name="文本框 1"/>
          <p:cNvSpPr txBox="1"/>
          <p:nvPr/>
        </p:nvSpPr>
        <p:spPr>
          <a:xfrm>
            <a:off x="911225" y="332740"/>
            <a:ext cx="5875020" cy="583565"/>
          </a:xfrm>
          <a:prstGeom prst="rect">
            <a:avLst/>
          </a:prstGeom>
          <a:noFill/>
        </p:spPr>
        <p:txBody>
          <a:bodyPr wrap="square" rtlCol="0">
            <a:spAutoFit/>
          </a:bodyPr>
          <a:lstStyle/>
          <a:p>
            <a:r>
              <a:rPr lang="en-US" altLang="zh-CN" sz="3200">
                <a:latin typeface="Arial Black" panose="020B0A04020102020204" charset="0"/>
                <a:cs typeface="Arial Black" panose="020B0A04020102020204" charset="0"/>
              </a:rPr>
              <a:t>Let’s see the results...</a:t>
            </a:r>
            <a:endParaRPr lang="en-US" altLang="zh-CN" sz="3200">
              <a:latin typeface="Arial Black" panose="020B0A04020102020204" charset="0"/>
              <a:cs typeface="Arial Black" panose="020B0A04020102020204" charset="0"/>
            </a:endParaRPr>
          </a:p>
        </p:txBody>
      </p:sp>
      <p:pic>
        <p:nvPicPr>
          <p:cNvPr id="3" name="图片 3" descr="图片1"/>
          <p:cNvPicPr>
            <a:picLocks noChangeAspect="1"/>
          </p:cNvPicPr>
          <p:nvPr/>
        </p:nvPicPr>
        <p:blipFill>
          <a:blip r:embed="rId1"/>
          <a:stretch>
            <a:fillRect/>
          </a:stretch>
        </p:blipFill>
        <p:spPr>
          <a:xfrm>
            <a:off x="2207260" y="1484630"/>
            <a:ext cx="6932930" cy="4667250"/>
          </a:xfrm>
          <a:prstGeom prst="rect">
            <a:avLst/>
          </a:prstGeom>
        </p:spPr>
      </p:pic>
      <p:pic>
        <p:nvPicPr>
          <p:cNvPr id="4" name="图片 3" descr="(zhaoxi.net)"/>
          <p:cNvPicPr>
            <a:picLocks noChangeAspect="1"/>
          </p:cNvPicPr>
          <p:nvPr/>
        </p:nvPicPr>
        <p:blipFill>
          <a:blip r:embed="rId2"/>
          <a:stretch>
            <a:fillRect/>
          </a:stretch>
        </p:blipFill>
        <p:spPr>
          <a:xfrm>
            <a:off x="9237345" y="4201795"/>
            <a:ext cx="3288665" cy="3020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2" name="矩形 21"/>
          <p:cNvSpPr/>
          <p:nvPr/>
        </p:nvSpPr>
        <p:spPr>
          <a:xfrm rot="10800000">
            <a:off x="625475" y="240030"/>
            <a:ext cx="183515" cy="7359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2" name="文本框 1"/>
          <p:cNvSpPr txBox="1"/>
          <p:nvPr/>
        </p:nvSpPr>
        <p:spPr>
          <a:xfrm>
            <a:off x="911225" y="332740"/>
            <a:ext cx="5875020" cy="583565"/>
          </a:xfrm>
          <a:prstGeom prst="rect">
            <a:avLst/>
          </a:prstGeom>
          <a:noFill/>
        </p:spPr>
        <p:txBody>
          <a:bodyPr wrap="square" rtlCol="0">
            <a:spAutoFit/>
          </a:bodyPr>
          <a:lstStyle/>
          <a:p>
            <a:r>
              <a:rPr lang="en-US" altLang="zh-CN" sz="3200">
                <a:latin typeface="Arial Black" panose="020B0A04020102020204" charset="0"/>
                <a:cs typeface="Arial Black" panose="020B0A04020102020204" charset="0"/>
              </a:rPr>
              <a:t>Let’s see the results...</a:t>
            </a:r>
            <a:endParaRPr lang="en-US" altLang="zh-CN" sz="3200">
              <a:latin typeface="Arial Black" panose="020B0A04020102020204" charset="0"/>
              <a:cs typeface="Arial Black" panose="020B0A04020102020204" charset="0"/>
            </a:endParaRPr>
          </a:p>
        </p:txBody>
      </p:sp>
      <p:pic>
        <p:nvPicPr>
          <p:cNvPr id="6" name="图片 6" descr="图片4"/>
          <p:cNvPicPr>
            <a:picLocks noChangeAspect="1"/>
          </p:cNvPicPr>
          <p:nvPr/>
        </p:nvPicPr>
        <p:blipFill>
          <a:blip r:embed="rId1"/>
          <a:stretch>
            <a:fillRect/>
          </a:stretch>
        </p:blipFill>
        <p:spPr>
          <a:xfrm>
            <a:off x="314325" y="2853055"/>
            <a:ext cx="7153910" cy="3760470"/>
          </a:xfrm>
          <a:prstGeom prst="rect">
            <a:avLst/>
          </a:prstGeom>
        </p:spPr>
      </p:pic>
      <p:pic>
        <p:nvPicPr>
          <p:cNvPr id="7" name="图片 7" descr="708AF175-7653-4c13-A726-C06D11981411"/>
          <p:cNvPicPr>
            <a:picLocks noChangeAspect="1"/>
          </p:cNvPicPr>
          <p:nvPr/>
        </p:nvPicPr>
        <p:blipFill>
          <a:blip r:embed="rId2"/>
          <a:stretch>
            <a:fillRect/>
          </a:stretch>
        </p:blipFill>
        <p:spPr>
          <a:xfrm>
            <a:off x="6239510" y="908685"/>
            <a:ext cx="5882640" cy="3382645"/>
          </a:xfrm>
          <a:prstGeom prst="rect">
            <a:avLst/>
          </a:prstGeom>
        </p:spPr>
      </p:pic>
      <p:pic>
        <p:nvPicPr>
          <p:cNvPr id="3" name="图片 2" descr="(zhaoxi.net)"/>
          <p:cNvPicPr>
            <a:picLocks noChangeAspect="1"/>
          </p:cNvPicPr>
          <p:nvPr/>
        </p:nvPicPr>
        <p:blipFill>
          <a:blip r:embed="rId3"/>
          <a:stretch>
            <a:fillRect/>
          </a:stretch>
        </p:blipFill>
        <p:spPr>
          <a:xfrm>
            <a:off x="9237345" y="4201795"/>
            <a:ext cx="3288665" cy="3020060"/>
          </a:xfrm>
          <a:prstGeom prst="rect">
            <a:avLst/>
          </a:prstGeom>
        </p:spPr>
      </p:pic>
      <p:sp>
        <p:nvSpPr>
          <p:cNvPr id="8" name="椭圆 7"/>
          <p:cNvSpPr/>
          <p:nvPr/>
        </p:nvSpPr>
        <p:spPr>
          <a:xfrm>
            <a:off x="6311900" y="3249295"/>
            <a:ext cx="3716020" cy="360045"/>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383655" y="2588895"/>
            <a:ext cx="5184775" cy="360045"/>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hlinkClick r:id="rId4" action="ppaction://hlinksldjump"/>
          </p:cNvPr>
          <p:cNvSpPr/>
          <p:nvPr/>
        </p:nvSpPr>
        <p:spPr>
          <a:xfrm>
            <a:off x="6527800" y="916305"/>
            <a:ext cx="5184775" cy="360045"/>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hlinkClick r:id="rId4" action="ppaction://hlinksldjump"/>
          </p:cNvPr>
          <p:cNvSpPr/>
          <p:nvPr/>
        </p:nvSpPr>
        <p:spPr>
          <a:xfrm>
            <a:off x="6239510" y="2924810"/>
            <a:ext cx="3731260" cy="360045"/>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P spid="10" grpId="0" bldLvl="0" animBg="1"/>
      <p:bldP spid="10" grpId="1" animBg="1"/>
      <p:bldP spid="11" grpId="0" bldLvl="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4" name="图片 3" descr="006lTb1nly1g8mdma22epj30t60lvtdn"/>
          <p:cNvPicPr>
            <a:picLocks noChangeAspect="1"/>
          </p:cNvPicPr>
          <p:nvPr/>
        </p:nvPicPr>
        <p:blipFill>
          <a:blip r:embed="rId1"/>
          <a:srcRect t="20455"/>
          <a:stretch>
            <a:fillRect/>
          </a:stretch>
        </p:blipFill>
        <p:spPr>
          <a:xfrm>
            <a:off x="796925" y="1959610"/>
            <a:ext cx="3698875" cy="2732405"/>
          </a:xfrm>
          <a:prstGeom prst="rect">
            <a:avLst/>
          </a:prstGeom>
        </p:spPr>
      </p:pic>
      <p:sp>
        <p:nvSpPr>
          <p:cNvPr id="5" name="L 形 4"/>
          <p:cNvSpPr/>
          <p:nvPr/>
        </p:nvSpPr>
        <p:spPr>
          <a:xfrm rot="10800000" flipH="1" flipV="1">
            <a:off x="556895" y="3123565"/>
            <a:ext cx="2830830" cy="1790065"/>
          </a:xfrm>
          <a:prstGeom prst="corner">
            <a:avLst>
              <a:gd name="adj1" fmla="val 11939"/>
              <a:gd name="adj2" fmla="val 12983"/>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2" name="文本框 11"/>
          <p:cNvSpPr txBox="1"/>
          <p:nvPr/>
        </p:nvSpPr>
        <p:spPr>
          <a:xfrm>
            <a:off x="6527800" y="765175"/>
            <a:ext cx="3207385" cy="583565"/>
          </a:xfrm>
          <a:prstGeom prst="rect">
            <a:avLst/>
          </a:prstGeom>
          <a:noFill/>
        </p:spPr>
        <p:txBody>
          <a:bodyPr wrap="square" rtlCol="0">
            <a:spAutoFit/>
          </a:bodyPr>
          <a:lstStyle/>
          <a:p>
            <a:r>
              <a:rPr lang="en-US" altLang="zh-CN" sz="3200" b="1" cap="all">
                <a:solidFill>
                  <a:schemeClr val="tx1"/>
                </a:solidFill>
                <a:uFillTx/>
                <a:latin typeface="Arial Black" panose="020B0A04020102020204" charset="0"/>
                <a:ea typeface="思源黑体 CN Regular" panose="020B0500000000000000" charset="-122"/>
                <a:cs typeface="Arial Black" panose="020B0A04020102020204" charset="0"/>
              </a:rPr>
              <a:t>Contents</a:t>
            </a:r>
            <a:endParaRPr lang="en-US" altLang="zh-CN" sz="3200" b="1" cap="all">
              <a:solidFill>
                <a:schemeClr val="tx1"/>
              </a:solidFill>
              <a:uFillTx/>
              <a:latin typeface="Arial Black" panose="020B0A04020102020204" charset="0"/>
              <a:ea typeface="思源黑体 CN Regular" panose="020B0500000000000000" charset="-122"/>
              <a:cs typeface="Arial Black" panose="020B0A04020102020204" charset="0"/>
            </a:endParaRPr>
          </a:p>
        </p:txBody>
      </p:sp>
      <p:pic>
        <p:nvPicPr>
          <p:cNvPr id="9" name="图片 8" descr="Duck-Hunting-HD-Picture"/>
          <p:cNvPicPr>
            <a:picLocks noChangeAspect="1"/>
          </p:cNvPicPr>
          <p:nvPr/>
        </p:nvPicPr>
        <p:blipFill>
          <a:blip r:embed="rId2"/>
          <a:stretch>
            <a:fillRect/>
          </a:stretch>
        </p:blipFill>
        <p:spPr>
          <a:xfrm>
            <a:off x="796925" y="1916430"/>
            <a:ext cx="3698875" cy="2767330"/>
          </a:xfrm>
          <a:prstGeom prst="rect">
            <a:avLst/>
          </a:prstGeom>
        </p:spPr>
      </p:pic>
      <p:pic>
        <p:nvPicPr>
          <p:cNvPr id="10" name="图片 9" descr="(zhaoxi.net)1"/>
          <p:cNvPicPr>
            <a:picLocks noChangeAspect="1"/>
          </p:cNvPicPr>
          <p:nvPr/>
        </p:nvPicPr>
        <p:blipFill>
          <a:blip r:embed="rId3"/>
          <a:stretch>
            <a:fillRect/>
          </a:stretch>
        </p:blipFill>
        <p:spPr>
          <a:xfrm>
            <a:off x="4799330" y="-27305"/>
            <a:ext cx="2244725" cy="2329180"/>
          </a:xfrm>
          <a:prstGeom prst="rect">
            <a:avLst/>
          </a:prstGeom>
        </p:spPr>
      </p:pic>
      <p:sp>
        <p:nvSpPr>
          <p:cNvPr id="18" name="文本框 17"/>
          <p:cNvSpPr txBox="1"/>
          <p:nvPr/>
        </p:nvSpPr>
        <p:spPr>
          <a:xfrm>
            <a:off x="5361305" y="2234565"/>
            <a:ext cx="6145530" cy="2553335"/>
          </a:xfrm>
          <a:prstGeom prst="rect">
            <a:avLst/>
          </a:prstGeom>
          <a:noFill/>
        </p:spPr>
        <p:txBody>
          <a:bodyPr wrap="square" rtlCol="0">
            <a:spAutoFit/>
          </a:bodyPr>
          <a:lstStyle/>
          <a:p>
            <a:pPr marL="457200" indent="-457200">
              <a:buFont typeface="Wingdings" panose="05000000000000000000" charset="0"/>
              <a:buChar char="p"/>
            </a:pPr>
            <a:r>
              <a:rPr lang="en-US" altLang="zh-CN" sz="3200" b="1">
                <a:solidFill>
                  <a:schemeClr val="accent1">
                    <a:lumMod val="50000"/>
                  </a:schemeClr>
                </a:solidFill>
                <a:hlinkClick r:id="rId4" action="ppaction://hlinksldjump"/>
              </a:rPr>
              <a:t> How to get logical and reasonable plots? </a:t>
            </a:r>
            <a:endParaRPr lang="en-US" altLang="zh-CN" sz="3200" b="1">
              <a:solidFill>
                <a:schemeClr val="accent1">
                  <a:lumMod val="50000"/>
                </a:schemeClr>
              </a:solidFill>
            </a:endParaRPr>
          </a:p>
          <a:p>
            <a:pPr marL="457200" indent="-457200">
              <a:buFont typeface="Wingdings" panose="05000000000000000000" charset="0"/>
              <a:buChar char="p"/>
            </a:pPr>
            <a:endParaRPr lang="en-US" altLang="zh-CN" sz="3200" b="1">
              <a:solidFill>
                <a:schemeClr val="accent1">
                  <a:lumMod val="50000"/>
                </a:schemeClr>
              </a:solidFill>
            </a:endParaRPr>
          </a:p>
          <a:p>
            <a:pPr marL="457200" indent="-457200">
              <a:buFont typeface="Wingdings" panose="05000000000000000000" charset="0"/>
              <a:buChar char="p"/>
            </a:pPr>
            <a:r>
              <a:rPr lang="en-US" altLang="zh-CN" sz="3200" b="1">
                <a:solidFill>
                  <a:schemeClr val="accent1">
                    <a:lumMod val="50000"/>
                  </a:schemeClr>
                </a:solidFill>
                <a:hlinkClick r:id="rId5" action="ppaction://hlinksldjump"/>
              </a:rPr>
              <a:t>How to pursue a better continuation writing?</a:t>
            </a:r>
            <a:endParaRPr lang="en-US" altLang="zh-CN" sz="32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4" name="图片 3" descr="540122-duck-hunting-backgrounds-2048x2732-ipad-retina"/>
          <p:cNvPicPr>
            <a:picLocks noChangeAspect="1"/>
          </p:cNvPicPr>
          <p:nvPr/>
        </p:nvPicPr>
        <p:blipFill>
          <a:blip r:embed="rId1"/>
          <a:stretch>
            <a:fillRect/>
          </a:stretch>
        </p:blipFill>
        <p:spPr>
          <a:xfrm>
            <a:off x="982980" y="1916430"/>
            <a:ext cx="3117215" cy="4199890"/>
          </a:xfrm>
          <a:prstGeom prst="rect">
            <a:avLst/>
          </a:prstGeom>
        </p:spPr>
      </p:pic>
      <p:sp>
        <p:nvSpPr>
          <p:cNvPr id="3" name="矩形 2"/>
          <p:cNvSpPr/>
          <p:nvPr/>
        </p:nvSpPr>
        <p:spPr>
          <a:xfrm>
            <a:off x="1559560" y="2505710"/>
            <a:ext cx="1949450" cy="2823845"/>
          </a:xfrm>
          <a:prstGeom prst="rect">
            <a:avLst/>
          </a:prstGeom>
          <a:noFill/>
          <a:ln w="3810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cxnSp>
        <p:nvCxnSpPr>
          <p:cNvPr id="10" name="直接连接符 9"/>
          <p:cNvCxnSpPr/>
          <p:nvPr/>
        </p:nvCxnSpPr>
        <p:spPr>
          <a:xfrm>
            <a:off x="7154545" y="1094105"/>
            <a:ext cx="21590" cy="564705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燕尾形箭头 10"/>
          <p:cNvSpPr/>
          <p:nvPr/>
        </p:nvSpPr>
        <p:spPr>
          <a:xfrm>
            <a:off x="5017770" y="1398905"/>
            <a:ext cx="1682115" cy="1021715"/>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2" name="燕尾形箭头 11"/>
          <p:cNvSpPr/>
          <p:nvPr/>
        </p:nvSpPr>
        <p:spPr>
          <a:xfrm>
            <a:off x="5017770" y="2896235"/>
            <a:ext cx="1682115" cy="1131570"/>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3" name="燕尾形箭头 12"/>
          <p:cNvSpPr/>
          <p:nvPr/>
        </p:nvSpPr>
        <p:spPr>
          <a:xfrm>
            <a:off x="4711700" y="4219575"/>
            <a:ext cx="2154555" cy="1102995"/>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4" name="燕尾形箭头 13"/>
          <p:cNvSpPr/>
          <p:nvPr/>
        </p:nvSpPr>
        <p:spPr>
          <a:xfrm>
            <a:off x="5017770" y="5571490"/>
            <a:ext cx="1682115" cy="1083945"/>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5" name="云形 14"/>
          <p:cNvSpPr/>
          <p:nvPr/>
        </p:nvSpPr>
        <p:spPr>
          <a:xfrm>
            <a:off x="6866255" y="1514475"/>
            <a:ext cx="705485" cy="994410"/>
          </a:xfrm>
          <a:prstGeom prst="cloud">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6" name="云形 15"/>
          <p:cNvSpPr/>
          <p:nvPr/>
        </p:nvSpPr>
        <p:spPr>
          <a:xfrm>
            <a:off x="6866255" y="2782570"/>
            <a:ext cx="705485" cy="994410"/>
          </a:xfrm>
          <a:prstGeom prst="cloud">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7" name="云形 16"/>
          <p:cNvSpPr/>
          <p:nvPr/>
        </p:nvSpPr>
        <p:spPr>
          <a:xfrm>
            <a:off x="6866255" y="4146550"/>
            <a:ext cx="705485" cy="994410"/>
          </a:xfrm>
          <a:prstGeom prst="cloud">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8" name="云形 17"/>
          <p:cNvSpPr/>
          <p:nvPr/>
        </p:nvSpPr>
        <p:spPr>
          <a:xfrm>
            <a:off x="6866255" y="5457825"/>
            <a:ext cx="705485" cy="994410"/>
          </a:xfrm>
          <a:prstGeom prst="cloud">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9" name="文本框 18"/>
          <p:cNvSpPr txBox="1"/>
          <p:nvPr/>
        </p:nvSpPr>
        <p:spPr>
          <a:xfrm>
            <a:off x="5232400" y="1626870"/>
            <a:ext cx="1313180" cy="521970"/>
          </a:xfrm>
          <a:prstGeom prst="rect">
            <a:avLst/>
          </a:prstGeom>
          <a:noFill/>
        </p:spPr>
        <p:txBody>
          <a:bodyPr wrap="square" rtlCol="0">
            <a:spAutoFit/>
          </a:bodyPr>
          <a:lstStyle/>
          <a:p>
            <a:r>
              <a:rPr lang="en-US" altLang="zh-CN" sz="2800" b="1">
                <a:solidFill>
                  <a:schemeClr val="bg1"/>
                </a:solidFill>
                <a:latin typeface="Arial Black" panose="020B0A04020102020204" charset="0"/>
                <a:ea typeface="思源黑体 CN Regular" panose="020B0500000000000000" charset="-122"/>
                <a:cs typeface="Arial Black" panose="020B0A04020102020204" charset="0"/>
              </a:rPr>
              <a:t>Time</a:t>
            </a:r>
            <a:endParaRPr lang="en-US" altLang="zh-CN" sz="28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0" name="文本框 19"/>
          <p:cNvSpPr txBox="1"/>
          <p:nvPr/>
        </p:nvSpPr>
        <p:spPr>
          <a:xfrm>
            <a:off x="5272405" y="3139440"/>
            <a:ext cx="1273175" cy="521970"/>
          </a:xfrm>
          <a:prstGeom prst="rect">
            <a:avLst/>
          </a:prstGeom>
          <a:noFill/>
        </p:spPr>
        <p:txBody>
          <a:bodyPr wrap="none" rtlCol="0">
            <a:spAutoFit/>
          </a:bodyPr>
          <a:lstStyle/>
          <a:p>
            <a:r>
              <a:rPr lang="en-US" altLang="zh-CN" sz="2800" b="1">
                <a:solidFill>
                  <a:schemeClr val="bg1"/>
                </a:solidFill>
                <a:latin typeface="Arial Black" panose="020B0A04020102020204" charset="0"/>
                <a:ea typeface="思源黑体 CN Regular" panose="020B0500000000000000" charset="-122"/>
                <a:cs typeface="Arial Black" panose="020B0A04020102020204" charset="0"/>
              </a:rPr>
              <a:t>Place</a:t>
            </a:r>
            <a:endParaRPr lang="en-US" altLang="zh-CN" sz="28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1" name="文本框 20"/>
          <p:cNvSpPr txBox="1"/>
          <p:nvPr/>
        </p:nvSpPr>
        <p:spPr>
          <a:xfrm>
            <a:off x="4872990" y="4551045"/>
            <a:ext cx="2045970" cy="460375"/>
          </a:xfrm>
          <a:prstGeom prst="rect">
            <a:avLst/>
          </a:prstGeom>
          <a:noFill/>
        </p:spPr>
        <p:txBody>
          <a:bodyPr wrap="none" rtlCol="0">
            <a:spAutoFit/>
          </a:bodyPr>
          <a:lstStyle/>
          <a:p>
            <a:pPr algn="l">
              <a:buClrTx/>
              <a:buSzTx/>
              <a:buFontTx/>
            </a:pPr>
            <a:r>
              <a:rPr lang="en-US" altLang="zh-CN" sz="2400" b="1">
                <a:solidFill>
                  <a:schemeClr val="bg1"/>
                </a:solidFill>
                <a:latin typeface="Arial Black" panose="020B0A04020102020204" charset="0"/>
                <a:ea typeface="思源黑体 CN Regular" panose="020B0500000000000000" charset="-122"/>
                <a:cs typeface="Arial Black" panose="020B0A04020102020204" charset="0"/>
              </a:rPr>
              <a:t>Characters</a:t>
            </a:r>
            <a:endParaRPr lang="en-US" altLang="zh-CN" sz="24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2" name="文本框 21"/>
          <p:cNvSpPr txBox="1"/>
          <p:nvPr/>
        </p:nvSpPr>
        <p:spPr>
          <a:xfrm>
            <a:off x="5267325" y="5875655"/>
            <a:ext cx="1283335" cy="521970"/>
          </a:xfrm>
          <a:prstGeom prst="rect">
            <a:avLst/>
          </a:prstGeom>
          <a:noFill/>
        </p:spPr>
        <p:txBody>
          <a:bodyPr wrap="none" rtlCol="0">
            <a:spAutoFit/>
          </a:bodyPr>
          <a:lstStyle/>
          <a:p>
            <a:pPr algn="l">
              <a:buClrTx/>
              <a:buSzTx/>
              <a:buFontTx/>
            </a:pPr>
            <a:r>
              <a:rPr lang="en-US" altLang="zh-CN" sz="2800" b="1">
                <a:solidFill>
                  <a:schemeClr val="bg1"/>
                </a:solidFill>
                <a:latin typeface="Arial Black" panose="020B0A04020102020204" charset="0"/>
                <a:ea typeface="思源黑体 CN Regular" panose="020B0500000000000000" charset="-122"/>
                <a:cs typeface="Arial Black" panose="020B0A04020102020204" charset="0"/>
              </a:rPr>
              <a:t>Event</a:t>
            </a:r>
            <a:endParaRPr lang="en-US" altLang="zh-CN" sz="28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3" name="文本框 22"/>
          <p:cNvSpPr txBox="1"/>
          <p:nvPr/>
        </p:nvSpPr>
        <p:spPr>
          <a:xfrm>
            <a:off x="7896860" y="1433195"/>
            <a:ext cx="3863975" cy="953135"/>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in a freezing morning</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sp>
        <p:nvSpPr>
          <p:cNvPr id="5" name="文本框 4"/>
          <p:cNvSpPr txBox="1"/>
          <p:nvPr/>
        </p:nvSpPr>
        <p:spPr>
          <a:xfrm>
            <a:off x="7896860" y="2896235"/>
            <a:ext cx="3208020" cy="953135"/>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a place facing the bay</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sp>
        <p:nvSpPr>
          <p:cNvPr id="9" name="文本框 8"/>
          <p:cNvSpPr txBox="1"/>
          <p:nvPr/>
        </p:nvSpPr>
        <p:spPr>
          <a:xfrm>
            <a:off x="7896860" y="4219575"/>
            <a:ext cx="3863975" cy="953135"/>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Jeremy &amp; his father</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sp>
        <p:nvSpPr>
          <p:cNvPr id="31" name="文本框 30"/>
          <p:cNvSpPr txBox="1"/>
          <p:nvPr/>
        </p:nvSpPr>
        <p:spPr>
          <a:xfrm>
            <a:off x="7896860" y="5731510"/>
            <a:ext cx="3863975" cy="521970"/>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go duck hunting</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pic>
        <p:nvPicPr>
          <p:cNvPr id="32" name="图片 31" descr="(zhaoxi.net)2"/>
          <p:cNvPicPr>
            <a:picLocks noChangeAspect="1"/>
          </p:cNvPicPr>
          <p:nvPr/>
        </p:nvPicPr>
        <p:blipFill>
          <a:blip r:embed="rId2"/>
          <a:stretch>
            <a:fillRect/>
          </a:stretch>
        </p:blipFill>
        <p:spPr>
          <a:xfrm>
            <a:off x="-744220" y="-747395"/>
            <a:ext cx="3095625" cy="2476500"/>
          </a:xfrm>
          <a:prstGeom prst="rect">
            <a:avLst/>
          </a:prstGeom>
        </p:spPr>
      </p:pic>
      <p:sp>
        <p:nvSpPr>
          <p:cNvPr id="33" name="文本框 32"/>
          <p:cNvSpPr txBox="1"/>
          <p:nvPr/>
        </p:nvSpPr>
        <p:spPr>
          <a:xfrm>
            <a:off x="1127125" y="490220"/>
            <a:ext cx="6456045" cy="521970"/>
          </a:xfrm>
          <a:prstGeom prst="rect">
            <a:avLst/>
          </a:prstGeom>
          <a:solidFill>
            <a:schemeClr val="tx2">
              <a:lumMod val="50000"/>
            </a:schemeClr>
          </a:solidFill>
        </p:spPr>
        <p:txBody>
          <a:bodyPr wrap="square" rtlCol="0">
            <a:spAutoFit/>
          </a:bodyPr>
          <a:lstStyle/>
          <a:p>
            <a:pPr algn="ctr"/>
            <a:r>
              <a:rPr lang="en-US" altLang="zh-CN" sz="2800" b="1">
                <a:solidFill>
                  <a:schemeClr val="bg1"/>
                </a:solidFill>
                <a:latin typeface="Arial Narrow" panose="020B0606020202030204" charset="0"/>
                <a:cs typeface="Arial Narrow" panose="020B0606020202030204" charset="0"/>
              </a:rPr>
              <a:t>Activity 1: Get logical and reasonable plots </a:t>
            </a:r>
            <a:endParaRPr lang="en-US" altLang="zh-CN" sz="2800" b="1">
              <a:solidFill>
                <a:schemeClr val="bg1"/>
              </a:solidFill>
              <a:latin typeface="Arial Narrow" panose="020B0606020202030204" charset="0"/>
              <a:cs typeface="Arial Narrow" panose="020B0606020202030204" charset="0"/>
            </a:endParaRPr>
          </a:p>
        </p:txBody>
      </p:sp>
      <p:sp>
        <p:nvSpPr>
          <p:cNvPr id="2" name="文本框 1"/>
          <p:cNvSpPr txBox="1"/>
          <p:nvPr/>
        </p:nvSpPr>
        <p:spPr>
          <a:xfrm>
            <a:off x="4484370" y="6308725"/>
            <a:ext cx="7707630" cy="583565"/>
          </a:xfrm>
          <a:prstGeom prst="rect">
            <a:avLst/>
          </a:prstGeom>
          <a:solidFill>
            <a:schemeClr val="accent5">
              <a:lumMod val="90000"/>
              <a:lumOff val="10000"/>
            </a:schemeClr>
          </a:solidFill>
        </p:spPr>
        <p:txBody>
          <a:bodyPr wrap="square" rtlCol="0">
            <a:spAutoFit/>
          </a:bodyPr>
          <a:lstStyle/>
          <a:p>
            <a:r>
              <a:rPr lang="en-US" altLang="zh-CN" sz="3200">
                <a:solidFill>
                  <a:schemeClr val="bg1"/>
                </a:solidFill>
                <a:latin typeface="Arial Black" panose="020B0A04020102020204" charset="0"/>
                <a:cs typeface="Arial Black" panose="020B0A04020102020204" charset="0"/>
              </a:rPr>
              <a:t>Tip 1: Circle them while reading!</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500"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par>
                                <p:cTn id="9" presetID="12" presetClass="entr" presetSubtype="8" fill="hold" grpId="0" nodeType="withEffect">
                                  <p:stCondLst>
                                    <p:cond delay="0"/>
                                  </p:stCondLst>
                                  <p:childTnLst>
                                    <p:set>
                                      <p:cBhvr>
                                        <p:cTn id="10" dur="500"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grpId="0" nodeType="withEffect">
                                  <p:stCondLst>
                                    <p:cond delay="0"/>
                                  </p:stCondLst>
                                  <p:childTnLst>
                                    <p:set>
                                      <p:cBhvr>
                                        <p:cTn id="14" dur="500"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right)">
                                      <p:cBhvr>
                                        <p:cTn id="16" dur="500"/>
                                        <p:tgtEl>
                                          <p:spTgt spid="19"/>
                                        </p:tgtEl>
                                      </p:cBhvr>
                                    </p:animEffect>
                                  </p:childTnLst>
                                </p:cTn>
                              </p:par>
                              <p:par>
                                <p:cTn id="17" presetID="12" presetClass="entr" presetSubtype="8" fill="hold" grpId="0"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par>
                                <p:cTn id="21" presetID="12" presetClass="entr" presetSubtype="8"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ppt_x</p:attrName>
                                        </p:attrNameLst>
                                      </p:cBhvr>
                                      <p:tavLst>
                                        <p:tav tm="0">
                                          <p:val>
                                            <p:strVal val="#ppt_x-#ppt_w*1.125000"/>
                                          </p:val>
                                        </p:tav>
                                        <p:tav tm="100000">
                                          <p:val>
                                            <p:strVal val="#ppt_x"/>
                                          </p:val>
                                        </p:tav>
                                      </p:tavLst>
                                    </p:anim>
                                    <p:animEffect transition="in" filter="wipe(right)">
                                      <p:cBhvr>
                                        <p:cTn id="24" dur="500"/>
                                        <p:tgtEl>
                                          <p:spTgt spid="16"/>
                                        </p:tgtEl>
                                      </p:cBhvr>
                                    </p:animEffect>
                                  </p:childTnLst>
                                </p:cTn>
                              </p:par>
                              <p:par>
                                <p:cTn id="25" presetID="12" presetClass="entr" presetSubtype="8" fill="hold" grpId="0" nodeType="withEffect">
                                  <p:stCondLst>
                                    <p:cond delay="4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ppt_x</p:attrName>
                                        </p:attrNameLst>
                                      </p:cBhvr>
                                      <p:tavLst>
                                        <p:tav tm="0">
                                          <p:val>
                                            <p:strVal val="#ppt_x-#ppt_w*1.125000"/>
                                          </p:val>
                                        </p:tav>
                                        <p:tav tm="100000">
                                          <p:val>
                                            <p:strVal val="#ppt_x"/>
                                          </p:val>
                                        </p:tav>
                                      </p:tavLst>
                                    </p:anim>
                                    <p:animEffect transition="in" filter="wipe(right)">
                                      <p:cBhvr>
                                        <p:cTn id="28" dur="500"/>
                                        <p:tgtEl>
                                          <p:spTgt spid="20"/>
                                        </p:tgtEl>
                                      </p:cBhvr>
                                    </p:animEffect>
                                  </p:childTnLst>
                                </p:cTn>
                              </p:par>
                              <p:par>
                                <p:cTn id="29" presetID="12" presetClass="entr" presetSubtype="8" fill="hold" grpId="0" nodeType="withEffect">
                                  <p:stCondLst>
                                    <p:cond delay="8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ppt_x</p:attrName>
                                        </p:attrNameLst>
                                      </p:cBhvr>
                                      <p:tavLst>
                                        <p:tav tm="0">
                                          <p:val>
                                            <p:strVal val="#ppt_x-#ppt_w*1.125000"/>
                                          </p:val>
                                        </p:tav>
                                        <p:tav tm="100000">
                                          <p:val>
                                            <p:strVal val="#ppt_x"/>
                                          </p:val>
                                        </p:tav>
                                      </p:tavLst>
                                    </p:anim>
                                    <p:animEffect transition="in" filter="wipe(right)">
                                      <p:cBhvr>
                                        <p:cTn id="32" dur="500"/>
                                        <p:tgtEl>
                                          <p:spTgt spid="13"/>
                                        </p:tgtEl>
                                      </p:cBhvr>
                                    </p:animEffect>
                                  </p:childTnLst>
                                </p:cTn>
                              </p:par>
                              <p:par>
                                <p:cTn id="33" presetID="12" presetClass="entr" presetSubtype="8" fill="hold" grpId="0" nodeType="withEffect">
                                  <p:stCondLst>
                                    <p:cond delay="8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par>
                                <p:cTn id="37" presetID="12" presetClass="entr" presetSubtype="8" fill="hold" grpId="0" nodeType="withEffect">
                                  <p:stCondLst>
                                    <p:cond delay="8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8"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par>
                                <p:cTn id="45" presetID="12" presetClass="entr" presetSubtype="8" fill="hold" grpId="0" nodeType="withEffect">
                                  <p:stCondLst>
                                    <p:cond delay="12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ppt_x</p:attrName>
                                        </p:attrNameLst>
                                      </p:cBhvr>
                                      <p:tavLst>
                                        <p:tav tm="0">
                                          <p:val>
                                            <p:strVal val="#ppt_x-#ppt_w*1.125000"/>
                                          </p:val>
                                        </p:tav>
                                        <p:tav tm="100000">
                                          <p:val>
                                            <p:strVal val="#ppt_x"/>
                                          </p:val>
                                        </p:tav>
                                      </p:tavLst>
                                    </p:anim>
                                    <p:animEffect transition="in" filter="wipe(right)">
                                      <p:cBhvr>
                                        <p:cTn id="48" dur="500"/>
                                        <p:tgtEl>
                                          <p:spTgt spid="22"/>
                                        </p:tgtEl>
                                      </p:cBhvr>
                                    </p:animEffect>
                                  </p:childTnLst>
                                </p:cTn>
                              </p:par>
                              <p:par>
                                <p:cTn id="49" presetID="12" presetClass="entr" presetSubtype="8" fill="hold" grpId="0" nodeType="withEffect">
                                  <p:stCondLst>
                                    <p:cond delay="12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ppt_x</p:attrName>
                                        </p:attrNameLst>
                                      </p:cBhvr>
                                      <p:tavLst>
                                        <p:tav tm="0">
                                          <p:val>
                                            <p:strVal val="#ppt_x-#ppt_w*1.125000"/>
                                          </p:val>
                                        </p:tav>
                                        <p:tav tm="100000">
                                          <p:val>
                                            <p:strVal val="#ppt_x"/>
                                          </p:val>
                                        </p:tav>
                                      </p:tavLst>
                                    </p:anim>
                                    <p:animEffect transition="in" filter="wipe(righ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par>
                          <p:cTn id="69" fill="hold">
                            <p:stCondLst>
                              <p:cond delay="1500"/>
                            </p:stCondLst>
                            <p:childTnLst>
                              <p:par>
                                <p:cTn id="70" presetID="2" presetClass="entr" presetSubtype="4"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fill="hold"/>
                                        <p:tgtEl>
                                          <p:spTgt spid="31"/>
                                        </p:tgtEl>
                                        <p:attrNameLst>
                                          <p:attrName>ppt_x</p:attrName>
                                        </p:attrNameLst>
                                      </p:cBhvr>
                                      <p:tavLst>
                                        <p:tav tm="0">
                                          <p:val>
                                            <p:strVal val="#ppt_x"/>
                                          </p:val>
                                        </p:tav>
                                        <p:tav tm="100000">
                                          <p:val>
                                            <p:strVal val="#ppt_x"/>
                                          </p:val>
                                        </p:tav>
                                      </p:tavLst>
                                    </p:anim>
                                    <p:anim calcmode="lin" valueType="num">
                                      <p:cBhvr additive="base">
                                        <p:cTn id="7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additive="base">
                                        <p:cTn id="78" dur="500" fill="hold"/>
                                        <p:tgtEl>
                                          <p:spTgt spid="2"/>
                                        </p:tgtEl>
                                        <p:attrNameLst>
                                          <p:attrName>ppt_x</p:attrName>
                                        </p:attrNameLst>
                                      </p:cBhvr>
                                      <p:tavLst>
                                        <p:tav tm="0">
                                          <p:val>
                                            <p:strVal val="#ppt_x"/>
                                          </p:val>
                                        </p:tav>
                                        <p:tav tm="100000">
                                          <p:val>
                                            <p:strVal val="#ppt_x"/>
                                          </p:val>
                                        </p:tav>
                                      </p:tavLst>
                                    </p:anim>
                                    <p:anim calcmode="lin" valueType="num">
                                      <p:cBhvr additive="base">
                                        <p:cTn id="7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p:bldP spid="20" grpId="0"/>
      <p:bldP spid="21" grpId="0"/>
      <p:bldP spid="22" grpId="0"/>
      <p:bldP spid="23" grpId="0"/>
      <p:bldP spid="5" grpId="0"/>
      <p:bldP spid="9" grpId="0"/>
      <p:bldP spid="31" grpId="0"/>
      <p:bldP spid="2" grpId="0" bldLvl="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 name="矩形 1"/>
          <p:cNvSpPr/>
          <p:nvPr/>
        </p:nvSpPr>
        <p:spPr>
          <a:xfrm>
            <a:off x="0" y="1094105"/>
            <a:ext cx="12192000" cy="311848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4" name="文本框 3"/>
          <p:cNvSpPr txBox="1"/>
          <p:nvPr/>
        </p:nvSpPr>
        <p:spPr>
          <a:xfrm>
            <a:off x="1559560" y="404495"/>
            <a:ext cx="4095115" cy="583565"/>
          </a:xfrm>
          <a:prstGeom prst="rect">
            <a:avLst/>
          </a:prstGeom>
          <a:noFill/>
        </p:spPr>
        <p:txBody>
          <a:bodyPr wrap="square" rtlCol="0">
            <a:spAutoFit/>
          </a:bodyPr>
          <a:lstStyle/>
          <a:p>
            <a:r>
              <a:rPr lang="en-US" altLang="zh-CN" sz="3200" b="1">
                <a:latin typeface="Arial Narrow" panose="020B0606020202030204" charset="0"/>
                <a:cs typeface="Arial Narrow" panose="020B0606020202030204" charset="0"/>
              </a:rPr>
              <a:t>Read to raise questions</a:t>
            </a:r>
            <a:endParaRPr lang="en-US" altLang="zh-CN" sz="3200" b="1">
              <a:latin typeface="Arial Narrow" panose="020B0606020202030204" charset="0"/>
              <a:cs typeface="Arial Narrow" panose="020B0606020202030204" charset="0"/>
            </a:endParaRPr>
          </a:p>
        </p:txBody>
      </p:sp>
      <p:pic>
        <p:nvPicPr>
          <p:cNvPr id="7" name="图片 6" descr="(zhaoxi.net)1"/>
          <p:cNvPicPr>
            <a:picLocks noChangeAspect="1"/>
          </p:cNvPicPr>
          <p:nvPr/>
        </p:nvPicPr>
        <p:blipFill>
          <a:blip r:embed="rId1"/>
          <a:stretch>
            <a:fillRect/>
          </a:stretch>
        </p:blipFill>
        <p:spPr>
          <a:xfrm>
            <a:off x="-168910" y="-387350"/>
            <a:ext cx="2268220" cy="2190750"/>
          </a:xfrm>
          <a:prstGeom prst="rect">
            <a:avLst/>
          </a:prstGeom>
        </p:spPr>
      </p:pic>
      <p:sp>
        <p:nvSpPr>
          <p:cNvPr id="10" name="文本框 9"/>
          <p:cNvSpPr txBox="1"/>
          <p:nvPr/>
        </p:nvSpPr>
        <p:spPr>
          <a:xfrm>
            <a:off x="839470" y="1094105"/>
            <a:ext cx="10687050" cy="1076325"/>
          </a:xfrm>
          <a:prstGeom prst="rect">
            <a:avLst/>
          </a:prstGeom>
          <a:noFill/>
        </p:spPr>
        <p:txBody>
          <a:bodyPr wrap="square" rtlCol="0">
            <a:spAutoFit/>
          </a:bodyPr>
          <a:lstStyle/>
          <a:p>
            <a:r>
              <a:rPr lang="en-US" altLang="zh-CN" sz="3200" i="1"/>
              <a:t>Para.2 To Jeremy’s </a:t>
            </a:r>
            <a:r>
              <a:rPr lang="en-US" altLang="zh-CN" sz="3200" b="1" i="1">
                <a:solidFill>
                  <a:srgbClr val="C00000"/>
                </a:solidFill>
              </a:rPr>
              <a:t>surprise</a:t>
            </a:r>
            <a:r>
              <a:rPr lang="en-US" altLang="zh-CN" sz="3200" i="1"/>
              <a:t>, his father </a:t>
            </a:r>
            <a:r>
              <a:rPr lang="en-US" altLang="zh-CN" sz="3200" b="1" i="1">
                <a:solidFill>
                  <a:srgbClr val="C00000"/>
                </a:solidFill>
              </a:rPr>
              <a:t>was handing</a:t>
            </a:r>
            <a:r>
              <a:rPr lang="en-US" altLang="zh-CN" sz="3200" i="1"/>
              <a:t> the </a:t>
            </a:r>
            <a:r>
              <a:rPr lang="en-US" altLang="zh-CN" sz="3200" b="1" i="1">
                <a:solidFill>
                  <a:srgbClr val="C00000"/>
                </a:solidFill>
              </a:rPr>
              <a:t>camera</a:t>
            </a:r>
            <a:r>
              <a:rPr lang="en-US" altLang="zh-CN" sz="3200" i="1"/>
              <a:t> to him.</a:t>
            </a:r>
            <a:endParaRPr lang="en-US" altLang="zh-CN" sz="3200" i="1"/>
          </a:p>
        </p:txBody>
      </p:sp>
      <p:sp>
        <p:nvSpPr>
          <p:cNvPr id="25" name="文本框 24"/>
          <p:cNvSpPr txBox="1"/>
          <p:nvPr/>
        </p:nvSpPr>
        <p:spPr>
          <a:xfrm>
            <a:off x="1775460" y="2204720"/>
            <a:ext cx="9222740" cy="2061210"/>
          </a:xfrm>
          <a:prstGeom prst="rect">
            <a:avLst/>
          </a:prstGeom>
          <a:noFill/>
        </p:spPr>
        <p:txBody>
          <a:bodyPr wrap="square" rtlCol="0">
            <a:spAutoFit/>
          </a:bodyPr>
          <a:lstStyle/>
          <a:p>
            <a:pPr marL="285750" indent="-285750">
              <a:lnSpc>
                <a:spcPct val="100000"/>
              </a:lnSpc>
              <a:buFont typeface="Wingdings" panose="05000000000000000000" charset="0"/>
              <a:buChar char="Ø"/>
            </a:pPr>
            <a:r>
              <a:rPr lang="en-US" altLang="zh-CN" sz="3200" b="1">
                <a:solidFill>
                  <a:schemeClr val="tx2">
                    <a:lumMod val="50000"/>
                  </a:schemeClr>
                </a:solidFill>
                <a:latin typeface="Calibri" panose="020F0502020204030204" charset="0"/>
                <a:cs typeface="Calibri" panose="020F0502020204030204" charset="0"/>
              </a:rPr>
              <a:t> Why did his father do so?</a:t>
            </a:r>
            <a:endParaRPr lang="en-US" altLang="zh-CN" sz="3200" b="1">
              <a:solidFill>
                <a:schemeClr val="tx2">
                  <a:lumMod val="50000"/>
                </a:schemeClr>
              </a:solidFill>
              <a:latin typeface="Calibri" panose="020F0502020204030204" charset="0"/>
              <a:cs typeface="Calibri" panose="020F0502020204030204" charset="0"/>
            </a:endParaRPr>
          </a:p>
          <a:p>
            <a:pPr marL="285750" indent="-285750">
              <a:lnSpc>
                <a:spcPct val="100000"/>
              </a:lnSpc>
              <a:buFont typeface="Wingdings" panose="05000000000000000000" charset="0"/>
              <a:buChar char="Ø"/>
            </a:pPr>
            <a:r>
              <a:rPr lang="en-US" altLang="zh-CN" sz="3200" b="1">
                <a:solidFill>
                  <a:schemeClr val="tx2">
                    <a:lumMod val="50000"/>
                  </a:schemeClr>
                </a:solidFill>
                <a:latin typeface="Calibri" panose="020F0502020204030204" charset="0"/>
                <a:cs typeface="Calibri" panose="020F0502020204030204" charset="0"/>
              </a:rPr>
              <a:t> What was his father’s emotions?</a:t>
            </a:r>
            <a:endParaRPr lang="en-US" altLang="zh-CN" sz="3200" b="1">
              <a:solidFill>
                <a:schemeClr val="tx2">
                  <a:lumMod val="50000"/>
                </a:schemeClr>
              </a:solidFill>
              <a:latin typeface="Calibri" panose="020F0502020204030204" charset="0"/>
              <a:cs typeface="Calibri" panose="020F0502020204030204" charset="0"/>
            </a:endParaRPr>
          </a:p>
          <a:p>
            <a:pPr marL="285750" indent="-285750">
              <a:lnSpc>
                <a:spcPct val="100000"/>
              </a:lnSpc>
              <a:buFont typeface="Wingdings" panose="05000000000000000000" charset="0"/>
              <a:buChar char="Ø"/>
            </a:pPr>
            <a:r>
              <a:rPr lang="en-US" altLang="zh-CN" sz="3200" b="1">
                <a:solidFill>
                  <a:schemeClr val="tx2">
                    <a:lumMod val="50000"/>
                  </a:schemeClr>
                </a:solidFill>
                <a:latin typeface="Calibri" panose="020F0502020204030204" charset="0"/>
                <a:cs typeface="Calibri" panose="020F0502020204030204" charset="0"/>
              </a:rPr>
              <a:t> What was Jeremy’s reaction?</a:t>
            </a:r>
            <a:endParaRPr lang="en-US" altLang="zh-CN" sz="3200" b="1">
              <a:solidFill>
                <a:schemeClr val="tx2">
                  <a:lumMod val="50000"/>
                </a:schemeClr>
              </a:solidFill>
              <a:latin typeface="Calibri" panose="020F0502020204030204" charset="0"/>
              <a:cs typeface="Calibri" panose="020F0502020204030204" charset="0"/>
            </a:endParaRPr>
          </a:p>
          <a:p>
            <a:pPr marL="285750" indent="-285750">
              <a:lnSpc>
                <a:spcPct val="100000"/>
              </a:lnSpc>
              <a:buFont typeface="Wingdings" panose="05000000000000000000" charset="0"/>
              <a:buChar char="Ø"/>
            </a:pPr>
            <a:r>
              <a:rPr lang="en-US" altLang="zh-CN" sz="3200" b="1">
                <a:solidFill>
                  <a:schemeClr val="tx2">
                    <a:lumMod val="50000"/>
                  </a:schemeClr>
                </a:solidFill>
                <a:latin typeface="Calibri" panose="020F0502020204030204" charset="0"/>
                <a:cs typeface="Calibri" panose="020F0502020204030204" charset="0"/>
              </a:rPr>
              <a:t> What was Jeremy’s feelings?</a:t>
            </a:r>
            <a:endParaRPr lang="en-US" altLang="zh-CN" sz="3200" b="1">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6122035" y="6274435"/>
            <a:ext cx="6069965" cy="583565"/>
          </a:xfrm>
          <a:prstGeom prst="rect">
            <a:avLst/>
          </a:prstGeom>
          <a:solidFill>
            <a:schemeClr val="accent5">
              <a:lumMod val="90000"/>
              <a:lumOff val="10000"/>
            </a:schemeClr>
          </a:solidFill>
        </p:spPr>
        <p:txBody>
          <a:bodyPr wrap="square" rtlCol="0">
            <a:spAutoFit/>
          </a:bodyPr>
          <a:lstStyle/>
          <a:p>
            <a:r>
              <a:rPr lang="en-US" altLang="zh-CN" sz="3200">
                <a:solidFill>
                  <a:schemeClr val="bg1"/>
                </a:solidFill>
                <a:latin typeface="Arial Black" panose="020B0A04020102020204" charset="0"/>
                <a:cs typeface="Arial Black" panose="020B0A04020102020204" charset="0"/>
              </a:rPr>
              <a:t>Tip 2: Infer backward! </a:t>
            </a:r>
            <a:endParaRPr lang="en-US" altLang="zh-CN" sz="3200">
              <a:solidFill>
                <a:schemeClr val="bg1"/>
              </a:solidFill>
              <a:latin typeface="Arial Black" panose="020B0A04020102020204" charset="0"/>
              <a:cs typeface="Arial Black" panose="020B0A04020102020204" charset="0"/>
            </a:endParaRPr>
          </a:p>
        </p:txBody>
      </p:sp>
      <p:sp>
        <p:nvSpPr>
          <p:cNvPr id="5" name="文本框 4"/>
          <p:cNvSpPr txBox="1"/>
          <p:nvPr/>
        </p:nvSpPr>
        <p:spPr>
          <a:xfrm>
            <a:off x="839470" y="4122420"/>
            <a:ext cx="11104245" cy="1076325"/>
          </a:xfrm>
          <a:prstGeom prst="rect">
            <a:avLst/>
          </a:prstGeom>
          <a:noFill/>
        </p:spPr>
        <p:txBody>
          <a:bodyPr wrap="square" rtlCol="0">
            <a:spAutoFit/>
          </a:bodyPr>
          <a:lstStyle/>
          <a:p>
            <a:r>
              <a:rPr lang="en-US" altLang="zh-CN" sz="3200" i="1"/>
              <a:t>Para.1 His father asked in a</a:t>
            </a:r>
            <a:r>
              <a:rPr lang="en-US" altLang="zh-CN" sz="3200" b="1" i="1">
                <a:solidFill>
                  <a:srgbClr val="C00000"/>
                </a:solidFill>
              </a:rPr>
              <a:t> controlled</a:t>
            </a:r>
            <a:r>
              <a:rPr lang="en-US" altLang="zh-CN" sz="3200" i="1"/>
              <a:t> voice, “Why </a:t>
            </a:r>
            <a:r>
              <a:rPr lang="en-US" altLang="zh-CN" sz="3200" b="1" i="1">
                <a:solidFill>
                  <a:srgbClr val="C00000"/>
                </a:solidFill>
              </a:rPr>
              <a:t>didn’t</a:t>
            </a:r>
            <a:r>
              <a:rPr lang="en-US" altLang="zh-CN" sz="3200" i="1"/>
              <a:t> you shoot?”</a:t>
            </a:r>
            <a:endParaRPr lang="en-US" altLang="zh-CN" sz="3200" i="1"/>
          </a:p>
        </p:txBody>
      </p:sp>
      <p:sp>
        <p:nvSpPr>
          <p:cNvPr id="6" name="文本框 5"/>
          <p:cNvSpPr txBox="1"/>
          <p:nvPr/>
        </p:nvSpPr>
        <p:spPr>
          <a:xfrm>
            <a:off x="1774825" y="5012690"/>
            <a:ext cx="6261735" cy="1173480"/>
          </a:xfrm>
          <a:prstGeom prst="rect">
            <a:avLst/>
          </a:prstGeom>
          <a:noFill/>
        </p:spPr>
        <p:txBody>
          <a:bodyPr wrap="square" rtlCol="0">
            <a:spAutoFit/>
          </a:bodyPr>
          <a:lstStyle/>
          <a:p>
            <a:pPr marL="285750" indent="-285750">
              <a:lnSpc>
                <a:spcPct val="110000"/>
              </a:lnSpc>
              <a:buFont typeface="Wingdings" panose="05000000000000000000" charset="0"/>
              <a:buChar char="Ø"/>
            </a:pPr>
            <a:r>
              <a:rPr lang="en-US" altLang="zh-CN" sz="3200" b="1">
                <a:solidFill>
                  <a:schemeClr val="tx2">
                    <a:lumMod val="50000"/>
                  </a:schemeClr>
                </a:solidFill>
                <a:latin typeface="Calibri" panose="020F0502020204030204" charset="0"/>
                <a:cs typeface="Calibri" panose="020F0502020204030204" charset="0"/>
              </a:rPr>
              <a:t> What was Jeremy’s reply?</a:t>
            </a:r>
            <a:endParaRPr lang="en-US" altLang="zh-CN" sz="3200" b="1">
              <a:solidFill>
                <a:schemeClr val="tx2">
                  <a:lumMod val="50000"/>
                </a:schemeClr>
              </a:solidFill>
              <a:latin typeface="Calibri" panose="020F0502020204030204" charset="0"/>
              <a:cs typeface="Calibri" panose="020F0502020204030204" charset="0"/>
            </a:endParaRPr>
          </a:p>
          <a:p>
            <a:pPr marL="285750" indent="-285750">
              <a:lnSpc>
                <a:spcPct val="110000"/>
              </a:lnSpc>
              <a:buFont typeface="Wingdings" panose="05000000000000000000" charset="0"/>
              <a:buChar char="Ø"/>
            </a:pPr>
            <a:r>
              <a:rPr lang="en-US" altLang="zh-CN" sz="3200" b="1">
                <a:solidFill>
                  <a:schemeClr val="tx2">
                    <a:lumMod val="50000"/>
                  </a:schemeClr>
                </a:solidFill>
                <a:latin typeface="Calibri" panose="020F0502020204030204" charset="0"/>
                <a:cs typeface="Calibri" panose="020F0502020204030204" charset="0"/>
              </a:rPr>
              <a:t> How about his emotions? </a:t>
            </a:r>
            <a:endParaRPr lang="en-US" altLang="zh-CN" sz="3200" b="1">
              <a:solidFill>
                <a:schemeClr val="tx2">
                  <a:lumMod val="50000"/>
                </a:schemeClr>
              </a:solidFill>
              <a:latin typeface="Calibri" panose="020F0502020204030204" charset="0"/>
              <a:cs typeface="Calibri" panose="020F0502020204030204" charset="0"/>
            </a:endParaRPr>
          </a:p>
        </p:txBody>
      </p:sp>
      <p:sp>
        <p:nvSpPr>
          <p:cNvPr id="8" name="文本框 7">
            <a:hlinkClick r:id="rId2" action="ppaction://hlinksldjump"/>
          </p:cNvPr>
          <p:cNvSpPr txBox="1"/>
          <p:nvPr/>
        </p:nvSpPr>
        <p:spPr>
          <a:xfrm>
            <a:off x="7896225" y="116840"/>
            <a:ext cx="4187825" cy="5507990"/>
          </a:xfrm>
          <a:prstGeom prst="rect">
            <a:avLst/>
          </a:prstGeom>
          <a:solidFill>
            <a:schemeClr val="accent1">
              <a:lumMod val="60000"/>
              <a:lumOff val="40000"/>
            </a:schemeClr>
          </a:solidFill>
          <a:ln w="38100">
            <a:solidFill>
              <a:schemeClr val="tx1"/>
            </a:solidFill>
          </a:ln>
        </p:spPr>
        <p:txBody>
          <a:bodyPr wrap="square" rtlCol="0">
            <a:spAutoFit/>
          </a:bodyPr>
          <a:lstStyle/>
          <a:p>
            <a:r>
              <a:rPr lang="en-US" altLang="zh-CN" sz="3200" b="1">
                <a:latin typeface="Calibri" panose="020F0502020204030204" charset="0"/>
                <a:cs typeface="Calibri" panose="020F0502020204030204" charset="0"/>
              </a:rPr>
              <a:t>The underlined words:</a:t>
            </a:r>
            <a:endParaRPr lang="en-US" altLang="zh-CN" sz="3200" b="1">
              <a:latin typeface="Calibri" panose="020F0502020204030204" charset="0"/>
              <a:cs typeface="Calibri" panose="020F0502020204030204" charset="0"/>
            </a:endParaRPr>
          </a:p>
          <a:p>
            <a:r>
              <a:rPr lang="en-US" altLang="zh-CN" sz="3200" b="1">
                <a:latin typeface="Arial Black" panose="020B0A04020102020204" charset="0"/>
                <a:cs typeface="Arial Black" panose="020B0A04020102020204" charset="0"/>
              </a:rPr>
              <a:t> gun</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 </a:t>
            </a:r>
            <a:r>
              <a:rPr lang="en-US" altLang="zh-CN" sz="3200" b="1">
                <a:solidFill>
                  <a:srgbClr val="C00000"/>
                </a:solidFill>
                <a:latin typeface="Arial Black" panose="020B0A04020102020204" charset="0"/>
                <a:cs typeface="Arial Black" panose="020B0A04020102020204" charset="0"/>
              </a:rPr>
              <a:t>camera</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 duck</a:t>
            </a:r>
            <a:endParaRPr lang="en-US" altLang="zh-CN" sz="3200" b="1">
              <a:latin typeface="Arial Black" panose="020B0A04020102020204" charset="0"/>
              <a:cs typeface="Arial Black" panose="020B0A04020102020204" charset="0"/>
            </a:endParaRPr>
          </a:p>
          <a:p>
            <a:r>
              <a:rPr lang="en-US" altLang="zh-CN" sz="3200" b="1">
                <a:solidFill>
                  <a:srgbClr val="C00000"/>
                </a:solidFill>
                <a:latin typeface="Arial Black" panose="020B0A04020102020204" charset="0"/>
                <a:cs typeface="Arial Black" panose="020B0A04020102020204" charset="0"/>
              </a:rPr>
              <a:t> picture</a:t>
            </a:r>
            <a:endParaRPr lang="en-US" altLang="zh-CN" sz="3200" b="1">
              <a:solidFill>
                <a:srgbClr val="C00000"/>
              </a:solidFill>
              <a:latin typeface="Arial Black" panose="020B0A04020102020204" charset="0"/>
              <a:cs typeface="Arial Black" panose="020B0A04020102020204" charset="0"/>
            </a:endParaRPr>
          </a:p>
          <a:p>
            <a:r>
              <a:rPr lang="en-US" altLang="zh-CN" sz="3200" b="1">
                <a:solidFill>
                  <a:srgbClr val="C00000"/>
                </a:solidFill>
                <a:latin typeface="Arial Black" panose="020B0A04020102020204" charset="0"/>
                <a:cs typeface="Arial Black" panose="020B0A04020102020204" charset="0"/>
              </a:rPr>
              <a:t> hated</a:t>
            </a:r>
            <a:endParaRPr lang="en-US" altLang="zh-CN" sz="3200" b="1">
              <a:solidFill>
                <a:srgbClr val="C00000"/>
              </a:solidFill>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 waited</a:t>
            </a:r>
            <a:endParaRPr lang="en-US" altLang="zh-CN" sz="3200" b="1">
              <a:latin typeface="Arial Black" panose="020B0A04020102020204" charset="0"/>
              <a:cs typeface="Arial Black" panose="020B0A04020102020204" charset="0"/>
            </a:endParaRPr>
          </a:p>
          <a:p>
            <a:r>
              <a:rPr lang="en-US" altLang="zh-CN" sz="3200" b="1">
                <a:solidFill>
                  <a:srgbClr val="C00000"/>
                </a:solidFill>
                <a:latin typeface="Arial Black" panose="020B0A04020102020204" charset="0"/>
                <a:cs typeface="Arial Black" panose="020B0A04020102020204" charset="0"/>
              </a:rPr>
              <a:t> shoot</a:t>
            </a:r>
            <a:endParaRPr lang="en-US" altLang="zh-CN" sz="3200" b="1">
              <a:solidFill>
                <a:srgbClr val="C00000"/>
              </a:solidFill>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 flew</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 approval</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 tense</a:t>
            </a:r>
            <a:endParaRPr lang="en-US" altLang="zh-CN" sz="3200" b="1">
              <a:latin typeface="Arial Black" panose="020B0A04020102020204" charset="0"/>
              <a:cs typeface="Arial Black" panose="020B0A04020102020204" charset="0"/>
            </a:endParaRPr>
          </a:p>
        </p:txBody>
      </p:sp>
      <p:sp>
        <p:nvSpPr>
          <p:cNvPr id="9" name="文本框 8">
            <a:hlinkClick r:id=""/>
          </p:cNvPr>
          <p:cNvSpPr txBox="1"/>
          <p:nvPr/>
        </p:nvSpPr>
        <p:spPr>
          <a:xfrm>
            <a:off x="3070860" y="6274435"/>
            <a:ext cx="9111615" cy="583565"/>
          </a:xfrm>
          <a:prstGeom prst="rect">
            <a:avLst/>
          </a:prstGeom>
          <a:solidFill>
            <a:schemeClr val="accent5">
              <a:lumMod val="90000"/>
              <a:lumOff val="10000"/>
            </a:schemeClr>
          </a:solidFill>
        </p:spPr>
        <p:txBody>
          <a:bodyPr wrap="square" rtlCol="0">
            <a:spAutoFit/>
          </a:bodyPr>
          <a:lstStyle/>
          <a:p>
            <a:r>
              <a:rPr lang="en-US" altLang="zh-CN" sz="3200">
                <a:solidFill>
                  <a:schemeClr val="bg1"/>
                </a:solidFill>
                <a:latin typeface="Arial Black" panose="020B0A04020102020204" charset="0"/>
                <a:cs typeface="Arial Black" panose="020B0A04020102020204" charset="0"/>
              </a:rPr>
              <a:t>Tip3: Make full use of the given words!</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 calcmode="lin" valueType="num">
                                      <p:cBhvr additive="base">
                                        <p:cTn id="13"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anim calcmode="lin" valueType="num">
                                      <p:cBhvr additive="base">
                                        <p:cTn id="19"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xEl>
                                              <p:pRg st="3" end="3"/>
                                            </p:txEl>
                                          </p:spTgt>
                                        </p:tgtEl>
                                        <p:attrNameLst>
                                          <p:attrName>style.visibility</p:attrName>
                                        </p:attrNameLst>
                                      </p:cBhvr>
                                      <p:to>
                                        <p:strVal val="visible"/>
                                      </p:to>
                                    </p:set>
                                    <p:anim calcmode="lin" valueType="num">
                                      <p:cBhvr additive="base">
                                        <p:cTn id="2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3" grpId="0" bldLvl="0" animBg="1"/>
      <p:bldP spid="3" grpId="1" animBg="1"/>
      <p:bldP spid="6" grpId="1"/>
      <p:bldP spid="8" grpId="0" bldLvl="0" animBg="1"/>
      <p:bldP spid="8" grpId="1" animBg="1"/>
      <p:bldP spid="9" grpId="0" bldLvl="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100" name="文本框 99"/>
          <p:cNvSpPr txBox="1"/>
          <p:nvPr/>
        </p:nvSpPr>
        <p:spPr>
          <a:xfrm>
            <a:off x="767080" y="2060575"/>
            <a:ext cx="10859770" cy="4523105"/>
          </a:xfrm>
          <a:prstGeom prst="rect">
            <a:avLst/>
          </a:prstGeom>
          <a:noFill/>
          <a:ln w="9525">
            <a:noFill/>
          </a:ln>
        </p:spPr>
        <p:txBody>
          <a:bodyPr wrap="square">
            <a:spAutoFit/>
          </a:bodyPr>
          <a:lstStyle/>
          <a:p>
            <a:pPr marL="266700" indent="-266700">
              <a:lnSpc>
                <a:spcPct val="50000"/>
              </a:lnSpc>
            </a:pPr>
            <a:r>
              <a:rPr lang="en-US" sz="3200" b="1">
                <a:solidFill>
                  <a:schemeClr val="tx2">
                    <a:lumMod val="50000"/>
                  </a:schemeClr>
                </a:solidFill>
                <a:latin typeface="Arial Narrow" panose="020B0606020202030204" charset="0"/>
                <a:ea typeface="宋体" panose="02010600030101010101" pitchFamily="2" charset="-122"/>
                <a:cs typeface="Arial Narrow" panose="020B0606020202030204" charset="0"/>
              </a:rPr>
              <a:t>Different versions of the end:</a:t>
            </a:r>
            <a:endParaRPr lang="en-US" sz="3200" b="1">
              <a:solidFill>
                <a:schemeClr val="tx2">
                  <a:lumMod val="50000"/>
                </a:schemeClr>
              </a:solidFill>
              <a:latin typeface="Arial Narrow" panose="020B0606020202030204" charset="0"/>
              <a:ea typeface="宋体" panose="02010600030101010101" pitchFamily="2" charset="-122"/>
              <a:cs typeface="Arial Narrow" panose="020B0606020202030204" charset="0"/>
            </a:endParaRPr>
          </a:p>
          <a:p>
            <a:pPr marL="266700" indent="-266700"/>
            <a:r>
              <a:rPr lang="en-US" sz="3200" b="1">
                <a:solidFill>
                  <a:schemeClr val="tx2">
                    <a:lumMod val="50000"/>
                  </a:schemeClr>
                </a:solidFill>
                <a:latin typeface="Arial Narrow" panose="020B0606020202030204" charset="0"/>
                <a:ea typeface="宋体" panose="02010600030101010101" pitchFamily="2" charset="-122"/>
                <a:cs typeface="Arial Narrow" panose="020B0606020202030204" charset="0"/>
              </a:rPr>
              <a:t>Version 1:</a:t>
            </a:r>
            <a:r>
              <a:rPr lang="en-US" sz="3200" b="1">
                <a:latin typeface="Arial Narrow" panose="020B0606020202030204" charset="0"/>
                <a:ea typeface="宋体" panose="02010600030101010101" pitchFamily="2" charset="-122"/>
                <a:cs typeface="Arial Narrow" panose="020B0606020202030204" charset="0"/>
              </a:rPr>
              <a:t> Jeremy and his father enjoyed the last red light from the sun and the peace of natural rather than hunting other animals.</a:t>
            </a:r>
            <a:endParaRPr lang="en-US" sz="3200" b="1">
              <a:latin typeface="Arial Narrow" panose="020B0606020202030204" charset="0"/>
              <a:ea typeface="宋体" panose="02010600030101010101" pitchFamily="2" charset="-122"/>
              <a:cs typeface="Arial Narrow" panose="020B0606020202030204" charset="0"/>
            </a:endParaRPr>
          </a:p>
          <a:p>
            <a:pPr marL="266700" indent="-266700"/>
            <a:r>
              <a:rPr lang="en-US" sz="3200" b="1">
                <a:solidFill>
                  <a:schemeClr val="tx2">
                    <a:lumMod val="50000"/>
                  </a:schemeClr>
                </a:solidFill>
                <a:latin typeface="Arial Narrow" panose="020B0606020202030204" charset="0"/>
                <a:ea typeface="宋体" panose="02010600030101010101" pitchFamily="2" charset="-122"/>
                <a:cs typeface="Arial Narrow" panose="020B0606020202030204" charset="0"/>
              </a:rPr>
              <a:t>Version 2: </a:t>
            </a:r>
            <a:r>
              <a:rPr lang="en-US" sz="3200" b="1">
                <a:latin typeface="Arial Narrow" panose="020B0606020202030204" charset="0"/>
                <a:ea typeface="宋体" panose="02010600030101010101" pitchFamily="2" charset="-122"/>
                <a:cs typeface="Arial Narrow" panose="020B0606020202030204" charset="0"/>
              </a:rPr>
              <a:t>The sun highly rose in the sky, melting the ice and breaking the boundary between father and son.</a:t>
            </a:r>
            <a:endParaRPr lang="en-US" sz="3200" b="1">
              <a:latin typeface="Arial Narrow" panose="020B0606020202030204" charset="0"/>
              <a:ea typeface="宋体" panose="02010600030101010101" pitchFamily="2" charset="-122"/>
              <a:cs typeface="Arial Narrow" panose="020B0606020202030204" charset="0"/>
            </a:endParaRPr>
          </a:p>
          <a:p>
            <a:pPr marL="266700" indent="-266700">
              <a:lnSpc>
                <a:spcPct val="50000"/>
              </a:lnSpc>
            </a:pPr>
            <a:endParaRPr lang="en-US" sz="3200" b="1">
              <a:latin typeface="Arial Narrow" panose="020B0606020202030204" charset="0"/>
              <a:ea typeface="宋体" panose="02010600030101010101" pitchFamily="2" charset="-122"/>
              <a:cs typeface="Arial Narrow" panose="020B0606020202030204" charset="0"/>
            </a:endParaRPr>
          </a:p>
          <a:p>
            <a:pPr marL="266700" indent="-266700"/>
            <a:r>
              <a:rPr lang="en-US" sz="3200" b="1">
                <a:solidFill>
                  <a:schemeClr val="tx2">
                    <a:lumMod val="50000"/>
                  </a:schemeClr>
                </a:solidFill>
                <a:latin typeface="Arial Narrow" panose="020B0606020202030204" charset="0"/>
                <a:ea typeface="宋体" panose="02010600030101010101" pitchFamily="2" charset="-122"/>
                <a:cs typeface="Arial Narrow" panose="020B0606020202030204" charset="0"/>
              </a:rPr>
              <a:t>Version 3:</a:t>
            </a:r>
            <a:r>
              <a:rPr lang="en-US" sz="3200" b="1">
                <a:latin typeface="Arial Narrow" panose="020B0606020202030204" charset="0"/>
                <a:ea typeface="宋体" panose="02010600030101010101" pitchFamily="2" charset="-122"/>
                <a:cs typeface="Arial Narrow" panose="020B0606020202030204" charset="0"/>
              </a:rPr>
              <a:t> Though their task is hunting, but they brought nothing but get peace with the nature. </a:t>
            </a:r>
            <a:endParaRPr lang="en-US" sz="3200" b="1">
              <a:latin typeface="Arial Narrow" panose="020B0606020202030204" charset="0"/>
              <a:ea typeface="宋体" panose="02010600030101010101" pitchFamily="2" charset="-122"/>
              <a:cs typeface="Arial Narrow" panose="020B0606020202030204" charset="0"/>
            </a:endParaRPr>
          </a:p>
          <a:p>
            <a:pPr marL="266700" indent="-266700"/>
            <a:r>
              <a:rPr lang="en-US" sz="3200" b="1">
                <a:solidFill>
                  <a:schemeClr val="tx2">
                    <a:lumMod val="50000"/>
                  </a:schemeClr>
                </a:solidFill>
                <a:latin typeface="Arial Narrow" panose="020B0606020202030204" charset="0"/>
                <a:ea typeface="宋体" panose="02010600030101010101" pitchFamily="2" charset="-122"/>
                <a:cs typeface="Arial Narrow" panose="020B0606020202030204" charset="0"/>
              </a:rPr>
              <a:t>Version 4:</a:t>
            </a:r>
            <a:r>
              <a:rPr lang="en-US" sz="3200" b="1">
                <a:latin typeface="Arial Narrow" panose="020B0606020202030204" charset="0"/>
                <a:ea typeface="宋体" panose="02010600030101010101" pitchFamily="2" charset="-122"/>
                <a:cs typeface="Arial Narrow" panose="020B0606020202030204" charset="0"/>
              </a:rPr>
              <a:t> For the later time, Jeremy never went hunting and he became a great photographer. </a:t>
            </a:r>
            <a:endParaRPr lang="en-US" sz="3200" b="1">
              <a:latin typeface="Arial Narrow" panose="020B0606020202030204" charset="0"/>
              <a:ea typeface="宋体" panose="02010600030101010101" pitchFamily="2" charset="-122"/>
              <a:cs typeface="Arial Narrow" panose="020B0606020202030204" charset="0"/>
            </a:endParaRPr>
          </a:p>
        </p:txBody>
      </p:sp>
      <p:sp>
        <p:nvSpPr>
          <p:cNvPr id="2" name="文本框 1"/>
          <p:cNvSpPr txBox="1"/>
          <p:nvPr/>
        </p:nvSpPr>
        <p:spPr>
          <a:xfrm>
            <a:off x="1127125" y="490220"/>
            <a:ext cx="9167495" cy="521970"/>
          </a:xfrm>
          <a:prstGeom prst="rect">
            <a:avLst/>
          </a:prstGeom>
          <a:solidFill>
            <a:schemeClr val="tx2">
              <a:lumMod val="50000"/>
            </a:schemeClr>
          </a:solidFill>
        </p:spPr>
        <p:txBody>
          <a:bodyPr wrap="square" rtlCol="0">
            <a:spAutoFit/>
          </a:bodyPr>
          <a:lstStyle/>
          <a:p>
            <a:pPr algn="ctr"/>
            <a:r>
              <a:rPr lang="en-US" altLang="zh-CN" sz="2800" b="1">
                <a:solidFill>
                  <a:schemeClr val="bg1"/>
                </a:solidFill>
                <a:latin typeface="Arial Narrow" panose="020B0606020202030204" charset="0"/>
                <a:cs typeface="Arial Narrow" panose="020B0606020202030204" charset="0"/>
              </a:rPr>
              <a:t>Activity 2: P</a:t>
            </a:r>
            <a:r>
              <a:rPr sz="2800" b="1">
                <a:solidFill>
                  <a:schemeClr val="bg1"/>
                </a:solidFill>
                <a:latin typeface="Arial Narrow" panose="020B0606020202030204" charset="0"/>
                <a:cs typeface="Arial Narrow" panose="020B0606020202030204" charset="0"/>
              </a:rPr>
              <a:t>ursue a better continuation writing</a:t>
            </a:r>
            <a:r>
              <a:rPr lang="en-US" sz="2800" b="1">
                <a:solidFill>
                  <a:schemeClr val="bg1"/>
                </a:solidFill>
                <a:latin typeface="Arial Narrow" panose="020B0606020202030204" charset="0"/>
                <a:cs typeface="Arial Narrow" panose="020B0606020202030204" charset="0"/>
              </a:rPr>
              <a:t>(LANGUAGE)</a:t>
            </a:r>
            <a:endParaRPr lang="en-US" sz="2800" b="1">
              <a:solidFill>
                <a:schemeClr val="bg1"/>
              </a:solidFill>
              <a:latin typeface="Arial Narrow" panose="020B0606020202030204" charset="0"/>
              <a:cs typeface="Arial Narrow" panose="020B0606020202030204" charset="0"/>
            </a:endParaRPr>
          </a:p>
        </p:txBody>
      </p:sp>
      <p:sp>
        <p:nvSpPr>
          <p:cNvPr id="3" name="文本框 2"/>
          <p:cNvSpPr txBox="1"/>
          <p:nvPr/>
        </p:nvSpPr>
        <p:spPr>
          <a:xfrm>
            <a:off x="1127125" y="1145540"/>
            <a:ext cx="2545080" cy="583565"/>
          </a:xfrm>
          <a:prstGeom prst="rect">
            <a:avLst/>
          </a:prstGeom>
          <a:noFill/>
          <a:ln w="38100">
            <a:solidFill>
              <a:schemeClr val="tx2">
                <a:lumMod val="50000"/>
              </a:schemeClr>
            </a:solidFill>
          </a:ln>
        </p:spPr>
        <p:txBody>
          <a:bodyPr wrap="square" rtlCol="0">
            <a:spAutoFit/>
          </a:bodyPr>
          <a:lstStyle/>
          <a:p>
            <a:r>
              <a:rPr lang="en-US" altLang="zh-CN" sz="3200" b="1">
                <a:latin typeface="Arial Narrow" panose="020B0606020202030204" charset="0"/>
                <a:cs typeface="Arial Narrow" panose="020B0606020202030204" charset="0"/>
              </a:rPr>
              <a:t>Let’s compare!</a:t>
            </a:r>
            <a:endParaRPr lang="en-US" altLang="zh-CN" sz="3200" b="1">
              <a:latin typeface="Arial Narrow" panose="020B0606020202030204" charset="0"/>
              <a:cs typeface="Arial Narrow" panose="020B0606020202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anim calcmode="lin" valueType="num">
                                      <p:cBhvr additive="base">
                                        <p:cTn id="1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anim calcmode="lin" valueType="num">
                                      <p:cBhvr additive="base">
                                        <p:cTn id="19"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pRg st="4" end="4"/>
                                            </p:txEl>
                                          </p:spTgt>
                                        </p:tgtEl>
                                        <p:attrNameLst>
                                          <p:attrName>style.visibility</p:attrName>
                                        </p:attrNameLst>
                                      </p:cBhvr>
                                      <p:to>
                                        <p:strVal val="visible"/>
                                      </p:to>
                                    </p:set>
                                    <p:anim calcmode="lin" valueType="num">
                                      <p:cBhvr additive="base">
                                        <p:cTn id="25"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pRg st="5" end="5"/>
                                            </p:txEl>
                                          </p:spTgt>
                                        </p:tgtEl>
                                        <p:attrNameLst>
                                          <p:attrName>style.visibility</p:attrName>
                                        </p:attrNameLst>
                                      </p:cBhvr>
                                      <p:to>
                                        <p:strVal val="visible"/>
                                      </p:to>
                                    </p:set>
                                    <p:anim calcmode="lin" valueType="num">
                                      <p:cBhvr additive="base">
                                        <p:cTn id="31"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CC0BC">
            <a:alpha val="50000"/>
          </a:srgbClr>
        </a:solidFill>
        <a:effectLst/>
      </p:bgPr>
    </p:bg>
    <p:spTree>
      <p:nvGrpSpPr>
        <p:cNvPr id="1" name=""/>
        <p:cNvGrpSpPr/>
        <p:nvPr/>
      </p:nvGrpSpPr>
      <p:grpSpPr>
        <a:xfrm>
          <a:off x="0" y="0"/>
          <a:ext cx="0" cy="0"/>
          <a:chOff x="0" y="0"/>
          <a:chExt cx="0" cy="0"/>
        </a:xfrm>
      </p:grpSpPr>
      <p:pic>
        <p:nvPicPr>
          <p:cNvPr id="20" name="图片 19" descr="(zhaoxi.net)"/>
          <p:cNvPicPr>
            <a:picLocks noChangeAspect="1"/>
          </p:cNvPicPr>
          <p:nvPr/>
        </p:nvPicPr>
        <p:blipFill>
          <a:blip r:embed="rId1"/>
          <a:stretch>
            <a:fillRect/>
          </a:stretch>
        </p:blipFill>
        <p:spPr>
          <a:xfrm>
            <a:off x="911225" y="764540"/>
            <a:ext cx="2635250" cy="2635250"/>
          </a:xfrm>
          <a:prstGeom prst="rect">
            <a:avLst/>
          </a:prstGeom>
        </p:spPr>
      </p:pic>
      <p:sp>
        <p:nvSpPr>
          <p:cNvPr id="22" name="文本框 21"/>
          <p:cNvSpPr txBox="1"/>
          <p:nvPr/>
        </p:nvSpPr>
        <p:spPr>
          <a:xfrm>
            <a:off x="3503295" y="3284855"/>
            <a:ext cx="6915150" cy="706755"/>
          </a:xfrm>
          <a:prstGeom prst="rect">
            <a:avLst/>
          </a:prstGeom>
          <a:noFill/>
          <a:ln w="38100">
            <a:solidFill>
              <a:schemeClr val="tx2">
                <a:lumMod val="50000"/>
              </a:schemeClr>
            </a:solidFill>
          </a:ln>
        </p:spPr>
        <p:txBody>
          <a:bodyPr wrap="square" rtlCol="0">
            <a:spAutoFit/>
          </a:bodyPr>
          <a:lstStyle/>
          <a:p>
            <a:pPr algn="ctr"/>
            <a:r>
              <a:rPr lang="en-US" altLang="zh-CN" sz="4000" b="1">
                <a:latin typeface="Arial Narrow" panose="020B0606020202030204" charset="0"/>
                <a:cs typeface="Arial Narrow" panose="020B0606020202030204" charset="0"/>
              </a:rPr>
              <a:t>Let’s learn from the original text!</a:t>
            </a:r>
            <a:endParaRPr lang="en-US" altLang="zh-CN" sz="4000" b="1">
              <a:latin typeface="Arial Narrow" panose="020B0606020202030204" charset="0"/>
              <a:cs typeface="Arial Narrow" panose="020B060602020203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徽派建筑">
      <a:dk1>
        <a:srgbClr val="000000"/>
      </a:dk1>
      <a:lt1>
        <a:srgbClr val="FFFFFF"/>
      </a:lt1>
      <a:dk2>
        <a:srgbClr val="AFB8BE"/>
      </a:dk2>
      <a:lt2>
        <a:srgbClr val="9CA8A9"/>
      </a:lt2>
      <a:accent1>
        <a:srgbClr val="D2D5B8"/>
      </a:accent1>
      <a:accent2>
        <a:srgbClr val="5A5F5A"/>
      </a:accent2>
      <a:accent3>
        <a:srgbClr val="5E5F5C"/>
      </a:accent3>
      <a:accent4>
        <a:srgbClr val="505859"/>
      </a:accent4>
      <a:accent5>
        <a:srgbClr val="303227"/>
      </a:accent5>
      <a:accent6>
        <a:srgbClr val="282726"/>
      </a:accent6>
      <a:hlink>
        <a:srgbClr val="879366"/>
      </a:hlink>
      <a:folHlink>
        <a:srgbClr val="292E1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9388</Words>
  <Application>WPS 演示</Application>
  <PresentationFormat>宽屏</PresentationFormat>
  <Paragraphs>177</Paragraphs>
  <Slides>23</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23</vt:i4>
      </vt:variant>
    </vt:vector>
  </HeadingPairs>
  <TitlesOfParts>
    <vt:vector size="43" baseType="lpstr">
      <vt:lpstr>Arial</vt:lpstr>
      <vt:lpstr>宋体</vt:lpstr>
      <vt:lpstr>Wingdings</vt:lpstr>
      <vt:lpstr>Impact</vt:lpstr>
      <vt:lpstr>思源黑体 CN Heavy</vt:lpstr>
      <vt:lpstr>黑体</vt:lpstr>
      <vt:lpstr>Arial Rounded MT Bold</vt:lpstr>
      <vt:lpstr>思源黑体 CN Regular</vt:lpstr>
      <vt:lpstr>Arial Black</vt:lpstr>
      <vt:lpstr>Wingdings</vt:lpstr>
      <vt:lpstr>Arial Narrow</vt:lpstr>
      <vt:lpstr>Calibri</vt:lpstr>
      <vt:lpstr>微软雅黑</vt:lpstr>
      <vt:lpstr>Arial Unicode MS</vt:lpstr>
      <vt:lpstr>Comic Sans MS</vt:lpstr>
      <vt:lpstr>Times New Roman</vt:lpstr>
      <vt:lpstr>HelveticaNeue</vt:lpstr>
      <vt:lpstr>Corbel</vt:lpstr>
      <vt:lpstr>华文新魏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86181</dc:creator>
  <cp:lastModifiedBy>南山有谷堆</cp:lastModifiedBy>
  <cp:revision>48</cp:revision>
  <dcterms:created xsi:type="dcterms:W3CDTF">2020-02-13T12:41:00Z</dcterms:created>
  <dcterms:modified xsi:type="dcterms:W3CDTF">2021-09-29T06:35:40Z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KSOTemplateUUID">
    <vt:lpwstr>v1.0_mb_I/GA8DNAi+ibHKEkycnOaQ==</vt:lpwstr>
  </property>
  <property fmtid="{D5CDD505-2E9C-101B-9397-08002B2CF9AE}" pid="4" name="ICV">
    <vt:lpwstr>B48D2780128B42C1BAFCDC651D2D842C</vt:lpwstr>
  </property>
</Properties>
</file>