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30" r:id="rId2"/>
    <p:sldMasterId id="2147483742" r:id="rId3"/>
  </p:sldMasterIdLst>
  <p:notesMasterIdLst>
    <p:notesMasterId r:id="rId23"/>
  </p:notesMasterIdLst>
  <p:sldIdLst>
    <p:sldId id="373" r:id="rId4"/>
    <p:sldId id="335" r:id="rId5"/>
    <p:sldId id="371" r:id="rId6"/>
    <p:sldId id="356" r:id="rId7"/>
    <p:sldId id="352" r:id="rId8"/>
    <p:sldId id="372" r:id="rId9"/>
    <p:sldId id="358" r:id="rId10"/>
    <p:sldId id="361" r:id="rId11"/>
    <p:sldId id="360" r:id="rId12"/>
    <p:sldId id="362" r:id="rId13"/>
    <p:sldId id="363" r:id="rId14"/>
    <p:sldId id="364" r:id="rId15"/>
    <p:sldId id="370" r:id="rId16"/>
    <p:sldId id="365" r:id="rId17"/>
    <p:sldId id="366" r:id="rId18"/>
    <p:sldId id="367" r:id="rId19"/>
    <p:sldId id="351" r:id="rId20"/>
    <p:sldId id="369" r:id="rId21"/>
    <p:sldId id="374" r:id="rId22"/>
  </p:sldIdLst>
  <p:sldSz cx="9144000" cy="6858000" type="screen4x3"/>
  <p:notesSz cx="6858000" cy="9144000"/>
  <p:defaultTextStyle>
    <a:defPPr>
      <a:defRPr lang="en-US"/>
    </a:defPPr>
    <a:lvl1pPr algn="l" rtl="0" fontAlgn="base">
      <a:spcBef>
        <a:spcPct val="0"/>
      </a:spcBef>
      <a:spcAft>
        <a:spcPct val="0"/>
      </a:spcAft>
      <a:buFont typeface="Arial" pitchFamily="34" charset="0"/>
      <a:defRPr kern="1200">
        <a:solidFill>
          <a:schemeClr val="tx1"/>
        </a:solidFill>
        <a:latin typeface="Arial" pitchFamily="34" charset="0"/>
        <a:ea typeface="+mn-ea"/>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mn-ea"/>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mn-ea"/>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mn-ea"/>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FF"/>
    <a:srgbClr val="CDF2FF"/>
    <a:srgbClr val="FF3300"/>
    <a:srgbClr val="009900"/>
    <a:srgbClr val="FFFF66"/>
    <a:srgbClr val="DE42C8"/>
    <a:srgbClr val="EF5E31"/>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50000" autoAdjust="0"/>
  </p:normalViewPr>
  <p:slideViewPr>
    <p:cSldViewPr snapToGrid="0">
      <p:cViewPr>
        <p:scale>
          <a:sx n="75" d="100"/>
          <a:sy n="75" d="100"/>
        </p:scale>
        <p:origin x="1568" y="336"/>
      </p:cViewPr>
      <p:guideLst>
        <p:guide orient="horz" pos="2160"/>
        <p:guide pos="2823"/>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页眉占位符 51201"/>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pPr>
              <a:defRPr/>
            </a:pPr>
            <a:endParaRPr lang="zh-CN" altLang="en-US"/>
          </a:p>
        </p:txBody>
      </p:sp>
      <p:sp>
        <p:nvSpPr>
          <p:cNvPr id="51203" name="日期占位符 51202"/>
          <p:cNvSpPr>
            <a:spLocks noGrp="1"/>
          </p:cNvSpPr>
          <p:nvPr>
            <p:ph type="dt" idx="1"/>
          </p:nvPr>
        </p:nvSpPr>
        <p:spPr>
          <a:xfrm>
            <a:off x="3884613" y="0"/>
            <a:ext cx="2971800" cy="457200"/>
          </a:xfrm>
          <a:prstGeom prst="rect">
            <a:avLst/>
          </a:prstGeom>
          <a:noFill/>
          <a:ln w="9525">
            <a:noFill/>
          </a:ln>
        </p:spPr>
        <p:txBody>
          <a:bodyPr/>
          <a:lstStyle>
            <a:lvl1pPr algn="r">
              <a:defRPr sz="1200" noProof="1"/>
            </a:lvl1pPr>
          </a:lstStyle>
          <a:p>
            <a:pPr>
              <a:defRPr/>
            </a:pPr>
            <a:endParaRPr lang="zh-CN" altLang="en-US"/>
          </a:p>
        </p:txBody>
      </p:sp>
      <p:sp>
        <p:nvSpPr>
          <p:cNvPr id="21508" name="幻灯片图像占位符 51203"/>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文本占位符 5120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06" name="页脚占位符 51205"/>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vl1pPr>
          </a:lstStyle>
          <a:p>
            <a:pPr>
              <a:defRPr/>
            </a:pPr>
            <a:endParaRPr lang="zh-CN" altLang="en-US"/>
          </a:p>
        </p:txBody>
      </p:sp>
      <p:sp>
        <p:nvSpPr>
          <p:cNvPr id="51207" name="灯片编号占位符 51206"/>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algn="r">
              <a:defRPr sz="1200"/>
            </a:lvl1pPr>
          </a:lstStyle>
          <a:p>
            <a:pPr>
              <a:defRPr/>
            </a:pPr>
            <a:fld id="{F2CC7748-EB6F-4684-B98E-7E986D590447}" type="slidenum">
              <a:rPr lang="zh-CN" altLang="en-US"/>
              <a:pPr>
                <a:defRPr/>
              </a:pPr>
              <a:t>‹#›</a:t>
            </a:fld>
            <a:endParaRPr lang="zh-CN" altLang="en-US"/>
          </a:p>
        </p:txBody>
      </p:sp>
    </p:spTree>
    <p:extLst>
      <p:ext uri="{BB962C8B-B14F-4D97-AF65-F5344CB8AC3E}">
        <p14:creationId xmlns:p14="http://schemas.microsoft.com/office/powerpoint/2010/main" val="2211171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sp>
        <p:nvSpPr>
          <p:cNvPr id="2" name="矩形 13343"/>
          <p:cNvSpPr>
            <a:spLocks noChangeArrowheads="1"/>
          </p:cNvSpPr>
          <p:nvPr/>
        </p:nvSpPr>
        <p:spPr bwMode="auto">
          <a:xfrm>
            <a:off x="0" y="2017713"/>
            <a:ext cx="9144000" cy="3316287"/>
          </a:xfrm>
          <a:prstGeom prst="rect">
            <a:avLst/>
          </a:prstGeom>
          <a:gradFill rotWithShape="1">
            <a:gsLst>
              <a:gs pos="0">
                <a:schemeClr val="folHlink">
                  <a:alpha val="80000"/>
                </a:schemeClr>
              </a:gs>
              <a:gs pos="100000">
                <a:schemeClr val="tx2"/>
              </a:gs>
            </a:gsLst>
            <a:lin ang="0" scaled="1"/>
          </a:gradFill>
          <a:ln w="9525">
            <a:noFill/>
            <a:miter lim="800000"/>
          </a:ln>
        </p:spPr>
        <p:txBody>
          <a:bodyPr/>
          <a:lstStyle/>
          <a:p>
            <a:pPr>
              <a:defRPr/>
            </a:pPr>
            <a:endParaRPr lang="zh-CN" altLang="en-US">
              <a:solidFill>
                <a:srgbClr val="4D4D4D"/>
              </a:solidFill>
              <a:ea typeface="宋体" panose="02010600030101010101" pitchFamily="2" charset="-122"/>
            </a:endParaRPr>
          </a:p>
        </p:txBody>
      </p:sp>
      <p:grpSp>
        <p:nvGrpSpPr>
          <p:cNvPr id="3" name="组合 13344"/>
          <p:cNvGrpSpPr>
            <a:grpSpLocks/>
          </p:cNvGrpSpPr>
          <p:nvPr/>
        </p:nvGrpSpPr>
        <p:grpSpPr bwMode="auto">
          <a:xfrm>
            <a:off x="-1588" y="1939925"/>
            <a:ext cx="2481263" cy="2359025"/>
            <a:chOff x="-1" y="374"/>
            <a:chExt cx="1383" cy="1315"/>
          </a:xfrm>
        </p:grpSpPr>
        <p:sp>
          <p:nvSpPr>
            <p:cNvPr id="4" name="任意多边形 13345"/>
            <p:cNvSpPr>
              <a:spLocks noChangeArrowheads="1"/>
            </p:cNvSpPr>
            <p:nvPr/>
          </p:nvSpPr>
          <p:spPr bwMode="auto">
            <a:xfrm rot="5407746" flipH="1">
              <a:off x="214" y="886"/>
              <a:ext cx="577" cy="1008"/>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sp>
          <p:nvSpPr>
            <p:cNvPr id="5" name="任意多边形 13346"/>
            <p:cNvSpPr>
              <a:spLocks noChangeArrowheads="1"/>
            </p:cNvSpPr>
            <p:nvPr/>
          </p:nvSpPr>
          <p:spPr bwMode="auto">
            <a:xfrm rot="1756685" flipH="1">
              <a:off x="182" y="374"/>
              <a:ext cx="1200" cy="1104"/>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grpSp>
      <p:sp>
        <p:nvSpPr>
          <p:cNvPr id="6" name="椭圆 13347"/>
          <p:cNvSpPr>
            <a:spLocks noChangeArrowheads="1"/>
          </p:cNvSpPr>
          <p:nvPr/>
        </p:nvSpPr>
        <p:spPr bwMode="auto">
          <a:xfrm>
            <a:off x="0" y="2033588"/>
            <a:ext cx="4800600" cy="4800600"/>
          </a:xfrm>
          <a:prstGeom prst="ellipse">
            <a:avLst/>
          </a:prstGeom>
          <a:gradFill rotWithShape="1">
            <a:gsLst>
              <a:gs pos="0">
                <a:schemeClr val="accent1"/>
              </a:gs>
              <a:gs pos="100000">
                <a:schemeClr val="hlink"/>
              </a:gs>
            </a:gsLst>
            <a:lin ang="2700000" scaled="1"/>
          </a:gradFill>
          <a:ln w="9525">
            <a:noFill/>
            <a:round/>
          </a:ln>
          <a:effectLst>
            <a:outerShdw dist="92457" dir="20643276" algn="ctr" rotWithShape="0">
              <a:schemeClr val="accent1">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7" name="矩形 13348"/>
          <p:cNvSpPr>
            <a:spLocks noChangeArrowheads="1"/>
          </p:cNvSpPr>
          <p:nvPr/>
        </p:nvSpPr>
        <p:spPr bwMode="auto">
          <a:xfrm>
            <a:off x="0" y="4602163"/>
            <a:ext cx="9144000" cy="2255837"/>
          </a:xfrm>
          <a:prstGeom prst="rect">
            <a:avLst/>
          </a:prstGeom>
          <a:gradFill rotWithShape="1">
            <a:gsLst>
              <a:gs pos="0">
                <a:schemeClr val="bg2"/>
              </a:gs>
              <a:gs pos="100000">
                <a:srgbClr val="FFFFFF"/>
              </a:gs>
            </a:gsLst>
            <a:lin ang="5400000" scaled="1"/>
          </a:gradFill>
          <a:ln w="9525">
            <a:noFill/>
            <a:miter lim="800000"/>
          </a:ln>
          <a:effectLst>
            <a:outerShdw dist="35921" dir="189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8" name="文本框 13340"/>
          <p:cNvSpPr txBox="1">
            <a:spLocks noChangeArrowheads="1"/>
          </p:cNvSpPr>
          <p:nvPr/>
        </p:nvSpPr>
        <p:spPr bwMode="auto">
          <a:xfrm>
            <a:off x="7915275" y="6186488"/>
            <a:ext cx="1143000" cy="457200"/>
          </a:xfrm>
          <a:prstGeom prst="rect">
            <a:avLst/>
          </a:prstGeom>
          <a:noFill/>
          <a:ln w="9525">
            <a:noFill/>
            <a:miter lim="800000"/>
          </a:ln>
        </p:spPr>
        <p:txBody>
          <a:bodyPr wrap="none">
            <a:spAutoFit/>
          </a:bodyPr>
          <a:lstStyle/>
          <a:p>
            <a:pPr algn="ctr">
              <a:defRPr/>
            </a:pPr>
            <a:r>
              <a:rPr lang="en-US" altLang="ko-KR" sz="2400" b="1">
                <a:solidFill>
                  <a:srgbClr val="4D4D4D"/>
                </a:solidFill>
                <a:latin typeface="Verdana" panose="020B0604030504040204" pitchFamily="34" charset="0"/>
                <a:ea typeface="Gulim" panose="020B0600000101010101" pitchFamily="34" charset="-127"/>
              </a:rPr>
              <a:t>LOGO</a:t>
            </a:r>
          </a:p>
        </p:txBody>
      </p:sp>
      <p:sp>
        <p:nvSpPr>
          <p:cNvPr id="9" name="椭圆 13350"/>
          <p:cNvSpPr>
            <a:spLocks noChangeArrowheads="1"/>
          </p:cNvSpPr>
          <p:nvPr/>
        </p:nvSpPr>
        <p:spPr bwMode="auto">
          <a:xfrm>
            <a:off x="179388" y="2451100"/>
            <a:ext cx="3744912" cy="3636963"/>
          </a:xfrm>
          <a:prstGeom prst="ellipse">
            <a:avLst/>
          </a:prstGeom>
          <a:solidFill>
            <a:srgbClr val="F4F8E8"/>
          </a:solidFill>
          <a:ln w="9525">
            <a:noFill/>
            <a:round/>
          </a:ln>
          <a:effectLst>
            <a:outerShdw dist="71842"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10" name="椭圆 9"/>
          <p:cNvSpPr/>
          <p:nvPr/>
        </p:nvSpPr>
        <p:spPr>
          <a:xfrm>
            <a:off x="225425" y="2500303"/>
            <a:ext cx="3570287" cy="3465519"/>
          </a:xfrm>
          <a:prstGeom prst="ellipse">
            <a:avLst/>
          </a:prstGeom>
          <a:blipFill rotWithShape="1">
            <a:blip r:embed="rId2"/>
            <a:stretch>
              <a:fillRect r="-29397"/>
            </a:stretch>
          </a:blipFill>
          <a:ln w="9525">
            <a:noFill/>
          </a:ln>
        </p:spPr>
        <p:txBody>
          <a:bodyPr wrap="none" anchor="ctr"/>
          <a:lstStyle/>
          <a:p>
            <a:pPr algn="ctr" eaLnBrk="0" hangingPunct="0">
              <a:defRPr/>
            </a:pPr>
            <a:endParaRPr lang="zh-CN" altLang="en-US" noProof="1">
              <a:solidFill>
                <a:srgbClr val="4D4D4D"/>
              </a:solidFill>
              <a:latin typeface="Times New Roman" panose="02020603050405020304" pitchFamily="18" charset="0"/>
              <a:ea typeface="宋体" panose="02010600030101010101" pitchFamily="2" charset="-122"/>
            </a:endParaRPr>
          </a:p>
        </p:txBody>
      </p:sp>
      <p:sp>
        <p:nvSpPr>
          <p:cNvPr id="11" name="矩形 13352"/>
          <p:cNvSpPr>
            <a:spLocks noChangeArrowheads="1"/>
          </p:cNvSpPr>
          <p:nvPr/>
        </p:nvSpPr>
        <p:spPr bwMode="auto">
          <a:xfrm>
            <a:off x="0" y="1989138"/>
            <a:ext cx="9144000" cy="395287"/>
          </a:xfrm>
          <a:prstGeom prst="rect">
            <a:avLst/>
          </a:prstGeom>
          <a:gradFill rotWithShape="1">
            <a:gsLst>
              <a:gs pos="0">
                <a:schemeClr val="folHlink">
                  <a:alpha val="80000"/>
                </a:schemeClr>
              </a:gs>
              <a:gs pos="100000">
                <a:schemeClr val="accent2"/>
              </a:gs>
            </a:gsLst>
            <a:lin ang="0" scaled="1"/>
          </a:gradFill>
          <a:ln w="9525">
            <a:noFill/>
            <a:miter lim="800000"/>
          </a:ln>
          <a:effectLst>
            <a:outerShdw dist="17961"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pic>
        <p:nvPicPr>
          <p:cNvPr id="12" name="图片 13491" descr="021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021138"/>
            <a:ext cx="21415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日期占位符 13334"/>
          <p:cNvSpPr>
            <a:spLocks noGrp="1"/>
          </p:cNvSpPr>
          <p:nvPr>
            <p:ph type="dt" sz="quarter" idx="10"/>
          </p:nvPr>
        </p:nvSpPr>
        <p:spPr>
          <a:xfrm>
            <a:off x="457200" y="6553200"/>
            <a:ext cx="2133600" cy="152400"/>
          </a:xfrm>
          <a:prstGeom prst="rect">
            <a:avLst/>
          </a:prstGeom>
        </p:spPr>
        <p:txBody>
          <a:bodyPr anchor="t"/>
          <a:lstStyle>
            <a:lvl1pPr>
              <a:defRPr sz="1400" noProof="1">
                <a:latin typeface="Times New Roman" panose="02020603050405020304" pitchFamily="18" charset="0"/>
                <a:ea typeface="Gulim" panose="020B0600000101010101" pitchFamily="34" charset="-127"/>
              </a:defRPr>
            </a:lvl1pPr>
          </a:lstStyle>
          <a:p>
            <a:pPr>
              <a:defRPr/>
            </a:pPr>
            <a:endParaRPr lang="ko-KR" altLang="en-US">
              <a:solidFill>
                <a:srgbClr val="4D4D4D"/>
              </a:solidFill>
            </a:endParaRPr>
          </a:p>
        </p:txBody>
      </p:sp>
      <p:sp>
        <p:nvSpPr>
          <p:cNvPr id="14" name="灯片编号占位符 13336"/>
          <p:cNvSpPr>
            <a:spLocks noGrp="1"/>
          </p:cNvSpPr>
          <p:nvPr>
            <p:ph type="sldNum" sz="quarter" idx="11"/>
          </p:nvPr>
        </p:nvSpPr>
        <p:spPr>
          <a:xfrm>
            <a:off x="6553200" y="6553200"/>
            <a:ext cx="2133600" cy="152400"/>
          </a:xfrm>
        </p:spPr>
        <p:txBody>
          <a:bodyPr/>
          <a:lstStyle>
            <a:lvl1pPr algn="r">
              <a:defRPr sz="1400">
                <a:latin typeface="Times New Roman" pitchFamily="18" charset="0"/>
              </a:defRPr>
            </a:lvl1pPr>
          </a:lstStyle>
          <a:p>
            <a:pPr>
              <a:defRPr/>
            </a:pPr>
            <a:fld id="{9C025AFA-D152-4812-9422-5A70DC87D259}"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74815903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A7F2D302-E547-4217-8DC8-4195584DED94}"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12600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885" y="22225"/>
            <a:ext cx="2118916" cy="61595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211138" y="22225"/>
            <a:ext cx="6233911" cy="61595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D09388ED-20B5-4E7C-B410-D3FBCA77A10D}"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1608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789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 xmlns:a16="http://schemas.microsoft.com/office/drawing/2014/main" id="{0AC01DF2-0983-9646-8590-19A7DAA29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0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963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30654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3279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7621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2379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505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84EAA9F5-8FA7-4ABA-8248-60C9E025BAB8}"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1255143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8305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12825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01428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3672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 xmlns:a16="http://schemas.microsoft.com/office/drawing/2014/main" id="{5905EC2B-5916-6643-8870-31C6C9DA2F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863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6084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353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42226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8604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208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0E8C2F39-3DCF-4271-897B-CDD47256871A}"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404076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6519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1100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21609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0355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28725"/>
            <a:ext cx="4032504" cy="495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228725"/>
            <a:ext cx="4032504" cy="495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26882C05-7450-46A1-8194-D5CF3AEB7722}"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94979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8" name="灯片编号占位符 12312"/>
          <p:cNvSpPr>
            <a:spLocks noGrp="1"/>
          </p:cNvSpPr>
          <p:nvPr>
            <p:ph type="sldNum" sz="quarter" idx="11"/>
          </p:nvPr>
        </p:nvSpPr>
        <p:spPr>
          <a:ln/>
        </p:spPr>
        <p:txBody>
          <a:bodyPr/>
          <a:lstStyle>
            <a:lvl1pPr>
              <a:defRPr/>
            </a:lvl1pPr>
          </a:lstStyle>
          <a:p>
            <a:pPr>
              <a:defRPr/>
            </a:pPr>
            <a:fld id="{82534E77-E079-4780-BA60-E7024C7F95F5}"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414325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4" name="灯片编号占位符 12312"/>
          <p:cNvSpPr>
            <a:spLocks noGrp="1"/>
          </p:cNvSpPr>
          <p:nvPr>
            <p:ph type="sldNum" sz="quarter" idx="11"/>
          </p:nvPr>
        </p:nvSpPr>
        <p:spPr>
          <a:ln/>
        </p:spPr>
        <p:txBody>
          <a:bodyPr/>
          <a:lstStyle>
            <a:lvl1pPr>
              <a:defRPr/>
            </a:lvl1pPr>
          </a:lstStyle>
          <a:p>
            <a:pPr>
              <a:defRPr/>
            </a:pPr>
            <a:fld id="{E832D963-10E1-480E-A61F-6A4B1530E7F0}"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01752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3" name="灯片编号占位符 12312"/>
          <p:cNvSpPr>
            <a:spLocks noGrp="1"/>
          </p:cNvSpPr>
          <p:nvPr>
            <p:ph type="sldNum" sz="quarter" idx="11"/>
          </p:nvPr>
        </p:nvSpPr>
        <p:spPr>
          <a:ln/>
        </p:spPr>
        <p:txBody>
          <a:bodyPr/>
          <a:lstStyle>
            <a:lvl1pPr>
              <a:defRPr/>
            </a:lvl1pPr>
          </a:lstStyle>
          <a:p>
            <a:pPr>
              <a:defRPr/>
            </a:pPr>
            <a:fld id="{FA5E9151-7ED4-445C-A478-EB45A53C57CE}"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49660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0002697A-EDD7-4AA1-9BE5-1C3771C1F89A}"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2413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13170ED3-D84D-48B3-9327-5EE249A8E23B}"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830148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2320"/>
          <p:cNvSpPr>
            <a:spLocks noChangeArrowheads="1"/>
          </p:cNvSpPr>
          <p:nvPr/>
        </p:nvSpPr>
        <p:spPr bwMode="auto">
          <a:xfrm>
            <a:off x="0" y="0"/>
            <a:ext cx="9144000" cy="747713"/>
          </a:xfrm>
          <a:prstGeom prst="rect">
            <a:avLst/>
          </a:prstGeom>
          <a:gradFill rotWithShape="1">
            <a:gsLst>
              <a:gs pos="0">
                <a:schemeClr val="hlink"/>
              </a:gs>
              <a:gs pos="50000">
                <a:schemeClr val="tx2"/>
              </a:gs>
              <a:gs pos="100000">
                <a:schemeClr val="hlink"/>
              </a:gs>
            </a:gsLst>
            <a:lin ang="0" scaled="1"/>
          </a:gradFill>
          <a:ln w="9525">
            <a:noFill/>
            <a:miter lim="800000"/>
          </a:ln>
        </p:spPr>
        <p:txBody>
          <a:bodyPr/>
          <a:lstStyle/>
          <a:p>
            <a:pPr eaLnBrk="0" hangingPunct="0">
              <a:defRPr/>
            </a:pPr>
            <a:endParaRPr lang="zh-CN" altLang="en-US">
              <a:solidFill>
                <a:srgbClr val="4D4D4D"/>
              </a:solidFill>
              <a:ea typeface="宋体" panose="02010600030101010101" pitchFamily="2" charset="-122"/>
            </a:endParaRPr>
          </a:p>
        </p:txBody>
      </p:sp>
      <p:sp>
        <p:nvSpPr>
          <p:cNvPr id="1027" name="圆角矩形 12441"/>
          <p:cNvSpPr>
            <a:spLocks noChangeArrowheads="1"/>
          </p:cNvSpPr>
          <p:nvPr/>
        </p:nvSpPr>
        <p:spPr bwMode="auto">
          <a:xfrm>
            <a:off x="123825" y="809625"/>
            <a:ext cx="8928100" cy="6019800"/>
          </a:xfrm>
          <a:prstGeom prst="roundRect">
            <a:avLst>
              <a:gd name="adj" fmla="val 3352"/>
            </a:avLst>
          </a:prstGeom>
          <a:solidFill>
            <a:schemeClr val="bg1"/>
          </a:solidFill>
          <a:ln w="9525">
            <a:noFill/>
            <a:round/>
          </a:ln>
          <a:effectLst>
            <a:outerShdw dist="25400" dir="16200000" algn="ctr" rotWithShape="0">
              <a:schemeClr val="accent1">
                <a:alpha val="50000"/>
              </a:schemeClr>
            </a:outerShdw>
          </a:effectLst>
        </p:spPr>
        <p:txBody>
          <a:bodyPr/>
          <a:lstStyle/>
          <a:p>
            <a:pPr eaLnBrk="0" hangingPunct="0">
              <a:defRPr/>
            </a:pPr>
            <a:endParaRPr lang="zh-CN" altLang="en-US">
              <a:solidFill>
                <a:srgbClr val="4D4D4D"/>
              </a:solidFill>
              <a:ea typeface="宋体" panose="02010600030101010101" pitchFamily="2" charset="-122"/>
            </a:endParaRPr>
          </a:p>
        </p:txBody>
      </p:sp>
      <p:sp>
        <p:nvSpPr>
          <p:cNvPr id="1028" name="标题 12308"/>
          <p:cNvSpPr>
            <a:spLocks noGrp="1" noChangeArrowheads="1"/>
          </p:cNvSpPr>
          <p:nvPr>
            <p:ph type="title" idx="4294967295"/>
          </p:nvPr>
        </p:nvSpPr>
        <p:spPr bwMode="auto">
          <a:xfrm>
            <a:off x="211138" y="22225"/>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9" name="文本占位符 12309"/>
          <p:cNvSpPr>
            <a:spLocks noGrp="1" noChangeArrowheads="1"/>
          </p:cNvSpPr>
          <p:nvPr>
            <p:ph type="body" idx="4294967295"/>
          </p:nvPr>
        </p:nvSpPr>
        <p:spPr bwMode="auto">
          <a:xfrm>
            <a:off x="457200" y="1228725"/>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页脚占位符 12311"/>
          <p:cNvSpPr>
            <a:spLocks noGrp="1"/>
          </p:cNvSpPr>
          <p:nvPr>
            <p:ph type="ftr" sz="quarter" idx="3"/>
          </p:nvPr>
        </p:nvSpPr>
        <p:spPr>
          <a:xfrm>
            <a:off x="242888" y="6477000"/>
            <a:ext cx="2895600" cy="304800"/>
          </a:xfrm>
          <a:prstGeom prst="rect">
            <a:avLst/>
          </a:prstGeom>
          <a:noFill/>
          <a:ln w="9525">
            <a:noFill/>
          </a:ln>
        </p:spPr>
        <p:txBody>
          <a:bodyPr/>
          <a:lstStyle>
            <a:lvl1pPr>
              <a:defRPr sz="1400" b="1" noProof="1">
                <a:solidFill>
                  <a:schemeClr val="folHlink"/>
                </a:solidFill>
                <a:latin typeface="Verdana" panose="020B0604030504040204" pitchFamily="34" charset="0"/>
                <a:ea typeface="Gulim" panose="020B0600000101010101" pitchFamily="34" charset="-127"/>
                <a:cs typeface="+mn-ea"/>
              </a:defRPr>
            </a:lvl1pPr>
          </a:lstStyle>
          <a:p>
            <a:pPr>
              <a:defRPr/>
            </a:pPr>
            <a:r>
              <a:rPr lang="en-US" altLang="ko-KR">
                <a:solidFill>
                  <a:srgbClr val="507800"/>
                </a:solidFill>
              </a:rPr>
              <a:t>Company Logo</a:t>
            </a:r>
          </a:p>
        </p:txBody>
      </p:sp>
      <p:sp>
        <p:nvSpPr>
          <p:cNvPr id="12313" name="灯片编号占位符 12312"/>
          <p:cNvSpPr>
            <a:spLocks noGrp="1"/>
          </p:cNvSpPr>
          <p:nvPr>
            <p:ph type="sldNum" sz="quarter" idx="4"/>
          </p:nvPr>
        </p:nvSpPr>
        <p:spPr>
          <a:xfrm>
            <a:off x="3276600" y="6477000"/>
            <a:ext cx="2133600" cy="304800"/>
          </a:xfrm>
          <a:prstGeom prst="rect">
            <a:avLst/>
          </a:prstGeom>
          <a:noFill/>
          <a:ln w="9525">
            <a:noFill/>
          </a:ln>
        </p:spPr>
        <p:txBody>
          <a:bodyPr vert="horz" wrap="square" lIns="91440" tIns="45720" rIns="91440" bIns="45720" numCol="1" anchor="t" anchorCtr="0" compatLnSpc="1">
            <a:prstTxWarp prst="textNoShape">
              <a:avLst/>
            </a:prstTxWarp>
          </a:bodyPr>
          <a:lstStyle>
            <a:lvl1pPr algn="ctr">
              <a:defRPr sz="1200">
                <a:latin typeface="Verdana" pitchFamily="34" charset="0"/>
                <a:ea typeface="Gulim" pitchFamily="34" charset="-127"/>
              </a:defRPr>
            </a:lvl1pPr>
          </a:lstStyle>
          <a:p>
            <a:pPr>
              <a:defRPr/>
            </a:pPr>
            <a:fld id="{E9F05D98-D97A-4531-837B-8D15F2364706}" type="slidenum">
              <a:rPr lang="ko-KR" altLang="en-US">
                <a:solidFill>
                  <a:srgbClr val="4D4D4D"/>
                </a:solidFill>
              </a:rPr>
              <a:pPr>
                <a:defRPr/>
              </a:pPr>
              <a:t>‹#›</a:t>
            </a:fld>
            <a:endParaRPr lang="ko-KR" altLang="en-US">
              <a:solidFill>
                <a:srgbClr val="4D4D4D"/>
              </a:solidFill>
            </a:endParaRPr>
          </a:p>
        </p:txBody>
      </p:sp>
      <p:sp>
        <p:nvSpPr>
          <p:cNvPr id="1032" name="圆角矩形 12442"/>
          <p:cNvSpPr>
            <a:spLocks noChangeArrowheads="1"/>
          </p:cNvSpPr>
          <p:nvPr/>
        </p:nvSpPr>
        <p:spPr bwMode="auto">
          <a:xfrm>
            <a:off x="127000" y="796925"/>
            <a:ext cx="8928100" cy="6027738"/>
          </a:xfrm>
          <a:prstGeom prst="roundRect">
            <a:avLst>
              <a:gd name="adj" fmla="val 2940"/>
            </a:avLst>
          </a:prstGeom>
          <a:noFill/>
          <a:ln w="9525">
            <a:solidFill>
              <a:schemeClr val="folHlink"/>
            </a:solidFill>
            <a:prstDash val="sysDot"/>
            <a:round/>
          </a:ln>
        </p:spPr>
        <p:txBody>
          <a:bodyPr/>
          <a:lstStyle/>
          <a:p>
            <a:pPr eaLnBrk="0" hangingPunct="0">
              <a:defRPr/>
            </a:pPr>
            <a:endParaRPr lang="zh-CN" altLang="en-US">
              <a:solidFill>
                <a:srgbClr val="4D4D4D"/>
              </a:solidFill>
              <a:ea typeface="宋体" panose="02010600030101010101" pitchFamily="2" charset="-122"/>
            </a:endParaRPr>
          </a:p>
        </p:txBody>
      </p:sp>
      <p:pic>
        <p:nvPicPr>
          <p:cNvPr id="1033" name="图片 12443" descr="laon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0963" y="0"/>
            <a:ext cx="14430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5">
            <a:extLst>
              <a:ext uri="{FF2B5EF4-FFF2-40B4-BE49-F238E27FC236}">
                <a16:creationId xmlns="" xmlns:a16="http://schemas.microsoft.com/office/drawing/2014/main" id="{FC3D331E-FC2B-BA44-922B-8AC06CABF8A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6717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3200" b="1" kern="1200">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Verdana" panose="020B0604030504040204" pitchFamily="34" charset="0"/>
        </a:defRPr>
      </a:lvl2pPr>
      <a:lvl3pPr algn="l" rtl="0" eaLnBrk="0" fontAlgn="base" hangingPunct="0">
        <a:spcBef>
          <a:spcPct val="0"/>
        </a:spcBef>
        <a:spcAft>
          <a:spcPct val="0"/>
        </a:spcAft>
        <a:defRPr sz="3200" b="1">
          <a:solidFill>
            <a:schemeClr val="folHlink"/>
          </a:solidFill>
          <a:latin typeface="Verdana" panose="020B0604030504040204" pitchFamily="34" charset="0"/>
        </a:defRPr>
      </a:lvl3pPr>
      <a:lvl4pPr algn="l" rtl="0" eaLnBrk="0" fontAlgn="base" hangingPunct="0">
        <a:spcBef>
          <a:spcPct val="0"/>
        </a:spcBef>
        <a:spcAft>
          <a:spcPct val="0"/>
        </a:spcAft>
        <a:defRPr sz="3200" b="1">
          <a:solidFill>
            <a:schemeClr val="folHlink"/>
          </a:solidFill>
          <a:latin typeface="Verdana" panose="020B0604030504040204" pitchFamily="34" charset="0"/>
        </a:defRPr>
      </a:lvl4pPr>
      <a:lvl5pPr algn="l" rtl="0" eaLnBrk="0" fontAlgn="base" hangingPunct="0">
        <a:spcBef>
          <a:spcPct val="0"/>
        </a:spcBef>
        <a:spcAft>
          <a:spcPct val="0"/>
        </a:spcAft>
        <a:defRPr sz="3200" b="1">
          <a:solidFill>
            <a:schemeClr val="folHlink"/>
          </a:solidFill>
          <a:latin typeface="Verdana" panose="020B0604030504040204" pitchFamily="34" charset="0"/>
        </a:defRPr>
      </a:lvl5pPr>
      <a:lvl6pPr marL="457200" algn="l" rtl="0" fontAlgn="base">
        <a:spcBef>
          <a:spcPct val="0"/>
        </a:spcBef>
        <a:spcAft>
          <a:spcPct val="0"/>
        </a:spcAft>
        <a:defRPr sz="3200" b="1">
          <a:solidFill>
            <a:schemeClr val="folHlink"/>
          </a:solidFill>
          <a:latin typeface="Verdana" panose="020B0604030504040204" pitchFamily="34" charset="0"/>
        </a:defRPr>
      </a:lvl6pPr>
      <a:lvl7pPr marL="914400" algn="l" rtl="0" fontAlgn="base">
        <a:spcBef>
          <a:spcPct val="0"/>
        </a:spcBef>
        <a:spcAft>
          <a:spcPct val="0"/>
        </a:spcAft>
        <a:defRPr sz="3200" b="1">
          <a:solidFill>
            <a:schemeClr val="folHlink"/>
          </a:solidFill>
          <a:latin typeface="Verdana" panose="020B0604030504040204" pitchFamily="34" charset="0"/>
        </a:defRPr>
      </a:lvl7pPr>
      <a:lvl8pPr marL="1371600" algn="l" rtl="0" fontAlgn="base">
        <a:spcBef>
          <a:spcPct val="0"/>
        </a:spcBef>
        <a:spcAft>
          <a:spcPct val="0"/>
        </a:spcAft>
        <a:defRPr sz="3200" b="1">
          <a:solidFill>
            <a:schemeClr val="folHlink"/>
          </a:solidFill>
          <a:latin typeface="Verdana" panose="020B0604030504040204" pitchFamily="34" charset="0"/>
        </a:defRPr>
      </a:lvl8pPr>
      <a:lvl9pPr marL="1828800" algn="l" rtl="0" fontAlgn="base">
        <a:spcBef>
          <a:spcPct val="0"/>
        </a:spcBef>
        <a:spcAft>
          <a:spcPct val="0"/>
        </a:spcAft>
        <a:defRPr sz="3200" b="1">
          <a:solidFill>
            <a:schemeClr val="folHlink"/>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kern="1200">
          <a:solidFill>
            <a:schemeClr val="accent1"/>
          </a:solidFill>
          <a:latin typeface="+mn-lt"/>
          <a:ea typeface="+mn-ea"/>
          <a:cs typeface="+mn-cs"/>
        </a:defRPr>
      </a:lvl1pPr>
      <a:lvl2pPr marL="742950" lvl="1" indent="-285750" algn="l" rtl="0" eaLnBrk="0" fontAlgn="base" hangingPunct="0">
        <a:spcBef>
          <a:spcPct val="20000"/>
        </a:spcBef>
        <a:spcAft>
          <a:spcPct val="0"/>
        </a:spcAft>
        <a:buClr>
          <a:schemeClr val="tx2"/>
        </a:buClr>
        <a:buSzPct val="60000"/>
        <a:buFont typeface="Wingdings" pitchFamily="2" charset="2"/>
        <a:buChar char="n"/>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SzPct val="60000"/>
        <a:buFont typeface="Wingdings"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2019/6/11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 xmlns:a16="http://schemas.microsoft.com/office/drawing/2014/main" id="{67FB94F7-24C2-3E48-961D-5EB1524EB3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008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2019/6/11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 xmlns:a16="http://schemas.microsoft.com/office/drawing/2014/main" id="{8D066D0E-C1C6-1F40-B959-5A6999B2DC6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2550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13.xml"/><Relationship Id="rId2"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beach%20holiday.mp4" TargetMode="Externa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png"/><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29233;&#21098;&#36753;-beach%20house.mp4" TargetMode="External"/><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g"/><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13.xml"/><Relationship Id="rId2"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extLst>
          </p:cNvPr>
          <p:cNvSpPr>
            <a:spLocks noChangeArrowheads="1"/>
          </p:cNvSpPr>
          <p:nvPr/>
        </p:nvSpPr>
        <p:spPr bwMode="auto">
          <a:xfrm>
            <a:off x="4068763" y="2781300"/>
            <a:ext cx="44132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extLst>
          </p:cNvPr>
          <p:cNvSpPr>
            <a:spLocks noChangeArrowheads="1"/>
          </p:cNvSpPr>
          <p:nvPr/>
        </p:nvSpPr>
        <p:spPr bwMode="auto">
          <a:xfrm>
            <a:off x="4572000" y="1973263"/>
            <a:ext cx="29257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extLst>
          </p:cNvPr>
          <p:cNvSpPr>
            <a:spLocks noChangeArrowheads="1"/>
          </p:cNvSpPr>
          <p:nvPr/>
        </p:nvSpPr>
        <p:spPr bwMode="auto">
          <a:xfrm>
            <a:off x="395288" y="1222375"/>
            <a:ext cx="29257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9156" name="图片 3" descr="图片包含 文字, 纵横字谜&#10;&#10;描述已自动生成"/>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068638"/>
            <a:ext cx="2192337"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图片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22263"/>
            <a:ext cx="3333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9378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25822" y="559165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519308" y="5715216"/>
            <a:ext cx="8087169" cy="830997"/>
          </a:xfrm>
          <a:prstGeom prst="rect">
            <a:avLst/>
          </a:prstGeom>
          <a:noFill/>
        </p:spPr>
        <p:txBody>
          <a:bodyPr wrap="square" rtlCol="0">
            <a:spAutoFit/>
          </a:bodyPr>
          <a:lstStyle/>
          <a:p>
            <a:r>
              <a:rPr lang="en-US" altLang="zh-CN" sz="2400" b="1" dirty="0">
                <a:latin typeface="Comic Sans MS" panose="030F0702030302020204" pitchFamily="66" charset="0"/>
              </a:rPr>
              <a:t>How can </a:t>
            </a:r>
            <a:r>
              <a:rPr lang="en-US" altLang="zh-CN" sz="2400" b="1" dirty="0">
                <a:solidFill>
                  <a:srgbClr val="FF0000"/>
                </a:solidFill>
                <a:latin typeface="Comic Sans MS" panose="030F0702030302020204" pitchFamily="66" charset="0"/>
              </a:rPr>
              <a:t>you</a:t>
            </a:r>
            <a:r>
              <a:rPr lang="en-US" altLang="zh-CN" sz="2400" b="1" dirty="0">
                <a:latin typeface="Comic Sans MS" panose="030F0702030302020204" pitchFamily="66" charset="0"/>
              </a:rPr>
              <a:t> show they were </a:t>
            </a:r>
            <a:r>
              <a:rPr lang="en-US" altLang="zh-CN" sz="2400" b="1" dirty="0">
                <a:solidFill>
                  <a:srgbClr val="FF0000"/>
                </a:solidFill>
                <a:latin typeface="Comic Sans MS" panose="030F0702030302020204" pitchFamily="66" charset="0"/>
              </a:rPr>
              <a:t>scared</a:t>
            </a:r>
            <a:r>
              <a:rPr lang="en-US" altLang="zh-CN" sz="2400" b="1" dirty="0">
                <a:latin typeface="Comic Sans MS" panose="030F0702030302020204" pitchFamily="66" charset="0"/>
              </a:rPr>
              <a:t>? What </a:t>
            </a:r>
            <a:r>
              <a:rPr lang="en-US" altLang="zh-CN" sz="2400" b="1" dirty="0">
                <a:solidFill>
                  <a:srgbClr val="FF0000"/>
                </a:solidFill>
                <a:latin typeface="Comic Sans MS" panose="030F0702030302020204" pitchFamily="66" charset="0"/>
              </a:rPr>
              <a:t>detailed descriptions </a:t>
            </a:r>
            <a:r>
              <a:rPr lang="en-US" altLang="zh-CN" sz="2400" b="1" dirty="0">
                <a:latin typeface="Comic Sans MS" panose="030F0702030302020204" pitchFamily="66" charset="0"/>
              </a:rPr>
              <a:t>can be included to </a:t>
            </a:r>
            <a:r>
              <a:rPr lang="en-US" altLang="zh-CN" sz="2400" b="1" dirty="0">
                <a:solidFill>
                  <a:srgbClr val="FF0000"/>
                </a:solidFill>
                <a:latin typeface="Comic Sans MS" panose="030F0702030302020204" pitchFamily="66" charset="0"/>
              </a:rPr>
              <a:t>continue</a:t>
            </a:r>
            <a:r>
              <a:rPr lang="en-US" altLang="zh-CN" sz="2400" b="1" dirty="0">
                <a:latin typeface="Comic Sans MS" panose="030F0702030302020204" pitchFamily="66" charset="0"/>
              </a:rPr>
              <a:t> the story? </a:t>
            </a:r>
            <a:endParaRPr lang="zh-CN" altLang="en-US" sz="2400" b="1" dirty="0">
              <a:latin typeface="Comic Sans MS" panose="030F0702030302020204" pitchFamily="66" charset="0"/>
            </a:endParaRPr>
          </a:p>
        </p:txBody>
      </p:sp>
      <p:grpSp>
        <p:nvGrpSpPr>
          <p:cNvPr id="3" name="组合 2"/>
          <p:cNvGrpSpPr/>
          <p:nvPr/>
        </p:nvGrpSpPr>
        <p:grpSpPr>
          <a:xfrm>
            <a:off x="325822" y="1390213"/>
            <a:ext cx="8623300" cy="4224456"/>
            <a:chOff x="325822" y="1390213"/>
            <a:chExt cx="8623300" cy="4224456"/>
          </a:xfrm>
        </p:grpSpPr>
        <p:grpSp>
          <p:nvGrpSpPr>
            <p:cNvPr id="26" name="组合 25"/>
            <p:cNvGrpSpPr/>
            <p:nvPr/>
          </p:nvGrpSpPr>
          <p:grpSpPr>
            <a:xfrm>
              <a:off x="325822" y="1390213"/>
              <a:ext cx="8623300" cy="4224456"/>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519308" y="1556983"/>
              <a:ext cx="7893685" cy="3693319"/>
            </a:xfrm>
            <a:prstGeom prst="rect">
              <a:avLst/>
            </a:prstGeom>
            <a:noFill/>
          </p:spPr>
          <p:txBody>
            <a:bodyPr wrap="square" rtlCol="0">
              <a:spAutoFit/>
            </a:bodyPr>
            <a:lstStyle/>
            <a:p>
              <a:pPr marL="457200" indent="-457200">
                <a:buFont typeface="Wingdings" pitchFamily="2" charset="2"/>
                <a:buChar char="Ø"/>
              </a:pPr>
              <a:r>
                <a:rPr lang="en-US" altLang="zh-CN" sz="2600" b="1" i="1" dirty="0">
                  <a:solidFill>
                    <a:srgbClr val="FF0000"/>
                  </a:solidFill>
                  <a:latin typeface="Calisto MT" pitchFamily="18" charset="0"/>
                </a:rPr>
                <a:t>Frozen</a:t>
              </a:r>
              <a:r>
                <a:rPr lang="en-US" altLang="zh-CN" sz="2600" b="1" i="1" dirty="0">
                  <a:latin typeface="Calisto MT" pitchFamily="18" charset="0"/>
                </a:rPr>
                <a:t> with </a:t>
              </a:r>
              <a:r>
                <a:rPr lang="en-US" altLang="zh-CN" sz="2600" b="1" i="1" dirty="0">
                  <a:solidFill>
                    <a:srgbClr val="0000FF"/>
                  </a:solidFill>
                  <a:latin typeface="Calisto MT" pitchFamily="18" charset="0"/>
                </a:rPr>
                <a:t>fear</a:t>
              </a:r>
              <a:r>
                <a:rPr lang="en-US" altLang="zh-CN" sz="2600" b="1" i="1" dirty="0">
                  <a:latin typeface="Calisto MT" pitchFamily="18" charset="0"/>
                </a:rPr>
                <a:t>, Paula was too scared to </a:t>
              </a:r>
              <a:r>
                <a:rPr lang="en-US" altLang="zh-CN" sz="2600" b="1" i="1" dirty="0">
                  <a:solidFill>
                    <a:srgbClr val="FF0000"/>
                  </a:solidFill>
                  <a:latin typeface="Calisto MT" pitchFamily="18" charset="0"/>
                </a:rPr>
                <a:t>move</a:t>
              </a:r>
              <a:r>
                <a:rPr lang="en-US" altLang="zh-CN" sz="2600" b="1" i="1" dirty="0">
                  <a:latin typeface="Calisto MT" pitchFamily="18" charset="0"/>
                </a:rPr>
                <a:t> an inch.</a:t>
              </a:r>
            </a:p>
            <a:p>
              <a:pPr marL="457200" indent="-457200">
                <a:buFont typeface="Wingdings" pitchFamily="2" charset="2"/>
                <a:buChar char="Ø"/>
              </a:pPr>
              <a:r>
                <a:rPr lang="en-US" altLang="zh-CN" sz="2600" b="1" i="1" dirty="0">
                  <a:latin typeface="Calisto MT" pitchFamily="18" charset="0"/>
                </a:rPr>
                <a:t>Seized by a huge surge of </a:t>
              </a:r>
              <a:r>
                <a:rPr lang="en-US" altLang="zh-CN" sz="2600" b="1" i="1" dirty="0">
                  <a:solidFill>
                    <a:srgbClr val="0000FF"/>
                  </a:solidFill>
                  <a:latin typeface="Calisto MT" pitchFamily="18" charset="0"/>
                </a:rPr>
                <a:t>panic</a:t>
              </a:r>
              <a:r>
                <a:rPr lang="en-US" altLang="zh-CN" sz="2600" b="1" i="1" dirty="0">
                  <a:latin typeface="Calisto MT" pitchFamily="18" charset="0"/>
                </a:rPr>
                <a:t>, she remained </a:t>
              </a:r>
              <a:r>
                <a:rPr lang="en-US" altLang="zh-CN" sz="2600" b="1" i="1" dirty="0">
                  <a:solidFill>
                    <a:srgbClr val="FF0000"/>
                  </a:solidFill>
                  <a:latin typeface="Calisto MT" pitchFamily="18" charset="0"/>
                </a:rPr>
                <a:t>motionless.</a:t>
              </a:r>
            </a:p>
            <a:p>
              <a:pPr marL="457200" indent="-457200">
                <a:buFont typeface="Wingdings" pitchFamily="2" charset="2"/>
                <a:buChar char="Ø"/>
              </a:pPr>
              <a:r>
                <a:rPr lang="en-US" altLang="zh-CN" sz="2600" b="1" i="1" dirty="0">
                  <a:latin typeface="Calisto MT" pitchFamily="18" charset="0"/>
                </a:rPr>
                <a:t>Her face turned </a:t>
              </a:r>
              <a:r>
                <a:rPr lang="en-US" altLang="zh-CN" sz="2600" b="1" i="1" dirty="0">
                  <a:solidFill>
                    <a:srgbClr val="FF0000"/>
                  </a:solidFill>
                  <a:latin typeface="Calisto MT" pitchFamily="18" charset="0"/>
                </a:rPr>
                <a:t>pale</a:t>
              </a:r>
              <a:r>
                <a:rPr lang="en-US" altLang="zh-CN" sz="2600" b="1" i="1" dirty="0">
                  <a:latin typeface="Calisto MT" pitchFamily="18" charset="0"/>
                </a:rPr>
                <a:t> and palms were </a:t>
              </a:r>
              <a:r>
                <a:rPr lang="en-US" altLang="zh-CN" sz="2600" b="1" i="1" dirty="0">
                  <a:solidFill>
                    <a:srgbClr val="FF0000"/>
                  </a:solidFill>
                  <a:latin typeface="Calisto MT" pitchFamily="18" charset="0"/>
                </a:rPr>
                <a:t>sweating.</a:t>
              </a:r>
            </a:p>
            <a:p>
              <a:pPr marL="457200" indent="-457200">
                <a:buFont typeface="Wingdings" pitchFamily="2" charset="2"/>
                <a:buChar char="Ø"/>
              </a:pPr>
              <a:r>
                <a:rPr lang="en-US" altLang="zh-CN" sz="2600" b="1" i="1" dirty="0">
                  <a:latin typeface="Calisto MT" pitchFamily="18" charset="0"/>
                </a:rPr>
                <a:t>He pointed to the door, with his fingers </a:t>
              </a:r>
              <a:r>
                <a:rPr lang="en-US" altLang="zh-CN" sz="2600" b="1" i="1" dirty="0">
                  <a:solidFill>
                    <a:srgbClr val="FF0000"/>
                  </a:solidFill>
                  <a:latin typeface="Calisto MT" pitchFamily="18" charset="0"/>
                </a:rPr>
                <a:t>trembling</a:t>
              </a:r>
              <a:r>
                <a:rPr lang="en-US" altLang="zh-CN" sz="2600" b="1" i="1" dirty="0">
                  <a:latin typeface="Calisto MT" pitchFamily="18" charset="0"/>
                </a:rPr>
                <a:t>.</a:t>
              </a:r>
            </a:p>
            <a:p>
              <a:pPr marL="457200" indent="-457200">
                <a:buFont typeface="Wingdings" pitchFamily="2" charset="2"/>
                <a:buChar char="Ø"/>
              </a:pPr>
              <a:r>
                <a:rPr lang="en-US" altLang="zh-CN" sz="2600" b="1" i="1" dirty="0">
                  <a:latin typeface="Calisto MT" pitchFamily="18" charset="0"/>
                </a:rPr>
                <a:t>She was so </a:t>
              </a:r>
              <a:r>
                <a:rPr lang="en-US" altLang="zh-CN" sz="2600" b="1" i="1" dirty="0">
                  <a:solidFill>
                    <a:srgbClr val="0000FF"/>
                  </a:solidFill>
                  <a:latin typeface="Calisto MT" pitchFamily="18" charset="0"/>
                </a:rPr>
                <a:t>scared</a:t>
              </a:r>
              <a:r>
                <a:rPr lang="en-US" altLang="zh-CN" sz="2600" b="1" i="1" dirty="0">
                  <a:latin typeface="Calisto MT" pitchFamily="18" charset="0"/>
                </a:rPr>
                <a:t> that her mouth </a:t>
              </a:r>
              <a:r>
                <a:rPr lang="en-US" altLang="zh-CN" sz="2600" b="1" i="1" dirty="0">
                  <a:solidFill>
                    <a:srgbClr val="FF0000"/>
                  </a:solidFill>
                  <a:latin typeface="Calisto MT" pitchFamily="18" charset="0"/>
                </a:rPr>
                <a:t>went dry.</a:t>
              </a:r>
            </a:p>
            <a:p>
              <a:pPr marL="457200" indent="-457200">
                <a:buFont typeface="Wingdings" pitchFamily="2" charset="2"/>
                <a:buChar char="Ø"/>
              </a:pPr>
              <a:r>
                <a:rPr lang="en-US" altLang="zh-CN" sz="2600" b="1" i="1" dirty="0">
                  <a:latin typeface="Calisto MT" pitchFamily="18" charset="0"/>
                </a:rPr>
                <a:t>Instantly a sense of </a:t>
              </a:r>
              <a:r>
                <a:rPr lang="en-US" altLang="zh-CN" sz="2600" b="1" i="1" dirty="0">
                  <a:solidFill>
                    <a:srgbClr val="0000FF"/>
                  </a:solidFill>
                  <a:latin typeface="Calisto MT" pitchFamily="18" charset="0"/>
                </a:rPr>
                <a:t>terror</a:t>
              </a:r>
              <a:r>
                <a:rPr lang="en-US" altLang="zh-CN" sz="2600" b="1" i="1" dirty="0">
                  <a:latin typeface="Calisto MT" pitchFamily="18" charset="0"/>
                </a:rPr>
                <a:t> crept upon him rippling across his while body. He felt every single hair </a:t>
              </a:r>
              <a:r>
                <a:rPr lang="en-US" altLang="zh-CN" sz="2600" b="1" i="1" dirty="0">
                  <a:solidFill>
                    <a:srgbClr val="FF0000"/>
                  </a:solidFill>
                  <a:latin typeface="Calisto MT" pitchFamily="18" charset="0"/>
                </a:rPr>
                <a:t>stood on end.</a:t>
              </a:r>
            </a:p>
          </p:txBody>
        </p:sp>
      </p:grpSp>
      <p:sp>
        <p:nvSpPr>
          <p:cNvPr id="30" name="TextBox 29"/>
          <p:cNvSpPr txBox="1"/>
          <p:nvPr/>
        </p:nvSpPr>
        <p:spPr>
          <a:xfrm>
            <a:off x="381000" y="5655208"/>
            <a:ext cx="8087171" cy="892552"/>
          </a:xfrm>
          <a:prstGeom prst="rect">
            <a:avLst/>
          </a:prstGeom>
          <a:noFill/>
        </p:spPr>
        <p:txBody>
          <a:bodyPr wrap="square" rtlCol="0">
            <a:spAutoFit/>
          </a:bodyPr>
          <a:lstStyle/>
          <a:p>
            <a:r>
              <a:rPr lang="en-US" altLang="zh-CN" sz="2600" b="1" dirty="0">
                <a:latin typeface="Aharoni" pitchFamily="2" charset="-79"/>
                <a:cs typeface="Aharoni" pitchFamily="2" charset="-79"/>
              </a:rPr>
              <a:t>To include details of people’s </a:t>
            </a:r>
            <a:r>
              <a:rPr lang="en-US" altLang="zh-CN" sz="2600" b="1" dirty="0">
                <a:solidFill>
                  <a:srgbClr val="FF0000"/>
                </a:solidFill>
                <a:latin typeface="Aharoni" pitchFamily="2" charset="-79"/>
                <a:cs typeface="Aharoni" pitchFamily="2" charset="-79"/>
              </a:rPr>
              <a:t>physical and mental </a:t>
            </a:r>
            <a:r>
              <a:rPr lang="en-US" altLang="zh-CN" sz="2600" b="1" dirty="0">
                <a:latin typeface="Aharoni" pitchFamily="2" charset="-79"/>
                <a:cs typeface="Aharoni" pitchFamily="2" charset="-79"/>
              </a:rPr>
              <a:t>response.</a:t>
            </a:r>
          </a:p>
        </p:txBody>
      </p:sp>
    </p:spTree>
    <p:extLst>
      <p:ext uri="{BB962C8B-B14F-4D97-AF65-F5344CB8AC3E}">
        <p14:creationId xmlns:p14="http://schemas.microsoft.com/office/powerpoint/2010/main" val="247761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arn(inVertical)">
                                      <p:cBhvr>
                                        <p:cTn id="1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3" name="组合 2"/>
          <p:cNvGrpSpPr/>
          <p:nvPr/>
        </p:nvGrpSpPr>
        <p:grpSpPr>
          <a:xfrm>
            <a:off x="154500" y="1727833"/>
            <a:ext cx="8623300" cy="4083368"/>
            <a:chOff x="154500" y="1550033"/>
            <a:chExt cx="8623300" cy="4083368"/>
          </a:xfrm>
        </p:grpSpPr>
        <p:grpSp>
          <p:nvGrpSpPr>
            <p:cNvPr id="26" name="组合 25"/>
            <p:cNvGrpSpPr/>
            <p:nvPr/>
          </p:nvGrpSpPr>
          <p:grpSpPr>
            <a:xfrm>
              <a:off x="154500" y="1550033"/>
              <a:ext cx="8623300" cy="4083368"/>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3590" y="1883557"/>
              <a:ext cx="7893685" cy="1985159"/>
            </a:xfrm>
            <a:prstGeom prst="rect">
              <a:avLst/>
            </a:prstGeom>
            <a:noFill/>
          </p:spPr>
          <p:txBody>
            <a:bodyPr wrap="square" rtlCol="0">
              <a:spAutoFit/>
            </a:bodyPr>
            <a:lstStyle/>
            <a:p>
              <a:r>
                <a:rPr lang="en-US" altLang="zh-CN" sz="2500" b="1" i="1" dirty="0">
                  <a:latin typeface="+mj-lt"/>
                </a:rPr>
                <a:t>----“let’s get out of here, Paula!” </a:t>
              </a:r>
              <a:r>
                <a:rPr lang="en-US" altLang="zh-CN" sz="2500" b="1" i="1" dirty="0">
                  <a:solidFill>
                    <a:srgbClr val="FF0000"/>
                  </a:solidFill>
                  <a:latin typeface="+mj-lt"/>
                </a:rPr>
                <a:t>scream</a:t>
              </a:r>
              <a:r>
                <a:rPr lang="en-US" altLang="zh-CN" sz="2500" b="1" i="1" dirty="0">
                  <a:latin typeface="+mj-lt"/>
                </a:rPr>
                <a:t>ed </a:t>
              </a:r>
              <a:r>
                <a:rPr lang="en-US" altLang="zh-CN" sz="2500" b="1" i="1" dirty="0" err="1">
                  <a:latin typeface="+mj-lt"/>
                </a:rPr>
                <a:t>Krin</a:t>
              </a:r>
              <a:r>
                <a:rPr lang="en-US" altLang="zh-CN" sz="2500" b="1" i="1" dirty="0">
                  <a:latin typeface="+mj-lt"/>
                </a:rPr>
                <a:t>.</a:t>
              </a:r>
            </a:p>
            <a:p>
              <a:r>
                <a:rPr lang="en-US" altLang="zh-CN" sz="2500" b="1" i="1" dirty="0">
                  <a:latin typeface="+mj-lt"/>
                </a:rPr>
                <a:t>----“But---</a:t>
              </a:r>
              <a:r>
                <a:rPr lang="en-US" altLang="zh-CN" sz="2500" b="1" i="1" dirty="0">
                  <a:solidFill>
                    <a:srgbClr val="FF0000"/>
                  </a:solidFill>
                  <a:latin typeface="+mj-lt"/>
                </a:rPr>
                <a:t>ho</a:t>
              </a:r>
              <a:r>
                <a:rPr lang="en-US" altLang="zh-CN" sz="2500" b="1" i="1" dirty="0">
                  <a:latin typeface="+mj-lt"/>
                </a:rPr>
                <a:t>---</a:t>
              </a:r>
              <a:r>
                <a:rPr lang="en-US" altLang="zh-CN" sz="2500" b="1" i="1" dirty="0">
                  <a:solidFill>
                    <a:srgbClr val="FF0000"/>
                  </a:solidFill>
                  <a:latin typeface="+mj-lt"/>
                </a:rPr>
                <a:t>how </a:t>
              </a:r>
              <a:r>
                <a:rPr lang="en-US" altLang="zh-CN" sz="2500" b="1" i="1" dirty="0">
                  <a:latin typeface="+mj-lt"/>
                </a:rPr>
                <a:t>can we make it?” </a:t>
              </a:r>
              <a:r>
                <a:rPr lang="en-US" altLang="zh-CN" sz="2500" b="1" i="1" dirty="0">
                  <a:solidFill>
                    <a:srgbClr val="FF0000"/>
                  </a:solidFill>
                  <a:latin typeface="+mj-lt"/>
                </a:rPr>
                <a:t>stutter</a:t>
              </a:r>
              <a:r>
                <a:rPr lang="en-US" altLang="zh-CN" sz="2500" b="1" i="1" dirty="0">
                  <a:latin typeface="+mj-lt"/>
                </a:rPr>
                <a:t>ed Paula with a worried look.</a:t>
              </a:r>
            </a:p>
            <a:p>
              <a:endParaRPr lang="en-US" altLang="zh-CN" sz="2400" b="1" dirty="0">
                <a:latin typeface="Comic Sans MS" panose="030F0702030302020204" pitchFamily="66" charset="0"/>
              </a:endParaRPr>
            </a:p>
            <a:p>
              <a:endParaRPr lang="en-US" altLang="zh-CN" sz="2400" b="1" dirty="0">
                <a:latin typeface="Comic Sans MS" panose="030F0702030302020204" pitchFamily="66" charset="0"/>
              </a:endParaRPr>
            </a:p>
          </p:txBody>
        </p:sp>
      </p:grpSp>
      <p:sp>
        <p:nvSpPr>
          <p:cNvPr id="11" name="TextBox 10"/>
          <p:cNvSpPr txBox="1"/>
          <p:nvPr/>
        </p:nvSpPr>
        <p:spPr>
          <a:xfrm>
            <a:off x="810839" y="5819695"/>
            <a:ext cx="7697592" cy="907941"/>
          </a:xfrm>
          <a:prstGeom prst="rect">
            <a:avLst/>
          </a:prstGeom>
          <a:noFill/>
        </p:spPr>
        <p:txBody>
          <a:bodyPr wrap="square" rtlCol="0">
            <a:spAutoFit/>
          </a:bodyPr>
          <a:lstStyle/>
          <a:p>
            <a:r>
              <a:rPr lang="en-US" altLang="zh-CN" sz="3000" b="1" dirty="0">
                <a:latin typeface="Aharoni" pitchFamily="2" charset="-79"/>
                <a:cs typeface="Aharoni" pitchFamily="2" charset="-79"/>
              </a:rPr>
              <a:t>To </a:t>
            </a:r>
            <a:r>
              <a:rPr lang="en-US" altLang="zh-CN" sz="3000" b="1" dirty="0">
                <a:solidFill>
                  <a:srgbClr val="FF0000"/>
                </a:solidFill>
                <a:latin typeface="Aharoni" pitchFamily="2" charset="-79"/>
                <a:cs typeface="Aharoni" pitchFamily="2" charset="-79"/>
              </a:rPr>
              <a:t>properly</a:t>
            </a:r>
            <a:r>
              <a:rPr lang="en-US" altLang="zh-CN" sz="3000" b="1" dirty="0">
                <a:latin typeface="Aharoni" pitchFamily="2" charset="-79"/>
                <a:cs typeface="Aharoni" pitchFamily="2" charset="-79"/>
              </a:rPr>
              <a:t> and </a:t>
            </a:r>
            <a:r>
              <a:rPr lang="en-US" altLang="zh-CN" sz="3000" b="1" dirty="0">
                <a:solidFill>
                  <a:srgbClr val="FF0000"/>
                </a:solidFill>
                <a:latin typeface="Aharoni" pitchFamily="2" charset="-79"/>
                <a:cs typeface="Aharoni" pitchFamily="2" charset="-79"/>
              </a:rPr>
              <a:t>naturally</a:t>
            </a:r>
            <a:r>
              <a:rPr lang="en-US" altLang="zh-CN" sz="3000" b="1" dirty="0">
                <a:latin typeface="Aharoni" pitchFamily="2" charset="-79"/>
                <a:cs typeface="Aharoni" pitchFamily="2" charset="-79"/>
              </a:rPr>
              <a:t> use dialogues.</a:t>
            </a:r>
          </a:p>
          <a:p>
            <a:r>
              <a:rPr lang="en-US" altLang="zh-CN" sz="2300" b="1" dirty="0">
                <a:latin typeface="Comic Sans MS" panose="030F0702030302020204" pitchFamily="66" charset="0"/>
              </a:rPr>
              <a:t>.</a:t>
            </a:r>
          </a:p>
        </p:txBody>
      </p:sp>
      <p:sp>
        <p:nvSpPr>
          <p:cNvPr id="4" name="矩形 3"/>
          <p:cNvSpPr/>
          <p:nvPr/>
        </p:nvSpPr>
        <p:spPr>
          <a:xfrm>
            <a:off x="473591" y="3544636"/>
            <a:ext cx="7825805" cy="1246495"/>
          </a:xfrm>
          <a:prstGeom prst="rect">
            <a:avLst/>
          </a:prstGeom>
        </p:spPr>
        <p:txBody>
          <a:bodyPr wrap="square">
            <a:spAutoFit/>
          </a:bodyPr>
          <a:lstStyle/>
          <a:p>
            <a:pPr lvl="0"/>
            <a:r>
              <a:rPr lang="en-US" altLang="zh-CN" sz="2500" b="1" i="1" dirty="0">
                <a:solidFill>
                  <a:prstClr val="black"/>
                </a:solidFill>
                <a:latin typeface="+mn-lt"/>
              </a:rPr>
              <a:t>----</a:t>
            </a:r>
            <a:r>
              <a:rPr lang="zh-CN" altLang="en-US" sz="2500" b="1" i="1" dirty="0">
                <a:solidFill>
                  <a:prstClr val="black"/>
                </a:solidFill>
                <a:latin typeface="+mn-lt"/>
              </a:rPr>
              <a:t>“</a:t>
            </a:r>
            <a:r>
              <a:rPr lang="en-US" altLang="zh-CN" sz="2500" b="1" i="1" dirty="0">
                <a:solidFill>
                  <a:srgbClr val="FF0000"/>
                </a:solidFill>
                <a:latin typeface="+mn-lt"/>
              </a:rPr>
              <a:t>Hey, bro</a:t>
            </a:r>
            <a:r>
              <a:rPr lang="en-US" altLang="zh-CN" sz="2500" b="1" i="1" dirty="0">
                <a:solidFill>
                  <a:prstClr val="black"/>
                </a:solidFill>
                <a:latin typeface="+mn-lt"/>
              </a:rPr>
              <a:t>, look over there in the back bedroom, the window is open.” </a:t>
            </a:r>
            <a:r>
              <a:rPr lang="en-US" altLang="zh-CN" sz="2500" b="1" i="1" dirty="0">
                <a:solidFill>
                  <a:srgbClr val="FF0000"/>
                </a:solidFill>
                <a:latin typeface="+mn-lt"/>
              </a:rPr>
              <a:t> whisper</a:t>
            </a:r>
            <a:r>
              <a:rPr lang="en-US" altLang="zh-CN" sz="2500" b="1" i="1" dirty="0">
                <a:solidFill>
                  <a:prstClr val="black"/>
                </a:solidFill>
                <a:latin typeface="+mn-lt"/>
              </a:rPr>
              <a:t>ed Paula.</a:t>
            </a:r>
          </a:p>
          <a:p>
            <a:pPr lvl="0"/>
            <a:r>
              <a:rPr lang="en-US" altLang="zh-CN" sz="2500" b="1" i="1" dirty="0">
                <a:solidFill>
                  <a:prstClr val="black"/>
                </a:solidFill>
                <a:latin typeface="+mn-lt"/>
              </a:rPr>
              <a:t>----</a:t>
            </a:r>
            <a:r>
              <a:rPr lang="zh-CN" altLang="en-US" sz="2500" b="1" i="1" dirty="0">
                <a:solidFill>
                  <a:prstClr val="black"/>
                </a:solidFill>
                <a:latin typeface="+mn-lt"/>
              </a:rPr>
              <a:t>“</a:t>
            </a:r>
            <a:r>
              <a:rPr lang="en-US" altLang="zh-CN" sz="2500" b="1" i="1" dirty="0">
                <a:solidFill>
                  <a:srgbClr val="FF0000"/>
                </a:solidFill>
                <a:latin typeface="+mn-lt"/>
              </a:rPr>
              <a:t>Yeah</a:t>
            </a:r>
            <a:r>
              <a:rPr lang="en-US" altLang="zh-CN" sz="2500" b="1" i="1" dirty="0">
                <a:solidFill>
                  <a:prstClr val="black"/>
                </a:solidFill>
                <a:latin typeface="+mn-lt"/>
              </a:rPr>
              <a:t>, hurry up, let’s jump out of it.” </a:t>
            </a:r>
            <a:r>
              <a:rPr lang="en-US" altLang="zh-CN" sz="2500" b="1" i="1" dirty="0">
                <a:solidFill>
                  <a:srgbClr val="FF0000"/>
                </a:solidFill>
                <a:latin typeface="+mn-lt"/>
              </a:rPr>
              <a:t> nod</a:t>
            </a:r>
            <a:r>
              <a:rPr lang="en-US" altLang="zh-CN" sz="2500" b="1" i="1" dirty="0">
                <a:solidFill>
                  <a:prstClr val="black"/>
                </a:solidFill>
                <a:latin typeface="+mn-lt"/>
              </a:rPr>
              <a:t>ded </a:t>
            </a:r>
            <a:r>
              <a:rPr lang="en-US" altLang="zh-CN" sz="2500" b="1" i="1" dirty="0" err="1">
                <a:solidFill>
                  <a:prstClr val="black"/>
                </a:solidFill>
                <a:latin typeface="+mn-lt"/>
              </a:rPr>
              <a:t>Krin</a:t>
            </a:r>
            <a:r>
              <a:rPr lang="en-US" altLang="zh-CN" sz="2500" b="1" i="1" dirty="0">
                <a:solidFill>
                  <a:prstClr val="black"/>
                </a:solidFill>
                <a:latin typeface="+mn-lt"/>
              </a:rPr>
              <a:t>.</a:t>
            </a: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08746" y="5655932"/>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9372" y="1731905"/>
            <a:ext cx="7893685" cy="1107996"/>
          </a:xfrm>
          <a:prstGeom prst="rect">
            <a:avLst/>
          </a:prstGeom>
          <a:noFill/>
        </p:spPr>
        <p:txBody>
          <a:bodyPr wrap="square" rtlCol="0">
            <a:spAutoFit/>
          </a:bodyPr>
          <a:lstStyle/>
          <a:p>
            <a:pPr marL="457200" indent="-457200">
              <a:buFont typeface="Wingdings" pitchFamily="2" charset="2"/>
              <a:buChar char="Ø"/>
            </a:pPr>
            <a:r>
              <a:rPr lang="en-US" altLang="zh-CN" sz="2200" b="1" i="1" dirty="0">
                <a:latin typeface="Arial Unicode MS" pitchFamily="34" charset="-122"/>
                <a:ea typeface="Arial Unicode MS" pitchFamily="34" charset="-122"/>
                <a:cs typeface="Arial Unicode MS" pitchFamily="34" charset="-122"/>
              </a:rPr>
              <a:t>At that critical moment, the survival skills learned at school </a:t>
            </a:r>
            <a:r>
              <a:rPr lang="en-US" altLang="zh-CN" sz="2200" b="1" i="1" dirty="0">
                <a:solidFill>
                  <a:srgbClr val="FF0000"/>
                </a:solidFill>
                <a:latin typeface="Arial Unicode MS" pitchFamily="34" charset="-122"/>
                <a:ea typeface="Arial Unicode MS" pitchFamily="34" charset="-122"/>
                <a:cs typeface="Arial Unicode MS" pitchFamily="34" charset="-122"/>
              </a:rPr>
              <a:t>flashed </a:t>
            </a:r>
            <a:r>
              <a:rPr lang="en-US" altLang="zh-CN" sz="2200" b="1" i="1" dirty="0">
                <a:latin typeface="Arial Unicode MS" pitchFamily="34" charset="-122"/>
                <a:ea typeface="Arial Unicode MS" pitchFamily="34" charset="-122"/>
                <a:cs typeface="Arial Unicode MS" pitchFamily="34" charset="-122"/>
              </a:rPr>
              <a:t>across his mind. “Yeah, that’s a good idea,” his face lit up.</a:t>
            </a:r>
            <a:endParaRPr lang="en-US" altLang="zh-CN" sz="2200" b="1" dirty="0">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1517192" y="5852132"/>
            <a:ext cx="5159656" cy="492443"/>
          </a:xfrm>
          <a:prstGeom prst="rect">
            <a:avLst/>
          </a:prstGeom>
          <a:noFill/>
        </p:spPr>
        <p:txBody>
          <a:bodyPr wrap="square" rtlCol="0">
            <a:spAutoFit/>
          </a:bodyPr>
          <a:lstStyle/>
          <a:p>
            <a:r>
              <a:rPr lang="en-US" altLang="zh-CN" sz="2600" b="1" dirty="0">
                <a:latin typeface="Aharoni" pitchFamily="2" charset="-79"/>
                <a:cs typeface="Aharoni" pitchFamily="2" charset="-79"/>
              </a:rPr>
              <a:t>To include</a:t>
            </a:r>
            <a:r>
              <a:rPr lang="en-US" altLang="zh-CN" sz="2600" b="1" dirty="0">
                <a:solidFill>
                  <a:srgbClr val="FF0000"/>
                </a:solidFill>
                <a:latin typeface="Aharoni" pitchFamily="2" charset="-79"/>
                <a:cs typeface="Aharoni" pitchFamily="2" charset="-79"/>
              </a:rPr>
              <a:t> mental activities</a:t>
            </a:r>
            <a:r>
              <a:rPr lang="en-US" altLang="zh-CN" sz="2600" b="1" dirty="0">
                <a:latin typeface="Aharoni" pitchFamily="2" charset="-79"/>
                <a:cs typeface="Aharoni" pitchFamily="2" charset="-79"/>
              </a:rPr>
              <a:t>.</a:t>
            </a:r>
          </a:p>
        </p:txBody>
      </p:sp>
      <p:sp>
        <p:nvSpPr>
          <p:cNvPr id="3" name="矩形 2"/>
          <p:cNvSpPr/>
          <p:nvPr/>
        </p:nvSpPr>
        <p:spPr>
          <a:xfrm>
            <a:off x="450155" y="3356901"/>
            <a:ext cx="7986274" cy="1446550"/>
          </a:xfrm>
          <a:prstGeom prst="rect">
            <a:avLst/>
          </a:prstGeom>
        </p:spPr>
        <p:txBody>
          <a:bodyPr wrap="square">
            <a:spAutoFit/>
          </a:bodyPr>
          <a:lstStyle/>
          <a:p>
            <a:pPr marL="457200" lvl="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Desperate and hopeless, they felt as if the world came crashing down. Then suddenly  Mom’s encouraging words </a:t>
            </a:r>
            <a:r>
              <a:rPr lang="en-US" altLang="zh-CN" sz="2200" b="1" i="1" dirty="0">
                <a:solidFill>
                  <a:srgbClr val="FF0000"/>
                </a:solidFill>
                <a:latin typeface="Arial Unicode MS" pitchFamily="34" charset="-122"/>
                <a:ea typeface="Arial Unicode MS" pitchFamily="34" charset="-122"/>
                <a:cs typeface="Arial Unicode MS" pitchFamily="34" charset="-122"/>
              </a:rPr>
              <a:t>echo</a:t>
            </a:r>
            <a:r>
              <a:rPr lang="en-US" altLang="zh-CN" sz="2200" b="1" i="1" dirty="0">
                <a:solidFill>
                  <a:prstClr val="black"/>
                </a:solidFill>
                <a:latin typeface="Arial Unicode MS" pitchFamily="34" charset="-122"/>
                <a:ea typeface="Arial Unicode MS" pitchFamily="34" charset="-122"/>
                <a:cs typeface="Arial Unicode MS" pitchFamily="34" charset="-122"/>
              </a:rPr>
              <a:t>ed in her brain, a ray of hope flickering in her eyes. ”I shouldn’t give up easily,” she murmured.</a:t>
            </a: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132338" y="5614669"/>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27295" y="1558810"/>
            <a:ext cx="7893685" cy="2677656"/>
          </a:xfrm>
          <a:prstGeom prst="rect">
            <a:avLst/>
          </a:prstGeom>
          <a:noFill/>
        </p:spPr>
        <p:txBody>
          <a:bodyPr wrap="square" rtlCol="0">
            <a:spAutoFit/>
          </a:bodyPr>
          <a:lstStyle/>
          <a:p>
            <a:pPr marL="45720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Without the slightest hesitation, </a:t>
            </a:r>
            <a:r>
              <a:rPr lang="en-US" altLang="zh-CN" sz="2200" b="1" i="1" dirty="0" err="1">
                <a:solidFill>
                  <a:prstClr val="black"/>
                </a:solidFill>
                <a:latin typeface="Arial Unicode MS" pitchFamily="34" charset="-122"/>
                <a:ea typeface="Arial Unicode MS" pitchFamily="34" charset="-122"/>
                <a:cs typeface="Arial Unicode MS" pitchFamily="34" charset="-122"/>
              </a:rPr>
              <a:t>Krin</a:t>
            </a:r>
            <a:r>
              <a:rPr lang="en-US" altLang="zh-CN" sz="2200" b="1" i="1" dirty="0">
                <a:solidFill>
                  <a:prstClr val="black"/>
                </a:solidFill>
                <a:latin typeface="Arial Unicode MS" pitchFamily="34" charset="-122"/>
                <a:ea typeface="Arial Unicode MS" pitchFamily="34" charset="-122"/>
                <a:cs typeface="Arial Unicode MS" pitchFamily="34" charset="-122"/>
              </a:rPr>
              <a:t> </a:t>
            </a:r>
            <a:r>
              <a:rPr lang="en-US" altLang="zh-CN" sz="2200" b="1" i="1" dirty="0">
                <a:solidFill>
                  <a:srgbClr val="FF0000"/>
                </a:solidFill>
                <a:latin typeface="Arial Unicode MS" pitchFamily="34" charset="-122"/>
                <a:ea typeface="Arial Unicode MS" pitchFamily="34" charset="-122"/>
                <a:cs typeface="Arial Unicode MS" pitchFamily="34" charset="-122"/>
              </a:rPr>
              <a:t>grabbed</a:t>
            </a:r>
            <a:r>
              <a:rPr lang="en-US" altLang="zh-CN" sz="2200" b="1" i="1" dirty="0">
                <a:solidFill>
                  <a:prstClr val="black"/>
                </a:solidFill>
                <a:latin typeface="Arial Unicode MS" pitchFamily="34" charset="-122"/>
                <a:ea typeface="Arial Unicode MS" pitchFamily="34" charset="-122"/>
                <a:cs typeface="Arial Unicode MS" pitchFamily="34" charset="-122"/>
              </a:rPr>
              <a:t> his sister’s hand  and </a:t>
            </a:r>
            <a:r>
              <a:rPr lang="en-US" altLang="zh-CN" sz="2200" b="1" i="1" dirty="0">
                <a:solidFill>
                  <a:srgbClr val="FF0000"/>
                </a:solidFill>
                <a:latin typeface="Arial Unicode MS" pitchFamily="34" charset="-122"/>
                <a:ea typeface="Arial Unicode MS" pitchFamily="34" charset="-122"/>
                <a:cs typeface="Arial Unicode MS" pitchFamily="34" charset="-122"/>
              </a:rPr>
              <a:t>dashed</a:t>
            </a:r>
            <a:r>
              <a:rPr lang="en-US" altLang="zh-CN" sz="2200" b="1" i="1" dirty="0">
                <a:solidFill>
                  <a:prstClr val="black"/>
                </a:solidFill>
                <a:latin typeface="Arial Unicode MS" pitchFamily="34" charset="-122"/>
                <a:ea typeface="Arial Unicode MS" pitchFamily="34" charset="-122"/>
                <a:cs typeface="Arial Unicode MS" pitchFamily="34" charset="-122"/>
              </a:rPr>
              <a:t> into the back room.</a:t>
            </a: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p:txBody>
      </p:sp>
      <p:sp>
        <p:nvSpPr>
          <p:cNvPr id="11" name="TextBox 10"/>
          <p:cNvSpPr txBox="1"/>
          <p:nvPr/>
        </p:nvSpPr>
        <p:spPr>
          <a:xfrm>
            <a:off x="1027209" y="5860572"/>
            <a:ext cx="6832165" cy="492443"/>
          </a:xfrm>
          <a:prstGeom prst="rect">
            <a:avLst/>
          </a:prstGeom>
          <a:noFill/>
        </p:spPr>
        <p:txBody>
          <a:bodyPr wrap="square" rtlCol="0">
            <a:spAutoFit/>
          </a:bodyPr>
          <a:lstStyle/>
          <a:p>
            <a:r>
              <a:rPr lang="en-US" altLang="zh-CN" sz="2600" b="1" dirty="0">
                <a:solidFill>
                  <a:prstClr val="black"/>
                </a:solidFill>
                <a:latin typeface="Aharoni" pitchFamily="2" charset="-79"/>
                <a:cs typeface="Aharoni" pitchFamily="2" charset="-79"/>
              </a:rPr>
              <a:t>To </a:t>
            </a:r>
            <a:r>
              <a:rPr lang="en-US" altLang="zh-CN" sz="2600" b="1" dirty="0">
                <a:latin typeface="Aharoni" pitchFamily="2" charset="-79"/>
                <a:cs typeface="Aharoni" pitchFamily="2" charset="-79"/>
              </a:rPr>
              <a:t>include detailed description of </a:t>
            </a:r>
            <a:r>
              <a:rPr lang="en-US" altLang="zh-CN" sz="2600" b="1" dirty="0">
                <a:solidFill>
                  <a:srgbClr val="FF0000"/>
                </a:solidFill>
                <a:latin typeface="Aharoni" pitchFamily="2" charset="-79"/>
                <a:cs typeface="Aharoni" pitchFamily="2" charset="-79"/>
              </a:rPr>
              <a:t>actions.</a:t>
            </a:r>
          </a:p>
        </p:txBody>
      </p:sp>
      <p:sp>
        <p:nvSpPr>
          <p:cNvPr id="3" name="矩形 2"/>
          <p:cNvSpPr/>
          <p:nvPr/>
        </p:nvSpPr>
        <p:spPr>
          <a:xfrm>
            <a:off x="427295" y="3826639"/>
            <a:ext cx="7986274" cy="1107996"/>
          </a:xfrm>
          <a:prstGeom prst="rect">
            <a:avLst/>
          </a:prstGeom>
        </p:spPr>
        <p:txBody>
          <a:bodyPr wrap="square">
            <a:spAutoFit/>
          </a:bodyPr>
          <a:lstStyle/>
          <a:p>
            <a:pPr marL="45720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Hand in hand, they cautiously </a:t>
            </a:r>
            <a:r>
              <a:rPr lang="en-US" altLang="zh-CN" sz="2200" b="1" i="1" dirty="0">
                <a:solidFill>
                  <a:srgbClr val="FF0000"/>
                </a:solidFill>
                <a:latin typeface="Arial Unicode MS" pitchFamily="34" charset="-122"/>
                <a:ea typeface="Arial Unicode MS" pitchFamily="34" charset="-122"/>
                <a:cs typeface="Arial Unicode MS" pitchFamily="34" charset="-122"/>
              </a:rPr>
              <a:t>tiptoed</a:t>
            </a:r>
            <a:r>
              <a:rPr lang="en-US" altLang="zh-CN" sz="2200" b="1" i="1" dirty="0">
                <a:solidFill>
                  <a:prstClr val="black"/>
                </a:solidFill>
                <a:latin typeface="Arial Unicode MS" pitchFamily="34" charset="-122"/>
                <a:ea typeface="Arial Unicode MS" pitchFamily="34" charset="-122"/>
                <a:cs typeface="Arial Unicode MS" pitchFamily="34" charset="-122"/>
              </a:rPr>
              <a:t> to the back room. Unluckily, </a:t>
            </a:r>
            <a:r>
              <a:rPr lang="en-US" altLang="zh-CN" sz="2200" b="1" i="1" dirty="0" err="1">
                <a:solidFill>
                  <a:prstClr val="black"/>
                </a:solidFill>
                <a:latin typeface="Arial Unicode MS" pitchFamily="34" charset="-122"/>
                <a:ea typeface="Arial Unicode MS" pitchFamily="34" charset="-122"/>
                <a:cs typeface="Arial Unicode MS" pitchFamily="34" charset="-122"/>
              </a:rPr>
              <a:t>Krin</a:t>
            </a:r>
            <a:r>
              <a:rPr lang="en-US" altLang="zh-CN" sz="2200" b="1" i="1" dirty="0">
                <a:solidFill>
                  <a:prstClr val="black"/>
                </a:solidFill>
                <a:latin typeface="Arial Unicode MS" pitchFamily="34" charset="-122"/>
                <a:ea typeface="Arial Unicode MS" pitchFamily="34" charset="-122"/>
                <a:cs typeface="Arial Unicode MS" pitchFamily="34" charset="-122"/>
              </a:rPr>
              <a:t> </a:t>
            </a:r>
            <a:r>
              <a:rPr lang="en-US" altLang="zh-CN" sz="2200" b="1" i="1" dirty="0">
                <a:solidFill>
                  <a:srgbClr val="FF0000"/>
                </a:solidFill>
                <a:latin typeface="Arial Unicode MS" pitchFamily="34" charset="-122"/>
                <a:ea typeface="Arial Unicode MS" pitchFamily="34" charset="-122"/>
                <a:cs typeface="Arial Unicode MS" pitchFamily="34" charset="-122"/>
              </a:rPr>
              <a:t>tripped</a:t>
            </a:r>
            <a:r>
              <a:rPr lang="en-US" altLang="zh-CN" sz="2200" b="1" i="1" dirty="0">
                <a:solidFill>
                  <a:prstClr val="black"/>
                </a:solidFill>
                <a:latin typeface="Arial Unicode MS" pitchFamily="34" charset="-122"/>
                <a:ea typeface="Arial Unicode MS" pitchFamily="34" charset="-122"/>
                <a:cs typeface="Arial Unicode MS" pitchFamily="34" charset="-122"/>
              </a:rPr>
              <a:t> and </a:t>
            </a:r>
            <a:r>
              <a:rPr lang="en-US" altLang="zh-CN" sz="2200" b="1" i="1" dirty="0">
                <a:solidFill>
                  <a:srgbClr val="FF0000"/>
                </a:solidFill>
                <a:latin typeface="Arial Unicode MS" pitchFamily="34" charset="-122"/>
                <a:ea typeface="Arial Unicode MS" pitchFamily="34" charset="-122"/>
                <a:cs typeface="Arial Unicode MS" pitchFamily="34" charset="-122"/>
              </a:rPr>
              <a:t>fell </a:t>
            </a:r>
            <a:r>
              <a:rPr lang="en-US" altLang="zh-CN" sz="2200" b="1" i="1" dirty="0">
                <a:solidFill>
                  <a:prstClr val="black"/>
                </a:solidFill>
                <a:latin typeface="Arial Unicode MS" pitchFamily="34" charset="-122"/>
                <a:ea typeface="Arial Unicode MS" pitchFamily="34" charset="-122"/>
                <a:cs typeface="Arial Unicode MS" pitchFamily="34" charset="-122"/>
              </a:rPr>
              <a:t>before they got out of the haunted house.</a:t>
            </a:r>
          </a:p>
        </p:txBody>
      </p:sp>
      <p:sp>
        <p:nvSpPr>
          <p:cNvPr id="4" name="矩形 3"/>
          <p:cNvSpPr/>
          <p:nvPr/>
        </p:nvSpPr>
        <p:spPr>
          <a:xfrm>
            <a:off x="427295" y="2825908"/>
            <a:ext cx="7672192" cy="769441"/>
          </a:xfrm>
          <a:prstGeom prst="rect">
            <a:avLst/>
          </a:prstGeom>
        </p:spPr>
        <p:txBody>
          <a:bodyPr wrap="square">
            <a:spAutoFit/>
          </a:bodyPr>
          <a:lstStyle/>
          <a:p>
            <a:pPr marL="457200" lvl="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They </a:t>
            </a:r>
            <a:r>
              <a:rPr lang="en-US" altLang="zh-CN" sz="2200" b="1" i="1" dirty="0">
                <a:solidFill>
                  <a:srgbClr val="FF0000"/>
                </a:solidFill>
                <a:latin typeface="Arial Unicode MS" pitchFamily="34" charset="-122"/>
                <a:ea typeface="Arial Unicode MS" pitchFamily="34" charset="-122"/>
                <a:cs typeface="Arial Unicode MS" pitchFamily="34" charset="-122"/>
              </a:rPr>
              <a:t>opened</a:t>
            </a:r>
            <a:r>
              <a:rPr lang="en-US" altLang="zh-CN" sz="2200" b="1" i="1" dirty="0">
                <a:solidFill>
                  <a:prstClr val="black"/>
                </a:solidFill>
                <a:latin typeface="Arial Unicode MS" pitchFamily="34" charset="-122"/>
                <a:ea typeface="Arial Unicode MS" pitchFamily="34" charset="-122"/>
                <a:cs typeface="Arial Unicode MS" pitchFamily="34" charset="-122"/>
              </a:rPr>
              <a:t> the window, </a:t>
            </a:r>
            <a:r>
              <a:rPr lang="en-US" altLang="zh-CN" sz="2200" b="1" i="1" dirty="0">
                <a:solidFill>
                  <a:srgbClr val="FF0000"/>
                </a:solidFill>
                <a:latin typeface="Arial Unicode MS" pitchFamily="34" charset="-122"/>
                <a:ea typeface="Arial Unicode MS" pitchFamily="34" charset="-122"/>
                <a:cs typeface="Arial Unicode MS" pitchFamily="34" charset="-122"/>
              </a:rPr>
              <a:t>jumped</a:t>
            </a:r>
            <a:r>
              <a:rPr lang="en-US" altLang="zh-CN" sz="2200" b="1" i="1" dirty="0">
                <a:solidFill>
                  <a:prstClr val="black"/>
                </a:solidFill>
                <a:latin typeface="Arial Unicode MS" pitchFamily="34" charset="-122"/>
                <a:ea typeface="Arial Unicode MS" pitchFamily="34" charset="-122"/>
                <a:cs typeface="Arial Unicode MS" pitchFamily="34" charset="-122"/>
              </a:rPr>
              <a:t> out of it and </a:t>
            </a:r>
            <a:r>
              <a:rPr lang="en-US" altLang="zh-CN" sz="2200" b="1" i="1" dirty="0">
                <a:solidFill>
                  <a:srgbClr val="FF0000"/>
                </a:solidFill>
                <a:latin typeface="Arial Unicode MS" pitchFamily="34" charset="-122"/>
                <a:ea typeface="Arial Unicode MS" pitchFamily="34" charset="-122"/>
                <a:cs typeface="Arial Unicode MS" pitchFamily="34" charset="-122"/>
              </a:rPr>
              <a:t>ran </a:t>
            </a:r>
            <a:r>
              <a:rPr lang="en-US" altLang="zh-CN" sz="2200" b="1" i="1" dirty="0">
                <a:solidFill>
                  <a:prstClr val="black"/>
                </a:solidFill>
                <a:latin typeface="Arial Unicode MS" pitchFamily="34" charset="-122"/>
                <a:ea typeface="Arial Unicode MS" pitchFamily="34" charset="-122"/>
                <a:cs typeface="Arial Unicode MS" pitchFamily="34" charset="-122"/>
              </a:rPr>
              <a:t>as fast as their legs could carry.</a:t>
            </a:r>
          </a:p>
        </p:txBody>
      </p:sp>
    </p:spTree>
    <p:extLst>
      <p:ext uri="{BB962C8B-B14F-4D97-AF65-F5344CB8AC3E}">
        <p14:creationId xmlns:p14="http://schemas.microsoft.com/office/powerpoint/2010/main" val="42790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Reflecting </a:t>
            </a: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on detailed description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81000" y="5858613"/>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939292" y="6066109"/>
            <a:ext cx="7893685" cy="523220"/>
          </a:xfrm>
          <a:prstGeom prst="rect">
            <a:avLst/>
          </a:prstGeom>
          <a:noFill/>
        </p:spPr>
        <p:txBody>
          <a:bodyPr wrap="square" rtlCol="0">
            <a:spAutoFit/>
          </a:bodyPr>
          <a:lstStyle/>
          <a:p>
            <a:r>
              <a:rPr lang="en-US" altLang="zh-CN" sz="2800" b="1" dirty="0">
                <a:latin typeface="Comic Sans MS" panose="030F0702030302020204" pitchFamily="66" charset="0"/>
              </a:rPr>
              <a:t>How to give a detailed description?</a:t>
            </a:r>
            <a:endParaRPr lang="zh-CN" altLang="en-US" sz="2800" b="1" dirty="0">
              <a:latin typeface="Comic Sans MS" panose="030F0702030302020204" pitchFamily="66" charset="0"/>
            </a:endParaRPr>
          </a:p>
        </p:txBody>
      </p:sp>
      <p:grpSp>
        <p:nvGrpSpPr>
          <p:cNvPr id="26" name="组合 25"/>
          <p:cNvGrpSpPr/>
          <p:nvPr/>
        </p:nvGrpSpPr>
        <p:grpSpPr>
          <a:xfrm>
            <a:off x="381000" y="1059797"/>
            <a:ext cx="8623300" cy="4859135"/>
            <a:chOff x="1076" y="4983"/>
            <a:chExt cx="6195" cy="3227"/>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227"/>
            </a:xfrm>
            <a:prstGeom prst="rect">
              <a:avLst/>
            </a:prstGeom>
            <a:noFill/>
            <a:ln w="9525">
              <a:noFill/>
              <a:miter lim="800000"/>
            </a:ln>
          </p:spPr>
          <p:txBody>
            <a:bodyPr/>
            <a:lstStyle/>
            <a:p>
              <a:pPr marL="457200" indent="-457200">
                <a:spcBef>
                  <a:spcPct val="20000"/>
                </a:spcBef>
                <a:buFont typeface="Wingdings" pitchFamily="2" charset="2"/>
                <a:buChar char="Ø"/>
              </a:pPr>
              <a:endParaRPr lang="en-US" altLang="zh-CN" sz="2800" b="1" i="1" dirty="0">
                <a:solidFill>
                  <a:prstClr val="black"/>
                </a:solidFill>
                <a:latin typeface="Times New Roman" panose="02020603050405020304" pitchFamily="18" charset="0"/>
              </a:endParaRPr>
            </a:p>
          </p:txBody>
        </p:sp>
      </p:grpSp>
      <p:sp>
        <p:nvSpPr>
          <p:cNvPr id="4" name="矩形 3"/>
          <p:cNvSpPr/>
          <p:nvPr/>
        </p:nvSpPr>
        <p:spPr>
          <a:xfrm>
            <a:off x="637669" y="1503896"/>
            <a:ext cx="7721600" cy="430887"/>
          </a:xfrm>
          <a:prstGeom prst="rect">
            <a:avLst/>
          </a:prstGeom>
        </p:spPr>
        <p:txBody>
          <a:bodyPr wrap="square">
            <a:spAutoFit/>
          </a:bodyPr>
          <a:lstStyle/>
          <a:p>
            <a:pPr marL="342900" indent="-342900">
              <a:buFont typeface="Wingdings" pitchFamily="2" charset="2"/>
              <a:buChar char="Ø"/>
            </a:pPr>
            <a:r>
              <a:rPr lang="en-US" altLang="zh-CN" sz="2200" dirty="0">
                <a:latin typeface="Aharoni" pitchFamily="2" charset="-79"/>
                <a:cs typeface="Aharoni" pitchFamily="2" charset="-79"/>
              </a:rPr>
              <a:t>To describe the </a:t>
            </a:r>
            <a:r>
              <a:rPr lang="en-US" altLang="zh-CN" sz="2200" dirty="0">
                <a:solidFill>
                  <a:srgbClr val="FF0000"/>
                </a:solidFill>
                <a:latin typeface="Aharoni" pitchFamily="2" charset="-79"/>
                <a:cs typeface="Aharoni" pitchFamily="2" charset="-79"/>
              </a:rPr>
              <a:t>surroundings</a:t>
            </a:r>
            <a:r>
              <a:rPr lang="en-US" altLang="zh-CN" sz="2200" dirty="0">
                <a:latin typeface="Aharoni" pitchFamily="2" charset="-79"/>
                <a:cs typeface="Aharoni" pitchFamily="2" charset="-79"/>
              </a:rPr>
              <a:t> and what people </a:t>
            </a:r>
            <a:r>
              <a:rPr lang="en-US" altLang="zh-CN" sz="2200" dirty="0">
                <a:solidFill>
                  <a:srgbClr val="FF0000"/>
                </a:solidFill>
                <a:latin typeface="Aharoni" pitchFamily="2" charset="-79"/>
                <a:cs typeface="Aharoni" pitchFamily="2" charset="-79"/>
              </a:rPr>
              <a:t>do</a:t>
            </a:r>
            <a:r>
              <a:rPr lang="en-US" altLang="zh-CN" sz="2200" dirty="0">
                <a:latin typeface="Aharoni" pitchFamily="2" charset="-79"/>
                <a:cs typeface="Aharoni" pitchFamily="2" charset="-79"/>
              </a:rPr>
              <a:t>.</a:t>
            </a:r>
          </a:p>
        </p:txBody>
      </p:sp>
      <p:sp>
        <p:nvSpPr>
          <p:cNvPr id="5" name="矩形 4"/>
          <p:cNvSpPr/>
          <p:nvPr/>
        </p:nvSpPr>
        <p:spPr>
          <a:xfrm>
            <a:off x="632589" y="2335201"/>
            <a:ext cx="7692231" cy="769441"/>
          </a:xfrm>
          <a:prstGeom prst="rect">
            <a:avLst/>
          </a:prstGeom>
        </p:spPr>
        <p:txBody>
          <a:bodyPr wrap="square">
            <a:spAutoFit/>
          </a:bodyPr>
          <a:lstStyle/>
          <a:p>
            <a:pPr marL="285750" indent="-285750">
              <a:buFont typeface="Wingdings" pitchFamily="2" charset="2"/>
              <a:buChar char="Ø"/>
            </a:pPr>
            <a:r>
              <a:rPr lang="en-US" altLang="zh-CN" dirty="0">
                <a:latin typeface="Aharoni" pitchFamily="2" charset="-79"/>
                <a:cs typeface="Aharoni" pitchFamily="2" charset="-79"/>
              </a:rPr>
              <a:t> </a:t>
            </a:r>
            <a:r>
              <a:rPr lang="en-US" altLang="zh-CN" sz="2200" dirty="0">
                <a:latin typeface="Aharoni" pitchFamily="2" charset="-79"/>
                <a:cs typeface="Aharoni" pitchFamily="2" charset="-79"/>
              </a:rPr>
              <a:t>To use </a:t>
            </a:r>
            <a:r>
              <a:rPr lang="en-US" altLang="zh-CN" sz="2200" dirty="0">
                <a:solidFill>
                  <a:srgbClr val="FF0000"/>
                </a:solidFill>
                <a:latin typeface="Aharoni" pitchFamily="2" charset="-79"/>
                <a:cs typeface="Aharoni" pitchFamily="2" charset="-79"/>
              </a:rPr>
              <a:t>specific vivid </a:t>
            </a:r>
            <a:r>
              <a:rPr lang="en-US" altLang="zh-CN" sz="2200" dirty="0">
                <a:latin typeface="Aharoni" pitchFamily="2" charset="-79"/>
                <a:cs typeface="Aharoni" pitchFamily="2" charset="-79"/>
              </a:rPr>
              <a:t>verbs and adverbs to describe actions.</a:t>
            </a:r>
            <a:endParaRPr lang="en-US" altLang="zh-CN" sz="2200" dirty="0"/>
          </a:p>
        </p:txBody>
      </p:sp>
      <p:sp>
        <p:nvSpPr>
          <p:cNvPr id="6" name="矩形 5"/>
          <p:cNvSpPr/>
          <p:nvPr/>
        </p:nvSpPr>
        <p:spPr>
          <a:xfrm>
            <a:off x="637668" y="3284579"/>
            <a:ext cx="8366631" cy="769441"/>
          </a:xfrm>
          <a:prstGeom prst="rect">
            <a:avLst/>
          </a:prstGeom>
        </p:spPr>
        <p:txBody>
          <a:bodyPr wrap="square">
            <a:spAutoFit/>
          </a:bodyPr>
          <a:lstStyle/>
          <a:p>
            <a:pPr marL="342900" indent="-342900">
              <a:buFont typeface="Wingdings" pitchFamily="2" charset="2"/>
              <a:buChar char="Ø"/>
            </a:pPr>
            <a:r>
              <a:rPr lang="en-US" altLang="zh-CN" sz="2200" dirty="0">
                <a:latin typeface="Aharoni" pitchFamily="2" charset="-79"/>
                <a:cs typeface="Aharoni" pitchFamily="2" charset="-79"/>
              </a:rPr>
              <a:t>To include people’s </a:t>
            </a:r>
            <a:r>
              <a:rPr lang="en-US" altLang="zh-CN" sz="2200" dirty="0">
                <a:solidFill>
                  <a:srgbClr val="FF0000"/>
                </a:solidFill>
                <a:latin typeface="Aharoni" pitchFamily="2" charset="-79"/>
                <a:cs typeface="Aharoni" pitchFamily="2" charset="-79"/>
              </a:rPr>
              <a:t>physical and mental </a:t>
            </a:r>
            <a:r>
              <a:rPr lang="en-US" altLang="zh-CN" sz="2200" dirty="0">
                <a:latin typeface="Aharoni" pitchFamily="2" charset="-79"/>
                <a:cs typeface="Aharoni" pitchFamily="2" charset="-79"/>
              </a:rPr>
              <a:t>response </a:t>
            </a:r>
          </a:p>
          <a:p>
            <a:r>
              <a:rPr lang="en-US" altLang="zh-CN" sz="2200" dirty="0">
                <a:latin typeface="Aharoni" pitchFamily="2" charset="-79"/>
                <a:cs typeface="Aharoni" pitchFamily="2" charset="-79"/>
              </a:rPr>
              <a:t>     by using </a:t>
            </a:r>
            <a:r>
              <a:rPr lang="en-US" altLang="zh-CN" sz="2200" dirty="0">
                <a:solidFill>
                  <a:srgbClr val="FF0000"/>
                </a:solidFill>
                <a:latin typeface="Aharoni" pitchFamily="2" charset="-79"/>
                <a:cs typeface="Aharoni" pitchFamily="2" charset="-79"/>
              </a:rPr>
              <a:t>sensory</a:t>
            </a:r>
            <a:r>
              <a:rPr lang="en-US" altLang="zh-CN" sz="2200" dirty="0">
                <a:latin typeface="Aharoni" pitchFamily="2" charset="-79"/>
                <a:cs typeface="Aharoni" pitchFamily="2" charset="-79"/>
              </a:rPr>
              <a:t> language.</a:t>
            </a:r>
          </a:p>
        </p:txBody>
      </p:sp>
      <p:sp>
        <p:nvSpPr>
          <p:cNvPr id="7" name="矩形 6"/>
          <p:cNvSpPr/>
          <p:nvPr/>
        </p:nvSpPr>
        <p:spPr>
          <a:xfrm>
            <a:off x="674721" y="4129644"/>
            <a:ext cx="5886548" cy="430887"/>
          </a:xfrm>
          <a:prstGeom prst="rect">
            <a:avLst/>
          </a:prstGeom>
        </p:spPr>
        <p:txBody>
          <a:bodyPr wrap="none">
            <a:spAutoFit/>
          </a:bodyPr>
          <a:lstStyle/>
          <a:p>
            <a:pPr marL="285750" indent="-285750">
              <a:buFont typeface="Wingdings" pitchFamily="2" charset="2"/>
              <a:buChar char="Ø"/>
            </a:pPr>
            <a:r>
              <a:rPr lang="en-US" altLang="zh-CN" sz="2200" dirty="0">
                <a:latin typeface="Aharoni" pitchFamily="2" charset="-79"/>
                <a:cs typeface="Aharoni" pitchFamily="2" charset="-79"/>
              </a:rPr>
              <a:t>To </a:t>
            </a:r>
            <a:r>
              <a:rPr lang="en-US" altLang="zh-CN" sz="2200" dirty="0">
                <a:solidFill>
                  <a:srgbClr val="FF0000"/>
                </a:solidFill>
                <a:latin typeface="Aharoni" pitchFamily="2" charset="-79"/>
                <a:cs typeface="Aharoni" pitchFamily="2" charset="-79"/>
              </a:rPr>
              <a:t>properly</a:t>
            </a:r>
            <a:r>
              <a:rPr lang="en-US" altLang="zh-CN" sz="2200" dirty="0">
                <a:latin typeface="Aharoni" pitchFamily="2" charset="-79"/>
                <a:cs typeface="Aharoni" pitchFamily="2" charset="-79"/>
              </a:rPr>
              <a:t> and </a:t>
            </a:r>
            <a:r>
              <a:rPr lang="en-US" altLang="zh-CN" sz="2200" dirty="0">
                <a:solidFill>
                  <a:srgbClr val="FF0000"/>
                </a:solidFill>
                <a:latin typeface="Aharoni" pitchFamily="2" charset="-79"/>
                <a:cs typeface="Aharoni" pitchFamily="2" charset="-79"/>
              </a:rPr>
              <a:t>naturally</a:t>
            </a:r>
            <a:r>
              <a:rPr lang="en-US" altLang="zh-CN" sz="2200" dirty="0">
                <a:latin typeface="Aharoni" pitchFamily="2" charset="-79"/>
                <a:cs typeface="Aharoni" pitchFamily="2" charset="-79"/>
              </a:rPr>
              <a:t> use </a:t>
            </a:r>
            <a:r>
              <a:rPr lang="en-US" altLang="zh-CN" sz="2200" dirty="0">
                <a:solidFill>
                  <a:srgbClr val="FF0000"/>
                </a:solidFill>
                <a:latin typeface="Aharoni" pitchFamily="2" charset="-79"/>
                <a:cs typeface="Aharoni" pitchFamily="2" charset="-79"/>
              </a:rPr>
              <a:t>dialogues</a:t>
            </a:r>
            <a:r>
              <a:rPr lang="en-US" altLang="zh-CN" sz="2200" dirty="0">
                <a:latin typeface="Aharoni" pitchFamily="2" charset="-79"/>
                <a:cs typeface="Aharoni" pitchFamily="2" charset="-79"/>
              </a:rPr>
              <a:t>.</a:t>
            </a:r>
          </a:p>
        </p:txBody>
      </p:sp>
      <p:sp>
        <p:nvSpPr>
          <p:cNvPr id="9" name="矩形 8"/>
          <p:cNvSpPr/>
          <p:nvPr/>
        </p:nvSpPr>
        <p:spPr>
          <a:xfrm>
            <a:off x="667038" y="4778351"/>
            <a:ext cx="5907676" cy="769441"/>
          </a:xfrm>
          <a:prstGeom prst="rect">
            <a:avLst/>
          </a:prstGeom>
        </p:spPr>
        <p:txBody>
          <a:bodyPr wrap="square">
            <a:spAutoFit/>
          </a:bodyPr>
          <a:lstStyle/>
          <a:p>
            <a:pPr marL="342900" indent="-342900">
              <a:buFont typeface="Wingdings" pitchFamily="2" charset="2"/>
              <a:buChar char="Ø"/>
            </a:pPr>
            <a:r>
              <a:rPr lang="en-US" altLang="zh-CN" sz="2200" dirty="0">
                <a:latin typeface="Aharoni" pitchFamily="2" charset="-79"/>
                <a:cs typeface="Aharoni" pitchFamily="2" charset="-79"/>
              </a:rPr>
              <a:t>To include</a:t>
            </a:r>
            <a:r>
              <a:rPr lang="en-US" altLang="zh-CN" sz="2200" dirty="0">
                <a:solidFill>
                  <a:srgbClr val="FF0000"/>
                </a:solidFill>
                <a:latin typeface="Aharoni" pitchFamily="2" charset="-79"/>
                <a:cs typeface="Aharoni" pitchFamily="2" charset="-79"/>
              </a:rPr>
              <a:t> mental activities</a:t>
            </a:r>
            <a:r>
              <a:rPr lang="en-US" altLang="zh-CN" sz="2200" dirty="0">
                <a:latin typeface="Aharoni" pitchFamily="2" charset="-79"/>
                <a:cs typeface="Aharoni" pitchFamily="2" charset="-79"/>
              </a:rPr>
              <a:t>.</a:t>
            </a:r>
          </a:p>
          <a:p>
            <a:pPr marL="342900" indent="-342900">
              <a:buFont typeface="Wingdings" pitchFamily="2" charset="2"/>
              <a:buChar char="Ø"/>
            </a:pPr>
            <a:r>
              <a:rPr lang="en-US" altLang="zh-CN" sz="2200" dirty="0">
                <a:latin typeface="Aharoni" pitchFamily="2" charset="-79"/>
                <a:cs typeface="Aharoni" pitchFamily="2" charset="-79"/>
              </a:rPr>
              <a:t>---</a:t>
            </a:r>
          </a:p>
        </p:txBody>
      </p:sp>
    </p:spTree>
    <p:extLst>
      <p:ext uri="{BB962C8B-B14F-4D97-AF65-F5344CB8AC3E}">
        <p14:creationId xmlns:p14="http://schemas.microsoft.com/office/powerpoint/2010/main" val="10418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5" grpId="0"/>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8763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Application </a:t>
            </a: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of detailed description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6" name="组合 25"/>
          <p:cNvGrpSpPr/>
          <p:nvPr/>
        </p:nvGrpSpPr>
        <p:grpSpPr>
          <a:xfrm>
            <a:off x="325823" y="1263332"/>
            <a:ext cx="8623300" cy="5315268"/>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320" y="4610057"/>
            <a:ext cx="2857020" cy="1719926"/>
          </a:xfrm>
          <a:prstGeom prst="rect">
            <a:avLst/>
          </a:prstGeom>
        </p:spPr>
      </p:pic>
      <p:sp>
        <p:nvSpPr>
          <p:cNvPr id="3" name="TextBox 2"/>
          <p:cNvSpPr txBox="1"/>
          <p:nvPr/>
        </p:nvSpPr>
        <p:spPr>
          <a:xfrm>
            <a:off x="461842" y="1430954"/>
            <a:ext cx="7962900" cy="4031873"/>
          </a:xfrm>
          <a:prstGeom prst="rect">
            <a:avLst/>
          </a:prstGeom>
          <a:noFill/>
        </p:spPr>
        <p:txBody>
          <a:bodyPr wrap="square" rtlCol="0">
            <a:spAutoFit/>
          </a:bodyPr>
          <a:lstStyle/>
          <a:p>
            <a:r>
              <a:rPr lang="zh-CN" altLang="en-US" sz="2400" b="1" dirty="0">
                <a:latin typeface="华文楷体" pitchFamily="2" charset="-122"/>
                <a:ea typeface="华文楷体" pitchFamily="2" charset="-122"/>
              </a:rPr>
              <a:t>杰克和妈妈争吵之后离家出走。独自在街道上游荡，身无分文，饥饿难耐。偶遇一位热心老板，免费给他一碗面条。感激之情，难以言表。而老板说，“最应该感谢的是你的妈妈。”杰克意识到自己的错误，决定</a:t>
            </a:r>
            <a:r>
              <a:rPr lang="zh-CN" altLang="en-US" sz="2400" b="1" dirty="0">
                <a:solidFill>
                  <a:srgbClr val="FF0000"/>
                </a:solidFill>
                <a:latin typeface="华文楷体" pitchFamily="2" charset="-122"/>
                <a:ea typeface="华文楷体" pitchFamily="2" charset="-122"/>
              </a:rPr>
              <a:t>回家</a:t>
            </a:r>
            <a:r>
              <a:rPr lang="zh-CN" altLang="en-US" sz="2400" b="1" dirty="0">
                <a:latin typeface="华文楷体" pitchFamily="2" charset="-122"/>
                <a:ea typeface="华文楷体" pitchFamily="2" charset="-122"/>
              </a:rPr>
              <a:t>向妈妈道歉。请运用</a:t>
            </a:r>
            <a:r>
              <a:rPr lang="zh-CN" altLang="en-US" sz="2400" b="1" dirty="0">
                <a:solidFill>
                  <a:srgbClr val="FF0000"/>
                </a:solidFill>
                <a:latin typeface="华文楷体" pitchFamily="2" charset="-122"/>
                <a:ea typeface="华文楷体" pitchFamily="2" charset="-122"/>
              </a:rPr>
              <a:t>环境描写、动作描写和心理描写</a:t>
            </a:r>
            <a:r>
              <a:rPr lang="zh-CN" altLang="en-US" sz="2400" b="1" dirty="0">
                <a:latin typeface="华文楷体" pitchFamily="2" charset="-122"/>
                <a:ea typeface="华文楷体" pitchFamily="2" charset="-122"/>
              </a:rPr>
              <a:t>等设计一段杰克在见到妈妈</a:t>
            </a:r>
            <a:r>
              <a:rPr lang="zh-CN" altLang="en-US" sz="2400" b="1" dirty="0">
                <a:solidFill>
                  <a:srgbClr val="FF0000"/>
                </a:solidFill>
                <a:latin typeface="华文楷体" pitchFamily="2" charset="-122"/>
                <a:ea typeface="华文楷体" pitchFamily="2" charset="-122"/>
              </a:rPr>
              <a:t>之前</a:t>
            </a:r>
            <a:r>
              <a:rPr lang="zh-CN" altLang="en-US" sz="2400" b="1" dirty="0">
                <a:latin typeface="华文楷体" pitchFamily="2" charset="-122"/>
                <a:ea typeface="华文楷体" pitchFamily="2" charset="-122"/>
              </a:rPr>
              <a:t>的描写，首句已给出。</a:t>
            </a:r>
            <a:endParaRPr lang="en-US" altLang="zh-CN" sz="2400" b="1" dirty="0">
              <a:latin typeface="华文楷体" pitchFamily="2" charset="-122"/>
              <a:ea typeface="华文楷体" pitchFamily="2" charset="-122"/>
            </a:endParaRPr>
          </a:p>
          <a:p>
            <a:endParaRPr lang="en-US" altLang="zh-CN" sz="2400" b="1" dirty="0">
              <a:latin typeface="华文楷体" pitchFamily="2" charset="-122"/>
              <a:ea typeface="华文楷体" pitchFamily="2" charset="-122"/>
            </a:endParaRPr>
          </a:p>
          <a:p>
            <a:r>
              <a:rPr lang="en-US" altLang="zh-CN" sz="2200" b="1" i="1" dirty="0">
                <a:solidFill>
                  <a:prstClr val="black"/>
                </a:solidFill>
              </a:rPr>
              <a:t>    Darkness increased and Jack made his way towards the house.________________________________________________________________________________________________________________________________________________</a:t>
            </a:r>
            <a:endParaRPr lang="zh-CN" altLang="en-US" b="1" dirty="0"/>
          </a:p>
        </p:txBody>
      </p:sp>
    </p:spTree>
    <p:extLst>
      <p:ext uri="{BB962C8B-B14F-4D97-AF65-F5344CB8AC3E}">
        <p14:creationId xmlns:p14="http://schemas.microsoft.com/office/powerpoint/2010/main" val="104187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5461" y="1271720"/>
            <a:ext cx="8957877" cy="5367655"/>
            <a:chOff x="1076" y="4983"/>
            <a:chExt cx="6195" cy="3100"/>
          </a:xfrm>
        </p:grpSpPr>
        <p:sp>
          <p:nvSpPr>
            <p:cNvPr id="5"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6"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3" name="矩形 2"/>
          <p:cNvSpPr/>
          <p:nvPr/>
        </p:nvSpPr>
        <p:spPr>
          <a:xfrm>
            <a:off x="245461" y="1632645"/>
            <a:ext cx="8763000" cy="4154984"/>
          </a:xfrm>
          <a:prstGeom prst="rect">
            <a:avLst/>
          </a:prstGeom>
        </p:spPr>
        <p:txBody>
          <a:bodyPr wrap="square">
            <a:spAutoFit/>
          </a:bodyPr>
          <a:lstStyle/>
          <a:p>
            <a:r>
              <a:rPr lang="en-US" altLang="zh-CN" sz="2200" b="1" i="1" dirty="0"/>
              <a:t>Darkness increased and he made his way towards the house. Heart beating wildly and mind racing swiftly, he cautiously inched closer and hesitantly knocked on the door with a trembling hand. No answer. “Where could Mom have gone?” wondered Jack, confused. Then the seller’s words flashed across his mind again. Countless harsh winter dawns had witnessed mom rising early cooking breakfast for him. But never once had he said a single Thank You to her. With eyes glistening and throat tightening, he resolved to apologize to her. Then he felt a touch on his head---</a:t>
            </a:r>
          </a:p>
          <a:p>
            <a:r>
              <a:rPr lang="en-US" altLang="zh-CN" sz="2200" b="1" i="1" dirty="0"/>
              <a:t>                                                    </a:t>
            </a:r>
          </a:p>
          <a:p>
            <a:r>
              <a:rPr lang="en-US" altLang="zh-CN" sz="2200" b="1" i="1" dirty="0"/>
              <a:t>                                                           By Albert and his students</a:t>
            </a:r>
            <a:endParaRPr lang="zh-CN" altLang="zh-CN" sz="2200" b="1" dirty="0"/>
          </a:p>
        </p:txBody>
      </p:sp>
      <p:sp>
        <p:nvSpPr>
          <p:cNvPr id="8" name="Text Box 6"/>
          <p:cNvSpPr txBox="1">
            <a:spLocks noChangeArrowheads="1"/>
          </p:cNvSpPr>
          <p:nvPr/>
        </p:nvSpPr>
        <p:spPr bwMode="auto">
          <a:xfrm>
            <a:off x="8763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Application </a:t>
            </a: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of detailed description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spTree>
    <p:extLst>
      <p:ext uri="{BB962C8B-B14F-4D97-AF65-F5344CB8AC3E}">
        <p14:creationId xmlns:p14="http://schemas.microsoft.com/office/powerpoint/2010/main" val="104187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矩形 429057"/>
          <p:cNvSpPr/>
          <p:nvPr/>
        </p:nvSpPr>
        <p:spPr>
          <a:xfrm>
            <a:off x="584201" y="1460499"/>
            <a:ext cx="3035299" cy="4813301"/>
          </a:xfrm>
          <a:prstGeom prst="rect">
            <a:avLst/>
          </a:prstGeom>
        </p:spPr>
        <p:txBody>
          <a:bodyPr wrap="none" fromWordArt="1">
            <a:prstTxWarp prst="textPlain">
              <a:avLst>
                <a:gd name="adj" fmla="val 50000"/>
              </a:avLst>
            </a:prstTxWarp>
            <a:normAutofit/>
          </a:bodyPr>
          <a:lstStyle/>
          <a:p>
            <a:r>
              <a:rPr lang="en-US" altLang="zh-CN" sz="3600" b="1" dirty="0">
                <a:solidFill>
                  <a:srgbClr val="FF0000"/>
                </a:solidFill>
                <a:latin typeface="Comic Sans MS" pitchFamily="66" charset="0"/>
                <a:ea typeface="宋体" pitchFamily="2" charset="-122"/>
              </a:rPr>
              <a:t>Read</a:t>
            </a:r>
            <a:r>
              <a:rPr lang="en-US" altLang="zh-CN" sz="3600" b="1" dirty="0">
                <a:solidFill>
                  <a:srgbClr val="272727"/>
                </a:solidFill>
                <a:latin typeface="Comic Sans MS" pitchFamily="66" charset="0"/>
                <a:ea typeface="宋体" pitchFamily="2" charset="-122"/>
              </a:rPr>
              <a:t> more </a:t>
            </a:r>
          </a:p>
          <a:p>
            <a:r>
              <a:rPr lang="en-US" altLang="zh-CN" sz="3600" b="1" dirty="0">
                <a:solidFill>
                  <a:srgbClr val="FF0000"/>
                </a:solidFill>
                <a:latin typeface="Comic Sans MS" pitchFamily="66" charset="0"/>
                <a:ea typeface="宋体" pitchFamily="2" charset="-122"/>
              </a:rPr>
              <a:t>Accumulate</a:t>
            </a:r>
            <a:r>
              <a:rPr lang="en-US" altLang="zh-CN" sz="3600" b="1" dirty="0">
                <a:solidFill>
                  <a:srgbClr val="272727"/>
                </a:solidFill>
                <a:latin typeface="Comic Sans MS" pitchFamily="66" charset="0"/>
                <a:ea typeface="宋体" pitchFamily="2" charset="-122"/>
              </a:rPr>
              <a:t> more</a:t>
            </a:r>
          </a:p>
          <a:p>
            <a:r>
              <a:rPr lang="en-US" altLang="zh-CN" sz="3600" b="1" dirty="0">
                <a:solidFill>
                  <a:srgbClr val="FF0000"/>
                </a:solidFill>
                <a:latin typeface="Comic Sans MS" pitchFamily="66" charset="0"/>
                <a:ea typeface="宋体" pitchFamily="2" charset="-122"/>
              </a:rPr>
              <a:t>Imitate</a:t>
            </a:r>
            <a:r>
              <a:rPr lang="en-US" altLang="zh-CN" sz="3600" b="1" dirty="0">
                <a:solidFill>
                  <a:srgbClr val="272727"/>
                </a:solidFill>
                <a:latin typeface="Comic Sans MS" pitchFamily="66" charset="0"/>
                <a:ea typeface="宋体" pitchFamily="2" charset="-122"/>
              </a:rPr>
              <a:t> more</a:t>
            </a:r>
          </a:p>
          <a:p>
            <a:r>
              <a:rPr lang="en-US" altLang="zh-CN" sz="3600" b="1" dirty="0">
                <a:solidFill>
                  <a:srgbClr val="0000FF"/>
                </a:solidFill>
                <a:latin typeface="Comic Sans MS" pitchFamily="66" charset="0"/>
                <a:ea typeface="宋体" pitchFamily="2" charset="-122"/>
              </a:rPr>
              <a:t>Acquire</a:t>
            </a:r>
            <a:r>
              <a:rPr lang="en-US" altLang="zh-CN" sz="3600" b="1" dirty="0">
                <a:solidFill>
                  <a:srgbClr val="272727"/>
                </a:solidFill>
                <a:latin typeface="Comic Sans MS" pitchFamily="66" charset="0"/>
                <a:ea typeface="宋体" pitchFamily="2" charset="-122"/>
              </a:rPr>
              <a:t> more</a:t>
            </a:r>
            <a:endParaRPr lang="zh-CN" altLang="en-US" sz="3600" b="1" dirty="0">
              <a:solidFill>
                <a:srgbClr val="272727"/>
              </a:solidFill>
              <a:latin typeface="Comic Sans MS" pitchFamily="66" charset="0"/>
              <a:ea typeface="宋体"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460498"/>
            <a:ext cx="4457700" cy="11557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781301"/>
            <a:ext cx="4457700" cy="9652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108449"/>
            <a:ext cx="4457700" cy="8509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5384796"/>
            <a:ext cx="4457700" cy="889004"/>
          </a:xfrm>
          <a:prstGeom prst="rect">
            <a:avLst/>
          </a:prstGeom>
        </p:spPr>
      </p:pic>
      <p:sp>
        <p:nvSpPr>
          <p:cNvPr id="7"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Continuation writing </a:t>
            </a: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tips</a:t>
            </a:r>
            <a:endPar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endParaRPr>
          </a:p>
        </p:txBody>
      </p:sp>
    </p:spTree>
    <p:extLst>
      <p:ext uri="{BB962C8B-B14F-4D97-AF65-F5344CB8AC3E}">
        <p14:creationId xmlns:p14="http://schemas.microsoft.com/office/powerpoint/2010/main" val="39226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checkerboard(across)">
                                      <p:cBhvr>
                                        <p:cTn id="7" dur="500"/>
                                        <p:tgtEl>
                                          <p:spTgt spid="429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矩形 429057"/>
          <p:cNvSpPr/>
          <p:nvPr/>
        </p:nvSpPr>
        <p:spPr>
          <a:xfrm>
            <a:off x="670243" y="2815908"/>
            <a:ext cx="7273925" cy="1225550"/>
          </a:xfrm>
          <a:prstGeom prst="rect">
            <a:avLst/>
          </a:prstGeom>
        </p:spPr>
        <p:txBody>
          <a:bodyPr wrap="none" fromWordArt="1">
            <a:prstTxWarp prst="textPlain">
              <a:avLst>
                <a:gd name="adj" fmla="val 50000"/>
              </a:avLst>
            </a:prstTxWarp>
            <a:normAutofit/>
          </a:bodyPr>
          <a:lstStyle/>
          <a:p>
            <a:pPr algn="ctr">
              <a:buFontTx/>
              <a:buNone/>
            </a:pPr>
            <a:r>
              <a:rPr lang="zh-CN" altLang="en-US" sz="3600" b="1">
                <a:solidFill>
                  <a:srgbClr val="FF0066"/>
                </a:solidFill>
                <a:latin typeface="Tahoma" panose="020B0604030504040204" charset="0"/>
                <a:ea typeface="Tahoma" panose="020B0604030504040204" charset="0"/>
              </a:rPr>
              <a:t>Thank You!</a:t>
            </a:r>
          </a:p>
        </p:txBody>
      </p:sp>
    </p:spTree>
    <p:extLst>
      <p:ext uri="{BB962C8B-B14F-4D97-AF65-F5344CB8AC3E}">
        <p14:creationId xmlns:p14="http://schemas.microsoft.com/office/powerpoint/2010/main" val="31775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checkerboard(across)">
                                      <p:cBhvr>
                                        <p:cTn id="7" dur="500"/>
                                        <p:tgtEl>
                                          <p:spTgt spid="429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extLst>
          </p:cNvPr>
          <p:cNvSpPr>
            <a:spLocks noChangeArrowheads="1"/>
          </p:cNvSpPr>
          <p:nvPr/>
        </p:nvSpPr>
        <p:spPr bwMode="auto">
          <a:xfrm>
            <a:off x="4068763" y="2781300"/>
            <a:ext cx="44132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extLst>
          </p:cNvPr>
          <p:cNvSpPr>
            <a:spLocks noChangeArrowheads="1"/>
          </p:cNvSpPr>
          <p:nvPr/>
        </p:nvSpPr>
        <p:spPr bwMode="auto">
          <a:xfrm>
            <a:off x="4572000" y="1973263"/>
            <a:ext cx="29257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extLst>
          </p:cNvPr>
          <p:cNvSpPr>
            <a:spLocks noChangeArrowheads="1"/>
          </p:cNvSpPr>
          <p:nvPr/>
        </p:nvSpPr>
        <p:spPr bwMode="auto">
          <a:xfrm>
            <a:off x="395288" y="1222375"/>
            <a:ext cx="29257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9156" name="图片 3" descr="图片包含 文字, 纵横字谜&#10;&#10;描述已自动生成"/>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068638"/>
            <a:ext cx="2192337"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30465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1905000"/>
            <a:ext cx="5461000" cy="4127500"/>
          </a:xfrm>
          <a:prstGeom prst="rect">
            <a:avLst/>
          </a:prstGeom>
        </p:spPr>
      </p:pic>
      <p:sp>
        <p:nvSpPr>
          <p:cNvPr id="3074" name="文本框 1"/>
          <p:cNvSpPr txBox="1">
            <a:spLocks noChangeArrowheads="1"/>
          </p:cNvSpPr>
          <p:nvPr/>
        </p:nvSpPr>
        <p:spPr bwMode="auto">
          <a:xfrm>
            <a:off x="-1270000" y="666472"/>
            <a:ext cx="119126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r>
              <a:rPr lang="en-US" altLang="zh-CN" sz="5400" b="1" dirty="0">
                <a:solidFill>
                  <a:srgbClr val="0000FF"/>
                </a:solidFill>
                <a:latin typeface="Comic Sans MS" pitchFamily="66" charset="0"/>
                <a:ea typeface="宋体" pitchFamily="2" charset="-122"/>
              </a:rPr>
              <a:t>The Beach House</a:t>
            </a:r>
          </a:p>
          <a:p>
            <a:pPr algn="ctr" eaLnBrk="1" hangingPunct="1"/>
            <a:r>
              <a:rPr lang="en-US" altLang="zh-CN" sz="3200" b="1" dirty="0">
                <a:solidFill>
                  <a:srgbClr val="FF0000"/>
                </a:solidFill>
                <a:latin typeface="Comic Sans MS" pitchFamily="66" charset="0"/>
                <a:ea typeface="宋体" pitchFamily="2" charset="-122"/>
              </a:rPr>
              <a:t>      </a:t>
            </a:r>
            <a:r>
              <a:rPr lang="en-US" altLang="zh-CN" sz="2800" b="1" dirty="0">
                <a:solidFill>
                  <a:srgbClr val="FF0000"/>
                </a:solidFill>
                <a:latin typeface="Verdana" pitchFamily="34" charset="0"/>
                <a:ea typeface="Verdana" pitchFamily="34" charset="0"/>
                <a:cs typeface="Verdana" pitchFamily="34" charset="0"/>
              </a:rPr>
              <a:t>———Focusing on detailed description</a:t>
            </a:r>
          </a:p>
        </p:txBody>
      </p:sp>
      <p:sp>
        <p:nvSpPr>
          <p:cNvPr id="3" name="TextBox 2"/>
          <p:cNvSpPr txBox="1"/>
          <p:nvPr/>
        </p:nvSpPr>
        <p:spPr>
          <a:xfrm>
            <a:off x="2908300" y="6201848"/>
            <a:ext cx="5905500" cy="400110"/>
          </a:xfrm>
          <a:prstGeom prst="rect">
            <a:avLst/>
          </a:prstGeom>
          <a:noFill/>
        </p:spPr>
        <p:txBody>
          <a:bodyPr wrap="square" rtlCol="0">
            <a:spAutoFit/>
          </a:bodyPr>
          <a:lstStyle/>
          <a:p>
            <a:r>
              <a:rPr lang="en-US" altLang="zh-CN" sz="2000" b="1" dirty="0" err="1">
                <a:latin typeface="Arial Black" pitchFamily="34" charset="0"/>
                <a:cs typeface="Aharoni" pitchFamily="2" charset="-79"/>
              </a:rPr>
              <a:t>Taizhou</a:t>
            </a:r>
            <a:r>
              <a:rPr lang="en-US" altLang="zh-CN" sz="2000" b="1" dirty="0">
                <a:latin typeface="Arial Black" pitchFamily="34" charset="0"/>
                <a:cs typeface="Aharoni" pitchFamily="2" charset="-79"/>
              </a:rPr>
              <a:t> No. 1 High School    Albert Tong</a:t>
            </a:r>
            <a:endParaRPr lang="zh-CN" altLang="en-US" sz="2000" b="1" dirty="0">
              <a:latin typeface="Arial Black" pitchFamily="34" charset="0"/>
              <a:cs typeface="Aharoni" pitchFamily="2" charset="-79"/>
            </a:endParaRPr>
          </a:p>
        </p:txBody>
      </p:sp>
    </p:spTree>
    <p:extLst>
      <p:ext uri="{BB962C8B-B14F-4D97-AF65-F5344CB8AC3E}">
        <p14:creationId xmlns:p14="http://schemas.microsoft.com/office/powerpoint/2010/main" val="421392078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79"/>
            <a:ext cx="8623300" cy="553998"/>
          </a:xfrm>
          <a:prstGeom prst="rect">
            <a:avLst/>
          </a:prstGeom>
          <a:noFill/>
          <a:ln w="9525">
            <a:noFill/>
            <a:miter lim="800000"/>
          </a:ln>
        </p:spPr>
        <p:txBody>
          <a:bodyPr wrap="square">
            <a:spAutoFit/>
          </a:bodyPr>
          <a:lstStyle/>
          <a:p>
            <a:pPr lvl="0" algn="ctr">
              <a:spcBef>
                <a:spcPct val="50000"/>
              </a:spcBef>
            </a:pP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The story</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sp>
        <p:nvSpPr>
          <p:cNvPr id="9" name="TextBox 3"/>
          <p:cNvSpPr txBox="1">
            <a:spLocks noChangeArrowheads="1"/>
          </p:cNvSpPr>
          <p:nvPr/>
        </p:nvSpPr>
        <p:spPr bwMode="auto">
          <a:xfrm>
            <a:off x="0" y="1243529"/>
            <a:ext cx="93089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r>
              <a:rPr lang="en-US" altLang="zh-CN" sz="3600" b="1" dirty="0">
                <a:solidFill>
                  <a:srgbClr val="272727"/>
                </a:solidFill>
                <a:latin typeface="Comic Sans MS" pitchFamily="66" charset="0"/>
              </a:rPr>
              <a:t>a perfect family summer seaside holiday</a:t>
            </a:r>
          </a:p>
        </p:txBody>
      </p:sp>
      <p:pic>
        <p:nvPicPr>
          <p:cNvPr id="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814" y="4409690"/>
            <a:ext cx="3456764" cy="184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2465063" y="1800223"/>
            <a:ext cx="1301986" cy="2400572"/>
            <a:chOff x="2465063" y="1800223"/>
            <a:chExt cx="1301986" cy="2400572"/>
          </a:xfrm>
        </p:grpSpPr>
        <p:grpSp>
          <p:nvGrpSpPr>
            <p:cNvPr id="14" name="组合 13"/>
            <p:cNvGrpSpPr/>
            <p:nvPr/>
          </p:nvGrpSpPr>
          <p:grpSpPr>
            <a:xfrm>
              <a:off x="2465063" y="2906711"/>
              <a:ext cx="1301986" cy="1294084"/>
              <a:chOff x="2465063" y="3458387"/>
              <a:chExt cx="1301986" cy="1294084"/>
            </a:xfrm>
          </p:grpSpPr>
          <p:sp>
            <p:nvSpPr>
              <p:cNvPr id="15" name="椭圆 14"/>
              <p:cNvSpPr/>
              <p:nvPr/>
            </p:nvSpPr>
            <p:spPr>
              <a:xfrm>
                <a:off x="2465063" y="3458387"/>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16" name="文本框 6"/>
              <p:cNvSpPr txBox="1">
                <a:spLocks noChangeArrowheads="1"/>
              </p:cNvSpPr>
              <p:nvPr/>
            </p:nvSpPr>
            <p:spPr bwMode="auto">
              <a:xfrm>
                <a:off x="2762366" y="3843819"/>
                <a:ext cx="895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who</a:t>
                </a:r>
              </a:p>
            </p:txBody>
          </p:sp>
        </p:grpSp>
        <p:cxnSp>
          <p:nvCxnSpPr>
            <p:cNvPr id="30" name="直接连接符 29"/>
            <p:cNvCxnSpPr/>
            <p:nvPr/>
          </p:nvCxnSpPr>
          <p:spPr>
            <a:xfrm flipH="1">
              <a:off x="3158714" y="1800223"/>
              <a:ext cx="2" cy="1106488"/>
            </a:xfrm>
            <a:prstGeom prst="line">
              <a:avLst/>
            </a:prstGeom>
            <a:noFill/>
            <a:ln w="38100" cap="flat" cmpd="sng" algn="ctr">
              <a:solidFill>
                <a:srgbClr val="0000CC"/>
              </a:solidFill>
              <a:prstDash val="solid"/>
              <a:miter lim="800000"/>
            </a:ln>
            <a:effectLst/>
          </p:spPr>
        </p:cxnSp>
      </p:grpSp>
      <p:grpSp>
        <p:nvGrpSpPr>
          <p:cNvPr id="2" name="组合 1"/>
          <p:cNvGrpSpPr/>
          <p:nvPr/>
        </p:nvGrpSpPr>
        <p:grpSpPr>
          <a:xfrm>
            <a:off x="542814" y="1824596"/>
            <a:ext cx="1301986" cy="2376199"/>
            <a:chOff x="542814" y="1824596"/>
            <a:chExt cx="1301986" cy="2376199"/>
          </a:xfrm>
        </p:grpSpPr>
        <p:grpSp>
          <p:nvGrpSpPr>
            <p:cNvPr id="10" name="组合 9"/>
            <p:cNvGrpSpPr/>
            <p:nvPr/>
          </p:nvGrpSpPr>
          <p:grpSpPr>
            <a:xfrm>
              <a:off x="542814" y="2906711"/>
              <a:ext cx="1301986" cy="1294084"/>
              <a:chOff x="542816" y="3485393"/>
              <a:chExt cx="1301986" cy="1294084"/>
            </a:xfrm>
          </p:grpSpPr>
          <p:sp>
            <p:nvSpPr>
              <p:cNvPr id="11" name="椭圆 10"/>
              <p:cNvSpPr/>
              <p:nvPr/>
            </p:nvSpPr>
            <p:spPr>
              <a:xfrm>
                <a:off x="542816" y="3485393"/>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13" name="文本框 6"/>
              <p:cNvSpPr txBox="1">
                <a:spLocks noChangeArrowheads="1"/>
              </p:cNvSpPr>
              <p:nvPr/>
            </p:nvSpPr>
            <p:spPr bwMode="auto">
              <a:xfrm>
                <a:off x="746132" y="3894619"/>
                <a:ext cx="895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how</a:t>
                </a:r>
              </a:p>
            </p:txBody>
          </p:sp>
        </p:grpSp>
        <p:cxnSp>
          <p:nvCxnSpPr>
            <p:cNvPr id="32" name="直接连接符 31"/>
            <p:cNvCxnSpPr/>
            <p:nvPr/>
          </p:nvCxnSpPr>
          <p:spPr>
            <a:xfrm flipH="1">
              <a:off x="1193803" y="1824596"/>
              <a:ext cx="2" cy="1106488"/>
            </a:xfrm>
            <a:prstGeom prst="line">
              <a:avLst/>
            </a:prstGeom>
            <a:noFill/>
            <a:ln w="38100" cap="flat" cmpd="sng" algn="ctr">
              <a:solidFill>
                <a:srgbClr val="0000CC"/>
              </a:solidFill>
              <a:prstDash val="solid"/>
              <a:miter lim="800000"/>
            </a:ln>
            <a:effectLst/>
          </p:spPr>
        </p:cxnSp>
      </p:grpSp>
      <p:grpSp>
        <p:nvGrpSpPr>
          <p:cNvPr id="7" name="组合 6"/>
          <p:cNvGrpSpPr/>
          <p:nvPr/>
        </p:nvGrpSpPr>
        <p:grpSpPr>
          <a:xfrm>
            <a:off x="4207726" y="1824596"/>
            <a:ext cx="1301986" cy="2365105"/>
            <a:chOff x="4207726" y="1824596"/>
            <a:chExt cx="1301986" cy="2365105"/>
          </a:xfrm>
        </p:grpSpPr>
        <p:grpSp>
          <p:nvGrpSpPr>
            <p:cNvPr id="17" name="组合 16"/>
            <p:cNvGrpSpPr/>
            <p:nvPr/>
          </p:nvGrpSpPr>
          <p:grpSpPr>
            <a:xfrm>
              <a:off x="4207726" y="2895617"/>
              <a:ext cx="1301986" cy="1294084"/>
              <a:chOff x="4191365" y="3482722"/>
              <a:chExt cx="1301986" cy="1294084"/>
            </a:xfrm>
          </p:grpSpPr>
          <p:sp>
            <p:nvSpPr>
              <p:cNvPr id="18" name="椭圆 17"/>
              <p:cNvSpPr/>
              <p:nvPr/>
            </p:nvSpPr>
            <p:spPr>
              <a:xfrm>
                <a:off x="4191365" y="3482722"/>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20" name="文本框 7"/>
              <p:cNvSpPr txBox="1">
                <a:spLocks noChangeArrowheads="1"/>
              </p:cNvSpPr>
              <p:nvPr/>
            </p:nvSpPr>
            <p:spPr bwMode="auto">
              <a:xfrm>
                <a:off x="4330037" y="3834488"/>
                <a:ext cx="1024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when</a:t>
                </a:r>
              </a:p>
            </p:txBody>
          </p:sp>
        </p:grpSp>
        <p:cxnSp>
          <p:nvCxnSpPr>
            <p:cNvPr id="33" name="直接连接符 32"/>
            <p:cNvCxnSpPr/>
            <p:nvPr/>
          </p:nvCxnSpPr>
          <p:spPr>
            <a:xfrm flipH="1">
              <a:off x="4858715" y="1824596"/>
              <a:ext cx="2" cy="1106488"/>
            </a:xfrm>
            <a:prstGeom prst="line">
              <a:avLst/>
            </a:prstGeom>
            <a:noFill/>
            <a:ln w="38100" cap="flat" cmpd="sng" algn="ctr">
              <a:solidFill>
                <a:srgbClr val="0000CC"/>
              </a:solidFill>
              <a:prstDash val="solid"/>
              <a:miter lim="800000"/>
            </a:ln>
            <a:effectLst/>
          </p:spPr>
        </p:cxnSp>
      </p:grpSp>
      <p:grpSp>
        <p:nvGrpSpPr>
          <p:cNvPr id="5" name="组合 4"/>
          <p:cNvGrpSpPr/>
          <p:nvPr/>
        </p:nvGrpSpPr>
        <p:grpSpPr>
          <a:xfrm>
            <a:off x="5871547" y="1868427"/>
            <a:ext cx="1414112" cy="2356741"/>
            <a:chOff x="5871547" y="1868427"/>
            <a:chExt cx="1414112" cy="2356741"/>
          </a:xfrm>
        </p:grpSpPr>
        <p:grpSp>
          <p:nvGrpSpPr>
            <p:cNvPr id="21" name="组合 20"/>
            <p:cNvGrpSpPr/>
            <p:nvPr/>
          </p:nvGrpSpPr>
          <p:grpSpPr>
            <a:xfrm>
              <a:off x="5871547" y="2931084"/>
              <a:ext cx="1414112" cy="1294084"/>
              <a:chOff x="5927614" y="3509187"/>
              <a:chExt cx="1414112" cy="1294084"/>
            </a:xfrm>
          </p:grpSpPr>
          <p:sp>
            <p:nvSpPr>
              <p:cNvPr id="22" name="椭圆 21"/>
              <p:cNvSpPr/>
              <p:nvPr/>
            </p:nvSpPr>
            <p:spPr>
              <a:xfrm>
                <a:off x="5927614" y="3509187"/>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24" name="TextBox 23"/>
              <p:cNvSpPr txBox="1"/>
              <p:nvPr/>
            </p:nvSpPr>
            <p:spPr>
              <a:xfrm>
                <a:off x="6067638" y="3834488"/>
                <a:ext cx="1274088" cy="523220"/>
              </a:xfrm>
              <a:prstGeom prst="rect">
                <a:avLst/>
              </a:prstGeom>
              <a:noFill/>
            </p:spPr>
            <p:txBody>
              <a:bodyPr wrap="square" rtlCol="0">
                <a:spAutoFit/>
              </a:bodyPr>
              <a:lstStyle/>
              <a:p>
                <a:pPr fontAlgn="auto">
                  <a:spcBef>
                    <a:spcPts val="0"/>
                  </a:spcBef>
                  <a:spcAft>
                    <a:spcPts val="0"/>
                  </a:spcAft>
                  <a:buFontTx/>
                  <a:buNone/>
                  <a:defRPr/>
                </a:pPr>
                <a:r>
                  <a:rPr lang="en-US" altLang="zh-CN" sz="2800" b="1" kern="0" dirty="0">
                    <a:solidFill>
                      <a:srgbClr val="272727"/>
                    </a:solidFill>
                    <a:latin typeface="Comic Sans MS" pitchFamily="66" charset="0"/>
                  </a:rPr>
                  <a:t>where</a:t>
                </a:r>
                <a:endParaRPr lang="zh-CN" altLang="en-US" sz="2800" b="1" kern="0" dirty="0">
                  <a:solidFill>
                    <a:srgbClr val="272727"/>
                  </a:solidFill>
                  <a:latin typeface="Comic Sans MS" pitchFamily="66" charset="0"/>
                </a:endParaRPr>
              </a:p>
            </p:txBody>
          </p:sp>
        </p:grpSp>
        <p:cxnSp>
          <p:nvCxnSpPr>
            <p:cNvPr id="34" name="直接连接符 33"/>
            <p:cNvCxnSpPr/>
            <p:nvPr/>
          </p:nvCxnSpPr>
          <p:spPr>
            <a:xfrm flipH="1">
              <a:off x="6506254" y="1868427"/>
              <a:ext cx="2" cy="1106488"/>
            </a:xfrm>
            <a:prstGeom prst="line">
              <a:avLst/>
            </a:prstGeom>
            <a:noFill/>
            <a:ln w="38100" cap="flat" cmpd="sng" algn="ctr">
              <a:solidFill>
                <a:srgbClr val="0000CC"/>
              </a:solidFill>
              <a:prstDash val="solid"/>
              <a:miter lim="800000"/>
            </a:ln>
            <a:effectLst/>
          </p:spPr>
        </p:cxnSp>
      </p:grpSp>
      <p:grpSp>
        <p:nvGrpSpPr>
          <p:cNvPr id="6" name="组合 5"/>
          <p:cNvGrpSpPr/>
          <p:nvPr/>
        </p:nvGrpSpPr>
        <p:grpSpPr>
          <a:xfrm>
            <a:off x="7541111" y="1789129"/>
            <a:ext cx="1301986" cy="2411666"/>
            <a:chOff x="7541111" y="1789129"/>
            <a:chExt cx="1301986" cy="2411666"/>
          </a:xfrm>
        </p:grpSpPr>
        <p:grpSp>
          <p:nvGrpSpPr>
            <p:cNvPr id="25" name="组合 24"/>
            <p:cNvGrpSpPr/>
            <p:nvPr/>
          </p:nvGrpSpPr>
          <p:grpSpPr>
            <a:xfrm>
              <a:off x="7541111" y="2906711"/>
              <a:ext cx="1301986" cy="1294084"/>
              <a:chOff x="7566516" y="3478483"/>
              <a:chExt cx="1301986" cy="1294084"/>
            </a:xfrm>
          </p:grpSpPr>
          <p:sp>
            <p:nvSpPr>
              <p:cNvPr id="26" name="椭圆 25"/>
              <p:cNvSpPr/>
              <p:nvPr/>
            </p:nvSpPr>
            <p:spPr>
              <a:xfrm>
                <a:off x="7566516" y="3478483"/>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27" name="文本框 6"/>
              <p:cNvSpPr txBox="1">
                <a:spLocks noChangeArrowheads="1"/>
              </p:cNvSpPr>
              <p:nvPr/>
            </p:nvSpPr>
            <p:spPr bwMode="auto">
              <a:xfrm>
                <a:off x="7765807" y="3868154"/>
                <a:ext cx="1102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what</a:t>
                </a:r>
              </a:p>
            </p:txBody>
          </p:sp>
        </p:grpSp>
        <p:cxnSp>
          <p:nvCxnSpPr>
            <p:cNvPr id="35" name="直接连接符 34"/>
            <p:cNvCxnSpPr/>
            <p:nvPr/>
          </p:nvCxnSpPr>
          <p:spPr>
            <a:xfrm flipH="1">
              <a:off x="8192104" y="1789129"/>
              <a:ext cx="2" cy="1106488"/>
            </a:xfrm>
            <a:prstGeom prst="line">
              <a:avLst/>
            </a:prstGeom>
            <a:noFill/>
            <a:ln w="38100" cap="flat" cmpd="sng" algn="ctr">
              <a:solidFill>
                <a:srgbClr val="0000CC"/>
              </a:solidFill>
              <a:prstDash val="solid"/>
              <a:miter lim="800000"/>
            </a:ln>
            <a:effectLst/>
          </p:spPr>
        </p:cxnSp>
      </p:gr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547" y="4409690"/>
            <a:ext cx="3525549" cy="1846510"/>
          </a:xfrm>
          <a:prstGeom prst="rect">
            <a:avLst/>
          </a:prstGeom>
        </p:spPr>
      </p:pic>
    </p:spTree>
    <p:extLst>
      <p:ext uri="{BB962C8B-B14F-4D97-AF65-F5344CB8AC3E}">
        <p14:creationId xmlns:p14="http://schemas.microsoft.com/office/powerpoint/2010/main" val="24192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146" y="2220215"/>
            <a:ext cx="1310513" cy="4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6"/>
          <p:cNvSpPr txBox="1">
            <a:spLocks noChangeArrowheads="1"/>
          </p:cNvSpPr>
          <p:nvPr/>
        </p:nvSpPr>
        <p:spPr bwMode="auto">
          <a:xfrm>
            <a:off x="381000" y="284480"/>
            <a:ext cx="8374638" cy="553998"/>
          </a:xfrm>
          <a:prstGeom prst="rect">
            <a:avLst/>
          </a:prstGeom>
          <a:noFill/>
          <a:ln w="9525">
            <a:noFill/>
            <a:miter lim="800000"/>
          </a:ln>
        </p:spPr>
        <p:txBody>
          <a:bodyPr wrap="square">
            <a:spAutoFit/>
          </a:bodyPr>
          <a:lstStyle/>
          <a:p>
            <a:pPr lvl="0" algn="ctr">
              <a:spcBef>
                <a:spcPct val="50000"/>
              </a:spcBef>
            </a:pP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Organization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sp>
        <p:nvSpPr>
          <p:cNvPr id="9" name="等腰三角形 8"/>
          <p:cNvSpPr/>
          <p:nvPr/>
        </p:nvSpPr>
        <p:spPr>
          <a:xfrm>
            <a:off x="1658863" y="3046345"/>
            <a:ext cx="5822138" cy="2506354"/>
          </a:xfrm>
          <a:prstGeom prst="triangle">
            <a:avLst/>
          </a:prstGeom>
          <a:noFill/>
          <a:ln w="19050" cap="flat" cmpd="sng" algn="ctr">
            <a:solidFill>
              <a:srgbClr val="00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grpSp>
        <p:nvGrpSpPr>
          <p:cNvPr id="3" name="组合 2"/>
          <p:cNvGrpSpPr/>
          <p:nvPr/>
        </p:nvGrpSpPr>
        <p:grpSpPr>
          <a:xfrm>
            <a:off x="381000" y="4477718"/>
            <a:ext cx="1632763" cy="1293180"/>
            <a:chOff x="381000" y="3703960"/>
            <a:chExt cx="1632763" cy="1293180"/>
          </a:xfrm>
        </p:grpSpPr>
        <p:sp>
          <p:nvSpPr>
            <p:cNvPr id="13" name="椭圆 12"/>
            <p:cNvSpPr/>
            <p:nvPr/>
          </p:nvSpPr>
          <p:spPr>
            <a:xfrm>
              <a:off x="381000" y="370396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24" name="TextBox 23"/>
            <p:cNvSpPr txBox="1"/>
            <p:nvPr/>
          </p:nvSpPr>
          <p:spPr>
            <a:xfrm>
              <a:off x="413562" y="4246144"/>
              <a:ext cx="1600201"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Outside</a:t>
              </a:r>
              <a:endParaRPr lang="zh-CN" altLang="en-US" sz="2200" b="1" i="1" dirty="0">
                <a:solidFill>
                  <a:srgbClr val="FF0000"/>
                </a:solidFill>
                <a:latin typeface="Comic Sans MS" pitchFamily="66" charset="0"/>
                <a:ea typeface="宋体" pitchFamily="2" charset="-122"/>
              </a:endParaRPr>
            </a:p>
          </p:txBody>
        </p:sp>
      </p:grpSp>
      <p:sp>
        <p:nvSpPr>
          <p:cNvPr id="25" name="TextBox 24"/>
          <p:cNvSpPr txBox="1"/>
          <p:nvPr/>
        </p:nvSpPr>
        <p:spPr>
          <a:xfrm>
            <a:off x="476486" y="4693421"/>
            <a:ext cx="1257300" cy="430887"/>
          </a:xfrm>
          <a:prstGeom prst="rect">
            <a:avLst/>
          </a:prstGeom>
          <a:noFill/>
        </p:spPr>
        <p:txBody>
          <a:bodyPr wrap="square" rtlCol="0">
            <a:spAutoFit/>
          </a:bodyPr>
          <a:lstStyle/>
          <a:p>
            <a:r>
              <a:rPr lang="en-US" altLang="zh-CN" sz="2200" b="1" i="1" dirty="0">
                <a:solidFill>
                  <a:srgbClr val="002060"/>
                </a:solidFill>
                <a:latin typeface="Comic Sans MS" pitchFamily="66" charset="0"/>
                <a:ea typeface="宋体" pitchFamily="2" charset="-122"/>
              </a:rPr>
              <a:t>relaxed</a:t>
            </a:r>
            <a:endParaRPr lang="zh-CN" altLang="en-US" sz="2200" b="1" i="1" dirty="0">
              <a:solidFill>
                <a:srgbClr val="002060"/>
              </a:solidFill>
              <a:latin typeface="Comic Sans MS" pitchFamily="66" charset="0"/>
              <a:ea typeface="宋体" pitchFamily="2" charset="-122"/>
            </a:endParaRPr>
          </a:p>
        </p:txBody>
      </p:sp>
      <p:grpSp>
        <p:nvGrpSpPr>
          <p:cNvPr id="4" name="组合 3"/>
          <p:cNvGrpSpPr/>
          <p:nvPr/>
        </p:nvGrpSpPr>
        <p:grpSpPr>
          <a:xfrm>
            <a:off x="2130051" y="3015481"/>
            <a:ext cx="2209978" cy="1293180"/>
            <a:chOff x="1950262" y="2444781"/>
            <a:chExt cx="2209978" cy="1293180"/>
          </a:xfrm>
        </p:grpSpPr>
        <p:sp>
          <p:nvSpPr>
            <p:cNvPr id="20" name="椭圆 19"/>
            <p:cNvSpPr/>
            <p:nvPr/>
          </p:nvSpPr>
          <p:spPr>
            <a:xfrm>
              <a:off x="1950262" y="2444781"/>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28" name="TextBox 27"/>
            <p:cNvSpPr txBox="1"/>
            <p:nvPr/>
          </p:nvSpPr>
          <p:spPr>
            <a:xfrm>
              <a:off x="2158421" y="2875927"/>
              <a:ext cx="2001819"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Into</a:t>
              </a:r>
              <a:endParaRPr lang="zh-CN" altLang="en-US" sz="2200" b="1" i="1" dirty="0">
                <a:solidFill>
                  <a:srgbClr val="FF0000"/>
                </a:solidFill>
                <a:latin typeface="Comic Sans MS" pitchFamily="66" charset="0"/>
                <a:ea typeface="宋体" pitchFamily="2" charset="-122"/>
              </a:endParaRPr>
            </a:p>
          </p:txBody>
        </p:sp>
      </p:grpSp>
      <p:grpSp>
        <p:nvGrpSpPr>
          <p:cNvPr id="5" name="组合 4"/>
          <p:cNvGrpSpPr/>
          <p:nvPr/>
        </p:nvGrpSpPr>
        <p:grpSpPr>
          <a:xfrm>
            <a:off x="3817873" y="1751050"/>
            <a:ext cx="2434196" cy="1293180"/>
            <a:chOff x="3880138" y="1117600"/>
            <a:chExt cx="2434196" cy="1293180"/>
          </a:xfrm>
        </p:grpSpPr>
        <p:sp>
          <p:nvSpPr>
            <p:cNvPr id="21" name="椭圆 20"/>
            <p:cNvSpPr/>
            <p:nvPr/>
          </p:nvSpPr>
          <p:spPr>
            <a:xfrm>
              <a:off x="3880138" y="111760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32" name="TextBox 31"/>
            <p:cNvSpPr txBox="1"/>
            <p:nvPr/>
          </p:nvSpPr>
          <p:spPr>
            <a:xfrm>
              <a:off x="4071133" y="1548746"/>
              <a:ext cx="2243201"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Inside</a:t>
              </a:r>
              <a:endParaRPr lang="zh-CN" altLang="en-US" sz="2200" b="1" i="1" dirty="0">
                <a:solidFill>
                  <a:srgbClr val="FF0000"/>
                </a:solidFill>
                <a:latin typeface="Comic Sans MS" pitchFamily="66" charset="0"/>
                <a:ea typeface="宋体" pitchFamily="2" charset="-122"/>
              </a:endParaRPr>
            </a:p>
          </p:txBody>
        </p:sp>
      </p:grpSp>
      <p:grpSp>
        <p:nvGrpSpPr>
          <p:cNvPr id="6" name="组合 5"/>
          <p:cNvGrpSpPr/>
          <p:nvPr/>
        </p:nvGrpSpPr>
        <p:grpSpPr>
          <a:xfrm>
            <a:off x="5607537" y="2987861"/>
            <a:ext cx="2128576" cy="1293180"/>
            <a:chOff x="5855276" y="2449990"/>
            <a:chExt cx="2128576" cy="1293180"/>
          </a:xfrm>
        </p:grpSpPr>
        <p:sp>
          <p:nvSpPr>
            <p:cNvPr id="18" name="椭圆 17"/>
            <p:cNvSpPr/>
            <p:nvPr/>
          </p:nvSpPr>
          <p:spPr>
            <a:xfrm>
              <a:off x="5855276" y="244999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34" name="TextBox 33"/>
            <p:cNvSpPr txBox="1"/>
            <p:nvPr/>
          </p:nvSpPr>
          <p:spPr>
            <a:xfrm>
              <a:off x="5982033" y="2943068"/>
              <a:ext cx="2001819"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Out</a:t>
              </a:r>
              <a:r>
                <a:rPr lang="zh-CN" altLang="en-US" sz="2200" b="1" i="1" dirty="0">
                  <a:solidFill>
                    <a:srgbClr val="FF0000"/>
                  </a:solidFill>
                  <a:latin typeface="Comic Sans MS" pitchFamily="66" charset="0"/>
                  <a:ea typeface="宋体" pitchFamily="2" charset="-122"/>
                </a:rPr>
                <a:t> </a:t>
              </a:r>
              <a:r>
                <a:rPr lang="en-US" altLang="zh-CN" sz="2200" b="1" i="1" dirty="0">
                  <a:solidFill>
                    <a:srgbClr val="FF0000"/>
                  </a:solidFill>
                  <a:latin typeface="Comic Sans MS" pitchFamily="66" charset="0"/>
                  <a:ea typeface="宋体" pitchFamily="2" charset="-122"/>
                </a:rPr>
                <a:t>of</a:t>
              </a:r>
              <a:endParaRPr lang="zh-CN" altLang="en-US" sz="2200" b="1" i="1" dirty="0">
                <a:solidFill>
                  <a:srgbClr val="FF0000"/>
                </a:solidFill>
                <a:latin typeface="Comic Sans MS" pitchFamily="66" charset="0"/>
                <a:ea typeface="宋体" pitchFamily="2" charset="-122"/>
              </a:endParaRPr>
            </a:p>
          </p:txBody>
        </p:sp>
      </p:grpSp>
      <p:sp>
        <p:nvSpPr>
          <p:cNvPr id="35" name="矩形 34"/>
          <p:cNvSpPr/>
          <p:nvPr/>
        </p:nvSpPr>
        <p:spPr>
          <a:xfrm>
            <a:off x="5811232" y="3129183"/>
            <a:ext cx="1250663"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relieved</a:t>
            </a:r>
            <a:endParaRPr lang="zh-CN" altLang="en-US" sz="2200" dirty="0">
              <a:solidFill>
                <a:srgbClr val="002060"/>
              </a:solidFill>
            </a:endParaRPr>
          </a:p>
        </p:txBody>
      </p:sp>
      <p:grpSp>
        <p:nvGrpSpPr>
          <p:cNvPr id="7" name="组合 6"/>
          <p:cNvGrpSpPr/>
          <p:nvPr/>
        </p:nvGrpSpPr>
        <p:grpSpPr>
          <a:xfrm>
            <a:off x="7270119" y="4480517"/>
            <a:ext cx="1485519" cy="1293180"/>
            <a:chOff x="7402852" y="3703960"/>
            <a:chExt cx="1485519" cy="1293180"/>
          </a:xfrm>
        </p:grpSpPr>
        <p:sp>
          <p:nvSpPr>
            <p:cNvPr id="22" name="椭圆 21"/>
            <p:cNvSpPr/>
            <p:nvPr/>
          </p:nvSpPr>
          <p:spPr>
            <a:xfrm>
              <a:off x="7402852" y="370396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37" name="内容占位符 2"/>
            <p:cNvSpPr txBox="1">
              <a:spLocks noChangeArrowheads="1"/>
            </p:cNvSpPr>
            <p:nvPr/>
          </p:nvSpPr>
          <p:spPr bwMode="auto">
            <a:xfrm>
              <a:off x="7522741" y="4191659"/>
              <a:ext cx="1365630" cy="53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20000"/>
                </a:spcBef>
              </a:pPr>
              <a:r>
                <a:rPr lang="en-US" altLang="zh-CN" sz="2200" b="1" i="1" dirty="0">
                  <a:solidFill>
                    <a:srgbClr val="FF0000"/>
                  </a:solidFill>
                  <a:latin typeface="Comic Sans MS" pitchFamily="66" charset="0"/>
                  <a:ea typeface="宋体" pitchFamily="2" charset="-122"/>
                </a:rPr>
                <a:t>outside</a:t>
              </a:r>
              <a:r>
                <a:rPr lang="en-US" altLang="zh-CN" sz="2200" i="1" dirty="0">
                  <a:solidFill>
                    <a:srgbClr val="FF0000"/>
                  </a:solidFill>
                  <a:latin typeface="Calibri" pitchFamily="34" charset="0"/>
                  <a:ea typeface="宋体" pitchFamily="2" charset="-122"/>
                </a:rPr>
                <a:t> </a:t>
              </a:r>
            </a:p>
          </p:txBody>
        </p:sp>
      </p:grpSp>
      <p:pic>
        <p:nvPicPr>
          <p:cNvPr id="39" name="图片 38">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098" y="3981786"/>
            <a:ext cx="2078439" cy="1570913"/>
          </a:xfrm>
          <a:prstGeom prst="rect">
            <a:avLst/>
          </a:prstGeom>
        </p:spPr>
      </p:pic>
      <p:sp>
        <p:nvSpPr>
          <p:cNvPr id="27" name="矩形 26"/>
          <p:cNvSpPr/>
          <p:nvPr/>
        </p:nvSpPr>
        <p:spPr>
          <a:xfrm>
            <a:off x="2357208" y="3094564"/>
            <a:ext cx="1125629"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curious</a:t>
            </a:r>
            <a:endParaRPr lang="zh-CN" altLang="en-US" sz="2200" dirty="0">
              <a:solidFill>
                <a:srgbClr val="002060"/>
              </a:solidFill>
            </a:endParaRPr>
          </a:p>
        </p:txBody>
      </p:sp>
      <p:sp>
        <p:nvSpPr>
          <p:cNvPr id="30" name="矩形 29"/>
          <p:cNvSpPr/>
          <p:nvPr/>
        </p:nvSpPr>
        <p:spPr>
          <a:xfrm>
            <a:off x="4028758" y="1776173"/>
            <a:ext cx="1082348"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scared</a:t>
            </a:r>
            <a:endParaRPr lang="zh-CN" altLang="en-US" sz="2200" b="1" i="1" dirty="0">
              <a:solidFill>
                <a:srgbClr val="002060"/>
              </a:solidFill>
              <a:latin typeface="Comic Sans MS" pitchFamily="66" charset="0"/>
              <a:ea typeface="宋体" pitchFamily="2" charset="-122"/>
            </a:endParaRPr>
          </a:p>
        </p:txBody>
      </p:sp>
      <p:sp>
        <p:nvSpPr>
          <p:cNvPr id="38" name="矩形 37"/>
          <p:cNvSpPr/>
          <p:nvPr/>
        </p:nvSpPr>
        <p:spPr>
          <a:xfrm>
            <a:off x="7481001" y="4596136"/>
            <a:ext cx="699230"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a:t>
            </a:r>
            <a:endParaRPr lang="zh-CN" altLang="en-US" sz="2200" dirty="0">
              <a:solidFill>
                <a:srgbClr val="002060"/>
              </a:solidFill>
            </a:endParaRPr>
          </a:p>
        </p:txBody>
      </p:sp>
    </p:spTree>
    <p:extLst>
      <p:ext uri="{BB962C8B-B14F-4D97-AF65-F5344CB8AC3E}">
        <p14:creationId xmlns:p14="http://schemas.microsoft.com/office/powerpoint/2010/main" val="281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1000"/>
                                        <p:tgtEl>
                                          <p:spTgt spid="38"/>
                                        </p:tgtEl>
                                      </p:cBhvr>
                                    </p:animEffect>
                                    <p:anim calcmode="lin" valueType="num">
                                      <p:cBhvr>
                                        <p:cTn id="75" dur="1000" fill="hold"/>
                                        <p:tgtEl>
                                          <p:spTgt spid="38"/>
                                        </p:tgtEl>
                                        <p:attrNameLst>
                                          <p:attrName>ppt_x</p:attrName>
                                        </p:attrNameLst>
                                      </p:cBhvr>
                                      <p:tavLst>
                                        <p:tav tm="0">
                                          <p:val>
                                            <p:strVal val="#ppt_x"/>
                                          </p:val>
                                        </p:tav>
                                        <p:tav tm="100000">
                                          <p:val>
                                            <p:strVal val="#ppt_x"/>
                                          </p:val>
                                        </p:tav>
                                      </p:tavLst>
                                    </p:anim>
                                    <p:anim calcmode="lin" valueType="num">
                                      <p:cBhvr>
                                        <p:cTn id="7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P spid="27" grpId="0"/>
      <p:bldP spid="30"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Outside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1-2)</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290102" y="5305779"/>
            <a:ext cx="8623300" cy="1183955"/>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4" name="组合 3"/>
          <p:cNvGrpSpPr/>
          <p:nvPr/>
        </p:nvGrpSpPr>
        <p:grpSpPr>
          <a:xfrm>
            <a:off x="586587" y="5408488"/>
            <a:ext cx="8030362" cy="978535"/>
            <a:chOff x="586587" y="5408488"/>
            <a:chExt cx="8030362" cy="978535"/>
          </a:xfrm>
        </p:grpSpPr>
        <p:pic>
          <p:nvPicPr>
            <p:cNvPr id="19" name="内容占位符 27" descr="kaozhuohongsewenhaode3Dxiaoren_3888566[1]"/>
            <p:cNvPicPr>
              <a:picLocks noChangeAspect="1"/>
            </p:cNvPicPr>
            <p:nvPr/>
          </p:nvPicPr>
          <p:blipFill>
            <a:blip r:embed="rId2" cstate="print">
              <a:clrChange>
                <a:clrFrom>
                  <a:srgbClr val="FFFFFF">
                    <a:alpha val="100000"/>
                  </a:srgbClr>
                </a:clrFrom>
                <a:clrTo>
                  <a:srgbClr val="FFFFFF">
                    <a:alpha val="100000"/>
                    <a:alpha val="0"/>
                  </a:srgbClr>
                </a:clrTo>
              </a:clrChange>
            </a:blip>
            <a:srcRect b="2968"/>
            <a:stretch>
              <a:fillRect/>
            </a:stretch>
          </p:blipFill>
          <p:spPr>
            <a:xfrm>
              <a:off x="8051164" y="5408488"/>
              <a:ext cx="565785" cy="978535"/>
            </a:xfrm>
            <a:prstGeom prst="rect">
              <a:avLst/>
            </a:prstGeom>
            <a:noFill/>
            <a:ln w="9525">
              <a:noFill/>
              <a:miter lim="800000"/>
              <a:headEnd/>
              <a:tailEnd/>
            </a:ln>
          </p:spPr>
        </p:pic>
        <p:sp>
          <p:nvSpPr>
            <p:cNvPr id="23" name="TextBox 22"/>
            <p:cNvSpPr txBox="1"/>
            <p:nvPr/>
          </p:nvSpPr>
          <p:spPr>
            <a:xfrm>
              <a:off x="586587" y="5420702"/>
              <a:ext cx="789368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were having a </a:t>
              </a:r>
              <a:r>
                <a:rPr lang="en-US" altLang="zh-CN" sz="2600" b="1" dirty="0">
                  <a:solidFill>
                    <a:srgbClr val="FF0000"/>
                  </a:solidFill>
                  <a:latin typeface="Comic Sans MS" panose="030F0702030302020204" pitchFamily="66" charset="0"/>
                </a:rPr>
                <a:t>perfect</a:t>
              </a:r>
              <a:r>
                <a:rPr lang="en-US" altLang="zh-CN" sz="2600" b="1" dirty="0">
                  <a:latin typeface="Comic Sans MS" panose="030F0702030302020204" pitchFamily="66" charset="0"/>
                </a:rPr>
                <a:t> and </a:t>
              </a:r>
              <a:r>
                <a:rPr lang="en-US" altLang="zh-CN" sz="2600" b="1" dirty="0">
                  <a:solidFill>
                    <a:srgbClr val="FF0000"/>
                  </a:solidFill>
                  <a:latin typeface="Comic Sans MS" panose="030F0702030302020204" pitchFamily="66" charset="0"/>
                </a:rPr>
                <a:t>relaxing</a:t>
              </a:r>
              <a:r>
                <a:rPr lang="en-US" altLang="zh-CN" sz="2600" b="1" dirty="0">
                  <a:latin typeface="Comic Sans MS" panose="030F0702030302020204" pitchFamily="66" charset="0"/>
                </a:rPr>
                <a:t> holiday?</a:t>
              </a:r>
              <a:endParaRPr lang="zh-CN" altLang="en-US" sz="2600" b="1" dirty="0">
                <a:latin typeface="Comic Sans MS" panose="030F0702030302020204" pitchFamily="66"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01" y="3224403"/>
            <a:ext cx="2276432" cy="1882394"/>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071" y="3218341"/>
            <a:ext cx="2142425" cy="1888456"/>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172" y="3345447"/>
            <a:ext cx="2072328" cy="1908135"/>
          </a:xfrm>
          <a:prstGeom prst="rect">
            <a:avLst/>
          </a:prstGeom>
        </p:spPr>
      </p:pic>
      <p:grpSp>
        <p:nvGrpSpPr>
          <p:cNvPr id="5" name="组合 4"/>
          <p:cNvGrpSpPr/>
          <p:nvPr/>
        </p:nvGrpSpPr>
        <p:grpSpPr>
          <a:xfrm>
            <a:off x="787400" y="1122458"/>
            <a:ext cx="2489200" cy="2094992"/>
            <a:chOff x="787400" y="1122458"/>
            <a:chExt cx="3300053" cy="2094992"/>
          </a:xfrm>
        </p:grpSpPr>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400" y="1122458"/>
              <a:ext cx="2991715" cy="1741049"/>
            </a:xfrm>
            <a:prstGeom prst="rect">
              <a:avLst/>
            </a:prstGeom>
          </p:spPr>
        </p:pic>
        <p:sp>
          <p:nvSpPr>
            <p:cNvPr id="3" name="TextBox 2"/>
            <p:cNvSpPr txBox="1"/>
            <p:nvPr/>
          </p:nvSpPr>
          <p:spPr>
            <a:xfrm>
              <a:off x="925153" y="2786563"/>
              <a:ext cx="3162300" cy="430887"/>
            </a:xfrm>
            <a:prstGeom prst="rect">
              <a:avLst/>
            </a:prstGeom>
            <a:noFill/>
          </p:spPr>
          <p:txBody>
            <a:bodyPr wrap="square" rtlCol="0">
              <a:spAutoFit/>
            </a:bodyPr>
            <a:lstStyle/>
            <a:p>
              <a:r>
                <a:rPr lang="en-US" altLang="zh-CN" sz="2200" b="1" dirty="0">
                  <a:solidFill>
                    <a:srgbClr val="FF0000"/>
                  </a:solidFill>
                </a:rPr>
                <a:t>float</a:t>
              </a:r>
              <a:r>
                <a:rPr lang="en-US" altLang="zh-CN" sz="2200" b="1" dirty="0"/>
                <a:t>ing clouds</a:t>
              </a:r>
              <a:endParaRPr lang="zh-CN" altLang="en-US" sz="2200" b="1" dirty="0"/>
            </a:p>
          </p:txBody>
        </p:sp>
      </p:grpSp>
      <p:grpSp>
        <p:nvGrpSpPr>
          <p:cNvPr id="6" name="组合 5"/>
          <p:cNvGrpSpPr/>
          <p:nvPr/>
        </p:nvGrpSpPr>
        <p:grpSpPr>
          <a:xfrm>
            <a:off x="3455071" y="1108491"/>
            <a:ext cx="3251468" cy="2108959"/>
            <a:chOff x="4820380" y="1108490"/>
            <a:chExt cx="4864100" cy="2108959"/>
          </a:xfrm>
        </p:grpSpPr>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2639" y="1108490"/>
              <a:ext cx="3261861" cy="1755017"/>
            </a:xfrm>
            <a:prstGeom prst="rect">
              <a:avLst/>
            </a:prstGeom>
          </p:spPr>
        </p:pic>
        <p:sp>
          <p:nvSpPr>
            <p:cNvPr id="16" name="TextBox 15"/>
            <p:cNvSpPr txBox="1"/>
            <p:nvPr/>
          </p:nvSpPr>
          <p:spPr>
            <a:xfrm>
              <a:off x="4820380" y="2786562"/>
              <a:ext cx="4864100" cy="430887"/>
            </a:xfrm>
            <a:prstGeom prst="rect">
              <a:avLst/>
            </a:prstGeom>
            <a:noFill/>
          </p:spPr>
          <p:txBody>
            <a:bodyPr wrap="square" rtlCol="0">
              <a:spAutoFit/>
            </a:bodyPr>
            <a:lstStyle/>
            <a:p>
              <a:r>
                <a:rPr lang="en-US" altLang="zh-CN" sz="2200" b="1" dirty="0">
                  <a:solidFill>
                    <a:srgbClr val="FF0000"/>
                  </a:solidFill>
                </a:rPr>
                <a:t>glister</a:t>
              </a:r>
              <a:r>
                <a:rPr lang="en-US" altLang="zh-CN" sz="2200" b="1" dirty="0"/>
                <a:t>ing water</a:t>
              </a:r>
              <a:endParaRPr lang="zh-CN" altLang="en-US" sz="2200" b="1" dirty="0"/>
            </a:p>
          </p:txBody>
        </p:sp>
      </p:grpSp>
      <p:sp>
        <p:nvSpPr>
          <p:cNvPr id="17" name="TextBox 16"/>
          <p:cNvSpPr txBox="1"/>
          <p:nvPr/>
        </p:nvSpPr>
        <p:spPr>
          <a:xfrm>
            <a:off x="618553" y="5432112"/>
            <a:ext cx="7998396" cy="892552"/>
          </a:xfrm>
          <a:prstGeom prst="rect">
            <a:avLst/>
          </a:prstGeom>
          <a:noFill/>
        </p:spPr>
        <p:txBody>
          <a:bodyPr wrap="square" rtlCol="0">
            <a:spAutoFit/>
          </a:bodyPr>
          <a:lstStyle/>
          <a:p>
            <a:r>
              <a:rPr lang="en-US" altLang="zh-CN" sz="2600" b="1" dirty="0">
                <a:latin typeface="Aharoni" pitchFamily="2" charset="-79"/>
                <a:cs typeface="Aharoni" pitchFamily="2" charset="-79"/>
              </a:rPr>
              <a:t>To give detailed description of the </a:t>
            </a:r>
            <a:r>
              <a:rPr lang="en-US" altLang="zh-CN" sz="2600" b="1" dirty="0">
                <a:solidFill>
                  <a:srgbClr val="FF0000"/>
                </a:solidFill>
                <a:latin typeface="Aharoni" pitchFamily="2" charset="-79"/>
                <a:cs typeface="Aharoni" pitchFamily="2" charset="-79"/>
              </a:rPr>
              <a:t>surroundings</a:t>
            </a:r>
            <a:r>
              <a:rPr lang="en-US" altLang="zh-CN" sz="2600" b="1" dirty="0">
                <a:latin typeface="Aharoni" pitchFamily="2" charset="-79"/>
                <a:cs typeface="Aharoni" pitchFamily="2" charset="-79"/>
              </a:rPr>
              <a:t> and what people </a:t>
            </a:r>
            <a:r>
              <a:rPr lang="en-US" altLang="zh-CN" sz="2600" b="1" dirty="0">
                <a:solidFill>
                  <a:srgbClr val="FF0000"/>
                </a:solidFill>
                <a:latin typeface="Aharoni" pitchFamily="2" charset="-79"/>
                <a:cs typeface="Aharoni" pitchFamily="2" charset="-79"/>
              </a:rPr>
              <a:t>do</a:t>
            </a:r>
            <a:r>
              <a:rPr lang="en-US" altLang="zh-CN" sz="2600" b="1" dirty="0">
                <a:latin typeface="Aharoni" pitchFamily="2" charset="-79"/>
                <a:cs typeface="Aharoni" pitchFamily="2" charset="-79"/>
              </a:rPr>
              <a:t>.</a:t>
            </a:r>
            <a:endParaRPr lang="zh-CN" altLang="en-US" sz="2600" b="1" dirty="0">
              <a:latin typeface="Aharoni" pitchFamily="2" charset="-79"/>
              <a:cs typeface="Aharoni" pitchFamily="2" charset="-79"/>
            </a:endParaRPr>
          </a:p>
        </p:txBody>
      </p:sp>
      <p:grpSp>
        <p:nvGrpSpPr>
          <p:cNvPr id="18" name="组合 17"/>
          <p:cNvGrpSpPr/>
          <p:nvPr/>
        </p:nvGrpSpPr>
        <p:grpSpPr>
          <a:xfrm>
            <a:off x="5792074" y="1122458"/>
            <a:ext cx="2939175" cy="2101945"/>
            <a:chOff x="5792074" y="1122458"/>
            <a:chExt cx="2939175" cy="2101945"/>
          </a:xfrm>
        </p:grpSpPr>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8708" y="1122458"/>
              <a:ext cx="2072455" cy="1741050"/>
            </a:xfrm>
            <a:prstGeom prst="rect">
              <a:avLst/>
            </a:prstGeom>
          </p:spPr>
        </p:pic>
        <p:sp>
          <p:nvSpPr>
            <p:cNvPr id="14" name="TextBox 13"/>
            <p:cNvSpPr txBox="1"/>
            <p:nvPr/>
          </p:nvSpPr>
          <p:spPr>
            <a:xfrm>
              <a:off x="5792074" y="2793516"/>
              <a:ext cx="2939175" cy="430887"/>
            </a:xfrm>
            <a:prstGeom prst="rect">
              <a:avLst/>
            </a:prstGeom>
            <a:noFill/>
          </p:spPr>
          <p:txBody>
            <a:bodyPr wrap="square" rtlCol="0">
              <a:spAutoFit/>
            </a:bodyPr>
            <a:lstStyle/>
            <a:p>
              <a:r>
                <a:rPr lang="en-US" altLang="zh-CN" sz="2200" b="1" dirty="0">
                  <a:solidFill>
                    <a:srgbClr val="FF0000"/>
                  </a:solidFill>
                </a:rPr>
                <a:t>scatter</a:t>
              </a:r>
              <a:r>
                <a:rPr lang="en-US" altLang="zh-CN" sz="2200" b="1" dirty="0"/>
                <a:t>ed seashells</a:t>
              </a:r>
              <a:endParaRPr lang="zh-CN" altLang="en-US" sz="2200" b="1" dirty="0"/>
            </a:p>
          </p:txBody>
        </p:sp>
      </p:grpSp>
    </p:spTree>
    <p:extLst>
      <p:ext uri="{BB962C8B-B14F-4D97-AF65-F5344CB8AC3E}">
        <p14:creationId xmlns:p14="http://schemas.microsoft.com/office/powerpoint/2010/main" val="16321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92259" y="259358"/>
            <a:ext cx="8486072" cy="553998"/>
          </a:xfrm>
          <a:prstGeom prst="rect">
            <a:avLst/>
          </a:prstGeom>
          <a:noFill/>
          <a:ln w="9525">
            <a:noFill/>
            <a:miter lim="800000"/>
          </a:ln>
        </p:spPr>
        <p:txBody>
          <a:bodyPr wrap="square">
            <a:spAutoFit/>
          </a:bodyPr>
          <a:lstStyle/>
          <a:p>
            <a:pPr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surroundings</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308100"/>
            <a:ext cx="3745784" cy="234486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295" y="1308100"/>
            <a:ext cx="3627881" cy="234486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295" y="3771900"/>
            <a:ext cx="3627881" cy="2852859"/>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 y="3771900"/>
            <a:ext cx="3745784" cy="2852859"/>
          </a:xfrm>
          <a:prstGeom prst="rect">
            <a:avLst/>
          </a:prstGeom>
        </p:spPr>
      </p:pic>
      <p:sp>
        <p:nvSpPr>
          <p:cNvPr id="6" name="圆角矩形 5"/>
          <p:cNvSpPr/>
          <p:nvPr/>
        </p:nvSpPr>
        <p:spPr>
          <a:xfrm>
            <a:off x="603635" y="1117597"/>
            <a:ext cx="7659541" cy="30941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prstClr val="black"/>
                </a:solidFill>
                <a:latin typeface="Times New Roman" panose="02020603050405020304" pitchFamily="18" charset="0"/>
              </a:rPr>
              <a:t>A </a:t>
            </a:r>
            <a:r>
              <a:rPr lang="en-US" altLang="zh-CN" sz="2800" b="1" i="1" dirty="0">
                <a:solidFill>
                  <a:srgbClr val="FF0000"/>
                </a:solidFill>
                <a:latin typeface="Times New Roman" panose="02020603050405020304" pitchFamily="18" charset="0"/>
              </a:rPr>
              <a:t>soft breeze </a:t>
            </a:r>
            <a:r>
              <a:rPr lang="en-US" altLang="zh-CN" sz="2800" b="1" i="1" dirty="0">
                <a:solidFill>
                  <a:prstClr val="black"/>
                </a:solidFill>
                <a:latin typeface="Times New Roman" panose="02020603050405020304" pitchFamily="18" charset="0"/>
              </a:rPr>
              <a:t>gently kissed her hair. </a:t>
            </a:r>
            <a:r>
              <a:rPr lang="en-US" altLang="zh-CN" sz="2800" b="1" i="1" dirty="0">
                <a:solidFill>
                  <a:srgbClr val="FF0000"/>
                </a:solidFill>
                <a:latin typeface="Times New Roman" panose="02020603050405020304" pitchFamily="18" charset="0"/>
              </a:rPr>
              <a:t>The golden red sun</a:t>
            </a:r>
            <a:r>
              <a:rPr lang="en-US" altLang="zh-CN" sz="2800" b="1" i="1" dirty="0">
                <a:solidFill>
                  <a:prstClr val="black"/>
                </a:solidFill>
                <a:latin typeface="Times New Roman" panose="02020603050405020304" pitchFamily="18" charset="0"/>
              </a:rPr>
              <a:t> was setting. She was spellbound by its color, softly fading into yellow. She could hear nothing but </a:t>
            </a:r>
            <a:r>
              <a:rPr lang="en-US" altLang="zh-CN" sz="2800" b="1" i="1" dirty="0">
                <a:solidFill>
                  <a:srgbClr val="FF0000"/>
                </a:solidFill>
                <a:latin typeface="Times New Roman" panose="02020603050405020304" pitchFamily="18" charset="0"/>
              </a:rPr>
              <a:t>the waves </a:t>
            </a:r>
            <a:r>
              <a:rPr lang="en-US" altLang="zh-CN" sz="2800" b="1" i="1" dirty="0">
                <a:solidFill>
                  <a:prstClr val="black"/>
                </a:solidFill>
                <a:latin typeface="Times New Roman" panose="02020603050405020304" pitchFamily="18" charset="0"/>
              </a:rPr>
              <a:t>and </a:t>
            </a:r>
            <a:r>
              <a:rPr lang="en-US" altLang="zh-CN" sz="2800" b="1" i="1" dirty="0">
                <a:solidFill>
                  <a:srgbClr val="FF0000"/>
                </a:solidFill>
                <a:latin typeface="Times New Roman" panose="02020603050405020304" pitchFamily="18" charset="0"/>
              </a:rPr>
              <a:t>the seagulls </a:t>
            </a:r>
            <a:r>
              <a:rPr lang="en-US" altLang="zh-CN" sz="2800" b="1" i="1" dirty="0">
                <a:solidFill>
                  <a:prstClr val="black"/>
                </a:solidFill>
                <a:latin typeface="Times New Roman" panose="02020603050405020304" pitchFamily="18" charset="0"/>
              </a:rPr>
              <a:t>flying up above. The last sunshine gradually cast </a:t>
            </a:r>
            <a:r>
              <a:rPr lang="en-US" altLang="zh-CN" sz="2800" b="1" i="1" dirty="0">
                <a:solidFill>
                  <a:srgbClr val="FF0000"/>
                </a:solidFill>
                <a:latin typeface="Times New Roman" panose="02020603050405020304" pitchFamily="18" charset="0"/>
              </a:rPr>
              <a:t>her shadow </a:t>
            </a:r>
            <a:r>
              <a:rPr lang="en-US" altLang="zh-CN" sz="2800" b="1" i="1" dirty="0">
                <a:solidFill>
                  <a:prstClr val="black"/>
                </a:solidFill>
                <a:latin typeface="Times New Roman" panose="02020603050405020304" pitchFamily="18" charset="0"/>
              </a:rPr>
              <a:t>on the beach, leaving </a:t>
            </a:r>
            <a:r>
              <a:rPr lang="en-US" altLang="zh-CN" sz="2800" b="1" i="1" dirty="0">
                <a:solidFill>
                  <a:srgbClr val="FF0000"/>
                </a:solidFill>
                <a:latin typeface="Times New Roman" panose="02020603050405020304" pitchFamily="18" charset="0"/>
              </a:rPr>
              <a:t>a long and charming figure</a:t>
            </a:r>
            <a:r>
              <a:rPr lang="en-US" altLang="zh-CN" sz="2800" b="1" i="1" dirty="0">
                <a:solidFill>
                  <a:prstClr val="black"/>
                </a:solidFill>
                <a:latin typeface="Times New Roman" panose="02020603050405020304" pitchFamily="18" charset="0"/>
              </a:rPr>
              <a:t> in sight.</a:t>
            </a:r>
          </a:p>
          <a:p>
            <a:pPr algn="ctr"/>
            <a:endParaRPr lang="zh-CN" altLang="en-US" dirty="0"/>
          </a:p>
        </p:txBody>
      </p:sp>
    </p:spTree>
    <p:extLst>
      <p:ext uri="{BB962C8B-B14F-4D97-AF65-F5344CB8AC3E}">
        <p14:creationId xmlns:p14="http://schemas.microsoft.com/office/powerpoint/2010/main" val="40796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59"/>
          <p:cNvSpPr>
            <a:spLocks noChangeArrowheads="1"/>
          </p:cNvSpPr>
          <p:nvPr/>
        </p:nvSpPr>
        <p:spPr bwMode="gray">
          <a:xfrm>
            <a:off x="132338" y="1132816"/>
            <a:ext cx="8739218" cy="4240151"/>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543004" y="1132816"/>
            <a:ext cx="8740696" cy="4448213"/>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Into</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3-4)</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417278" y="558103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473591" y="5655933"/>
            <a:ext cx="817862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were </a:t>
            </a:r>
            <a:r>
              <a:rPr lang="en-US" altLang="zh-CN" sz="2600" b="1" dirty="0">
                <a:solidFill>
                  <a:srgbClr val="FF0000"/>
                </a:solidFill>
                <a:latin typeface="Comic Sans MS" panose="030F0702030302020204" pitchFamily="66" charset="0"/>
              </a:rPr>
              <a:t>curious and cautious</a:t>
            </a:r>
            <a:r>
              <a:rPr lang="en-US" altLang="zh-CN" sz="2600" b="1" dirty="0">
                <a:latin typeface="Comic Sans MS" panose="030F0702030302020204" pitchFamily="66" charset="0"/>
              </a:rPr>
              <a:t>? </a:t>
            </a:r>
            <a:endParaRPr lang="zh-CN" altLang="en-US" sz="2600" b="1" dirty="0">
              <a:latin typeface="Comic Sans MS" panose="030F0702030302020204" pitchFamily="66" charset="0"/>
            </a:endParaRPr>
          </a:p>
        </p:txBody>
      </p:sp>
      <p:sp>
        <p:nvSpPr>
          <p:cNvPr id="9" name="TextBox 8"/>
          <p:cNvSpPr txBox="1"/>
          <p:nvPr/>
        </p:nvSpPr>
        <p:spPr>
          <a:xfrm>
            <a:off x="473590" y="1433611"/>
            <a:ext cx="8010009" cy="3693319"/>
          </a:xfrm>
          <a:prstGeom prst="rect">
            <a:avLst/>
          </a:prstGeom>
          <a:noFill/>
        </p:spPr>
        <p:txBody>
          <a:bodyPr wrap="square" rtlCol="0">
            <a:spAutoFit/>
          </a:bodyPr>
          <a:lstStyle/>
          <a:p>
            <a:pPr algn="just"/>
            <a:r>
              <a:rPr lang="en-US" altLang="zh-CN" sz="2300" b="1" dirty="0">
                <a:latin typeface="Aharoni" pitchFamily="2" charset="-79"/>
                <a:cs typeface="Aharoni" pitchFamily="2" charset="-79"/>
              </a:rPr>
              <a:t>    </a:t>
            </a:r>
            <a:r>
              <a:rPr lang="en-US" altLang="zh-CN" sz="2600" b="1" dirty="0">
                <a:latin typeface="+mj-lt"/>
                <a:ea typeface="MS PGothic" pitchFamily="34" charset="-128"/>
                <a:cs typeface="Ebrima" pitchFamily="2" charset="0"/>
              </a:rPr>
              <a:t>The front steps to the doorway of the house creaked as they carefully climbed up them, so did the porch when they stepped onto it. The dusty windows and porch railing were badly weathered and broken. The front door was half open so they squeezed through and cautiously entered. The place was in a total mess, covered with dust, sand, dead leaves, and overturned furniture. They’d taken but a few steps when the door unexpectedly slammed shut behind them.</a:t>
            </a:r>
            <a:endParaRPr lang="zh-CN" altLang="en-US" sz="2600" dirty="0">
              <a:latin typeface="+mj-lt"/>
              <a:ea typeface="MS PGothic" pitchFamily="34" charset="-128"/>
              <a:cs typeface="Ebrima" pitchFamily="2" charset="0"/>
            </a:endParaRPr>
          </a:p>
        </p:txBody>
      </p:sp>
      <p:sp>
        <p:nvSpPr>
          <p:cNvPr id="10" name="椭圆 9"/>
          <p:cNvSpPr/>
          <p:nvPr/>
        </p:nvSpPr>
        <p:spPr>
          <a:xfrm>
            <a:off x="7097052" y="1528768"/>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43004" y="3520280"/>
            <a:ext cx="2758996"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5293718" y="3094462"/>
            <a:ext cx="229063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4" name="椭圆 13"/>
          <p:cNvSpPr/>
          <p:nvPr/>
        </p:nvSpPr>
        <p:spPr>
          <a:xfrm>
            <a:off x="2210199" y="2346301"/>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1680939" y="1939268"/>
            <a:ext cx="2624361"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6" name="椭圆 15"/>
          <p:cNvSpPr/>
          <p:nvPr/>
        </p:nvSpPr>
        <p:spPr>
          <a:xfrm>
            <a:off x="3061352" y="4263668"/>
            <a:ext cx="262824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7" name="椭圆 16"/>
          <p:cNvSpPr/>
          <p:nvPr/>
        </p:nvSpPr>
        <p:spPr>
          <a:xfrm>
            <a:off x="593681" y="4775318"/>
            <a:ext cx="3233035"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TextBox 24"/>
          <p:cNvSpPr txBox="1"/>
          <p:nvPr/>
        </p:nvSpPr>
        <p:spPr>
          <a:xfrm>
            <a:off x="382829" y="5675663"/>
            <a:ext cx="8488727" cy="892552"/>
          </a:xfrm>
          <a:prstGeom prst="rect">
            <a:avLst/>
          </a:prstGeom>
          <a:noFill/>
        </p:spPr>
        <p:txBody>
          <a:bodyPr wrap="square" rtlCol="0">
            <a:spAutoFit/>
          </a:bodyPr>
          <a:lstStyle/>
          <a:p>
            <a:r>
              <a:rPr lang="en-US" altLang="zh-CN" sz="2600" b="1" dirty="0">
                <a:latin typeface="Aharoni" pitchFamily="2" charset="-79"/>
                <a:cs typeface="Aharoni" pitchFamily="2" charset="-79"/>
              </a:rPr>
              <a:t> To use </a:t>
            </a:r>
            <a:r>
              <a:rPr lang="en-US" altLang="zh-CN" sz="2600" b="1" dirty="0">
                <a:solidFill>
                  <a:srgbClr val="FF0000"/>
                </a:solidFill>
                <a:latin typeface="Aharoni" pitchFamily="2" charset="-79"/>
                <a:cs typeface="Aharoni" pitchFamily="2" charset="-79"/>
              </a:rPr>
              <a:t>specific vivid</a:t>
            </a:r>
            <a:r>
              <a:rPr lang="en-US" altLang="zh-CN" sz="2600" b="1" dirty="0">
                <a:latin typeface="Aharoni" pitchFamily="2" charset="-79"/>
                <a:cs typeface="Aharoni" pitchFamily="2" charset="-79"/>
              </a:rPr>
              <a:t> verbs and adverbs to describe actions.</a:t>
            </a:r>
          </a:p>
        </p:txBody>
      </p:sp>
    </p:spTree>
    <p:extLst>
      <p:ext uri="{BB962C8B-B14F-4D97-AF65-F5344CB8AC3E}">
        <p14:creationId xmlns:p14="http://schemas.microsoft.com/office/powerpoint/2010/main" val="24021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0" nodeType="clickEffect">
                                  <p:stCondLst>
                                    <p:cond delay="0"/>
                                  </p:stCondLst>
                                  <p:childTnLst>
                                    <p:animEffect transition="out" filter="blinds(horizontal)">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0" grpId="0" animBg="1"/>
      <p:bldP spid="11" grpId="0" animBg="1"/>
      <p:bldP spid="13" grpId="0" animBg="1"/>
      <p:bldP spid="14" grpId="0" animBg="1"/>
      <p:bldP spid="15" grpId="0" animBg="1"/>
      <p:bldP spid="16" grpId="0" animBg="1"/>
      <p:bldP spid="17"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1694" y="316280"/>
            <a:ext cx="8816340" cy="553998"/>
          </a:xfrm>
          <a:prstGeom prst="rect">
            <a:avLst/>
          </a:prstGeom>
          <a:noFill/>
          <a:ln w="9525">
            <a:noFill/>
            <a:miter lim="800000"/>
          </a:ln>
        </p:spPr>
        <p:txBody>
          <a:bodyPr wrap="square">
            <a:spAutoFit/>
          </a:bodyPr>
          <a:lstStyle/>
          <a:p>
            <a:pPr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actions</a:t>
            </a:r>
          </a:p>
        </p:txBody>
      </p:sp>
      <p:grpSp>
        <p:nvGrpSpPr>
          <p:cNvPr id="2" name="组合 1"/>
          <p:cNvGrpSpPr/>
          <p:nvPr/>
        </p:nvGrpSpPr>
        <p:grpSpPr>
          <a:xfrm>
            <a:off x="584200" y="1319409"/>
            <a:ext cx="8166100" cy="5250847"/>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3414274"/>
            <a:ext cx="2459551" cy="2157851"/>
          </a:xfrm>
          <a:prstGeom prst="rect">
            <a:avLst/>
          </a:prstGeom>
        </p:spPr>
      </p:pic>
      <p:sp>
        <p:nvSpPr>
          <p:cNvPr id="4" name="TextBox 3"/>
          <p:cNvSpPr txBox="1"/>
          <p:nvPr/>
        </p:nvSpPr>
        <p:spPr>
          <a:xfrm>
            <a:off x="952392" y="1700450"/>
            <a:ext cx="7061200" cy="4062651"/>
          </a:xfrm>
          <a:prstGeom prst="rect">
            <a:avLst/>
          </a:prstGeom>
          <a:noFill/>
        </p:spPr>
        <p:txBody>
          <a:bodyPr wrap="square" rtlCol="0">
            <a:spAutoFit/>
          </a:bodyPr>
          <a:lstStyle/>
          <a:p>
            <a:r>
              <a:rPr lang="zh-CN" altLang="en-US" sz="2400" b="1" dirty="0">
                <a:solidFill>
                  <a:srgbClr val="0000FF"/>
                </a:solidFill>
                <a:latin typeface="楷体" pitchFamily="49" charset="-122"/>
                <a:ea typeface="楷体" pitchFamily="49" charset="-122"/>
              </a:rPr>
              <a:t>动作细节描写：</a:t>
            </a:r>
            <a:endParaRPr lang="en-US" altLang="zh-CN" sz="2400" b="1" dirty="0">
              <a:solidFill>
                <a:srgbClr val="0000FF"/>
              </a:solidFill>
              <a:latin typeface="楷体" pitchFamily="49" charset="-122"/>
              <a:ea typeface="楷体" pitchFamily="49" charset="-122"/>
            </a:endParaRPr>
          </a:p>
          <a:p>
            <a:r>
              <a:rPr lang="en-US" altLang="zh-CN" sz="2400" b="1" dirty="0">
                <a:latin typeface="楷体" pitchFamily="49" charset="-122"/>
                <a:ea typeface="楷体" pitchFamily="49" charset="-122"/>
              </a:rPr>
              <a:t>Kevin </a:t>
            </a:r>
            <a:r>
              <a:rPr lang="zh-CN" altLang="en-US" sz="2400" b="1" dirty="0">
                <a:latin typeface="楷体" pitchFamily="49" charset="-122"/>
                <a:ea typeface="楷体" pitchFamily="49" charset="-122"/>
              </a:rPr>
              <a:t>是一个短跑运动员，在一次全国运动会上，他获得了第一名。请设计一个情节，详细描述他在获胜后的</a:t>
            </a:r>
            <a:r>
              <a:rPr lang="zh-CN" altLang="en-US" sz="2400" b="1" dirty="0">
                <a:solidFill>
                  <a:srgbClr val="FF0000"/>
                </a:solidFill>
                <a:latin typeface="楷体" pitchFamily="49" charset="-122"/>
                <a:ea typeface="楷体" pitchFamily="49" charset="-122"/>
              </a:rPr>
              <a:t>动作</a:t>
            </a:r>
            <a:r>
              <a:rPr lang="zh-CN" altLang="en-US" sz="2400" b="1" dirty="0">
                <a:latin typeface="楷体" pitchFamily="49" charset="-122"/>
                <a:ea typeface="楷体" pitchFamily="49" charset="-122"/>
              </a:rPr>
              <a:t>，重点突出他</a:t>
            </a:r>
            <a:r>
              <a:rPr lang="zh-CN" altLang="en-US" sz="2400" b="1" dirty="0">
                <a:solidFill>
                  <a:srgbClr val="FF0000"/>
                </a:solidFill>
                <a:latin typeface="楷体" pitchFamily="49" charset="-122"/>
                <a:ea typeface="楷体" pitchFamily="49" charset="-122"/>
              </a:rPr>
              <a:t>激动</a:t>
            </a:r>
            <a:r>
              <a:rPr lang="zh-CN" altLang="en-US" sz="2400" b="1" dirty="0">
                <a:latin typeface="楷体" pitchFamily="49" charset="-122"/>
                <a:ea typeface="楷体" pitchFamily="49" charset="-122"/>
              </a:rPr>
              <a:t>的心情。</a:t>
            </a:r>
            <a:endParaRPr lang="en-US" altLang="zh-CN" sz="2400" b="1" dirty="0">
              <a:latin typeface="楷体" pitchFamily="49" charset="-122"/>
              <a:ea typeface="楷体" pitchFamily="49" charset="-122"/>
            </a:endParaRPr>
          </a:p>
          <a:p>
            <a:r>
              <a:rPr lang="en-US" altLang="zh-CN" dirty="0"/>
              <a:t>——————————————————————————————————————————————————————————————————————————————————————————————————————————————————————————————————————————————————————————————————————————————————————————————————————————————————————————————————————————————————————————————————————————————</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351" y="3414273"/>
            <a:ext cx="2552451" cy="215785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802" y="3414273"/>
            <a:ext cx="2074598" cy="2157850"/>
          </a:xfrm>
          <a:prstGeom prst="rect">
            <a:avLst/>
          </a:prstGeom>
        </p:spPr>
      </p:pic>
    </p:spTree>
    <p:extLst>
      <p:ext uri="{BB962C8B-B14F-4D97-AF65-F5344CB8AC3E}">
        <p14:creationId xmlns:p14="http://schemas.microsoft.com/office/powerpoint/2010/main" val="3004402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913" y="316280"/>
            <a:ext cx="8816340" cy="553998"/>
          </a:xfrm>
          <a:prstGeom prst="rect">
            <a:avLst/>
          </a:prstGeom>
          <a:noFill/>
          <a:ln w="9525">
            <a:noFill/>
            <a:miter lim="800000"/>
          </a:ln>
        </p:spPr>
        <p:txBody>
          <a:bodyPr wrap="square">
            <a:spAutoFit/>
          </a:bodyPr>
          <a:lstStyle/>
          <a:p>
            <a:pPr lvl="0"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actions</a:t>
            </a:r>
          </a:p>
        </p:txBody>
      </p:sp>
      <p:sp>
        <p:nvSpPr>
          <p:cNvPr id="8" name="AutoShape 59"/>
          <p:cNvSpPr>
            <a:spLocks noChangeArrowheads="1"/>
          </p:cNvSpPr>
          <p:nvPr/>
        </p:nvSpPr>
        <p:spPr bwMode="gray">
          <a:xfrm>
            <a:off x="406797" y="1607153"/>
            <a:ext cx="7798329" cy="500524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656614" y="1607153"/>
            <a:ext cx="7799647" cy="5250847"/>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16" name="椭圆 15"/>
          <p:cNvSpPr/>
          <p:nvPr/>
        </p:nvSpPr>
        <p:spPr>
          <a:xfrm>
            <a:off x="1194725" y="268553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4" name="椭圆 23"/>
          <p:cNvSpPr/>
          <p:nvPr/>
        </p:nvSpPr>
        <p:spPr>
          <a:xfrm>
            <a:off x="331125" y="480632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9" name="椭圆 8"/>
          <p:cNvSpPr/>
          <p:nvPr/>
        </p:nvSpPr>
        <p:spPr>
          <a:xfrm>
            <a:off x="497840" y="313374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0" name="椭圆 9"/>
          <p:cNvSpPr/>
          <p:nvPr/>
        </p:nvSpPr>
        <p:spPr>
          <a:xfrm>
            <a:off x="3099461" y="2685534"/>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908701" y="189876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4556437" y="313374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3442361" y="423257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1" name="椭圆 20"/>
          <p:cNvSpPr/>
          <p:nvPr/>
        </p:nvSpPr>
        <p:spPr>
          <a:xfrm>
            <a:off x="497840" y="382929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2" name="椭圆 21"/>
          <p:cNvSpPr/>
          <p:nvPr/>
        </p:nvSpPr>
        <p:spPr>
          <a:xfrm>
            <a:off x="549037" y="1890767"/>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椭圆 22"/>
          <p:cNvSpPr/>
          <p:nvPr/>
        </p:nvSpPr>
        <p:spPr>
          <a:xfrm>
            <a:off x="6441440" y="490349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椭圆 24"/>
          <p:cNvSpPr/>
          <p:nvPr/>
        </p:nvSpPr>
        <p:spPr>
          <a:xfrm>
            <a:off x="549037" y="435297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621" y="4871013"/>
            <a:ext cx="2044019" cy="1657313"/>
          </a:xfrm>
          <a:prstGeom prst="rect">
            <a:avLst/>
          </a:prstGeom>
        </p:spPr>
      </p:pic>
      <p:sp>
        <p:nvSpPr>
          <p:cNvPr id="3" name="矩形 2"/>
          <p:cNvSpPr/>
          <p:nvPr/>
        </p:nvSpPr>
        <p:spPr>
          <a:xfrm>
            <a:off x="497840" y="1890767"/>
            <a:ext cx="7670800" cy="3693319"/>
          </a:xfrm>
          <a:prstGeom prst="rect">
            <a:avLst/>
          </a:prstGeom>
        </p:spPr>
        <p:txBody>
          <a:bodyPr wrap="square">
            <a:spAutoFit/>
          </a:bodyPr>
          <a:lstStyle/>
          <a:p>
            <a:pPr algn="just"/>
            <a:r>
              <a:rPr lang="en-US" altLang="zh-CN" sz="2600" b="1" i="1" dirty="0">
                <a:ea typeface="Ebrima" pitchFamily="2" charset="0"/>
                <a:cs typeface="Arial" pitchFamily="34" charset="0"/>
              </a:rPr>
              <a:t>Crossing the finishing line, Kevin let out a roar. He won! After years of hard training, he won! He knelt down, kissing the dear track. Then he ran to his coach and held him tightly in his arms. His coach hugged him, tears of pleasure blurring his vision. Quite a while later, Kevin left his coach and walked to the inner track and waved to the audience, appreciating their support.</a:t>
            </a:r>
          </a:p>
        </p:txBody>
      </p:sp>
    </p:spTree>
    <p:extLst>
      <p:ext uri="{BB962C8B-B14F-4D97-AF65-F5344CB8AC3E}">
        <p14:creationId xmlns:p14="http://schemas.microsoft.com/office/powerpoint/2010/main" val="22815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9" grpId="0" animBg="1"/>
      <p:bldP spid="10" grpId="0" animBg="1"/>
      <p:bldP spid="11" grpId="0" animBg="1"/>
      <p:bldP spid="13" grpId="0" animBg="1"/>
      <p:bldP spid="15" grpId="0" animBg="1"/>
      <p:bldP spid="21" grpId="0" animBg="1"/>
      <p:bldP spid="22" grpId="0" animBg="1"/>
      <p:bldP spid="25" grpId="0" animBg="1"/>
    </p:bldLst>
  </p:timing>
</p:sld>
</file>

<file path=ppt/theme/theme1.xml><?xml version="1.0" encoding="utf-8"?>
<a:theme xmlns:a="http://schemas.openxmlformats.org/drawingml/2006/main" name="1_christmas3">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14141"/>
      </a:accent4>
      <a:accent5>
        <a:srgbClr val="C6D3AD"/>
      </a:accent5>
      <a:accent6>
        <a:srgbClr val="C4D09F"/>
      </a:accent6>
      <a:hlink>
        <a:srgbClr val="BAD16F"/>
      </a:hlink>
      <a:folHlink>
        <a:srgbClr val="507800"/>
      </a:folHlink>
    </a:clrScheme>
    <a:fontScheme na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hristmas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hristmas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hristmas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8464</TotalTime>
  <Pages>0</Pages>
  <Words>1112</Words>
  <Characters>0</Characters>
  <Application>Microsoft Macintosh PowerPoint</Application>
  <DocSecurity>0</DocSecurity>
  <PresentationFormat>全屏显示(4:3)</PresentationFormat>
  <Lines>0</Lines>
  <Paragraphs>106</Paragraphs>
  <Slides>19</Slides>
  <Notes>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19</vt:i4>
      </vt:variant>
    </vt:vector>
  </HeadingPairs>
  <TitlesOfParts>
    <vt:vector size="42" baseType="lpstr">
      <vt:lpstr>Aharoni</vt:lpstr>
      <vt:lpstr>Arial</vt:lpstr>
      <vt:lpstr>Arial Black</vt:lpstr>
      <vt:lpstr>Arial Unicode MS</vt:lpstr>
      <vt:lpstr>Calibri</vt:lpstr>
      <vt:lpstr>Calisto MT</vt:lpstr>
      <vt:lpstr>Comic Sans MS</vt:lpstr>
      <vt:lpstr>Ebrima</vt:lpstr>
      <vt:lpstr>Gulim</vt:lpstr>
      <vt:lpstr>HelveticaNeue</vt:lpstr>
      <vt:lpstr>MS PGothic</vt:lpstr>
      <vt:lpstr>Tahoma</vt:lpstr>
      <vt:lpstr>Times New Roman</vt:lpstr>
      <vt:lpstr>Verdana</vt:lpstr>
      <vt:lpstr>Wingdings</vt:lpstr>
      <vt:lpstr>华文楷体</vt:lpstr>
      <vt:lpstr>华文新魏</vt:lpstr>
      <vt:lpstr>楷体</vt:lpstr>
      <vt:lpstr>宋体</vt:lpstr>
      <vt:lpstr>新宋体</vt:lpstr>
      <vt:lpstr>1_christmas3</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yejing</dc:creator>
  <cp:lastModifiedBy>chenmy1</cp:lastModifiedBy>
  <cp:revision>320</cp:revision>
  <dcterms:created xsi:type="dcterms:W3CDTF">2007-05-17T08:15:01Z</dcterms:created>
  <dcterms:modified xsi:type="dcterms:W3CDTF">2019-06-11T06:59:12Z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