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70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F29CB-73EC-436D-9FC7-83FBC81E4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63DDF-1970-4380-8E9A-41E142A649BB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89721" y="904875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7921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2139" y="1556792"/>
            <a:ext cx="914400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It has been a great </a:t>
            </a:r>
            <a:r>
              <a:rPr lang="en-US" altLang="zh-CN" dirty="0" err="1"/>
              <a:t>honour</a:t>
            </a:r>
            <a:r>
              <a:rPr lang="en-US" altLang="zh-CN" dirty="0"/>
              <a:t> your coming to visit me.</a:t>
            </a:r>
            <a:br>
              <a:rPr lang="en-US" altLang="zh-CN" dirty="0"/>
            </a:br>
            <a:r>
              <a:rPr lang="zh-CN" altLang="en-US" dirty="0"/>
              <a:t>您来访问我</a:t>
            </a:r>
            <a:r>
              <a:rPr lang="en-US" altLang="zh-CN" dirty="0"/>
              <a:t>,</a:t>
            </a:r>
            <a:r>
              <a:rPr lang="zh-CN" altLang="en-US" dirty="0"/>
              <a:t>不胜荣幸</a:t>
            </a:r>
            <a:endParaRPr lang="en-US" altLang="zh-CN" dirty="0"/>
          </a:p>
          <a:p>
            <a:r>
              <a:rPr lang="en-US" altLang="zh-CN" dirty="0" err="1">
                <a:solidFill>
                  <a:schemeClr val="tx2"/>
                </a:solidFill>
              </a:rPr>
              <a:t>I〔We</a:t>
            </a:r>
            <a:r>
              <a:rPr lang="en-US" altLang="zh-CN" dirty="0">
                <a:solidFill>
                  <a:schemeClr val="tx2"/>
                </a:solidFill>
              </a:rPr>
              <a:t>〕 </a:t>
            </a:r>
            <a:r>
              <a:rPr lang="en-US" altLang="zh-CN" dirty="0" err="1">
                <a:solidFill>
                  <a:schemeClr val="tx2"/>
                </a:solidFill>
              </a:rPr>
              <a:t>am〔are</a:t>
            </a:r>
            <a:r>
              <a:rPr lang="en-US" altLang="zh-CN" dirty="0">
                <a:solidFill>
                  <a:schemeClr val="tx2"/>
                </a:solidFill>
              </a:rPr>
              <a:t>〕 </a:t>
            </a:r>
            <a:r>
              <a:rPr lang="en-US" altLang="zh-CN" dirty="0" err="1">
                <a:solidFill>
                  <a:schemeClr val="tx2"/>
                </a:solidFill>
              </a:rPr>
              <a:t>honoured</a:t>
            </a:r>
            <a:r>
              <a:rPr lang="zh-CN" altLang="en-US" dirty="0">
                <a:solidFill>
                  <a:schemeClr val="tx2"/>
                </a:solidFill>
              </a:rPr>
              <a:t>在客套语中</a:t>
            </a:r>
            <a:r>
              <a:rPr lang="en-US" altLang="zh-CN" dirty="0">
                <a:solidFill>
                  <a:schemeClr val="tx2"/>
                </a:solidFill>
              </a:rPr>
              <a:t>,</a:t>
            </a:r>
            <a:r>
              <a:rPr lang="zh-CN" altLang="en-US" dirty="0">
                <a:solidFill>
                  <a:schemeClr val="tx2"/>
                </a:solidFill>
              </a:rPr>
              <a:t>多用来表示说话人对某件事的态度</a:t>
            </a:r>
            <a:r>
              <a:rPr lang="en-US" altLang="zh-CN" dirty="0">
                <a:solidFill>
                  <a:schemeClr val="tx2"/>
                </a:solidFill>
              </a:rPr>
              <a:t>,</a:t>
            </a:r>
            <a:r>
              <a:rPr lang="zh-CN" altLang="en-US" dirty="0">
                <a:solidFill>
                  <a:schemeClr val="tx2"/>
                </a:solidFill>
              </a:rPr>
              <a:t>其后可接动词不定式或从句。</a:t>
            </a:r>
            <a:endParaRPr lang="zh-CN" altLang="en-US" dirty="0">
              <a:solidFill>
                <a:schemeClr val="tx2"/>
              </a:solidFill>
            </a:endParaRPr>
          </a:p>
          <a:p>
            <a:r>
              <a:rPr lang="en-US" altLang="zh-CN" dirty="0"/>
              <a:t>We shall be </a:t>
            </a:r>
            <a:r>
              <a:rPr lang="en-US" altLang="zh-CN" dirty="0" err="1"/>
              <a:t>honoured</a:t>
            </a:r>
            <a:r>
              <a:rPr lang="en-US" altLang="zh-CN" dirty="0"/>
              <a:t> to talk the matter over with you .</a:t>
            </a:r>
            <a:endParaRPr lang="en-US" altLang="zh-CN" dirty="0"/>
          </a:p>
          <a:p>
            <a:r>
              <a:rPr lang="zh-CN" altLang="en-US" dirty="0"/>
              <a:t>我们很愿意和你们详细地讨论一下这件事。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201" y="225753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?1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1" t="15815" r="18088" b="77923"/>
          <a:stretch>
            <a:fillRect/>
          </a:stretch>
        </p:blipFill>
        <p:spPr>
          <a:xfrm>
            <a:off x="99201" y="595085"/>
            <a:ext cx="8840255" cy="385643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>
            <a:off x="256259" y="443711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9202" y="4581128"/>
            <a:ext cx="9012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behalf of our English club, it’s an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honour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me,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Lihua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 host the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event.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556792"/>
            <a:ext cx="7776864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>
                <a:solidFill>
                  <a:srgbClr val="002060"/>
                </a:solidFill>
              </a:rPr>
              <a:t>a formal speech that is made in front of an </a:t>
            </a:r>
            <a:r>
              <a:rPr lang="en-US" altLang="zh-CN" dirty="0" smtClean="0">
                <a:solidFill>
                  <a:srgbClr val="002060"/>
                </a:solidFill>
              </a:rPr>
              <a:t>audience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r>
              <a:rPr lang="en-US" altLang="zh-CN" dirty="0" smtClean="0"/>
              <a:t>He </a:t>
            </a:r>
            <a:r>
              <a:rPr lang="en-US" altLang="zh-CN" dirty="0" smtClean="0">
                <a:solidFill>
                  <a:srgbClr val="FF0000"/>
                </a:solidFill>
              </a:rPr>
              <a:t>delivered </a:t>
            </a:r>
            <a:r>
              <a:rPr lang="en-US" altLang="zh-CN" dirty="0">
                <a:solidFill>
                  <a:srgbClr val="FF0000"/>
                </a:solidFill>
              </a:rPr>
              <a:t>an address of</a:t>
            </a:r>
            <a:r>
              <a:rPr lang="en-US" altLang="zh-CN" dirty="0"/>
              <a:t> thanks (to </a:t>
            </a:r>
            <a:r>
              <a:rPr lang="en-US" altLang="zh-CN" dirty="0" err="1"/>
              <a:t>sb</a:t>
            </a:r>
            <a:r>
              <a:rPr lang="en-US" altLang="zh-CN" dirty="0" smtClean="0"/>
              <a:t>). </a:t>
            </a:r>
            <a:r>
              <a:rPr lang="zh-CN" altLang="en-US" dirty="0" smtClean="0"/>
              <a:t>他</a:t>
            </a:r>
            <a:r>
              <a:rPr lang="zh-CN" altLang="en-US" dirty="0"/>
              <a:t>致答谢词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He </a:t>
            </a:r>
            <a:r>
              <a:rPr lang="en-US" altLang="zh-CN" dirty="0">
                <a:solidFill>
                  <a:srgbClr val="FF0000"/>
                </a:solidFill>
              </a:rPr>
              <a:t>gave a</a:t>
            </a:r>
            <a:r>
              <a:rPr lang="en-US" altLang="zh-CN" dirty="0"/>
              <a:t> congratulatory </a:t>
            </a:r>
            <a:r>
              <a:rPr lang="en-US" altLang="zh-CN" dirty="0">
                <a:solidFill>
                  <a:srgbClr val="FF0000"/>
                </a:solidFill>
              </a:rPr>
              <a:t>address</a:t>
            </a:r>
            <a:r>
              <a:rPr lang="en-US" altLang="zh-CN" dirty="0" smtClean="0"/>
              <a:t>. </a:t>
            </a:r>
            <a:r>
              <a:rPr lang="zh-CN" altLang="en-US" dirty="0" smtClean="0"/>
              <a:t>他</a:t>
            </a:r>
            <a:r>
              <a:rPr lang="zh-CN" altLang="en-US" dirty="0"/>
              <a:t>致祝贺</a:t>
            </a:r>
            <a:r>
              <a:rPr lang="zh-CN" altLang="en-US" dirty="0" smtClean="0"/>
              <a:t>词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/>
              <a:t>His </a:t>
            </a:r>
            <a:r>
              <a:rPr lang="en-US" altLang="zh-CN" dirty="0">
                <a:solidFill>
                  <a:srgbClr val="FF0000"/>
                </a:solidFill>
              </a:rPr>
              <a:t>lecture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covered</a:t>
            </a:r>
            <a:r>
              <a:rPr lang="en-US" altLang="zh-CN" dirty="0"/>
              <a:t> various aspects of language.</a:t>
            </a:r>
            <a:br>
              <a:rPr lang="en-US" altLang="zh-CN" dirty="0"/>
            </a:br>
            <a:r>
              <a:rPr lang="zh-CN" altLang="en-US" dirty="0"/>
              <a:t>他的讲课涉及到语言诸方面的</a:t>
            </a:r>
            <a:r>
              <a:rPr lang="zh-CN" altLang="en-US" dirty="0" smtClean="0"/>
              <a:t>问题</a:t>
            </a:r>
            <a:endParaRPr lang="en-US" altLang="zh-CN" dirty="0" smtClean="0"/>
          </a:p>
          <a:p>
            <a:r>
              <a:rPr lang="en-US" altLang="zh-CN" dirty="0"/>
              <a:t>She ran over her notes before </a:t>
            </a:r>
            <a:r>
              <a:rPr lang="en-US" altLang="zh-CN" dirty="0">
                <a:solidFill>
                  <a:srgbClr val="FF0000"/>
                </a:solidFill>
              </a:rPr>
              <a:t>giving the lecture</a:t>
            </a:r>
            <a:r>
              <a:rPr lang="en-US" altLang="zh-CN" dirty="0"/>
              <a:t>.</a:t>
            </a:r>
            <a:br>
              <a:rPr lang="en-US" altLang="zh-CN" dirty="0"/>
            </a:br>
            <a:r>
              <a:rPr lang="zh-CN" altLang="en-US" dirty="0"/>
              <a:t>她讲课前把讲稿匆匆看了一</a:t>
            </a:r>
            <a:r>
              <a:rPr lang="zh-CN" altLang="en-US" dirty="0" smtClean="0"/>
              <a:t>遍</a:t>
            </a:r>
            <a:endParaRPr lang="en-US" altLang="zh-CN" dirty="0" smtClean="0"/>
          </a:p>
          <a:p>
            <a:r>
              <a:rPr lang="en-US" altLang="zh-CN" dirty="0"/>
              <a:t>He </a:t>
            </a:r>
            <a:r>
              <a:rPr lang="en-US" altLang="zh-CN" dirty="0">
                <a:solidFill>
                  <a:srgbClr val="FF0000"/>
                </a:solidFill>
              </a:rPr>
              <a:t>lectured to </a:t>
            </a:r>
            <a:r>
              <a:rPr lang="en-US" altLang="zh-CN" dirty="0"/>
              <a:t>his students </a:t>
            </a:r>
            <a:r>
              <a:rPr lang="en-US" altLang="zh-CN" dirty="0">
                <a:solidFill>
                  <a:srgbClr val="FF0000"/>
                </a:solidFill>
              </a:rPr>
              <a:t>on</a:t>
            </a:r>
            <a:r>
              <a:rPr lang="en-US" altLang="zh-CN" dirty="0"/>
              <a:t> modern writers.</a:t>
            </a:r>
            <a:br>
              <a:rPr lang="en-US" altLang="zh-CN" dirty="0"/>
            </a:br>
            <a:r>
              <a:rPr lang="zh-CN" altLang="en-US" dirty="0"/>
              <a:t>他给学生们讲了关于现代作家的一课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6408" y="116632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?2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5" t="35610" r="18088" b="47621"/>
          <a:stretch>
            <a:fillRect/>
          </a:stretch>
        </p:blipFill>
        <p:spPr>
          <a:xfrm>
            <a:off x="20283" y="451984"/>
            <a:ext cx="9177965" cy="103280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256259" y="558924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6409" y="5733256"/>
            <a:ext cx="8957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He will give a lecture covering/ concerning/ about the festival culture in the UK, during which we are required to keep silence and 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6" t="64597" r="19860" b="27155"/>
          <a:stretch>
            <a:fillRect/>
          </a:stretch>
        </p:blipFill>
        <p:spPr>
          <a:xfrm>
            <a:off x="127301" y="404664"/>
            <a:ext cx="2880320" cy="576064"/>
          </a:xfrm>
          <a:prstGeom prst="rect">
            <a:avLst/>
          </a:prstGeom>
        </p:spPr>
      </p:pic>
      <p:cxnSp>
        <p:nvCxnSpPr>
          <p:cNvPr id="4" name="直接箭头连接符 3"/>
          <p:cNvCxnSpPr/>
          <p:nvPr/>
        </p:nvCxnSpPr>
        <p:spPr>
          <a:xfrm>
            <a:off x="3203848" y="69269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836712"/>
            <a:ext cx="91765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Let's have a good round of applause for </a:t>
            </a:r>
            <a:r>
              <a:rPr lang="en-US" altLang="zh-CN" dirty="0" smtClean="0"/>
              <a:t>him/ our distinguished professor.</a:t>
            </a:r>
            <a:endParaRPr lang="en-US" altLang="zh-CN" dirty="0" smtClean="0"/>
          </a:p>
          <a:p>
            <a:r>
              <a:rPr lang="en-US" altLang="zh-CN" dirty="0"/>
              <a:t> L</a:t>
            </a:r>
            <a:r>
              <a:rPr lang="en-US" altLang="zh-CN" dirty="0" smtClean="0"/>
              <a:t>et’s rise </a:t>
            </a:r>
            <a:r>
              <a:rPr lang="en-US" altLang="zh-CN" dirty="0"/>
              <a:t>to applaud the speaker</a:t>
            </a:r>
            <a:r>
              <a:rPr lang="en-US" altLang="zh-CN" dirty="0" smtClean="0"/>
              <a:t>. </a:t>
            </a:r>
            <a:endParaRPr lang="en-US" altLang="zh-CN" dirty="0" smtClean="0"/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7301" y="116632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?3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824" y="2514252"/>
            <a:ext cx="3570208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keep </a:t>
            </a:r>
            <a:r>
              <a:rPr lang="en-US" altLang="zh-CN" u="sng" dirty="0" smtClean="0"/>
              <a:t>quite</a:t>
            </a:r>
            <a:endParaRPr lang="en-US" altLang="zh-CN" u="sng" dirty="0" smtClean="0"/>
          </a:p>
          <a:p>
            <a:r>
              <a:rPr lang="en-US" altLang="zh-CN" dirty="0" smtClean="0"/>
              <a:t>listen </a:t>
            </a:r>
            <a:r>
              <a:rPr lang="en-US" altLang="zh-CN" dirty="0" smtClean="0">
                <a:latin typeface="宋体" panose="02010600030101010101" pitchFamily="2" charset="-122"/>
                <a:ea typeface="宋体" panose="02010600030101010101" pitchFamily="2" charset="-122"/>
              </a:rPr>
              <a:t>∧</a:t>
            </a:r>
            <a:r>
              <a:rPr lang="en-US" altLang="zh-CN" dirty="0" smtClean="0"/>
              <a:t> him</a:t>
            </a:r>
            <a:endParaRPr lang="en-US" altLang="zh-CN" dirty="0" smtClean="0"/>
          </a:p>
          <a:p>
            <a:r>
              <a:rPr lang="en-US" altLang="zh-CN" dirty="0" smtClean="0"/>
              <a:t>be </a:t>
            </a:r>
            <a:r>
              <a:rPr lang="en-US" altLang="zh-CN" u="sng" dirty="0" err="1" smtClean="0"/>
              <a:t>greatful</a:t>
            </a:r>
            <a:r>
              <a:rPr lang="en-US" altLang="zh-CN" dirty="0" smtClean="0"/>
              <a:t> to you</a:t>
            </a:r>
            <a:endParaRPr lang="en-US" altLang="zh-CN" dirty="0" smtClean="0"/>
          </a:p>
          <a:p>
            <a:endParaRPr lang="en-US" altLang="zh-CN" sz="1600" dirty="0" smtClean="0"/>
          </a:p>
          <a:p>
            <a:r>
              <a:rPr lang="zh-CN" altLang="en-US" dirty="0" smtClean="0"/>
              <a:t>你必须首先达到一些要求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sz="1600" dirty="0" smtClean="0"/>
          </a:p>
          <a:p>
            <a:r>
              <a:rPr lang="zh-CN" altLang="en-US" dirty="0" smtClean="0"/>
              <a:t>向这位教授致敬</a:t>
            </a:r>
            <a:endParaRPr lang="en-US" altLang="zh-CN" dirty="0" smtClean="0"/>
          </a:p>
          <a:p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>
          <a:xfrm>
            <a:off x="1969277" y="270892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021312" y="31144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503565" y="350100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02395" y="2437803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quiet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97459" y="2899468"/>
            <a:ext cx="1737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listen </a:t>
            </a:r>
            <a:r>
              <a:rPr lang="en-US" altLang="zh-CN" b="1" dirty="0" smtClean="0"/>
              <a:t>to</a:t>
            </a:r>
            <a:r>
              <a:rPr lang="en-US" altLang="zh-CN" dirty="0" smtClean="0"/>
              <a:t> him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01703" y="3270175"/>
            <a:ext cx="1994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grateful </a:t>
            </a:r>
            <a:r>
              <a:rPr lang="en-US" altLang="zh-CN" dirty="0" smtClean="0"/>
              <a:t>to you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3824" y="1976138"/>
            <a:ext cx="998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b="1" dirty="0"/>
              <a:t>More:</a:t>
            </a:r>
            <a:endParaRPr lang="zh-CN" alt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7301" y="4344909"/>
            <a:ext cx="713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First of all, there are some requirements for you to meet.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3824" y="5345796"/>
            <a:ext cx="5395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… give/ pay (our) respect to the professor.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2" grpId="0"/>
      <p:bldP spid="13" grpId="0"/>
      <p:bldP spid="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8497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b="1" dirty="0" smtClean="0"/>
              <a:t>Assignment:</a:t>
            </a:r>
            <a:endParaRPr lang="en-US" altLang="zh-CN" b="1" dirty="0" smtClean="0"/>
          </a:p>
          <a:p>
            <a:endParaRPr lang="en-US" altLang="zh-CN" b="1" dirty="0" smtClean="0"/>
          </a:p>
          <a:p>
            <a:r>
              <a:rPr lang="en-US" altLang="zh-CN" dirty="0" smtClean="0"/>
              <a:t>After </a:t>
            </a:r>
            <a:r>
              <a:rPr lang="en-US" altLang="zh-CN" dirty="0"/>
              <a:t>reading the sample writing, the concerned language chunks and the example from our fellow student (we need to give our thanks to this generous  buddy), </a:t>
            </a:r>
            <a:r>
              <a:rPr lang="en-US" altLang="zh-CN" dirty="0" smtClean="0"/>
              <a:t>can you find some way to make your </a:t>
            </a:r>
            <a:r>
              <a:rPr lang="en-US" altLang="zh-CN" dirty="0"/>
              <a:t>own </a:t>
            </a:r>
            <a:r>
              <a:rPr lang="en-US" altLang="zh-CN" dirty="0" smtClean="0"/>
              <a:t>work better? </a:t>
            </a:r>
            <a:r>
              <a:rPr lang="en-US" altLang="zh-CN" dirty="0"/>
              <a:t>Please </a:t>
            </a:r>
            <a:r>
              <a:rPr lang="en-US" altLang="zh-CN" b="1" dirty="0" smtClean="0">
                <a:solidFill>
                  <a:srgbClr val="FF0000"/>
                </a:solidFill>
              </a:rPr>
              <a:t>rewrite </a:t>
            </a:r>
            <a:r>
              <a:rPr lang="en-US" altLang="zh-CN" b="1" dirty="0">
                <a:solidFill>
                  <a:srgbClr val="FF0000"/>
                </a:solidFill>
              </a:rPr>
              <a:t>it  </a:t>
            </a:r>
            <a:r>
              <a:rPr lang="en-US" altLang="zh-CN" dirty="0"/>
              <a:t>to see if you can make any progress</a:t>
            </a:r>
            <a:r>
              <a:rPr lang="en-US" altLang="zh-CN" dirty="0" smtClean="0"/>
              <a:t>!</a:t>
            </a:r>
            <a:endParaRPr lang="en-US" altLang="zh-CN" dirty="0" smtClean="0"/>
          </a:p>
          <a:p>
            <a:endParaRPr lang="en-US" altLang="zh-CN" sz="1200" dirty="0" smtClean="0"/>
          </a:p>
          <a:p>
            <a:r>
              <a:rPr lang="en-US" altLang="zh-CN" dirty="0" smtClean="0"/>
              <a:t>p. s. </a:t>
            </a:r>
            <a:r>
              <a:rPr lang="en-US" altLang="zh-CN" b="1" dirty="0" smtClean="0">
                <a:solidFill>
                  <a:srgbClr val="FF0000"/>
                </a:solidFill>
              </a:rPr>
              <a:t>Underline</a:t>
            </a:r>
            <a:r>
              <a:rPr lang="en-US" altLang="zh-CN" dirty="0" smtClean="0"/>
              <a:t> the highlighted expressions in your passage.</a:t>
            </a:r>
            <a:endParaRPr lang="zh-CN" altLang="en-US" dirty="0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3933056"/>
            <a:ext cx="4514850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5" r="7254" b="5664"/>
          <a:stretch>
            <a:fillRect/>
          </a:stretch>
        </p:blipFill>
        <p:spPr>
          <a:xfrm rot="16200000">
            <a:off x="2223723" y="-2258725"/>
            <a:ext cx="4651626" cy="91720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4714660"/>
            <a:ext cx="926857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Who</a:t>
            </a:r>
            <a:endParaRPr lang="en-US" altLang="zh-CN" sz="24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1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</a:t>
            </a:r>
            <a:endParaRPr lang="en-US" altLang="zh-CN" sz="24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11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2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</a:t>
            </a:r>
            <a:endParaRPr lang="zh-CN" altLang="en-US" sz="2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4750563"/>
            <a:ext cx="4185761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Professor </a:t>
            </a:r>
            <a:r>
              <a:rPr lang="en-US" altLang="zh-CN" dirty="0" smtClean="0"/>
              <a:t>David</a:t>
            </a:r>
            <a:endParaRPr lang="en-US" altLang="zh-CN" dirty="0" smtClean="0"/>
          </a:p>
          <a:p>
            <a:endParaRPr lang="en-US" altLang="zh-CN" sz="1100" dirty="0"/>
          </a:p>
          <a:p>
            <a:r>
              <a:rPr lang="zh-CN" altLang="en-US" dirty="0"/>
              <a:t>一</a:t>
            </a:r>
            <a:r>
              <a:rPr lang="zh-CN" altLang="en-US" dirty="0" smtClean="0"/>
              <a:t>个关于英国节日文化的讲座</a:t>
            </a:r>
            <a:endParaRPr lang="en-US" altLang="zh-CN" dirty="0" smtClean="0"/>
          </a:p>
          <a:p>
            <a:endParaRPr lang="en-US" altLang="zh-CN" sz="1100" dirty="0"/>
          </a:p>
          <a:p>
            <a:r>
              <a:rPr lang="zh-CN" altLang="en-US" dirty="0" smtClean="0"/>
              <a:t>一份讲座主持开场白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02253" y="4750562"/>
            <a:ext cx="487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I (</a:t>
            </a:r>
            <a:r>
              <a:rPr lang="zh-CN" altLang="en-US" dirty="0"/>
              <a:t>校英语俱乐部的活动主持人李华</a:t>
            </a:r>
            <a:r>
              <a:rPr lang="en-US" altLang="zh-CN" dirty="0"/>
              <a:t>)</a:t>
            </a:r>
            <a:endParaRPr lang="zh-CN" altLang="en-US" dirty="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3275856" y="5085184"/>
            <a:ext cx="10270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64822" y="4695527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invite</a:t>
            </a:r>
            <a:endParaRPr lang="zh-CN" altLang="en-US" dirty="0"/>
          </a:p>
        </p:txBody>
      </p:sp>
      <p:sp>
        <p:nvSpPr>
          <p:cNvPr id="14" name="椭圆 13"/>
          <p:cNvSpPr/>
          <p:nvPr/>
        </p:nvSpPr>
        <p:spPr>
          <a:xfrm>
            <a:off x="251520" y="3429000"/>
            <a:ext cx="1944216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1115616" y="5733256"/>
            <a:ext cx="2880320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箭头连接符 16"/>
          <p:cNvCxnSpPr>
            <a:stCxn id="14" idx="6"/>
          </p:cNvCxnSpPr>
          <p:nvPr/>
        </p:nvCxnSpPr>
        <p:spPr>
          <a:xfrm>
            <a:off x="2195736" y="3753036"/>
            <a:ext cx="3528392" cy="2124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>
            <a:stCxn id="15" idx="6"/>
          </p:cNvCxnSpPr>
          <p:nvPr/>
        </p:nvCxnSpPr>
        <p:spPr>
          <a:xfrm flipV="1">
            <a:off x="3995936" y="5877272"/>
            <a:ext cx="1728192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24128" y="5733256"/>
            <a:ext cx="1928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语篇</a:t>
            </a:r>
            <a:r>
              <a:rPr lang="zh-CN" altLang="en-US" dirty="0" smtClean="0"/>
              <a:t>类型</a:t>
            </a:r>
            <a:endParaRPr lang="en-US" altLang="zh-CN" dirty="0" smtClean="0"/>
          </a:p>
          <a:p>
            <a:r>
              <a:rPr lang="en-US" altLang="zh-CN" dirty="0" smtClean="0"/>
              <a:t>(</a:t>
            </a:r>
            <a:r>
              <a:rPr lang="zh-CN" altLang="en-US" dirty="0" smtClean="0">
                <a:solidFill>
                  <a:srgbClr val="FF0000"/>
                </a:solidFill>
              </a:rPr>
              <a:t>交际目的</a:t>
            </a:r>
            <a:r>
              <a:rPr lang="en-US" altLang="zh-CN" dirty="0" smtClean="0"/>
              <a:t>)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21" name="椭圆 20"/>
          <p:cNvSpPr/>
          <p:nvPr/>
        </p:nvSpPr>
        <p:spPr>
          <a:xfrm>
            <a:off x="971600" y="980728"/>
            <a:ext cx="158417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2555776" y="1592796"/>
            <a:ext cx="14041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02837" y="134367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>
                <a:solidFill>
                  <a:srgbClr val="FF0000"/>
                </a:solidFill>
              </a:rPr>
              <a:t>主题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14627" y="5589240"/>
            <a:ext cx="13805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sz="2000" dirty="0" smtClean="0"/>
              <a:t>(</a:t>
            </a:r>
            <a:r>
              <a:rPr lang="zh-CN" altLang="en-US" sz="2000" dirty="0" smtClean="0"/>
              <a:t>演讲</a:t>
            </a:r>
            <a:r>
              <a:rPr lang="en-US" altLang="zh-CN" sz="2000" dirty="0" smtClean="0"/>
              <a:t>)</a:t>
            </a:r>
            <a:endParaRPr lang="en-US" altLang="zh-CN" sz="2000" dirty="0" smtClean="0"/>
          </a:p>
          <a:p>
            <a:r>
              <a:rPr lang="en-US" altLang="zh-CN" sz="2000" dirty="0" smtClean="0"/>
              <a:t>(</a:t>
            </a:r>
            <a:r>
              <a:rPr lang="zh-CN" altLang="en-US" sz="2000" dirty="0"/>
              <a:t>口头通知</a:t>
            </a:r>
            <a:r>
              <a:rPr lang="en-US" altLang="zh-CN" sz="2000" dirty="0" smtClean="0"/>
              <a:t>)</a:t>
            </a:r>
            <a:endParaRPr lang="en-US" altLang="zh-CN" sz="2000" dirty="0" smtClean="0"/>
          </a:p>
          <a:p>
            <a:r>
              <a:rPr lang="en-US" altLang="zh-CN" sz="2000" dirty="0" smtClean="0"/>
              <a:t>…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5" grpId="0"/>
      <p:bldP spid="9" grpId="0"/>
      <p:bldP spid="14" grpId="0" animBg="1"/>
      <p:bldP spid="15" grpId="0" animBg="1"/>
      <p:bldP spid="20" grpId="0"/>
      <p:bldP spid="21" grpId="0" animBg="1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273" y="1196752"/>
            <a:ext cx="62646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Ladies and gentleman,</a:t>
            </a:r>
            <a:endParaRPr lang="zh-CN" altLang="zh-CN" dirty="0"/>
          </a:p>
          <a:p>
            <a:r>
              <a:rPr lang="en-US" altLang="zh-CN" dirty="0"/>
              <a:t>	May I have your attention please? </a:t>
            </a:r>
            <a:r>
              <a:rPr lang="en-US" altLang="zh-CN" dirty="0">
                <a:solidFill>
                  <a:srgbClr val="FF0000"/>
                </a:solidFill>
              </a:rPr>
              <a:t>I’m the host Li </a:t>
            </a:r>
            <a:r>
              <a:rPr lang="en-US" altLang="zh-CN" dirty="0" err="1">
                <a:solidFill>
                  <a:srgbClr val="FF0000"/>
                </a:solidFill>
              </a:rPr>
              <a:t>Hua</a:t>
            </a:r>
            <a:r>
              <a:rPr lang="en-US" altLang="zh-CN" dirty="0">
                <a:solidFill>
                  <a:srgbClr val="FF0000"/>
                </a:solidFill>
              </a:rPr>
              <a:t>. Festivals help to open many doors related to fun activities and various aspects of culture. To deepen our understanding of British festivals and its culture, </a:t>
            </a:r>
            <a:r>
              <a:rPr lang="en-US" altLang="zh-CN" dirty="0">
                <a:solidFill>
                  <a:schemeClr val="tx2"/>
                </a:solidFill>
              </a:rPr>
              <a:t>we are now gathering here to attend the lecture by Professor David Brown. He once worked for British Consulate General Shanghai but currently is hosting a series of lectures on cross-cultural communication in Zhejiang University. </a:t>
            </a:r>
            <a:r>
              <a:rPr lang="en-US" altLang="zh-CN" dirty="0">
                <a:solidFill>
                  <a:srgbClr val="7030A0"/>
                </a:solidFill>
              </a:rPr>
              <a:t>Please mind your manners while listening. Turn all electronic devices off and never talk unless you are invited to. </a:t>
            </a:r>
            <a:r>
              <a:rPr lang="en-US" altLang="zh-CN" dirty="0"/>
              <a:t>Thanks! So now, let’s welcome Professor David and begin our cultural journey.</a:t>
            </a:r>
            <a:endParaRPr lang="zh-CN" altLang="zh-CN" dirty="0"/>
          </a:p>
        </p:txBody>
      </p:sp>
      <p:sp>
        <p:nvSpPr>
          <p:cNvPr id="3" name="TextBox 2"/>
          <p:cNvSpPr txBox="1"/>
          <p:nvPr/>
        </p:nvSpPr>
        <p:spPr>
          <a:xfrm>
            <a:off x="6300192" y="29815"/>
            <a:ext cx="2843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b="1" dirty="0" smtClean="0"/>
              <a:t>Sample Writing</a:t>
            </a:r>
            <a:endParaRPr lang="zh-CN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50969" y="1625024"/>
            <a:ext cx="2394856" cy="5016758"/>
          </a:xfrm>
          <a:prstGeom prst="rect">
            <a:avLst/>
          </a:prstGeom>
          <a:solidFill>
            <a:srgbClr val="EEEEEE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/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1</a:t>
            </a:r>
            <a:r>
              <a:rPr lang="zh-CN" altLang="en-US" dirty="0">
                <a:solidFill>
                  <a:srgbClr val="FF0000"/>
                </a:solidFill>
              </a:rPr>
              <a:t>．活动目的</a:t>
            </a:r>
            <a:r>
              <a:rPr lang="en-US" altLang="zh-CN" dirty="0">
                <a:solidFill>
                  <a:srgbClr val="FF0000"/>
                </a:solidFill>
              </a:rPr>
              <a:t>;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>
                <a:solidFill>
                  <a:schemeClr val="tx2"/>
                </a:solidFill>
              </a:rPr>
              <a:t>2</a:t>
            </a:r>
            <a:r>
              <a:rPr lang="zh-CN" altLang="en-US" dirty="0">
                <a:solidFill>
                  <a:schemeClr val="tx2"/>
                </a:solidFill>
              </a:rPr>
              <a:t>．介绍 </a:t>
            </a:r>
            <a:r>
              <a:rPr lang="en-US" altLang="zh-CN" dirty="0">
                <a:solidFill>
                  <a:schemeClr val="tx2"/>
                </a:solidFill>
              </a:rPr>
              <a:t>David</a:t>
            </a:r>
            <a:r>
              <a:rPr lang="zh-CN" altLang="en-US" dirty="0">
                <a:solidFill>
                  <a:schemeClr val="tx2"/>
                </a:solidFill>
              </a:rPr>
              <a:t>教授</a:t>
            </a:r>
            <a:r>
              <a:rPr lang="en-US" altLang="zh-CN" dirty="0">
                <a:solidFill>
                  <a:schemeClr val="tx2"/>
                </a:solidFill>
              </a:rPr>
              <a:t>;</a:t>
            </a:r>
            <a:endParaRPr lang="en-US" altLang="zh-CN" dirty="0">
              <a:solidFill>
                <a:schemeClr val="tx2"/>
              </a:solidFill>
            </a:endParaRP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rgbClr val="7030A0"/>
                </a:solidFill>
              </a:rPr>
              <a:t>3</a:t>
            </a:r>
            <a:r>
              <a:rPr lang="zh-CN" altLang="en-US" dirty="0">
                <a:solidFill>
                  <a:srgbClr val="7030A0"/>
                </a:solidFill>
              </a:rPr>
              <a:t>．听讲座要求</a:t>
            </a:r>
            <a:r>
              <a:rPr lang="zh-CN" altLang="en-US" dirty="0" smtClean="0">
                <a:solidFill>
                  <a:srgbClr val="7030A0"/>
                </a:solidFill>
              </a:rPr>
              <a:t>。</a:t>
            </a:r>
            <a:endParaRPr lang="en-US" altLang="zh-CN" dirty="0" smtClean="0">
              <a:solidFill>
                <a:srgbClr val="7030A0"/>
              </a:solidFill>
            </a:endParaRPr>
          </a:p>
          <a:p>
            <a:endParaRPr lang="en-US" altLang="zh-CN" dirty="0">
              <a:solidFill>
                <a:srgbClr val="7030A0"/>
              </a:solidFill>
            </a:endParaRPr>
          </a:p>
          <a:p>
            <a:endParaRPr lang="en-US" altLang="zh-CN" dirty="0" smtClean="0">
              <a:solidFill>
                <a:srgbClr val="7030A0"/>
              </a:solidFill>
            </a:endParaRPr>
          </a:p>
          <a:p>
            <a:endParaRPr lang="en-US" altLang="zh-CN" dirty="0">
              <a:solidFill>
                <a:srgbClr val="7030A0"/>
              </a:solidFill>
            </a:endParaRPr>
          </a:p>
          <a:p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273" y="476672"/>
            <a:ext cx="8778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你校英语俱乐部邀请</a:t>
            </a:r>
            <a:r>
              <a:rPr lang="en-US" altLang="zh-CN" sz="2000" dirty="0"/>
              <a:t>David </a:t>
            </a:r>
            <a:r>
              <a:rPr lang="zh-CN" altLang="en-US" sz="2000" dirty="0"/>
              <a:t>教授来做一个关于英国节日文化的讲座。假设你是该活动的主持人李华，请用英语写一份讲座主持开场白</a:t>
            </a:r>
            <a:r>
              <a:rPr lang="zh-CN" altLang="en-US" sz="2000" dirty="0" smtClean="0"/>
              <a:t>。</a:t>
            </a:r>
            <a:endParaRPr lang="en-US" altLang="zh-CN" sz="2000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5220072" y="306896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323528" y="3429000"/>
            <a:ext cx="273630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633378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一、文化类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、文化多元化</a:t>
            </a:r>
            <a:r>
              <a:rPr lang="en-US" altLang="zh-CN" dirty="0"/>
              <a:t>: cultural diversity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、文化冲突</a:t>
            </a:r>
            <a:r>
              <a:rPr lang="en-US" altLang="zh-CN" dirty="0" smtClean="0"/>
              <a:t>:     cultural conflict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、文化震撼：</a:t>
            </a:r>
            <a:r>
              <a:rPr lang="en-US" altLang="zh-CN" dirty="0" smtClean="0"/>
              <a:t>cultural shock</a:t>
            </a:r>
            <a:endParaRPr lang="en-US" altLang="zh-CN" dirty="0"/>
          </a:p>
          <a:p>
            <a:r>
              <a:rPr lang="en-US" altLang="zh-CN" dirty="0"/>
              <a:t>3</a:t>
            </a:r>
            <a:r>
              <a:rPr lang="zh-CN" altLang="en-US" dirty="0"/>
              <a:t>、跨文化交流</a:t>
            </a:r>
            <a:r>
              <a:rPr lang="en-US" altLang="zh-CN" dirty="0"/>
              <a:t>: cross-cultural communication</a:t>
            </a:r>
            <a:endParaRPr lang="en-US" altLang="zh-CN" dirty="0"/>
          </a:p>
          <a:p>
            <a:r>
              <a:rPr lang="en-US" altLang="zh-CN" dirty="0"/>
              <a:t>4</a:t>
            </a:r>
            <a:r>
              <a:rPr lang="zh-CN" altLang="en-US" dirty="0"/>
              <a:t>、文化传统</a:t>
            </a:r>
            <a:r>
              <a:rPr lang="en-US" altLang="zh-CN" dirty="0"/>
              <a:t>: </a:t>
            </a:r>
            <a:r>
              <a:rPr lang="en-US" altLang="zh-CN" dirty="0" smtClean="0"/>
              <a:t>     cultural </a:t>
            </a:r>
            <a:r>
              <a:rPr lang="en-US" altLang="zh-CN" dirty="0"/>
              <a:t>traditions</a:t>
            </a:r>
            <a:endParaRPr lang="en-US" altLang="zh-CN" dirty="0"/>
          </a:p>
          <a:p>
            <a:r>
              <a:rPr lang="en-US" altLang="zh-CN" dirty="0"/>
              <a:t>5</a:t>
            </a:r>
            <a:r>
              <a:rPr lang="zh-CN" altLang="en-US" dirty="0"/>
              <a:t>、弘扬民族文化</a:t>
            </a:r>
            <a:r>
              <a:rPr lang="en-US" altLang="zh-CN" dirty="0"/>
              <a:t>: carry forward national culture</a:t>
            </a:r>
            <a:endParaRPr lang="en-US" altLang="zh-CN" dirty="0"/>
          </a:p>
          <a:p>
            <a:r>
              <a:rPr lang="en-US" altLang="zh-CN" dirty="0"/>
              <a:t>6</a:t>
            </a:r>
            <a:r>
              <a:rPr lang="zh-CN" altLang="en-US" dirty="0"/>
              <a:t>、文化差异性</a:t>
            </a:r>
            <a:r>
              <a:rPr lang="en-US" altLang="zh-CN" dirty="0"/>
              <a:t>: </a:t>
            </a:r>
            <a:r>
              <a:rPr lang="en-US" altLang="zh-CN" dirty="0" smtClean="0"/>
              <a:t>  cultural </a:t>
            </a:r>
            <a:r>
              <a:rPr lang="en-US" altLang="zh-CN" dirty="0"/>
              <a:t>differences</a:t>
            </a:r>
            <a:endParaRPr lang="en-US" altLang="zh-CN" dirty="0"/>
          </a:p>
          <a:p>
            <a:r>
              <a:rPr lang="en-US" altLang="zh-CN" dirty="0"/>
              <a:t>7</a:t>
            </a:r>
            <a:r>
              <a:rPr lang="zh-CN" altLang="en-US" dirty="0"/>
              <a:t>、文化全球化</a:t>
            </a:r>
            <a:r>
              <a:rPr lang="en-US" altLang="zh-CN" dirty="0"/>
              <a:t>: </a:t>
            </a:r>
            <a:r>
              <a:rPr lang="en-US" altLang="zh-CN" dirty="0" smtClean="0"/>
              <a:t>  cultural </a:t>
            </a:r>
            <a:r>
              <a:rPr lang="en-US" altLang="zh-CN" dirty="0"/>
              <a:t>globalization</a:t>
            </a:r>
            <a:endParaRPr lang="en-US" altLang="zh-CN" dirty="0"/>
          </a:p>
          <a:p>
            <a:r>
              <a:rPr lang="en-US" altLang="zh-CN" dirty="0" smtClean="0"/>
              <a:t>8</a:t>
            </a:r>
            <a:r>
              <a:rPr lang="zh-CN" altLang="en-US" dirty="0" smtClean="0"/>
              <a:t>、</a:t>
            </a:r>
            <a:r>
              <a:rPr lang="zh-CN" altLang="en-US" dirty="0"/>
              <a:t>融合交汇</a:t>
            </a:r>
            <a:r>
              <a:rPr lang="en-US" altLang="zh-CN" dirty="0"/>
              <a:t>: </a:t>
            </a:r>
            <a:r>
              <a:rPr lang="en-US" altLang="zh-CN" dirty="0" smtClean="0"/>
              <a:t>      integration </a:t>
            </a:r>
            <a:r>
              <a:rPr lang="en-US" altLang="zh-CN" dirty="0"/>
              <a:t>and interaction</a:t>
            </a:r>
            <a:endParaRPr lang="zh-CN" altLang="en-US" dirty="0"/>
          </a:p>
        </p:txBody>
      </p:sp>
      <p:pic>
        <p:nvPicPr>
          <p:cNvPr id="1026" name="Picture 2" descr="查看源图像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196" y="3915866"/>
            <a:ext cx="4271300" cy="2825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28228" y="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主题语料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二、教育</a:t>
            </a:r>
            <a:r>
              <a:rPr lang="zh-CN" altLang="en-US" dirty="0" smtClean="0"/>
              <a:t>类</a:t>
            </a:r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/>
              <a:t>、培养想象力</a:t>
            </a:r>
            <a:r>
              <a:rPr lang="en-US" altLang="zh-CN" dirty="0"/>
              <a:t>: nurture </a:t>
            </a:r>
            <a:r>
              <a:rPr lang="en-US" altLang="zh-CN" dirty="0" smtClean="0"/>
              <a:t>imagination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/>
              <a:t>、丰富某人知识</a:t>
            </a:r>
            <a:r>
              <a:rPr lang="en-US" altLang="zh-CN" dirty="0"/>
              <a:t>: enrich one' s </a:t>
            </a:r>
            <a:r>
              <a:rPr lang="en-US" altLang="zh-CN" dirty="0" smtClean="0"/>
              <a:t>knowledge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/>
              <a:t>、开阔视野</a:t>
            </a:r>
            <a:r>
              <a:rPr lang="en-US" altLang="zh-CN" dirty="0"/>
              <a:t>: </a:t>
            </a:r>
            <a:r>
              <a:rPr lang="en-US" altLang="zh-CN" dirty="0" smtClean="0"/>
              <a:t>widen/broaden (one’s) horizon(s)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/>
              <a:t>、激发兴趣</a:t>
            </a:r>
            <a:r>
              <a:rPr lang="en-US" altLang="zh-CN" dirty="0"/>
              <a:t>: inspire/stimulate </a:t>
            </a:r>
            <a:r>
              <a:rPr lang="en-US" altLang="zh-CN" dirty="0" smtClean="0"/>
              <a:t>(one’s) interest</a:t>
            </a:r>
            <a:endParaRPr lang="en-US" altLang="zh-CN" dirty="0" smtClean="0"/>
          </a:p>
          <a:p>
            <a:r>
              <a:rPr lang="en-US" altLang="zh-CN" dirty="0" smtClean="0"/>
              <a:t>5</a:t>
            </a:r>
            <a:r>
              <a:rPr lang="zh-CN" altLang="en-US" dirty="0"/>
              <a:t>、发展</a:t>
            </a:r>
            <a:r>
              <a:rPr lang="en-US" altLang="zh-CN" dirty="0"/>
              <a:t>/</a:t>
            </a:r>
            <a:r>
              <a:rPr lang="zh-CN" altLang="en-US" dirty="0"/>
              <a:t>激发潜力</a:t>
            </a:r>
            <a:r>
              <a:rPr lang="en-US" altLang="zh-CN" dirty="0"/>
              <a:t>:develop/stimulate </a:t>
            </a:r>
            <a:r>
              <a:rPr lang="en-US" altLang="zh-CN" dirty="0" smtClean="0"/>
              <a:t>(one’s) potential</a:t>
            </a:r>
            <a:endParaRPr lang="en-US" altLang="zh-CN" dirty="0" smtClean="0"/>
          </a:p>
          <a:p>
            <a:r>
              <a:rPr lang="en-US" altLang="zh-CN" dirty="0" smtClean="0"/>
              <a:t>6</a:t>
            </a:r>
            <a:r>
              <a:rPr lang="zh-CN" altLang="en-US" dirty="0"/>
              <a:t>、为将来打下坚实的基础</a:t>
            </a:r>
            <a:r>
              <a:rPr lang="en-US" altLang="zh-CN" dirty="0"/>
              <a:t>: lay a solid foundation for the </a:t>
            </a:r>
            <a:r>
              <a:rPr lang="en-US" altLang="zh-CN" dirty="0" smtClean="0"/>
              <a:t>future</a:t>
            </a:r>
            <a:endParaRPr lang="en-US" altLang="zh-CN" dirty="0" smtClean="0"/>
          </a:p>
          <a:p>
            <a:r>
              <a:rPr lang="en-US" altLang="zh-CN" dirty="0" smtClean="0"/>
              <a:t>7</a:t>
            </a:r>
            <a:r>
              <a:rPr lang="zh-CN" altLang="en-US" dirty="0"/>
              <a:t>、对将来的发展有益</a:t>
            </a:r>
            <a:r>
              <a:rPr lang="en-US" altLang="zh-CN" dirty="0"/>
              <a:t>: benefit future </a:t>
            </a:r>
            <a:r>
              <a:rPr lang="en-US" altLang="zh-CN" dirty="0" smtClean="0"/>
              <a:t>development</a:t>
            </a:r>
            <a:endParaRPr lang="en-US" altLang="zh-CN" dirty="0" smtClean="0"/>
          </a:p>
          <a:p>
            <a:r>
              <a:rPr lang="en-US" altLang="zh-CN" dirty="0" smtClean="0"/>
              <a:t>8</a:t>
            </a:r>
            <a:r>
              <a:rPr lang="zh-CN" altLang="en-US" dirty="0"/>
              <a:t>、扩大知识面</a:t>
            </a:r>
            <a:r>
              <a:rPr lang="en-US" altLang="zh-CN" dirty="0"/>
              <a:t>:expand one’ s </a:t>
            </a:r>
            <a:r>
              <a:rPr lang="en-US" altLang="zh-CN" dirty="0" smtClean="0"/>
              <a:t>knowledge</a:t>
            </a:r>
            <a:endParaRPr lang="en-US" altLang="zh-CN" dirty="0" smtClean="0"/>
          </a:p>
          <a:p>
            <a:r>
              <a:rPr lang="en-US" altLang="zh-CN" dirty="0" smtClean="0"/>
              <a:t>9</a:t>
            </a:r>
            <a:r>
              <a:rPr lang="zh-CN" altLang="en-US" dirty="0"/>
              <a:t>、学术诚信</a:t>
            </a:r>
            <a:r>
              <a:rPr lang="en-US" altLang="zh-CN" dirty="0"/>
              <a:t>: academic </a:t>
            </a:r>
            <a:r>
              <a:rPr lang="en-US" altLang="zh-CN" dirty="0" smtClean="0"/>
              <a:t>integrity</a:t>
            </a:r>
            <a:endParaRPr lang="en-US" altLang="zh-CN" dirty="0" smtClean="0"/>
          </a:p>
          <a:p>
            <a:r>
              <a:rPr lang="en-US" altLang="zh-CN" dirty="0" smtClean="0"/>
              <a:t>10</a:t>
            </a:r>
            <a:r>
              <a:rPr lang="zh-CN" altLang="en-US" dirty="0"/>
              <a:t>、有理想、有道德、有文化、有纪律</a:t>
            </a:r>
            <a:r>
              <a:rPr lang="en-US" altLang="zh-CN" dirty="0"/>
              <a:t>: with lofty ideals, integrity, knowledge and a </a:t>
            </a:r>
            <a:r>
              <a:rPr lang="en-US" altLang="zh-CN" dirty="0" smtClean="0"/>
              <a:t>strong sense </a:t>
            </a:r>
            <a:r>
              <a:rPr lang="en-US" altLang="zh-CN" dirty="0"/>
              <a:t>of </a:t>
            </a:r>
            <a:r>
              <a:rPr lang="en-US" altLang="zh-CN" dirty="0" smtClean="0"/>
              <a:t>discipline</a:t>
            </a:r>
            <a:endParaRPr lang="en-US" altLang="zh-CN" dirty="0" smtClean="0"/>
          </a:p>
          <a:p>
            <a:r>
              <a:rPr lang="en-US" altLang="zh-CN" dirty="0" smtClean="0"/>
              <a:t>11</a:t>
            </a:r>
            <a:r>
              <a:rPr lang="zh-CN" altLang="en-US" dirty="0"/>
              <a:t>、从学习中获得乐趣</a:t>
            </a:r>
            <a:r>
              <a:rPr lang="en-US" altLang="zh-CN" dirty="0"/>
              <a:t>: derive pleasure from one’ s </a:t>
            </a:r>
            <a:r>
              <a:rPr lang="en-US" altLang="zh-CN" dirty="0" smtClean="0"/>
              <a:t>studies</a:t>
            </a:r>
            <a:endParaRPr lang="en-US" altLang="zh-CN" dirty="0" smtClean="0"/>
          </a:p>
          <a:p>
            <a:r>
              <a:rPr lang="en-US" altLang="zh-CN" dirty="0" smtClean="0"/>
              <a:t>12</a:t>
            </a:r>
            <a:r>
              <a:rPr lang="zh-CN" altLang="en-US" dirty="0"/>
              <a:t>、把学习放在第一位</a:t>
            </a:r>
            <a:r>
              <a:rPr lang="en-US" altLang="zh-CN" dirty="0"/>
              <a:t>: place the study ahead of anything else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28228" y="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主题语料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5924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sz="2000" dirty="0"/>
              <a:t>三、必备素材句</a:t>
            </a:r>
            <a:endParaRPr lang="en-US" altLang="zh-CN" sz="2000" dirty="0"/>
          </a:p>
          <a:p>
            <a:r>
              <a:rPr lang="en-US" altLang="zh-CN" sz="2000" dirty="0"/>
              <a:t>1</a:t>
            </a:r>
            <a:r>
              <a:rPr lang="zh-CN" altLang="en-US" sz="2000" dirty="0"/>
              <a:t>、在我看来，文化多样性对国家的发展和繁荣至关重要。</a:t>
            </a:r>
            <a:endParaRPr lang="en-US" altLang="zh-CN" sz="2000" dirty="0"/>
          </a:p>
          <a:p>
            <a:r>
              <a:rPr lang="en-US" altLang="zh-CN" dirty="0"/>
              <a:t>In my view, multi-cultures are extremely vital in ensuring a community’s </a:t>
            </a:r>
            <a:r>
              <a:rPr lang="en-US" altLang="zh-CN" dirty="0" smtClean="0"/>
              <a:t>future development </a:t>
            </a:r>
            <a:r>
              <a:rPr lang="en-US" altLang="zh-CN" dirty="0"/>
              <a:t>and prosperity.</a:t>
            </a:r>
            <a:endParaRPr lang="en-US" altLang="zh-CN" dirty="0"/>
          </a:p>
          <a:p>
            <a:r>
              <a:rPr lang="en-US" altLang="zh-CN" sz="2000" dirty="0"/>
              <a:t>2</a:t>
            </a:r>
            <a:r>
              <a:rPr lang="zh-CN" altLang="en-US" sz="2000" dirty="0"/>
              <a:t>、经济全球化带来</a:t>
            </a:r>
            <a:r>
              <a:rPr lang="zh-CN" altLang="en-US" sz="2000" dirty="0" smtClean="0"/>
              <a:t>的不仅</a:t>
            </a:r>
            <a:r>
              <a:rPr lang="zh-CN" altLang="en-US" sz="2000" dirty="0"/>
              <a:t>有机遇，也有严峻的挑战，中国传统文化面临前所未有的冲击。</a:t>
            </a:r>
            <a:endParaRPr lang="en-US" altLang="zh-CN" sz="2000" dirty="0"/>
          </a:p>
          <a:p>
            <a:r>
              <a:rPr lang="en-US" altLang="zh-CN" dirty="0"/>
              <a:t>Economic globalization brings not only opportunities for development but </a:t>
            </a:r>
            <a:r>
              <a:rPr lang="en-US" altLang="zh-CN" dirty="0" smtClean="0"/>
              <a:t>also challenges</a:t>
            </a:r>
            <a:r>
              <a:rPr lang="en-US" altLang="zh-CN" dirty="0"/>
              <a:t>. Chinese traditional culture is now experiencing unprecedented shock.</a:t>
            </a:r>
            <a:endParaRPr lang="en-US" altLang="zh-CN" dirty="0"/>
          </a:p>
          <a:p>
            <a:r>
              <a:rPr lang="en-US" altLang="zh-CN" sz="2000" dirty="0"/>
              <a:t>3</a:t>
            </a:r>
            <a:r>
              <a:rPr lang="zh-CN" altLang="en-US" sz="2000" dirty="0"/>
              <a:t>、中国古老的文化是人类文明的伟大财富之一。</a:t>
            </a:r>
            <a:endParaRPr lang="en-US" altLang="zh-CN" sz="2000" dirty="0"/>
          </a:p>
          <a:p>
            <a:r>
              <a:rPr lang="en-US" altLang="zh-CN" dirty="0"/>
              <a:t>The ancient culture of China is one of the great treasures of human civilization.</a:t>
            </a:r>
            <a:endParaRPr lang="en-US" altLang="zh-CN" dirty="0"/>
          </a:p>
          <a:p>
            <a:r>
              <a:rPr lang="en-US" altLang="zh-CN" sz="2000" dirty="0"/>
              <a:t>4</a:t>
            </a:r>
            <a:r>
              <a:rPr lang="zh-CN" altLang="en-US" sz="2000" dirty="0"/>
              <a:t>、随着世界各国间交流的增多，我们迫切需要学习不同的文化知识。</a:t>
            </a:r>
            <a:endParaRPr lang="en-US" altLang="zh-CN" sz="2000" dirty="0"/>
          </a:p>
          <a:p>
            <a:r>
              <a:rPr lang="en-US" altLang="zh-CN" dirty="0"/>
              <a:t>With increased interaction between the world’s nations, there is a great urgency for </a:t>
            </a:r>
            <a:r>
              <a:rPr lang="en-US" altLang="zh-CN" dirty="0" smtClean="0"/>
              <a:t>us to </a:t>
            </a:r>
            <a:r>
              <a:rPr lang="en-US" altLang="zh-CN" dirty="0"/>
              <a:t>absorb different cultures.</a:t>
            </a:r>
            <a:endParaRPr lang="en-US" altLang="zh-CN" dirty="0"/>
          </a:p>
          <a:p>
            <a:r>
              <a:rPr lang="en-US" altLang="zh-CN" sz="2000" dirty="0"/>
              <a:t>5</a:t>
            </a:r>
            <a:r>
              <a:rPr lang="zh-CN" altLang="en-US" sz="2000" dirty="0"/>
              <a:t>、中国传统文化不仅一定可以继续存在下去，而且</a:t>
            </a:r>
            <a:r>
              <a:rPr lang="en-US" altLang="zh-CN" sz="2000" dirty="0"/>
              <a:t>—</a:t>
            </a:r>
            <a:r>
              <a:rPr lang="zh-CN" altLang="en-US" sz="2000" dirty="0"/>
              <a:t>定会繁荣发展。</a:t>
            </a:r>
            <a:endParaRPr lang="en-US" altLang="zh-CN" sz="2000" dirty="0"/>
          </a:p>
          <a:p>
            <a:r>
              <a:rPr lang="en-US" altLang="zh-CN" dirty="0"/>
              <a:t>Chinese traditional culture is not only certain to survive, but, in fact, is destined to </a:t>
            </a:r>
            <a:r>
              <a:rPr lang="en-US" altLang="zh-CN" dirty="0" smtClean="0"/>
              <a:t>thrive and </a:t>
            </a:r>
            <a:r>
              <a:rPr lang="en-US" altLang="zh-CN" dirty="0"/>
              <a:t>prosper.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28228" y="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主题语料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68390" y="-1807"/>
            <a:ext cx="4450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pPr algn="r"/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可参考功能性语料</a:t>
            </a:r>
            <a:endParaRPr lang="en-US" altLang="zh-CN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Functional expressions for your reference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32656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sz="2400" dirty="0"/>
              <a:t>说明通知缘由的句式</a:t>
            </a:r>
            <a:r>
              <a:rPr lang="en-US" altLang="zh-CN" sz="2400" dirty="0"/>
              <a:t>:</a:t>
            </a:r>
            <a:endParaRPr lang="en-US" altLang="zh-CN" sz="2400" dirty="0"/>
          </a:p>
          <a:p>
            <a:r>
              <a:rPr lang="en-US" altLang="zh-CN" sz="2400" dirty="0"/>
              <a:t>To make . ..,we have decided to hold/organize </a:t>
            </a:r>
            <a:r>
              <a:rPr lang="en-US" altLang="zh-CN" sz="2400" dirty="0" smtClean="0"/>
              <a:t>...</a:t>
            </a:r>
            <a:endParaRPr lang="en-US" altLang="zh-CN" sz="2400" dirty="0" smtClean="0"/>
          </a:p>
          <a:p>
            <a:r>
              <a:rPr lang="en-US" altLang="zh-CN" sz="2400" dirty="0" smtClean="0"/>
              <a:t>With </a:t>
            </a:r>
            <a:r>
              <a:rPr lang="en-US" altLang="zh-CN" sz="2400" dirty="0"/>
              <a:t>the aim of /Aimed at ...</a:t>
            </a:r>
            <a:r>
              <a:rPr lang="zh-CN" altLang="en-US" sz="2400" dirty="0"/>
              <a:t>，</a:t>
            </a:r>
            <a:r>
              <a:rPr lang="en-US" altLang="zh-CN" sz="2400" dirty="0"/>
              <a:t>... will be organized/scheduled.</a:t>
            </a:r>
            <a:endParaRPr lang="en-US" altLang="zh-CN" sz="2400" dirty="0"/>
          </a:p>
          <a:p>
            <a:r>
              <a:rPr lang="en-US" altLang="zh-CN" sz="2400" dirty="0"/>
              <a:t>We are glad to tell you that there will be . . . to help you ...</a:t>
            </a:r>
            <a:endParaRPr lang="en-US" altLang="zh-CN" sz="2400" dirty="0"/>
          </a:p>
          <a:p>
            <a:r>
              <a:rPr lang="zh-CN" altLang="en-US" sz="2400" dirty="0"/>
              <a:t>告知具体事项的句式</a:t>
            </a:r>
            <a:r>
              <a:rPr lang="en-US" altLang="zh-CN" sz="2400" dirty="0"/>
              <a:t>:</a:t>
            </a:r>
            <a:endParaRPr lang="en-US" altLang="zh-CN" sz="2400" dirty="0"/>
          </a:p>
          <a:p>
            <a:r>
              <a:rPr lang="en-US" altLang="zh-CN" sz="2400" dirty="0"/>
              <a:t>... will cover various activities</a:t>
            </a:r>
            <a:r>
              <a:rPr lang="zh-CN" altLang="en-US" sz="2400" dirty="0"/>
              <a:t>，</a:t>
            </a:r>
            <a:r>
              <a:rPr lang="en-US" altLang="zh-CN" sz="2400" dirty="0"/>
              <a:t>including </a:t>
            </a:r>
            <a:r>
              <a:rPr lang="en-US" altLang="zh-CN" sz="2400" dirty="0" smtClean="0"/>
              <a:t>...</a:t>
            </a:r>
            <a:endParaRPr lang="en-US" altLang="zh-CN" sz="2400" dirty="0" smtClean="0"/>
          </a:p>
          <a:p>
            <a:r>
              <a:rPr lang="en-US" altLang="zh-CN" sz="2400" dirty="0" smtClean="0"/>
              <a:t>All </a:t>
            </a:r>
            <a:r>
              <a:rPr lang="en-US" altLang="zh-CN" sz="2400" dirty="0"/>
              <a:t>the . .. are required to . </a:t>
            </a:r>
            <a:r>
              <a:rPr lang="en-US" altLang="zh-CN" sz="2400" dirty="0" smtClean="0"/>
              <a:t>..</a:t>
            </a:r>
            <a:endParaRPr lang="en-US" altLang="zh-CN" sz="2400" dirty="0" smtClean="0"/>
          </a:p>
          <a:p>
            <a:r>
              <a:rPr lang="en-US" altLang="zh-CN" sz="2400" dirty="0" smtClean="0"/>
              <a:t>You'd </a:t>
            </a:r>
            <a:r>
              <a:rPr lang="en-US" altLang="zh-CN" sz="2400" dirty="0"/>
              <a:t>better prepare ... in advance.</a:t>
            </a:r>
            <a:endParaRPr lang="en-US" altLang="zh-CN" sz="2400" dirty="0"/>
          </a:p>
          <a:p>
            <a:r>
              <a:rPr lang="zh-CN" altLang="en-US" sz="2400" dirty="0"/>
              <a:t>表达活动目的或收获的词汇</a:t>
            </a:r>
            <a:r>
              <a:rPr lang="en-US" altLang="zh-CN" sz="2400" dirty="0"/>
              <a:t>:</a:t>
            </a:r>
            <a:endParaRPr lang="en-US" altLang="zh-CN" sz="2400" dirty="0"/>
          </a:p>
          <a:p>
            <a:r>
              <a:rPr lang="en-US" altLang="zh-CN" sz="2400" dirty="0"/>
              <a:t>improve ... ability</a:t>
            </a:r>
            <a:r>
              <a:rPr lang="zh-CN" altLang="en-US" sz="2400" dirty="0"/>
              <a:t>，</a:t>
            </a:r>
            <a:r>
              <a:rPr lang="en-US" altLang="zh-CN" sz="2400" dirty="0"/>
              <a:t>enrich ... activities</a:t>
            </a:r>
            <a:r>
              <a:rPr lang="zh-CN" altLang="en-US" sz="2400" dirty="0"/>
              <a:t>，</a:t>
            </a:r>
            <a:r>
              <a:rPr lang="en-US" altLang="zh-CN" sz="2400" dirty="0"/>
              <a:t>have a further knowledge of</a:t>
            </a:r>
            <a:r>
              <a:rPr lang="zh-CN" altLang="en-US" sz="2400" dirty="0"/>
              <a:t>，</a:t>
            </a:r>
            <a:r>
              <a:rPr lang="en-US" altLang="zh-CN" sz="2400" dirty="0"/>
              <a:t>develop... skills</a:t>
            </a:r>
            <a:r>
              <a:rPr lang="zh-CN" altLang="en-US" sz="2400" dirty="0"/>
              <a:t>，</a:t>
            </a:r>
            <a:r>
              <a:rPr lang="en-US" altLang="zh-CN" sz="2400" dirty="0"/>
              <a:t>leave a good memory to</a:t>
            </a:r>
            <a:r>
              <a:rPr lang="zh-CN" altLang="en-US" sz="2400" dirty="0"/>
              <a:t>， </a:t>
            </a:r>
            <a:r>
              <a:rPr lang="en-US" altLang="zh-CN" sz="2400" dirty="0"/>
              <a:t>feast one's eyes on</a:t>
            </a:r>
            <a:r>
              <a:rPr lang="zh-CN" altLang="en-US" sz="2400" dirty="0"/>
              <a:t>，</a:t>
            </a:r>
            <a:r>
              <a:rPr lang="en-US" altLang="zh-CN" sz="2400" dirty="0"/>
              <a:t>have great fun</a:t>
            </a:r>
            <a:r>
              <a:rPr lang="zh-CN" altLang="en-US" sz="2400" dirty="0"/>
              <a:t>，</a:t>
            </a:r>
            <a:r>
              <a:rPr lang="en-US" altLang="zh-CN" sz="2400" dirty="0"/>
              <a:t>understand the importance of</a:t>
            </a:r>
            <a:r>
              <a:rPr lang="zh-CN" altLang="en-US" sz="2400" dirty="0"/>
              <a:t>， </a:t>
            </a:r>
            <a:r>
              <a:rPr lang="en-US" altLang="zh-CN" sz="2400" dirty="0"/>
              <a:t>harvest a lot</a:t>
            </a:r>
            <a:r>
              <a:rPr lang="zh-CN" altLang="en-US" sz="2400" dirty="0"/>
              <a:t>，</a:t>
            </a:r>
            <a:r>
              <a:rPr lang="en-US" altLang="zh-CN" sz="2400" dirty="0"/>
              <a:t>prove to be a useful experience</a:t>
            </a:r>
            <a:endParaRPr lang="en-US" altLang="zh-CN" sz="2400" dirty="0"/>
          </a:p>
          <a:p>
            <a:r>
              <a:rPr lang="zh-CN" altLang="en-US" sz="2400" dirty="0"/>
              <a:t>表示欢迎或期待的句式</a:t>
            </a:r>
            <a:r>
              <a:rPr lang="en-US" altLang="zh-CN" sz="2400" dirty="0"/>
              <a:t>:</a:t>
            </a:r>
            <a:endParaRPr lang="en-US" altLang="zh-CN" sz="2400" dirty="0"/>
          </a:p>
          <a:p>
            <a:r>
              <a:rPr lang="en-US" altLang="zh-CN" sz="2400" dirty="0"/>
              <a:t>Those who are interested in it are warmly welcome.</a:t>
            </a:r>
            <a:endParaRPr lang="en-US" altLang="zh-CN" sz="2400" dirty="0"/>
          </a:p>
          <a:p>
            <a:r>
              <a:rPr lang="en-US" altLang="zh-CN" sz="2400" dirty="0"/>
              <a:t>We are expecting your attendance/participation.</a:t>
            </a:r>
            <a:endParaRPr lang="en-US" altLang="zh-CN" sz="2400" dirty="0"/>
          </a:p>
          <a:p>
            <a:r>
              <a:rPr lang="en-US" altLang="zh-CN" sz="2400" dirty="0"/>
              <a:t>We believe you will benefit a lot and gain much progress in ...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6518965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r"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sz="1800" dirty="0" smtClean="0"/>
              <a:t>Ref:《</a:t>
            </a:r>
            <a:r>
              <a:rPr lang="zh-CN" altLang="en-US" sz="1800" dirty="0"/>
              <a:t>新高考英语写作梯级训练</a:t>
            </a:r>
            <a:r>
              <a:rPr lang="en-US" altLang="zh-CN" sz="1800" dirty="0"/>
              <a:t>》</a:t>
            </a:r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68390" y="-1807"/>
            <a:ext cx="4450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pPr algn="r"/>
            <a:r>
              <a:rPr lang="zh-CN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可参考功能性语料</a:t>
            </a:r>
            <a:endParaRPr lang="en-US" altLang="zh-CN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r>
              <a:rPr lang="en-US" altLang="zh-CN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Functional expressions for your reference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52120" y="6518965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r"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sz="1800" dirty="0" smtClean="0"/>
              <a:t>Ref:《</a:t>
            </a:r>
            <a:r>
              <a:rPr lang="zh-CN" altLang="en-US" sz="1800" dirty="0"/>
              <a:t>新高考英语写作梯级训练</a:t>
            </a:r>
            <a:r>
              <a:rPr lang="en-US" altLang="zh-CN" sz="1800" dirty="0"/>
              <a:t>》</a:t>
            </a:r>
            <a:endParaRPr lang="zh-CN" alt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25354" y="332656"/>
            <a:ext cx="879511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说明演讲主题的句式</a:t>
            </a:r>
            <a:r>
              <a:rPr lang="en-US" altLang="zh-CN" dirty="0" smtClean="0"/>
              <a:t>:</a:t>
            </a:r>
            <a:endParaRPr lang="en-US" altLang="zh-CN" dirty="0" smtClean="0"/>
          </a:p>
          <a:p>
            <a:r>
              <a:rPr lang="en-US" altLang="zh-CN" dirty="0" smtClean="0"/>
              <a:t>What </a:t>
            </a:r>
            <a:r>
              <a:rPr lang="en-US" altLang="zh-CN" dirty="0"/>
              <a:t>I am </a:t>
            </a:r>
            <a:r>
              <a:rPr lang="en-US" altLang="zh-CN" dirty="0" smtClean="0"/>
              <a:t>going to talk </a:t>
            </a:r>
            <a:r>
              <a:rPr lang="en-US" altLang="zh-CN" dirty="0"/>
              <a:t>about </a:t>
            </a:r>
            <a:r>
              <a:rPr lang="en-US" altLang="zh-CN" dirty="0" smtClean="0"/>
              <a:t>today is …</a:t>
            </a:r>
            <a:endParaRPr lang="en-US" altLang="zh-CN" dirty="0" smtClean="0"/>
          </a:p>
          <a:p>
            <a:r>
              <a:rPr lang="en-US" altLang="zh-CN" dirty="0" smtClean="0"/>
              <a:t>It's </a:t>
            </a:r>
            <a:r>
              <a:rPr lang="en-US" altLang="zh-CN" dirty="0"/>
              <a:t>a great </a:t>
            </a:r>
            <a:r>
              <a:rPr lang="en-US" altLang="zh-CN" dirty="0" smtClean="0"/>
              <a:t>pleasure </a:t>
            </a:r>
            <a:r>
              <a:rPr lang="en-US" altLang="zh-CN" dirty="0"/>
              <a:t>for me to be here and share ... w</a:t>
            </a:r>
            <a:r>
              <a:rPr lang="en-US" altLang="zh-CN" dirty="0" smtClean="0"/>
              <a:t>ith you.</a:t>
            </a:r>
            <a:endParaRPr lang="en-US" altLang="zh-CN" dirty="0" smtClean="0"/>
          </a:p>
          <a:p>
            <a:r>
              <a:rPr lang="en-US" altLang="zh-CN" dirty="0" smtClean="0"/>
              <a:t>Today </a:t>
            </a:r>
            <a:r>
              <a:rPr lang="en-US" altLang="zh-CN" dirty="0"/>
              <a:t>I am </a:t>
            </a:r>
            <a:r>
              <a:rPr lang="en-US" altLang="zh-CN" dirty="0" err="1" smtClean="0"/>
              <a:t>honoured</a:t>
            </a:r>
            <a:r>
              <a:rPr lang="en-US" altLang="zh-CN" dirty="0" smtClean="0"/>
              <a:t> to have the chance to make a speech about ...</a:t>
            </a:r>
            <a:endParaRPr lang="en-US" altLang="zh-CN" dirty="0" smtClean="0"/>
          </a:p>
          <a:p>
            <a:r>
              <a:rPr lang="zh-CN" altLang="en-US" dirty="0"/>
              <a:t>表示积极措施或影响的词汇</a:t>
            </a:r>
            <a:r>
              <a:rPr lang="en-US" altLang="zh-CN" dirty="0" smtClean="0"/>
              <a:t>:</a:t>
            </a:r>
            <a:endParaRPr lang="en-US" altLang="zh-CN" dirty="0" smtClean="0"/>
          </a:p>
          <a:p>
            <a:r>
              <a:rPr lang="en-US" altLang="zh-CN" dirty="0" smtClean="0"/>
              <a:t>take </a:t>
            </a:r>
            <a:r>
              <a:rPr lang="en-US" altLang="zh-CN" dirty="0"/>
              <a:t>the responsibility to</a:t>
            </a:r>
            <a:r>
              <a:rPr lang="zh-CN" altLang="en-US" dirty="0"/>
              <a:t>，</a:t>
            </a:r>
            <a:r>
              <a:rPr lang="en-US" altLang="zh-CN" dirty="0"/>
              <a:t>devote . .. </a:t>
            </a:r>
            <a:r>
              <a:rPr lang="en-US" altLang="zh-CN" dirty="0" smtClean="0"/>
              <a:t>to, do </a:t>
            </a:r>
            <a:r>
              <a:rPr lang="en-US" altLang="zh-CN" dirty="0"/>
              <a:t>one's bit for</a:t>
            </a:r>
            <a:r>
              <a:rPr lang="zh-CN" altLang="en-US" dirty="0"/>
              <a:t>，</a:t>
            </a:r>
            <a:r>
              <a:rPr lang="en-US" altLang="zh-CN" dirty="0"/>
              <a:t>try effective methods to</a:t>
            </a:r>
            <a:r>
              <a:rPr lang="zh-CN" altLang="en-US" dirty="0"/>
              <a:t>，</a:t>
            </a:r>
            <a:r>
              <a:rPr lang="en-US" altLang="zh-CN" dirty="0"/>
              <a:t>get actively involved in</a:t>
            </a:r>
            <a:r>
              <a:rPr lang="zh-CN" altLang="en-US" dirty="0"/>
              <a:t>，</a:t>
            </a:r>
            <a:r>
              <a:rPr lang="en-US" altLang="zh-CN" dirty="0"/>
              <a:t>have a profound influence on</a:t>
            </a:r>
            <a:r>
              <a:rPr lang="zh-CN" altLang="en-US" dirty="0"/>
              <a:t>，</a:t>
            </a:r>
            <a:r>
              <a:rPr lang="en-US" altLang="zh-CN" dirty="0"/>
              <a:t>be the guarantee of </a:t>
            </a:r>
            <a:r>
              <a:rPr lang="zh-CN" altLang="en-US" dirty="0"/>
              <a:t>，</a:t>
            </a:r>
            <a:r>
              <a:rPr lang="en-US" altLang="zh-CN" dirty="0"/>
              <a:t>arouse </a:t>
            </a:r>
            <a:r>
              <a:rPr lang="en-US" altLang="zh-CN" dirty="0" smtClean="0"/>
              <a:t>one's awareness</a:t>
            </a:r>
            <a:r>
              <a:rPr lang="zh-CN" altLang="en-US" dirty="0"/>
              <a:t>，</a:t>
            </a:r>
            <a:r>
              <a:rPr lang="en-US" altLang="zh-CN" dirty="0"/>
              <a:t>make a difference</a:t>
            </a:r>
            <a:r>
              <a:rPr lang="en-US" altLang="zh-CN" dirty="0" smtClean="0"/>
              <a:t>, mean </a:t>
            </a:r>
            <a:r>
              <a:rPr lang="en-US" altLang="zh-CN" dirty="0"/>
              <a:t>a great deal </a:t>
            </a:r>
            <a:r>
              <a:rPr lang="en-US" altLang="zh-CN" dirty="0" smtClean="0"/>
              <a:t>to</a:t>
            </a:r>
            <a:endParaRPr lang="en-US" altLang="zh-CN" dirty="0" smtClean="0"/>
          </a:p>
          <a:p>
            <a:r>
              <a:rPr lang="zh-CN" altLang="en-US" dirty="0" smtClean="0"/>
              <a:t>进行</a:t>
            </a:r>
            <a:r>
              <a:rPr lang="zh-CN" altLang="en-US" dirty="0"/>
              <a:t>总结或提出希望的句式</a:t>
            </a:r>
            <a:r>
              <a:rPr lang="en-US" altLang="zh-CN" dirty="0" smtClean="0"/>
              <a:t>:</a:t>
            </a:r>
            <a:endParaRPr lang="en-US" altLang="zh-CN" dirty="0" smtClean="0"/>
          </a:p>
          <a:p>
            <a:r>
              <a:rPr lang="en-US" altLang="zh-CN" dirty="0" smtClean="0"/>
              <a:t>I </a:t>
            </a:r>
            <a:r>
              <a:rPr lang="en-US" altLang="zh-CN" dirty="0"/>
              <a:t>sincerely hope what is mentioned above might be helpful to </a:t>
            </a:r>
            <a:r>
              <a:rPr lang="en-US" altLang="zh-CN" dirty="0" smtClean="0"/>
              <a:t>you.</a:t>
            </a:r>
            <a:endParaRPr lang="en-US" altLang="zh-CN" dirty="0" smtClean="0"/>
          </a:p>
          <a:p>
            <a:r>
              <a:rPr lang="en-US" altLang="zh-CN" dirty="0" smtClean="0"/>
              <a:t>I </a:t>
            </a:r>
            <a:r>
              <a:rPr lang="en-US" altLang="zh-CN" dirty="0"/>
              <a:t>earnestly hope everyone can pay more attention to . ..From what has been discussed above</a:t>
            </a:r>
            <a:r>
              <a:rPr lang="zh-CN" altLang="en-US" dirty="0"/>
              <a:t>，</a:t>
            </a:r>
            <a:r>
              <a:rPr lang="en-US" altLang="zh-CN" dirty="0"/>
              <a:t>we can </a:t>
            </a:r>
            <a:r>
              <a:rPr lang="en-US" altLang="zh-CN" dirty="0" smtClean="0"/>
              <a:t>safely </a:t>
            </a:r>
            <a:r>
              <a:rPr lang="en-US" altLang="zh-CN" dirty="0"/>
              <a:t>draw the conclusion that </a:t>
            </a:r>
            <a:r>
              <a:rPr lang="en-US" altLang="zh-CN" dirty="0" smtClean="0"/>
              <a:t>...</a:t>
            </a:r>
            <a:endParaRPr lang="en-US" altLang="zh-CN" dirty="0" smtClean="0"/>
          </a:p>
          <a:p>
            <a:r>
              <a:rPr lang="zh-CN" altLang="en-US" dirty="0" smtClean="0"/>
              <a:t>表达</a:t>
            </a:r>
            <a:r>
              <a:rPr lang="zh-CN" altLang="en-US" dirty="0"/>
              <a:t>感谢的句式</a:t>
            </a:r>
            <a:r>
              <a:rPr lang="en-US" altLang="zh-CN" dirty="0" smtClean="0"/>
              <a:t>:</a:t>
            </a:r>
            <a:endParaRPr lang="en-US" altLang="zh-CN" dirty="0" smtClean="0"/>
          </a:p>
          <a:p>
            <a:r>
              <a:rPr lang="en-US" altLang="zh-CN" dirty="0" smtClean="0"/>
              <a:t>Thank </a:t>
            </a:r>
            <a:r>
              <a:rPr lang="en-US" altLang="zh-CN" dirty="0"/>
              <a:t>you very much for being here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r>
              <a:rPr lang="en-US" altLang="zh-CN" dirty="0" smtClean="0"/>
              <a:t>I </a:t>
            </a:r>
            <a:r>
              <a:rPr lang="en-US" altLang="zh-CN" dirty="0"/>
              <a:t>deeply appreciate your careful listening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r>
              <a:rPr lang="en-US" altLang="zh-CN" dirty="0" smtClean="0"/>
              <a:t>Thank </a:t>
            </a:r>
            <a:r>
              <a:rPr lang="en-US" altLang="zh-CN" dirty="0"/>
              <a:t>you for your support and your kind attention.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5" t="10385" r="18088" b="23392"/>
          <a:stretch>
            <a:fillRect/>
          </a:stretch>
        </p:blipFill>
        <p:spPr>
          <a:xfrm>
            <a:off x="-33966" y="260648"/>
            <a:ext cx="9177965" cy="40786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496" y="4407495"/>
            <a:ext cx="82285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 messages conveyed with good language?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words and expression – any grammar mistakes?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choice of expressions – are they suitable enough here?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588224" y="620688"/>
            <a:ext cx="187220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092280" y="1844824"/>
            <a:ext cx="187220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94772" y="2924944"/>
            <a:ext cx="3461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◡◡◡◡◡◡◡◡◡◡◡◡◡◡◡◡◡◡◡◡◡◡◡◡◡◡◡◡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1560" y="335699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◡◡◡◡◡◡◡◡◡◡◡◡◡◡◡◡◡◡◡◡◡◡◡◡◡◡◡◡◡◡◡◡◡◡◡◡◡◡◡◡◡◡◡◡◡◡◡◡◡◡◡◡◡◡◡◡◡◡◡◡◡◡◡◡◡◡◡◡◡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40372" y="26064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?1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16436" y="1547500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?2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16436" y="3347700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?3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25649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★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9552" y="30596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★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46738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★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983004" y="764704"/>
            <a:ext cx="1705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◡◡◡◡◡◡◡◡◡◡◡◡◡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44208" y="3645024"/>
            <a:ext cx="252028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5775</Words>
  <Application>WPS 演示</Application>
  <PresentationFormat>全屏显示(4:3)</PresentationFormat>
  <Paragraphs>215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Times New Roman</vt:lpstr>
      <vt:lpstr>楷体</vt:lpstr>
      <vt:lpstr>Calibri</vt:lpstr>
      <vt:lpstr>微软雅黑</vt:lpstr>
      <vt:lpstr>Arial Unicode MS</vt:lpstr>
      <vt:lpstr>HelveticaNeue</vt:lpstr>
      <vt:lpstr>Corbel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HP10</dc:creator>
  <cp:lastModifiedBy>南山有谷堆</cp:lastModifiedBy>
  <cp:revision>39</cp:revision>
  <dcterms:created xsi:type="dcterms:W3CDTF">2021-09-02T09:19:00Z</dcterms:created>
  <dcterms:modified xsi:type="dcterms:W3CDTF">2021-09-05T11:55:47Z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