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893" r:id="rId3"/>
    <p:sldId id="258" r:id="rId4"/>
    <p:sldId id="264" r:id="rId6"/>
    <p:sldId id="261" r:id="rId7"/>
    <p:sldId id="336" r:id="rId8"/>
    <p:sldId id="393" r:id="rId9"/>
    <p:sldId id="503" r:id="rId10"/>
    <p:sldId id="691" r:id="rId11"/>
    <p:sldId id="855" r:id="rId12"/>
    <p:sldId id="496" r:id="rId13"/>
    <p:sldId id="692" r:id="rId14"/>
    <p:sldId id="690" r:id="rId15"/>
    <p:sldId id="883" r:id="rId16"/>
    <p:sldId id="857" r:id="rId17"/>
    <p:sldId id="856" r:id="rId18"/>
    <p:sldId id="624" r:id="rId19"/>
    <p:sldId id="826" r:id="rId20"/>
    <p:sldId id="504" r:id="rId21"/>
    <p:sldId id="822" r:id="rId22"/>
    <p:sldId id="507" r:id="rId23"/>
    <p:sldId id="825" r:id="rId24"/>
    <p:sldId id="827" r:id="rId25"/>
  </p:sldIdLst>
  <p:sldSz cx="12192000" cy="6858000"/>
  <p:notesSz cx="6858000" cy="9144000"/>
  <p:embeddedFontLst>
    <p:embeddedFont>
      <p:font typeface="华文新魏" panose="02010800040101010101" pitchFamily="2" charset="-122"/>
      <p:regular r:id="rId30"/>
    </p:embeddedFont>
    <p:embeddedFont>
      <p:font typeface="微软雅黑" panose="020B0503020204020204" charset="-122"/>
      <p:regular r:id="rId31"/>
    </p:embeddedFont>
    <p:embeddedFont>
      <p:font typeface="等线" panose="02010600030101010101"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 id="2" name="HZXL" initials="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E85"/>
    <a:srgbClr val="575756"/>
    <a:srgbClr val="E9E8E6"/>
    <a:srgbClr val="6BB1A9"/>
    <a:srgbClr val="C28242"/>
    <a:srgbClr val="D7C395"/>
    <a:srgbClr val="E6D9BD"/>
    <a:srgbClr val="84BEB7"/>
    <a:srgbClr val="89CABB"/>
    <a:srgbClr val="A8C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564" y="40"/>
      </p:cViewPr>
      <p:guideLst>
        <p:guide orient="horz" pos="2015"/>
        <p:guide pos="3832"/>
        <p:guide orient="horz" pos="4079"/>
        <p:guide pos="323"/>
        <p:guide pos="722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E9840-1B92-4143-A75B-7369B552A45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5975-FD30-4A02-9E11-6DD9A1A78D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95975-FD30-4A02-9E11-6DD9A1A78D9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备用">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8E6"/>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9" Type="http://schemas.microsoft.com/office/2007/relationships/media" Target="file:///D:\&#25991;&#20214;\&#37101;&#21512;&#33521;\&#27946;&#27700;\&#23186;&#20307;5.mp4" TargetMode="External"/><Relationship Id="rId8" Type="http://schemas.openxmlformats.org/officeDocument/2006/relationships/video" Target="file:///D:\&#25991;&#20214;\&#37101;&#21512;&#33521;\&#27946;&#27700;\&#23186;&#20307;5.mp4" TargetMode="External"/><Relationship Id="rId7" Type="http://schemas.openxmlformats.org/officeDocument/2006/relationships/image" Target="../media/image10.png"/><Relationship Id="rId6" Type="http://schemas.microsoft.com/office/2007/relationships/media" Target="file:///D:\&#25991;&#20214;\&#37101;&#21512;&#33521;\&#27946;&#27700;\&#23186;&#20307;4.mp4" TargetMode="External"/><Relationship Id="rId5" Type="http://schemas.openxmlformats.org/officeDocument/2006/relationships/video" Target="file:///D:\&#25991;&#20214;\&#37101;&#21512;&#33521;\&#27946;&#27700;\&#23186;&#20307;4.mp4" TargetMode="External"/><Relationship Id="rId4" Type="http://schemas.openxmlformats.org/officeDocument/2006/relationships/image" Target="../media/image9.png"/><Relationship Id="rId3" Type="http://schemas.microsoft.com/office/2007/relationships/media" Target="file:///D:\&#25991;&#20214;\&#37101;&#21512;&#33521;\&#27946;&#27700;\&#23186;&#20307;3.mp4" TargetMode="External"/><Relationship Id="rId2" Type="http://schemas.openxmlformats.org/officeDocument/2006/relationships/video" Target="file:///D:\&#25991;&#20214;\&#37101;&#21512;&#33521;\&#27946;&#27700;\&#23186;&#20307;3.mp4" TargetMode="External"/><Relationship Id="rId15" Type="http://schemas.openxmlformats.org/officeDocument/2006/relationships/notesSlide" Target="../notesSlides/notesSlide10.xml"/><Relationship Id="rId14" Type="http://schemas.openxmlformats.org/officeDocument/2006/relationships/slideLayout" Target="../slideLayouts/slideLayout5.xml"/><Relationship Id="rId13" Type="http://schemas.openxmlformats.org/officeDocument/2006/relationships/image" Target="../media/image12.png"/><Relationship Id="rId12" Type="http://schemas.microsoft.com/office/2007/relationships/media" Target="file:///D:\&#25991;&#20214;\&#37101;&#21512;&#33521;\&#27946;&#27700;\&#23186;&#20307;2.mp4" TargetMode="External"/><Relationship Id="rId11" Type="http://schemas.openxmlformats.org/officeDocument/2006/relationships/video" Target="file:///D:\&#25991;&#20214;\&#37101;&#21512;&#33521;\&#27946;&#27700;\&#23186;&#20307;2.mp4" TargetMode="External"/><Relationship Id="rId10" Type="http://schemas.openxmlformats.org/officeDocument/2006/relationships/image" Target="../media/image11.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file:///D:\&#25991;&#20214;\&#37101;&#21512;&#33521;\&#27946;&#27700;\&#23186;&#20307;7.mp4" TargetMode="External"/><Relationship Id="rId7" Type="http://schemas.openxmlformats.org/officeDocument/2006/relationships/video" Target="file:///D:\&#25991;&#20214;\&#37101;&#21512;&#33521;\&#27946;&#27700;\&#23186;&#20307;7.mp4" TargetMode="External"/><Relationship Id="rId6" Type="http://schemas.openxmlformats.org/officeDocument/2006/relationships/image" Target="../media/image14.png"/><Relationship Id="rId5" Type="http://schemas.microsoft.com/office/2007/relationships/media" Target="file:///D:\&#25991;&#20214;\&#37101;&#21512;&#33521;\&#27946;&#27700;\&#23186;&#20307;8.mp4" TargetMode="External"/><Relationship Id="rId4" Type="http://schemas.openxmlformats.org/officeDocument/2006/relationships/video" Target="file:///D:\&#25991;&#20214;\&#37101;&#21512;&#33521;\&#27946;&#27700;\&#23186;&#20307;8.mp4" TargetMode="External"/><Relationship Id="rId3" Type="http://schemas.openxmlformats.org/officeDocument/2006/relationships/image" Target="../media/image13.png"/><Relationship Id="rId2" Type="http://schemas.microsoft.com/office/2007/relationships/media" Target="file:///D:\&#25991;&#20214;\&#37101;&#21512;&#33521;\&#27946;&#27700;\&#23186;&#20307;6.mp4" TargetMode="External"/><Relationship Id="rId11" Type="http://schemas.openxmlformats.org/officeDocument/2006/relationships/notesSlide" Target="../notesSlides/notesSlide11.xml"/><Relationship Id="rId10" Type="http://schemas.openxmlformats.org/officeDocument/2006/relationships/slideLayout" Target="../slideLayouts/slideLayout5.xml"/><Relationship Id="rId1" Type="http://schemas.openxmlformats.org/officeDocument/2006/relationships/video" Target="file:///D:\&#25991;&#20214;\&#37101;&#21512;&#33521;\&#27946;&#27700;\&#23186;&#20307;6.mp4" TargetMode="Externa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hemeOverride" Target="../theme/themeOverride4.xml"/><Relationship Id="rId2" Type="http://schemas.openxmlformats.org/officeDocument/2006/relationships/image" Target="../media/image17.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media" Target="file:///D:\&#25991;&#20214;\&#37101;&#21512;&#33521;\&#27946;&#27700;\&#23186;&#20307;11.mp4" TargetMode="External"/><Relationship Id="rId7" Type="http://schemas.openxmlformats.org/officeDocument/2006/relationships/video" Target="file:///D:\&#25991;&#20214;\&#37101;&#21512;&#33521;\&#27946;&#27700;\&#23186;&#20307;11.mp4" TargetMode="External"/><Relationship Id="rId6" Type="http://schemas.openxmlformats.org/officeDocument/2006/relationships/image" Target="../media/image19.png"/><Relationship Id="rId5" Type="http://schemas.microsoft.com/office/2007/relationships/media" Target="file:///D:\&#25991;&#20214;\&#37101;&#21512;&#33521;\&#27946;&#27700;\&#23186;&#20307;10.mp4" TargetMode="External"/><Relationship Id="rId4" Type="http://schemas.openxmlformats.org/officeDocument/2006/relationships/video" Target="file:///D:\&#25991;&#20214;\&#37101;&#21512;&#33521;\&#27946;&#27700;\&#23186;&#20307;10.mp4" TargetMode="External"/><Relationship Id="rId3" Type="http://schemas.openxmlformats.org/officeDocument/2006/relationships/image" Target="../media/image18.png"/><Relationship Id="rId2" Type="http://schemas.microsoft.com/office/2007/relationships/media" Target="file:///D:\&#25991;&#20214;\&#37101;&#21512;&#33521;\&#27946;&#27700;\&#23186;&#20307;9.mp4" TargetMode="External"/><Relationship Id="rId11" Type="http://schemas.openxmlformats.org/officeDocument/2006/relationships/notesSlide" Target="../notesSlides/notesSlide13.xml"/><Relationship Id="rId10" Type="http://schemas.openxmlformats.org/officeDocument/2006/relationships/slideLayout" Target="../slideLayouts/slideLayout5.xml"/><Relationship Id="rId1" Type="http://schemas.openxmlformats.org/officeDocument/2006/relationships/video" Target="file:///D:\&#25991;&#20214;\&#37101;&#21512;&#33521;\&#27946;&#27700;\&#23186;&#20307;9.mp4" TargetMode="External"/></Relationships>
</file>

<file path=ppt/slides/_rels/slide15.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media" Target="file:///D:\&#25991;&#20214;\&#37101;&#21512;&#33521;\&#27946;&#27700;\&#23186;&#20307;13.mp4" TargetMode="External"/><Relationship Id="rId7" Type="http://schemas.openxmlformats.org/officeDocument/2006/relationships/video" Target="file:///D:\&#25991;&#20214;\&#37101;&#21512;&#33521;\&#27946;&#27700;\&#23186;&#20307;13.mp4" TargetMode="External"/><Relationship Id="rId6" Type="http://schemas.openxmlformats.org/officeDocument/2006/relationships/image" Target="../media/image22.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1.png"/><Relationship Id="rId2" Type="http://schemas.microsoft.com/office/2007/relationships/media" Target="file:///D:\&#25991;&#20214;\&#37101;&#21512;&#33521;\&#27946;&#27700;\&#23186;&#20307;12.mp4" TargetMode="External"/><Relationship Id="rId12" Type="http://schemas.openxmlformats.org/officeDocument/2006/relationships/notesSlide" Target="../notesSlides/notesSlide14.xml"/><Relationship Id="rId11" Type="http://schemas.openxmlformats.org/officeDocument/2006/relationships/slideLayout" Target="../slideLayouts/slideLayout5.xml"/><Relationship Id="rId10" Type="http://schemas.openxmlformats.org/officeDocument/2006/relationships/image" Target="../media/image24.png"/><Relationship Id="rId1" Type="http://schemas.openxmlformats.org/officeDocument/2006/relationships/video" Target="file:///D:\&#25991;&#20214;\&#37101;&#21512;&#33521;\&#27946;&#27700;\&#23186;&#20307;12.mp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25.png"/><Relationship Id="rId2" Type="http://schemas.microsoft.com/office/2007/relationships/media" Target="file:///D:\&#25991;&#20214;\&#37101;&#21512;&#33521;\&#27946;&#27700;\&#23186;&#20307;14.mp4" TargetMode="External"/><Relationship Id="rId1" Type="http://schemas.openxmlformats.org/officeDocument/2006/relationships/video" Target="file:///D:\&#25991;&#20214;\&#37101;&#21512;&#33521;\&#27946;&#27700;\&#23186;&#20307;14.mp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27.jpeg"/><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5.xml"/><Relationship Id="rId4" Type="http://schemas.openxmlformats.org/officeDocument/2006/relationships/image" Target="../media/image28.png"/><Relationship Id="rId3" Type="http://schemas.openxmlformats.org/officeDocument/2006/relationships/tags" Target="../tags/tag5.xml"/><Relationship Id="rId2" Type="http://schemas.microsoft.com/office/2007/relationships/media" Target="file:///D:\&#25991;&#20214;\&#37101;&#21512;&#33521;\&#27946;&#27700;\&#23186;&#20307;15.mp4" TargetMode="External"/><Relationship Id="rId1" Type="http://schemas.openxmlformats.org/officeDocument/2006/relationships/video" Target="file:///D:\&#25991;&#20214;\&#37101;&#21512;&#33521;\&#27946;&#27700;\&#23186;&#20307;15.mp4"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hemeOverride" Target="../theme/themeOverride2.xml"/><Relationship Id="rId3" Type="http://schemas.openxmlformats.org/officeDocument/2006/relationships/image" Target="../media/image4.png"/><Relationship Id="rId2" Type="http://schemas.microsoft.com/office/2007/relationships/media" Target="file:///D:\&#25991;&#20214;\&#37101;&#21512;&#33521;\&#27946;&#27700;\&#23186;&#20307;1.mp4" TargetMode="External"/><Relationship Id="rId1" Type="http://schemas.openxmlformats.org/officeDocument/2006/relationships/video" Target="file:///D:\&#25991;&#20214;\&#37101;&#21512;&#33521;\&#27946;&#27700;\&#23186;&#20307;1.mp4"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1660" y="718820"/>
            <a:ext cx="11207750" cy="6000750"/>
          </a:xfrm>
          <a:prstGeom prst="rect">
            <a:avLst/>
          </a:prstGeom>
          <a:noFill/>
        </p:spPr>
        <p:txBody>
          <a:bodyPr wrap="square" rtlCol="0">
            <a:spAutoFit/>
          </a:bodyPr>
          <a:lstStyle/>
          <a:p>
            <a:r>
              <a:rPr lang="en-US" altLang="zh-CN"/>
              <a:t>      </a:t>
            </a:r>
            <a:r>
              <a:rPr lang="zh-CN" altLang="en-US" sz="2400">
                <a:latin typeface="Times New Roman" panose="02020603050405020304" charset="0"/>
                <a:cs typeface="Times New Roman" panose="02020603050405020304" charset="0"/>
              </a:rPr>
              <a:t>Zhengzhou </a:t>
            </a:r>
            <a:r>
              <a:rPr lang="en-US" altLang="zh-CN" sz="2400">
                <a:latin typeface="Times New Roman" panose="02020603050405020304" charset="0"/>
                <a:cs typeface="Times New Roman" panose="02020603050405020304" charset="0"/>
              </a:rPr>
              <a:t>has </a:t>
            </a:r>
            <a:r>
              <a:rPr lang="zh-CN" altLang="en-US" sz="2400">
                <a:latin typeface="Times New Roman" panose="02020603050405020304" charset="0"/>
                <a:cs typeface="Times New Roman" panose="02020603050405020304" charset="0"/>
              </a:rPr>
              <a:t>received average precipitation of 457.5 mm within 24 hours to 5 pm Tuesday, the</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     </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high</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daily rainfall since the weather record began. The city also reported record-high </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2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hour) </a:t>
            </a:r>
            <a:r>
              <a:rPr lang="zh-CN" altLang="en-US" sz="2400">
                <a:latin typeface="Times New Roman" panose="02020603050405020304" charset="0"/>
                <a:cs typeface="Times New Roman" panose="02020603050405020304" charset="0"/>
              </a:rPr>
              <a:t>precipitation of 201.9 mm between 4 pm and 5 pm on Tuesday, the Henan provincial meteorological center said.</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More than 160 trains stopped services at Zhengzhoudong Railway Station,  ___3___ (strand) a large number of passengers. The severe waterlogging led to the virtual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4     </a:t>
            </a:r>
            <a:r>
              <a:rPr lang="en-US" altLang="zh-CN" sz="2400">
                <a:latin typeface="Times New Roman" panose="02020603050405020304" charset="0"/>
                <a:cs typeface="Times New Roman" panose="02020603050405020304" charset="0"/>
              </a:rPr>
              <a:t> (paralyze) of the city's road traffic. Over 80 bus lines  </a:t>
            </a:r>
            <a:r>
              <a:rPr lang="en-US" altLang="zh-CN" sz="2400" u="sng">
                <a:latin typeface="Times New Roman" panose="02020603050405020304" charset="0"/>
                <a:cs typeface="Times New Roman" panose="02020603050405020304" charset="0"/>
              </a:rPr>
              <a:t>        5        </a:t>
            </a:r>
            <a:r>
              <a:rPr lang="en-US" altLang="zh-CN" sz="2400">
                <a:latin typeface="Times New Roman" panose="02020603050405020304" charset="0"/>
                <a:cs typeface="Times New Roman" panose="02020603050405020304" charset="0"/>
              </a:rPr>
              <a:t> (suspend), more than 100 temporarily  detoured (</a:t>
            </a:r>
            <a:r>
              <a:rPr lang="zh-CN" altLang="en-US" sz="2400">
                <a:latin typeface="宋体" panose="02010600030101010101" pitchFamily="2" charset="-122"/>
                <a:ea typeface="宋体" panose="02010600030101010101" pitchFamily="2" charset="-122"/>
                <a:cs typeface="Times New Roman" panose="02020603050405020304" charset="0"/>
              </a:rPr>
              <a:t>绕道</a:t>
            </a:r>
            <a:r>
              <a:rPr lang="en-US" altLang="zh-CN" sz="2400">
                <a:latin typeface="Times New Roman" panose="02020603050405020304" charset="0"/>
                <a:cs typeface="Times New Roman" panose="02020603050405020304" charset="0"/>
              </a:rPr>
              <a:t>), and the subway service was temporarily suspended.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Chinese President Xi Jinping on Wednesday stressed </a:t>
            </a:r>
            <a:r>
              <a:rPr lang="en-US" altLang="zh-CN" sz="2400" u="sng">
                <a:latin typeface="Times New Roman" panose="02020603050405020304" charset="0"/>
                <a:cs typeface="Times New Roman" panose="02020603050405020304" charset="0"/>
              </a:rPr>
              <a:t>       6       </a:t>
            </a:r>
            <a:r>
              <a:rPr lang="en-US" altLang="zh-CN" sz="2400">
                <a:latin typeface="Times New Roman" panose="02020603050405020304" charset="0"/>
                <a:cs typeface="Times New Roman" panose="02020603050405020304" charset="0"/>
              </a:rPr>
              <a:t> (save) people's lives as the top priority in flood prevention and rescue. He described the flood control situation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7      </a:t>
            </a:r>
            <a:r>
              <a:rPr lang="en-US" altLang="zh-CN" sz="2400">
                <a:latin typeface="Times New Roman" panose="02020603050405020304" charset="0"/>
                <a:cs typeface="Times New Roman" panose="02020603050405020304" charset="0"/>
              </a:rPr>
              <a:t>"grim" and having "entered a crucial period." He added serious </a:t>
            </a:r>
            <a:r>
              <a:rPr lang="en-US" altLang="zh-CN" sz="2400" u="sng">
                <a:latin typeface="Times New Roman" panose="02020603050405020304" charset="0"/>
                <a:cs typeface="Times New Roman" panose="02020603050405020304" charset="0"/>
              </a:rPr>
              <a:t>      8      </a:t>
            </a:r>
            <a:r>
              <a:rPr lang="en-US" altLang="zh-CN" sz="2400">
                <a:latin typeface="Times New Roman" panose="02020603050405020304" charset="0"/>
                <a:cs typeface="Times New Roman" panose="02020603050405020304" charset="0"/>
              </a:rPr>
              <a:t> (effort) must be made </a:t>
            </a:r>
            <a:r>
              <a:rPr lang="en-US" altLang="zh-CN" sz="2400" u="sng">
                <a:latin typeface="Times New Roman" panose="02020603050405020304" charset="0"/>
                <a:cs typeface="Times New Roman" panose="02020603050405020304" charset="0"/>
              </a:rPr>
              <a:t>       9      </a:t>
            </a:r>
            <a:r>
              <a:rPr lang="en-US" altLang="zh-CN" sz="2400">
                <a:latin typeface="Times New Roman" panose="02020603050405020304" charset="0"/>
                <a:cs typeface="Times New Roman" panose="02020603050405020304" charset="0"/>
              </a:rPr>
              <a:t>   (assist) the disaster-affected poor residents so that they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10     </a:t>
            </a:r>
            <a:r>
              <a:rPr lang="en-US" altLang="zh-CN" sz="2400">
                <a:latin typeface="Times New Roman" panose="02020603050405020304" charset="0"/>
                <a:cs typeface="Times New Roman" panose="02020603050405020304" charset="0"/>
              </a:rPr>
              <a:t>    (not fall) back into poverty because of the disasters. Xi also emphasized the importance of sanitation and anti-epidemic work, warning of the possibility of major disease outbreaks in the aftermath(</a:t>
            </a:r>
            <a:r>
              <a:rPr lang="zh-CN" altLang="en-US" sz="2400">
                <a:latin typeface="宋体" panose="02010600030101010101" pitchFamily="2" charset="-122"/>
                <a:ea typeface="宋体" panose="02010600030101010101" pitchFamily="2" charset="-122"/>
                <a:cs typeface="Times New Roman" panose="02020603050405020304" charset="0"/>
              </a:rPr>
              <a:t>善后</a:t>
            </a:r>
            <a:r>
              <a:rPr lang="en-US" altLang="zh-CN" sz="2400">
                <a:latin typeface="Times New Roman" panose="02020603050405020304" charset="0"/>
                <a:cs typeface="Times New Roman" panose="02020603050405020304" charset="0"/>
              </a:rPr>
              <a:t>) of natural disasters.</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1277620" y="196850"/>
            <a:ext cx="2134235" cy="521970"/>
          </a:xfrm>
          <a:prstGeom prst="rect">
            <a:avLst/>
          </a:prstGeom>
          <a:noFill/>
        </p:spPr>
        <p:txBody>
          <a:bodyPr wrap="square" rtlCol="0">
            <a:spAutoFit/>
          </a:bodyPr>
          <a:lstStyle/>
          <a:p>
            <a:r>
              <a:rPr lang="zh-CN" altLang="en-US" sz="2800" b="1">
                <a:latin typeface="宋体" panose="02010600030101010101" pitchFamily="2" charset="-122"/>
                <a:ea typeface="宋体" panose="02010600030101010101" pitchFamily="2" charset="-122"/>
              </a:rPr>
              <a:t>语法填空</a:t>
            </a:r>
            <a:endParaRPr lang="zh-CN" altLang="en-US" sz="2800" b="1">
              <a:latin typeface="宋体" panose="02010600030101010101" pitchFamily="2" charset="-122"/>
              <a:ea typeface="宋体" panose="02010600030101010101" pitchFamily="2" charset="-122"/>
            </a:endParaRPr>
          </a:p>
        </p:txBody>
      </p:sp>
      <p:sp>
        <p:nvSpPr>
          <p:cNvPr id="4" name="文本框 3"/>
          <p:cNvSpPr txBox="1"/>
          <p:nvPr/>
        </p:nvSpPr>
        <p:spPr>
          <a:xfrm>
            <a:off x="2172335" y="112776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highest</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3245485" y="143319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hourly</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10286365" y="208407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stranding</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581660" y="283845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paralysis</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8164830" y="2917825"/>
            <a:ext cx="3308985"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were suspended</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7640955" y="387350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saving</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483870" y="469138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as</a:t>
            </a:r>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9493885" y="469138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efforts</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2465070" y="499808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to assist</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581660" y="5418455"/>
            <a:ext cx="197993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wouldn’t fall</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0680" y="91440"/>
            <a:ext cx="8931275" cy="1383665"/>
          </a:xfrm>
          <a:prstGeom prst="rect">
            <a:avLst/>
          </a:prstGeom>
          <a:noFill/>
        </p:spPr>
        <p:txBody>
          <a:bodyPr wrap="square" rtlCol="0" anchor="t">
            <a:spAutoFit/>
          </a:bodyPr>
          <a:lstStyle/>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I don't know who you are, </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but I know who you're fighting for</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a:p>
            <a:pPr algn="ctr"/>
            <a:r>
              <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rPr>
              <a:t>我不知道你是谁，但我知道你为了谁</a:t>
            </a:r>
            <a:endParaRPr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charset="0"/>
              <a:cs typeface="Times New Roman" panose="02020603050405020304" charset="0"/>
              <a:sym typeface="+mn-ea"/>
            </a:endParaRPr>
          </a:p>
        </p:txBody>
      </p:sp>
      <p:pic>
        <p:nvPicPr>
          <p:cNvPr id="3" name="图片 2" descr="4"/>
          <p:cNvPicPr>
            <a:picLocks noChangeAspect="1"/>
          </p:cNvPicPr>
          <p:nvPr/>
        </p:nvPicPr>
        <p:blipFill>
          <a:blip r:embed="rId1"/>
          <a:stretch>
            <a:fillRect/>
          </a:stretch>
        </p:blipFill>
        <p:spPr>
          <a:xfrm>
            <a:off x="590550" y="414655"/>
            <a:ext cx="1552575" cy="933450"/>
          </a:xfrm>
          <a:prstGeom prst="rect">
            <a:avLst/>
          </a:prstGeom>
        </p:spPr>
      </p:pic>
      <p:pic>
        <p:nvPicPr>
          <p:cNvPr id="4" name="图片 3" descr="4"/>
          <p:cNvPicPr>
            <a:picLocks noChangeAspect="1"/>
          </p:cNvPicPr>
          <p:nvPr/>
        </p:nvPicPr>
        <p:blipFill>
          <a:blip r:embed="rId1"/>
          <a:stretch>
            <a:fillRect/>
          </a:stretch>
        </p:blipFill>
        <p:spPr>
          <a:xfrm>
            <a:off x="10226675" y="316865"/>
            <a:ext cx="1552575" cy="933450"/>
          </a:xfrm>
          <a:prstGeom prst="rect">
            <a:avLst/>
          </a:prstGeom>
        </p:spPr>
      </p:pic>
      <p:pic>
        <p:nvPicPr>
          <p:cNvPr id="12" name="1">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80340" y="2121535"/>
            <a:ext cx="3925570" cy="4142740"/>
          </a:xfrm>
          <a:prstGeom prst="rect">
            <a:avLst/>
          </a:prstGeom>
        </p:spPr>
      </p:pic>
      <p:pic>
        <p:nvPicPr>
          <p:cNvPr id="13" name="2">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4232275" y="2120900"/>
            <a:ext cx="3921125" cy="4144010"/>
          </a:xfrm>
          <a:prstGeom prst="rect">
            <a:avLst/>
          </a:prstGeom>
        </p:spPr>
      </p:pic>
      <p:pic>
        <p:nvPicPr>
          <p:cNvPr id="16" name="6">
            <a:hlinkClick r:id="" action="ppaction://media"/>
          </p:cNvPr>
          <p:cNvPicPr/>
          <p:nvPr>
            <a:videoFile r:link="rId8"/>
            <p:extLst>
              <p:ext uri="{DAA4B4D4-6D71-4841-9C94-3DE7FCFB9230}">
                <p14:media xmlns:p14="http://schemas.microsoft.com/office/powerpoint/2010/main" r:link="rId9"/>
              </p:ext>
            </p:extLst>
          </p:nvPr>
        </p:nvPicPr>
        <p:blipFill>
          <a:blip r:embed="rId10"/>
          <a:stretch>
            <a:fillRect/>
          </a:stretch>
        </p:blipFill>
        <p:spPr>
          <a:xfrm>
            <a:off x="8331200" y="2120900"/>
            <a:ext cx="3752850" cy="4199890"/>
          </a:xfrm>
          <a:prstGeom prst="rect">
            <a:avLst/>
          </a:prstGeom>
        </p:spPr>
      </p:pic>
      <p:pic>
        <p:nvPicPr>
          <p:cNvPr id="5" name="祖海、佟铁鑫一曲《为了谁》致敬所有奋战在抗洪一线的英雄们 蓝光(1080P)">
            <a:hlinkClick r:id="" action="ppaction://media"/>
          </p:cNvPr>
          <p:cNvPicPr/>
          <p:nvPr>
            <a:videoFile r:link="rId11"/>
            <p:extLst>
              <p:ext uri="{DAA4B4D4-6D71-4841-9C94-3DE7FCFB9230}">
                <p14:media xmlns:p14="http://schemas.microsoft.com/office/powerpoint/2010/main" r:link="rId12"/>
              </p:ext>
            </p:extLst>
          </p:nvPr>
        </p:nvPicPr>
        <p:blipFill>
          <a:blip r:embed="rId13"/>
          <a:stretch>
            <a:fillRect/>
          </a:stretch>
        </p:blipFill>
        <p:spPr>
          <a:xfrm>
            <a:off x="1905" y="6350"/>
            <a:ext cx="12218670" cy="1795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3810" y="0"/>
            <a:ext cx="3854450" cy="6142355"/>
          </a:xfrm>
          <a:prstGeom prst="rect">
            <a:avLst/>
          </a:prstGeom>
        </p:spPr>
      </p:pic>
      <p:pic>
        <p:nvPicPr>
          <p:cNvPr id="4" name="15">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8117205" y="0"/>
            <a:ext cx="3985260" cy="6142355"/>
          </a:xfrm>
          <a:prstGeom prst="rect">
            <a:avLst/>
          </a:prstGeom>
        </p:spPr>
      </p:pic>
      <p:pic>
        <p:nvPicPr>
          <p:cNvPr id="5" name="14">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3925570" y="0"/>
            <a:ext cx="4116070" cy="6181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9970" y="94615"/>
            <a:ext cx="10565765" cy="953135"/>
          </a:xfrm>
          <a:prstGeom prst="rect">
            <a:avLst/>
          </a:prstGeom>
          <a:noFill/>
        </p:spPr>
        <p:txBody>
          <a:bodyPr wrap="square" rtlCol="0" anchor="t">
            <a:spAutoFit/>
          </a:bodyPr>
          <a:lstStyle/>
          <a:p>
            <a:pPr algn="ctr"/>
            <a:r>
              <a:rPr lang="zh-CN" altLang="en-US" sz="2800" b="1">
                <a:latin typeface="Times New Roman" panose="02020603050405020304" charset="0"/>
                <a:ea typeface="宋体" panose="02010600030101010101" pitchFamily="2" charset="-122"/>
                <a:cs typeface="Times New Roman" panose="02020603050405020304" charset="0"/>
                <a:sym typeface="+mn-ea"/>
              </a:rPr>
              <a:t>Fear not the want of armor, for mine is also yours to wear.</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岂曰无衣，与子同裳。</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t0199bb8ec6a7372ca9"/>
          <p:cNvPicPr>
            <a:picLocks noChangeAspect="1"/>
          </p:cNvPicPr>
          <p:nvPr/>
        </p:nvPicPr>
        <p:blipFill>
          <a:blip r:embed="rId1"/>
          <a:stretch>
            <a:fillRect/>
          </a:stretch>
        </p:blipFill>
        <p:spPr>
          <a:xfrm>
            <a:off x="194310" y="1123315"/>
            <a:ext cx="11779885" cy="5734050"/>
          </a:xfrm>
          <a:prstGeom prst="rect">
            <a:avLst/>
          </a:prstGeom>
        </p:spPr>
      </p:pic>
      <p:sp>
        <p:nvSpPr>
          <p:cNvPr id="9" name="圆角矩形 8"/>
          <p:cNvSpPr/>
          <p:nvPr/>
        </p:nvSpPr>
        <p:spPr>
          <a:xfrm>
            <a:off x="194310" y="1047750"/>
            <a:ext cx="11779250" cy="581088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玫瑰_副本"/>
          <p:cNvPicPr>
            <a:picLocks noChangeAspect="1"/>
          </p:cNvPicPr>
          <p:nvPr/>
        </p:nvPicPr>
        <p:blipFill>
          <a:blip r:embed="rId2"/>
          <a:stretch>
            <a:fillRect/>
          </a:stretch>
        </p:blipFill>
        <p:spPr>
          <a:xfrm rot="20460000">
            <a:off x="1673860" y="3918585"/>
            <a:ext cx="4027805" cy="2501900"/>
          </a:xfrm>
          <a:prstGeom prst="rect">
            <a:avLst/>
          </a:prstGeom>
        </p:spPr>
      </p:pic>
      <p:sp>
        <p:nvSpPr>
          <p:cNvPr id="3" name="文本框 2"/>
          <p:cNvSpPr txBox="1"/>
          <p:nvPr/>
        </p:nvSpPr>
        <p:spPr>
          <a:xfrm>
            <a:off x="5672455" y="1240155"/>
            <a:ext cx="4091305" cy="2245360"/>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cs typeface="Times New Roman" panose="02020603050405020304" charset="0"/>
              </a:rPr>
              <a:t>岂曰无衣？与子同泽。王于兴师，修我矛戟。与子偕作！</a:t>
            </a:r>
            <a:endParaRPr lang="zh-CN" altLang="en-US" sz="2000">
              <a:latin typeface="宋体" panose="02010600030101010101" pitchFamily="2" charset="-122"/>
              <a:ea typeface="宋体" panose="02010600030101010101" pitchFamily="2" charset="-122"/>
              <a:cs typeface="Times New Roman" panose="02020603050405020304" charset="0"/>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the plate for breast!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your lances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Your foe is mine.</a:t>
            </a:r>
            <a:endParaRPr lang="zh-CN" altLang="en-US" sz="2000">
              <a:latin typeface="Times New Roman" panose="02020603050405020304" charset="0"/>
              <a:cs typeface="Times New Roman" panose="02020603050405020304" charset="0"/>
            </a:endParaRPr>
          </a:p>
        </p:txBody>
      </p:sp>
      <p:sp>
        <p:nvSpPr>
          <p:cNvPr id="4" name="文本框 3"/>
          <p:cNvSpPr txBox="1"/>
          <p:nvPr/>
        </p:nvSpPr>
        <p:spPr>
          <a:xfrm>
            <a:off x="669290" y="1306830"/>
            <a:ext cx="4141470" cy="2245360"/>
          </a:xfrm>
          <a:prstGeom prst="rect">
            <a:avLst/>
          </a:prstGeom>
          <a:noFill/>
        </p:spPr>
        <p:txBody>
          <a:bodyPr wrap="square" rtlCol="0">
            <a:spAutoFit/>
          </a:bodyPr>
          <a:p>
            <a:r>
              <a:rPr lang="zh-CN" altLang="en-US" sz="2000">
                <a:latin typeface="宋体" panose="02010600030101010101" pitchFamily="2" charset="-122"/>
                <a:ea typeface="宋体" panose="02010600030101010101" pitchFamily="2" charset="-122"/>
                <a:sym typeface="+mn-ea"/>
              </a:rPr>
              <a:t>岂曰无衣？与子同袍。王于兴师，修我戈矛。与子同仇！</a:t>
            </a:r>
            <a:endParaRPr lang="zh-CN" altLang="en-US" sz="2000">
              <a:latin typeface="宋体" panose="02010600030101010101" pitchFamily="2" charset="-122"/>
              <a:ea typeface="宋体" panose="02010600030101010101" pitchFamily="2" charset="-122"/>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the coat and vest!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our halberds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Your job is mine.</a:t>
            </a:r>
            <a:endParaRPr lang="zh-CN" altLang="en-US" sz="2000">
              <a:latin typeface="Times New Roman" panose="02020603050405020304" charset="0"/>
              <a:cs typeface="Times New Roman" panose="02020603050405020304" charset="0"/>
            </a:endParaRPr>
          </a:p>
        </p:txBody>
      </p:sp>
      <p:sp>
        <p:nvSpPr>
          <p:cNvPr id="6" name="文本框 5"/>
          <p:cNvSpPr txBox="1"/>
          <p:nvPr/>
        </p:nvSpPr>
        <p:spPr>
          <a:xfrm>
            <a:off x="6459855" y="4231005"/>
            <a:ext cx="4091305" cy="2245360"/>
          </a:xfrm>
          <a:prstGeom prst="rect">
            <a:avLst/>
          </a:prstGeom>
          <a:noFill/>
        </p:spPr>
        <p:txBody>
          <a:bodyPr wrap="square" rtlCol="0">
            <a:spAutoFit/>
          </a:bodyPr>
          <a:p>
            <a:pPr algn="l">
              <a:buClrTx/>
              <a:buSzTx/>
              <a:buFontTx/>
            </a:pPr>
            <a:r>
              <a:rPr lang="zh-CN" altLang="en-US" sz="2000">
                <a:latin typeface="宋体" panose="02010600030101010101" pitchFamily="2" charset="-122"/>
                <a:ea typeface="宋体" panose="02010600030101010101" pitchFamily="2" charset="-122"/>
                <a:cs typeface="Times New Roman" panose="02020603050405020304" charset="0"/>
              </a:rPr>
              <a:t>岂曰无衣？与子同裳。王于兴师，修我甲兵。与子偕行！</a:t>
            </a:r>
            <a:endParaRPr lang="zh-CN" altLang="en-US" sz="2000">
              <a:latin typeface="宋体" panose="02010600030101010101" pitchFamily="2" charset="-122"/>
              <a:ea typeface="宋体" panose="02010600030101010101" pitchFamily="2" charset="-122"/>
              <a:cs typeface="Times New Roman" panose="02020603050405020304" charset="0"/>
            </a:endParaRPr>
          </a:p>
          <a:p>
            <a:r>
              <a:rPr lang="zh-CN" altLang="en-US" sz="2000">
                <a:latin typeface="Times New Roman" panose="02020603050405020304" charset="0"/>
                <a:cs typeface="Times New Roman" panose="02020603050405020304" charset="0"/>
              </a:rPr>
              <a:t>Are you not battle-dressed?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share kilt and the rest!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We shall go up the line.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Let's make our armor shine!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And march your hand in mine!</a:t>
            </a:r>
            <a:endParaRPr lang="zh-CN" altLang="en-US" sz="2000">
              <a:latin typeface="Times New Roman" panose="02020603050405020304" charset="0"/>
              <a:cs typeface="Times New Roman" panose="02020603050405020304" charset="0"/>
            </a:endParaRPr>
          </a:p>
        </p:txBody>
      </p:sp>
      <p:sp>
        <p:nvSpPr>
          <p:cNvPr id="8" name="圆角矩形 7"/>
          <p:cNvSpPr/>
          <p:nvPr/>
        </p:nvSpPr>
        <p:spPr>
          <a:xfrm>
            <a:off x="942340" y="1304925"/>
            <a:ext cx="9476740" cy="51714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830070" y="1719580"/>
            <a:ext cx="7213600" cy="1753235"/>
          </a:xfrm>
          <a:prstGeom prst="rect">
            <a:avLst/>
          </a:prstGeom>
          <a:noFill/>
        </p:spPr>
        <p:txBody>
          <a:bodyPr wrap="square" rtlCol="0">
            <a:spAutoFit/>
          </a:bodyPr>
          <a:p>
            <a:pPr algn="ctr"/>
            <a:r>
              <a:rPr lang="zh-CN" altLang="en-US" sz="3600">
                <a:latin typeface="宋体" panose="02010600030101010101" pitchFamily="2" charset="-122"/>
                <a:ea typeface="宋体" panose="02010600030101010101" pitchFamily="2" charset="-122"/>
                <a:cs typeface="宋体" panose="02010600030101010101" pitchFamily="2" charset="-122"/>
              </a:rPr>
              <a:t>烈火炼真金&amp;患难见真情</a:t>
            </a:r>
            <a:endParaRPr lang="zh-CN" altLang="en-US" sz="3600">
              <a:latin typeface="宋体" panose="02010600030101010101" pitchFamily="2" charset="-122"/>
              <a:ea typeface="宋体" panose="02010600030101010101" pitchFamily="2" charset="-122"/>
              <a:cs typeface="宋体" panose="02010600030101010101" pitchFamily="2" charset="-122"/>
            </a:endParaRPr>
          </a:p>
          <a:p>
            <a:pPr algn="ctr"/>
            <a:r>
              <a:rPr lang="zh-CN" altLang="en-US" sz="3600">
                <a:latin typeface="Times New Roman" panose="02020603050405020304" charset="0"/>
                <a:cs typeface="Times New Roman" panose="02020603050405020304" charset="0"/>
              </a:rPr>
              <a:t>True gold can stand the test of fire.</a:t>
            </a:r>
            <a:endParaRPr lang="zh-CN" altLang="en-US" sz="3600">
              <a:latin typeface="Times New Roman" panose="02020603050405020304" charset="0"/>
              <a:cs typeface="Times New Roman" panose="02020603050405020304" charset="0"/>
            </a:endParaRPr>
          </a:p>
          <a:p>
            <a:pPr algn="ctr"/>
            <a:r>
              <a:rPr lang="zh-CN" altLang="en-US" sz="3600">
                <a:latin typeface="Times New Roman" panose="02020603050405020304" charset="0"/>
                <a:cs typeface="Times New Roman" panose="02020603050405020304" charset="0"/>
              </a:rPr>
              <a:t>Adversity reveals true friendship.</a:t>
            </a:r>
            <a:endParaRPr lang="zh-CN" altLang="en-US" sz="3600">
              <a:latin typeface="Times New Roman" panose="02020603050405020304" charset="0"/>
              <a:cs typeface="Times New Roman" panose="02020603050405020304" charset="0"/>
            </a:endParaRPr>
          </a:p>
        </p:txBody>
      </p:sp>
      <p:sp>
        <p:nvSpPr>
          <p:cNvPr id="13" name="文本框 12"/>
          <p:cNvSpPr txBox="1"/>
          <p:nvPr/>
        </p:nvSpPr>
        <p:spPr>
          <a:xfrm>
            <a:off x="1376045" y="3811270"/>
            <a:ext cx="8006080" cy="1198880"/>
          </a:xfrm>
          <a:prstGeom prst="rect">
            <a:avLst/>
          </a:prstGeom>
          <a:noFill/>
        </p:spPr>
        <p:txBody>
          <a:bodyPr wrap="square" rtlCol="0">
            <a:spAutoFit/>
          </a:bodyPr>
          <a:p>
            <a:pPr algn="ctr"/>
            <a:r>
              <a:rPr lang="zh-CN" altLang="en-US" sz="3600">
                <a:latin typeface="Times New Roman" panose="02020603050405020304" charset="0"/>
                <a:cs typeface="Times New Roman" panose="02020603050405020304" charset="0"/>
              </a:rPr>
              <a:t>Pe</a:t>
            </a:r>
            <a:r>
              <a:rPr lang="en-US" altLang="zh-CN" sz="3600">
                <a:latin typeface="Times New Roman" panose="02020603050405020304" charset="0"/>
                <a:cs typeface="Times New Roman" panose="02020603050405020304" charset="0"/>
              </a:rPr>
              <a:t>rsons</a:t>
            </a:r>
            <a:r>
              <a:rPr lang="zh-CN" altLang="en-US" sz="3600">
                <a:latin typeface="Times New Roman" panose="02020603050405020304" charset="0"/>
                <a:cs typeface="Times New Roman" panose="02020603050405020304" charset="0"/>
              </a:rPr>
              <a:t> from all walks of life have extended a helping hand to Zhengzhou</a:t>
            </a:r>
            <a:r>
              <a:rPr lang="en-US" altLang="zh-CN" sz="3600">
                <a:latin typeface="Times New Roman" panose="02020603050405020304" charset="0"/>
                <a:cs typeface="Times New Roman" panose="02020603050405020304" charset="0"/>
              </a:rPr>
              <a:t>.</a:t>
            </a:r>
            <a:endParaRPr lang="en-US" altLang="zh-CN" sz="36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p:bldP spid="4" grpId="1"/>
      <p:bldP spid="3" grpId="0"/>
      <p:bldP spid="3" grpId="1"/>
      <p:bldP spid="6" grpId="0"/>
      <p:bldP spid="6" grpId="1"/>
      <p:bldP spid="8" grpId="0" animBg="1"/>
      <p:bldP spid="8" grpId="1" animBg="1"/>
      <p:bldP spid="12" grpId="0"/>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7185" y="146050"/>
            <a:ext cx="23164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以马云为代表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的成功人士</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矩形 2"/>
          <p:cNvSpPr/>
          <p:nvPr/>
        </p:nvSpPr>
        <p:spPr>
          <a:xfrm>
            <a:off x="4439920" y="146050"/>
            <a:ext cx="23164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以韩红为代表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的明星</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矩形 3"/>
          <p:cNvSpPr/>
          <p:nvPr/>
        </p:nvSpPr>
        <p:spPr>
          <a:xfrm>
            <a:off x="8695055" y="146050"/>
            <a:ext cx="26720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以普通人为代表</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的爱心人士</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马云捐款">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16205" y="1150620"/>
            <a:ext cx="3372485" cy="5118100"/>
          </a:xfrm>
          <a:prstGeom prst="rect">
            <a:avLst/>
          </a:prstGeom>
        </p:spPr>
      </p:pic>
      <p:pic>
        <p:nvPicPr>
          <p:cNvPr id="7" name="韩红捐款">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3931920" y="1150620"/>
            <a:ext cx="3714750" cy="5205730"/>
          </a:xfrm>
          <a:prstGeom prst="rect">
            <a:avLst/>
          </a:prstGeom>
        </p:spPr>
      </p:pic>
      <p:pic>
        <p:nvPicPr>
          <p:cNvPr id="8" name="路人资助外餐">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8155305" y="1150620"/>
            <a:ext cx="3620770" cy="5117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各地支援的兵哥哥">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277495" y="1162685"/>
            <a:ext cx="3223260" cy="5086985"/>
          </a:xfrm>
          <a:prstGeom prst="rect">
            <a:avLst/>
          </a:prstGeom>
        </p:spPr>
      </p:pic>
      <p:sp>
        <p:nvSpPr>
          <p:cNvPr id="5" name="矩形 4"/>
          <p:cNvSpPr/>
          <p:nvPr/>
        </p:nvSpPr>
        <p:spPr>
          <a:xfrm>
            <a:off x="351790" y="120650"/>
            <a:ext cx="3383280" cy="953135"/>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以兵哥哥为代表的</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来自五湖四海的同胞</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矩形 3"/>
          <p:cNvSpPr/>
          <p:nvPr/>
        </p:nvSpPr>
        <p:spPr>
          <a:xfrm>
            <a:off x="4065905" y="120650"/>
            <a:ext cx="3738880" cy="521970"/>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代表祖国未来的小朋友</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1fd3d2c31ee94f635ff0d23c61176c87">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065905" y="1216025"/>
            <a:ext cx="3656965" cy="4977130"/>
          </a:xfrm>
          <a:prstGeom prst="rect">
            <a:avLst/>
          </a:prstGeom>
        </p:spPr>
      </p:pic>
      <p:sp>
        <p:nvSpPr>
          <p:cNvPr id="6" name="矩形 5"/>
          <p:cNvSpPr/>
          <p:nvPr/>
        </p:nvSpPr>
        <p:spPr>
          <a:xfrm>
            <a:off x="8779510" y="236220"/>
            <a:ext cx="2672080" cy="521970"/>
          </a:xfrm>
          <a:prstGeom prst="rect">
            <a:avLst/>
          </a:prstGeom>
          <a:noFill/>
          <a:ln>
            <a:noFill/>
          </a:ln>
        </p:spPr>
        <p:txBody>
          <a:bodyPr wrap="none" rtlCol="0" anchor="t">
            <a:spAutoFit/>
          </a:bodyPr>
          <a:lstStyle/>
          <a:p>
            <a:pPr algn="ctr"/>
            <a:r>
              <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来自社会的呼吁</a:t>
            </a:r>
            <a:endParaRPr lang="zh-CN" altLang="en-US" sz="2800" b="1">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 name="谁是真正的英雄">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8434070" y="1162685"/>
            <a:ext cx="3497580" cy="4962525"/>
          </a:xfrm>
          <a:prstGeom prst="rect">
            <a:avLst/>
          </a:prstGeom>
        </p:spPr>
      </p:pic>
      <p:pic>
        <p:nvPicPr>
          <p:cNvPr id="18" name="图片 17" descr="0x300a0a0"/>
          <p:cNvPicPr>
            <a:picLocks noChangeAspect="1"/>
          </p:cNvPicPr>
          <p:nvPr/>
        </p:nvPicPr>
        <p:blipFill>
          <a:blip r:embed="rId10"/>
          <a:stretch>
            <a:fillRect/>
          </a:stretch>
        </p:blipFill>
        <p:spPr>
          <a:xfrm>
            <a:off x="3636010" y="1074420"/>
            <a:ext cx="4267200" cy="5363845"/>
          </a:xfrm>
          <a:prstGeom prst="rect">
            <a:avLst/>
          </a:prstGeom>
        </p:spPr>
      </p:pic>
      <p:sp>
        <p:nvSpPr>
          <p:cNvPr id="19" name="文本框 18"/>
          <p:cNvSpPr txBox="1"/>
          <p:nvPr/>
        </p:nvSpPr>
        <p:spPr>
          <a:xfrm>
            <a:off x="4177665" y="1783080"/>
            <a:ext cx="2689860" cy="3907790"/>
          </a:xfrm>
          <a:prstGeom prst="rect">
            <a:avLst/>
          </a:prstGeom>
          <a:noFill/>
        </p:spPr>
        <p:txBody>
          <a:bodyPr wrap="square" rtlCol="0">
            <a:spAutoFit/>
          </a:bodyPr>
          <a:lstStyle/>
          <a:p>
            <a:pPr algn="ctr"/>
            <a:r>
              <a:rPr lang="zh-CN" altLang="en-US" sz="2800">
                <a:latin typeface="Times New Roman" panose="02020603050405020304" charset="0"/>
                <a:cs typeface="Times New Roman" panose="02020603050405020304" charset="0"/>
              </a:rPr>
              <a:t>Patriotism is </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cultivated</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a:t>
            </a:r>
            <a:r>
              <a:rPr lang="zh-CN" altLang="en-US" sz="2800">
                <a:latin typeface="Times New Roman" panose="02020603050405020304" charset="0"/>
                <a:cs typeface="Times New Roman" panose="02020603050405020304" charset="0"/>
              </a:rPr>
              <a:t> an early </a:t>
            </a:r>
            <a:endParaRPr lang="zh-CN" altLang="en-US" sz="2800">
              <a:latin typeface="Times New Roman" panose="02020603050405020304" charset="0"/>
              <a:cs typeface="Times New Roman" panose="02020603050405020304" charset="0"/>
            </a:endParaRPr>
          </a:p>
          <a:p>
            <a:pPr algn="ctr"/>
            <a:r>
              <a:rPr lang="zh-CN" altLang="en-US" sz="2800">
                <a:latin typeface="Times New Roman" panose="02020603050405020304" charset="0"/>
                <a:cs typeface="Times New Roman" panose="02020603050405020304" charset="0"/>
              </a:rPr>
              <a:t>age, </a:t>
            </a:r>
            <a:r>
              <a:rPr lang="en-US" altLang="zh-CN" sz="2800">
                <a:latin typeface="Times New Roman" panose="02020603050405020304" charset="0"/>
                <a:cs typeface="Times New Roman" panose="02020603050405020304" charset="0"/>
              </a:rPr>
              <a:t>and there is no lack of</a:t>
            </a:r>
            <a:r>
              <a:rPr lang="zh-CN" altLang="en-US" sz="2800">
                <a:latin typeface="Times New Roman" panose="02020603050405020304" charset="0"/>
                <a:cs typeface="Times New Roman" panose="02020603050405020304" charset="0"/>
              </a:rPr>
              <a:t>  successor</a:t>
            </a:r>
            <a:r>
              <a:rPr lang="en-US" altLang="zh-CN" sz="2800">
                <a:latin typeface="Times New Roman" panose="02020603050405020304" charset="0"/>
                <a:cs typeface="Times New Roman" panose="02020603050405020304" charset="0"/>
              </a:rPr>
              <a:t>s to carry on the cause</a:t>
            </a:r>
            <a:r>
              <a:rPr lang="zh-CN" altLang="en-US" sz="2800">
                <a:latin typeface="Times New Roman" panose="02020603050405020304" charset="0"/>
                <a:cs typeface="Times New Roman" panose="02020603050405020304" charset="0"/>
              </a:rPr>
              <a:t>!</a:t>
            </a:r>
            <a:endParaRPr lang="zh-CN" altLang="en-US" sz="2400">
              <a:latin typeface="宋体" panose="02010600030101010101" pitchFamily="2" charset="-122"/>
              <a:ea typeface="宋体" panose="02010600030101010101" pitchFamily="2" charset="-122"/>
            </a:endParaRPr>
          </a:p>
          <a:p>
            <a:pPr algn="ctr"/>
            <a:r>
              <a:rPr lang="zh-CN" altLang="en-US" sz="2400" b="1">
                <a:latin typeface="宋体" panose="02010600030101010101" pitchFamily="2" charset="-122"/>
                <a:ea typeface="宋体" panose="02010600030101010101" pitchFamily="2" charset="-122"/>
              </a:rPr>
              <a:t> 爱国后继有人！</a:t>
            </a:r>
            <a:endParaRPr lang="zh-CN" altLang="en-US" sz="2400" b="1">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44650" y="2541905"/>
            <a:ext cx="6296025" cy="953135"/>
          </a:xfrm>
          <a:prstGeom prst="rect">
            <a:avLst/>
          </a:prstGeom>
          <a:noFill/>
        </p:spPr>
        <p:txBody>
          <a:bodyPr wrap="square" rtlCol="0">
            <a:spAutoFit/>
          </a:bodyPr>
          <a:lstStyle/>
          <a:p>
            <a:pPr algn="l"/>
            <a:r>
              <a:rPr lang="en-US" altLang="zh-CN" sz="2800">
                <a:solidFill>
                  <a:schemeClr val="tx1"/>
                </a:solidFill>
                <a:latin typeface="Times New Roman" panose="02020603050405020304" charset="0"/>
                <a:cs typeface="Times New Roman" panose="02020603050405020304" charset="0"/>
              </a:rPr>
              <a:t>They are the heroes in harm’s way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他们是</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最美逆行者</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626110" y="284480"/>
            <a:ext cx="2825115" cy="583565"/>
          </a:xfrm>
          <a:prstGeom prst="rect">
            <a:avLst/>
          </a:prstGeom>
          <a:noFill/>
        </p:spPr>
        <p:txBody>
          <a:bodyPr wrap="square" rtlCol="0">
            <a:spAutoFit/>
          </a:bodyPr>
          <a:lstStyle/>
          <a:p>
            <a:r>
              <a:rPr lang="en-US" altLang="zh-CN" sz="3200">
                <a:ln>
                  <a:solidFill>
                    <a:sysClr val="windowText" lastClr="000000"/>
                  </a:solidFill>
                </a:ln>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Discuss?</a:t>
            </a:r>
            <a:endParaRPr lang="en-US" altLang="zh-CN" sz="3200">
              <a:ln>
                <a:solidFill>
                  <a:sysClr val="windowText" lastClr="000000"/>
                </a:solidFill>
              </a:ln>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5" name="文本框 4"/>
          <p:cNvSpPr txBox="1"/>
          <p:nvPr/>
        </p:nvSpPr>
        <p:spPr>
          <a:xfrm>
            <a:off x="1969770" y="868045"/>
            <a:ext cx="8484870" cy="521970"/>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1. Who are they ? What should we learn from them ? </a:t>
            </a:r>
            <a:endParaRPr lang="en-US" altLang="zh-CN" sz="28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1969770" y="5825490"/>
            <a:ext cx="6419215" cy="583565"/>
          </a:xfrm>
          <a:prstGeom prst="rect">
            <a:avLst/>
          </a:prstGeom>
          <a:noFill/>
        </p:spPr>
        <p:txBody>
          <a:bodyPr wrap="none" rtlCol="0" anchor="t">
            <a:spAutoFit/>
          </a:bodyPr>
          <a:lstStyle/>
          <a:p>
            <a:pPr algn="l"/>
            <a:r>
              <a:rPr lang="en-US" altLang="zh-CN" sz="3200">
                <a:solidFill>
                  <a:srgbClr val="FF0000"/>
                </a:solidFill>
                <a:latin typeface="Times New Roman" panose="02020603050405020304" charset="0"/>
                <a:cs typeface="Times New Roman" panose="02020603050405020304" charset="0"/>
                <a:sym typeface="+mn-ea"/>
              </a:rPr>
              <a:t>As a student, you should </a:t>
            </a:r>
            <a:r>
              <a:rPr lang="en-US" altLang="zh-CN" sz="3200">
                <a:solidFill>
                  <a:srgbClr val="FF0000"/>
                </a:solidFill>
                <a:latin typeface="Arial" panose="020B0604020202020204" pitchFamily="34" charset="0"/>
                <a:cs typeface="Arial" panose="020B0604020202020204" pitchFamily="34" charset="0"/>
                <a:sym typeface="+mn-ea"/>
              </a:rPr>
              <a:t>……</a:t>
            </a:r>
            <a:r>
              <a:rPr lang="en-US" altLang="zh-CN" sz="2400">
                <a:solidFill>
                  <a:srgbClr val="FF0000"/>
                </a:solidFill>
                <a:latin typeface="Times New Roman" panose="02020603050405020304" charset="0"/>
                <a:cs typeface="Times New Roman" panose="02020603050405020304" charset="0"/>
                <a:sym typeface="+mn-ea"/>
              </a:rPr>
              <a:t>   </a:t>
            </a:r>
            <a:r>
              <a:rPr lang="en-US" altLang="zh-CN" b="1">
                <a:solidFill>
                  <a:srgbClr val="FF0000"/>
                </a:solidFill>
                <a:latin typeface="Times New Roman" panose="02020603050405020304" charset="0"/>
                <a:cs typeface="Times New Roman" panose="02020603050405020304" charset="0"/>
                <a:sym typeface="+mn-ea"/>
              </a:rPr>
              <a:t>                   </a:t>
            </a:r>
            <a:endParaRPr lang="en-US" altLang="zh-CN"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92935" y="4853305"/>
            <a:ext cx="4894580" cy="953135"/>
          </a:xfrm>
          <a:prstGeom prst="rect">
            <a:avLst/>
          </a:prstGeom>
          <a:noFill/>
        </p:spPr>
        <p:txBody>
          <a:bodyPr wrap="none" rtlCol="0" anchor="t">
            <a:spAutoFit/>
          </a:bodyPr>
          <a:lstStyle/>
          <a:p>
            <a:pPr algn="l"/>
            <a:r>
              <a:rPr lang="en-US" altLang="zh-CN" sz="2800">
                <a:latin typeface="Times New Roman" panose="02020603050405020304" charset="0"/>
                <a:cs typeface="Times New Roman" panose="02020603050405020304" charset="0"/>
                <a:sym typeface="+mn-ea"/>
              </a:rPr>
              <a:t>They are our idols in our heart.   </a:t>
            </a:r>
            <a:endParaRPr lang="en-US" altLang="zh-CN" sz="2800">
              <a:latin typeface="Times New Roman" panose="02020603050405020304" charset="0"/>
              <a:cs typeface="Times New Roman" panose="02020603050405020304" charset="0"/>
              <a:sym typeface="+mn-ea"/>
            </a:endParaRPr>
          </a:p>
          <a:p>
            <a:pPr algn="l"/>
            <a:r>
              <a:rPr lang="en-US" altLang="zh-CN" sz="2800">
                <a:latin typeface="Times New Roman" panose="02020603050405020304" charset="0"/>
                <a:cs typeface="Times New Roman" panose="02020603050405020304" charset="0"/>
                <a:sym typeface="+mn-ea"/>
              </a:rPr>
              <a:t>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他们是我们心中的偶像。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1644650" y="3697605"/>
            <a:ext cx="7070090" cy="953135"/>
          </a:xfrm>
          <a:prstGeom prst="rect">
            <a:avLst/>
          </a:prstGeom>
          <a:noFill/>
        </p:spPr>
        <p:txBody>
          <a:bodyPr wrap="none" rtlCol="0" anchor="t">
            <a:spAutoFit/>
          </a:bodyPr>
          <a:lstStyle/>
          <a:p>
            <a:pPr algn="l">
              <a:buClrTx/>
              <a:buSzTx/>
              <a:buNone/>
            </a:pPr>
            <a:r>
              <a:rPr lang="en-US" altLang="zh-CN" sz="2800">
                <a:latin typeface="Times New Roman" panose="02020603050405020304" charset="0"/>
                <a:cs typeface="Times New Roman" panose="02020603050405020304" charset="0"/>
                <a:sym typeface="+mn-ea"/>
              </a:rPr>
              <a:t>They are the most lovable people in this world.  </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sym typeface="+mn-ea"/>
              </a:rPr>
              <a:t>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他们是世界上最可爱的人。 </a:t>
            </a:r>
            <a:endParaRPr lang="en-US" altLang="zh-CN"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969770" y="1704975"/>
            <a:ext cx="8484870" cy="521970"/>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2. Who is the real hero in your opinion? </a:t>
            </a:r>
            <a:endParaRPr lang="en-US" altLang="zh-CN"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69100" y="709295"/>
            <a:ext cx="4967605" cy="3415030"/>
          </a:xfrm>
          <a:prstGeom prst="rect">
            <a:avLst/>
          </a:prstGeom>
          <a:noFill/>
        </p:spPr>
        <p:txBody>
          <a:bodyPr wrap="square" rtlCol="0" anchor="t">
            <a:spAutoFit/>
          </a:bodyPr>
          <a:lstStyle/>
          <a:p>
            <a:pPr indent="0" algn="ctr"/>
            <a:r>
              <a:rPr lang="en-US" altLang="zh-CN" sz="3600" b="1">
                <a:solidFill>
                  <a:srgbClr val="222222"/>
                </a:solidFill>
                <a:ea typeface="宋体" panose="02010600030101010101" pitchFamily="2" charset="-122"/>
                <a:sym typeface="+mn-ea"/>
              </a:rPr>
              <a:t>How to save ourselves when we face a sudden flood?</a:t>
            </a:r>
            <a:endParaRPr lang="en-US" altLang="zh-CN" sz="3600" b="1">
              <a:solidFill>
                <a:srgbClr val="222222"/>
              </a:solidFill>
              <a:ea typeface="宋体" panose="02010600030101010101" pitchFamily="2" charset="-122"/>
              <a:sym typeface="+mn-ea"/>
            </a:endParaRPr>
          </a:p>
          <a:p>
            <a:pPr indent="0" algn="ctr"/>
            <a:endParaRPr lang="en-US" altLang="zh-CN" sz="3600" b="1">
              <a:solidFill>
                <a:srgbClr val="222222"/>
              </a:solidFill>
              <a:ea typeface="宋体" panose="02010600030101010101" pitchFamily="2" charset="-122"/>
            </a:endParaRPr>
          </a:p>
          <a:p>
            <a:pPr indent="0" algn="ctr"/>
            <a:r>
              <a:rPr lang="zh-CN" sz="3600" b="1">
                <a:solidFill>
                  <a:srgbClr val="222222"/>
                </a:solidFill>
                <a:ea typeface="宋体" panose="02010600030101010101" pitchFamily="2" charset="-122"/>
                <a:sym typeface="+mn-ea"/>
              </a:rPr>
              <a:t>面对突如其来的洪水</a:t>
            </a:r>
            <a:endParaRPr lang="zh-CN" sz="3600" b="1">
              <a:solidFill>
                <a:srgbClr val="222222"/>
              </a:solidFill>
              <a:ea typeface="宋体" panose="02010600030101010101" pitchFamily="2" charset="-122"/>
              <a:sym typeface="+mn-ea"/>
            </a:endParaRPr>
          </a:p>
          <a:p>
            <a:pPr indent="0" algn="ctr"/>
            <a:r>
              <a:rPr lang="zh-CN" sz="3600" b="1">
                <a:solidFill>
                  <a:srgbClr val="222222"/>
                </a:solidFill>
                <a:ea typeface="宋体" panose="02010600030101010101" pitchFamily="2" charset="-122"/>
                <a:sym typeface="+mn-ea"/>
              </a:rPr>
              <a:t>如何自救？</a:t>
            </a:r>
            <a:endParaRPr lang="zh-CN" altLang="en-US" sz="3600"/>
          </a:p>
        </p:txBody>
      </p:sp>
      <p:pic>
        <p:nvPicPr>
          <p:cNvPr id="4" name="如何自救">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467360" y="173990"/>
            <a:ext cx="5575935" cy="628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2223135" y="114935"/>
            <a:ext cx="8915400" cy="806450"/>
          </a:xfrm>
          <a:prstGeom prst="rect">
            <a:avLst/>
          </a:prstGeom>
          <a:noFill/>
          <a:ln w="9525">
            <a:noFill/>
          </a:ln>
        </p:spPr>
        <p:txBody>
          <a:bodyPr wrap="square">
            <a:spAutoFit/>
          </a:bodyPr>
          <a:lstStyle/>
          <a:p>
            <a:pPr indent="0" algn="ctr"/>
            <a:r>
              <a:rPr lang="en-US" altLang="zh-CN" sz="2250" b="1">
                <a:solidFill>
                  <a:srgbClr val="222222"/>
                </a:solidFill>
                <a:ea typeface="宋体" panose="02010600030101010101" pitchFamily="2" charset="-122"/>
              </a:rPr>
              <a:t>How to save ourselves when we face the sudden flood?</a:t>
            </a:r>
            <a:endParaRPr lang="en-US" altLang="zh-CN" sz="2250" b="1">
              <a:solidFill>
                <a:srgbClr val="222222"/>
              </a:solidFill>
              <a:ea typeface="宋体" panose="02010600030101010101" pitchFamily="2" charset="-122"/>
            </a:endParaRPr>
          </a:p>
          <a:p>
            <a:pPr indent="0" algn="ctr"/>
            <a:r>
              <a:rPr lang="zh-CN" sz="2400" b="1">
                <a:solidFill>
                  <a:srgbClr val="222222"/>
                </a:solidFill>
                <a:ea typeface="宋体" panose="02010600030101010101" pitchFamily="2" charset="-122"/>
              </a:rPr>
              <a:t>面对突如其来的洪水如何自救？</a:t>
            </a:r>
            <a:endParaRPr lang="zh-CN" altLang="en-US" sz="2400"/>
          </a:p>
        </p:txBody>
      </p:sp>
      <p:sp>
        <p:nvSpPr>
          <p:cNvPr id="3" name="文本框 2"/>
          <p:cNvSpPr txBox="1"/>
          <p:nvPr/>
        </p:nvSpPr>
        <p:spPr>
          <a:xfrm>
            <a:off x="513080" y="1087755"/>
            <a:ext cx="11370310" cy="526224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Like many other natural disasters, floods can occur with little to no warning. Flash floods move quickly and have strong currents. </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Of course, drowning is a threat during a flood, not only because there is so much water and 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moving quickly, </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1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Debris caught in the current can injure anyone in the floodwater.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Additionally, floods can cause power outages, communication disruptions, traffic jams and widespread destruction. </a:t>
            </a:r>
            <a:r>
              <a:rPr lang="en-US" altLang="zh-CN" sz="2400">
                <a:latin typeface="Times New Roman" panose="02020603050405020304" charset="0"/>
                <a:cs typeface="Times New Roman" panose="02020603050405020304" charset="0"/>
              </a:rPr>
              <a:t> </a:t>
            </a:r>
            <a:r>
              <a:rPr lang="en-US" altLang="zh-CN" sz="2400" u="sng">
                <a:solidFill>
                  <a:schemeClr val="tx1"/>
                </a:solidFill>
                <a:latin typeface="Times New Roman" panose="02020603050405020304" charset="0"/>
                <a:cs typeface="Times New Roman" panose="02020603050405020304" charset="0"/>
              </a:rPr>
              <a:t>        2      </a:t>
            </a:r>
            <a:r>
              <a:rPr lang="zh-CN" altLang="en-US" sz="2400">
                <a:solidFill>
                  <a:schemeClr val="tx1"/>
                </a:solidFill>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The aftermath can be</a:t>
            </a:r>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also </a:t>
            </a:r>
            <a:r>
              <a:rPr lang="zh-CN" altLang="en-US" sz="2400">
                <a:latin typeface="Times New Roman" panose="02020603050405020304" charset="0"/>
                <a:cs typeface="Times New Roman" panose="02020603050405020304" charset="0"/>
              </a:rPr>
              <a:t> just as deadly, </a:t>
            </a:r>
            <a:r>
              <a:rPr lang="zh-CN" altLang="en-US" sz="2400">
                <a:solidFill>
                  <a:schemeClr val="tx1"/>
                </a:solidFill>
                <a:latin typeface="Times New Roman" panose="02020603050405020304" charset="0"/>
                <a:cs typeface="Times New Roman" panose="02020603050405020304" charset="0"/>
              </a:rPr>
              <a:t>as it may not be possible to deliver essential supplies such as water and food to the area.</a:t>
            </a:r>
            <a:endParaRPr lang="zh-CN" altLang="en-US" sz="2400">
              <a:solidFill>
                <a:schemeClr val="tx1"/>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en-US" altLang="zh-CN" sz="2400" u="sng">
                <a:solidFill>
                  <a:schemeClr val="tx1"/>
                </a:solidFill>
                <a:latin typeface="Times New Roman" panose="02020603050405020304" charset="0"/>
                <a:cs typeface="Times New Roman" panose="02020603050405020304" charset="0"/>
              </a:rPr>
              <a:t>        3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Never attempt to walk, swim or drive through floodwaters. It only takes six inches of moving water to knock a person off their feet. Additionally, as little as one foot of flood water can sweep cars away.</a:t>
            </a:r>
            <a:endPar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A guide to survival in the flood.</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1. Avoid bridges that cross rapidly-moving water, as floodwaters can cause bridges to collapse.</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127635" y="257175"/>
            <a:ext cx="2837180" cy="521970"/>
          </a:xfrm>
          <a:prstGeom prst="rect">
            <a:avLst/>
          </a:prstGeom>
          <a:noFill/>
        </p:spPr>
        <p:txBody>
          <a:bodyPr wrap="square" rtlCol="0">
            <a:spAutoFit/>
          </a:bodyPr>
          <a:lstStyle/>
          <a:p>
            <a:pPr algn="ctr"/>
            <a:r>
              <a:rPr lang="zh-CN" altLang="en-US" sz="2800" b="1">
                <a:solidFill>
                  <a:srgbClr val="FF0000"/>
                </a:solidFill>
                <a:latin typeface="宋体" panose="02010600030101010101" pitchFamily="2" charset="-122"/>
                <a:ea typeface="宋体" panose="02010600030101010101" pitchFamily="2" charset="-122"/>
              </a:rPr>
              <a:t>七选五</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4" name="文本框 3"/>
          <p:cNvSpPr txBox="1"/>
          <p:nvPr/>
        </p:nvSpPr>
        <p:spPr>
          <a:xfrm>
            <a:off x="3693160" y="211201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F</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4139565" y="319913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C</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869315" y="3912870"/>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A</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527685" y="474980"/>
            <a:ext cx="11291570" cy="5631180"/>
          </a:xfrm>
          <a:prstGeom prst="rect">
            <a:avLst/>
          </a:prstGeom>
          <a:noFill/>
          <a:ln w="9525">
            <a:noFill/>
          </a:ln>
        </p:spPr>
        <p:txBody>
          <a:bodyPr wrap="square">
            <a:spAutoFit/>
          </a:bodyPr>
          <a:lstStyle/>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2. Listen to emergency broadcasts for further instructions. If told to evacuate, do so.</a:t>
            </a:r>
            <a:endParaRPr lang="en-US" altLang="zh-CN" sz="2400">
              <a:latin typeface="Times New Roman" panose="02020603050405020304" charset="0"/>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3. Stay inside a car trapped by fast-moving water. Only get out if the water begins to flood the car itself, then move to the roof of the vehicle.</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4. If trapped within a flooding building, move to the highest floor. Do not go into the attic (</a:t>
            </a:r>
            <a:r>
              <a:rPr lang="zh-CN" altLang="en-US" sz="2400" b="0">
                <a:solidFill>
                  <a:srgbClr val="404040"/>
                </a:solidFill>
                <a:latin typeface="Times New Roman" panose="02020603050405020304" charset="0"/>
                <a:ea typeface="宋体" panose="02010600030101010101" pitchFamily="2" charset="-122"/>
                <a:cs typeface="Times New Roman" panose="02020603050405020304" charset="0"/>
              </a:rPr>
              <a:t>阁楼</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as it is possible to become trapped there without a way to escape. </a:t>
            </a:r>
            <a:r>
              <a:rPr lang="en-US" sz="2400" b="0" u="sng">
                <a:solidFill>
                  <a:srgbClr val="404040"/>
                </a:solidFill>
                <a:latin typeface="Times New Roman" panose="02020603050405020304" charset="0"/>
                <a:ea typeface="宋体" panose="02010600030101010101" pitchFamily="2" charset="-122"/>
                <a:cs typeface="Times New Roman" panose="02020603050405020304" charset="0"/>
              </a:rPr>
              <a:t>      4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5. Avoid power lines, as they are often damaged or knocked down during strong storms and flooding. A downed power line can cause surrounding water to become charged, leading to electrocution.</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      ___5___</a:t>
            </a:r>
            <a:r>
              <a:rPr lang="en-US" sz="2400" u="sng">
                <a:solidFill>
                  <a:srgbClr val="404040"/>
                </a:solidFill>
                <a:latin typeface="Times New Roman" panose="02020603050405020304" charset="0"/>
                <a:ea typeface="宋体" panose="02010600030101010101" pitchFamily="2" charset="-122"/>
                <a:cs typeface="Times New Roman" panose="02020603050405020304" charset="0"/>
                <a:sym typeface="+mn-ea"/>
              </a:rPr>
              <a:t>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      Do not drink flood water, or use it to wash dishes, brush teeth, or wash/prepare food. Drink clean, safe water. If you evacuated, return to your home only after local authorities have said it is safe to do so. Use only bottled, boiled, or treated water for drinking, cooking, bathing, etc. Avoid driving through flooded areas and standing water. As little as six inches of water can cause you to lose control of your vehicle.</a:t>
            </a:r>
            <a:endParaRPr lang="zh-CN" altLang="en-US" sz="2400">
              <a:latin typeface="Times New Roman" panose="02020603050405020304" charset="0"/>
              <a:cs typeface="Times New Roman" panose="02020603050405020304" charset="0"/>
            </a:endParaRPr>
          </a:p>
          <a:p>
            <a:pPr indent="0"/>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10172065" y="184340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D</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1060450" y="3312795"/>
            <a:ext cx="1353820" cy="460375"/>
          </a:xfrm>
          <a:prstGeom prst="rect">
            <a:avLst/>
          </a:prstGeom>
          <a:solidFill>
            <a:srgbClr val="FF0000"/>
          </a:solidFill>
        </p:spPr>
        <p:txBody>
          <a:bodyPr wrap="square" rtlCol="0">
            <a:spAutoFit/>
          </a:bodyPr>
          <a:lstStyle/>
          <a:p>
            <a:pPr algn="ctr"/>
            <a:r>
              <a:rPr lang="en-US" altLang="zh-CN" sz="2400">
                <a:latin typeface="Times New Roman" panose="02020603050405020304" charset="0"/>
                <a:cs typeface="Times New Roman" panose="02020603050405020304" charset="0"/>
              </a:rPr>
              <a:t>G</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2255" y="0"/>
            <a:ext cx="11424285" cy="5015865"/>
          </a:xfrm>
          <a:prstGeom prst="rect">
            <a:avLst/>
          </a:prstGeom>
          <a:noFill/>
          <a:ln>
            <a:noFill/>
          </a:ln>
        </p:spPr>
        <p:txBody>
          <a:bodyPr wrap="square" rtlCol="0" anchor="t">
            <a:spAutoFit/>
          </a:bodyPr>
          <a:lstStyle/>
          <a:p>
            <a:pPr algn="l"/>
            <a:r>
              <a:rPr lang="en-US" altLang="zh-CN"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I</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nundation knows no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feelings</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but the worst of times reveals the best in people.</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洪水无情，人间有爱</a:t>
            </a:r>
            <a:r>
              <a:rPr lang="en-US" altLang="zh-CN" sz="32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Hang in there, Zhengzhou!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ctr"/>
            <a:r>
              <a:rPr lang="zh-CN" altLang="en-US"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rPr>
              <a:t>郑州加油！</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sym typeface="+mn-ea"/>
            </a:endParaRPr>
          </a:p>
          <a:p>
            <a:pPr algn="l"/>
            <a:r>
              <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endPar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endParaRPr>
          </a:p>
          <a:p>
            <a:pPr algn="l"/>
            <a:r>
              <a:rPr lang="en-US" altLang="zh-CN" sz="3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4800" b="1">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sp>
        <p:nvSpPr>
          <p:cNvPr id="7" name="文本框 6"/>
          <p:cNvSpPr txBox="1"/>
          <p:nvPr/>
        </p:nvSpPr>
        <p:spPr>
          <a:xfrm>
            <a:off x="5768340" y="5553710"/>
            <a:ext cx="5647690" cy="460375"/>
          </a:xfrm>
          <a:prstGeom prst="rect">
            <a:avLst/>
          </a:prstGeom>
          <a:noFill/>
        </p:spPr>
        <p:txBody>
          <a:bodyPr wrap="square" rtlCol="0">
            <a:spAutoFit/>
          </a:bodyPr>
          <a:lstStyle/>
          <a:p>
            <a:pPr algn="ctr"/>
            <a:r>
              <a:rPr lang="zh-CN" altLang="en-US" sz="2400"/>
              <a:t>杭州二中树兰高级中学</a:t>
            </a:r>
            <a:r>
              <a:rPr lang="en-US" altLang="zh-CN" sz="2400"/>
              <a:t>   </a:t>
            </a:r>
            <a:r>
              <a:rPr lang="zh-CN" altLang="en-US" sz="2400"/>
              <a:t>郭合英</a:t>
            </a:r>
            <a:endParaRPr lang="zh-CN" altLang="en-US" sz="2400"/>
          </a:p>
        </p:txBody>
      </p:sp>
      <p:pic>
        <p:nvPicPr>
          <p:cNvPr id="8" name="图片 7" descr="54352335-0c5a-4ca6-ad1e-a0a9ac1d99c1"/>
          <p:cNvPicPr>
            <a:picLocks noChangeAspect="1"/>
          </p:cNvPicPr>
          <p:nvPr/>
        </p:nvPicPr>
        <p:blipFill>
          <a:blip r:embed="rId1"/>
          <a:stretch>
            <a:fillRect/>
          </a:stretch>
        </p:blipFill>
        <p:spPr>
          <a:xfrm>
            <a:off x="405130" y="4120515"/>
            <a:ext cx="3760470" cy="2598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文本框 101"/>
          <p:cNvSpPr txBox="1"/>
          <p:nvPr/>
        </p:nvSpPr>
        <p:spPr>
          <a:xfrm>
            <a:off x="527050" y="547370"/>
            <a:ext cx="9921875" cy="2676525"/>
          </a:xfrm>
          <a:prstGeom prst="rect">
            <a:avLst/>
          </a:prstGeom>
          <a:noFill/>
          <a:ln w="9525">
            <a:noFill/>
          </a:ln>
        </p:spPr>
        <p:txBody>
          <a:bodyPr wrap="square">
            <a:spAutoFit/>
          </a:bodyPr>
          <a:lstStyle/>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A.</a:t>
            </a:r>
            <a:r>
              <a:rPr lang="en-US" altLang="zh-CN" sz="2400">
                <a:solidFill>
                  <a:schemeClr val="tx1"/>
                </a:solidFill>
                <a:latin typeface="Times New Roman" panose="02020603050405020304" charset="0"/>
                <a:cs typeface="Times New Roman" panose="02020603050405020304" charset="0"/>
                <a:sym typeface="+mn-ea"/>
              </a:rPr>
              <a:t>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If a flood warning has been issued, seek shelter immediately</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B. but also the water is salty.</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C. </a:t>
            </a:r>
            <a:r>
              <a:rPr lang="zh-CN" altLang="en-US" sz="2400">
                <a:solidFill>
                  <a:schemeClr val="tx1"/>
                </a:solidFill>
                <a:latin typeface="Times New Roman" panose="02020603050405020304" charset="0"/>
                <a:cs typeface="Times New Roman" panose="02020603050405020304" charset="0"/>
                <a:sym typeface="+mn-ea"/>
              </a:rPr>
              <a:t>And</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the flood itself isn</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t the only issue to contend with</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D.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Once there, signal for help</a:t>
            </a:r>
            <a:r>
              <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such as drawing SOS on the roof</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E. Being caught in a flood is incredibly dangerous</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F. </a:t>
            </a:r>
            <a:r>
              <a:rPr lang="zh-CN" altLang="en-US" sz="2400">
                <a:solidFill>
                  <a:schemeClr val="tx1"/>
                </a:solidFill>
                <a:latin typeface="Times New Roman" panose="02020603050405020304" charset="0"/>
                <a:cs typeface="Times New Roman" panose="02020603050405020304" charset="0"/>
                <a:sym typeface="+mn-ea"/>
              </a:rPr>
              <a:t>but also because of what the water is carrying</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chemeClr val="tx1"/>
                </a:solidFill>
                <a:latin typeface="Times New Roman" panose="02020603050405020304" charset="0"/>
                <a:ea typeface="宋体" panose="02010600030101010101" pitchFamily="2" charset="-122"/>
                <a:cs typeface="Times New Roman" panose="02020603050405020304" charset="0"/>
              </a:rPr>
              <a:t>G.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Some dos and don’ts after the flood.</a:t>
            </a:r>
            <a:endParaRPr lang="en-US" altLang="en-US" sz="2400" b="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3" name="图片 2" descr="c77f3762c38945e29f698b1fef3c13ec"/>
          <p:cNvPicPr>
            <a:picLocks noChangeAspect="1"/>
          </p:cNvPicPr>
          <p:nvPr/>
        </p:nvPicPr>
        <p:blipFill>
          <a:blip r:embed="rId1"/>
          <a:stretch>
            <a:fillRect/>
          </a:stretch>
        </p:blipFill>
        <p:spPr>
          <a:xfrm>
            <a:off x="5981065" y="3509010"/>
            <a:ext cx="5993765" cy="3348990"/>
          </a:xfrm>
          <a:prstGeom prst="rect">
            <a:avLst/>
          </a:prstGeom>
        </p:spPr>
      </p:pic>
      <p:pic>
        <p:nvPicPr>
          <p:cNvPr id="4" name="图片 3" descr="6925adb0-2c8a-4f09-bc82-cd89ee7eb3ca"/>
          <p:cNvPicPr>
            <a:picLocks noChangeAspect="1"/>
          </p:cNvPicPr>
          <p:nvPr/>
        </p:nvPicPr>
        <p:blipFill>
          <a:blip r:embed="rId2"/>
          <a:stretch>
            <a:fillRect/>
          </a:stretch>
        </p:blipFill>
        <p:spPr>
          <a:xfrm>
            <a:off x="0" y="3509010"/>
            <a:ext cx="5892165" cy="3348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席琳：《祈祷》，天佑郑州！">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6350" y="34290"/>
            <a:ext cx="12135485" cy="6777990"/>
          </a:xfrm>
          <a:prstGeom prst="rect">
            <a:avLst/>
          </a:prstGeom>
        </p:spPr>
      </p:pic>
      <p:sp>
        <p:nvSpPr>
          <p:cNvPr id="4" name="矩形 3"/>
          <p:cNvSpPr/>
          <p:nvPr/>
        </p:nvSpPr>
        <p:spPr>
          <a:xfrm>
            <a:off x="2289175" y="154305"/>
            <a:ext cx="7498080" cy="645160"/>
          </a:xfrm>
          <a:prstGeom prst="rect">
            <a:avLst/>
          </a:prstGeom>
          <a:noFill/>
          <a:ln>
            <a:noFill/>
          </a:ln>
        </p:spPr>
        <p:txBody>
          <a:bodyPr wrap="square" rtlCol="0" anchor="t">
            <a:spAutoFit/>
          </a:bodyPr>
          <a:p>
            <a:pPr algn="ctr"/>
            <a:r>
              <a:rPr lang="zh-CN" altLang="en-US" sz="3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席琳的《祈祷》，天佑郑州！</a:t>
            </a:r>
            <a:endParaRPr lang="zh-CN" altLang="en-US" sz="3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2705e1c-5bf5-4d33-bb43-aec3eb94049b"/>
          <p:cNvPicPr>
            <a:picLocks noChangeAspect="1"/>
          </p:cNvPicPr>
          <p:nvPr/>
        </p:nvPicPr>
        <p:blipFill>
          <a:blip r:embed="rId1"/>
          <a:stretch>
            <a:fillRect/>
          </a:stretch>
        </p:blipFill>
        <p:spPr>
          <a:xfrm>
            <a:off x="2667000" y="1948815"/>
            <a:ext cx="6858000" cy="4174490"/>
          </a:xfrm>
          <a:prstGeom prst="rect">
            <a:avLst/>
          </a:prstGeom>
        </p:spPr>
      </p:pic>
      <p:sp>
        <p:nvSpPr>
          <p:cNvPr id="100" name="文本框 99"/>
          <p:cNvSpPr txBox="1"/>
          <p:nvPr/>
        </p:nvSpPr>
        <p:spPr>
          <a:xfrm>
            <a:off x="644525" y="530225"/>
            <a:ext cx="11058525" cy="1198880"/>
          </a:xfrm>
          <a:prstGeom prst="rect">
            <a:avLst/>
          </a:prstGeom>
          <a:noFill/>
          <a:ln w="9525">
            <a:noFill/>
          </a:ln>
        </p:spPr>
        <p:txBody>
          <a:bodyPr wrap="square">
            <a:spAutoFit/>
          </a:bodyPr>
          <a:p>
            <a:pPr indent="0"/>
            <a:r>
              <a:rPr lang="en-US" sz="3600" b="1">
                <a:latin typeface="Times New Roman" panose="02020603050405020304" charset="0"/>
                <a:ea typeface="宋体" panose="02010600030101010101" pitchFamily="2" charset="-122"/>
                <a:cs typeface="Times New Roman" panose="02020603050405020304" charset="0"/>
              </a:rPr>
              <a:t>Winter will eventually pass, and spring is sure to come.</a:t>
            </a:r>
            <a:endParaRPr lang="en-US" sz="3600" b="1">
              <a:latin typeface="Times New Roman" panose="02020603050405020304" charset="0"/>
              <a:ea typeface="宋体" panose="02010600030101010101" pitchFamily="2" charset="-122"/>
              <a:cs typeface="Times New Roman" panose="02020603050405020304" charset="0"/>
            </a:endParaRPr>
          </a:p>
          <a:p>
            <a:pPr indent="0" algn="ctr"/>
            <a:r>
              <a:rPr lang="en-US" sz="3600" b="1">
                <a:latin typeface="Times New Roman" panose="02020603050405020304" charset="0"/>
                <a:ea typeface="宋体" panose="02010600030101010101" pitchFamily="2" charset="-122"/>
                <a:cs typeface="Times New Roman" panose="02020603050405020304" charset="0"/>
                <a:sym typeface="+mn-ea"/>
              </a:rPr>
              <a:t>没有一个冬天不可逾越， 没有一个春天不会到来。</a:t>
            </a:r>
            <a:endParaRPr lang="en-US" altLang="en-US" sz="36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3538602" y="3241154"/>
            <a:ext cx="309880" cy="1198880"/>
          </a:xfrm>
          <a:prstGeom prst="rect">
            <a:avLst/>
          </a:prstGeom>
        </p:spPr>
        <p:txBody>
          <a:bodyPr wrap="none">
            <a:spAutoFit/>
          </a:bodyPr>
          <a:lstStyle/>
          <a:p>
            <a:endParaRPr lang="zh-CN" altLang="en-US" sz="7200" spc="600" dirty="0">
              <a:ln>
                <a:solidFill>
                  <a:schemeClr val="accent1">
                    <a:lumMod val="75000"/>
                  </a:schemeClr>
                </a:solidFill>
              </a:ln>
              <a:solidFill>
                <a:schemeClr val="accent1"/>
              </a:solidFill>
              <a:latin typeface="汉真广标" panose="02010609000101010101" pitchFamily="49" charset="-122"/>
              <a:ea typeface="汉真广标" panose="02010609000101010101" pitchFamily="49" charset="-122"/>
            </a:endParaRPr>
          </a:p>
        </p:txBody>
      </p:sp>
      <p:pic>
        <p:nvPicPr>
          <p:cNvPr id="4" name="河南郑州，特大暴雨，愿世间再无灾害 超清(720P)">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98425" y="478790"/>
            <a:ext cx="11994515" cy="6259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withEffect">
                                  <p:stCondLst>
                                    <p:cond delay="1500"/>
                                  </p:stCondLst>
                                  <p:iterate type="lt">
                                    <p:tmPct val="10000"/>
                                  </p:iterate>
                                  <p:childTnLst>
                                    <p:set>
                                      <p:cBhvr>
                                        <p:cTn id="6" dur="1" fill="hold">
                                          <p:stCondLst>
                                            <p:cond delay="0"/>
                                          </p:stCondLst>
                                        </p:cTn>
                                        <p:tgtEl>
                                          <p:spTgt spid="113"/>
                                        </p:tgtEl>
                                        <p:attrNameLst>
                                          <p:attrName>style.visibility</p:attrName>
                                        </p:attrNameLst>
                                      </p:cBhvr>
                                      <p:to>
                                        <p:strVal val="visible"/>
                                      </p:to>
                                    </p:set>
                                    <p:animScale>
                                      <p:cBhvr>
                                        <p:cTn id="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3"/>
                                        </p:tgtEl>
                                        <p:attrNameLst>
                                          <p:attrName>ppt_x</p:attrName>
                                          <p:attrName>ppt_y</p:attrName>
                                        </p:attrNameLst>
                                      </p:cBhvr>
                                    </p:animMotion>
                                    <p:animEffect transition="in" filter="fade">
                                      <p:cBhvr>
                                        <p:cTn id="9"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1">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1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82775" y="134620"/>
            <a:ext cx="8815070" cy="4603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Henan Province has experienced  heavy precipitation</a:t>
            </a:r>
            <a:r>
              <a:rPr lang="en-US" altLang="zh-CN" sz="2400" b="1">
                <a:latin typeface="Times New Roman" panose="02020603050405020304" charset="0"/>
                <a:cs typeface="Times New Roman" panose="02020603050405020304" charset="0"/>
              </a:rPr>
              <a:t> on end.</a:t>
            </a:r>
            <a:endParaRPr lang="en-US" altLang="zh-CN" sz="2400" b="1">
              <a:latin typeface="Times New Roman" panose="02020603050405020304" charset="0"/>
              <a:cs typeface="Times New Roman" panose="02020603050405020304" charset="0"/>
            </a:endParaRPr>
          </a:p>
        </p:txBody>
      </p:sp>
      <p:sp>
        <p:nvSpPr>
          <p:cNvPr id="100" name="文本框 99"/>
          <p:cNvSpPr txBox="1"/>
          <p:nvPr/>
        </p:nvSpPr>
        <p:spPr>
          <a:xfrm>
            <a:off x="1060450" y="805180"/>
            <a:ext cx="10459720" cy="2676525"/>
          </a:xfrm>
          <a:prstGeom prst="rect">
            <a:avLst/>
          </a:prstGeom>
          <a:noFill/>
          <a:ln w="9525">
            <a:noFill/>
          </a:ln>
        </p:spPr>
        <p:txBody>
          <a:bodyPr wrap="square">
            <a:spAutoFit/>
          </a:bodyPr>
          <a:lstStyle/>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Since July 17, there has been continuous heavy rainfall in central China's Henan Province, with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precipitation</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concentrated in the province's western, northern and central regions.</a:t>
            </a:r>
            <a:endParaRPr lang="en-US" sz="2400" b="0">
              <a:solidFill>
                <a:srgbClr val="31303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313030"/>
                </a:solidFill>
                <a:latin typeface="Times New Roman" panose="02020603050405020304" charset="0"/>
                <a:ea typeface="宋体" panose="02010600030101010101" pitchFamily="2" charset="-122"/>
                <a:cs typeface="Times New Roman" panose="02020603050405020304" charset="0"/>
              </a:rPr>
              <a:t>       According to the National Meteorological Center, the accumulated rainfall reached 622.7 </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millimeters</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in the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provincial</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capital Zhengzhou between 2 a.m. Tuesday and 2 a.m. Wednesday, more than double the 24-hour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threshold</a:t>
            </a:r>
            <a:r>
              <a:rPr lang="en-US" sz="2400" b="0">
                <a:solidFill>
                  <a:srgbClr val="313030"/>
                </a:solidFill>
                <a:latin typeface="Times New Roman" panose="02020603050405020304" charset="0"/>
                <a:ea typeface="宋体" panose="02010600030101010101" pitchFamily="2" charset="-122"/>
                <a:cs typeface="Times New Roman" panose="02020603050405020304" charset="0"/>
              </a:rPr>
              <a:t> of 250 millimeters for extremely heavy rainfall.</a:t>
            </a:r>
            <a:endParaRPr lang="zh-CN" altLang="en-US" sz="2400">
              <a:latin typeface="Times New Roman" panose="02020603050405020304" charset="0"/>
              <a:cs typeface="Times New Roman" panose="02020603050405020304" charset="0"/>
            </a:endParaRPr>
          </a:p>
        </p:txBody>
      </p:sp>
      <p:pic>
        <p:nvPicPr>
          <p:cNvPr id="2" name="图片 -2147482624" descr="IMG_256"/>
          <p:cNvPicPr>
            <a:picLocks noChangeAspect="1"/>
          </p:cNvPicPr>
          <p:nvPr/>
        </p:nvPicPr>
        <p:blipFill>
          <a:blip r:embed="rId1"/>
          <a:stretch>
            <a:fillRect/>
          </a:stretch>
        </p:blipFill>
        <p:spPr>
          <a:xfrm>
            <a:off x="0" y="3794760"/>
            <a:ext cx="4685030" cy="2900680"/>
          </a:xfrm>
          <a:prstGeom prst="rect">
            <a:avLst/>
          </a:prstGeom>
          <a:noFill/>
          <a:ln w="9525">
            <a:noFill/>
          </a:ln>
        </p:spPr>
      </p:pic>
      <p:sp>
        <p:nvSpPr>
          <p:cNvPr id="5" name="文本框 4"/>
          <p:cNvSpPr txBox="1"/>
          <p:nvPr/>
        </p:nvSpPr>
        <p:spPr>
          <a:xfrm>
            <a:off x="5113020" y="3961130"/>
            <a:ext cx="6536055" cy="2306955"/>
          </a:xfrm>
          <a:prstGeom prst="rect">
            <a:avLst/>
          </a:prstGeom>
          <a:noFill/>
        </p:spPr>
        <p:txBody>
          <a:bodyPr wrap="square" rtlCol="0">
            <a:spAutoFit/>
          </a:bodyPr>
          <a:lstStyle/>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1. precipitation [prɪˌsɪpɪˈteɪʃən]  n.</a:t>
            </a:r>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降水;降水;</a:t>
            </a:r>
            <a:endPar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降水量;沉淀;</a:t>
            </a:r>
            <a:endPar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provincial [prəˈvɪnʃəl]  adj.省的；行政区的;</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外省的；</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3. threshold  n.门槛；开端；界限； </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阈限（指外界引起有机体感觉的最小刺激量）</a:t>
            </a:r>
            <a:endPar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767830" y="368935"/>
            <a:ext cx="5117465" cy="4154170"/>
          </a:xfrm>
          <a:prstGeom prst="rect">
            <a:avLst/>
          </a:prstGeom>
          <a:noFill/>
          <a:ln w="9525">
            <a:noFill/>
          </a:ln>
        </p:spPr>
        <p:txBody>
          <a:bodyPr wrap="square">
            <a:spAutoFit/>
          </a:bodyPr>
          <a:lstStyle/>
          <a:p>
            <a:pPr indent="0"/>
            <a:r>
              <a:rPr lang="en-US" sz="2400" b="0">
                <a:solidFill>
                  <a:srgbClr val="404040"/>
                </a:solidFill>
                <a:latin typeface="微软雅黑" panose="020B0503020204020204" charset="-122"/>
                <a:ea typeface="宋体" panose="02010600030101010101" pitchFamily="2" charset="-122"/>
              </a:rPr>
              <a:t>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 total of 25 persons have been killed by the 21st- July-2021 in the torrential rains in the downtown area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of Zhengzhou, the provincial capital </a:t>
            </a:r>
            <a:endParaRPr lang="en-US" sz="2400" b="0">
              <a:solidFill>
                <a:srgbClr val="4040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404040"/>
                </a:solidFill>
                <a:latin typeface="Times New Roman" panose="02020603050405020304" charset="0"/>
                <a:ea typeface="宋体" panose="02010600030101010101" pitchFamily="2" charset="-122"/>
                <a:cs typeface="Times New Roman" panose="02020603050405020304" charset="0"/>
              </a:rPr>
              <a:t>of central China's Henan province, the local government said. About 100,000 people have been relocated to safe places, it added. The accumulated rainfall reached 449 mm on average in Zhengzhou from 6 pm Sunday to midnight Tuesday.</a:t>
            </a:r>
            <a:endParaRPr lang="zh-CN" altLang="en-US" sz="2400">
              <a:latin typeface="Times New Roman" panose="02020603050405020304" charset="0"/>
              <a:cs typeface="Times New Roman" panose="02020603050405020304" charset="0"/>
            </a:endParaRPr>
          </a:p>
        </p:txBody>
      </p:sp>
      <p:pic>
        <p:nvPicPr>
          <p:cNvPr id="2" name="图片 1" descr="死亡人数"/>
          <p:cNvPicPr>
            <a:picLocks noChangeAspect="1"/>
          </p:cNvPicPr>
          <p:nvPr/>
        </p:nvPicPr>
        <p:blipFill>
          <a:blip r:embed="rId1"/>
          <a:stretch>
            <a:fillRect/>
          </a:stretch>
        </p:blipFill>
        <p:spPr>
          <a:xfrm>
            <a:off x="120015" y="0"/>
            <a:ext cx="6417945" cy="4523105"/>
          </a:xfrm>
          <a:prstGeom prst="rect">
            <a:avLst/>
          </a:prstGeom>
        </p:spPr>
      </p:pic>
      <p:sp>
        <p:nvSpPr>
          <p:cNvPr id="3" name="文本框 2"/>
          <p:cNvSpPr txBox="1"/>
          <p:nvPr/>
        </p:nvSpPr>
        <p:spPr>
          <a:xfrm>
            <a:off x="1357630" y="4918710"/>
            <a:ext cx="9477375" cy="1198880"/>
          </a:xfrm>
          <a:prstGeom prst="rect">
            <a:avLst/>
          </a:prstGeom>
          <a:noFill/>
        </p:spPr>
        <p:txBody>
          <a:bodyPr wrap="square" rtlCol="0" anchor="t">
            <a:spAutoFit/>
          </a:bodyPr>
          <a:lstStyle/>
          <a:p>
            <a:r>
              <a:rPr lang="en-US" alt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        </a:t>
            </a:r>
            <a:r>
              <a:rPr 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河南省政府表示，截至目前，暴雨已造成郑州市区</a:t>
            </a:r>
            <a:r>
              <a:rPr lang="en-US" alt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25</a:t>
            </a:r>
            <a:r>
              <a:rPr lang="zh-CN" sz="2400">
                <a:solidFill>
                  <a:srgbClr val="404040"/>
                </a:solidFill>
                <a:latin typeface="Times New Roman" panose="02020603050405020304" charset="0"/>
                <a:ea typeface="宋体" panose="02010600030101010101" pitchFamily="2" charset="-122"/>
                <a:cs typeface="Times New Roman" panose="02020603050405020304" charset="0"/>
                <a:sym typeface="+mn-ea"/>
              </a:rPr>
              <a:t>人死亡，当地已转移避险约10万人。7月18日18时至21日0时，郑州累积平均降水量达449毫米</a:t>
            </a:r>
            <a:endParaRPr lang="zh-CN" altLang="en-US" sz="2400">
              <a:latin typeface="Times New Roman" panose="02020603050405020304" charset="0"/>
              <a:cs typeface="Times New Roman" panose="02020603050405020304" charset="0"/>
            </a:endParaRPr>
          </a:p>
        </p:txBody>
      </p:sp>
      <p:sp>
        <p:nvSpPr>
          <p:cNvPr id="4" name="圆角矩形 3"/>
          <p:cNvSpPr/>
          <p:nvPr/>
        </p:nvSpPr>
        <p:spPr>
          <a:xfrm>
            <a:off x="679450" y="144145"/>
            <a:ext cx="10543540" cy="65690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291330" y="490220"/>
            <a:ext cx="3105785" cy="583565"/>
          </a:xfrm>
          <a:prstGeom prst="rect">
            <a:avLst/>
          </a:prstGeom>
          <a:noFill/>
        </p:spPr>
        <p:txBody>
          <a:bodyPr wrap="square" rtlCol="0">
            <a:spAutoFit/>
          </a:bodyPr>
          <a:lstStyle/>
          <a:p>
            <a:pPr algn="ctr"/>
            <a:r>
              <a:rPr lang="zh-CN" altLang="en-US" sz="3200">
                <a:sym typeface="+mn-ea"/>
              </a:rPr>
              <a:t>【知识点】</a:t>
            </a:r>
            <a:endParaRPr lang="zh-CN" altLang="en-US" sz="3200"/>
          </a:p>
        </p:txBody>
      </p:sp>
      <p:sp>
        <p:nvSpPr>
          <p:cNvPr id="6" name="文本框 5"/>
          <p:cNvSpPr txBox="1"/>
          <p:nvPr/>
        </p:nvSpPr>
        <p:spPr>
          <a:xfrm>
            <a:off x="1541145" y="1286510"/>
            <a:ext cx="9109075" cy="4831080"/>
          </a:xfrm>
          <a:prstGeom prst="rect">
            <a:avLst/>
          </a:prstGeom>
          <a:noFill/>
        </p:spPr>
        <p:txBody>
          <a:bodyPr wrap="square" rtlCol="0">
            <a:spAutoFit/>
          </a:bodyPr>
          <a:lstStyle/>
          <a:p>
            <a:r>
              <a:rPr lang="en-US" altLang="zh-CN" sz="2800">
                <a:latin typeface="宋体" panose="02010600030101010101" pitchFamily="2" charset="-122"/>
                <a:ea typeface="宋体" panose="02010600030101010101" pitchFamily="2" charset="-122"/>
                <a:cs typeface="宋体" panose="02010600030101010101" pitchFamily="2" charset="-122"/>
              </a:rPr>
              <a:t>1. </a:t>
            </a:r>
            <a:r>
              <a:rPr lang="zh-CN" altLang="en-US" sz="2800">
                <a:latin typeface="宋体" panose="02010600030101010101" pitchFamily="2" charset="-122"/>
                <a:ea typeface="宋体" panose="02010600030101010101" pitchFamily="2" charset="-122"/>
                <a:cs typeface="宋体" panose="02010600030101010101" pitchFamily="2" charset="-122"/>
              </a:rPr>
              <a:t>从气象上来说，24小时降水量（24-</a:t>
            </a:r>
            <a:r>
              <a:rPr lang="zh-CN" altLang="en-US" sz="2800">
                <a:latin typeface="Times New Roman" panose="02020603050405020304" charset="0"/>
                <a:ea typeface="宋体" panose="02010600030101010101" pitchFamily="2" charset="-122"/>
                <a:cs typeface="Times New Roman" panose="02020603050405020304" charset="0"/>
              </a:rPr>
              <a:t>hour </a:t>
            </a:r>
            <a:endParaRPr lang="zh-CN" altLang="en-US" sz="2800">
              <a:latin typeface="Times New Roman" panose="02020603050405020304" charset="0"/>
              <a:ea typeface="宋体" panose="02010600030101010101" pitchFamily="2" charset="-122"/>
              <a:cs typeface="Times New Roman" panose="02020603050405020304" charset="0"/>
            </a:endParaRPr>
          </a:p>
          <a:p>
            <a:r>
              <a:rPr lang="zh-CN" altLang="en-US" sz="2800">
                <a:latin typeface="Times New Roman" panose="02020603050405020304" charset="0"/>
                <a:ea typeface="宋体" panose="02010600030101010101" pitchFamily="2" charset="-122"/>
                <a:cs typeface="Times New Roman" panose="02020603050405020304" charset="0"/>
              </a:rPr>
              <a:t> </a:t>
            </a: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precipitation</a:t>
            </a:r>
            <a:r>
              <a:rPr lang="zh-CN" altLang="en-US" sz="2800">
                <a:latin typeface="宋体" panose="02010600030101010101" pitchFamily="2" charset="-122"/>
                <a:ea typeface="宋体" panose="02010600030101010101" pitchFamily="2" charset="-122"/>
                <a:cs typeface="宋体" panose="02010600030101010101" pitchFamily="2" charset="-122"/>
              </a:rPr>
              <a:t>）达到50毫米或以上的雨称为“暴</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雨”（</a:t>
            </a:r>
            <a:r>
              <a:rPr lang="zh-CN" altLang="en-US" sz="2800">
                <a:latin typeface="Times New Roman" panose="02020603050405020304" charset="0"/>
                <a:ea typeface="宋体" panose="02010600030101010101" pitchFamily="2" charset="-122"/>
                <a:cs typeface="Times New Roman" panose="02020603050405020304" charset="0"/>
              </a:rPr>
              <a:t>rainstorm/ downpour/ torrential rain</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2. </a:t>
            </a:r>
            <a:r>
              <a:rPr lang="zh-CN" altLang="en-US" sz="2800">
                <a:latin typeface="宋体" panose="02010600030101010101" pitchFamily="2" charset="-122"/>
                <a:ea typeface="宋体" panose="02010600030101010101" pitchFamily="2" charset="-122"/>
                <a:cs typeface="宋体" panose="02010600030101010101" pitchFamily="2" charset="-122"/>
              </a:rPr>
              <a:t>特大暴雨是一种灾害性天气（</a:t>
            </a:r>
            <a:r>
              <a:rPr lang="zh-CN" altLang="en-US" sz="2800">
                <a:latin typeface="Times New Roman" panose="02020603050405020304" charset="0"/>
                <a:ea typeface="宋体" panose="02010600030101010101" pitchFamily="2" charset="-122"/>
                <a:cs typeface="Times New Roman" panose="02020603050405020304" charset="0"/>
              </a:rPr>
              <a:t>disastrous</a:t>
            </a:r>
            <a:r>
              <a:rPr lang="zh-CN" altLang="en-US" sz="2800">
                <a:latin typeface="宋体" panose="02010600030101010101" pitchFamily="2" charset="-122"/>
                <a:ea typeface="宋体" panose="02010600030101010101" pitchFamily="2" charset="-122"/>
                <a:cs typeface="宋体" panose="02010600030101010101" pitchFamily="2" charset="-122"/>
              </a:rPr>
              <a:t> </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Times New Roman" panose="02020603050405020304" charset="0"/>
                <a:ea typeface="宋体" panose="02010600030101010101" pitchFamily="2" charset="-122"/>
                <a:cs typeface="Times New Roman" panose="02020603050405020304" charset="0"/>
              </a:rPr>
              <a:t>weather</a:t>
            </a:r>
            <a:r>
              <a:rPr lang="zh-CN" altLang="en-US" sz="2800">
                <a:latin typeface="宋体" panose="02010600030101010101" pitchFamily="2" charset="-122"/>
                <a:ea typeface="宋体" panose="02010600030101010101" pitchFamily="2" charset="-122"/>
                <a:cs typeface="宋体" panose="02010600030101010101" pitchFamily="2" charset="-122"/>
              </a:rPr>
              <a:t>），往往造成“洪涝灾害”（</a:t>
            </a:r>
            <a:r>
              <a:rPr lang="zh-CN" altLang="en-US" sz="2800">
                <a:latin typeface="Times New Roman" panose="02020603050405020304" charset="0"/>
                <a:ea typeface="宋体" panose="02010600030101010101" pitchFamily="2" charset="-122"/>
                <a:cs typeface="Times New Roman" panose="02020603050405020304" charset="0"/>
              </a:rPr>
              <a:t>flood</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在山区还会引发“山体滑坡”（</a:t>
            </a:r>
            <a:r>
              <a:rPr lang="zh-CN" altLang="en-US" sz="2800">
                <a:latin typeface="Times New Roman" panose="02020603050405020304" charset="0"/>
                <a:ea typeface="宋体" panose="02010600030101010101" pitchFamily="2" charset="-122"/>
                <a:cs typeface="Times New Roman" panose="02020603050405020304" charset="0"/>
              </a:rPr>
              <a:t>landslide</a:t>
            </a:r>
            <a:r>
              <a:rPr lang="zh-CN" altLang="en-US" sz="2800">
                <a:latin typeface="宋体" panose="02010600030101010101" pitchFamily="2" charset="-122"/>
                <a:ea typeface="宋体" panose="02010600030101010101" pitchFamily="2" charset="-122"/>
                <a:cs typeface="宋体" panose="02010600030101010101" pitchFamily="2" charset="-122"/>
              </a:rPr>
              <a:t>）和</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“泥石流”（</a:t>
            </a:r>
            <a:r>
              <a:rPr lang="zh-CN" altLang="en-US" sz="2800">
                <a:latin typeface="Times New Roman" panose="02020603050405020304" charset="0"/>
                <a:ea typeface="宋体" panose="02010600030101010101" pitchFamily="2" charset="-122"/>
                <a:cs typeface="Times New Roman" panose="02020603050405020304" charset="0"/>
              </a:rPr>
              <a:t>debris</a:t>
            </a:r>
            <a:r>
              <a:rPr lang="zh-CN" altLang="en-US"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Times New Roman" panose="02020603050405020304" charset="0"/>
                <a:ea typeface="宋体" panose="02010600030101010101" pitchFamily="2" charset="-122"/>
                <a:cs typeface="Times New Roman" panose="02020603050405020304" charset="0"/>
              </a:rPr>
              <a:t>flow</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3. l</a:t>
            </a:r>
            <a:r>
              <a:rPr lang="zh-CN" altLang="en-US" sz="2800">
                <a:latin typeface="Times New Roman" panose="02020603050405020304" charset="0"/>
                <a:ea typeface="宋体" panose="02010600030101010101" pitchFamily="2" charset="-122"/>
                <a:cs typeface="Times New Roman" panose="02020603050405020304" charset="0"/>
              </a:rPr>
              <a:t>andslide</a:t>
            </a:r>
            <a:r>
              <a:rPr lang="zh-CN" altLang="en-US" sz="2800">
                <a:latin typeface="宋体" panose="02010600030101010101" pitchFamily="2" charset="-122"/>
                <a:ea typeface="宋体" panose="02010600030101010101" pitchFamily="2" charset="-122"/>
                <a:cs typeface="宋体" panose="02010600030101010101" pitchFamily="2" charset="-122"/>
              </a:rPr>
              <a:t>（山体滑坡）是指暴雨使山体不堪重负，由</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山体薄弱地带断开整体下滑形成。</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Times New Roman" panose="02020603050405020304" charset="0"/>
                <a:ea typeface="宋体" panose="02010600030101010101" pitchFamily="2" charset="-122"/>
                <a:cs typeface="Times New Roman" panose="02020603050405020304" charset="0"/>
              </a:rPr>
              <a:t>4.   </a:t>
            </a:r>
            <a:r>
              <a:rPr lang="zh-CN" altLang="en-US" sz="2800">
                <a:latin typeface="Times New Roman" panose="02020603050405020304" charset="0"/>
                <a:ea typeface="宋体" panose="02010600030101010101" pitchFamily="2" charset="-122"/>
                <a:cs typeface="Times New Roman" panose="02020603050405020304" charset="0"/>
              </a:rPr>
              <a:t>debris flow</a:t>
            </a:r>
            <a:r>
              <a:rPr lang="zh-CN" altLang="en-US" sz="2800">
                <a:latin typeface="宋体" panose="02010600030101010101" pitchFamily="2" charset="-122"/>
                <a:ea typeface="宋体" panose="02010600030101010101" pitchFamily="2" charset="-122"/>
                <a:cs typeface="宋体" panose="02010600030101010101" pitchFamily="2" charset="-122"/>
              </a:rPr>
              <a:t>（泥石流）是暴雨使沙土石达到水饱和，在</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重力的作用下液化的泥沙石向低洼处流动。</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IMG_261"/>
          <p:cNvPicPr>
            <a:picLocks noChangeAspect="1"/>
          </p:cNvPicPr>
          <p:nvPr/>
        </p:nvPicPr>
        <p:blipFill>
          <a:blip r:embed="rId1"/>
          <a:stretch>
            <a:fillRect/>
          </a:stretch>
        </p:blipFill>
        <p:spPr>
          <a:xfrm>
            <a:off x="6482080" y="3707130"/>
            <a:ext cx="5353050" cy="3061335"/>
          </a:xfrm>
          <a:prstGeom prst="rect">
            <a:avLst/>
          </a:prstGeom>
          <a:noFill/>
          <a:ln w="9525">
            <a:noFill/>
          </a:ln>
        </p:spPr>
      </p:pic>
      <p:sp>
        <p:nvSpPr>
          <p:cNvPr id="2" name="文本框 1"/>
          <p:cNvSpPr txBox="1"/>
          <p:nvPr/>
        </p:nvSpPr>
        <p:spPr>
          <a:xfrm>
            <a:off x="6423660" y="782320"/>
            <a:ext cx="5469255" cy="230695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Rainstorms caused severe </a:t>
            </a:r>
            <a:r>
              <a:rPr lang="zh-CN" altLang="en-US" sz="2400">
                <a:solidFill>
                  <a:srgbClr val="FF0000"/>
                </a:solidFill>
                <a:latin typeface="Times New Roman" panose="02020603050405020304" charset="0"/>
                <a:cs typeface="Times New Roman" panose="02020603050405020304" charset="0"/>
              </a:rPr>
              <a:t>waterlogging</a:t>
            </a:r>
            <a:r>
              <a:rPr lang="zh-CN" altLang="en-US" sz="2400">
                <a:latin typeface="Times New Roman" panose="02020603050405020304" charset="0"/>
                <a:cs typeface="Times New Roman" panose="02020603050405020304" charset="0"/>
              </a:rPr>
              <a:t>, traffic disruptions, and power outages in Zhengzhou.</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暴雨导致郑州市区出现严重内涝，交通受到严重影响，电力中断。</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00" name="文本框 99"/>
          <p:cNvSpPr txBox="1"/>
          <p:nvPr/>
        </p:nvSpPr>
        <p:spPr>
          <a:xfrm>
            <a:off x="577850" y="973455"/>
            <a:ext cx="5003800" cy="3622675"/>
          </a:xfrm>
          <a:prstGeom prst="rect">
            <a:avLst/>
          </a:prstGeom>
          <a:noFill/>
          <a:ln w="9525">
            <a:noFill/>
          </a:ln>
        </p:spPr>
        <p:txBody>
          <a:bodyPr wrap="square">
            <a:spAutoFit/>
          </a:bodyPr>
          <a:lstStyle/>
          <a:p>
            <a:pPr indent="0"/>
            <a:endParaRPr lang="zh-CN" sz="1350" b="0">
              <a:solidFill>
                <a:srgbClr val="000080"/>
              </a:solidFill>
              <a:ea typeface="宋体" panose="02010600030101010101" pitchFamily="2" charset="-122"/>
            </a:endParaRPr>
          </a:p>
          <a:p>
            <a:pPr indent="0"/>
            <a:r>
              <a:rPr lang="en-US" altLang="zh-CN" sz="2400" b="0">
                <a:solidFill>
                  <a:schemeClr val="tx1"/>
                </a:solidFill>
                <a:latin typeface="Times New Roman" panose="02020603050405020304" charset="0"/>
                <a:ea typeface="宋体" panose="02010600030101010101" pitchFamily="2" charset="-122"/>
                <a:cs typeface="Times New Roman" panose="02020603050405020304" charset="0"/>
              </a:rPr>
              <a:t>     </a:t>
            </a:r>
            <a:r>
              <a:rPr lang="zh-CN" sz="2400" b="0">
                <a:solidFill>
                  <a:schemeClr val="tx1"/>
                </a:solidFill>
                <a:latin typeface="Times New Roman" panose="02020603050405020304" charset="0"/>
                <a:ea typeface="宋体" panose="02010600030101010101" pitchFamily="2" charset="-122"/>
                <a:cs typeface="Times New Roman" panose="02020603050405020304" charset="0"/>
              </a:rPr>
              <a:t>Waterlog</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在词典中的解释是</a:t>
            </a:r>
            <a:r>
              <a:rPr lang="zh-CN" altLang="en-US" sz="2400" b="0">
                <a:solidFill>
                  <a:schemeClr val="tx1"/>
                </a:solidFill>
                <a:latin typeface="Times New Roman" panose="02020603050405020304" charset="0"/>
                <a:cs typeface="Times New Roman" panose="02020603050405020304" charset="0"/>
              </a:rPr>
              <a:t>to cause (a boat, ship, etc.) to become</a:t>
            </a:r>
            <a:r>
              <a:rPr lang="en-US" altLang="zh-CN" sz="2400" b="0">
                <a:solidFill>
                  <a:schemeClr val="tx1"/>
                </a:solidFill>
                <a:latin typeface="Times New Roman" panose="02020603050405020304" charset="0"/>
                <a:cs typeface="Times New Roman" panose="02020603050405020304" charset="0"/>
              </a:rPr>
              <a:t> </a:t>
            </a:r>
            <a:r>
              <a:rPr lang="zh-CN" altLang="en-US" sz="2400" b="0">
                <a:solidFill>
                  <a:schemeClr val="tx1"/>
                </a:solidFill>
                <a:latin typeface="Times New Roman" panose="02020603050405020304" charset="0"/>
                <a:cs typeface="Times New Roman" panose="02020603050405020304" charset="0"/>
              </a:rPr>
              <a:t>uncontrollable as a result of flooding</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（船只等被水淹后失控）或者</a:t>
            </a:r>
            <a:r>
              <a:rPr lang="zh-CN" altLang="en-US" sz="2400" b="0">
                <a:solidFill>
                  <a:schemeClr val="tx1"/>
                </a:solidFill>
                <a:latin typeface="Times New Roman" panose="02020603050405020304" charset="0"/>
                <a:cs typeface="Times New Roman" panose="02020603050405020304" charset="0"/>
              </a:rPr>
              <a:t>to become saturated with water</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（被水浸透）。 </a:t>
            </a:r>
            <a:endParaRPr lang="zh-CN" sz="24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r>
              <a:rPr lang="en-US" altLang="zh-CN" sz="2400" b="0">
                <a:solidFill>
                  <a:schemeClr val="tx1"/>
                </a:solidFill>
                <a:latin typeface="Times New Roman" panose="02020603050405020304" charset="0"/>
                <a:ea typeface="宋体" panose="02010600030101010101" pitchFamily="2" charset="-122"/>
                <a:cs typeface="Times New Roman" panose="02020603050405020304" charset="0"/>
              </a:rPr>
              <a:t>waterlogged </a:t>
            </a:r>
            <a:r>
              <a:rPr lang="zh-CN" altLang="en-US" sz="2400" b="0">
                <a:solidFill>
                  <a:schemeClr val="tx1"/>
                </a:solidFill>
                <a:latin typeface="Times New Roman" panose="02020603050405020304" charset="0"/>
                <a:ea typeface="宋体" panose="02010600030101010101" pitchFamily="2" charset="-122"/>
                <a:cs typeface="Times New Roman" panose="02020603050405020304" charset="0"/>
              </a:rPr>
              <a:t>形容词，指</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在暴雨中被淹的车辆。</a:t>
            </a:r>
            <a:r>
              <a:rPr lang="zh-CN" altLang="en-US" sz="2400" b="0">
                <a:solidFill>
                  <a:schemeClr val="tx1"/>
                </a:solidFill>
                <a:latin typeface="Times New Roman" panose="02020603050405020304" charset="0"/>
                <a:cs typeface="Times New Roman" panose="02020603050405020304" charset="0"/>
              </a:rPr>
              <a:t>waterlogged vehicles</a:t>
            </a:r>
            <a:r>
              <a:rPr lang="en-US" altLang="zh-CN" sz="2400" b="0">
                <a:solidFill>
                  <a:schemeClr val="tx1"/>
                </a:solidFill>
                <a:latin typeface="Times New Roman" panose="02020603050405020304" charset="0"/>
                <a:cs typeface="Times New Roman" panose="02020603050405020304" charset="0"/>
              </a:rPr>
              <a:t> </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即“涉水车辆</a:t>
            </a:r>
            <a:r>
              <a:rPr lang="en-US" altLang="zh-CN" sz="24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b="0">
                <a:solidFill>
                  <a:schemeClr val="tx1"/>
                </a:solidFill>
                <a:latin typeface="宋体" panose="02010600030101010101" pitchFamily="2" charset="-122"/>
                <a:ea typeface="宋体" panose="02010600030101010101" pitchFamily="2" charset="-122"/>
                <a:cs typeface="宋体" panose="02010600030101010101" pitchFamily="2" charset="-122"/>
              </a:rPr>
              <a:t>进水的车辆</a:t>
            </a:r>
            <a:r>
              <a:rPr lang="zh-CN" sz="24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2400" b="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788035" y="692785"/>
            <a:ext cx="3293745" cy="460375"/>
          </a:xfrm>
          <a:prstGeom prst="rect">
            <a:avLst/>
          </a:prstGeom>
          <a:noFill/>
        </p:spPr>
        <p:txBody>
          <a:bodyPr wrap="square" rtlCol="0" anchor="t">
            <a:spAutoFit/>
          </a:bodyPr>
          <a:lstStyle/>
          <a:p>
            <a:r>
              <a:rPr lang="zh-CN" sz="2400" b="1">
                <a:solidFill>
                  <a:srgbClr val="FF0000"/>
                </a:solidFill>
                <a:ea typeface="宋体" panose="02010600030101010101" pitchFamily="2" charset="-122"/>
                <a:sym typeface="+mn-ea"/>
              </a:rPr>
              <a:t>【词汇讲解】</a:t>
            </a:r>
            <a:endParaRPr lang="zh-CN" altLang="en-US" sz="2400">
              <a:solidFill>
                <a:srgbClr val="FF0000"/>
              </a:solidFill>
              <a:ea typeface="宋体" panose="02010600030101010101" pitchFamily="2" charset="-122"/>
              <a:sym typeface="+mn-ea"/>
            </a:endParaRPr>
          </a:p>
        </p:txBody>
      </p:sp>
      <p:sp>
        <p:nvSpPr>
          <p:cNvPr id="5" name="文本框 4"/>
          <p:cNvSpPr txBox="1"/>
          <p:nvPr/>
        </p:nvSpPr>
        <p:spPr>
          <a:xfrm>
            <a:off x="577850" y="4596130"/>
            <a:ext cx="5291455"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如：保险公司会对涉水车辆进行理赔。</a:t>
            </a:r>
            <a:endParaRPr lang="zh-CN" altLang="en-US" sz="2400">
              <a:latin typeface="宋体" panose="02010600030101010101" pitchFamily="2" charset="-122"/>
              <a:ea typeface="宋体" panose="02010600030101010101" pitchFamily="2" charset="-122"/>
            </a:endParaRPr>
          </a:p>
        </p:txBody>
      </p:sp>
      <p:sp>
        <p:nvSpPr>
          <p:cNvPr id="6" name="文本框 5"/>
          <p:cNvSpPr txBox="1"/>
          <p:nvPr/>
        </p:nvSpPr>
        <p:spPr>
          <a:xfrm>
            <a:off x="358140" y="5172710"/>
            <a:ext cx="5930265" cy="1198880"/>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The claim on t</a:t>
            </a:r>
            <a:r>
              <a:rPr lang="en-US" altLang="zh-CN" sz="2400">
                <a:latin typeface="Times New Roman" panose="02020603050405020304" charset="0"/>
                <a:cs typeface="Times New Roman" panose="02020603050405020304" charset="0"/>
              </a:rPr>
              <a:t>he waterlogged vehicles are supposed to be settled by the insurance company.</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p:bldP spid="4" grpId="1"/>
      <p:bldP spid="5" grpId="0"/>
      <p:bldP spid="5"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043170" y="458470"/>
            <a:ext cx="7005955" cy="1938020"/>
          </a:xfrm>
          <a:prstGeom prst="rect">
            <a:avLst/>
          </a:prstGeom>
          <a:noFill/>
          <a:ln w="9525">
            <a:noFill/>
          </a:ln>
        </p:spPr>
        <p:txBody>
          <a:bodyPr wrap="square">
            <a:spAutoFit/>
          </a:bodyPr>
          <a:lstStyle/>
          <a:p>
            <a:pPr indent="0"/>
            <a:r>
              <a:rPr lang="en-US" sz="1350" b="0">
                <a:solidFill>
                  <a:srgbClr val="404040"/>
                </a:solidFill>
                <a:latin typeface="微软雅黑" panose="020B0503020204020204" charset="-122"/>
                <a:ea typeface="宋体" panose="02010600030101010101" pitchFamily="2" charset="-122"/>
              </a:rPr>
              <a:t>     </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China’s central government has upgraded the nationwide flood control emergency response level from</a:t>
            </a:r>
            <a:r>
              <a:rPr lang="en-US" sz="2400" b="1">
                <a:solidFill>
                  <a:srgbClr val="404040"/>
                </a:solidFill>
                <a:latin typeface="Times New Roman" panose="02020603050405020304" charset="0"/>
                <a:ea typeface="宋体" panose="02010600030101010101" pitchFamily="2" charset="-122"/>
                <a:cs typeface="Times New Roman" panose="02020603050405020304" charset="0"/>
              </a:rPr>
              <a:t> </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Level III</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to </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Level II</a:t>
            </a:r>
            <a:r>
              <a:rPr lang="en-US" sz="2400" b="0">
                <a:solidFill>
                  <a:srgbClr val="404040"/>
                </a:solidFill>
                <a:latin typeface="Times New Roman" panose="02020603050405020304" charset="0"/>
                <a:ea typeface="宋体" panose="02010600030101010101" pitchFamily="2" charset="-122"/>
                <a:cs typeface="Times New Roman" panose="02020603050405020304" charset="0"/>
              </a:rPr>
              <a:t> at 3:00 am Wednesday local time, according to the relevant provisions of the State Emergency Plan for Flood Control and Drought Relief. </a:t>
            </a:r>
            <a:endParaRPr lang="zh-CN" altLang="en-US" sz="2400"/>
          </a:p>
        </p:txBody>
      </p:sp>
      <p:sp>
        <p:nvSpPr>
          <p:cNvPr id="2" name="文本框 1"/>
          <p:cNvSpPr txBox="1"/>
          <p:nvPr/>
        </p:nvSpPr>
        <p:spPr>
          <a:xfrm>
            <a:off x="273685" y="458470"/>
            <a:ext cx="4683125" cy="1938020"/>
          </a:xfrm>
          <a:prstGeom prst="rect">
            <a:avLst/>
          </a:prstGeom>
          <a:noFill/>
        </p:spPr>
        <p:txBody>
          <a:bodyPr wrap="square" rtlCol="0" anchor="t">
            <a:spAutoFit/>
          </a:bodyPr>
          <a:lstStyle/>
          <a:p>
            <a:pPr indent="0"/>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Both Henan provincial and Zhengzhou municipal flood control and drought relief headquarters have raised the emergency response for meteorological disasters to </a:t>
            </a:r>
            <a:r>
              <a:rPr 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rPr>
              <a:t>level I</a:t>
            </a:r>
            <a:r>
              <a:rPr lang="en-US" sz="2400">
                <a:solidFill>
                  <a:srgbClr val="404040"/>
                </a:solidFill>
                <a:latin typeface="Times New Roman" panose="02020603050405020304" charset="0"/>
                <a:ea typeface="宋体" panose="02010600030101010101" pitchFamily="2" charset="-122"/>
                <a:cs typeface="Times New Roman" panose="02020603050405020304" charset="0"/>
                <a:sym typeface="+mn-ea"/>
              </a:rPr>
              <a:t>.</a:t>
            </a:r>
            <a:endParaRPr lang="zh-CN" sz="2400">
              <a:solidFill>
                <a:srgbClr val="404040"/>
              </a:solidFill>
              <a:ea typeface="宋体" panose="02010600030101010101" pitchFamily="2" charset="-122"/>
              <a:sym typeface="+mn-ea"/>
            </a:endParaRPr>
          </a:p>
        </p:txBody>
      </p:sp>
      <p:sp>
        <p:nvSpPr>
          <p:cNvPr id="3" name="文本框 2"/>
          <p:cNvSpPr txBox="1"/>
          <p:nvPr/>
        </p:nvSpPr>
        <p:spPr>
          <a:xfrm>
            <a:off x="142875" y="2489200"/>
            <a:ext cx="11906250" cy="4154170"/>
          </a:xfrm>
          <a:prstGeom prst="rect">
            <a:avLst/>
          </a:prstGeom>
          <a:noFill/>
          <a:ln w="9525">
            <a:noFill/>
          </a:ln>
        </p:spPr>
        <p:txBody>
          <a:bodyPr wrap="square">
            <a:spAutoFit/>
          </a:bodyPr>
          <a:lstStyle/>
          <a:p>
            <a:pPr indent="0"/>
            <a:r>
              <a:rPr lang="en-US" altLang="zh-CN" sz="2400" b="1">
                <a:solidFill>
                  <a:srgbClr val="000080"/>
                </a:solidFill>
                <a:ea typeface="宋体" panose="02010600030101010101" pitchFamily="2" charset="-122"/>
              </a:rPr>
              <a:t>                                                       </a:t>
            </a:r>
            <a:r>
              <a:rPr lang="zh-CN" sz="2400" b="1">
                <a:solidFill>
                  <a:srgbClr val="000080"/>
                </a:solidFill>
                <a:ea typeface="宋体" panose="02010600030101010101" pitchFamily="2" charset="-122"/>
              </a:rPr>
              <a:t>【知识点】</a:t>
            </a:r>
            <a:endParaRPr lang="zh-CN" sz="2400" b="1">
              <a:solidFill>
                <a:srgbClr val="000080"/>
              </a:solidFill>
              <a:ea typeface="宋体" panose="02010600030101010101" pitchFamily="2" charset="-122"/>
            </a:endParaRPr>
          </a:p>
          <a:p>
            <a:pPr indent="0"/>
            <a:endParaRPr lang="zh-CN" sz="2400" b="0">
              <a:solidFill>
                <a:srgbClr val="000080"/>
              </a:solidFill>
              <a:ea typeface="宋体" panose="02010600030101010101" pitchFamily="2" charset="-122"/>
            </a:endParaRPr>
          </a:p>
          <a:p>
            <a:pPr indent="0"/>
            <a:r>
              <a:rPr lang="zh-CN" sz="2400" b="0">
                <a:solidFill>
                  <a:schemeClr val="tx1"/>
                </a:solidFill>
                <a:ea typeface="宋体" panose="02010600030101010101" pitchFamily="2" charset="-122"/>
              </a:rPr>
              <a:t>气象部门发布的暴雨预警一共有四个级别，由低到高分别是：蓝色、黄色、橙色和红色。</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00B0F0"/>
                </a:solidFill>
                <a:ea typeface="宋体" panose="02010600030101010101" pitchFamily="2" charset="-122"/>
              </a:rPr>
              <a:t>蓝色预警（blue alert）</a:t>
            </a:r>
            <a:endParaRPr lang="zh-CN" sz="2400" b="0">
              <a:ln>
                <a:solidFill>
                  <a:sysClr val="windowText" lastClr="000000"/>
                </a:solidFill>
              </a:ln>
              <a:solidFill>
                <a:srgbClr val="000080"/>
              </a:solidFill>
              <a:ea typeface="宋体" panose="02010600030101010101" pitchFamily="2" charset="-122"/>
            </a:endParaRPr>
          </a:p>
          <a:p>
            <a:pPr indent="0"/>
            <a:r>
              <a:rPr lang="zh-CN" sz="2400" b="0">
                <a:solidFill>
                  <a:srgbClr val="000080"/>
                </a:solidFill>
                <a:ea typeface="宋体" panose="02010600030101010101" pitchFamily="2" charset="-122"/>
              </a:rPr>
              <a:t>标准：12小时内降雨量将达50毫米以上，或者已达50毫米以上且降雨可能持续。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FF00"/>
                </a:solidFill>
                <a:ea typeface="宋体" panose="02010600030101010101" pitchFamily="2" charset="-122"/>
              </a:rPr>
              <a:t>黄色预警（yellow alert）</a:t>
            </a:r>
            <a:endParaRPr lang="zh-CN" sz="2400" b="0">
              <a:solidFill>
                <a:srgbClr val="FFFF00"/>
              </a:solidFill>
              <a:ea typeface="宋体" panose="02010600030101010101" pitchFamily="2" charset="-122"/>
            </a:endParaRPr>
          </a:p>
          <a:p>
            <a:pPr indent="0"/>
            <a:r>
              <a:rPr lang="zh-CN" sz="2400" b="0">
                <a:solidFill>
                  <a:srgbClr val="000080"/>
                </a:solidFill>
                <a:ea typeface="宋体" panose="02010600030101010101" pitchFamily="2" charset="-122"/>
              </a:rPr>
              <a:t>标准：6小时内降雨量将达50毫米以上，或者已达50毫米以上且降雨可能持续。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C000"/>
                </a:solidFill>
                <a:ea typeface="宋体" panose="02010600030101010101" pitchFamily="2" charset="-122"/>
              </a:rPr>
              <a:t>橙色预警（orange alert）</a:t>
            </a:r>
            <a:endParaRPr lang="zh-CN" sz="2400" b="0">
              <a:ln>
                <a:solidFill>
                  <a:sysClr val="windowText" lastClr="000000"/>
                </a:solidFill>
              </a:ln>
              <a:solidFill>
                <a:srgbClr val="FFC000"/>
              </a:solidFill>
              <a:ea typeface="宋体" panose="02010600030101010101" pitchFamily="2" charset="-122"/>
            </a:endParaRPr>
          </a:p>
          <a:p>
            <a:pPr indent="0"/>
            <a:r>
              <a:rPr lang="zh-CN" sz="2400" b="0">
                <a:solidFill>
                  <a:srgbClr val="000080"/>
                </a:solidFill>
                <a:ea typeface="宋体" panose="02010600030101010101" pitchFamily="2" charset="-122"/>
              </a:rPr>
              <a:t>标准：3小时内降雨量将达50毫米以上，或者已达50毫米以上且降雨可能持续。</a:t>
            </a:r>
            <a:endParaRPr lang="zh-CN" sz="2400" b="0">
              <a:solidFill>
                <a:srgbClr val="000080"/>
              </a:solidFill>
              <a:ea typeface="宋体" panose="02010600030101010101" pitchFamily="2" charset="-122"/>
            </a:endParaRPr>
          </a:p>
          <a:p>
            <a:pPr indent="0"/>
            <a:r>
              <a:rPr lang="zh-CN" sz="2400" b="0">
                <a:ln>
                  <a:solidFill>
                    <a:sysClr val="windowText" lastClr="000000"/>
                  </a:solidFill>
                </a:ln>
                <a:solidFill>
                  <a:srgbClr val="FF0000"/>
                </a:solidFill>
                <a:ea typeface="宋体" panose="02010600030101010101" pitchFamily="2" charset="-122"/>
              </a:rPr>
              <a:t>红色预警（red alert）</a:t>
            </a:r>
            <a:endParaRPr lang="zh-CN" sz="2400" b="0">
              <a:ln>
                <a:solidFill>
                  <a:sysClr val="windowText" lastClr="000000"/>
                </a:solidFill>
              </a:ln>
              <a:solidFill>
                <a:srgbClr val="FF0000"/>
              </a:solidFill>
              <a:ea typeface="宋体" panose="02010600030101010101" pitchFamily="2" charset="-122"/>
            </a:endParaRPr>
          </a:p>
          <a:p>
            <a:pPr indent="0"/>
            <a:r>
              <a:rPr lang="zh-CN" sz="2400" b="0">
                <a:solidFill>
                  <a:srgbClr val="000080"/>
                </a:solidFill>
                <a:ea typeface="宋体" panose="02010600030101010101" pitchFamily="2" charset="-122"/>
              </a:rPr>
              <a:t>标准：3小时内降雨量将达100毫米以上，或者已达到100毫米以上且降雨可能持续。</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808220" y="81915"/>
            <a:ext cx="2430145" cy="521970"/>
          </a:xfrm>
          <a:prstGeom prst="rect">
            <a:avLst/>
          </a:prstGeom>
          <a:noFill/>
        </p:spPr>
        <p:txBody>
          <a:bodyPr wrap="square" rtlCol="0" anchor="t">
            <a:spAutoFit/>
          </a:bodyPr>
          <a:lstStyle/>
          <a:p>
            <a:pPr algn="ctr"/>
            <a:r>
              <a:rPr lang="zh-CN" altLang="en-US" sz="2800" b="1">
                <a:sym typeface="+mn-ea"/>
              </a:rPr>
              <a:t>暴雨相关词汇</a:t>
            </a:r>
            <a:endParaRPr lang="zh-CN" altLang="en-US" sz="2800" b="1">
              <a:sym typeface="+mn-ea"/>
            </a:endParaRPr>
          </a:p>
        </p:txBody>
      </p:sp>
      <p:graphicFrame>
        <p:nvGraphicFramePr>
          <p:cNvPr id="8" name="表格 7"/>
          <p:cNvGraphicFramePr/>
          <p:nvPr>
            <p:custDataLst>
              <p:tags r:id="rId1"/>
            </p:custDataLst>
          </p:nvPr>
        </p:nvGraphicFramePr>
        <p:xfrm>
          <a:off x="822325" y="1117600"/>
          <a:ext cx="4900930" cy="5364480"/>
        </p:xfrm>
        <a:graphic>
          <a:graphicData uri="http://schemas.openxmlformats.org/drawingml/2006/table">
            <a:tbl>
              <a:tblPr firstRow="1" bandRow="1">
                <a:tableStyleId>{5C22544A-7EE6-4342-B048-85BDC9FD1C3A}</a:tableStyleId>
              </a:tblPr>
              <a:tblGrid>
                <a:gridCol w="3141345"/>
                <a:gridCol w="1759585"/>
              </a:tblGrid>
              <a:tr h="657225">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sym typeface="+mn-ea"/>
                        </a:rPr>
                        <a:t>torrential rain</a:t>
                      </a:r>
                      <a:endParaRPr lang="zh-CN" altLang="en-US" sz="2400" b="0">
                        <a:solidFill>
                          <a:schemeClr val="dk1"/>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downpour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rain cats and dogs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倾盆大雨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the bluster of the wind and rain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狂风暴雨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p>
                      <a:pPr algn="ctr">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en-US" altLang="zh-CN" sz="2400">
                          <a:latin typeface="Times New Roman" panose="02020603050405020304" charset="0"/>
                          <a:cs typeface="Times New Roman" panose="02020603050405020304" charset="0"/>
                          <a:sym typeface="+mn-ea"/>
                        </a:rPr>
                        <a:t>t</a:t>
                      </a:r>
                      <a:r>
                        <a:rPr lang="zh-CN" altLang="en-US" sz="2400">
                          <a:latin typeface="Times New Roman" panose="02020603050405020304" charset="0"/>
                          <a:cs typeface="Times New Roman" panose="02020603050405020304" charset="0"/>
                          <a:sym typeface="+mn-ea"/>
                        </a:rPr>
                        <a:t>he fury of a storm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狂风暴雨</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98170">
                <a:tc>
                  <a:txBody>
                    <a:bodyPr/>
                    <a:lstStyle/>
                    <a:p>
                      <a:pPr algn="ctr">
                        <a:buClrTx/>
                        <a:buSzTx/>
                        <a:buFontTx/>
                        <a:buNone/>
                      </a:pPr>
                      <a:r>
                        <a:rPr lang="zh-CN" altLang="en-US" sz="2400">
                          <a:latin typeface="Times New Roman" panose="02020603050405020304" charset="0"/>
                          <a:cs typeface="Times New Roman" panose="02020603050405020304" charset="0"/>
                          <a:sym typeface="+mn-ea"/>
                        </a:rPr>
                        <a:t> pour down</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下暴雨</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en-US" altLang="zh-CN" sz="2400">
                          <a:latin typeface="Times New Roman" panose="02020603050405020304" charset="0"/>
                          <a:cs typeface="Times New Roman" panose="02020603050405020304" charset="0"/>
                          <a:sym typeface="+mn-ea"/>
                        </a:rPr>
                        <a:t>t</a:t>
                      </a:r>
                      <a:r>
                        <a:rPr lang="zh-CN" altLang="en-US" sz="2400">
                          <a:latin typeface="Times New Roman" panose="02020603050405020304" charset="0"/>
                          <a:cs typeface="Times New Roman" panose="02020603050405020304" charset="0"/>
                          <a:sym typeface="+mn-ea"/>
                        </a:rPr>
                        <a:t>he violent storm </a:t>
                      </a:r>
                      <a:endParaRPr lang="zh-CN" altLang="en-US" sz="2400">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暴风</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a heavy rainfall </a:t>
                      </a:r>
                      <a:endParaRPr lang="zh-CN" altLang="en-US" sz="2400" b="0">
                        <a:solidFill>
                          <a:schemeClr val="dk1"/>
                        </a:solidFill>
                        <a:latin typeface="Times New Roman" panose="02020603050405020304" charset="0"/>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大雨，暴雨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graphicFrame>
        <p:nvGraphicFramePr>
          <p:cNvPr id="9" name="表格 8"/>
          <p:cNvGraphicFramePr/>
          <p:nvPr>
            <p:custDataLst>
              <p:tags r:id="rId2"/>
            </p:custDataLst>
          </p:nvPr>
        </p:nvGraphicFramePr>
        <p:xfrm>
          <a:off x="6292850" y="1117600"/>
          <a:ext cx="4900930" cy="5495925"/>
        </p:xfrm>
        <a:graphic>
          <a:graphicData uri="http://schemas.openxmlformats.org/drawingml/2006/table">
            <a:tbl>
              <a:tblPr firstRow="1" bandRow="1">
                <a:tableStyleId>{5C22544A-7EE6-4342-B048-85BDC9FD1C3A}</a:tableStyleId>
              </a:tblPr>
              <a:tblGrid>
                <a:gridCol w="2594610"/>
                <a:gridCol w="2306320"/>
              </a:tblGrid>
              <a:tr h="657225">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sym typeface="+mn-ea"/>
                        </a:rPr>
                        <a:t>pouring rain </a:t>
                      </a:r>
                      <a:endParaRPr lang="zh-CN" altLang="en-US" sz="2400" b="0">
                        <a:solidFill>
                          <a:schemeClr val="dk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瓢泼大雨</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cloudburst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（突然的）大暴雨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heavy rain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暴雨</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storm/tempest/rainstorms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暴风雨</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ctr">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14400">
                <a:tc>
                  <a:txBody>
                    <a:bodyPr/>
                    <a:lstStyle/>
                    <a:p>
                      <a:pPr algn="ctr">
                        <a:buClrTx/>
                        <a:buSzTx/>
                        <a:buFontTx/>
                        <a:buNone/>
                      </a:pPr>
                      <a:r>
                        <a:rPr lang="zh-CN" altLang="en-US" sz="2400">
                          <a:latin typeface="Times New Roman" panose="02020603050405020304" charset="0"/>
                          <a:cs typeface="Times New Roman" panose="02020603050405020304" charset="0"/>
                          <a:sym typeface="+mn-ea"/>
                        </a:rPr>
                        <a:t>red/orange/yellow/blue rainstorm alert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红色/ 橙色/ 黄色/ 蓝色暴雨预警</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57225">
                <a:tc>
                  <a:txBody>
                    <a:bodyPr/>
                    <a:lstStyle/>
                    <a:p>
                      <a:pPr algn="ctr">
                        <a:buClrTx/>
                        <a:buSzTx/>
                        <a:buFontTx/>
                        <a:buNone/>
                      </a:pPr>
                      <a:r>
                        <a:rPr lang="zh-CN" altLang="en-US" sz="2400">
                          <a:latin typeface="Times New Roman" panose="02020603050405020304" charset="0"/>
                          <a:cs typeface="Times New Roman" panose="02020603050405020304" charset="0"/>
                          <a:sym typeface="+mn-ea"/>
                        </a:rPr>
                        <a:t>the violent thunderstorms </a:t>
                      </a:r>
                      <a:endParaRPr lang="zh-CN" altLang="en-US" sz="2400">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强烈的雷暴</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0685" y="0"/>
            <a:ext cx="11136630" cy="521970"/>
          </a:xfrm>
          <a:prstGeom prst="rect">
            <a:avLst/>
          </a:prstGeom>
          <a:noFill/>
        </p:spPr>
        <p:txBody>
          <a:bodyPr wrap="square" rtlCol="0" anchor="t">
            <a:spAutoFit/>
          </a:bodyPr>
          <a:lstStyle/>
          <a:p>
            <a:pPr algn="ctr"/>
            <a:r>
              <a:rPr lang="zh-CN" altLang="en-US" sz="2800" b="1"/>
              <a:t>抗洪抢险相关词汇</a:t>
            </a:r>
            <a:endParaRPr lang="zh-CN" altLang="en-US" sz="2400">
              <a:latin typeface="Times New Roman" panose="02020603050405020304" charset="0"/>
              <a:cs typeface="Times New Roman" panose="02020603050405020304" charset="0"/>
            </a:endParaRPr>
          </a:p>
        </p:txBody>
      </p:sp>
      <p:graphicFrame>
        <p:nvGraphicFramePr>
          <p:cNvPr id="3" name="表格 2"/>
          <p:cNvGraphicFramePr/>
          <p:nvPr>
            <p:custDataLst>
              <p:tags r:id="rId1"/>
            </p:custDataLst>
          </p:nvPr>
        </p:nvGraphicFramePr>
        <p:xfrm>
          <a:off x="6354445" y="594360"/>
          <a:ext cx="5024120" cy="6126480"/>
        </p:xfrm>
        <a:graphic>
          <a:graphicData uri="http://schemas.openxmlformats.org/drawingml/2006/table">
            <a:tbl>
              <a:tblPr firstRow="1" bandRow="1">
                <a:tableStyleId>{5C22544A-7EE6-4342-B048-85BDC9FD1C3A}</a:tableStyleId>
              </a:tblPr>
              <a:tblGrid>
                <a:gridCol w="2827655"/>
                <a:gridCol w="2196465"/>
              </a:tblGrid>
              <a:tr h="457200">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rPr>
                        <a:t>water reservoirs </a:t>
                      </a:r>
                      <a:endParaRPr lang="zh-CN" altLang="en-US" sz="2400" b="0">
                        <a:solidFill>
                          <a:schemeClr val="dk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水库</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Office of State Flood Control and Drought Relief Headquarters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rPr>
                        <a:t>国家防汛抗旱总指挥部</a:t>
                      </a:r>
                      <a:endParaRPr lang="zh-CN" altLang="en-US" sz="2400">
                        <a:latin typeface="宋体" panose="02010600030101010101" pitchFamily="2" charset="-122"/>
                        <a:ea typeface="宋体" panose="02010600030101010101" pitchFamily="2" charset="-122"/>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disaster areas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受灾地区</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evacuate</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疏散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rescue boats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救生艇</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life vests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救生衣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rubber boats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橡皮艇</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emergency materials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紧急援助物资</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burst the banks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决堤</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exceed warning levels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超出警戒线</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plug the breach</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封堵决堤口</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5" name="表格 4"/>
          <p:cNvGraphicFramePr/>
          <p:nvPr>
            <p:custDataLst>
              <p:tags r:id="rId2"/>
            </p:custDataLst>
          </p:nvPr>
        </p:nvGraphicFramePr>
        <p:xfrm>
          <a:off x="571500" y="666750"/>
          <a:ext cx="5024120" cy="5669280"/>
        </p:xfrm>
        <a:graphic>
          <a:graphicData uri="http://schemas.openxmlformats.org/drawingml/2006/table">
            <a:tbl>
              <a:tblPr firstRow="1" bandRow="1">
                <a:tableStyleId>{5C22544A-7EE6-4342-B048-85BDC9FD1C3A}</a:tableStyleId>
              </a:tblPr>
              <a:tblGrid>
                <a:gridCol w="2803525"/>
                <a:gridCol w="2220595"/>
              </a:tblGrid>
              <a:tr h="822960">
                <a:tc>
                  <a:txBody>
                    <a:bodyPr/>
                    <a:lstStyle/>
                    <a:p>
                      <a:pPr algn="ctr">
                        <a:buClrTx/>
                        <a:buSzTx/>
                        <a:buFontTx/>
                        <a:buNone/>
                      </a:pPr>
                      <a:r>
                        <a:rPr lang="zh-CN" altLang="en-US" sz="2400" b="0">
                          <a:solidFill>
                            <a:schemeClr val="dk1"/>
                          </a:solidFill>
                          <a:latin typeface="Times New Roman" panose="02020603050405020304" charset="0"/>
                          <a:cs typeface="Times New Roman" panose="02020603050405020304" charset="0"/>
                        </a:rPr>
                        <a:t>floods/floodwater/</a:t>
                      </a:r>
                      <a:endParaRPr lang="zh-CN" altLang="en-US" sz="2400" b="0">
                        <a:solidFill>
                          <a:schemeClr val="dk1"/>
                        </a:solidFill>
                        <a:latin typeface="Times New Roman" panose="02020603050405020304" charset="0"/>
                        <a:cs typeface="Times New Roman" panose="02020603050405020304" charset="0"/>
                      </a:endParaRPr>
                    </a:p>
                    <a:p>
                      <a:pPr algn="ctr">
                        <a:buClrTx/>
                        <a:buSzTx/>
                        <a:buFontTx/>
                        <a:buNone/>
                      </a:pPr>
                      <a:r>
                        <a:rPr lang="zh-CN" altLang="en-US" sz="2400" b="0">
                          <a:solidFill>
                            <a:schemeClr val="dk1"/>
                          </a:solidFill>
                          <a:latin typeface="Times New Roman" panose="02020603050405020304" charset="0"/>
                          <a:cs typeface="Times New Roman" panose="02020603050405020304" charset="0"/>
                        </a:rPr>
                        <a:t>inundation </a:t>
                      </a:r>
                      <a:endParaRPr lang="zh-CN" altLang="en-US" sz="2400" b="0">
                        <a:solidFill>
                          <a:schemeClr val="dk1"/>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rPr>
                        <a:t>洪水</a:t>
                      </a:r>
                      <a:endParaRPr lang="zh-CN" altLang="en-US" sz="2400" b="0">
                        <a:solidFill>
                          <a:schemeClr val="dk1"/>
                        </a:solidFill>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relief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救灾</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freshet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河水猛涨/涨水</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 levels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to burst their banks/breaching of the dyke</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决堤/溃堤</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endParaRPr lang="zh-CN" altLang="en-US" sz="2400">
                        <a:latin typeface="宋体" panose="02010600030101010101" pitchFamily="2" charset="-122"/>
                        <a:ea typeface="宋体" panose="02010600030101010101" pitchFamily="2" charset="-122"/>
                        <a:cs typeface="宋体" panose="02010600030101010101" pitchFamily="2"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watercourses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河道/水道</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the flood level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洪水水位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warning level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警戒水位</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flash floods</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 山洪暴发</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57200">
                <a:tc>
                  <a:txBody>
                    <a:bodyPr/>
                    <a:lstStyle/>
                    <a:p>
                      <a:pPr algn="ctr">
                        <a:buClrTx/>
                        <a:buSzTx/>
                        <a:buFontTx/>
                        <a:buNone/>
                      </a:pPr>
                      <a:r>
                        <a:rPr lang="zh-CN" altLang="en-US" sz="2400">
                          <a:latin typeface="Times New Roman" panose="02020603050405020304" charset="0"/>
                          <a:cs typeface="Times New Roman" panose="02020603050405020304" charset="0"/>
                        </a:rPr>
                        <a:t>water discharge </a:t>
                      </a:r>
                      <a:endParaRPr lang="zh-CN" alt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buNone/>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水流量/排水</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TABLE_BEAUTIFY" val="smartTable{200d3ccf-a6cd-47f5-944a-190389b459f8}"/>
  <p:tag name="TABLE_ENDDRAG_ORIGIN_RECT" val="385*413"/>
  <p:tag name="TABLE_ENDDRAG_RECT" val="74*39*385*413"/>
</p:tagLst>
</file>

<file path=ppt/tags/tag2.xml><?xml version="1.0" encoding="utf-8"?>
<p:tagLst xmlns:p="http://schemas.openxmlformats.org/presentationml/2006/main">
  <p:tag name="KSO_WM_UNIT_TABLE_BEAUTIFY" val="smartTable{16ed93b9-27d1-44a1-a828-21f00e223576}"/>
  <p:tag name="TABLE_ENDDRAG_ORIGIN_RECT" val="385*413"/>
  <p:tag name="TABLE_ENDDRAG_RECT" val="74*39*385*413"/>
</p:tagLst>
</file>

<file path=ppt/tags/tag3.xml><?xml version="1.0" encoding="utf-8"?>
<p:tagLst xmlns:p="http://schemas.openxmlformats.org/presentationml/2006/main">
  <p:tag name="KSO_WM_UNIT_TABLE_BEAUTIFY" val="smartTable{50d502d3-3c5a-4326-a065-5e26c5c05a03}"/>
  <p:tag name="TABLE_ENDDRAG_ORIGIN_RECT" val="395*453"/>
  <p:tag name="TABLE_ENDDRAG_RECT" val="40*63*395*453"/>
</p:tagLst>
</file>

<file path=ppt/tags/tag4.xml><?xml version="1.0" encoding="utf-8"?>
<p:tagLst xmlns:p="http://schemas.openxmlformats.org/presentationml/2006/main">
  <p:tag name="KSO_WM_UNIT_TABLE_BEAUTIFY" val="smartTable{d3cd5d80-4fa9-47db-9f7f-2617ce4745b0}"/>
  <p:tag name="TABLE_ENDDRAG_ORIGIN_RECT" val="395*453"/>
  <p:tag name="TABLE_ENDDRAG_RECT" val="40*63*395*453"/>
</p:tagLst>
</file>

<file path=ppt/tags/tag5.xml><?xml version="1.0" encoding="utf-8"?>
<p:tagLst xmlns:p="http://schemas.openxmlformats.org/presentationml/2006/main">
  <p:tag name="KSO_WM_MEDIACOVER_FLAG" val="1"/>
  <p:tag name="KSO_WM_UNIT_MEDIACOVER_BTN_STATE" val="1"/>
  <p:tag name="KSO_WM_UNIT_MEDIACOVER_BTNRECT" val="8997*4642*879*87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www.99ppt.com">
  <a:themeElements>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D29D8E"/>
    </a:accent1>
    <a:accent2>
      <a:srgbClr val="A8AB8E"/>
    </a:accent2>
    <a:accent3>
      <a:srgbClr val="DEBC9A"/>
    </a:accent3>
    <a:accent4>
      <a:srgbClr val="84BEB7"/>
    </a:accent4>
    <a:accent5>
      <a:srgbClr val="595959"/>
    </a:accent5>
    <a:accent6>
      <a:srgbClr val="A6A6A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www.33ppt.com</Template>
  <TotalTime>0</TotalTime>
  <Words>9038</Words>
  <Application>WPS 演示</Application>
  <PresentationFormat>宽屏</PresentationFormat>
  <Paragraphs>377</Paragraphs>
  <Slides>22</Slides>
  <Notes>24</Notes>
  <HiddenSlides>0</HiddenSlides>
  <MMClips>18</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Times New Roman</vt:lpstr>
      <vt:lpstr>HelveticaNeue</vt:lpstr>
      <vt:lpstr>Corbel</vt:lpstr>
      <vt:lpstr>华文新魏</vt:lpstr>
      <vt:lpstr>微软雅黑</vt:lpstr>
      <vt:lpstr>汉真广标</vt:lpstr>
      <vt:lpstr>Arial Unicode MS</vt:lpstr>
      <vt:lpstr>等线</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南山有谷堆</cp:lastModifiedBy>
  <cp:revision>173</cp:revision>
  <dcterms:created xsi:type="dcterms:W3CDTF">2021-07-14T00:50:00Z</dcterms:created>
  <dcterms:modified xsi:type="dcterms:W3CDTF">2021-07-25T11:39:17Z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3CCA3DB4EB374CE8A12FEEC273F5B9B9</vt:lpwstr>
  </property>
  <property fmtid="{D5CDD505-2E9C-101B-9397-08002B2CF9AE}" pid="3" name="KSOProductBuildVer">
    <vt:lpwstr>2052-11.8.2.8506</vt:lpwstr>
  </property>
</Properties>
</file>