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480" r:id="rId3"/>
    <p:sldId id="445" r:id="rId4"/>
    <p:sldId id="424" r:id="rId5"/>
    <p:sldId id="453" r:id="rId6"/>
    <p:sldId id="454" r:id="rId7"/>
    <p:sldId id="463" r:id="rId8"/>
    <p:sldId id="462" r:id="rId9"/>
    <p:sldId id="464" r:id="rId10"/>
    <p:sldId id="474" r:id="rId11"/>
    <p:sldId id="440" r:id="rId12"/>
    <p:sldId id="442" r:id="rId13"/>
    <p:sldId id="443" r:id="rId14"/>
    <p:sldId id="444" r:id="rId15"/>
    <p:sldId id="475"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09" d="100"/>
          <a:sy n="109" d="100"/>
        </p:scale>
        <p:origin x="7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36E122E-4520-446D-8636-D1C34B37EA2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E16251-B125-4289-86BA-5CA986766CD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E122E-4520-446D-8636-D1C34B37EA2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16251-B125-4289-86BA-5CA986766CD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7320" y="431800"/>
            <a:ext cx="11559540" cy="1322070"/>
          </a:xfrm>
          <a:prstGeom prst="rect">
            <a:avLst/>
          </a:prstGeom>
          <a:noFill/>
        </p:spPr>
        <p:txBody>
          <a:bodyPr wrap="square" rtlCol="0" anchor="t">
            <a:spAutoFit/>
          </a:bodyPr>
          <a:lstStyle/>
          <a:p>
            <a:r>
              <a:rPr lang="zh-CN" altLang="en-US" sz="2000"/>
              <a:t>【2020年全国Ⅰ卷】你校正在组织英语作文比赛。请以身边值得尊敬和爱戴的人为题，写一篇短文参赛，内容包括：</a:t>
            </a:r>
            <a:endParaRPr lang="zh-CN" altLang="en-US" sz="2000"/>
          </a:p>
          <a:p>
            <a:r>
              <a:rPr lang="zh-CN" altLang="en-US" sz="2000"/>
              <a:t>1. 人物简介；</a:t>
            </a:r>
            <a:endParaRPr lang="zh-CN" altLang="en-US" sz="2000"/>
          </a:p>
          <a:p>
            <a:r>
              <a:rPr lang="zh-CN" altLang="en-US" sz="2000"/>
              <a:t>2. 尊敬和爱戴的原因。</a:t>
            </a:r>
            <a:endParaRPr lang="zh-CN" altLang="en-US" sz="2000"/>
          </a:p>
        </p:txBody>
      </p:sp>
      <p:sp>
        <p:nvSpPr>
          <p:cNvPr id="5" name="文本框 4"/>
          <p:cNvSpPr txBox="1"/>
          <p:nvPr/>
        </p:nvSpPr>
        <p:spPr>
          <a:xfrm>
            <a:off x="0" y="0"/>
            <a:ext cx="5955665" cy="521970"/>
          </a:xfrm>
          <a:prstGeom prst="rect">
            <a:avLst/>
          </a:prstGeom>
          <a:solidFill>
            <a:schemeClr val="accent1"/>
          </a:solidFill>
          <a:ln>
            <a:solidFill>
              <a:schemeClr val="accent1"/>
            </a:solidFill>
          </a:ln>
        </p:spPr>
        <p:txBody>
          <a:bodyPr wrap="square" rtlCol="0">
            <a:spAutoFit/>
          </a:bodyPr>
          <a:lstStyle/>
          <a:p>
            <a:r>
              <a:rPr lang="zh-CN" altLang="en-US" sz="2800">
                <a:solidFill>
                  <a:schemeClr val="tx1"/>
                </a:solidFill>
              </a:rPr>
              <a:t>高考链接</a:t>
            </a:r>
            <a:r>
              <a:rPr lang="en-US" altLang="zh-CN" sz="2800">
                <a:solidFill>
                  <a:schemeClr val="tx1"/>
                </a:solidFill>
              </a:rPr>
              <a:t> </a:t>
            </a:r>
            <a:r>
              <a:rPr lang="zh-CN" altLang="en-US" sz="2800">
                <a:solidFill>
                  <a:schemeClr val="tx1"/>
                </a:solidFill>
              </a:rPr>
              <a:t>人物介绍类应用文</a:t>
            </a:r>
            <a:r>
              <a:rPr lang="en-US" altLang="zh-CN" sz="2800">
                <a:solidFill>
                  <a:schemeClr val="tx1"/>
                </a:solidFill>
              </a:rPr>
              <a:t> </a:t>
            </a:r>
            <a:endParaRPr lang="en-US" altLang="zh-CN" sz="2800">
              <a:solidFill>
                <a:schemeClr val="tx1"/>
              </a:solidFill>
            </a:endParaRPr>
          </a:p>
        </p:txBody>
      </p:sp>
      <p:sp>
        <p:nvSpPr>
          <p:cNvPr id="2" name="文本框 1"/>
          <p:cNvSpPr txBox="1"/>
          <p:nvPr/>
        </p:nvSpPr>
        <p:spPr>
          <a:xfrm>
            <a:off x="147320" y="1675130"/>
            <a:ext cx="11800205" cy="5262245"/>
          </a:xfrm>
          <a:prstGeom prst="rect">
            <a:avLst/>
          </a:prstGeom>
          <a:noFill/>
        </p:spPr>
        <p:txBody>
          <a:bodyPr wrap="square" rtlCol="0" anchor="t">
            <a:spAutoFit/>
          </a:bodyPr>
          <a:lstStyle/>
          <a:p>
            <a:pPr indent="0" algn="just" fontAlgn="auto"/>
            <a:r>
              <a:rPr lang="en-US" altLang="zh-CN" dirty="0"/>
              <a:t>                                                   </a:t>
            </a:r>
            <a:r>
              <a:rPr lang="en-US" altLang="zh-CN" sz="2400" dirty="0"/>
              <a:t>   </a:t>
            </a:r>
            <a:r>
              <a:rPr lang="zh-CN" altLang="en-US" sz="2400" b="1" dirty="0">
                <a:latin typeface="Times New Roman" panose="02020603050405020304" pitchFamily="18" charset="0"/>
                <a:cs typeface="Times New Roman" panose="02020603050405020304" pitchFamily="18" charset="0"/>
              </a:rPr>
              <a:t>The person</a:t>
            </a:r>
            <a:r>
              <a:rPr lang="en-US" altLang="zh-CN" sz="2400" b="1" dirty="0">
                <a:latin typeface="Times New Roman" panose="02020603050405020304" pitchFamily="18" charset="0"/>
                <a:cs typeface="Times New Roman" panose="02020603050405020304" pitchFamily="18" charset="0"/>
              </a:rPr>
              <a:t> I </a:t>
            </a:r>
            <a:r>
              <a:rPr lang="en-US" altLang="zh-CN" sz="2400" b="1" dirty="0" err="1">
                <a:latin typeface="Times New Roman" panose="02020603050405020304" pitchFamily="18" charset="0"/>
                <a:cs typeface="Times New Roman" panose="02020603050405020304" pitchFamily="18" charset="0"/>
              </a:rPr>
              <a:t>resprect</a:t>
            </a:r>
            <a:r>
              <a:rPr lang="en-US" altLang="zh-CN" sz="2400" b="1" dirty="0">
                <a:latin typeface="Times New Roman" panose="02020603050405020304" pitchFamily="18" charset="0"/>
                <a:cs typeface="Times New Roman" panose="02020603050405020304" pitchFamily="18" charset="0"/>
              </a:rPr>
              <a:t> </a:t>
            </a:r>
            <a:endParaRPr lang="en-US" altLang="zh-CN" sz="2400" b="1" dirty="0">
              <a:latin typeface="Times New Roman" panose="02020603050405020304" pitchFamily="18" charset="0"/>
              <a:cs typeface="Times New Roman" panose="02020603050405020304" pitchFamily="18" charset="0"/>
            </a:endParaRPr>
          </a:p>
          <a:p>
            <a:pPr indent="0" algn="just" fontAlgn="auto"/>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I</a:t>
            </a:r>
            <a:r>
              <a:rPr lang="zh-CN" altLang="en-US" sz="2400" dirty="0">
                <a:latin typeface="Times New Roman" panose="02020603050405020304" pitchFamily="18" charset="0"/>
                <a:cs typeface="Times New Roman" panose="02020603050405020304" pitchFamily="18" charset="0"/>
              </a:rPr>
              <a:t>n my circle, a figure</a:t>
            </a:r>
            <a:r>
              <a:rPr lang="zh-CN" altLang="en-US" sz="2400" dirty="0">
                <a:solidFill>
                  <a:schemeClr val="tx1"/>
                </a:solidFill>
                <a:latin typeface="Times New Roman" panose="02020603050405020304" pitchFamily="18" charset="0"/>
                <a:cs typeface="Times New Roman" panose="02020603050405020304" pitchFamily="18" charset="0"/>
              </a:rPr>
              <a:t> stands out</a:t>
            </a:r>
            <a:r>
              <a:rPr lang="zh-CN" altLang="en-US" sz="2400" dirty="0">
                <a:solidFill>
                  <a:srgbClr val="FF0000"/>
                </a:solidFill>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as a beacon of respect and admiration: my neighbor, Uncle Li. He is a volunteer gate guard</a:t>
            </a:r>
            <a:r>
              <a:rPr lang="zh-CN" altLang="en-US" sz="2400" dirty="0">
                <a:solidFill>
                  <a:srgbClr val="FF0000"/>
                </a:solidFill>
                <a:latin typeface="Times New Roman" panose="02020603050405020304" pitchFamily="18" charset="0"/>
                <a:cs typeface="Times New Roman" panose="02020603050405020304" pitchFamily="18" charset="0"/>
              </a:rPr>
              <a:t> who played a </a:t>
            </a:r>
            <a:r>
              <a:rPr lang="en-US" altLang="zh-CN" sz="2400" dirty="0">
                <a:solidFill>
                  <a:srgbClr val="FF0000"/>
                </a:solidFill>
                <a:latin typeface="Times New Roman" panose="02020603050405020304" pitchFamily="18" charset="0"/>
                <a:cs typeface="Times New Roman" panose="02020603050405020304" pitchFamily="18" charset="0"/>
              </a:rPr>
              <a:t>key </a:t>
            </a:r>
            <a:r>
              <a:rPr lang="zh-CN" altLang="en-US" sz="2400" dirty="0">
                <a:solidFill>
                  <a:srgbClr val="FF0000"/>
                </a:solidFill>
                <a:latin typeface="Times New Roman" panose="02020603050405020304" pitchFamily="18" charset="0"/>
                <a:cs typeface="Times New Roman" panose="02020603050405020304" pitchFamily="18" charset="0"/>
              </a:rPr>
              <a:t>role in </a:t>
            </a:r>
            <a:r>
              <a:rPr lang="zh-CN" altLang="en-US" sz="2400" dirty="0">
                <a:latin typeface="Times New Roman" panose="02020603050405020304" pitchFamily="18" charset="0"/>
                <a:cs typeface="Times New Roman" panose="02020603050405020304" pitchFamily="18" charset="0"/>
              </a:rPr>
              <a:t>our community during the COVID-19 pandemic. His primary responsibility was to measure the body temperature of all residents and check their passes for entry and exit, ensuring the safety of our neighborhood.</a:t>
            </a:r>
            <a:endParaRPr lang="zh-CN" altLang="en-US" sz="2400" dirty="0">
              <a:latin typeface="Times New Roman" panose="02020603050405020304" pitchFamily="18" charset="0"/>
              <a:cs typeface="Times New Roman" panose="02020603050405020304" pitchFamily="18" charset="0"/>
            </a:endParaRPr>
          </a:p>
          <a:p>
            <a:pPr indent="0" algn="just" fontAlgn="auto"/>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Uncle Li's </a:t>
            </a:r>
            <a:r>
              <a:rPr lang="zh-CN" altLang="en-US" sz="2400" dirty="0">
                <a:solidFill>
                  <a:srgbClr val="00B050"/>
                </a:solidFill>
                <a:latin typeface="Times New Roman" panose="02020603050405020304" pitchFamily="18" charset="0"/>
                <a:cs typeface="Times New Roman" panose="02020603050405020304" pitchFamily="18" charset="0"/>
              </a:rPr>
              <a:t>commitment</a:t>
            </a:r>
            <a:r>
              <a:rPr lang="zh-CN" altLang="en-US" sz="2400" dirty="0">
                <a:latin typeface="Times New Roman" panose="02020603050405020304" pitchFamily="18" charset="0"/>
                <a:cs typeface="Times New Roman" panose="02020603050405020304" pitchFamily="18" charset="0"/>
              </a:rPr>
              <a:t> </a:t>
            </a:r>
            <a:r>
              <a:rPr lang="zh-CN" altLang="en-US" sz="2400" dirty="0">
                <a:solidFill>
                  <a:srgbClr val="00B050"/>
                </a:solidFill>
                <a:latin typeface="Times New Roman" panose="02020603050405020304" pitchFamily="18" charset="0"/>
                <a:cs typeface="Times New Roman" panose="02020603050405020304" pitchFamily="18" charset="0"/>
              </a:rPr>
              <a:t>to his duty was unwavering</a:t>
            </a:r>
            <a:r>
              <a:rPr lang="zh-CN" altLang="en-US" sz="2400" dirty="0">
                <a:latin typeface="Times New Roman" panose="02020603050405020304" pitchFamily="18" charset="0"/>
                <a:cs typeface="Times New Roman" panose="02020603050405020304" pitchFamily="18" charset="0"/>
              </a:rPr>
              <a:t>, </a:t>
            </a:r>
            <a:r>
              <a:rPr lang="zh-CN" altLang="en-US" sz="2400" dirty="0">
                <a:solidFill>
                  <a:schemeClr val="tx1"/>
                </a:solidFill>
                <a:latin typeface="Times New Roman" panose="02020603050405020304" pitchFamily="18" charset="0"/>
                <a:cs typeface="Times New Roman" panose="02020603050405020304" pitchFamily="18" charset="0"/>
              </a:rPr>
              <a:t>regardless of</a:t>
            </a:r>
            <a:r>
              <a:rPr lang="zh-CN" altLang="en-US" sz="2400" dirty="0">
                <a:latin typeface="Times New Roman" panose="02020603050405020304" pitchFamily="18" charset="0"/>
                <a:cs typeface="Times New Roman" panose="02020603050405020304" pitchFamily="18" charset="0"/>
              </a:rPr>
              <a:t> the personal risk of infection. He </a:t>
            </a:r>
            <a:r>
              <a:rPr lang="zh-CN" altLang="en-US" sz="2400" dirty="0">
                <a:solidFill>
                  <a:srgbClr val="00B050"/>
                </a:solidFill>
                <a:latin typeface="Times New Roman" panose="02020603050405020304" pitchFamily="18" charset="0"/>
                <a:cs typeface="Times New Roman" panose="02020603050405020304" pitchFamily="18" charset="0"/>
              </a:rPr>
              <a:t>was a constant presence</a:t>
            </a:r>
            <a:r>
              <a:rPr lang="zh-CN" altLang="en-US" sz="2400" dirty="0">
                <a:latin typeface="Times New Roman" panose="02020603050405020304" pitchFamily="18" charset="0"/>
                <a:cs typeface="Times New Roman" panose="02020603050405020304" pitchFamily="18" charset="0"/>
              </a:rPr>
              <a:t>, even in the most adverse weather conditions, never allowing anyone to bypass the checks. </a:t>
            </a:r>
            <a:r>
              <a:rPr lang="zh-CN" altLang="en-US" sz="2400" dirty="0">
                <a:solidFill>
                  <a:srgbClr val="00B050"/>
                </a:solidFill>
                <a:latin typeface="Times New Roman" panose="02020603050405020304" pitchFamily="18" charset="0"/>
                <a:cs typeface="Times New Roman" panose="02020603050405020304" pitchFamily="18" charset="0"/>
              </a:rPr>
              <a:t>His dedication to the cause </a:t>
            </a:r>
            <a:r>
              <a:rPr lang="zh-CN" altLang="en-US" sz="2400" dirty="0">
                <a:latin typeface="Times New Roman" panose="02020603050405020304" pitchFamily="18" charset="0"/>
                <a:cs typeface="Times New Roman" panose="02020603050405020304" pitchFamily="18" charset="0"/>
              </a:rPr>
              <a:t>of epidemic prevention and control was instrumental in maintaining the health and well-being of our community.</a:t>
            </a:r>
            <a:endParaRPr lang="zh-CN" altLang="en-US" sz="2400" dirty="0">
              <a:latin typeface="Times New Roman" panose="02020603050405020304" pitchFamily="18" charset="0"/>
              <a:cs typeface="Times New Roman" panose="02020603050405020304" pitchFamily="18" charset="0"/>
            </a:endParaRPr>
          </a:p>
          <a:p>
            <a:pPr indent="0" algn="just" fontAlgn="auto"/>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The respect I have for Uncle Li is not only because of his actions during the pandemic but also for </a:t>
            </a:r>
            <a:r>
              <a:rPr lang="zh-CN" altLang="en-US" sz="2400" dirty="0">
                <a:solidFill>
                  <a:srgbClr val="00B050"/>
                </a:solidFill>
                <a:latin typeface="Times New Roman" panose="02020603050405020304" pitchFamily="18" charset="0"/>
                <a:cs typeface="Times New Roman" panose="02020603050405020304" pitchFamily="18" charset="0"/>
              </a:rPr>
              <a:t>the selfless spirit he embodies</a:t>
            </a:r>
            <a:r>
              <a:rPr lang="zh-CN" altLang="en-US" sz="2400" dirty="0">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It is</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Uncle Li's service </a:t>
            </a:r>
            <a:r>
              <a:rPr lang="en-US" altLang="zh-CN" sz="2400" dirty="0">
                <a:solidFill>
                  <a:srgbClr val="FF0000"/>
                </a:solidFill>
                <a:latin typeface="Times New Roman" panose="02020603050405020304" pitchFamily="18" charset="0"/>
                <a:cs typeface="Times New Roman" panose="02020603050405020304" pitchFamily="18" charset="0"/>
              </a:rPr>
              <a:t>that</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reminds us of the importance of community and the power of individual actions in times of crisis. His story is a reminder that respect is earned through </a:t>
            </a:r>
            <a:r>
              <a:rPr lang="zh-CN" altLang="en-US" sz="2400" dirty="0">
                <a:solidFill>
                  <a:srgbClr val="00B050"/>
                </a:solidFill>
                <a:latin typeface="Times New Roman" panose="02020603050405020304" pitchFamily="18" charset="0"/>
                <a:cs typeface="Times New Roman" panose="02020603050405020304" pitchFamily="18" charset="0"/>
              </a:rPr>
              <a:t>consistent acts of kindness and responsibility</a:t>
            </a:r>
            <a:r>
              <a:rPr lang="zh-CN" altLang="en-US" sz="2400" dirty="0">
                <a:latin typeface="Times New Roman" panose="02020603050405020304" pitchFamily="18" charset="0"/>
                <a:cs typeface="Times New Roman" panose="02020603050405020304" pitchFamily="18" charset="0"/>
              </a:rPr>
              <a:t>, and he is truly deserving of our admiration and gratitude.</a:t>
            </a:r>
            <a:endParaRPr lang="zh-CN" altLang="en-US" sz="24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6813550" y="1753870"/>
            <a:ext cx="5242560" cy="368300"/>
          </a:xfrm>
          <a:prstGeom prst="rect">
            <a:avLst/>
          </a:prstGeom>
        </p:spPr>
        <p:txBody>
          <a:bodyPr wrap="square">
            <a:spAutoFit/>
          </a:bodyPr>
          <a:lstStyle/>
          <a:p>
            <a:pPr algn="l"/>
            <a:r>
              <a:rPr lang="zh-CN" altLang="en-US" sz="1800">
                <a:solidFill>
                  <a:schemeClr val="tx1"/>
                </a:solidFill>
                <a:latin typeface="Arial" panose="020B0604020202020204" pitchFamily="34" charset="0"/>
                <a:ea typeface="微软雅黑" panose="020B0503020204020204" charset="-122"/>
              </a:rPr>
              <a:t>注意：</a:t>
            </a:r>
            <a:r>
              <a:rPr lang="zh-CN" altLang="en-US" sz="1800">
                <a:solidFill>
                  <a:srgbClr val="00B050"/>
                </a:solidFill>
                <a:latin typeface="Arial" panose="020B0604020202020204" pitchFamily="34" charset="0"/>
                <a:ea typeface="微软雅黑" panose="020B0503020204020204" charset="-122"/>
              </a:rPr>
              <a:t>绿色部分是人物品质</a:t>
            </a:r>
            <a:r>
              <a:rPr lang="zh-CN" altLang="en-US" sz="1800">
                <a:solidFill>
                  <a:srgbClr val="FF0000"/>
                </a:solidFill>
                <a:latin typeface="Arial" panose="020B0604020202020204" pitchFamily="34" charset="0"/>
                <a:ea typeface="微软雅黑" panose="020B0503020204020204" charset="-122"/>
              </a:rPr>
              <a:t>，红色部分是句型</a:t>
            </a:r>
            <a:endParaRPr lang="zh-CN" altLang="en-US" sz="1800">
              <a:solidFill>
                <a:srgbClr val="FF0000"/>
              </a:solidFill>
              <a:latin typeface="Arial" panose="020B0604020202020204" pitchFamily="34" charset="0"/>
              <a:ea typeface="微软雅黑" panose="020B0503020204020204" charset="-122"/>
            </a:endParaRPr>
          </a:p>
        </p:txBody>
      </p:sp>
      <p:sp>
        <p:nvSpPr>
          <p:cNvPr id="6" name="矩形: 圆角 3"/>
          <p:cNvSpPr/>
          <p:nvPr/>
        </p:nvSpPr>
        <p:spPr>
          <a:xfrm>
            <a:off x="8792210" y="828675"/>
            <a:ext cx="3155315" cy="527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charset="-122"/>
                <a:ea typeface="微软雅黑" panose="020B0503020204020204" charset="-122"/>
              </a:rPr>
              <a:t>Part 2   Writing</a:t>
            </a:r>
            <a:endParaRPr lang="zh-CN" altLang="en-US" sz="24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ldLvl="0" animBg="1"/>
      <p:bldP spid="2" grpId="0"/>
      <p:bldP spid="2"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3980" y="1884045"/>
            <a:ext cx="12004040" cy="4880610"/>
          </a:xfrm>
          <a:prstGeom prst="rect">
            <a:avLst/>
          </a:prstGeom>
          <a:noFill/>
          <a:ln w="9525">
            <a:noFill/>
          </a:ln>
        </p:spPr>
        <p:txBody>
          <a:bodyPr wrap="square">
            <a:noAutofit/>
          </a:bodyPr>
          <a:lstStyle/>
          <a:p>
            <a:pPr indent="152400" algn="l" fontAlgn="auto"/>
            <a:r>
              <a:rPr lang="en-US" sz="3200" b="0" dirty="0">
                <a:latin typeface="Times New Roman" panose="02020603050405020304" pitchFamily="18" charset="0"/>
                <a:ea typeface="宋体" panose="02010600030101010101" pitchFamily="2" charset="-122"/>
              </a:rPr>
              <a:t>                                     </a:t>
            </a:r>
            <a:r>
              <a:rPr lang="en-US" sz="2400" b="1" dirty="0">
                <a:latin typeface="Times New Roman" panose="02020603050405020304" pitchFamily="18" charset="0"/>
                <a:ea typeface="宋体" panose="02010600030101010101" pitchFamily="2" charset="-122"/>
              </a:rPr>
              <a:t>The Historical Figure in China</a:t>
            </a:r>
            <a:endParaRPr lang="en-US" sz="2400" b="1" dirty="0">
              <a:latin typeface="Times New Roman" panose="02020603050405020304" pitchFamily="18" charset="0"/>
              <a:ea typeface="宋体" panose="02010600030101010101" pitchFamily="2" charset="-122"/>
            </a:endParaRPr>
          </a:p>
          <a:p>
            <a:pPr indent="152400" algn="just" fontAlgn="auto"/>
            <a:r>
              <a:rPr lang="en-US" sz="2400" b="0" dirty="0">
                <a:latin typeface="Times New Roman" panose="02020603050405020304" pitchFamily="18" charset="0"/>
                <a:ea typeface="宋体" panose="02010600030101010101" pitchFamily="2" charset="-122"/>
              </a:rPr>
              <a:t>   Countless figures made huge contribution to Chinese history and formed the prosperous Chinese culture. Li </a:t>
            </a:r>
            <a:r>
              <a:rPr lang="en-US" sz="2400" b="0" dirty="0" err="1">
                <a:latin typeface="Times New Roman" panose="02020603050405020304" pitchFamily="18" charset="0"/>
                <a:ea typeface="宋体" panose="02010600030101010101" pitchFamily="2" charset="-122"/>
              </a:rPr>
              <a:t>Shizhen</a:t>
            </a:r>
            <a:r>
              <a:rPr lang="en-US" sz="2400" b="0" dirty="0">
                <a:latin typeface="Times New Roman" panose="02020603050405020304" pitchFamily="18" charset="0"/>
                <a:ea typeface="宋体" panose="02010600030101010101" pitchFamily="2" charset="-122"/>
              </a:rPr>
              <a:t>, </a:t>
            </a:r>
            <a:r>
              <a:rPr lang="en-US" sz="2400" b="0" dirty="0">
                <a:solidFill>
                  <a:schemeClr val="tx1"/>
                </a:solidFill>
                <a:latin typeface="Times New Roman" panose="02020603050405020304" pitchFamily="18" charset="0"/>
                <a:ea typeface="宋体" panose="02010600030101010101" pitchFamily="2" charset="-122"/>
              </a:rPr>
              <a:t>an expert on herbs from Ming Dynasty</a:t>
            </a:r>
            <a:r>
              <a:rPr lang="en-US" sz="2400" b="0" dirty="0">
                <a:latin typeface="Times New Roman" panose="02020603050405020304" pitchFamily="18" charset="0"/>
                <a:ea typeface="宋体" panose="02010600030101010101" pitchFamily="2" charset="-122"/>
              </a:rPr>
              <a:t>, is an outstanding example.</a:t>
            </a:r>
            <a:endParaRPr lang="en-US" sz="2400" b="0" dirty="0">
              <a:latin typeface="Times New Roman" panose="02020603050405020304" pitchFamily="18" charset="0"/>
              <a:ea typeface="宋体" panose="02010600030101010101" pitchFamily="2" charset="-122"/>
            </a:endParaRPr>
          </a:p>
          <a:p>
            <a:pPr indent="152400" algn="just" fontAlgn="auto"/>
            <a:r>
              <a:rPr lang="en-US" sz="2400" b="0" dirty="0">
                <a:latin typeface="Times New Roman" panose="02020603050405020304" pitchFamily="18" charset="0"/>
                <a:ea typeface="宋体" panose="02010600030101010101" pitchFamily="2" charset="-122"/>
              </a:rPr>
              <a:t>     Keen on herbs, Li </a:t>
            </a:r>
            <a:r>
              <a:rPr lang="en-US" sz="2400" b="0" dirty="0">
                <a:solidFill>
                  <a:srgbClr val="00B050"/>
                </a:solidFill>
                <a:latin typeface="Times New Roman" panose="02020603050405020304" pitchFamily="18" charset="0"/>
                <a:ea typeface="宋体" panose="02010600030101010101" pitchFamily="2" charset="-122"/>
              </a:rPr>
              <a:t>committed himself to fostering </a:t>
            </a:r>
            <a:r>
              <a:rPr lang="en-US" sz="2400" b="0" dirty="0">
                <a:latin typeface="Times New Roman" panose="02020603050405020304" pitchFamily="18" charset="0"/>
                <a:ea typeface="宋体" panose="02010600030101010101" pitchFamily="2" charset="-122"/>
              </a:rPr>
              <a:t>traditional Chinese medicine career. Spending a total of 27 years, Li </a:t>
            </a:r>
            <a:r>
              <a:rPr lang="en-US" sz="2400" b="0" dirty="0">
                <a:solidFill>
                  <a:srgbClr val="00B050"/>
                </a:solidFill>
                <a:latin typeface="Times New Roman" panose="02020603050405020304" pitchFamily="18" charset="0"/>
                <a:ea typeface="宋体" panose="02010600030101010101" pitchFamily="2" charset="-122"/>
              </a:rPr>
              <a:t>put his academic knowledge into practice</a:t>
            </a:r>
            <a:r>
              <a:rPr lang="en-US" sz="2400" b="0" dirty="0">
                <a:latin typeface="Times New Roman" panose="02020603050405020304" pitchFamily="18" charset="0"/>
                <a:ea typeface="宋体" panose="02010600030101010101" pitchFamily="2" charset="-122"/>
              </a:rPr>
              <a:t>, correcting mistakes in former books and collecting his researching fruits to a book entitled </a:t>
            </a:r>
            <a:r>
              <a:rPr lang="en-US" sz="2400" b="0" dirty="0" err="1">
                <a:latin typeface="Times New Roman" panose="02020603050405020304" pitchFamily="18" charset="0"/>
                <a:ea typeface="宋体" panose="02010600030101010101" pitchFamily="2" charset="-122"/>
              </a:rPr>
              <a:t>Bencao</a:t>
            </a:r>
            <a:r>
              <a:rPr lang="en-US" sz="2400" b="0" dirty="0">
                <a:latin typeface="Times New Roman" panose="02020603050405020304" pitchFamily="18" charset="0"/>
                <a:ea typeface="宋体" panose="02010600030101010101" pitchFamily="2" charset="-122"/>
              </a:rPr>
              <a:t> </a:t>
            </a:r>
            <a:r>
              <a:rPr lang="en-US" sz="2400" b="0" dirty="0" err="1">
                <a:latin typeface="Times New Roman" panose="02020603050405020304" pitchFamily="18" charset="0"/>
                <a:ea typeface="宋体" panose="02010600030101010101" pitchFamily="2" charset="-122"/>
              </a:rPr>
              <a:t>Gangmu</a:t>
            </a:r>
            <a:r>
              <a:rPr lang="en-US" sz="2400" b="0" dirty="0">
                <a:latin typeface="Times New Roman" panose="02020603050405020304" pitchFamily="18" charset="0"/>
                <a:ea typeface="宋体" panose="02010600030101010101" pitchFamily="2" charset="-122"/>
              </a:rPr>
              <a:t>, </a:t>
            </a:r>
            <a:r>
              <a:rPr lang="en-US" sz="2400" b="0" dirty="0">
                <a:solidFill>
                  <a:schemeClr val="tx1"/>
                </a:solidFill>
                <a:latin typeface="Times New Roman" panose="02020603050405020304" pitchFamily="18" charset="0"/>
                <a:ea typeface="宋体" panose="02010600030101010101" pitchFamily="2" charset="-122"/>
              </a:rPr>
              <a:t>who is</a:t>
            </a:r>
            <a:r>
              <a:rPr lang="en-US" sz="2400" b="0" dirty="0">
                <a:solidFill>
                  <a:srgbClr val="FF0000"/>
                </a:solidFill>
                <a:latin typeface="Times New Roman" panose="02020603050405020304" pitchFamily="18" charset="0"/>
                <a:ea typeface="宋体" panose="02010600030101010101" pitchFamily="2" charset="-122"/>
              </a:rPr>
              <a:t> </a:t>
            </a:r>
            <a:r>
              <a:rPr lang="en-US" sz="2400" b="0" dirty="0">
                <a:latin typeface="Times New Roman" panose="02020603050405020304" pitchFamily="18" charset="0"/>
                <a:ea typeface="宋体" panose="02010600030101010101" pitchFamily="2" charset="-122"/>
              </a:rPr>
              <a:t>regarded </a:t>
            </a:r>
            <a:r>
              <a:rPr lang="en-US" sz="2400" b="0" dirty="0">
                <a:solidFill>
                  <a:schemeClr val="tx1"/>
                </a:solidFill>
                <a:latin typeface="Times New Roman" panose="02020603050405020304" pitchFamily="18" charset="0"/>
                <a:ea typeface="宋体" panose="02010600030101010101" pitchFamily="2" charset="-122"/>
              </a:rPr>
              <a:t>as a pioneer and director </a:t>
            </a:r>
            <a:r>
              <a:rPr lang="en-US" sz="2400" b="0" dirty="0">
                <a:solidFill>
                  <a:srgbClr val="00B050"/>
                </a:solidFill>
                <a:latin typeface="Times New Roman" panose="02020603050405020304" pitchFamily="18" charset="0"/>
                <a:ea typeface="宋体" panose="02010600030101010101" pitchFamily="2" charset="-122"/>
              </a:rPr>
              <a:t>to later generations.</a:t>
            </a:r>
            <a:r>
              <a:rPr lang="zh-CN" altLang="en-US" sz="2400" b="0" dirty="0">
                <a:solidFill>
                  <a:srgbClr val="00B050"/>
                </a:solidFill>
                <a:latin typeface="Times New Roman" panose="02020603050405020304" pitchFamily="18" charset="0"/>
                <a:ea typeface="宋体" panose="02010600030101010101" pitchFamily="2" charset="-122"/>
              </a:rPr>
              <a:t> </a:t>
            </a:r>
            <a:endParaRPr lang="en-US" sz="2400" b="0" dirty="0">
              <a:solidFill>
                <a:srgbClr val="FF0000"/>
              </a:solidFill>
              <a:highlight>
                <a:srgbClr val="00FF00"/>
              </a:highlight>
              <a:latin typeface="Times New Roman" panose="02020603050405020304" pitchFamily="18" charset="0"/>
              <a:ea typeface="宋体" panose="02010600030101010101" pitchFamily="2" charset="-122"/>
            </a:endParaRPr>
          </a:p>
          <a:p>
            <a:pPr indent="152400" algn="just" fontAlgn="auto"/>
            <a:r>
              <a:rPr lang="en-US" sz="2400" b="0" dirty="0">
                <a:latin typeface="Times New Roman" panose="02020603050405020304" pitchFamily="18" charset="0"/>
                <a:ea typeface="宋体" panose="02010600030101010101" pitchFamily="2" charset="-122"/>
              </a:rPr>
              <a:t>     </a:t>
            </a:r>
            <a:r>
              <a:rPr lang="en-US" sz="2400" b="0" dirty="0">
                <a:solidFill>
                  <a:srgbClr val="FF0000"/>
                </a:solidFill>
                <a:latin typeface="Times New Roman" panose="02020603050405020304" pitchFamily="18" charset="0"/>
                <a:ea typeface="宋体" panose="02010600030101010101" pitchFamily="2" charset="-122"/>
              </a:rPr>
              <a:t>It’s</a:t>
            </a:r>
            <a:r>
              <a:rPr lang="en-US" sz="2400" b="0" dirty="0">
                <a:latin typeface="Times New Roman" panose="02020603050405020304" pitchFamily="18" charset="0"/>
                <a:ea typeface="宋体" panose="02010600030101010101" pitchFamily="2" charset="-122"/>
              </a:rPr>
              <a:t> Li’s extensive reading and continuous efforts </a:t>
            </a:r>
            <a:r>
              <a:rPr lang="en-US" sz="2400" b="0" dirty="0">
                <a:solidFill>
                  <a:srgbClr val="FF0000"/>
                </a:solidFill>
                <a:latin typeface="Times New Roman" panose="02020603050405020304" pitchFamily="18" charset="0"/>
                <a:ea typeface="宋体" panose="02010600030101010101" pitchFamily="2" charset="-122"/>
              </a:rPr>
              <a:t>that</a:t>
            </a:r>
            <a:r>
              <a:rPr lang="en-US" sz="2400" b="0" dirty="0">
                <a:latin typeface="Times New Roman" panose="02020603050405020304" pitchFamily="18" charset="0"/>
                <a:ea typeface="宋体" panose="02010600030101010101" pitchFamily="2" charset="-122"/>
              </a:rPr>
              <a:t> shaped his success. </a:t>
            </a:r>
            <a:r>
              <a:rPr lang="en-US" sz="2400" dirty="0">
                <a:latin typeface="Times New Roman" panose="02020603050405020304" pitchFamily="18" charset="0"/>
                <a:ea typeface="宋体" panose="02010600030101010101" pitchFamily="2" charset="-122"/>
                <a:sym typeface="+mn-ea"/>
              </a:rPr>
              <a:t>His invaluable contributions and achievements sparked advancements in the fields of traditional Chinese medicine and culture,which</a:t>
            </a:r>
            <a:r>
              <a:rPr lang="en-US" sz="2400" b="0" dirty="0">
                <a:latin typeface="Times New Roman" panose="02020603050405020304" pitchFamily="18" charset="0"/>
                <a:ea typeface="宋体" panose="02010600030101010101" pitchFamily="2" charset="-122"/>
              </a:rPr>
              <a:t> also inspire us to develop China’s promising culture. </a:t>
            </a:r>
            <a:r>
              <a:rPr lang="en-US" sz="2400" b="0" dirty="0">
                <a:solidFill>
                  <a:srgbClr val="FF0000"/>
                </a:solidFill>
                <a:latin typeface="Times New Roman" panose="02020603050405020304" pitchFamily="18" charset="0"/>
                <a:ea typeface="宋体" panose="02010600030101010101" pitchFamily="2" charset="-122"/>
              </a:rPr>
              <a:t>It is high time that </a:t>
            </a:r>
            <a:r>
              <a:rPr lang="en-US" sz="2400" b="0" dirty="0">
                <a:latin typeface="Times New Roman" panose="02020603050405020304" pitchFamily="18" charset="0"/>
                <a:ea typeface="宋体" panose="02010600030101010101" pitchFamily="2" charset="-122"/>
              </a:rPr>
              <a:t>we learned from historical figures like Li </a:t>
            </a:r>
            <a:r>
              <a:rPr lang="en-US" sz="2400" b="0" dirty="0" err="1">
                <a:latin typeface="Times New Roman" panose="02020603050405020304" pitchFamily="18" charset="0"/>
                <a:ea typeface="宋体" panose="02010600030101010101" pitchFamily="2" charset="-122"/>
              </a:rPr>
              <a:t>Shizhen</a:t>
            </a:r>
            <a:r>
              <a:rPr lang="en-US" sz="2400" b="0" dirty="0">
                <a:latin typeface="Times New Roman" panose="02020603050405020304" pitchFamily="18" charset="0"/>
                <a:ea typeface="宋体" panose="02010600030101010101" pitchFamily="2" charset="-122"/>
              </a:rPr>
              <a:t>, passed on their stories and spread their spirits.</a:t>
            </a:r>
            <a:r>
              <a:rPr lang="zh-CN" altLang="en-US" sz="2400" b="0" dirty="0">
                <a:latin typeface="Times New Roman" panose="02020603050405020304" pitchFamily="18" charset="0"/>
                <a:ea typeface="宋体" panose="02010600030101010101" pitchFamily="2" charset="-122"/>
              </a:rPr>
              <a:t> </a:t>
            </a:r>
            <a:endParaRPr lang="en-US" altLang="zh-CN" sz="2400" b="0" dirty="0">
              <a:latin typeface="Times New Roman" panose="02020603050405020304" pitchFamily="18" charset="0"/>
              <a:ea typeface="宋体" panose="02010600030101010101" pitchFamily="2" charset="-122"/>
            </a:endParaRPr>
          </a:p>
          <a:p>
            <a:pPr indent="152400" algn="just" fontAlgn="auto"/>
            <a:endParaRPr lang="en-US" altLang="en-US" sz="2400" b="0" dirty="0">
              <a:solidFill>
                <a:srgbClr val="FF0000"/>
              </a:solidFill>
              <a:highlight>
                <a:srgbClr val="00FF00"/>
              </a:highlight>
              <a:latin typeface="Times New Roman" panose="02020603050405020304" pitchFamily="18" charset="0"/>
              <a:ea typeface="宋体" panose="02010600030101010101" pitchFamily="2" charset="-122"/>
            </a:endParaRPr>
          </a:p>
        </p:txBody>
      </p:sp>
      <p:sp>
        <p:nvSpPr>
          <p:cNvPr id="6" name="文本框 5"/>
          <p:cNvSpPr txBox="1"/>
          <p:nvPr/>
        </p:nvSpPr>
        <p:spPr>
          <a:xfrm>
            <a:off x="0" y="0"/>
            <a:ext cx="12273915" cy="1750695"/>
          </a:xfrm>
          <a:prstGeom prst="rect">
            <a:avLst/>
          </a:prstGeom>
          <a:noFill/>
        </p:spPr>
        <p:txBody>
          <a:bodyPr wrap="square" rtlCol="0" anchor="t">
            <a:noAutofit/>
          </a:bodyPr>
          <a:lstStyle/>
          <a:p>
            <a:r>
              <a:rPr lang="en-US" altLang="zh-CN" sz="2000" dirty="0">
                <a:solidFill>
                  <a:schemeClr val="tx1"/>
                </a:solidFill>
              </a:rPr>
              <a:t>( </a:t>
            </a:r>
            <a:r>
              <a:rPr lang="zh-CN" altLang="en-US" sz="2000" dirty="0">
                <a:solidFill>
                  <a:schemeClr val="tx1"/>
                </a:solidFill>
                <a:sym typeface="+mn-ea"/>
              </a:rPr>
              <a:t>2023年全国甲卷</a:t>
            </a:r>
            <a:r>
              <a:rPr lang="en-US" altLang="zh-CN" sz="2000" dirty="0">
                <a:solidFill>
                  <a:schemeClr val="tx1"/>
                </a:solidFill>
                <a:sym typeface="+mn-ea"/>
              </a:rPr>
              <a:t>)</a:t>
            </a:r>
            <a:endParaRPr lang="en-US" altLang="zh-CN" sz="2000" dirty="0">
              <a:solidFill>
                <a:schemeClr val="tx1"/>
              </a:solidFill>
              <a:sym typeface="+mn-ea"/>
            </a:endParaRPr>
          </a:p>
          <a:p>
            <a:r>
              <a:rPr lang="en-US" altLang="zh-CN" sz="2000" dirty="0"/>
              <a:t> </a:t>
            </a:r>
            <a:r>
              <a:rPr lang="zh-CN" altLang="en-US" sz="2000" dirty="0"/>
              <a:t>你们学校正举办主题为“用英文讲中国故事”的征文活动。请你以一位中国历史人物为题写一篇短文投稿，内容包括：</a:t>
            </a:r>
            <a:endParaRPr lang="zh-CN" altLang="en-US" sz="2000" dirty="0"/>
          </a:p>
          <a:p>
            <a:r>
              <a:rPr lang="zh-CN" altLang="en-US" sz="2000" dirty="0"/>
              <a:t>1. 人物简介及事迹；</a:t>
            </a:r>
            <a:endParaRPr lang="zh-CN" altLang="en-US" sz="2000" dirty="0"/>
          </a:p>
          <a:p>
            <a:r>
              <a:rPr lang="zh-CN" altLang="en-US" sz="2000" dirty="0"/>
              <a:t>2. 意义或启示。</a:t>
            </a:r>
            <a:endParaRPr lang="zh-CN" altLang="en-US" sz="2000" dirty="0"/>
          </a:p>
        </p:txBody>
      </p:sp>
      <p:sp>
        <p:nvSpPr>
          <p:cNvPr id="3" name="文本框 2"/>
          <p:cNvSpPr txBox="1"/>
          <p:nvPr>
            <p:custDataLst>
              <p:tags r:id="rId1"/>
            </p:custDataLst>
          </p:nvPr>
        </p:nvSpPr>
        <p:spPr>
          <a:xfrm>
            <a:off x="6464300" y="735330"/>
            <a:ext cx="5242560" cy="368300"/>
          </a:xfrm>
          <a:prstGeom prst="rect">
            <a:avLst/>
          </a:prstGeom>
        </p:spPr>
        <p:txBody>
          <a:bodyPr wrap="square">
            <a:spAutoFit/>
          </a:bodyPr>
          <a:lstStyle/>
          <a:p>
            <a:pPr algn="l"/>
            <a:r>
              <a:rPr lang="zh-CN" altLang="en-US" sz="1800">
                <a:solidFill>
                  <a:schemeClr val="tx1"/>
                </a:solidFill>
                <a:latin typeface="Arial" panose="020B0604020202020204" pitchFamily="34" charset="0"/>
                <a:ea typeface="微软雅黑" panose="020B0503020204020204" charset="-122"/>
              </a:rPr>
              <a:t>注意：</a:t>
            </a:r>
            <a:r>
              <a:rPr lang="zh-CN" altLang="en-US" sz="1800">
                <a:solidFill>
                  <a:srgbClr val="00B050"/>
                </a:solidFill>
                <a:latin typeface="Arial" panose="020B0604020202020204" pitchFamily="34" charset="0"/>
                <a:ea typeface="微软雅黑" panose="020B0503020204020204" charset="-122"/>
              </a:rPr>
              <a:t>绿色部分是人物品质</a:t>
            </a:r>
            <a:r>
              <a:rPr lang="zh-CN" altLang="en-US" sz="1800">
                <a:solidFill>
                  <a:srgbClr val="FF0000"/>
                </a:solidFill>
                <a:latin typeface="Arial" panose="020B0604020202020204" pitchFamily="34" charset="0"/>
                <a:ea typeface="微软雅黑" panose="020B0503020204020204" charset="-122"/>
              </a:rPr>
              <a:t>，红色部分是句型</a:t>
            </a:r>
            <a:endParaRPr lang="zh-CN" altLang="en-US" sz="1800">
              <a:solidFill>
                <a:srgbClr val="FF0000"/>
              </a:solidFill>
              <a:latin typeface="Arial" panose="020B0604020202020204" pitchFamily="34" charset="0"/>
              <a:ea typeface="微软雅黑" panose="020B0503020204020204" charset="-122"/>
            </a:endParaRPr>
          </a:p>
        </p:txBody>
      </p:sp>
      <p:sp>
        <p:nvSpPr>
          <p:cNvPr id="2" name="矩形: 圆角 3"/>
          <p:cNvSpPr/>
          <p:nvPr/>
        </p:nvSpPr>
        <p:spPr>
          <a:xfrm>
            <a:off x="8551545" y="1356360"/>
            <a:ext cx="3155315" cy="527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charset="-122"/>
                <a:ea typeface="微软雅黑" panose="020B0503020204020204" charset="-122"/>
              </a:rPr>
              <a:t>Part 2   Writing</a:t>
            </a:r>
            <a:endParaRPr lang="zh-CN" altLang="en-US" sz="2400" b="1" dirty="0">
              <a:latin typeface="微软雅黑" panose="020B0503020204020204" charset="-122"/>
              <a:ea typeface="微软雅黑" panose="020B0503020204020204" charset="-122"/>
            </a:endParaRPr>
          </a:p>
        </p:txBody>
      </p:sp>
      <p:sp>
        <p:nvSpPr>
          <p:cNvPr id="4" name="文本框 3"/>
          <p:cNvSpPr txBox="1"/>
          <p:nvPr/>
        </p:nvSpPr>
        <p:spPr>
          <a:xfrm>
            <a:off x="52314" y="5316974"/>
            <a:ext cx="245745" cy="368300"/>
          </a:xfrm>
          <a:prstGeom prst="rect">
            <a:avLst/>
          </a:prstGeom>
          <a:noFill/>
        </p:spPr>
        <p:txBody>
          <a:bodyPr wrap="none" rtlCol="0">
            <a:spAutoFit/>
          </a:bodyPr>
          <a:lstStyle/>
          <a:p>
            <a:r>
              <a:rPr kumimoji="1" lang="zh-CN" altLang="en-US" dirty="0"/>
              <a:t> </a:t>
            </a:r>
            <a:endParaRPr kumimoji="1" lang="zh-CN" altLang="en-US" dirty="0">
              <a:solidFill>
                <a:srgbClr val="FF0000"/>
              </a:solidFill>
              <a:highlight>
                <a:srgbClr val="00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linds(horizontal)">
                                      <p:cBhvr>
                                        <p:cTn id="1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46075" y="753745"/>
            <a:ext cx="11520805" cy="2245360"/>
          </a:xfrm>
          <a:prstGeom prst="rect">
            <a:avLst/>
          </a:prstGeom>
          <a:noFill/>
          <a:ln w="9525">
            <a:noFill/>
          </a:ln>
        </p:spPr>
        <p:txBody>
          <a:bodyPr wrap="square">
            <a:spAutoFit/>
          </a:bodyPr>
          <a:lstStyle/>
          <a:p>
            <a:pPr indent="0"/>
            <a:r>
              <a:rPr lang="zh-CN" sz="2800" b="0">
                <a:latin typeface="Times New Roman" panose="02020603050405020304" pitchFamily="18" charset="0"/>
                <a:ea typeface="宋体" panose="02010600030101010101" pitchFamily="2" charset="-122"/>
              </a:rPr>
              <a:t>假如你是李华，你的笔友</a:t>
            </a:r>
            <a:r>
              <a:rPr lang="en-US" sz="2800" b="0">
                <a:latin typeface="Times New Roman" panose="02020603050405020304" pitchFamily="18" charset="0"/>
                <a:ea typeface="宋体" panose="02010600030101010101" pitchFamily="2" charset="-122"/>
              </a:rPr>
              <a:t>John</a:t>
            </a:r>
            <a:r>
              <a:rPr lang="zh-CN" sz="2800" b="0">
                <a:latin typeface="Times New Roman" panose="02020603050405020304" pitchFamily="18" charset="0"/>
                <a:ea typeface="宋体" panose="02010600030101010101" pitchFamily="2" charset="-122"/>
              </a:rPr>
              <a:t>对中国的企业家非常感兴趣，请你以宗庆后为题写一篇文章，回信给</a:t>
            </a:r>
            <a:r>
              <a:rPr lang="en-US" sz="2800" b="0">
                <a:latin typeface="Times New Roman" panose="02020603050405020304" pitchFamily="18" charset="0"/>
                <a:ea typeface="宋体" panose="02010600030101010101" pitchFamily="2" charset="-122"/>
              </a:rPr>
              <a:t>John</a:t>
            </a:r>
            <a:r>
              <a:rPr lang="zh-CN" sz="2800" b="0">
                <a:latin typeface="Times New Roman" panose="02020603050405020304" pitchFamily="18" charset="0"/>
                <a:ea typeface="宋体" panose="02010600030101010101" pitchFamily="2" charset="-122"/>
              </a:rPr>
              <a:t>，内容包括：</a:t>
            </a:r>
            <a:endParaRPr lang="en-US" sz="2800" b="0">
              <a:latin typeface="Times New Roman" panose="02020603050405020304" pitchFamily="18" charset="0"/>
              <a:ea typeface="宋体" panose="02010600030101010101" pitchFamily="2" charset="-122"/>
            </a:endParaRPr>
          </a:p>
          <a:p>
            <a:pPr indent="0"/>
            <a:r>
              <a:rPr lang="en-US" sz="2800" b="0">
                <a:latin typeface="Times New Roman" panose="02020603050405020304" pitchFamily="18" charset="0"/>
                <a:ea typeface="宋体" panose="02010600030101010101" pitchFamily="2" charset="-122"/>
              </a:rPr>
              <a:t>1. </a:t>
            </a:r>
            <a:r>
              <a:rPr lang="zh-CN" sz="2800" b="0">
                <a:latin typeface="Times New Roman" panose="02020603050405020304" pitchFamily="18" charset="0"/>
                <a:ea typeface="宋体" panose="02010600030101010101" pitchFamily="2" charset="-122"/>
              </a:rPr>
              <a:t>人物简介</a:t>
            </a:r>
            <a:endParaRPr lang="en-US" sz="2800" b="0">
              <a:latin typeface="Times New Roman" panose="02020603050405020304" pitchFamily="18" charset="0"/>
              <a:ea typeface="宋体" panose="02010600030101010101" pitchFamily="2" charset="-122"/>
            </a:endParaRPr>
          </a:p>
          <a:p>
            <a:pPr indent="0"/>
            <a:r>
              <a:rPr lang="en-US" sz="2800" b="0">
                <a:latin typeface="Times New Roman" panose="02020603050405020304" pitchFamily="18" charset="0"/>
                <a:ea typeface="宋体" panose="02010600030101010101" pitchFamily="2" charset="-122"/>
              </a:rPr>
              <a:t>2. </a:t>
            </a:r>
            <a:r>
              <a:rPr lang="zh-CN" sz="2800" b="0">
                <a:latin typeface="Times New Roman" panose="02020603050405020304" pitchFamily="18" charset="0"/>
                <a:ea typeface="宋体" panose="02010600030101010101" pitchFamily="2" charset="-122"/>
              </a:rPr>
              <a:t>启示或影响</a:t>
            </a:r>
            <a:endParaRPr lang="en-US" sz="2800" b="0">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800" b="0">
                <a:latin typeface="Times New Roman" panose="02020603050405020304" pitchFamily="18" charset="0"/>
                <a:ea typeface="宋体" panose="02010600030101010101" pitchFamily="2" charset="-122"/>
                <a:cs typeface="Times New Roman" panose="02020603050405020304" pitchFamily="18" charset="0"/>
              </a:rPr>
              <a:t> </a:t>
            </a:r>
            <a:r>
              <a:rPr lang="zh-CN" sz="2800" b="0">
                <a:latin typeface="Times New Roman" panose="02020603050405020304" pitchFamily="18" charset="0"/>
                <a:ea typeface="宋体" panose="02010600030101010101" pitchFamily="2" charset="-122"/>
              </a:rPr>
              <a:t>词数</a:t>
            </a:r>
            <a:r>
              <a:rPr lang="en-US" sz="2800" b="0">
                <a:latin typeface="Times New Roman" panose="02020603050405020304" pitchFamily="18" charset="0"/>
                <a:ea typeface="宋体" panose="02010600030101010101" pitchFamily="2" charset="-122"/>
              </a:rPr>
              <a:t>100</a:t>
            </a:r>
            <a:r>
              <a:rPr lang="zh-CN" sz="2800" b="0">
                <a:latin typeface="Times New Roman" panose="02020603050405020304" pitchFamily="18" charset="0"/>
                <a:ea typeface="宋体" panose="02010600030101010101" pitchFamily="2" charset="-122"/>
              </a:rPr>
              <a:t>左右； 可以适当增加细节，以使行文连贯。</a:t>
            </a:r>
            <a:endParaRPr lang="zh-CN" altLang="en-US" sz="2800" b="0">
              <a:latin typeface="Times New Roman" panose="02020603050405020304" pitchFamily="18" charset="0"/>
              <a:ea typeface="宋体" panose="02010600030101010101" pitchFamily="2" charset="-122"/>
            </a:endParaRPr>
          </a:p>
        </p:txBody>
      </p:sp>
      <p:sp>
        <p:nvSpPr>
          <p:cNvPr id="4" name="文本框 3"/>
          <p:cNvSpPr txBox="1"/>
          <p:nvPr/>
        </p:nvSpPr>
        <p:spPr>
          <a:xfrm>
            <a:off x="410845" y="167005"/>
            <a:ext cx="2901315" cy="521970"/>
          </a:xfrm>
          <a:prstGeom prst="rect">
            <a:avLst/>
          </a:prstGeom>
          <a:noFill/>
        </p:spPr>
        <p:txBody>
          <a:bodyPr wrap="square" rtlCol="0">
            <a:spAutoFit/>
          </a:bodyPr>
          <a:lstStyle/>
          <a:p>
            <a:r>
              <a:rPr lang="zh-CN" altLang="en-US" sz="2800">
                <a:solidFill>
                  <a:srgbClr val="FF0000"/>
                </a:solidFill>
              </a:rPr>
              <a:t>应用文写作</a:t>
            </a:r>
            <a:endParaRPr lang="zh-CN" altLang="en-US" sz="2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0" y="-1905"/>
            <a:ext cx="12125960" cy="6859905"/>
          </a:xfrm>
          <a:prstGeom prst="rect">
            <a:avLst/>
          </a:prstGeom>
          <a:noFill/>
          <a:ln w="9525">
            <a:noFill/>
          </a:ln>
        </p:spPr>
        <p:txBody>
          <a:bodyPr wrap="square">
            <a:noAutofit/>
          </a:bodyPr>
          <a:lstStyle/>
          <a:p>
            <a:pPr indent="0" algn="just" fontAlgn="auto"/>
            <a:r>
              <a:rPr lang="en-US" sz="2800" b="0" dirty="0">
                <a:latin typeface="Times New Roman" panose="02020603050405020304" pitchFamily="18" charset="0"/>
                <a:ea typeface="宋体" panose="02010600030101010101" pitchFamily="2" charset="-122"/>
              </a:rPr>
              <a:t>Dear John,</a:t>
            </a:r>
            <a:endParaRPr lang="en-US" sz="2800" b="0" dirty="0">
              <a:latin typeface="Times New Roman" panose="02020603050405020304" pitchFamily="18" charset="0"/>
              <a:ea typeface="宋体" panose="02010600030101010101" pitchFamily="2" charset="-122"/>
            </a:endParaRPr>
          </a:p>
          <a:p>
            <a:pPr indent="0" algn="just" fontAlgn="auto"/>
            <a:r>
              <a:rPr lang="en-US" sz="2800" b="0" dirty="0">
                <a:latin typeface="Times New Roman" panose="02020603050405020304" pitchFamily="18" charset="0"/>
                <a:ea typeface="宋体" panose="02010600030101010101" pitchFamily="2" charset="-122"/>
              </a:rPr>
              <a:t>      I'm delighted to hear about your interest in Chinese entrepreneurs. There's one figure who stands out for me, </a:t>
            </a:r>
            <a:r>
              <a:rPr lang="en-US" sz="2800" b="0" dirty="0" err="1">
                <a:latin typeface="Times New Roman" panose="02020603050405020304" pitchFamily="18" charset="0"/>
                <a:ea typeface="宋体" panose="02010600030101010101" pitchFamily="2" charset="-122"/>
              </a:rPr>
              <a:t>Zong</a:t>
            </a:r>
            <a:r>
              <a:rPr lang="en-US" sz="2800" b="0" dirty="0">
                <a:latin typeface="Times New Roman" panose="02020603050405020304" pitchFamily="18" charset="0"/>
                <a:ea typeface="宋体" panose="02010600030101010101" pitchFamily="2" charset="-122"/>
              </a:rPr>
              <a:t> </a:t>
            </a:r>
            <a:r>
              <a:rPr lang="en-US" sz="2800" b="0" dirty="0" err="1">
                <a:latin typeface="Times New Roman" panose="02020603050405020304" pitchFamily="18" charset="0"/>
                <a:ea typeface="宋体" panose="02010600030101010101" pitchFamily="2" charset="-122"/>
              </a:rPr>
              <a:t>Qinghou</a:t>
            </a:r>
            <a:r>
              <a:rPr lang="en-US" sz="2800" b="0" dirty="0">
                <a:latin typeface="Times New Roman" panose="02020603050405020304" pitchFamily="18" charset="0"/>
                <a:ea typeface="宋体" panose="02010600030101010101" pitchFamily="2" charset="-122"/>
              </a:rPr>
              <a:t>, the founder of </a:t>
            </a:r>
            <a:r>
              <a:rPr lang="en-US" sz="2800" b="0" dirty="0" err="1">
                <a:latin typeface="Times New Roman" panose="02020603050405020304" pitchFamily="18" charset="0"/>
                <a:ea typeface="宋体" panose="02010600030101010101" pitchFamily="2" charset="-122"/>
              </a:rPr>
              <a:t>Wahaha</a:t>
            </a:r>
            <a:r>
              <a:rPr lang="en-US" sz="2800" b="0" dirty="0">
                <a:latin typeface="Times New Roman" panose="02020603050405020304" pitchFamily="18" charset="0"/>
                <a:ea typeface="宋体" panose="02010600030101010101" pitchFamily="2" charset="-122"/>
              </a:rPr>
              <a:t> Group. Born in 1945, </a:t>
            </a:r>
            <a:r>
              <a:rPr lang="en-US" sz="2800" b="0" dirty="0" err="1">
                <a:latin typeface="Times New Roman" panose="02020603050405020304" pitchFamily="18" charset="0"/>
                <a:ea typeface="宋体" panose="02010600030101010101" pitchFamily="2" charset="-122"/>
              </a:rPr>
              <a:t>Zong</a:t>
            </a:r>
            <a:r>
              <a:rPr lang="en-US" sz="2800" b="0" dirty="0">
                <a:latin typeface="Times New Roman" panose="02020603050405020304" pitchFamily="18" charset="0"/>
                <a:ea typeface="宋体" panose="02010600030101010101" pitchFamily="2" charset="-122"/>
              </a:rPr>
              <a:t> started with a small grocery store and, through strong determination and business talent, transformed it into China's leading beverage company.</a:t>
            </a:r>
            <a:endParaRPr lang="en-US" sz="2800" b="0" dirty="0">
              <a:latin typeface="Times New Roman" panose="02020603050405020304" pitchFamily="18" charset="0"/>
              <a:ea typeface="宋体" panose="02010600030101010101" pitchFamily="2" charset="-122"/>
            </a:endParaRPr>
          </a:p>
          <a:p>
            <a:pPr indent="0" algn="just" fontAlgn="auto"/>
            <a:r>
              <a:rPr lang="en-US" sz="2800" b="0" dirty="0">
                <a:latin typeface="Times New Roman" panose="02020603050405020304" pitchFamily="18" charset="0"/>
                <a:ea typeface="宋体" panose="02010600030101010101" pitchFamily="2" charset="-122"/>
              </a:rPr>
              <a:t>       </a:t>
            </a:r>
            <a:r>
              <a:rPr lang="en-US" sz="2800" b="0" dirty="0" err="1">
                <a:latin typeface="Times New Roman" panose="02020603050405020304" pitchFamily="18" charset="0"/>
                <a:ea typeface="宋体" panose="02010600030101010101" pitchFamily="2" charset="-122"/>
              </a:rPr>
              <a:t>Zong's</a:t>
            </a:r>
            <a:r>
              <a:rPr lang="en-US" sz="2800" b="0" dirty="0">
                <a:latin typeface="Times New Roman" panose="02020603050405020304" pitchFamily="18" charset="0"/>
                <a:ea typeface="宋体" panose="02010600030101010101" pitchFamily="2" charset="-122"/>
              </a:rPr>
              <a:t> story is</a:t>
            </a:r>
            <a:r>
              <a:rPr lang="en-US" sz="2800" b="0" dirty="0">
                <a:solidFill>
                  <a:srgbClr val="00B050"/>
                </a:solidFill>
                <a:latin typeface="Times New Roman" panose="02020603050405020304" pitchFamily="18" charset="0"/>
                <a:ea typeface="宋体" panose="02010600030101010101" pitchFamily="2" charset="-122"/>
              </a:rPr>
              <a:t> a will to resilience and </a:t>
            </a:r>
            <a:r>
              <a:rPr lang="en-US" sz="2800" b="0" dirty="0" err="1">
                <a:solidFill>
                  <a:srgbClr val="00B050"/>
                </a:solidFill>
                <a:latin typeface="Times New Roman" panose="02020603050405020304" pitchFamily="18" charset="0"/>
                <a:ea typeface="宋体" panose="02010600030101010101" pitchFamily="2" charset="-122"/>
              </a:rPr>
              <a:t>innovation</a:t>
            </a:r>
            <a:r>
              <a:rPr lang="en-US" sz="2800" b="0" dirty="0" err="1">
                <a:latin typeface="Times New Roman" panose="02020603050405020304" pitchFamily="18" charset="0"/>
                <a:ea typeface="宋体" panose="02010600030101010101" pitchFamily="2" charset="-122"/>
              </a:rPr>
              <a:t>,</a:t>
            </a:r>
            <a:r>
              <a:rPr lang="en-US" sz="2800" b="0" dirty="0" err="1">
                <a:solidFill>
                  <a:srgbClr val="FF0000"/>
                </a:solidFill>
                <a:latin typeface="Times New Roman" panose="02020603050405020304" pitchFamily="18" charset="0"/>
                <a:ea typeface="宋体" panose="02010600030101010101" pitchFamily="2" charset="-122"/>
              </a:rPr>
              <a:t>whose</a:t>
            </a:r>
            <a:r>
              <a:rPr lang="en-US" sz="2800" b="0" dirty="0">
                <a:solidFill>
                  <a:srgbClr val="FF0000"/>
                </a:solidFill>
                <a:latin typeface="Times New Roman" panose="02020603050405020304" pitchFamily="18" charset="0"/>
                <a:ea typeface="宋体" panose="02010600030101010101" pitchFamily="2" charset="-122"/>
              </a:rPr>
              <a:t> focus</a:t>
            </a:r>
            <a:r>
              <a:rPr lang="en-US" sz="2800" b="0" dirty="0">
                <a:latin typeface="Times New Roman" panose="02020603050405020304" pitchFamily="18" charset="0"/>
                <a:ea typeface="宋体" panose="02010600030101010101" pitchFamily="2" charset="-122"/>
              </a:rPr>
              <a:t> on quality and </a:t>
            </a:r>
            <a:r>
              <a:rPr lang="en-US" sz="2800" b="0" dirty="0">
                <a:solidFill>
                  <a:srgbClr val="00B050"/>
                </a:solidFill>
                <a:latin typeface="Times New Roman" panose="02020603050405020304" pitchFamily="18" charset="0"/>
                <a:ea typeface="宋体" panose="02010600030101010101" pitchFamily="2" charset="-122"/>
              </a:rPr>
              <a:t>his willingness to embrace challenges</a:t>
            </a:r>
            <a:r>
              <a:rPr lang="en-US" sz="2800" b="0" dirty="0">
                <a:latin typeface="Times New Roman" panose="02020603050405020304" pitchFamily="18" charset="0"/>
                <a:ea typeface="宋体" panose="02010600030101010101" pitchFamily="2" charset="-122"/>
              </a:rPr>
              <a:t> have not only made </a:t>
            </a:r>
            <a:r>
              <a:rPr lang="en-US" sz="2800" b="0" dirty="0" err="1">
                <a:latin typeface="Times New Roman" panose="02020603050405020304" pitchFamily="18" charset="0"/>
                <a:ea typeface="宋体" panose="02010600030101010101" pitchFamily="2" charset="-122"/>
              </a:rPr>
              <a:t>Wahaha</a:t>
            </a:r>
            <a:r>
              <a:rPr lang="en-US" sz="2800" b="0" dirty="0">
                <a:latin typeface="Times New Roman" panose="02020603050405020304" pitchFamily="18" charset="0"/>
                <a:ea typeface="宋体" panose="02010600030101010101" pitchFamily="2" charset="-122"/>
              </a:rPr>
              <a:t> a household name but also inspired me to pursue excellence with </a:t>
            </a:r>
            <a:r>
              <a:rPr lang="en-US" sz="2800" b="0" dirty="0" err="1">
                <a:latin typeface="Times New Roman" panose="02020603050405020304" pitchFamily="18" charset="0"/>
                <a:ea typeface="宋体" panose="02010600030101010101" pitchFamily="2" charset="-122"/>
              </a:rPr>
              <a:t>integrity.</a:t>
            </a:r>
            <a:r>
              <a:rPr lang="en-US" sz="2800" b="0" dirty="0" err="1">
                <a:solidFill>
                  <a:srgbClr val="FF0000"/>
                </a:solidFill>
                <a:latin typeface="Times New Roman" panose="02020603050405020304" pitchFamily="18" charset="0"/>
                <a:ea typeface="宋体" panose="02010600030101010101" pitchFamily="2" charset="-122"/>
              </a:rPr>
              <a:t>It</a:t>
            </a:r>
            <a:r>
              <a:rPr lang="en-US" sz="2800" b="0" dirty="0">
                <a:solidFill>
                  <a:srgbClr val="FF0000"/>
                </a:solidFill>
                <a:latin typeface="Times New Roman" panose="02020603050405020304" pitchFamily="18" charset="0"/>
                <a:ea typeface="宋体" panose="02010600030101010101" pitchFamily="2" charset="-122"/>
              </a:rPr>
              <a:t> was</a:t>
            </a:r>
            <a:r>
              <a:rPr lang="en-US" sz="2800" b="0" dirty="0">
                <a:latin typeface="Times New Roman" panose="02020603050405020304" pitchFamily="18" charset="0"/>
                <a:ea typeface="宋体" panose="02010600030101010101" pitchFamily="2" charset="-122"/>
              </a:rPr>
              <a:t> his </a:t>
            </a:r>
            <a:r>
              <a:rPr lang="en-US" sz="2800" b="0" dirty="0">
                <a:solidFill>
                  <a:srgbClr val="00B050"/>
                </a:solidFill>
                <a:latin typeface="Times New Roman" panose="02020603050405020304" pitchFamily="18" charset="0"/>
                <a:ea typeface="宋体" panose="02010600030101010101" pitchFamily="2" charset="-122"/>
              </a:rPr>
              <a:t>generous efforts,</a:t>
            </a:r>
            <a:r>
              <a:rPr lang="en-US" sz="2800" b="0" dirty="0">
                <a:latin typeface="Times New Roman" panose="02020603050405020304" pitchFamily="18" charset="0"/>
                <a:ea typeface="宋体" panose="02010600030101010101" pitchFamily="2" charset="-122"/>
              </a:rPr>
              <a:t> especially in education and poverty alleviation </a:t>
            </a:r>
            <a:r>
              <a:rPr lang="en-US" sz="2800" b="0" dirty="0">
                <a:solidFill>
                  <a:srgbClr val="FF0000"/>
                </a:solidFill>
                <a:latin typeface="Times New Roman" panose="02020603050405020304" pitchFamily="18" charset="0"/>
                <a:ea typeface="宋体" panose="02010600030101010101" pitchFamily="2" charset="-122"/>
              </a:rPr>
              <a:t>that</a:t>
            </a:r>
            <a:r>
              <a:rPr lang="en-US" sz="2800" b="0" dirty="0">
                <a:latin typeface="Times New Roman" panose="02020603050405020304" pitchFamily="18" charset="0"/>
                <a:ea typeface="宋体" panose="02010600030101010101" pitchFamily="2" charset="-122"/>
              </a:rPr>
              <a:t> demonstrate a commitment to </a:t>
            </a:r>
            <a:r>
              <a:rPr lang="en-US" sz="2800" b="0" dirty="0">
                <a:solidFill>
                  <a:srgbClr val="00B050"/>
                </a:solidFill>
                <a:latin typeface="Times New Roman" panose="02020603050405020304" pitchFamily="18" charset="0"/>
                <a:ea typeface="宋体" panose="02010600030101010101" pitchFamily="2" charset="-122"/>
              </a:rPr>
              <a:t>giving back to society</a:t>
            </a:r>
            <a:r>
              <a:rPr lang="en-US" sz="2800" b="0" dirty="0">
                <a:latin typeface="Times New Roman" panose="02020603050405020304" pitchFamily="18" charset="0"/>
                <a:ea typeface="宋体" panose="02010600030101010101" pitchFamily="2" charset="-122"/>
              </a:rPr>
              <a:t>.</a:t>
            </a:r>
            <a:endParaRPr lang="en-US" sz="2800" b="0" dirty="0">
              <a:latin typeface="Times New Roman" panose="02020603050405020304" pitchFamily="18" charset="0"/>
              <a:ea typeface="宋体" panose="02010600030101010101" pitchFamily="2" charset="-122"/>
            </a:endParaRPr>
          </a:p>
          <a:p>
            <a:pPr indent="0" algn="just" fontAlgn="auto"/>
            <a:r>
              <a:rPr lang="en-US" sz="2800" b="0" dirty="0">
                <a:latin typeface="Times New Roman" panose="02020603050405020304" pitchFamily="18" charset="0"/>
                <a:ea typeface="宋体" panose="02010600030101010101" pitchFamily="2" charset="-122"/>
              </a:rPr>
              <a:t>     </a:t>
            </a:r>
            <a:r>
              <a:rPr lang="en-US" sz="2800" b="0" dirty="0" err="1">
                <a:latin typeface="Times New Roman" panose="02020603050405020304" pitchFamily="18" charset="0"/>
                <a:ea typeface="宋体" panose="02010600030101010101" pitchFamily="2" charset="-122"/>
              </a:rPr>
              <a:t>Zong's</a:t>
            </a:r>
            <a:r>
              <a:rPr lang="en-US" sz="2800" b="0" dirty="0">
                <a:latin typeface="Times New Roman" panose="02020603050405020304" pitchFamily="18" charset="0"/>
                <a:ea typeface="宋体" panose="02010600030101010101" pitchFamily="2" charset="-122"/>
              </a:rPr>
              <a:t> journey teaches us that </a:t>
            </a:r>
            <a:r>
              <a:rPr lang="en-US" sz="2800" b="0" dirty="0">
                <a:solidFill>
                  <a:srgbClr val="FF0000"/>
                </a:solidFill>
                <a:latin typeface="Times New Roman" panose="02020603050405020304" pitchFamily="18" charset="0"/>
                <a:ea typeface="宋体" panose="02010600030101010101" pitchFamily="2" charset="-122"/>
              </a:rPr>
              <a:t>without</a:t>
            </a:r>
            <a:r>
              <a:rPr lang="en-US" sz="2800" b="0" dirty="0">
                <a:solidFill>
                  <a:srgbClr val="00B050"/>
                </a:solidFill>
                <a:latin typeface="Times New Roman" panose="02020603050405020304" pitchFamily="18" charset="0"/>
                <a:ea typeface="宋体" panose="02010600030101010101" pitchFamily="2" charset="-122"/>
              </a:rPr>
              <a:t> hard work and a heart for social good</a:t>
            </a:r>
            <a:r>
              <a:rPr lang="en-US" sz="2800" b="0" dirty="0">
                <a:latin typeface="Times New Roman" panose="02020603050405020304" pitchFamily="18" charset="0"/>
                <a:ea typeface="宋体" panose="02010600030101010101" pitchFamily="2" charset="-122"/>
              </a:rPr>
              <a:t>, one</a:t>
            </a:r>
            <a:r>
              <a:rPr lang="en-US" sz="2800" b="0" dirty="0">
                <a:solidFill>
                  <a:srgbClr val="FF0000"/>
                </a:solidFill>
                <a:latin typeface="Times New Roman" panose="02020603050405020304" pitchFamily="18" charset="0"/>
                <a:ea typeface="宋体" panose="02010600030101010101" pitchFamily="2" charset="-122"/>
              </a:rPr>
              <a:t> couldn’t</a:t>
            </a:r>
            <a:r>
              <a:rPr lang="en-US" sz="2800" b="0" dirty="0">
                <a:latin typeface="Times New Roman" panose="02020603050405020304" pitchFamily="18" charset="0"/>
                <a:ea typeface="宋体" panose="02010600030101010101" pitchFamily="2" charset="-122"/>
              </a:rPr>
              <a:t> achieve great heights while making a positive impact. His life serves as a powerful reminder that success is not just about personal gain but also about contributing to the common good.</a:t>
            </a:r>
            <a:endParaRPr lang="en-US" sz="2800" b="0" dirty="0">
              <a:latin typeface="Times New Roman" panose="02020603050405020304" pitchFamily="18" charset="0"/>
              <a:ea typeface="宋体" panose="02010600030101010101" pitchFamily="2" charset="-122"/>
            </a:endParaRPr>
          </a:p>
          <a:p>
            <a:pPr indent="0" algn="just" fontAlgn="auto"/>
            <a:r>
              <a:rPr lang="en-US" sz="2800" b="0" dirty="0">
                <a:latin typeface="Times New Roman" panose="02020603050405020304" pitchFamily="18" charset="0"/>
                <a:ea typeface="宋体" panose="02010600030101010101" pitchFamily="2" charset="-122"/>
              </a:rPr>
              <a:t>     I hope this insight into </a:t>
            </a:r>
            <a:r>
              <a:rPr lang="en-US" sz="2800" b="0" dirty="0" err="1">
                <a:latin typeface="Times New Roman" panose="02020603050405020304" pitchFamily="18" charset="0"/>
                <a:ea typeface="宋体" panose="02010600030101010101" pitchFamily="2" charset="-122"/>
              </a:rPr>
              <a:t>Zong</a:t>
            </a:r>
            <a:r>
              <a:rPr lang="en-US" sz="2800" b="0" dirty="0">
                <a:latin typeface="Times New Roman" panose="02020603050405020304" pitchFamily="18" charset="0"/>
                <a:ea typeface="宋体" panose="02010600030101010101" pitchFamily="2" charset="-122"/>
              </a:rPr>
              <a:t> </a:t>
            </a:r>
            <a:r>
              <a:rPr lang="en-US" sz="2800" b="0" dirty="0" err="1">
                <a:latin typeface="Times New Roman" panose="02020603050405020304" pitchFamily="18" charset="0"/>
                <a:ea typeface="宋体" panose="02010600030101010101" pitchFamily="2" charset="-122"/>
              </a:rPr>
              <a:t>Qinghou's</a:t>
            </a:r>
            <a:r>
              <a:rPr lang="en-US" sz="2800" b="0" dirty="0">
                <a:latin typeface="Times New Roman" panose="02020603050405020304" pitchFamily="18" charset="0"/>
                <a:ea typeface="宋体" panose="02010600030101010101" pitchFamily="2" charset="-122"/>
              </a:rPr>
              <a:t> life inspires you as much as it has me.</a:t>
            </a:r>
            <a:endParaRPr lang="en-US" sz="2800" b="0" dirty="0">
              <a:latin typeface="Times New Roman" panose="02020603050405020304" pitchFamily="18" charset="0"/>
              <a:ea typeface="宋体" panose="02010600030101010101" pitchFamily="2" charset="-122"/>
            </a:endParaRPr>
          </a:p>
          <a:p>
            <a:pPr indent="0" algn="just" fontAlgn="auto"/>
            <a:r>
              <a:rPr lang="en-US" sz="2800" b="0" dirty="0">
                <a:latin typeface="Times New Roman" panose="02020603050405020304" pitchFamily="18" charset="0"/>
                <a:ea typeface="宋体" panose="02010600030101010101" pitchFamily="2" charset="-122"/>
              </a:rPr>
              <a:t>                                                                                                                  Best regards,</a:t>
            </a:r>
            <a:endParaRPr lang="en-US" sz="2800" b="0" dirty="0">
              <a:latin typeface="Times New Roman" panose="02020603050405020304" pitchFamily="18" charset="0"/>
              <a:ea typeface="宋体" panose="02010600030101010101" pitchFamily="2" charset="-122"/>
            </a:endParaRPr>
          </a:p>
          <a:p>
            <a:pPr indent="0" algn="just" fontAlgn="auto"/>
            <a:r>
              <a:rPr lang="en-US" sz="2800" b="0" dirty="0">
                <a:latin typeface="Times New Roman" panose="02020603050405020304" pitchFamily="18" charset="0"/>
                <a:ea typeface="宋体" panose="02010600030101010101" pitchFamily="2" charset="-122"/>
              </a:rPr>
              <a:t>                                                                                                                           Li Hua</a:t>
            </a:r>
            <a:endParaRPr lang="en-US" altLang="en-US" sz="2800" b="0" dirty="0">
              <a:latin typeface="Times New Roman" panose="02020603050405020304" pitchFamily="18" charset="0"/>
              <a:ea typeface="宋体" panose="0201060003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64135" y="0"/>
            <a:ext cx="12192000" cy="6858000"/>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8163560" y="1741170"/>
            <a:ext cx="4028440" cy="3905250"/>
          </a:xfrm>
          <a:prstGeom prst="rect">
            <a:avLst/>
          </a:prstGeom>
          <a:noFill/>
          <a:ln w="9525">
            <a:noFill/>
          </a:ln>
        </p:spPr>
      </p:pic>
      <p:pic>
        <p:nvPicPr>
          <p:cNvPr id="101" name="图片 100"/>
          <p:cNvPicPr/>
          <p:nvPr/>
        </p:nvPicPr>
        <p:blipFill>
          <a:blip r:embed="rId2"/>
          <a:stretch>
            <a:fillRect/>
          </a:stretch>
        </p:blipFill>
        <p:spPr>
          <a:xfrm>
            <a:off x="3850640" y="1741170"/>
            <a:ext cx="4237355" cy="3904615"/>
          </a:xfrm>
          <a:prstGeom prst="rect">
            <a:avLst/>
          </a:prstGeom>
          <a:noFill/>
          <a:ln w="9525">
            <a:noFill/>
          </a:ln>
        </p:spPr>
      </p:pic>
      <p:pic>
        <p:nvPicPr>
          <p:cNvPr id="102" name="图片 101"/>
          <p:cNvPicPr/>
          <p:nvPr/>
        </p:nvPicPr>
        <p:blipFill>
          <a:blip r:embed="rId3"/>
          <a:stretch>
            <a:fillRect/>
          </a:stretch>
        </p:blipFill>
        <p:spPr>
          <a:xfrm>
            <a:off x="67310" y="1602105"/>
            <a:ext cx="3783330" cy="3941445"/>
          </a:xfrm>
          <a:prstGeom prst="rect">
            <a:avLst/>
          </a:prstGeom>
          <a:noFill/>
          <a:ln w="9525">
            <a:noFill/>
          </a:ln>
        </p:spPr>
      </p:pic>
      <p:sp>
        <p:nvSpPr>
          <p:cNvPr id="4" name="文本框 3"/>
          <p:cNvSpPr txBox="1"/>
          <p:nvPr/>
        </p:nvSpPr>
        <p:spPr>
          <a:xfrm>
            <a:off x="481965" y="776605"/>
            <a:ext cx="10994927" cy="52197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1.Have you ever drunk the following beverages </a:t>
            </a:r>
            <a:r>
              <a:rPr lang="zh-CN" altLang="en-US" sz="2800" b="1" dirty="0">
                <a:latin typeface="Times New Roman" panose="02020603050405020304" pitchFamily="18" charset="0"/>
                <a:cs typeface="Times New Roman" panose="02020603050405020304" pitchFamily="18" charset="0"/>
              </a:rPr>
              <a:t>？</a:t>
            </a:r>
            <a:endParaRPr lang="zh-CN" altLang="en-US" sz="2800" b="1" dirty="0">
              <a:solidFill>
                <a:srgbClr val="FF0000"/>
              </a:solidFill>
              <a:highlight>
                <a:srgbClr val="00FF00"/>
              </a:highlight>
              <a:latin typeface="Times New Roman" panose="02020603050405020304" pitchFamily="18" charset="0"/>
              <a:cs typeface="Times New Roman" panose="02020603050405020304" pitchFamily="18" charset="0"/>
            </a:endParaRPr>
          </a:p>
        </p:txBody>
      </p:sp>
      <p:sp>
        <p:nvSpPr>
          <p:cNvPr id="5" name="文本框 4"/>
          <p:cNvSpPr txBox="1"/>
          <p:nvPr/>
        </p:nvSpPr>
        <p:spPr>
          <a:xfrm>
            <a:off x="250825" y="5847080"/>
            <a:ext cx="9173845" cy="52197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2.Who founded </a:t>
            </a:r>
            <a:r>
              <a:rPr lang="en-US" altLang="zh-CN" sz="2800" b="1" dirty="0" err="1">
                <a:latin typeface="Times New Roman" panose="02020603050405020304" pitchFamily="18" charset="0"/>
                <a:cs typeface="Times New Roman" panose="02020603050405020304" pitchFamily="18" charset="0"/>
              </a:rPr>
              <a:t>Wahaha</a:t>
            </a:r>
            <a:r>
              <a:rPr lang="en-US" altLang="zh-CN" sz="2800" b="1" dirty="0">
                <a:latin typeface="Times New Roman" panose="02020603050405020304" pitchFamily="18" charset="0"/>
                <a:cs typeface="Times New Roman" panose="02020603050405020304" pitchFamily="18" charset="0"/>
              </a:rPr>
              <a:t>  </a:t>
            </a:r>
            <a:r>
              <a:rPr lang="zh-CN" altLang="en-US" sz="2800" b="1" dirty="0">
                <a:latin typeface="Times New Roman" panose="02020603050405020304" pitchFamily="18" charset="0"/>
                <a:cs typeface="Times New Roman" panose="02020603050405020304" pitchFamily="18" charset="0"/>
              </a:rPr>
              <a:t>？</a:t>
            </a:r>
            <a:r>
              <a:rPr lang="en-US" altLang="zh-CN" sz="2800" b="1" dirty="0">
                <a:latin typeface="Times New Roman" panose="02020603050405020304" pitchFamily="18" charset="0"/>
                <a:cs typeface="Times New Roman" panose="02020603050405020304" pitchFamily="18" charset="0"/>
              </a:rPr>
              <a:t> </a:t>
            </a:r>
            <a:endParaRPr lang="zh-CN" altLang="en-US" sz="2800" b="1" dirty="0">
              <a:solidFill>
                <a:srgbClr val="FF0000"/>
              </a:solidFill>
              <a:highlight>
                <a:srgbClr val="00FF00"/>
              </a:highlight>
              <a:latin typeface="Times New Roman" panose="02020603050405020304" pitchFamily="18" charset="0"/>
              <a:cs typeface="Times New Roman" panose="02020603050405020304" pitchFamily="18" charset="0"/>
            </a:endParaRPr>
          </a:p>
        </p:txBody>
      </p:sp>
      <p:sp>
        <p:nvSpPr>
          <p:cNvPr id="16" name="矩形: 圆角 3"/>
          <p:cNvSpPr/>
          <p:nvPr>
            <p:custDataLst>
              <p:tags r:id="rId4"/>
            </p:custDataLst>
          </p:nvPr>
        </p:nvSpPr>
        <p:spPr>
          <a:xfrm>
            <a:off x="181610" y="263"/>
            <a:ext cx="366903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charset="-122"/>
                <a:ea typeface="微软雅黑" panose="020B0503020204020204" charset="-122"/>
              </a:rPr>
              <a:t>Lead-in</a:t>
            </a:r>
            <a:endParaRPr lang="zh-CN" altLang="en-US" sz="32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blinds(horizontal)">
                                      <p:cBhvr>
                                        <p:cTn id="12" dur="500"/>
                                        <p:tgtEl>
                                          <p:spTgt spid="102"/>
                                        </p:tgtEl>
                                      </p:cBhvr>
                                    </p:animEffect>
                                  </p:childTnLst>
                                </p:cTn>
                              </p:par>
                              <p:par>
                                <p:cTn id="13" presetID="3" presetClass="entr" presetSubtype="1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linds(horizontal)">
                                      <p:cBhvr>
                                        <p:cTn id="15" dur="500"/>
                                        <p:tgtEl>
                                          <p:spTgt spid="101"/>
                                        </p:tgtEl>
                                      </p:cBhvr>
                                    </p:animEffect>
                                  </p:childTnLst>
                                </p:cTn>
                              </p:par>
                              <p:par>
                                <p:cTn id="16" presetID="3" presetClass="entr" presetSubtype="10" fill="hold" nodeType="with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blinds(horizontal)">
                                      <p:cBhvr>
                                        <p:cTn id="18" dur="500"/>
                                        <p:tgtEl>
                                          <p:spTgt spid="10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008505" y="1093470"/>
            <a:ext cx="8404225" cy="953135"/>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According to the following </a:t>
            </a:r>
            <a:r>
              <a:rPr lang="en-US" altLang="zh-CN" sz="2800">
                <a:highlight>
                  <a:srgbClr val="FFFF00"/>
                </a:highlight>
                <a:latin typeface="Times New Roman" panose="02020603050405020304" pitchFamily="18" charset="0"/>
                <a:cs typeface="Times New Roman" panose="02020603050405020304" pitchFamily="18" charset="0"/>
              </a:rPr>
              <a:t>title </a:t>
            </a:r>
            <a:r>
              <a:rPr lang="en-US" altLang="zh-CN" sz="2800">
                <a:latin typeface="Times New Roman" panose="02020603050405020304" pitchFamily="18" charset="0"/>
                <a:cs typeface="Times New Roman" panose="02020603050405020304" pitchFamily="18" charset="0"/>
              </a:rPr>
              <a:t>, what </a:t>
            </a:r>
            <a:r>
              <a:rPr lang="en-US" altLang="zh-CN" sz="2800">
                <a:highlight>
                  <a:srgbClr val="FFFF00"/>
                </a:highlight>
                <a:latin typeface="Times New Roman" panose="02020603050405020304" pitchFamily="18" charset="0"/>
                <a:cs typeface="Times New Roman" panose="02020603050405020304" pitchFamily="18" charset="0"/>
              </a:rPr>
              <a:t>questions </a:t>
            </a:r>
            <a:endParaRPr lang="en-US" altLang="zh-CN" sz="2800">
              <a:highlight>
                <a:srgbClr val="FFFF00"/>
              </a:highlight>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do you want to ask about Zong Qinghou? </a:t>
            </a:r>
            <a:endParaRPr lang="en-US" altLang="zh-CN" sz="2800">
              <a:latin typeface="Times New Roman" panose="02020603050405020304" pitchFamily="18" charset="0"/>
              <a:cs typeface="Times New Roman" panose="02020603050405020304" pitchFamily="18" charset="0"/>
            </a:endParaRPr>
          </a:p>
        </p:txBody>
      </p:sp>
      <p:pic>
        <p:nvPicPr>
          <p:cNvPr id="8" name="图片 7" descr="宗庆后 截频版"/>
          <p:cNvPicPr>
            <a:picLocks noChangeAspect="1"/>
          </p:cNvPicPr>
          <p:nvPr/>
        </p:nvPicPr>
        <p:blipFill>
          <a:blip r:embed="rId1"/>
          <a:stretch>
            <a:fillRect/>
          </a:stretch>
        </p:blipFill>
        <p:spPr>
          <a:xfrm>
            <a:off x="971550" y="2163445"/>
            <a:ext cx="9587865" cy="4190365"/>
          </a:xfrm>
          <a:prstGeom prst="rect">
            <a:avLst/>
          </a:prstGeom>
        </p:spPr>
      </p:pic>
      <p:sp>
        <p:nvSpPr>
          <p:cNvPr id="2" name="矩形: 圆角 3"/>
          <p:cNvSpPr/>
          <p:nvPr>
            <p:custDataLst>
              <p:tags r:id="rId2"/>
            </p:custDataLst>
          </p:nvPr>
        </p:nvSpPr>
        <p:spPr>
          <a:xfrm>
            <a:off x="8402955" y="62230"/>
            <a:ext cx="371729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charset="-122"/>
                <a:ea typeface="微软雅黑" panose="020B0503020204020204" charset="-122"/>
              </a:rPr>
              <a:t>Part 1   Reading</a:t>
            </a:r>
            <a:endParaRPr lang="zh-CN" altLang="en-US" sz="3200" b="1" dirty="0">
              <a:latin typeface="微软雅黑" panose="020B0503020204020204" charset="-122"/>
              <a:ea typeface="微软雅黑" panose="020B0503020204020204" charset="-122"/>
            </a:endParaRPr>
          </a:p>
        </p:txBody>
      </p:sp>
      <p:sp>
        <p:nvSpPr>
          <p:cNvPr id="3" name="矩形: 圆角 3"/>
          <p:cNvSpPr/>
          <p:nvPr>
            <p:custDataLst>
              <p:tags r:id="rId3"/>
            </p:custDataLst>
          </p:nvPr>
        </p:nvSpPr>
        <p:spPr>
          <a:xfrm>
            <a:off x="66040" y="62493"/>
            <a:ext cx="366903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charset="-122"/>
                <a:ea typeface="微软雅黑" panose="020B0503020204020204" charset="-122"/>
              </a:rPr>
              <a:t>Before Reading</a:t>
            </a:r>
            <a:endParaRPr lang="zh-CN" altLang="en-US" sz="32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3675" y="792480"/>
            <a:ext cx="7688580" cy="521970"/>
          </a:xfrm>
          <a:prstGeom prst="rect">
            <a:avLst/>
          </a:prstGeom>
          <a:noFill/>
        </p:spPr>
        <p:txBody>
          <a:bodyPr wrap="square" rtlCol="0">
            <a:spAutoFit/>
          </a:bodyPr>
          <a:lstStyle/>
          <a:p>
            <a:r>
              <a:rPr lang="en-US" altLang="zh-CN" sz="2800">
                <a:solidFill>
                  <a:srgbClr val="FF0000"/>
                </a:solidFill>
                <a:latin typeface="Times New Roman" panose="02020603050405020304" pitchFamily="18" charset="0"/>
                <a:cs typeface="Times New Roman" panose="02020603050405020304" pitchFamily="18" charset="0"/>
              </a:rPr>
              <a:t>Possible questions asked by students:</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132715" y="1394460"/>
            <a:ext cx="11903075" cy="2953385"/>
          </a:xfrm>
          <a:prstGeom prst="rect">
            <a:avLst/>
          </a:prstGeom>
          <a:noFill/>
        </p:spPr>
        <p:txBody>
          <a:bodyPr wrap="square" rtlCol="0" anchor="t">
            <a:spAutoFit/>
          </a:bodyPr>
          <a:lstStyle/>
          <a:p>
            <a:r>
              <a:rPr lang="zh-CN" altLang="en-US"/>
              <a:t> </a:t>
            </a:r>
            <a:endParaRPr lang="zh-CN" altLang="en-US"/>
          </a:p>
          <a:p>
            <a:r>
              <a:rPr lang="zh-CN" altLang="en-US" sz="2800">
                <a:latin typeface="Times New Roman" panose="02020603050405020304" pitchFamily="18" charset="0"/>
                <a:cs typeface="Times New Roman" panose="02020603050405020304" pitchFamily="18" charset="0"/>
              </a:rPr>
              <a:t>1. What was the</a:t>
            </a:r>
            <a:r>
              <a:rPr lang="en-US" altLang="zh-CN" sz="2800">
                <a:latin typeface="Times New Roman" panose="02020603050405020304" pitchFamily="18" charset="0"/>
                <a:cs typeface="Times New Roman" panose="02020603050405020304" pitchFamily="18" charset="0"/>
              </a:rPr>
              <a:t> main</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reason for hi</a:t>
            </a:r>
            <a:r>
              <a:rPr lang="zh-CN" altLang="en-US" sz="2800">
                <a:latin typeface="Times New Roman" panose="02020603050405020304" pitchFamily="18" charset="0"/>
                <a:cs typeface="Times New Roman" panose="02020603050405020304" pitchFamily="18" charset="0"/>
              </a:rPr>
              <a:t>s </a:t>
            </a:r>
            <a:r>
              <a:rPr lang="en-US" altLang="zh-CN" sz="2800">
                <a:latin typeface="Times New Roman" panose="02020603050405020304" pitchFamily="18" charset="0"/>
                <a:cs typeface="Times New Roman" panose="02020603050405020304" pitchFamily="18" charset="0"/>
              </a:rPr>
              <a:t>success </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2. </a:t>
            </a:r>
            <a:r>
              <a:rPr lang="en-US" altLang="zh-CN" sz="2800">
                <a:latin typeface="Times New Roman" panose="02020603050405020304" pitchFamily="18" charset="0"/>
                <a:cs typeface="Times New Roman" panose="02020603050405020304" pitchFamily="18" charset="0"/>
              </a:rPr>
              <a:t>What’s his early</a:t>
            </a:r>
            <a:r>
              <a:rPr lang="zh-CN" altLang="en-US" sz="2800">
                <a:latin typeface="Times New Roman" panose="02020603050405020304" pitchFamily="18" charset="0"/>
                <a:cs typeface="Times New Roman" panose="02020603050405020304" pitchFamily="18" charset="0"/>
              </a:rPr>
              <a:t> life </a:t>
            </a:r>
            <a:r>
              <a:rPr lang="en-US" altLang="zh-CN" sz="2800">
                <a:latin typeface="Times New Roman" panose="02020603050405020304" pitchFamily="18" charset="0"/>
                <a:cs typeface="Times New Roman" panose="02020603050405020304" pitchFamily="18" charset="0"/>
              </a:rPr>
              <a:t>experiences </a:t>
            </a:r>
            <a:r>
              <a:rPr lang="zh-CN" altLang="en-US" sz="2800">
                <a:latin typeface="Times New Roman" panose="02020603050405020304" pitchFamily="18" charset="0"/>
                <a:cs typeface="Times New Roman" panose="02020603050405020304" pitchFamily="18" charset="0"/>
              </a:rPr>
              <a:t>and career</a:t>
            </a:r>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3. What </a:t>
            </a:r>
            <a:r>
              <a:rPr lang="en-US" altLang="zh-CN" sz="2800">
                <a:latin typeface="Times New Roman" panose="02020603050405020304" pitchFamily="18" charset="0"/>
                <a:cs typeface="Times New Roman" panose="02020603050405020304" pitchFamily="18" charset="0"/>
              </a:rPr>
              <a:t>achievements did he get?</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4.What’s the main products of Wahaha?</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5</a:t>
            </a:r>
            <a:r>
              <a:rPr lang="zh-CN" altLang="en-US" sz="2800">
                <a:latin typeface="Times New Roman" panose="02020603050405020304" pitchFamily="18" charset="0"/>
                <a:cs typeface="Times New Roman" panose="02020603050405020304" pitchFamily="18" charset="0"/>
              </a:rPr>
              <a:t>.What impact did Zong Qinghou have ?</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6</a:t>
            </a:r>
            <a:r>
              <a:rPr lang="zh-CN" altLang="en-US" sz="2800">
                <a:latin typeface="Times New Roman" panose="02020603050405020304" pitchFamily="18" charset="0"/>
                <a:cs typeface="Times New Roman" panose="02020603050405020304" pitchFamily="18" charset="0"/>
              </a:rPr>
              <a:t>. What </a:t>
            </a:r>
            <a:r>
              <a:rPr lang="en-US" altLang="zh-CN" sz="2800">
                <a:latin typeface="Times New Roman" panose="02020603050405020304" pitchFamily="18" charset="0"/>
                <a:cs typeface="Times New Roman" panose="02020603050405020304" pitchFamily="18" charset="0"/>
              </a:rPr>
              <a:t>’s his personality</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p:txBody>
      </p:sp>
      <p:sp>
        <p:nvSpPr>
          <p:cNvPr id="3" name="矩形: 圆角 3"/>
          <p:cNvSpPr/>
          <p:nvPr>
            <p:custDataLst>
              <p:tags r:id="rId1"/>
            </p:custDataLst>
          </p:nvPr>
        </p:nvSpPr>
        <p:spPr>
          <a:xfrm>
            <a:off x="181610" y="263"/>
            <a:ext cx="366903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charset="-122"/>
                <a:ea typeface="微软雅黑" panose="020B0503020204020204" charset="-122"/>
              </a:rPr>
              <a:t>Before Reading</a:t>
            </a:r>
            <a:endParaRPr lang="zh-CN" altLang="en-US" sz="3200" b="1" dirty="0">
              <a:latin typeface="微软雅黑" panose="020B0503020204020204" charset="-122"/>
              <a:ea typeface="微软雅黑" panose="020B0503020204020204" charset="-122"/>
            </a:endParaRPr>
          </a:p>
        </p:txBody>
      </p:sp>
      <p:sp>
        <p:nvSpPr>
          <p:cNvPr id="6" name="矩形: 圆角 3"/>
          <p:cNvSpPr/>
          <p:nvPr>
            <p:custDataLst>
              <p:tags r:id="rId2"/>
            </p:custDataLst>
          </p:nvPr>
        </p:nvSpPr>
        <p:spPr>
          <a:xfrm>
            <a:off x="8199120" y="62230"/>
            <a:ext cx="3921125"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Part 1   Reading</a:t>
            </a:r>
            <a:endParaRPr lang="en-US" altLang="zh-CN" sz="28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0" y="-71755"/>
            <a:ext cx="12191365" cy="7310755"/>
          </a:xfrm>
          <a:prstGeom prst="rect">
            <a:avLst/>
          </a:prstGeom>
          <a:noFill/>
          <a:ln w="9525">
            <a:noFill/>
          </a:ln>
        </p:spPr>
        <p:txBody>
          <a:bodyPr wrap="square">
            <a:noAutofit/>
          </a:bodyPr>
          <a:lstStyle/>
          <a:p>
            <a:pPr indent="266700" algn="just" fontAlgn="auto">
              <a:lnSpc>
                <a:spcPts val="2300"/>
              </a:lnSpc>
            </a:pPr>
            <a:r>
              <a:rPr lang="en-US" sz="2000" b="0">
                <a:solidFill>
                  <a:srgbClr val="333333"/>
                </a:solidFill>
                <a:latin typeface="Times New Roman" panose="02020603050405020304" pitchFamily="18" charset="0"/>
                <a:ea typeface="宋体" panose="02010600030101010101" pitchFamily="2" charset="-122"/>
              </a:rPr>
              <a:t> Zong Qinghou, the founder and chairman of Hangzhou Wahaha Group, China's leading beverage manufacturer, passed away on Sunday at the age of 79.</a:t>
            </a:r>
            <a:endParaRPr lang="en-US" sz="2000" b="0">
              <a:solidFill>
                <a:srgbClr val="333333"/>
              </a:solidFill>
              <a:latin typeface="Times New Roman" panose="02020603050405020304" pitchFamily="18" charset="0"/>
              <a:ea typeface="宋体" panose="02010600030101010101" pitchFamily="2" charset="-122"/>
            </a:endParaRPr>
          </a:p>
          <a:p>
            <a:pPr indent="266700" algn="just" fontAlgn="auto">
              <a:lnSpc>
                <a:spcPts val="2300"/>
              </a:lnSpc>
            </a:pPr>
            <a:r>
              <a:rPr lang="en-US" sz="2000" b="0">
                <a:solidFill>
                  <a:srgbClr val="333333"/>
                </a:solidFill>
                <a:latin typeface="Times New Roman" panose="02020603050405020304" pitchFamily="18" charset="0"/>
                <a:ea typeface="宋体" panose="02010600030101010101" pitchFamily="2" charset="-122"/>
              </a:rPr>
              <a:t>      As one of the most respected representatives of China's first generation of entrepreneurs since the country embarked on reform and opening-up in 1978, Zong's down-to-earth style and innovative spirit greatly impressed the public.</a:t>
            </a:r>
            <a:endParaRPr lang="en-US" sz="2000" b="0">
              <a:solidFill>
                <a:srgbClr val="333333"/>
              </a:solidFill>
              <a:latin typeface="Times New Roman" panose="02020603050405020304" pitchFamily="18" charset="0"/>
              <a:ea typeface="宋体" panose="02010600030101010101" pitchFamily="2" charset="-122"/>
            </a:endParaRPr>
          </a:p>
          <a:p>
            <a:pPr indent="266700" algn="just" fontAlgn="auto">
              <a:lnSpc>
                <a:spcPts val="2300"/>
              </a:lnSpc>
            </a:pPr>
            <a:r>
              <a:rPr lang="en-US" sz="2000" b="0">
                <a:solidFill>
                  <a:srgbClr val="333333"/>
                </a:solidFill>
                <a:latin typeface="Times New Roman" panose="02020603050405020304" pitchFamily="18" charset="0"/>
                <a:ea typeface="宋体" panose="02010600030101010101" pitchFamily="2" charset="-122"/>
              </a:rPr>
              <a:t>     Experts said Zong's rags-to-riches life story will surely inspire more Chinese entrepreneurs to focus on the real economy and run their businesses in a realistic and steady manner.</a:t>
            </a:r>
            <a:endParaRPr lang="en-US" sz="2000" b="0">
              <a:solidFill>
                <a:srgbClr val="333333"/>
              </a:solidFill>
              <a:latin typeface="Times New Roman" panose="02020603050405020304" pitchFamily="18" charset="0"/>
              <a:ea typeface="宋体" panose="02010600030101010101" pitchFamily="2" charset="-122"/>
            </a:endParaRPr>
          </a:p>
          <a:p>
            <a:pPr indent="266700" algn="just" fontAlgn="auto">
              <a:lnSpc>
                <a:spcPts val="2300"/>
              </a:lnSpc>
            </a:pPr>
            <a:r>
              <a:rPr lang="en-US" sz="2000" b="0">
                <a:solidFill>
                  <a:srgbClr val="333333"/>
                </a:solidFill>
                <a:latin typeface="Times New Roman" panose="02020603050405020304" pitchFamily="18" charset="0"/>
                <a:ea typeface="宋体" panose="02010600030101010101" pitchFamily="2" charset="-122"/>
              </a:rPr>
              <a:t>      Born in 1945 in Suqian, Jiangsu province, Zong took over a small grocery store at a school in Hangzhou, Zhejiang province, in 1987, and worked as a distributor of soft drinks and popsicles for children.In 1989, he founded Hangzhou Wahaha Nutritional Food Factory, which became Hangzhou Wahaha Group two years later after the acquisition of a local canned food factory on the verge of bankruptcy.In 1996, Zong launched Wahaha AD calcium milk, which became a great hit with Chinese consumers.</a:t>
            </a:r>
            <a:endParaRPr lang="en-US" sz="2000" b="0">
              <a:solidFill>
                <a:srgbClr val="333333"/>
              </a:solidFill>
              <a:latin typeface="Times New Roman" panose="02020603050405020304" pitchFamily="18" charset="0"/>
              <a:ea typeface="宋体" panose="02010600030101010101" pitchFamily="2" charset="-122"/>
            </a:endParaRPr>
          </a:p>
          <a:p>
            <a:pPr indent="266700" algn="just" fontAlgn="auto">
              <a:lnSpc>
                <a:spcPts val="2300"/>
              </a:lnSpc>
            </a:pPr>
            <a:r>
              <a:rPr lang="en-US" altLang="en-US" sz="2000" b="0">
                <a:solidFill>
                  <a:srgbClr val="333333"/>
                </a:solidFill>
                <a:latin typeface="Times New Roman" panose="02020603050405020304" pitchFamily="18" charset="0"/>
                <a:ea typeface="宋体" panose="02010600030101010101" pitchFamily="2" charset="-122"/>
              </a:rPr>
              <a:t>  The company's products now cover more than 200 categories, including purified water, milk and yogurt drinks, carbonated drinks, fruit and vegetable juice, tea and coffee drinks, with its sales revenue reaching 51.2 billion yuan ($7.1 billion) in 2022. It has nearly 30,000 employees and 81 production bases nationwide.As one of the most iconic figures in Chinese business history, Zong was ranked as the country's richest person in 2010, 2012 and 2013 by business magazine Forbes.</a:t>
            </a:r>
            <a:endParaRPr lang="en-US" altLang="en-US" sz="2000" b="0">
              <a:solidFill>
                <a:srgbClr val="333333"/>
              </a:solidFill>
              <a:latin typeface="Times New Roman" panose="02020603050405020304" pitchFamily="18" charset="0"/>
              <a:ea typeface="宋体" panose="02010600030101010101" pitchFamily="2" charset="-122"/>
            </a:endParaRPr>
          </a:p>
          <a:p>
            <a:pPr indent="266700" algn="just" fontAlgn="auto">
              <a:lnSpc>
                <a:spcPts val="2300"/>
              </a:lnSpc>
            </a:pPr>
            <a:r>
              <a:rPr lang="en-US" altLang="en-US" sz="2000" b="0">
                <a:solidFill>
                  <a:srgbClr val="333333"/>
                </a:solidFill>
                <a:latin typeface="Times New Roman" panose="02020603050405020304" pitchFamily="18" charset="0"/>
                <a:ea typeface="宋体" panose="02010600030101010101" pitchFamily="2" charset="-122"/>
              </a:rPr>
              <a:t>However, Zong led a simple and saving life. He lived economically, and it was common to see him dressed in a white shirt and black cloth shoes.He once said, "I am an ordinary person, but luckily I was born in such an era." He said that Wahaha would not exist without reform and opening-up.</a:t>
            </a:r>
            <a:endParaRPr lang="en-US" altLang="en-US" sz="2000" b="0">
              <a:solidFill>
                <a:srgbClr val="333333"/>
              </a:solidFill>
              <a:latin typeface="Times New Roman" panose="02020603050405020304" pitchFamily="18" charset="0"/>
              <a:ea typeface="宋体" panose="02010600030101010101" pitchFamily="2" charset="-122"/>
            </a:endParaRPr>
          </a:p>
          <a:p>
            <a:pPr indent="266700" algn="just" fontAlgn="auto">
              <a:lnSpc>
                <a:spcPts val="2300"/>
              </a:lnSpc>
            </a:pPr>
            <a:r>
              <a:rPr lang="en-US" altLang="en-US" sz="2000" b="0">
                <a:solidFill>
                  <a:srgbClr val="333333"/>
                </a:solidFill>
                <a:latin typeface="Times New Roman" panose="02020603050405020304" pitchFamily="18" charset="0"/>
                <a:ea typeface="宋体" panose="02010600030101010101" pitchFamily="2" charset="-122"/>
              </a:rPr>
              <a:t>Moreover, Zong attached great importance to technological innovation, which was conducive to ensuring the quality and diversity of Wahaha's products in a highly competitive market, and providing strong driving to the company's sustainable growth.</a:t>
            </a:r>
            <a:endParaRPr lang="en-US" altLang="en-US" sz="2000" b="0">
              <a:solidFill>
                <a:srgbClr val="333333"/>
              </a:solidFill>
              <a:latin typeface="Times New Roman" panose="02020603050405020304" pitchFamily="18" charset="0"/>
              <a:ea typeface="宋体" panose="02010600030101010101" pitchFamily="2" charset="-122"/>
            </a:endParaRPr>
          </a:p>
        </p:txBody>
      </p:sp>
      <p:sp>
        <p:nvSpPr>
          <p:cNvPr id="2" name="文本框 1"/>
          <p:cNvSpPr txBox="1"/>
          <p:nvPr/>
        </p:nvSpPr>
        <p:spPr>
          <a:xfrm>
            <a:off x="7777480" y="6489700"/>
            <a:ext cx="4064000" cy="368300"/>
          </a:xfrm>
          <a:prstGeom prst="rect">
            <a:avLst/>
          </a:prstGeom>
        </p:spPr>
        <p:txBody>
          <a:bodyPr>
            <a:spAutoFit/>
          </a:bodyPr>
          <a:lstStyle/>
          <a:p>
            <a:pPr algn="l"/>
            <a:r>
              <a:rPr lang="en-US" altLang="zh-CN" sz="1800" b="1" i="1">
                <a:latin typeface="Arial" panose="020B0604020202020204" pitchFamily="34" charset="0"/>
                <a:ea typeface="微软雅黑" panose="020B0503020204020204" charset="-122"/>
              </a:rPr>
              <a:t>An extract from CGTN</a:t>
            </a:r>
            <a:endParaRPr lang="en-US" altLang="zh-CN" sz="1800" b="1" i="1">
              <a:latin typeface="Arial" panose="020B0604020202020204" pitchFamily="34" charset="0"/>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3675" y="792480"/>
            <a:ext cx="7688580" cy="521970"/>
          </a:xfrm>
          <a:prstGeom prst="rect">
            <a:avLst/>
          </a:prstGeom>
          <a:noFill/>
        </p:spPr>
        <p:txBody>
          <a:bodyPr wrap="square" rtlCol="0">
            <a:spAutoFit/>
          </a:bodyPr>
          <a:lstStyle/>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Find</a:t>
            </a:r>
            <a:r>
              <a:rPr lang="en-US" altLang="zh-CN" sz="2800">
                <a:solidFill>
                  <a:srgbClr val="FF0000"/>
                </a:solidFill>
                <a:latin typeface="Times New Roman" panose="02020603050405020304" pitchFamily="18" charset="0"/>
                <a:cs typeface="Times New Roman" panose="02020603050405020304" pitchFamily="18" charset="0"/>
              </a:rPr>
              <a:t> the answers from the passage asked by you ?</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132715" y="1394460"/>
            <a:ext cx="11903075" cy="2953385"/>
          </a:xfrm>
          <a:prstGeom prst="rect">
            <a:avLst/>
          </a:prstGeom>
          <a:noFill/>
        </p:spPr>
        <p:txBody>
          <a:bodyPr wrap="square" rtlCol="0" anchor="t">
            <a:spAutoFit/>
          </a:bodyPr>
          <a:lstStyle/>
          <a:p>
            <a:r>
              <a:rPr lang="zh-CN" altLang="en-US"/>
              <a:t> </a:t>
            </a:r>
            <a:endParaRPr lang="zh-CN" altLang="en-US"/>
          </a:p>
          <a:p>
            <a:r>
              <a:rPr lang="zh-CN" altLang="en-US" sz="2800">
                <a:latin typeface="Times New Roman" panose="02020603050405020304" pitchFamily="18" charset="0"/>
                <a:cs typeface="Times New Roman" panose="02020603050405020304" pitchFamily="18" charset="0"/>
              </a:rPr>
              <a:t>1. What was the</a:t>
            </a:r>
            <a:r>
              <a:rPr lang="en-US" altLang="zh-CN" sz="2800">
                <a:latin typeface="Times New Roman" panose="02020603050405020304" pitchFamily="18" charset="0"/>
                <a:cs typeface="Times New Roman" panose="02020603050405020304" pitchFamily="18" charset="0"/>
              </a:rPr>
              <a:t> main</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reason for hi</a:t>
            </a:r>
            <a:r>
              <a:rPr lang="zh-CN" altLang="en-US" sz="2800">
                <a:latin typeface="Times New Roman" panose="02020603050405020304" pitchFamily="18" charset="0"/>
                <a:cs typeface="Times New Roman" panose="02020603050405020304" pitchFamily="18" charset="0"/>
              </a:rPr>
              <a:t>s </a:t>
            </a:r>
            <a:r>
              <a:rPr lang="en-US" altLang="zh-CN" sz="2800">
                <a:latin typeface="Times New Roman" panose="02020603050405020304" pitchFamily="18" charset="0"/>
                <a:cs typeface="Times New Roman" panose="02020603050405020304" pitchFamily="18" charset="0"/>
              </a:rPr>
              <a:t>success </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2. </a:t>
            </a:r>
            <a:r>
              <a:rPr lang="en-US" altLang="zh-CN" sz="2800">
                <a:latin typeface="Times New Roman" panose="02020603050405020304" pitchFamily="18" charset="0"/>
                <a:cs typeface="Times New Roman" panose="02020603050405020304" pitchFamily="18" charset="0"/>
              </a:rPr>
              <a:t>What’s his early</a:t>
            </a:r>
            <a:r>
              <a:rPr lang="zh-CN" altLang="en-US" sz="2800">
                <a:latin typeface="Times New Roman" panose="02020603050405020304" pitchFamily="18" charset="0"/>
                <a:cs typeface="Times New Roman" panose="02020603050405020304" pitchFamily="18" charset="0"/>
              </a:rPr>
              <a:t> life </a:t>
            </a:r>
            <a:r>
              <a:rPr lang="en-US" altLang="zh-CN" sz="2800">
                <a:latin typeface="Times New Roman" panose="02020603050405020304" pitchFamily="18" charset="0"/>
                <a:cs typeface="Times New Roman" panose="02020603050405020304" pitchFamily="18" charset="0"/>
              </a:rPr>
              <a:t>experiences </a:t>
            </a:r>
            <a:r>
              <a:rPr lang="zh-CN" altLang="en-US" sz="2800">
                <a:latin typeface="Times New Roman" panose="02020603050405020304" pitchFamily="18" charset="0"/>
                <a:cs typeface="Times New Roman" panose="02020603050405020304" pitchFamily="18" charset="0"/>
              </a:rPr>
              <a:t>and career</a:t>
            </a:r>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3. What </a:t>
            </a:r>
            <a:r>
              <a:rPr lang="en-US" altLang="zh-CN" sz="2800">
                <a:latin typeface="Times New Roman" panose="02020603050405020304" pitchFamily="18" charset="0"/>
                <a:cs typeface="Times New Roman" panose="02020603050405020304" pitchFamily="18" charset="0"/>
              </a:rPr>
              <a:t>achievements did he get?</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4.What’s the main products of Wahaha?</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5</a:t>
            </a:r>
            <a:r>
              <a:rPr lang="zh-CN" altLang="en-US" sz="2800">
                <a:latin typeface="Times New Roman" panose="02020603050405020304" pitchFamily="18" charset="0"/>
                <a:cs typeface="Times New Roman" panose="02020603050405020304" pitchFamily="18" charset="0"/>
              </a:rPr>
              <a:t>.What impact did Zong Qinghou have ?</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6.</a:t>
            </a:r>
            <a:r>
              <a:rPr lang="zh-CN" altLang="en-US" sz="2800">
                <a:latin typeface="Times New Roman" panose="02020603050405020304" pitchFamily="18" charset="0"/>
                <a:cs typeface="Times New Roman" panose="02020603050405020304" pitchFamily="18" charset="0"/>
              </a:rPr>
              <a:t> What </a:t>
            </a:r>
            <a:r>
              <a:rPr lang="en-US" altLang="zh-CN" sz="2800">
                <a:latin typeface="Times New Roman" panose="02020603050405020304" pitchFamily="18" charset="0"/>
                <a:cs typeface="Times New Roman" panose="02020603050405020304" pitchFamily="18" charset="0"/>
              </a:rPr>
              <a:t>’s his personality</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p:txBody>
      </p:sp>
      <p:sp>
        <p:nvSpPr>
          <p:cNvPr id="3" name="矩形: 圆角 3"/>
          <p:cNvSpPr/>
          <p:nvPr>
            <p:custDataLst>
              <p:tags r:id="rId1"/>
            </p:custDataLst>
          </p:nvPr>
        </p:nvSpPr>
        <p:spPr>
          <a:xfrm>
            <a:off x="193675" y="78368"/>
            <a:ext cx="366903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charset="-122"/>
                <a:ea typeface="微软雅黑" panose="020B0503020204020204" charset="-122"/>
              </a:rPr>
              <a:t>While Reading</a:t>
            </a:r>
            <a:endParaRPr lang="zh-CN" altLang="en-US" sz="3200" b="1" dirty="0">
              <a:latin typeface="微软雅黑" panose="020B0503020204020204" charset="-122"/>
              <a:ea typeface="微软雅黑" panose="020B0503020204020204" charset="-122"/>
            </a:endParaRPr>
          </a:p>
        </p:txBody>
      </p:sp>
      <p:sp>
        <p:nvSpPr>
          <p:cNvPr id="6" name="矩形: 圆角 3"/>
          <p:cNvSpPr/>
          <p:nvPr>
            <p:custDataLst>
              <p:tags r:id="rId2"/>
            </p:custDataLst>
          </p:nvPr>
        </p:nvSpPr>
        <p:spPr>
          <a:xfrm>
            <a:off x="8402955" y="62230"/>
            <a:ext cx="371729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Part 1   Reading</a:t>
            </a:r>
            <a:endParaRPr lang="zh-CN" altLang="en-US" sz="28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7310" y="3146425"/>
            <a:ext cx="12028805" cy="460375"/>
          </a:xfrm>
          <a:prstGeom prst="rect">
            <a:avLst/>
          </a:prstGeom>
        </p:spPr>
        <p:txBody>
          <a:bodyPr wrap="square">
            <a:spAutoFit/>
          </a:bodyPr>
          <a:lstStyle/>
          <a:p>
            <a:pPr algn="l"/>
            <a:r>
              <a:rPr lang="en-US" altLang="zh-CN" sz="2400">
                <a:solidFill>
                  <a:srgbClr val="FF0000"/>
                </a:solidFill>
                <a:latin typeface="Times New Roman" panose="02020603050405020304" pitchFamily="18" charset="0"/>
                <a:ea typeface="微软雅黑" panose="020B0503020204020204" charset="-122"/>
                <a:cs typeface="Times New Roman" panose="02020603050405020304" pitchFamily="18" charset="0"/>
              </a:rPr>
              <a:t>2.Retell a brief story about his life and career in pairs,and share with the whole class.</a:t>
            </a:r>
            <a:endParaRPr lang="en-US" altLang="zh-CN" sz="24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 name="矩形 4"/>
          <p:cNvSpPr/>
          <p:nvPr/>
        </p:nvSpPr>
        <p:spPr>
          <a:xfrm>
            <a:off x="9558020" y="3437255"/>
            <a:ext cx="2235200" cy="645160"/>
          </a:xfrm>
          <a:prstGeom prst="rect">
            <a:avLst/>
          </a:prstGeom>
          <a:noFill/>
          <a:ln>
            <a:noFill/>
          </a:ln>
        </p:spPr>
        <p:txBody>
          <a:bodyPr wrap="none" rtlCol="0" anchor="t">
            <a:spAutoFit/>
          </a:bodyPr>
          <a:lstStyle/>
          <a:p>
            <a:pPr algn="ctr"/>
            <a:r>
              <a:rPr lang="en-US" altLang="zh-CN" sz="36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Times New Roman" panose="02020603050405020304" pitchFamily="18" charset="0"/>
              </a:rPr>
              <a:t>Pair Work</a:t>
            </a:r>
            <a:endParaRPr lang="en-US" altLang="zh-CN" sz="36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6" name="文本框 5"/>
          <p:cNvSpPr txBox="1"/>
          <p:nvPr/>
        </p:nvSpPr>
        <p:spPr>
          <a:xfrm>
            <a:off x="67310" y="469900"/>
            <a:ext cx="11661140" cy="460375"/>
          </a:xfrm>
          <a:prstGeom prst="rect">
            <a:avLst/>
          </a:prstGeom>
        </p:spPr>
        <p:txBody>
          <a:bodyPr wrap="square">
            <a:spAutoFit/>
          </a:bodyPr>
          <a:lstStyle/>
          <a:p>
            <a:pPr algn="l"/>
            <a:r>
              <a:rPr lang="en-US" altLang="zh-CN" sz="2400">
                <a:solidFill>
                  <a:srgbClr val="FF0000"/>
                </a:solidFill>
                <a:latin typeface="Times New Roman" panose="02020603050405020304" pitchFamily="18" charset="0"/>
                <a:ea typeface="微软雅黑" panose="020B0503020204020204" charset="-122"/>
                <a:cs typeface="Times New Roman" panose="02020603050405020304" pitchFamily="18" charset="0"/>
              </a:rPr>
              <a:t>1.Underline the useful expressions to describe his life and career.</a:t>
            </a:r>
            <a:endParaRPr lang="en-US" altLang="zh-CN" sz="24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6"/>
          <p:cNvSpPr txBox="1"/>
          <p:nvPr/>
        </p:nvSpPr>
        <p:spPr>
          <a:xfrm>
            <a:off x="198755" y="1212215"/>
            <a:ext cx="11320145" cy="460375"/>
          </a:xfrm>
          <a:prstGeom prst="rect">
            <a:avLst/>
          </a:prstGeom>
          <a:noFill/>
        </p:spPr>
        <p:txBody>
          <a:bodyPr wrap="square" rtlCol="0" anchor="t">
            <a:spAutoFit/>
          </a:bodyPr>
          <a:lstStyle/>
          <a:p>
            <a:r>
              <a:rPr lang="en-US" sz="2400">
                <a:solidFill>
                  <a:srgbClr val="333333"/>
                </a:solidFill>
                <a:latin typeface="Times New Roman" panose="02020603050405020304" pitchFamily="18" charset="0"/>
                <a:ea typeface="宋体" panose="02010600030101010101" pitchFamily="2" charset="-122"/>
                <a:sym typeface="+mn-ea"/>
              </a:rPr>
              <a:t>(2) Born in,.....,  he  took over.....,worked as........,founded......,and lauched....</a:t>
            </a:r>
            <a:endParaRPr lang="en-US" altLang="en-US" sz="2400">
              <a:solidFill>
                <a:srgbClr val="333333"/>
              </a:solidFill>
              <a:latin typeface="Times New Roman" panose="02020603050405020304" pitchFamily="18" charset="0"/>
              <a:ea typeface="宋体" panose="02010600030101010101" pitchFamily="2" charset="-122"/>
              <a:sym typeface="+mn-ea"/>
            </a:endParaRPr>
          </a:p>
        </p:txBody>
      </p:sp>
      <p:sp>
        <p:nvSpPr>
          <p:cNvPr id="8" name="文本框 7"/>
          <p:cNvSpPr txBox="1"/>
          <p:nvPr/>
        </p:nvSpPr>
        <p:spPr>
          <a:xfrm>
            <a:off x="198755" y="751840"/>
            <a:ext cx="8431530" cy="460375"/>
          </a:xfrm>
          <a:prstGeom prst="rect">
            <a:avLst/>
          </a:prstGeom>
          <a:noFill/>
        </p:spPr>
        <p:txBody>
          <a:bodyPr wrap="square" rtlCol="0" anchor="t">
            <a:spAutoFit/>
          </a:bodyPr>
          <a:lstStyle/>
          <a:p>
            <a:r>
              <a:rPr lang="en-US" sz="2400">
                <a:solidFill>
                  <a:srgbClr val="333333"/>
                </a:solidFill>
                <a:latin typeface="Times New Roman" panose="02020603050405020304" pitchFamily="18" charset="0"/>
                <a:ea typeface="宋体" panose="02010600030101010101" pitchFamily="2" charset="-122"/>
                <a:sym typeface="+mn-ea"/>
              </a:rPr>
              <a:t>(1) As one of the most respected representatives,he....... </a:t>
            </a:r>
            <a:endParaRPr lang="en-US" altLang="en-US" sz="2400">
              <a:solidFill>
                <a:srgbClr val="333333"/>
              </a:solidFill>
              <a:latin typeface="Times New Roman" panose="02020603050405020304" pitchFamily="18" charset="0"/>
              <a:ea typeface="宋体" panose="02010600030101010101" pitchFamily="2" charset="-122"/>
              <a:sym typeface="+mn-ea"/>
            </a:endParaRPr>
          </a:p>
        </p:txBody>
      </p:sp>
      <p:sp>
        <p:nvSpPr>
          <p:cNvPr id="9" name="文本框 8"/>
          <p:cNvSpPr txBox="1"/>
          <p:nvPr/>
        </p:nvSpPr>
        <p:spPr>
          <a:xfrm>
            <a:off x="198755" y="1696085"/>
            <a:ext cx="6096000" cy="460375"/>
          </a:xfrm>
          <a:prstGeom prst="rect">
            <a:avLst/>
          </a:prstGeom>
          <a:noFill/>
        </p:spPr>
        <p:txBody>
          <a:bodyPr wrap="square" rtlCol="0" anchor="t">
            <a:spAutoFit/>
          </a:bodyPr>
          <a:lstStyle/>
          <a:p>
            <a:r>
              <a:rPr lang="en-US" sz="2400">
                <a:solidFill>
                  <a:srgbClr val="333333"/>
                </a:solidFill>
                <a:latin typeface="Times New Roman" panose="02020603050405020304" pitchFamily="18" charset="0"/>
                <a:ea typeface="宋体" panose="02010600030101010101" pitchFamily="2" charset="-122"/>
                <a:sym typeface="+mn-ea"/>
              </a:rPr>
              <a:t>(3) However, he led a ...... life</a:t>
            </a:r>
            <a:endParaRPr lang="en-US" sz="2400">
              <a:solidFill>
                <a:srgbClr val="333333"/>
              </a:solidFill>
              <a:latin typeface="Times New Roman" panose="02020603050405020304" pitchFamily="18" charset="0"/>
              <a:ea typeface="宋体" panose="02010600030101010101" pitchFamily="2" charset="-122"/>
              <a:sym typeface="+mn-ea"/>
            </a:endParaRPr>
          </a:p>
        </p:txBody>
      </p:sp>
      <p:sp>
        <p:nvSpPr>
          <p:cNvPr id="10" name="文本框 9"/>
          <p:cNvSpPr txBox="1"/>
          <p:nvPr/>
        </p:nvSpPr>
        <p:spPr>
          <a:xfrm>
            <a:off x="198755" y="2099945"/>
            <a:ext cx="10515600" cy="460375"/>
          </a:xfrm>
          <a:prstGeom prst="rect">
            <a:avLst/>
          </a:prstGeom>
          <a:noFill/>
        </p:spPr>
        <p:txBody>
          <a:bodyPr wrap="square" rtlCol="0" anchor="t">
            <a:spAutoFit/>
          </a:bodyPr>
          <a:lstStyle/>
          <a:p>
            <a:r>
              <a:rPr lang="en-US" altLang="en-US" sz="2400">
                <a:solidFill>
                  <a:srgbClr val="333333"/>
                </a:solidFill>
                <a:latin typeface="Times New Roman" panose="02020603050405020304" pitchFamily="18" charset="0"/>
                <a:ea typeface="宋体" panose="02010600030101010101" pitchFamily="2" charset="-122"/>
                <a:sym typeface="+mn-ea"/>
              </a:rPr>
              <a:t>(4) ....... would not exist without ......</a:t>
            </a:r>
            <a:endParaRPr lang="en-US" sz="2400">
              <a:solidFill>
                <a:srgbClr val="333333"/>
              </a:solidFill>
              <a:latin typeface="Times New Roman" panose="02020603050405020304" pitchFamily="18" charset="0"/>
              <a:ea typeface="宋体" panose="02010600030101010101" pitchFamily="2" charset="-122"/>
              <a:sym typeface="+mn-ea"/>
            </a:endParaRPr>
          </a:p>
        </p:txBody>
      </p:sp>
      <p:sp>
        <p:nvSpPr>
          <p:cNvPr id="11" name="文本框 10"/>
          <p:cNvSpPr txBox="1"/>
          <p:nvPr/>
        </p:nvSpPr>
        <p:spPr>
          <a:xfrm>
            <a:off x="198755" y="2509520"/>
            <a:ext cx="9952355" cy="768350"/>
          </a:xfrm>
          <a:prstGeom prst="rect">
            <a:avLst/>
          </a:prstGeom>
          <a:noFill/>
        </p:spPr>
        <p:txBody>
          <a:bodyPr wrap="square" rtlCol="0" anchor="t">
            <a:spAutoFit/>
          </a:bodyPr>
          <a:lstStyle/>
          <a:p>
            <a:r>
              <a:rPr lang="en-US" sz="2400">
                <a:solidFill>
                  <a:srgbClr val="333333"/>
                </a:solidFill>
                <a:latin typeface="Times New Roman" panose="02020603050405020304" pitchFamily="18" charset="0"/>
                <a:ea typeface="宋体" panose="02010600030101010101" pitchFamily="2" charset="-122"/>
                <a:sym typeface="+mn-ea"/>
              </a:rPr>
              <a:t>(5) ...... greatly impressed the public.</a:t>
            </a:r>
            <a:endParaRPr lang="en-US" sz="2400">
              <a:solidFill>
                <a:srgbClr val="333333"/>
              </a:solidFill>
              <a:latin typeface="Times New Roman" panose="02020603050405020304" pitchFamily="18" charset="0"/>
              <a:ea typeface="宋体" panose="02010600030101010101" pitchFamily="2" charset="-122"/>
              <a:sym typeface="+mn-ea"/>
            </a:endParaRPr>
          </a:p>
          <a:p>
            <a:endParaRPr lang="en-US" altLang="en-US" sz="2000">
              <a:solidFill>
                <a:srgbClr val="333333"/>
              </a:solidFill>
              <a:latin typeface="Times New Roman" panose="02020603050405020304" pitchFamily="18" charset="0"/>
              <a:ea typeface="宋体" panose="02010600030101010101" pitchFamily="2" charset="-122"/>
              <a:sym typeface="+mn-ea"/>
            </a:endParaRPr>
          </a:p>
        </p:txBody>
      </p:sp>
      <p:sp>
        <p:nvSpPr>
          <p:cNvPr id="12" name="文本框 11"/>
          <p:cNvSpPr txBox="1"/>
          <p:nvPr>
            <p:custDataLst>
              <p:tags r:id="rId1"/>
            </p:custDataLst>
          </p:nvPr>
        </p:nvSpPr>
        <p:spPr>
          <a:xfrm>
            <a:off x="67310" y="3606800"/>
            <a:ext cx="12028805" cy="460375"/>
          </a:xfrm>
          <a:prstGeom prst="rect">
            <a:avLst/>
          </a:prstGeom>
        </p:spPr>
        <p:txBody>
          <a:bodyPr wrap="square">
            <a:spAutoFit/>
          </a:bodyPr>
          <a:lstStyle/>
          <a:p>
            <a:pPr algn="l"/>
            <a:r>
              <a:rPr lang="en-US" altLang="zh-CN" sz="2400">
                <a:solidFill>
                  <a:srgbClr val="FF0000"/>
                </a:solidFill>
                <a:latin typeface="Times New Roman" panose="02020603050405020304" pitchFamily="18" charset="0"/>
                <a:ea typeface="微软雅黑" panose="020B0503020204020204" charset="-122"/>
                <a:cs typeface="Times New Roman" panose="02020603050405020304" pitchFamily="18" charset="0"/>
              </a:rPr>
              <a:t>3.Rewrite the following two sentences</a:t>
            </a:r>
            <a:r>
              <a:rPr lang="en-US" sz="2400">
                <a:solidFill>
                  <a:srgbClr val="333333"/>
                </a:solidFill>
                <a:latin typeface="Times New Roman" panose="02020603050405020304" pitchFamily="18" charset="0"/>
                <a:ea typeface="宋体" panose="02010600030101010101" pitchFamily="2" charset="-122"/>
                <a:sym typeface="+mn-ea"/>
              </a:rPr>
              <a:t>  (It  is ......that </a:t>
            </a:r>
            <a:r>
              <a:rPr lang="zh-CN" altLang="en-US" sz="2400">
                <a:solidFill>
                  <a:srgbClr val="333333"/>
                </a:solidFill>
                <a:latin typeface="Times New Roman" panose="02020603050405020304" pitchFamily="18" charset="0"/>
                <a:ea typeface="宋体" panose="02010600030101010101" pitchFamily="2" charset="-122"/>
                <a:sym typeface="+mn-ea"/>
              </a:rPr>
              <a:t>强调句</a:t>
            </a:r>
            <a:r>
              <a:rPr lang="en-US" altLang="zh-CN" sz="2400">
                <a:solidFill>
                  <a:srgbClr val="333333"/>
                </a:solidFill>
                <a:latin typeface="Times New Roman" panose="02020603050405020304" pitchFamily="18" charset="0"/>
                <a:ea typeface="宋体" panose="02010600030101010101" pitchFamily="2" charset="-122"/>
                <a:sym typeface="+mn-ea"/>
              </a:rPr>
              <a:t>)</a:t>
            </a:r>
            <a:endParaRPr lang="en-US" altLang="zh-CN" sz="2400">
              <a:solidFill>
                <a:srgbClr val="333333"/>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3" name="文本框 12"/>
          <p:cNvSpPr txBox="1"/>
          <p:nvPr/>
        </p:nvSpPr>
        <p:spPr>
          <a:xfrm>
            <a:off x="67310" y="4067175"/>
            <a:ext cx="11725910" cy="2768600"/>
          </a:xfrm>
          <a:prstGeom prst="rect">
            <a:avLst/>
          </a:prstGeom>
          <a:noFill/>
        </p:spPr>
        <p:txBody>
          <a:bodyPr wrap="square" rtlCol="0" anchor="t">
            <a:noAutofit/>
          </a:bodyPr>
          <a:lstStyle/>
          <a:p>
            <a:r>
              <a:rPr lang="en-US" sz="2400">
                <a:solidFill>
                  <a:srgbClr val="333333"/>
                </a:solidFill>
                <a:latin typeface="Calibri" panose="020F0502020204030204" charset="0"/>
                <a:ea typeface="宋体" panose="02010600030101010101" pitchFamily="2" charset="-122"/>
                <a:sym typeface="+mn-ea"/>
              </a:rPr>
              <a:t>①</a:t>
            </a:r>
            <a:r>
              <a:rPr lang="en-US" sz="2400">
                <a:solidFill>
                  <a:srgbClr val="333333"/>
                </a:solidFill>
                <a:latin typeface="Times New Roman" panose="02020603050405020304" pitchFamily="18" charset="0"/>
                <a:ea typeface="宋体" panose="02010600030101010101" pitchFamily="2" charset="-122"/>
                <a:sym typeface="+mn-ea"/>
              </a:rPr>
              <a:t>Zong's down-to-earth style and innovative spirit greatly impressed the public.</a:t>
            </a:r>
            <a:endParaRPr lang="en-US" sz="2400">
              <a:solidFill>
                <a:srgbClr val="333333"/>
              </a:solidFill>
              <a:latin typeface="Times New Roman" panose="02020603050405020304" pitchFamily="18" charset="0"/>
              <a:ea typeface="宋体" panose="02010600030101010101" pitchFamily="2" charset="-122"/>
              <a:sym typeface="+mn-ea"/>
            </a:endParaRPr>
          </a:p>
          <a:p>
            <a:r>
              <a:rPr lang="en-US" sz="2400">
                <a:solidFill>
                  <a:srgbClr val="333333"/>
                </a:solidFill>
                <a:latin typeface="Times New Roman" panose="02020603050405020304" pitchFamily="18" charset="0"/>
                <a:ea typeface="宋体" panose="02010600030101010101" pitchFamily="2" charset="-122"/>
                <a:sym typeface="+mn-ea"/>
              </a:rPr>
              <a:t>__________________________________________________________________________</a:t>
            </a:r>
            <a:endParaRPr lang="en-US" sz="2400">
              <a:solidFill>
                <a:srgbClr val="333333"/>
              </a:solidFill>
              <a:latin typeface="Times New Roman" panose="02020603050405020304" pitchFamily="18" charset="0"/>
              <a:ea typeface="宋体" panose="02010600030101010101" pitchFamily="2" charset="-122"/>
              <a:sym typeface="+mn-ea"/>
            </a:endParaRPr>
          </a:p>
          <a:p>
            <a:r>
              <a:rPr lang="en-US" sz="2400">
                <a:solidFill>
                  <a:srgbClr val="333333"/>
                </a:solidFill>
                <a:latin typeface="Calibri" panose="020F0502020204030204" charset="0"/>
                <a:ea typeface="宋体" panose="02010600030101010101" pitchFamily="2" charset="-122"/>
                <a:sym typeface="+mn-ea"/>
              </a:rPr>
              <a:t>②</a:t>
            </a:r>
            <a:r>
              <a:rPr lang="en-US" sz="2400">
                <a:solidFill>
                  <a:srgbClr val="333333"/>
                </a:solidFill>
                <a:latin typeface="Times New Roman" panose="02020603050405020304" pitchFamily="18" charset="0"/>
                <a:ea typeface="宋体" panose="02010600030101010101" pitchFamily="2" charset="-122"/>
                <a:sym typeface="+mn-ea"/>
              </a:rPr>
              <a:t>Zong's rags-to-riches life story will surely inspire more Chinese entrepreneurs to focus on the real economy and run their businesses in a realistic and steady manner.</a:t>
            </a:r>
            <a:endParaRPr lang="en-US" sz="2400">
              <a:solidFill>
                <a:srgbClr val="333333"/>
              </a:solidFill>
              <a:latin typeface="Times New Roman" panose="02020603050405020304" pitchFamily="18" charset="0"/>
              <a:ea typeface="宋体" panose="02010600030101010101" pitchFamily="2" charset="-122"/>
              <a:sym typeface="+mn-ea"/>
            </a:endParaRPr>
          </a:p>
          <a:p>
            <a:r>
              <a:rPr lang="en-US" sz="2400">
                <a:solidFill>
                  <a:srgbClr val="333333"/>
                </a:solidFill>
                <a:latin typeface="Times New Roman" panose="02020603050405020304" pitchFamily="18" charset="0"/>
                <a:ea typeface="宋体" panose="02010600030101010101" pitchFamily="2" charset="-122"/>
                <a:sym typeface="+mn-ea"/>
              </a:rPr>
              <a:t>______________________________________________________________________________________________________________________________________________________</a:t>
            </a:r>
            <a:endParaRPr lang="en-US" sz="2400">
              <a:solidFill>
                <a:srgbClr val="333333"/>
              </a:solidFill>
              <a:latin typeface="Times New Roman" panose="02020603050405020304" pitchFamily="18" charset="0"/>
              <a:ea typeface="宋体" panose="02010600030101010101" pitchFamily="2" charset="-122"/>
              <a:sym typeface="+mn-ea"/>
            </a:endParaRPr>
          </a:p>
          <a:p>
            <a:endParaRPr lang="en-US" altLang="en-US" sz="2400">
              <a:solidFill>
                <a:srgbClr val="333333"/>
              </a:solidFill>
              <a:latin typeface="Times New Roman" panose="02020603050405020304" pitchFamily="18" charset="0"/>
              <a:ea typeface="宋体" panose="02010600030101010101" pitchFamily="2" charset="-122"/>
              <a:sym typeface="+mn-ea"/>
            </a:endParaRPr>
          </a:p>
        </p:txBody>
      </p:sp>
      <p:sp>
        <p:nvSpPr>
          <p:cNvPr id="14" name="文本框 13"/>
          <p:cNvSpPr txBox="1"/>
          <p:nvPr/>
        </p:nvSpPr>
        <p:spPr>
          <a:xfrm>
            <a:off x="198755" y="4396105"/>
            <a:ext cx="10673080" cy="460375"/>
          </a:xfrm>
          <a:prstGeom prst="rect">
            <a:avLst/>
          </a:prstGeom>
        </p:spPr>
        <p:txBody>
          <a:bodyPr wrap="square">
            <a:spAutoFit/>
          </a:bodyPr>
          <a:lstStyle/>
          <a:p>
            <a:pPr algn="l"/>
            <a:r>
              <a:rPr lang="en-US" sz="2400">
                <a:solidFill>
                  <a:srgbClr val="FF0000"/>
                </a:solidFill>
                <a:latin typeface="Times New Roman" panose="02020603050405020304" pitchFamily="18" charset="0"/>
                <a:ea typeface="宋体" panose="02010600030101010101" pitchFamily="2" charset="-122"/>
              </a:rPr>
              <a:t>It was </a:t>
            </a:r>
            <a:r>
              <a:rPr lang="en-US" sz="2400">
                <a:solidFill>
                  <a:schemeClr val="accent1"/>
                </a:solidFill>
                <a:latin typeface="Times New Roman" panose="02020603050405020304" pitchFamily="18" charset="0"/>
                <a:ea typeface="宋体" panose="02010600030101010101" pitchFamily="2" charset="-122"/>
                <a:sym typeface="+mn-ea"/>
              </a:rPr>
              <a:t>Zong's down-to-earth style and innovative spirit </a:t>
            </a:r>
            <a:r>
              <a:rPr lang="en-US" sz="2400">
                <a:solidFill>
                  <a:srgbClr val="FF0000"/>
                </a:solidFill>
                <a:latin typeface="Times New Roman" panose="02020603050405020304" pitchFamily="18" charset="0"/>
                <a:ea typeface="宋体" panose="02010600030101010101" pitchFamily="2" charset="-122"/>
                <a:sym typeface="+mn-ea"/>
              </a:rPr>
              <a:t>that </a:t>
            </a:r>
            <a:r>
              <a:rPr lang="en-US" sz="2400">
                <a:solidFill>
                  <a:schemeClr val="accent1"/>
                </a:solidFill>
                <a:latin typeface="Times New Roman" panose="02020603050405020304" pitchFamily="18" charset="0"/>
                <a:ea typeface="宋体" panose="02010600030101010101" pitchFamily="2" charset="-122"/>
                <a:sym typeface="+mn-ea"/>
              </a:rPr>
              <a:t>impressed the public.</a:t>
            </a:r>
            <a:r>
              <a:rPr lang="en-US" altLang="zh-CN" sz="2400">
                <a:solidFill>
                  <a:schemeClr val="accent1"/>
                </a:solidFill>
                <a:latin typeface="Arial" panose="020B0604020202020204" pitchFamily="34" charset="0"/>
                <a:ea typeface="微软雅黑" panose="020B0503020204020204" charset="-122"/>
              </a:rPr>
              <a:t> </a:t>
            </a:r>
            <a:endParaRPr lang="en-US" altLang="zh-CN" sz="2400">
              <a:solidFill>
                <a:schemeClr val="accent1"/>
              </a:solidFill>
              <a:latin typeface="Arial" panose="020B0604020202020204" pitchFamily="34" charset="0"/>
              <a:ea typeface="微软雅黑" panose="020B0503020204020204" charset="-122"/>
            </a:endParaRPr>
          </a:p>
        </p:txBody>
      </p:sp>
      <p:sp>
        <p:nvSpPr>
          <p:cNvPr id="15" name="文本框 14"/>
          <p:cNvSpPr txBox="1"/>
          <p:nvPr/>
        </p:nvSpPr>
        <p:spPr>
          <a:xfrm>
            <a:off x="344170" y="5517515"/>
            <a:ext cx="10673080" cy="1198880"/>
          </a:xfrm>
          <a:prstGeom prst="rect">
            <a:avLst/>
          </a:prstGeom>
        </p:spPr>
        <p:txBody>
          <a:bodyPr wrap="square">
            <a:spAutoFit/>
          </a:bodyPr>
          <a:lstStyle/>
          <a:p>
            <a:pPr algn="l"/>
            <a:r>
              <a:rPr lang="en-US" sz="2400">
                <a:solidFill>
                  <a:srgbClr val="FF0000"/>
                </a:solidFill>
                <a:latin typeface="Times New Roman" panose="02020603050405020304" pitchFamily="18" charset="0"/>
                <a:ea typeface="宋体" panose="02010600030101010101" pitchFamily="2" charset="-122"/>
              </a:rPr>
              <a:t>It is</a:t>
            </a:r>
            <a:r>
              <a:rPr lang="en-US" sz="2400">
                <a:solidFill>
                  <a:srgbClr val="FF0000"/>
                </a:solidFill>
                <a:latin typeface="Times New Roman" panose="02020603050405020304" pitchFamily="18" charset="0"/>
                <a:ea typeface="宋体" panose="02010600030101010101" pitchFamily="2" charset="-122"/>
                <a:sym typeface="+mn-ea"/>
              </a:rPr>
              <a:t> </a:t>
            </a:r>
            <a:r>
              <a:rPr lang="en-US" sz="2400">
                <a:solidFill>
                  <a:srgbClr val="333333"/>
                </a:solidFill>
                <a:latin typeface="Times New Roman" panose="02020603050405020304" pitchFamily="18" charset="0"/>
                <a:ea typeface="宋体" panose="02010600030101010101" pitchFamily="2" charset="-122"/>
                <a:sym typeface="+mn-ea"/>
              </a:rPr>
              <a:t>Zong's rags-to-riches life story </a:t>
            </a:r>
            <a:r>
              <a:rPr lang="en-US" sz="2400">
                <a:solidFill>
                  <a:srgbClr val="FF0000"/>
                </a:solidFill>
                <a:latin typeface="Times New Roman" panose="02020603050405020304" pitchFamily="18" charset="0"/>
                <a:ea typeface="宋体" panose="02010600030101010101" pitchFamily="2" charset="-122"/>
                <a:sym typeface="+mn-ea"/>
              </a:rPr>
              <a:t>that</a:t>
            </a:r>
            <a:r>
              <a:rPr lang="en-US" sz="2400">
                <a:solidFill>
                  <a:schemeClr val="accent1"/>
                </a:solidFill>
                <a:latin typeface="Times New Roman" panose="02020603050405020304" pitchFamily="18" charset="0"/>
                <a:ea typeface="宋体" panose="02010600030101010101" pitchFamily="2" charset="-122"/>
                <a:sym typeface="+mn-ea"/>
              </a:rPr>
              <a:t> </a:t>
            </a:r>
            <a:r>
              <a:rPr lang="en-US" sz="2400">
                <a:solidFill>
                  <a:srgbClr val="333333"/>
                </a:solidFill>
                <a:latin typeface="Times New Roman" panose="02020603050405020304" pitchFamily="18" charset="0"/>
                <a:ea typeface="宋体" panose="02010600030101010101" pitchFamily="2" charset="-122"/>
                <a:sym typeface="+mn-ea"/>
              </a:rPr>
              <a:t>will inspire more Chinese entrepreneurs to focus on the real economy and run their businesses in a realistic and steady manner.</a:t>
            </a:r>
            <a:endParaRPr lang="en-US" sz="2400">
              <a:solidFill>
                <a:srgbClr val="333333"/>
              </a:solidFill>
              <a:latin typeface="Times New Roman" panose="02020603050405020304" pitchFamily="18" charset="0"/>
              <a:ea typeface="宋体" panose="02010600030101010101" pitchFamily="2" charset="-122"/>
              <a:sym typeface="+mn-ea"/>
            </a:endParaRPr>
          </a:p>
          <a:p>
            <a:pPr algn="l"/>
            <a:r>
              <a:rPr lang="en-US" sz="2400">
                <a:solidFill>
                  <a:schemeClr val="accent1"/>
                </a:solidFill>
                <a:latin typeface="Times New Roman" panose="02020603050405020304" pitchFamily="18" charset="0"/>
                <a:ea typeface="宋体" panose="02010600030101010101" pitchFamily="2" charset="-122"/>
                <a:sym typeface="+mn-ea"/>
              </a:rPr>
              <a:t> </a:t>
            </a:r>
            <a:r>
              <a:rPr lang="en-US" altLang="zh-CN" sz="2400">
                <a:solidFill>
                  <a:schemeClr val="accent1"/>
                </a:solidFill>
                <a:latin typeface="Arial" panose="020B0604020202020204" pitchFamily="34" charset="0"/>
                <a:ea typeface="微软雅黑" panose="020B0503020204020204" charset="-122"/>
              </a:rPr>
              <a:t> </a:t>
            </a:r>
            <a:endParaRPr lang="en-US" altLang="zh-CN" sz="2400">
              <a:solidFill>
                <a:schemeClr val="accent1"/>
              </a:solidFill>
              <a:latin typeface="Arial" panose="020B0604020202020204" pitchFamily="34" charset="0"/>
              <a:ea typeface="微软雅黑" panose="020B0503020204020204" charset="-122"/>
            </a:endParaRPr>
          </a:p>
        </p:txBody>
      </p:sp>
      <p:sp>
        <p:nvSpPr>
          <p:cNvPr id="16" name="矩形: 圆角 3"/>
          <p:cNvSpPr/>
          <p:nvPr>
            <p:custDataLst>
              <p:tags r:id="rId2"/>
            </p:custDataLst>
          </p:nvPr>
        </p:nvSpPr>
        <p:spPr>
          <a:xfrm>
            <a:off x="-58420" y="-121022"/>
            <a:ext cx="366903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charset="-122"/>
                <a:ea typeface="微软雅黑" panose="020B0503020204020204" charset="-122"/>
              </a:rPr>
              <a:t>Language Focus</a:t>
            </a:r>
            <a:endParaRPr lang="zh-CN" altLang="en-US" sz="3200" b="1" dirty="0">
              <a:latin typeface="微软雅黑" panose="020B0503020204020204" charset="-122"/>
              <a:ea typeface="微软雅黑" panose="020B0503020204020204" charset="-122"/>
            </a:endParaRPr>
          </a:p>
        </p:txBody>
      </p:sp>
      <p:sp>
        <p:nvSpPr>
          <p:cNvPr id="17" name="矩形: 圆角 3"/>
          <p:cNvSpPr/>
          <p:nvPr>
            <p:custDataLst>
              <p:tags r:id="rId3"/>
            </p:custDataLst>
          </p:nvPr>
        </p:nvSpPr>
        <p:spPr>
          <a:xfrm>
            <a:off x="8402955" y="62230"/>
            <a:ext cx="371729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Part 1   Reading</a:t>
            </a:r>
            <a:endParaRPr lang="en-US" altLang="zh-CN" sz="28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linds(horizont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blinds(horizontal)">
                                      <p:cBhvr>
                                        <p:cTn id="57" dur="500"/>
                                        <p:tgtEl>
                                          <p:spTgt spid="1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xEl>
                                              <p:pRg st="1" end="1"/>
                                            </p:txEl>
                                          </p:spTgt>
                                        </p:tgtEl>
                                        <p:attrNameLst>
                                          <p:attrName>style.visibility</p:attrName>
                                        </p:attrNameLst>
                                      </p:cBhvr>
                                      <p:to>
                                        <p:strVal val="visible"/>
                                      </p:to>
                                    </p:set>
                                    <p:animEffect transition="in" filter="blinds(horizontal)">
                                      <p:cBhvr>
                                        <p:cTn id="62" dur="500"/>
                                        <p:tgtEl>
                                          <p:spTgt spid="13">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3">
                                            <p:txEl>
                                              <p:pRg st="2" end="2"/>
                                            </p:txEl>
                                          </p:spTgt>
                                        </p:tgtEl>
                                        <p:attrNameLst>
                                          <p:attrName>style.visibility</p:attrName>
                                        </p:attrNameLst>
                                      </p:cBhvr>
                                      <p:to>
                                        <p:strVal val="visible"/>
                                      </p:to>
                                    </p:set>
                                    <p:animEffect transition="in" filter="blinds(horizontal)">
                                      <p:cBhvr>
                                        <p:cTn id="72" dur="500"/>
                                        <p:tgtEl>
                                          <p:spTgt spid="13">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3">
                                            <p:txEl>
                                              <p:pRg st="3" end="3"/>
                                            </p:txEl>
                                          </p:spTgt>
                                        </p:tgtEl>
                                        <p:attrNameLst>
                                          <p:attrName>style.visibility</p:attrName>
                                        </p:attrNameLst>
                                      </p:cBhvr>
                                      <p:to>
                                        <p:strVal val="visible"/>
                                      </p:to>
                                    </p:set>
                                    <p:animEffect transition="in" filter="blinds(horizontal)">
                                      <p:cBhvr>
                                        <p:cTn id="77" dur="500"/>
                                        <p:tgtEl>
                                          <p:spTgt spid="13">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blinds(horizontal)">
                                      <p:cBhvr>
                                        <p:cTn id="82" dur="500"/>
                                        <p:tgtEl>
                                          <p:spTgt spid="15">
                                            <p:txEl>
                                              <p:pRg st="0" end="0"/>
                                            </p:txEl>
                                          </p:spTgt>
                                        </p:tgtEl>
                                      </p:cBhvr>
                                    </p:animEffect>
                                  </p:childTnLst>
                                </p:cTn>
                              </p:par>
                              <p:par>
                                <p:cTn id="83" presetID="3" presetClass="entr" presetSubtype="10" fill="hold" nodeType="withEffect">
                                  <p:stCondLst>
                                    <p:cond delay="0"/>
                                  </p:stCondLst>
                                  <p:childTnLst>
                                    <p:set>
                                      <p:cBhvr>
                                        <p:cTn id="84" dur="1" fill="hold">
                                          <p:stCondLst>
                                            <p:cond delay="0"/>
                                          </p:stCondLst>
                                        </p:cTn>
                                        <p:tgtEl>
                                          <p:spTgt spid="15">
                                            <p:txEl>
                                              <p:pRg st="1" end="1"/>
                                            </p:txEl>
                                          </p:spTgt>
                                        </p:tgtEl>
                                        <p:attrNameLst>
                                          <p:attrName>style.visibility</p:attrName>
                                        </p:attrNameLst>
                                      </p:cBhvr>
                                      <p:to>
                                        <p:strVal val="visible"/>
                                      </p:to>
                                    </p:set>
                                    <p:animEffect transition="in" filter="blinds(horizontal)">
                                      <p:cBhvr>
                                        <p:cTn id="8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6050" y="936625"/>
            <a:ext cx="12124055" cy="953135"/>
          </a:xfrm>
          <a:prstGeom prst="rect">
            <a:avLst/>
          </a:prstGeom>
          <a:noFill/>
        </p:spPr>
        <p:txBody>
          <a:bodyPr wrap="square" rtlCol="0">
            <a:spAutoFit/>
          </a:bodyPr>
          <a:lstStyle/>
          <a:p>
            <a:r>
              <a:rPr lang="en-US" altLang="zh-CN" sz="2800">
                <a:solidFill>
                  <a:srgbClr val="FF0000"/>
                </a:solidFill>
                <a:latin typeface="Times New Roman" panose="02020603050405020304" pitchFamily="18" charset="0"/>
                <a:cs typeface="Times New Roman" panose="02020603050405020304" pitchFamily="18" charset="0"/>
              </a:rPr>
              <a:t>1.If you were a successful </a:t>
            </a:r>
            <a:r>
              <a:rPr lang="en-US" altLang="zh-CN" sz="2800">
                <a:solidFill>
                  <a:srgbClr val="FF0000"/>
                </a:solidFill>
                <a:latin typeface="Times New Roman" panose="02020603050405020304" pitchFamily="18" charset="0"/>
                <a:cs typeface="Times New Roman" panose="02020603050405020304" pitchFamily="18" charset="0"/>
                <a:sym typeface="+mn-ea"/>
              </a:rPr>
              <a:t>entrepreneur, what would you do to make contributions to our society? </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67310" y="6059170"/>
            <a:ext cx="11903075" cy="798830"/>
          </a:xfrm>
          <a:prstGeom prst="rect">
            <a:avLst/>
          </a:prstGeom>
          <a:noFill/>
        </p:spPr>
        <p:txBody>
          <a:bodyPr wrap="square" rtlCol="0" anchor="t">
            <a:spAutoFit/>
          </a:bodyPr>
          <a:lstStyle/>
          <a:p>
            <a:r>
              <a:rPr lang="zh-CN" altLang="en-US"/>
              <a:t> </a:t>
            </a:r>
            <a:endParaRPr lang="zh-CN" altLang="en-US"/>
          </a:p>
          <a:p>
            <a:r>
              <a:rPr lang="en-US" altLang="zh-CN" sz="2800">
                <a:solidFill>
                  <a:srgbClr val="FF0000"/>
                </a:solidFill>
                <a:latin typeface="Times New Roman" panose="02020603050405020304" pitchFamily="18" charset="0"/>
                <a:cs typeface="Times New Roman" panose="02020603050405020304" pitchFamily="18" charset="0"/>
              </a:rPr>
              <a:t>2. What  can we learn from him? </a:t>
            </a:r>
            <a:endParaRPr lang="en-US" altLang="zh-CN" sz="2800">
              <a:solidFill>
                <a:srgbClr val="FF0000"/>
              </a:solidFill>
              <a:latin typeface="Times New Roman" panose="02020603050405020304" pitchFamily="18" charset="0"/>
              <a:cs typeface="Times New Roman" panose="02020603050405020304" pitchFamily="18" charset="0"/>
            </a:endParaRPr>
          </a:p>
        </p:txBody>
      </p:sp>
      <p:pic>
        <p:nvPicPr>
          <p:cNvPr id="3" name="interview Zongqinghou">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838325" y="1889760"/>
            <a:ext cx="7802880" cy="4105910"/>
          </a:xfrm>
          <a:prstGeom prst="rect">
            <a:avLst/>
          </a:prstGeom>
        </p:spPr>
      </p:pic>
      <p:sp>
        <p:nvSpPr>
          <p:cNvPr id="6" name="矩形: 圆角 3"/>
          <p:cNvSpPr/>
          <p:nvPr>
            <p:custDataLst>
              <p:tags r:id="rId4"/>
            </p:custDataLst>
          </p:nvPr>
        </p:nvSpPr>
        <p:spPr>
          <a:xfrm>
            <a:off x="203835" y="67573"/>
            <a:ext cx="366903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charset="-122"/>
                <a:ea typeface="微软雅黑" panose="020B0503020204020204" charset="-122"/>
              </a:rPr>
              <a:t>Post Reading</a:t>
            </a:r>
            <a:endParaRPr lang="zh-CN" altLang="en-US" sz="3200" b="1" dirty="0">
              <a:latin typeface="微软雅黑" panose="020B0503020204020204" charset="-122"/>
              <a:ea typeface="微软雅黑" panose="020B0503020204020204" charset="-122"/>
            </a:endParaRPr>
          </a:p>
        </p:txBody>
      </p:sp>
      <p:sp>
        <p:nvSpPr>
          <p:cNvPr id="7" name="矩形: 圆角 3"/>
          <p:cNvSpPr/>
          <p:nvPr>
            <p:custDataLst>
              <p:tags r:id="rId5"/>
            </p:custDataLst>
          </p:nvPr>
        </p:nvSpPr>
        <p:spPr>
          <a:xfrm>
            <a:off x="8402955" y="62230"/>
            <a:ext cx="371729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Part 1   Reading</a:t>
            </a:r>
            <a:endParaRPr lang="en-US" altLang="zh-CN" sz="28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1">
                  <p:stCondLst>
                    <p:cond delay="indefinite"/>
                  </p:stCondLst>
                </p:cTn>
                <p:tgtEl>
                  <p:spTgt spid="3"/>
                </p:tgtEl>
              </p:cMediaNode>
            </p:video>
          </p:childTnLst>
        </p:cTn>
      </p:par>
    </p:tnLst>
    <p:bldLst>
      <p:bldP spid="4" grpId="0"/>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3"/>
          <p:cNvSpPr/>
          <p:nvPr/>
        </p:nvSpPr>
        <p:spPr>
          <a:xfrm>
            <a:off x="0" y="23495"/>
            <a:ext cx="5602605" cy="4914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How to introduce a person  </a:t>
            </a:r>
            <a:endParaRPr lang="zh-CN" altLang="en-US" sz="2800" b="1" dirty="0">
              <a:latin typeface="微软雅黑" panose="020B0503020204020204" charset="-122"/>
              <a:ea typeface="微软雅黑" panose="020B0503020204020204" charset="-122"/>
            </a:endParaRPr>
          </a:p>
        </p:txBody>
      </p:sp>
      <p:sp>
        <p:nvSpPr>
          <p:cNvPr id="5" name="矩形: 圆角 3"/>
          <p:cNvSpPr/>
          <p:nvPr/>
        </p:nvSpPr>
        <p:spPr>
          <a:xfrm>
            <a:off x="8402955" y="62230"/>
            <a:ext cx="3717290" cy="714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Part 2   Writing</a:t>
            </a:r>
            <a:endParaRPr lang="zh-CN" altLang="en-US" sz="2800" b="1" dirty="0">
              <a:latin typeface="微软雅黑" panose="020B0503020204020204" charset="-122"/>
              <a:ea typeface="微软雅黑" panose="020B0503020204020204" charset="-122"/>
            </a:endParaRPr>
          </a:p>
        </p:txBody>
      </p:sp>
      <p:sp>
        <p:nvSpPr>
          <p:cNvPr id="100" name="文本框 99"/>
          <p:cNvSpPr txBox="1"/>
          <p:nvPr/>
        </p:nvSpPr>
        <p:spPr>
          <a:xfrm>
            <a:off x="0" y="447040"/>
            <a:ext cx="11912600" cy="4043680"/>
          </a:xfrm>
          <a:prstGeom prst="rect">
            <a:avLst/>
          </a:prstGeom>
          <a:noFill/>
          <a:ln w="9525">
            <a:noFill/>
          </a:ln>
        </p:spPr>
        <p:txBody>
          <a:bodyPr wrap="square">
            <a:noAutofit/>
          </a:bodyPr>
          <a:lstStyle/>
          <a:p>
            <a:pPr indent="0"/>
            <a:r>
              <a:rPr lang="zh-CN" sz="2400" b="1">
                <a:solidFill>
                  <a:srgbClr val="FF0000"/>
                </a:solidFill>
                <a:ea typeface="宋体" panose="02010600030101010101" pitchFamily="2" charset="-122"/>
              </a:rPr>
              <a:t>【亮点词汇短语】</a:t>
            </a:r>
            <a:endParaRPr lang="zh-CN" sz="2400">
              <a:solidFill>
                <a:srgbClr val="161616"/>
              </a:solidFill>
              <a:latin typeface="Times New Roman" panose="02020603050405020304" pitchFamily="18" charset="0"/>
              <a:ea typeface="宋体" panose="02010600030101010101" pitchFamily="2" charset="-122"/>
            </a:endParaRPr>
          </a:p>
          <a:p>
            <a:pPr indent="0"/>
            <a:r>
              <a:rPr lang="zh-CN" sz="2400" b="0">
                <a:solidFill>
                  <a:srgbClr val="161616"/>
                </a:solidFill>
                <a:latin typeface="Times New Roman" panose="02020603050405020304" pitchFamily="18" charset="0"/>
                <a:ea typeface="宋体" panose="02010600030101010101" pitchFamily="2" charset="-122"/>
              </a:rPr>
              <a:t>①影响：</a:t>
            </a:r>
            <a:r>
              <a:rPr lang="en-US" sz="2400" b="0">
                <a:solidFill>
                  <a:srgbClr val="161616"/>
                </a:solidFill>
                <a:latin typeface="Times New Roman" panose="02020603050405020304" pitchFamily="18" charset="0"/>
                <a:ea typeface="宋体" panose="02010600030101010101" pitchFamily="2" charset="-122"/>
              </a:rPr>
              <a:t>influence/impact </a:t>
            </a:r>
            <a:endParaRPr lang="zh-CN" sz="2400" b="0">
              <a:solidFill>
                <a:srgbClr val="161616"/>
              </a:solidFill>
              <a:latin typeface="Times New Roman" panose="02020603050405020304" pitchFamily="18" charset="0"/>
              <a:ea typeface="宋体" panose="02010600030101010101" pitchFamily="2" charset="-122"/>
            </a:endParaRPr>
          </a:p>
          <a:p>
            <a:pPr indent="0"/>
            <a:r>
              <a:rPr lang="zh-CN" sz="2400" b="0">
                <a:solidFill>
                  <a:srgbClr val="161616"/>
                </a:solidFill>
                <a:latin typeface="Times New Roman" panose="02020603050405020304" pitchFamily="18" charset="0"/>
                <a:ea typeface="宋体" panose="02010600030101010101" pitchFamily="2" charset="-122"/>
              </a:rPr>
              <a:t>②人物：</a:t>
            </a:r>
            <a:r>
              <a:rPr lang="en-US" sz="2400" b="0">
                <a:solidFill>
                  <a:srgbClr val="161616"/>
                </a:solidFill>
                <a:latin typeface="Times New Roman" panose="02020603050405020304" pitchFamily="18" charset="0"/>
                <a:ea typeface="宋体" panose="02010600030101010101" pitchFamily="2" charset="-122"/>
              </a:rPr>
              <a:t>figure </a:t>
            </a:r>
            <a:endParaRPr lang="zh-CN" sz="2400" b="0">
              <a:solidFill>
                <a:srgbClr val="161616"/>
              </a:solidFill>
              <a:latin typeface="Times New Roman" panose="02020603050405020304" pitchFamily="18" charset="0"/>
              <a:ea typeface="宋体" panose="02010600030101010101" pitchFamily="2" charset="-122"/>
            </a:endParaRPr>
          </a:p>
          <a:p>
            <a:pPr indent="0"/>
            <a:r>
              <a:rPr lang="zh-CN" sz="2400" b="0">
                <a:solidFill>
                  <a:srgbClr val="161616"/>
                </a:solidFill>
                <a:latin typeface="Times New Roman" panose="02020603050405020304" pitchFamily="18" charset="0"/>
                <a:ea typeface="宋体" panose="02010600030101010101" pitchFamily="2" charset="-122"/>
              </a:rPr>
              <a:t>③显著的：</a:t>
            </a:r>
            <a:r>
              <a:rPr lang="en-US" sz="2400" b="0">
                <a:solidFill>
                  <a:srgbClr val="161616"/>
                </a:solidFill>
                <a:latin typeface="Times New Roman" panose="02020603050405020304" pitchFamily="18" charset="0"/>
                <a:ea typeface="宋体" panose="02010600030101010101" pitchFamily="2" charset="-122"/>
              </a:rPr>
              <a:t>remarkable / outstanding</a:t>
            </a:r>
            <a:endParaRPr lang="zh-CN" sz="2400" b="0">
              <a:solidFill>
                <a:srgbClr val="161616"/>
              </a:solidFill>
              <a:latin typeface="Times New Roman" panose="02020603050405020304" pitchFamily="18" charset="0"/>
              <a:ea typeface="宋体" panose="02010600030101010101" pitchFamily="2" charset="-122"/>
            </a:endParaRPr>
          </a:p>
          <a:p>
            <a:pPr indent="0"/>
            <a:r>
              <a:rPr lang="zh-CN" sz="2400" b="0">
                <a:solidFill>
                  <a:srgbClr val="161616"/>
                </a:solidFill>
                <a:latin typeface="Times New Roman" panose="02020603050405020304" pitchFamily="18" charset="0"/>
                <a:ea typeface="宋体" panose="02010600030101010101" pitchFamily="2" charset="-122"/>
              </a:rPr>
              <a:t>④决定： </a:t>
            </a:r>
            <a:r>
              <a:rPr lang="en-US" sz="2400" b="0">
                <a:solidFill>
                  <a:srgbClr val="161616"/>
                </a:solidFill>
                <a:latin typeface="Times New Roman" panose="02020603050405020304" pitchFamily="18" charset="0"/>
                <a:ea typeface="宋体" panose="02010600030101010101" pitchFamily="2" charset="-122"/>
              </a:rPr>
              <a:t>be determined to do</a:t>
            </a:r>
            <a:endParaRPr lang="zh-CN" sz="2400" b="0">
              <a:solidFill>
                <a:srgbClr val="161616"/>
              </a:solidFill>
              <a:latin typeface="Times New Roman" panose="02020603050405020304" pitchFamily="18" charset="0"/>
              <a:ea typeface="宋体" panose="02010600030101010101" pitchFamily="2" charset="-122"/>
            </a:endParaRPr>
          </a:p>
          <a:p>
            <a:pPr indent="0"/>
            <a:r>
              <a:rPr lang="zh-CN" sz="2400" b="0">
                <a:solidFill>
                  <a:srgbClr val="161616"/>
                </a:solidFill>
                <a:latin typeface="Times New Roman" panose="02020603050405020304" pitchFamily="18" charset="0"/>
                <a:ea typeface="宋体" panose="02010600030101010101" pitchFamily="2" charset="-122"/>
              </a:rPr>
              <a:t>⑤不管，不顾：</a:t>
            </a:r>
            <a:r>
              <a:rPr lang="en-US" sz="2400" b="0">
                <a:solidFill>
                  <a:srgbClr val="161616"/>
                </a:solidFill>
                <a:latin typeface="Times New Roman" panose="02020603050405020304" pitchFamily="18" charset="0"/>
                <a:ea typeface="宋体" panose="02010600030101010101" pitchFamily="2" charset="-122"/>
              </a:rPr>
              <a:t>regardless of</a:t>
            </a:r>
            <a:endParaRPr lang="en-US" sz="2400" b="0">
              <a:solidFill>
                <a:srgbClr val="161616"/>
              </a:solidFill>
              <a:latin typeface="Times New Roman" panose="02020603050405020304" pitchFamily="18" charset="0"/>
              <a:ea typeface="宋体" panose="02010600030101010101" pitchFamily="2" charset="-122"/>
            </a:endParaRPr>
          </a:p>
          <a:p>
            <a:pPr indent="0"/>
            <a:r>
              <a:rPr lang="en-US" sz="2400" b="0">
                <a:solidFill>
                  <a:srgbClr val="161616"/>
                </a:solidFill>
                <a:latin typeface="Times New Roman" panose="02020603050405020304" pitchFamily="18" charset="0"/>
                <a:ea typeface="宋体" panose="02010600030101010101" pitchFamily="2" charset="-122"/>
              </a:rPr>
              <a:t>⑥</a:t>
            </a:r>
            <a:r>
              <a:rPr lang="zh-CN" sz="2400" b="0">
                <a:solidFill>
                  <a:srgbClr val="161616"/>
                </a:solidFill>
                <a:latin typeface="Times New Roman" panose="02020603050405020304" pitchFamily="18" charset="0"/>
                <a:ea typeface="宋体" panose="02010600030101010101" pitchFamily="2" charset="-122"/>
              </a:rPr>
              <a:t>坚守岗位：</a:t>
            </a:r>
            <a:r>
              <a:rPr lang="en-US" sz="2400" b="0">
                <a:solidFill>
                  <a:srgbClr val="161616"/>
                </a:solidFill>
                <a:latin typeface="Times New Roman" panose="02020603050405020304" pitchFamily="18" charset="0"/>
                <a:ea typeface="宋体" panose="02010600030101010101" pitchFamily="2" charset="-122"/>
              </a:rPr>
              <a:t>stick to one's post</a:t>
            </a:r>
            <a:endParaRPr lang="zh-CN" sz="2400" b="0">
              <a:solidFill>
                <a:srgbClr val="161616"/>
              </a:solidFill>
              <a:latin typeface="Times New Roman" panose="02020603050405020304" pitchFamily="18" charset="0"/>
              <a:ea typeface="宋体" panose="02010600030101010101" pitchFamily="2" charset="-122"/>
            </a:endParaRPr>
          </a:p>
          <a:p>
            <a:pPr indent="0"/>
            <a:r>
              <a:rPr lang="zh-CN" sz="2400" b="0">
                <a:solidFill>
                  <a:srgbClr val="161616"/>
                </a:solidFill>
                <a:latin typeface="Times New Roman" panose="02020603050405020304" pitchFamily="18" charset="0"/>
                <a:ea typeface="宋体" panose="02010600030101010101" pitchFamily="2" charset="-122"/>
              </a:rPr>
              <a:t>⑦面对……：</a:t>
            </a:r>
            <a:r>
              <a:rPr lang="en-US" sz="2400" b="0">
                <a:solidFill>
                  <a:srgbClr val="161616"/>
                </a:solidFill>
                <a:latin typeface="Times New Roman" panose="02020603050405020304" pitchFamily="18" charset="0"/>
                <a:ea typeface="宋体" panose="02010600030101010101" pitchFamily="2" charset="-122"/>
              </a:rPr>
              <a:t>be faced with</a:t>
            </a:r>
            <a:endParaRPr lang="zh-CN" sz="2400" b="0">
              <a:solidFill>
                <a:srgbClr val="161616"/>
              </a:solidFill>
              <a:latin typeface="Times New Roman" panose="02020603050405020304" pitchFamily="18" charset="0"/>
              <a:ea typeface="宋体" panose="02010600030101010101" pitchFamily="2" charset="-122"/>
            </a:endParaRPr>
          </a:p>
          <a:p>
            <a:pPr indent="0"/>
            <a:r>
              <a:rPr lang="zh-CN" sz="2400" b="0">
                <a:solidFill>
                  <a:srgbClr val="161616"/>
                </a:solidFill>
                <a:latin typeface="Times New Roman" panose="02020603050405020304" pitchFamily="18" charset="0"/>
                <a:ea typeface="宋体" panose="02010600030101010101" pitchFamily="2" charset="-122"/>
              </a:rPr>
              <a:t>⑧致力于做某事： </a:t>
            </a:r>
            <a:r>
              <a:rPr lang="en-US" sz="2400" b="0">
                <a:solidFill>
                  <a:srgbClr val="161616"/>
                </a:solidFill>
                <a:latin typeface="Times New Roman" panose="02020603050405020304" pitchFamily="18" charset="0"/>
                <a:ea typeface="宋体" panose="02010600030101010101" pitchFamily="2" charset="-122"/>
              </a:rPr>
              <a:t>devote oneself to</a:t>
            </a:r>
            <a:endParaRPr lang="zh-CN" sz="2400" b="0">
              <a:solidFill>
                <a:srgbClr val="161616"/>
              </a:solidFill>
              <a:latin typeface="Times New Roman" panose="02020603050405020304" pitchFamily="18" charset="0"/>
              <a:ea typeface="宋体" panose="02010600030101010101" pitchFamily="2" charset="-122"/>
            </a:endParaRPr>
          </a:p>
          <a:p>
            <a:pPr indent="0"/>
            <a:r>
              <a:rPr lang="zh-CN" sz="2400" b="0">
                <a:solidFill>
                  <a:srgbClr val="161616"/>
                </a:solidFill>
                <a:latin typeface="Times New Roman" panose="02020603050405020304" pitchFamily="18" charset="0"/>
                <a:ea typeface="宋体" panose="02010600030101010101" pitchFamily="2" charset="-122"/>
              </a:rPr>
              <a:t>⑨对什么做出重大贡献：</a:t>
            </a:r>
            <a:r>
              <a:rPr lang="en-US" sz="2400" b="0">
                <a:solidFill>
                  <a:srgbClr val="161616"/>
                </a:solidFill>
                <a:latin typeface="Times New Roman" panose="02020603050405020304" pitchFamily="18" charset="0"/>
                <a:ea typeface="宋体" panose="02010600030101010101" pitchFamily="2" charset="-122"/>
              </a:rPr>
              <a:t>make great contributions to</a:t>
            </a:r>
            <a:endParaRPr lang="zh-CN" sz="2400" b="0">
              <a:solidFill>
                <a:srgbClr val="161616"/>
              </a:solidFill>
              <a:latin typeface="Times New Roman" panose="02020603050405020304" pitchFamily="18" charset="0"/>
              <a:ea typeface="宋体" panose="02010600030101010101" pitchFamily="2" charset="-122"/>
            </a:endParaRPr>
          </a:p>
          <a:p>
            <a:pPr indent="0"/>
            <a:r>
              <a:rPr lang="zh-CN" sz="2400" b="0">
                <a:solidFill>
                  <a:srgbClr val="161616"/>
                </a:solidFill>
                <a:latin typeface="Times New Roman" panose="02020603050405020304" pitchFamily="18" charset="0"/>
                <a:ea typeface="宋体" panose="02010600030101010101" pitchFamily="2" charset="-122"/>
              </a:rPr>
              <a:t>⑩得到好结果：</a:t>
            </a:r>
            <a:r>
              <a:rPr lang="en-US" sz="2400" b="0">
                <a:solidFill>
                  <a:srgbClr val="161616"/>
                </a:solidFill>
                <a:latin typeface="Times New Roman" panose="02020603050405020304" pitchFamily="18" charset="0"/>
                <a:ea typeface="宋体" panose="02010600030101010101" pitchFamily="2" charset="-122"/>
              </a:rPr>
              <a:t>pay off</a:t>
            </a:r>
            <a:endParaRPr lang="en-US" sz="2400" b="0">
              <a:solidFill>
                <a:srgbClr val="161616"/>
              </a:solidFill>
              <a:latin typeface="Times New Roman" panose="02020603050405020304" pitchFamily="18" charset="0"/>
              <a:ea typeface="宋体" panose="02010600030101010101" pitchFamily="2" charset="-122"/>
            </a:endParaRPr>
          </a:p>
          <a:p>
            <a:pPr indent="0"/>
            <a:r>
              <a:rPr lang="en-US" sz="2400" b="0">
                <a:solidFill>
                  <a:srgbClr val="161616"/>
                </a:solidFill>
                <a:latin typeface="Times New Roman" panose="02020603050405020304" pitchFamily="18" charset="0"/>
                <a:ea typeface="宋体" panose="02010600030101010101" pitchFamily="2" charset="-122"/>
              </a:rPr>
              <a:t> </a:t>
            </a:r>
            <a:endParaRPr lang="zh-CN" b="1">
              <a:ea typeface="宋体" panose="02010600030101010101" pitchFamily="2" charset="-122"/>
            </a:endParaRPr>
          </a:p>
          <a:p>
            <a:endParaRPr lang="zh-CN" altLang="en-US" b="1">
              <a:ea typeface="宋体" panose="02010600030101010101" pitchFamily="2" charset="-122"/>
            </a:endParaRPr>
          </a:p>
        </p:txBody>
      </p:sp>
      <p:sp>
        <p:nvSpPr>
          <p:cNvPr id="7" name="文本框 6"/>
          <p:cNvSpPr txBox="1"/>
          <p:nvPr/>
        </p:nvSpPr>
        <p:spPr>
          <a:xfrm>
            <a:off x="0" y="4336415"/>
            <a:ext cx="11524615" cy="3046095"/>
          </a:xfrm>
          <a:prstGeom prst="rect">
            <a:avLst/>
          </a:prstGeom>
          <a:noFill/>
          <a:ln w="9525">
            <a:noFill/>
          </a:ln>
        </p:spPr>
        <p:txBody>
          <a:bodyPr wrap="square">
            <a:spAutoFit/>
          </a:bodyPr>
          <a:lstStyle/>
          <a:p>
            <a:pPr indent="0"/>
            <a:r>
              <a:rPr lang="zh-CN" sz="2400" b="1">
                <a:solidFill>
                  <a:srgbClr val="FF0000"/>
                </a:solidFill>
                <a:ea typeface="宋体" panose="02010600030101010101" pitchFamily="2" charset="-122"/>
              </a:rPr>
              <a:t>【常用句型】</a:t>
            </a:r>
            <a:endParaRPr lang="en-US" sz="2400" b="0">
              <a:solidFill>
                <a:srgbClr val="FF0000"/>
              </a:solidFill>
              <a:latin typeface="Times New Roman" panose="02020603050405020304" pitchFamily="18" charset="0"/>
              <a:ea typeface="宋体" panose="02010600030101010101" pitchFamily="2" charset="-122"/>
            </a:endParaRPr>
          </a:p>
          <a:p>
            <a:pPr indent="0"/>
            <a:r>
              <a:rPr lang="en-US" sz="2400" b="0">
                <a:solidFill>
                  <a:srgbClr val="161616"/>
                </a:solidFill>
                <a:latin typeface="Times New Roman" panose="02020603050405020304" pitchFamily="18" charset="0"/>
                <a:ea typeface="宋体" panose="02010600030101010101" pitchFamily="2" charset="-122"/>
              </a:rPr>
              <a:t>1. He sets a good example to all younger generations.</a:t>
            </a:r>
            <a:endParaRPr lang="en-US" sz="2400" b="0">
              <a:solidFill>
                <a:srgbClr val="161616"/>
              </a:solidFill>
              <a:latin typeface="Times New Roman" panose="02020603050405020304" pitchFamily="18" charset="0"/>
              <a:ea typeface="宋体" panose="02010600030101010101" pitchFamily="2" charset="-122"/>
            </a:endParaRPr>
          </a:p>
          <a:p>
            <a:pPr indent="0"/>
            <a:r>
              <a:rPr lang="en-US" sz="2400" b="0">
                <a:solidFill>
                  <a:srgbClr val="161616"/>
                </a:solidFill>
                <a:latin typeface="Times New Roman" panose="02020603050405020304" pitchFamily="18" charset="0"/>
                <a:ea typeface="宋体" panose="02010600030101010101" pitchFamily="2" charset="-122"/>
              </a:rPr>
              <a:t>2. The public speak / think highly of him.</a:t>
            </a:r>
            <a:endParaRPr lang="en-US" sz="2400" b="0">
              <a:solidFill>
                <a:srgbClr val="161616"/>
              </a:solidFill>
              <a:latin typeface="Times New Roman" panose="02020603050405020304" pitchFamily="18" charset="0"/>
              <a:ea typeface="宋体" panose="02010600030101010101" pitchFamily="2" charset="-122"/>
            </a:endParaRPr>
          </a:p>
          <a:p>
            <a:pPr indent="0"/>
            <a:r>
              <a:rPr lang="en-US" sz="2400" b="0">
                <a:solidFill>
                  <a:srgbClr val="161616"/>
                </a:solidFill>
                <a:latin typeface="Times New Roman" panose="02020603050405020304" pitchFamily="18" charset="0"/>
                <a:ea typeface="宋体" panose="02010600030101010101" pitchFamily="2" charset="-122"/>
              </a:rPr>
              <a:t>3. He is honored as the most extraordinary..... home and abroad.</a:t>
            </a:r>
            <a:endParaRPr lang="en-US" sz="2400" b="0">
              <a:solidFill>
                <a:srgbClr val="161616"/>
              </a:solidFill>
              <a:latin typeface="Times New Roman" panose="02020603050405020304" pitchFamily="18" charset="0"/>
              <a:ea typeface="宋体" panose="02010600030101010101" pitchFamily="2" charset="-122"/>
            </a:endParaRPr>
          </a:p>
          <a:p>
            <a:pPr indent="0"/>
            <a:r>
              <a:rPr lang="en-US" sz="2400" b="0">
                <a:solidFill>
                  <a:srgbClr val="161616"/>
                </a:solidFill>
                <a:latin typeface="Times New Roman" panose="02020603050405020304" pitchFamily="18" charset="0"/>
                <a:ea typeface="宋体" panose="02010600030101010101" pitchFamily="2" charset="-122"/>
              </a:rPr>
              <a:t>4. She is not only gifted but also diligent.  </a:t>
            </a:r>
            <a:endParaRPr lang="en-US" sz="2400" b="0">
              <a:solidFill>
                <a:srgbClr val="161616"/>
              </a:solidFill>
              <a:latin typeface="Times New Roman" panose="02020603050405020304" pitchFamily="18" charset="0"/>
              <a:ea typeface="宋体" panose="02010600030101010101" pitchFamily="2" charset="-122"/>
            </a:endParaRPr>
          </a:p>
          <a:p>
            <a:pPr indent="0"/>
            <a:r>
              <a:rPr lang="en-US" sz="2400" b="0">
                <a:solidFill>
                  <a:srgbClr val="161616"/>
                </a:solidFill>
                <a:latin typeface="Times New Roman" panose="02020603050405020304" pitchFamily="18" charset="0"/>
                <a:ea typeface="宋体" panose="02010600030101010101" pitchFamily="2" charset="-122"/>
              </a:rPr>
              <a:t>5. To devote herself to our China, she came back this year without any hesitation.</a:t>
            </a:r>
            <a:endParaRPr lang="en-US" sz="2400" b="0">
              <a:solidFill>
                <a:srgbClr val="161616"/>
              </a:solidFill>
              <a:latin typeface="Times New Roman" panose="02020603050405020304" pitchFamily="18" charset="0"/>
              <a:ea typeface="宋体" panose="02010600030101010101" pitchFamily="2" charset="-122"/>
            </a:endParaRPr>
          </a:p>
          <a:p>
            <a:pPr indent="0"/>
            <a:r>
              <a:rPr lang="en-US" sz="2400" b="0">
                <a:solidFill>
                  <a:srgbClr val="161616"/>
                </a:solidFill>
                <a:latin typeface="Times New Roman" panose="02020603050405020304" pitchFamily="18" charset="0"/>
                <a:ea typeface="宋体" panose="02010600030101010101" pitchFamily="2" charset="-122"/>
              </a:rPr>
              <a:t>6. When it comes to the role model around me, it’s nobody but....</a:t>
            </a:r>
            <a:endParaRPr lang="en-US" sz="2400" b="0">
              <a:solidFill>
                <a:srgbClr val="161616"/>
              </a:solidFill>
              <a:latin typeface="Times New Roman" panose="02020603050405020304" pitchFamily="18" charset="0"/>
              <a:ea typeface="宋体" panose="02010600030101010101" pitchFamily="2" charset="-122"/>
            </a:endParaRPr>
          </a:p>
          <a:p>
            <a:pPr indent="0"/>
            <a:r>
              <a:rPr lang="en-US" sz="2400" b="0">
                <a:solidFill>
                  <a:srgbClr val="161616"/>
                </a:solidFill>
                <a:latin typeface="Times New Roman" panose="02020603050405020304" pitchFamily="18" charset="0"/>
                <a:ea typeface="宋体" panose="02010600030101010101" pitchFamily="2" charset="-122"/>
              </a:rPr>
              <a:t> </a:t>
            </a:r>
            <a:endParaRPr lang="en-US" altLang="en-US" sz="2400" b="0">
              <a:solidFill>
                <a:srgbClr val="161616"/>
              </a:solidFill>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linds(horizontal)">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5" grpId="0" animBg="1"/>
      <p:bldP spid="5" grpId="1" animBg="1"/>
      <p:bldP spid="100" grpId="0"/>
      <p:bldP spid="100" grpId="1"/>
      <p:bldP spid="7" grpId="0"/>
      <p:bldP spid="7"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8861</Words>
  <Application>WPS 演示</Application>
  <PresentationFormat>宽屏</PresentationFormat>
  <Paragraphs>175</Paragraphs>
  <Slides>14</Slides>
  <Notes>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14</vt:i4>
      </vt:variant>
    </vt:vector>
  </HeadingPairs>
  <TitlesOfParts>
    <vt:vector size="27" baseType="lpstr">
      <vt:lpstr>Arial</vt:lpstr>
      <vt:lpstr>宋体</vt:lpstr>
      <vt:lpstr>Wingdings</vt:lpstr>
      <vt:lpstr>Times New Roman</vt:lpstr>
      <vt:lpstr>微软雅黑</vt:lpstr>
      <vt:lpstr>Calibri</vt:lpstr>
      <vt:lpstr>等线</vt:lpstr>
      <vt:lpstr>Arial Unicode MS</vt:lpstr>
      <vt:lpstr>等线 Light</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Administrator</cp:lastModifiedBy>
  <cp:revision>56</cp:revision>
  <dcterms:created xsi:type="dcterms:W3CDTF">2022-03-30T07:05:00Z</dcterms:created>
  <dcterms:modified xsi:type="dcterms:W3CDTF">2024-02-28T05:56:53Z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0B5050DE2D204C0F8F43324E9E64C3E1_13</vt:lpwstr>
  </property>
  <property fmtid="{D5CDD505-2E9C-101B-9397-08002B2CF9AE}" pid="3" name="KSOProductBuildVer">
    <vt:lpwstr>2052-11.8.2.7978</vt:lpwstr>
  </property>
</Properties>
</file>