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97" r:id="rId2"/>
    <p:sldId id="256" r:id="rId3"/>
    <p:sldId id="479" r:id="rId4"/>
    <p:sldId id="284" r:id="rId5"/>
    <p:sldId id="481" r:id="rId6"/>
    <p:sldId id="482" r:id="rId7"/>
    <p:sldId id="491" r:id="rId8"/>
    <p:sldId id="484" r:id="rId9"/>
    <p:sldId id="486" r:id="rId10"/>
    <p:sldId id="490" r:id="rId11"/>
    <p:sldId id="492" r:id="rId12"/>
    <p:sldId id="488" r:id="rId13"/>
    <p:sldId id="489" r:id="rId14"/>
    <p:sldId id="495" r:id="rId15"/>
    <p:sldId id="496" r:id="rId16"/>
    <p:sldId id="49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  <a:srgbClr val="333399"/>
    <a:srgbClr val="FCB302"/>
    <a:srgbClr val="D1F7FF"/>
    <a:srgbClr val="22ACEC"/>
    <a:srgbClr val="D1EBFF"/>
    <a:srgbClr val="19C9F5"/>
    <a:srgbClr val="E0ECF0"/>
    <a:srgbClr val="FE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0625" autoAdjust="0"/>
  </p:normalViewPr>
  <p:slideViewPr>
    <p:cSldViewPr snapToGrid="0">
      <p:cViewPr varScale="1">
        <p:scale>
          <a:sx n="104" d="100"/>
          <a:sy n="104" d="100"/>
        </p:scale>
        <p:origin x="936" y="208"/>
      </p:cViewPr>
      <p:guideLst>
        <p:guide orient="horz" pos="2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958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2569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975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 the passage quickly and find out who I am?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1114-315F-4C96-A7B9-B96E512A3D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DAF5A2-0E81-1D47-B0EB-55FBAD2316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06" y="11263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9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A8BB449-A681-4385-8A5D-52192DBD39F5}"/>
              </a:ext>
            </a:extLst>
          </p:cNvPr>
          <p:cNvSpPr/>
          <p:nvPr/>
        </p:nvSpPr>
        <p:spPr>
          <a:xfrm>
            <a:off x="377479" y="1176948"/>
            <a:ext cx="2956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1. Who Am “I”?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595FFB-9CFC-47EE-B7AA-4E63EBD365F8}"/>
              </a:ext>
            </a:extLst>
          </p:cNvPr>
          <p:cNvSpPr/>
          <p:nvPr/>
        </p:nvSpPr>
        <p:spPr>
          <a:xfrm>
            <a:off x="872405" y="1945067"/>
            <a:ext cx="6442795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creation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of human wisdom.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46A386-F0E3-4565-8DAD-0458C6F82919}"/>
              </a:ext>
            </a:extLst>
          </p:cNvPr>
          <p:cNvSpPr/>
          <p:nvPr/>
        </p:nvSpPr>
        <p:spPr>
          <a:xfrm>
            <a:off x="872406" y="2832909"/>
            <a:ext cx="10649034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connection</a:t>
            </a:r>
            <a:r>
              <a:rPr kumimoji="0" lang="en-US" altLang="zh-CN" sz="3200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(with super memory) of human interaction.</a:t>
            </a:r>
            <a:endParaRPr kumimoji="0" lang="en-US" altLang="zh-CN" sz="320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D38FD5C-C723-4EB7-9E42-D92008E74393}"/>
              </a:ext>
            </a:extLst>
          </p:cNvPr>
          <p:cNvSpPr/>
          <p:nvPr/>
        </p:nvSpPr>
        <p:spPr>
          <a:xfrm>
            <a:off x="872406" y="3766298"/>
            <a:ext cx="7047705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companion 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of the human race.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A627F14-F0C0-4B4A-A45C-D03DD3513FD7}"/>
              </a:ext>
            </a:extLst>
          </p:cNvPr>
          <p:cNvSpPr/>
          <p:nvPr/>
        </p:nvSpPr>
        <p:spPr>
          <a:xfrm>
            <a:off x="377479" y="4736311"/>
            <a:ext cx="1127116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2. Why does the author write in the first person view?</a:t>
            </a:r>
          </a:p>
          <a:p>
            <a:pPr>
              <a:lnSpc>
                <a:spcPts val="1200"/>
              </a:lnSpc>
            </a:pP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A. To vividly describe the development of computer by personification.</a:t>
            </a: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BF2EED50-13E1-46AF-A21F-863BD0D4C1BF}"/>
              </a:ext>
            </a:extLst>
          </p:cNvPr>
          <p:cNvSpPr/>
          <p:nvPr/>
        </p:nvSpPr>
        <p:spPr>
          <a:xfrm>
            <a:off x="1312842" y="261486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A8079AC-0A00-4423-B4AA-7F4E74E7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96" y="377909"/>
            <a:ext cx="1739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Reflection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3CB31450-3B5E-40DB-94E0-12EA4EA91C42}"/>
              </a:ext>
            </a:extLst>
          </p:cNvPr>
          <p:cNvSpPr/>
          <p:nvPr/>
        </p:nvSpPr>
        <p:spPr>
          <a:xfrm>
            <a:off x="3902650" y="261487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DC5E2FE-E5D8-4064-A71B-70F30C58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3922" y="5895348"/>
            <a:ext cx="1053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B. To make the basic knowledge of computer easy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35009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12DD74E-07D7-4BDB-B626-426D73B1AB92}"/>
              </a:ext>
            </a:extLst>
          </p:cNvPr>
          <p:cNvSpPr/>
          <p:nvPr/>
        </p:nvSpPr>
        <p:spPr>
          <a:xfrm>
            <a:off x="473402" y="1124227"/>
            <a:ext cx="10654144" cy="137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Suppose you were a volunteer teacher in </a:t>
            </a:r>
            <a:r>
              <a:rPr lang="en-US" altLang="zh-CN" sz="2800" b="1" spc="-15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n international</a:t>
            </a:r>
            <a:r>
              <a:rPr lang="en-US" altLang="zh-CN" sz="2800" b="1" spc="-15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 primary school 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, please introduce the computer’s development to the kids  there. Please include 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the change, memory improvement 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and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applications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0EDFA4-D013-4EE8-B19D-3439E8102F3F}"/>
              </a:ext>
            </a:extLst>
          </p:cNvPr>
          <p:cNvSpPr/>
          <p:nvPr/>
        </p:nvSpPr>
        <p:spPr>
          <a:xfrm>
            <a:off x="473402" y="2660396"/>
            <a:ext cx="10218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-10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I am the computer. </a:t>
            </a:r>
            <a:r>
              <a:rPr kumimoji="0" lang="en-US" altLang="zh-CN" sz="2400" i="0" u="none" strike="noStrike" kern="1200" cap="none" spc="-10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Over time I have been changed quite a lot.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When I was young…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At the time…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Over time…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time went by…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By the time…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a result…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From then on…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Now…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I grow older…</a:t>
            </a:r>
            <a:endParaRPr kumimoji="0" lang="en-US" altLang="zh-CN" sz="2400" i="0" u="none" strike="noStrike" kern="1200" cap="none" spc="-10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E252DD-61B8-40AB-B422-4B688265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79" y="3255580"/>
            <a:ext cx="7268692" cy="30896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平行四边形 5">
            <a:extLst>
              <a:ext uri="{FF2B5EF4-FFF2-40B4-BE49-F238E27FC236}">
                <a16:creationId xmlns:a16="http://schemas.microsoft.com/office/drawing/2014/main" id="{0D21EE21-9212-4386-A9AE-F214ACF85953}"/>
              </a:ext>
            </a:extLst>
          </p:cNvPr>
          <p:cNvSpPr/>
          <p:nvPr/>
        </p:nvSpPr>
        <p:spPr>
          <a:xfrm>
            <a:off x="1312842" y="261486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50AF12D2-C697-4EB5-89D2-DBAC0FD6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002" y="377909"/>
            <a:ext cx="15180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Retelling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43C699E-0944-40C8-9848-0181C6158C08}"/>
              </a:ext>
            </a:extLst>
          </p:cNvPr>
          <p:cNvSpPr/>
          <p:nvPr/>
        </p:nvSpPr>
        <p:spPr>
          <a:xfrm>
            <a:off x="3902650" y="261487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6AC94F-2D3F-4E51-A153-C8222D54C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6B6224AF-2D06-40DF-A0C0-D397C9E84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657937-9695-4E63-B744-9D59CDAF7D7B}"/>
              </a:ext>
            </a:extLst>
          </p:cNvPr>
          <p:cNvSpPr/>
          <p:nvPr/>
        </p:nvSpPr>
        <p:spPr>
          <a:xfrm>
            <a:off x="3860803" y="3627011"/>
            <a:ext cx="8331198" cy="32412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C8E1F2-9016-4F56-A2A5-D4CCD8047742}"/>
              </a:ext>
            </a:extLst>
          </p:cNvPr>
          <p:cNvSpPr/>
          <p:nvPr/>
        </p:nvSpPr>
        <p:spPr>
          <a:xfrm>
            <a:off x="383238" y="1073650"/>
            <a:ext cx="7241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What other applications do you know?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590041-19A1-4E86-8E80-34A8EF530F3B}"/>
              </a:ext>
            </a:extLst>
          </p:cNvPr>
          <p:cNvSpPr/>
          <p:nvPr/>
        </p:nvSpPr>
        <p:spPr>
          <a:xfrm>
            <a:off x="2090056" y="3047210"/>
            <a:ext cx="7924801" cy="24068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A8E07A-863E-4565-B50E-8576AFD6CE61}"/>
              </a:ext>
            </a:extLst>
          </p:cNvPr>
          <p:cNvSpPr/>
          <p:nvPr/>
        </p:nvSpPr>
        <p:spPr>
          <a:xfrm>
            <a:off x="3787783" y="4296015"/>
            <a:ext cx="833119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a social humanoid robot.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 activated on February 14, 2016 and made her first public appearance in mid-March 2016 in Austin, Texas, United States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 able to display more than 50 facial expressions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In October 2017, Sophia became the first robot to receive citizenship of any country.</a:t>
            </a:r>
            <a:endParaRPr lang="zh-CN" alt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92D6A7F-D6C2-4E3B-B2D5-B3E0CCA7B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6" l="24954" r="73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7" r="28830"/>
          <a:stretch/>
        </p:blipFill>
        <p:spPr>
          <a:xfrm>
            <a:off x="1075187" y="4309097"/>
            <a:ext cx="1681636" cy="21481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280D10-98B5-41C9-BD35-BB8494F30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0" r="11940"/>
          <a:stretch/>
        </p:blipFill>
        <p:spPr>
          <a:xfrm>
            <a:off x="280688" y="1924650"/>
            <a:ext cx="3415537" cy="231294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C6A26AD-F1E2-4612-B152-F4504316BB0A}"/>
              </a:ext>
            </a:extLst>
          </p:cNvPr>
          <p:cNvSpPr/>
          <p:nvPr/>
        </p:nvSpPr>
        <p:spPr>
          <a:xfrm>
            <a:off x="3771692" y="1740705"/>
            <a:ext cx="842030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a computer program that plays the board game Go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become the first computer Go program to beat a human professional Go player in October 2015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beat Lee Sedol,  a 9-dan professional In March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At the 2017 Future of Go Summit, its successor AlphaGo Master beat </a:t>
            </a:r>
            <a:r>
              <a:rPr lang="en-US" altLang="zh-CN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Ke</a:t>
            </a: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Jie</a:t>
            </a: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, the world No.1 ranked player at the time.</a:t>
            </a:r>
            <a:endParaRPr lang="zh-CN" alt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654269C9-0036-4164-819C-E6EF8289E310}"/>
              </a:ext>
            </a:extLst>
          </p:cNvPr>
          <p:cNvSpPr/>
          <p:nvPr/>
        </p:nvSpPr>
        <p:spPr>
          <a:xfrm>
            <a:off x="1312842" y="261486"/>
            <a:ext cx="320834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5EC481E-044F-4593-AB21-0C963A68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244" y="377909"/>
            <a:ext cx="3273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Further thinking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D0DBD955-DC12-4663-A04E-5DBEF32D51E3}"/>
              </a:ext>
            </a:extLst>
          </p:cNvPr>
          <p:cNvSpPr/>
          <p:nvPr/>
        </p:nvSpPr>
        <p:spPr>
          <a:xfrm>
            <a:off x="4460636" y="261486"/>
            <a:ext cx="68813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52F5067-98BB-411A-8E14-290DC932B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602EB1A-DC70-4838-9BD9-5CE512EEC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671" l="8247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3609" y="224589"/>
            <a:ext cx="1261279" cy="9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B4E37A-0D88-4D71-A51E-3B372E23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907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7575E0E-8BE9-4ED4-B750-5C3351FF451F}"/>
              </a:ext>
            </a:extLst>
          </p:cNvPr>
          <p:cNvSpPr/>
          <p:nvPr/>
        </p:nvSpPr>
        <p:spPr>
          <a:xfrm>
            <a:off x="4550979" y="1362368"/>
            <a:ext cx="737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Clue 1: change—memory—application</a:t>
            </a:r>
          </a:p>
          <a:p>
            <a:pPr lvl="0">
              <a:defRPr/>
            </a:pP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Clue 2: creation—connection—companion</a:t>
            </a:r>
          </a:p>
          <a:p>
            <a:pPr lvl="0">
              <a:defRPr/>
            </a:pP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Clue 3: your thinking about the development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66A5CA4-DDC5-4042-BBF0-B3F98869AD78}"/>
              </a:ext>
            </a:extLst>
          </p:cNvPr>
          <p:cNvSpPr/>
          <p:nvPr/>
        </p:nvSpPr>
        <p:spPr>
          <a:xfrm>
            <a:off x="2815769" y="580570"/>
            <a:ext cx="2627088" cy="78179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0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24CB9B8-EAA1-460F-A268-074CABB4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1" y="4378203"/>
            <a:ext cx="11217760" cy="2051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946A04-F9CD-463A-9F83-8CC92519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1" y="1134985"/>
            <a:ext cx="11182910" cy="25806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67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49A0596-A6CD-4E6B-905B-53229AD0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6" y="4860623"/>
            <a:ext cx="11312824" cy="17274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E52336-CD8A-424A-B6E2-4C969257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6" y="2339818"/>
            <a:ext cx="11528028" cy="22953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5F815F-8CE8-4272-903D-4C897568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86" y="269969"/>
            <a:ext cx="9940730" cy="20145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142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:a16="http://schemas.microsoft.com/office/drawing/2014/main" id="{D267B431-8736-4048-B688-146F8EE3AA59}"/>
              </a:ext>
            </a:extLst>
          </p:cNvPr>
          <p:cNvSpPr/>
          <p:nvPr/>
        </p:nvSpPr>
        <p:spPr>
          <a:xfrm>
            <a:off x="1312842" y="261486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AC61CA4-128C-491C-A194-A391832C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899" y="377909"/>
            <a:ext cx="2058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Assignment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E717F760-B408-48D6-A071-2A549427C4BB}"/>
              </a:ext>
            </a:extLst>
          </p:cNvPr>
          <p:cNvSpPr/>
          <p:nvPr/>
        </p:nvSpPr>
        <p:spPr>
          <a:xfrm>
            <a:off x="3902650" y="261487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81DBBC-60C1-4B4C-A5B7-C7BEB000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644C243-529B-4059-8A7B-1E450DF3FE6E}"/>
              </a:ext>
            </a:extLst>
          </p:cNvPr>
          <p:cNvSpPr/>
          <p:nvPr/>
        </p:nvSpPr>
        <p:spPr>
          <a:xfrm>
            <a:off x="557808" y="1865054"/>
            <a:ext cx="1081782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3200" b="1" spc="-100" dirty="0">
                <a:solidFill>
                  <a:prstClr val="black"/>
                </a:solidFill>
                <a:latin typeface="Cambria" panose="02040503050406030204" pitchFamily="18" charset="0"/>
              </a:rPr>
              <a:t>Write a post on the topic </a:t>
            </a:r>
            <a:r>
              <a:rPr lang="en-US" altLang="zh-CN" sz="3200" b="1" i="1" spc="-100" dirty="0">
                <a:solidFill>
                  <a:prstClr val="black"/>
                </a:solidFill>
                <a:latin typeface="Cambria" panose="02040503050406030204" pitchFamily="18" charset="0"/>
              </a:rPr>
              <a:t>Will AI replace human beings in the future?</a:t>
            </a:r>
            <a:r>
              <a:rPr lang="en-US" altLang="zh-CN" sz="3200" b="1" spc="-100" dirty="0">
                <a:solidFill>
                  <a:prstClr val="black"/>
                </a:solidFill>
                <a:latin typeface="Cambria" panose="02040503050406030204" pitchFamily="18" charset="0"/>
              </a:rPr>
              <a:t> and submit it on the website Debate.org.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pc="-1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200" spc="-100" dirty="0">
                <a:solidFill>
                  <a:prstClr val="black"/>
                </a:solidFill>
                <a:latin typeface="Cambria" panose="02040503050406030204" pitchFamily="18" charset="0"/>
              </a:rPr>
              <a:t>1. Make a claim first and then add sufficient evidence.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3200" spc="-100" dirty="0">
                <a:solidFill>
                  <a:prstClr val="black"/>
                </a:solidFill>
                <a:latin typeface="Cambria" panose="02040503050406030204" pitchFamily="18" charset="0"/>
              </a:rPr>
              <a:t>2. Advocate an attitude towards the development of the computer. </a:t>
            </a:r>
          </a:p>
        </p:txBody>
      </p:sp>
    </p:spTree>
    <p:extLst>
      <p:ext uri="{BB962C8B-B14F-4D97-AF65-F5344CB8AC3E}">
        <p14:creationId xmlns:p14="http://schemas.microsoft.com/office/powerpoint/2010/main" val="14344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73634" y="2148038"/>
            <a:ext cx="6145618" cy="150982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569841" y="2397490"/>
            <a:ext cx="3753207" cy="55399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M2U3 Who Am I?</a:t>
            </a:r>
            <a:endParaRPr lang="zh-CN" altLang="en-US" sz="3600" b="1" dirty="0">
              <a:solidFill>
                <a:srgbClr val="22ACEC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73634" y="3089231"/>
            <a:ext cx="5774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Reading</a:t>
            </a:r>
            <a:endParaRPr lang="zh-CN" altLang="en-US" sz="2800" dirty="0">
              <a:solidFill>
                <a:srgbClr val="22ACEC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-806204" y="2148037"/>
            <a:ext cx="1435396" cy="150982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815726" y="3057331"/>
            <a:ext cx="4890634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A1F31D-260F-481D-8A85-77F3F4DA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88" y="2229972"/>
            <a:ext cx="7716724" cy="45180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3C5F923-D348-44E7-AFBA-7A59C0D8B989}"/>
              </a:ext>
            </a:extLst>
          </p:cNvPr>
          <p:cNvSpPr/>
          <p:nvPr/>
        </p:nvSpPr>
        <p:spPr>
          <a:xfrm>
            <a:off x="445266" y="320427"/>
            <a:ext cx="9303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mbria" panose="02040503050406030204" pitchFamily="18" charset="0"/>
              </a:rPr>
              <a:t>1. Can you tell the names of the following items?</a:t>
            </a:r>
          </a:p>
          <a:p>
            <a:r>
              <a:rPr lang="en-US" altLang="zh-CN" sz="3200" b="1" dirty="0">
                <a:latin typeface="Cambria" panose="02040503050406030204" pitchFamily="18" charset="0"/>
              </a:rPr>
              <a:t>2. What do they have in common?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9EE0AF-414D-4EE7-A8B4-F48696FEC555}"/>
              </a:ext>
            </a:extLst>
          </p:cNvPr>
          <p:cNvSpPr/>
          <p:nvPr/>
        </p:nvSpPr>
        <p:spPr>
          <a:xfrm>
            <a:off x="2393336" y="3657959"/>
            <a:ext cx="1751308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0E9744-70B8-4232-9E22-D9F28CC79917}"/>
              </a:ext>
            </a:extLst>
          </p:cNvPr>
          <p:cNvSpPr/>
          <p:nvPr/>
        </p:nvSpPr>
        <p:spPr>
          <a:xfrm>
            <a:off x="4316556" y="3643891"/>
            <a:ext cx="1751308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6CF6B5-FB52-43EF-B25F-012186E9FBEE}"/>
              </a:ext>
            </a:extLst>
          </p:cNvPr>
          <p:cNvSpPr/>
          <p:nvPr/>
        </p:nvSpPr>
        <p:spPr>
          <a:xfrm>
            <a:off x="2393336" y="6209488"/>
            <a:ext cx="1751308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9B89A1-6D64-4A54-B75A-F212B67737BA}"/>
              </a:ext>
            </a:extLst>
          </p:cNvPr>
          <p:cNvSpPr/>
          <p:nvPr/>
        </p:nvSpPr>
        <p:spPr>
          <a:xfrm>
            <a:off x="6288258" y="6209488"/>
            <a:ext cx="1519311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97CEEC0-1B37-401D-9779-2AD4F87A0C78}"/>
              </a:ext>
            </a:extLst>
          </p:cNvPr>
          <p:cNvSpPr txBox="1">
            <a:spLocks/>
          </p:cNvSpPr>
          <p:nvPr/>
        </p:nvSpPr>
        <p:spPr>
          <a:xfrm>
            <a:off x="2393336" y="1565995"/>
            <a:ext cx="7355575" cy="654548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The development of computer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1307378" y="3102313"/>
            <a:ext cx="10152599" cy="3074268"/>
          </a:xfrm>
          <a:prstGeom prst="rect">
            <a:avLst/>
          </a:prstGeom>
          <a:effectLst/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changed quiet a lot.(Para.1)</a:t>
            </a:r>
          </a:p>
          <a:p>
            <a:pPr marL="0" lvl="1">
              <a:spcBef>
                <a:spcPts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These changes only become possible as my memory improved.(Para.2)</a:t>
            </a:r>
          </a:p>
          <a:p>
            <a:pPr marL="0" lvl="1">
              <a:spcBef>
                <a:spcPts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Since the 1970s many new applications have been found for me.(Para.3)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041057" y="283103"/>
            <a:ext cx="3649679" cy="763469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solidFill>
                  <a:srgbClr val="CC6600"/>
                </a:solidFill>
                <a:latin typeface="Cambria" panose="02040503050406030204" pitchFamily="18" charset="0"/>
              </a:rPr>
              <a:t>A computer.</a:t>
            </a:r>
            <a:endParaRPr lang="zh-CN" altLang="en-US" sz="4400" b="1" dirty="0">
              <a:solidFill>
                <a:srgbClr val="CC66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98FA1A-99A8-4065-928D-93928181107A}"/>
              </a:ext>
            </a:extLst>
          </p:cNvPr>
          <p:cNvSpPr/>
          <p:nvPr/>
        </p:nvSpPr>
        <p:spPr>
          <a:xfrm>
            <a:off x="377479" y="1699152"/>
            <a:ext cx="10210399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dirty="0">
                <a:latin typeface="Cambria" panose="02040503050406030204" pitchFamily="18" charset="0"/>
              </a:rPr>
              <a:t>1. What is the focus of each paragraph? 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latin typeface="Cambria" panose="02040503050406030204" pitchFamily="18" charset="0"/>
              </a:rPr>
              <a:t>2. How are the focuses developed in the passage?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CA5FDB-6FAE-4A4E-95D1-07677FA13B13}"/>
              </a:ext>
            </a:extLst>
          </p:cNvPr>
          <p:cNvSpPr/>
          <p:nvPr/>
        </p:nvSpPr>
        <p:spPr>
          <a:xfrm>
            <a:off x="377479" y="321115"/>
            <a:ext cx="3417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Who Am “I”?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DCFA1A2-DC88-49A9-BFC3-ECF17C2D691D}"/>
              </a:ext>
            </a:extLst>
          </p:cNvPr>
          <p:cNvSpPr/>
          <p:nvPr/>
        </p:nvSpPr>
        <p:spPr>
          <a:xfrm>
            <a:off x="5179169" y="3194983"/>
            <a:ext cx="1655584" cy="491770"/>
          </a:xfrm>
          <a:prstGeom prst="ellipse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A8E7913-EAA4-4E9F-8BFA-1804601F54FC}"/>
              </a:ext>
            </a:extLst>
          </p:cNvPr>
          <p:cNvCxnSpPr>
            <a:cxnSpLocks/>
          </p:cNvCxnSpPr>
          <p:nvPr/>
        </p:nvCxnSpPr>
        <p:spPr>
          <a:xfrm flipV="1">
            <a:off x="377479" y="1341691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8854D164-CC68-4B4A-BBC5-F92AA4F6C62A}"/>
              </a:ext>
            </a:extLst>
          </p:cNvPr>
          <p:cNvSpPr/>
          <p:nvPr/>
        </p:nvSpPr>
        <p:spPr>
          <a:xfrm>
            <a:off x="8945257" y="3893766"/>
            <a:ext cx="1578093" cy="548529"/>
          </a:xfrm>
          <a:prstGeom prst="ellipse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DEDA24F-16A1-4D72-AD78-332EDE19447B}"/>
              </a:ext>
            </a:extLst>
          </p:cNvPr>
          <p:cNvSpPr/>
          <p:nvPr/>
        </p:nvSpPr>
        <p:spPr>
          <a:xfrm>
            <a:off x="5179169" y="5142807"/>
            <a:ext cx="3127923" cy="491770"/>
          </a:xfrm>
          <a:prstGeom prst="ellipse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9DBCDED-3666-4B2B-9371-865392C64723}"/>
              </a:ext>
            </a:extLst>
          </p:cNvPr>
          <p:cNvSpPr/>
          <p:nvPr/>
        </p:nvSpPr>
        <p:spPr>
          <a:xfrm>
            <a:off x="1307377" y="3183836"/>
            <a:ext cx="1869775" cy="49177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659150A3-4E96-42E1-9473-0AB994BB3DDB}"/>
              </a:ext>
            </a:extLst>
          </p:cNvPr>
          <p:cNvSpPr/>
          <p:nvPr/>
        </p:nvSpPr>
        <p:spPr>
          <a:xfrm>
            <a:off x="856009" y="3308918"/>
            <a:ext cx="253490" cy="28341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8935ED-34FD-479D-A889-0C73E6CB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6" y="1658601"/>
            <a:ext cx="11960162" cy="51219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730F939-558C-4B1B-9EDF-1990ED007711}"/>
              </a:ext>
            </a:extLst>
          </p:cNvPr>
          <p:cNvSpPr/>
          <p:nvPr/>
        </p:nvSpPr>
        <p:spPr>
          <a:xfrm>
            <a:off x="2589199" y="4038219"/>
            <a:ext cx="2650211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calculating machine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analytical machine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universal machine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PC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laptop</a:t>
            </a:r>
            <a:endParaRPr lang="zh-CN" altLang="en-US" sz="2400" spc="-100" dirty="0">
              <a:solidFill>
                <a:srgbClr val="CC66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BA9A4C-3223-4CB3-9D2E-30CF729DCAC7}"/>
              </a:ext>
            </a:extLst>
          </p:cNvPr>
          <p:cNvSpPr/>
          <p:nvPr/>
        </p:nvSpPr>
        <p:spPr>
          <a:xfrm>
            <a:off x="5775676" y="4387142"/>
            <a:ext cx="265021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transistors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chips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network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Word Wide Web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0129D4-BC09-4292-A642-4D2711E796A1}"/>
              </a:ext>
            </a:extLst>
          </p:cNvPr>
          <p:cNvSpPr/>
          <p:nvPr/>
        </p:nvSpPr>
        <p:spPr>
          <a:xfrm>
            <a:off x="9148133" y="4713277"/>
            <a:ext cx="286403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trade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robots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mobile phones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medical operations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space rockets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providing a life of high quality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155F75-792F-49DB-BCF8-B4A8933E64D4}"/>
              </a:ext>
            </a:extLst>
          </p:cNvPr>
          <p:cNvSpPr/>
          <p:nvPr/>
        </p:nvSpPr>
        <p:spPr>
          <a:xfrm>
            <a:off x="2143118" y="2588236"/>
            <a:ext cx="3096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</a:t>
            </a:r>
            <a:r>
              <a:rPr lang="en-US" altLang="zh-CN" sz="3200" b="1" spc="-100" dirty="0">
                <a:solidFill>
                  <a:srgbClr val="006600"/>
                </a:solidFill>
                <a:latin typeface="Cambria" panose="02040503050406030204" pitchFamily="18" charset="0"/>
              </a:rPr>
              <a:t>change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 quiet a lot.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30E8F4-DF8E-4235-982E-DB0F349A53B3}"/>
              </a:ext>
            </a:extLst>
          </p:cNvPr>
          <p:cNvSpPr/>
          <p:nvPr/>
        </p:nvSpPr>
        <p:spPr>
          <a:xfrm>
            <a:off x="8729663" y="2403570"/>
            <a:ext cx="3336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Since the 1970s many </a:t>
            </a:r>
            <a:r>
              <a:rPr lang="en-US" altLang="zh-CN" sz="3200" b="1" spc="-100" dirty="0">
                <a:solidFill>
                  <a:srgbClr val="006600"/>
                </a:solidFill>
                <a:latin typeface="Cambria" panose="02040503050406030204" pitchFamily="18" charset="0"/>
              </a:rPr>
              <a:t>new applications 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have been found for me.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0D0F3B-5530-4FBC-AEF7-37397E8F03C6}"/>
              </a:ext>
            </a:extLst>
          </p:cNvPr>
          <p:cNvSpPr/>
          <p:nvPr/>
        </p:nvSpPr>
        <p:spPr>
          <a:xfrm>
            <a:off x="5552634" y="2403570"/>
            <a:ext cx="317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These changed only become possible as my </a:t>
            </a:r>
            <a:r>
              <a:rPr lang="en-US" altLang="zh-CN" sz="3200" b="1" spc="-100" dirty="0">
                <a:solidFill>
                  <a:srgbClr val="006600"/>
                </a:solidFill>
                <a:latin typeface="Cambria" panose="02040503050406030204" pitchFamily="18" charset="0"/>
              </a:rPr>
              <a:t>memory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improved.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6BF5F7-FA69-4EF7-A5CB-20FE06B14D04}"/>
              </a:ext>
            </a:extLst>
          </p:cNvPr>
          <p:cNvSpPr/>
          <p:nvPr/>
        </p:nvSpPr>
        <p:spPr>
          <a:xfrm>
            <a:off x="186326" y="176256"/>
            <a:ext cx="1021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Cambria" panose="02040503050406030204" pitchFamily="18" charset="0"/>
              </a:rPr>
              <a:t>1. What are my changes? </a:t>
            </a:r>
          </a:p>
          <a:p>
            <a:r>
              <a:rPr lang="en-US" altLang="zh-CN" sz="3000" b="1" dirty="0">
                <a:latin typeface="Cambria" panose="02040503050406030204" pitchFamily="18" charset="0"/>
              </a:rPr>
              <a:t>2. How is my memory improved?</a:t>
            </a:r>
          </a:p>
          <a:p>
            <a:r>
              <a:rPr lang="en-US" altLang="zh-CN" sz="3000" b="1" dirty="0">
                <a:latin typeface="Cambria" panose="02040503050406030204" pitchFamily="18" charset="0"/>
              </a:rPr>
              <a:t>3. What are my new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6301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EC0C8E3-B8B7-4AD5-9CEB-338BA80B2441}"/>
              </a:ext>
            </a:extLst>
          </p:cNvPr>
          <p:cNvSpPr/>
          <p:nvPr/>
        </p:nvSpPr>
        <p:spPr>
          <a:xfrm>
            <a:off x="281901" y="170332"/>
            <a:ext cx="102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-100" dirty="0">
                <a:latin typeface="Cambria" panose="02040503050406030204" pitchFamily="18" charset="0"/>
              </a:rPr>
              <a:t>1. What is </a:t>
            </a:r>
            <a:r>
              <a:rPr lang="en-US" altLang="zh-CN" sz="3200" b="1" spc="-100" dirty="0">
                <a:solidFill>
                  <a:srgbClr val="00B050"/>
                </a:solidFill>
                <a:latin typeface="Cambria" panose="02040503050406030204" pitchFamily="18" charset="0"/>
              </a:rPr>
              <a:t>the result </a:t>
            </a:r>
            <a:r>
              <a:rPr lang="en-US" altLang="zh-CN" sz="3200" b="1" spc="-100" dirty="0">
                <a:latin typeface="Cambria" panose="02040503050406030204" pitchFamily="18" charset="0"/>
              </a:rPr>
              <a:t>of each change? </a:t>
            </a:r>
          </a:p>
          <a:p>
            <a:r>
              <a:rPr lang="en-US" altLang="zh-CN" sz="3200" b="1" spc="-100" dirty="0">
                <a:latin typeface="Cambria" panose="02040503050406030204" pitchFamily="18" charset="0"/>
              </a:rPr>
              <a:t>2. Which is </a:t>
            </a:r>
            <a:r>
              <a:rPr lang="en-US" altLang="zh-CN" sz="3200" b="1" spc="-100" dirty="0">
                <a:solidFill>
                  <a:srgbClr val="FF0000"/>
                </a:solidFill>
                <a:latin typeface="Cambria" panose="02040503050406030204" pitchFamily="18" charset="0"/>
              </a:rPr>
              <a:t>the most significant change</a:t>
            </a:r>
            <a:r>
              <a:rPr lang="en-US" altLang="zh-CN" sz="3200" b="1" spc="-100" dirty="0">
                <a:latin typeface="Cambria" panose="02040503050406030204" pitchFamily="18" charset="0"/>
              </a:rPr>
              <a:t>? Why?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3AF2C9-4D27-4151-91AF-FED41E37A549}"/>
              </a:ext>
            </a:extLst>
          </p:cNvPr>
          <p:cNvSpPr/>
          <p:nvPr/>
        </p:nvSpPr>
        <p:spPr>
          <a:xfrm>
            <a:off x="281902" y="1451357"/>
            <a:ext cx="1156620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changed quite a lot. I began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calculating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France in 1642. Although I was young I could simplify difficult sums. I developed very slowly and it took nearly two hundred years before I was built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an analytical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by Charles Babbage. After I was programmed by an operator who used cards with holes, I could “think” logically and produce an answer quicker than any person. At that time it was considered a technological revolution and the start of my “artificial intelligence”. In 1936 my real father, Alan Turing, wrote a book about how I could be made to work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“universal machine”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to solve any difficult mathematical problem. From then on, I grew rapidly both in size and in brainpower. By the 1949s I had grown as large as a room, and I wondered if I would grow any larger. However, this reality also worried my designers. As time went by, I was make smaller. First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PC (personal computer)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and then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laptop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I have been used in offices and homes since the 1970s.</a:t>
            </a:r>
            <a:endParaRPr lang="zh-CN" altLang="en-US" sz="2800" i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BADCA72-EEC5-4CC2-B9BA-57C61A273BBF}"/>
              </a:ext>
            </a:extLst>
          </p:cNvPr>
          <p:cNvCxnSpPr>
            <a:cxnSpLocks/>
          </p:cNvCxnSpPr>
          <p:nvPr/>
        </p:nvCxnSpPr>
        <p:spPr>
          <a:xfrm flipV="1">
            <a:off x="377479" y="1326195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5927266E-C0E6-41C0-83D8-EAC9BBAF2790}"/>
              </a:ext>
            </a:extLst>
          </p:cNvPr>
          <p:cNvSpPr/>
          <p:nvPr/>
        </p:nvSpPr>
        <p:spPr>
          <a:xfrm>
            <a:off x="281901" y="1442383"/>
            <a:ext cx="1156620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changed quite a lot. I began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calculating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France in 1642. Although I was young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could simplify difficult sums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I developed very slowly and it took nearly two hundred years before I was built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an analytical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by Charles Babbage. After I was programmed by an operator who used cards with holes,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could “think” logically and produce an answer quicker than any person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At that time it was considered a technological revolution and the start of my “artificial intelligence”. In 1936 my real father, Alan Turing, wrote a book about how I could be made to work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“universal machine”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to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solve any difficult mathematical problem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From then on, I grew rapidly both in size and in brainpower. By the 1949s I had grown as large as a room, and I wondered if I would grow any larger. However, this reality also worried my designers. As time went by, I was make smaller. First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PC (personal computer)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and then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laptop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have been used in offices and homes since the 1970s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zh-CN" altLang="en-US" sz="2800" i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3A4890C-F6A7-4B61-B185-01FE2805CBB3}"/>
              </a:ext>
            </a:extLst>
          </p:cNvPr>
          <p:cNvCxnSpPr>
            <a:cxnSpLocks/>
          </p:cNvCxnSpPr>
          <p:nvPr/>
        </p:nvCxnSpPr>
        <p:spPr>
          <a:xfrm>
            <a:off x="1450428" y="3846786"/>
            <a:ext cx="10364093" cy="7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1760150-3A52-4EB5-9953-2D1E7566CBD5}"/>
              </a:ext>
            </a:extLst>
          </p:cNvPr>
          <p:cNvCxnSpPr>
            <a:cxnSpLocks/>
          </p:cNvCxnSpPr>
          <p:nvPr/>
        </p:nvCxnSpPr>
        <p:spPr>
          <a:xfrm>
            <a:off x="391547" y="4262511"/>
            <a:ext cx="3125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3372392-0386-4365-B44E-74DAE4FF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55" y="1285150"/>
            <a:ext cx="1522646" cy="19932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78183D-714B-4345-B3C4-55D53B2ACC24}"/>
              </a:ext>
            </a:extLst>
          </p:cNvPr>
          <p:cNvSpPr/>
          <p:nvPr/>
        </p:nvSpPr>
        <p:spPr>
          <a:xfrm>
            <a:off x="377479" y="1489947"/>
            <a:ext cx="9460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Considered by some to be a "father of the computer",  ______________________ is credited with inventing the first mechanical computer.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6967D5-2147-4229-8A9E-DC46B26D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5" y="3267411"/>
            <a:ext cx="1522646" cy="206941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DC4E03A-8F60-4918-A58F-23BEA6B3A7F9}"/>
              </a:ext>
            </a:extLst>
          </p:cNvPr>
          <p:cNvSpPr/>
          <p:nvPr/>
        </p:nvSpPr>
        <p:spPr>
          <a:xfrm>
            <a:off x="2035134" y="3552842"/>
            <a:ext cx="9725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________________ is widely considered to be the father of theoretical computer science and artificial intelligence.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E3E7F8-5A0E-478B-B4E7-1D3C3DAAAF59}"/>
              </a:ext>
            </a:extLst>
          </p:cNvPr>
          <p:cNvSpPr/>
          <p:nvPr/>
        </p:nvSpPr>
        <p:spPr>
          <a:xfrm>
            <a:off x="377480" y="332008"/>
            <a:ext cx="10131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Who made great </a:t>
            </a:r>
            <a:r>
              <a:rPr lang="en-US" altLang="zh-CN" sz="3200" b="1" spc="-100" noProof="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contributions to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my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changes? And How?  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7BCAEF6-530F-4416-8654-F4FE55AEEA4E}"/>
              </a:ext>
            </a:extLst>
          </p:cNvPr>
          <p:cNvCxnSpPr>
            <a:cxnSpLocks/>
          </p:cNvCxnSpPr>
          <p:nvPr/>
        </p:nvCxnSpPr>
        <p:spPr>
          <a:xfrm flipV="1">
            <a:off x="377479" y="1073107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41300A5A-BC21-4FF3-A008-A6216C84580E}"/>
              </a:ext>
            </a:extLst>
          </p:cNvPr>
          <p:cNvSpPr/>
          <p:nvPr/>
        </p:nvSpPr>
        <p:spPr>
          <a:xfrm>
            <a:off x="406507" y="1968336"/>
            <a:ext cx="331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6600"/>
                </a:solidFill>
                <a:latin typeface="Cambria" panose="02040503050406030204" pitchFamily="18" charset="0"/>
              </a:rPr>
              <a:t>Charles Babbage</a:t>
            </a:r>
            <a:endParaRPr lang="zh-CN" altLang="en-US" sz="3200" b="1" dirty="0">
              <a:solidFill>
                <a:srgbClr val="0066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5D181D-C39C-466A-AD9C-6037C8574421}"/>
              </a:ext>
            </a:extLst>
          </p:cNvPr>
          <p:cNvSpPr/>
          <p:nvPr/>
        </p:nvSpPr>
        <p:spPr>
          <a:xfrm>
            <a:off x="2089597" y="3469996"/>
            <a:ext cx="250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6600"/>
                </a:solidFill>
                <a:latin typeface="Cambria" panose="02040503050406030204" pitchFamily="18" charset="0"/>
              </a:rPr>
              <a:t>Alan Turing </a:t>
            </a:r>
            <a:endParaRPr lang="zh-CN" altLang="en-US" sz="3200" b="1" dirty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3B75CD-24A9-46A5-BB54-D775FB3E20B3}"/>
              </a:ext>
            </a:extLst>
          </p:cNvPr>
          <p:cNvSpPr/>
          <p:nvPr/>
        </p:nvSpPr>
        <p:spPr>
          <a:xfrm>
            <a:off x="4313877" y="4861471"/>
            <a:ext cx="7674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 dirty="0">
                <a:solidFill>
                  <a:srgbClr val="006600"/>
                </a:solidFill>
                <a:latin typeface="Cambria" panose="02040503050406030204" pitchFamily="18" charset="0"/>
              </a:rPr>
              <a:t>Later designers 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made computers smaller. 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069884-C252-4FDF-BA5A-A5BD1E6EF3EE}"/>
              </a:ext>
            </a:extLst>
          </p:cNvPr>
          <p:cNvSpPr/>
          <p:nvPr/>
        </p:nvSpPr>
        <p:spPr>
          <a:xfrm>
            <a:off x="406507" y="5843321"/>
            <a:ext cx="6696013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c_________ of human wisdom.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E8C1E8-8212-48C5-BBDE-73517546EF28}"/>
              </a:ext>
            </a:extLst>
          </p:cNvPr>
          <p:cNvSpPr/>
          <p:nvPr/>
        </p:nvSpPr>
        <p:spPr>
          <a:xfrm>
            <a:off x="1837349" y="5853401"/>
            <a:ext cx="1760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creation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81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3AF2C9-4D27-4151-91AF-FED41E37A549}"/>
              </a:ext>
            </a:extLst>
          </p:cNvPr>
          <p:cNvSpPr/>
          <p:nvPr/>
        </p:nvSpPr>
        <p:spPr>
          <a:xfrm>
            <a:off x="262832" y="1519655"/>
            <a:ext cx="1156620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These changes only became possible as my memory improved. First it was stored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tubes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then on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transistors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later on very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small chips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As a result I totally changed my shape. As I have grown older I have also grown smaller. Over time my memory has developed so much that, like an elephant, I never forget anything I have been told! And my memory became so large that even I couldn’t believe it! But I was always so lonely standing there by myself, until in early 1960s they gave me a family connected by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network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was able to share my knowledge with others through the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World Wide Web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C0C8E3-B8B7-4AD5-9CEB-338BA80B2441}"/>
              </a:ext>
            </a:extLst>
          </p:cNvPr>
          <p:cNvSpPr/>
          <p:nvPr/>
        </p:nvSpPr>
        <p:spPr>
          <a:xfrm>
            <a:off x="248318" y="178639"/>
            <a:ext cx="102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1. What is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the result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of my improved memory?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2.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Which is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the most </a:t>
            </a:r>
            <a:r>
              <a:rPr lang="en-US" altLang="zh-CN" sz="3200" b="1" spc="-100" dirty="0">
                <a:solidFill>
                  <a:srgbClr val="FF00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significant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 improvement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? Why?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BADCA72-EEC5-4CC2-B9BA-57C61A273BBF}"/>
              </a:ext>
            </a:extLst>
          </p:cNvPr>
          <p:cNvCxnSpPr>
            <a:cxnSpLocks/>
          </p:cNvCxnSpPr>
          <p:nvPr/>
        </p:nvCxnSpPr>
        <p:spPr>
          <a:xfrm flipV="1">
            <a:off x="377479" y="1340709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BE42736-EFD6-4C2E-B156-0D63B537ACF4}"/>
              </a:ext>
            </a:extLst>
          </p:cNvPr>
          <p:cNvSpPr/>
          <p:nvPr/>
        </p:nvSpPr>
        <p:spPr>
          <a:xfrm>
            <a:off x="262832" y="1519655"/>
            <a:ext cx="1156620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These changes only became possible as my memory improved. First it was stored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tubes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then on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transistors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later on very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small chips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As a result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totally changed my shape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As I have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grown older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I have also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grown smaller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my memory has developed so much that, like an elephant</a:t>
            </a:r>
            <a:r>
              <a:rPr lang="en-US" altLang="zh-CN" sz="2800" i="1" spc="-100" dirty="0">
                <a:solidFill>
                  <a:srgbClr val="006600"/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 never forget anything I have been told! And my memory became so large that even I couldn’t believe it!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But I was always so lonely standing there by myself, until in early 1960s they gave me a family connected by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network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was able to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share my knowledge with others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through the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World Wide Web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CA180C6-1227-4BE1-96EA-804579DC5FB5}"/>
              </a:ext>
            </a:extLst>
          </p:cNvPr>
          <p:cNvCxnSpPr>
            <a:cxnSpLocks/>
          </p:cNvCxnSpPr>
          <p:nvPr/>
        </p:nvCxnSpPr>
        <p:spPr>
          <a:xfrm flipV="1">
            <a:off x="5596489" y="4319752"/>
            <a:ext cx="4484324" cy="7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1F2219A-BCE2-4074-9370-D43197112347}"/>
              </a:ext>
            </a:extLst>
          </p:cNvPr>
          <p:cNvCxnSpPr>
            <a:cxnSpLocks/>
          </p:cNvCxnSpPr>
          <p:nvPr/>
        </p:nvCxnSpPr>
        <p:spPr>
          <a:xfrm>
            <a:off x="349108" y="3146423"/>
            <a:ext cx="6388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91DCAF67-E797-4DAF-AE8D-4D95A2DA3C89}"/>
              </a:ext>
            </a:extLst>
          </p:cNvPr>
          <p:cNvSpPr/>
          <p:nvPr/>
        </p:nvSpPr>
        <p:spPr>
          <a:xfrm>
            <a:off x="234461" y="4920040"/>
            <a:ext cx="11566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-10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3.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Why does the author compare my memory to an elephant?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5BE8CF3-1B83-4047-A7BA-6EB820DF103B}"/>
              </a:ext>
            </a:extLst>
          </p:cNvPr>
          <p:cNvSpPr/>
          <p:nvPr/>
        </p:nvSpPr>
        <p:spPr>
          <a:xfrm>
            <a:off x="248318" y="5335796"/>
            <a:ext cx="11552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An Elephant never forgets (The U.S.A.).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They share the same character—an amazing memory.</a:t>
            </a:r>
            <a:endParaRPr kumimoji="0" lang="en-US" altLang="zh-CN" sz="2800" i="0" u="none" strike="noStrike" kern="1200" cap="none" spc="-10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11B1933-2042-4198-A6DA-9E010BFE8DD5}"/>
              </a:ext>
            </a:extLst>
          </p:cNvPr>
          <p:cNvSpPr/>
          <p:nvPr/>
        </p:nvSpPr>
        <p:spPr>
          <a:xfrm>
            <a:off x="262832" y="6224616"/>
            <a:ext cx="1133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 camel never forgets an injury. (Greece)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B951F77-605F-4D7F-B18A-62FDBDB98CFA}"/>
              </a:ext>
            </a:extLst>
          </p:cNvPr>
          <p:cNvCxnSpPr>
            <a:cxnSpLocks/>
          </p:cNvCxnSpPr>
          <p:nvPr/>
        </p:nvCxnSpPr>
        <p:spPr>
          <a:xfrm flipV="1">
            <a:off x="378136" y="4853610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BC0013B-2A09-4F76-96C7-7E90B3BAA853}"/>
              </a:ext>
            </a:extLst>
          </p:cNvPr>
          <p:cNvCxnSpPr>
            <a:cxnSpLocks/>
          </p:cNvCxnSpPr>
          <p:nvPr/>
        </p:nvCxnSpPr>
        <p:spPr>
          <a:xfrm flipV="1">
            <a:off x="10080813" y="2764221"/>
            <a:ext cx="1719851" cy="28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7D60397C-35D7-4689-8B3C-BCDE044F7B4E}"/>
              </a:ext>
            </a:extLst>
          </p:cNvPr>
          <p:cNvSpPr/>
          <p:nvPr/>
        </p:nvSpPr>
        <p:spPr>
          <a:xfrm>
            <a:off x="2767066" y="4416198"/>
            <a:ext cx="9190474" cy="523220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2800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 c_______________________________________ of human interaction.</a:t>
            </a:r>
            <a:endParaRPr kumimoji="0" lang="en-US" altLang="zh-CN" sz="280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A775589-DD9D-4053-8D6C-1F9F2DF48FB5}"/>
              </a:ext>
            </a:extLst>
          </p:cNvPr>
          <p:cNvSpPr/>
          <p:nvPr/>
        </p:nvSpPr>
        <p:spPr>
          <a:xfrm>
            <a:off x="3967971" y="4429762"/>
            <a:ext cx="5089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connection</a:t>
            </a:r>
            <a:r>
              <a:rPr lang="en-US" altLang="zh-CN" sz="2800" spc="-180" dirty="0">
                <a:solidFill>
                  <a:schemeClr val="bg1"/>
                </a:solidFill>
                <a:latin typeface="Cambria" panose="02040503050406030204" pitchFamily="18" charset="0"/>
              </a:rPr>
              <a:t>(with super memory)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6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3AF2C9-4D27-4151-91AF-FED41E37A549}"/>
              </a:ext>
            </a:extLst>
          </p:cNvPr>
          <p:cNvSpPr/>
          <p:nvPr/>
        </p:nvSpPr>
        <p:spPr>
          <a:xfrm>
            <a:off x="298830" y="1673953"/>
            <a:ext cx="1156620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Since the 1970s many new applications have been found for me. I have become very important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communication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finance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trade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also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robots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used to make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mobile phones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as well as help with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medical operations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even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space rockets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and sent to explore the Moon and Mars. Anyhow, my goal is 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provide humans with a life of high quality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am now truly filled with happiness that I am a devoted friend and helper of the human race! 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C0C8E3-B8B7-4AD5-9CEB-338BA80B2441}"/>
              </a:ext>
            </a:extLst>
          </p:cNvPr>
          <p:cNvSpPr/>
          <p:nvPr/>
        </p:nvSpPr>
        <p:spPr>
          <a:xfrm>
            <a:off x="248318" y="178639"/>
            <a:ext cx="102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1. What is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the result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of my new applications?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2.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Which is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the most significant application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? Why?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BADCA72-EEC5-4CC2-B9BA-57C61A273BBF}"/>
              </a:ext>
            </a:extLst>
          </p:cNvPr>
          <p:cNvCxnSpPr>
            <a:cxnSpLocks/>
          </p:cNvCxnSpPr>
          <p:nvPr/>
        </p:nvCxnSpPr>
        <p:spPr>
          <a:xfrm flipV="1">
            <a:off x="377479" y="1326195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CEAF387-DA2B-497F-9ED3-122C7D89F70C}"/>
              </a:ext>
            </a:extLst>
          </p:cNvPr>
          <p:cNvSpPr/>
          <p:nvPr/>
        </p:nvSpPr>
        <p:spPr>
          <a:xfrm>
            <a:off x="298829" y="1673953"/>
            <a:ext cx="1156620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Since the 1970s many new applications have been found for me. I have become very important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communication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finance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trade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also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robots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used to make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mobile phones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as well as help with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medical operations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even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space rockets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and sent to explore the Moon and Mars. Anyhow, my goal is 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provide humans with a life of high quality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am now truly filled with happiness that I am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a devoted friend and helper of the human race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! 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B37817-C495-49BC-907E-04A41B93251B}"/>
              </a:ext>
            </a:extLst>
          </p:cNvPr>
          <p:cNvSpPr/>
          <p:nvPr/>
        </p:nvSpPr>
        <p:spPr>
          <a:xfrm>
            <a:off x="377479" y="4380307"/>
            <a:ext cx="11566203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New applications are significant as long as  ___________________________________ .</a:t>
            </a:r>
            <a:r>
              <a:rPr kumimoji="0" lang="en-US" altLang="zh-CN" sz="3200" i="0" u="none" strike="noStrike" kern="1200" cap="none" spc="-15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320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B45071-FD8F-4853-8475-89C6CA5DB38B}"/>
              </a:ext>
            </a:extLst>
          </p:cNvPr>
          <p:cNvSpPr/>
          <p:nvPr/>
        </p:nvSpPr>
        <p:spPr>
          <a:xfrm>
            <a:off x="6923630" y="4422291"/>
            <a:ext cx="489089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they benefit the human race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BB4E5D-F8C1-487A-9D64-CD26E62DBE8E}"/>
              </a:ext>
            </a:extLst>
          </p:cNvPr>
          <p:cNvSpPr/>
          <p:nvPr/>
        </p:nvSpPr>
        <p:spPr>
          <a:xfrm>
            <a:off x="377479" y="5392787"/>
            <a:ext cx="7401955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 c______________ of the human race.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2237F97-45CA-4511-9519-C5BEA35E2518}"/>
              </a:ext>
            </a:extLst>
          </p:cNvPr>
          <p:cNvSpPr/>
          <p:nvPr/>
        </p:nvSpPr>
        <p:spPr>
          <a:xfrm>
            <a:off x="1895302" y="5406854"/>
            <a:ext cx="229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companion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3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1710</Words>
  <Application>Microsoft Macintosh PowerPoint</Application>
  <PresentationFormat>宽屏</PresentationFormat>
  <Paragraphs>110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华文新魏</vt:lpstr>
      <vt:lpstr>Arial</vt:lpstr>
      <vt:lpstr>Calibri</vt:lpstr>
      <vt:lpstr>Cambria</vt:lpstr>
      <vt:lpstr>HelveticaNeue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nqdp</cp:lastModifiedBy>
  <cp:revision>114</cp:revision>
  <dcterms:created xsi:type="dcterms:W3CDTF">2017-08-09T01:43:00Z</dcterms:created>
  <dcterms:modified xsi:type="dcterms:W3CDTF">2019-08-27T06:53:48Z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