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3"/>
    <p:sldId id="319" r:id="rId4"/>
    <p:sldId id="264" r:id="rId5"/>
    <p:sldId id="317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93" r:id="rId14"/>
    <p:sldId id="312" r:id="rId15"/>
    <p:sldId id="294" r:id="rId16"/>
    <p:sldId id="315" r:id="rId17"/>
    <p:sldId id="298" r:id="rId18"/>
    <p:sldId id="316" r:id="rId19"/>
    <p:sldId id="310" r:id="rId20"/>
    <p:sldId id="311" r:id="rId21"/>
    <p:sldId id="266" r:id="rId22"/>
    <p:sldId id="299" r:id="rId23"/>
    <p:sldId id="263" r:id="rId24"/>
    <p:sldId id="318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86" y="-90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B93D-2855-4628-A6D6-FF1D551CF3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BAA7-83E2-4AC6-BF06-0E30AAEFC4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B93D-2855-4628-A6D6-FF1D551CF3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BAA7-83E2-4AC6-BF06-0E30AAEFC4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B93D-2855-4628-A6D6-FF1D551CF3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BAA7-83E2-4AC6-BF06-0E30AAEFC4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B93D-2855-4628-A6D6-FF1D551CF3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BAA7-83E2-4AC6-BF06-0E30AAEFC4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B93D-2855-4628-A6D6-FF1D551CF3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BAA7-83E2-4AC6-BF06-0E30AAEFC4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B93D-2855-4628-A6D6-FF1D551CF3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BAA7-83E2-4AC6-BF06-0E30AAEFC4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B93D-2855-4628-A6D6-FF1D551CF3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BAA7-83E2-4AC6-BF06-0E30AAEFC4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B93D-2855-4628-A6D6-FF1D551CF3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BAA7-83E2-4AC6-BF06-0E30AAEFC4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B93D-2855-4628-A6D6-FF1D551CF3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BAA7-83E2-4AC6-BF06-0E30AAEFC4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B93D-2855-4628-A6D6-FF1D551CF3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BAA7-83E2-4AC6-BF06-0E30AAEFC4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B93D-2855-4628-A6D6-FF1D551CF3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BAA7-83E2-4AC6-BF06-0E30AAEFC4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6B93D-2855-4628-A6D6-FF1D551CF3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6BAA7-83E2-4AC6-BF06-0E30AAEFC4E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718175" y="69215"/>
            <a:ext cx="3364865" cy="10890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179212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256270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206978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3815" y="-635"/>
            <a:ext cx="9125585" cy="6824980"/>
          </a:xfrm>
          <a:prstGeom prst="rect">
            <a:avLst/>
          </a:prstGeom>
        </p:spPr>
      </p:pic>
      <p:pic>
        <p:nvPicPr>
          <p:cNvPr id="2" name="图片 1" descr="QQ图片202006090924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" y="829945"/>
            <a:ext cx="8754745" cy="19113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0345" y="0"/>
            <a:ext cx="167132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Part 3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4" name="流程图: 联系 23"/>
          <p:cNvSpPr/>
          <p:nvPr/>
        </p:nvSpPr>
        <p:spPr>
          <a:xfrm>
            <a:off x="430530" y="749300"/>
            <a:ext cx="2562225" cy="575945"/>
          </a:xfrm>
          <a:prstGeom prst="flowChartConnector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箭头连接符 29"/>
          <p:cNvCxnSpPr/>
          <p:nvPr/>
        </p:nvCxnSpPr>
        <p:spPr>
          <a:xfrm flipV="1">
            <a:off x="2266950" y="476885"/>
            <a:ext cx="636270" cy="27241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078480" y="154305"/>
            <a:ext cx="52730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handle/ solve/ tackle the problem</a:t>
            </a:r>
            <a:endParaRPr lang="en-US" altLang="zh-CN" sz="28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流程图: 联系 4"/>
          <p:cNvSpPr/>
          <p:nvPr/>
        </p:nvSpPr>
        <p:spPr>
          <a:xfrm>
            <a:off x="4107815" y="2165350"/>
            <a:ext cx="1263650" cy="575945"/>
          </a:xfrm>
          <a:prstGeom prst="flowChartConnector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3971290" y="2741295"/>
            <a:ext cx="739140" cy="3276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364615" y="2968625"/>
            <a:ext cx="40068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increase/improve/ promote</a:t>
            </a:r>
            <a:endParaRPr lang="en-US" altLang="zh-CN" sz="28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流程图: 联系 38"/>
          <p:cNvSpPr/>
          <p:nvPr/>
        </p:nvSpPr>
        <p:spPr>
          <a:xfrm>
            <a:off x="-635" y="1325245"/>
            <a:ext cx="2806065" cy="575945"/>
          </a:xfrm>
          <a:prstGeom prst="flowChartConnector">
            <a:avLst/>
          </a:prstGeom>
          <a:solidFill>
            <a:schemeClr val="accent6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流程图: 联系 7"/>
          <p:cNvSpPr/>
          <p:nvPr/>
        </p:nvSpPr>
        <p:spPr>
          <a:xfrm>
            <a:off x="6536690" y="1689100"/>
            <a:ext cx="2280285" cy="575945"/>
          </a:xfrm>
          <a:prstGeom prst="flowChartConnector">
            <a:avLst/>
          </a:prstGeom>
          <a:solidFill>
            <a:schemeClr val="accent6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805430" y="1066165"/>
            <a:ext cx="383286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measures 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0345" y="3490595"/>
            <a:ext cx="56946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要点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3: </a:t>
            </a:r>
            <a:r>
              <a:rPr lang="zh-CN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紧扣要点，转换句型</a:t>
            </a:r>
            <a:endParaRPr lang="zh-CN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0345" y="4135755"/>
            <a:ext cx="867600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tackle that problem, relevant measures are taken to promote rural online sales, including more deliverymen, tested drones and investment.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giants adopt various measures to solve the problem, including more financial investment, deliverymen involvement, and drone delivery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tests.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7308215" y="2265045"/>
            <a:ext cx="245745" cy="8763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080125" y="2968625"/>
            <a:ext cx="17449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endParaRPr lang="en-US" altLang="zh-CN" sz="28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5" grpId="1" animBg="1"/>
      <p:bldP spid="39" grpId="1" animBg="1"/>
      <p:bldP spid="8" grpId="1" animBg="1"/>
      <p:bldP spid="24" grpId="2" animBg="1"/>
      <p:bldP spid="4" grpId="0"/>
      <p:bldP spid="5" grpId="2" animBg="1"/>
      <p:bldP spid="7" grpId="0"/>
      <p:bldP spid="39" grpId="2" animBg="1"/>
      <p:bldP spid="8" grpId="2" animBg="1"/>
      <p:bldP spid="10" grpId="0"/>
      <p:bldP spid="11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-635"/>
            <a:ext cx="9125585" cy="6858635"/>
          </a:xfrm>
          <a:prstGeom prst="rect">
            <a:avLst/>
          </a:prstGeom>
        </p:spPr>
      </p:pic>
      <p:pic>
        <p:nvPicPr>
          <p:cNvPr id="2" name="图片 1" descr="QQ图片202006090924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" y="829945"/>
            <a:ext cx="8740140" cy="26282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0345" y="0"/>
            <a:ext cx="167132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Part 4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4" name="流程图: 联系 23"/>
          <p:cNvSpPr/>
          <p:nvPr/>
        </p:nvSpPr>
        <p:spPr>
          <a:xfrm>
            <a:off x="753745" y="749300"/>
            <a:ext cx="2056765" cy="575945"/>
          </a:xfrm>
          <a:prstGeom prst="flowChartConnector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流程图: 联系 3"/>
          <p:cNvSpPr/>
          <p:nvPr/>
        </p:nvSpPr>
        <p:spPr>
          <a:xfrm>
            <a:off x="6334125" y="749300"/>
            <a:ext cx="1197610" cy="575945"/>
          </a:xfrm>
          <a:prstGeom prst="flowChartConnector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TextBox 1"/>
          <p:cNvSpPr txBox="1"/>
          <p:nvPr/>
        </p:nvSpPr>
        <p:spPr>
          <a:xfrm>
            <a:off x="2186365" y="92120"/>
            <a:ext cx="309880" cy="64516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en-US" altLang="zh-CN" sz="3600" b="1" dirty="0" smtClean="0">
              <a:solidFill>
                <a:schemeClr val="accent6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85720" y="1012190"/>
            <a:ext cx="4182110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example</a:t>
            </a:r>
            <a:endParaRPr lang="en-US" altLang="zh-CN" sz="44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流程图: 联系 5"/>
          <p:cNvSpPr/>
          <p:nvPr/>
        </p:nvSpPr>
        <p:spPr>
          <a:xfrm>
            <a:off x="3552190" y="1780540"/>
            <a:ext cx="2249170" cy="575945"/>
          </a:xfrm>
          <a:prstGeom prst="flowChartConnector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流程图: 联系 6"/>
          <p:cNvSpPr/>
          <p:nvPr/>
        </p:nvSpPr>
        <p:spPr>
          <a:xfrm>
            <a:off x="1108075" y="2882265"/>
            <a:ext cx="1078230" cy="575945"/>
          </a:xfrm>
          <a:prstGeom prst="flowChartConnector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流程图: 联系 7"/>
          <p:cNvSpPr/>
          <p:nvPr/>
        </p:nvSpPr>
        <p:spPr>
          <a:xfrm>
            <a:off x="3146425" y="2948940"/>
            <a:ext cx="1748155" cy="575945"/>
          </a:xfrm>
          <a:prstGeom prst="flowChartConnector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24180" y="4047490"/>
            <a:ext cx="8295005" cy="181483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6">
                    <a:lumMod val="75000"/>
                  </a:schemeClr>
                </a:solidFill>
              </a:rPr>
              <a:t>合理处理要点中的例子，例子可以一笔带过，如要点</a:t>
            </a:r>
            <a:r>
              <a:rPr lang="en-US" altLang="zh-CN" sz="280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</a:rPr>
              <a:t>中的</a:t>
            </a:r>
            <a:r>
              <a:rPr lang="en-US" altLang="zh-CN" sz="2800">
                <a:solidFill>
                  <a:schemeClr val="accent6">
                    <a:lumMod val="75000"/>
                  </a:schemeClr>
                </a:solidFill>
              </a:rPr>
              <a:t>JD</a:t>
            </a: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</a:rPr>
              <a:t>和</a:t>
            </a:r>
            <a:r>
              <a:rPr lang="en-US" altLang="zh-CN" sz="2800">
                <a:solidFill>
                  <a:schemeClr val="accent6">
                    <a:lumMod val="75000"/>
                  </a:schemeClr>
                </a:solidFill>
              </a:rPr>
              <a:t>Alibaba,</a:t>
            </a:r>
            <a:r>
              <a:rPr lang="zh-CN" altLang="zh-CN" sz="2800">
                <a:solidFill>
                  <a:schemeClr val="accent6">
                    <a:lumMod val="75000"/>
                  </a:schemeClr>
                </a:solidFill>
              </a:rPr>
              <a:t>以及要点</a:t>
            </a:r>
            <a:r>
              <a:rPr lang="en-US" altLang="zh-CN" sz="280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</a:rPr>
              <a:t>中的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deliverymen, tested drones and investment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。但是要点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中的例子可以不提。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V="1">
            <a:off x="2266950" y="476885"/>
            <a:ext cx="636270" cy="27241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69895" y="227330"/>
            <a:ext cx="22860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barrier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4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24" grpId="2" bldLvl="0" animBg="1"/>
      <p:bldP spid="4" grpId="2" animBg="1"/>
      <p:bldP spid="6" grpId="2" animBg="1"/>
      <p:bldP spid="7" grpId="2" animBg="1"/>
      <p:bldP spid="8" grpId="2" animBg="1"/>
      <p:bldP spid="5" grpId="0"/>
      <p:bldP spid="9" grpId="2" animBg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0"/>
            <a:ext cx="9125585" cy="68586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6365" y="805815"/>
            <a:ext cx="8808085" cy="6390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 fontAlgn="auto">
              <a:lnSpc>
                <a:spcPts val="4160"/>
              </a:lnSpc>
              <a:buFont typeface="Wingdings" panose="05000000000000000000" charset="0"/>
              <a:buChar char="Ø"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future remains uncertain due to the comparatively low income and unpopular online shopping in rural area.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lnSpc>
                <a:spcPts val="4160"/>
              </a:lnSpc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Another barrier is the income gap and people's insufficient knowledge of it. Thus, it's still challenging to boost rural online shopping.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ts val="4160"/>
              </a:lnSpc>
              <a:buFont typeface="Wingdings" panose="05000000000000000000" charset="0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Still, there remains much to be done, considering the low income and the time needed to generalize online shopping in rural areas.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lnSpc>
                <a:spcPts val="4160"/>
              </a:lnSpc>
              <a:buFont typeface="Wingdings" panose="05000000000000000000" charset="0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Besides, low income and unpopular online shopping in rural area are also barriers. Therefore, popularizing online sales still needs more endeavours.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Ø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2098" y="160655"/>
            <a:ext cx="577532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要点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   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一句多译，多元组合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635"/>
            <a:ext cx="9125585" cy="71558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7504" y="188640"/>
            <a:ext cx="8856984" cy="6308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404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参考范文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404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China's ecommerce giants, JD and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Alibaba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are competing for rural market, as the growing rural Internet population boosts online sales.(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要点①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However, lacking necessary infrastructure and logistic support, rural China market develops slowly. (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要点②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handle that problem, relevant measures are taken to promote service and sales, including more deliverymen, tested drones and investment. (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要点③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Still, there remains much to be done, considering the low income and the time needed to generalize online shopping in rural areas. (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要点④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-635"/>
            <a:ext cx="9125585" cy="685863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2398" y="2829560"/>
            <a:ext cx="887920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Samples from students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635"/>
            <a:ext cx="9125585" cy="6857365"/>
          </a:xfrm>
          <a:prstGeom prst="rect">
            <a:avLst/>
          </a:prstGeom>
        </p:spPr>
      </p:pic>
      <p:pic>
        <p:nvPicPr>
          <p:cNvPr id="3" name="图片 2" descr="@BK`%`)L3}%L]3FB`~}%U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" y="645160"/>
            <a:ext cx="8644255" cy="5362575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30605" y="-52705"/>
            <a:ext cx="10174605" cy="6963410"/>
          </a:xfrm>
          <a:prstGeom prst="rect">
            <a:avLst/>
          </a:prstGeom>
        </p:spPr>
      </p:pic>
      <p:pic>
        <p:nvPicPr>
          <p:cNvPr id="5" name="图片 4" descr="YIUXCGN9UJ%1R{30[)5OT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1515" y="266700"/>
            <a:ext cx="9607550" cy="6049645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-635"/>
            <a:ext cx="9125585" cy="6858635"/>
          </a:xfrm>
          <a:prstGeom prst="rect">
            <a:avLst/>
          </a:prstGeom>
        </p:spPr>
      </p:pic>
      <p:pic>
        <p:nvPicPr>
          <p:cNvPr id="3" name="图片 2" descr="~_290~_R%}53120C3`F[P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" y="711200"/>
            <a:ext cx="8653145" cy="5481320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-635"/>
            <a:ext cx="9125585" cy="6858635"/>
          </a:xfrm>
          <a:prstGeom prst="rect">
            <a:avLst/>
          </a:prstGeom>
        </p:spPr>
      </p:pic>
      <p:pic>
        <p:nvPicPr>
          <p:cNvPr id="3" name="图片 2" descr="ZDB)U(QGFOZT4)8}IX~9L]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" y="549275"/>
            <a:ext cx="8808085" cy="5920105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-104775"/>
            <a:ext cx="9125585" cy="6963410"/>
          </a:xfrm>
          <a:prstGeom prst="rect">
            <a:avLst/>
          </a:prstGeom>
        </p:spPr>
      </p:pic>
      <p:pic>
        <p:nvPicPr>
          <p:cNvPr id="3" name="图片 2" descr="TK%WXUG9)9KS]6}]EA0N0F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" y="553720"/>
            <a:ext cx="8558530" cy="5902325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66545"/>
            <a:ext cx="8646160" cy="50501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1665" y="257810"/>
            <a:ext cx="8289290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lang="en-US" altLang="zh-CN" sz="48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</a:t>
            </a:r>
            <a:r>
              <a:rPr lang="zh-CN" altLang="en-US" sz="48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年</a:t>
            </a:r>
            <a:r>
              <a:rPr lang="en-US" altLang="zh-CN" sz="48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zh-CN" altLang="en-US" sz="48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月名校协作概要</a:t>
            </a:r>
            <a:endParaRPr lang="en-US" altLang="zh-CN" sz="4800" b="1" cap="none" spc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CN" altLang="en-US" sz="4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农村电子经济</a:t>
            </a:r>
            <a:endParaRPr lang="zh-CN" altLang="en-US" sz="4800" b="1" cap="none" spc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44260" y="6248400"/>
            <a:ext cx="250190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635"/>
            <a:ext cx="9125585" cy="68573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776605"/>
            <a:ext cx="8712835" cy="5676265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-635"/>
            <a:ext cx="9125585" cy="6858635"/>
          </a:xfrm>
          <a:prstGeom prst="rect">
            <a:avLst/>
          </a:prstGeom>
        </p:spPr>
      </p:pic>
      <p:pic>
        <p:nvPicPr>
          <p:cNvPr id="3" name="图片 2" descr="QQ图片202006081827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" y="304165"/>
            <a:ext cx="8637270" cy="6298565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-635"/>
            <a:ext cx="9125585" cy="68586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" y="240030"/>
            <a:ext cx="8418195" cy="6205855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u=2792308919,2823427945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45" y="635"/>
            <a:ext cx="8880475" cy="65893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1445" y="1189990"/>
            <a:ext cx="8881110" cy="2122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en-US" altLang="zh-CN" sz="6600" b="1">
                <a:solidFill>
                  <a:srgbClr val="00B050"/>
                </a:solidFill>
                <a:effectLst/>
                <a:uFillTx/>
                <a:latin typeface="Times New Roman" panose="02020603050405020304" pitchFamily="18" charset="0"/>
              </a:rPr>
              <a:t>Better your summary and enjoy it.</a:t>
            </a:r>
            <a:endParaRPr lang="en-US" altLang="zh-CN" sz="6600" b="1">
              <a:solidFill>
                <a:srgbClr val="00B050"/>
              </a:solidFill>
              <a:effectLst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635"/>
            <a:ext cx="9125585" cy="68567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741368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-635"/>
            <a:ext cx="9125585" cy="6858635"/>
          </a:xfrm>
          <a:prstGeom prst="rect">
            <a:avLst/>
          </a:prstGeom>
        </p:spPr>
      </p:pic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r>
              <a:rPr lang="zh-CN" altLang="en-US" sz="5600" b="1" dirty="0">
                <a:solidFill>
                  <a:srgbClr val="00B0F0"/>
                </a:solidFill>
              </a:rPr>
              <a:t>概要写作疑难点</a:t>
            </a:r>
            <a:endParaRPr lang="zh-CN" altLang="en-US" sz="5600" b="1" dirty="0">
              <a:solidFill>
                <a:srgbClr val="00B0F0"/>
              </a:solidFill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530725"/>
          </a:xfrm>
        </p:spPr>
        <p:txBody>
          <a:bodyPr wrap="square" lIns="91440" tIns="45720" rIns="91440" bIns="45720" anchor="t"/>
          <a:p>
            <a:pPr eaLnBrk="1" hangingPunct="1"/>
            <a:r>
              <a:rPr lang="zh-CN" altLang="en-US" sz="4800" b="1" dirty="0"/>
              <a:t>如何进行概要写作</a:t>
            </a:r>
            <a:r>
              <a:rPr lang="zh-CN" altLang="en-US" sz="6600" b="1" dirty="0">
                <a:solidFill>
                  <a:srgbClr val="FF3300"/>
                </a:solidFill>
              </a:rPr>
              <a:t>改写</a:t>
            </a:r>
            <a:r>
              <a:rPr lang="zh-CN" altLang="en-US" sz="4800" b="1" dirty="0"/>
              <a:t>句子</a:t>
            </a:r>
            <a:endParaRPr lang="zh-CN" altLang="en-US" sz="4800" b="1" dirty="0"/>
          </a:p>
          <a:p>
            <a:pPr eaLnBrk="1" hangingPunct="1">
              <a:buNone/>
            </a:pPr>
            <a:endParaRPr lang="zh-CN" altLang="en-US" sz="4800" b="1" dirty="0"/>
          </a:p>
          <a:p>
            <a:pPr eaLnBrk="1" hangingPunct="1"/>
            <a:r>
              <a:rPr lang="zh-CN" altLang="en-US" sz="5000" b="1" dirty="0"/>
              <a:t>如何用自己的语言来</a:t>
            </a:r>
            <a:r>
              <a:rPr lang="zh-CN" altLang="en-US" sz="6800" b="1" dirty="0">
                <a:solidFill>
                  <a:srgbClr val="FF3300"/>
                </a:solidFill>
              </a:rPr>
              <a:t>概写</a:t>
            </a:r>
            <a:r>
              <a:rPr lang="zh-CN" altLang="en-US" sz="5000" b="1" dirty="0"/>
              <a:t>句子</a:t>
            </a:r>
            <a:endParaRPr lang="zh-CN" altLang="en-US" sz="5000" b="1" dirty="0"/>
          </a:p>
          <a:p>
            <a:pPr eaLnBrk="1" hangingPunct="1"/>
            <a:endParaRPr lang="en-US" altLang="zh-CN" sz="5000" b="1" dirty="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Q图片202006090924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345" y="1335405"/>
            <a:ext cx="8703310" cy="47777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0345" y="0"/>
            <a:ext cx="167132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Part 1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53110" y="1890395"/>
            <a:ext cx="8139430" cy="2667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322580" y="2493010"/>
            <a:ext cx="4537710" cy="2349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44830" y="1335405"/>
            <a:ext cx="1955800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introduction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87900" y="737870"/>
            <a:ext cx="16541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流程图: 联系 22"/>
          <p:cNvSpPr/>
          <p:nvPr/>
        </p:nvSpPr>
        <p:spPr>
          <a:xfrm>
            <a:off x="1891665" y="3140710"/>
            <a:ext cx="1250950" cy="575945"/>
          </a:xfrm>
          <a:prstGeom prst="flowChartConnector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流程图: 联系 23"/>
          <p:cNvSpPr/>
          <p:nvPr/>
        </p:nvSpPr>
        <p:spPr>
          <a:xfrm>
            <a:off x="7518400" y="3116580"/>
            <a:ext cx="1250950" cy="575945"/>
          </a:xfrm>
          <a:prstGeom prst="flowChartConnector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流程图: 联系 24"/>
          <p:cNvSpPr/>
          <p:nvPr/>
        </p:nvSpPr>
        <p:spPr>
          <a:xfrm>
            <a:off x="220345" y="3692525"/>
            <a:ext cx="1250950" cy="575945"/>
          </a:xfrm>
          <a:prstGeom prst="flowChartConnector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流程图: 联系 25"/>
          <p:cNvSpPr/>
          <p:nvPr/>
        </p:nvSpPr>
        <p:spPr>
          <a:xfrm>
            <a:off x="4787900" y="3716655"/>
            <a:ext cx="1250950" cy="575945"/>
          </a:xfrm>
          <a:prstGeom prst="flowChartConnector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流程图: 联系 26"/>
          <p:cNvSpPr/>
          <p:nvPr/>
        </p:nvSpPr>
        <p:spPr>
          <a:xfrm>
            <a:off x="6038850" y="4822190"/>
            <a:ext cx="2853690" cy="575945"/>
          </a:xfrm>
          <a:prstGeom prst="flowChartConnector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流程图: 联系 27"/>
          <p:cNvSpPr/>
          <p:nvPr/>
        </p:nvSpPr>
        <p:spPr>
          <a:xfrm>
            <a:off x="5004435" y="5537200"/>
            <a:ext cx="694055" cy="575945"/>
          </a:xfrm>
          <a:prstGeom prst="flowChartConnector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箭头连接符 29"/>
          <p:cNvCxnSpPr/>
          <p:nvPr/>
        </p:nvCxnSpPr>
        <p:spPr>
          <a:xfrm>
            <a:off x="1130935" y="3672205"/>
            <a:ext cx="2432685" cy="1729105"/>
          </a:xfrm>
          <a:prstGeom prst="straightConnector1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3491865" y="3035935"/>
            <a:ext cx="4565650" cy="2365375"/>
          </a:xfrm>
          <a:prstGeom prst="straightConnector1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2599690" y="3096260"/>
            <a:ext cx="963930" cy="2305050"/>
          </a:xfrm>
          <a:prstGeom prst="straightConnector1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>
            <a:off x="3563620" y="3648075"/>
            <a:ext cx="1656715" cy="1753235"/>
          </a:xfrm>
          <a:prstGeom prst="straightConnector1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3563620" y="4752975"/>
            <a:ext cx="3024505" cy="648335"/>
          </a:xfrm>
          <a:prstGeom prst="straightConnector1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>
            <a:off x="3563620" y="5365750"/>
            <a:ext cx="1689735" cy="35560"/>
          </a:xfrm>
          <a:prstGeom prst="straightConnector1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79375" y="5401310"/>
            <a:ext cx="9064625" cy="95313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online shopping increases quickly / sharply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rural online shoppers/ users is increasing/ rising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流程图: 联系 37"/>
          <p:cNvSpPr/>
          <p:nvPr/>
        </p:nvSpPr>
        <p:spPr>
          <a:xfrm>
            <a:off x="3420110" y="2012950"/>
            <a:ext cx="1440815" cy="575945"/>
          </a:xfrm>
          <a:prstGeom prst="flowChartConnector">
            <a:avLst/>
          </a:prstGeom>
          <a:solidFill>
            <a:schemeClr val="accent6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流程图: 联系 38"/>
          <p:cNvSpPr/>
          <p:nvPr/>
        </p:nvSpPr>
        <p:spPr>
          <a:xfrm>
            <a:off x="220345" y="2516505"/>
            <a:ext cx="2280285" cy="575945"/>
          </a:xfrm>
          <a:prstGeom prst="flowChartConnector">
            <a:avLst/>
          </a:prstGeom>
          <a:solidFill>
            <a:schemeClr val="accent6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流程图: 联系 39"/>
          <p:cNvSpPr/>
          <p:nvPr/>
        </p:nvSpPr>
        <p:spPr>
          <a:xfrm>
            <a:off x="3142615" y="3116580"/>
            <a:ext cx="1243965" cy="575945"/>
          </a:xfrm>
          <a:prstGeom prst="flowChartConnector">
            <a:avLst/>
          </a:prstGeom>
          <a:solidFill>
            <a:schemeClr val="accent6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流程图: 联系 40"/>
          <p:cNvSpPr/>
          <p:nvPr/>
        </p:nvSpPr>
        <p:spPr>
          <a:xfrm>
            <a:off x="3044190" y="3716655"/>
            <a:ext cx="1743075" cy="575945"/>
          </a:xfrm>
          <a:prstGeom prst="flowChartConnector">
            <a:avLst/>
          </a:prstGeom>
          <a:solidFill>
            <a:schemeClr val="accent6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流程图: 联系 41"/>
          <p:cNvSpPr/>
          <p:nvPr/>
        </p:nvSpPr>
        <p:spPr>
          <a:xfrm>
            <a:off x="30480" y="3116580"/>
            <a:ext cx="895985" cy="575945"/>
          </a:xfrm>
          <a:prstGeom prst="flowChartConnector">
            <a:avLst/>
          </a:prstGeom>
          <a:solidFill>
            <a:schemeClr val="accent6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流程图: 联系 42"/>
          <p:cNvSpPr/>
          <p:nvPr/>
        </p:nvSpPr>
        <p:spPr>
          <a:xfrm>
            <a:off x="2123440" y="4977130"/>
            <a:ext cx="1656715" cy="575945"/>
          </a:xfrm>
          <a:prstGeom prst="flowChartConnector">
            <a:avLst/>
          </a:prstGeom>
          <a:solidFill>
            <a:schemeClr val="accent6">
              <a:alpha val="32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4" name="直接箭头连接符 43"/>
          <p:cNvCxnSpPr/>
          <p:nvPr/>
        </p:nvCxnSpPr>
        <p:spPr>
          <a:xfrm flipV="1">
            <a:off x="1172845" y="1125220"/>
            <a:ext cx="3615055" cy="139128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3975100" y="1052830"/>
            <a:ext cx="884555" cy="96012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42" idx="7"/>
          </p:cNvCxnSpPr>
          <p:nvPr/>
        </p:nvCxnSpPr>
        <p:spPr>
          <a:xfrm flipV="1">
            <a:off x="795020" y="1108075"/>
            <a:ext cx="4048125" cy="20929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40" idx="0"/>
          </p:cNvCxnSpPr>
          <p:nvPr/>
        </p:nvCxnSpPr>
        <p:spPr>
          <a:xfrm flipV="1">
            <a:off x="3764915" y="1108075"/>
            <a:ext cx="1078230" cy="200850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V="1">
            <a:off x="4356100" y="1108075"/>
            <a:ext cx="487045" cy="260921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V="1">
            <a:off x="3347720" y="1108075"/>
            <a:ext cx="1495425" cy="383349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21" grpId="1"/>
      <p:bldP spid="25" grpId="1" animBg="1"/>
      <p:bldP spid="23" grpId="1" animBg="1"/>
      <p:bldP spid="26" grpId="1" animBg="1"/>
      <p:bldP spid="24" grpId="1" animBg="1"/>
      <p:bldP spid="27" grpId="1" animBg="1"/>
      <p:bldP spid="28" grpId="1" animBg="1"/>
      <p:bldP spid="38" grpId="1" animBg="1"/>
      <p:bldP spid="39" grpId="1" animBg="1"/>
      <p:bldP spid="40" grpId="1" animBg="1"/>
      <p:bldP spid="41" grpId="1" animBg="1"/>
      <p:bldP spid="42" grpId="1" animBg="1"/>
      <p:bldP spid="43" grpId="1" animBg="1"/>
      <p:bldP spid="7" grpId="2" animBg="1"/>
      <p:bldP spid="38" grpId="2" animBg="1"/>
      <p:bldP spid="39" grpId="2" animBg="1"/>
      <p:bldP spid="42" grpId="2" animBg="1"/>
      <p:bldP spid="40" grpId="2" animBg="1"/>
      <p:bldP spid="41" grpId="2" animBg="1"/>
      <p:bldP spid="43" grpId="2" animBg="1"/>
      <p:bldP spid="21" grpId="2"/>
      <p:bldP spid="23" grpId="2" animBg="1"/>
      <p:bldP spid="24" grpId="2" animBg="1"/>
      <p:bldP spid="25" grpId="2" animBg="1"/>
      <p:bldP spid="26" grpId="2" animBg="1"/>
      <p:bldP spid="27" grpId="2" animBg="1"/>
      <p:bldP spid="28" grpId="2" animBg="1"/>
      <p:bldP spid="36" grpId="0" bldLvl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-635"/>
            <a:ext cx="9125585" cy="68586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1638" y="0"/>
            <a:ext cx="133286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要点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0345" y="829945"/>
            <a:ext cx="8644255" cy="54724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 fontAlgn="auto">
              <a:lnSpc>
                <a:spcPts val="3860"/>
              </a:lnSpc>
              <a:buFont typeface="Wingdings" panose="05000000000000000000" charset="0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China's ecommerce giants, JD and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Alibaba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are competing for rural market, as the growing rural Internet population boosts online sales.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lnSpc>
                <a:spcPts val="3860"/>
              </a:lnSpc>
              <a:buFont typeface="Wingdings" panose="05000000000000000000" charset="0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growth of rural Internet users boosts online sales, causing the ecommerce giants' fierce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competition.</a:t>
            </a:r>
            <a:endParaRPr lang="en-US" altLang="zh-CN" sz="2800" dirty="0" err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lnSpc>
                <a:spcPts val="3860"/>
              </a:lnSpc>
              <a:buFont typeface="Wingdings" panose="05000000000000000000" charset="0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number of Internet users in rural China has increased sharply, which contributes to boosting rural online sales.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lnSpc>
                <a:spcPts val="3860"/>
              </a:lnSpc>
              <a:buFont typeface="Wingdings" panose="05000000000000000000" charset="0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Currently, China's ecommerce giants set foot on the rural areas, which makes the online sales there delevop rapidly.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buFont typeface="Wingdings" panose="05000000000000000000" charset="0"/>
              <a:buChar char="Ø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1922840" y="92755"/>
            <a:ext cx="6134735" cy="64516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p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有效整合信息，删</a:t>
            </a:r>
            <a:r>
              <a:rPr lang="zh-CN" altLang="zh-CN" sz="3600" b="1" dirty="0" smtClean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除无用细节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en-US" altLang="zh-CN" sz="3600" b="1" dirty="0" smtClean="0">
              <a:solidFill>
                <a:schemeClr val="accent6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-635"/>
            <a:ext cx="9125585" cy="68586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0345" y="0"/>
            <a:ext cx="167132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Part 2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" name="图片 1" descr="QQ图片202006090924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418590"/>
            <a:ext cx="8750300" cy="304038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502285" y="1978660"/>
            <a:ext cx="8139430" cy="2667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287020" y="3789045"/>
            <a:ext cx="8317230" cy="508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87020" y="4458970"/>
            <a:ext cx="2983230" cy="2476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066540" y="509270"/>
            <a:ext cx="27101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sentences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 flipV="1">
            <a:off x="2988310" y="1125220"/>
            <a:ext cx="1727835" cy="4318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4716145" y="1125220"/>
            <a:ext cx="431800" cy="273621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3060065" y="1125220"/>
            <a:ext cx="1656080" cy="33121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-635"/>
            <a:ext cx="9125585" cy="6858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9415" y="1757045"/>
            <a:ext cx="3472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owing to, as a result of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45130" y="1291590"/>
            <a:ext cx="4223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3200" b="1">
                <a:solidFill>
                  <a:srgbClr val="0070C0"/>
                </a:solidFill>
              </a:rPr>
              <a:t>同义词替换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due to</a:t>
            </a:r>
            <a:endParaRPr lang="zh-CN" altLang="zh-CN" sz="3200" b="1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9415" y="2178685"/>
            <a:ext cx="64395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contribute to; give rise to ; lead to; result in;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9415" y="2614930"/>
            <a:ext cx="2929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result from; lie in...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83205" y="3136900"/>
            <a:ext cx="4223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3200" b="1">
                <a:solidFill>
                  <a:srgbClr val="0070C0"/>
                </a:solidFill>
              </a:rPr>
              <a:t>同义词替换 </a:t>
            </a:r>
            <a:r>
              <a:rPr lang="en-US" sz="3200">
                <a:solidFill>
                  <a:srgbClr val="FF0000"/>
                </a:solidFill>
                <a:sym typeface="+mn-ea"/>
              </a:rPr>
              <a:t>the lack of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5310" y="4029075"/>
            <a:ext cx="11836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/>
              <a:t>lacking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575310" y="4413885"/>
            <a:ext cx="16167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/>
              <a:t>for lack of</a:t>
            </a:r>
            <a:endParaRPr lang="en-US" altLang="zh-CN" sz="2800"/>
          </a:p>
        </p:txBody>
      </p:sp>
      <p:sp>
        <p:nvSpPr>
          <p:cNvPr id="14" name="文本框 13"/>
          <p:cNvSpPr txBox="1"/>
          <p:nvPr/>
        </p:nvSpPr>
        <p:spPr>
          <a:xfrm>
            <a:off x="575310" y="4807585"/>
            <a:ext cx="2578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shortage of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83205" y="5230495"/>
            <a:ext cx="5088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3200" b="1">
                <a:solidFill>
                  <a:srgbClr val="0070C0"/>
                </a:solidFill>
              </a:rPr>
              <a:t>同义词替换 </a:t>
            </a:r>
            <a:r>
              <a:rPr lang="en-US" sz="3200">
                <a:solidFill>
                  <a:srgbClr val="FF0000"/>
                </a:solidFill>
                <a:sym typeface="+mn-ea"/>
              </a:rPr>
              <a:t> slow progress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2955" y="5814060"/>
            <a:ext cx="44411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slow ...down;  develop slowly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5310" y="3582035"/>
            <a:ext cx="1796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2470" y="6336030"/>
            <a:ext cx="55537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stop/ prevent ...from doing...quickly...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83205" y="114300"/>
            <a:ext cx="4223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3200">
                <a:solidFill>
                  <a:srgbClr val="0070C0"/>
                </a:solidFill>
              </a:rPr>
              <a:t>同义词替换</a:t>
            </a:r>
            <a:r>
              <a:rPr lang="zh-CN" altLang="zh-CN" sz="32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however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3865" y="636270"/>
            <a:ext cx="33839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nevertheless ; whereas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5" grpId="0"/>
      <p:bldP spid="5" grpId="1"/>
      <p:bldP spid="4" grpId="0"/>
      <p:bldP spid="4" grpId="1"/>
      <p:bldP spid="6" grpId="0"/>
      <p:bldP spid="6" grpId="1"/>
      <p:bldP spid="8" grpId="0"/>
      <p:bldP spid="8" grpId="1"/>
      <p:bldP spid="18" grpId="0"/>
      <p:bldP spid="18" grpId="1"/>
      <p:bldP spid="10" grpId="0"/>
      <p:bldP spid="10" grpId="1"/>
      <p:bldP spid="11" grpId="0"/>
      <p:bldP spid="11" grpId="1"/>
      <p:bldP spid="14" grpId="0"/>
      <p:bldP spid="14" grpId="1"/>
      <p:bldP spid="15" grpId="0"/>
      <p:bldP spid="15" grpId="1"/>
      <p:bldP spid="17" grpId="0"/>
      <p:bldP spid="17" grpId="1"/>
      <p:bldP spid="19" grpId="0"/>
      <p:bldP spid="19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-635"/>
            <a:ext cx="9125585" cy="68586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7798" y="127635"/>
            <a:ext cx="133286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要点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7490" y="939165"/>
            <a:ext cx="8718550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 fontAlgn="auto">
              <a:buFont typeface="Wingdings" panose="05000000000000000000" charset="0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However, lacking necessary infrastructure and logistic support, rural China market develops slowly.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buFont typeface="Wingdings" panose="05000000000000000000" charset="0"/>
              <a:buChar char="Ø"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lack of online shopping experience, infrastructure and logistic supports lead to the slow progress of rural ecommerce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marketing.</a:t>
            </a:r>
            <a:endParaRPr lang="en-US" altLang="zh-CN" sz="2800" dirty="0" err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buFont typeface="Wingdings" panose="05000000000000000000" charset="0"/>
              <a:buChar char="Ø"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Nevertheless, the shortage of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infrastructure and logistic support contibutes to slowing down the rural online sales.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buFont typeface="Wingdings" panose="05000000000000000000" charset="0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 lack of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infrastructure and logistic support, rural China ecommerce market develops slowly.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buFont typeface="Wingdings" panose="05000000000000000000" charset="0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However, insufficient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infrastructure and logistic support stops/ prevents rural China ecommerce market developing quickly.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447860" y="127680"/>
            <a:ext cx="7508240" cy="64516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p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理清逻辑关系</a:t>
            </a:r>
            <a:r>
              <a:rPr lang="zh-CN" altLang="zh-CN" sz="3600" b="1" dirty="0" smtClean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，注意转折、解析信息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en-US" altLang="zh-CN" sz="3600" b="1" dirty="0" smtClean="0">
              <a:solidFill>
                <a:schemeClr val="accent6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49190" y="105410"/>
            <a:ext cx="4108450" cy="132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2535,&quot;width&quot;:912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3296</Words>
  <Application>WPS 演示</Application>
  <PresentationFormat>全屏显示(4:3)</PresentationFormat>
  <Paragraphs>121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Wingdings</vt:lpstr>
      <vt:lpstr>华文楷体</vt:lpstr>
      <vt:lpstr>Calibri</vt:lpstr>
      <vt:lpstr>微软雅黑</vt:lpstr>
      <vt:lpstr>Arial Unicode MS</vt:lpstr>
      <vt:lpstr>HelveticaNeue</vt:lpstr>
      <vt:lpstr>NumberOnly</vt:lpstr>
      <vt:lpstr>华文新魏</vt:lpstr>
      <vt:lpstr>Office 主题​​</vt:lpstr>
      <vt:lpstr>PowerPoint 演示文稿</vt:lpstr>
      <vt:lpstr>PowerPoint 演示文稿</vt:lpstr>
      <vt:lpstr>PowerPoint 演示文稿</vt:lpstr>
      <vt:lpstr>概要写作疑难点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曹小等</cp:lastModifiedBy>
  <cp:revision>28</cp:revision>
  <dcterms:created xsi:type="dcterms:W3CDTF">2020-06-08T23:09:00Z</dcterms:created>
  <dcterms:modified xsi:type="dcterms:W3CDTF">2020-06-11T03:07:51Z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