
<file path=[Content_Types].xml><?xml version="1.0" encoding="utf-8"?>
<Types xmlns="http://schemas.openxmlformats.org/package/2006/content-types">
  <Default Extension="jpeg" ContentType="image/jpeg"/>
  <Default Extension="wav" ContentType="audio/x-wav"/>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67" r:id="rId3"/>
    <p:sldId id="257" r:id="rId4"/>
    <p:sldId id="258" r:id="rId5"/>
    <p:sldId id="260" r:id="rId6"/>
    <p:sldId id="261" r:id="rId7"/>
    <p:sldId id="264" r:id="rId8"/>
    <p:sldId id="263" r:id="rId9"/>
    <p:sldId id="259" r:id="rId10"/>
  </p:sldIdLst>
  <p:sldSz cx="12192000" cy="6858000"/>
  <p:notesSz cx="6858000" cy="9144000"/>
  <p:embeddedFontLst>
    <p:embeddedFont>
      <p:font typeface="Open Sans" panose="020B0606030504020204"/>
      <p:regular r:id="rId15"/>
    </p:embeddedFont>
    <p:embeddedFont>
      <p:font typeface="Segoe UI Light" panose="020B0502040204020203" pitchFamily="34" charset="0"/>
      <p:regular r:id="rId16"/>
      <p:italic r:id="rId17"/>
    </p:embeddedFont>
    <p:embeddedFont>
      <p:font typeface="方正字迹-曾正国楷体" panose="02010600010101010101" pitchFamily="2" charset="-122"/>
      <p:regular r:id="rId18"/>
    </p:embeddedFont>
    <p:embeddedFont>
      <p:font typeface="Arial Black" panose="020B0A04020102020204" pitchFamily="34" charset="0"/>
      <p:bold r:id="rId19"/>
    </p:embeddedFont>
    <p:embeddedFont>
      <p:font typeface="站酷快乐体2016修订版" panose="02010600030101010101" charset="0"/>
      <p:regular r:id="rId20"/>
    </p:embeddedFont>
    <p:embeddedFont>
      <p:font typeface="等线" panose="02010600030101010101" charset="-122"/>
      <p:regular r:id="rId21"/>
    </p:embeddedFont>
    <p:embeddedFont>
      <p:font typeface="华文新魏" panose="02010800040101010101" pitchFamily="2" charset="-122"/>
      <p:regular r:id="rId2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8" autoAdjust="0"/>
    <p:restoredTop sz="94660"/>
  </p:normalViewPr>
  <p:slideViewPr>
    <p:cSldViewPr snapToGrid="0" showGuides="1">
      <p:cViewPr varScale="1">
        <p:scale>
          <a:sx n="66" d="100"/>
          <a:sy n="66" d="100"/>
        </p:scale>
        <p:origin x="796" y="72"/>
      </p:cViewPr>
      <p:guideLst>
        <p:guide orient="horz" pos="2160"/>
        <p:guide pos="30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font" Target="fonts/font8.fntdata"/><Relationship Id="rId21" Type="http://schemas.openxmlformats.org/officeDocument/2006/relationships/font" Target="fonts/font7.fntdata"/><Relationship Id="rId20" Type="http://schemas.openxmlformats.org/officeDocument/2006/relationships/font" Target="fonts/font6.fntdata"/><Relationship Id="rId2" Type="http://schemas.openxmlformats.org/officeDocument/2006/relationships/theme" Target="theme/theme1.xml"/><Relationship Id="rId19" Type="http://schemas.openxmlformats.org/officeDocument/2006/relationships/font" Target="fonts/font5.fntdata"/><Relationship Id="rId18" Type="http://schemas.openxmlformats.org/officeDocument/2006/relationships/font" Target="fonts/font4.fntdata"/><Relationship Id="rId17" Type="http://schemas.openxmlformats.org/officeDocument/2006/relationships/font" Target="fonts/font3.fntdata"/><Relationship Id="rId16" Type="http://schemas.openxmlformats.org/officeDocument/2006/relationships/font" Target="fonts/font2.fntdata"/><Relationship Id="rId15" Type="http://schemas.openxmlformats.org/officeDocument/2006/relationships/font" Target="fonts/font1.fntdata"/><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30197F-177D-4EA5-A363-6B7CC410D74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8CEF3-0457-4893-BD7C-52B41226010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2EFA6E8-BBBA-4814-BFDA-2E1A38D4616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A6B332B-E41A-47F8-A65C-A033900F1927}"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2EFA6E8-BBBA-4814-BFDA-2E1A38D4616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A6B332B-E41A-47F8-A65C-A033900F1927}"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2EFA6E8-BBBA-4814-BFDA-2E1A38D4616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A6B332B-E41A-47F8-A65C-A033900F1927}"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2EFA6E8-BBBA-4814-BFDA-2E1A38D4616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A6B332B-E41A-47F8-A65C-A033900F1927}"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2EFA6E8-BBBA-4814-BFDA-2E1A38D4616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A6B332B-E41A-47F8-A65C-A033900F1927}"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92EFA6E8-BBBA-4814-BFDA-2E1A38D4616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A6B332B-E41A-47F8-A65C-A033900F1927}"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2EFA6E8-BBBA-4814-BFDA-2E1A38D4616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A6B332B-E41A-47F8-A65C-A033900F1927}"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2EFA6E8-BBBA-4814-BFDA-2E1A38D4616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A6B332B-E41A-47F8-A65C-A033900F1927}"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2EFA6E8-BBBA-4814-BFDA-2E1A38D4616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A6B332B-E41A-47F8-A65C-A033900F1927}"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2EFA6E8-BBBA-4814-BFDA-2E1A38D4616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A6B332B-E41A-47F8-A65C-A033900F1927}"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2EFA6E8-BBBA-4814-BFDA-2E1A38D4616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A6B332B-E41A-47F8-A65C-A033900F1927}"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EFA6E8-BBBA-4814-BFDA-2E1A38D4616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B332B-E41A-47F8-A65C-A033900F1927}"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29845"/>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media" Target="../media/media1.mp3"/><Relationship Id="rId3" Type="http://schemas.openxmlformats.org/officeDocument/2006/relationships/audio" Target="../media/media1.mp3"/><Relationship Id="rId2" Type="http://schemas.microsoft.com/office/2007/relationships/hdphoto" Target="../media/image4.wdp"/><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7.wdp"/><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9.wdp"/><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1.wdp"/><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microsoft.com/office/2007/relationships/hdphoto" Target="../media/image14.wdp"/><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6.wdp"/><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7186295" y="29845"/>
            <a:ext cx="4902200" cy="1586865"/>
          </a:xfrm>
          <a:prstGeom prst="rect">
            <a:avLst/>
          </a:prstGeom>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cstate="screen">
            <a:extLst>
              <a:ext uri="{BEBA8EAE-BF5A-486C-A8C5-ECC9F3942E4B}">
                <a14:imgProps xmlns:a14="http://schemas.microsoft.com/office/drawing/2010/main">
                  <a14:imgLayer r:embed="rId2">
                    <a14:imgEffect>
                      <a14:saturation sat="400000"/>
                    </a14:imgEffect>
                  </a14:imgLayer>
                </a14:imgProps>
              </a:ext>
            </a:extLst>
          </a:blip>
          <a:srcRect/>
          <a:stretch>
            <a:fillRect/>
          </a:stretch>
        </p:blipFill>
        <p:spPr>
          <a:xfrm>
            <a:off x="0" y="1"/>
            <a:ext cx="12192000" cy="6858000"/>
          </a:xfrm>
          <a:prstGeom prst="rect">
            <a:avLst/>
          </a:prstGeom>
        </p:spPr>
      </p:pic>
      <p:sp>
        <p:nvSpPr>
          <p:cNvPr id="10" name="Shape 290"/>
          <p:cNvSpPr/>
          <p:nvPr/>
        </p:nvSpPr>
        <p:spPr>
          <a:xfrm>
            <a:off x="35571" y="3763578"/>
            <a:ext cx="5427970" cy="1587679"/>
          </a:xfrm>
          <a:prstGeom prst="rect">
            <a:avLst/>
          </a:prstGeom>
          <a:ln w="12700">
            <a:miter lim="400000"/>
          </a:ln>
        </p:spPr>
        <p:txBody>
          <a:bodyPr wrap="square" lIns="25400" tIns="25400" rIns="25400" bIns="25400" anchor="ctr">
            <a:spAutoFit/>
          </a:bodyPr>
          <a:lstStyle>
            <a:lvl1pPr algn="l">
              <a:lnSpc>
                <a:spcPct val="90000"/>
              </a:lnSpc>
              <a:defRPr sz="2400">
                <a:solidFill>
                  <a:srgbClr val="8DA6C0"/>
                </a:solidFill>
                <a:latin typeface="+mj-lt"/>
                <a:ea typeface="+mj-ea"/>
                <a:cs typeface="+mj-cs"/>
                <a:sym typeface="Open Sans" panose="020B0606030504020204"/>
              </a:defRPr>
            </a:lvl1pPr>
          </a:lstStyle>
          <a:p>
            <a:pPr>
              <a:lnSpc>
                <a:spcPct val="150000"/>
              </a:lnSpc>
            </a:pPr>
            <a:r>
              <a:rPr lang="en-US" altLang="zh-CN" sz="3600" spc="600" dirty="0">
                <a:solidFill>
                  <a:srgbClr val="C00000"/>
                </a:solidFill>
                <a:latin typeface="+mj-ea"/>
                <a:cs typeface="Segoe UI Light" panose="020B0502040204020203" pitchFamily="34" charset="0"/>
              </a:rPr>
              <a:t>Come and see the Terracotta Army</a:t>
            </a:r>
            <a:endParaRPr sz="3600" spc="600" dirty="0">
              <a:solidFill>
                <a:srgbClr val="C00000"/>
              </a:solidFill>
              <a:latin typeface="+mj-ea"/>
              <a:cs typeface="+mn-ea"/>
              <a:sym typeface="+mn-lt"/>
            </a:endParaRPr>
          </a:p>
        </p:txBody>
      </p:sp>
      <p:cxnSp>
        <p:nvCxnSpPr>
          <p:cNvPr id="11" name="直接连接符 10"/>
          <p:cNvCxnSpPr/>
          <p:nvPr/>
        </p:nvCxnSpPr>
        <p:spPr>
          <a:xfrm>
            <a:off x="479425" y="3717227"/>
            <a:ext cx="691022"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1236536" y="1150680"/>
            <a:ext cx="6104556" cy="646331"/>
          </a:xfrm>
          <a:prstGeom prst="rect">
            <a:avLst/>
          </a:prstGeom>
        </p:spPr>
        <p:txBody>
          <a:bodyPr wrap="none">
            <a:spAutoFit/>
          </a:bodyPr>
          <a:lstStyle/>
          <a:p>
            <a:r>
              <a:rPr lang="en-US" altLang="zh-CN" sz="3600" spc="300" dirty="0">
                <a:solidFill>
                  <a:schemeClr val="bg1">
                    <a:lumMod val="95000"/>
                  </a:schemeClr>
                </a:solidFill>
                <a:latin typeface="+mj-ea"/>
                <a:ea typeface="+mj-ea"/>
              </a:rPr>
              <a:t>Qin Terra Cotta Army</a:t>
            </a:r>
            <a:endParaRPr lang="zh-CN" altLang="en-US" sz="3600" spc="300" dirty="0">
              <a:solidFill>
                <a:schemeClr val="bg1">
                  <a:lumMod val="95000"/>
                </a:schemeClr>
              </a:solidFill>
              <a:latin typeface="+mj-ea"/>
              <a:ea typeface="+mj-ea"/>
            </a:endParaRPr>
          </a:p>
        </p:txBody>
      </p:sp>
      <p:sp>
        <p:nvSpPr>
          <p:cNvPr id="14" name="Text Box 6"/>
          <p:cNvSpPr txBox="1">
            <a:spLocks noChangeArrowheads="1"/>
          </p:cNvSpPr>
          <p:nvPr/>
        </p:nvSpPr>
        <p:spPr bwMode="auto">
          <a:xfrm>
            <a:off x="263061" y="1855179"/>
            <a:ext cx="8910532"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1500" b="1" spc="-1500" dirty="0">
                <a:latin typeface="方正字迹-曾正国楷体" panose="02010600010101010101" pitchFamily="2" charset="-122"/>
                <a:ea typeface="方正字迹-曾正国楷体" panose="02010600010101010101" pitchFamily="2" charset="-122"/>
              </a:rPr>
              <a:t>秦兵马俑</a:t>
            </a:r>
            <a:endParaRPr lang="zh-CN" altLang="en-US" sz="11500" b="1" spc="-1500" dirty="0">
              <a:latin typeface="方正字迹-曾正国楷体" panose="02010600010101010101" pitchFamily="2" charset="-122"/>
              <a:ea typeface="方正字迹-曾正国楷体" panose="02010600010101010101" pitchFamily="2" charset="-122"/>
            </a:endParaRPr>
          </a:p>
        </p:txBody>
      </p:sp>
      <p:sp>
        <p:nvSpPr>
          <p:cNvPr id="8" name="Text Box 6"/>
          <p:cNvSpPr txBox="1">
            <a:spLocks noChangeArrowheads="1"/>
          </p:cNvSpPr>
          <p:nvPr/>
        </p:nvSpPr>
        <p:spPr bwMode="auto">
          <a:xfrm>
            <a:off x="263061" y="1771183"/>
            <a:ext cx="6198699"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1500" b="1" spc="-1500" dirty="0">
                <a:solidFill>
                  <a:schemeClr val="bg1"/>
                </a:solidFill>
                <a:effectLst>
                  <a:outerShdw blurRad="38100" dist="38100" dir="2700000" algn="tl">
                    <a:srgbClr val="000000">
                      <a:alpha val="43137"/>
                    </a:srgbClr>
                  </a:outerShdw>
                </a:effectLst>
                <a:latin typeface="方正字迹-曾正国楷体" panose="02010600010101010101" pitchFamily="2" charset="-122"/>
                <a:ea typeface="方正字迹-曾正国楷体" panose="02010600010101010101" pitchFamily="2" charset="-122"/>
              </a:rPr>
              <a:t>秦</a:t>
            </a:r>
            <a:r>
              <a:rPr lang="zh-CN" altLang="en-US" sz="11500" b="1" spc="-1500" dirty="0">
                <a:solidFill>
                  <a:srgbClr val="FF0000"/>
                </a:solidFill>
                <a:effectLst>
                  <a:outerShdw blurRad="38100" dist="38100" dir="2700000" algn="tl">
                    <a:srgbClr val="000000">
                      <a:alpha val="43137"/>
                    </a:srgbClr>
                  </a:outerShdw>
                </a:effectLst>
                <a:latin typeface="方正字迹-曾正国楷体" panose="02010600010101010101" pitchFamily="2" charset="-122"/>
                <a:ea typeface="方正字迹-曾正国楷体" panose="02010600010101010101" pitchFamily="2" charset="-122"/>
              </a:rPr>
              <a:t>兵马俑</a:t>
            </a:r>
            <a:endParaRPr lang="zh-CN" altLang="en-US" sz="11500" b="1" spc="-1500" dirty="0">
              <a:solidFill>
                <a:srgbClr val="FF0000"/>
              </a:solidFill>
              <a:effectLst>
                <a:outerShdw blurRad="38100" dist="38100" dir="2700000" algn="tl">
                  <a:srgbClr val="000000">
                    <a:alpha val="43137"/>
                  </a:srgbClr>
                </a:outerShdw>
              </a:effectLst>
              <a:latin typeface="方正字迹-曾正国楷体" panose="02010600010101010101" pitchFamily="2" charset="-122"/>
              <a:ea typeface="方正字迹-曾正国楷体" panose="02010600010101010101" pitchFamily="2" charset="-122"/>
            </a:endParaRPr>
          </a:p>
        </p:txBody>
      </p:sp>
      <p:pic>
        <p:nvPicPr>
          <p:cNvPr id="13" name="Audio Machine - Breath and Life">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133231" y="-776163"/>
            <a:ext cx="609600" cy="609600"/>
          </a:xfrm>
          <a:prstGeom prst="rect">
            <a:avLst/>
          </a:prstGeom>
        </p:spPr>
      </p:pic>
      <p:sp>
        <p:nvSpPr>
          <p:cNvPr id="2" name="矩形 1"/>
          <p:cNvSpPr/>
          <p:nvPr/>
        </p:nvSpPr>
        <p:spPr>
          <a:xfrm>
            <a:off x="2377440" y="1636335"/>
            <a:ext cx="3086101" cy="584775"/>
          </a:xfrm>
          <a:prstGeom prst="rect">
            <a:avLst/>
          </a:prstGeom>
        </p:spPr>
        <p:txBody>
          <a:bodyPr wrap="none">
            <a:spAutoFit/>
          </a:bodyPr>
          <a:lstStyle/>
          <a:p>
            <a:r>
              <a:rPr lang="en-US" altLang="zh-CN" sz="3200" dirty="0">
                <a:solidFill>
                  <a:srgbClr val="333333"/>
                </a:solidFill>
                <a:latin typeface="Arial" panose="020B0604020202020204" pitchFamily="34" charset="0"/>
              </a:rPr>
              <a:t>[‘</a:t>
            </a:r>
            <a:r>
              <a:rPr lang="en-US" altLang="zh-CN" sz="3200" dirty="0" err="1">
                <a:solidFill>
                  <a:srgbClr val="333333"/>
                </a:solidFill>
                <a:latin typeface="Arial" panose="020B0604020202020204" pitchFamily="34" charset="0"/>
              </a:rPr>
              <a:t>te</a:t>
            </a:r>
            <a:r>
              <a:rPr lang="en-US" altLang="zh-CN" sz="3200" dirty="0">
                <a:solidFill>
                  <a:srgbClr val="333333"/>
                </a:solidFill>
                <a:latin typeface="Arial" panose="020B0604020202020204" pitchFamily="34" charset="0"/>
              </a:rPr>
              <a:t> </a:t>
            </a:r>
            <a:r>
              <a:rPr lang="en-US" altLang="zh-CN" sz="3200" dirty="0" err="1">
                <a:solidFill>
                  <a:srgbClr val="333333"/>
                </a:solidFill>
                <a:latin typeface="Arial" panose="020B0604020202020204" pitchFamily="34" charset="0"/>
              </a:rPr>
              <a:t>rə</a:t>
            </a:r>
            <a:r>
              <a:rPr lang="en-US" altLang="zh-CN" sz="3200" dirty="0">
                <a:solidFill>
                  <a:srgbClr val="333333"/>
                </a:solidFill>
                <a:latin typeface="Arial" panose="020B0604020202020204" pitchFamily="34" charset="0"/>
              </a:rPr>
              <a:t>       ‘</a:t>
            </a:r>
            <a:r>
              <a:rPr lang="en-US" altLang="zh-CN" sz="3200" dirty="0" err="1">
                <a:solidFill>
                  <a:srgbClr val="333333"/>
                </a:solidFill>
                <a:latin typeface="Arial" panose="020B0604020202020204" pitchFamily="34" charset="0"/>
              </a:rPr>
              <a:t>kɒ</a:t>
            </a:r>
            <a:r>
              <a:rPr lang="en-US" altLang="zh-CN" sz="3200" dirty="0">
                <a:solidFill>
                  <a:srgbClr val="333333"/>
                </a:solidFill>
                <a:latin typeface="Arial" panose="020B0604020202020204" pitchFamily="34" charset="0"/>
              </a:rPr>
              <a:t> </a:t>
            </a:r>
            <a:r>
              <a:rPr lang="en-US" altLang="zh-CN" sz="3200" dirty="0" err="1">
                <a:solidFill>
                  <a:srgbClr val="333333"/>
                </a:solidFill>
                <a:latin typeface="Arial" panose="020B0604020202020204" pitchFamily="34" charset="0"/>
              </a:rPr>
              <a:t>tə</a:t>
            </a:r>
            <a:r>
              <a:rPr lang="en-US" altLang="zh-CN" sz="3200" dirty="0">
                <a:solidFill>
                  <a:srgbClr val="333333"/>
                </a:solidFill>
                <a:latin typeface="Arial" panose="020B0604020202020204" pitchFamily="34" charset="0"/>
              </a:rPr>
              <a:t>]</a:t>
            </a:r>
            <a:endParaRPr lang="zh-CN" altLang="en-US" sz="3200" dirty="0"/>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par>
                                    <p:cTn id="7" presetID="2" presetClass="entr" presetSubtype="12" accel="48000" fill="hold" grpId="0" nodeType="withEffect" p14:presetBounceEnd="53000">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14:bounceEnd="53000">
                                          <p:cBhvr additive="base">
                                            <p:cTn id="9" dur="2000" fill="hold"/>
                                            <p:tgtEl>
                                              <p:spTgt spid="10"/>
                                            </p:tgtEl>
                                            <p:attrNameLst>
                                              <p:attrName>ppt_x</p:attrName>
                                            </p:attrNameLst>
                                          </p:cBhvr>
                                          <p:tavLst>
                                            <p:tav tm="0">
                                              <p:val>
                                                <p:strVal val="0-#ppt_w/2"/>
                                              </p:val>
                                            </p:tav>
                                            <p:tav tm="100000">
                                              <p:val>
                                                <p:strVal val="#ppt_x"/>
                                              </p:val>
                                            </p:tav>
                                          </p:tavLst>
                                        </p:anim>
                                        <p:anim calcmode="lin" valueType="num" p14:bounceEnd="53000">
                                          <p:cBhvr additive="base">
                                            <p:cTn id="10" dur="2000" fill="hold"/>
                                            <p:tgtEl>
                                              <p:spTgt spid="10"/>
                                            </p:tgtEl>
                                            <p:attrNameLst>
                                              <p:attrName>ppt_y</p:attrName>
                                            </p:attrNameLst>
                                          </p:cBhvr>
                                          <p:tavLst>
                                            <p:tav tm="0">
                                              <p:val>
                                                <p:strVal val="1+#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remove" display="0">
                      <p:stCondLst>
                        <p:cond delay="indefinite"/>
                      </p:stCondLst>
                      <p:endCondLst>
                        <p:cond evt="onStopAudio" delay="0">
                          <p:tgtEl>
                            <p:sldTgt/>
                          </p:tgtEl>
                        </p:cond>
                      </p:endCondLst>
                    </p:cTn>
                    <p:tgtEl>
                      <p:spTgt spid="13"/>
                    </p:tgtEl>
                  </p:cMediaNode>
                </p:audio>
              </p:childTnLst>
            </p:cTn>
          </p:par>
        </p:tnLst>
        <p:bldLst>
          <p:bldP spid="10" grpId="0" animBg="1"/>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par>
                                    <p:cTn id="7" presetID="2" presetClass="entr" presetSubtype="12" accel="4800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2000" fill="hold"/>
                                            <p:tgtEl>
                                              <p:spTgt spid="10"/>
                                            </p:tgtEl>
                                            <p:attrNameLst>
                                              <p:attrName>ppt_x</p:attrName>
                                            </p:attrNameLst>
                                          </p:cBhvr>
                                          <p:tavLst>
                                            <p:tav tm="0">
                                              <p:val>
                                                <p:strVal val="0-#ppt_w/2"/>
                                              </p:val>
                                            </p:tav>
                                            <p:tav tm="100000">
                                              <p:val>
                                                <p:strVal val="#ppt_x"/>
                                              </p:val>
                                            </p:tav>
                                          </p:tavLst>
                                        </p:anim>
                                        <p:anim calcmode="lin" valueType="num">
                                          <p:cBhvr additive="base">
                                            <p:cTn id="10" dur="2000" fill="hold"/>
                                            <p:tgtEl>
                                              <p:spTgt spid="10"/>
                                            </p:tgtEl>
                                            <p:attrNameLst>
                                              <p:attrName>ppt_y</p:attrName>
                                            </p:attrNameLst>
                                          </p:cBhvr>
                                          <p:tavLst>
                                            <p:tav tm="0">
                                              <p:val>
                                                <p:strVal val="1+#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remove" display="0">
                      <p:stCondLst>
                        <p:cond delay="indefinite"/>
                      </p:stCondLst>
                      <p:endCondLst>
                        <p:cond evt="onStopAudio" delay="0">
                          <p:tgtEl>
                            <p:sldTgt/>
                          </p:tgtEl>
                        </p:cond>
                      </p:endCondLst>
                    </p:cTn>
                    <p:tgtEl>
                      <p:spTgt spid="13"/>
                    </p:tgtEl>
                  </p:cMediaNode>
                </p:audio>
              </p:childTnLst>
            </p:cTn>
          </p:par>
        </p:tnLst>
        <p:bldLst>
          <p:bldP spid="10" grpId="0" animBg="1"/>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imgsa.baidu.com/timg?image&amp;quality=80&amp;size=b9999_10000&amp;sec=1556182049&amp;di=38d3c57eca95edd8fd7c2f609f0eb426&amp;imgtype=jpg&amp;er=1&amp;src=http%3A%2F%2Fp.chanyouji.cn%2F1399353544%2F78D97BFF-9678-45E7-8E09-EE80729BDDF8.jpg"/>
          <p:cNvPicPr>
            <a:picLocks noChangeAspect="1" noChangeArrowheads="1"/>
          </p:cNvPicPr>
          <p:nvPr/>
        </p:nvPicPr>
        <p:blipFill>
          <a:blip r:embed="rId1">
            <a:extLst>
              <a:ext uri="{BEBA8EAE-BF5A-486C-A8C5-ECC9F3942E4B}">
                <a14:imgProps xmlns:a14="http://schemas.microsoft.com/office/drawing/2010/main">
                  <a14:imgLayer r:embed="rId2">
                    <a14:imgEffect>
                      <a14:colorTemperature colorTemp="8800"/>
                    </a14:imgEffect>
                  </a14:imgLayer>
                </a14:imgProps>
              </a:ext>
            </a:extLst>
          </a:blip>
          <a:srcRect/>
          <a:stretch>
            <a:fillRect/>
          </a:stretch>
        </p:blipFill>
        <p:spPr bwMode="auto">
          <a:xfrm>
            <a:off x="426719" y="424815"/>
            <a:ext cx="11339157" cy="4196079"/>
          </a:xfrm>
          <a:prstGeom prst="rect">
            <a:avLst/>
          </a:prstGeom>
          <a:solidFill>
            <a:srgbClr val="000000">
              <a:shade val="95000"/>
            </a:srgbClr>
          </a:solidFill>
          <a:ln w="444500" cap="sq">
            <a:solidFill>
              <a:srgbClr val="FF0000"/>
            </a:solidFill>
            <a:miter lim="800000"/>
            <a:headEnd/>
            <a:tailEnd/>
          </a:ln>
          <a:effectLst>
            <a:outerShdw blurRad="254000" dist="190500" dir="2700000" sy="90000" algn="bl" rotWithShape="0">
              <a:srgbClr val="000000">
                <a:alpha val="40000"/>
              </a:srgbClr>
            </a:outerShdw>
          </a:effectLst>
        </p:spPr>
      </p:pic>
      <p:sp>
        <p:nvSpPr>
          <p:cNvPr id="5" name="Text Box 3"/>
          <p:cNvSpPr txBox="1">
            <a:spLocks noChangeArrowheads="1"/>
          </p:cNvSpPr>
          <p:nvPr/>
        </p:nvSpPr>
        <p:spPr bwMode="auto">
          <a:xfrm>
            <a:off x="2919379" y="3136029"/>
            <a:ext cx="665919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zh-CN" sz="6600" b="1" spc="600" dirty="0">
                <a:latin typeface="方正字迹-曾正国楷体" panose="02010600010101010101" pitchFamily="2" charset="-122"/>
                <a:ea typeface="方正字迹-曾正国楷体" panose="02010600010101010101" pitchFamily="2" charset="-122"/>
              </a:rPr>
              <a:t>一号坑秦兵马俑</a:t>
            </a:r>
            <a:endParaRPr lang="zh-CN" altLang="zh-CN" sz="6600" b="1" spc="600" dirty="0">
              <a:latin typeface="方正字迹-曾正国楷体" panose="02010600010101010101" pitchFamily="2" charset="-122"/>
              <a:ea typeface="方正字迹-曾正国楷体" panose="02010600010101010101" pitchFamily="2" charset="-122"/>
            </a:endParaRPr>
          </a:p>
        </p:txBody>
      </p:sp>
      <p:sp>
        <p:nvSpPr>
          <p:cNvPr id="6" name="矩形 5"/>
          <p:cNvSpPr/>
          <p:nvPr/>
        </p:nvSpPr>
        <p:spPr>
          <a:xfrm>
            <a:off x="6792270" y="6421120"/>
            <a:ext cx="5213287" cy="369332"/>
          </a:xfrm>
          <a:prstGeom prst="rect">
            <a:avLst/>
          </a:prstGeom>
        </p:spPr>
        <p:txBody>
          <a:bodyPr wrap="none">
            <a:spAutoFit/>
          </a:bodyPr>
          <a:lstStyle/>
          <a:p>
            <a:r>
              <a:rPr lang="zh-CN" altLang="en-US" spc="300" dirty="0">
                <a:solidFill>
                  <a:schemeClr val="bg1">
                    <a:lumMod val="75000"/>
                  </a:schemeClr>
                </a:solidFill>
              </a:rPr>
              <a:t>Pit no. 1 qin terra-cotta warriors</a:t>
            </a:r>
            <a:endParaRPr lang="zh-CN" altLang="en-US" spc="300" dirty="0">
              <a:solidFill>
                <a:schemeClr val="bg1">
                  <a:lumMod val="75000"/>
                </a:schemeClr>
              </a:solidFill>
            </a:endParaRPr>
          </a:p>
        </p:txBody>
      </p:sp>
      <p:sp>
        <p:nvSpPr>
          <p:cNvPr id="8" name="矩形 7"/>
          <p:cNvSpPr/>
          <p:nvPr/>
        </p:nvSpPr>
        <p:spPr>
          <a:xfrm>
            <a:off x="361397" y="5159236"/>
            <a:ext cx="11644160" cy="1754326"/>
          </a:xfrm>
          <a:prstGeom prst="rect">
            <a:avLst/>
          </a:prstGeom>
        </p:spPr>
        <p:txBody>
          <a:bodyPr wrap="square">
            <a:spAutoFit/>
          </a:bodyPr>
          <a:lstStyle/>
          <a:p>
            <a:r>
              <a:rPr lang="en-US" altLang="zh-CN" sz="3600" dirty="0">
                <a:solidFill>
                  <a:srgbClr val="333333"/>
                </a:solidFill>
                <a:latin typeface="Arial" panose="020B0604020202020204" pitchFamily="34" charset="0"/>
              </a:rPr>
              <a:t>More than 8,000 statues were made in the third century BCE to </a:t>
            </a:r>
            <a:r>
              <a:rPr lang="en-US" altLang="zh-CN" sz="3600" dirty="0">
                <a:solidFill>
                  <a:srgbClr val="C00000"/>
                </a:solidFill>
                <a:latin typeface="Arial" panose="020B0604020202020204" pitchFamily="34" charset="0"/>
              </a:rPr>
              <a:t>guard/protect </a:t>
            </a:r>
            <a:r>
              <a:rPr lang="en-US" altLang="zh-CN" sz="3600" dirty="0">
                <a:solidFill>
                  <a:srgbClr val="333333"/>
                </a:solidFill>
                <a:latin typeface="Arial" panose="020B0604020202020204" pitchFamily="34" charset="0"/>
              </a:rPr>
              <a:t>the tomb of the Chinese Emperor </a:t>
            </a:r>
            <a:r>
              <a:rPr lang="en-US" altLang="zh-CN" sz="3600" dirty="0" err="1">
                <a:solidFill>
                  <a:srgbClr val="333333"/>
                </a:solidFill>
                <a:latin typeface="Arial" panose="020B0604020202020204" pitchFamily="34" charset="0"/>
              </a:rPr>
              <a:t>Qinshihuang</a:t>
            </a:r>
            <a:r>
              <a:rPr lang="en-US" altLang="zh-CN" sz="3600" dirty="0">
                <a:solidFill>
                  <a:srgbClr val="333333"/>
                </a:solidFill>
                <a:latin typeface="Arial" panose="020B0604020202020204" pitchFamily="34" charset="0"/>
              </a:rPr>
              <a:t>!</a:t>
            </a:r>
            <a:endParaRPr lang="zh-CN" altLang="en-US" sz="3600" dirty="0"/>
          </a:p>
        </p:txBody>
      </p:sp>
      <p:sp>
        <p:nvSpPr>
          <p:cNvPr id="2" name="矩形 1"/>
          <p:cNvSpPr/>
          <p:nvPr/>
        </p:nvSpPr>
        <p:spPr>
          <a:xfrm>
            <a:off x="7862439" y="4620627"/>
            <a:ext cx="3985139" cy="1077218"/>
          </a:xfrm>
          <a:prstGeom prst="rect">
            <a:avLst/>
          </a:prstGeom>
        </p:spPr>
        <p:txBody>
          <a:bodyPr wrap="square">
            <a:spAutoFit/>
          </a:bodyPr>
          <a:lstStyle/>
          <a:p>
            <a:r>
              <a:rPr lang="en-US" altLang="zh-CN" sz="3200" dirty="0">
                <a:solidFill>
                  <a:srgbClr val="333333"/>
                </a:solidFill>
                <a:latin typeface="Times New Roman" panose="02020603050405020304" pitchFamily="18" charset="0"/>
                <a:cs typeface="Times New Roman" panose="02020603050405020304" pitchFamily="18" charset="0"/>
              </a:rPr>
              <a:t>tomb </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tuːm</a:t>
            </a:r>
            <a:r>
              <a:rPr lang="en-US" altLang="zh-CN" sz="3200" dirty="0">
                <a:latin typeface="Times New Roman" panose="02020603050405020304" pitchFamily="18" charset="0"/>
                <a:cs typeface="Times New Roman" panose="02020603050405020304" pitchFamily="18" charset="0"/>
              </a:rPr>
              <a:t>/ </a:t>
            </a:r>
            <a:r>
              <a:rPr lang="zh-CN" altLang="en-US" sz="3200" dirty="0">
                <a:latin typeface="Times New Roman" panose="02020603050405020304" pitchFamily="18" charset="0"/>
                <a:cs typeface="Times New Roman" panose="02020603050405020304" pitchFamily="18" charset="0"/>
              </a:rPr>
              <a:t>坟墓</a:t>
            </a:r>
            <a:r>
              <a:rPr lang="en-US" altLang="zh-CN" sz="3200" dirty="0">
                <a:latin typeface="Times New Roman" panose="02020603050405020304" pitchFamily="18" charset="0"/>
                <a:cs typeface="Times New Roman" panose="02020603050405020304" pitchFamily="18" charset="0"/>
              </a:rPr>
              <a:t> </a:t>
            </a:r>
            <a:endParaRPr lang="en-US" altLang="zh-CN" sz="3200" dirty="0">
              <a:latin typeface="Times New Roman" panose="02020603050405020304" pitchFamily="18" charset="0"/>
              <a:cs typeface="Times New Roman" panose="02020603050405020304" pitchFamily="18" charset="0"/>
            </a:endParaRPr>
          </a:p>
          <a:p>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6096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Text Box 3"/>
          <p:cNvSpPr txBox="1">
            <a:spLocks noChangeArrowheads="1"/>
          </p:cNvSpPr>
          <p:nvPr/>
        </p:nvSpPr>
        <p:spPr bwMode="auto">
          <a:xfrm>
            <a:off x="3470977" y="-324872"/>
            <a:ext cx="1292662" cy="5084084"/>
          </a:xfrm>
          <a:prstGeom prst="rect">
            <a:avLst/>
          </a:prstGeom>
          <a:noFill/>
          <a:ln w="9525">
            <a:solidFill>
              <a:schemeClr val="bg1">
                <a:lumMod val="75000"/>
              </a:schemeClr>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lgn="ctr"/>
            <a:r>
              <a:rPr lang="zh-CN" altLang="zh-CN" sz="7200" b="1" spc="600" dirty="0">
                <a:latin typeface="方正字迹-曾正国楷体" panose="02010600010101010101" pitchFamily="2" charset="-122"/>
                <a:ea typeface="方正字迹-曾正国楷体" panose="02010600010101010101" pitchFamily="2" charset="-122"/>
              </a:rPr>
              <a:t> </a:t>
            </a:r>
            <a:r>
              <a:rPr lang="zh-CN" altLang="zh-CN" sz="7200" b="1" spc="600" dirty="0">
                <a:solidFill>
                  <a:srgbClr val="C00000"/>
                </a:solidFill>
                <a:latin typeface="方正字迹-曾正国楷体" panose="02010600010101010101" pitchFamily="2" charset="-122"/>
                <a:ea typeface="方正字迹-曾正国楷体" panose="02010600010101010101" pitchFamily="2" charset="-122"/>
              </a:rPr>
              <a:t>铠甲</a:t>
            </a:r>
            <a:r>
              <a:rPr lang="zh-CN" altLang="zh-CN" sz="7200" b="1" spc="600" dirty="0">
                <a:latin typeface="方正字迹-曾正国楷体" panose="02010600010101010101" pitchFamily="2" charset="-122"/>
                <a:ea typeface="方正字迹-曾正国楷体" panose="02010600010101010101" pitchFamily="2" charset="-122"/>
              </a:rPr>
              <a:t>士兵 </a:t>
            </a:r>
            <a:endParaRPr lang="zh-CN" altLang="zh-CN" sz="7200" b="1" spc="600" dirty="0">
              <a:latin typeface="方正字迹-曾正国楷体" panose="02010600010101010101" pitchFamily="2" charset="-122"/>
              <a:ea typeface="方正字迹-曾正国楷体" panose="02010600010101010101" pitchFamily="2" charset="-122"/>
            </a:endParaRPr>
          </a:p>
        </p:txBody>
      </p:sp>
      <p:pic>
        <p:nvPicPr>
          <p:cNvPr id="6" name="图片 5"/>
          <p:cNvPicPr>
            <a:picLocks noChangeAspect="1"/>
          </p:cNvPicPr>
          <p:nvPr/>
        </p:nvPicPr>
        <p:blipFill rotWithShape="1">
          <a:blip r:embed="rId1" cstate="screen">
            <a:extLst>
              <a:ext uri="{BEBA8EAE-BF5A-486C-A8C5-ECC9F3942E4B}">
                <a14:imgProps xmlns:a14="http://schemas.microsoft.com/office/drawing/2010/main">
                  <a14:imgLayer r:embed="rId2">
                    <a14:imgEffect>
                      <a14:saturation sat="300000"/>
                    </a14:imgEffect>
                  </a14:imgLayer>
                </a14:imgProps>
              </a:ext>
            </a:extLst>
          </a:blip>
          <a:srcRect/>
          <a:stretch>
            <a:fillRect/>
          </a:stretch>
        </p:blipFill>
        <p:spPr>
          <a:xfrm>
            <a:off x="706570" y="159680"/>
            <a:ext cx="4000913" cy="7157191"/>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7400354" y="4109996"/>
            <a:ext cx="3332964" cy="369332"/>
          </a:xfrm>
          <a:prstGeom prst="rect">
            <a:avLst/>
          </a:prstGeom>
        </p:spPr>
        <p:txBody>
          <a:bodyPr wrap="none">
            <a:spAutoFit/>
          </a:bodyPr>
          <a:lstStyle/>
          <a:p>
            <a:pPr algn="ctr"/>
            <a:r>
              <a:rPr lang="zh-CN" altLang="en-US" spc="600" dirty="0">
                <a:solidFill>
                  <a:srgbClr val="FF0000"/>
                </a:solidFill>
              </a:rPr>
              <a:t>A</a:t>
            </a:r>
            <a:r>
              <a:rPr lang="zh-CN" altLang="en-US" spc="600" dirty="0"/>
              <a:t>RMOR </a:t>
            </a:r>
            <a:r>
              <a:rPr lang="zh-CN" altLang="en-US" spc="600" dirty="0">
                <a:solidFill>
                  <a:srgbClr val="C00000"/>
                </a:solidFill>
              </a:rPr>
              <a:t>S</a:t>
            </a:r>
            <a:r>
              <a:rPr lang="zh-CN" altLang="en-US" spc="600" dirty="0"/>
              <a:t>OLDIERS</a:t>
            </a:r>
            <a:endParaRPr lang="zh-CN" altLang="en-US" spc="600" dirty="0"/>
          </a:p>
        </p:txBody>
      </p:sp>
      <p:sp>
        <p:nvSpPr>
          <p:cNvPr id="10" name="矩形 9"/>
          <p:cNvSpPr/>
          <p:nvPr/>
        </p:nvSpPr>
        <p:spPr>
          <a:xfrm>
            <a:off x="4676138" y="519458"/>
            <a:ext cx="1292662" cy="4378652"/>
          </a:xfrm>
          <a:prstGeom prst="rect">
            <a:avLst/>
          </a:prstGeom>
        </p:spPr>
        <p:txBody>
          <a:bodyPr vert="eaVert" wrap="square">
            <a:spAutoFit/>
          </a:bodyPr>
          <a:lstStyle/>
          <a:p>
            <a:pPr marL="285750" indent="-285750" algn="just">
              <a:lnSpc>
                <a:spcPct val="150000"/>
              </a:lnSpc>
              <a:buFont typeface="Wingdings" panose="05000000000000000000" pitchFamily="2" charset="2"/>
              <a:buChar char="l"/>
            </a:pPr>
            <a:r>
              <a:rPr lang="zh-CN" altLang="en-US" sz="1600" spc="300" dirty="0">
                <a:solidFill>
                  <a:schemeClr val="bg1"/>
                </a:solidFill>
              </a:rPr>
              <a:t>铠甲武士俑，披甲站立，或免冠，或头戴软帽，腿扎行滕，脑后绾六股宽辩行扁髻，个个神情严肃恭谨。 </a:t>
            </a:r>
            <a:endParaRPr lang="zh-CN" altLang="en-US" sz="1600" spc="300" dirty="0">
              <a:solidFill>
                <a:schemeClr val="bg1"/>
              </a:solidFill>
            </a:endParaRPr>
          </a:p>
        </p:txBody>
      </p:sp>
      <p:sp>
        <p:nvSpPr>
          <p:cNvPr id="9" name="矩形 8"/>
          <p:cNvSpPr/>
          <p:nvPr/>
        </p:nvSpPr>
        <p:spPr>
          <a:xfrm>
            <a:off x="6216856" y="324344"/>
            <a:ext cx="5420088" cy="3170099"/>
          </a:xfrm>
          <a:prstGeom prst="rect">
            <a:avLst/>
          </a:prstGeom>
        </p:spPr>
        <p:txBody>
          <a:bodyPr wrap="square">
            <a:spAutoFit/>
          </a:bodyPr>
          <a:lstStyle/>
          <a:p>
            <a:r>
              <a:rPr lang="en-US" altLang="zh-CN" sz="4000" dirty="0">
                <a:solidFill>
                  <a:srgbClr val="333333"/>
                </a:solidFill>
                <a:latin typeface="Times New Roman" panose="02020603050405020304" pitchFamily="18" charset="0"/>
                <a:cs typeface="Times New Roman" panose="02020603050405020304" pitchFamily="18" charset="0"/>
              </a:rPr>
              <a:t>Each </a:t>
            </a:r>
            <a:r>
              <a:rPr lang="en-US" altLang="zh-CN" sz="4000" b="1" dirty="0">
                <a:solidFill>
                  <a:srgbClr val="C00000"/>
                </a:solidFill>
                <a:latin typeface="Times New Roman" panose="02020603050405020304" pitchFamily="18" charset="0"/>
                <a:cs typeface="Times New Roman" panose="02020603050405020304" pitchFamily="18" charset="0"/>
              </a:rPr>
              <a:t>statue</a:t>
            </a:r>
            <a:r>
              <a:rPr lang="en-US" altLang="zh-CN" sz="4000" dirty="0">
                <a:solidFill>
                  <a:srgbClr val="333333"/>
                </a:solidFill>
                <a:latin typeface="Times New Roman" panose="02020603050405020304" pitchFamily="18" charset="0"/>
                <a:cs typeface="Times New Roman" panose="02020603050405020304" pitchFamily="18" charset="0"/>
              </a:rPr>
              <a:t> has a different face ,</a:t>
            </a:r>
            <a:endParaRPr lang="en-US" altLang="zh-CN" sz="4000" dirty="0">
              <a:solidFill>
                <a:srgbClr val="333333"/>
              </a:solidFill>
              <a:latin typeface="Times New Roman" panose="02020603050405020304" pitchFamily="18" charset="0"/>
              <a:cs typeface="Times New Roman" panose="02020603050405020304" pitchFamily="18" charset="0"/>
            </a:endParaRPr>
          </a:p>
          <a:p>
            <a:r>
              <a:rPr lang="en-US" altLang="zh-CN" sz="4000" dirty="0">
                <a:solidFill>
                  <a:srgbClr val="333333"/>
                </a:solidFill>
                <a:latin typeface="Times New Roman" panose="02020603050405020304" pitchFamily="18" charset="0"/>
                <a:cs typeface="Times New Roman" panose="02020603050405020304" pitchFamily="18" charset="0"/>
              </a:rPr>
              <a:t>leading researchers to believe that each one is a copy of a real soldier.</a:t>
            </a:r>
            <a:endParaRPr lang="zh-CN" altLang="en-US" sz="4000" dirty="0">
              <a:latin typeface="Times New Roman" panose="02020603050405020304" pitchFamily="18" charset="0"/>
              <a:cs typeface="Times New Roman" panose="02020603050405020304" pitchFamily="18" charset="0"/>
            </a:endParaRPr>
          </a:p>
        </p:txBody>
      </p:sp>
      <p:sp>
        <p:nvSpPr>
          <p:cNvPr id="2" name="矩形 1"/>
          <p:cNvSpPr/>
          <p:nvPr/>
        </p:nvSpPr>
        <p:spPr>
          <a:xfrm>
            <a:off x="7058526" y="4479328"/>
            <a:ext cx="5133474" cy="1815882"/>
          </a:xfrm>
          <a:prstGeom prst="rect">
            <a:avLst/>
          </a:prstGeom>
        </p:spPr>
        <p:txBody>
          <a:bodyPr wrap="square">
            <a:spAutoFit/>
          </a:bodyPr>
          <a:lstStyle/>
          <a:p>
            <a:pPr algn="r"/>
            <a:r>
              <a:rPr lang="en-US" altLang="zh-CN" sz="2800" i="1" dirty="0">
                <a:solidFill>
                  <a:srgbClr val="333333"/>
                </a:solidFill>
                <a:latin typeface="Arial" panose="020B0604020202020204" pitchFamily="34" charset="0"/>
              </a:rPr>
              <a:t>A </a:t>
            </a:r>
            <a:r>
              <a:rPr lang="en-US" altLang="zh-CN" sz="2800" i="1" dirty="0">
                <a:solidFill>
                  <a:srgbClr val="D52020"/>
                </a:solidFill>
                <a:latin typeface="Arial" panose="020B0604020202020204" pitchFamily="34" charset="0"/>
              </a:rPr>
              <a:t>statue</a:t>
            </a:r>
            <a:r>
              <a:rPr lang="en-US" altLang="zh-CN" sz="2800" i="1" dirty="0">
                <a:solidFill>
                  <a:srgbClr val="333333"/>
                </a:solidFill>
                <a:latin typeface="Arial" panose="020B0604020202020204" pitchFamily="34" charset="0"/>
              </a:rPr>
              <a:t> </a:t>
            </a:r>
            <a:endParaRPr lang="en-US" altLang="zh-CN" sz="2800" i="1" dirty="0">
              <a:solidFill>
                <a:srgbClr val="333333"/>
              </a:solidFill>
              <a:latin typeface="Arial" panose="020B0604020202020204" pitchFamily="34" charset="0"/>
            </a:endParaRPr>
          </a:p>
          <a:p>
            <a:pPr algn="r"/>
            <a:r>
              <a:rPr lang="en-US" altLang="zh-CN" sz="2800" i="1" dirty="0">
                <a:solidFill>
                  <a:srgbClr val="333333"/>
                </a:solidFill>
                <a:latin typeface="Arial" panose="020B0604020202020204" pitchFamily="34" charset="0"/>
              </a:rPr>
              <a:t>is a large sculpture</a:t>
            </a:r>
            <a:r>
              <a:rPr lang="zh-CN" altLang="en-US" sz="2800" i="1" dirty="0">
                <a:solidFill>
                  <a:srgbClr val="333333"/>
                </a:solidFill>
                <a:latin typeface="Arial" panose="020B0604020202020204" pitchFamily="34" charset="0"/>
              </a:rPr>
              <a:t>雕塑</a:t>
            </a:r>
            <a:r>
              <a:rPr lang="en-US" altLang="zh-CN" sz="2800" i="1" dirty="0">
                <a:solidFill>
                  <a:srgbClr val="333333"/>
                </a:solidFill>
                <a:latin typeface="Arial" panose="020B0604020202020204" pitchFamily="34" charset="0"/>
              </a:rPr>
              <a:t> of a person or an animal, made of stone or metal.</a:t>
            </a:r>
            <a:endParaRPr lang="zh-CN" altLang="en-US" sz="28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6096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Line 2"/>
          <p:cNvSpPr>
            <a:spLocks noChangeShapeType="1"/>
          </p:cNvSpPr>
          <p:nvPr/>
        </p:nvSpPr>
        <p:spPr bwMode="auto">
          <a:xfrm>
            <a:off x="7388019" y="6065520"/>
            <a:ext cx="3124200" cy="990600"/>
          </a:xfrm>
          <a:prstGeom prst="line">
            <a:avLst/>
          </a:prstGeom>
          <a:noFill/>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 name="WordArt 5"/>
          <p:cNvSpPr>
            <a:spLocks noChangeArrowheads="1" noChangeShapeType="1"/>
          </p:cNvSpPr>
          <p:nvPr/>
        </p:nvSpPr>
        <p:spPr bwMode="auto">
          <a:xfrm>
            <a:off x="10664619" y="5933758"/>
            <a:ext cx="2579688" cy="107791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endParaRPr lang="zh-CN" altLang="en-US" sz="3600" b="1" dirty="0">
              <a:ln w="9525" cmpd="sng">
                <a:solidFill>
                  <a:srgbClr val="008000"/>
                </a:solidFill>
                <a:round/>
              </a:ln>
              <a:solidFill>
                <a:srgbClr val="00FF00"/>
              </a:solidFill>
              <a:latin typeface="华文中宋" panose="02010600040101010101" pitchFamily="2" charset="-122"/>
              <a:ea typeface="华文中宋" panose="02010600040101010101" pitchFamily="2" charset="-122"/>
            </a:endParaRPr>
          </a:p>
        </p:txBody>
      </p:sp>
      <p:pic>
        <p:nvPicPr>
          <p:cNvPr id="15" name="图片 14"/>
          <p:cNvPicPr>
            <a:picLocks noChangeAspect="1"/>
          </p:cNvPicPr>
          <p:nvPr/>
        </p:nvPicPr>
        <p:blipFill rotWithShape="1">
          <a:blip r:embed="rId1" cstate="screen">
            <a:extLst>
              <a:ext uri="{BEBA8EAE-BF5A-486C-A8C5-ECC9F3942E4B}">
                <a14:imgProps xmlns:a14="http://schemas.microsoft.com/office/drawing/2010/main">
                  <a14:imgLayer r:embed="rId2">
                    <a14:imgEffect>
                      <a14:saturation sat="300000"/>
                    </a14:imgEffect>
                  </a14:imgLayer>
                </a14:imgProps>
              </a:ext>
            </a:extLst>
          </a:blip>
          <a:srcRect l="13746" t="2960" r="25221"/>
          <a:stretch>
            <a:fillRect/>
          </a:stretch>
        </p:blipFill>
        <p:spPr>
          <a:xfrm>
            <a:off x="4453564" y="-76835"/>
            <a:ext cx="2431637" cy="7011670"/>
          </a:xfrm>
          <a:prstGeom prst="rect">
            <a:avLst/>
          </a:prstGeom>
          <a:ln>
            <a:noFill/>
          </a:ln>
          <a:effectLst>
            <a:outerShdw blurRad="292100" dist="139700" dir="2700000" algn="tl" rotWithShape="0">
              <a:srgbClr val="333333">
                <a:alpha val="65000"/>
              </a:srgbClr>
            </a:outerShdw>
          </a:effectLst>
        </p:spPr>
      </p:pic>
      <p:sp>
        <p:nvSpPr>
          <p:cNvPr id="16" name="Text Box 3"/>
          <p:cNvSpPr txBox="1">
            <a:spLocks noChangeArrowheads="1"/>
          </p:cNvSpPr>
          <p:nvPr/>
        </p:nvSpPr>
        <p:spPr bwMode="auto">
          <a:xfrm>
            <a:off x="2078871" y="-416560"/>
            <a:ext cx="1292662" cy="4768642"/>
          </a:xfrm>
          <a:prstGeom prst="rect">
            <a:avLst/>
          </a:prstGeom>
          <a:noFill/>
          <a:ln w="9525">
            <a:solidFill>
              <a:schemeClr val="bg1">
                <a:lumMod val="75000"/>
              </a:schemeClr>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p>
            <a:pPr algn="ctr"/>
            <a:r>
              <a:rPr lang="zh-CN" altLang="en-US" sz="7200" b="1" spc="600" dirty="0">
                <a:solidFill>
                  <a:schemeClr val="bg1"/>
                </a:solidFill>
                <a:latin typeface="方正字迹-曾正国楷体" panose="02010600010101010101" pitchFamily="2" charset="-122"/>
                <a:ea typeface="方正字迹-曾正国楷体" panose="02010600010101010101" pitchFamily="2" charset="-122"/>
              </a:rPr>
              <a:t>将军</a:t>
            </a:r>
            <a:r>
              <a:rPr lang="zh-CN" altLang="en-US" sz="7200" b="1" spc="600" dirty="0">
                <a:latin typeface="方正字迹-曾正国楷体" panose="02010600010101010101" pitchFamily="2" charset="-122"/>
                <a:ea typeface="方正字迹-曾正国楷体" panose="02010600010101010101" pitchFamily="2" charset="-122"/>
              </a:rPr>
              <a:t>俑</a:t>
            </a:r>
            <a:endParaRPr lang="zh-CN" altLang="zh-CN" sz="7200" b="1" spc="600" dirty="0">
              <a:latin typeface="方正字迹-曾正国楷体" panose="02010600010101010101" pitchFamily="2" charset="-122"/>
              <a:ea typeface="方正字迹-曾正国楷体" panose="02010600010101010101" pitchFamily="2" charset="-122"/>
            </a:endParaRPr>
          </a:p>
        </p:txBody>
      </p:sp>
      <p:sp>
        <p:nvSpPr>
          <p:cNvPr id="17" name="矩形 16"/>
          <p:cNvSpPr/>
          <p:nvPr/>
        </p:nvSpPr>
        <p:spPr>
          <a:xfrm>
            <a:off x="780599" y="4816192"/>
            <a:ext cx="3889206" cy="369332"/>
          </a:xfrm>
          <a:prstGeom prst="rect">
            <a:avLst/>
          </a:prstGeom>
        </p:spPr>
        <p:txBody>
          <a:bodyPr wrap="none">
            <a:spAutoFit/>
          </a:bodyPr>
          <a:lstStyle/>
          <a:p>
            <a:pPr algn="ctr"/>
            <a:r>
              <a:rPr lang="en-US" altLang="zh-CN" spc="600" dirty="0">
                <a:solidFill>
                  <a:schemeClr val="bg1"/>
                </a:solidFill>
              </a:rPr>
              <a:t>GENERAL FIGURINES</a:t>
            </a:r>
            <a:endParaRPr lang="zh-CN" altLang="en-US" spc="600" dirty="0">
              <a:solidFill>
                <a:schemeClr val="bg1"/>
              </a:solidFill>
            </a:endParaRPr>
          </a:p>
        </p:txBody>
      </p:sp>
      <p:sp>
        <p:nvSpPr>
          <p:cNvPr id="14" name="矩形 13"/>
          <p:cNvSpPr/>
          <p:nvPr/>
        </p:nvSpPr>
        <p:spPr>
          <a:xfrm>
            <a:off x="6563697" y="1018028"/>
            <a:ext cx="5975144" cy="3170099"/>
          </a:xfrm>
          <a:prstGeom prst="rect">
            <a:avLst/>
          </a:prstGeom>
        </p:spPr>
        <p:txBody>
          <a:bodyPr wrap="square">
            <a:spAutoFit/>
          </a:bodyPr>
          <a:lstStyle/>
          <a:p>
            <a:r>
              <a:rPr lang="en-US" altLang="zh-CN" sz="4000" dirty="0">
                <a:latin typeface="Times New Roman" panose="02020603050405020304" pitchFamily="18" charset="0"/>
                <a:cs typeface="Times New Roman" panose="02020603050405020304" pitchFamily="18" charset="0"/>
              </a:rPr>
              <a:t>The statues fill only one </a:t>
            </a:r>
            <a:endParaRPr lang="en-US" altLang="zh-CN" sz="4000" dirty="0">
              <a:latin typeface="Times New Roman" panose="02020603050405020304" pitchFamily="18" charset="0"/>
              <a:cs typeface="Times New Roman" panose="02020603050405020304" pitchFamily="18" charset="0"/>
            </a:endParaRPr>
          </a:p>
          <a:p>
            <a:r>
              <a:rPr lang="en-US" altLang="zh-CN" sz="4000" dirty="0">
                <a:latin typeface="Times New Roman" panose="02020603050405020304" pitchFamily="18" charset="0"/>
                <a:cs typeface="Times New Roman" panose="02020603050405020304" pitchFamily="18" charset="0"/>
              </a:rPr>
              <a:t>  part of the emperor’s    </a:t>
            </a:r>
            <a:endParaRPr lang="en-US" altLang="zh-CN" sz="4000" dirty="0">
              <a:latin typeface="Times New Roman" panose="02020603050405020304" pitchFamily="18" charset="0"/>
              <a:cs typeface="Times New Roman" panose="02020603050405020304" pitchFamily="18" charset="0"/>
            </a:endParaRPr>
          </a:p>
          <a:p>
            <a:r>
              <a:rPr lang="en-US" altLang="zh-CN" sz="4000" dirty="0">
                <a:latin typeface="Times New Roman" panose="02020603050405020304" pitchFamily="18" charset="0"/>
                <a:cs typeface="Times New Roman" panose="02020603050405020304" pitchFamily="18" charset="0"/>
              </a:rPr>
              <a:t>   huge tomb, which still </a:t>
            </a:r>
            <a:endParaRPr lang="en-US" altLang="zh-CN" sz="4000" dirty="0">
              <a:latin typeface="Times New Roman" panose="02020603050405020304" pitchFamily="18" charset="0"/>
              <a:cs typeface="Times New Roman" panose="02020603050405020304" pitchFamily="18" charset="0"/>
            </a:endParaRPr>
          </a:p>
          <a:p>
            <a:r>
              <a:rPr lang="en-US" altLang="zh-CN" sz="4000" dirty="0">
                <a:latin typeface="Times New Roman" panose="02020603050405020304" pitchFamily="18" charset="0"/>
                <a:cs typeface="Times New Roman" panose="02020603050405020304" pitchFamily="18" charset="0"/>
              </a:rPr>
              <a:t>    has  not been completely    </a:t>
            </a:r>
            <a:endParaRPr lang="en-US" altLang="zh-CN" sz="4000" dirty="0">
              <a:latin typeface="Times New Roman" panose="02020603050405020304" pitchFamily="18" charset="0"/>
              <a:cs typeface="Times New Roman" panose="02020603050405020304" pitchFamily="18" charset="0"/>
            </a:endParaRPr>
          </a:p>
          <a:p>
            <a:r>
              <a:rPr lang="en-US" altLang="zh-CN" sz="4000" dirty="0">
                <a:latin typeface="Times New Roman" panose="02020603050405020304" pitchFamily="18" charset="0"/>
                <a:cs typeface="Times New Roman" panose="02020603050405020304" pitchFamily="18" charset="0"/>
              </a:rPr>
              <a:t>     </a:t>
            </a:r>
            <a:r>
              <a:rPr lang="en-US" altLang="zh-CN" sz="4000" b="1" dirty="0">
                <a:solidFill>
                  <a:srgbClr val="C00000"/>
                </a:solidFill>
                <a:latin typeface="Times New Roman" panose="02020603050405020304" pitchFamily="18" charset="0"/>
                <a:cs typeface="Times New Roman" panose="02020603050405020304" pitchFamily="18" charset="0"/>
              </a:rPr>
              <a:t>unearth</a:t>
            </a:r>
            <a:r>
              <a:rPr lang="en-US" altLang="zh-CN" sz="4000" dirty="0">
                <a:latin typeface="Times New Roman" panose="02020603050405020304" pitchFamily="18" charset="0"/>
                <a:cs typeface="Times New Roman" panose="02020603050405020304" pitchFamily="18" charset="0"/>
              </a:rPr>
              <a:t>ed.</a:t>
            </a:r>
            <a:endParaRPr lang="zh-CN" altLang="en-US" sz="4000" dirty="0">
              <a:latin typeface="Times New Roman" panose="02020603050405020304" pitchFamily="18" charset="0"/>
              <a:cs typeface="Times New Roman" panose="02020603050405020304" pitchFamily="18" charset="0"/>
            </a:endParaRPr>
          </a:p>
        </p:txBody>
      </p:sp>
      <p:sp>
        <p:nvSpPr>
          <p:cNvPr id="18" name="矩形 17"/>
          <p:cNvSpPr/>
          <p:nvPr/>
        </p:nvSpPr>
        <p:spPr>
          <a:xfrm>
            <a:off x="9438613" y="4882570"/>
            <a:ext cx="2659520" cy="1077218"/>
          </a:xfrm>
          <a:prstGeom prst="rect">
            <a:avLst/>
          </a:prstGeom>
        </p:spPr>
        <p:txBody>
          <a:bodyPr wrap="square">
            <a:spAutoFit/>
          </a:bodyPr>
          <a:lstStyle/>
          <a:p>
            <a:pPr algn="r"/>
            <a:r>
              <a:rPr lang="en-US" altLang="zh-CN" sz="3200" i="1" dirty="0">
                <a:latin typeface="Times New Roman" panose="02020603050405020304" pitchFamily="18" charset="0"/>
                <a:cs typeface="Times New Roman" panose="02020603050405020304" pitchFamily="18" charset="0"/>
              </a:rPr>
              <a:t>Be unearthed: be found</a:t>
            </a:r>
            <a:endParaRPr lang="zh-CN" altLang="en-US" sz="3200"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1300"/>
                                        <p:tgtEl>
                                          <p:spTgt spid="14"/>
                                        </p:tgtEl>
                                      </p:cBhvr>
                                    </p:animEffect>
                                  </p:childTnLst>
                                </p:cTn>
                              </p:par>
                            </p:childTnLst>
                          </p:cTn>
                        </p:par>
                        <p:par>
                          <p:cTn id="8" fill="hold">
                            <p:stCondLst>
                              <p:cond delay="1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1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6096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 Box 3"/>
          <p:cNvSpPr txBox="1">
            <a:spLocks noChangeArrowheads="1"/>
          </p:cNvSpPr>
          <p:nvPr/>
        </p:nvSpPr>
        <p:spPr bwMode="auto">
          <a:xfrm>
            <a:off x="329755" y="1762345"/>
            <a:ext cx="5256307" cy="1938992"/>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p>
            <a:r>
              <a:rPr lang="zh-CN" altLang="en-US" sz="6000" b="1" spc="-150" dirty="0">
                <a:solidFill>
                  <a:schemeClr val="bg1"/>
                </a:solidFill>
                <a:latin typeface="方正字迹-曾正国楷体" panose="02010600010101010101" pitchFamily="2" charset="-122"/>
                <a:ea typeface="方正字迹-曾正国楷体" panose="02010600010101010101" pitchFamily="2" charset="-122"/>
              </a:rPr>
              <a:t>骑兵</a:t>
            </a:r>
            <a:endParaRPr lang="en-US" altLang="zh-CN" sz="6000" b="1" spc="-150" dirty="0">
              <a:solidFill>
                <a:schemeClr val="bg1"/>
              </a:solidFill>
              <a:latin typeface="方正字迹-曾正国楷体" panose="02010600010101010101" pitchFamily="2" charset="-122"/>
              <a:ea typeface="方正字迹-曾正国楷体" panose="02010600010101010101" pitchFamily="2" charset="-122"/>
            </a:endParaRPr>
          </a:p>
          <a:p>
            <a:r>
              <a:rPr lang="zh-CN" altLang="en-US" sz="6000" b="1" spc="-150" dirty="0">
                <a:solidFill>
                  <a:schemeClr val="bg1"/>
                </a:solidFill>
                <a:latin typeface="方正字迹-曾正国楷体" panose="02010600010101010101" pitchFamily="2" charset="-122"/>
                <a:ea typeface="方正字迹-曾正国楷体" panose="02010600010101010101" pitchFamily="2" charset="-122"/>
              </a:rPr>
              <a:t>鞍马俑</a:t>
            </a:r>
            <a:endParaRPr lang="zh-CN" altLang="zh-CN" sz="6000" b="1" spc="-150" dirty="0">
              <a:latin typeface="方正字迹-曾正国楷体" panose="02010600010101010101" pitchFamily="2" charset="-122"/>
              <a:ea typeface="方正字迹-曾正国楷体" panose="02010600010101010101" pitchFamily="2" charset="-122"/>
            </a:endParaRPr>
          </a:p>
        </p:txBody>
      </p:sp>
      <p:sp>
        <p:nvSpPr>
          <p:cNvPr id="17" name="矩形 16"/>
          <p:cNvSpPr/>
          <p:nvPr/>
        </p:nvSpPr>
        <p:spPr>
          <a:xfrm>
            <a:off x="1204547" y="4789847"/>
            <a:ext cx="4139275" cy="369332"/>
          </a:xfrm>
          <a:prstGeom prst="rect">
            <a:avLst/>
          </a:prstGeom>
        </p:spPr>
        <p:txBody>
          <a:bodyPr wrap="none">
            <a:spAutoFit/>
          </a:bodyPr>
          <a:lstStyle/>
          <a:p>
            <a:r>
              <a:rPr lang="en-US" altLang="zh-CN" spc="600" dirty="0">
                <a:solidFill>
                  <a:schemeClr val="bg1"/>
                </a:solidFill>
              </a:rPr>
              <a:t>Warriors on horseback</a:t>
            </a:r>
            <a:endParaRPr lang="zh-CN" altLang="en-US" spc="600" dirty="0">
              <a:solidFill>
                <a:schemeClr val="bg1"/>
              </a:solidFill>
            </a:endParaRPr>
          </a:p>
        </p:txBody>
      </p:sp>
      <p:sp>
        <p:nvSpPr>
          <p:cNvPr id="14" name="Rectangle 2"/>
          <p:cNvSpPr>
            <a:spLocks noChangeArrowheads="1"/>
          </p:cNvSpPr>
          <p:nvPr/>
        </p:nvSpPr>
        <p:spPr bwMode="auto">
          <a:xfrm>
            <a:off x="6851444" y="3206947"/>
            <a:ext cx="4044950"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Char char="•"/>
              <a:defRPr sz="2800">
                <a:solidFill>
                  <a:schemeClr val="tx1"/>
                </a:solidFill>
                <a:latin typeface="Arial Black" panose="020B0A04020102020204" pitchFamily="34" charset="0"/>
                <a:ea typeface="宋体" panose="02010600030101010101" pitchFamily="2" charset="-122"/>
              </a:defRPr>
            </a:lvl1pPr>
            <a:lvl2pPr marL="742950" indent="-285750">
              <a:spcBef>
                <a:spcPct val="20000"/>
              </a:spcBef>
              <a:buClr>
                <a:schemeClr val="folHlink"/>
              </a:buClr>
              <a:buChar char="•"/>
              <a:defRPr sz="2400">
                <a:solidFill>
                  <a:schemeClr val="tx1"/>
                </a:solidFill>
                <a:latin typeface="Arial Black" panose="020B0A04020102020204" pitchFamily="34" charset="0"/>
                <a:ea typeface="宋体" panose="02010600030101010101" pitchFamily="2" charset="-122"/>
              </a:defRPr>
            </a:lvl2pPr>
            <a:lvl3pPr marL="1143000" indent="-228600">
              <a:spcBef>
                <a:spcPct val="20000"/>
              </a:spcBef>
              <a:buChar char="•"/>
              <a:defRPr sz="2000">
                <a:solidFill>
                  <a:schemeClr val="tx1"/>
                </a:solidFill>
                <a:latin typeface="Arial Black" panose="020B0A04020102020204" pitchFamily="34" charset="0"/>
                <a:ea typeface="宋体" panose="02010600030101010101" pitchFamily="2" charset="-122"/>
              </a:defRPr>
            </a:lvl3pPr>
            <a:lvl4pPr marL="1600200" indent="-228600">
              <a:spcBef>
                <a:spcPct val="20000"/>
              </a:spcBef>
              <a:buFont typeface="Times New Roman" panose="02020603050405020304" pitchFamily="18" charset="0"/>
              <a:buChar char="−"/>
              <a:defRPr>
                <a:solidFill>
                  <a:schemeClr val="tx1"/>
                </a:solidFill>
                <a:latin typeface="Arial Black" panose="020B0A04020102020204" pitchFamily="34" charset="0"/>
                <a:ea typeface="宋体" panose="02010600030101010101" pitchFamily="2" charset="-122"/>
              </a:defRPr>
            </a:lvl4pPr>
            <a:lvl5pPr marL="2057400" indent="-228600">
              <a:spcBef>
                <a:spcPct val="20000"/>
              </a:spcBef>
              <a:buFont typeface="Times New Roman" panose="02020603050405020304" pitchFamily="18" charset="0"/>
              <a:buChar char="–"/>
              <a:defRPr>
                <a:solidFill>
                  <a:schemeClr val="tx1"/>
                </a:solidFill>
                <a:latin typeface="Arial Black" panose="020B0A04020102020204" pitchFamily="34" charset="0"/>
                <a:ea typeface="宋体" panose="02010600030101010101" pitchFamily="2" charset="-122"/>
              </a:defRPr>
            </a:lvl5pPr>
            <a:lvl6pPr marL="2514600" indent="-228600" fontAlgn="base">
              <a:spcBef>
                <a:spcPct val="20000"/>
              </a:spcBef>
              <a:spcAft>
                <a:spcPct val="0"/>
              </a:spcAft>
              <a:buFont typeface="Times New Roman" panose="02020603050405020304" pitchFamily="18" charset="0"/>
              <a:buChar char="–"/>
              <a:defRPr>
                <a:solidFill>
                  <a:schemeClr val="tx1"/>
                </a:solidFill>
                <a:latin typeface="Arial Black" panose="020B0A04020102020204" pitchFamily="34" charset="0"/>
                <a:ea typeface="宋体" panose="02010600030101010101" pitchFamily="2" charset="-122"/>
              </a:defRPr>
            </a:lvl6pPr>
            <a:lvl7pPr marL="2971800" indent="-228600" fontAlgn="base">
              <a:spcBef>
                <a:spcPct val="20000"/>
              </a:spcBef>
              <a:spcAft>
                <a:spcPct val="0"/>
              </a:spcAft>
              <a:buFont typeface="Times New Roman" panose="02020603050405020304" pitchFamily="18" charset="0"/>
              <a:buChar char="–"/>
              <a:defRPr>
                <a:solidFill>
                  <a:schemeClr val="tx1"/>
                </a:solidFill>
                <a:latin typeface="Arial Black" panose="020B0A04020102020204" pitchFamily="34" charset="0"/>
                <a:ea typeface="宋体" panose="02010600030101010101" pitchFamily="2" charset="-122"/>
              </a:defRPr>
            </a:lvl7pPr>
            <a:lvl8pPr marL="3429000" indent="-228600" fontAlgn="base">
              <a:spcBef>
                <a:spcPct val="20000"/>
              </a:spcBef>
              <a:spcAft>
                <a:spcPct val="0"/>
              </a:spcAft>
              <a:buFont typeface="Times New Roman" panose="02020603050405020304" pitchFamily="18" charset="0"/>
              <a:buChar char="–"/>
              <a:defRPr>
                <a:solidFill>
                  <a:schemeClr val="tx1"/>
                </a:solidFill>
                <a:latin typeface="Arial Black" panose="020B0A04020102020204" pitchFamily="34" charset="0"/>
                <a:ea typeface="宋体" panose="02010600030101010101" pitchFamily="2" charset="-122"/>
              </a:defRPr>
            </a:lvl8pPr>
            <a:lvl9pPr marL="3886200" indent="-228600" fontAlgn="base">
              <a:spcBef>
                <a:spcPct val="20000"/>
              </a:spcBef>
              <a:spcAft>
                <a:spcPct val="0"/>
              </a:spcAft>
              <a:buFont typeface="Times New Roman" panose="02020603050405020304" pitchFamily="18" charset="0"/>
              <a:buChar char="–"/>
              <a:defRPr>
                <a:solidFill>
                  <a:schemeClr val="tx1"/>
                </a:solidFill>
                <a:latin typeface="Arial Black" panose="020B0A04020102020204" pitchFamily="34" charset="0"/>
                <a:ea typeface="宋体" panose="02010600030101010101" pitchFamily="2" charset="-122"/>
              </a:defRPr>
            </a:lvl9pPr>
          </a:lstStyle>
          <a:p>
            <a:pPr>
              <a:lnSpc>
                <a:spcPct val="120000"/>
              </a:lnSpc>
              <a:buFontTx/>
              <a:buNone/>
            </a:pPr>
            <a:endParaRPr lang="zh-CN" altLang="zh-CN" sz="3200" b="1" dirty="0">
              <a:solidFill>
                <a:srgbClr val="00FF00"/>
              </a:solidFill>
            </a:endParaRPr>
          </a:p>
        </p:txBody>
      </p:sp>
      <p:sp>
        <p:nvSpPr>
          <p:cNvPr id="19" name="WordArt 4"/>
          <p:cNvSpPr>
            <a:spLocks noChangeArrowheads="1" noChangeShapeType="1"/>
          </p:cNvSpPr>
          <p:nvPr/>
        </p:nvSpPr>
        <p:spPr bwMode="auto">
          <a:xfrm>
            <a:off x="7497557" y="1838522"/>
            <a:ext cx="2879725" cy="1152525"/>
          </a:xfrm>
          <a:prstGeom prst="rect">
            <a:avLst/>
          </a:prstGeom>
        </p:spPr>
        <p:txBody>
          <a:bodyPr wrap="none" fromWordArt="1">
            <a:prstTxWarp prst="textPlain">
              <a:avLst>
                <a:gd name="adj" fmla="val 50000"/>
              </a:avLst>
            </a:prstTxWarp>
          </a:bodyPr>
          <a:lstStyle/>
          <a:p>
            <a:pPr algn="ctr"/>
            <a:endParaRPr lang="zh-CN" altLang="en-US" sz="3600" kern="10" dirty="0">
              <a:ln w="12700" cmpd="sng">
                <a:solidFill>
                  <a:srgbClr val="EAEAEA"/>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8999"/>
                  </a:srgbClr>
                </a:outerShdw>
              </a:effectLst>
              <a:latin typeface="宋体" panose="02010600030101010101" pitchFamily="2" charset="-122"/>
            </a:endParaRPr>
          </a:p>
        </p:txBody>
      </p:sp>
      <p:pic>
        <p:nvPicPr>
          <p:cNvPr id="8" name="图片 7" descr="许多的牛&#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90239" y="554483"/>
            <a:ext cx="5353996" cy="3917558"/>
          </a:xfrm>
          <a:prstGeom prst="rect">
            <a:avLst/>
          </a:prstGeom>
        </p:spPr>
      </p:pic>
      <p:sp>
        <p:nvSpPr>
          <p:cNvPr id="15" name="矩形 14"/>
          <p:cNvSpPr/>
          <p:nvPr/>
        </p:nvSpPr>
        <p:spPr>
          <a:xfrm>
            <a:off x="7980124" y="1809546"/>
            <a:ext cx="4154721" cy="2554545"/>
          </a:xfrm>
          <a:prstGeom prst="rect">
            <a:avLst/>
          </a:prstGeom>
        </p:spPr>
        <p:txBody>
          <a:bodyPr wrap="square">
            <a:spAutoFit/>
          </a:bodyPr>
          <a:lstStyle/>
          <a:p>
            <a:r>
              <a:rPr lang="en-US" altLang="zh-CN" sz="4000" dirty="0">
                <a:solidFill>
                  <a:srgbClr val="333333"/>
                </a:solidFill>
                <a:latin typeface="Times New Roman" panose="02020603050405020304" pitchFamily="18" charset="0"/>
                <a:cs typeface="Times New Roman" panose="02020603050405020304" pitchFamily="18" charset="0"/>
              </a:rPr>
              <a:t>More than 700,000 people worked for nearly 40 years to build this tomb.</a:t>
            </a:r>
            <a:endParaRPr lang="zh-CN" altLang="en-US" sz="4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1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build="p"/>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a:xfrm>
            <a:off x="7821634" y="-572599"/>
            <a:ext cx="7584269" cy="758426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WordArt 5"/>
          <p:cNvSpPr>
            <a:spLocks noChangeArrowheads="1" noChangeShapeType="1"/>
          </p:cNvSpPr>
          <p:nvPr/>
        </p:nvSpPr>
        <p:spPr bwMode="auto">
          <a:xfrm>
            <a:off x="10664619" y="5933758"/>
            <a:ext cx="2579688" cy="107791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endParaRPr lang="zh-CN" altLang="en-US" sz="3600" b="1" dirty="0">
              <a:ln w="9525" cmpd="sng">
                <a:solidFill>
                  <a:srgbClr val="008000"/>
                </a:solidFill>
                <a:round/>
              </a:ln>
              <a:solidFill>
                <a:srgbClr val="00FF00"/>
              </a:solidFill>
              <a:latin typeface="华文中宋" panose="02010600040101010101" pitchFamily="2" charset="-122"/>
              <a:ea typeface="华文中宋" panose="02010600040101010101" pitchFamily="2" charset="-122"/>
            </a:endParaRPr>
          </a:p>
        </p:txBody>
      </p:sp>
      <p:sp>
        <p:nvSpPr>
          <p:cNvPr id="16" name="Text Box 3"/>
          <p:cNvSpPr txBox="1">
            <a:spLocks noChangeArrowheads="1"/>
          </p:cNvSpPr>
          <p:nvPr/>
        </p:nvSpPr>
        <p:spPr bwMode="auto">
          <a:xfrm>
            <a:off x="-197184" y="1274261"/>
            <a:ext cx="6205428" cy="1200329"/>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p>
            <a:pPr algn="ctr"/>
            <a:r>
              <a:rPr lang="zh-CN" altLang="en-US" sz="7200" b="1" spc="600" dirty="0">
                <a:solidFill>
                  <a:srgbClr val="FF0000"/>
                </a:solidFill>
                <a:latin typeface="方正字迹-曾正国楷体" panose="02010600010101010101" pitchFamily="2" charset="-122"/>
                <a:ea typeface="方正字迹-曾正国楷体" panose="02010600010101010101" pitchFamily="2" charset="-122"/>
              </a:rPr>
              <a:t>战袍</a:t>
            </a:r>
            <a:r>
              <a:rPr lang="zh-CN" altLang="en-US" sz="7200" b="1" spc="600" dirty="0">
                <a:latin typeface="方正字迹-曾正国楷体" panose="02010600010101010101" pitchFamily="2" charset="-122"/>
                <a:ea typeface="方正字迹-曾正国楷体" panose="02010600010101010101" pitchFamily="2" charset="-122"/>
              </a:rPr>
              <a:t>武士俑</a:t>
            </a:r>
            <a:endParaRPr lang="zh-CN" altLang="zh-CN" sz="7200" b="1" spc="600" dirty="0">
              <a:latin typeface="方正字迹-曾正国楷体" panose="02010600010101010101" pitchFamily="2" charset="-122"/>
              <a:ea typeface="方正字迹-曾正国楷体" panose="02010600010101010101" pitchFamily="2" charset="-122"/>
            </a:endParaRPr>
          </a:p>
        </p:txBody>
      </p:sp>
      <p:pic>
        <p:nvPicPr>
          <p:cNvPr id="20" name="Picture 3" descr="mg001"/>
          <p:cNvPicPr>
            <a:picLocks noChangeAspect="1" noChangeArrowheads="1"/>
          </p:cNvPicPr>
          <p:nvPr/>
        </p:nvPicPr>
        <p:blipFill>
          <a:blip r:embed="rId1">
            <a:extLst>
              <a:ext uri="{BEBA8EAE-BF5A-486C-A8C5-ECC9F3942E4B}">
                <a14:imgProps xmlns:a14="http://schemas.microsoft.com/office/drawing/2010/main">
                  <a14:imgLayer r:embed="rId2">
                    <a14:imgEffect>
                      <a14:saturation sat="200000"/>
                    </a14:imgEffect>
                  </a14:imgLayer>
                </a14:imgProps>
              </a:ext>
            </a:extLst>
          </a:blip>
          <a:srcRect/>
          <a:stretch>
            <a:fillRect/>
          </a:stretch>
        </p:blipFill>
        <p:spPr bwMode="auto">
          <a:xfrm>
            <a:off x="7563047" y="54335"/>
            <a:ext cx="2791464" cy="674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2554304" y="2336109"/>
            <a:ext cx="4120039" cy="338554"/>
          </a:xfrm>
          <a:prstGeom prst="rect">
            <a:avLst/>
          </a:prstGeom>
        </p:spPr>
        <p:txBody>
          <a:bodyPr wrap="none">
            <a:spAutoFit/>
          </a:bodyPr>
          <a:lstStyle/>
          <a:p>
            <a:r>
              <a:rPr lang="zh-CN" altLang="en-US" sz="1600" spc="300" dirty="0"/>
              <a:t>Terracotta Warriors In Robes</a:t>
            </a:r>
            <a:endParaRPr lang="zh-CN" altLang="en-US" sz="1600" spc="300" dirty="0"/>
          </a:p>
        </p:txBody>
      </p:sp>
      <p:sp>
        <p:nvSpPr>
          <p:cNvPr id="10" name="矩形 9"/>
          <p:cNvSpPr/>
          <p:nvPr/>
        </p:nvSpPr>
        <p:spPr>
          <a:xfrm>
            <a:off x="335256" y="2963816"/>
            <a:ext cx="7227791" cy="3254103"/>
          </a:xfrm>
          <a:prstGeom prst="rect">
            <a:avLst/>
          </a:prstGeom>
        </p:spPr>
        <p:txBody>
          <a:bodyPr wrap="square">
            <a:spAutoFit/>
          </a:bodyPr>
          <a:lstStyle/>
          <a:p>
            <a:r>
              <a:rPr lang="en-US" altLang="zh-CN" sz="4000" dirty="0">
                <a:solidFill>
                  <a:srgbClr val="333333"/>
                </a:solidFill>
                <a:latin typeface="Times New Roman" panose="02020603050405020304" pitchFamily="18" charset="0"/>
                <a:cs typeface="Times New Roman" panose="02020603050405020304" pitchFamily="18" charset="0"/>
              </a:rPr>
              <a:t>However, no one in modern times knew about the tomb or the terracotta statues until 1974, when some farmers discovered the tomb while they were </a:t>
            </a:r>
            <a:r>
              <a:rPr lang="en-US" altLang="zh-CN" sz="4000" b="1" dirty="0">
                <a:solidFill>
                  <a:srgbClr val="C00000"/>
                </a:solidFill>
                <a:latin typeface="Times New Roman" panose="02020603050405020304" pitchFamily="18" charset="0"/>
                <a:cs typeface="Times New Roman" panose="02020603050405020304" pitchFamily="18" charset="0"/>
              </a:rPr>
              <a:t>dig</a:t>
            </a:r>
            <a:r>
              <a:rPr lang="en-US" altLang="zh-CN" sz="4000" dirty="0">
                <a:solidFill>
                  <a:srgbClr val="333333"/>
                </a:solidFill>
                <a:latin typeface="Times New Roman" panose="02020603050405020304" pitchFamily="18" charset="0"/>
                <a:cs typeface="Times New Roman" panose="02020603050405020304" pitchFamily="18" charset="0"/>
              </a:rPr>
              <a:t>ging a well.</a:t>
            </a:r>
            <a:endParaRPr lang="zh-CN" altLang="en-US" sz="4000" dirty="0">
              <a:latin typeface="Times New Roman" panose="02020603050405020304" pitchFamily="18" charset="0"/>
              <a:cs typeface="Times New Roman" panose="02020603050405020304" pitchFamily="18" charset="0"/>
            </a:endParaRPr>
          </a:p>
        </p:txBody>
      </p:sp>
      <p:sp>
        <p:nvSpPr>
          <p:cNvPr id="2" name="矩形 1"/>
          <p:cNvSpPr/>
          <p:nvPr/>
        </p:nvSpPr>
        <p:spPr>
          <a:xfrm>
            <a:off x="2139004" y="6122370"/>
            <a:ext cx="5876930" cy="584775"/>
          </a:xfrm>
          <a:prstGeom prst="rect">
            <a:avLst/>
          </a:prstGeom>
        </p:spPr>
        <p:txBody>
          <a:bodyPr wrap="none">
            <a:spAutoFit/>
          </a:bodyPr>
          <a:lstStyle/>
          <a:p>
            <a:r>
              <a:rPr lang="en-US" altLang="zh-CN" sz="3200" i="1" dirty="0">
                <a:solidFill>
                  <a:srgbClr val="333333"/>
                </a:solidFill>
                <a:latin typeface="Arial" panose="020B0604020202020204" pitchFamily="34" charset="0"/>
              </a:rPr>
              <a:t>dig : make a hole in the ground</a:t>
            </a:r>
            <a:endParaRPr lang="zh-CN" altLang="en-US" sz="32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1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Layer>
                </a14:imgProps>
              </a:ext>
            </a:extLst>
          </a:blip>
          <a:stretch>
            <a:fillRect/>
          </a:stretch>
        </p:blipFill>
        <p:spPr>
          <a:xfrm>
            <a:off x="0" y="1359931"/>
            <a:ext cx="3718560" cy="5498069"/>
          </a:xfrm>
          <a:prstGeom prst="rect">
            <a:avLst/>
          </a:prstGeom>
        </p:spPr>
      </p:pic>
      <p:sp>
        <p:nvSpPr>
          <p:cNvPr id="12" name="Text Box 2"/>
          <p:cNvSpPr txBox="1">
            <a:spLocks noChangeArrowheads="1"/>
          </p:cNvSpPr>
          <p:nvPr/>
        </p:nvSpPr>
        <p:spPr bwMode="auto">
          <a:xfrm>
            <a:off x="3896189" y="1462833"/>
            <a:ext cx="7610182" cy="511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50000"/>
              </a:lnSpc>
            </a:pPr>
            <a:r>
              <a:rPr lang="zh-CN" altLang="zh-CN" sz="2000" spc="300" dirty="0">
                <a:solidFill>
                  <a:schemeClr val="bg1">
                    <a:lumMod val="95000"/>
                  </a:schemeClr>
                </a:solidFill>
                <a:latin typeface="Arial Black" panose="020B0A04020102020204" pitchFamily="34" charset="0"/>
              </a:rPr>
              <a:t>1、新加坡总理李光耀赞美：</a:t>
            </a:r>
            <a:r>
              <a:rPr lang="zh-CN" altLang="zh-CN" sz="2000" spc="300" dirty="0">
                <a:solidFill>
                  <a:schemeClr val="bg1">
                    <a:lumMod val="95000"/>
                  </a:schemeClr>
                </a:solidFill>
              </a:rPr>
              <a:t>“</a:t>
            </a:r>
            <a:r>
              <a:rPr lang="zh-CN" altLang="zh-CN" sz="2000" spc="300" dirty="0">
                <a:solidFill>
                  <a:schemeClr val="bg1">
                    <a:lumMod val="95000"/>
                  </a:schemeClr>
                </a:solidFill>
                <a:latin typeface="Arial Black" panose="020B0A04020102020204" pitchFamily="34" charset="0"/>
              </a:rPr>
              <a:t>世界的奇迹、民族的骄傲；</a:t>
            </a:r>
            <a:endParaRPr lang="zh-CN" altLang="zh-CN" sz="2000" spc="300" dirty="0">
              <a:solidFill>
                <a:schemeClr val="bg1">
                  <a:lumMod val="95000"/>
                </a:schemeClr>
              </a:solidFill>
              <a:latin typeface="Arial Black" panose="020B0A04020102020204" pitchFamily="34" charset="0"/>
            </a:endParaRPr>
          </a:p>
          <a:p>
            <a:pPr algn="just">
              <a:lnSpc>
                <a:spcPct val="150000"/>
              </a:lnSpc>
            </a:pPr>
            <a:r>
              <a:rPr lang="zh-CN" altLang="zh-CN" sz="2000" spc="300" dirty="0">
                <a:solidFill>
                  <a:srgbClr val="FFFF00"/>
                </a:solidFill>
                <a:latin typeface="Arial Black" panose="020B0A04020102020204" pitchFamily="34" charset="0"/>
              </a:rPr>
              <a:t>2、法国总统希拉克说：</a:t>
            </a:r>
            <a:r>
              <a:rPr lang="zh-CN" altLang="zh-CN" sz="2000" spc="300" dirty="0">
                <a:solidFill>
                  <a:srgbClr val="FFFF00"/>
                </a:solidFill>
              </a:rPr>
              <a:t>“</a:t>
            </a:r>
            <a:r>
              <a:rPr lang="zh-CN" altLang="zh-CN" sz="2000" spc="300" dirty="0">
                <a:solidFill>
                  <a:srgbClr val="FFFF00"/>
                </a:solidFill>
                <a:latin typeface="Arial Black" panose="020B0A04020102020204" pitchFamily="34" charset="0"/>
              </a:rPr>
              <a:t>秦俑的发现，可以说是世界第八奇迹</a:t>
            </a:r>
            <a:r>
              <a:rPr lang="zh-CN" altLang="zh-CN" sz="2000" spc="300" dirty="0">
                <a:solidFill>
                  <a:srgbClr val="FFFF00"/>
                </a:solidFill>
              </a:rPr>
              <a:t>”</a:t>
            </a:r>
            <a:r>
              <a:rPr lang="zh-CN" altLang="zh-CN" sz="2000" spc="300" dirty="0">
                <a:solidFill>
                  <a:srgbClr val="FFFF00"/>
                </a:solidFill>
                <a:latin typeface="Arial Black" panose="020B0A04020102020204" pitchFamily="34" charset="0"/>
              </a:rPr>
              <a:t>；</a:t>
            </a:r>
            <a:endParaRPr lang="zh-CN" altLang="zh-CN" sz="2000" spc="300" dirty="0">
              <a:solidFill>
                <a:srgbClr val="FFFF00"/>
              </a:solidFill>
              <a:latin typeface="Arial Black" panose="020B0A04020102020204" pitchFamily="34" charset="0"/>
            </a:endParaRPr>
          </a:p>
          <a:p>
            <a:pPr algn="just">
              <a:lnSpc>
                <a:spcPct val="150000"/>
              </a:lnSpc>
            </a:pPr>
            <a:r>
              <a:rPr lang="zh-CN" altLang="zh-CN" sz="2000" spc="300" dirty="0">
                <a:solidFill>
                  <a:schemeClr val="bg1">
                    <a:lumMod val="95000"/>
                  </a:schemeClr>
                </a:solidFill>
                <a:latin typeface="Arial Black" panose="020B0A04020102020204" pitchFamily="34" charset="0"/>
              </a:rPr>
              <a:t>3、美国总统里根赞扬：</a:t>
            </a:r>
            <a:r>
              <a:rPr lang="zh-CN" altLang="zh-CN" sz="2000" spc="300" dirty="0">
                <a:solidFill>
                  <a:schemeClr val="bg1">
                    <a:lumMod val="95000"/>
                  </a:schemeClr>
                </a:solidFill>
              </a:rPr>
              <a:t>“</a:t>
            </a:r>
            <a:r>
              <a:rPr lang="zh-CN" altLang="zh-CN" sz="2000" spc="300" dirty="0">
                <a:solidFill>
                  <a:schemeClr val="bg1">
                    <a:lumMod val="95000"/>
                  </a:schemeClr>
                </a:solidFill>
                <a:latin typeface="Arial Black" panose="020B0A04020102020204" pitchFamily="34" charset="0"/>
              </a:rPr>
              <a:t>兵马俑制造工艺真好</a:t>
            </a:r>
            <a:r>
              <a:rPr lang="zh-CN" altLang="zh-CN" sz="2000" spc="300" dirty="0">
                <a:solidFill>
                  <a:schemeClr val="bg1">
                    <a:lumMod val="95000"/>
                  </a:schemeClr>
                </a:solidFill>
              </a:rPr>
              <a:t>”</a:t>
            </a:r>
            <a:r>
              <a:rPr lang="zh-CN" altLang="zh-CN" sz="2000" spc="300" dirty="0">
                <a:solidFill>
                  <a:schemeClr val="bg1">
                    <a:lumMod val="95000"/>
                  </a:schemeClr>
                </a:solidFill>
                <a:latin typeface="Arial Black" panose="020B0A04020102020204" pitchFamily="34" charset="0"/>
              </a:rPr>
              <a:t>；</a:t>
            </a:r>
            <a:endParaRPr lang="zh-CN" altLang="zh-CN" sz="2000" spc="300" dirty="0">
              <a:solidFill>
                <a:schemeClr val="bg1">
                  <a:lumMod val="95000"/>
                </a:schemeClr>
              </a:solidFill>
              <a:latin typeface="Arial Black" panose="020B0A04020102020204" pitchFamily="34" charset="0"/>
            </a:endParaRPr>
          </a:p>
          <a:p>
            <a:pPr algn="just">
              <a:lnSpc>
                <a:spcPct val="150000"/>
              </a:lnSpc>
            </a:pPr>
            <a:r>
              <a:rPr lang="zh-CN" altLang="zh-CN" sz="2000" spc="300" dirty="0">
                <a:latin typeface="Arial Black" panose="020B0A04020102020204" pitchFamily="34" charset="0"/>
              </a:rPr>
              <a:t>4、英国女王伊丽莎白二世更喜爱秦俑的服饰；</a:t>
            </a:r>
            <a:endParaRPr lang="zh-CN" altLang="zh-CN" sz="2000" spc="300" dirty="0">
              <a:latin typeface="Arial Black" panose="020B0A04020102020204" pitchFamily="34" charset="0"/>
            </a:endParaRPr>
          </a:p>
          <a:p>
            <a:pPr algn="just">
              <a:lnSpc>
                <a:spcPct val="150000"/>
              </a:lnSpc>
            </a:pPr>
            <a:r>
              <a:rPr lang="zh-CN" altLang="zh-CN" sz="2000" spc="300" dirty="0">
                <a:solidFill>
                  <a:schemeClr val="bg1">
                    <a:lumMod val="95000"/>
                  </a:schemeClr>
                </a:solidFill>
                <a:latin typeface="Arial Black" panose="020B0A04020102020204" pitchFamily="34" charset="0"/>
              </a:rPr>
              <a:t>5、印度总理拉吉夫</a:t>
            </a:r>
            <a:r>
              <a:rPr lang="zh-CN" altLang="zh-CN" sz="2000" spc="300" dirty="0">
                <a:solidFill>
                  <a:schemeClr val="bg1">
                    <a:lumMod val="95000"/>
                  </a:schemeClr>
                </a:solidFill>
              </a:rPr>
              <a:t>·</a:t>
            </a:r>
            <a:r>
              <a:rPr lang="zh-CN" altLang="zh-CN" sz="2000" spc="300" dirty="0">
                <a:solidFill>
                  <a:schemeClr val="bg1">
                    <a:lumMod val="95000"/>
                  </a:schemeClr>
                </a:solidFill>
                <a:latin typeface="Arial Black" panose="020B0A04020102020204" pitchFamily="34" charset="0"/>
              </a:rPr>
              <a:t>甘地说：</a:t>
            </a:r>
            <a:r>
              <a:rPr lang="zh-CN" altLang="zh-CN" sz="2000" spc="300" dirty="0">
                <a:solidFill>
                  <a:schemeClr val="bg1">
                    <a:lumMod val="95000"/>
                  </a:schemeClr>
                </a:solidFill>
              </a:rPr>
              <a:t>“</a:t>
            </a:r>
            <a:r>
              <a:rPr lang="zh-CN" altLang="zh-CN" sz="2000" spc="300" dirty="0">
                <a:solidFill>
                  <a:schemeClr val="bg1">
                    <a:lumMod val="95000"/>
                  </a:schemeClr>
                </a:solidFill>
                <a:latin typeface="Arial Black" panose="020B0A04020102020204" pitchFamily="34" charset="0"/>
              </a:rPr>
              <a:t>我完全被感动了</a:t>
            </a:r>
            <a:r>
              <a:rPr lang="zh-CN" altLang="zh-CN" sz="2000" spc="300" dirty="0">
                <a:solidFill>
                  <a:schemeClr val="bg1">
                    <a:lumMod val="95000"/>
                  </a:schemeClr>
                </a:solidFill>
              </a:rPr>
              <a:t>”</a:t>
            </a:r>
            <a:r>
              <a:rPr lang="zh-CN" altLang="zh-CN" sz="2000" spc="300" dirty="0">
                <a:solidFill>
                  <a:schemeClr val="bg1">
                    <a:lumMod val="95000"/>
                  </a:schemeClr>
                </a:solidFill>
                <a:latin typeface="Arial Black" panose="020B0A04020102020204" pitchFamily="34" charset="0"/>
              </a:rPr>
              <a:t>；</a:t>
            </a:r>
            <a:endParaRPr lang="en-US" altLang="zh-CN" sz="2000" spc="300" dirty="0">
              <a:solidFill>
                <a:schemeClr val="bg1">
                  <a:lumMod val="95000"/>
                </a:schemeClr>
              </a:solidFill>
              <a:latin typeface="Arial Black" panose="020B0A04020102020204" pitchFamily="34" charset="0"/>
            </a:endParaRPr>
          </a:p>
          <a:p>
            <a:pPr algn="just">
              <a:lnSpc>
                <a:spcPct val="150000"/>
              </a:lnSpc>
            </a:pPr>
            <a:r>
              <a:rPr lang="zh-CN" altLang="zh-CN" sz="2000" spc="300" dirty="0">
                <a:solidFill>
                  <a:srgbClr val="FFFF00"/>
                </a:solidFill>
                <a:latin typeface="Arial Black" panose="020B0A04020102020204" pitchFamily="34" charset="0"/>
              </a:rPr>
              <a:t>6、泰国公主诗琳通认为秦陵兵马俑的</a:t>
            </a:r>
            <a:r>
              <a:rPr lang="zh-CN" altLang="zh-CN" sz="2000" spc="300" dirty="0">
                <a:solidFill>
                  <a:srgbClr val="FFFF00"/>
                </a:solidFill>
              </a:rPr>
              <a:t>“</a:t>
            </a:r>
            <a:r>
              <a:rPr lang="zh-CN" altLang="zh-CN" sz="2000" spc="300" dirty="0">
                <a:solidFill>
                  <a:srgbClr val="FFFF00"/>
                </a:solidFill>
                <a:latin typeface="Arial Black" panose="020B0A04020102020204" pitchFamily="34" charset="0"/>
              </a:rPr>
              <a:t>学问很深</a:t>
            </a:r>
            <a:r>
              <a:rPr lang="zh-CN" altLang="zh-CN" sz="2000" spc="300" dirty="0">
                <a:solidFill>
                  <a:srgbClr val="FFFF00"/>
                </a:solidFill>
              </a:rPr>
              <a:t>”</a:t>
            </a:r>
            <a:r>
              <a:rPr lang="zh-CN" altLang="zh-CN" sz="2000" spc="300" dirty="0">
                <a:solidFill>
                  <a:srgbClr val="FFFF00"/>
                </a:solidFill>
                <a:latin typeface="Arial Black" panose="020B0A04020102020204" pitchFamily="34" charset="0"/>
              </a:rPr>
              <a:t>；</a:t>
            </a:r>
            <a:endParaRPr lang="en-US" altLang="zh-CN" sz="2000" spc="300" dirty="0">
              <a:solidFill>
                <a:srgbClr val="FFFF00"/>
              </a:solidFill>
              <a:latin typeface="Arial Black" panose="020B0A04020102020204" pitchFamily="34" charset="0"/>
            </a:endParaRPr>
          </a:p>
          <a:p>
            <a:pPr algn="just">
              <a:lnSpc>
                <a:spcPct val="150000"/>
              </a:lnSpc>
            </a:pPr>
            <a:r>
              <a:rPr lang="zh-CN" altLang="zh-CN" sz="2000" spc="300" dirty="0">
                <a:solidFill>
                  <a:schemeClr val="bg1">
                    <a:lumMod val="95000"/>
                  </a:schemeClr>
                </a:solidFill>
                <a:latin typeface="Arial Black" panose="020B0A04020102020204" pitchFamily="34" charset="0"/>
              </a:rPr>
              <a:t>7、第一个向西方读者详细介紹兵马俑的美国記者托平女士說：</a:t>
            </a:r>
            <a:r>
              <a:rPr lang="zh-CN" altLang="zh-CN" sz="2000" spc="300" dirty="0"/>
              <a:t>“</a:t>
            </a:r>
            <a:r>
              <a:rPr lang="zh-CN" altLang="zh-CN" sz="2000" spc="300" dirty="0">
                <a:latin typeface="Arial Black" panose="020B0A04020102020204" pitchFamily="34" charset="0"/>
              </a:rPr>
              <a:t>如此伟大的考古发现展示了历经战斗与荣耀的中国历史。</a:t>
            </a:r>
            <a:r>
              <a:rPr lang="zh-CN" altLang="zh-CN" sz="2000" spc="300" dirty="0">
                <a:solidFill>
                  <a:schemeClr val="bg1">
                    <a:lumMod val="95000"/>
                  </a:schemeClr>
                </a:solidFill>
              </a:rPr>
              <a:t>……</a:t>
            </a:r>
            <a:r>
              <a:rPr lang="zh-CN" altLang="zh-CN" sz="2000" spc="300" dirty="0">
                <a:solidFill>
                  <a:schemeClr val="bg1">
                    <a:lumMod val="95000"/>
                  </a:schemeClr>
                </a:solidFill>
                <a:latin typeface="Arial Black" panose="020B0A04020102020204" pitchFamily="34" charset="0"/>
              </a:rPr>
              <a:t>也许就在那巨大的坟墓下面埋藏着帝国最大的秘密以及中国历史上空前绝后的最为瑰丽辉煌的宝藏</a:t>
            </a:r>
            <a:r>
              <a:rPr lang="zh-CN" altLang="zh-CN" sz="2000" spc="300" dirty="0">
                <a:solidFill>
                  <a:schemeClr val="bg1">
                    <a:lumMod val="95000"/>
                  </a:schemeClr>
                </a:solidFill>
              </a:rPr>
              <a:t>”</a:t>
            </a:r>
            <a:r>
              <a:rPr lang="zh-CN" altLang="zh-CN" sz="2000" spc="300" dirty="0">
                <a:solidFill>
                  <a:schemeClr val="bg1">
                    <a:lumMod val="95000"/>
                  </a:schemeClr>
                </a:solidFill>
                <a:latin typeface="Arial Black" panose="020B0A04020102020204" pitchFamily="34" charset="0"/>
              </a:rPr>
              <a:t>。</a:t>
            </a:r>
            <a:endParaRPr lang="zh-CN" altLang="zh-CN" sz="2000" spc="300" dirty="0">
              <a:solidFill>
                <a:schemeClr val="bg1">
                  <a:lumMod val="95000"/>
                </a:schemeClr>
              </a:solidFill>
              <a:latin typeface="Arial Black" panose="020B0A04020102020204" pitchFamily="34" charset="0"/>
            </a:endParaRPr>
          </a:p>
        </p:txBody>
      </p:sp>
      <p:sp>
        <p:nvSpPr>
          <p:cNvPr id="14" name="Text Box 3"/>
          <p:cNvSpPr txBox="1">
            <a:spLocks noChangeArrowheads="1"/>
          </p:cNvSpPr>
          <p:nvPr/>
        </p:nvSpPr>
        <p:spPr bwMode="auto">
          <a:xfrm>
            <a:off x="3825069" y="274971"/>
            <a:ext cx="6250429" cy="911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50000"/>
              </a:lnSpc>
            </a:pPr>
            <a:r>
              <a:rPr lang="zh-CN" altLang="zh-CN" sz="4000" spc="300" dirty="0">
                <a:solidFill>
                  <a:schemeClr val="bg1"/>
                </a:solidFill>
                <a:latin typeface="Arial Black" panose="020B0A04020102020204" pitchFamily="34" charset="0"/>
              </a:rPr>
              <a:t>世界各界对兵马俑的赞美</a:t>
            </a:r>
            <a:endParaRPr lang="zh-CN" altLang="zh-CN" sz="4000" spc="300" dirty="0">
              <a:solidFill>
                <a:schemeClr val="bg1"/>
              </a:solidFill>
              <a:latin typeface="Arial Black" panose="020B0A04020102020204" pitchFamily="34" charset="0"/>
            </a:endParaRP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站酷快乐体2016修订版">
      <a:majorFont>
        <a:latin typeface="站酷快乐体2016修订版"/>
        <a:ea typeface="站酷快乐体2016修订版"/>
        <a:cs typeface=""/>
      </a:majorFont>
      <a:minorFont>
        <a:latin typeface="站酷快乐体2016修订版"/>
        <a:ea typeface="站酷快乐体2016修订版"/>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1339</Words>
  <Application>WPS 演示</Application>
  <PresentationFormat>宽屏</PresentationFormat>
  <Paragraphs>75</Paragraphs>
  <Slides>8</Slides>
  <Notes>0</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8</vt:i4>
      </vt:variant>
    </vt:vector>
  </HeadingPairs>
  <TitlesOfParts>
    <vt:vector size="25" baseType="lpstr">
      <vt:lpstr>Arial</vt:lpstr>
      <vt:lpstr>宋体</vt:lpstr>
      <vt:lpstr>Wingdings</vt:lpstr>
      <vt:lpstr>Open Sans</vt:lpstr>
      <vt:lpstr>Segoe UI Light</vt:lpstr>
      <vt:lpstr>方正字迹-曾正国楷体</vt:lpstr>
      <vt:lpstr>Times New Roman</vt:lpstr>
      <vt:lpstr>华文中宋</vt:lpstr>
      <vt:lpstr>Arial Black</vt:lpstr>
      <vt:lpstr>站酷快乐体2016修订版</vt:lpstr>
      <vt:lpstr>微软雅黑</vt:lpstr>
      <vt:lpstr>Arial Unicode MS</vt:lpstr>
      <vt:lpstr>等线</vt:lpstr>
      <vt:lpstr>HelveticaNeue</vt:lpstr>
      <vt:lpstr>Corbel</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喻 维成</dc:creator>
  <cp:lastModifiedBy>南山有谷堆</cp:lastModifiedBy>
  <cp:revision>30</cp:revision>
  <dcterms:created xsi:type="dcterms:W3CDTF">2019-04-18T05:03:00Z</dcterms:created>
  <dcterms:modified xsi:type="dcterms:W3CDTF">2020-10-15T12:54:38Z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