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9"/>
  </p:notesMasterIdLst>
  <p:sldIdLst>
    <p:sldId id="305" r:id="rId4"/>
    <p:sldId id="256" r:id="rId5"/>
    <p:sldId id="267" r:id="rId6"/>
    <p:sldId id="257" r:id="rId7"/>
    <p:sldId id="258" r:id="rId8"/>
    <p:sldId id="259" r:id="rId10"/>
    <p:sldId id="274" r:id="rId11"/>
    <p:sldId id="283" r:id="rId12"/>
    <p:sldId id="275" r:id="rId13"/>
    <p:sldId id="276" r:id="rId14"/>
    <p:sldId id="297" r:id="rId15"/>
    <p:sldId id="268" r:id="rId16"/>
    <p:sldId id="261" r:id="rId17"/>
    <p:sldId id="269" r:id="rId18"/>
    <p:sldId id="271" r:id="rId19"/>
    <p:sldId id="303" r:id="rId20"/>
    <p:sldId id="30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40"/>
  </p:normalViewPr>
  <p:slideViewPr>
    <p:cSldViewPr snapToGrid="0" snapToObjects="1">
      <p:cViewPr varScale="1">
        <p:scale>
          <a:sx n="75" d="100"/>
          <a:sy n="75" d="100"/>
        </p:scale>
        <p:origin x="18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52A13-CF7A-3F4F-B913-D5ACF8C71827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47BB9-64DC-7343-8FC4-FE189E7FD12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47BB9-64DC-7343-8FC4-FE189E7FD12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77C28-CFB0-E041-9264-6A26C6F90D2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A497B-2BB0-974F-A664-260F7E8A5BA5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media" Target="../media/media2.m4a"/><Relationship Id="rId4" Type="http://schemas.openxmlformats.org/officeDocument/2006/relationships/audio" Target="../media/media2.m4a"/><Relationship Id="rId3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audio" Target="../media/media1.m4a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780" y="161290"/>
            <a:ext cx="9476740" cy="612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④ The front steps to the doorway(</a:t>
            </a:r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门道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of the house creaked(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嘎吱作响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as they carefully climbed up them, so did the porch(</a:t>
            </a:r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入口)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when they </a:t>
            </a:r>
            <a:r>
              <a:rPr kumimoji="1"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stepped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onto it. The dusty </a:t>
            </a:r>
            <a:r>
              <a:rPr kumimoji="1"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windows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and porch railing(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门廊栏杆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were badly broken. The front door was half open so they </a:t>
            </a:r>
            <a:r>
              <a:rPr kumimoji="1"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squeezed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through and cautiously entered. The place was in a total mess, covered with dust, sand, dead leaves, and overturned(</a:t>
            </a:r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翻倒的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furniture. They’d taken but a few steps when the door unexpectedly slammed shut behind them.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⑤ Scared, </a:t>
            </a:r>
            <a:r>
              <a:rPr kumimoji="1"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Krin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Paula were frozen to the spot. But before they could even say something like “Oh-oh,” the windows </a:t>
            </a:r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suddenly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closed, too. And if this wasn’t scary enough, the </a:t>
            </a:r>
            <a:r>
              <a:rPr kumimoji="1"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stairs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second floor creaked loudly. When a </a:t>
            </a:r>
            <a:r>
              <a:rPr kumimoji="1"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back bedroom flickered(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摇曳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that was absolutely the final straw(</a:t>
            </a:r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稻草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zh-CN" altLang="en-US" sz="2800" dirty="0"/>
          </a:p>
        </p:txBody>
      </p:sp>
      <p:sp>
        <p:nvSpPr>
          <p:cNvPr id="13" name="圆角矩形 12"/>
          <p:cNvSpPr/>
          <p:nvPr/>
        </p:nvSpPr>
        <p:spPr>
          <a:xfrm>
            <a:off x="9513832" y="1645487"/>
            <a:ext cx="1553227" cy="59219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30643" y="3067942"/>
            <a:ext cx="346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felt __________.</a:t>
            </a:r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9494626" y="797500"/>
            <a:ext cx="1553227" cy="592192"/>
          </a:xfrm>
          <a:prstGeom prst="roundRect">
            <a:avLst/>
          </a:prstGeom>
          <a:solidFill>
            <a:srgbClr val="EB95AF"/>
          </a:solidFill>
          <a:ln>
            <a:solidFill>
              <a:srgbClr val="EB9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hearing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0371517" y="2890336"/>
            <a:ext cx="1553227" cy="5921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scared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creak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605645" y="1332230"/>
            <a:ext cx="377825" cy="406400"/>
          </a:xfrm>
          <a:prstGeom prst="rect">
            <a:avLst/>
          </a:prstGeom>
        </p:spPr>
      </p:pic>
      <p:pic>
        <p:nvPicPr>
          <p:cNvPr id="47" name="slam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371455" y="1332230"/>
            <a:ext cx="339725" cy="440055"/>
          </a:xfrm>
          <a:prstGeom prst="rect">
            <a:avLst/>
          </a:prstGeom>
        </p:spPr>
      </p:pic>
      <p:cxnSp>
        <p:nvCxnSpPr>
          <p:cNvPr id="53" name="直线连接符 52"/>
          <p:cNvCxnSpPr/>
          <p:nvPr/>
        </p:nvCxnSpPr>
        <p:spPr>
          <a:xfrm>
            <a:off x="4214980" y="3590949"/>
            <a:ext cx="1285930" cy="0"/>
          </a:xfrm>
          <a:prstGeom prst="line">
            <a:avLst/>
          </a:prstGeom>
          <a:ln w="38100">
            <a:solidFill>
              <a:srgbClr val="EB95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连接符 53"/>
          <p:cNvCxnSpPr/>
          <p:nvPr/>
        </p:nvCxnSpPr>
        <p:spPr>
          <a:xfrm>
            <a:off x="151765" y="2771775"/>
            <a:ext cx="886269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/>
          <p:cNvCxnSpPr/>
          <p:nvPr/>
        </p:nvCxnSpPr>
        <p:spPr>
          <a:xfrm>
            <a:off x="151765" y="1930400"/>
            <a:ext cx="5349240" cy="222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连接符 56"/>
          <p:cNvCxnSpPr/>
          <p:nvPr/>
        </p:nvCxnSpPr>
        <p:spPr>
          <a:xfrm>
            <a:off x="7728646" y="613612"/>
            <a:ext cx="1285930" cy="0"/>
          </a:xfrm>
          <a:prstGeom prst="line">
            <a:avLst/>
          </a:prstGeom>
          <a:ln w="38100">
            <a:solidFill>
              <a:srgbClr val="EB95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线连接符 53"/>
          <p:cNvCxnSpPr/>
          <p:nvPr/>
        </p:nvCxnSpPr>
        <p:spPr>
          <a:xfrm>
            <a:off x="151765" y="3181350"/>
            <a:ext cx="427926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线连接符 52"/>
          <p:cNvCxnSpPr/>
          <p:nvPr/>
        </p:nvCxnSpPr>
        <p:spPr>
          <a:xfrm>
            <a:off x="5214470" y="4498364"/>
            <a:ext cx="1285930" cy="0"/>
          </a:xfrm>
          <a:prstGeom prst="line">
            <a:avLst/>
          </a:prstGeom>
          <a:ln w="38100">
            <a:solidFill>
              <a:srgbClr val="EB95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线连接符 52"/>
          <p:cNvCxnSpPr/>
          <p:nvPr/>
        </p:nvCxnSpPr>
        <p:spPr>
          <a:xfrm>
            <a:off x="2780515" y="5325769"/>
            <a:ext cx="1285930" cy="0"/>
          </a:xfrm>
          <a:prstGeom prst="line">
            <a:avLst/>
          </a:prstGeom>
          <a:ln w="38100">
            <a:solidFill>
              <a:srgbClr val="EB95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连接符 53"/>
          <p:cNvCxnSpPr/>
          <p:nvPr/>
        </p:nvCxnSpPr>
        <p:spPr>
          <a:xfrm>
            <a:off x="151765" y="5753735"/>
            <a:ext cx="356743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>
                <p:cTn id="5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32" grpId="0" bldLvl="0" animBg="1"/>
      <p:bldP spid="32" grpId="1" animBg="1"/>
      <p:bldP spid="30" grpId="0" bldLvl="0" animBg="1"/>
      <p:bldP spid="30" grpId="1" animBg="1"/>
      <p:bldP spid="13" grpId="0" bldLvl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125095" y="125095"/>
            <a:ext cx="2151380" cy="5835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kumimoji="1"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kumimoji="1"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25095" y="967740"/>
          <a:ext cx="11807190" cy="46272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35730"/>
                <a:gridCol w="3935730"/>
                <a:gridCol w="3935730"/>
              </a:tblGrid>
              <a:tr h="8978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Emotions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Senses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782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Para.1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relaxed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vision, touch, taste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6915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Para.2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7486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Para.3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6788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Para.4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828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Para.5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17" name="圆角矩形 16"/>
          <p:cNvSpPr/>
          <p:nvPr/>
        </p:nvSpPr>
        <p:spPr>
          <a:xfrm>
            <a:off x="5319467" y="2696857"/>
            <a:ext cx="1553227" cy="5921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relaxed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320592" y="2697027"/>
            <a:ext cx="1553227" cy="59219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5319099" y="3416059"/>
            <a:ext cx="1553227" cy="5921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curious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9320592" y="3416482"/>
            <a:ext cx="1553227" cy="59219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319457" y="4134936"/>
            <a:ext cx="1553227" cy="5921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scared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8425921" y="4135695"/>
            <a:ext cx="1553227" cy="592192"/>
          </a:xfrm>
          <a:prstGeom prst="roundRect">
            <a:avLst/>
          </a:prstGeom>
          <a:solidFill>
            <a:srgbClr val="EB95AF"/>
          </a:solidFill>
          <a:ln>
            <a:solidFill>
              <a:srgbClr val="EB9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hearing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0193717" y="4135937"/>
            <a:ext cx="1553227" cy="59219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319457" y="4853756"/>
            <a:ext cx="1553227" cy="5921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scared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425921" y="4854515"/>
            <a:ext cx="1553227" cy="592192"/>
          </a:xfrm>
          <a:prstGeom prst="roundRect">
            <a:avLst/>
          </a:prstGeom>
          <a:solidFill>
            <a:srgbClr val="EB95AF"/>
          </a:solidFill>
          <a:ln>
            <a:solidFill>
              <a:srgbClr val="EB9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hearing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193917" y="4855412"/>
            <a:ext cx="1553227" cy="59219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2" grpId="0" bldLvl="0" animBg="1"/>
      <p:bldP spid="2" grpId="1" animBg="1"/>
      <p:bldP spid="32" grpId="0" bldLvl="0" animBg="1"/>
      <p:bldP spid="32" grpId="1" animBg="1"/>
      <p:bldP spid="4" grpId="0" bldLvl="0" animBg="1"/>
      <p:bldP spid="4" grpId="1" animBg="1"/>
      <p:bldP spid="5" grpId="0" bldLvl="0" animBg="1"/>
      <p:bldP spid="5" grpId="1" animBg="1"/>
      <p:bldP spid="30" grpId="0" bldLvl="0" animBg="1"/>
      <p:bldP spid="30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0" y="0"/>
          <a:ext cx="12192000" cy="3389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/>
                <a:gridCol w="5943600"/>
              </a:tblGrid>
              <a:tr h="765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</a:rPr>
                        <a:t>vision</a:t>
                      </a:r>
                      <a:endParaRPr lang="en-US" altLang="zh-C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</a:rPr>
                        <a:t>touch</a:t>
                      </a:r>
                      <a:endParaRPr lang="en-US" altLang="zh-C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262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0" y="3416935"/>
          <a:ext cx="12141200" cy="34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867"/>
                <a:gridCol w="3928533"/>
                <a:gridCol w="3860800"/>
              </a:tblGrid>
              <a:tr h="765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</a:rPr>
                        <a:t>hearing</a:t>
                      </a:r>
                      <a:endParaRPr lang="en-US" altLang="zh-C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26536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kumimoji="1" lang="en-US" altLang="zh-C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 dirty="0">
                        <a:solidFill>
                          <a:srgbClr val="92D050"/>
                        </a:solidFill>
                        <a:sym typeface="+mn-ea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700981" y="-211"/>
            <a:ext cx="1159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(v./n.)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43603" y="79951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(adj.)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80916" y="3558012"/>
            <a:ext cx="171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taste</a:t>
            </a:r>
            <a:endParaRPr lang="en-US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8910561" y="3525179"/>
            <a:ext cx="1994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smell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2841249" y="3496457"/>
            <a:ext cx="738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(v.)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44314" y="4501789"/>
            <a:ext cx="3642581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smell the sweet flavor of my favourite drink.</a:t>
            </a:r>
            <a:endParaRPr lang="en-US" altLang="zh-CN" sz="2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buNone/>
            </a:pP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smell the delicious aroma(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香味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of a meal.</a:t>
            </a:r>
            <a:endParaRPr lang="zh-CN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68100" y="3496457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(adj.)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010818" y="3469808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(adj.)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717550"/>
            <a:ext cx="627443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You can see stars in my eyes.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Suddenly,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Krin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spotted some pieces of seashells lying on the beautiful beach …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place was in a total mess, covered with dust, sand, dead leaves, and overturned(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翻倒的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furniture. 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6880860" y="1375410"/>
            <a:ext cx="485838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sandy beach was soft and comfortable.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...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buNone/>
            </a:pP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waves were cool.</a:t>
            </a:r>
            <a:endParaRPr lang="zh-CN" altLang="en-US" sz="2800"/>
          </a:p>
        </p:txBody>
      </p:sp>
      <p:sp>
        <p:nvSpPr>
          <p:cNvPr id="14" name="文本框 13"/>
          <p:cNvSpPr txBox="1"/>
          <p:nvPr/>
        </p:nvSpPr>
        <p:spPr>
          <a:xfrm>
            <a:off x="0" y="4183380"/>
            <a:ext cx="429196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front steps to the doorway of the house creaked(</a:t>
            </a:r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嘎吱作响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endParaRPr kumimoji="1"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buNone/>
            </a:pPr>
            <a:r>
              <a:rPr kumimoji="1" lang="en-US" altLang="zh-C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“Wow, it’s great!”</a:t>
            </a:r>
            <a:endParaRPr kumimoji="1" lang="en-US" altLang="zh-CN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buNone/>
            </a:pPr>
            <a:r>
              <a:rPr kumimoji="1"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wolf was howling.</a:t>
            </a:r>
            <a:endParaRPr lang="zh-CN" altLang="en-US" sz="2800"/>
          </a:p>
        </p:txBody>
      </p:sp>
      <p:sp>
        <p:nvSpPr>
          <p:cNvPr id="15" name="文本框 14"/>
          <p:cNvSpPr txBox="1"/>
          <p:nvPr/>
        </p:nvSpPr>
        <p:spPr>
          <a:xfrm>
            <a:off x="4537710" y="4614545"/>
            <a:ext cx="356108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en-US" altLang="zh-CN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bottle of sour lemonade in her hand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buNone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cup of sweet chocolate</a:t>
            </a:r>
            <a:endParaRPr lang="zh-CN" altLang="en-US" sz="2800"/>
          </a:p>
        </p:txBody>
      </p:sp>
      <p:sp>
        <p:nvSpPr>
          <p:cNvPr id="17" name="椭圆 16"/>
          <p:cNvSpPr/>
          <p:nvPr/>
        </p:nvSpPr>
        <p:spPr>
          <a:xfrm>
            <a:off x="8014970" y="1744345"/>
            <a:ext cx="2266315" cy="622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626360" y="1113790"/>
            <a:ext cx="1228725" cy="601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0285095" y="1375410"/>
            <a:ext cx="655320" cy="601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0133965" y="2226310"/>
            <a:ext cx="771525" cy="601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220595" y="664845"/>
            <a:ext cx="620395" cy="601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70865" y="4986655"/>
            <a:ext cx="1457960" cy="601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880745" y="5429885"/>
            <a:ext cx="963930" cy="601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463165" y="5862320"/>
            <a:ext cx="1391920" cy="601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709410" y="4614545"/>
            <a:ext cx="872490" cy="601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466205" y="5441315"/>
            <a:ext cx="1117600" cy="601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0535920" y="4453890"/>
            <a:ext cx="988060" cy="601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290175" y="5739765"/>
            <a:ext cx="1479550" cy="601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337310" y="2445385"/>
            <a:ext cx="3696335" cy="601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855085" y="2759075"/>
            <a:ext cx="1457960" cy="601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9" grpId="1"/>
      <p:bldP spid="17" grpId="0" bldLvl="0" animBg="1"/>
      <p:bldP spid="17" grpId="1" animBg="1"/>
      <p:bldP spid="19" grpId="0" bldLvl="0" animBg="1"/>
      <p:bldP spid="19" grpId="1" animBg="1"/>
      <p:bldP spid="5" grpId="0"/>
      <p:bldP spid="5" grpId="1"/>
      <p:bldP spid="13" grpId="0"/>
      <p:bldP spid="13" grpId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6" grpId="0"/>
      <p:bldP spid="6" grpId="1"/>
      <p:bldP spid="14" grpId="0"/>
      <p:bldP spid="14" grpId="1"/>
      <p:bldP spid="23" grpId="0" bldLvl="0" animBg="1"/>
      <p:bldP spid="23" grpId="1" animBg="1"/>
      <p:bldP spid="25" grpId="0" bldLvl="0" animBg="1"/>
      <p:bldP spid="25" grpId="1" animBg="1"/>
      <p:bldP spid="26" grpId="0" bldLvl="0" animBg="1"/>
      <p:bldP spid="26" grpId="1" animBg="1"/>
      <p:bldP spid="7" grpId="0"/>
      <p:bldP spid="7" grpId="1"/>
      <p:bldP spid="15" grpId="0"/>
      <p:bldP spid="15" grpId="1"/>
      <p:bldP spid="27" grpId="0" bldLvl="0" animBg="1"/>
      <p:bldP spid="27" grpId="1" animBg="1"/>
      <p:bldP spid="28" grpId="0" bldLvl="0" animBg="1"/>
      <p:bldP spid="28" grpId="1" animBg="1"/>
      <p:bldP spid="11" grpId="0"/>
      <p:bldP spid="11" grpId="1"/>
      <p:bldP spid="29" grpId="0" bldLvl="0" animBg="1"/>
      <p:bldP spid="29" grpId="1" animBg="1"/>
      <p:bldP spid="30" grpId="0" bldLvl="0" animBg="1"/>
      <p:bldP spid="30" grpId="1" animBg="1"/>
      <p:bldP spid="12" grpId="0"/>
      <p:bldP spid="12" grpId="1"/>
      <p:bldP spid="2" grpId="0"/>
      <p:bldP spid="2" grpId="1"/>
      <p:bldP spid="16" grpId="0" bldLvl="0" animBg="1"/>
      <p:bldP spid="16" grpId="1" animBg="1"/>
      <p:bldP spid="18" grpId="0" bldLvl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5043" y="318053"/>
            <a:ext cx="117149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⑥“Let’s get out of here, Paula!” screamed </a:t>
            </a:r>
            <a:r>
              <a:rPr kumimoji="1"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Krin</a:t>
            </a: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⑦ Out they ran, all the way back to those wonderful umbrellas, beach chairs, and crowds.</a:t>
            </a:r>
            <a:endParaRPr kumimoji="1"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5043" y="1533807"/>
            <a:ext cx="1101255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were in the house.</a:t>
            </a:r>
            <a:endParaRPr kumimoji="1"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49630" y="4289425"/>
            <a:ext cx="21475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934210" y="825500"/>
            <a:ext cx="0" cy="7080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1934210" y="2239645"/>
            <a:ext cx="0" cy="7188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573905" y="1491322"/>
            <a:ext cx="20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scared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1228" y="919398"/>
            <a:ext cx="11714922" cy="403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⑥“Let’s get out of here, Paula!” screamed </a:t>
            </a:r>
            <a:r>
              <a:rPr kumimoji="1"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Krin</a:t>
            </a: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2353" y="1558572"/>
            <a:ext cx="1101255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were in the house, scared.</a:t>
            </a:r>
            <a:endParaRPr kumimoji="1"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2105" y="2275840"/>
            <a:ext cx="11670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feeling scared.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245110" y="85725"/>
            <a:ext cx="11690985" cy="833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表格 12"/>
          <p:cNvGraphicFramePr/>
          <p:nvPr>
            <p:custDataLst>
              <p:tags r:id="rId1"/>
            </p:custDataLst>
          </p:nvPr>
        </p:nvGraphicFramePr>
        <p:xfrm>
          <a:off x="330835" y="3397250"/>
          <a:ext cx="11368475" cy="3298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313"/>
                <a:gridCol w="2279737"/>
                <a:gridCol w="2192055"/>
                <a:gridCol w="2254685"/>
                <a:gridCol w="2254685"/>
              </a:tblGrid>
              <a:tr h="8064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dirty="0"/>
                        <a:t>vision(n./v.)</a:t>
                      </a:r>
                      <a:endParaRPr lang="en-US" altLang="zh-CN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dirty="0"/>
                        <a:t>touch(adj.)</a:t>
                      </a:r>
                      <a:endParaRPr lang="en-US" altLang="zh-CN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dirty="0"/>
                        <a:t>hearing(v.)</a:t>
                      </a:r>
                      <a:endParaRPr lang="en-US" altLang="zh-CN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dirty="0"/>
                        <a:t>taste(adj.)</a:t>
                      </a:r>
                      <a:endParaRPr lang="en-US" altLang="zh-CN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dirty="0"/>
                        <a:t>smell(adj.)</a:t>
                      </a:r>
                      <a:endParaRPr lang="en-US" altLang="zh-CN" sz="3200" dirty="0"/>
                    </a:p>
                  </a:txBody>
                  <a:tcPr anchor="ctr"/>
                </a:tc>
              </a:tr>
              <a:tr h="249237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椭圆 2"/>
          <p:cNvSpPr/>
          <p:nvPr/>
        </p:nvSpPr>
        <p:spPr>
          <a:xfrm>
            <a:off x="4334006" y="1491720"/>
            <a:ext cx="1265128" cy="717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30835" y="4214495"/>
            <a:ext cx="235394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 the spider web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dusty windows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swinging lights</a:t>
            </a:r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5624" y="4217644"/>
            <a:ext cx="22672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wet and soft wall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furry(</a:t>
            </a:r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毛茸茸的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animals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33832" y="4151498"/>
            <a:ext cx="22672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creak</a:t>
            </a:r>
            <a:endParaRPr kumimoji="1"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slam</a:t>
            </a:r>
            <a:endParaRPr kumimoji="1"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peep(老鼠吱吱叫)</a:t>
            </a:r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32138" y="4155483"/>
            <a:ext cx="2267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bloody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rotte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腐烂的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65040" y="4217874"/>
            <a:ext cx="22672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bitter</a:t>
            </a:r>
            <a:endParaRPr kumimoji="1"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bloody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4" grpId="0"/>
      <p:bldP spid="9" grpId="0"/>
      <p:bldP spid="10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write 2-3 sentences to describe the scaring scene.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7965" y="217805"/>
            <a:ext cx="11726545" cy="6453505"/>
          </a:xfrm>
        </p:spPr>
        <p:txBody>
          <a:bodyPr>
            <a:normAutofit lnSpcReduction="10000"/>
          </a:bodyPr>
          <a:p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was pitch-dark, as if the very air had swallowed all traces of light. </a:t>
            </a:r>
            <a:endParaRPr lang="en-US" altLang="zh-CN" sz="2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They couldn’t move very quickly now; there was old furniture in their way, barely visible in the near blackness. </a:t>
            </a:r>
            <a:endParaRPr lang="en-US" altLang="zh-C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“Yes!” said Paula, who could feel cold sweat on her forehead.</a:t>
            </a:r>
            <a:endParaRPr lang="en-US" altLang="zh-C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Krin could feel Paula’s hot breath on his hand. </a:t>
            </a:r>
            <a:endParaRPr lang="en-US" altLang="zh-C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They edged their way towards the door, feeling the chill of the creaking floor seeping through their shoes. </a:t>
            </a:r>
            <a:endParaRPr lang="en-US" altLang="zh-C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Paula’s stomach gave a horrible lurch. </a:t>
            </a:r>
            <a:endParaRPr lang="en-US" altLang="zh-C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Krin’s</a:t>
            </a:r>
            <a:r>
              <a:rPr lang="zh-CN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own breathing seemed loud and rapid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zh-CN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zh-CN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zh-CN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could hear 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zh-CN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the faint rustling of 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zh-CN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clothes as 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zh-CN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moved. Then a strange, gagging noise behind him made him wheel around.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As they stood there, panicking, a door right next to him opened with a bang. </a:t>
            </a:r>
            <a:endParaRPr lang="en-US" altLang="zh-C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 hint of dampness in the air, a musty scent that suggested the room had been sealed for a long time. </a:t>
            </a:r>
            <a:endParaRPr lang="en-US" altLang="zh-C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Her mouth was dry, and the only flavor she could detect was the slight tang of her own saliva. </a:t>
            </a:r>
            <a:endParaRPr lang="en-US" altLang="zh-C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532620" y="153035"/>
            <a:ext cx="116586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377690" y="997585"/>
            <a:ext cx="116586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8766810" y="1322070"/>
            <a:ext cx="1165860" cy="51498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703695" y="1769110"/>
            <a:ext cx="1165860" cy="51498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211830" y="2611755"/>
            <a:ext cx="1165860" cy="51498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618480" y="2999740"/>
            <a:ext cx="1165860" cy="51498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3860800" y="4135755"/>
            <a:ext cx="1474470" cy="467360"/>
          </a:xfrm>
          <a:prstGeom prst="roundRect">
            <a:avLst/>
          </a:prstGeom>
          <a:solidFill>
            <a:srgbClr val="EB95AF"/>
          </a:solidFill>
          <a:ln>
            <a:solidFill>
              <a:srgbClr val="EB9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hearing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0626725" y="4525010"/>
            <a:ext cx="1474470" cy="467360"/>
          </a:xfrm>
          <a:prstGeom prst="roundRect">
            <a:avLst/>
          </a:prstGeom>
          <a:solidFill>
            <a:srgbClr val="EB95AF"/>
          </a:solidFill>
          <a:ln>
            <a:solidFill>
              <a:srgbClr val="EB9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hearing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309745" y="5368925"/>
            <a:ext cx="1279525" cy="38989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smell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2307590" y="6182360"/>
            <a:ext cx="1030605" cy="4895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taste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5" grpId="0" bldLvl="0" animBg="1"/>
      <p:bldP spid="5" grpId="1" animBg="1"/>
      <p:bldP spid="34" grpId="0" bldLvl="0" animBg="1"/>
      <p:bldP spid="34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30" grpId="0" bldLvl="0" animBg="1"/>
      <p:bldP spid="30" grpId="1" animBg="1"/>
      <p:bldP spid="10" grpId="0" bldLvl="0" animBg="1"/>
      <p:bldP spid="10" grpId="1" animBg="1"/>
      <p:bldP spid="11" grpId="0" bldLvl="0" animBg="1"/>
      <p:bldP spid="11" grpId="1" animBg="1"/>
      <p:bldP spid="35" grpId="0" bldLvl="0" animBg="1"/>
      <p:bldP spid="3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Exchange your writing with your deskmates and try to make them better.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4785" y="513567"/>
            <a:ext cx="12187825" cy="1014608"/>
          </a:xfrm>
        </p:spPr>
        <p:txBody>
          <a:bodyPr>
            <a:normAutofit/>
          </a:bodyPr>
          <a:lstStyle/>
          <a:p>
            <a:r>
              <a:rPr kumimoji="1"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describe emotions with five senses?</a:t>
            </a:r>
            <a:endParaRPr kumimoji="1" lang="en-US" altLang="zh-C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2605" y="5440680"/>
            <a:ext cx="4921250" cy="1049020"/>
          </a:xfrm>
        </p:spPr>
        <p:txBody>
          <a:bodyPr>
            <a:normAutofit/>
          </a:bodyPr>
          <a:lstStyle/>
          <a:p>
            <a:r>
              <a:rPr kumimoji="1"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余杭第一中学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Gloria</a:t>
            </a:r>
            <a:endParaRPr kumimoji="1"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1811" b="16135"/>
          <a:stretch>
            <a:fillRect/>
          </a:stretch>
        </p:blipFill>
        <p:spPr>
          <a:xfrm>
            <a:off x="37577" y="1943952"/>
            <a:ext cx="12103100" cy="30814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095" y="1022985"/>
            <a:ext cx="10515600" cy="98933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Imagine you are going to have a five-day holiday. How do you feel?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260" y="125260"/>
            <a:ext cx="250520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brainstorm</a:t>
            </a:r>
            <a:r>
              <a:rPr kumimoji="1"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endParaRPr kumimoji="1"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5260" y="2012394"/>
            <a:ext cx="11724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feel happy.</a:t>
            </a:r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5260" y="3005672"/>
            <a:ext cx="8204548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 myself saying, “wow, great!”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You can see stars in my eyes.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smell the delicious aroma(香味) of a meal.</a:t>
            </a:r>
            <a:endParaRPr kumimoji="1"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59150" y="2966306"/>
            <a:ext cx="1340285" cy="22453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umimoji="1"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hearing</a:t>
            </a:r>
            <a:endParaRPr lang="en-US" altLang="zh-CN" dirty="0"/>
          </a:p>
          <a:p>
            <a:r>
              <a:rPr lang="en-US" altLang="zh-CN" dirty="0"/>
              <a:t>vision</a:t>
            </a:r>
            <a:endParaRPr lang="en-US" altLang="zh-CN" dirty="0"/>
          </a:p>
          <a:p>
            <a:r>
              <a:rPr lang="en-US" altLang="zh-CN" dirty="0"/>
              <a:t>smell</a:t>
            </a:r>
            <a:endParaRPr lang="en-US" altLang="zh-CN" dirty="0"/>
          </a:p>
          <a:p>
            <a:r>
              <a:rPr lang="en-US" altLang="zh-CN" dirty="0"/>
              <a:t>taste</a:t>
            </a:r>
            <a:endParaRPr lang="en-US" altLang="zh-CN" dirty="0"/>
          </a:p>
          <a:p>
            <a:r>
              <a:rPr lang="en-US" altLang="zh-CN" dirty="0"/>
              <a:t>touch</a:t>
            </a:r>
            <a:endParaRPr lang="zh-CN" altLang="en-US" dirty="0"/>
          </a:p>
        </p:txBody>
      </p:sp>
      <p:sp>
        <p:nvSpPr>
          <p:cNvPr id="17" name="右大括号 16"/>
          <p:cNvSpPr/>
          <p:nvPr/>
        </p:nvSpPr>
        <p:spPr>
          <a:xfrm>
            <a:off x="7899538" y="3137076"/>
            <a:ext cx="313151" cy="19039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8329918" y="3431437"/>
            <a:ext cx="1540700" cy="1315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senses</a:t>
            </a:r>
            <a:endParaRPr kumimoji="1"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1"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感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8720" t="25682" r="28814" b="28291"/>
          <a:stretch>
            <a:fillRect/>
          </a:stretch>
        </p:blipFill>
        <p:spPr>
          <a:xfrm>
            <a:off x="5414741" y="3005676"/>
            <a:ext cx="713983" cy="526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 uiExpand="1" build="p"/>
      <p:bldP spid="16" grpId="0" animBg="1" uiExpand="1" build="p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79595"/>
            <a:ext cx="10515600" cy="66854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Beach House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765" y="848140"/>
            <a:ext cx="11953461" cy="58839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 It’s a perfect family summer seaside holiday. Some white clouds floated(</a:t>
            </a:r>
            <a:r>
              <a:rPr kumimoji="1"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飘浮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across the blue sky. The sandy beach was soft and comfortable. The water was </a:t>
            </a:r>
            <a:r>
              <a:rPr kumimoji="1"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shining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morning sunlight and the waves were cool on their feet as </a:t>
            </a:r>
            <a:r>
              <a:rPr kumimoji="1" lang="en-US" altLang="zh-CN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Krin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1"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Paula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leisurely(</a:t>
            </a:r>
            <a:r>
              <a:rPr kumimoji="1"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悠闲地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walked along the water edge. The brother and sister began to make some sandcastles. Not far away, mother sat under a big umbrella, reading a book with a bottle of </a:t>
            </a:r>
            <a:r>
              <a:rPr kumimoji="1"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lemonade in her hand. Father was busy exchanging a few words of greetings with strangers he met </a:t>
            </a:r>
            <a:r>
              <a:rPr kumimoji="1"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beach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 Suddenly,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Krin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spotted some pieces of seashells lying on the </a:t>
            </a:r>
            <a:r>
              <a:rPr kumimoji="1"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beach </a:t>
            </a:r>
            <a:r>
              <a:rPr kumimoji="1"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crabs(</a:t>
            </a:r>
            <a:r>
              <a:rPr kumimoji="1"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螃蟹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hiding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themselvse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sand. He immediately invited Paula to collect shells and search the </a:t>
            </a:r>
            <a:r>
              <a:rPr kumimoji="1"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crabs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together with him. They were exploring what appeared to be a never-ending beach.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③ After a while, they stopped and </a:t>
            </a:r>
            <a:r>
              <a:rPr kumimoji="1"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looked back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Their parents and the umbrellas, beach chairs, and crowds were a long way off. But just ahead, hidden amongst sea trees stood a run-down </a:t>
            </a:r>
            <a:r>
              <a:rPr kumimoji="1"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seemed to be out of repair for years. It appeared to be unoccupied. Curious, they went to explore.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582" y="0"/>
            <a:ext cx="12069417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④ The front steps to the doorway(</a:t>
            </a:r>
            <a:r>
              <a:rPr kumimoji="1"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门道</a:t>
            </a: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the house creaked(</a:t>
            </a:r>
            <a:r>
              <a:rPr kumimoji="1"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嘎吱作响</a:t>
            </a: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as they carefully climbed up them, so did the porch(</a:t>
            </a:r>
            <a:r>
              <a:rPr kumimoji="1"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入口)</a:t>
            </a: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they </a:t>
            </a:r>
            <a:r>
              <a:rPr kumimoji="1" lang="en-US" altLang="zh-CN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stepped</a:t>
            </a: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onto it. The dusty </a:t>
            </a:r>
            <a:r>
              <a:rPr kumimoji="1" lang="en-US" altLang="zh-CN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porch railing(</a:t>
            </a:r>
            <a:r>
              <a:rPr kumimoji="1"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门廊栏杆</a:t>
            </a: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were badly broken. The front door was half open so they </a:t>
            </a:r>
            <a:r>
              <a:rPr kumimoji="1" lang="en-US" altLang="zh-CN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squeezed</a:t>
            </a: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and cautiously entered. The place was in a total mess, covered with dust, sand, dead leaves, and overturned(</a:t>
            </a:r>
            <a:r>
              <a:rPr kumimoji="1"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翻倒的</a:t>
            </a: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furniture. They’d taken but a few steps when the door unexpectedly slammed shut behind them.</a:t>
            </a:r>
            <a:endParaRPr kumimoji="1"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⑤ Scared, </a:t>
            </a:r>
            <a:r>
              <a:rPr kumimoji="1"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Krin</a:t>
            </a: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Paula were frozen to the spot. But before they could even say something like “Oh-oh,” the windows </a:t>
            </a:r>
            <a:r>
              <a:rPr kumimoji="1"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suddenly</a:t>
            </a: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closed, too. And if this wasn’t scary enough, the </a:t>
            </a:r>
            <a:r>
              <a:rPr kumimoji="1" lang="en-US" altLang="zh-CN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stairs</a:t>
            </a: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second floor creaked loudly. When a </a:t>
            </a:r>
            <a:r>
              <a:rPr kumimoji="1" lang="en-US" altLang="zh-CN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back bedroom flickered(</a:t>
            </a:r>
            <a:r>
              <a:rPr kumimoji="1"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摇曳</a:t>
            </a: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that was absolutely the final straw(</a:t>
            </a:r>
            <a:r>
              <a:rPr kumimoji="1"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稻草</a:t>
            </a: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1"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⑥“Let’s get out of here, Paula!” screamed </a:t>
            </a:r>
            <a:r>
              <a:rPr kumimoji="1"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Krin</a:t>
            </a: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______________________________________________________________________________________________________________________________________________</a:t>
            </a:r>
            <a:endParaRPr kumimoji="1"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⑦ Out they ran, all the way back to those wonderful umbrellas, beach chairs, and crowds.</a:t>
            </a:r>
            <a:endParaRPr kumimoji="1" lang="zh-C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</a:t>
            </a:r>
            <a:endParaRPr kumimoji="1" lang="zh-C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245110" y="1043305"/>
          <a:ext cx="11701780" cy="55187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01340"/>
                <a:gridCol w="8600440"/>
              </a:tblGrid>
              <a:tr h="862965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Elements</a:t>
                      </a:r>
                      <a:endParaRPr lang="en-US" altLang="zh-CN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cPr anchor="ctr"/>
                </a:tc>
              </a:tr>
              <a:tr h="8629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629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629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669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</a:t>
                      </a:r>
                      <a:endParaRPr lang="en-US" altLang="zh-C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(one sentence)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305810" y="2051685"/>
            <a:ext cx="5603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Krin, 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Paula, Father, Mother</a:t>
            </a:r>
            <a:endParaRPr lang="en-US" altLang="zh-CN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05810" y="2921635"/>
            <a:ext cx="5603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during summer holidays</a:t>
            </a:r>
            <a:endParaRPr lang="en-US" altLang="zh-CN" sz="32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05810" y="3790950"/>
            <a:ext cx="5603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 the beach, in a house</a:t>
            </a:r>
            <a:endParaRPr lang="en-US" altLang="zh-CN" sz="32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5261" y="125260"/>
            <a:ext cx="184132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skimming</a:t>
            </a:r>
            <a:endParaRPr kumimoji="1"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05810" y="4728845"/>
            <a:ext cx="841311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Krin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and 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Paula had a scary experience in a beach house when they were having a summer seaside holiday with their parents.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9532832" y="2634871"/>
            <a:ext cx="1553227" cy="59219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9532832" y="3367324"/>
            <a:ext cx="1553227" cy="59219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9532832" y="4099042"/>
            <a:ext cx="1553227" cy="59219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taste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53595" y="81007"/>
            <a:ext cx="3329481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they feel?</a:t>
            </a:r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felt _______.</a:t>
            </a:r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know?</a:t>
            </a:r>
            <a:endParaRPr kumimoji="1"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0260563" y="947668"/>
            <a:ext cx="1553227" cy="5921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relaxed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8644705" cy="4831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 It’s a perfect family summer seaside holiday. Some white clouds floated(</a:t>
            </a:r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飘浮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across the blue sky. The sandy beach was soft and comfortable. The water was </a:t>
            </a:r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shining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morning sunlight and the waves were cool on their feet as </a:t>
            </a:r>
            <a:r>
              <a:rPr kumimoji="1" lang="en-US" altLang="zh-C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Krin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1"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Paula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leisurely(</a:t>
            </a:r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悠闲地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walked along the water edge. The brother and sister began to make some sandcastles. Not far away, mother sat under a big umbrella, reading a book with a bottle of </a:t>
            </a:r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lemonade in her hand. Father was busy exchanging a few words of greetings with strangers he met </a:t>
            </a:r>
            <a:r>
              <a:rPr kumimoji="1"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beach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线连接符 25"/>
          <p:cNvCxnSpPr/>
          <p:nvPr/>
        </p:nvCxnSpPr>
        <p:spPr>
          <a:xfrm>
            <a:off x="0" y="947668"/>
            <a:ext cx="672253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9"/>
          <p:cNvCxnSpPr/>
          <p:nvPr/>
        </p:nvCxnSpPr>
        <p:spPr>
          <a:xfrm>
            <a:off x="0" y="1337501"/>
            <a:ext cx="469053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连接符 39"/>
          <p:cNvCxnSpPr/>
          <p:nvPr/>
        </p:nvCxnSpPr>
        <p:spPr>
          <a:xfrm>
            <a:off x="4475912" y="3492757"/>
            <a:ext cx="224662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618741" y="4935798"/>
            <a:ext cx="8026184" cy="95313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the description _______and ________ which makes the readers get into the  _________.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956309" y="4866111"/>
            <a:ext cx="963295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vivid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419540" y="5378701"/>
            <a:ext cx="958414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722742" y="4858205"/>
            <a:ext cx="129786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41" grpId="0" bldLvl="0" animBg="1"/>
      <p:bldP spid="41" grpId="1" animBg="1"/>
      <p:bldP spid="42" grpId="0" bldLvl="0" animBg="1"/>
      <p:bldP spid="42" grpId="1" animBg="1"/>
      <p:bldP spid="44" grpId="0" bldLvl="0" animBg="1"/>
      <p:bldP spid="44" grpId="1" animBg="1"/>
      <p:bldP spid="43" grpId="0" bldLvl="0" animBg="1"/>
      <p:bldP spid="43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125095" y="125095"/>
            <a:ext cx="2151380" cy="5835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kumimoji="1"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kumimoji="1"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25095" y="967740"/>
          <a:ext cx="11807190" cy="46272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35730"/>
                <a:gridCol w="3935730"/>
                <a:gridCol w="3935730"/>
              </a:tblGrid>
              <a:tr h="8978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Emotions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Senses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782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Para.1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relaxed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vision, touch, taste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6915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Para.2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7486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Para.3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6788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Para.4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828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Para.5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92" y="146031"/>
            <a:ext cx="8502909" cy="569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 Suddenly, </a:t>
            </a:r>
            <a:r>
              <a:rPr kumimoji="1"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Krin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spotted some pieces of seashells lying on the </a:t>
            </a:r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beautiful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beach </a:t>
            </a:r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crabs(</a:t>
            </a:r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螃蟹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hiding themselves in the sand. He immediately invited Paula to collect shells and search the </a:t>
            </a:r>
            <a:r>
              <a:rPr kumimoji="1"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crabs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together with him. They were exploring what appeared to be a never-ending beach.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③ After a while, they stopped and </a:t>
            </a:r>
            <a:r>
              <a:rPr kumimoji="1"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looked back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Their parents and the umbrellas, beach chairs, and crowds were a long way off. But just ahead, hidden amongst sea trees stood a run-down </a:t>
            </a:r>
            <a:r>
              <a:rPr kumimoji="1"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seemed to be out of repair for years. It appeared to be unoccupied. Curious, they went to explore.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29017" y="946913"/>
            <a:ext cx="346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felt __________.</a:t>
            </a:r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0101652" y="815987"/>
            <a:ext cx="1553227" cy="5921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relaxed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0101284" y="3323984"/>
            <a:ext cx="1553227" cy="5921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curious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线连接符 37"/>
          <p:cNvCxnSpPr/>
          <p:nvPr/>
        </p:nvCxnSpPr>
        <p:spPr>
          <a:xfrm>
            <a:off x="2045970" y="603885"/>
            <a:ext cx="622681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8515046" y="3470098"/>
            <a:ext cx="346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felt __________.</a:t>
            </a:r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直线连接符 53"/>
          <p:cNvCxnSpPr/>
          <p:nvPr/>
        </p:nvCxnSpPr>
        <p:spPr>
          <a:xfrm>
            <a:off x="4551045" y="3993515"/>
            <a:ext cx="3530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线连接符 54"/>
          <p:cNvCxnSpPr/>
          <p:nvPr/>
        </p:nvCxnSpPr>
        <p:spPr>
          <a:xfrm>
            <a:off x="129062" y="4471749"/>
            <a:ext cx="81439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/>
          <p:cNvCxnSpPr/>
          <p:nvPr/>
        </p:nvCxnSpPr>
        <p:spPr>
          <a:xfrm>
            <a:off x="128905" y="4949825"/>
            <a:ext cx="556450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8"/>
          <p:cNvSpPr/>
          <p:nvPr/>
        </p:nvSpPr>
        <p:spPr>
          <a:xfrm>
            <a:off x="5866837" y="4827200"/>
            <a:ext cx="1553227" cy="59219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10878185" y="1653540"/>
            <a:ext cx="0" cy="12534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线连接符 37"/>
          <p:cNvCxnSpPr/>
          <p:nvPr/>
        </p:nvCxnSpPr>
        <p:spPr>
          <a:xfrm>
            <a:off x="128905" y="1029970"/>
            <a:ext cx="710311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线连接符 37"/>
          <p:cNvCxnSpPr/>
          <p:nvPr/>
        </p:nvCxnSpPr>
        <p:spPr>
          <a:xfrm>
            <a:off x="128905" y="1470025"/>
            <a:ext cx="329692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3593527" y="1374322"/>
            <a:ext cx="1553227" cy="59219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13" grpId="0" animBg="1"/>
      <p:bldP spid="13" grpId="1" animBg="1"/>
      <p:bldP spid="32" grpId="0" animBg="1"/>
      <p:bldP spid="32" grpId="1" animBg="1"/>
      <p:bldP spid="29" grpId="0" animBg="1"/>
      <p:bldP spid="29" grpId="1" animBg="1"/>
    </p:bldLst>
  </p:timing>
</p:sld>
</file>

<file path=ppt/tags/tag1.xml><?xml version="1.0" encoding="utf-8"?>
<p:tagLst xmlns:p="http://schemas.openxmlformats.org/presentationml/2006/main">
  <p:tag name="KSO_WM_UNIT_TABLE_BEAUTIFY" val="smartTable{7a26a941-f5bc-46ad-b4ea-09f0e2f1de73}"/>
  <p:tag name="TABLE_ENDDRAG_ORIGIN_RECT" val="921*434"/>
  <p:tag name="TABLE_ENDDRAG_RECT" val="18*27*921*434"/>
</p:tagLst>
</file>

<file path=ppt/tags/tag2.xml><?xml version="1.0" encoding="utf-8"?>
<p:tagLst xmlns:p="http://schemas.openxmlformats.org/presentationml/2006/main">
  <p:tag name="KSO_WM_UNIT_TABLE_BEAUTIFY" val="smartTable{57863e50-a3ea-43d3-b733-fd0511e2ae88}"/>
</p:tagLst>
</file>

<file path=ppt/tags/tag3.xml><?xml version="1.0" encoding="utf-8"?>
<p:tagLst xmlns:p="http://schemas.openxmlformats.org/presentationml/2006/main">
  <p:tag name="KSO_WM_UNIT_TABLE_BEAUTIFY" val="smartTable{57863e50-a3ea-43d3-b733-fd0511e2ae88}"/>
</p:tagLst>
</file>

<file path=ppt/tags/tag4.xml><?xml version="1.0" encoding="utf-8"?>
<p:tagLst xmlns:p="http://schemas.openxmlformats.org/presentationml/2006/main">
  <p:tag name="KSO_WM_UNIT_TABLE_BEAUTIFY" val="smartTable{039d6800-9b41-4e55-af71-02f7f1f27041}"/>
  <p:tag name="TABLE_ENDDRAG_ORIGIN_RECT" val="671*210"/>
  <p:tag name="TABLE_ENDDRAG_RECT" val="42*35*671*210"/>
</p:tagLst>
</file>

<file path=ppt/tags/tag5.xml><?xml version="1.0" encoding="utf-8"?>
<p:tagLst xmlns:p="http://schemas.openxmlformats.org/presentationml/2006/main">
  <p:tag name="KSO_WM_UNIT_TABLE_BEAUTIFY" val="smartTable{be111f26-ec7a-4538-b417-6acb56d103a2}"/>
</p:tagLst>
</file>

<file path=ppt/tags/tag6.xml><?xml version="1.0" encoding="utf-8"?>
<p:tagLst xmlns:p="http://schemas.openxmlformats.org/presentationml/2006/main">
  <p:tag name="KSO_WM_UNIT_TABLE_BEAUTIFY" val="smartTable{8d749568-86ac-4a75-8cfd-da3c338794d1}"/>
  <p:tag name="TABLE_ENDDRAG_ORIGIN_RECT" val="867*273"/>
  <p:tag name="TABLE_ENDDRAG_RECT" val="26*243*867*27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7488</Words>
  <Application>WPS 演示</Application>
  <PresentationFormat>宽屏</PresentationFormat>
  <Paragraphs>312</Paragraphs>
  <Slides>17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等线</vt:lpstr>
      <vt:lpstr>微软雅黑</vt:lpstr>
      <vt:lpstr>Arial Unicode MS</vt:lpstr>
      <vt:lpstr>等线 Light</vt:lpstr>
      <vt:lpstr>HelveticaNeue</vt:lpstr>
      <vt:lpstr>华文新魏</vt:lpstr>
      <vt:lpstr>Segoe Print</vt:lpstr>
      <vt:lpstr>Office 主题​​</vt:lpstr>
      <vt:lpstr>1_Office 主题​​</vt:lpstr>
      <vt:lpstr>PowerPoint 演示文稿</vt:lpstr>
      <vt:lpstr>How to describe emotions with five senses?</vt:lpstr>
      <vt:lpstr>Imagine you are going to have a five-day holiday. How do you feel?</vt:lpstr>
      <vt:lpstr>The Beach House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Try to write 2-3 sentences to describe the scaring scene.</vt:lpstr>
      <vt:lpstr>PowerPoint 演示文稿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Administrator</cp:lastModifiedBy>
  <cp:revision>59</cp:revision>
  <dcterms:created xsi:type="dcterms:W3CDTF">2021-10-20T15:09:00Z</dcterms:created>
  <dcterms:modified xsi:type="dcterms:W3CDTF">2024-05-09T06:30:30Z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EDF44D5DE3914CA8A043473827A01A57_13</vt:lpwstr>
  </property>
  <property fmtid="{D5CDD505-2E9C-101B-9397-08002B2CF9AE}" pid="3" name="KSOProductBuildVer">
    <vt:lpwstr>2052-11.8.2.7978</vt:lpwstr>
  </property>
</Properties>
</file>