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6"/>
  </p:notesMasterIdLst>
  <p:sldIdLst>
    <p:sldId id="669" r:id="rId3"/>
    <p:sldId id="308" r:id="rId4"/>
    <p:sldId id="622" r:id="rId5"/>
    <p:sldId id="636" r:id="rId6"/>
    <p:sldId id="637" r:id="rId7"/>
    <p:sldId id="642" r:id="rId8"/>
    <p:sldId id="643" r:id="rId9"/>
    <p:sldId id="638" r:id="rId10"/>
    <p:sldId id="639" r:id="rId11"/>
    <p:sldId id="640" r:id="rId12"/>
    <p:sldId id="645" r:id="rId13"/>
    <p:sldId id="646" r:id="rId14"/>
    <p:sldId id="647" r:id="rId15"/>
    <p:sldId id="659" r:id="rId16"/>
    <p:sldId id="648" r:id="rId17"/>
    <p:sldId id="649" r:id="rId18"/>
    <p:sldId id="650" r:id="rId19"/>
    <p:sldId id="651" r:id="rId20"/>
    <p:sldId id="652" r:id="rId21"/>
    <p:sldId id="653" r:id="rId22"/>
    <p:sldId id="654" r:id="rId23"/>
    <p:sldId id="509" r:id="rId24"/>
    <p:sldId id="561" r:id="rId25"/>
  </p:sldIdLst>
  <p:sldSz cx="9144000" cy="6858000" type="screen4x3"/>
  <p:notesSz cx="6858000" cy="9144000"/>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0" clrIdx="0"/>
  <p:cmAuthor id="2" name="作者" initials="作"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howGuides="1">
      <p:cViewPr varScale="1">
        <p:scale>
          <a:sx n="70" d="100"/>
          <a:sy n="70" d="100"/>
        </p:scale>
        <p:origin x="1173" y="66"/>
      </p:cViewPr>
      <p:guideLst>
        <p:guide orient="horz" pos="2060"/>
        <p:guide pos="2866"/>
      </p:guideLst>
    </p:cSldViewPr>
  </p:slideViewPr>
  <p:notesTextViewPr>
    <p:cViewPr>
      <p:scale>
        <a:sx n="100" d="100"/>
        <a:sy n="100" d="100"/>
      </p:scale>
      <p:origin x="0" y="0"/>
    </p:cViewPr>
  </p:notesTextViewPr>
  <p:sorterViewPr>
    <p:cViewPr varScale="1">
      <p:scale>
        <a:sx n="100" d="100"/>
        <a:sy n="100" d="100"/>
      </p:scale>
      <p:origin x="0" y="-534"/>
    </p:cViewPr>
  </p:sorterViewPr>
  <p:gridSpacing cx="72005" cy="72005"/>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0" Type="http://schemas.openxmlformats.org/officeDocument/2006/relationships/commentAuthors" Target="commentAuthors.xml"/><Relationship Id="rId3" Type="http://schemas.openxmlformats.org/officeDocument/2006/relationships/slide" Target="slides/slide1.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notesMaster" Target="notesMasters/notesMaster1.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1B4218-F598-47F6-8332-810BA5F5CBE9}"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2672C1-92FA-4AF0-9659-4421F711CCB6}"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pPr fontAlgn="base"/>
            <a:r>
              <a:rPr lang="zh-CN" altLang="en-US" strike="noStrike" noProof="1"/>
              <a:t>单击此处编辑母版标题样式</a:t>
            </a:r>
            <a:endParaRPr lang="zh-CN" altLang="en-US" strike="noStrike" noProof="1"/>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fontAlgn="base"/>
            <a:r>
              <a:rPr lang="zh-CN" altLang="en-US" strike="noStrike" noProof="1"/>
              <a:t>单击此处编辑母版副标题样式</a:t>
            </a:r>
            <a:endParaRPr lang="zh-CN" altLang="en-US" strike="noStrike" noProof="1"/>
          </a:p>
        </p:txBody>
      </p:sp>
      <p:sp>
        <p:nvSpPr>
          <p:cNvPr id="4" name="日期占位符 3"/>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08491D59-B7F7-4FE5-831A-68194A32373C}"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Calibri" panose="020F050202020403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lvl="0" eaLnBrk="1" fontAlgn="base" hangingPunct="1">
              <a:buNone/>
            </a:pPr>
            <a:fld id="{9A0DB2DC-4C9A-4742-B13C-FB6460FD3503}" type="slidenum">
              <a:rPr lang="zh-CN" altLang="en-US" strike="noStrike" noProof="1" dirty="0">
                <a:latin typeface="Calibri" panose="020F0502020204030204" pitchFamily="34" charset="0"/>
                <a:ea typeface="宋体" panose="02010600030101010101" pitchFamily="2" charset="-122"/>
                <a:cs typeface="+mn-cs"/>
              </a:rPr>
            </a:fld>
            <a:endParaRPr lang="zh-CN" altLang="en-US" strike="noStrike" noProof="1">
              <a:latin typeface="Calibri" panose="020F050202020403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08491D59-B7F7-4FE5-831A-68194A32373C}"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Calibri" panose="020F050202020403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lvl="0" eaLnBrk="1" fontAlgn="base" hangingPunct="1">
              <a:buNone/>
            </a:pPr>
            <a:fld id="{9A0DB2DC-4C9A-4742-B13C-FB6460FD3503}" type="slidenum">
              <a:rPr lang="zh-CN" altLang="en-US" strike="noStrike" noProof="1" dirty="0">
                <a:latin typeface="Calibri" panose="020F0502020204030204" pitchFamily="34" charset="0"/>
                <a:ea typeface="宋体" panose="02010600030101010101" pitchFamily="2" charset="-122"/>
                <a:cs typeface="+mn-cs"/>
              </a:rPr>
            </a:fld>
            <a:endParaRPr lang="zh-CN" altLang="en-US" strike="noStrike" noProof="1">
              <a:latin typeface="Calibri" panose="020F050202020403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19800" cy="5851525"/>
          </a:xfrm>
        </p:spPr>
        <p:txBody>
          <a:bodyPr vert="eaVert"/>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08491D59-B7F7-4FE5-831A-68194A32373C}"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Calibri" panose="020F050202020403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lvl="0" eaLnBrk="1" fontAlgn="base" hangingPunct="1">
              <a:buNone/>
            </a:pPr>
            <a:fld id="{9A0DB2DC-4C9A-4742-B13C-FB6460FD3503}" type="slidenum">
              <a:rPr lang="zh-CN" altLang="en-US" strike="noStrike" noProof="1" dirty="0">
                <a:latin typeface="Calibri" panose="020F0502020204030204" pitchFamily="34" charset="0"/>
                <a:ea typeface="宋体" panose="02010600030101010101" pitchFamily="2" charset="-122"/>
                <a:cs typeface="+mn-cs"/>
              </a:rPr>
            </a:fld>
            <a:endParaRPr lang="zh-CN" altLang="en-US" strike="noStrike" noProof="1">
              <a:latin typeface="Calibri" panose="020F050202020403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08491D59-B7F7-4FE5-831A-68194A32373C}"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Calibri" panose="020F050202020403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lvl="0" eaLnBrk="1" fontAlgn="base" hangingPunct="1">
              <a:buNone/>
            </a:pPr>
            <a:fld id="{9A0DB2DC-4C9A-4742-B13C-FB6460FD3503}" type="slidenum">
              <a:rPr lang="zh-CN" altLang="en-US" strike="noStrike" noProof="1" dirty="0">
                <a:latin typeface="Calibri" panose="020F0502020204030204" pitchFamily="34" charset="0"/>
                <a:ea typeface="宋体" panose="02010600030101010101" pitchFamily="2" charset="-122"/>
                <a:cs typeface="+mn-cs"/>
              </a:rPr>
            </a:fld>
            <a:endParaRPr lang="zh-CN" altLang="en-US" strike="noStrike" noProof="1">
              <a:latin typeface="Calibri" panose="020F050202020403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pPr fontAlgn="base"/>
            <a:r>
              <a:rPr lang="zh-CN" altLang="en-US" strike="noStrike" noProof="1"/>
              <a:t>单击此处编辑母版标题样式</a:t>
            </a:r>
            <a:endParaRPr lang="zh-CN" altLang="en-US" strike="noStrike" noProof="1"/>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fontAlgn="base"/>
            <a:r>
              <a:rPr lang="zh-CN" altLang="en-US" strike="noStrike" noProof="1"/>
              <a:t>单击此处编辑母版文本样式</a:t>
            </a:r>
            <a:endParaRPr lang="zh-CN" altLang="en-US" strike="noStrike" noProof="1"/>
          </a:p>
        </p:txBody>
      </p:sp>
      <p:sp>
        <p:nvSpPr>
          <p:cNvPr id="4" name="日期占位符 3"/>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08491D59-B7F7-4FE5-831A-68194A32373C}"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Calibri" panose="020F050202020403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lvl="0" eaLnBrk="1" fontAlgn="base" hangingPunct="1">
              <a:buNone/>
            </a:pPr>
            <a:fld id="{9A0DB2DC-4C9A-4742-B13C-FB6460FD3503}" type="slidenum">
              <a:rPr lang="zh-CN" altLang="en-US" strike="noStrike" noProof="1" dirty="0">
                <a:latin typeface="Calibri" panose="020F0502020204030204" pitchFamily="34" charset="0"/>
                <a:ea typeface="宋体" panose="02010600030101010101" pitchFamily="2" charset="-122"/>
                <a:cs typeface="+mn-cs"/>
              </a:rPr>
            </a:fld>
            <a:endParaRPr lang="zh-CN" altLang="en-US" strike="noStrike" noProof="1">
              <a:latin typeface="Calibri" panose="020F050202020403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5" name="日期占位符 4"/>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08491D59-B7F7-4FE5-831A-68194A32373C}"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Calibri" panose="020F050202020403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lstStyle/>
          <a:p>
            <a:pPr lvl="0" eaLnBrk="1" fontAlgn="base" hangingPunct="1">
              <a:buNone/>
            </a:pPr>
            <a:fld id="{9A0DB2DC-4C9A-4742-B13C-FB6460FD3503}" type="slidenum">
              <a:rPr lang="zh-CN" altLang="en-US" strike="noStrike" noProof="1" dirty="0">
                <a:latin typeface="Calibri" panose="020F0502020204030204" pitchFamily="34" charset="0"/>
                <a:ea typeface="宋体" panose="02010600030101010101" pitchFamily="2" charset="-122"/>
                <a:cs typeface="+mn-cs"/>
              </a:rPr>
            </a:fld>
            <a:endParaRPr lang="zh-CN" altLang="en-US" strike="noStrike" noProof="1">
              <a:latin typeface="Calibri" panose="020F050202020403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pPr fontAlgn="base"/>
            <a:r>
              <a:rPr lang="zh-CN" altLang="en-US" strike="noStrike" noProof="1"/>
              <a:t>单击此处编辑母版标题样式</a:t>
            </a:r>
            <a:endParaRPr lang="zh-CN" altLang="en-US" strike="noStrike" noProof="1"/>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a:t>单击此处编辑母版文本样式</a:t>
            </a:r>
            <a:endParaRPr lang="zh-CN" altLang="en-US" strike="noStrike" noProof="1"/>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a:t>单击此处编辑母版文本样式</a:t>
            </a:r>
            <a:endParaRPr lang="zh-CN" altLang="en-US" strike="noStrike" noProof="1"/>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7" name="日期占位符 6"/>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08491D59-B7F7-4FE5-831A-68194A32373C}"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8" name="页脚占位符 7"/>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Calibri" panose="020F0502020204030204" pitchFamily="34" charset="0"/>
              <a:ea typeface="宋体" panose="02010600030101010101" pitchFamily="2" charset="-122"/>
              <a:cs typeface="+mn-cs"/>
            </a:endParaRPr>
          </a:p>
        </p:txBody>
      </p:sp>
      <p:sp>
        <p:nvSpPr>
          <p:cNvPr id="9" name="灯片编号占位符 8"/>
          <p:cNvSpPr>
            <a:spLocks noGrp="1"/>
          </p:cNvSpPr>
          <p:nvPr>
            <p:ph type="sldNum" sz="quarter" idx="12"/>
          </p:nvPr>
        </p:nvSpPr>
        <p:spPr/>
        <p:txBody>
          <a:bodyPr/>
          <a:lstStyle/>
          <a:p>
            <a:pPr lvl="0" eaLnBrk="1" fontAlgn="base" hangingPunct="1">
              <a:buNone/>
            </a:pPr>
            <a:fld id="{9A0DB2DC-4C9A-4742-B13C-FB6460FD3503}" type="slidenum">
              <a:rPr lang="zh-CN" altLang="en-US" strike="noStrike" noProof="1" dirty="0">
                <a:latin typeface="Calibri" panose="020F0502020204030204" pitchFamily="34" charset="0"/>
                <a:ea typeface="宋体" panose="02010600030101010101" pitchFamily="2" charset="-122"/>
                <a:cs typeface="+mn-cs"/>
              </a:rPr>
            </a:fld>
            <a:endParaRPr lang="zh-CN" altLang="en-US" strike="noStrike" noProof="1">
              <a:latin typeface="Calibri" panose="020F050202020403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日期占位符 2"/>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08491D59-B7F7-4FE5-831A-68194A32373C}"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Calibri" panose="020F0502020204030204" pitchFamily="34"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lstStyle/>
          <a:p>
            <a:pPr lvl="0" eaLnBrk="1" fontAlgn="base" hangingPunct="1">
              <a:buNone/>
            </a:pPr>
            <a:fld id="{9A0DB2DC-4C9A-4742-B13C-FB6460FD3503}" type="slidenum">
              <a:rPr lang="zh-CN" altLang="en-US" strike="noStrike" noProof="1" dirty="0">
                <a:latin typeface="Calibri" panose="020F0502020204030204" pitchFamily="34" charset="0"/>
                <a:ea typeface="宋体" panose="02010600030101010101" pitchFamily="2" charset="-122"/>
                <a:cs typeface="+mn-cs"/>
              </a:rPr>
            </a:fld>
            <a:endParaRPr lang="zh-CN" altLang="en-US" strike="noStrike" noProof="1">
              <a:latin typeface="Calibri" panose="020F050202020403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08491D59-B7F7-4FE5-831A-68194A32373C}"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Calibri" panose="020F0502020204030204" pitchFamily="34"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lstStyle/>
          <a:p>
            <a:pPr lvl="0" eaLnBrk="1" fontAlgn="base" hangingPunct="1">
              <a:buNone/>
            </a:pPr>
            <a:fld id="{9A0DB2DC-4C9A-4742-B13C-FB6460FD3503}" type="slidenum">
              <a:rPr lang="zh-CN" altLang="en-US" strike="noStrike" noProof="1" dirty="0">
                <a:latin typeface="Calibri" panose="020F0502020204030204" pitchFamily="34" charset="0"/>
                <a:ea typeface="宋体" panose="02010600030101010101" pitchFamily="2" charset="-122"/>
                <a:cs typeface="+mn-cs"/>
              </a:rPr>
            </a:fld>
            <a:endParaRPr lang="zh-CN" altLang="en-US" strike="noStrike" noProof="1">
              <a:latin typeface="Calibri" panose="020F050202020403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a:t>单击此处编辑母版文本样式</a:t>
            </a:r>
            <a:endParaRPr lang="zh-CN" altLang="en-US" strike="noStrike" noProof="1"/>
          </a:p>
        </p:txBody>
      </p:sp>
      <p:sp>
        <p:nvSpPr>
          <p:cNvPr id="5" name="日期占位符 4"/>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08491D59-B7F7-4FE5-831A-68194A32373C}"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Calibri" panose="020F050202020403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lstStyle/>
          <a:p>
            <a:pPr lvl="0" eaLnBrk="1" fontAlgn="base" hangingPunct="1">
              <a:buNone/>
            </a:pPr>
            <a:fld id="{9A0DB2DC-4C9A-4742-B13C-FB6460FD3503}" type="slidenum">
              <a:rPr lang="zh-CN" altLang="en-US" strike="noStrike" noProof="1" dirty="0">
                <a:latin typeface="Calibri" panose="020F0502020204030204" pitchFamily="34" charset="0"/>
                <a:ea typeface="宋体" panose="02010600030101010101" pitchFamily="2" charset="-122"/>
                <a:cs typeface="+mn-cs"/>
              </a:rPr>
            </a:fld>
            <a:endParaRPr lang="zh-CN" altLang="en-US" strike="noStrike" noProof="1">
              <a:latin typeface="Calibri" panose="020F050202020403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pPr fontAlgn="base"/>
            <a:r>
              <a:rPr lang="zh-CN" altLang="en-US" strike="noStrike" noProof="1"/>
              <a:t>单击此处编辑母版标题样式</a:t>
            </a:r>
            <a:endParaRPr lang="zh-CN" altLang="en-US" strike="noStrike" noProof="1"/>
          </a:p>
        </p:txBody>
      </p:sp>
      <p:sp>
        <p:nvSpPr>
          <p:cNvPr id="3" name="图片占位符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defRPr/>
            </a:pPr>
            <a:endParaRPr kumimoji="0" lang="zh-CN" altLang="en-US" sz="3200" b="0" i="0" u="none" strike="noStrike" kern="1200" cap="none" spc="0" normalizeH="0" baseline="0" noProof="1">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a:t>单击此处编辑母版文本样式</a:t>
            </a:r>
            <a:endParaRPr lang="zh-CN" altLang="en-US" strike="noStrike" noProof="1"/>
          </a:p>
        </p:txBody>
      </p:sp>
      <p:sp>
        <p:nvSpPr>
          <p:cNvPr id="5" name="日期占位符 4"/>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08491D59-B7F7-4FE5-831A-68194A32373C}"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Calibri" panose="020F050202020403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lstStyle/>
          <a:p>
            <a:pPr lvl="0" eaLnBrk="1" fontAlgn="base" hangingPunct="1">
              <a:buNone/>
            </a:pPr>
            <a:fld id="{9A0DB2DC-4C9A-4742-B13C-FB6460FD3503}" type="slidenum">
              <a:rPr lang="zh-CN" altLang="en-US" strike="noStrike" noProof="1" dirty="0">
                <a:latin typeface="Calibri" panose="020F0502020204030204" pitchFamily="34" charset="0"/>
                <a:ea typeface="宋体" panose="02010600030101010101" pitchFamily="2" charset="-122"/>
                <a:cs typeface="+mn-cs"/>
              </a:rPr>
            </a:fld>
            <a:endParaRPr lang="zh-CN" altLang="en-US" strike="noStrike" noProof="1">
              <a:latin typeface="Calibri" panose="020F050202020403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a:xfrm>
            <a:off x="457200" y="274638"/>
            <a:ext cx="8229600" cy="1143000"/>
          </a:xfrm>
          <a:prstGeom prst="rect">
            <a:avLst/>
          </a:prstGeom>
          <a:noFill/>
          <a:ln w="9525">
            <a:noFill/>
          </a:ln>
        </p:spPr>
        <p:txBody>
          <a:bodyPr anchor="ctr"/>
          <a:lstStyle/>
          <a:p>
            <a:pPr lvl="0"/>
            <a:r>
              <a:rPr lang="zh-CN" altLang="en-US" dirty="0"/>
              <a:t>单击此处编辑母版标题样式</a:t>
            </a:r>
            <a:endParaRPr lang="zh-CN" altLang="en-US" dirty="0"/>
          </a:p>
        </p:txBody>
      </p:sp>
      <p:sp>
        <p:nvSpPr>
          <p:cNvPr id="1027" name="文本占位符 2"/>
          <p:cNvSpPr>
            <a:spLocks noGrp="1"/>
          </p:cNvSpPr>
          <p:nvPr>
            <p:ph type="body"/>
          </p:nvPr>
        </p:nvSpPr>
        <p:spPr>
          <a:xfrm>
            <a:off x="457200" y="1600200"/>
            <a:ext cx="8229600" cy="4525963"/>
          </a:xfrm>
          <a:prstGeom prst="rect">
            <a:avLst/>
          </a:prstGeom>
          <a:noFill/>
          <a:ln w="9525">
            <a:noFill/>
          </a:ln>
        </p:spPr>
        <p:txBody>
          <a:bodyPr anchor="t"/>
          <a:lstStyle/>
          <a:p>
            <a:pPr lvl="0"/>
            <a:r>
              <a:rPr lang="zh-CN" altLang="en-US" dirty="0"/>
              <a:t>单击此处编辑母版文本样式</a:t>
            </a:r>
            <a:endParaRPr lang="zh-CN" altLang="en-US" dirty="0"/>
          </a:p>
          <a:p>
            <a:pPr lvl="1" indent="-285750"/>
            <a:r>
              <a:rPr lang="zh-CN" altLang="en-US" dirty="0"/>
              <a:t>第二级</a:t>
            </a:r>
            <a:endParaRPr lang="zh-CN" altLang="en-US" dirty="0"/>
          </a:p>
          <a:p>
            <a:pPr lvl="2" indent="-228600"/>
            <a:r>
              <a:rPr lang="zh-CN" altLang="en-US" dirty="0"/>
              <a:t>第三级</a:t>
            </a:r>
            <a:endParaRPr lang="zh-CN" altLang="en-US" dirty="0"/>
          </a:p>
          <a:p>
            <a:pPr lvl="3" indent="-228600"/>
            <a:r>
              <a:rPr lang="zh-CN" altLang="en-US" dirty="0"/>
              <a:t>第四级</a:t>
            </a:r>
            <a:endParaRPr lang="zh-CN" altLang="en-US" dirty="0"/>
          </a:p>
          <a:p>
            <a:pPr lvl="4" indent="-228600"/>
            <a:r>
              <a:rPr lang="zh-CN" altLang="en-US" dirty="0"/>
              <a:t>第五级</a:t>
            </a:r>
            <a:endParaRPr lang="zh-CN" altLang="en-US" dirty="0"/>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defRPr sz="1200" noProof="1" smtClean="0">
                <a:solidFill>
                  <a:schemeClr val="tx1">
                    <a:tint val="75000"/>
                  </a:schemeClr>
                </a:solidFill>
                <a:latin typeface="+mn-lt"/>
                <a:ea typeface="+mn-ea"/>
              </a:defRPr>
            </a:lvl1pPr>
          </a:lstStyle>
          <a:p>
            <a:pPr marL="0" marR="0" lvl="0" indent="0" algn="l" defTabSz="914400" rtl="0" eaLnBrk="1" fontAlgn="auto" latinLnBrk="0" hangingPunct="1">
              <a:lnSpc>
                <a:spcPct val="100000"/>
              </a:lnSpc>
              <a:spcBef>
                <a:spcPct val="0"/>
              </a:spcBef>
              <a:spcAft>
                <a:spcPct val="0"/>
              </a:spcAft>
              <a:buClrTx/>
              <a:buSzTx/>
              <a:buFontTx/>
              <a:buNone/>
              <a:defRPr/>
            </a:pPr>
            <a:fld id="{08491D59-B7F7-4FE5-831A-68194A32373C}"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defRPr sz="1200" noProof="1">
                <a:solidFill>
                  <a:schemeClr val="tx1">
                    <a:tint val="75000"/>
                  </a:schemeClr>
                </a:solidFill>
              </a:defRPr>
            </a:lvl1p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Calibri" panose="020F0502020204030204" pitchFamily="34" charset="0"/>
              <a:ea typeface="宋体" panose="02010600030101010101" pitchFamily="2" charset="-122"/>
              <a:cs typeface="+mn-cs"/>
            </a:endParaRPr>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lstStyle>
            <a:lvl1pPr algn="r">
              <a:defRPr sz="1200">
                <a:solidFill>
                  <a:srgbClr val="898989"/>
                </a:solidFill>
              </a:defRPr>
            </a:lvl1pPr>
          </a:lstStyle>
          <a:p>
            <a:pPr lvl="0" eaLnBrk="1" fontAlgn="base" hangingPunct="1">
              <a:buNone/>
            </a:pPr>
            <a:fld id="{9A0DB2DC-4C9A-4742-B13C-FB6460FD3503}" type="slidenum">
              <a:rPr lang="zh-CN" altLang="en-US" strike="noStrike" noProof="1" dirty="0">
                <a:latin typeface="Calibri" panose="020F0502020204030204" pitchFamily="34" charset="0"/>
                <a:ea typeface="宋体" panose="02010600030101010101" pitchFamily="2" charset="-122"/>
                <a:cs typeface="+mn-cs"/>
              </a:rPr>
            </a:fld>
            <a:endParaRPr lang="zh-CN" altLang="en-US" strike="noStrike" noProof="1">
              <a:latin typeface="Calibri" panose="020F0502020204030204" pitchFamily="34" charset="0"/>
            </a:endParaRPr>
          </a:p>
        </p:txBody>
      </p:sp>
      <p:pic>
        <p:nvPicPr>
          <p:cNvPr id="5124" name="图片 6" descr="logo横版 png"/>
          <p:cNvPicPr>
            <a:picLocks noChangeAspect="1"/>
          </p:cNvPicPr>
          <p:nvPr userDrawn="1"/>
        </p:nvPicPr>
        <p:blipFill>
          <a:blip r:embed="rId12"/>
          <a:stretch>
            <a:fillRect/>
          </a:stretch>
        </p:blipFill>
        <p:spPr>
          <a:xfrm>
            <a:off x="8348345" y="708025"/>
            <a:ext cx="608013" cy="642938"/>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2pPr>
      <a:lvl3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3pPr>
      <a:lvl4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4pPr>
      <a:lvl5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5pPr>
      <a:lvl6pPr marL="4572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6pPr>
      <a:lvl7pPr marL="9144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7pPr>
      <a:lvl8pPr marL="13716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8pPr>
      <a:lvl9pPr marL="18288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jpeg"/><Relationship Id="rId1"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5.jpeg"/><Relationship Id="rId1" Type="http://schemas.openxmlformats.org/officeDocument/2006/relationships/image" Target="../media/image4.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1"/>
          <p:cNvSpPr/>
          <p:nvPr/>
        </p:nvSpPr>
        <p:spPr>
          <a:xfrm>
            <a:off x="225425" y="919480"/>
            <a:ext cx="5893435" cy="5015865"/>
          </a:xfrm>
          <a:prstGeom prst="rect">
            <a:avLst/>
          </a:prstGeom>
          <a:noFill/>
          <a:ln w="9525">
            <a:noFill/>
          </a:ln>
        </p:spPr>
        <p:txBody>
          <a:bodyPr wrap="square" anchor="t">
            <a:spAutoFit/>
          </a:bodyPr>
          <a:p>
            <a:r>
              <a:rPr lang="zh-CN" altLang="en-US" sz="4000" b="1">
                <a:solidFill>
                  <a:srgbClr val="FF0000"/>
                </a:solidFill>
                <a:latin typeface="HelveticaNeue" pitchFamily="2" charset="0"/>
                <a:ea typeface="宋体" panose="02010600030101010101" pitchFamily="2" charset="-122"/>
              </a:rPr>
              <a:t>感恩遇见，相互成就，本课件资料仅供您个人参考、教学使用，严禁自行在网络传播，违者依知识产权法追究法律责任。</a:t>
            </a:r>
            <a:endParaRPr lang="en-US" altLang="zh-CN" sz="4000" b="1">
              <a:solidFill>
                <a:srgbClr val="FF0000"/>
              </a:solidFill>
              <a:latin typeface="HelveticaNeue" pitchFamily="2" charset="0"/>
              <a:ea typeface="宋体" panose="02010600030101010101" pitchFamily="2" charset="-122"/>
            </a:endParaRPr>
          </a:p>
          <a:p>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更多教学资源请关注</a:t>
            </a:r>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公众号：溯恩英语</a:t>
            </a:r>
            <a:endParaRPr lang="zh-CN" altLang="en-US" sz="4000" b="1">
              <a:solidFill>
                <a:srgbClr val="FF0000"/>
              </a:solidFill>
              <a:latin typeface="HelveticaNeue" pitchFamily="2" charset="0"/>
              <a:ea typeface="宋体" panose="02010600030101010101" pitchFamily="2" charset="-122"/>
            </a:endParaRPr>
          </a:p>
        </p:txBody>
      </p:sp>
      <p:sp>
        <p:nvSpPr>
          <p:cNvPr id="5122" name="矩形 3"/>
          <p:cNvSpPr/>
          <p:nvPr/>
        </p:nvSpPr>
        <p:spPr>
          <a:xfrm>
            <a:off x="6118860" y="2832735"/>
            <a:ext cx="3603625" cy="583565"/>
          </a:xfrm>
          <a:prstGeom prst="rect">
            <a:avLst/>
          </a:prstGeom>
          <a:noFill/>
          <a:ln w="9525">
            <a:noFill/>
          </a:ln>
        </p:spPr>
        <p:txBody>
          <a:bodyPr wrap="square" anchor="t">
            <a:spAutoFit/>
          </a:bodyPr>
          <a:p>
            <a:r>
              <a:rPr lang="zh-CN" altLang="en-US" sz="3200" b="1">
                <a:latin typeface="华文新魏" pitchFamily="2" charset="-122"/>
                <a:ea typeface="宋体" panose="02010600030101010101" pitchFamily="2" charset="-122"/>
              </a:rPr>
              <a:t>知识产权声明</a:t>
            </a:r>
            <a:endParaRPr lang="zh-CN" altLang="en-US" sz="3200" b="1">
              <a:latin typeface="华文新魏" pitchFamily="2" charset="-122"/>
              <a:ea typeface="宋体" panose="02010600030101010101" pitchFamily="2" charset="-122"/>
            </a:endParaRPr>
          </a:p>
        </p:txBody>
      </p:sp>
      <p:pic>
        <p:nvPicPr>
          <p:cNvPr id="5123" name="图片 11" descr="水印"/>
          <p:cNvPicPr>
            <a:picLocks noChangeAspect="1"/>
          </p:cNvPicPr>
          <p:nvPr/>
        </p:nvPicPr>
        <p:blipFill>
          <a:blip r:embed="rId1"/>
          <a:stretch>
            <a:fillRect/>
          </a:stretch>
        </p:blipFill>
        <p:spPr>
          <a:xfrm>
            <a:off x="4054158" y="624840"/>
            <a:ext cx="4902200" cy="1587500"/>
          </a:xfrm>
          <a:prstGeom prst="rect">
            <a:avLst/>
          </a:prstGeom>
          <a:noFill/>
          <a:ln w="9525">
            <a:noFill/>
          </a:ln>
        </p:spPr>
      </p:pic>
      <p:pic>
        <p:nvPicPr>
          <p:cNvPr id="5125" name="图片 1" descr="qrcode_for_gh_3a435f224ccf_1280"/>
          <p:cNvPicPr>
            <a:picLocks noChangeAspect="1"/>
          </p:cNvPicPr>
          <p:nvPr/>
        </p:nvPicPr>
        <p:blipFill>
          <a:blip r:embed="rId2"/>
          <a:stretch>
            <a:fillRect/>
          </a:stretch>
        </p:blipFill>
        <p:spPr>
          <a:xfrm>
            <a:off x="6023610" y="3416300"/>
            <a:ext cx="2760345" cy="2759075"/>
          </a:xfrm>
          <a:prstGeom prst="rect">
            <a:avLst/>
          </a:prstGeom>
          <a:noFill/>
          <a:ln w="9525">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5481" y="188775"/>
            <a:ext cx="8768821" cy="523220"/>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figure n.</a:t>
            </a:r>
            <a:endPar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6" name="TextBox 5"/>
          <p:cNvSpPr txBox="1"/>
          <p:nvPr/>
        </p:nvSpPr>
        <p:spPr>
          <a:xfrm>
            <a:off x="195481" y="864395"/>
            <a:ext cx="8768821" cy="2677656"/>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1) </a:t>
            </a:r>
            <a:r>
              <a:rPr lang="en-US" altLang="zh-CN" sz="2800" b="1" dirty="0">
                <a:solidFill>
                  <a:srgbClr val="002060"/>
                </a:solidFill>
                <a:latin typeface="Times New Roman" panose="02020603050405020304" pitchFamily="18" charset="0"/>
                <a:cs typeface="Times New Roman" panose="02020603050405020304" pitchFamily="18" charset="0"/>
              </a:rPr>
              <a:t>He was a well-known figure in London at that time.</a:t>
            </a:r>
            <a:endParaRPr lang="en-US" altLang="zh-CN" sz="2800" b="1" dirty="0">
              <a:solidFill>
                <a:srgbClr val="002060"/>
              </a:solidFill>
              <a:latin typeface="Times New Roman" panose="02020603050405020304" pitchFamily="18" charset="0"/>
              <a:cs typeface="Times New Roman" panose="02020603050405020304" pitchFamily="18" charset="0"/>
            </a:endParaRPr>
          </a:p>
          <a:p>
            <a:pPr algn="l"/>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2) Every woman wants a slim figure these days. </a:t>
            </a:r>
            <a:endPar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3) </a:t>
            </a:r>
            <a:r>
              <a:rPr lang="en-US" altLang="zh-CN" sz="2800" b="1" dirty="0">
                <a:solidFill>
                  <a:srgbClr val="002060"/>
                </a:solidFill>
                <a:latin typeface="Times New Roman" panose="02020603050405020304" pitchFamily="18" charset="0"/>
                <a:cs typeface="Times New Roman" panose="02020603050405020304" pitchFamily="18" charset="0"/>
              </a:rPr>
              <a:t>Her salary is now in six figures.</a:t>
            </a:r>
            <a:endParaRPr lang="en-US" altLang="zh-CN" sz="2800" b="1" dirty="0">
              <a:solidFill>
                <a:srgbClr val="002060"/>
              </a:solidFill>
              <a:latin typeface="Times New Roman" panose="02020603050405020304" pitchFamily="18" charset="0"/>
              <a:cs typeface="Times New Roman" panose="02020603050405020304" pitchFamily="18" charset="0"/>
            </a:endParaRPr>
          </a:p>
          <a:p>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4</a:t>
            </a:r>
            <a:r>
              <a:rPr lang="zh-CN" altLang="en-US"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a:t>
            </a:r>
            <a:r>
              <a:rPr lang="en-US" altLang="zh-CN" sz="2800" b="1" dirty="0">
                <a:solidFill>
                  <a:srgbClr val="002060"/>
                </a:solidFill>
                <a:latin typeface="Times New Roman" panose="02020603050405020304" pitchFamily="18" charset="0"/>
                <a:cs typeface="Times New Roman" panose="02020603050405020304" pitchFamily="18" charset="0"/>
              </a:rPr>
              <a:t>A shadowy figure can be seen through the window.</a:t>
            </a:r>
            <a:endParaRPr lang="en-US" altLang="zh-CN" sz="2800" b="1" dirty="0">
              <a:solidFill>
                <a:srgbClr val="002060"/>
              </a:solidFill>
              <a:latin typeface="Times New Roman" panose="02020603050405020304" pitchFamily="18" charset="0"/>
              <a:cs typeface="Times New Roman" panose="02020603050405020304" pitchFamily="18" charset="0"/>
            </a:endParaRPr>
          </a:p>
          <a:p>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5) A triangle is a three-sided figure. </a:t>
            </a:r>
            <a:endPar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6) </a:t>
            </a:r>
            <a:r>
              <a:rPr lang="en-US" altLang="zh-CN" sz="2800" b="1" dirty="0">
                <a:solidFill>
                  <a:srgbClr val="002060"/>
                </a:solidFill>
                <a:latin typeface="Times New Roman" panose="02020603050405020304" pitchFamily="18" charset="0"/>
                <a:cs typeface="Times New Roman" panose="02020603050405020304" pitchFamily="18" charset="0"/>
              </a:rPr>
              <a:t>Figure skating is one of the ice sports.</a:t>
            </a:r>
            <a:endPar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4" name="TextBox 5"/>
          <p:cNvSpPr txBox="1"/>
          <p:nvPr/>
        </p:nvSpPr>
        <p:spPr>
          <a:xfrm>
            <a:off x="375179" y="3671667"/>
            <a:ext cx="4772861" cy="2677656"/>
          </a:xfrm>
          <a:prstGeom prst="rect">
            <a:avLst/>
          </a:prstGeom>
          <a:noFill/>
          <a:ln>
            <a:noFill/>
          </a:ln>
          <a:effectLst>
            <a:outerShdw dist="38100" sx="1000" sy="1000" algn="tl" rotWithShape="0">
              <a:schemeClr val="tx1"/>
            </a:outerShdw>
          </a:effectLst>
        </p:spPr>
        <p:txBody>
          <a:bodyPr wrap="square" rtlCol="0">
            <a:spAutoFit/>
          </a:bodyPr>
          <a:lstStyle/>
          <a:p>
            <a:pPr marL="514350" indent="-514350">
              <a:buAutoNum type="arabicParenR"/>
            </a:pPr>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人物，人士</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pPr marL="514350" indent="-514350">
              <a:buAutoNum type="arabicParenR"/>
            </a:pPr>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体型，身材</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pPr marL="514350" indent="-514350">
              <a:buAutoNum type="arabicParenR"/>
            </a:pP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a:t>
            </a:r>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位数，数字</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pPr marL="514350" indent="-514350">
              <a:buAutoNum type="arabicParenR"/>
            </a:pP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a:t>
            </a:r>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人影，远处人的轮廓</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pPr marL="514350" indent="-514350">
              <a:buAutoNum type="arabicParenR"/>
            </a:pP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a:t>
            </a:r>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图形，图表</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pPr marL="514350" indent="-514350">
              <a:buAutoNum type="arabicParenR"/>
            </a:pP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a:t>
            </a:r>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花样滑冰</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additive="base">
                                        <p:cTn id="1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 calcmode="lin" valueType="num">
                                      <p:cBhvr additive="base">
                                        <p:cTn id="25"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2" end="2"/>
                                            </p:txEl>
                                          </p:spTgt>
                                        </p:tgtEl>
                                        <p:attrNameLst>
                                          <p:attrName>style.visibility</p:attrName>
                                        </p:attrNameLst>
                                      </p:cBhvr>
                                      <p:to>
                                        <p:strVal val="visible"/>
                                      </p:to>
                                    </p:set>
                                    <p:anim calcmode="lin" valueType="num">
                                      <p:cBhvr additive="base">
                                        <p:cTn id="31"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xEl>
                                              <p:pRg st="3" end="3"/>
                                            </p:txEl>
                                          </p:spTgt>
                                        </p:tgtEl>
                                        <p:attrNameLst>
                                          <p:attrName>style.visibility</p:attrName>
                                        </p:attrNameLst>
                                      </p:cBhvr>
                                      <p:to>
                                        <p:strVal val="visible"/>
                                      </p:to>
                                    </p:set>
                                    <p:anim calcmode="lin" valueType="num">
                                      <p:cBhvr additive="base">
                                        <p:cTn id="3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txEl>
                                              <p:pRg st="4" end="4"/>
                                            </p:txEl>
                                          </p:spTgt>
                                        </p:tgtEl>
                                        <p:attrNameLst>
                                          <p:attrName>style.visibility</p:attrName>
                                        </p:attrNameLst>
                                      </p:cBhvr>
                                      <p:to>
                                        <p:strVal val="visible"/>
                                      </p:to>
                                    </p:set>
                                    <p:anim calcmode="lin" valueType="num">
                                      <p:cBhvr additive="base">
                                        <p:cTn id="4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
                                            <p:txEl>
                                              <p:pRg st="5" end="5"/>
                                            </p:txEl>
                                          </p:spTgt>
                                        </p:tgtEl>
                                        <p:attrNameLst>
                                          <p:attrName>style.visibility</p:attrName>
                                        </p:attrNameLst>
                                      </p:cBhvr>
                                      <p:to>
                                        <p:strVal val="visible"/>
                                      </p:to>
                                    </p:set>
                                    <p:anim calcmode="lin" valueType="num">
                                      <p:cBhvr additive="base">
                                        <p:cTn id="49"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5"/>
          <p:cNvSpPr txBox="1"/>
          <p:nvPr/>
        </p:nvSpPr>
        <p:spPr>
          <a:xfrm>
            <a:off x="195481" y="864395"/>
            <a:ext cx="8948519" cy="6124754"/>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1) </a:t>
            </a:r>
            <a:r>
              <a:rPr lang="en-US" altLang="zh-CN" sz="2800" b="1" dirty="0">
                <a:solidFill>
                  <a:srgbClr val="002060"/>
                </a:solidFill>
                <a:latin typeface="Times New Roman" panose="02020603050405020304" pitchFamily="18" charset="0"/>
                <a:cs typeface="Times New Roman" panose="02020603050405020304" pitchFamily="18" charset="0"/>
              </a:rPr>
              <a:t>to be part of a process, situation, etc. especially an important part </a:t>
            </a:r>
            <a:r>
              <a:rPr lang="zh-CN" altLang="en-US" sz="2800" b="1" dirty="0">
                <a:solidFill>
                  <a:srgbClr val="002060"/>
                </a:solidFill>
                <a:latin typeface="Times New Roman" panose="02020603050405020304" pitchFamily="18" charset="0"/>
                <a:cs typeface="Times New Roman" panose="02020603050405020304" pitchFamily="18" charset="0"/>
              </a:rPr>
              <a:t>是重要部分；是</a:t>
            </a:r>
            <a:r>
              <a:rPr lang="en-US" altLang="zh-CN" sz="2800" b="1" dirty="0">
                <a:solidFill>
                  <a:srgbClr val="002060"/>
                </a:solidFill>
                <a:latin typeface="Times New Roman" panose="02020603050405020304" pitchFamily="18" charset="0"/>
                <a:cs typeface="Times New Roman" panose="02020603050405020304" pitchFamily="18" charset="0"/>
              </a:rPr>
              <a:t>…</a:t>
            </a:r>
            <a:r>
              <a:rPr lang="zh-CN" altLang="en-US" sz="2800" b="1" dirty="0">
                <a:solidFill>
                  <a:srgbClr val="002060"/>
                </a:solidFill>
                <a:latin typeface="Times New Roman" panose="02020603050405020304" pitchFamily="18" charset="0"/>
                <a:cs typeface="Times New Roman" panose="02020603050405020304" pitchFamily="18" charset="0"/>
              </a:rPr>
              <a:t>的部分</a:t>
            </a:r>
            <a:endParaRPr lang="en-US" altLang="zh-CN" sz="2800" b="1" dirty="0">
              <a:solidFill>
                <a:srgbClr val="002060"/>
              </a:solidFill>
              <a:latin typeface="Times New Roman" panose="02020603050405020304" pitchFamily="18" charset="0"/>
              <a:cs typeface="Times New Roman" panose="02020603050405020304" pitchFamily="18" charset="0"/>
            </a:endParaRPr>
          </a:p>
          <a:p>
            <a:r>
              <a:rPr lang="zh-CN" altLang="en-US" sz="2800" b="1" dirty="0">
                <a:solidFill>
                  <a:srgbClr val="002060"/>
                </a:solidFill>
                <a:latin typeface="Times New Roman" panose="02020603050405020304" pitchFamily="18" charset="0"/>
                <a:cs typeface="Times New Roman" panose="02020603050405020304" pitchFamily="18" charset="0"/>
              </a:rPr>
              <a:t>我对这个问题的意见似乎根本无足轻重。</a:t>
            </a:r>
            <a:endParaRPr lang="en-US" altLang="zh-CN" sz="2800" b="1" dirty="0">
              <a:solidFill>
                <a:srgbClr val="002060"/>
              </a:solidFill>
              <a:latin typeface="Times New Roman" panose="02020603050405020304" pitchFamily="18" charset="0"/>
              <a:cs typeface="Times New Roman" panose="02020603050405020304" pitchFamily="18" charset="0"/>
            </a:endParaRPr>
          </a:p>
          <a:p>
            <a:r>
              <a:rPr lang="en-US" altLang="zh-CN" sz="2800" b="1" dirty="0">
                <a:solidFill>
                  <a:srgbClr val="002060"/>
                </a:solidFill>
                <a:latin typeface="Times New Roman" panose="02020603050405020304" pitchFamily="18" charset="0"/>
                <a:cs typeface="Times New Roman" panose="02020603050405020304" pitchFamily="18" charset="0"/>
              </a:rPr>
              <a:t>My feelings about the matter didn't seem to </a:t>
            </a:r>
            <a:r>
              <a:rPr lang="en-US" altLang="zh-CN" sz="2800" b="1" dirty="0">
                <a:solidFill>
                  <a:srgbClr val="FF0000"/>
                </a:solidFill>
                <a:latin typeface="Times New Roman" panose="02020603050405020304" pitchFamily="18" charset="0"/>
                <a:cs typeface="Times New Roman" panose="02020603050405020304" pitchFamily="18" charset="0"/>
              </a:rPr>
              <a:t>figure</a:t>
            </a:r>
            <a:r>
              <a:rPr lang="en-US" altLang="zh-CN" sz="2800" b="1" dirty="0">
                <a:solidFill>
                  <a:srgbClr val="002060"/>
                </a:solidFill>
                <a:latin typeface="Times New Roman" panose="02020603050405020304" pitchFamily="18" charset="0"/>
                <a:cs typeface="Times New Roman" panose="02020603050405020304" pitchFamily="18" charset="0"/>
              </a:rPr>
              <a:t> at all.</a:t>
            </a:r>
            <a:endParaRPr lang="en-US" altLang="zh-CN" sz="2800" b="1" dirty="0">
              <a:solidFill>
                <a:srgbClr val="002060"/>
              </a:solidFill>
              <a:latin typeface="Times New Roman" panose="02020603050405020304" pitchFamily="18" charset="0"/>
              <a:cs typeface="Times New Roman" panose="02020603050405020304" pitchFamily="18" charset="0"/>
            </a:endParaRPr>
          </a:p>
          <a:p>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2) think or guess  </a:t>
            </a:r>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认为 估计</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a:t>
            </a:r>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从他的举止来看，我认为他喝醉了。</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From the way he behaved, I </a:t>
            </a:r>
            <a:r>
              <a:rPr lang="en-US" altLang="zh-CN" sz="2800" b="1" dirty="0">
                <a:solidFill>
                  <a:srgbClr val="FF0000"/>
                </a:solidFill>
                <a:latin typeface="Times New Roman" panose="02020603050405020304" pitchFamily="18" charset="0"/>
                <a:ea typeface="华文行楷" panose="02010800040101010101" pitchFamily="2" charset="-122"/>
                <a:cs typeface="Times New Roman" panose="02020603050405020304" pitchFamily="18" charset="0"/>
                <a:sym typeface="+mn-ea"/>
              </a:rPr>
              <a:t>figured</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that he was drunk.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3) calculate    </a:t>
            </a:r>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计算</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figure out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a:t>
            </a:r>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我在计算我的开销。</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I am just </a:t>
            </a:r>
            <a:r>
              <a:rPr lang="en-US" altLang="zh-CN" sz="2800" b="1" dirty="0">
                <a:solidFill>
                  <a:srgbClr val="FF0000"/>
                </a:solidFill>
                <a:latin typeface="Times New Roman" panose="02020603050405020304" pitchFamily="18" charset="0"/>
                <a:ea typeface="华文行楷" panose="02010800040101010101" pitchFamily="2" charset="-122"/>
                <a:cs typeface="Times New Roman" panose="02020603050405020304" pitchFamily="18" charset="0"/>
                <a:sym typeface="+mn-ea"/>
              </a:rPr>
              <a:t>figuring</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my expense.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4) figure out : </a:t>
            </a:r>
            <a:r>
              <a:rPr lang="en-US" altLang="zh-CN" sz="2800" b="1" dirty="0">
                <a:solidFill>
                  <a:srgbClr val="002060"/>
                </a:solidFill>
                <a:latin typeface="Times New Roman" panose="02020603050405020304" pitchFamily="18" charset="0"/>
                <a:cs typeface="Times New Roman" panose="02020603050405020304" pitchFamily="18" charset="0"/>
              </a:rPr>
              <a:t>to think about somebody/something until you understand them/it</a:t>
            </a:r>
            <a:r>
              <a:rPr lang="zh-CN" altLang="en-US" sz="2800" dirty="0">
                <a:latin typeface="Times New Roman" panose="02020603050405020304" pitchFamily="18" charset="0"/>
                <a:cs typeface="Times New Roman" panose="02020603050405020304" pitchFamily="18" charset="0"/>
              </a:rPr>
              <a:t>弄懂；弄清楚；弄明白</a:t>
            </a:r>
            <a:endParaRPr lang="en-US" altLang="zh-CN" sz="2800" dirty="0">
              <a:latin typeface="Times New Roman" panose="02020603050405020304" pitchFamily="18" charset="0"/>
              <a:cs typeface="Times New Roman" panose="02020603050405020304" pitchFamily="18" charset="0"/>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I can't </a:t>
            </a:r>
            <a:r>
              <a:rPr lang="en-US" altLang="zh-CN" sz="2800" b="1" dirty="0">
                <a:solidFill>
                  <a:srgbClr val="FF0000"/>
                </a:solidFill>
                <a:latin typeface="Times New Roman" panose="02020603050405020304" pitchFamily="18" charset="0"/>
                <a:ea typeface="华文行楷" panose="02010800040101010101" pitchFamily="2" charset="-122"/>
                <a:cs typeface="Times New Roman" panose="02020603050405020304" pitchFamily="18" charset="0"/>
                <a:sym typeface="+mn-ea"/>
              </a:rPr>
              <a:t>figure out </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how to do it.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
        <p:nvSpPr>
          <p:cNvPr id="6" name="TextBox 4"/>
          <p:cNvSpPr txBox="1"/>
          <p:nvPr/>
        </p:nvSpPr>
        <p:spPr>
          <a:xfrm>
            <a:off x="195481" y="188775"/>
            <a:ext cx="8768821" cy="523220"/>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figure v.</a:t>
            </a:r>
            <a:endPar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5">
                                            <p:txEl>
                                              <p:pRg st="8" end="8"/>
                                            </p:txEl>
                                          </p:spTgt>
                                        </p:tgtEl>
                                        <p:attrNameLst>
                                          <p:attrName>style.visibility</p:attrName>
                                        </p:attrNameLst>
                                      </p:cBhvr>
                                      <p:to>
                                        <p:strVal val="visible"/>
                                      </p:to>
                                    </p:set>
                                    <p:anim calcmode="lin" valueType="num">
                                      <p:cBhvr additive="base">
                                        <p:cTn id="55"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5">
                                            <p:txEl>
                                              <p:pRg st="9" end="9"/>
                                            </p:txEl>
                                          </p:spTgt>
                                        </p:tgtEl>
                                        <p:attrNameLst>
                                          <p:attrName>style.visibility</p:attrName>
                                        </p:attrNameLst>
                                      </p:cBhvr>
                                      <p:to>
                                        <p:strVal val="visible"/>
                                      </p:to>
                                    </p:set>
                                    <p:anim calcmode="lin" valueType="num">
                                      <p:cBhvr additive="base">
                                        <p:cTn id="61" dur="500" fill="hold"/>
                                        <p:tgtEl>
                                          <p:spTgt spid="5">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5">
                                            <p:txEl>
                                              <p:pRg st="10" end="10"/>
                                            </p:txEl>
                                          </p:spTgt>
                                        </p:tgtEl>
                                        <p:attrNameLst>
                                          <p:attrName>style.visibility</p:attrName>
                                        </p:attrNameLst>
                                      </p:cBhvr>
                                      <p:to>
                                        <p:strVal val="visible"/>
                                      </p:to>
                                    </p:set>
                                    <p:anim calcmode="lin" valueType="num">
                                      <p:cBhvr additive="base">
                                        <p:cTn id="67" dur="500" fill="hold"/>
                                        <p:tgtEl>
                                          <p:spTgt spid="5">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5"/>
          <p:cNvSpPr txBox="1"/>
          <p:nvPr/>
        </p:nvSpPr>
        <p:spPr>
          <a:xfrm>
            <a:off x="179695" y="188775"/>
            <a:ext cx="1352305" cy="523220"/>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Para 2 </a:t>
            </a:r>
            <a:endParaRPr lang="zh-CN" altLang="en-US"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5" name="TextBox 5"/>
          <p:cNvSpPr txBox="1"/>
          <p:nvPr/>
        </p:nvSpPr>
        <p:spPr>
          <a:xfrm>
            <a:off x="195481" y="864395"/>
            <a:ext cx="8948519" cy="954107"/>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1. people celebrate to show that they are </a:t>
            </a:r>
            <a:r>
              <a:rPr lang="en-US" altLang="zh-CN" sz="2800" b="1" dirty="0">
                <a:solidFill>
                  <a:srgbClr val="FF0000"/>
                </a:solidFill>
                <a:latin typeface="Times New Roman" panose="02020603050405020304" pitchFamily="18" charset="0"/>
                <a:ea typeface="华文行楷" panose="02010800040101010101" pitchFamily="2" charset="-122"/>
                <a:cs typeface="Times New Roman" panose="02020603050405020304" pitchFamily="18" charset="0"/>
                <a:sym typeface="+mn-ea"/>
              </a:rPr>
              <a:t>g</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_______ ______ the year's supply of food.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
        <p:nvSpPr>
          <p:cNvPr id="7" name="TextBox 5"/>
          <p:cNvSpPr txBox="1"/>
          <p:nvPr/>
        </p:nvSpPr>
        <p:spPr>
          <a:xfrm>
            <a:off x="6660145" y="867866"/>
            <a:ext cx="2288374" cy="523220"/>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err="1">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rateful</a:t>
            </a:r>
            <a:endParaRPr lang="zh-CN" altLang="en-US"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8" name="TextBox 5"/>
          <p:cNvSpPr txBox="1"/>
          <p:nvPr/>
        </p:nvSpPr>
        <p:spPr>
          <a:xfrm>
            <a:off x="8149177" y="818151"/>
            <a:ext cx="1008070" cy="523220"/>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for</a:t>
            </a:r>
            <a:endParaRPr lang="zh-CN" altLang="en-US"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9" name="TextBox 5"/>
          <p:cNvSpPr txBox="1"/>
          <p:nvPr/>
        </p:nvSpPr>
        <p:spPr>
          <a:xfrm>
            <a:off x="107690" y="1831585"/>
            <a:ext cx="9144635" cy="4832092"/>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be grateful to </a:t>
            </a:r>
            <a:r>
              <a:rPr lang="en-US" altLang="zh-CN" sz="2800" b="1" dirty="0" err="1">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sb</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for </a:t>
            </a:r>
            <a:r>
              <a:rPr lang="en-US" altLang="zh-CN" sz="2800" b="1" dirty="0" err="1">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sth</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gratitude n.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cs typeface="Times New Roman" panose="02020603050405020304" pitchFamily="18" charset="0"/>
              </a:rPr>
              <a:t>I owe you a great debt of gratitude. </a:t>
            </a:r>
            <a:endParaRPr lang="en-US" altLang="zh-CN" sz="2800" b="1" dirty="0">
              <a:solidFill>
                <a:srgbClr val="002060"/>
              </a:solidFill>
              <a:latin typeface="Times New Roman" panose="02020603050405020304" pitchFamily="18" charset="0"/>
              <a:cs typeface="Times New Roman" panose="02020603050405020304" pitchFamily="18" charset="0"/>
            </a:endParaRPr>
          </a:p>
          <a:p>
            <a:r>
              <a:rPr lang="en-US" altLang="zh-CN" sz="2800" dirty="0">
                <a:solidFill>
                  <a:srgbClr val="002060"/>
                </a:solidFill>
                <a:latin typeface="Times New Roman" panose="02020603050405020304" pitchFamily="18" charset="0"/>
                <a:cs typeface="Times New Roman" panose="02020603050405020304" pitchFamily="18" charset="0"/>
              </a:rPr>
              <a:t>   </a:t>
            </a:r>
            <a:r>
              <a:rPr lang="en-US" altLang="zh-CN" sz="2800" b="1" dirty="0">
                <a:solidFill>
                  <a:srgbClr val="002060"/>
                </a:solidFill>
                <a:latin typeface="Times New Roman" panose="02020603050405020304" pitchFamily="18" charset="0"/>
                <a:cs typeface="Times New Roman" panose="02020603050405020304" pitchFamily="18" charset="0"/>
              </a:rPr>
              <a:t>(= feel extremely grateful</a:t>
            </a:r>
            <a:r>
              <a:rPr lang="en-US" altLang="zh-CN" sz="2800" dirty="0">
                <a:solidFill>
                  <a:srgbClr val="002060"/>
                </a:solidFill>
                <a:latin typeface="Times New Roman" panose="02020603050405020304" pitchFamily="18" charset="0"/>
                <a:cs typeface="Times New Roman" panose="02020603050405020304" pitchFamily="18" charset="0"/>
              </a:rPr>
              <a:t>). </a:t>
            </a:r>
            <a:r>
              <a:rPr lang="zh-CN" altLang="en-US" sz="2800" dirty="0">
                <a:solidFill>
                  <a:srgbClr val="002060"/>
                </a:solidFill>
                <a:latin typeface="Times New Roman" panose="02020603050405020304" pitchFamily="18" charset="0"/>
                <a:cs typeface="Times New Roman" panose="02020603050405020304" pitchFamily="18" charset="0"/>
              </a:rPr>
              <a:t>我对你感激不尽。</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thank </a:t>
            </a:r>
            <a:r>
              <a:rPr lang="en-US" altLang="zh-CN" sz="2800" b="1" dirty="0" err="1">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sb</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for </a:t>
            </a:r>
            <a:r>
              <a:rPr lang="en-US" altLang="zh-CN" sz="2800" b="1" dirty="0" err="1">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sth</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appreciate </a:t>
            </a:r>
            <a:r>
              <a:rPr lang="en-US" altLang="zh-CN" sz="2800" b="1" dirty="0" err="1">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sth</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zh-CN" altLang="en-US" sz="2800" b="1" dirty="0">
                <a:solidFill>
                  <a:srgbClr val="002060"/>
                </a:solidFill>
                <a:latin typeface="Times New Roman" panose="02020603050405020304" pitchFamily="18" charset="0"/>
                <a:cs typeface="Times New Roman" panose="02020603050405020304" pitchFamily="18" charset="0"/>
              </a:rPr>
              <a:t>十分感谢你的支持。</a:t>
            </a:r>
            <a:endParaRPr lang="zh-CN" altLang="en-US" sz="2800" b="1" dirty="0">
              <a:solidFill>
                <a:srgbClr val="002060"/>
              </a:solidFill>
              <a:latin typeface="Times New Roman" panose="02020603050405020304" pitchFamily="18" charset="0"/>
              <a:cs typeface="Times New Roman" panose="02020603050405020304" pitchFamily="18" charset="0"/>
            </a:endParaRPr>
          </a:p>
          <a:p>
            <a:r>
              <a:rPr lang="en-US" altLang="zh-CN" sz="2800" b="1" dirty="0">
                <a:solidFill>
                  <a:srgbClr val="002060"/>
                </a:solidFill>
                <a:latin typeface="Times New Roman" panose="02020603050405020304" pitchFamily="18" charset="0"/>
                <a:cs typeface="Times New Roman" panose="02020603050405020304" pitchFamily="18" charset="0"/>
              </a:rPr>
              <a:t>Your support </a:t>
            </a:r>
            <a:r>
              <a:rPr lang="en-US" altLang="zh-CN" sz="2800" b="1" dirty="0">
                <a:solidFill>
                  <a:srgbClr val="FF0000"/>
                </a:solidFill>
                <a:latin typeface="Times New Roman" panose="02020603050405020304" pitchFamily="18" charset="0"/>
                <a:cs typeface="Times New Roman" panose="02020603050405020304" pitchFamily="18" charset="0"/>
              </a:rPr>
              <a:t>is</a:t>
            </a:r>
            <a:r>
              <a:rPr lang="en-US" altLang="zh-CN" sz="2800" b="1" dirty="0">
                <a:solidFill>
                  <a:srgbClr val="002060"/>
                </a:solidFill>
                <a:latin typeface="Times New Roman" panose="02020603050405020304" pitchFamily="18" charset="0"/>
                <a:cs typeface="Times New Roman" panose="02020603050405020304" pitchFamily="18" charset="0"/>
              </a:rPr>
              <a:t> greatly </a:t>
            </a:r>
            <a:r>
              <a:rPr lang="en-US" altLang="zh-CN" sz="2800" b="1" dirty="0">
                <a:solidFill>
                  <a:srgbClr val="FF0000"/>
                </a:solidFill>
                <a:latin typeface="Times New Roman" panose="02020603050405020304" pitchFamily="18" charset="0"/>
                <a:cs typeface="Times New Roman" panose="02020603050405020304" pitchFamily="18" charset="0"/>
              </a:rPr>
              <a:t>appreciated</a:t>
            </a:r>
            <a:r>
              <a:rPr lang="en-US" altLang="zh-CN" sz="2800" b="1" dirty="0">
                <a:solidFill>
                  <a:srgbClr val="002060"/>
                </a:solidFill>
                <a:latin typeface="Times New Roman" panose="02020603050405020304" pitchFamily="18" charset="0"/>
                <a:cs typeface="Times New Roman" panose="02020603050405020304" pitchFamily="18" charset="0"/>
              </a:rPr>
              <a:t>.</a:t>
            </a:r>
            <a:endParaRPr lang="en-US" altLang="zh-CN" sz="2800" b="1" dirty="0">
              <a:solidFill>
                <a:srgbClr val="002060"/>
              </a:solidFill>
              <a:latin typeface="Times New Roman" panose="02020603050405020304" pitchFamily="18" charset="0"/>
              <a:cs typeface="Times New Roman" panose="02020603050405020304" pitchFamily="18" charset="0"/>
            </a:endParaRPr>
          </a:p>
          <a:p>
            <a:r>
              <a:rPr lang="zh-CN" altLang="en-US" sz="2800" b="1" dirty="0">
                <a:solidFill>
                  <a:srgbClr val="002060"/>
                </a:solidFill>
                <a:latin typeface="Times New Roman" panose="02020603050405020304" pitchFamily="18" charset="0"/>
                <a:cs typeface="Times New Roman" panose="02020603050405020304" pitchFamily="18" charset="0"/>
              </a:rPr>
              <a:t>假如你支付现金的话，我会不胜感激。</a:t>
            </a:r>
            <a:endParaRPr lang="en-US" altLang="zh-CN" sz="2800" b="1" dirty="0">
              <a:solidFill>
                <a:srgbClr val="002060"/>
              </a:solidFill>
              <a:latin typeface="Times New Roman" panose="02020603050405020304" pitchFamily="18" charset="0"/>
              <a:cs typeface="Times New Roman" panose="02020603050405020304" pitchFamily="18" charset="0"/>
            </a:endParaRPr>
          </a:p>
          <a:p>
            <a:r>
              <a:rPr lang="en-US" altLang="zh-CN" sz="2800" b="1" dirty="0">
                <a:solidFill>
                  <a:srgbClr val="002060"/>
                </a:solidFill>
                <a:latin typeface="Times New Roman" panose="02020603050405020304" pitchFamily="18" charset="0"/>
                <a:cs typeface="Times New Roman" panose="02020603050405020304" pitchFamily="18" charset="0"/>
              </a:rPr>
              <a:t>I would </a:t>
            </a:r>
            <a:r>
              <a:rPr lang="en-US" altLang="zh-CN" sz="2800" b="1" dirty="0">
                <a:solidFill>
                  <a:srgbClr val="FF0000"/>
                </a:solidFill>
                <a:latin typeface="Times New Roman" panose="02020603050405020304" pitchFamily="18" charset="0"/>
                <a:cs typeface="Times New Roman" panose="02020603050405020304" pitchFamily="18" charset="0"/>
              </a:rPr>
              <a:t>appreciate it </a:t>
            </a:r>
            <a:r>
              <a:rPr lang="en-US" altLang="zh-CN" sz="2800" b="1" dirty="0">
                <a:solidFill>
                  <a:srgbClr val="002060"/>
                </a:solidFill>
                <a:latin typeface="Times New Roman" panose="02020603050405020304" pitchFamily="18" charset="0"/>
                <a:cs typeface="Times New Roman" panose="02020603050405020304" pitchFamily="18" charset="0"/>
              </a:rPr>
              <a:t>if you paid in cash.</a:t>
            </a:r>
            <a:endParaRPr lang="zh-CN" altLang="en-US" sz="2800" b="1" dirty="0">
              <a:solidFill>
                <a:srgbClr val="002060"/>
              </a:solidFill>
              <a:latin typeface="Times New Roman" panose="02020603050405020304" pitchFamily="18" charset="0"/>
              <a:cs typeface="Times New Roman" panose="02020603050405020304" pitchFamily="18" charset="0"/>
            </a:endParaRPr>
          </a:p>
          <a:p>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（请付现金。）</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anim calcmode="lin" valueType="num">
                                      <p:cBhvr additive="base">
                                        <p:cTn id="31"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xEl>
                                              <p:pRg st="1" end="1"/>
                                            </p:txEl>
                                          </p:spTgt>
                                        </p:tgtEl>
                                        <p:attrNameLst>
                                          <p:attrName>style.visibility</p:attrName>
                                        </p:attrNameLst>
                                      </p:cBhvr>
                                      <p:to>
                                        <p:strVal val="visible"/>
                                      </p:to>
                                    </p:set>
                                    <p:anim calcmode="lin" valueType="num">
                                      <p:cBhvr additive="base">
                                        <p:cTn id="37"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xEl>
                                              <p:pRg st="2" end="2"/>
                                            </p:txEl>
                                          </p:spTgt>
                                        </p:tgtEl>
                                        <p:attrNameLst>
                                          <p:attrName>style.visibility</p:attrName>
                                        </p:attrNameLst>
                                      </p:cBhvr>
                                      <p:to>
                                        <p:strVal val="visible"/>
                                      </p:to>
                                    </p:set>
                                    <p:anim calcmode="lin" valueType="num">
                                      <p:cBhvr additive="base">
                                        <p:cTn id="43"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
                                            <p:txEl>
                                              <p:pRg st="3" end="3"/>
                                            </p:txEl>
                                          </p:spTgt>
                                        </p:tgtEl>
                                        <p:attrNameLst>
                                          <p:attrName>style.visibility</p:attrName>
                                        </p:attrNameLst>
                                      </p:cBhvr>
                                      <p:to>
                                        <p:strVal val="visible"/>
                                      </p:to>
                                    </p:set>
                                    <p:anim calcmode="lin" valueType="num">
                                      <p:cBhvr additive="base">
                                        <p:cTn id="49"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9">
                                            <p:txEl>
                                              <p:pRg st="4" end="4"/>
                                            </p:txEl>
                                          </p:spTgt>
                                        </p:tgtEl>
                                        <p:attrNameLst>
                                          <p:attrName>style.visibility</p:attrName>
                                        </p:attrNameLst>
                                      </p:cBhvr>
                                      <p:to>
                                        <p:strVal val="visible"/>
                                      </p:to>
                                    </p:set>
                                    <p:anim calcmode="lin" valueType="num">
                                      <p:cBhvr additive="base">
                                        <p:cTn id="55"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9">
                                            <p:txEl>
                                              <p:pRg st="5" end="5"/>
                                            </p:txEl>
                                          </p:spTgt>
                                        </p:tgtEl>
                                        <p:attrNameLst>
                                          <p:attrName>style.visibility</p:attrName>
                                        </p:attrNameLst>
                                      </p:cBhvr>
                                      <p:to>
                                        <p:strVal val="visible"/>
                                      </p:to>
                                    </p:set>
                                    <p:anim calcmode="lin" valueType="num">
                                      <p:cBhvr additive="base">
                                        <p:cTn id="61"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9">
                                            <p:txEl>
                                              <p:pRg st="6" end="6"/>
                                            </p:txEl>
                                          </p:spTgt>
                                        </p:tgtEl>
                                        <p:attrNameLst>
                                          <p:attrName>style.visibility</p:attrName>
                                        </p:attrNameLst>
                                      </p:cBhvr>
                                      <p:to>
                                        <p:strVal val="visible"/>
                                      </p:to>
                                    </p:set>
                                    <p:anim calcmode="lin" valueType="num">
                                      <p:cBhvr additive="base">
                                        <p:cTn id="67"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9">
                                            <p:txEl>
                                              <p:pRg st="7" end="7"/>
                                            </p:txEl>
                                          </p:spTgt>
                                        </p:tgtEl>
                                        <p:attrNameLst>
                                          <p:attrName>style.visibility</p:attrName>
                                        </p:attrNameLst>
                                      </p:cBhvr>
                                      <p:to>
                                        <p:strVal val="visible"/>
                                      </p:to>
                                    </p:set>
                                    <p:anim calcmode="lin" valueType="num">
                                      <p:cBhvr additive="base">
                                        <p:cTn id="73"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9">
                                            <p:txEl>
                                              <p:pRg st="8" end="8"/>
                                            </p:txEl>
                                          </p:spTgt>
                                        </p:tgtEl>
                                        <p:attrNameLst>
                                          <p:attrName>style.visibility</p:attrName>
                                        </p:attrNameLst>
                                      </p:cBhvr>
                                      <p:to>
                                        <p:strVal val="visible"/>
                                      </p:to>
                                    </p:set>
                                    <p:anim calcmode="lin" valueType="num">
                                      <p:cBhvr additive="base">
                                        <p:cTn id="79" dur="500" fill="hold"/>
                                        <p:tgtEl>
                                          <p:spTgt spid="9">
                                            <p:txEl>
                                              <p:pRg st="8" end="8"/>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9">
                                            <p:txEl>
                                              <p:pRg st="9" end="9"/>
                                            </p:txEl>
                                          </p:spTgt>
                                        </p:tgtEl>
                                        <p:attrNameLst>
                                          <p:attrName>style.visibility</p:attrName>
                                        </p:attrNameLst>
                                      </p:cBhvr>
                                      <p:to>
                                        <p:strVal val="visible"/>
                                      </p:to>
                                    </p:set>
                                    <p:anim calcmode="lin" valueType="num">
                                      <p:cBhvr additive="base">
                                        <p:cTn id="85" dur="500" fill="hold"/>
                                        <p:tgtEl>
                                          <p:spTgt spid="9">
                                            <p:txEl>
                                              <p:pRg st="9" end="9"/>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9">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9">
                                            <p:txEl>
                                              <p:pRg st="10" end="10"/>
                                            </p:txEl>
                                          </p:spTgt>
                                        </p:tgtEl>
                                        <p:attrNameLst>
                                          <p:attrName>style.visibility</p:attrName>
                                        </p:attrNameLst>
                                      </p:cBhvr>
                                      <p:to>
                                        <p:strVal val="visible"/>
                                      </p:to>
                                    </p:set>
                                    <p:anim calcmode="lin" valueType="num">
                                      <p:cBhvr additive="base">
                                        <p:cTn id="91" dur="500" fill="hold"/>
                                        <p:tgtEl>
                                          <p:spTgt spid="9">
                                            <p:txEl>
                                              <p:pRg st="10" end="10"/>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9">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P spid="7" grpId="0"/>
      <p:bldP spid="8" grpId="0"/>
      <p:bldP spid="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5"/>
          <p:cNvSpPr txBox="1"/>
          <p:nvPr/>
        </p:nvSpPr>
        <p:spPr>
          <a:xfrm>
            <a:off x="176393" y="188775"/>
            <a:ext cx="8948519" cy="954107"/>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2. It </a:t>
            </a:r>
            <a:r>
              <a:rPr lang="en-US" altLang="zh-CN" sz="2800" b="1" dirty="0">
                <a:solidFill>
                  <a:srgbClr val="FF0000"/>
                </a:solidFill>
                <a:latin typeface="Times New Roman" panose="02020603050405020304" pitchFamily="18" charset="0"/>
                <a:ea typeface="华文行楷" panose="02010800040101010101" pitchFamily="2" charset="-122"/>
                <a:cs typeface="Times New Roman" panose="02020603050405020304" pitchFamily="18" charset="0"/>
                <a:sym typeface="+mn-ea"/>
              </a:rPr>
              <a:t>featured</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a parade and a great feast with music, dancing and sports.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
        <p:nvSpPr>
          <p:cNvPr id="5" name="TextBox 5"/>
          <p:cNvSpPr txBox="1"/>
          <p:nvPr/>
        </p:nvSpPr>
        <p:spPr>
          <a:xfrm>
            <a:off x="323705" y="1340855"/>
            <a:ext cx="8948519" cy="523220"/>
          </a:xfrm>
          <a:prstGeom prst="rect">
            <a:avLst/>
          </a:prstGeom>
          <a:noFill/>
          <a:ln>
            <a:noFill/>
          </a:ln>
          <a:effectLst>
            <a:outerShdw dist="38100" sx="1000" sy="1000" algn="tl" rotWithShape="0">
              <a:schemeClr val="tx1"/>
            </a:outerShdw>
          </a:effectLst>
        </p:spPr>
        <p:txBody>
          <a:bodyPr wrap="square" rtlCol="0">
            <a:spAutoFit/>
          </a:bodyPr>
          <a:lstStyle/>
          <a:p>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
        <p:nvSpPr>
          <p:cNvPr id="6" name="TextBox 5"/>
          <p:cNvSpPr txBox="1"/>
          <p:nvPr/>
        </p:nvSpPr>
        <p:spPr>
          <a:xfrm>
            <a:off x="153213" y="1144385"/>
            <a:ext cx="8948519" cy="954107"/>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feature v. </a:t>
            </a:r>
            <a:r>
              <a:rPr lang="en-US" altLang="zh-CN" sz="2800" b="1" dirty="0">
                <a:solidFill>
                  <a:srgbClr val="002060"/>
                </a:solidFill>
                <a:latin typeface="Times New Roman" panose="02020603050405020304" pitchFamily="18" charset="0"/>
                <a:cs typeface="Times New Roman" panose="02020603050405020304" pitchFamily="18" charset="0"/>
              </a:rPr>
              <a:t> 1. to include a particular person or thing as a special feature</a:t>
            </a:r>
            <a:r>
              <a:rPr lang="zh-CN" altLang="en-US" sz="2800" b="1" dirty="0">
                <a:solidFill>
                  <a:srgbClr val="002060"/>
                </a:solidFill>
                <a:latin typeface="Times New Roman" panose="02020603050405020304" pitchFamily="18" charset="0"/>
                <a:cs typeface="Times New Roman" panose="02020603050405020304" pitchFamily="18" charset="0"/>
              </a:rPr>
              <a:t>以</a:t>
            </a:r>
            <a:r>
              <a:rPr lang="en-US" altLang="zh-CN" sz="2800" b="1" dirty="0">
                <a:solidFill>
                  <a:srgbClr val="002060"/>
                </a:solidFill>
                <a:latin typeface="Times New Roman" panose="02020603050405020304" pitchFamily="18" charset="0"/>
                <a:cs typeface="Times New Roman" panose="02020603050405020304" pitchFamily="18" charset="0"/>
              </a:rPr>
              <a:t>…</a:t>
            </a:r>
            <a:r>
              <a:rPr lang="zh-CN" altLang="en-US" sz="2800" b="1" dirty="0">
                <a:solidFill>
                  <a:srgbClr val="002060"/>
                </a:solidFill>
                <a:latin typeface="Times New Roman" panose="02020603050405020304" pitchFamily="18" charset="0"/>
                <a:cs typeface="Times New Roman" panose="02020603050405020304" pitchFamily="18" charset="0"/>
              </a:rPr>
              <a:t>为特色；是</a:t>
            </a:r>
            <a:r>
              <a:rPr lang="en-US" altLang="zh-CN" sz="2800" b="1" dirty="0">
                <a:solidFill>
                  <a:srgbClr val="002060"/>
                </a:solidFill>
                <a:latin typeface="Times New Roman" panose="02020603050405020304" pitchFamily="18" charset="0"/>
                <a:cs typeface="Times New Roman" panose="02020603050405020304" pitchFamily="18" charset="0"/>
              </a:rPr>
              <a:t>…</a:t>
            </a:r>
            <a:r>
              <a:rPr lang="zh-CN" altLang="en-US" sz="2800" b="1" dirty="0">
                <a:solidFill>
                  <a:srgbClr val="002060"/>
                </a:solidFill>
                <a:latin typeface="Times New Roman" panose="02020603050405020304" pitchFamily="18" charset="0"/>
                <a:cs typeface="Times New Roman" panose="02020603050405020304" pitchFamily="18" charset="0"/>
              </a:rPr>
              <a:t>的特征</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
        <p:nvSpPr>
          <p:cNvPr id="8" name="TextBox 5"/>
          <p:cNvSpPr txBox="1"/>
          <p:nvPr/>
        </p:nvSpPr>
        <p:spPr>
          <a:xfrm>
            <a:off x="153212" y="2119015"/>
            <a:ext cx="8948519" cy="2677656"/>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latin typeface="Times New Roman" panose="02020603050405020304" pitchFamily="18" charset="0"/>
                <a:cs typeface="Times New Roman" panose="02020603050405020304" pitchFamily="18" charset="0"/>
              </a:rPr>
              <a:t>1) The film </a:t>
            </a:r>
            <a:r>
              <a:rPr lang="en-US" altLang="zh-CN" sz="2800" b="1" dirty="0">
                <a:solidFill>
                  <a:srgbClr val="FF0000"/>
                </a:solidFill>
                <a:latin typeface="Times New Roman" panose="02020603050405020304" pitchFamily="18" charset="0"/>
                <a:cs typeface="Times New Roman" panose="02020603050405020304" pitchFamily="18" charset="0"/>
              </a:rPr>
              <a:t>features</a:t>
            </a:r>
            <a:r>
              <a:rPr lang="en-US" altLang="zh-CN" sz="2800" b="1" dirty="0">
                <a:latin typeface="Times New Roman" panose="02020603050405020304" pitchFamily="18" charset="0"/>
                <a:cs typeface="Times New Roman" panose="02020603050405020304" pitchFamily="18" charset="0"/>
              </a:rPr>
              <a:t> Cary Grant as a professor.</a:t>
            </a:r>
            <a:endParaRPr lang="en-US" altLang="zh-CN" sz="2800" b="1" dirty="0">
              <a:latin typeface="Times New Roman" panose="02020603050405020304" pitchFamily="18" charset="0"/>
              <a:cs typeface="Times New Roman" panose="02020603050405020304" pitchFamily="18" charset="0"/>
            </a:endParaRPr>
          </a:p>
          <a:p>
            <a:r>
              <a:rPr lang="zh-CN" altLang="en-US" sz="2800" b="1" dirty="0">
                <a:latin typeface="Times New Roman" panose="02020603050405020304" pitchFamily="18" charset="0"/>
                <a:cs typeface="Times New Roman" panose="02020603050405020304" pitchFamily="18" charset="0"/>
              </a:rPr>
              <a:t>这部电影由卡里 </a:t>
            </a:r>
            <a:r>
              <a:rPr lang="en-US" altLang="zh-CN" sz="2800" b="1" dirty="0">
                <a:latin typeface="Times New Roman" panose="02020603050405020304" pitchFamily="18" charset="0"/>
                <a:cs typeface="Times New Roman" panose="02020603050405020304" pitchFamily="18" charset="0"/>
              </a:rPr>
              <a:t>· </a:t>
            </a:r>
            <a:r>
              <a:rPr lang="zh-CN" altLang="en-US" sz="2800" b="1" dirty="0">
                <a:latin typeface="Times New Roman" panose="02020603050405020304" pitchFamily="18" charset="0"/>
                <a:cs typeface="Times New Roman" panose="02020603050405020304" pitchFamily="18" charset="0"/>
              </a:rPr>
              <a:t>格兰特饰演一位教授。</a:t>
            </a:r>
            <a:endParaRPr lang="en-US" altLang="zh-CN" sz="2800" b="1"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2) </a:t>
            </a:r>
            <a:r>
              <a:rPr lang="en-US" altLang="zh-CN" sz="2800" b="1" dirty="0">
                <a:solidFill>
                  <a:srgbClr val="002060"/>
                </a:solidFill>
                <a:latin typeface="Times New Roman" panose="02020603050405020304" pitchFamily="18" charset="0"/>
                <a:cs typeface="Times New Roman" panose="02020603050405020304" pitchFamily="18" charset="0"/>
              </a:rPr>
              <a:t>The actress </a:t>
            </a:r>
            <a:r>
              <a:rPr lang="en-US" altLang="zh-CN" sz="2800" b="1" dirty="0">
                <a:solidFill>
                  <a:srgbClr val="FF0000"/>
                </a:solidFill>
                <a:latin typeface="Times New Roman" panose="02020603050405020304" pitchFamily="18" charset="0"/>
                <a:cs typeface="Times New Roman" panose="02020603050405020304" pitchFamily="18" charset="0"/>
              </a:rPr>
              <a:t>was featured </a:t>
            </a:r>
            <a:r>
              <a:rPr lang="en-US" altLang="zh-CN" sz="2800" b="1" dirty="0">
                <a:solidFill>
                  <a:srgbClr val="002060"/>
                </a:solidFill>
                <a:latin typeface="Times New Roman" panose="02020603050405020304" pitchFamily="18" charset="0"/>
                <a:cs typeface="Times New Roman" panose="02020603050405020304" pitchFamily="18" charset="0"/>
              </a:rPr>
              <a:t>on the cover of time magazine last month . </a:t>
            </a:r>
            <a:endParaRPr lang="en-US" altLang="zh-CN" sz="2800" b="1" dirty="0">
              <a:solidFill>
                <a:srgbClr val="002060"/>
              </a:solidFill>
              <a:latin typeface="Times New Roman" panose="02020603050405020304" pitchFamily="18" charset="0"/>
              <a:cs typeface="Times New Roman" panose="02020603050405020304" pitchFamily="18" charset="0"/>
            </a:endParaRPr>
          </a:p>
          <a:p>
            <a:r>
              <a:rPr lang="zh-CN" altLang="en-US" sz="2800" dirty="0">
                <a:latin typeface="Times New Roman" panose="02020603050405020304" pitchFamily="18" charset="0"/>
                <a:cs typeface="Times New Roman" panose="02020603050405020304" pitchFamily="18" charset="0"/>
              </a:rPr>
              <a:t>这位女演员上个月登上了</a:t>
            </a:r>
            <a:r>
              <a:rPr lang="en-US" altLang="zh-CN" sz="2800" dirty="0">
                <a:latin typeface="Times New Roman" panose="02020603050405020304" pitchFamily="18" charset="0"/>
                <a:cs typeface="Times New Roman" panose="02020603050405020304" pitchFamily="18" charset="0"/>
              </a:rPr>
              <a:t>《</a:t>
            </a:r>
            <a:r>
              <a:rPr lang="zh-CN" altLang="en-US" sz="2800" dirty="0">
                <a:latin typeface="Times New Roman" panose="02020603050405020304" pitchFamily="18" charset="0"/>
                <a:cs typeface="Times New Roman" panose="02020603050405020304" pitchFamily="18" charset="0"/>
              </a:rPr>
              <a:t>时代</a:t>
            </a:r>
            <a:r>
              <a:rPr lang="en-US" altLang="zh-CN" sz="2800" dirty="0">
                <a:latin typeface="Times New Roman" panose="02020603050405020304" pitchFamily="18" charset="0"/>
                <a:cs typeface="Times New Roman" panose="02020603050405020304" pitchFamily="18" charset="0"/>
              </a:rPr>
              <a:t>》</a:t>
            </a:r>
            <a:r>
              <a:rPr lang="zh-CN" altLang="en-US" sz="2800" dirty="0">
                <a:latin typeface="Times New Roman" panose="02020603050405020304" pitchFamily="18" charset="0"/>
                <a:cs typeface="Times New Roman" panose="02020603050405020304" pitchFamily="18" charset="0"/>
              </a:rPr>
              <a:t>杂志的封面。</a:t>
            </a:r>
            <a:endParaRPr lang="en-US" altLang="zh-CN" sz="2800" dirty="0">
              <a:latin typeface="Times New Roman" panose="02020603050405020304" pitchFamily="18" charset="0"/>
              <a:cs typeface="Times New Roman" panose="02020603050405020304" pitchFamily="18" charset="0"/>
            </a:endParaRPr>
          </a:p>
          <a:p>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
        <p:nvSpPr>
          <p:cNvPr id="9" name="TextBox 5"/>
          <p:cNvSpPr txBox="1"/>
          <p:nvPr/>
        </p:nvSpPr>
        <p:spPr>
          <a:xfrm>
            <a:off x="149368" y="4319617"/>
            <a:ext cx="8948519" cy="2246769"/>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2) to have an important part in </a:t>
            </a:r>
            <a:r>
              <a:rPr lang="en-US" altLang="zh-CN" sz="2800" b="1" dirty="0" err="1">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sth</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占重要位置，起重要作用</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a:t>
            </a:r>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鱼在日本人的饮食中占重要地位。</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Fish </a:t>
            </a:r>
            <a:r>
              <a:rPr lang="en-US" altLang="zh-CN" sz="2800" b="1" dirty="0">
                <a:solidFill>
                  <a:srgbClr val="FF0000"/>
                </a:solidFill>
                <a:latin typeface="Times New Roman" panose="02020603050405020304" pitchFamily="18" charset="0"/>
                <a:ea typeface="华文行楷" panose="02010800040101010101" pitchFamily="2" charset="-122"/>
                <a:cs typeface="Times New Roman" panose="02020603050405020304" pitchFamily="18" charset="0"/>
                <a:sym typeface="+mn-ea"/>
              </a:rPr>
              <a:t>features</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in the Japanese diet.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nodePh="1">
                                  <p:stCondLst>
                                    <p:cond delay="0"/>
                                  </p:stCondLst>
                                  <p:endCondLst>
                                    <p:cond evt="begin" delay="0">
                                      <p:tn val="11"/>
                                    </p:cond>
                                  </p:end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additive="base">
                                        <p:cTn id="1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 calcmode="lin" valueType="num">
                                      <p:cBhvr additive="base">
                                        <p:cTn id="2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xEl>
                                              <p:pRg st="1" end="1"/>
                                            </p:txEl>
                                          </p:spTgt>
                                        </p:tgtEl>
                                        <p:attrNameLst>
                                          <p:attrName>style.visibility</p:attrName>
                                        </p:attrNameLst>
                                      </p:cBhvr>
                                      <p:to>
                                        <p:strVal val="visible"/>
                                      </p:to>
                                    </p:set>
                                    <p:anim calcmode="lin" valueType="num">
                                      <p:cBhvr additive="base">
                                        <p:cTn id="31"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xEl>
                                              <p:pRg st="2" end="2"/>
                                            </p:txEl>
                                          </p:spTgt>
                                        </p:tgtEl>
                                        <p:attrNameLst>
                                          <p:attrName>style.visibility</p:attrName>
                                        </p:attrNameLst>
                                      </p:cBhvr>
                                      <p:to>
                                        <p:strVal val="visible"/>
                                      </p:to>
                                    </p:set>
                                    <p:anim calcmode="lin" valueType="num">
                                      <p:cBhvr additive="base">
                                        <p:cTn id="37"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xEl>
                                              <p:pRg st="3" end="3"/>
                                            </p:txEl>
                                          </p:spTgt>
                                        </p:tgtEl>
                                        <p:attrNameLst>
                                          <p:attrName>style.visibility</p:attrName>
                                        </p:attrNameLst>
                                      </p:cBhvr>
                                      <p:to>
                                        <p:strVal val="visible"/>
                                      </p:to>
                                    </p:set>
                                    <p:anim calcmode="lin" valueType="num">
                                      <p:cBhvr additive="base">
                                        <p:cTn id="43"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
                                            <p:txEl>
                                              <p:pRg st="0" end="0"/>
                                            </p:txEl>
                                          </p:spTgt>
                                        </p:tgtEl>
                                        <p:attrNameLst>
                                          <p:attrName>style.visibility</p:attrName>
                                        </p:attrNameLst>
                                      </p:cBhvr>
                                      <p:to>
                                        <p:strVal val="visible"/>
                                      </p:to>
                                    </p:set>
                                    <p:anim calcmode="lin" valueType="num">
                                      <p:cBhvr additive="base">
                                        <p:cTn id="49"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9">
                                            <p:txEl>
                                              <p:pRg st="1" end="1"/>
                                            </p:txEl>
                                          </p:spTgt>
                                        </p:tgtEl>
                                        <p:attrNameLst>
                                          <p:attrName>style.visibility</p:attrName>
                                        </p:attrNameLst>
                                      </p:cBhvr>
                                      <p:to>
                                        <p:strVal val="visible"/>
                                      </p:to>
                                    </p:set>
                                    <p:anim calcmode="lin" valueType="num">
                                      <p:cBhvr additive="base">
                                        <p:cTn id="55"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9">
                                            <p:txEl>
                                              <p:pRg st="2" end="2"/>
                                            </p:txEl>
                                          </p:spTgt>
                                        </p:tgtEl>
                                        <p:attrNameLst>
                                          <p:attrName>style.visibility</p:attrName>
                                        </p:attrNameLst>
                                      </p:cBhvr>
                                      <p:to>
                                        <p:strVal val="visible"/>
                                      </p:to>
                                    </p:set>
                                    <p:anim calcmode="lin" valueType="num">
                                      <p:cBhvr additive="base">
                                        <p:cTn id="61"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9">
                                            <p:txEl>
                                              <p:pRg st="3" end="3"/>
                                            </p:txEl>
                                          </p:spTgt>
                                        </p:tgtEl>
                                        <p:attrNameLst>
                                          <p:attrName>style.visibility</p:attrName>
                                        </p:attrNameLst>
                                      </p:cBhvr>
                                      <p:to>
                                        <p:strVal val="visible"/>
                                      </p:to>
                                    </p:set>
                                    <p:anim calcmode="lin" valueType="num">
                                      <p:cBhvr additive="base">
                                        <p:cTn id="67"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build="p"/>
      <p:bldP spid="6" grpId="0" build="p"/>
      <p:bldP spid="8" grpId="0" build="p"/>
      <p:bldP spid="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5"/>
          <p:cNvSpPr txBox="1"/>
          <p:nvPr/>
        </p:nvSpPr>
        <p:spPr>
          <a:xfrm>
            <a:off x="164587" y="404790"/>
            <a:ext cx="8948519" cy="523220"/>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FF0000"/>
                </a:solidFill>
                <a:latin typeface="Times New Roman" panose="02020603050405020304" pitchFamily="18" charset="0"/>
                <a:ea typeface="华文行楷" panose="02010800040101010101" pitchFamily="2" charset="-122"/>
                <a:cs typeface="Times New Roman" panose="02020603050405020304" pitchFamily="18" charset="0"/>
                <a:sym typeface="+mn-ea"/>
              </a:rPr>
              <a:t>2023</a:t>
            </a:r>
            <a:r>
              <a:rPr lang="zh-CN" altLang="en-US" sz="2800" b="1" dirty="0">
                <a:solidFill>
                  <a:srgbClr val="FF0000"/>
                </a:solidFill>
                <a:latin typeface="Times New Roman" panose="02020603050405020304" pitchFamily="18" charset="0"/>
                <a:ea typeface="华文行楷" panose="02010800040101010101" pitchFamily="2" charset="-122"/>
                <a:cs typeface="Times New Roman" panose="02020603050405020304" pitchFamily="18" charset="0"/>
                <a:sym typeface="+mn-ea"/>
              </a:rPr>
              <a:t>年</a:t>
            </a:r>
            <a:r>
              <a:rPr lang="en-US" altLang="zh-CN" sz="2800" b="1" dirty="0">
                <a:solidFill>
                  <a:srgbClr val="FF0000"/>
                </a:solidFill>
                <a:latin typeface="Times New Roman" panose="02020603050405020304" pitchFamily="18" charset="0"/>
                <a:ea typeface="华文行楷" panose="02010800040101010101" pitchFamily="2" charset="-122"/>
                <a:cs typeface="Times New Roman" panose="02020603050405020304" pitchFamily="18" charset="0"/>
                <a:sym typeface="+mn-ea"/>
              </a:rPr>
              <a:t>1</a:t>
            </a:r>
            <a:r>
              <a:rPr lang="zh-CN" altLang="en-US" sz="2800" b="1" dirty="0">
                <a:solidFill>
                  <a:srgbClr val="FF0000"/>
                </a:solidFill>
                <a:latin typeface="Times New Roman" panose="02020603050405020304" pitchFamily="18" charset="0"/>
                <a:ea typeface="华文行楷" panose="02010800040101010101" pitchFamily="2" charset="-122"/>
                <a:cs typeface="Times New Roman" panose="02020603050405020304" pitchFamily="18" charset="0"/>
                <a:sym typeface="+mn-ea"/>
              </a:rPr>
              <a:t>月高考短文填空：</a:t>
            </a:r>
            <a:endParaRPr lang="en-US" altLang="zh-CN" sz="2800" b="1" dirty="0">
              <a:solidFill>
                <a:srgbClr val="FF000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
        <p:nvSpPr>
          <p:cNvPr id="11" name="TextBox 5"/>
          <p:cNvSpPr txBox="1"/>
          <p:nvPr/>
        </p:nvSpPr>
        <p:spPr>
          <a:xfrm>
            <a:off x="164587" y="1124840"/>
            <a:ext cx="9087738" cy="1815882"/>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cs typeface="Times New Roman" panose="02020603050405020304" pitchFamily="18" charset="0"/>
              </a:rPr>
              <a:t> No. 60 </a:t>
            </a:r>
            <a:endParaRPr lang="en-US" altLang="zh-CN" sz="2800" b="1" dirty="0">
              <a:solidFill>
                <a:srgbClr val="002060"/>
              </a:solidFill>
              <a:latin typeface="Times New Roman" panose="02020603050405020304" pitchFamily="18" charset="0"/>
              <a:cs typeface="Times New Roman" panose="02020603050405020304" pitchFamily="18" charset="0"/>
            </a:endParaRPr>
          </a:p>
          <a:p>
            <a:r>
              <a:rPr lang="en-US" altLang="zh-CN" sz="2800" b="1" dirty="0">
                <a:solidFill>
                  <a:srgbClr val="002060"/>
                </a:solidFill>
                <a:latin typeface="Times New Roman" panose="02020603050405020304" pitchFamily="18" charset="0"/>
                <a:cs typeface="Times New Roman" panose="02020603050405020304" pitchFamily="18" charset="0"/>
              </a:rPr>
              <a:t>The large </a:t>
            </a:r>
            <a:r>
              <a:rPr lang="en-US" altLang="zh-CN" sz="2800" b="1" i="1" dirty="0" err="1">
                <a:solidFill>
                  <a:srgbClr val="002060"/>
                </a:solidFill>
                <a:latin typeface="Times New Roman" panose="02020603050405020304" pitchFamily="18" charset="0"/>
                <a:cs typeface="Times New Roman" panose="02020603050405020304" pitchFamily="18" charset="0"/>
              </a:rPr>
              <a:t>siheyuan</a:t>
            </a:r>
            <a:r>
              <a:rPr lang="en-US" altLang="zh-CN" sz="2800" b="1" dirty="0">
                <a:solidFill>
                  <a:srgbClr val="002060"/>
                </a:solidFill>
                <a:latin typeface="Times New Roman" panose="02020603050405020304" pitchFamily="18" charset="0"/>
                <a:cs typeface="Times New Roman" panose="02020603050405020304" pitchFamily="18" charset="0"/>
              </a:rPr>
              <a:t> of these high-ranking officials and wealthy businessmen often </a:t>
            </a:r>
            <a:r>
              <a:rPr lang="en-US" altLang="zh-CN" sz="2800" b="1" dirty="0">
                <a:solidFill>
                  <a:srgbClr val="FF0000"/>
                </a:solidFill>
                <a:latin typeface="Times New Roman" panose="02020603050405020304" pitchFamily="18" charset="0"/>
                <a:cs typeface="Times New Roman" panose="02020603050405020304" pitchFamily="18" charset="0"/>
              </a:rPr>
              <a:t>60.</a:t>
            </a:r>
            <a:r>
              <a:rPr lang="en-US" altLang="zh-CN" sz="2800" b="1" dirty="0">
                <a:solidFill>
                  <a:srgbClr val="002060"/>
                </a:solidFill>
                <a:latin typeface="Times New Roman" panose="02020603050405020304" pitchFamily="18" charset="0"/>
                <a:cs typeface="Times New Roman" panose="02020603050405020304" pitchFamily="18" charset="0"/>
              </a:rPr>
              <a:t> </a:t>
            </a:r>
            <a:r>
              <a:rPr lang="en-US" altLang="zh-CN" sz="2800" b="1" dirty="0">
                <a:solidFill>
                  <a:srgbClr val="FF0000"/>
                </a:solidFill>
                <a:latin typeface="Times New Roman" panose="02020603050405020304" pitchFamily="18" charset="0"/>
                <a:cs typeface="Times New Roman" panose="02020603050405020304" pitchFamily="18" charset="0"/>
              </a:rPr>
              <a:t>featured</a:t>
            </a:r>
            <a:r>
              <a:rPr lang="en-US" altLang="zh-CN" sz="2800" b="1" dirty="0">
                <a:solidFill>
                  <a:srgbClr val="002060"/>
                </a:solidFill>
                <a:latin typeface="Times New Roman" panose="02020603050405020304" pitchFamily="18" charset="0"/>
                <a:cs typeface="Times New Roman" panose="02020603050405020304" pitchFamily="18" charset="0"/>
              </a:rPr>
              <a:t>  </a:t>
            </a:r>
            <a:endParaRPr lang="en-US" altLang="zh-CN" sz="2800" b="1" dirty="0">
              <a:solidFill>
                <a:srgbClr val="002060"/>
              </a:solidFill>
              <a:latin typeface="Times New Roman" panose="02020603050405020304" pitchFamily="18" charset="0"/>
              <a:cs typeface="Times New Roman" panose="02020603050405020304" pitchFamily="18" charset="0"/>
            </a:endParaRPr>
          </a:p>
          <a:p>
            <a:r>
              <a:rPr lang="en-US" altLang="zh-CN" sz="2800" b="1" dirty="0">
                <a:solidFill>
                  <a:srgbClr val="002060"/>
                </a:solidFill>
                <a:latin typeface="Times New Roman" panose="02020603050405020304" pitchFamily="18" charset="0"/>
                <a:cs typeface="Times New Roman" panose="02020603050405020304" pitchFamily="18" charset="0"/>
              </a:rPr>
              <a:t>beautifully carved and painted </a:t>
            </a:r>
            <a:r>
              <a:rPr lang="en-US" altLang="zh-CN" sz="2800" b="1" dirty="0">
                <a:solidFill>
                  <a:srgbClr val="FF0000"/>
                </a:solidFill>
                <a:latin typeface="Times New Roman" panose="02020603050405020304" pitchFamily="18" charset="0"/>
                <a:cs typeface="Times New Roman" panose="02020603050405020304" pitchFamily="18" charset="0"/>
              </a:rPr>
              <a:t>roof beams and pillars </a:t>
            </a:r>
            <a:r>
              <a:rPr lang="en-US" altLang="zh-CN" sz="2800" b="1" dirty="0">
                <a:solidFill>
                  <a:srgbClr val="002060"/>
                </a:solidFill>
                <a:latin typeface="Times New Roman" panose="02020603050405020304" pitchFamily="18" charset="0"/>
                <a:cs typeface="Times New Roman" panose="02020603050405020304" pitchFamily="18" charset="0"/>
              </a:rPr>
              <a:t>(</a:t>
            </a:r>
            <a:r>
              <a:rPr lang="zh-CN" altLang="zh-CN" sz="1600" b="1" dirty="0">
                <a:solidFill>
                  <a:srgbClr val="002060"/>
                </a:solidFill>
                <a:latin typeface="Times New Roman" panose="02020603050405020304" pitchFamily="18" charset="0"/>
                <a:cs typeface="Times New Roman" panose="02020603050405020304" pitchFamily="18" charset="0"/>
              </a:rPr>
              <a:t>柱子</a:t>
            </a:r>
            <a:r>
              <a:rPr lang="en-US" altLang="zh-CN" sz="2800" b="1" dirty="0">
                <a:solidFill>
                  <a:srgbClr val="002060"/>
                </a:solidFill>
                <a:latin typeface="Times New Roman" panose="02020603050405020304" pitchFamily="18" charset="0"/>
                <a:cs typeface="Times New Roman" panose="02020603050405020304" pitchFamily="18" charset="0"/>
              </a:rPr>
              <a:t>). </a:t>
            </a:r>
            <a:endParaRPr lang="en-US" altLang="zh-CN" sz="40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
        <p:nvSpPr>
          <p:cNvPr id="14" name="对话气泡: 椭圆形 13"/>
          <p:cNvSpPr/>
          <p:nvPr/>
        </p:nvSpPr>
        <p:spPr>
          <a:xfrm>
            <a:off x="2339846" y="3356995"/>
            <a:ext cx="6120424" cy="2016140"/>
          </a:xfrm>
          <a:prstGeom prst="wedgeEllipseCallout">
            <a:avLst>
              <a:gd name="adj1" fmla="val 1536"/>
              <a:gd name="adj2" fmla="val -9458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400" b="1" dirty="0">
                <a:solidFill>
                  <a:schemeClr val="bg1"/>
                </a:solidFill>
                <a:latin typeface="Times New Roman" panose="02020603050405020304" pitchFamily="18" charset="0"/>
                <a:cs typeface="Times New Roman" panose="02020603050405020304" pitchFamily="18" charset="0"/>
              </a:rPr>
              <a:t>v. to include a particular person or thing as a special feature</a:t>
            </a:r>
            <a:r>
              <a:rPr lang="zh-CN" altLang="en-US" sz="2400" b="1" dirty="0">
                <a:solidFill>
                  <a:schemeClr val="bg1"/>
                </a:solidFill>
                <a:latin typeface="Times New Roman" panose="02020603050405020304" pitchFamily="18" charset="0"/>
                <a:cs typeface="Times New Roman" panose="02020603050405020304" pitchFamily="18" charset="0"/>
              </a:rPr>
              <a:t>以</a:t>
            </a:r>
            <a:r>
              <a:rPr lang="en-US" altLang="zh-CN" sz="2400" b="1" dirty="0">
                <a:solidFill>
                  <a:schemeClr val="bg1"/>
                </a:solidFill>
                <a:latin typeface="Times New Roman" panose="02020603050405020304" pitchFamily="18" charset="0"/>
                <a:cs typeface="Times New Roman" panose="02020603050405020304" pitchFamily="18" charset="0"/>
              </a:rPr>
              <a:t>…</a:t>
            </a:r>
            <a:r>
              <a:rPr lang="zh-CN" altLang="en-US" sz="2400" b="1" dirty="0">
                <a:solidFill>
                  <a:schemeClr val="bg1"/>
                </a:solidFill>
                <a:latin typeface="Times New Roman" panose="02020603050405020304" pitchFamily="18" charset="0"/>
                <a:cs typeface="Times New Roman" panose="02020603050405020304" pitchFamily="18" charset="0"/>
              </a:rPr>
              <a:t>为特色；是</a:t>
            </a:r>
            <a:r>
              <a:rPr lang="en-US" altLang="zh-CN" sz="2400" b="1" dirty="0">
                <a:solidFill>
                  <a:schemeClr val="bg1"/>
                </a:solidFill>
                <a:latin typeface="Times New Roman" panose="02020603050405020304" pitchFamily="18" charset="0"/>
                <a:cs typeface="Times New Roman" panose="02020603050405020304" pitchFamily="18" charset="0"/>
              </a:rPr>
              <a:t>…</a:t>
            </a:r>
            <a:r>
              <a:rPr lang="zh-CN" altLang="en-US" sz="2400" b="1" dirty="0">
                <a:solidFill>
                  <a:schemeClr val="bg1"/>
                </a:solidFill>
                <a:latin typeface="Times New Roman" panose="02020603050405020304" pitchFamily="18" charset="0"/>
                <a:cs typeface="Times New Roman" panose="02020603050405020304" pitchFamily="18" charset="0"/>
              </a:rPr>
              <a:t>的特征</a:t>
            </a:r>
            <a:endParaRPr lang="zh-CN" altLang="en-US" sz="24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0" end="0"/>
                                            </p:txEl>
                                          </p:spTgt>
                                        </p:tgtEl>
                                        <p:attrNameLst>
                                          <p:attrName>style.visibility</p:attrName>
                                        </p:attrNameLst>
                                      </p:cBhvr>
                                      <p:to>
                                        <p:strVal val="visible"/>
                                      </p:to>
                                    </p:set>
                                    <p:anim calcmode="lin" valueType="num">
                                      <p:cBhvr additive="base">
                                        <p:cTn id="13"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1" end="1"/>
                                            </p:txEl>
                                          </p:spTgt>
                                        </p:tgtEl>
                                        <p:attrNameLst>
                                          <p:attrName>style.visibility</p:attrName>
                                        </p:attrNameLst>
                                      </p:cBhvr>
                                      <p:to>
                                        <p:strVal val="visible"/>
                                      </p:to>
                                    </p:set>
                                    <p:anim calcmode="lin" valueType="num">
                                      <p:cBhvr additive="base">
                                        <p:cTn id="19"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2" end="2"/>
                                            </p:txEl>
                                          </p:spTgt>
                                        </p:tgtEl>
                                        <p:attrNameLst>
                                          <p:attrName>style.visibility</p:attrName>
                                        </p:attrNameLst>
                                      </p:cBhvr>
                                      <p:to>
                                        <p:strVal val="visible"/>
                                      </p:to>
                                    </p:set>
                                    <p:anim calcmode="lin" valueType="num">
                                      <p:cBhvr additive="base">
                                        <p:cTn id="25"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11" grpId="0" build="p"/>
      <p:bldP spid="1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5"/>
          <p:cNvSpPr txBox="1"/>
          <p:nvPr/>
        </p:nvSpPr>
        <p:spPr>
          <a:xfrm>
            <a:off x="195481" y="548800"/>
            <a:ext cx="8948519" cy="3539430"/>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feature n.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1) </a:t>
            </a:r>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特征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2</a:t>
            </a:r>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a:t>
            </a:r>
            <a:r>
              <a:rPr lang="en-US" altLang="zh-CN" sz="2800" dirty="0">
                <a:solidFill>
                  <a:srgbClr val="002060"/>
                </a:solidFill>
                <a:latin typeface="Times New Roman" panose="02020603050405020304" pitchFamily="18" charset="0"/>
                <a:cs typeface="Times New Roman" panose="02020603050405020304" pitchFamily="18" charset="0"/>
              </a:rPr>
              <a:t> part of somebody’s face such as their nose, mouth and eyes  </a:t>
            </a:r>
            <a:r>
              <a:rPr lang="zh-CN" altLang="en-US" sz="2800" dirty="0">
                <a:solidFill>
                  <a:srgbClr val="002060"/>
                </a:solidFill>
                <a:latin typeface="Times New Roman" panose="02020603050405020304" pitchFamily="18" charset="0"/>
                <a:cs typeface="Times New Roman" panose="02020603050405020304" pitchFamily="18" charset="0"/>
              </a:rPr>
              <a:t>面容的一部分（如鼻、口、眼）</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她五官中眼睛最好看。</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Her eyes are her best feature.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3</a:t>
            </a:r>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特写，专题节目</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a special feature  </a:t>
            </a:r>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专栏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5"/>
          <p:cNvSpPr txBox="1"/>
          <p:nvPr/>
        </p:nvSpPr>
        <p:spPr>
          <a:xfrm>
            <a:off x="179695" y="188775"/>
            <a:ext cx="1352305" cy="523220"/>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Para 3 </a:t>
            </a:r>
            <a:endParaRPr lang="zh-CN" altLang="en-US"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5" name="TextBox 5"/>
          <p:cNvSpPr txBox="1"/>
          <p:nvPr/>
        </p:nvSpPr>
        <p:spPr>
          <a:xfrm>
            <a:off x="179695" y="689402"/>
            <a:ext cx="8948519" cy="523220"/>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1. Customs play a significant role _____ festivals.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
        <p:nvSpPr>
          <p:cNvPr id="7" name="TextBox 5"/>
          <p:cNvSpPr txBox="1"/>
          <p:nvPr/>
        </p:nvSpPr>
        <p:spPr>
          <a:xfrm>
            <a:off x="5580070" y="711995"/>
            <a:ext cx="792055" cy="523220"/>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in</a:t>
            </a:r>
            <a:endParaRPr lang="zh-CN" altLang="en-US"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9" name="TextBox 5"/>
          <p:cNvSpPr txBox="1"/>
          <p:nvPr/>
        </p:nvSpPr>
        <p:spPr>
          <a:xfrm>
            <a:off x="223443" y="1484865"/>
            <a:ext cx="6940737" cy="1384995"/>
          </a:xfrm>
          <a:prstGeom prst="rect">
            <a:avLst/>
          </a:prstGeom>
          <a:noFill/>
          <a:ln>
            <a:solidFill>
              <a:srgbClr val="FF0000"/>
            </a:solid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play a(n) significant/important role in...</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play a(n) significant/important part in..</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a:t>
            </a:r>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起着很重要的作用，扮演很重要的角色</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
        <p:nvSpPr>
          <p:cNvPr id="10" name="TextBox 5"/>
          <p:cNvSpPr txBox="1"/>
          <p:nvPr/>
        </p:nvSpPr>
        <p:spPr>
          <a:xfrm>
            <a:off x="223443" y="3068975"/>
            <a:ext cx="6940737" cy="523220"/>
          </a:xfrm>
          <a:prstGeom prst="rect">
            <a:avLst/>
          </a:prstGeom>
          <a:noFill/>
          <a:ln>
            <a:solidFill>
              <a:srgbClr val="FF0000"/>
            </a:solid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significance n.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
        <p:nvSpPr>
          <p:cNvPr id="11" name="TextBox 5"/>
          <p:cNvSpPr txBox="1"/>
          <p:nvPr/>
        </p:nvSpPr>
        <p:spPr>
          <a:xfrm>
            <a:off x="179695" y="3766570"/>
            <a:ext cx="8856615" cy="954107"/>
          </a:xfrm>
          <a:prstGeom prst="rect">
            <a:avLst/>
          </a:prstGeom>
          <a:noFill/>
          <a:ln>
            <a:solidFill>
              <a:srgbClr val="FF0000"/>
            </a:solid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a:t>
            </a:r>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她的父母都非常重视教育。</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Both her parents </a:t>
            </a:r>
            <a:r>
              <a:rPr lang="en-US" altLang="zh-CN" sz="2800" b="1" dirty="0">
                <a:solidFill>
                  <a:srgbClr val="FF0000"/>
                </a:solidFill>
                <a:latin typeface="Times New Roman" panose="02020603050405020304" pitchFamily="18" charset="0"/>
                <a:ea typeface="华文行楷" panose="02010800040101010101" pitchFamily="2" charset="-122"/>
                <a:cs typeface="Times New Roman" panose="02020603050405020304" pitchFamily="18" charset="0"/>
                <a:sym typeface="+mn-ea"/>
              </a:rPr>
              <a:t>attach much significance to </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education.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
        <p:nvSpPr>
          <p:cNvPr id="12" name="TextBox 5"/>
          <p:cNvSpPr txBox="1"/>
          <p:nvPr/>
        </p:nvSpPr>
        <p:spPr>
          <a:xfrm>
            <a:off x="323705" y="5094167"/>
            <a:ext cx="6480450" cy="523220"/>
          </a:xfrm>
          <a:prstGeom prst="rect">
            <a:avLst/>
          </a:prstGeom>
          <a:noFill/>
          <a:ln>
            <a:solidFill>
              <a:srgbClr val="FF0000"/>
            </a:solid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very significant =of  great significance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
        <p:nvSpPr>
          <p:cNvPr id="2" name="TextBox 5"/>
          <p:cNvSpPr txBox="1"/>
          <p:nvPr/>
        </p:nvSpPr>
        <p:spPr>
          <a:xfrm>
            <a:off x="251700" y="5805165"/>
            <a:ext cx="8948519" cy="523220"/>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The exchange program was _______ great significance.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
        <p:nvSpPr>
          <p:cNvPr id="6" name="TextBox 5"/>
          <p:cNvSpPr txBox="1"/>
          <p:nvPr/>
        </p:nvSpPr>
        <p:spPr>
          <a:xfrm>
            <a:off x="4932025" y="5805165"/>
            <a:ext cx="792055" cy="523220"/>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of</a:t>
            </a:r>
            <a:endParaRPr lang="zh-CN" altLang="en-US"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bg/>
                                          </p:spTgt>
                                        </p:tgtEl>
                                        <p:attrNameLst>
                                          <p:attrName>style.visibility</p:attrName>
                                        </p:attrNameLst>
                                      </p:cBhvr>
                                      <p:to>
                                        <p:strVal val="visible"/>
                                      </p:to>
                                    </p:set>
                                    <p:anim calcmode="lin" valueType="num">
                                      <p:cBhvr additive="base">
                                        <p:cTn id="25" dur="500" fill="hold"/>
                                        <p:tgtEl>
                                          <p:spTgt spid="9">
                                            <p:bg/>
                                          </p:spTgt>
                                        </p:tgtEl>
                                        <p:attrNameLst>
                                          <p:attrName>ppt_x</p:attrName>
                                        </p:attrNameLst>
                                      </p:cBhvr>
                                      <p:tavLst>
                                        <p:tav tm="0">
                                          <p:val>
                                            <p:strVal val="#ppt_x"/>
                                          </p:val>
                                        </p:tav>
                                        <p:tav tm="100000">
                                          <p:val>
                                            <p:strVal val="#ppt_x"/>
                                          </p:val>
                                        </p:tav>
                                      </p:tavLst>
                                    </p:anim>
                                    <p:anim calcmode="lin" valueType="num">
                                      <p:cBhvr additive="base">
                                        <p:cTn id="26" dur="500" fill="hold"/>
                                        <p:tgtEl>
                                          <p:spTgt spid="9">
                                            <p:bg/>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anim calcmode="lin" valueType="num">
                                      <p:cBhvr additive="base">
                                        <p:cTn id="31"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xEl>
                                              <p:pRg st="1" end="1"/>
                                            </p:txEl>
                                          </p:spTgt>
                                        </p:tgtEl>
                                        <p:attrNameLst>
                                          <p:attrName>style.visibility</p:attrName>
                                        </p:attrNameLst>
                                      </p:cBhvr>
                                      <p:to>
                                        <p:strVal val="visible"/>
                                      </p:to>
                                    </p:set>
                                    <p:anim calcmode="lin" valueType="num">
                                      <p:cBhvr additive="base">
                                        <p:cTn id="37"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xEl>
                                              <p:pRg st="2" end="2"/>
                                            </p:txEl>
                                          </p:spTgt>
                                        </p:tgtEl>
                                        <p:attrNameLst>
                                          <p:attrName>style.visibility</p:attrName>
                                        </p:attrNameLst>
                                      </p:cBhvr>
                                      <p:to>
                                        <p:strVal val="visible"/>
                                      </p:to>
                                    </p:set>
                                    <p:anim calcmode="lin" valueType="num">
                                      <p:cBhvr additive="base">
                                        <p:cTn id="43"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bg/>
                                          </p:spTgt>
                                        </p:tgtEl>
                                        <p:attrNameLst>
                                          <p:attrName>style.visibility</p:attrName>
                                        </p:attrNameLst>
                                      </p:cBhvr>
                                      <p:to>
                                        <p:strVal val="visible"/>
                                      </p:to>
                                    </p:set>
                                    <p:anim calcmode="lin" valueType="num">
                                      <p:cBhvr additive="base">
                                        <p:cTn id="49" dur="500" fill="hold"/>
                                        <p:tgtEl>
                                          <p:spTgt spid="10">
                                            <p:bg/>
                                          </p:spTgt>
                                        </p:tgtEl>
                                        <p:attrNameLst>
                                          <p:attrName>ppt_x</p:attrName>
                                        </p:attrNameLst>
                                      </p:cBhvr>
                                      <p:tavLst>
                                        <p:tav tm="0">
                                          <p:val>
                                            <p:strVal val="#ppt_x"/>
                                          </p:val>
                                        </p:tav>
                                        <p:tav tm="100000">
                                          <p:val>
                                            <p:strVal val="#ppt_x"/>
                                          </p:val>
                                        </p:tav>
                                      </p:tavLst>
                                    </p:anim>
                                    <p:anim calcmode="lin" valueType="num">
                                      <p:cBhvr additive="base">
                                        <p:cTn id="50" dur="500" fill="hold"/>
                                        <p:tgtEl>
                                          <p:spTgt spid="10">
                                            <p:bg/>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0">
                                            <p:txEl>
                                              <p:pRg st="0" end="0"/>
                                            </p:txEl>
                                          </p:spTgt>
                                        </p:tgtEl>
                                        <p:attrNameLst>
                                          <p:attrName>style.visibility</p:attrName>
                                        </p:attrNameLst>
                                      </p:cBhvr>
                                      <p:to>
                                        <p:strVal val="visible"/>
                                      </p:to>
                                    </p:set>
                                    <p:anim calcmode="lin" valueType="num">
                                      <p:cBhvr additive="base">
                                        <p:cTn id="55"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1">
                                            <p:bg/>
                                          </p:spTgt>
                                        </p:tgtEl>
                                        <p:attrNameLst>
                                          <p:attrName>style.visibility</p:attrName>
                                        </p:attrNameLst>
                                      </p:cBhvr>
                                      <p:to>
                                        <p:strVal val="visible"/>
                                      </p:to>
                                    </p:set>
                                    <p:anim calcmode="lin" valueType="num">
                                      <p:cBhvr additive="base">
                                        <p:cTn id="61" dur="500" fill="hold"/>
                                        <p:tgtEl>
                                          <p:spTgt spid="11">
                                            <p:bg/>
                                          </p:spTgt>
                                        </p:tgtEl>
                                        <p:attrNameLst>
                                          <p:attrName>ppt_x</p:attrName>
                                        </p:attrNameLst>
                                      </p:cBhvr>
                                      <p:tavLst>
                                        <p:tav tm="0">
                                          <p:val>
                                            <p:strVal val="#ppt_x"/>
                                          </p:val>
                                        </p:tav>
                                        <p:tav tm="100000">
                                          <p:val>
                                            <p:strVal val="#ppt_x"/>
                                          </p:val>
                                        </p:tav>
                                      </p:tavLst>
                                    </p:anim>
                                    <p:anim calcmode="lin" valueType="num">
                                      <p:cBhvr additive="base">
                                        <p:cTn id="62" dur="500" fill="hold"/>
                                        <p:tgtEl>
                                          <p:spTgt spid="11">
                                            <p:bg/>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1">
                                            <p:txEl>
                                              <p:pRg st="0" end="0"/>
                                            </p:txEl>
                                          </p:spTgt>
                                        </p:tgtEl>
                                        <p:attrNameLst>
                                          <p:attrName>style.visibility</p:attrName>
                                        </p:attrNameLst>
                                      </p:cBhvr>
                                      <p:to>
                                        <p:strVal val="visible"/>
                                      </p:to>
                                    </p:set>
                                    <p:anim calcmode="lin" valueType="num">
                                      <p:cBhvr additive="base">
                                        <p:cTn id="6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1">
                                            <p:txEl>
                                              <p:pRg st="1" end="1"/>
                                            </p:txEl>
                                          </p:spTgt>
                                        </p:tgtEl>
                                        <p:attrNameLst>
                                          <p:attrName>style.visibility</p:attrName>
                                        </p:attrNameLst>
                                      </p:cBhvr>
                                      <p:to>
                                        <p:strVal val="visible"/>
                                      </p:to>
                                    </p:set>
                                    <p:anim calcmode="lin" valueType="num">
                                      <p:cBhvr additive="base">
                                        <p:cTn id="7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2">
                                            <p:bg/>
                                          </p:spTgt>
                                        </p:tgtEl>
                                        <p:attrNameLst>
                                          <p:attrName>style.visibility</p:attrName>
                                        </p:attrNameLst>
                                      </p:cBhvr>
                                      <p:to>
                                        <p:strVal val="visible"/>
                                      </p:to>
                                    </p:set>
                                    <p:anim calcmode="lin" valueType="num">
                                      <p:cBhvr additive="base">
                                        <p:cTn id="79" dur="500" fill="hold"/>
                                        <p:tgtEl>
                                          <p:spTgt spid="12">
                                            <p:bg/>
                                          </p:spTgt>
                                        </p:tgtEl>
                                        <p:attrNameLst>
                                          <p:attrName>ppt_x</p:attrName>
                                        </p:attrNameLst>
                                      </p:cBhvr>
                                      <p:tavLst>
                                        <p:tav tm="0">
                                          <p:val>
                                            <p:strVal val="#ppt_x"/>
                                          </p:val>
                                        </p:tav>
                                        <p:tav tm="100000">
                                          <p:val>
                                            <p:strVal val="#ppt_x"/>
                                          </p:val>
                                        </p:tav>
                                      </p:tavLst>
                                    </p:anim>
                                    <p:anim calcmode="lin" valueType="num">
                                      <p:cBhvr additive="base">
                                        <p:cTn id="80" dur="500" fill="hold"/>
                                        <p:tgtEl>
                                          <p:spTgt spid="12">
                                            <p:bg/>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2">
                                            <p:txEl>
                                              <p:pRg st="0" end="0"/>
                                            </p:txEl>
                                          </p:spTgt>
                                        </p:tgtEl>
                                        <p:attrNameLst>
                                          <p:attrName>style.visibility</p:attrName>
                                        </p:attrNameLst>
                                      </p:cBhvr>
                                      <p:to>
                                        <p:strVal val="visible"/>
                                      </p:to>
                                    </p:set>
                                    <p:anim calcmode="lin" valueType="num">
                                      <p:cBhvr additive="base">
                                        <p:cTn id="85"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2">
                                            <p:txEl>
                                              <p:pRg st="0" end="0"/>
                                            </p:txEl>
                                          </p:spTgt>
                                        </p:tgtEl>
                                        <p:attrNameLst>
                                          <p:attrName>style.visibility</p:attrName>
                                        </p:attrNameLst>
                                      </p:cBhvr>
                                      <p:to>
                                        <p:strVal val="visible"/>
                                      </p:to>
                                    </p:set>
                                    <p:anim calcmode="lin" valueType="num">
                                      <p:cBhvr additive="base">
                                        <p:cTn id="91"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6"/>
                                        </p:tgtEl>
                                        <p:attrNameLst>
                                          <p:attrName>style.visibility</p:attrName>
                                        </p:attrNameLst>
                                      </p:cBhvr>
                                      <p:to>
                                        <p:strVal val="visible"/>
                                      </p:to>
                                    </p:set>
                                    <p:anim calcmode="lin" valueType="num">
                                      <p:cBhvr additive="base">
                                        <p:cTn id="97" dur="500" fill="hold"/>
                                        <p:tgtEl>
                                          <p:spTgt spid="6"/>
                                        </p:tgtEl>
                                        <p:attrNameLst>
                                          <p:attrName>ppt_x</p:attrName>
                                        </p:attrNameLst>
                                      </p:cBhvr>
                                      <p:tavLst>
                                        <p:tav tm="0">
                                          <p:val>
                                            <p:strVal val="#ppt_x"/>
                                          </p:val>
                                        </p:tav>
                                        <p:tav tm="100000">
                                          <p:val>
                                            <p:strVal val="#ppt_x"/>
                                          </p:val>
                                        </p:tav>
                                      </p:tavLst>
                                    </p:anim>
                                    <p:anim calcmode="lin" valueType="num">
                                      <p:cBhvr additive="base">
                                        <p:cTn id="9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P spid="7" grpId="0"/>
      <p:bldP spid="9" grpId="0" animBg="1" build="p"/>
      <p:bldP spid="10" grpId="0" animBg="1" build="p"/>
      <p:bldP spid="11" grpId="0" animBg="1" build="p"/>
      <p:bldP spid="12" grpId="0" animBg="1" build="p"/>
      <p:bldP spid="2" grpId="0" build="p"/>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5"/>
          <p:cNvSpPr txBox="1"/>
          <p:nvPr/>
        </p:nvSpPr>
        <p:spPr>
          <a:xfrm>
            <a:off x="323704" y="2060905"/>
            <a:ext cx="8948519" cy="2246769"/>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fade away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1) </a:t>
            </a:r>
            <a:r>
              <a:rPr lang="en-US" altLang="zh-CN" sz="2800" b="1" dirty="0">
                <a:solidFill>
                  <a:srgbClr val="002060"/>
                </a:solidFill>
                <a:latin typeface="Times New Roman" panose="02020603050405020304" pitchFamily="18" charset="0"/>
                <a:cs typeface="Times New Roman" panose="02020603050405020304" pitchFamily="18" charset="0"/>
              </a:rPr>
              <a:t>to disappear gradually</a:t>
            </a:r>
            <a:r>
              <a:rPr lang="zh-CN" altLang="en-US" sz="2800" b="1" dirty="0">
                <a:solidFill>
                  <a:srgbClr val="002060"/>
                </a:solidFill>
                <a:latin typeface="Times New Roman" panose="02020603050405020304" pitchFamily="18" charset="0"/>
                <a:cs typeface="Times New Roman" panose="02020603050405020304" pitchFamily="18" charset="0"/>
              </a:rPr>
              <a:t>逐渐消逝；逐渐消失</a:t>
            </a:r>
            <a:endParaRPr lang="en-US" altLang="zh-CN" sz="2800" b="1" dirty="0">
              <a:solidFill>
                <a:srgbClr val="002060"/>
              </a:solidFill>
              <a:latin typeface="Times New Roman" panose="02020603050405020304" pitchFamily="18" charset="0"/>
              <a:cs typeface="Times New Roman" panose="02020603050405020304" pitchFamily="18" charset="0"/>
            </a:endParaRPr>
          </a:p>
          <a:p>
            <a:r>
              <a:rPr lang="en-US" altLang="zh-CN" sz="2800" b="1" dirty="0">
                <a:solidFill>
                  <a:srgbClr val="002060"/>
                </a:solidFill>
                <a:latin typeface="Times New Roman" panose="02020603050405020304" pitchFamily="18" charset="0"/>
                <a:cs typeface="Times New Roman" panose="02020603050405020304" pitchFamily="18" charset="0"/>
              </a:rPr>
              <a:t>   The laughter </a:t>
            </a:r>
            <a:r>
              <a:rPr lang="en-US" altLang="zh-CN" sz="2800" b="1" dirty="0">
                <a:solidFill>
                  <a:srgbClr val="FF0000"/>
                </a:solidFill>
                <a:latin typeface="Times New Roman" panose="02020603050405020304" pitchFamily="18" charset="0"/>
                <a:cs typeface="Times New Roman" panose="02020603050405020304" pitchFamily="18" charset="0"/>
              </a:rPr>
              <a:t>faded away</a:t>
            </a:r>
            <a:r>
              <a:rPr lang="en-US" altLang="zh-CN" sz="2800" b="1" dirty="0">
                <a:solidFill>
                  <a:srgbClr val="002060"/>
                </a:solidFill>
                <a:latin typeface="Times New Roman" panose="02020603050405020304" pitchFamily="18" charset="0"/>
                <a:cs typeface="Times New Roman" panose="02020603050405020304" pitchFamily="18" charset="0"/>
              </a:rPr>
              <a:t>.</a:t>
            </a:r>
            <a:endParaRPr lang="en-US" altLang="zh-CN" sz="2800" b="1" dirty="0">
              <a:solidFill>
                <a:srgbClr val="002060"/>
              </a:solidFill>
              <a:latin typeface="Times New Roman" panose="02020603050405020304" pitchFamily="18" charset="0"/>
              <a:cs typeface="Times New Roman" panose="02020603050405020304" pitchFamily="18" charset="0"/>
            </a:endParaRPr>
          </a:p>
          <a:p>
            <a:r>
              <a:rPr lang="en-US" altLang="zh-CN" sz="2800" b="1" dirty="0">
                <a:solidFill>
                  <a:srgbClr val="002060"/>
                </a:solidFill>
                <a:latin typeface="Times New Roman" panose="02020603050405020304" pitchFamily="18" charset="0"/>
                <a:cs typeface="Times New Roman" panose="02020603050405020304" pitchFamily="18" charset="0"/>
              </a:rPr>
              <a:t>   </a:t>
            </a:r>
            <a:r>
              <a:rPr lang="zh-CN" altLang="en-US" sz="2800" b="1" dirty="0">
                <a:solidFill>
                  <a:srgbClr val="002060"/>
                </a:solidFill>
                <a:latin typeface="Times New Roman" panose="02020603050405020304" pitchFamily="18" charset="0"/>
                <a:cs typeface="Times New Roman" panose="02020603050405020304" pitchFamily="18" charset="0"/>
              </a:rPr>
              <a:t>笑声逐渐消逝。</a:t>
            </a:r>
            <a:endParaRPr lang="en-US" altLang="zh-CN" sz="2800" b="1" dirty="0">
              <a:solidFill>
                <a:srgbClr val="002060"/>
              </a:solidFill>
              <a:latin typeface="Times New Roman" panose="02020603050405020304" pitchFamily="18" charset="0"/>
              <a:cs typeface="Times New Roman" panose="02020603050405020304" pitchFamily="18" charset="0"/>
            </a:endParaRPr>
          </a:p>
          <a:p>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
        <p:nvSpPr>
          <p:cNvPr id="6" name="TextBox 5"/>
          <p:cNvSpPr txBox="1"/>
          <p:nvPr/>
        </p:nvSpPr>
        <p:spPr>
          <a:xfrm>
            <a:off x="294460" y="3933035"/>
            <a:ext cx="8948519" cy="2308324"/>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a:t>
            </a:r>
            <a:r>
              <a:rPr lang="en-US" altLang="zh-CN" sz="2800" b="1" dirty="0">
                <a:solidFill>
                  <a:srgbClr val="FF0000"/>
                </a:solidFill>
                <a:latin typeface="Times New Roman" panose="02020603050405020304" pitchFamily="18" charset="0"/>
                <a:ea typeface="华文行楷" panose="02010800040101010101" pitchFamily="2" charset="-122"/>
                <a:cs typeface="Times New Roman" panose="02020603050405020304" pitchFamily="18" charset="0"/>
                <a:sym typeface="+mn-ea"/>
              </a:rPr>
              <a:t>fade out</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a:t>
            </a:r>
            <a:r>
              <a:rPr lang="en-US" altLang="zh-CN" sz="2800" b="1" dirty="0">
                <a:solidFill>
                  <a:srgbClr val="002060"/>
                </a:solidFill>
                <a:latin typeface="Times New Roman" panose="02020603050405020304" pitchFamily="18" charset="0"/>
                <a:cs typeface="Times New Roman" panose="02020603050405020304" pitchFamily="18" charset="0"/>
              </a:rPr>
              <a:t>become clearer or louder/less clear or quieter</a:t>
            </a:r>
            <a:r>
              <a:rPr lang="zh-CN" altLang="en-US" sz="2800" dirty="0">
                <a:solidFill>
                  <a:srgbClr val="002060"/>
                </a:solidFill>
                <a:latin typeface="Times New Roman" panose="02020603050405020304" pitchFamily="18" charset="0"/>
                <a:cs typeface="Times New Roman" panose="02020603050405020304" pitchFamily="18" charset="0"/>
              </a:rPr>
              <a:t>（画面）淡入／淡出，渐显／渐隐；（声音）渐强／渐弱</a:t>
            </a:r>
            <a:endParaRPr lang="en-US" altLang="zh-CN" sz="2800" dirty="0">
              <a:solidFill>
                <a:srgbClr val="002060"/>
              </a:solidFill>
              <a:latin typeface="Times New Roman" panose="02020603050405020304" pitchFamily="18" charset="0"/>
              <a:cs typeface="Times New Roman" panose="02020603050405020304" pitchFamily="18" charset="0"/>
            </a:endParaRPr>
          </a:p>
          <a:p>
            <a:r>
              <a:rPr lang="en-US" altLang="zh-CN" sz="3200" b="1" dirty="0">
                <a:latin typeface="Times New Roman" panose="02020603050405020304" pitchFamily="18" charset="0"/>
                <a:cs typeface="Times New Roman" panose="02020603050405020304" pitchFamily="18" charset="0"/>
              </a:rPr>
              <a:t>The music </a:t>
            </a:r>
            <a:r>
              <a:rPr lang="en-US" altLang="zh-CN" sz="3200" b="1" dirty="0">
                <a:solidFill>
                  <a:srgbClr val="FF0000"/>
                </a:solidFill>
                <a:latin typeface="Times New Roman" panose="02020603050405020304" pitchFamily="18" charset="0"/>
                <a:cs typeface="Times New Roman" panose="02020603050405020304" pitchFamily="18" charset="0"/>
              </a:rPr>
              <a:t>faded out </a:t>
            </a:r>
            <a:r>
              <a:rPr lang="en-US" altLang="zh-CN" sz="3200" b="1" dirty="0">
                <a:latin typeface="Times New Roman" panose="02020603050405020304" pitchFamily="18" charset="0"/>
                <a:cs typeface="Times New Roman" panose="02020603050405020304" pitchFamily="18" charset="0"/>
              </a:rPr>
              <a:t>at the end of the scene.</a:t>
            </a:r>
            <a:endParaRPr lang="zh-CN" altLang="en-US" sz="3200" b="1" dirty="0">
              <a:latin typeface="Times New Roman" panose="02020603050405020304" pitchFamily="18" charset="0"/>
              <a:cs typeface="Times New Roman" panose="02020603050405020304" pitchFamily="18" charset="0"/>
            </a:endParaRPr>
          </a:p>
          <a:p>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
        <p:nvSpPr>
          <p:cNvPr id="7" name="TextBox 5"/>
          <p:cNvSpPr txBox="1"/>
          <p:nvPr/>
        </p:nvSpPr>
        <p:spPr>
          <a:xfrm>
            <a:off x="294461" y="35539"/>
            <a:ext cx="8948519" cy="954107"/>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2. ..some traditions may </a:t>
            </a:r>
            <a:r>
              <a:rPr lang="en-US" altLang="zh-CN" sz="2800" b="1" dirty="0">
                <a:solidFill>
                  <a:srgbClr val="FF0000"/>
                </a:solidFill>
                <a:latin typeface="Times New Roman" panose="02020603050405020304" pitchFamily="18" charset="0"/>
                <a:ea typeface="华文行楷" panose="02010800040101010101" pitchFamily="2" charset="-122"/>
                <a:cs typeface="Times New Roman" panose="02020603050405020304" pitchFamily="18" charset="0"/>
                <a:sym typeface="+mn-ea"/>
              </a:rPr>
              <a:t>fade away </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and others may be </a:t>
            </a:r>
            <a:r>
              <a:rPr lang="en-US" altLang="zh-CN" sz="2800" b="1" u="sng"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established</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
        <p:nvSpPr>
          <p:cNvPr id="8" name="线形标注 1 7"/>
          <p:cNvSpPr/>
          <p:nvPr/>
        </p:nvSpPr>
        <p:spPr>
          <a:xfrm>
            <a:off x="2411850" y="805225"/>
            <a:ext cx="6696465" cy="967660"/>
          </a:xfrm>
          <a:prstGeom prst="borderCallout1">
            <a:avLst>
              <a:gd name="adj1" fmla="val 18750"/>
              <a:gd name="adj2" fmla="val -8333"/>
              <a:gd name="adj3" fmla="val 7948"/>
              <a:gd name="adj4" fmla="val -128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400" b="1" dirty="0">
                <a:latin typeface="Times New Roman" panose="02020603050405020304" pitchFamily="18" charset="0"/>
                <a:cs typeface="Times New Roman" panose="02020603050405020304" pitchFamily="18" charset="0"/>
              </a:rPr>
              <a:t>to make people accept a belief, claim, custom </a:t>
            </a:r>
            <a:endParaRPr lang="en-US" altLang="zh-CN" sz="2400" b="1" dirty="0">
              <a:latin typeface="Times New Roman" panose="02020603050405020304" pitchFamily="18" charset="0"/>
              <a:cs typeface="Times New Roman" panose="02020603050405020304" pitchFamily="18" charset="0"/>
            </a:endParaRPr>
          </a:p>
          <a:p>
            <a:r>
              <a:rPr lang="zh-CN" altLang="en-US" sz="2400" b="1" dirty="0">
                <a:latin typeface="Times New Roman" panose="02020603050405020304" pitchFamily="18" charset="0"/>
                <a:cs typeface="Times New Roman" panose="02020603050405020304" pitchFamily="18" charset="0"/>
              </a:rPr>
              <a:t>使</a:t>
            </a:r>
            <a:r>
              <a:rPr lang="en-US" altLang="zh-CN" sz="2400" b="1" dirty="0">
                <a:latin typeface="Times New Roman" panose="02020603050405020304" pitchFamily="18" charset="0"/>
                <a:cs typeface="Times New Roman" panose="02020603050405020304" pitchFamily="18" charset="0"/>
              </a:rPr>
              <a:t>…</a:t>
            </a:r>
            <a:r>
              <a:rPr lang="zh-CN" altLang="en-US" sz="2400" b="1" dirty="0">
                <a:latin typeface="Times New Roman" panose="02020603050405020304" pitchFamily="18" charset="0"/>
                <a:cs typeface="Times New Roman" panose="02020603050405020304" pitchFamily="18" charset="0"/>
              </a:rPr>
              <a:t>获得接受；使</a:t>
            </a:r>
            <a:r>
              <a:rPr lang="en-US" altLang="zh-CN" sz="2400" b="1" dirty="0">
                <a:latin typeface="Times New Roman" panose="02020603050405020304" pitchFamily="18" charset="0"/>
                <a:cs typeface="Times New Roman" panose="02020603050405020304" pitchFamily="18" charset="0"/>
              </a:rPr>
              <a:t>…</a:t>
            </a:r>
            <a:r>
              <a:rPr lang="zh-CN" altLang="en-US" sz="2400" b="1" dirty="0">
                <a:latin typeface="Times New Roman" panose="02020603050405020304" pitchFamily="18" charset="0"/>
                <a:cs typeface="Times New Roman" panose="02020603050405020304" pitchFamily="18" charset="0"/>
              </a:rPr>
              <a:t>得到认可</a:t>
            </a:r>
            <a:endParaRPr lang="zh-CN" altLang="en-US" sz="2400"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additive="base">
                                        <p:cTn id="1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 calcmode="lin" valueType="num">
                                      <p:cBhvr additive="base">
                                        <p:cTn id="25"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2" end="2"/>
                                            </p:txEl>
                                          </p:spTgt>
                                        </p:tgtEl>
                                        <p:attrNameLst>
                                          <p:attrName>style.visibility</p:attrName>
                                        </p:attrNameLst>
                                      </p:cBhvr>
                                      <p:to>
                                        <p:strVal val="visible"/>
                                      </p:to>
                                    </p:set>
                                    <p:anim calcmode="lin" valueType="num">
                                      <p:cBhvr additive="base">
                                        <p:cTn id="31"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xEl>
                                              <p:pRg st="3" end="3"/>
                                            </p:txEl>
                                          </p:spTgt>
                                        </p:tgtEl>
                                        <p:attrNameLst>
                                          <p:attrName>style.visibility</p:attrName>
                                        </p:attrNameLst>
                                      </p:cBhvr>
                                      <p:to>
                                        <p:strVal val="visible"/>
                                      </p:to>
                                    </p:set>
                                    <p:anim calcmode="lin" valueType="num">
                                      <p:cBhvr additive="base">
                                        <p:cTn id="3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0" end="0"/>
                                            </p:txEl>
                                          </p:spTgt>
                                        </p:tgtEl>
                                        <p:attrNameLst>
                                          <p:attrName>style.visibility</p:attrName>
                                        </p:attrNameLst>
                                      </p:cBhvr>
                                      <p:to>
                                        <p:strVal val="visible"/>
                                      </p:to>
                                    </p:set>
                                    <p:anim calcmode="lin" valueType="num">
                                      <p:cBhvr additive="base">
                                        <p:cTn id="4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1" end="1"/>
                                            </p:txEl>
                                          </p:spTgt>
                                        </p:tgtEl>
                                        <p:attrNameLst>
                                          <p:attrName>style.visibility</p:attrName>
                                        </p:attrNameLst>
                                      </p:cBhvr>
                                      <p:to>
                                        <p:strVal val="visible"/>
                                      </p:to>
                                    </p:set>
                                    <p:anim calcmode="lin" valueType="num">
                                      <p:cBhvr additive="base">
                                        <p:cTn id="49"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build="p"/>
      <p:bldP spid="7" grpId="0" build="p"/>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5"/>
          <p:cNvSpPr txBox="1"/>
          <p:nvPr/>
        </p:nvSpPr>
        <p:spPr>
          <a:xfrm>
            <a:off x="230951" y="116770"/>
            <a:ext cx="8948519" cy="1384995"/>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3. Another example is Halloween, which slowly became an exciting festival for children, ____________ its religious origins.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
        <p:nvSpPr>
          <p:cNvPr id="7" name="TextBox 5"/>
          <p:cNvSpPr txBox="1"/>
          <p:nvPr/>
        </p:nvSpPr>
        <p:spPr>
          <a:xfrm>
            <a:off x="5292050" y="547657"/>
            <a:ext cx="2232155" cy="523220"/>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in spite of </a:t>
            </a:r>
            <a:endParaRPr lang="zh-CN" altLang="en-US"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9" name="TextBox 5"/>
          <p:cNvSpPr txBox="1"/>
          <p:nvPr/>
        </p:nvSpPr>
        <p:spPr>
          <a:xfrm>
            <a:off x="3635935" y="1082105"/>
            <a:ext cx="4393820" cy="523220"/>
          </a:xfrm>
          <a:prstGeom prst="rect">
            <a:avLst/>
          </a:prstGeom>
          <a:solidFill>
            <a:schemeClr val="accent2"/>
          </a:solidFill>
          <a:ln>
            <a:noFill/>
          </a:ln>
          <a:effectLst>
            <a:outerShdw dist="38100" sx="1000" sy="1000" algn="tl" rotWithShape="0">
              <a:schemeClr val="tx1"/>
            </a:outerShdw>
          </a:effectLst>
        </p:spPr>
        <p:txBody>
          <a:bodyPr wrap="square" rtlCol="0">
            <a:spAutoFit/>
          </a:bodyPr>
          <a:lstStyle/>
          <a:p>
            <a:pPr algn="l"/>
            <a:r>
              <a:rPr lang="en-US" altLang="zh-CN" sz="2800" b="1" dirty="0">
                <a:solidFill>
                  <a:schemeClr val="bg1"/>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in spite </a:t>
            </a:r>
            <a:r>
              <a:rPr lang="en-US" altLang="zh-CN" sz="2800" b="1" dirty="0" err="1">
                <a:solidFill>
                  <a:schemeClr val="bg1"/>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of+n</a:t>
            </a:r>
            <a:r>
              <a:rPr lang="en-US" altLang="zh-CN" sz="2800" b="1" dirty="0">
                <a:solidFill>
                  <a:schemeClr val="bg1"/>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 =despite +n. </a:t>
            </a:r>
            <a:endParaRPr lang="zh-CN" altLang="en-US" sz="2800" b="1" dirty="0">
              <a:solidFill>
                <a:schemeClr val="bg1"/>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11" name="TextBox 5"/>
          <p:cNvSpPr txBox="1"/>
          <p:nvPr/>
        </p:nvSpPr>
        <p:spPr>
          <a:xfrm>
            <a:off x="195481" y="1696305"/>
            <a:ext cx="8948519" cy="2246769"/>
          </a:xfrm>
          <a:prstGeom prst="rect">
            <a:avLst/>
          </a:prstGeom>
          <a:noFill/>
          <a:ln>
            <a:noFill/>
          </a:ln>
          <a:effectLst>
            <a:outerShdw dist="38100" sx="1000" sy="1000" algn="tl" rotWithShape="0">
              <a:schemeClr val="tx1"/>
            </a:outerShdw>
          </a:effectLst>
        </p:spPr>
        <p:txBody>
          <a:bodyPr wrap="square" rtlCol="0">
            <a:spAutoFit/>
          </a:bodyPr>
          <a:lstStyle/>
          <a:p>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尽管年事已高，他依然过着一种忙碌的生活。</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1) </a:t>
            </a:r>
            <a:r>
              <a:rPr lang="en-US" altLang="zh-CN" sz="2800" b="1" dirty="0">
                <a:solidFill>
                  <a:srgbClr val="FF0000"/>
                </a:solidFill>
                <a:latin typeface="Times New Roman" panose="02020603050405020304" pitchFamily="18" charset="0"/>
                <a:ea typeface="华文行楷" panose="02010800040101010101" pitchFamily="2" charset="-122"/>
                <a:cs typeface="Times New Roman" panose="02020603050405020304" pitchFamily="18" charset="0"/>
                <a:sym typeface="+mn-ea"/>
              </a:rPr>
              <a:t>In spite of </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his age, he leads an active life.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2) </a:t>
            </a:r>
            <a:r>
              <a:rPr lang="en-US" altLang="zh-CN" sz="2800" b="1" dirty="0">
                <a:solidFill>
                  <a:srgbClr val="FF0000"/>
                </a:solidFill>
                <a:latin typeface="Times New Roman" panose="02020603050405020304" pitchFamily="18" charset="0"/>
                <a:ea typeface="华文行楷" panose="02010800040101010101" pitchFamily="2" charset="-122"/>
                <a:cs typeface="Times New Roman" panose="02020603050405020304" pitchFamily="18" charset="0"/>
                <a:sym typeface="+mn-ea"/>
              </a:rPr>
              <a:t>Despite</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his age, he leads an active life.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3) </a:t>
            </a:r>
            <a:r>
              <a:rPr lang="en-US" altLang="zh-CN" sz="2800" b="1" dirty="0">
                <a:solidFill>
                  <a:srgbClr val="FF0000"/>
                </a:solidFill>
                <a:latin typeface="Times New Roman" panose="02020603050405020304" pitchFamily="18" charset="0"/>
                <a:ea typeface="华文行楷" panose="02010800040101010101" pitchFamily="2" charset="-122"/>
                <a:cs typeface="Times New Roman" panose="02020603050405020304" pitchFamily="18" charset="0"/>
                <a:sym typeface="+mn-ea"/>
              </a:rPr>
              <a:t>Although/Though</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he is old, he leads an active life.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4) </a:t>
            </a:r>
            <a:r>
              <a:rPr lang="en-US" altLang="zh-CN" sz="2800" b="1" dirty="0">
                <a:solidFill>
                  <a:srgbClr val="FF0000"/>
                </a:solidFill>
                <a:latin typeface="Times New Roman" panose="02020603050405020304" pitchFamily="18" charset="0"/>
                <a:ea typeface="华文行楷" panose="02010800040101010101" pitchFamily="2" charset="-122"/>
                <a:cs typeface="Times New Roman" panose="02020603050405020304" pitchFamily="18" charset="0"/>
                <a:sym typeface="+mn-ea"/>
              </a:rPr>
              <a:t>No matter how old </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he is, he leads an active life.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
        <p:nvSpPr>
          <p:cNvPr id="12" name="TextBox 5"/>
          <p:cNvSpPr txBox="1"/>
          <p:nvPr/>
        </p:nvSpPr>
        <p:spPr>
          <a:xfrm>
            <a:off x="187893" y="3881606"/>
            <a:ext cx="8948519" cy="954107"/>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________________________ they may seem, all over the world, the spirit of sharing … is common in all festivals</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
        <p:nvSpPr>
          <p:cNvPr id="13" name="TextBox 5"/>
          <p:cNvSpPr txBox="1"/>
          <p:nvPr/>
        </p:nvSpPr>
        <p:spPr>
          <a:xfrm>
            <a:off x="401542" y="3881606"/>
            <a:ext cx="4260610" cy="523220"/>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No matter how different </a:t>
            </a:r>
            <a:endParaRPr lang="zh-CN" altLang="en-US"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14" name="TextBox 5"/>
          <p:cNvSpPr txBox="1"/>
          <p:nvPr/>
        </p:nvSpPr>
        <p:spPr>
          <a:xfrm>
            <a:off x="230950" y="4941105"/>
            <a:ext cx="8948519" cy="954107"/>
          </a:xfrm>
          <a:prstGeom prst="rect">
            <a:avLst/>
          </a:prstGeom>
          <a:noFill/>
          <a:ln>
            <a:noFill/>
          </a:ln>
          <a:effectLst>
            <a:outerShdw dist="38100" sx="1000" sy="1000" algn="tl" rotWithShape="0">
              <a:schemeClr val="tx1"/>
            </a:outerShdw>
          </a:effectLst>
        </p:spPr>
        <p:txBody>
          <a:bodyPr wrap="square" rtlCol="0">
            <a:spAutoFit/>
          </a:bodyPr>
          <a:lstStyle/>
          <a:p>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无论遇到什么困难，他们都没有放弃。</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a:t>
            </a:r>
            <a:r>
              <a:rPr lang="en-US" altLang="zh-CN" sz="2800" b="1" dirty="0">
                <a:solidFill>
                  <a:srgbClr val="FF0000"/>
                </a:solidFill>
                <a:latin typeface="Times New Roman" panose="02020603050405020304" pitchFamily="18" charset="0"/>
                <a:ea typeface="华文行楷" panose="02010800040101010101" pitchFamily="2" charset="-122"/>
                <a:cs typeface="Times New Roman" panose="02020603050405020304" pitchFamily="18" charset="0"/>
                <a:sym typeface="+mn-ea"/>
              </a:rPr>
              <a:t>No matter what difficulties </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they met, they didn’t give up.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0" end="0"/>
                                            </p:txEl>
                                          </p:spTgt>
                                        </p:tgtEl>
                                        <p:attrNameLst>
                                          <p:attrName>style.visibility</p:attrName>
                                        </p:attrNameLst>
                                      </p:cBhvr>
                                      <p:to>
                                        <p:strVal val="visible"/>
                                      </p:to>
                                    </p:set>
                                    <p:anim calcmode="lin" valueType="num">
                                      <p:cBhvr additive="base">
                                        <p:cTn id="25"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xEl>
                                              <p:pRg st="1" end="1"/>
                                            </p:txEl>
                                          </p:spTgt>
                                        </p:tgtEl>
                                        <p:attrNameLst>
                                          <p:attrName>style.visibility</p:attrName>
                                        </p:attrNameLst>
                                      </p:cBhvr>
                                      <p:to>
                                        <p:strVal val="visible"/>
                                      </p:to>
                                    </p:set>
                                    <p:anim calcmode="lin" valueType="num">
                                      <p:cBhvr additive="base">
                                        <p:cTn id="31"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xEl>
                                              <p:pRg st="2" end="2"/>
                                            </p:txEl>
                                          </p:spTgt>
                                        </p:tgtEl>
                                        <p:attrNameLst>
                                          <p:attrName>style.visibility</p:attrName>
                                        </p:attrNameLst>
                                      </p:cBhvr>
                                      <p:to>
                                        <p:strVal val="visible"/>
                                      </p:to>
                                    </p:set>
                                    <p:anim calcmode="lin" valueType="num">
                                      <p:cBhvr additive="base">
                                        <p:cTn id="37"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xEl>
                                              <p:pRg st="3" end="3"/>
                                            </p:txEl>
                                          </p:spTgt>
                                        </p:tgtEl>
                                        <p:attrNameLst>
                                          <p:attrName>style.visibility</p:attrName>
                                        </p:attrNameLst>
                                      </p:cBhvr>
                                      <p:to>
                                        <p:strVal val="visible"/>
                                      </p:to>
                                    </p:set>
                                    <p:anim calcmode="lin" valueType="num">
                                      <p:cBhvr additive="base">
                                        <p:cTn id="43"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xEl>
                                              <p:pRg st="4" end="4"/>
                                            </p:txEl>
                                          </p:spTgt>
                                        </p:tgtEl>
                                        <p:attrNameLst>
                                          <p:attrName>style.visibility</p:attrName>
                                        </p:attrNameLst>
                                      </p:cBhvr>
                                      <p:to>
                                        <p:strVal val="visible"/>
                                      </p:to>
                                    </p:set>
                                    <p:anim calcmode="lin" valueType="num">
                                      <p:cBhvr additive="base">
                                        <p:cTn id="49"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txEl>
                                              <p:pRg st="0" end="0"/>
                                            </p:txEl>
                                          </p:spTgt>
                                        </p:tgtEl>
                                        <p:attrNameLst>
                                          <p:attrName>style.visibility</p:attrName>
                                        </p:attrNameLst>
                                      </p:cBhvr>
                                      <p:to>
                                        <p:strVal val="visible"/>
                                      </p:to>
                                    </p:set>
                                    <p:anim calcmode="lin" valueType="num">
                                      <p:cBhvr additive="base">
                                        <p:cTn id="55"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additive="base">
                                        <p:cTn id="61" dur="500" fill="hold"/>
                                        <p:tgtEl>
                                          <p:spTgt spid="13"/>
                                        </p:tgtEl>
                                        <p:attrNameLst>
                                          <p:attrName>ppt_x</p:attrName>
                                        </p:attrNameLst>
                                      </p:cBhvr>
                                      <p:tavLst>
                                        <p:tav tm="0">
                                          <p:val>
                                            <p:strVal val="#ppt_x"/>
                                          </p:val>
                                        </p:tav>
                                        <p:tav tm="100000">
                                          <p:val>
                                            <p:strVal val="#ppt_x"/>
                                          </p:val>
                                        </p:tav>
                                      </p:tavLst>
                                    </p:anim>
                                    <p:anim calcmode="lin" valueType="num">
                                      <p:cBhvr additive="base">
                                        <p:cTn id="6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xEl>
                                              <p:pRg st="0" end="0"/>
                                            </p:txEl>
                                          </p:spTgt>
                                        </p:tgtEl>
                                        <p:attrNameLst>
                                          <p:attrName>style.visibility</p:attrName>
                                        </p:attrNameLst>
                                      </p:cBhvr>
                                      <p:to>
                                        <p:strVal val="visible"/>
                                      </p:to>
                                    </p:set>
                                    <p:anim calcmode="lin" valueType="num">
                                      <p:cBhvr additive="base">
                                        <p:cTn id="67"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4">
                                            <p:txEl>
                                              <p:pRg st="1" end="1"/>
                                            </p:txEl>
                                          </p:spTgt>
                                        </p:tgtEl>
                                        <p:attrNameLst>
                                          <p:attrName>style.visibility</p:attrName>
                                        </p:attrNameLst>
                                      </p:cBhvr>
                                      <p:to>
                                        <p:strVal val="visible"/>
                                      </p:to>
                                    </p:set>
                                    <p:anim calcmode="lin" valueType="num">
                                      <p:cBhvr additive="base">
                                        <p:cTn id="73" dur="500" fill="hold"/>
                                        <p:tgtEl>
                                          <p:spTgt spid="14">
                                            <p:txEl>
                                              <p:pRg st="1" end="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7" grpId="0"/>
      <p:bldP spid="9" grpId="0" animBg="1"/>
      <p:bldP spid="11" grpId="0" build="p"/>
      <p:bldP spid="12" grpId="0" build="p"/>
      <p:bldP spid="13" grpId="0"/>
      <p:bldP spid="1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9695" y="188775"/>
            <a:ext cx="1352305" cy="523220"/>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Para 4 </a:t>
            </a:r>
            <a:endParaRPr lang="zh-CN" altLang="en-US"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7" name="TextBox 5"/>
          <p:cNvSpPr txBox="1"/>
          <p:nvPr/>
        </p:nvSpPr>
        <p:spPr>
          <a:xfrm>
            <a:off x="210303" y="693835"/>
            <a:ext cx="8948519" cy="1384995"/>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1. Festivals are becoming more and more commercial, with businesses ___________________ </a:t>
            </a:r>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（利用）</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the celebrations.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
        <p:nvSpPr>
          <p:cNvPr id="9" name="TextBox 5"/>
          <p:cNvSpPr txBox="1"/>
          <p:nvPr/>
        </p:nvSpPr>
        <p:spPr>
          <a:xfrm>
            <a:off x="2699870" y="1124722"/>
            <a:ext cx="3528245" cy="523220"/>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taking advantage of </a:t>
            </a:r>
            <a:endParaRPr lang="zh-CN" altLang="en-US"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11" name="TextBox 5"/>
          <p:cNvSpPr txBox="1"/>
          <p:nvPr/>
        </p:nvSpPr>
        <p:spPr>
          <a:xfrm>
            <a:off x="210303" y="1916895"/>
            <a:ext cx="8948519" cy="4832092"/>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FF0000"/>
                </a:solidFill>
                <a:latin typeface="Times New Roman" panose="02020603050405020304" pitchFamily="18" charset="0"/>
                <a:ea typeface="华文行楷" panose="02010800040101010101" pitchFamily="2" charset="-122"/>
                <a:cs typeface="Times New Roman" panose="02020603050405020304" pitchFamily="18" charset="0"/>
                <a:sym typeface="+mn-ea"/>
              </a:rPr>
              <a:t>take advantage of </a:t>
            </a:r>
            <a:endParaRPr lang="en-US" altLang="zh-CN" sz="2800" b="1" dirty="0">
              <a:solidFill>
                <a:srgbClr val="FF000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pPr marL="514350" indent="-514350">
              <a:buAutoNum type="arabicParenR"/>
            </a:pPr>
            <a:r>
              <a:rPr lang="en-US" altLang="zh-CN" sz="2800" b="1" dirty="0">
                <a:solidFill>
                  <a:srgbClr val="002060"/>
                </a:solidFill>
                <a:latin typeface="Times New Roman" panose="02020603050405020304" pitchFamily="18" charset="0"/>
                <a:cs typeface="Times New Roman" panose="02020603050405020304" pitchFamily="18" charset="0"/>
              </a:rPr>
              <a:t>to make use of something well; to make use of an opportunity</a:t>
            </a:r>
            <a:r>
              <a:rPr lang="zh-CN" altLang="en-US" sz="2800" b="1" dirty="0">
                <a:solidFill>
                  <a:srgbClr val="002060"/>
                </a:solidFill>
                <a:latin typeface="Times New Roman" panose="02020603050405020304" pitchFamily="18" charset="0"/>
                <a:cs typeface="Times New Roman" panose="02020603050405020304" pitchFamily="18" charset="0"/>
              </a:rPr>
              <a:t>利用；利用（机会）</a:t>
            </a:r>
            <a:endParaRPr lang="en-US" altLang="zh-CN" sz="2800" b="1" dirty="0">
              <a:solidFill>
                <a:srgbClr val="002060"/>
              </a:solidFill>
              <a:latin typeface="Times New Roman" panose="02020603050405020304" pitchFamily="18" charset="0"/>
              <a:cs typeface="Times New Roman" panose="02020603050405020304" pitchFamily="18" charset="0"/>
            </a:endParaRPr>
          </a:p>
          <a:p>
            <a:r>
              <a:rPr lang="zh-CN" altLang="en-US" sz="2800" dirty="0">
                <a:latin typeface="Times New Roman" panose="02020603050405020304" pitchFamily="18" charset="0"/>
                <a:cs typeface="Times New Roman" panose="02020603050405020304" pitchFamily="18" charset="0"/>
              </a:rPr>
              <a:t>她趁孩子们不在时收拾了他们的房间。</a:t>
            </a:r>
            <a:endParaRPr lang="zh-CN" altLang="en-US" sz="2800" dirty="0">
              <a:latin typeface="Times New Roman" panose="02020603050405020304" pitchFamily="18" charset="0"/>
              <a:cs typeface="Times New Roman" panose="02020603050405020304" pitchFamily="18" charset="0"/>
            </a:endParaRPr>
          </a:p>
          <a:p>
            <a:r>
              <a:rPr lang="en-US" altLang="zh-CN" sz="2800" b="1" dirty="0">
                <a:solidFill>
                  <a:srgbClr val="002060"/>
                </a:solidFill>
                <a:latin typeface="Times New Roman" panose="02020603050405020304" pitchFamily="18" charset="0"/>
                <a:cs typeface="Times New Roman" panose="02020603050405020304" pitchFamily="18" charset="0"/>
              </a:rPr>
              <a:t>She </a:t>
            </a:r>
            <a:r>
              <a:rPr lang="en-US" altLang="zh-CN" sz="2800" b="1" dirty="0">
                <a:solidFill>
                  <a:srgbClr val="FF0000"/>
                </a:solidFill>
                <a:latin typeface="Times New Roman" panose="02020603050405020304" pitchFamily="18" charset="0"/>
                <a:cs typeface="Times New Roman" panose="02020603050405020304" pitchFamily="18" charset="0"/>
              </a:rPr>
              <a:t>took advantage of </a:t>
            </a:r>
            <a:r>
              <a:rPr lang="en-US" altLang="zh-CN" sz="2800" b="1" dirty="0">
                <a:solidFill>
                  <a:srgbClr val="002060"/>
                </a:solidFill>
                <a:latin typeface="Times New Roman" panose="02020603050405020304" pitchFamily="18" charset="0"/>
                <a:cs typeface="Times New Roman" panose="02020603050405020304" pitchFamily="18" charset="0"/>
              </a:rPr>
              <a:t>the children's absence to tidy their rooms.</a:t>
            </a:r>
            <a:endParaRPr lang="en-US" altLang="zh-CN" sz="2800" b="1" dirty="0">
              <a:solidFill>
                <a:srgbClr val="002060"/>
              </a:solidFill>
              <a:latin typeface="Times New Roman" panose="02020603050405020304" pitchFamily="18" charset="0"/>
              <a:cs typeface="Times New Roman" panose="02020603050405020304" pitchFamily="18" charset="0"/>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2) </a:t>
            </a:r>
            <a:r>
              <a:rPr lang="en-US" altLang="zh-CN" sz="2800" b="1" dirty="0">
                <a:solidFill>
                  <a:srgbClr val="002060"/>
                </a:solidFill>
                <a:latin typeface="Times New Roman" panose="02020603050405020304" pitchFamily="18" charset="0"/>
                <a:cs typeface="Times New Roman" panose="02020603050405020304" pitchFamily="18" charset="0"/>
              </a:rPr>
              <a:t>to make use of somebody/something in a way that is unfair or dishonest  </a:t>
            </a:r>
            <a:r>
              <a:rPr lang="zh-CN" altLang="en-US" sz="2800" b="1" dirty="0">
                <a:solidFill>
                  <a:srgbClr val="002060"/>
                </a:solidFill>
                <a:latin typeface="Times New Roman" panose="02020603050405020304" pitchFamily="18" charset="0"/>
                <a:cs typeface="Times New Roman" panose="02020603050405020304" pitchFamily="18" charset="0"/>
              </a:rPr>
              <a:t>欺骗；占</a:t>
            </a:r>
            <a:r>
              <a:rPr lang="en-US" altLang="zh-CN" sz="2800" b="1" dirty="0">
                <a:solidFill>
                  <a:srgbClr val="002060"/>
                </a:solidFill>
                <a:latin typeface="Times New Roman" panose="02020603050405020304" pitchFamily="18" charset="0"/>
                <a:cs typeface="Times New Roman" panose="02020603050405020304" pitchFamily="18" charset="0"/>
              </a:rPr>
              <a:t>…</a:t>
            </a:r>
            <a:r>
              <a:rPr lang="zh-CN" altLang="en-US" sz="2800" b="1" dirty="0">
                <a:solidFill>
                  <a:srgbClr val="002060"/>
                </a:solidFill>
                <a:latin typeface="Times New Roman" panose="02020603050405020304" pitchFamily="18" charset="0"/>
                <a:cs typeface="Times New Roman" panose="02020603050405020304" pitchFamily="18" charset="0"/>
              </a:rPr>
              <a:t>的便宜</a:t>
            </a:r>
            <a:endParaRPr lang="en-US" altLang="zh-CN" sz="2800" b="1" dirty="0">
              <a:solidFill>
                <a:srgbClr val="002060"/>
              </a:solidFill>
              <a:latin typeface="Times New Roman" panose="02020603050405020304" pitchFamily="18" charset="0"/>
              <a:cs typeface="Times New Roman" panose="02020603050405020304" pitchFamily="18" charset="0"/>
            </a:endParaRPr>
          </a:p>
          <a:p>
            <a:r>
              <a:rPr lang="en-US" altLang="zh-CN" sz="2800" b="1" dirty="0">
                <a:solidFill>
                  <a:srgbClr val="002060"/>
                </a:solidFill>
                <a:latin typeface="Times New Roman" panose="02020603050405020304" pitchFamily="18" charset="0"/>
                <a:cs typeface="Times New Roman" panose="02020603050405020304" pitchFamily="18" charset="0"/>
              </a:rPr>
              <a:t>He </a:t>
            </a:r>
            <a:r>
              <a:rPr lang="en-US" altLang="zh-CN" sz="2800" b="1" dirty="0">
                <a:solidFill>
                  <a:srgbClr val="FF0000"/>
                </a:solidFill>
                <a:latin typeface="Times New Roman" panose="02020603050405020304" pitchFamily="18" charset="0"/>
                <a:cs typeface="Times New Roman" panose="02020603050405020304" pitchFamily="18" charset="0"/>
              </a:rPr>
              <a:t>took advantage of </a:t>
            </a:r>
            <a:r>
              <a:rPr lang="en-US" altLang="zh-CN" sz="2800" b="1" dirty="0">
                <a:solidFill>
                  <a:srgbClr val="002060"/>
                </a:solidFill>
                <a:latin typeface="Times New Roman" panose="02020603050405020304" pitchFamily="18" charset="0"/>
                <a:cs typeface="Times New Roman" panose="02020603050405020304" pitchFamily="18" charset="0"/>
              </a:rPr>
              <a:t>my generosity. </a:t>
            </a:r>
            <a:endParaRPr lang="en-US" altLang="zh-CN" sz="2800" b="1" dirty="0">
              <a:solidFill>
                <a:srgbClr val="002060"/>
              </a:solidFill>
              <a:latin typeface="Times New Roman" panose="02020603050405020304" pitchFamily="18" charset="0"/>
              <a:cs typeface="Times New Roman" panose="02020603050405020304" pitchFamily="18" charset="0"/>
            </a:endParaRPr>
          </a:p>
          <a:p>
            <a:r>
              <a:rPr lang="en-US" altLang="zh-CN" sz="2800" b="1" dirty="0">
                <a:solidFill>
                  <a:srgbClr val="002060"/>
                </a:solidFill>
                <a:latin typeface="Times New Roman" panose="02020603050405020304" pitchFamily="18" charset="0"/>
                <a:cs typeface="Times New Roman" panose="02020603050405020304" pitchFamily="18" charset="0"/>
              </a:rPr>
              <a:t>(= for example, by taking more than I had intended to give).</a:t>
            </a:r>
            <a:r>
              <a:rPr lang="zh-CN" altLang="en-US" sz="2800" b="1" dirty="0">
                <a:solidFill>
                  <a:srgbClr val="002060"/>
                </a:solidFill>
                <a:latin typeface="Times New Roman" panose="02020603050405020304" pitchFamily="18" charset="0"/>
                <a:cs typeface="Times New Roman" panose="02020603050405020304" pitchFamily="18" charset="0"/>
              </a:rPr>
              <a:t>他利用我的慷慨占了便宜。</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
        <p:nvSpPr>
          <p:cNvPr id="14" name="TextBox 5"/>
          <p:cNvSpPr txBox="1"/>
          <p:nvPr/>
        </p:nvSpPr>
        <p:spPr>
          <a:xfrm>
            <a:off x="3995960" y="1657597"/>
            <a:ext cx="3528245" cy="1384995"/>
          </a:xfrm>
          <a:prstGeom prst="rect">
            <a:avLst/>
          </a:prstGeom>
          <a:solidFill>
            <a:schemeClr val="accent4">
              <a:lumMod val="50000"/>
            </a:schemeClr>
          </a:solidFill>
          <a:ln>
            <a:noFill/>
          </a:ln>
          <a:effectLst>
            <a:outerShdw dist="38100" sx="1000" sy="1000" algn="tl" rotWithShape="0">
              <a:schemeClr val="tx1"/>
            </a:outerShdw>
          </a:effectLst>
        </p:spPr>
        <p:txBody>
          <a:bodyPr wrap="square" rtlCol="0">
            <a:spAutoFit/>
          </a:bodyPr>
          <a:lstStyle/>
          <a:p>
            <a:pPr algn="l"/>
            <a:r>
              <a:rPr lang="en-US" altLang="zh-CN" sz="2800" b="1" dirty="0">
                <a:solidFill>
                  <a:schemeClr val="bg1"/>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adv</a:t>
            </a:r>
            <a:r>
              <a:rPr lang="en-US" altLang="zh-CN" sz="2800" b="1" dirty="0">
                <a:solidFill>
                  <a:srgbClr val="FFFF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a</a:t>
            </a:r>
            <a:r>
              <a:rPr lang="en-US" altLang="zh-CN" sz="2800" b="1" dirty="0">
                <a:solidFill>
                  <a:schemeClr val="bg1"/>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ntage  </a:t>
            </a:r>
            <a:r>
              <a:rPr lang="zh-CN" altLang="en-US" sz="2800" b="1" dirty="0">
                <a:solidFill>
                  <a:schemeClr val="bg1"/>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优势</a:t>
            </a:r>
            <a:r>
              <a:rPr lang="en-US" altLang="zh-CN" sz="2800" b="1" dirty="0">
                <a:solidFill>
                  <a:schemeClr val="bg1"/>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 </a:t>
            </a:r>
            <a:endParaRPr lang="en-US" altLang="zh-CN" sz="2800" b="1" dirty="0">
              <a:solidFill>
                <a:schemeClr val="bg1"/>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a:p>
            <a:pPr algn="l"/>
            <a:r>
              <a:rPr lang="en-US" altLang="zh-CN" sz="2800" b="1" dirty="0">
                <a:solidFill>
                  <a:schemeClr val="bg1"/>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adv</a:t>
            </a:r>
            <a:r>
              <a:rPr lang="en-US" altLang="zh-CN" sz="2800" b="1" dirty="0">
                <a:solidFill>
                  <a:srgbClr val="FFFF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a</a:t>
            </a:r>
            <a:r>
              <a:rPr lang="en-US" altLang="zh-CN" sz="2800" b="1" dirty="0">
                <a:solidFill>
                  <a:schemeClr val="bg1"/>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nce  </a:t>
            </a:r>
            <a:r>
              <a:rPr lang="zh-CN" altLang="en-US" sz="2800" b="1" dirty="0">
                <a:solidFill>
                  <a:schemeClr val="bg1"/>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前进</a:t>
            </a:r>
            <a:endParaRPr lang="en-US" altLang="zh-CN" sz="2800" b="1" dirty="0">
              <a:solidFill>
                <a:schemeClr val="bg1"/>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a:p>
            <a:pPr algn="l"/>
            <a:r>
              <a:rPr lang="en-US" altLang="zh-CN" sz="2800" b="1" dirty="0">
                <a:solidFill>
                  <a:schemeClr val="bg1"/>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adv</a:t>
            </a:r>
            <a:r>
              <a:rPr lang="en-US" altLang="zh-CN" sz="2800" b="1" dirty="0">
                <a:solidFill>
                  <a:srgbClr val="FFFF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e</a:t>
            </a:r>
            <a:r>
              <a:rPr lang="en-US" altLang="zh-CN" sz="2800" b="1" dirty="0">
                <a:solidFill>
                  <a:schemeClr val="bg1"/>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nture  </a:t>
            </a:r>
            <a:r>
              <a:rPr lang="zh-CN" altLang="en-US" sz="2800" b="1" dirty="0">
                <a:solidFill>
                  <a:schemeClr val="bg1"/>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冒险</a:t>
            </a:r>
            <a:endParaRPr lang="zh-CN" altLang="en-US" sz="2800" b="1" dirty="0">
              <a:solidFill>
                <a:schemeClr val="bg1"/>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additive="base">
                                        <p:cTn id="13"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0" end="0"/>
                                            </p:txEl>
                                          </p:spTgt>
                                        </p:tgtEl>
                                        <p:attrNameLst>
                                          <p:attrName>style.visibility</p:attrName>
                                        </p:attrNameLst>
                                      </p:cBhvr>
                                      <p:to>
                                        <p:strVal val="visible"/>
                                      </p:to>
                                    </p:set>
                                    <p:anim calcmode="lin" valueType="num">
                                      <p:cBhvr additive="base">
                                        <p:cTn id="25"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xEl>
                                              <p:pRg st="1" end="1"/>
                                            </p:txEl>
                                          </p:spTgt>
                                        </p:tgtEl>
                                        <p:attrNameLst>
                                          <p:attrName>style.visibility</p:attrName>
                                        </p:attrNameLst>
                                      </p:cBhvr>
                                      <p:to>
                                        <p:strVal val="visible"/>
                                      </p:to>
                                    </p:set>
                                    <p:anim calcmode="lin" valueType="num">
                                      <p:cBhvr additive="base">
                                        <p:cTn id="31"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xEl>
                                              <p:pRg st="2" end="2"/>
                                            </p:txEl>
                                          </p:spTgt>
                                        </p:tgtEl>
                                        <p:attrNameLst>
                                          <p:attrName>style.visibility</p:attrName>
                                        </p:attrNameLst>
                                      </p:cBhvr>
                                      <p:to>
                                        <p:strVal val="visible"/>
                                      </p:to>
                                    </p:set>
                                    <p:anim calcmode="lin" valueType="num">
                                      <p:cBhvr additive="base">
                                        <p:cTn id="37"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xEl>
                                              <p:pRg st="3" end="3"/>
                                            </p:txEl>
                                          </p:spTgt>
                                        </p:tgtEl>
                                        <p:attrNameLst>
                                          <p:attrName>style.visibility</p:attrName>
                                        </p:attrNameLst>
                                      </p:cBhvr>
                                      <p:to>
                                        <p:strVal val="visible"/>
                                      </p:to>
                                    </p:set>
                                    <p:anim calcmode="lin" valueType="num">
                                      <p:cBhvr additive="base">
                                        <p:cTn id="43"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xEl>
                                              <p:pRg st="4" end="4"/>
                                            </p:txEl>
                                          </p:spTgt>
                                        </p:tgtEl>
                                        <p:attrNameLst>
                                          <p:attrName>style.visibility</p:attrName>
                                        </p:attrNameLst>
                                      </p:cBhvr>
                                      <p:to>
                                        <p:strVal val="visible"/>
                                      </p:to>
                                    </p:set>
                                    <p:anim calcmode="lin" valueType="num">
                                      <p:cBhvr additive="base">
                                        <p:cTn id="49"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1">
                                            <p:txEl>
                                              <p:pRg st="5" end="5"/>
                                            </p:txEl>
                                          </p:spTgt>
                                        </p:tgtEl>
                                        <p:attrNameLst>
                                          <p:attrName>style.visibility</p:attrName>
                                        </p:attrNameLst>
                                      </p:cBhvr>
                                      <p:to>
                                        <p:strVal val="visible"/>
                                      </p:to>
                                    </p:set>
                                    <p:anim calcmode="lin" valueType="num">
                                      <p:cBhvr additive="base">
                                        <p:cTn id="55" dur="500" fill="hold"/>
                                        <p:tgtEl>
                                          <p:spTgt spid="11">
                                            <p:txEl>
                                              <p:pRg st="5" end="5"/>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1">
                                            <p:txEl>
                                              <p:pRg st="6" end="6"/>
                                            </p:txEl>
                                          </p:spTgt>
                                        </p:tgtEl>
                                        <p:attrNameLst>
                                          <p:attrName>style.visibility</p:attrName>
                                        </p:attrNameLst>
                                      </p:cBhvr>
                                      <p:to>
                                        <p:strVal val="visible"/>
                                      </p:to>
                                    </p:set>
                                    <p:anim calcmode="lin" valueType="num">
                                      <p:cBhvr additive="base">
                                        <p:cTn id="61" dur="500" fill="hold"/>
                                        <p:tgtEl>
                                          <p:spTgt spid="11">
                                            <p:txEl>
                                              <p:pRg st="6" end="6"/>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bg/>
                                          </p:spTgt>
                                        </p:tgtEl>
                                        <p:attrNameLst>
                                          <p:attrName>style.visibility</p:attrName>
                                        </p:attrNameLst>
                                      </p:cBhvr>
                                      <p:to>
                                        <p:strVal val="visible"/>
                                      </p:to>
                                    </p:set>
                                    <p:anim calcmode="lin" valueType="num">
                                      <p:cBhvr additive="base">
                                        <p:cTn id="67" dur="500" fill="hold"/>
                                        <p:tgtEl>
                                          <p:spTgt spid="14">
                                            <p:bg/>
                                          </p:spTgt>
                                        </p:tgtEl>
                                        <p:attrNameLst>
                                          <p:attrName>ppt_x</p:attrName>
                                        </p:attrNameLst>
                                      </p:cBhvr>
                                      <p:tavLst>
                                        <p:tav tm="0">
                                          <p:val>
                                            <p:strVal val="#ppt_x"/>
                                          </p:val>
                                        </p:tav>
                                        <p:tav tm="100000">
                                          <p:val>
                                            <p:strVal val="#ppt_x"/>
                                          </p:val>
                                        </p:tav>
                                      </p:tavLst>
                                    </p:anim>
                                    <p:anim calcmode="lin" valueType="num">
                                      <p:cBhvr additive="base">
                                        <p:cTn id="68" dur="500" fill="hold"/>
                                        <p:tgtEl>
                                          <p:spTgt spid="14">
                                            <p:bg/>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4">
                                            <p:txEl>
                                              <p:pRg st="0" end="0"/>
                                            </p:txEl>
                                          </p:spTgt>
                                        </p:tgtEl>
                                        <p:attrNameLst>
                                          <p:attrName>style.visibility</p:attrName>
                                        </p:attrNameLst>
                                      </p:cBhvr>
                                      <p:to>
                                        <p:strVal val="visible"/>
                                      </p:to>
                                    </p:set>
                                    <p:anim calcmode="lin" valueType="num">
                                      <p:cBhvr additive="base">
                                        <p:cTn id="73"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4">
                                            <p:txEl>
                                              <p:pRg st="1" end="1"/>
                                            </p:txEl>
                                          </p:spTgt>
                                        </p:tgtEl>
                                        <p:attrNameLst>
                                          <p:attrName>style.visibility</p:attrName>
                                        </p:attrNameLst>
                                      </p:cBhvr>
                                      <p:to>
                                        <p:strVal val="visible"/>
                                      </p:to>
                                    </p:set>
                                    <p:anim calcmode="lin" valueType="num">
                                      <p:cBhvr additive="base">
                                        <p:cTn id="79" dur="500" fill="hold"/>
                                        <p:tgtEl>
                                          <p:spTgt spid="14">
                                            <p:txEl>
                                              <p:pRg st="1" end="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1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4">
                                            <p:txEl>
                                              <p:pRg st="2" end="2"/>
                                            </p:txEl>
                                          </p:spTgt>
                                        </p:tgtEl>
                                        <p:attrNameLst>
                                          <p:attrName>style.visibility</p:attrName>
                                        </p:attrNameLst>
                                      </p:cBhvr>
                                      <p:to>
                                        <p:strVal val="visible"/>
                                      </p:to>
                                    </p:set>
                                    <p:anim calcmode="lin" valueType="num">
                                      <p:cBhvr additive="base">
                                        <p:cTn id="85" dur="500" fill="hold"/>
                                        <p:tgtEl>
                                          <p:spTgt spid="14">
                                            <p:txEl>
                                              <p:pRg st="2" end="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1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build="p"/>
      <p:bldP spid="9" grpId="0"/>
      <p:bldP spid="11" grpId="0" build="p"/>
      <p:bldP spid="14" grpId="0" animBg="1"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a:xfrm>
          <a:off x="0" y="0"/>
          <a:ext cx="0" cy="0"/>
          <a:chOff x="0" y="0"/>
          <a:chExt cx="0" cy="0"/>
        </a:xfrm>
      </p:grpSpPr>
      <p:pic>
        <p:nvPicPr>
          <p:cNvPr id="8194" name="图片 6" descr="85"/>
          <p:cNvPicPr>
            <a:picLocks noChangeAspect="1"/>
          </p:cNvPicPr>
          <p:nvPr/>
        </p:nvPicPr>
        <p:blipFill>
          <a:blip r:embed="rId2"/>
          <a:stretch>
            <a:fillRect/>
          </a:stretch>
        </p:blipFill>
        <p:spPr>
          <a:xfrm>
            <a:off x="0" y="0"/>
            <a:ext cx="9144000" cy="6858000"/>
          </a:xfrm>
          <a:prstGeom prst="rect">
            <a:avLst/>
          </a:prstGeom>
          <a:noFill/>
          <a:ln w="9525">
            <a:noFill/>
          </a:ln>
        </p:spPr>
      </p:pic>
      <p:sp>
        <p:nvSpPr>
          <p:cNvPr id="2" name="标题 1"/>
          <p:cNvSpPr>
            <a:spLocks noGrp="1"/>
          </p:cNvSpPr>
          <p:nvPr>
            <p:ph type="ctrTitle"/>
          </p:nvPr>
        </p:nvSpPr>
        <p:spPr>
          <a:xfrm>
            <a:off x="0" y="1484865"/>
            <a:ext cx="9144000" cy="1512105"/>
          </a:xfrm>
          <a:solidFill>
            <a:schemeClr val="bg1"/>
          </a:solidFill>
        </p:spPr>
        <p:txBody>
          <a:bodyPr vert="horz" wrap="square" lIns="91440" tIns="45720" rIns="91440" bIns="45720" numCol="1" anchor="ctr" anchorCtr="0" compatLnSpc="1">
            <a:normAutofit/>
          </a:bodyPr>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en-US" altLang="zh-CN" sz="4400" b="1" i="0" u="none" strike="noStrike" kern="1200" cap="none" spc="0" normalizeH="0" baseline="0" noProof="1">
                <a:ln>
                  <a:noFill/>
                </a:ln>
                <a:solidFill>
                  <a:srgbClr val="FFC000"/>
                </a:solidFill>
                <a:effectLst/>
                <a:uLnTx/>
                <a:uFillTx/>
                <a:latin typeface="Constantia" panose="02030602050306030303" pitchFamily="18" charset="0"/>
                <a:ea typeface="+mj-ea"/>
                <a:cs typeface="Constantia" panose="02030602050306030303" pitchFamily="18" charset="0"/>
              </a:rPr>
              <a:t>Why do we celebrate festivals?</a:t>
            </a:r>
            <a:endParaRPr kumimoji="0" lang="en-US" altLang="zh-CN" sz="4400" b="1" i="0" u="none" strike="noStrike" kern="1200" cap="none" spc="0" normalizeH="0" baseline="0" noProof="1">
              <a:ln>
                <a:noFill/>
              </a:ln>
              <a:solidFill>
                <a:srgbClr val="FFC000"/>
              </a:solidFill>
              <a:effectLst/>
              <a:uLnTx/>
              <a:uFillTx/>
              <a:latin typeface="Constantia" panose="02030602050306030303" pitchFamily="18" charset="0"/>
              <a:ea typeface="+mj-ea"/>
              <a:cs typeface="Constantia" panose="02030602050306030303" pitchFamily="18" charset="0"/>
            </a:endParaRPr>
          </a:p>
        </p:txBody>
      </p:sp>
      <p:sp>
        <p:nvSpPr>
          <p:cNvPr id="3" name="文本框 2"/>
          <p:cNvSpPr txBox="1"/>
          <p:nvPr/>
        </p:nvSpPr>
        <p:spPr>
          <a:xfrm>
            <a:off x="221178" y="99130"/>
            <a:ext cx="3244727" cy="460375"/>
          </a:xfrm>
          <a:prstGeom prst="rect">
            <a:avLst/>
          </a:prstGeom>
          <a:solidFill>
            <a:schemeClr val="bg1">
              <a:alpha val="39000"/>
            </a:schemeClr>
          </a:solidFill>
          <a:ln>
            <a:noFill/>
          </a:ln>
          <a:effectLst>
            <a:outerShdw blurRad="50800" dist="38100" dir="2700000" algn="tl" rotWithShape="0">
              <a:schemeClr val="tx1">
                <a:alpha val="80000"/>
              </a:schemeClr>
            </a:outerShdw>
          </a:effectLst>
        </p:spPr>
        <p:txBody>
          <a:bodyPr wrap="square">
            <a:spAutoFit/>
          </a:bodyPr>
          <a:lstStyle/>
          <a:p>
            <a:pPr marR="0" defTabSz="914400" fontAlgn="auto">
              <a:buClrTx/>
              <a:buSzTx/>
              <a:buFontTx/>
              <a:defRPr/>
            </a:pPr>
            <a:r>
              <a:rPr kumimoji="0" lang="en-US" altLang="zh-CN" sz="2400" b="1" kern="1200" cap="none" spc="0" normalizeH="0" baseline="0" noProof="1">
                <a:solidFill>
                  <a:schemeClr val="bg1"/>
                </a:solidFill>
                <a:latin typeface="+mj-lt"/>
                <a:ea typeface="方正粗黑宋简体" panose="02000000000000000000" pitchFamily="2" charset="-122"/>
                <a:cs typeface="+mj-lt"/>
                <a:sym typeface="+mn-ea"/>
              </a:rPr>
              <a:t> Reading  and Thinking </a:t>
            </a:r>
            <a:endParaRPr kumimoji="0" lang="en-US" altLang="zh-CN" sz="2400" b="1" kern="1200" cap="none" spc="0" normalizeH="0" baseline="0" noProof="1">
              <a:solidFill>
                <a:schemeClr val="bg1"/>
              </a:solidFill>
              <a:latin typeface="+mj-lt"/>
              <a:ea typeface="方正粗黑宋简体" panose="02000000000000000000" pitchFamily="2" charset="-122"/>
              <a:cs typeface="+mj-lt"/>
              <a:sym typeface="+mn-ea"/>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5"/>
          <p:cNvSpPr txBox="1"/>
          <p:nvPr/>
        </p:nvSpPr>
        <p:spPr>
          <a:xfrm>
            <a:off x="179695" y="188775"/>
            <a:ext cx="1352305" cy="523220"/>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Para 5 </a:t>
            </a:r>
            <a:endParaRPr lang="zh-CN" altLang="en-US"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5" name="TextBox 5"/>
          <p:cNvSpPr txBox="1"/>
          <p:nvPr/>
        </p:nvSpPr>
        <p:spPr>
          <a:xfrm>
            <a:off x="210303" y="693835"/>
            <a:ext cx="8948519" cy="954107"/>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They reflect people’s _______, _______, _______ and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attitudes towards life.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
        <p:nvSpPr>
          <p:cNvPr id="6" name="TextBox 5"/>
          <p:cNvSpPr txBox="1"/>
          <p:nvPr/>
        </p:nvSpPr>
        <p:spPr>
          <a:xfrm>
            <a:off x="3707940" y="634370"/>
            <a:ext cx="4032280" cy="523220"/>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wishes    beliefs    faiths</a:t>
            </a:r>
            <a:endParaRPr lang="zh-CN" altLang="en-US"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7" name="TextBox 5"/>
          <p:cNvSpPr txBox="1"/>
          <p:nvPr/>
        </p:nvSpPr>
        <p:spPr>
          <a:xfrm>
            <a:off x="6660145" y="1251616"/>
            <a:ext cx="1800124" cy="2246769"/>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      breaths</a:t>
            </a:r>
            <a:endPar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a:p>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baths</a:t>
            </a:r>
            <a:endPar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a:p>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paths</a:t>
            </a:r>
            <a:endPar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a:p>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 </a:t>
            </a:r>
            <a:r>
              <a:rPr lang="en-US" altLang="zh-CN" sz="2800" b="1" dirty="0">
                <a:solidFill>
                  <a:srgbClr val="00B0F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clothes</a:t>
            </a:r>
            <a:endParaRPr lang="zh-CN" altLang="en-US" sz="2800" b="1" dirty="0">
              <a:solidFill>
                <a:srgbClr val="00B0F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8" name="TextBox 5"/>
          <p:cNvSpPr txBox="1"/>
          <p:nvPr/>
        </p:nvSpPr>
        <p:spPr>
          <a:xfrm>
            <a:off x="4364376" y="1369455"/>
            <a:ext cx="2448169" cy="1384995"/>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             roofs</a:t>
            </a:r>
            <a:endPar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a:p>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             chiefs</a:t>
            </a:r>
            <a:endPar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a:p>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              gulfs</a:t>
            </a:r>
            <a:endParaRPr lang="zh-CN" altLang="en-US"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9" name="TextBox 5"/>
          <p:cNvSpPr txBox="1"/>
          <p:nvPr/>
        </p:nvSpPr>
        <p:spPr>
          <a:xfrm>
            <a:off x="179695" y="2205723"/>
            <a:ext cx="8722820" cy="4401205"/>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reflect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pPr marL="514350" indent="-514350">
              <a:buAutoNum type="arabicParenR"/>
            </a:pP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v. </a:t>
            </a:r>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映出</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zh-CN" altLang="en-US" sz="2800" b="1" dirty="0">
                <a:solidFill>
                  <a:srgbClr val="002060"/>
                </a:solidFill>
                <a:latin typeface="Times New Roman" panose="02020603050405020304" pitchFamily="18" charset="0"/>
                <a:cs typeface="Times New Roman" panose="02020603050405020304" pitchFamily="18" charset="0"/>
              </a:rPr>
              <a:t>他的脸映照在镜子里。</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cs typeface="Times New Roman" panose="02020603050405020304" pitchFamily="18" charset="0"/>
              </a:rPr>
              <a:t>His face was reflected in the mirror.</a:t>
            </a:r>
            <a:endParaRPr lang="en-US" altLang="zh-CN" sz="2800" b="1" dirty="0">
              <a:solidFill>
                <a:srgbClr val="002060"/>
              </a:solidFill>
              <a:latin typeface="Times New Roman" panose="02020603050405020304" pitchFamily="18" charset="0"/>
              <a:cs typeface="Times New Roman" panose="02020603050405020304" pitchFamily="18" charset="0"/>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2</a:t>
            </a:r>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a:t>
            </a:r>
            <a:r>
              <a:rPr lang="zh-CN" altLang="en-US" sz="2800" b="1" dirty="0">
                <a:solidFill>
                  <a:srgbClr val="002060"/>
                </a:solidFill>
                <a:latin typeface="Times New Roman" panose="02020603050405020304" pitchFamily="18" charset="0"/>
                <a:cs typeface="Times New Roman" panose="02020603050405020304" pitchFamily="18" charset="0"/>
              </a:rPr>
              <a:t>反射（声、光、热等）</a:t>
            </a:r>
            <a:endParaRPr lang="en-US" altLang="zh-CN" sz="2800" b="1" dirty="0">
              <a:solidFill>
                <a:srgbClr val="002060"/>
              </a:solidFill>
              <a:latin typeface="Times New Roman" panose="02020603050405020304" pitchFamily="18" charset="0"/>
              <a:cs typeface="Times New Roman" panose="02020603050405020304" pitchFamily="18" charset="0"/>
            </a:endParaRPr>
          </a:p>
          <a:p>
            <a:r>
              <a:rPr lang="zh-CN" altLang="en-US" sz="2800" b="1" dirty="0">
                <a:solidFill>
                  <a:srgbClr val="002060"/>
                </a:solidFill>
                <a:latin typeface="Times New Roman" panose="02020603050405020304" pitchFamily="18" charset="0"/>
                <a:cs typeface="Times New Roman" panose="02020603050405020304" pitchFamily="18" charset="0"/>
              </a:rPr>
              <a:t>窗户反射着午后明媚的阳光。</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cs typeface="Times New Roman" panose="02020603050405020304" pitchFamily="18" charset="0"/>
              </a:rPr>
              <a:t>The windows </a:t>
            </a:r>
            <a:r>
              <a:rPr lang="en-US" altLang="zh-CN" sz="2800" b="1" dirty="0">
                <a:solidFill>
                  <a:srgbClr val="FF0000"/>
                </a:solidFill>
                <a:latin typeface="Times New Roman" panose="02020603050405020304" pitchFamily="18" charset="0"/>
                <a:cs typeface="Times New Roman" panose="02020603050405020304" pitchFamily="18" charset="0"/>
              </a:rPr>
              <a:t>reflected</a:t>
            </a:r>
            <a:r>
              <a:rPr lang="en-US" altLang="zh-CN" sz="2800" b="1" dirty="0">
                <a:solidFill>
                  <a:srgbClr val="002060"/>
                </a:solidFill>
                <a:latin typeface="Times New Roman" panose="02020603050405020304" pitchFamily="18" charset="0"/>
                <a:cs typeface="Times New Roman" panose="02020603050405020304" pitchFamily="18" charset="0"/>
              </a:rPr>
              <a:t> the bright afternoon sunlight.</a:t>
            </a:r>
            <a:endParaRPr lang="en-US" altLang="zh-CN" sz="2800" b="1" dirty="0">
              <a:solidFill>
                <a:srgbClr val="002060"/>
              </a:solidFill>
              <a:latin typeface="Times New Roman" panose="02020603050405020304" pitchFamily="18" charset="0"/>
              <a:cs typeface="Times New Roman" panose="02020603050405020304" pitchFamily="18" charset="0"/>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3</a:t>
            </a:r>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a:t>
            </a:r>
            <a:r>
              <a:rPr lang="en-US" altLang="zh-CN" sz="2800" b="1" dirty="0">
                <a:solidFill>
                  <a:srgbClr val="FF0000"/>
                </a:solidFill>
                <a:latin typeface="Times New Roman" panose="02020603050405020304" pitchFamily="18" charset="0"/>
                <a:ea typeface="华文行楷" panose="02010800040101010101" pitchFamily="2" charset="-122"/>
                <a:cs typeface="Times New Roman" panose="02020603050405020304" pitchFamily="18" charset="0"/>
                <a:sym typeface="+mn-ea"/>
              </a:rPr>
              <a:t>reflect upon/on </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a:t>
            </a:r>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a:t>
            </a:r>
            <a:r>
              <a:rPr lang="en-US" altLang="zh-CN" sz="2800" b="1" dirty="0">
                <a:solidFill>
                  <a:srgbClr val="002060"/>
                </a:solidFill>
                <a:latin typeface="Times New Roman" panose="02020603050405020304" pitchFamily="18" charset="0"/>
                <a:cs typeface="Times New Roman" panose="02020603050405020304" pitchFamily="18" charset="0"/>
              </a:rPr>
              <a:t>to think carefully and deeply about something</a:t>
            </a:r>
            <a:r>
              <a:rPr lang="zh-CN" altLang="en-US" sz="2800" b="1" dirty="0">
                <a:solidFill>
                  <a:srgbClr val="002060"/>
                </a:solidFill>
                <a:latin typeface="Times New Roman" panose="02020603050405020304" pitchFamily="18" charset="0"/>
                <a:cs typeface="Times New Roman" panose="02020603050405020304" pitchFamily="18" charset="0"/>
              </a:rPr>
              <a:t>认真思考；沉思</a:t>
            </a:r>
            <a:endParaRPr lang="en-US" altLang="zh-CN" sz="2800" b="1" dirty="0">
              <a:solidFill>
                <a:srgbClr val="002060"/>
              </a:solidFill>
              <a:latin typeface="Times New Roman" panose="02020603050405020304" pitchFamily="18" charset="0"/>
              <a:cs typeface="Times New Roman" panose="02020603050405020304" pitchFamily="18" charset="0"/>
            </a:endParaRPr>
          </a:p>
          <a:p>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 calcmode="lin" valueType="num">
                                      <p:cBhvr additive="base">
                                        <p:cTn id="19"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 calcmode="lin" valueType="num">
                                      <p:cBhvr additive="base">
                                        <p:cTn id="31"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xEl>
                                              <p:pRg st="1" end="1"/>
                                            </p:txEl>
                                          </p:spTgt>
                                        </p:tgtEl>
                                        <p:attrNameLst>
                                          <p:attrName>style.visibility</p:attrName>
                                        </p:attrNameLst>
                                      </p:cBhvr>
                                      <p:to>
                                        <p:strVal val="visible"/>
                                      </p:to>
                                    </p:set>
                                    <p:anim calcmode="lin" valueType="num">
                                      <p:cBhvr additive="base">
                                        <p:cTn id="37"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xEl>
                                              <p:pRg st="2" end="2"/>
                                            </p:txEl>
                                          </p:spTgt>
                                        </p:tgtEl>
                                        <p:attrNameLst>
                                          <p:attrName>style.visibility</p:attrName>
                                        </p:attrNameLst>
                                      </p:cBhvr>
                                      <p:to>
                                        <p:strVal val="visible"/>
                                      </p:to>
                                    </p:set>
                                    <p:anim calcmode="lin" valueType="num">
                                      <p:cBhvr additive="base">
                                        <p:cTn id="43"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xEl>
                                              <p:pRg st="3" end="3"/>
                                            </p:txEl>
                                          </p:spTgt>
                                        </p:tgtEl>
                                        <p:attrNameLst>
                                          <p:attrName>style.visibility</p:attrName>
                                        </p:attrNameLst>
                                      </p:cBhvr>
                                      <p:to>
                                        <p:strVal val="visible"/>
                                      </p:to>
                                    </p:set>
                                    <p:anim calcmode="lin" valueType="num">
                                      <p:cBhvr additive="base">
                                        <p:cTn id="49"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
                                            <p:txEl>
                                              <p:pRg st="0" end="0"/>
                                            </p:txEl>
                                          </p:spTgt>
                                        </p:tgtEl>
                                        <p:attrNameLst>
                                          <p:attrName>style.visibility</p:attrName>
                                        </p:attrNameLst>
                                      </p:cBhvr>
                                      <p:to>
                                        <p:strVal val="visible"/>
                                      </p:to>
                                    </p:set>
                                    <p:anim calcmode="lin" valueType="num">
                                      <p:cBhvr additive="base">
                                        <p:cTn id="5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8">
                                            <p:txEl>
                                              <p:pRg st="1" end="1"/>
                                            </p:txEl>
                                          </p:spTgt>
                                        </p:tgtEl>
                                        <p:attrNameLst>
                                          <p:attrName>style.visibility</p:attrName>
                                        </p:attrNameLst>
                                      </p:cBhvr>
                                      <p:to>
                                        <p:strVal val="visible"/>
                                      </p:to>
                                    </p:set>
                                    <p:anim calcmode="lin" valueType="num">
                                      <p:cBhvr additive="base">
                                        <p:cTn id="61"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8">
                                            <p:txEl>
                                              <p:pRg st="2" end="2"/>
                                            </p:txEl>
                                          </p:spTgt>
                                        </p:tgtEl>
                                        <p:attrNameLst>
                                          <p:attrName>style.visibility</p:attrName>
                                        </p:attrNameLst>
                                      </p:cBhvr>
                                      <p:to>
                                        <p:strVal val="visible"/>
                                      </p:to>
                                    </p:set>
                                    <p:anim calcmode="lin" valueType="num">
                                      <p:cBhvr additive="base">
                                        <p:cTn id="67"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9">
                                            <p:txEl>
                                              <p:pRg st="0" end="0"/>
                                            </p:txEl>
                                          </p:spTgt>
                                        </p:tgtEl>
                                        <p:attrNameLst>
                                          <p:attrName>style.visibility</p:attrName>
                                        </p:attrNameLst>
                                      </p:cBhvr>
                                      <p:to>
                                        <p:strVal val="visible"/>
                                      </p:to>
                                    </p:set>
                                    <p:anim calcmode="lin" valueType="num">
                                      <p:cBhvr additive="base">
                                        <p:cTn id="7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9">
                                            <p:txEl>
                                              <p:pRg st="1" end="1"/>
                                            </p:txEl>
                                          </p:spTgt>
                                        </p:tgtEl>
                                        <p:attrNameLst>
                                          <p:attrName>style.visibility</p:attrName>
                                        </p:attrNameLst>
                                      </p:cBhvr>
                                      <p:to>
                                        <p:strVal val="visible"/>
                                      </p:to>
                                    </p:set>
                                    <p:anim calcmode="lin" valueType="num">
                                      <p:cBhvr additive="base">
                                        <p:cTn id="79"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9">
                                            <p:txEl>
                                              <p:pRg st="2" end="2"/>
                                            </p:txEl>
                                          </p:spTgt>
                                        </p:tgtEl>
                                        <p:attrNameLst>
                                          <p:attrName>style.visibility</p:attrName>
                                        </p:attrNameLst>
                                      </p:cBhvr>
                                      <p:to>
                                        <p:strVal val="visible"/>
                                      </p:to>
                                    </p:set>
                                    <p:anim calcmode="lin" valueType="num">
                                      <p:cBhvr additive="base">
                                        <p:cTn id="85"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9">
                                            <p:txEl>
                                              <p:pRg st="3" end="3"/>
                                            </p:txEl>
                                          </p:spTgt>
                                        </p:tgtEl>
                                        <p:attrNameLst>
                                          <p:attrName>style.visibility</p:attrName>
                                        </p:attrNameLst>
                                      </p:cBhvr>
                                      <p:to>
                                        <p:strVal val="visible"/>
                                      </p:to>
                                    </p:set>
                                    <p:anim calcmode="lin" valueType="num">
                                      <p:cBhvr additive="base">
                                        <p:cTn id="91"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9">
                                            <p:txEl>
                                              <p:pRg st="4" end="4"/>
                                            </p:txEl>
                                          </p:spTgt>
                                        </p:tgtEl>
                                        <p:attrNameLst>
                                          <p:attrName>style.visibility</p:attrName>
                                        </p:attrNameLst>
                                      </p:cBhvr>
                                      <p:to>
                                        <p:strVal val="visible"/>
                                      </p:to>
                                    </p:set>
                                    <p:anim calcmode="lin" valueType="num">
                                      <p:cBhvr additive="base">
                                        <p:cTn id="97"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9">
                                            <p:txEl>
                                              <p:pRg st="5" end="5"/>
                                            </p:txEl>
                                          </p:spTgt>
                                        </p:tgtEl>
                                        <p:attrNameLst>
                                          <p:attrName>style.visibility</p:attrName>
                                        </p:attrNameLst>
                                      </p:cBhvr>
                                      <p:to>
                                        <p:strVal val="visible"/>
                                      </p:to>
                                    </p:set>
                                    <p:anim calcmode="lin" valueType="num">
                                      <p:cBhvr additive="base">
                                        <p:cTn id="103"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104"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9">
                                            <p:txEl>
                                              <p:pRg st="6" end="6"/>
                                            </p:txEl>
                                          </p:spTgt>
                                        </p:tgtEl>
                                        <p:attrNameLst>
                                          <p:attrName>style.visibility</p:attrName>
                                        </p:attrNameLst>
                                      </p:cBhvr>
                                      <p:to>
                                        <p:strVal val="visible"/>
                                      </p:to>
                                    </p:set>
                                    <p:anim calcmode="lin" valueType="num">
                                      <p:cBhvr additive="base">
                                        <p:cTn id="109"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110"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9">
                                            <p:txEl>
                                              <p:pRg st="7" end="7"/>
                                            </p:txEl>
                                          </p:spTgt>
                                        </p:tgtEl>
                                        <p:attrNameLst>
                                          <p:attrName>style.visibility</p:attrName>
                                        </p:attrNameLst>
                                      </p:cBhvr>
                                      <p:to>
                                        <p:strVal val="visible"/>
                                      </p:to>
                                    </p:set>
                                    <p:anim calcmode="lin" valueType="num">
                                      <p:cBhvr additive="base">
                                        <p:cTn id="115"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116" dur="500" fill="hold"/>
                                        <p:tgtEl>
                                          <p:spTgt spid="9">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P spid="6" grpId="0"/>
      <p:bldP spid="7" grpId="0" build="p"/>
      <p:bldP spid="8" grpId="0" build="p"/>
      <p:bldP spid="9"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5"/>
          <p:cNvSpPr txBox="1"/>
          <p:nvPr/>
        </p:nvSpPr>
        <p:spPr>
          <a:xfrm>
            <a:off x="178824" y="260780"/>
            <a:ext cx="8948519" cy="954107"/>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2.They are </a:t>
            </a:r>
            <a:r>
              <a:rPr lang="en-US" altLang="zh-CN" sz="2800" b="1" dirty="0">
                <a:solidFill>
                  <a:srgbClr val="FF0000"/>
                </a:solidFill>
                <a:latin typeface="Times New Roman" panose="02020603050405020304" pitchFamily="18" charset="0"/>
                <a:ea typeface="华文行楷" panose="02010800040101010101" pitchFamily="2" charset="-122"/>
                <a:cs typeface="Times New Roman" panose="02020603050405020304" pitchFamily="18" charset="0"/>
                <a:sym typeface="+mn-ea"/>
              </a:rPr>
              <a:t>occasions</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that allow us to relax and enjoy life ,and…</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
        <p:nvSpPr>
          <p:cNvPr id="5" name="TextBox 5"/>
          <p:cNvSpPr txBox="1"/>
          <p:nvPr/>
        </p:nvSpPr>
        <p:spPr>
          <a:xfrm>
            <a:off x="178823" y="1214887"/>
            <a:ext cx="8948519" cy="954107"/>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occasion n. </a:t>
            </a:r>
            <a:r>
              <a:rPr lang="en-US" altLang="zh-CN" sz="2800" b="1" dirty="0">
                <a:solidFill>
                  <a:srgbClr val="002060"/>
                </a:solidFill>
                <a:latin typeface="Times New Roman" panose="02020603050405020304" pitchFamily="18" charset="0"/>
                <a:cs typeface="Times New Roman" panose="02020603050405020304" pitchFamily="18" charset="0"/>
              </a:rPr>
              <a:t>a particular time when something happens</a:t>
            </a:r>
            <a:endParaRPr lang="en-US" altLang="zh-CN" sz="2800" b="1" dirty="0">
              <a:solidFill>
                <a:srgbClr val="002060"/>
              </a:solidFill>
              <a:latin typeface="Times New Roman" panose="02020603050405020304" pitchFamily="18" charset="0"/>
              <a:cs typeface="Times New Roman" panose="02020603050405020304" pitchFamily="18" charset="0"/>
            </a:endParaRPr>
          </a:p>
          <a:p>
            <a:r>
              <a:rPr lang="zh-CN" altLang="en-US" sz="2800" b="1" dirty="0">
                <a:solidFill>
                  <a:srgbClr val="002060"/>
                </a:solidFill>
                <a:latin typeface="Times New Roman" panose="02020603050405020304" pitchFamily="18" charset="0"/>
                <a:cs typeface="Times New Roman" panose="02020603050405020304" pitchFamily="18" charset="0"/>
              </a:rPr>
              <a:t>   某次；</a:t>
            </a:r>
            <a:r>
              <a:rPr lang="en-US" altLang="zh-CN" sz="2800" b="1" dirty="0">
                <a:solidFill>
                  <a:srgbClr val="002060"/>
                </a:solidFill>
                <a:latin typeface="Times New Roman" panose="02020603050405020304" pitchFamily="18" charset="0"/>
                <a:cs typeface="Times New Roman" panose="02020603050405020304" pitchFamily="18" charset="0"/>
              </a:rPr>
              <a:t>…</a:t>
            </a:r>
            <a:r>
              <a:rPr lang="zh-CN" altLang="en-US" sz="2800" b="1" dirty="0">
                <a:solidFill>
                  <a:srgbClr val="002060"/>
                </a:solidFill>
                <a:latin typeface="Times New Roman" panose="02020603050405020304" pitchFamily="18" charset="0"/>
                <a:cs typeface="Times New Roman" panose="02020603050405020304" pitchFamily="18" charset="0"/>
              </a:rPr>
              <a:t>的时候</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
        <p:nvSpPr>
          <p:cNvPr id="6" name="TextBox 5"/>
          <p:cNvSpPr txBox="1"/>
          <p:nvPr/>
        </p:nvSpPr>
        <p:spPr>
          <a:xfrm>
            <a:off x="178822" y="2168994"/>
            <a:ext cx="8948519" cy="3108543"/>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1)</a:t>
            </a:r>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在这种场合</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a:t>
            </a:r>
            <a:r>
              <a:rPr lang="en-US" altLang="zh-CN" sz="2800" b="1" dirty="0">
                <a:solidFill>
                  <a:srgbClr val="FF0000"/>
                </a:solidFill>
                <a:latin typeface="Times New Roman" panose="02020603050405020304" pitchFamily="18" charset="0"/>
                <a:ea typeface="华文行楷" panose="02010800040101010101" pitchFamily="2" charset="-122"/>
                <a:cs typeface="Times New Roman" panose="02020603050405020304" pitchFamily="18" charset="0"/>
                <a:sym typeface="+mn-ea"/>
              </a:rPr>
              <a:t>on</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this occasion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2) </a:t>
            </a:r>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我见过他几次。</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I have met him </a:t>
            </a:r>
            <a:r>
              <a:rPr lang="en-US" altLang="zh-CN" sz="2800" b="1" dirty="0">
                <a:solidFill>
                  <a:srgbClr val="FF0000"/>
                </a:solidFill>
                <a:latin typeface="Times New Roman" panose="02020603050405020304" pitchFamily="18" charset="0"/>
                <a:ea typeface="华文行楷" panose="02010800040101010101" pitchFamily="2" charset="-122"/>
                <a:cs typeface="Times New Roman" panose="02020603050405020304" pitchFamily="18" charset="0"/>
                <a:sym typeface="+mn-ea"/>
              </a:rPr>
              <a:t>on</a:t>
            </a:r>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several occasions.</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3)  </a:t>
            </a:r>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我能有一天时间陪孩子们的时候都非常少。</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1) Occasions __________ I have the time to spend a day with my kids are quite rare. </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
        <p:nvSpPr>
          <p:cNvPr id="3" name="TextBox 5"/>
          <p:cNvSpPr txBox="1"/>
          <p:nvPr/>
        </p:nvSpPr>
        <p:spPr>
          <a:xfrm>
            <a:off x="2483855" y="4293060"/>
            <a:ext cx="1512105" cy="523220"/>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 when</a:t>
            </a:r>
            <a:endParaRPr lang="zh-CN" altLang="en-US"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7" name="TextBox 5"/>
          <p:cNvSpPr txBox="1"/>
          <p:nvPr/>
        </p:nvSpPr>
        <p:spPr>
          <a:xfrm>
            <a:off x="107690" y="5277537"/>
            <a:ext cx="8804509" cy="954107"/>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Occasions are quite rare __________ I have the time to spend a day with my kids.</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
        <p:nvSpPr>
          <p:cNvPr id="8" name="TextBox 5"/>
          <p:cNvSpPr txBox="1"/>
          <p:nvPr/>
        </p:nvSpPr>
        <p:spPr>
          <a:xfrm>
            <a:off x="4508294" y="5275572"/>
            <a:ext cx="1512105" cy="523220"/>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 when</a:t>
            </a:r>
            <a:endParaRPr lang="zh-CN" altLang="en-US"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9" name="TextBox 5"/>
          <p:cNvSpPr txBox="1"/>
          <p:nvPr/>
        </p:nvSpPr>
        <p:spPr>
          <a:xfrm>
            <a:off x="4716010" y="5877170"/>
            <a:ext cx="3312230" cy="523220"/>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 </a:t>
            </a:r>
            <a:r>
              <a:rPr lang="zh-CN" altLang="en-US"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rPr>
              <a:t>分隔式定语从句</a:t>
            </a:r>
            <a:endParaRPr lang="en-US" altLang="zh-CN" sz="2800" b="1" dirty="0">
              <a:solidFill>
                <a:srgbClr val="002060"/>
              </a:solidFill>
              <a:latin typeface="Times New Roman" panose="02020603050405020304" pitchFamily="18" charset="0"/>
              <a:ea typeface="华文行楷" panose="02010800040101010101" pitchFamily="2" charset="-122"/>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 calcmode="lin" valueType="num">
                                      <p:cBhvr additive="base">
                                        <p:cTn id="19"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 calcmode="lin" valueType="num">
                                      <p:cBhvr additive="base">
                                        <p:cTn id="25"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1" end="1"/>
                                            </p:txEl>
                                          </p:spTgt>
                                        </p:tgtEl>
                                        <p:attrNameLst>
                                          <p:attrName>style.visibility</p:attrName>
                                        </p:attrNameLst>
                                      </p:cBhvr>
                                      <p:to>
                                        <p:strVal val="visible"/>
                                      </p:to>
                                    </p:set>
                                    <p:anim calcmode="lin" valueType="num">
                                      <p:cBhvr additive="base">
                                        <p:cTn id="3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2" end="2"/>
                                            </p:txEl>
                                          </p:spTgt>
                                        </p:tgtEl>
                                        <p:attrNameLst>
                                          <p:attrName>style.visibility</p:attrName>
                                        </p:attrNameLst>
                                      </p:cBhvr>
                                      <p:to>
                                        <p:strVal val="visible"/>
                                      </p:to>
                                    </p:set>
                                    <p:anim calcmode="lin" valueType="num">
                                      <p:cBhvr additive="base">
                                        <p:cTn id="37"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3" end="3"/>
                                            </p:txEl>
                                          </p:spTgt>
                                        </p:tgtEl>
                                        <p:attrNameLst>
                                          <p:attrName>style.visibility</p:attrName>
                                        </p:attrNameLst>
                                      </p:cBhvr>
                                      <p:to>
                                        <p:strVal val="visible"/>
                                      </p:to>
                                    </p:set>
                                    <p:anim calcmode="lin" valueType="num">
                                      <p:cBhvr additive="base">
                                        <p:cTn id="43"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4" end="4"/>
                                            </p:txEl>
                                          </p:spTgt>
                                        </p:tgtEl>
                                        <p:attrNameLst>
                                          <p:attrName>style.visibility</p:attrName>
                                        </p:attrNameLst>
                                      </p:cBhvr>
                                      <p:to>
                                        <p:strVal val="visible"/>
                                      </p:to>
                                    </p:set>
                                    <p:anim calcmode="lin" valueType="num">
                                      <p:cBhvr additive="base">
                                        <p:cTn id="49"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txEl>
                                              <p:pRg st="5" end="5"/>
                                            </p:txEl>
                                          </p:spTgt>
                                        </p:tgtEl>
                                        <p:attrNameLst>
                                          <p:attrName>style.visibility</p:attrName>
                                        </p:attrNameLst>
                                      </p:cBhvr>
                                      <p:to>
                                        <p:strVal val="visible"/>
                                      </p:to>
                                    </p:set>
                                    <p:anim calcmode="lin" valueType="num">
                                      <p:cBhvr additive="base">
                                        <p:cTn id="55"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gtEl>
                                        <p:attrNameLst>
                                          <p:attrName>style.visibility</p:attrName>
                                        </p:attrNameLst>
                                      </p:cBhvr>
                                      <p:to>
                                        <p:strVal val="visible"/>
                                      </p:to>
                                    </p:set>
                                    <p:anim calcmode="lin" valueType="num">
                                      <p:cBhvr additive="base">
                                        <p:cTn id="61" dur="500" fill="hold"/>
                                        <p:tgtEl>
                                          <p:spTgt spid="3"/>
                                        </p:tgtEl>
                                        <p:attrNameLst>
                                          <p:attrName>ppt_x</p:attrName>
                                        </p:attrNameLst>
                                      </p:cBhvr>
                                      <p:tavLst>
                                        <p:tav tm="0">
                                          <p:val>
                                            <p:strVal val="#ppt_x"/>
                                          </p:val>
                                        </p:tav>
                                        <p:tav tm="100000">
                                          <p:val>
                                            <p:strVal val="#ppt_x"/>
                                          </p:val>
                                        </p:tav>
                                      </p:tavLst>
                                    </p:anim>
                                    <p:anim calcmode="lin" valueType="num">
                                      <p:cBhvr additive="base">
                                        <p:cTn id="6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7">
                                            <p:txEl>
                                              <p:pRg st="0" end="0"/>
                                            </p:txEl>
                                          </p:spTgt>
                                        </p:tgtEl>
                                        <p:attrNameLst>
                                          <p:attrName>style.visibility</p:attrName>
                                        </p:attrNameLst>
                                      </p:cBhvr>
                                      <p:to>
                                        <p:strVal val="visible"/>
                                      </p:to>
                                    </p:set>
                                    <p:anim calcmode="lin" valueType="num">
                                      <p:cBhvr additive="base">
                                        <p:cTn id="6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8"/>
                                        </p:tgtEl>
                                        <p:attrNameLst>
                                          <p:attrName>style.visibility</p:attrName>
                                        </p:attrNameLst>
                                      </p:cBhvr>
                                      <p:to>
                                        <p:strVal val="visible"/>
                                      </p:to>
                                    </p:set>
                                    <p:anim calcmode="lin" valueType="num">
                                      <p:cBhvr additive="base">
                                        <p:cTn id="73" dur="500" fill="hold"/>
                                        <p:tgtEl>
                                          <p:spTgt spid="8"/>
                                        </p:tgtEl>
                                        <p:attrNameLst>
                                          <p:attrName>ppt_x</p:attrName>
                                        </p:attrNameLst>
                                      </p:cBhvr>
                                      <p:tavLst>
                                        <p:tav tm="0">
                                          <p:val>
                                            <p:strVal val="#ppt_x"/>
                                          </p:val>
                                        </p:tav>
                                        <p:tav tm="100000">
                                          <p:val>
                                            <p:strVal val="#ppt_x"/>
                                          </p:val>
                                        </p:tav>
                                      </p:tavLst>
                                    </p:anim>
                                    <p:anim calcmode="lin" valueType="num">
                                      <p:cBhvr additive="base">
                                        <p:cTn id="7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9">
                                            <p:txEl>
                                              <p:pRg st="0" end="0"/>
                                            </p:txEl>
                                          </p:spTgt>
                                        </p:tgtEl>
                                        <p:attrNameLst>
                                          <p:attrName>style.visibility</p:attrName>
                                        </p:attrNameLst>
                                      </p:cBhvr>
                                      <p:to>
                                        <p:strVal val="visible"/>
                                      </p:to>
                                    </p:set>
                                    <p:anim calcmode="lin" valueType="num">
                                      <p:cBhvr additive="base">
                                        <p:cTn id="79"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build="p"/>
      <p:bldP spid="6" grpId="0" build="p"/>
      <p:bldP spid="3" grpId="0"/>
      <p:bldP spid="7" grpId="0" build="p"/>
      <p:bldP spid="8" grpId="0"/>
      <p:bldP spid="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588" y="0"/>
            <a:ext cx="1546225" cy="398463"/>
          </a:xfrm>
          <a:prstGeom prst="rect">
            <a:avLst/>
          </a:prstGeom>
          <a:solidFill>
            <a:schemeClr val="accent6">
              <a:lumMod val="50000"/>
              <a:alpha val="39000"/>
            </a:schemeClr>
          </a:solidFill>
          <a:ln>
            <a:noFill/>
          </a:ln>
          <a:effectLst>
            <a:outerShdw blurRad="50800" dist="38100" dir="2700000" algn="tl" rotWithShape="0">
              <a:schemeClr val="tx1">
                <a:alpha val="80000"/>
              </a:schemeClr>
            </a:outerShdw>
          </a:effectLst>
        </p:spPr>
        <p:txBody>
          <a:bodyPr>
            <a:spAutoFit/>
          </a:bodyPr>
          <a:lstStyle/>
          <a:p>
            <a:pPr marR="0" defTabSz="914400" fontAlgn="auto">
              <a:buClrTx/>
              <a:buSzTx/>
              <a:buFontTx/>
              <a:defRPr/>
            </a:pPr>
            <a:r>
              <a:rPr kumimoji="0" lang="en-US" altLang="zh-CN" sz="2000" b="1" kern="1200" cap="none" spc="0" normalizeH="0" baseline="0" noProof="1">
                <a:solidFill>
                  <a:srgbClr val="FFC000"/>
                </a:solidFill>
                <a:latin typeface="+mj-lt"/>
                <a:ea typeface="方正粗黑宋简体" panose="02000000000000000000" pitchFamily="2" charset="-122"/>
                <a:cs typeface="+mj-lt"/>
                <a:sym typeface="+mn-ea"/>
              </a:rPr>
              <a:t>Assignment</a:t>
            </a:r>
            <a:endParaRPr kumimoji="0" lang="en-US" altLang="zh-CN" sz="2000" b="1" kern="1200" cap="none" spc="0" normalizeH="0" baseline="0" noProof="1">
              <a:solidFill>
                <a:srgbClr val="FFC000"/>
              </a:solidFill>
              <a:latin typeface="+mj-lt"/>
              <a:ea typeface="方正粗黑宋简体" panose="02000000000000000000" pitchFamily="2" charset="-122"/>
              <a:cs typeface="+mj-lt"/>
              <a:sym typeface="+mn-ea"/>
            </a:endParaRPr>
          </a:p>
        </p:txBody>
      </p:sp>
      <p:sp>
        <p:nvSpPr>
          <p:cNvPr id="3" name="TextBox 3"/>
          <p:cNvSpPr txBox="1">
            <a:spLocks noChangeArrowheads="1"/>
          </p:cNvSpPr>
          <p:nvPr/>
        </p:nvSpPr>
        <p:spPr bwMode="auto">
          <a:xfrm>
            <a:off x="142875" y="682625"/>
            <a:ext cx="8791575" cy="4964113"/>
          </a:xfrm>
          <a:prstGeom prst="rect">
            <a:avLst/>
          </a:prstGeom>
          <a:noFill/>
          <a:ln>
            <a:noFill/>
          </a:ln>
        </p:spPr>
        <p:txBody>
          <a:bodyPr>
            <a:spAutoFit/>
          </a:bodyPr>
          <a:lstStyle/>
          <a:p>
            <a:pPr marR="0" defTabSz="914400">
              <a:lnSpc>
                <a:spcPts val="3800"/>
              </a:lnSpc>
              <a:buClrTx/>
              <a:buSzTx/>
              <a:buFontTx/>
              <a:defRPr/>
            </a:pPr>
            <a:r>
              <a:rPr kumimoji="0" lang="zh-CN" altLang="en-US" sz="2400" kern="1200" cap="none" spc="0" normalizeH="0" baseline="0" noProof="0" dirty="0">
                <a:latin typeface="Times New Roman" panose="02020603050405020304" pitchFamily="18" charset="0"/>
                <a:ea typeface="宋体" panose="02010600030101010101" pitchFamily="2" charset="-122"/>
                <a:cs typeface="+mn-cs"/>
              </a:rPr>
              <a:t>假如你是</a:t>
            </a:r>
            <a:r>
              <a:rPr kumimoji="0" lang="en-US" altLang="zh-CN" sz="2400" kern="1200" cap="none" spc="0" normalizeH="0" baseline="0" noProof="0" dirty="0">
                <a:latin typeface="Times New Roman" panose="02020603050405020304" pitchFamily="18" charset="0"/>
                <a:ea typeface="宋体" panose="02010600030101010101" pitchFamily="2" charset="-122"/>
                <a:cs typeface="+mn-cs"/>
              </a:rPr>
              <a:t>Li</a:t>
            </a:r>
            <a:r>
              <a:rPr kumimoji="0" lang="zh-CN" altLang="en-US" sz="2400" kern="1200" cap="none" spc="0" normalizeH="0" baseline="0" noProof="0" dirty="0">
                <a:latin typeface="Times New Roman" panose="02020603050405020304" pitchFamily="18" charset="0"/>
                <a:ea typeface="宋体" panose="02010600030101010101" pitchFamily="2" charset="-122"/>
                <a:cs typeface="+mn-cs"/>
              </a:rPr>
              <a:t> </a:t>
            </a:r>
            <a:r>
              <a:rPr kumimoji="0" lang="en-US" altLang="zh-CN" sz="2400" kern="1200" cap="none" spc="0" normalizeH="0" baseline="0" noProof="0" dirty="0">
                <a:latin typeface="Times New Roman" panose="02020603050405020304" pitchFamily="18" charset="0"/>
                <a:ea typeface="宋体" panose="02010600030101010101" pitchFamily="2" charset="-122"/>
                <a:cs typeface="+mn-cs"/>
              </a:rPr>
              <a:t>Hua, </a:t>
            </a:r>
            <a:r>
              <a:rPr kumimoji="0" lang="zh-CN" altLang="en-US" sz="2400" kern="1200" cap="none" spc="0" normalizeH="0" baseline="0" noProof="0" dirty="0">
                <a:latin typeface="Times New Roman" panose="02020603050405020304" pitchFamily="18" charset="0"/>
                <a:ea typeface="宋体" panose="02010600030101010101" pitchFamily="2" charset="-122"/>
                <a:cs typeface="+mn-cs"/>
              </a:rPr>
              <a:t>你的美国朋友</a:t>
            </a:r>
            <a:r>
              <a:rPr kumimoji="0" lang="en-US" altLang="zh-CN" sz="2400" kern="1200" cap="none" spc="0" normalizeH="0" baseline="0" noProof="0" dirty="0">
                <a:latin typeface="Times New Roman" panose="02020603050405020304" pitchFamily="18" charset="0"/>
                <a:ea typeface="宋体" panose="02010600030101010101" pitchFamily="2" charset="-122"/>
                <a:cs typeface="+mn-cs"/>
              </a:rPr>
              <a:t>Jim</a:t>
            </a:r>
            <a:r>
              <a:rPr kumimoji="0" lang="zh-CN" altLang="en-US" sz="2400" kern="1200" cap="none" spc="0" normalizeH="0" baseline="0" noProof="0" dirty="0">
                <a:latin typeface="Times New Roman" panose="02020603050405020304" pitchFamily="18" charset="0"/>
                <a:ea typeface="宋体" panose="02010600030101010101" pitchFamily="2" charset="-122"/>
                <a:cs typeface="+mn-cs"/>
              </a:rPr>
              <a:t>对中国传统节日端午节很感兴趣，来信询问相关情况，请你给他写</a:t>
            </a:r>
            <a:r>
              <a:rPr kumimoji="0" lang="en-US" altLang="zh-CN" sz="2400" kern="1200" cap="none" spc="0" normalizeH="0" baseline="0" noProof="0" dirty="0">
                <a:latin typeface="Times New Roman" panose="02020603050405020304" pitchFamily="18" charset="0"/>
                <a:ea typeface="宋体" panose="02010600030101010101" pitchFamily="2" charset="-122"/>
                <a:cs typeface="+mn-cs"/>
              </a:rPr>
              <a:t>e-mail</a:t>
            </a:r>
            <a:r>
              <a:rPr kumimoji="0" lang="zh-CN" altLang="en-US" sz="2400" kern="1200" cap="none" spc="0" normalizeH="0" baseline="0" noProof="0" dirty="0">
                <a:latin typeface="Times New Roman" panose="02020603050405020304" pitchFamily="18" charset="0"/>
                <a:ea typeface="宋体" panose="02010600030101010101" pitchFamily="2" charset="-122"/>
                <a:cs typeface="+mn-cs"/>
              </a:rPr>
              <a:t>回复，包括以下主要内容：</a:t>
            </a:r>
            <a:endParaRPr kumimoji="0" lang="en-US" altLang="zh-CN" sz="2400" kern="1200" cap="none" spc="0" normalizeH="0" baseline="0" noProof="0" dirty="0">
              <a:latin typeface="Times New Roman" panose="02020603050405020304" pitchFamily="18" charset="0"/>
              <a:ea typeface="宋体" panose="02010600030101010101" pitchFamily="2" charset="-122"/>
              <a:cs typeface="+mn-cs"/>
            </a:endParaRPr>
          </a:p>
          <a:p>
            <a:pPr marL="457200" marR="0" indent="-457200" defTabSz="914400">
              <a:lnSpc>
                <a:spcPts val="3800"/>
              </a:lnSpc>
              <a:buClrTx/>
              <a:buSzTx/>
              <a:buFontTx/>
              <a:buAutoNum type="arabicPeriod"/>
              <a:defRPr/>
            </a:pPr>
            <a:r>
              <a:rPr kumimoji="0" lang="zh-CN" altLang="en-US" sz="2400" kern="1200" cap="none" spc="0" normalizeH="0" baseline="0" noProof="0" dirty="0">
                <a:latin typeface="Times New Roman" panose="02020603050405020304" pitchFamily="18" charset="0"/>
                <a:ea typeface="宋体" panose="02010600030101010101" pitchFamily="2" charset="-122"/>
                <a:cs typeface="+mn-cs"/>
              </a:rPr>
              <a:t>节日的时间和历史起源</a:t>
            </a:r>
            <a:endParaRPr kumimoji="0" lang="en-US" altLang="zh-CN" sz="2400" kern="1200" cap="none" spc="0" normalizeH="0" baseline="0" noProof="0" dirty="0">
              <a:latin typeface="Times New Roman" panose="02020603050405020304" pitchFamily="18" charset="0"/>
              <a:ea typeface="宋体" panose="02010600030101010101" pitchFamily="2" charset="-122"/>
              <a:cs typeface="+mn-cs"/>
            </a:endParaRPr>
          </a:p>
          <a:p>
            <a:pPr marL="514350" marR="0" indent="-514350" defTabSz="914400">
              <a:lnSpc>
                <a:spcPts val="3800"/>
              </a:lnSpc>
              <a:buClrTx/>
              <a:buSzTx/>
              <a:buFontTx/>
              <a:buAutoNum type="arabicPeriod"/>
              <a:defRPr/>
            </a:pPr>
            <a:r>
              <a:rPr kumimoji="0" lang="zh-CN" altLang="en-US" sz="2400" kern="1200" cap="none" spc="0" normalizeH="0" baseline="0" noProof="0" dirty="0">
                <a:latin typeface="Times New Roman" panose="02020603050405020304" pitchFamily="18" charset="0"/>
                <a:ea typeface="宋体" panose="02010600030101010101" pitchFamily="2" charset="-122"/>
                <a:cs typeface="+mn-cs"/>
              </a:rPr>
              <a:t>主要庆祝活动</a:t>
            </a:r>
            <a:endParaRPr kumimoji="0" lang="en-US" altLang="zh-CN" sz="2400" kern="1200" cap="none" spc="0" normalizeH="0" baseline="0" noProof="0" dirty="0">
              <a:latin typeface="Times New Roman" panose="02020603050405020304" pitchFamily="18" charset="0"/>
              <a:ea typeface="宋体" panose="02010600030101010101" pitchFamily="2" charset="-122"/>
              <a:cs typeface="+mn-cs"/>
            </a:endParaRPr>
          </a:p>
          <a:p>
            <a:pPr marL="514350" marR="0" indent="-514350" defTabSz="914400">
              <a:lnSpc>
                <a:spcPts val="3800"/>
              </a:lnSpc>
              <a:buClrTx/>
              <a:buSzTx/>
              <a:buFontTx/>
              <a:buAutoNum type="arabicPeriod"/>
              <a:defRPr/>
            </a:pPr>
            <a:r>
              <a:rPr kumimoji="0" lang="en-US" altLang="zh-CN" sz="2400" kern="1200" cap="none" spc="0" normalizeH="0" baseline="0" noProof="0" dirty="0">
                <a:latin typeface="Times New Roman" panose="02020603050405020304" pitchFamily="18" charset="0"/>
                <a:ea typeface="宋体" panose="02010600030101010101" pitchFamily="2" charset="-122"/>
                <a:cs typeface="+mn-cs"/>
              </a:rPr>
              <a:t> </a:t>
            </a:r>
            <a:r>
              <a:rPr kumimoji="0" lang="zh-CN" altLang="en-US" sz="2400" kern="1200" cap="none" spc="0" normalizeH="0" baseline="0" noProof="0" dirty="0">
                <a:latin typeface="Times New Roman" panose="02020603050405020304" pitchFamily="18" charset="0"/>
                <a:ea typeface="宋体" panose="02010600030101010101" pitchFamily="2" charset="-122"/>
                <a:cs typeface="+mn-cs"/>
              </a:rPr>
              <a:t>你对节日意义的评价</a:t>
            </a:r>
            <a:endParaRPr kumimoji="0" lang="en-US" altLang="zh-CN" sz="2400" kern="1200" cap="none" spc="0" normalizeH="0" baseline="0" noProof="0" dirty="0">
              <a:latin typeface="Times New Roman" panose="02020603050405020304" pitchFamily="18" charset="0"/>
              <a:ea typeface="宋体" panose="02010600030101010101" pitchFamily="2" charset="-122"/>
              <a:cs typeface="+mn-cs"/>
            </a:endParaRPr>
          </a:p>
          <a:p>
            <a:pPr marR="0" defTabSz="914400">
              <a:lnSpc>
                <a:spcPts val="3800"/>
              </a:lnSpc>
              <a:buClrTx/>
              <a:buSzTx/>
              <a:buFontTx/>
              <a:defRPr/>
            </a:pPr>
            <a:r>
              <a:rPr kumimoji="0" lang="en-US" altLang="zh-CN" sz="2400" kern="1200" cap="none" spc="0" normalizeH="0" baseline="0" noProof="0" dirty="0">
                <a:latin typeface="Times New Roman" panose="02020603050405020304" pitchFamily="18" charset="0"/>
                <a:ea typeface="宋体" panose="02010600030101010101" pitchFamily="2" charset="-122"/>
                <a:cs typeface="+mn-cs"/>
              </a:rPr>
              <a:t>  </a:t>
            </a:r>
            <a:r>
              <a:rPr kumimoji="0" lang="zh-CN" altLang="en-US" sz="2400" kern="1200" cap="none" spc="0" normalizeH="0" baseline="0" noProof="0" dirty="0">
                <a:latin typeface="Times New Roman" panose="02020603050405020304" pitchFamily="18" charset="0"/>
                <a:ea typeface="宋体" panose="02010600030101010101" pitchFamily="2" charset="-122"/>
                <a:cs typeface="+mn-cs"/>
              </a:rPr>
              <a:t>注意：</a:t>
            </a:r>
            <a:endParaRPr kumimoji="0" lang="en-US" altLang="zh-CN" sz="2400" kern="1200" cap="none" spc="0" normalizeH="0" baseline="0" noProof="0" dirty="0">
              <a:latin typeface="Times New Roman" panose="02020603050405020304" pitchFamily="18" charset="0"/>
              <a:ea typeface="宋体" panose="02010600030101010101" pitchFamily="2" charset="-122"/>
              <a:cs typeface="+mn-cs"/>
            </a:endParaRPr>
          </a:p>
          <a:p>
            <a:pPr marR="0" defTabSz="914400">
              <a:lnSpc>
                <a:spcPts val="3800"/>
              </a:lnSpc>
              <a:buClrTx/>
              <a:buSzTx/>
              <a:buFontTx/>
              <a:defRPr/>
            </a:pPr>
            <a:r>
              <a:rPr kumimoji="0" lang="en-US" altLang="zh-CN" sz="2400" kern="1200" cap="none" spc="0" normalizeH="0" baseline="0" noProof="0" dirty="0">
                <a:latin typeface="Times New Roman" panose="02020603050405020304" pitchFamily="18" charset="0"/>
                <a:ea typeface="宋体" panose="02010600030101010101" pitchFamily="2" charset="-122"/>
                <a:cs typeface="+mn-cs"/>
              </a:rPr>
              <a:t>1.</a:t>
            </a:r>
            <a:r>
              <a:rPr kumimoji="0" lang="zh-CN" altLang="en-US" sz="2400" kern="1200" cap="none" spc="0" normalizeH="0" baseline="0" noProof="0" dirty="0">
                <a:latin typeface="Times New Roman" panose="02020603050405020304" pitchFamily="18" charset="0"/>
                <a:ea typeface="宋体" panose="02010600030101010101" pitchFamily="2" charset="-122"/>
                <a:cs typeface="+mn-cs"/>
              </a:rPr>
              <a:t>词数</a:t>
            </a:r>
            <a:r>
              <a:rPr kumimoji="0" lang="en-US" altLang="zh-CN" sz="2400" kern="1200" cap="none" spc="0" normalizeH="0" baseline="0" noProof="0" dirty="0">
                <a:latin typeface="Times New Roman" panose="02020603050405020304" pitchFamily="18" charset="0"/>
                <a:ea typeface="宋体" panose="02010600030101010101" pitchFamily="2" charset="-122"/>
                <a:cs typeface="+mn-cs"/>
              </a:rPr>
              <a:t>120</a:t>
            </a:r>
            <a:r>
              <a:rPr kumimoji="0" lang="zh-CN" altLang="zh-CN" sz="2400" kern="1200" cap="none" spc="0" normalizeH="0" baseline="0" noProof="0" dirty="0">
                <a:latin typeface="Times New Roman" panose="02020603050405020304" pitchFamily="18" charset="0"/>
                <a:ea typeface="宋体" panose="02010600030101010101" pitchFamily="2" charset="-122"/>
                <a:cs typeface="+mn-cs"/>
              </a:rPr>
              <a:t>左右</a:t>
            </a:r>
            <a:r>
              <a:rPr kumimoji="0" lang="en-US" altLang="zh-CN" sz="2400" kern="1200" cap="none" spc="0" normalizeH="0" baseline="0" noProof="0" dirty="0">
                <a:latin typeface="Times New Roman" panose="02020603050405020304" pitchFamily="18" charset="0"/>
                <a:ea typeface="宋体" panose="02010600030101010101" pitchFamily="2" charset="-122"/>
                <a:cs typeface="+mn-cs"/>
              </a:rPr>
              <a:t>   </a:t>
            </a:r>
            <a:endParaRPr kumimoji="0" lang="en-US" altLang="zh-CN" sz="2400" kern="1200" cap="none" spc="0" normalizeH="0" baseline="0" noProof="0" dirty="0">
              <a:latin typeface="Times New Roman" panose="02020603050405020304" pitchFamily="18" charset="0"/>
              <a:ea typeface="宋体" panose="02010600030101010101" pitchFamily="2" charset="-122"/>
              <a:cs typeface="+mn-cs"/>
            </a:endParaRPr>
          </a:p>
          <a:p>
            <a:pPr marR="0" defTabSz="914400">
              <a:lnSpc>
                <a:spcPts val="3800"/>
              </a:lnSpc>
              <a:buClrTx/>
              <a:buSzTx/>
              <a:buFontTx/>
              <a:defRPr/>
            </a:pPr>
            <a:r>
              <a:rPr kumimoji="0" lang="en-US" altLang="zh-CN" sz="2800" kern="1200" cap="none" spc="0" normalizeH="0" baseline="0" noProof="0" dirty="0">
                <a:latin typeface="Times New Roman" panose="02020603050405020304" pitchFamily="18" charset="0"/>
                <a:ea typeface="宋体" panose="02010600030101010101" pitchFamily="2" charset="-122"/>
                <a:cs typeface="+mn-cs"/>
              </a:rPr>
              <a:t>2. </a:t>
            </a:r>
            <a:r>
              <a:rPr kumimoji="0" lang="zh-CN" altLang="en-US" sz="2800" kern="1200" cap="none" spc="0" normalizeH="0" baseline="0" noProof="0" dirty="0">
                <a:latin typeface="Times New Roman" panose="02020603050405020304" pitchFamily="18" charset="0"/>
                <a:ea typeface="宋体" panose="02010600030101010101" pitchFamily="2" charset="-122"/>
                <a:cs typeface="+mn-cs"/>
              </a:rPr>
              <a:t>增加适当的细节使之连贯</a:t>
            </a:r>
            <a:endParaRPr kumimoji="0" lang="en-US" altLang="zh-CN" sz="2800" kern="1200" cap="none" spc="0" normalizeH="0" baseline="0" noProof="0" dirty="0">
              <a:latin typeface="Times New Roman" panose="02020603050405020304" pitchFamily="18" charset="0"/>
              <a:ea typeface="宋体" panose="02010600030101010101" pitchFamily="2" charset="-122"/>
              <a:cs typeface="+mn-cs"/>
            </a:endParaRPr>
          </a:p>
          <a:p>
            <a:pPr marR="0" defTabSz="914400">
              <a:lnSpc>
                <a:spcPts val="3800"/>
              </a:lnSpc>
              <a:buClrTx/>
              <a:buSzTx/>
              <a:buFontTx/>
              <a:defRPr/>
            </a:pPr>
            <a:r>
              <a:rPr kumimoji="0" lang="zh-CN" altLang="en-US" sz="2800" kern="1200" cap="none" spc="0" normalizeH="0" baseline="0" noProof="0" dirty="0">
                <a:latin typeface="Times New Roman" panose="02020603050405020304" pitchFamily="18" charset="0"/>
                <a:ea typeface="宋体" panose="02010600030101010101" pitchFamily="2" charset="-122"/>
                <a:cs typeface="+mn-cs"/>
              </a:rPr>
              <a:t>参考词汇：</a:t>
            </a:r>
            <a:r>
              <a:rPr kumimoji="0" lang="en-US" altLang="zh-CN" sz="2800" kern="1200" cap="none" spc="0" normalizeH="0" baseline="0" noProof="0" dirty="0">
                <a:latin typeface="Times New Roman" panose="02020603050405020304" pitchFamily="18" charset="0"/>
                <a:ea typeface="宋体" panose="02010600030101010101" pitchFamily="2" charset="-122"/>
                <a:cs typeface="+mn-cs"/>
              </a:rPr>
              <a:t> </a:t>
            </a:r>
            <a:r>
              <a:rPr kumimoji="0" lang="zh-CN" altLang="en-US" sz="2800" kern="1200" cap="none" spc="0" normalizeH="0" baseline="0" noProof="0" dirty="0">
                <a:latin typeface="Times New Roman" panose="02020603050405020304" pitchFamily="18" charset="0"/>
                <a:ea typeface="宋体" panose="02010600030101010101" pitchFamily="2" charset="-122"/>
                <a:cs typeface="+mn-cs"/>
              </a:rPr>
              <a:t>农历</a:t>
            </a:r>
            <a:r>
              <a:rPr kumimoji="0" lang="en-US" altLang="zh-CN" sz="2800" kern="1200" cap="none" spc="0" normalizeH="0" baseline="0" noProof="0" dirty="0">
                <a:latin typeface="Times New Roman" panose="02020603050405020304" pitchFamily="18" charset="0"/>
                <a:ea typeface="宋体" panose="02010600030101010101" pitchFamily="2" charset="-122"/>
                <a:cs typeface="+mn-cs"/>
              </a:rPr>
              <a:t>the lunar month</a:t>
            </a:r>
            <a:endParaRPr kumimoji="0" lang="en-US" altLang="zh-CN" sz="2800" kern="1200" cap="none" spc="0" normalizeH="0" baseline="0" noProof="0" dirty="0">
              <a:latin typeface="Times New Roman" panose="02020603050405020304" pitchFamily="18" charset="0"/>
              <a:ea typeface="宋体" panose="02010600030101010101" pitchFamily="2" charset="-122"/>
              <a:cs typeface="+mn-c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文本框 1"/>
          <p:cNvSpPr txBox="1"/>
          <p:nvPr/>
        </p:nvSpPr>
        <p:spPr>
          <a:xfrm>
            <a:off x="0" y="166688"/>
            <a:ext cx="9158288" cy="6724650"/>
          </a:xfrm>
          <a:prstGeom prst="rect">
            <a:avLst/>
          </a:prstGeom>
          <a:noFill/>
          <a:ln w="9525">
            <a:noFill/>
          </a:ln>
        </p:spPr>
        <p:txBody>
          <a:bodyPr wrap="square" anchor="t">
            <a:spAutoFit/>
          </a:bodyPr>
          <a:lstStyle/>
          <a:p>
            <a:pPr eaLnBrk="0" hangingPunct="0"/>
            <a:r>
              <a:rPr lang="en-US" altLang="zh-CN" sz="2800" dirty="0">
                <a:latin typeface="Times New Roman" panose="02020603050405020304" pitchFamily="18" charset="0"/>
                <a:ea typeface="方正粗黑宋简体" panose="02000000000000000000" pitchFamily="2" charset="-122"/>
                <a:sym typeface="宋体" panose="02010600030101010101" pitchFamily="2" charset="-122"/>
              </a:rPr>
              <a:t>Dear Jim,  </a:t>
            </a:r>
            <a:endParaRPr lang="en-US" altLang="zh-CN" sz="2800" dirty="0">
              <a:latin typeface="Times New Roman" panose="02020603050405020304" pitchFamily="18" charset="0"/>
              <a:ea typeface="方正粗黑宋简体" panose="02000000000000000000" pitchFamily="2" charset="-122"/>
              <a:sym typeface="宋体" panose="02010600030101010101" pitchFamily="2" charset="-122"/>
            </a:endParaRPr>
          </a:p>
          <a:p>
            <a:pPr eaLnBrk="0" hangingPunct="0"/>
            <a:r>
              <a:rPr lang="en-US" altLang="zh-CN" sz="2800" dirty="0">
                <a:latin typeface="Times New Roman" panose="02020603050405020304" pitchFamily="18" charset="0"/>
                <a:ea typeface="方正粗黑宋简体" panose="02000000000000000000" pitchFamily="2" charset="-122"/>
                <a:sym typeface="宋体" panose="02010600030101010101" pitchFamily="2" charset="-122"/>
              </a:rPr>
              <a:t>  </a:t>
            </a:r>
            <a:r>
              <a:rPr lang="en-US" altLang="zh-CN" sz="2500" dirty="0">
                <a:latin typeface="Times New Roman" panose="02020603050405020304" pitchFamily="18" charset="0"/>
                <a:ea typeface="方正粗黑宋简体" panose="02000000000000000000" pitchFamily="2" charset="-122"/>
                <a:sym typeface="宋体" panose="02010600030101010101" pitchFamily="2" charset="-122"/>
              </a:rPr>
              <a:t> I am glad to tell you  something about the Chinese Dragon Boat Festival, which takes place on the fifth of the fifth lunar month, dates from over 2000 years ago. It was created in honor of a patriotic poet Qu Yuan, who drowned himself to prove his love to his motherland after being unfarily treated. It was said that people raced boats to save him and threw zongzi into river to feed the fish so that they won't harm the body of Qu Yuan. </a:t>
            </a:r>
            <a:endParaRPr lang="en-US" altLang="zh-CN" sz="2500" dirty="0">
              <a:latin typeface="Times New Roman" panose="02020603050405020304" pitchFamily="18" charset="0"/>
              <a:ea typeface="方正粗黑宋简体" panose="02000000000000000000" pitchFamily="2" charset="-122"/>
              <a:sym typeface="宋体" panose="02010600030101010101" pitchFamily="2" charset="-122"/>
            </a:endParaRPr>
          </a:p>
          <a:p>
            <a:pPr eaLnBrk="0" hangingPunct="0"/>
            <a:r>
              <a:rPr lang="en-US" altLang="zh-CN" sz="2500" dirty="0">
                <a:latin typeface="Times New Roman" panose="02020603050405020304" pitchFamily="18" charset="0"/>
                <a:ea typeface="方正粗黑宋简体" panose="02000000000000000000" pitchFamily="2" charset="-122"/>
                <a:sym typeface="宋体" panose="02010600030101010101" pitchFamily="2" charset="-122"/>
              </a:rPr>
              <a:t>    Today It is a public holiday and people will have a day off to celebrate the festival nationwide with the traditional customs of eating Zongzi as well as racing dragon boats. It is also a family time and people share joy together.</a:t>
            </a:r>
            <a:br>
              <a:rPr lang="en-US" altLang="zh-CN" sz="2500" dirty="0">
                <a:latin typeface="Times New Roman" panose="02020603050405020304" pitchFamily="18" charset="0"/>
                <a:ea typeface="方正粗黑宋简体" panose="02000000000000000000" pitchFamily="2" charset="-122"/>
                <a:sym typeface="宋体" panose="02010600030101010101" pitchFamily="2" charset="-122"/>
              </a:rPr>
            </a:br>
            <a:r>
              <a:rPr lang="en-US" altLang="zh-CN" sz="2500" dirty="0">
                <a:latin typeface="Times New Roman" panose="02020603050405020304" pitchFamily="18" charset="0"/>
                <a:ea typeface="方正粗黑宋简体" panose="02000000000000000000" pitchFamily="2" charset="-122"/>
                <a:sym typeface="宋体" panose="02010600030101010101" pitchFamily="2" charset="-122"/>
              </a:rPr>
              <a:t>    Celebrating the festival is a wise way to pass down the valuable tradtional culture and history. Not only can we taste the delicous Zongzi but we can experience the warm atmosphere of the fesitival.</a:t>
            </a:r>
            <a:endParaRPr lang="en-US" altLang="zh-CN" sz="2500" dirty="0">
              <a:latin typeface="Times New Roman" panose="02020603050405020304" pitchFamily="18" charset="0"/>
              <a:ea typeface="方正粗黑宋简体" panose="02000000000000000000" pitchFamily="2" charset="-122"/>
              <a:sym typeface="宋体" panose="02010600030101010101" pitchFamily="2" charset="-122"/>
            </a:endParaRPr>
          </a:p>
          <a:p>
            <a:pPr eaLnBrk="0" hangingPunct="0"/>
            <a:r>
              <a:rPr lang="en-US" altLang="zh-CN" sz="2500" dirty="0">
                <a:latin typeface="Times New Roman" panose="02020603050405020304" pitchFamily="18" charset="0"/>
                <a:ea typeface="方正粗黑宋简体" panose="02000000000000000000" pitchFamily="2" charset="-122"/>
                <a:sym typeface="宋体" panose="02010600030101010101" pitchFamily="2" charset="-122"/>
              </a:rPr>
              <a:t>                                                                                        Yours,</a:t>
            </a:r>
            <a:endParaRPr lang="en-US" altLang="zh-CN" sz="2500" dirty="0">
              <a:latin typeface="Times New Roman" panose="02020603050405020304" pitchFamily="18" charset="0"/>
              <a:ea typeface="方正粗黑宋简体" panose="02000000000000000000" pitchFamily="2" charset="-122"/>
              <a:sym typeface="宋体" panose="02010600030101010101" pitchFamily="2" charset="-122"/>
            </a:endParaRPr>
          </a:p>
          <a:p>
            <a:pPr eaLnBrk="0" hangingPunct="0"/>
            <a:r>
              <a:rPr lang="en-US" altLang="zh-CN" sz="2500" dirty="0">
                <a:latin typeface="Times New Roman" panose="02020603050405020304" pitchFamily="18" charset="0"/>
                <a:ea typeface="方正粗黑宋简体" panose="02000000000000000000" pitchFamily="2" charset="-122"/>
                <a:sym typeface="宋体" panose="02010600030101010101" pitchFamily="2" charset="-122"/>
              </a:rPr>
              <a:t>                                                                                              Li Hua</a:t>
            </a:r>
            <a:endParaRPr lang="en-US" altLang="zh-CN" sz="2500" dirty="0">
              <a:latin typeface="Times New Roman" panose="02020603050405020304" pitchFamily="18" charset="0"/>
              <a:ea typeface="方正粗黑宋简体" panose="02000000000000000000" pitchFamily="2" charset="-122"/>
              <a:sym typeface="宋体" panose="02010600030101010101" pitchFamily="2"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67840" y="1268850"/>
            <a:ext cx="4896340" cy="830997"/>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4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Language study </a:t>
            </a:r>
            <a:endParaRPr lang="zh-CN" altLang="en-US" sz="4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pic>
        <p:nvPicPr>
          <p:cNvPr id="1026" name="Picture 2" descr="https://gimg2.baidu.com/image_search/src=http%3A%2F%2Fwww.xinhuanet.com%2Fenglish%2F2018-04%2F19%2F137121100_15240941996331n.jpg&amp;refer=http%3A%2F%2Fwww.xinhuanet.com&amp;app=2002&amp;size=f9999,10000&amp;q=a80&amp;n=0&amp;g=0n&amp;fmt=auto?sec=1651886539&amp;t=19271c68e9e97c1388d7f04fff85e29a"/>
          <p:cNvPicPr>
            <a:picLocks noChangeAspect="1" noChangeArrowheads="1"/>
          </p:cNvPicPr>
          <p:nvPr/>
        </p:nvPicPr>
        <p:blipFill rotWithShape="1">
          <a:blip r:embed="rId1">
            <a:extLst>
              <a:ext uri="{28A0092B-C50C-407E-A947-70E740481C1C}">
                <a14:useLocalDpi xmlns:a14="http://schemas.microsoft.com/office/drawing/2010/main" val="0"/>
              </a:ext>
            </a:extLst>
          </a:blip>
          <a:srcRect b="9262"/>
          <a:stretch>
            <a:fillRect/>
          </a:stretch>
        </p:blipFill>
        <p:spPr bwMode="auto">
          <a:xfrm>
            <a:off x="0" y="2780954"/>
            <a:ext cx="9143999" cy="407704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07815" y="151366"/>
            <a:ext cx="3888270" cy="523220"/>
          </a:xfrm>
          <a:prstGeom prst="rect">
            <a:avLst/>
          </a:prstGeom>
          <a:solidFill>
            <a:schemeClr val="accent2"/>
          </a:solidFill>
          <a:ln>
            <a:noFill/>
          </a:ln>
          <a:effectLst>
            <a:outerShdw dist="38100" sx="1000" sy="1000" algn="tl" rotWithShape="0">
              <a:schemeClr val="tx1"/>
            </a:outerShdw>
          </a:effectLst>
        </p:spPr>
        <p:txBody>
          <a:bodyPr wrap="square" rtlCol="0">
            <a:spAutoFit/>
          </a:bodyPr>
          <a:lstStyle/>
          <a:p>
            <a:pPr algn="l"/>
            <a:r>
              <a:rPr lang="en-US" altLang="zh-CN" sz="2800" b="1" dirty="0">
                <a:solidFill>
                  <a:schemeClr val="bg1"/>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Listening and speaking</a:t>
            </a:r>
            <a:endParaRPr lang="zh-CN" altLang="en-US" sz="2800" b="1" dirty="0">
              <a:solidFill>
                <a:schemeClr val="bg1"/>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6" name="TextBox 5"/>
          <p:cNvSpPr txBox="1"/>
          <p:nvPr/>
        </p:nvSpPr>
        <p:spPr>
          <a:xfrm>
            <a:off x="216276" y="908825"/>
            <a:ext cx="8532014" cy="523220"/>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1. </a:t>
            </a:r>
            <a:r>
              <a:rPr lang="en-US" altLang="zh-CN" sz="2800" b="1" u="sng"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dress up  </a:t>
            </a:r>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 </a:t>
            </a:r>
            <a:r>
              <a:rPr lang="en-US" altLang="zh-CN" sz="2800" b="1" u="sng"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_______ </a:t>
            </a:r>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carnival </a:t>
            </a:r>
            <a:r>
              <a:rPr lang="en-US" altLang="zh-CN" sz="2800" b="1" u="sng"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costumes</a:t>
            </a:r>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  </a:t>
            </a:r>
            <a:endParaRPr lang="zh-CN" altLang="en-US"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7" name="TextBox 6"/>
          <p:cNvSpPr txBox="1"/>
          <p:nvPr/>
        </p:nvSpPr>
        <p:spPr>
          <a:xfrm>
            <a:off x="216275" y="1654213"/>
            <a:ext cx="8748029" cy="3539430"/>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u="sng" dirty="0">
                <a:solidFill>
                  <a:srgbClr val="FF0000"/>
                </a:solidFill>
                <a:latin typeface="Times New Roman" panose="02020603050405020304" pitchFamily="18" charset="0"/>
                <a:cs typeface="Times New Roman" panose="02020603050405020304" pitchFamily="18" charset="0"/>
              </a:rPr>
              <a:t>dress (</a:t>
            </a:r>
            <a:r>
              <a:rPr lang="en-US" altLang="zh-CN" sz="2800" u="sng" dirty="0" err="1">
                <a:solidFill>
                  <a:srgbClr val="FF0000"/>
                </a:solidFill>
                <a:latin typeface="Times New Roman" panose="02020603050405020304" pitchFamily="18" charset="0"/>
                <a:cs typeface="Times New Roman" panose="02020603050405020304" pitchFamily="18" charset="0"/>
              </a:rPr>
              <a:t>sb</a:t>
            </a:r>
            <a:r>
              <a:rPr lang="en-US" altLang="zh-CN" sz="2800" u="sng" dirty="0">
                <a:solidFill>
                  <a:srgbClr val="FF0000"/>
                </a:solidFill>
                <a:latin typeface="Times New Roman" panose="02020603050405020304" pitchFamily="18" charset="0"/>
                <a:cs typeface="Times New Roman" panose="02020603050405020304" pitchFamily="18" charset="0"/>
              </a:rPr>
              <a:t>). up (in…)</a:t>
            </a:r>
            <a:endParaRPr lang="en-US" altLang="zh-CN" sz="2800" u="sng" dirty="0">
              <a:solidFill>
                <a:srgbClr val="FF0000"/>
              </a:solidFill>
              <a:latin typeface="Times New Roman" panose="02020603050405020304" pitchFamily="18" charset="0"/>
              <a:cs typeface="Times New Roman" panose="02020603050405020304" pitchFamily="18" charset="0"/>
            </a:endParaRPr>
          </a:p>
          <a:p>
            <a:pPr marL="514350" indent="-514350">
              <a:buAutoNum type="arabicParenR"/>
            </a:pPr>
            <a:r>
              <a:rPr lang="en-US" altLang="zh-CN" sz="2800" dirty="0">
                <a:solidFill>
                  <a:srgbClr val="002060"/>
                </a:solidFill>
                <a:latin typeface="Times New Roman" panose="02020603050405020304" pitchFamily="18" charset="0"/>
                <a:cs typeface="Times New Roman" panose="02020603050405020304" pitchFamily="18" charset="0"/>
              </a:rPr>
              <a:t>to wear clothes that are more formal than those you usually wear </a:t>
            </a:r>
            <a:r>
              <a:rPr lang="zh-CN" altLang="en-US" sz="2800" dirty="0">
                <a:solidFill>
                  <a:srgbClr val="002060"/>
                </a:solidFill>
                <a:latin typeface="Times New Roman" panose="02020603050405020304" pitchFamily="18" charset="0"/>
                <a:cs typeface="Times New Roman" panose="02020603050405020304" pitchFamily="18" charset="0"/>
              </a:rPr>
              <a:t>穿上盛装；穿上正装</a:t>
            </a:r>
            <a:endParaRPr lang="en-US" altLang="zh-CN" sz="2800" dirty="0">
              <a:solidFill>
                <a:srgbClr val="002060"/>
              </a:solidFill>
              <a:latin typeface="Times New Roman" panose="02020603050405020304" pitchFamily="18" charset="0"/>
              <a:cs typeface="Times New Roman" panose="02020603050405020304" pitchFamily="18" charset="0"/>
            </a:endParaRPr>
          </a:p>
          <a:p>
            <a:pPr marL="514350" indent="-514350">
              <a:buAutoNum type="arabicParenR"/>
            </a:pPr>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dress  (sb.)  up as</a:t>
            </a:r>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a:t>
            </a:r>
            <a:r>
              <a:rPr lang="en-US" altLang="zh-CN" sz="2800" dirty="0">
                <a:latin typeface="Times New Roman" panose="02020603050405020304" pitchFamily="18" charset="0"/>
                <a:cs typeface="Times New Roman" panose="02020603050405020304" pitchFamily="18" charset="0"/>
              </a:rPr>
              <a:t>to put on special clothes, especially to pretend to be somebody/something different</a:t>
            </a:r>
            <a:r>
              <a:rPr lang="zh-CN" altLang="en-US" sz="2800" dirty="0">
                <a:latin typeface="Times New Roman" panose="02020603050405020304" pitchFamily="18" charset="0"/>
                <a:cs typeface="Times New Roman" panose="02020603050405020304" pitchFamily="18" charset="0"/>
              </a:rPr>
              <a:t>装扮；乔装打扮</a:t>
            </a:r>
            <a:endParaRPr lang="en-US"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The boys </a:t>
            </a:r>
            <a:r>
              <a:rPr lang="en-US" altLang="zh-CN" sz="2800" dirty="0">
                <a:solidFill>
                  <a:srgbClr val="FF0000"/>
                </a:solidFill>
                <a:latin typeface="Times New Roman" panose="02020603050405020304" pitchFamily="18" charset="0"/>
                <a:cs typeface="Times New Roman" panose="02020603050405020304" pitchFamily="18" charset="0"/>
              </a:rPr>
              <a:t>were all dressed up as </a:t>
            </a:r>
            <a:r>
              <a:rPr lang="en-US" altLang="zh-CN" sz="2800" dirty="0">
                <a:latin typeface="Times New Roman" panose="02020603050405020304" pitchFamily="18" charset="0"/>
                <a:cs typeface="Times New Roman" panose="02020603050405020304" pitchFamily="18" charset="0"/>
              </a:rPr>
              <a:t>pirates. /ˈ</a:t>
            </a:r>
            <a:r>
              <a:rPr lang="en-US" altLang="zh-CN" sz="2800" dirty="0" err="1">
                <a:latin typeface="Times New Roman" panose="02020603050405020304" pitchFamily="18" charset="0"/>
                <a:cs typeface="Times New Roman" panose="02020603050405020304" pitchFamily="18" charset="0"/>
              </a:rPr>
              <a:t>paɪrət</a:t>
            </a:r>
            <a:r>
              <a:rPr lang="en-US" altLang="zh-CN" sz="2800" dirty="0">
                <a:latin typeface="Times New Roman" panose="02020603050405020304" pitchFamily="18" charset="0"/>
                <a:cs typeface="Times New Roman" panose="02020603050405020304" pitchFamily="18" charset="0"/>
              </a:rPr>
              <a:t>/</a:t>
            </a:r>
            <a:endParaRPr lang="en-US"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a:t>
            </a:r>
            <a:r>
              <a:rPr lang="zh-CN" altLang="en-US" sz="2800" dirty="0">
                <a:latin typeface="Times New Roman" panose="02020603050405020304" pitchFamily="18" charset="0"/>
                <a:cs typeface="Times New Roman" panose="02020603050405020304" pitchFamily="18" charset="0"/>
              </a:rPr>
              <a:t>这些男孩子都装扮成了海盗。</a:t>
            </a:r>
            <a:endParaRPr lang="zh-CN" altLang="en-US"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9" name="TextBox 8"/>
          <p:cNvSpPr txBox="1"/>
          <p:nvPr/>
        </p:nvSpPr>
        <p:spPr>
          <a:xfrm>
            <a:off x="2411850" y="928079"/>
            <a:ext cx="1131954" cy="523220"/>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in</a:t>
            </a:r>
            <a:endParaRPr lang="zh-CN" altLang="en-US"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10" name="TextBox 9"/>
          <p:cNvSpPr txBox="1"/>
          <p:nvPr/>
        </p:nvSpPr>
        <p:spPr>
          <a:xfrm>
            <a:off x="246284" y="5194793"/>
            <a:ext cx="4973761" cy="1384995"/>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costume </a:t>
            </a:r>
            <a:r>
              <a:rPr lang="zh-CN" altLang="en-US"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服装</a:t>
            </a:r>
            <a:endPar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a:p>
            <a:pPr algn="l"/>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custom  </a:t>
            </a:r>
            <a:r>
              <a:rPr lang="zh-CN" altLang="en-US"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风俗</a:t>
            </a:r>
            <a:endPar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consume   </a:t>
            </a:r>
            <a:r>
              <a:rPr lang="en-US" altLang="zh-CN" sz="2800" dirty="0">
                <a:latin typeface="Times New Roman" panose="02020603050405020304" pitchFamily="18" charset="0"/>
                <a:cs typeface="Times New Roman" panose="02020603050405020304" pitchFamily="18" charset="0"/>
              </a:rPr>
              <a:t>/</a:t>
            </a:r>
            <a:r>
              <a:rPr lang="en-US" altLang="zh-CN" sz="2800" dirty="0" err="1">
                <a:latin typeface="Times New Roman" panose="02020603050405020304" pitchFamily="18" charset="0"/>
                <a:cs typeface="Times New Roman" panose="02020603050405020304" pitchFamily="18" charset="0"/>
              </a:rPr>
              <a:t>kənˈsjuːm</a:t>
            </a:r>
            <a:r>
              <a:rPr lang="en-US" altLang="zh-CN" sz="2800" dirty="0">
                <a:latin typeface="Times New Roman" panose="02020603050405020304" pitchFamily="18" charset="0"/>
                <a:cs typeface="Times New Roman" panose="02020603050405020304" pitchFamily="18" charset="0"/>
              </a:rPr>
              <a:t>/   </a:t>
            </a:r>
            <a:r>
              <a:rPr lang="zh-CN" altLang="en-US" sz="2800" dirty="0">
                <a:latin typeface="Times New Roman" panose="02020603050405020304" pitchFamily="18" charset="0"/>
                <a:cs typeface="Times New Roman" panose="02020603050405020304" pitchFamily="18" charset="0"/>
              </a:rPr>
              <a:t>消费</a:t>
            </a:r>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 </a:t>
            </a:r>
            <a:endPar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additive="base">
                                        <p:cTn id="13"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xEl>
                                              <p:pRg st="1" end="1"/>
                                            </p:txEl>
                                          </p:spTgt>
                                        </p:tgtEl>
                                        <p:attrNameLst>
                                          <p:attrName>style.visibility</p:attrName>
                                        </p:attrNameLst>
                                      </p:cBhvr>
                                      <p:to>
                                        <p:strVal val="visible"/>
                                      </p:to>
                                    </p:set>
                                    <p:anim calcmode="lin" valueType="num">
                                      <p:cBhvr additive="base">
                                        <p:cTn id="19"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2" end="2"/>
                                            </p:txEl>
                                          </p:spTgt>
                                        </p:tgtEl>
                                        <p:attrNameLst>
                                          <p:attrName>style.visibility</p:attrName>
                                        </p:attrNameLst>
                                      </p:cBhvr>
                                      <p:to>
                                        <p:strVal val="visible"/>
                                      </p:to>
                                    </p:set>
                                    <p:anim calcmode="lin" valueType="num">
                                      <p:cBhvr additive="base">
                                        <p:cTn id="25"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3" end="3"/>
                                            </p:txEl>
                                          </p:spTgt>
                                        </p:tgtEl>
                                        <p:attrNameLst>
                                          <p:attrName>style.visibility</p:attrName>
                                        </p:attrNameLst>
                                      </p:cBhvr>
                                      <p:to>
                                        <p:strVal val="visible"/>
                                      </p:to>
                                    </p:set>
                                    <p:anim calcmode="lin" valueType="num">
                                      <p:cBhvr additive="base">
                                        <p:cTn id="31"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xEl>
                                              <p:pRg st="4" end="4"/>
                                            </p:txEl>
                                          </p:spTgt>
                                        </p:tgtEl>
                                        <p:attrNameLst>
                                          <p:attrName>style.visibility</p:attrName>
                                        </p:attrNameLst>
                                      </p:cBhvr>
                                      <p:to>
                                        <p:strVal val="visible"/>
                                      </p:to>
                                    </p:set>
                                    <p:anim calcmode="lin" valueType="num">
                                      <p:cBhvr additive="base">
                                        <p:cTn id="37"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xEl>
                                              <p:pRg st="0" end="0"/>
                                            </p:txEl>
                                          </p:spTgt>
                                        </p:tgtEl>
                                        <p:attrNameLst>
                                          <p:attrName>style.visibility</p:attrName>
                                        </p:attrNameLst>
                                      </p:cBhvr>
                                      <p:to>
                                        <p:strVal val="visible"/>
                                      </p:to>
                                    </p:set>
                                    <p:anim calcmode="lin" valueType="num">
                                      <p:cBhvr additive="base">
                                        <p:cTn id="4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xEl>
                                              <p:pRg st="1" end="1"/>
                                            </p:txEl>
                                          </p:spTgt>
                                        </p:tgtEl>
                                        <p:attrNameLst>
                                          <p:attrName>style.visibility</p:attrName>
                                        </p:attrNameLst>
                                      </p:cBhvr>
                                      <p:to>
                                        <p:strVal val="visible"/>
                                      </p:to>
                                    </p:set>
                                    <p:anim calcmode="lin" valueType="num">
                                      <p:cBhvr additive="base">
                                        <p:cTn id="49"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0">
                                            <p:txEl>
                                              <p:pRg st="2" end="2"/>
                                            </p:txEl>
                                          </p:spTgt>
                                        </p:tgtEl>
                                        <p:attrNameLst>
                                          <p:attrName>style.visibility</p:attrName>
                                        </p:attrNameLst>
                                      </p:cBhvr>
                                      <p:to>
                                        <p:strVal val="visible"/>
                                      </p:to>
                                    </p:set>
                                    <p:anim calcmode="lin" valueType="num">
                                      <p:cBhvr additive="base">
                                        <p:cTn id="55"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9" grpId="0"/>
      <p:bldP spid="10"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5485" y="260780"/>
            <a:ext cx="8532014" cy="954107"/>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2.  ______________ (congratulate) ______ becoming an adult!</a:t>
            </a:r>
            <a:endParaRPr lang="zh-CN" altLang="en-US"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5" name="TextBox 4"/>
          <p:cNvSpPr txBox="1"/>
          <p:nvPr/>
        </p:nvSpPr>
        <p:spPr>
          <a:xfrm>
            <a:off x="611725" y="206292"/>
            <a:ext cx="2808195" cy="523220"/>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Congratulations</a:t>
            </a:r>
            <a:endParaRPr lang="zh-CN" altLang="en-US"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6" name="TextBox 5"/>
          <p:cNvSpPr txBox="1"/>
          <p:nvPr/>
        </p:nvSpPr>
        <p:spPr>
          <a:xfrm>
            <a:off x="5796085" y="260780"/>
            <a:ext cx="1131954" cy="523220"/>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on</a:t>
            </a:r>
            <a:endParaRPr lang="zh-CN" altLang="en-US"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7" name="TextBox 6"/>
          <p:cNvSpPr txBox="1"/>
          <p:nvPr/>
        </p:nvSpPr>
        <p:spPr>
          <a:xfrm>
            <a:off x="215992" y="1367287"/>
            <a:ext cx="8532014" cy="954107"/>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3. Can you tell me what’s written on the piece of paper? Are they </a:t>
            </a:r>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wishes</a:t>
            </a:r>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 </a:t>
            </a:r>
            <a:endParaRPr lang="zh-CN" altLang="en-US"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8" name="TextBox 7"/>
          <p:cNvSpPr txBox="1"/>
          <p:nvPr/>
        </p:nvSpPr>
        <p:spPr>
          <a:xfrm>
            <a:off x="191343" y="2477069"/>
            <a:ext cx="8772961" cy="954107"/>
          </a:xfrm>
          <a:prstGeom prst="rect">
            <a:avLst/>
          </a:prstGeom>
          <a:noFill/>
          <a:ln>
            <a:solidFill>
              <a:srgbClr val="00B050"/>
            </a:solidFill>
          </a:ln>
          <a:effectLst>
            <a:outerShdw dist="38100" sx="1000" sy="1000" algn="tl" rotWithShape="0">
              <a:schemeClr val="tx1"/>
            </a:outerShdw>
          </a:effectLst>
        </p:spPr>
        <p:txBody>
          <a:bodyPr wrap="square" rtlCol="0">
            <a:spAutoFit/>
          </a:bodyPr>
          <a:lstStyle/>
          <a:p>
            <a:pPr algn="l"/>
            <a:r>
              <a:rPr lang="zh-CN" altLang="en-US"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表示感谢，问候，祝愿，祝贺的名词一般都用复数形式：</a:t>
            </a:r>
            <a:endPar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a:p>
            <a:pPr algn="l"/>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 greeting</a:t>
            </a:r>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s</a:t>
            </a:r>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 wish</a:t>
            </a:r>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es</a:t>
            </a:r>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 regard</a:t>
            </a:r>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s</a:t>
            </a:r>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 thank</a:t>
            </a:r>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s</a:t>
            </a:r>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 congratulation</a:t>
            </a:r>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s</a:t>
            </a:r>
            <a:endParaRPr lang="zh-CN" altLang="en-US"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bg/>
                                          </p:spTgt>
                                        </p:tgtEl>
                                        <p:attrNameLst>
                                          <p:attrName>style.visibility</p:attrName>
                                        </p:attrNameLst>
                                      </p:cBhvr>
                                      <p:to>
                                        <p:strVal val="visible"/>
                                      </p:to>
                                    </p:set>
                                    <p:anim calcmode="lin" valueType="num">
                                      <p:cBhvr additive="base">
                                        <p:cTn id="25" dur="500" fill="hold"/>
                                        <p:tgtEl>
                                          <p:spTgt spid="8">
                                            <p:bg/>
                                          </p:spTgt>
                                        </p:tgtEl>
                                        <p:attrNameLst>
                                          <p:attrName>ppt_x</p:attrName>
                                        </p:attrNameLst>
                                      </p:cBhvr>
                                      <p:tavLst>
                                        <p:tav tm="0">
                                          <p:val>
                                            <p:strVal val="#ppt_x"/>
                                          </p:val>
                                        </p:tav>
                                        <p:tav tm="100000">
                                          <p:val>
                                            <p:strVal val="#ppt_x"/>
                                          </p:val>
                                        </p:tav>
                                      </p:tavLst>
                                    </p:anim>
                                    <p:anim calcmode="lin" valueType="num">
                                      <p:cBhvr additive="base">
                                        <p:cTn id="26" dur="500" fill="hold"/>
                                        <p:tgtEl>
                                          <p:spTgt spid="8">
                                            <p:bg/>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xEl>
                                              <p:pRg st="0" end="0"/>
                                            </p:txEl>
                                          </p:spTgt>
                                        </p:tgtEl>
                                        <p:attrNameLst>
                                          <p:attrName>style.visibility</p:attrName>
                                        </p:attrNameLst>
                                      </p:cBhvr>
                                      <p:to>
                                        <p:strVal val="visible"/>
                                      </p:to>
                                    </p:set>
                                    <p:anim calcmode="lin" valueType="num">
                                      <p:cBhvr additive="base">
                                        <p:cTn id="31"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xEl>
                                              <p:pRg st="1" end="1"/>
                                            </p:txEl>
                                          </p:spTgt>
                                        </p:tgtEl>
                                        <p:attrNameLst>
                                          <p:attrName>style.visibility</p:attrName>
                                        </p:attrNameLst>
                                      </p:cBhvr>
                                      <p:to>
                                        <p:strVal val="visible"/>
                                      </p:to>
                                    </p:set>
                                    <p:anim calcmode="lin" valueType="num">
                                      <p:cBhvr additive="base">
                                        <p:cTn id="37"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animBg="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4"/>
          <p:cNvSpPr txBox="1"/>
          <p:nvPr/>
        </p:nvSpPr>
        <p:spPr>
          <a:xfrm>
            <a:off x="2411850" y="116770"/>
            <a:ext cx="3888270" cy="523220"/>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u="sng"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Reading and thinking</a:t>
            </a:r>
            <a:endParaRPr lang="zh-CN" altLang="en-US" sz="2800" b="1" u="sng"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5" name="文本框 4"/>
          <p:cNvSpPr txBox="1"/>
          <p:nvPr/>
        </p:nvSpPr>
        <p:spPr>
          <a:xfrm>
            <a:off x="107690" y="836820"/>
            <a:ext cx="3744260" cy="5016758"/>
          </a:xfrm>
          <a:prstGeom prst="rect">
            <a:avLst/>
          </a:prstGeom>
          <a:noFill/>
          <a:ln>
            <a:noFill/>
          </a:ln>
          <a:effectLst>
            <a:outerShdw sx="1000" sy="1000" algn="tl" rotWithShape="0">
              <a:schemeClr val="tx1"/>
            </a:outerShdw>
          </a:effectLst>
        </p:spPr>
        <p:txBody>
          <a:bodyPr wrap="square" rtlCol="0">
            <a:spAutoFit/>
          </a:bodyPr>
          <a:lstStyle/>
          <a:p>
            <a:pPr algn="l"/>
            <a:r>
              <a:rPr lang="en-US" altLang="zh-CN" sz="3200" b="1" dirty="0">
                <a:solidFill>
                  <a:srgbClr val="002060"/>
                </a:solidFill>
                <a:latin typeface="Times New Roman" panose="02020603050405020304" pitchFamily="18" charset="0"/>
                <a:cs typeface="Times New Roman" panose="02020603050405020304" pitchFamily="18" charset="0"/>
                <a:sym typeface="+mn-ea"/>
              </a:rPr>
              <a:t>1.</a:t>
            </a:r>
            <a:r>
              <a:rPr lang="zh-CN" altLang="en-US" sz="3200" b="1" dirty="0">
                <a:solidFill>
                  <a:srgbClr val="002060"/>
                </a:solidFill>
                <a:latin typeface="Times New Roman" panose="02020603050405020304" pitchFamily="18" charset="0"/>
                <a:cs typeface="Times New Roman" panose="02020603050405020304" pitchFamily="18" charset="0"/>
                <a:sym typeface="+mn-ea"/>
              </a:rPr>
              <a:t>多种多样的由来</a:t>
            </a:r>
            <a:endParaRPr lang="en-US" altLang="zh-CN" sz="3200" b="1" dirty="0">
              <a:solidFill>
                <a:srgbClr val="002060"/>
              </a:solidFill>
              <a:latin typeface="Times New Roman" panose="02020603050405020304" pitchFamily="18" charset="0"/>
              <a:cs typeface="Times New Roman" panose="02020603050405020304" pitchFamily="18" charset="0"/>
              <a:sym typeface="+mn-ea"/>
            </a:endParaRPr>
          </a:p>
          <a:p>
            <a:pPr algn="l"/>
            <a:r>
              <a:rPr lang="en-US" altLang="zh-CN" sz="3200" b="1" dirty="0">
                <a:solidFill>
                  <a:srgbClr val="002060"/>
                </a:solidFill>
                <a:latin typeface="Times New Roman" panose="02020603050405020304" pitchFamily="18" charset="0"/>
                <a:cs typeface="Times New Roman" panose="02020603050405020304" pitchFamily="18" charset="0"/>
                <a:sym typeface="+mn-ea"/>
              </a:rPr>
              <a:t>2.</a:t>
            </a:r>
            <a:r>
              <a:rPr lang="zh-CN" altLang="en-US" sz="3200" b="1" dirty="0">
                <a:solidFill>
                  <a:srgbClr val="002060"/>
                </a:solidFill>
                <a:latin typeface="Times New Roman" panose="02020603050405020304" pitchFamily="18" charset="0"/>
                <a:cs typeface="Times New Roman" panose="02020603050405020304" pitchFamily="18" charset="0"/>
                <a:sym typeface="+mn-ea"/>
              </a:rPr>
              <a:t>不同的风俗和独特的魅力</a:t>
            </a:r>
            <a:endParaRPr lang="en-US" altLang="zh-CN" sz="3200" b="1" dirty="0">
              <a:solidFill>
                <a:srgbClr val="002060"/>
              </a:solidFill>
              <a:latin typeface="Times New Roman" panose="02020603050405020304" pitchFamily="18" charset="0"/>
              <a:cs typeface="Times New Roman" panose="02020603050405020304" pitchFamily="18" charset="0"/>
              <a:sym typeface="+mn-ea"/>
            </a:endParaRPr>
          </a:p>
          <a:p>
            <a:pPr algn="l"/>
            <a:r>
              <a:rPr lang="en-US" altLang="zh-CN" sz="3200" b="1" dirty="0">
                <a:solidFill>
                  <a:srgbClr val="002060"/>
                </a:solidFill>
                <a:latin typeface="Times New Roman" panose="02020603050405020304" pitchFamily="18" charset="0"/>
                <a:cs typeface="Times New Roman" panose="02020603050405020304" pitchFamily="18" charset="0"/>
                <a:sym typeface="+mn-ea"/>
              </a:rPr>
              <a:t>3.</a:t>
            </a:r>
            <a:r>
              <a:rPr lang="zh-CN" altLang="en-US" sz="3200" b="1" dirty="0">
                <a:solidFill>
                  <a:srgbClr val="002060"/>
                </a:solidFill>
                <a:latin typeface="Times New Roman" panose="02020603050405020304" pitchFamily="18" charset="0"/>
                <a:cs typeface="Times New Roman" panose="02020603050405020304" pitchFamily="18" charset="0"/>
                <a:sym typeface="+mn-ea"/>
              </a:rPr>
              <a:t>著名人物</a:t>
            </a:r>
            <a:endParaRPr lang="en-US" altLang="zh-CN" sz="3200" b="1" dirty="0">
              <a:solidFill>
                <a:srgbClr val="002060"/>
              </a:solidFill>
              <a:latin typeface="Times New Roman" panose="02020603050405020304" pitchFamily="18" charset="0"/>
              <a:cs typeface="Times New Roman" panose="02020603050405020304" pitchFamily="18" charset="0"/>
              <a:sym typeface="+mn-ea"/>
            </a:endParaRPr>
          </a:p>
          <a:p>
            <a:pPr algn="l"/>
            <a:r>
              <a:rPr lang="en-US" altLang="zh-CN" sz="3200" b="1" dirty="0">
                <a:solidFill>
                  <a:srgbClr val="002060"/>
                </a:solidFill>
                <a:latin typeface="Times New Roman" panose="02020603050405020304" pitchFamily="18" charset="0"/>
                <a:cs typeface="Times New Roman" panose="02020603050405020304" pitchFamily="18" charset="0"/>
                <a:sym typeface="+mn-ea"/>
              </a:rPr>
              <a:t>4. </a:t>
            </a:r>
            <a:r>
              <a:rPr lang="zh-CN" altLang="en-US" sz="3200" b="1" dirty="0">
                <a:solidFill>
                  <a:srgbClr val="002060"/>
                </a:solidFill>
                <a:latin typeface="Times New Roman" panose="02020603050405020304" pitchFamily="18" charset="0"/>
                <a:cs typeface="Times New Roman" panose="02020603050405020304" pitchFamily="18" charset="0"/>
                <a:sym typeface="+mn-ea"/>
              </a:rPr>
              <a:t>丰收节</a:t>
            </a:r>
            <a:endParaRPr lang="en-US" altLang="zh-CN" sz="3200" b="1" dirty="0">
              <a:solidFill>
                <a:srgbClr val="002060"/>
              </a:solidFill>
              <a:latin typeface="Times New Roman" panose="02020603050405020304" pitchFamily="18" charset="0"/>
              <a:cs typeface="Times New Roman" panose="02020603050405020304" pitchFamily="18" charset="0"/>
              <a:sym typeface="+mn-ea"/>
            </a:endParaRPr>
          </a:p>
          <a:p>
            <a:pPr algn="l"/>
            <a:r>
              <a:rPr lang="en-US" altLang="zh-CN" sz="3200" b="1" dirty="0">
                <a:solidFill>
                  <a:srgbClr val="002060"/>
                </a:solidFill>
                <a:latin typeface="Times New Roman" panose="02020603050405020304" pitchFamily="18" charset="0"/>
                <a:cs typeface="Times New Roman" panose="02020603050405020304" pitchFamily="18" charset="0"/>
                <a:sym typeface="+mn-ea"/>
              </a:rPr>
              <a:t>5. </a:t>
            </a:r>
            <a:r>
              <a:rPr lang="zh-CN" altLang="en-US" sz="3200" b="1" dirty="0">
                <a:solidFill>
                  <a:srgbClr val="002060"/>
                </a:solidFill>
                <a:latin typeface="Times New Roman" panose="02020603050405020304" pitchFamily="18" charset="0"/>
                <a:cs typeface="Times New Roman" panose="02020603050405020304" pitchFamily="18" charset="0"/>
                <a:sym typeface="+mn-ea"/>
              </a:rPr>
              <a:t>收割</a:t>
            </a:r>
            <a:endParaRPr lang="en-US" altLang="zh-CN" sz="3200" b="1" dirty="0">
              <a:solidFill>
                <a:srgbClr val="002060"/>
              </a:solidFill>
              <a:latin typeface="Times New Roman" panose="02020603050405020304" pitchFamily="18" charset="0"/>
              <a:cs typeface="Times New Roman" panose="02020603050405020304" pitchFamily="18" charset="0"/>
              <a:sym typeface="+mn-ea"/>
            </a:endParaRPr>
          </a:p>
          <a:p>
            <a:pPr algn="l"/>
            <a:r>
              <a:rPr lang="en-US" altLang="zh-CN" sz="3200" b="1" dirty="0">
                <a:solidFill>
                  <a:srgbClr val="002060"/>
                </a:solidFill>
                <a:latin typeface="Times New Roman" panose="02020603050405020304" pitchFamily="18" charset="0"/>
                <a:cs typeface="Times New Roman" panose="02020603050405020304" pitchFamily="18" charset="0"/>
                <a:sym typeface="+mn-ea"/>
              </a:rPr>
              <a:t>6. </a:t>
            </a:r>
            <a:r>
              <a:rPr lang="zh-CN" altLang="en-US" sz="3200" b="1" dirty="0">
                <a:solidFill>
                  <a:srgbClr val="002060"/>
                </a:solidFill>
                <a:latin typeface="Times New Roman" panose="02020603050405020304" pitchFamily="18" charset="0"/>
                <a:cs typeface="Times New Roman" panose="02020603050405020304" pitchFamily="18" charset="0"/>
                <a:sym typeface="+mn-ea"/>
              </a:rPr>
              <a:t>一年收获的食物</a:t>
            </a:r>
            <a:endParaRPr lang="en-US" altLang="zh-CN" sz="3200" b="1" dirty="0">
              <a:solidFill>
                <a:srgbClr val="002060"/>
              </a:solidFill>
              <a:latin typeface="Times New Roman" panose="02020603050405020304" pitchFamily="18" charset="0"/>
              <a:cs typeface="Times New Roman" panose="02020603050405020304" pitchFamily="18" charset="0"/>
              <a:sym typeface="+mn-ea"/>
            </a:endParaRPr>
          </a:p>
          <a:p>
            <a:pPr algn="l"/>
            <a:r>
              <a:rPr lang="en-US" altLang="zh-CN" sz="3200" b="1" dirty="0">
                <a:solidFill>
                  <a:srgbClr val="002060"/>
                </a:solidFill>
                <a:latin typeface="Times New Roman" panose="02020603050405020304" pitchFamily="18" charset="0"/>
                <a:cs typeface="Times New Roman" panose="02020603050405020304" pitchFamily="18" charset="0"/>
                <a:sym typeface="+mn-ea"/>
              </a:rPr>
              <a:t>7. </a:t>
            </a:r>
            <a:r>
              <a:rPr lang="zh-CN" altLang="en-US" sz="3200" b="1" dirty="0">
                <a:solidFill>
                  <a:srgbClr val="002060"/>
                </a:solidFill>
                <a:latin typeface="Times New Roman" panose="02020603050405020304" pitchFamily="18" charset="0"/>
                <a:cs typeface="Times New Roman" panose="02020603050405020304" pitchFamily="18" charset="0"/>
                <a:sym typeface="+mn-ea"/>
              </a:rPr>
              <a:t>丰盛的宴席</a:t>
            </a:r>
            <a:endParaRPr lang="en-US" altLang="zh-CN" sz="3200" b="1" dirty="0">
              <a:solidFill>
                <a:srgbClr val="002060"/>
              </a:solidFill>
              <a:latin typeface="Times New Roman" panose="02020603050405020304" pitchFamily="18" charset="0"/>
              <a:cs typeface="Times New Roman" panose="02020603050405020304" pitchFamily="18" charset="0"/>
              <a:sym typeface="+mn-ea"/>
            </a:endParaRPr>
          </a:p>
          <a:p>
            <a:pPr algn="l"/>
            <a:r>
              <a:rPr lang="en-US" altLang="zh-CN" sz="3200" b="1" dirty="0">
                <a:solidFill>
                  <a:srgbClr val="002060"/>
                </a:solidFill>
                <a:latin typeface="Times New Roman" panose="02020603050405020304" pitchFamily="18" charset="0"/>
                <a:cs typeface="Times New Roman" panose="02020603050405020304" pitchFamily="18" charset="0"/>
                <a:sym typeface="+mn-ea"/>
              </a:rPr>
              <a:t>8. </a:t>
            </a:r>
            <a:r>
              <a:rPr lang="zh-CN" altLang="en-US" sz="3200" b="1" dirty="0">
                <a:solidFill>
                  <a:srgbClr val="002060"/>
                </a:solidFill>
                <a:latin typeface="Times New Roman" panose="02020603050405020304" pitchFamily="18" charset="0"/>
                <a:cs typeface="Times New Roman" panose="02020603050405020304" pitchFamily="18" charset="0"/>
                <a:sym typeface="+mn-ea"/>
              </a:rPr>
              <a:t>观赏明月</a:t>
            </a:r>
            <a:endParaRPr lang="en-US" altLang="zh-CN" sz="3200" b="1" dirty="0">
              <a:solidFill>
                <a:srgbClr val="002060"/>
              </a:solidFill>
              <a:latin typeface="Times New Roman" panose="02020603050405020304" pitchFamily="18" charset="0"/>
              <a:cs typeface="Times New Roman" panose="02020603050405020304" pitchFamily="18" charset="0"/>
              <a:sym typeface="+mn-ea"/>
            </a:endParaRPr>
          </a:p>
          <a:p>
            <a:pPr algn="l"/>
            <a:r>
              <a:rPr lang="en-US" altLang="zh-CN" sz="3200" b="1" dirty="0">
                <a:solidFill>
                  <a:srgbClr val="002060"/>
                </a:solidFill>
                <a:latin typeface="Times New Roman" panose="02020603050405020304" pitchFamily="18" charset="0"/>
                <a:cs typeface="Times New Roman" panose="02020603050405020304" pitchFamily="18" charset="0"/>
                <a:sym typeface="+mn-ea"/>
              </a:rPr>
              <a:t>9. </a:t>
            </a:r>
            <a:r>
              <a:rPr lang="zh-CN" altLang="en-US" sz="3200" b="1" dirty="0">
                <a:solidFill>
                  <a:srgbClr val="002060"/>
                </a:solidFill>
                <a:latin typeface="Times New Roman" panose="02020603050405020304" pitchFamily="18" charset="0"/>
                <a:cs typeface="Times New Roman" panose="02020603050405020304" pitchFamily="18" charset="0"/>
                <a:sym typeface="+mn-ea"/>
              </a:rPr>
              <a:t>品尝美味的月饼</a:t>
            </a:r>
            <a:endParaRPr lang="en-US" altLang="zh-CN" sz="3200" b="1" dirty="0">
              <a:solidFill>
                <a:srgbClr val="002060"/>
              </a:solidFill>
              <a:latin typeface="Times New Roman" panose="02020603050405020304" pitchFamily="18" charset="0"/>
              <a:cs typeface="Times New Roman" panose="02020603050405020304" pitchFamily="18" charset="0"/>
              <a:sym typeface="+mn-ea"/>
            </a:endParaRPr>
          </a:p>
        </p:txBody>
      </p:sp>
      <p:sp>
        <p:nvSpPr>
          <p:cNvPr id="7" name="文本框 6"/>
          <p:cNvSpPr txBox="1"/>
          <p:nvPr/>
        </p:nvSpPr>
        <p:spPr>
          <a:xfrm>
            <a:off x="3707940" y="671740"/>
            <a:ext cx="5436061" cy="5016758"/>
          </a:xfrm>
          <a:prstGeom prst="rect">
            <a:avLst/>
          </a:prstGeom>
          <a:noFill/>
          <a:ln>
            <a:noFill/>
          </a:ln>
          <a:effectLst>
            <a:outerShdw sx="1000" sy="1000" algn="tl" rotWithShape="0">
              <a:schemeClr val="tx1"/>
            </a:outerShdw>
          </a:effectLst>
        </p:spPr>
        <p:txBody>
          <a:bodyPr wrap="square" rtlCol="0">
            <a:spAutoFit/>
          </a:bodyPr>
          <a:lstStyle/>
          <a:p>
            <a:pPr marL="514350" indent="-514350" algn="l">
              <a:buAutoNum type="arabicPeriod"/>
            </a:pPr>
            <a:r>
              <a:rPr lang="en-US" altLang="zh-CN" sz="3200" b="1" dirty="0">
                <a:solidFill>
                  <a:srgbClr val="002060"/>
                </a:solidFill>
                <a:latin typeface="Times New Roman" panose="02020603050405020304" pitchFamily="18" charset="0"/>
                <a:cs typeface="Times New Roman" panose="02020603050405020304" pitchFamily="18" charset="0"/>
                <a:sym typeface="+mn-ea"/>
              </a:rPr>
              <a:t>a wide range of origins</a:t>
            </a:r>
            <a:endParaRPr lang="en-US" altLang="zh-CN" sz="3200" b="1" dirty="0">
              <a:solidFill>
                <a:srgbClr val="002060"/>
              </a:solidFill>
              <a:latin typeface="Times New Roman" panose="02020603050405020304" pitchFamily="18" charset="0"/>
              <a:cs typeface="Times New Roman" panose="02020603050405020304" pitchFamily="18" charset="0"/>
              <a:sym typeface="+mn-ea"/>
            </a:endParaRPr>
          </a:p>
          <a:p>
            <a:pPr algn="l"/>
            <a:r>
              <a:rPr lang="en-US" altLang="zh-CN" sz="3200" b="1" dirty="0">
                <a:solidFill>
                  <a:srgbClr val="002060"/>
                </a:solidFill>
                <a:latin typeface="Times New Roman" panose="02020603050405020304" pitchFamily="18" charset="0"/>
                <a:cs typeface="Times New Roman" panose="02020603050405020304" pitchFamily="18" charset="0"/>
                <a:sym typeface="+mn-ea"/>
              </a:rPr>
              <a:t> 2. different customs and unique charms</a:t>
            </a:r>
            <a:endParaRPr lang="en-US" altLang="zh-CN" sz="3200" b="1" dirty="0">
              <a:solidFill>
                <a:srgbClr val="002060"/>
              </a:solidFill>
              <a:latin typeface="Times New Roman" panose="02020603050405020304" pitchFamily="18" charset="0"/>
              <a:cs typeface="Times New Roman" panose="02020603050405020304" pitchFamily="18" charset="0"/>
              <a:sym typeface="+mn-ea"/>
            </a:endParaRPr>
          </a:p>
          <a:p>
            <a:pPr algn="l"/>
            <a:r>
              <a:rPr lang="en-US" altLang="zh-CN" sz="3200" b="1" dirty="0">
                <a:solidFill>
                  <a:srgbClr val="002060"/>
                </a:solidFill>
                <a:latin typeface="Times New Roman" panose="02020603050405020304" pitchFamily="18" charset="0"/>
                <a:cs typeface="Times New Roman" panose="02020603050405020304" pitchFamily="18" charset="0"/>
                <a:sym typeface="+mn-ea"/>
              </a:rPr>
              <a:t> 3.  famous figures</a:t>
            </a:r>
            <a:endParaRPr lang="en-US" altLang="zh-CN" sz="3200" b="1" dirty="0">
              <a:solidFill>
                <a:srgbClr val="002060"/>
              </a:solidFill>
              <a:latin typeface="Times New Roman" panose="02020603050405020304" pitchFamily="18" charset="0"/>
              <a:cs typeface="Times New Roman" panose="02020603050405020304" pitchFamily="18" charset="0"/>
              <a:sym typeface="+mn-ea"/>
            </a:endParaRPr>
          </a:p>
          <a:p>
            <a:pPr algn="l"/>
            <a:r>
              <a:rPr lang="en-US" altLang="zh-CN" sz="3200" b="1" dirty="0">
                <a:solidFill>
                  <a:srgbClr val="002060"/>
                </a:solidFill>
                <a:latin typeface="Times New Roman" panose="02020603050405020304" pitchFamily="18" charset="0"/>
                <a:cs typeface="Times New Roman" panose="02020603050405020304" pitchFamily="18" charset="0"/>
                <a:sym typeface="+mn-ea"/>
              </a:rPr>
              <a:t> 4. harvest festival </a:t>
            </a:r>
            <a:endParaRPr lang="en-US" altLang="zh-CN" sz="3200" b="1" dirty="0">
              <a:solidFill>
                <a:srgbClr val="002060"/>
              </a:solidFill>
              <a:latin typeface="Times New Roman" panose="02020603050405020304" pitchFamily="18" charset="0"/>
              <a:cs typeface="Times New Roman" panose="02020603050405020304" pitchFamily="18" charset="0"/>
              <a:sym typeface="+mn-ea"/>
            </a:endParaRPr>
          </a:p>
          <a:p>
            <a:pPr algn="l"/>
            <a:r>
              <a:rPr lang="en-US" altLang="zh-CN" sz="3200" b="1" dirty="0">
                <a:solidFill>
                  <a:srgbClr val="002060"/>
                </a:solidFill>
                <a:latin typeface="Times New Roman" panose="02020603050405020304" pitchFamily="18" charset="0"/>
                <a:cs typeface="Times New Roman" panose="02020603050405020304" pitchFamily="18" charset="0"/>
                <a:sym typeface="+mn-ea"/>
              </a:rPr>
              <a:t> 5. gather in </a:t>
            </a:r>
            <a:endParaRPr lang="en-US" altLang="zh-CN" sz="3200" b="1" dirty="0">
              <a:solidFill>
                <a:srgbClr val="002060"/>
              </a:solidFill>
              <a:latin typeface="Times New Roman" panose="02020603050405020304" pitchFamily="18" charset="0"/>
              <a:cs typeface="Times New Roman" panose="02020603050405020304" pitchFamily="18" charset="0"/>
              <a:sym typeface="+mn-ea"/>
            </a:endParaRPr>
          </a:p>
          <a:p>
            <a:pPr algn="l"/>
            <a:r>
              <a:rPr lang="en-US" altLang="zh-CN" sz="3200" b="1" dirty="0">
                <a:solidFill>
                  <a:srgbClr val="002060"/>
                </a:solidFill>
                <a:latin typeface="Times New Roman" panose="02020603050405020304" pitchFamily="18" charset="0"/>
                <a:cs typeface="Times New Roman" panose="02020603050405020304" pitchFamily="18" charset="0"/>
                <a:sym typeface="+mn-ea"/>
              </a:rPr>
              <a:t> 6. the year’s supply of food </a:t>
            </a:r>
            <a:endParaRPr lang="en-US" altLang="zh-CN" sz="3200" b="1" dirty="0">
              <a:solidFill>
                <a:srgbClr val="002060"/>
              </a:solidFill>
              <a:latin typeface="Times New Roman" panose="02020603050405020304" pitchFamily="18" charset="0"/>
              <a:cs typeface="Times New Roman" panose="02020603050405020304" pitchFamily="18" charset="0"/>
              <a:sym typeface="+mn-ea"/>
            </a:endParaRPr>
          </a:p>
          <a:p>
            <a:pPr algn="l"/>
            <a:r>
              <a:rPr lang="en-US" altLang="zh-CN" sz="3200" b="1" dirty="0">
                <a:solidFill>
                  <a:srgbClr val="002060"/>
                </a:solidFill>
                <a:latin typeface="Times New Roman" panose="02020603050405020304" pitchFamily="18" charset="0"/>
                <a:cs typeface="Times New Roman" panose="02020603050405020304" pitchFamily="18" charset="0"/>
                <a:sym typeface="+mn-ea"/>
              </a:rPr>
              <a:t> 7. a great feast </a:t>
            </a:r>
            <a:endParaRPr lang="en-US" altLang="zh-CN" sz="3200" b="1" dirty="0">
              <a:solidFill>
                <a:srgbClr val="002060"/>
              </a:solidFill>
              <a:latin typeface="Times New Roman" panose="02020603050405020304" pitchFamily="18" charset="0"/>
              <a:cs typeface="Times New Roman" panose="02020603050405020304" pitchFamily="18" charset="0"/>
              <a:sym typeface="+mn-ea"/>
            </a:endParaRPr>
          </a:p>
          <a:p>
            <a:pPr algn="l"/>
            <a:r>
              <a:rPr lang="en-US" altLang="zh-CN" sz="3200" b="1" dirty="0">
                <a:solidFill>
                  <a:srgbClr val="002060"/>
                </a:solidFill>
                <a:latin typeface="Times New Roman" panose="02020603050405020304" pitchFamily="18" charset="0"/>
                <a:cs typeface="Times New Roman" panose="02020603050405020304" pitchFamily="18" charset="0"/>
                <a:sym typeface="+mn-ea"/>
              </a:rPr>
              <a:t> 8. admire the shining moon </a:t>
            </a:r>
            <a:endParaRPr lang="en-US" altLang="zh-CN" sz="3200" b="1" dirty="0">
              <a:solidFill>
                <a:srgbClr val="002060"/>
              </a:solidFill>
              <a:latin typeface="Times New Roman" panose="02020603050405020304" pitchFamily="18" charset="0"/>
              <a:cs typeface="Times New Roman" panose="02020603050405020304" pitchFamily="18" charset="0"/>
              <a:sym typeface="+mn-ea"/>
            </a:endParaRPr>
          </a:p>
          <a:p>
            <a:pPr algn="l"/>
            <a:r>
              <a:rPr lang="en-US" altLang="zh-CN" sz="3200" b="1" dirty="0">
                <a:solidFill>
                  <a:srgbClr val="002060"/>
                </a:solidFill>
                <a:latin typeface="Times New Roman" panose="02020603050405020304" pitchFamily="18" charset="0"/>
                <a:cs typeface="Times New Roman" panose="02020603050405020304" pitchFamily="18" charset="0"/>
                <a:sym typeface="+mn-ea"/>
              </a:rPr>
              <a:t> 9. enjoy delicious mooncakes</a:t>
            </a:r>
            <a:endParaRPr lang="en-US" altLang="zh-CN" sz="3200" b="1" dirty="0">
              <a:solidFill>
                <a:srgbClr val="002060"/>
              </a:solidFill>
              <a:latin typeface="Times New Roman" panose="02020603050405020304" pitchFamily="18" charset="0"/>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xEl>
                                              <p:pRg st="5" end="5"/>
                                            </p:txEl>
                                          </p:spTgt>
                                        </p:tgtEl>
                                        <p:attrNameLst>
                                          <p:attrName>style.visibility</p:attrName>
                                        </p:attrNameLst>
                                      </p:cBhvr>
                                      <p:to>
                                        <p:strVal val="visible"/>
                                      </p:to>
                                    </p:set>
                                    <p:anim calcmode="lin" valueType="num">
                                      <p:cBhvr additive="base">
                                        <p:cTn id="37"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xEl>
                                              <p:pRg st="6" end="6"/>
                                            </p:txEl>
                                          </p:spTgt>
                                        </p:tgtEl>
                                        <p:attrNameLst>
                                          <p:attrName>style.visibility</p:attrName>
                                        </p:attrNameLst>
                                      </p:cBhvr>
                                      <p:to>
                                        <p:strVal val="visible"/>
                                      </p:to>
                                    </p:set>
                                    <p:anim calcmode="lin" valueType="num">
                                      <p:cBhvr additive="base">
                                        <p:cTn id="43"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xEl>
                                              <p:pRg st="7" end="7"/>
                                            </p:txEl>
                                          </p:spTgt>
                                        </p:tgtEl>
                                        <p:attrNameLst>
                                          <p:attrName>style.visibility</p:attrName>
                                        </p:attrNameLst>
                                      </p:cBhvr>
                                      <p:to>
                                        <p:strVal val="visible"/>
                                      </p:to>
                                    </p:set>
                                    <p:anim calcmode="lin" valueType="num">
                                      <p:cBhvr additive="base">
                                        <p:cTn id="49"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7">
                                            <p:txEl>
                                              <p:pRg st="8" end="8"/>
                                            </p:txEl>
                                          </p:spTgt>
                                        </p:tgtEl>
                                        <p:attrNameLst>
                                          <p:attrName>style.visibility</p:attrName>
                                        </p:attrNameLst>
                                      </p:cBhvr>
                                      <p:to>
                                        <p:strVal val="visible"/>
                                      </p:to>
                                    </p:set>
                                    <p:anim calcmode="lin" valueType="num">
                                      <p:cBhvr additive="base">
                                        <p:cTn id="55" dur="5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107690" y="188775"/>
            <a:ext cx="3960275" cy="6555641"/>
          </a:xfrm>
          <a:prstGeom prst="rect">
            <a:avLst/>
          </a:prstGeom>
        </p:spPr>
        <p:txBody>
          <a:bodyPr wrap="square">
            <a:spAutoFit/>
          </a:bodyPr>
          <a:lstStyle/>
          <a:p>
            <a:r>
              <a:rPr lang="en-US" altLang="zh-CN" sz="2800" b="1" dirty="0">
                <a:solidFill>
                  <a:srgbClr val="002060"/>
                </a:solidFill>
                <a:latin typeface="Times New Roman" panose="02020603050405020304" pitchFamily="18" charset="0"/>
                <a:cs typeface="Times New Roman" panose="02020603050405020304" pitchFamily="18" charset="0"/>
                <a:sym typeface="+mn-ea"/>
              </a:rPr>
              <a:t>10. </a:t>
            </a:r>
            <a:r>
              <a:rPr lang="zh-CN" altLang="en-US" sz="2800" b="1" dirty="0">
                <a:solidFill>
                  <a:srgbClr val="002060"/>
                </a:solidFill>
                <a:latin typeface="Times New Roman" panose="02020603050405020304" pitchFamily="18" charset="0"/>
                <a:cs typeface="Times New Roman" panose="02020603050405020304" pitchFamily="18" charset="0"/>
                <a:sym typeface="+mn-ea"/>
              </a:rPr>
              <a:t>扮演重要角色</a:t>
            </a:r>
            <a:endParaRPr lang="en-US" altLang="zh-CN" sz="2800" b="1" dirty="0">
              <a:solidFill>
                <a:srgbClr val="002060"/>
              </a:solidFill>
              <a:latin typeface="Times New Roman" panose="02020603050405020304" pitchFamily="18" charset="0"/>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cs typeface="Times New Roman" panose="02020603050405020304" pitchFamily="18" charset="0"/>
                <a:sym typeface="+mn-ea"/>
              </a:rPr>
              <a:t>11. </a:t>
            </a:r>
            <a:r>
              <a:rPr lang="zh-CN" altLang="en-US" sz="2800" b="1" dirty="0">
                <a:solidFill>
                  <a:srgbClr val="002060"/>
                </a:solidFill>
                <a:latin typeface="Times New Roman" panose="02020603050405020304" pitchFamily="18" charset="0"/>
                <a:cs typeface="Times New Roman" panose="02020603050405020304" pitchFamily="18" charset="0"/>
                <a:sym typeface="+mn-ea"/>
              </a:rPr>
              <a:t>随时间而变化</a:t>
            </a:r>
            <a:endParaRPr lang="en-US" altLang="zh-CN" sz="2800" b="1" dirty="0">
              <a:solidFill>
                <a:srgbClr val="002060"/>
              </a:solidFill>
              <a:latin typeface="Times New Roman" panose="02020603050405020304" pitchFamily="18" charset="0"/>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cs typeface="Times New Roman" panose="02020603050405020304" pitchFamily="18" charset="0"/>
                <a:sym typeface="+mn-ea"/>
              </a:rPr>
              <a:t>12. </a:t>
            </a:r>
            <a:r>
              <a:rPr lang="zh-CN" altLang="en-US" sz="2800" b="1" dirty="0">
                <a:solidFill>
                  <a:srgbClr val="002060"/>
                </a:solidFill>
                <a:latin typeface="Times New Roman" panose="02020603050405020304" pitchFamily="18" charset="0"/>
                <a:cs typeface="Times New Roman" panose="02020603050405020304" pitchFamily="18" charset="0"/>
                <a:sym typeface="+mn-ea"/>
              </a:rPr>
              <a:t>随着现代社会的发展和新思想的传播</a:t>
            </a:r>
            <a:r>
              <a:rPr lang="en-US" altLang="zh-CN" sz="2800" b="1" dirty="0">
                <a:solidFill>
                  <a:srgbClr val="002060"/>
                </a:solidFill>
                <a:latin typeface="Times New Roman" panose="02020603050405020304" pitchFamily="18" charset="0"/>
                <a:cs typeface="Times New Roman" panose="02020603050405020304" pitchFamily="18" charset="0"/>
                <a:sym typeface="+mn-ea"/>
              </a:rPr>
              <a:t> </a:t>
            </a:r>
            <a:endParaRPr lang="en-US" altLang="zh-CN" sz="2800" b="1" dirty="0">
              <a:solidFill>
                <a:srgbClr val="002060"/>
              </a:solidFill>
              <a:latin typeface="Times New Roman" panose="02020603050405020304" pitchFamily="18" charset="0"/>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cs typeface="Times New Roman" panose="02020603050405020304" pitchFamily="18" charset="0"/>
                <a:sym typeface="+mn-ea"/>
              </a:rPr>
              <a:t>13. </a:t>
            </a:r>
            <a:r>
              <a:rPr lang="zh-CN" altLang="en-US" sz="2800" b="1" dirty="0">
                <a:solidFill>
                  <a:srgbClr val="002060"/>
                </a:solidFill>
                <a:latin typeface="Times New Roman" panose="02020603050405020304" pitchFamily="18" charset="0"/>
                <a:cs typeface="Times New Roman" panose="02020603050405020304" pitchFamily="18" charset="0"/>
                <a:sym typeface="+mn-ea"/>
              </a:rPr>
              <a:t>燃放鞭炮</a:t>
            </a:r>
            <a:endParaRPr lang="en-US" altLang="zh-CN" sz="2800" b="1" dirty="0">
              <a:solidFill>
                <a:srgbClr val="002060"/>
              </a:solidFill>
              <a:latin typeface="Times New Roman" panose="02020603050405020304" pitchFamily="18" charset="0"/>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cs typeface="Times New Roman" panose="02020603050405020304" pitchFamily="18" charset="0"/>
                <a:sym typeface="+mn-ea"/>
              </a:rPr>
              <a:t>14. </a:t>
            </a:r>
            <a:r>
              <a:rPr lang="zh-CN" altLang="en-US" sz="2800" b="1" dirty="0">
                <a:solidFill>
                  <a:srgbClr val="002060"/>
                </a:solidFill>
                <a:latin typeface="Times New Roman" panose="02020603050405020304" pitchFamily="18" charset="0"/>
                <a:cs typeface="Times New Roman" panose="02020603050405020304" pitchFamily="18" charset="0"/>
                <a:sym typeface="+mn-ea"/>
              </a:rPr>
              <a:t>驱鬼神</a:t>
            </a:r>
            <a:endParaRPr lang="en-US" altLang="zh-CN" sz="2800" b="1" dirty="0">
              <a:solidFill>
                <a:srgbClr val="002060"/>
              </a:solidFill>
              <a:latin typeface="Times New Roman" panose="02020603050405020304" pitchFamily="18" charset="0"/>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cs typeface="Times New Roman" panose="02020603050405020304" pitchFamily="18" charset="0"/>
                <a:sym typeface="+mn-ea"/>
              </a:rPr>
              <a:t>15. </a:t>
            </a:r>
            <a:r>
              <a:rPr lang="zh-CN" altLang="en-US" sz="2800" b="1" dirty="0">
                <a:solidFill>
                  <a:srgbClr val="002060"/>
                </a:solidFill>
                <a:latin typeface="Times New Roman" panose="02020603050405020304" pitchFamily="18" charset="0"/>
                <a:cs typeface="Times New Roman" panose="02020603050405020304" pitchFamily="18" charset="0"/>
                <a:sym typeface="+mn-ea"/>
              </a:rPr>
              <a:t>避免空气污染</a:t>
            </a:r>
            <a:endParaRPr lang="en-US" altLang="zh-CN" sz="2800" b="1" dirty="0">
              <a:solidFill>
                <a:srgbClr val="002060"/>
              </a:solidFill>
              <a:latin typeface="Times New Roman" panose="02020603050405020304" pitchFamily="18" charset="0"/>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cs typeface="Times New Roman" panose="02020603050405020304" pitchFamily="18" charset="0"/>
                <a:sym typeface="+mn-ea"/>
              </a:rPr>
              <a:t>16. </a:t>
            </a:r>
            <a:r>
              <a:rPr lang="zh-CN" altLang="en-US" sz="2800" b="1" dirty="0">
                <a:solidFill>
                  <a:srgbClr val="002060"/>
                </a:solidFill>
                <a:latin typeface="Times New Roman" panose="02020603050405020304" pitchFamily="18" charset="0"/>
                <a:cs typeface="Times New Roman" panose="02020603050405020304" pitchFamily="18" charset="0"/>
                <a:sym typeface="+mn-ea"/>
              </a:rPr>
              <a:t>尽管起源于宗教</a:t>
            </a:r>
            <a:endParaRPr lang="en-US" altLang="zh-CN" sz="2800" b="1" dirty="0">
              <a:solidFill>
                <a:srgbClr val="002060"/>
              </a:solidFill>
              <a:latin typeface="Times New Roman" panose="02020603050405020304" pitchFamily="18" charset="0"/>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cs typeface="Times New Roman" panose="02020603050405020304" pitchFamily="18" charset="0"/>
                <a:sym typeface="+mn-ea"/>
              </a:rPr>
              <a:t>17. </a:t>
            </a:r>
            <a:r>
              <a:rPr lang="zh-CN" altLang="en-US" sz="2800" b="1" dirty="0">
                <a:solidFill>
                  <a:srgbClr val="002060"/>
                </a:solidFill>
                <a:latin typeface="Times New Roman" panose="02020603050405020304" pitchFamily="18" charset="0"/>
                <a:cs typeface="Times New Roman" panose="02020603050405020304" pitchFamily="18" charset="0"/>
                <a:sym typeface="+mn-ea"/>
              </a:rPr>
              <a:t>利用庆祝活动</a:t>
            </a:r>
            <a:endParaRPr lang="en-US" altLang="zh-CN" sz="2800" b="1" dirty="0">
              <a:solidFill>
                <a:srgbClr val="002060"/>
              </a:solidFill>
              <a:latin typeface="Times New Roman" panose="02020603050405020304" pitchFamily="18" charset="0"/>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cs typeface="Times New Roman" panose="02020603050405020304" pitchFamily="18" charset="0"/>
                <a:sym typeface="+mn-ea"/>
              </a:rPr>
              <a:t>18. </a:t>
            </a:r>
            <a:r>
              <a:rPr lang="zh-CN" altLang="en-US" sz="2800" b="1" dirty="0">
                <a:solidFill>
                  <a:srgbClr val="002060"/>
                </a:solidFill>
                <a:latin typeface="Times New Roman" panose="02020603050405020304" pitchFamily="18" charset="0"/>
                <a:cs typeface="Times New Roman" panose="02020603050405020304" pitchFamily="18" charset="0"/>
                <a:sym typeface="+mn-ea"/>
              </a:rPr>
              <a:t>至亲至爱的人</a:t>
            </a:r>
            <a:endParaRPr lang="en-US" altLang="zh-CN" sz="2800" b="1" dirty="0">
              <a:solidFill>
                <a:srgbClr val="002060"/>
              </a:solidFill>
              <a:latin typeface="Times New Roman" panose="02020603050405020304" pitchFamily="18" charset="0"/>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cs typeface="Times New Roman" panose="02020603050405020304" pitchFamily="18" charset="0"/>
                <a:sym typeface="+mn-ea"/>
              </a:rPr>
              <a:t>19. </a:t>
            </a:r>
            <a:r>
              <a:rPr lang="zh-CN" altLang="en-US" sz="2800" b="1" dirty="0">
                <a:solidFill>
                  <a:srgbClr val="002060"/>
                </a:solidFill>
                <a:latin typeface="Times New Roman" panose="02020603050405020304" pitchFamily="18" charset="0"/>
                <a:cs typeface="Times New Roman" panose="02020603050405020304" pitchFamily="18" charset="0"/>
                <a:sym typeface="+mn-ea"/>
              </a:rPr>
              <a:t>公众幸福感</a:t>
            </a:r>
            <a:endParaRPr lang="en-US" altLang="zh-CN" sz="2800" b="1" dirty="0">
              <a:solidFill>
                <a:srgbClr val="002060"/>
              </a:solidFill>
              <a:latin typeface="Times New Roman" panose="02020603050405020304" pitchFamily="18" charset="0"/>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cs typeface="Times New Roman" panose="02020603050405020304" pitchFamily="18" charset="0"/>
                <a:sym typeface="+mn-ea"/>
              </a:rPr>
              <a:t>20. </a:t>
            </a:r>
            <a:r>
              <a:rPr lang="zh-CN" altLang="en-US" sz="2800" b="1" dirty="0">
                <a:solidFill>
                  <a:srgbClr val="002060"/>
                </a:solidFill>
                <a:latin typeface="Times New Roman" panose="02020603050405020304" pitchFamily="18" charset="0"/>
                <a:cs typeface="Times New Roman" panose="02020603050405020304" pitchFamily="18" charset="0"/>
                <a:sym typeface="+mn-ea"/>
              </a:rPr>
              <a:t>消费增长</a:t>
            </a:r>
            <a:endParaRPr lang="en-US" altLang="zh-CN" sz="2800" b="1" dirty="0">
              <a:solidFill>
                <a:srgbClr val="002060"/>
              </a:solidFill>
              <a:latin typeface="Times New Roman" panose="02020603050405020304" pitchFamily="18" charset="0"/>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cs typeface="Times New Roman" panose="02020603050405020304" pitchFamily="18" charset="0"/>
                <a:sym typeface="+mn-ea"/>
              </a:rPr>
              <a:t>21. </a:t>
            </a:r>
            <a:r>
              <a:rPr lang="zh-CN" altLang="en-US" sz="2800" b="1" dirty="0">
                <a:solidFill>
                  <a:srgbClr val="002060"/>
                </a:solidFill>
                <a:latin typeface="Times New Roman" panose="02020603050405020304" pitchFamily="18" charset="0"/>
                <a:cs typeface="Times New Roman" panose="02020603050405020304" pitchFamily="18" charset="0"/>
                <a:sym typeface="+mn-ea"/>
              </a:rPr>
              <a:t>对生活的态度</a:t>
            </a:r>
            <a:endParaRPr lang="en-US" altLang="zh-CN" sz="2800" b="1" dirty="0">
              <a:solidFill>
                <a:srgbClr val="002060"/>
              </a:solidFill>
              <a:latin typeface="Times New Roman" panose="02020603050405020304" pitchFamily="18" charset="0"/>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cs typeface="Times New Roman" panose="02020603050405020304" pitchFamily="18" charset="0"/>
                <a:sym typeface="+mn-ea"/>
              </a:rPr>
              <a:t>22. </a:t>
            </a:r>
            <a:r>
              <a:rPr lang="zh-CN" altLang="en-US" sz="2800" b="1" dirty="0">
                <a:solidFill>
                  <a:srgbClr val="002060"/>
                </a:solidFill>
                <a:latin typeface="Times New Roman" panose="02020603050405020304" pitchFamily="18" charset="0"/>
                <a:cs typeface="Times New Roman" panose="02020603050405020304" pitchFamily="18" charset="0"/>
                <a:sym typeface="+mn-ea"/>
              </a:rPr>
              <a:t>有很多共同之处</a:t>
            </a:r>
            <a:endParaRPr lang="en-US" altLang="zh-CN" sz="2800" b="1" dirty="0">
              <a:solidFill>
                <a:srgbClr val="002060"/>
              </a:solidFill>
              <a:latin typeface="Times New Roman" panose="02020603050405020304" pitchFamily="18" charset="0"/>
              <a:cs typeface="Times New Roman" panose="02020603050405020304" pitchFamily="18" charset="0"/>
              <a:sym typeface="+mn-ea"/>
            </a:endParaRPr>
          </a:p>
          <a:p>
            <a:endParaRPr lang="zh-CN" altLang="en-US" sz="2800" b="1" dirty="0">
              <a:solidFill>
                <a:srgbClr val="002060"/>
              </a:solidFill>
              <a:latin typeface="Times New Roman" panose="02020603050405020304" pitchFamily="18" charset="0"/>
              <a:cs typeface="Times New Roman" panose="02020603050405020304" pitchFamily="18" charset="0"/>
              <a:sym typeface="+mn-ea"/>
            </a:endParaRPr>
          </a:p>
        </p:txBody>
      </p:sp>
      <p:sp>
        <p:nvSpPr>
          <p:cNvPr id="5" name="矩形 4"/>
          <p:cNvSpPr/>
          <p:nvPr/>
        </p:nvSpPr>
        <p:spPr>
          <a:xfrm>
            <a:off x="3779945" y="-26669"/>
            <a:ext cx="5364055" cy="6555641"/>
          </a:xfrm>
          <a:prstGeom prst="rect">
            <a:avLst/>
          </a:prstGeom>
        </p:spPr>
        <p:txBody>
          <a:bodyPr wrap="square">
            <a:spAutoFit/>
          </a:bodyPr>
          <a:lstStyle/>
          <a:p>
            <a:r>
              <a:rPr lang="en-US" altLang="zh-CN" sz="2800" b="1" dirty="0">
                <a:solidFill>
                  <a:srgbClr val="002060"/>
                </a:solidFill>
                <a:latin typeface="Times New Roman" panose="02020603050405020304" pitchFamily="18" charset="0"/>
                <a:cs typeface="Times New Roman" panose="02020603050405020304" pitchFamily="18" charset="0"/>
                <a:sym typeface="+mn-ea"/>
              </a:rPr>
              <a:t>10. play a significant role in…</a:t>
            </a:r>
            <a:endParaRPr lang="en-US" altLang="zh-CN" sz="2800" b="1" dirty="0">
              <a:solidFill>
                <a:srgbClr val="002060"/>
              </a:solidFill>
              <a:latin typeface="Times New Roman" panose="02020603050405020304" pitchFamily="18" charset="0"/>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cs typeface="Times New Roman" panose="02020603050405020304" pitchFamily="18" charset="0"/>
                <a:sym typeface="+mn-ea"/>
              </a:rPr>
              <a:t>11. change over time</a:t>
            </a:r>
            <a:endParaRPr lang="en-US" altLang="zh-CN" sz="2800" b="1" dirty="0">
              <a:solidFill>
                <a:srgbClr val="002060"/>
              </a:solidFill>
              <a:latin typeface="Times New Roman" panose="02020603050405020304" pitchFamily="18" charset="0"/>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cs typeface="Times New Roman" panose="02020603050405020304" pitchFamily="18" charset="0"/>
                <a:sym typeface="+mn-ea"/>
              </a:rPr>
              <a:t>12. With the development of modern society and the spread of new ideas</a:t>
            </a:r>
            <a:endParaRPr lang="en-US" altLang="zh-CN" sz="2800" b="1" dirty="0">
              <a:solidFill>
                <a:srgbClr val="002060"/>
              </a:solidFill>
              <a:latin typeface="Times New Roman" panose="02020603050405020304" pitchFamily="18" charset="0"/>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cs typeface="Times New Roman" panose="02020603050405020304" pitchFamily="18" charset="0"/>
                <a:sym typeface="+mn-ea"/>
              </a:rPr>
              <a:t>13. light firecrackers </a:t>
            </a:r>
            <a:endParaRPr lang="en-US" altLang="zh-CN" sz="2800" b="1" dirty="0">
              <a:solidFill>
                <a:srgbClr val="002060"/>
              </a:solidFill>
              <a:latin typeface="Times New Roman" panose="02020603050405020304" pitchFamily="18" charset="0"/>
              <a:cs typeface="Times New Roman" panose="02020603050405020304" pitchFamily="18" charset="0"/>
              <a:sym typeface="+mn-ea"/>
            </a:endParaRPr>
          </a:p>
          <a:p>
            <a:pPr marL="514350" indent="-514350">
              <a:buAutoNum type="arabicPeriod" startAt="14"/>
            </a:pPr>
            <a:r>
              <a:rPr lang="en-US" altLang="zh-CN" sz="2800" b="1" dirty="0">
                <a:solidFill>
                  <a:srgbClr val="002060"/>
                </a:solidFill>
                <a:latin typeface="Times New Roman" panose="02020603050405020304" pitchFamily="18" charset="0"/>
                <a:cs typeface="Times New Roman" panose="02020603050405020304" pitchFamily="18" charset="0"/>
                <a:sym typeface="+mn-ea"/>
              </a:rPr>
              <a:t>drive away the evil spirits</a:t>
            </a:r>
            <a:endParaRPr lang="en-US" altLang="zh-CN" sz="2800" b="1" dirty="0">
              <a:solidFill>
                <a:srgbClr val="002060"/>
              </a:solidFill>
              <a:latin typeface="Times New Roman" panose="02020603050405020304" pitchFamily="18" charset="0"/>
              <a:cs typeface="Times New Roman" panose="02020603050405020304" pitchFamily="18" charset="0"/>
              <a:sym typeface="+mn-ea"/>
            </a:endParaRPr>
          </a:p>
          <a:p>
            <a:pPr marL="514350" indent="-514350">
              <a:buAutoNum type="arabicPeriod" startAt="14"/>
            </a:pPr>
            <a:r>
              <a:rPr lang="en-US" altLang="zh-CN" sz="2800" b="1" dirty="0">
                <a:solidFill>
                  <a:srgbClr val="002060"/>
                </a:solidFill>
                <a:latin typeface="Times New Roman" panose="02020603050405020304" pitchFamily="18" charset="0"/>
                <a:cs typeface="Times New Roman" panose="02020603050405020304" pitchFamily="18" charset="0"/>
                <a:sym typeface="+mn-ea"/>
              </a:rPr>
              <a:t> avoid air pollution </a:t>
            </a:r>
            <a:endParaRPr lang="en-US" altLang="zh-CN" sz="2800" b="1" dirty="0">
              <a:solidFill>
                <a:srgbClr val="002060"/>
              </a:solidFill>
              <a:latin typeface="Times New Roman" panose="02020603050405020304" pitchFamily="18" charset="0"/>
              <a:cs typeface="Times New Roman" panose="02020603050405020304" pitchFamily="18" charset="0"/>
              <a:sym typeface="+mn-ea"/>
            </a:endParaRPr>
          </a:p>
          <a:p>
            <a:pPr marL="514350" indent="-514350">
              <a:buAutoNum type="arabicPeriod" startAt="14"/>
            </a:pPr>
            <a:r>
              <a:rPr lang="en-US" altLang="zh-CN" sz="2800" b="1" dirty="0">
                <a:solidFill>
                  <a:srgbClr val="002060"/>
                </a:solidFill>
                <a:latin typeface="Times New Roman" panose="02020603050405020304" pitchFamily="18" charset="0"/>
                <a:cs typeface="Times New Roman" panose="02020603050405020304" pitchFamily="18" charset="0"/>
                <a:sym typeface="+mn-ea"/>
              </a:rPr>
              <a:t> in spite of religious origins</a:t>
            </a:r>
            <a:endParaRPr lang="en-US" altLang="zh-CN" sz="2800" b="1" dirty="0">
              <a:solidFill>
                <a:srgbClr val="002060"/>
              </a:solidFill>
              <a:latin typeface="Times New Roman" panose="02020603050405020304" pitchFamily="18" charset="0"/>
              <a:cs typeface="Times New Roman" panose="02020603050405020304" pitchFamily="18" charset="0"/>
              <a:sym typeface="+mn-ea"/>
            </a:endParaRPr>
          </a:p>
          <a:p>
            <a:pPr marL="514350" indent="-514350">
              <a:buAutoNum type="arabicPeriod" startAt="14"/>
            </a:pPr>
            <a:r>
              <a:rPr lang="en-US" altLang="zh-CN" sz="2800" b="1" dirty="0">
                <a:solidFill>
                  <a:srgbClr val="002060"/>
                </a:solidFill>
                <a:latin typeface="Times New Roman" panose="02020603050405020304" pitchFamily="18" charset="0"/>
                <a:cs typeface="Times New Roman" panose="02020603050405020304" pitchFamily="18" charset="0"/>
                <a:sym typeface="+mn-ea"/>
              </a:rPr>
              <a:t>take advantage of celebrations </a:t>
            </a:r>
            <a:endParaRPr lang="en-US" altLang="zh-CN" sz="2800" b="1" dirty="0">
              <a:solidFill>
                <a:srgbClr val="002060"/>
              </a:solidFill>
              <a:latin typeface="Times New Roman" panose="02020603050405020304" pitchFamily="18" charset="0"/>
              <a:cs typeface="Times New Roman" panose="02020603050405020304" pitchFamily="18" charset="0"/>
              <a:sym typeface="+mn-ea"/>
            </a:endParaRPr>
          </a:p>
          <a:p>
            <a:pPr marL="514350" indent="-514350">
              <a:buAutoNum type="arabicPeriod" startAt="14"/>
            </a:pPr>
            <a:r>
              <a:rPr lang="en-US" altLang="zh-CN" sz="2800" b="1" dirty="0">
                <a:solidFill>
                  <a:srgbClr val="002060"/>
                </a:solidFill>
                <a:latin typeface="Times New Roman" panose="02020603050405020304" pitchFamily="18" charset="0"/>
                <a:cs typeface="Times New Roman" panose="02020603050405020304" pitchFamily="18" charset="0"/>
                <a:sym typeface="+mn-ea"/>
              </a:rPr>
              <a:t> one’s loved ones</a:t>
            </a:r>
            <a:endParaRPr lang="en-US" altLang="zh-CN" sz="2800" b="1" dirty="0">
              <a:solidFill>
                <a:srgbClr val="002060"/>
              </a:solidFill>
              <a:latin typeface="Times New Roman" panose="02020603050405020304" pitchFamily="18" charset="0"/>
              <a:cs typeface="Times New Roman" panose="02020603050405020304" pitchFamily="18" charset="0"/>
              <a:sym typeface="+mn-ea"/>
            </a:endParaRPr>
          </a:p>
          <a:p>
            <a:pPr marL="514350" indent="-514350">
              <a:buAutoNum type="arabicPeriod" startAt="14"/>
            </a:pPr>
            <a:r>
              <a:rPr lang="en-US" altLang="zh-CN" sz="2800" b="1" dirty="0">
                <a:solidFill>
                  <a:srgbClr val="002060"/>
                </a:solidFill>
                <a:latin typeface="Times New Roman" panose="02020603050405020304" pitchFamily="18" charset="0"/>
                <a:cs typeface="Times New Roman" panose="02020603050405020304" pitchFamily="18" charset="0"/>
                <a:sym typeface="+mn-ea"/>
              </a:rPr>
              <a:t> public happiness </a:t>
            </a:r>
            <a:endParaRPr lang="en-US" altLang="zh-CN" sz="2800" b="1" dirty="0">
              <a:solidFill>
                <a:srgbClr val="002060"/>
              </a:solidFill>
              <a:latin typeface="Times New Roman" panose="02020603050405020304" pitchFamily="18" charset="0"/>
              <a:cs typeface="Times New Roman" panose="02020603050405020304" pitchFamily="18" charset="0"/>
              <a:sym typeface="+mn-ea"/>
            </a:endParaRPr>
          </a:p>
          <a:p>
            <a:pPr marL="514350" indent="-514350">
              <a:buAutoNum type="arabicPeriod" startAt="14"/>
            </a:pPr>
            <a:r>
              <a:rPr lang="en-US" altLang="zh-CN" sz="2800" b="1" dirty="0">
                <a:solidFill>
                  <a:srgbClr val="002060"/>
                </a:solidFill>
                <a:latin typeface="Times New Roman" panose="02020603050405020304" pitchFamily="18" charset="0"/>
                <a:cs typeface="Times New Roman" panose="02020603050405020304" pitchFamily="18" charset="0"/>
                <a:sym typeface="+mn-ea"/>
              </a:rPr>
              <a:t> the increase of spending </a:t>
            </a:r>
            <a:endParaRPr lang="en-US" altLang="zh-CN" sz="2800" b="1" dirty="0">
              <a:solidFill>
                <a:srgbClr val="002060"/>
              </a:solidFill>
              <a:latin typeface="Times New Roman" panose="02020603050405020304" pitchFamily="18" charset="0"/>
              <a:cs typeface="Times New Roman" panose="02020603050405020304" pitchFamily="18" charset="0"/>
              <a:sym typeface="+mn-ea"/>
            </a:endParaRPr>
          </a:p>
          <a:p>
            <a:pPr marL="514350" indent="-514350">
              <a:buAutoNum type="arabicPeriod" startAt="14"/>
            </a:pPr>
            <a:r>
              <a:rPr lang="en-US" altLang="zh-CN" sz="2800" b="1" dirty="0">
                <a:solidFill>
                  <a:srgbClr val="002060"/>
                </a:solidFill>
                <a:latin typeface="Times New Roman" panose="02020603050405020304" pitchFamily="18" charset="0"/>
                <a:cs typeface="Times New Roman" panose="02020603050405020304" pitchFamily="18" charset="0"/>
                <a:sym typeface="+mn-ea"/>
              </a:rPr>
              <a:t> attitudes toward life</a:t>
            </a:r>
            <a:endParaRPr lang="en-US" altLang="zh-CN" sz="2800" b="1" dirty="0">
              <a:solidFill>
                <a:srgbClr val="002060"/>
              </a:solidFill>
              <a:latin typeface="Times New Roman" panose="02020603050405020304" pitchFamily="18" charset="0"/>
              <a:cs typeface="Times New Roman" panose="02020603050405020304" pitchFamily="18" charset="0"/>
              <a:sym typeface="+mn-ea"/>
            </a:endParaRPr>
          </a:p>
          <a:p>
            <a:pPr marL="514350" indent="-514350">
              <a:buAutoNum type="arabicPeriod" startAt="14"/>
            </a:pPr>
            <a:r>
              <a:rPr lang="en-US" altLang="zh-CN" sz="2800" b="1" dirty="0">
                <a:solidFill>
                  <a:srgbClr val="002060"/>
                </a:solidFill>
                <a:latin typeface="Times New Roman" panose="02020603050405020304" pitchFamily="18" charset="0"/>
                <a:cs typeface="Times New Roman" panose="02020603050405020304" pitchFamily="18" charset="0"/>
                <a:sym typeface="+mn-ea"/>
              </a:rPr>
              <a:t> have  a lot in common  </a:t>
            </a:r>
            <a:endParaRPr lang="zh-CN" altLang="en-US" sz="2800" b="1" dirty="0">
              <a:solidFill>
                <a:srgbClr val="002060"/>
              </a:solidFill>
              <a:latin typeface="Times New Roman" panose="02020603050405020304" pitchFamily="18" charset="0"/>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5">
                                            <p:txEl>
                                              <p:pRg st="8" end="8"/>
                                            </p:txEl>
                                          </p:spTgt>
                                        </p:tgtEl>
                                        <p:attrNameLst>
                                          <p:attrName>style.visibility</p:attrName>
                                        </p:attrNameLst>
                                      </p:cBhvr>
                                      <p:to>
                                        <p:strVal val="visible"/>
                                      </p:to>
                                    </p:set>
                                    <p:anim calcmode="lin" valueType="num">
                                      <p:cBhvr additive="base">
                                        <p:cTn id="55"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5">
                                            <p:txEl>
                                              <p:pRg st="9" end="9"/>
                                            </p:txEl>
                                          </p:spTgt>
                                        </p:tgtEl>
                                        <p:attrNameLst>
                                          <p:attrName>style.visibility</p:attrName>
                                        </p:attrNameLst>
                                      </p:cBhvr>
                                      <p:to>
                                        <p:strVal val="visible"/>
                                      </p:to>
                                    </p:set>
                                    <p:anim calcmode="lin" valueType="num">
                                      <p:cBhvr additive="base">
                                        <p:cTn id="61" dur="500" fill="hold"/>
                                        <p:tgtEl>
                                          <p:spTgt spid="5">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5">
                                            <p:txEl>
                                              <p:pRg st="10" end="10"/>
                                            </p:txEl>
                                          </p:spTgt>
                                        </p:tgtEl>
                                        <p:attrNameLst>
                                          <p:attrName>style.visibility</p:attrName>
                                        </p:attrNameLst>
                                      </p:cBhvr>
                                      <p:to>
                                        <p:strVal val="visible"/>
                                      </p:to>
                                    </p:set>
                                    <p:anim calcmode="lin" valueType="num">
                                      <p:cBhvr additive="base">
                                        <p:cTn id="67" dur="500" fill="hold"/>
                                        <p:tgtEl>
                                          <p:spTgt spid="5">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5">
                                            <p:txEl>
                                              <p:pRg st="11" end="11"/>
                                            </p:txEl>
                                          </p:spTgt>
                                        </p:tgtEl>
                                        <p:attrNameLst>
                                          <p:attrName>style.visibility</p:attrName>
                                        </p:attrNameLst>
                                      </p:cBhvr>
                                      <p:to>
                                        <p:strVal val="visible"/>
                                      </p:to>
                                    </p:set>
                                    <p:anim calcmode="lin" valueType="num">
                                      <p:cBhvr additive="base">
                                        <p:cTn id="73" dur="500" fill="hold"/>
                                        <p:tgtEl>
                                          <p:spTgt spid="5">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5">
                                            <p:txEl>
                                              <p:pRg st="12" end="12"/>
                                            </p:txEl>
                                          </p:spTgt>
                                        </p:tgtEl>
                                        <p:attrNameLst>
                                          <p:attrName>style.visibility</p:attrName>
                                        </p:attrNameLst>
                                      </p:cBhvr>
                                      <p:to>
                                        <p:strVal val="visible"/>
                                      </p:to>
                                    </p:set>
                                    <p:anim calcmode="lin" valueType="num">
                                      <p:cBhvr additive="base">
                                        <p:cTn id="79" dur="500" fill="hold"/>
                                        <p:tgtEl>
                                          <p:spTgt spid="5">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8626" y="116770"/>
            <a:ext cx="3888270" cy="523220"/>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u="sng"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Reading and thinking</a:t>
            </a:r>
            <a:endParaRPr lang="zh-CN" altLang="en-US" sz="2800" b="1" u="sng"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6" name="TextBox 5"/>
          <p:cNvSpPr txBox="1"/>
          <p:nvPr/>
        </p:nvSpPr>
        <p:spPr>
          <a:xfrm>
            <a:off x="4503568" y="116770"/>
            <a:ext cx="1352305" cy="523220"/>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Para 1 </a:t>
            </a:r>
            <a:endParaRPr lang="zh-CN" altLang="en-US"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8" name="TextBox 7"/>
          <p:cNvSpPr txBox="1"/>
          <p:nvPr/>
        </p:nvSpPr>
        <p:spPr>
          <a:xfrm>
            <a:off x="195483" y="683634"/>
            <a:ext cx="8768821" cy="954107"/>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1. They have _____ wide range of origins, such as the seasons of the year, religious, famous </a:t>
            </a:r>
            <a:r>
              <a:rPr lang="en-US" altLang="zh-CN" sz="2800" b="1" u="sng"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figures</a:t>
            </a:r>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 and… </a:t>
            </a:r>
            <a:endParaRPr lang="zh-CN" altLang="en-US"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9" name="TextBox 8"/>
          <p:cNvSpPr txBox="1"/>
          <p:nvPr/>
        </p:nvSpPr>
        <p:spPr>
          <a:xfrm>
            <a:off x="2339844" y="683634"/>
            <a:ext cx="864060" cy="523220"/>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  a</a:t>
            </a:r>
            <a:endParaRPr lang="zh-CN" altLang="en-US"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cxnSp>
        <p:nvCxnSpPr>
          <p:cNvPr id="11" name="直接连接符 10"/>
          <p:cNvCxnSpPr/>
          <p:nvPr/>
        </p:nvCxnSpPr>
        <p:spPr>
          <a:xfrm>
            <a:off x="2375144" y="1206854"/>
            <a:ext cx="4320300" cy="0"/>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sp>
        <p:nvSpPr>
          <p:cNvPr id="13" name="椭圆形标注 12"/>
          <p:cNvSpPr/>
          <p:nvPr/>
        </p:nvSpPr>
        <p:spPr>
          <a:xfrm>
            <a:off x="2792311" y="1340855"/>
            <a:ext cx="3816266" cy="1368095"/>
          </a:xfrm>
          <a:prstGeom prst="wedgeEllipseCallout">
            <a:avLst>
              <a:gd name="adj1" fmla="val -47691"/>
              <a:gd name="adj2" fmla="val -572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000" b="1" dirty="0">
                <a:latin typeface="Times New Roman" panose="02020603050405020304" pitchFamily="18" charset="0"/>
                <a:cs typeface="Times New Roman" panose="02020603050405020304" pitchFamily="18" charset="0"/>
              </a:rPr>
              <a:t>a great  number of different origins,  many kinds of origins</a:t>
            </a:r>
            <a:endParaRPr lang="zh-CN" altLang="en-US" sz="2000" b="1" dirty="0">
              <a:latin typeface="Times New Roman" panose="02020603050405020304" pitchFamily="18" charset="0"/>
              <a:cs typeface="Times New Roman" panose="02020603050405020304" pitchFamily="18" charset="0"/>
            </a:endParaRPr>
          </a:p>
        </p:txBody>
      </p:sp>
      <p:sp>
        <p:nvSpPr>
          <p:cNvPr id="14" name="TextBox 13"/>
          <p:cNvSpPr txBox="1"/>
          <p:nvPr/>
        </p:nvSpPr>
        <p:spPr>
          <a:xfrm>
            <a:off x="226186" y="2492935"/>
            <a:ext cx="8948515" cy="4401205"/>
          </a:xfrm>
          <a:prstGeom prst="rect">
            <a:avLst/>
          </a:prstGeom>
          <a:noFill/>
          <a:ln>
            <a:noFill/>
          </a:ln>
          <a:effectLst>
            <a:outerShdw dist="38100" sx="1000" sy="1000" algn="tl" rotWithShape="0">
              <a:schemeClr val="tx1"/>
            </a:outerShdw>
          </a:effectLst>
        </p:spPr>
        <p:txBody>
          <a:bodyPr wrap="square" rtlCol="0">
            <a:spAutoFit/>
          </a:bodyPr>
          <a:lstStyle/>
          <a:p>
            <a:r>
              <a:rPr lang="en-US" altLang="zh-CN" sz="2800" dirty="0">
                <a:solidFill>
                  <a:srgbClr val="002060"/>
                </a:solidFill>
                <a:latin typeface="Times New Roman" panose="02020603050405020304" pitchFamily="18" charset="0"/>
                <a:cs typeface="Times New Roman" panose="02020603050405020304" pitchFamily="18" charset="0"/>
              </a:rPr>
              <a:t> range: </a:t>
            </a:r>
            <a:endParaRPr lang="en-US" altLang="zh-CN" sz="2800" dirty="0">
              <a:solidFill>
                <a:srgbClr val="002060"/>
              </a:solidFill>
              <a:latin typeface="Times New Roman" panose="02020603050405020304" pitchFamily="18" charset="0"/>
              <a:cs typeface="Times New Roman" panose="02020603050405020304" pitchFamily="18" charset="0"/>
            </a:endParaRPr>
          </a:p>
          <a:p>
            <a:r>
              <a:rPr lang="en-US" altLang="zh-CN" sz="2800" dirty="0">
                <a:solidFill>
                  <a:srgbClr val="002060"/>
                </a:solidFill>
                <a:latin typeface="Times New Roman" panose="02020603050405020304" pitchFamily="18" charset="0"/>
                <a:cs typeface="Times New Roman" panose="02020603050405020304" pitchFamily="18" charset="0"/>
              </a:rPr>
              <a:t>1) n. a variety of things of a particular type </a:t>
            </a:r>
            <a:r>
              <a:rPr lang="zh-CN" altLang="en-US" sz="2800" dirty="0">
                <a:solidFill>
                  <a:srgbClr val="002060"/>
                </a:solidFill>
                <a:latin typeface="Times New Roman" panose="02020603050405020304" pitchFamily="18" charset="0"/>
                <a:cs typeface="Times New Roman" panose="02020603050405020304" pitchFamily="18" charset="0"/>
              </a:rPr>
              <a:t>一系列</a:t>
            </a:r>
            <a:endParaRPr lang="en-US" altLang="zh-CN" sz="2800" dirty="0">
              <a:solidFill>
                <a:srgbClr val="002060"/>
              </a:solidFill>
              <a:latin typeface="Times New Roman" panose="02020603050405020304" pitchFamily="18" charset="0"/>
              <a:cs typeface="Times New Roman" panose="02020603050405020304" pitchFamily="18" charset="0"/>
            </a:endParaRPr>
          </a:p>
          <a:p>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a wide/broad/full  range of..</a:t>
            </a:r>
            <a:endPar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a:p>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a narrow/limited range of ..</a:t>
            </a:r>
            <a:endPar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2) </a:t>
            </a:r>
            <a:r>
              <a:rPr lang="en-US" altLang="zh-CN" sz="2800" b="1" dirty="0">
                <a:solidFill>
                  <a:srgbClr val="002060"/>
                </a:solidFill>
                <a:latin typeface="Times New Roman" panose="02020603050405020304" pitchFamily="18" charset="0"/>
                <a:cs typeface="Times New Roman" panose="02020603050405020304" pitchFamily="18" charset="0"/>
              </a:rPr>
              <a:t> the limits between which something varies</a:t>
            </a:r>
            <a:endParaRPr lang="en-US" altLang="zh-CN" sz="2800" b="1" dirty="0">
              <a:solidFill>
                <a:srgbClr val="002060"/>
              </a:solidFill>
              <a:latin typeface="Times New Roman" panose="02020603050405020304" pitchFamily="18" charset="0"/>
              <a:cs typeface="Times New Roman" panose="02020603050405020304" pitchFamily="18" charset="0"/>
            </a:endParaRPr>
          </a:p>
          <a:p>
            <a:r>
              <a:rPr lang="en-US" altLang="zh-CN" sz="2800" b="1" dirty="0">
                <a:solidFill>
                  <a:srgbClr val="002060"/>
                </a:solidFill>
                <a:latin typeface="Times New Roman" panose="02020603050405020304" pitchFamily="18" charset="0"/>
                <a:cs typeface="Times New Roman" panose="02020603050405020304" pitchFamily="18" charset="0"/>
              </a:rPr>
              <a:t>   </a:t>
            </a:r>
            <a:r>
              <a:rPr lang="zh-CN" altLang="en-US" sz="2800" b="1" dirty="0">
                <a:solidFill>
                  <a:srgbClr val="002060"/>
                </a:solidFill>
                <a:latin typeface="Times New Roman" panose="02020603050405020304" pitchFamily="18" charset="0"/>
                <a:cs typeface="Times New Roman" panose="02020603050405020304" pitchFamily="18" charset="0"/>
              </a:rPr>
              <a:t>（变动或浮动的）范围，界限，区间</a:t>
            </a:r>
            <a:endParaRPr lang="en-US" altLang="zh-CN" sz="2800" b="1" dirty="0">
              <a:solidFill>
                <a:srgbClr val="002060"/>
              </a:solidFill>
              <a:latin typeface="Times New Roman" panose="02020603050405020304" pitchFamily="18" charset="0"/>
              <a:cs typeface="Times New Roman" panose="02020603050405020304" pitchFamily="18" charset="0"/>
            </a:endParaRPr>
          </a:p>
          <a:p>
            <a:r>
              <a:rPr lang="zh-CN" altLang="en-US"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在</a:t>
            </a:r>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a:t>
            </a:r>
            <a:r>
              <a:rPr lang="zh-CN" altLang="en-US"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的范围内</a:t>
            </a:r>
            <a:endPar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 </a:t>
            </a:r>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in/within range of…</a:t>
            </a:r>
            <a:endPar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a:p>
            <a:r>
              <a:rPr lang="zh-CN" altLang="en-US"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超出</a:t>
            </a:r>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a:t>
            </a:r>
            <a:r>
              <a:rPr lang="zh-CN" altLang="en-US"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的范围</a:t>
            </a:r>
            <a:endPar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a:p>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 </a:t>
            </a:r>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beyond/out of range of…</a:t>
            </a:r>
            <a:endParaRPr lang="zh-CN" altLang="en-US"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4">
                                            <p:txEl>
                                              <p:pRg st="0" end="0"/>
                                            </p:txEl>
                                          </p:spTgt>
                                        </p:tgtEl>
                                        <p:attrNameLst>
                                          <p:attrName>style.visibility</p:attrName>
                                        </p:attrNameLst>
                                      </p:cBhvr>
                                      <p:to>
                                        <p:strVal val="visible"/>
                                      </p:to>
                                    </p:set>
                                    <p:anim calcmode="lin" valueType="num">
                                      <p:cBhvr additive="base">
                                        <p:cTn id="37"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4">
                                            <p:txEl>
                                              <p:pRg st="1" end="1"/>
                                            </p:txEl>
                                          </p:spTgt>
                                        </p:tgtEl>
                                        <p:attrNameLst>
                                          <p:attrName>style.visibility</p:attrName>
                                        </p:attrNameLst>
                                      </p:cBhvr>
                                      <p:to>
                                        <p:strVal val="visible"/>
                                      </p:to>
                                    </p:set>
                                    <p:anim calcmode="lin" valueType="num">
                                      <p:cBhvr additive="base">
                                        <p:cTn id="43" dur="500" fill="hold"/>
                                        <p:tgtEl>
                                          <p:spTgt spid="14">
                                            <p:txEl>
                                              <p:pRg st="1" end="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4">
                                            <p:txEl>
                                              <p:pRg st="2" end="2"/>
                                            </p:txEl>
                                          </p:spTgt>
                                        </p:tgtEl>
                                        <p:attrNameLst>
                                          <p:attrName>style.visibility</p:attrName>
                                        </p:attrNameLst>
                                      </p:cBhvr>
                                      <p:to>
                                        <p:strVal val="visible"/>
                                      </p:to>
                                    </p:set>
                                    <p:anim calcmode="lin" valueType="num">
                                      <p:cBhvr additive="base">
                                        <p:cTn id="49" dur="500" fill="hold"/>
                                        <p:tgtEl>
                                          <p:spTgt spid="14">
                                            <p:txEl>
                                              <p:pRg st="2" end="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4">
                                            <p:txEl>
                                              <p:pRg st="3" end="3"/>
                                            </p:txEl>
                                          </p:spTgt>
                                        </p:tgtEl>
                                        <p:attrNameLst>
                                          <p:attrName>style.visibility</p:attrName>
                                        </p:attrNameLst>
                                      </p:cBhvr>
                                      <p:to>
                                        <p:strVal val="visible"/>
                                      </p:to>
                                    </p:set>
                                    <p:anim calcmode="lin" valueType="num">
                                      <p:cBhvr additive="base">
                                        <p:cTn id="55" dur="500" fill="hold"/>
                                        <p:tgtEl>
                                          <p:spTgt spid="14">
                                            <p:txEl>
                                              <p:pRg st="3" end="3"/>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4">
                                            <p:txEl>
                                              <p:pRg st="4" end="4"/>
                                            </p:txEl>
                                          </p:spTgt>
                                        </p:tgtEl>
                                        <p:attrNameLst>
                                          <p:attrName>style.visibility</p:attrName>
                                        </p:attrNameLst>
                                      </p:cBhvr>
                                      <p:to>
                                        <p:strVal val="visible"/>
                                      </p:to>
                                    </p:set>
                                    <p:anim calcmode="lin" valueType="num">
                                      <p:cBhvr additive="base">
                                        <p:cTn id="61" dur="500" fill="hold"/>
                                        <p:tgtEl>
                                          <p:spTgt spid="14">
                                            <p:txEl>
                                              <p:pRg st="4" end="4"/>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xEl>
                                              <p:pRg st="5" end="5"/>
                                            </p:txEl>
                                          </p:spTgt>
                                        </p:tgtEl>
                                        <p:attrNameLst>
                                          <p:attrName>style.visibility</p:attrName>
                                        </p:attrNameLst>
                                      </p:cBhvr>
                                      <p:to>
                                        <p:strVal val="visible"/>
                                      </p:to>
                                    </p:set>
                                    <p:anim calcmode="lin" valueType="num">
                                      <p:cBhvr additive="base">
                                        <p:cTn id="67" dur="500" fill="hold"/>
                                        <p:tgtEl>
                                          <p:spTgt spid="14">
                                            <p:txEl>
                                              <p:pRg st="5" end="5"/>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4">
                                            <p:txEl>
                                              <p:pRg st="6" end="6"/>
                                            </p:txEl>
                                          </p:spTgt>
                                        </p:tgtEl>
                                        <p:attrNameLst>
                                          <p:attrName>style.visibility</p:attrName>
                                        </p:attrNameLst>
                                      </p:cBhvr>
                                      <p:to>
                                        <p:strVal val="visible"/>
                                      </p:to>
                                    </p:set>
                                    <p:anim calcmode="lin" valueType="num">
                                      <p:cBhvr additive="base">
                                        <p:cTn id="73" dur="500" fill="hold"/>
                                        <p:tgtEl>
                                          <p:spTgt spid="14">
                                            <p:txEl>
                                              <p:pRg st="6" end="6"/>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4">
                                            <p:txEl>
                                              <p:pRg st="7" end="7"/>
                                            </p:txEl>
                                          </p:spTgt>
                                        </p:tgtEl>
                                        <p:attrNameLst>
                                          <p:attrName>style.visibility</p:attrName>
                                        </p:attrNameLst>
                                      </p:cBhvr>
                                      <p:to>
                                        <p:strVal val="visible"/>
                                      </p:to>
                                    </p:set>
                                    <p:anim calcmode="lin" valueType="num">
                                      <p:cBhvr additive="base">
                                        <p:cTn id="79" dur="500" fill="hold"/>
                                        <p:tgtEl>
                                          <p:spTgt spid="14">
                                            <p:txEl>
                                              <p:pRg st="7" end="7"/>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1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4">
                                            <p:txEl>
                                              <p:pRg st="8" end="8"/>
                                            </p:txEl>
                                          </p:spTgt>
                                        </p:tgtEl>
                                        <p:attrNameLst>
                                          <p:attrName>style.visibility</p:attrName>
                                        </p:attrNameLst>
                                      </p:cBhvr>
                                      <p:to>
                                        <p:strVal val="visible"/>
                                      </p:to>
                                    </p:set>
                                    <p:anim calcmode="lin" valueType="num">
                                      <p:cBhvr additive="base">
                                        <p:cTn id="85" dur="500" fill="hold"/>
                                        <p:tgtEl>
                                          <p:spTgt spid="14">
                                            <p:txEl>
                                              <p:pRg st="8" end="8"/>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1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4">
                                            <p:txEl>
                                              <p:pRg st="9" end="9"/>
                                            </p:txEl>
                                          </p:spTgt>
                                        </p:tgtEl>
                                        <p:attrNameLst>
                                          <p:attrName>style.visibility</p:attrName>
                                        </p:attrNameLst>
                                      </p:cBhvr>
                                      <p:to>
                                        <p:strVal val="visible"/>
                                      </p:to>
                                    </p:set>
                                    <p:anim calcmode="lin" valueType="num">
                                      <p:cBhvr additive="base">
                                        <p:cTn id="91" dur="500" fill="hold"/>
                                        <p:tgtEl>
                                          <p:spTgt spid="14">
                                            <p:txEl>
                                              <p:pRg st="9" end="9"/>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14">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3" grpId="0" animBg="1"/>
      <p:bldP spid="1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5481" y="188775"/>
            <a:ext cx="8768821" cy="1815882"/>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range v. </a:t>
            </a:r>
            <a:endPar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a:p>
            <a:r>
              <a:rPr lang="en-US" altLang="zh-CN" sz="2800" dirty="0">
                <a:solidFill>
                  <a:srgbClr val="002060"/>
                </a:solidFill>
                <a:latin typeface="Times New Roman" panose="02020603050405020304" pitchFamily="18" charset="0"/>
                <a:cs typeface="Times New Roman" panose="02020603050405020304" pitchFamily="18" charset="0"/>
              </a:rPr>
              <a:t>to vary between two particular amounts, sizes, etc., including others between them</a:t>
            </a:r>
            <a:endParaRPr lang="en-US" altLang="zh-CN" sz="2800" dirty="0">
              <a:solidFill>
                <a:srgbClr val="002060"/>
              </a:solidFill>
              <a:latin typeface="Times New Roman" panose="02020603050405020304" pitchFamily="18" charset="0"/>
              <a:cs typeface="Times New Roman" panose="02020603050405020304" pitchFamily="18" charset="0"/>
            </a:endParaRPr>
          </a:p>
          <a:p>
            <a:r>
              <a:rPr lang="zh-CN" altLang="en-US" sz="2800" dirty="0">
                <a:solidFill>
                  <a:srgbClr val="002060"/>
                </a:solidFill>
                <a:latin typeface="Times New Roman" panose="02020603050405020304" pitchFamily="18" charset="0"/>
                <a:cs typeface="Times New Roman" panose="02020603050405020304" pitchFamily="18" charset="0"/>
              </a:rPr>
              <a:t>（在一定的范围内）变化，变动</a:t>
            </a:r>
            <a:endParaRPr lang="zh-CN" altLang="en-US"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5" name="TextBox 4"/>
          <p:cNvSpPr txBox="1"/>
          <p:nvPr/>
        </p:nvSpPr>
        <p:spPr>
          <a:xfrm>
            <a:off x="195480" y="2157057"/>
            <a:ext cx="8768821" cy="954107"/>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The show has a large audience, ________ (range) from children ______ grandparents.  </a:t>
            </a:r>
            <a:endParaRPr lang="zh-CN" altLang="en-US"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6" name="TextBox 5"/>
          <p:cNvSpPr txBox="1"/>
          <p:nvPr/>
        </p:nvSpPr>
        <p:spPr>
          <a:xfrm>
            <a:off x="5148040" y="2006099"/>
            <a:ext cx="1440099" cy="523220"/>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ranging</a:t>
            </a:r>
            <a:endParaRPr lang="zh-CN" altLang="en-US"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7" name="TextBox 6"/>
          <p:cNvSpPr txBox="1"/>
          <p:nvPr/>
        </p:nvSpPr>
        <p:spPr>
          <a:xfrm>
            <a:off x="1835810" y="2590050"/>
            <a:ext cx="864060" cy="523220"/>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to</a:t>
            </a:r>
            <a:endParaRPr lang="zh-CN" altLang="en-US" sz="2800" b="1" dirty="0">
              <a:solidFill>
                <a:srgbClr val="FF000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
        <p:nvSpPr>
          <p:cNvPr id="8" name="TextBox 7"/>
          <p:cNvSpPr txBox="1"/>
          <p:nvPr/>
        </p:nvSpPr>
        <p:spPr>
          <a:xfrm>
            <a:off x="195481" y="3356995"/>
            <a:ext cx="3944489" cy="954107"/>
          </a:xfrm>
          <a:prstGeom prst="rect">
            <a:avLst/>
          </a:prstGeom>
          <a:noFill/>
          <a:ln>
            <a:noFill/>
          </a:ln>
          <a:effectLst>
            <a:outerShdw dist="38100" sx="1000" sy="1000" algn="tl" rotWithShape="0">
              <a:schemeClr val="tx1"/>
            </a:outerShdw>
          </a:effectLst>
        </p:spPr>
        <p:txBody>
          <a:bodyPr wrap="square" rtlCol="0">
            <a:spAutoFit/>
          </a:bodyPr>
          <a:lstStyle/>
          <a:p>
            <a:pPr algn="l"/>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range from…to…</a:t>
            </a:r>
            <a:endPar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a:p>
            <a:pPr algn="l"/>
            <a:r>
              <a:rPr lang="en-US" altLang="zh-CN"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rPr>
              <a:t>range between… and….</a:t>
            </a:r>
            <a:endParaRPr lang="zh-CN" altLang="en-US" sz="2800" b="1" dirty="0">
              <a:solidFill>
                <a:srgbClr val="002060"/>
              </a:solidFill>
              <a:latin typeface="Times New Roman" panose="02020603050405020304" pitchFamily="18" charset="0"/>
              <a:ea typeface="方正粗黑宋简体" panose="02000000000000000000" pitchFamily="2" charset="-122"/>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xEl>
                                              <p:pRg st="0" end="0"/>
                                            </p:txEl>
                                          </p:spTgt>
                                        </p:tgtEl>
                                        <p:attrNameLst>
                                          <p:attrName>style.visibility</p:attrName>
                                        </p:attrNameLst>
                                      </p:cBhvr>
                                      <p:to>
                                        <p:strVal val="visible"/>
                                      </p:to>
                                    </p:set>
                                    <p:anim calcmode="lin" valueType="num">
                                      <p:cBhvr additive="base">
                                        <p:cTn id="31"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xEl>
                                              <p:pRg st="1" end="1"/>
                                            </p:txEl>
                                          </p:spTgt>
                                        </p:tgtEl>
                                        <p:attrNameLst>
                                          <p:attrName>style.visibility</p:attrName>
                                        </p:attrNameLst>
                                      </p:cBhvr>
                                      <p:to>
                                        <p:strVal val="visible"/>
                                      </p:to>
                                    </p:set>
                                    <p:anim calcmode="lin" valueType="num">
                                      <p:cBhvr additive="base">
                                        <p:cTn id="37"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build="p"/>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6">
            <a:lumMod val="50000"/>
            <a:alpha val="39000"/>
          </a:schemeClr>
        </a:solidFill>
        <a:ln>
          <a:noFill/>
        </a:ln>
        <a:effectLst>
          <a:outerShdw blurRad="50800" dist="38100" dir="2700000" algn="tl" rotWithShape="0">
            <a:schemeClr val="tx1">
              <a:alpha val="80000"/>
            </a:schemeClr>
          </a:outerShdw>
        </a:effectLst>
      </a:spPr>
      <a:bodyPr wrap="none" rtlCol="0">
        <a:spAutoFit/>
      </a:bodyPr>
      <a:lstStyle>
        <a:defPPr algn="l">
          <a:defRPr lang="en-US" altLang="zh-CN" sz="2000" b="1" dirty="0" smtClean="0">
            <a:solidFill>
              <a:srgbClr val="FFC000"/>
            </a:solidFill>
            <a:latin typeface="+mj-lt"/>
            <a:ea typeface="方正粗黑宋简体" panose="02000000000000000000" pitchFamily="2" charset="-122"/>
            <a:cs typeface="+mj-lt"/>
            <a:sym typeface="+mn-ea"/>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8094</Words>
  <Application>WPS 演示</Application>
  <PresentationFormat>全屏显示(4:3)</PresentationFormat>
  <Paragraphs>344</Paragraphs>
  <Slides>23</Slides>
  <Notes>0</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23</vt:i4>
      </vt:variant>
    </vt:vector>
  </HeadingPairs>
  <TitlesOfParts>
    <vt:vector size="38" baseType="lpstr">
      <vt:lpstr>Arial</vt:lpstr>
      <vt:lpstr>宋体</vt:lpstr>
      <vt:lpstr>Wingdings</vt:lpstr>
      <vt:lpstr>Calibri</vt:lpstr>
      <vt:lpstr>方正粗黑宋简体</vt:lpstr>
      <vt:lpstr>Constantia</vt:lpstr>
      <vt:lpstr>Times New Roman</vt:lpstr>
      <vt:lpstr>华文行楷</vt:lpstr>
      <vt:lpstr>微软雅黑</vt:lpstr>
      <vt:lpstr>Arial Unicode MS</vt:lpstr>
      <vt:lpstr>等线</vt:lpstr>
      <vt:lpstr>HelveticaNeue</vt:lpstr>
      <vt:lpstr>华文新魏</vt:lpstr>
      <vt:lpstr>Segoe Print</vt:lpstr>
      <vt:lpstr>Office 主题</vt:lpstr>
      <vt:lpstr>PowerPoint 演示文稿</vt:lpstr>
      <vt:lpstr>Why do we celebrate festivals?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Festivals and Celebrations</dc:title>
  <dc:creator>Administrator</dc:creator>
  <cp:lastModifiedBy>Administrator</cp:lastModifiedBy>
  <cp:revision>239</cp:revision>
  <dcterms:created xsi:type="dcterms:W3CDTF">2020-02-15T08:05:00Z</dcterms:created>
  <dcterms:modified xsi:type="dcterms:W3CDTF">2024-03-18T05:41:13Z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2052-11.8.2.7978</vt:lpwstr>
  </property>
  <property fmtid="{D5CDD505-2E9C-101B-9397-08002B2CF9AE}" pid="3" name="KSOSaveFontToCloudKey">
    <vt:lpwstr>429777181_btnclosed</vt:lpwstr>
  </property>
</Properties>
</file>