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38" r:id="rId3"/>
    <p:sldId id="256" r:id="rId4"/>
    <p:sldId id="263" r:id="rId5"/>
    <p:sldId id="291" r:id="rId7"/>
    <p:sldId id="262" r:id="rId8"/>
    <p:sldId id="294" r:id="rId9"/>
    <p:sldId id="312" r:id="rId10"/>
    <p:sldId id="286" r:id="rId11"/>
    <p:sldId id="297" r:id="rId12"/>
    <p:sldId id="296" r:id="rId13"/>
    <p:sldId id="265" r:id="rId14"/>
    <p:sldId id="299" r:id="rId15"/>
    <p:sldId id="283" r:id="rId16"/>
    <p:sldId id="277" r:id="rId17"/>
    <p:sldId id="293" r:id="rId18"/>
    <p:sldId id="259" r:id="rId19"/>
    <p:sldId id="303" r:id="rId20"/>
    <p:sldId id="292" r:id="rId21"/>
    <p:sldId id="260" r:id="rId22"/>
    <p:sldId id="304" r:id="rId23"/>
    <p:sldId id="300" r:id="rId24"/>
    <p:sldId id="284" r:id="rId25"/>
    <p:sldId id="261" r:id="rId26"/>
    <p:sldId id="289" r:id="rId27"/>
    <p:sldId id="305" r:id="rId28"/>
    <p:sldId id="301" r:id="rId29"/>
    <p:sldId id="276" r:id="rId30"/>
    <p:sldId id="288" r:id="rId31"/>
    <p:sldId id="274" r:id="rId32"/>
    <p:sldId id="314" r:id="rId33"/>
    <p:sldId id="315" r:id="rId34"/>
    <p:sldId id="275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FF9933"/>
    <a:srgbClr val="FF3300"/>
    <a:srgbClr val="FFCC66"/>
    <a:srgbClr val="FFCC99"/>
    <a:srgbClr val="CCFF33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4" autoAdjust="0"/>
    <p:restoredTop sz="93775" autoAdjust="0"/>
  </p:normalViewPr>
  <p:slideViewPr>
    <p:cSldViewPr snapToGrid="0">
      <p:cViewPr varScale="1">
        <p:scale>
          <a:sx n="62" d="100"/>
          <a:sy n="62" d="100"/>
        </p:scale>
        <p:origin x="89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8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rgbClr val="FF0000"/>
                </a:solidFill>
              </a:rPr>
              <a:t>Population of Tibean antelopes</a:t>
            </a:r>
            <a:endParaRPr lang="zh-CN" sz="280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00516839863191"/>
          <c:y val="0.030864432081820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8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Sheet1!$A$1:$A$4</c:f>
              <c:numCache>
                <c:formatCode>General</c:formatCode>
                <c:ptCount val="4"/>
                <c:pt idx="0">
                  <c:v>1980</c:v>
                </c:pt>
                <c:pt idx="1">
                  <c:v>1996</c:v>
                </c:pt>
                <c:pt idx="2">
                  <c:v>2006</c:v>
                </c:pt>
                <c:pt idx="3">
                  <c:v>2019</c:v>
                </c:pt>
              </c:numCache>
            </c:numRef>
          </c:cat>
          <c:val>
            <c:numRef>
              <c:f>Sheet1!$B$1:$B$4</c:f>
              <c:numCache>
                <c:formatCode>General</c:formatCode>
                <c:ptCount val="4"/>
                <c:pt idx="0">
                  <c:v>200</c:v>
                </c:pt>
                <c:pt idx="1">
                  <c:v>47</c:v>
                </c:pt>
                <c:pt idx="2">
                  <c:v>60</c:v>
                </c:pt>
                <c:pt idx="3">
                  <c:v>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42415"/>
        <c:axId val="209746159"/>
      </c:barChart>
      <c:lineChart>
        <c:grouping val="standard"/>
        <c:varyColors val="0"/>
        <c:ser>
          <c:idx val="1"/>
          <c:order val="1"/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val>
            <c:numRef>
              <c:f>Sheet1!$B$1:$B$4</c:f>
              <c:numCache>
                <c:formatCode>General</c:formatCode>
                <c:ptCount val="4"/>
                <c:pt idx="0">
                  <c:v>200</c:v>
                </c:pt>
                <c:pt idx="1">
                  <c:v>47</c:v>
                </c:pt>
                <c:pt idx="2">
                  <c:v>60</c:v>
                </c:pt>
                <c:pt idx="3">
                  <c:v>170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209742415"/>
        <c:axId val="209746159"/>
      </c:lineChart>
      <c:catAx>
        <c:axId val="20974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</a:p>
        </c:txPr>
        <c:crossAx val="209746159"/>
        <c:crosses val="autoZero"/>
        <c:auto val="1"/>
        <c:lblAlgn val="ctr"/>
        <c:lblOffset val="100"/>
        <c:noMultiLvlLbl val="0"/>
      </c:catAx>
      <c:valAx>
        <c:axId val="20974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800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</a:p>
        </c:txPr>
        <c:crossAx val="209742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="1">
          <a:solidFill>
            <a:srgbClr val="0000FF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3A74B-212C-47FE-9116-C1D0D6453788}" type="doc">
      <dgm:prSet loTypeId="urn:microsoft.com/office/officeart/2005/8/layout/radial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39172A83-61B9-460C-BAFD-DCB4B81D8E89}">
      <dgm:prSet phldrT="[文本]" custT="1"/>
      <dgm:spPr/>
      <dgm:t>
        <a:bodyPr/>
        <a:lstStyle/>
        <a:p>
          <a:r>
            <a:rPr lang="en-US" altLang="zh-CN" sz="3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the subject/topic</a:t>
          </a:r>
          <a:endParaRPr lang="zh-CN" alt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EB8528-69A5-4CCD-9A5F-0E8F87E4A429}" cxnId="{8B0F43B3-AEA6-4076-85A8-53CFF994C6C1}" type="parTrans">
      <dgm:prSet/>
      <dgm:spPr/>
      <dgm:t>
        <a:bodyPr/>
        <a:lstStyle/>
        <a:p>
          <a:endParaRPr lang="zh-CN" altLang="en-US"/>
        </a:p>
      </dgm:t>
    </dgm:pt>
    <dgm:pt modelId="{6E9B31C5-DF73-4E1A-8A07-0C97E6CD88EB}" cxnId="{8B0F43B3-AEA6-4076-85A8-53CFF994C6C1}" type="sibTrans">
      <dgm:prSet/>
      <dgm:spPr/>
      <dgm:t>
        <a:bodyPr/>
        <a:lstStyle/>
        <a:p>
          <a:endParaRPr lang="zh-CN" altLang="en-US"/>
        </a:p>
      </dgm:t>
    </dgm:pt>
    <dgm:pt modelId="{0B8414E6-2AC6-4824-B810-679F9884ACA8}">
      <dgm:prSet phldrT="[文本]" custT="1"/>
      <dgm:spPr/>
      <dgm:t>
        <a:bodyPr/>
        <a:lstStyle/>
        <a:p>
          <a:r>
            <a: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reason</a:t>
          </a:r>
          <a:endParaRPr lang="zh-CN" alt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16562-ADA1-4DEC-83D3-348C8962935A}" cxnId="{55714D1C-39CE-4106-AABB-F7122D0702DF}" type="parTrans">
      <dgm:prSet/>
      <dgm:spPr/>
      <dgm:t>
        <a:bodyPr/>
        <a:lstStyle/>
        <a:p>
          <a:endParaRPr lang="zh-CN" altLang="en-US"/>
        </a:p>
      </dgm:t>
    </dgm:pt>
    <dgm:pt modelId="{9C6E03C2-D18D-49C8-BCE0-B34AE2E807EA}" cxnId="{55714D1C-39CE-4106-AABB-F7122D0702DF}" type="sibTrans">
      <dgm:prSet/>
      <dgm:spPr/>
      <dgm:t>
        <a:bodyPr/>
        <a:lstStyle/>
        <a:p>
          <a:endParaRPr lang="zh-CN" altLang="en-US"/>
        </a:p>
      </dgm:t>
    </dgm:pt>
    <dgm:pt modelId="{4E8A88D8-769B-412A-BC63-D7415DEDAF88}">
      <dgm:prSet phldrT="[文本]" custT="1"/>
      <dgm:spPr/>
      <dgm:t>
        <a:bodyPr/>
        <a:lstStyle/>
        <a:p>
          <a:r>
            <a: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problem</a:t>
          </a:r>
          <a:endParaRPr lang="zh-CN" alt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DCA76-34B3-4467-8F7B-37CD0F658232}" cxnId="{0380955C-960A-459F-9622-3233BA2019BF}" type="parTrans">
      <dgm:prSet/>
      <dgm:spPr/>
      <dgm:t>
        <a:bodyPr/>
        <a:lstStyle/>
        <a:p>
          <a:endParaRPr lang="zh-CN" altLang="en-US"/>
        </a:p>
      </dgm:t>
    </dgm:pt>
    <dgm:pt modelId="{420F0A25-6B05-4C77-BDF0-AE6E915DCD67}" cxnId="{0380955C-960A-459F-9622-3233BA2019BF}" type="sibTrans">
      <dgm:prSet/>
      <dgm:spPr/>
      <dgm:t>
        <a:bodyPr/>
        <a:lstStyle/>
        <a:p>
          <a:endParaRPr lang="zh-CN" altLang="en-US"/>
        </a:p>
      </dgm:t>
    </dgm:pt>
    <dgm:pt modelId="{A5C2686E-9327-4367-AB6B-55951A22DB89}">
      <dgm:prSet phldrT="[文本]"/>
      <dgm:spPr/>
      <dgm:t>
        <a:bodyPr/>
        <a:lstStyle/>
        <a:p>
          <a:r>
            <a: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rPr>
            <a:t>result</a:t>
          </a:r>
          <a:endParaRPr lang="zh-CN" alt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C40F61-5792-40E0-B65C-C858921C18B7}" cxnId="{C82D0E0E-2B4E-4C96-9257-BDDB85B10E78}" type="parTrans">
      <dgm:prSet/>
      <dgm:spPr/>
      <dgm:t>
        <a:bodyPr/>
        <a:lstStyle/>
        <a:p>
          <a:endParaRPr lang="zh-CN" altLang="en-US"/>
        </a:p>
      </dgm:t>
    </dgm:pt>
    <dgm:pt modelId="{CD0209E8-D3D6-4E08-855F-D017B243E861}" cxnId="{C82D0E0E-2B4E-4C96-9257-BDDB85B10E78}" type="sibTrans">
      <dgm:prSet/>
      <dgm:spPr/>
      <dgm:t>
        <a:bodyPr/>
        <a:lstStyle/>
        <a:p>
          <a:endParaRPr lang="zh-CN" altLang="en-US"/>
        </a:p>
      </dgm:t>
    </dgm:pt>
    <dgm:pt modelId="{5E7D4493-2479-410E-B560-F5A184499474}">
      <dgm:prSet phldrT="[文本]" custT="1"/>
      <dgm:spPr/>
      <dgm:t>
        <a:bodyPr/>
        <a:lstStyle/>
        <a:p>
          <a:r>
            <a:rPr lang="en-US" altLang="zh-CN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reflection</a:t>
          </a:r>
          <a:endParaRPr lang="zh-CN" alt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B97CD-01CD-43D2-9F95-B3C9CC8048EA}" cxnId="{7A73D2C5-8746-4E10-A7A4-AA7EC1C91224}" type="parTrans">
      <dgm:prSet/>
      <dgm:spPr/>
      <dgm:t>
        <a:bodyPr/>
        <a:lstStyle/>
        <a:p>
          <a:endParaRPr lang="zh-CN" altLang="en-US"/>
        </a:p>
      </dgm:t>
    </dgm:pt>
    <dgm:pt modelId="{8696E1C3-A112-41B4-97D1-2D63F9F5B328}" cxnId="{7A73D2C5-8746-4E10-A7A4-AA7EC1C91224}" type="sibTrans">
      <dgm:prSet/>
      <dgm:spPr/>
      <dgm:t>
        <a:bodyPr/>
        <a:lstStyle/>
        <a:p>
          <a:endParaRPr lang="zh-CN" altLang="en-US"/>
        </a:p>
      </dgm:t>
    </dgm:pt>
    <dgm:pt modelId="{AB0F22D7-0C89-42E4-9B97-A970A299732D}">
      <dgm:prSet custT="1"/>
      <dgm:spPr/>
      <dgm:t>
        <a:bodyPr/>
        <a:lstStyle/>
        <a:p>
          <a:r>
            <a: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solution</a:t>
          </a:r>
          <a:endParaRPr lang="zh-CN" alt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074E5-E59C-4431-B71C-0F8B0A24FEA2}" cxnId="{58BE9E22-D470-4123-82B6-A7D24585F4CF}" type="parTrans">
      <dgm:prSet/>
      <dgm:spPr/>
      <dgm:t>
        <a:bodyPr/>
        <a:lstStyle/>
        <a:p>
          <a:endParaRPr lang="zh-CN" altLang="en-US"/>
        </a:p>
      </dgm:t>
    </dgm:pt>
    <dgm:pt modelId="{974F735F-467F-4783-B041-50D22A69A016}" cxnId="{58BE9E22-D470-4123-82B6-A7D24585F4CF}" type="sibTrans">
      <dgm:prSet/>
      <dgm:spPr/>
      <dgm:t>
        <a:bodyPr/>
        <a:lstStyle/>
        <a:p>
          <a:endParaRPr lang="zh-CN" altLang="en-US"/>
        </a:p>
      </dgm:t>
    </dgm:pt>
    <dgm:pt modelId="{1FBD6060-E2B8-45BC-9B56-613CF0D83D87}" type="pres">
      <dgm:prSet presAssocID="{5653A74B-212C-47FE-9116-C1D0D6453788}" presName="composite" presStyleCnt="0">
        <dgm:presLayoutVars>
          <dgm:chMax val="1"/>
          <dgm:dir/>
          <dgm:resizeHandles val="exact"/>
        </dgm:presLayoutVars>
      </dgm:prSet>
      <dgm:spPr/>
    </dgm:pt>
    <dgm:pt modelId="{0660D9DC-82BC-4170-A434-01E27E54059D}" type="pres">
      <dgm:prSet presAssocID="{5653A74B-212C-47FE-9116-C1D0D6453788}" presName="radial" presStyleCnt="0">
        <dgm:presLayoutVars>
          <dgm:animLvl val="ctr"/>
        </dgm:presLayoutVars>
      </dgm:prSet>
      <dgm:spPr/>
    </dgm:pt>
    <dgm:pt modelId="{B4D05BC5-F00C-44D5-BDD7-326BC4B29DFD}" type="pres">
      <dgm:prSet presAssocID="{39172A83-61B9-460C-BAFD-DCB4B81D8E89}" presName="centerShape" presStyleLbl="vennNode1" presStyleIdx="0" presStyleCnt="6" custScaleX="115197"/>
      <dgm:spPr/>
    </dgm:pt>
    <dgm:pt modelId="{0B796CEA-21DD-4BC0-BBA4-0EBEFC61210D}" type="pres">
      <dgm:prSet presAssocID="{0B8414E6-2AC6-4824-B810-679F9884ACA8}" presName="node" presStyleLbl="vennNode1" presStyleIdx="1" presStyleCnt="6" custScaleX="124416" custScaleY="116831">
        <dgm:presLayoutVars>
          <dgm:bulletEnabled val="1"/>
        </dgm:presLayoutVars>
      </dgm:prSet>
      <dgm:spPr/>
    </dgm:pt>
    <dgm:pt modelId="{AB391F82-956B-43C8-88F2-A161CF1D9383}" type="pres">
      <dgm:prSet presAssocID="{4E8A88D8-769B-412A-BC63-D7415DEDAF88}" presName="node" presStyleLbl="vennNode1" presStyleIdx="2" presStyleCnt="6" custScaleX="134377" custScaleY="121777">
        <dgm:presLayoutVars>
          <dgm:bulletEnabled val="1"/>
        </dgm:presLayoutVars>
      </dgm:prSet>
      <dgm:spPr/>
    </dgm:pt>
    <dgm:pt modelId="{36CCB246-0BA3-48D3-AF5B-75F2F41D4D60}" type="pres">
      <dgm:prSet presAssocID="{AB0F22D7-0C89-42E4-9B97-A970A299732D}" presName="node" presStyleLbl="vennNode1" presStyleIdx="3" presStyleCnt="6" custScaleX="124693" custScaleY="122028">
        <dgm:presLayoutVars>
          <dgm:bulletEnabled val="1"/>
        </dgm:presLayoutVars>
      </dgm:prSet>
      <dgm:spPr/>
    </dgm:pt>
    <dgm:pt modelId="{485194FF-643D-499C-9FB1-B0F2A6BCD164}" type="pres">
      <dgm:prSet presAssocID="{A5C2686E-9327-4367-AB6B-55951A22DB89}" presName="node" presStyleLbl="vennNode1" presStyleIdx="4" presStyleCnt="6" custScaleX="107014">
        <dgm:presLayoutVars>
          <dgm:bulletEnabled val="1"/>
        </dgm:presLayoutVars>
      </dgm:prSet>
      <dgm:spPr/>
    </dgm:pt>
    <dgm:pt modelId="{7DC59AC6-7BFA-4772-997B-59BA081C6C0A}" type="pres">
      <dgm:prSet presAssocID="{5E7D4493-2479-410E-B560-F5A184499474}" presName="node" presStyleLbl="vennNode1" presStyleIdx="5" presStyleCnt="6" custScaleX="129756" custScaleY="122988" custRadScaleRad="94685" custRadScaleInc="-245">
        <dgm:presLayoutVars>
          <dgm:bulletEnabled val="1"/>
        </dgm:presLayoutVars>
      </dgm:prSet>
      <dgm:spPr/>
    </dgm:pt>
  </dgm:ptLst>
  <dgm:cxnLst>
    <dgm:cxn modelId="{C82D0E0E-2B4E-4C96-9257-BDDB85B10E78}" srcId="{39172A83-61B9-460C-BAFD-DCB4B81D8E89}" destId="{A5C2686E-9327-4367-AB6B-55951A22DB89}" srcOrd="3" destOrd="0" parTransId="{0BC40F61-5792-40E0-B65C-C858921C18B7}" sibTransId="{CD0209E8-D3D6-4E08-855F-D017B243E861}"/>
    <dgm:cxn modelId="{55714D1C-39CE-4106-AABB-F7122D0702DF}" srcId="{39172A83-61B9-460C-BAFD-DCB4B81D8E89}" destId="{0B8414E6-2AC6-4824-B810-679F9884ACA8}" srcOrd="0" destOrd="0" parTransId="{83216562-ADA1-4DEC-83D3-348C8962935A}" sibTransId="{9C6E03C2-D18D-49C8-BCE0-B34AE2E807EA}"/>
    <dgm:cxn modelId="{58BE9E22-D470-4123-82B6-A7D24585F4CF}" srcId="{39172A83-61B9-460C-BAFD-DCB4B81D8E89}" destId="{AB0F22D7-0C89-42E4-9B97-A970A299732D}" srcOrd="2" destOrd="0" parTransId="{563074E5-E59C-4431-B71C-0F8B0A24FEA2}" sibTransId="{974F735F-467F-4783-B041-50D22A69A016}"/>
    <dgm:cxn modelId="{0380955C-960A-459F-9622-3233BA2019BF}" srcId="{39172A83-61B9-460C-BAFD-DCB4B81D8E89}" destId="{4E8A88D8-769B-412A-BC63-D7415DEDAF88}" srcOrd="1" destOrd="0" parTransId="{E76DCA76-34B3-4467-8F7B-37CD0F658232}" sibTransId="{420F0A25-6B05-4C77-BDF0-AE6E915DCD67}"/>
    <dgm:cxn modelId="{12630E62-0543-4FF0-A7B5-4E018A8742DC}" type="presOf" srcId="{5E7D4493-2479-410E-B560-F5A184499474}" destId="{7DC59AC6-7BFA-4772-997B-59BA081C6C0A}" srcOrd="0" destOrd="0" presId="urn:microsoft.com/office/officeart/2005/8/layout/radial3"/>
    <dgm:cxn modelId="{AB7BEE5A-2C9B-44F9-AC18-E5F73C6AF7AA}" type="presOf" srcId="{A5C2686E-9327-4367-AB6B-55951A22DB89}" destId="{485194FF-643D-499C-9FB1-B0F2A6BCD164}" srcOrd="0" destOrd="0" presId="urn:microsoft.com/office/officeart/2005/8/layout/radial3"/>
    <dgm:cxn modelId="{5A5C417C-00C7-4B13-8D58-9EEE406C01AC}" type="presOf" srcId="{5653A74B-212C-47FE-9116-C1D0D6453788}" destId="{1FBD6060-E2B8-45BC-9B56-613CF0D83D87}" srcOrd="0" destOrd="0" presId="urn:microsoft.com/office/officeart/2005/8/layout/radial3"/>
    <dgm:cxn modelId="{F4E1309F-9415-49EB-82A9-37C0C6AF45B4}" type="presOf" srcId="{39172A83-61B9-460C-BAFD-DCB4B81D8E89}" destId="{B4D05BC5-F00C-44D5-BDD7-326BC4B29DFD}" srcOrd="0" destOrd="0" presId="urn:microsoft.com/office/officeart/2005/8/layout/radial3"/>
    <dgm:cxn modelId="{F5FC42A0-4832-4A39-A7FE-1014BCB26785}" type="presOf" srcId="{4E8A88D8-769B-412A-BC63-D7415DEDAF88}" destId="{AB391F82-956B-43C8-88F2-A161CF1D9383}" srcOrd="0" destOrd="0" presId="urn:microsoft.com/office/officeart/2005/8/layout/radial3"/>
    <dgm:cxn modelId="{8B0F43B3-AEA6-4076-85A8-53CFF994C6C1}" srcId="{5653A74B-212C-47FE-9116-C1D0D6453788}" destId="{39172A83-61B9-460C-BAFD-DCB4B81D8E89}" srcOrd="0" destOrd="0" parTransId="{8EEB8528-69A5-4CCD-9A5F-0E8F87E4A429}" sibTransId="{6E9B31C5-DF73-4E1A-8A07-0C97E6CD88EB}"/>
    <dgm:cxn modelId="{7A73D2C5-8746-4E10-A7A4-AA7EC1C91224}" srcId="{39172A83-61B9-460C-BAFD-DCB4B81D8E89}" destId="{5E7D4493-2479-410E-B560-F5A184499474}" srcOrd="4" destOrd="0" parTransId="{8C6B97CD-01CD-43D2-9F95-B3C9CC8048EA}" sibTransId="{8696E1C3-A112-41B4-97D1-2D63F9F5B328}"/>
    <dgm:cxn modelId="{10AEE1E6-53D1-403A-BA9F-67A105A87992}" type="presOf" srcId="{AB0F22D7-0C89-42E4-9B97-A970A299732D}" destId="{36CCB246-0BA3-48D3-AF5B-75F2F41D4D60}" srcOrd="0" destOrd="0" presId="urn:microsoft.com/office/officeart/2005/8/layout/radial3"/>
    <dgm:cxn modelId="{629F08FB-0C4F-4713-9F00-A2D02080B77E}" type="presOf" srcId="{0B8414E6-2AC6-4824-B810-679F9884ACA8}" destId="{0B796CEA-21DD-4BC0-BBA4-0EBEFC61210D}" srcOrd="0" destOrd="0" presId="urn:microsoft.com/office/officeart/2005/8/layout/radial3"/>
    <dgm:cxn modelId="{31948E40-29CA-47CC-8BCE-A38A5EA821A3}" type="presParOf" srcId="{1FBD6060-E2B8-45BC-9B56-613CF0D83D87}" destId="{0660D9DC-82BC-4170-A434-01E27E54059D}" srcOrd="0" destOrd="0" presId="urn:microsoft.com/office/officeart/2005/8/layout/radial3"/>
    <dgm:cxn modelId="{D5BB81F6-8C3B-4BED-B9BE-7ABD8A100BBB}" type="presParOf" srcId="{0660D9DC-82BC-4170-A434-01E27E54059D}" destId="{B4D05BC5-F00C-44D5-BDD7-326BC4B29DFD}" srcOrd="0" destOrd="0" presId="urn:microsoft.com/office/officeart/2005/8/layout/radial3"/>
    <dgm:cxn modelId="{DB9BA8E5-3E15-42B3-B3A5-8C8DE3A1D2CF}" type="presParOf" srcId="{0660D9DC-82BC-4170-A434-01E27E54059D}" destId="{0B796CEA-21DD-4BC0-BBA4-0EBEFC61210D}" srcOrd="1" destOrd="0" presId="urn:microsoft.com/office/officeart/2005/8/layout/radial3"/>
    <dgm:cxn modelId="{768D0146-7D45-47B5-B2FB-D4D549A8A0CA}" type="presParOf" srcId="{0660D9DC-82BC-4170-A434-01E27E54059D}" destId="{AB391F82-956B-43C8-88F2-A161CF1D9383}" srcOrd="2" destOrd="0" presId="urn:microsoft.com/office/officeart/2005/8/layout/radial3"/>
    <dgm:cxn modelId="{C95BC39E-9BD5-43D6-B652-65AC94B1F225}" type="presParOf" srcId="{0660D9DC-82BC-4170-A434-01E27E54059D}" destId="{36CCB246-0BA3-48D3-AF5B-75F2F41D4D60}" srcOrd="3" destOrd="0" presId="urn:microsoft.com/office/officeart/2005/8/layout/radial3"/>
    <dgm:cxn modelId="{3A719533-F448-4ACE-BC4F-60835ADB6DBC}" type="presParOf" srcId="{0660D9DC-82BC-4170-A434-01E27E54059D}" destId="{485194FF-643D-499C-9FB1-B0F2A6BCD164}" srcOrd="4" destOrd="0" presId="urn:microsoft.com/office/officeart/2005/8/layout/radial3"/>
    <dgm:cxn modelId="{E3CE66C0-9955-494B-9373-5C7BCF6FB977}" type="presParOf" srcId="{0660D9DC-82BC-4170-A434-01E27E54059D}" destId="{7DC59AC6-7BFA-4772-997B-59BA081C6C0A}" srcOrd="5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05BC5-F00C-44D5-BDD7-326BC4B29DFD}">
      <dsp:nvSpPr>
        <dsp:cNvPr id="0" name=""/>
        <dsp:cNvSpPr/>
      </dsp:nvSpPr>
      <dsp:spPr>
        <a:xfrm>
          <a:off x="1923347" y="1333877"/>
          <a:ext cx="3616396" cy="313931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subject/topic</a:t>
          </a:r>
          <a:endParaRPr lang="zh-CN" alt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2956" y="1793619"/>
        <a:ext cx="2557178" cy="2219830"/>
      </dsp:txXfrm>
    </dsp:sp>
    <dsp:sp modelId="{0B796CEA-21DD-4BC0-BBA4-0EBEFC61210D}">
      <dsp:nvSpPr>
        <dsp:cNvPr id="0" name=""/>
        <dsp:cNvSpPr/>
      </dsp:nvSpPr>
      <dsp:spPr>
        <a:xfrm>
          <a:off x="2755092" y="-55632"/>
          <a:ext cx="1952904" cy="183384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reason</a:t>
          </a:r>
          <a:endParaRPr lang="zh-CN" alt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088" y="212929"/>
        <a:ext cx="1380912" cy="1296724"/>
      </dsp:txXfrm>
    </dsp:sp>
    <dsp:sp modelId="{AB391F82-956B-43C8-88F2-A161CF1D9383}">
      <dsp:nvSpPr>
        <dsp:cNvPr id="0" name=""/>
        <dsp:cNvSpPr/>
      </dsp:nvSpPr>
      <dsp:spPr>
        <a:xfrm>
          <a:off x="4619206" y="1316706"/>
          <a:ext cx="2109258" cy="191148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problem</a:t>
          </a:r>
          <a:endParaRPr lang="zh-CN" alt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8100" y="1596636"/>
        <a:ext cx="1491470" cy="1351621"/>
      </dsp:txXfrm>
    </dsp:sp>
    <dsp:sp modelId="{36CCB246-0BA3-48D3-AF5B-75F2F41D4D60}">
      <dsp:nvSpPr>
        <dsp:cNvPr id="0" name=""/>
        <dsp:cNvSpPr/>
      </dsp:nvSpPr>
      <dsp:spPr>
        <a:xfrm>
          <a:off x="3953320" y="3598035"/>
          <a:ext cx="1957252" cy="191542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solution</a:t>
          </a:r>
          <a:endParaRPr lang="zh-CN" alt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9953" y="3878542"/>
        <a:ext cx="1383986" cy="1354407"/>
      </dsp:txXfrm>
    </dsp:sp>
    <dsp:sp modelId="{485194FF-643D-499C-9FB1-B0F2A6BCD164}">
      <dsp:nvSpPr>
        <dsp:cNvPr id="0" name=""/>
        <dsp:cNvSpPr/>
      </dsp:nvSpPr>
      <dsp:spPr>
        <a:xfrm>
          <a:off x="1691267" y="3770917"/>
          <a:ext cx="1679753" cy="1569657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result</a:t>
          </a:r>
          <a:endParaRPr lang="zh-CN" altLang="en-US" sz="3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7261" y="4000788"/>
        <a:ext cx="1187765" cy="1109915"/>
      </dsp:txXfrm>
    </dsp:sp>
    <dsp:sp modelId="{7DC59AC6-7BFA-4772-997B-59BA081C6C0A}">
      <dsp:nvSpPr>
        <dsp:cNvPr id="0" name=""/>
        <dsp:cNvSpPr/>
      </dsp:nvSpPr>
      <dsp:spPr>
        <a:xfrm>
          <a:off x="872286" y="1346408"/>
          <a:ext cx="2036740" cy="193049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reflection</a:t>
          </a:r>
          <a:endParaRPr lang="zh-CN" alt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0560" y="1629122"/>
        <a:ext cx="1440192" cy="1365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DCCB-7239-4BC7-B035-1BA6D87208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Students will---students are, </a:t>
            </a:r>
            <a:r>
              <a:rPr lang="zh-CN" altLang="en-US" dirty="0"/>
              <a:t>或者下面的每一个</a:t>
            </a:r>
            <a:r>
              <a:rPr lang="en-US" altLang="zh-CN" dirty="0"/>
              <a:t>to </a:t>
            </a:r>
            <a:r>
              <a:rPr lang="zh-CN" altLang="en-US" dirty="0"/>
              <a:t>去掉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这里的问题没有回答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此处</a:t>
            </a:r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的</a:t>
            </a:r>
            <a:r>
              <a:rPr lang="en-US" altLang="zh-CN" dirty="0"/>
              <a:t>infer</a:t>
            </a:r>
            <a:r>
              <a:rPr lang="zh-CN" altLang="en-US" dirty="0"/>
              <a:t>的含义也可以像例句里一样给出来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和上一张几乎是重叠的吧？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6.png"/><Relationship Id="rId18" Type="http://schemas.openxmlformats.org/officeDocument/2006/relationships/image" Target="../media/image5.png"/><Relationship Id="rId17" Type="http://schemas.openxmlformats.org/officeDocument/2006/relationships/tags" Target="../tags/tag1.xml"/><Relationship Id="rId16" Type="http://schemas.openxmlformats.org/officeDocument/2006/relationships/image" Target="../media/image4.png"/><Relationship Id="rId15" Type="http://schemas.openxmlformats.org/officeDocument/2006/relationships/image" Target="../media/image3.png"/><Relationship Id="rId14" Type="http://schemas.openxmlformats.org/officeDocument/2006/relationships/hyperlink" Target="http://hi.mrfan.org/zan" TargetMode="External"/><Relationship Id="rId13" Type="http://schemas.openxmlformats.org/officeDocument/2006/relationships/image" Target="../media/image2.jpeg"/><Relationship Id="rId12" Type="http://schemas.openxmlformats.org/officeDocument/2006/relationships/image" Target="../media/image1.GIF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https://timgsa.baidu.com/timg?image&amp;quality=80&amp;size=b9999_10000&amp;sec=1539704138013&amp;di=1df42016f6b3ce7b8d88c0765d12690b&amp;imgtype=0&amp;src=http%3A%2F%2Fwww.fjsen.com%2Fimages%2Fattachement%2Fgif%2Fsite2%2F20180427%2Fb083fead6caa1c4d21171d.gif"/>
          <p:cNvPicPr>
            <a:picLocks noChangeAspect="1" noChangeArrowheads="1" noCrop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26924" y="6026944"/>
            <a:ext cx="848871" cy="69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羚羊在草地上&#10;&#10;描述已自动生成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" cy="1371600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1" y="6374209"/>
            <a:ext cx="1097280" cy="520825"/>
            <a:chOff x="0" y="6269671"/>
            <a:chExt cx="1384300" cy="628378"/>
          </a:xfrm>
        </p:grpSpPr>
        <p:sp>
          <p:nvSpPr>
            <p:cNvPr id="15" name="矩形 14">
              <a:hlinkClick r:id="rId14"/>
            </p:cNvPr>
            <p:cNvSpPr/>
            <p:nvPr userDrawn="1"/>
          </p:nvSpPr>
          <p:spPr>
            <a:xfrm>
              <a:off x="0" y="6291122"/>
              <a:ext cx="1384300" cy="587488"/>
            </a:xfrm>
            <a:prstGeom prst="rect">
              <a:avLst/>
            </a:prstGeom>
            <a:solidFill>
              <a:srgbClr val="E5323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06400" dist="63500" dir="5400000" algn="t" rotWithShape="0">
                <a:prstClr val="black">
                  <a:alpha val="6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6" name="图片 15">
              <a:hlinkClick r:id="rId14"/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57" y="6269671"/>
              <a:ext cx="683718" cy="62837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 userDrawn="1"/>
        </p:nvGrpSpPr>
        <p:grpSpPr>
          <a:xfrm>
            <a:off x="1275057" y="49023"/>
            <a:ext cx="7844911" cy="753617"/>
            <a:chOff x="830248" y="91731"/>
            <a:chExt cx="7844911" cy="959958"/>
          </a:xfrm>
        </p:grpSpPr>
        <p:sp>
          <p:nvSpPr>
            <p:cNvPr id="20" name="AutoShape 229"/>
            <p:cNvSpPr>
              <a:spLocks noChangeArrowheads="1"/>
            </p:cNvSpPr>
            <p:nvPr/>
          </p:nvSpPr>
          <p:spPr bwMode="auto">
            <a:xfrm>
              <a:off x="830248" y="91731"/>
              <a:ext cx="7542167" cy="9599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47625" cap="rnd" algn="ctr">
              <a:solidFill>
                <a:srgbClr val="00B050"/>
              </a:solidFill>
              <a:prstDash val="sysDot"/>
              <a:round/>
            </a:ln>
          </p:spPr>
          <p:txBody>
            <a:bodyPr wrap="none" anchor="ctr"/>
            <a:lstStyle/>
            <a:p>
              <a:pPr marL="342900" lvl="0" indent="-342900" algn="just">
                <a:lnSpc>
                  <a:spcPct val="115000"/>
                </a:lnSpc>
                <a:buClr>
                  <a:srgbClr val="FF0000"/>
                </a:buClr>
                <a:buFont typeface="Wingdings" panose="05000000000000000000" pitchFamily="2" charset="2"/>
                <a:buChar char=""/>
              </a:pPr>
              <a:endParaRPr lang="en-US" altLang="zh-CN" sz="2800" b="1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80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		</a:t>
              </a:r>
              <a:endParaRPr lang="en-US" altLang="zh-CN" sz="28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21" name="Group 230"/>
            <p:cNvGrpSpPr/>
            <p:nvPr/>
          </p:nvGrpSpPr>
          <p:grpSpPr bwMode="auto">
            <a:xfrm rot="19894728">
              <a:off x="7709679" y="432284"/>
              <a:ext cx="965480" cy="607101"/>
              <a:chOff x="1270" y="1366"/>
              <a:chExt cx="284" cy="191"/>
            </a:xfrm>
          </p:grpSpPr>
          <p:grpSp>
            <p:nvGrpSpPr>
              <p:cNvPr id="22" name="Group 231"/>
              <p:cNvGrpSpPr/>
              <p:nvPr/>
            </p:nvGrpSpPr>
            <p:grpSpPr bwMode="auto">
              <a:xfrm rot="-3920841">
                <a:off x="1292" y="1367"/>
                <a:ext cx="148" cy="191"/>
                <a:chOff x="2825" y="3007"/>
                <a:chExt cx="229" cy="242"/>
              </a:xfrm>
            </p:grpSpPr>
            <p:sp>
              <p:nvSpPr>
                <p:cNvPr id="26" name="Freeform 232"/>
                <p:cNvSpPr/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noFill/>
                  <a:round/>
                </a:ln>
              </p:spPr>
              <p:txBody>
                <a:bodyPr vert="eaVert"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Freeform 233"/>
                <p:cNvSpPr/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" name="Group 234"/>
              <p:cNvGrpSpPr/>
              <p:nvPr/>
            </p:nvGrpSpPr>
            <p:grpSpPr bwMode="auto">
              <a:xfrm rot="-10500000">
                <a:off x="1406" y="1366"/>
                <a:ext cx="148" cy="191"/>
                <a:chOff x="2825" y="3007"/>
                <a:chExt cx="229" cy="242"/>
              </a:xfrm>
            </p:grpSpPr>
            <p:sp>
              <p:nvSpPr>
                <p:cNvPr id="24" name="Freeform 235"/>
                <p:cNvSpPr/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noFill/>
                  <a:round/>
                </a:ln>
              </p:spPr>
              <p:txBody>
                <a:bodyPr rot="10800000"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Freeform 236"/>
                <p:cNvSpPr/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 w="9525">
                  <a:noFill/>
                  <a:round/>
                </a:ln>
              </p:spPr>
              <p:txBody>
                <a:bodyPr rot="10800000" wrap="none" anchor="ctr"/>
                <a:lstStyle/>
                <a:p>
                  <a:pPr algn="ctr"/>
                  <a:endParaRPr lang="zh-CN" altLang="zh-CN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31" name="Oval 60"/>
          <p:cNvSpPr/>
          <p:nvPr userDrawn="1"/>
        </p:nvSpPr>
        <p:spPr>
          <a:xfrm>
            <a:off x="11302322" y="5902892"/>
            <a:ext cx="899578" cy="841464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sp>
        <p:nvSpPr>
          <p:cNvPr id="32" name="Oval 62"/>
          <p:cNvSpPr/>
          <p:nvPr userDrawn="1"/>
        </p:nvSpPr>
        <p:spPr>
          <a:xfrm>
            <a:off x="11035308" y="6306655"/>
            <a:ext cx="588403" cy="550392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sp>
        <p:nvSpPr>
          <p:cNvPr id="33" name="Oval 63"/>
          <p:cNvSpPr/>
          <p:nvPr userDrawn="1"/>
        </p:nvSpPr>
        <p:spPr>
          <a:xfrm>
            <a:off x="10788892" y="6374209"/>
            <a:ext cx="588403" cy="550392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32" y="-43787"/>
            <a:ext cx="695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14"/>
          <p:cNvSpPr>
            <a:spLocks noChangeArrowheads="1"/>
          </p:cNvSpPr>
          <p:nvPr userDrawn="1"/>
        </p:nvSpPr>
        <p:spPr bwMode="auto">
          <a:xfrm>
            <a:off x="426720" y="895450"/>
            <a:ext cx="11297920" cy="5826025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9900CC"/>
            </a:solidFill>
            <a:rou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椭圆 34"/>
          <p:cNvSpPr/>
          <p:nvPr userDrawn="1">
            <p:custDataLst>
              <p:tags r:id="rId17"/>
            </p:custDataLst>
          </p:nvPr>
        </p:nvSpPr>
        <p:spPr>
          <a:xfrm>
            <a:off x="10568638" y="-43787"/>
            <a:ext cx="1645279" cy="1082012"/>
          </a:xfrm>
          <a:prstGeom prst="ellipse">
            <a:avLst/>
          </a:prstGeom>
          <a:blipFill rotWithShape="1">
            <a:blip r:embed="rId18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chemeClr val="tx1">
                <a:lumMod val="50000"/>
                <a:lumOff val="50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45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5.jpeg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tags" Target="../tags/tag72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3" Type="http://schemas.openxmlformats.org/officeDocument/2006/relationships/slideLayout" Target="../slideLayouts/slideLayout2.xml"/><Relationship Id="rId32" Type="http://schemas.openxmlformats.org/officeDocument/2006/relationships/tags" Target="../tags/tag104.xml"/><Relationship Id="rId31" Type="http://schemas.openxmlformats.org/officeDocument/2006/relationships/tags" Target="../tags/tag103.xml"/><Relationship Id="rId30" Type="http://schemas.openxmlformats.org/officeDocument/2006/relationships/tags" Target="../tags/tag102.xml"/><Relationship Id="rId3" Type="http://schemas.openxmlformats.org/officeDocument/2006/relationships/tags" Target="../tags/tag75.xml"/><Relationship Id="rId29" Type="http://schemas.openxmlformats.org/officeDocument/2006/relationships/tags" Target="../tags/tag101.xml"/><Relationship Id="rId28" Type="http://schemas.openxmlformats.org/officeDocument/2006/relationships/tags" Target="../tags/tag100.xml"/><Relationship Id="rId27" Type="http://schemas.openxmlformats.org/officeDocument/2006/relationships/tags" Target="../tags/tag99.xml"/><Relationship Id="rId26" Type="http://schemas.openxmlformats.org/officeDocument/2006/relationships/tags" Target="../tags/tag98.xml"/><Relationship Id="rId25" Type="http://schemas.openxmlformats.org/officeDocument/2006/relationships/tags" Target="../tags/tag97.xml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tags" Target="../tags/tag105.xml"/><Relationship Id="rId5" Type="http://schemas.openxmlformats.org/officeDocument/2006/relationships/image" Target="../media/image42.png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135.xml"/><Relationship Id="rId3" Type="http://schemas.openxmlformats.org/officeDocument/2006/relationships/tags" Target="../tags/tag108.xml"/><Relationship Id="rId29" Type="http://schemas.openxmlformats.org/officeDocument/2006/relationships/tags" Target="../tags/tag134.xml"/><Relationship Id="rId28" Type="http://schemas.openxmlformats.org/officeDocument/2006/relationships/tags" Target="../tags/tag133.xml"/><Relationship Id="rId27" Type="http://schemas.openxmlformats.org/officeDocument/2006/relationships/tags" Target="../tags/tag132.xml"/><Relationship Id="rId26" Type="http://schemas.openxmlformats.org/officeDocument/2006/relationships/tags" Target="../tags/tag131.xml"/><Relationship Id="rId25" Type="http://schemas.openxmlformats.org/officeDocument/2006/relationships/tags" Target="../tags/tag130.xml"/><Relationship Id="rId24" Type="http://schemas.openxmlformats.org/officeDocument/2006/relationships/tags" Target="../tags/tag129.xml"/><Relationship Id="rId23" Type="http://schemas.openxmlformats.org/officeDocument/2006/relationships/tags" Target="../tags/tag128.xml"/><Relationship Id="rId22" Type="http://schemas.openxmlformats.org/officeDocument/2006/relationships/tags" Target="../tags/tag127.xml"/><Relationship Id="rId21" Type="http://schemas.openxmlformats.org/officeDocument/2006/relationships/tags" Target="../tags/tag126.xml"/><Relationship Id="rId20" Type="http://schemas.openxmlformats.org/officeDocument/2006/relationships/tags" Target="../tags/tag125.xml"/><Relationship Id="rId2" Type="http://schemas.openxmlformats.org/officeDocument/2006/relationships/tags" Target="../tags/tag107.xml"/><Relationship Id="rId19" Type="http://schemas.openxmlformats.org/officeDocument/2006/relationships/tags" Target="../tags/tag124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slide" Target="slide2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tags" Target="../tags/tag147.xml"/><Relationship Id="rId2" Type="http://schemas.openxmlformats.org/officeDocument/2006/relationships/image" Target="../media/image45.jpeg"/><Relationship Id="rId1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56.xml"/><Relationship Id="rId1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tags" Target="../tags/tag15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" Target="slide10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image" Target="../media/image10.jpe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tags" Target="../tags/tag159.xml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55.png"/><Relationship Id="rId3" Type="http://schemas.openxmlformats.org/officeDocument/2006/relationships/tags" Target="../tags/tag180.xml"/><Relationship Id="rId2" Type="http://schemas.openxmlformats.org/officeDocument/2006/relationships/image" Target="../media/image54.jpeg"/><Relationship Id="rId1" Type="http://schemas.openxmlformats.org/officeDocument/2006/relationships/tags" Target="../tags/tag17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tags" Target="../tags/tag12.xml"/><Relationship Id="rId4" Type="http://schemas.openxmlformats.org/officeDocument/2006/relationships/image" Target="../media/image11.png"/><Relationship Id="rId3" Type="http://schemas.openxmlformats.org/officeDocument/2006/relationships/tags" Target="../tags/tag1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tags" Target="../tags/tag15.xml"/><Relationship Id="rId4" Type="http://schemas.openxmlformats.org/officeDocument/2006/relationships/image" Target="../media/image15.png"/><Relationship Id="rId3" Type="http://schemas.openxmlformats.org/officeDocument/2006/relationships/tags" Target="../tags/tag14.xml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8.jpeg"/><Relationship Id="rId12" Type="http://schemas.openxmlformats.org/officeDocument/2006/relationships/tags" Target="../tags/tag20.xml"/><Relationship Id="rId11" Type="http://schemas.openxmlformats.org/officeDocument/2006/relationships/image" Target="../media/image17.jpeg"/><Relationship Id="rId10" Type="http://schemas.openxmlformats.org/officeDocument/2006/relationships/tags" Target="../tags/tag19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22.xml"/><Relationship Id="rId2" Type="http://schemas.openxmlformats.org/officeDocument/2006/relationships/image" Target="../media/image26.png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charset="-122"/>
              </a:rPr>
              <a:t>知识产权声明</a:t>
            </a:r>
            <a:endParaRPr lang="zh-CN" altLang="en-US" sz="4000" b="1">
              <a:latin typeface="华文新魏" panose="02010800040101010101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3199" y="1044214"/>
            <a:ext cx="5745839" cy="375266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get the main idea of the text.</a:t>
            </a:r>
            <a:b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2000" dirty="0"/>
          </a:p>
        </p:txBody>
      </p:sp>
      <p:pic>
        <p:nvPicPr>
          <p:cNvPr id="4" name="内容占位符 3" descr="3bbffe3214cb68d69ba8a0bed1f7fc18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8390" y="4971733"/>
            <a:ext cx="2986544" cy="171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2752725" y="0"/>
            <a:ext cx="4537075" cy="700902"/>
            <a:chOff x="3003245" y="-21265"/>
            <a:chExt cx="4537075" cy="700902"/>
          </a:xfrm>
        </p:grpSpPr>
        <p:sp>
          <p:nvSpPr>
            <p:cNvPr id="5" name="WordArt 20"/>
            <p:cNvSpPr>
              <a:spLocks noChangeArrowheads="1" noChangeShapeType="1"/>
            </p:cNvSpPr>
            <p:nvPr/>
          </p:nvSpPr>
          <p:spPr bwMode="auto">
            <a:xfrm>
              <a:off x="3003245" y="247837"/>
              <a:ext cx="1800225" cy="431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800" b="1" kern="10" dirty="0">
                  <a:ln w="22225" cmpd="sng">
                    <a:solidFill>
                      <a:srgbClr val="800080"/>
                    </a:solidFill>
                    <a:round/>
                  </a:ln>
                  <a:solidFill>
                    <a:srgbClr val="FFFFFF"/>
                  </a:solidFill>
                  <a:effectLst>
                    <a:outerShdw dist="53882" dir="2700000" algn="ctr" rotWithShape="0">
                      <a:srgbClr val="9999FF">
                        <a:alpha val="75000"/>
                      </a:srgbClr>
                    </a:outerShdw>
                  </a:effectLst>
                  <a:latin typeface="Garamond" panose="02020404030301010803" pitchFamily="18" charset="0"/>
                </a:rPr>
                <a:t>Read for </a:t>
              </a:r>
              <a:endParaRPr lang="zh-CN" altLang="en-US" sz="4800" b="1" kern="10" dirty="0">
                <a:ln w="22225" cmpd="sng">
                  <a:solidFill>
                    <a:srgbClr val="800080"/>
                  </a:solidFill>
                  <a:rou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6" name="WordArt 21"/>
            <p:cNvSpPr>
              <a:spLocks noChangeArrowheads="1" noChangeShapeType="1"/>
            </p:cNvSpPr>
            <p:nvPr/>
          </p:nvSpPr>
          <p:spPr bwMode="auto">
            <a:xfrm>
              <a:off x="4803470" y="-21265"/>
              <a:ext cx="2736850" cy="69215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altLang="zh-CN" sz="3600" kern="10" dirty="0">
                  <a:ln w="12700" cmpd="sng">
                    <a:solidFill>
                      <a:srgbClr val="000000"/>
                    </a:solidFill>
                    <a:rou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808080">
                        <a:alpha val="75000"/>
                      </a:srgbClr>
                    </a:outerShdw>
                  </a:effectLst>
                  <a:latin typeface="Comic Sans MS" panose="030F0702030302020204" pitchFamily="66" charset="0"/>
                </a:rPr>
                <a:t>General Idea:</a:t>
              </a:r>
              <a:endParaRPr lang="zh-CN" altLang="en-US" sz="3600" kern="10" dirty="0">
                <a:ln w="12700" cmpd="sng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5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图片 6" descr="(71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21" y="3807821"/>
            <a:ext cx="1233805" cy="1233805"/>
          </a:xfrm>
          <a:prstGeom prst="rect">
            <a:avLst/>
          </a:prstGeom>
        </p:spPr>
      </p:pic>
      <p:grpSp>
        <p:nvGrpSpPr>
          <p:cNvPr id="10" name="组合 19"/>
          <p:cNvGrpSpPr/>
          <p:nvPr/>
        </p:nvGrpSpPr>
        <p:grpSpPr>
          <a:xfrm>
            <a:off x="10735182" y="2363072"/>
            <a:ext cx="1559915" cy="1558172"/>
            <a:chOff x="16705" y="2090"/>
            <a:chExt cx="1930" cy="2089"/>
          </a:xfrm>
        </p:grpSpPr>
        <p:sp>
          <p:nvSpPr>
            <p:cNvPr id="12" name="椭圆 11"/>
            <p:cNvSpPr/>
            <p:nvPr/>
          </p:nvSpPr>
          <p:spPr>
            <a:xfrm>
              <a:off x="17566" y="3069"/>
              <a:ext cx="1069" cy="1110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000" strike="noStrike" noProof="1"/>
            </a:p>
          </p:txBody>
        </p:sp>
        <p:sp>
          <p:nvSpPr>
            <p:cNvPr id="13" name="Oval 58"/>
            <p:cNvSpPr/>
            <p:nvPr/>
          </p:nvSpPr>
          <p:spPr>
            <a:xfrm>
              <a:off x="16705" y="2090"/>
              <a:ext cx="1707" cy="1707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2000" strike="noStrike" noProof="1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208523" y="1532281"/>
            <a:ext cx="9915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text is mainly about Tibetan antelopes and wildlife protection.</a:t>
            </a:r>
            <a:r>
              <a:rPr lang="en-US" altLang="zh-CN" sz="2400" strike="noStrike" noProof="1">
                <a:solidFill>
                  <a:schemeClr val="tx1"/>
                </a:solidFill>
                <a:latin typeface="Century Gothic" panose="020B0502020202020204" charset="0"/>
                <a:ea typeface="微软雅黑" panose="020B0503020204020204" charset="-122"/>
                <a:cs typeface="Century Gothic" panose="020B0502020202020204" charset="0"/>
              </a:rPr>
              <a:t>.</a:t>
            </a:r>
            <a:endParaRPr lang="zh-CN" altLang="en-US" sz="2400" dirty="0"/>
          </a:p>
        </p:txBody>
      </p:sp>
      <p:sp>
        <p:nvSpPr>
          <p:cNvPr id="16" name="文本框 5"/>
          <p:cNvSpPr txBox="1"/>
          <p:nvPr>
            <p:custDataLst>
              <p:tags r:id="rId4"/>
            </p:custDataLst>
          </p:nvPr>
        </p:nvSpPr>
        <p:spPr>
          <a:xfrm>
            <a:off x="1583957" y="2106747"/>
            <a:ext cx="8696795" cy="2644506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323850" indent="-323850">
              <a:lnSpc>
                <a:spcPct val="110000"/>
              </a:lnSpc>
              <a:defRPr sz="3400" b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lang="en-US" altLang="zh-CN" sz="2400" dirty="0"/>
              <a:t>Q</a:t>
            </a:r>
            <a:r>
              <a:rPr lang="zh-CN" altLang="en-US" sz="2400" dirty="0"/>
              <a:t>：</a:t>
            </a:r>
            <a:r>
              <a:rPr sz="2400" dirty="0"/>
              <a:t>What’s the main idea of </a:t>
            </a:r>
            <a:r>
              <a:rPr lang="en-US" altLang="zh-CN" sz="2400" dirty="0"/>
              <a:t>the passage</a:t>
            </a:r>
            <a:r>
              <a:rPr sz="2400" dirty="0"/>
              <a:t>?</a:t>
            </a:r>
            <a:endParaRPr sz="2400" dirty="0"/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A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The </a:t>
            </a:r>
            <a:r>
              <a:rPr sz="2400" dirty="0" err="1"/>
              <a:t>Changtang</a:t>
            </a:r>
            <a:r>
              <a:rPr sz="2400" dirty="0"/>
              <a:t> National Nature Reserve.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B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The protection of Tibetan antelopes.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C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Snow-covered mountains.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D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Some effective measures.</a:t>
            </a:r>
            <a:endParaRPr sz="2400" dirty="0"/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1837437" y="3255313"/>
            <a:ext cx="533400" cy="381000"/>
            <a:chOff x="528" y="3648"/>
            <a:chExt cx="432" cy="288"/>
          </a:xfrm>
        </p:grpSpPr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5" name="图片 4" descr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82" t="28145" b="37807"/>
          <a:stretch>
            <a:fillRect/>
          </a:stretch>
        </p:blipFill>
        <p:spPr>
          <a:xfrm>
            <a:off x="7417892" y="3082355"/>
            <a:ext cx="3438025" cy="191277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86901" y="1079085"/>
            <a:ext cx="5775874" cy="5392541"/>
            <a:chOff x="1268186" y="1666840"/>
            <a:chExt cx="4036942" cy="2816374"/>
          </a:xfrm>
        </p:grpSpPr>
        <p:sp>
          <p:nvSpPr>
            <p:cNvPr id="6" name="左大括号 5"/>
            <p:cNvSpPr/>
            <p:nvPr/>
          </p:nvSpPr>
          <p:spPr>
            <a:xfrm flipH="1">
              <a:off x="5151049" y="1666840"/>
              <a:ext cx="154079" cy="2816374"/>
            </a:xfrm>
            <a:prstGeom prst="leftBrace">
              <a:avLst>
                <a:gd name="adj1" fmla="val 8333"/>
                <a:gd name="adj2" fmla="val 49602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左弧形箭头 9"/>
            <p:cNvSpPr/>
            <p:nvPr/>
          </p:nvSpPr>
          <p:spPr>
            <a:xfrm>
              <a:off x="1268186" y="2565400"/>
              <a:ext cx="711427" cy="122396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082" y="1627823"/>
            <a:ext cx="1476375" cy="4032250"/>
            <a:chOff x="61082" y="1627823"/>
            <a:chExt cx="1476375" cy="4032250"/>
          </a:xfrm>
        </p:grpSpPr>
        <p:sp>
          <p:nvSpPr>
            <p:cNvPr id="11" name="左大括号 10"/>
            <p:cNvSpPr/>
            <p:nvPr/>
          </p:nvSpPr>
          <p:spPr>
            <a:xfrm>
              <a:off x="1025756" y="1627823"/>
              <a:ext cx="431800" cy="4032250"/>
            </a:xfrm>
            <a:prstGeom prst="leftBrace">
              <a:avLst/>
            </a:prstGeom>
            <a:ln w="635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61082" y="2842505"/>
              <a:ext cx="1476375" cy="1076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key points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08212" y="856362"/>
            <a:ext cx="3887788" cy="718965"/>
            <a:chOff x="2208212" y="869156"/>
            <a:chExt cx="3887788" cy="718965"/>
          </a:xfrm>
        </p:grpSpPr>
        <p:sp>
          <p:nvSpPr>
            <p:cNvPr id="14" name="AutoShape 6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824174" y="1372221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208212" y="869156"/>
              <a:ext cx="3887788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purpose of going there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99325" y="1575435"/>
            <a:ext cx="4752975" cy="845503"/>
            <a:chOff x="1599325" y="1575435"/>
            <a:chExt cx="4752975" cy="845503"/>
          </a:xfrm>
        </p:grpSpPr>
        <p:sp>
          <p:nvSpPr>
            <p:cNvPr id="16" name="Text Box 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9325" y="1575435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antelopes’ living conditions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863975" y="2205038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30363" y="2492375"/>
            <a:ext cx="4752975" cy="817563"/>
            <a:chOff x="1630363" y="2492375"/>
            <a:chExt cx="4752975" cy="817563"/>
          </a:xfrm>
        </p:grpSpPr>
        <p:sp>
          <p:nvSpPr>
            <p:cNvPr id="17" name="Text Box 1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630363" y="2492375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>
                  <a:latin typeface="Times New Roman" panose="02020603050405020304" pitchFamily="18" charset="0"/>
                </a:rPr>
                <a:t>guide Zhaxi and his work</a:t>
              </a:r>
              <a:endParaRPr lang="en-US" altLang="zh-CN" sz="2800">
                <a:latin typeface="Times New Roman" panose="02020603050405020304" pitchFamily="18" charset="0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863975" y="3094038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31950" y="3382963"/>
            <a:ext cx="4752975" cy="792162"/>
            <a:chOff x="1631950" y="3382963"/>
            <a:chExt cx="4752975" cy="792162"/>
          </a:xfrm>
        </p:grpSpPr>
        <p:sp>
          <p:nvSpPr>
            <p:cNvPr id="18" name="Text Box 15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631950" y="3382963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antelopes’ bad times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63975" y="3959225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31950" y="4246563"/>
            <a:ext cx="4752975" cy="792162"/>
            <a:chOff x="1631950" y="4246563"/>
            <a:chExt cx="4752975" cy="792162"/>
          </a:xfrm>
        </p:grpSpPr>
        <p:sp>
          <p:nvSpPr>
            <p:cNvPr id="19" name="Text Box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631950" y="4246563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government measures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863975" y="4822825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665174" y="5084307"/>
            <a:ext cx="4752975" cy="818018"/>
            <a:chOff x="1665174" y="5084307"/>
            <a:chExt cx="4752975" cy="818018"/>
          </a:xfrm>
        </p:grpSpPr>
        <p:sp>
          <p:nvSpPr>
            <p:cNvPr id="20" name="Text Box 1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665174" y="5084307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results of measures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AutoShape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63975" y="5686425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sp>
        <p:nvSpPr>
          <p:cNvPr id="26" name="Text Box 2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31950" y="5949950"/>
            <a:ext cx="4752975" cy="5219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dirty="0">
                <a:latin typeface="Times New Roman" panose="02020603050405020304" pitchFamily="18" charset="0"/>
              </a:rPr>
              <a:t>thinking more</a:t>
            </a:r>
            <a:endParaRPr lang="en-US" altLang="zh-CN" sz="2800" dirty="0">
              <a:latin typeface="Times New Roman" panose="02020603050405020304" pitchFamily="18" charset="0"/>
            </a:endParaRPr>
          </a:p>
        </p:txBody>
      </p:sp>
      <p:sp>
        <p:nvSpPr>
          <p:cNvPr id="27" name="AutoShape 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21762" y="919293"/>
            <a:ext cx="4141456" cy="576263"/>
          </a:xfrm>
          <a:prstGeom prst="wedgeRectCallout">
            <a:avLst>
              <a:gd name="adj1" fmla="val -62870"/>
              <a:gd name="adj2" fmla="val 1942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To observe Tibetan antelopes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28" name="AutoShape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221761" y="1567232"/>
            <a:ext cx="4398311" cy="503237"/>
          </a:xfrm>
          <a:prstGeom prst="wedgeRectCallout">
            <a:avLst>
              <a:gd name="adj1" fmla="val -71481"/>
              <a:gd name="adj2" fmla="val 1151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in danger, being hunted illegally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29" name="AutoShape 1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298618" y="2234004"/>
            <a:ext cx="4244595" cy="935037"/>
          </a:xfrm>
          <a:prstGeom prst="wedgeRectCallout">
            <a:avLst>
              <a:gd name="adj1" fmla="val -59269"/>
              <a:gd name="adj2" fmla="val -432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saving the animals  actually means saving ourselves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30" name="AutoShape 2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278687" y="3355975"/>
            <a:ext cx="3909491" cy="575945"/>
          </a:xfrm>
          <a:prstGeom prst="wedgeRectCallout">
            <a:avLst>
              <a:gd name="adj1" fmla="val -61639"/>
              <a:gd name="adj2" fmla="val 1749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latin typeface="Times New Roman" panose="02020603050405020304" pitchFamily="18" charset="0"/>
              </a:rPr>
              <a:t>population dropped by human’s destruction</a:t>
            </a:r>
            <a:endParaRPr lang="en-US" altLang="zh-CN" sz="2000" b="1" dirty="0">
              <a:latin typeface="Times New Roman" panose="02020603050405020304" pitchFamily="18" charset="0"/>
            </a:endParaRPr>
          </a:p>
        </p:txBody>
      </p:sp>
      <p:sp>
        <p:nvSpPr>
          <p:cNvPr id="31" name="AutoShape 2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04033" y="4299258"/>
            <a:ext cx="2881313" cy="576263"/>
          </a:xfrm>
          <a:prstGeom prst="wedgeRectCallout">
            <a:avLst>
              <a:gd name="adj1" fmla="val -67356"/>
              <a:gd name="adj2" fmla="val 2190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national protection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AutoShape 28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78687" y="5159715"/>
            <a:ext cx="4666481" cy="576262"/>
          </a:xfrm>
          <a:prstGeom prst="wedgeRectCallout">
            <a:avLst>
              <a:gd name="adj1" fmla="val -62602"/>
              <a:gd name="adj2" fmla="val 454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200" b="1" dirty="0">
                <a:latin typeface="Times New Roman" panose="02020603050405020304" pitchFamily="18" charset="0"/>
              </a:rPr>
              <a:t>recovered and removed from the list</a:t>
            </a:r>
            <a:endParaRPr lang="en-US" altLang="zh-CN" sz="2200" b="1" dirty="0">
              <a:latin typeface="Times New Roman" panose="02020603050405020304" pitchFamily="18" charset="0"/>
            </a:endParaRPr>
          </a:p>
        </p:txBody>
      </p:sp>
      <p:sp>
        <p:nvSpPr>
          <p:cNvPr id="33" name="AutoShape 2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017959" y="5924199"/>
            <a:ext cx="4129832" cy="576263"/>
          </a:xfrm>
          <a:prstGeom prst="wedgeRectCallout">
            <a:avLst>
              <a:gd name="adj1" fmla="val -65616"/>
              <a:gd name="adj2" fmla="val 5648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exist in harmony with nature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761543" y="35629"/>
            <a:ext cx="4537075" cy="700902"/>
            <a:chOff x="3003245" y="-21265"/>
            <a:chExt cx="4537075" cy="700902"/>
          </a:xfrm>
        </p:grpSpPr>
        <p:sp>
          <p:nvSpPr>
            <p:cNvPr id="37" name="WordArt 20"/>
            <p:cNvSpPr>
              <a:spLocks noChangeArrowheads="1" noChangeShapeType="1"/>
            </p:cNvSpPr>
            <p:nvPr/>
          </p:nvSpPr>
          <p:spPr bwMode="auto">
            <a:xfrm>
              <a:off x="3003245" y="247837"/>
              <a:ext cx="1800225" cy="431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800" b="1" kern="10" dirty="0">
                  <a:ln w="22225" cmpd="sng">
                    <a:solidFill>
                      <a:srgbClr val="800080"/>
                    </a:solidFill>
                    <a:round/>
                  </a:ln>
                  <a:solidFill>
                    <a:srgbClr val="FFFFFF"/>
                  </a:solidFill>
                  <a:effectLst>
                    <a:outerShdw dist="53882" dir="2700000" algn="ctr" rotWithShape="0">
                      <a:srgbClr val="9999FF">
                        <a:alpha val="75000"/>
                      </a:srgbClr>
                    </a:outerShdw>
                  </a:effectLst>
                  <a:latin typeface="Garamond" panose="02020404030301010803" pitchFamily="18" charset="0"/>
                </a:rPr>
                <a:t>Read for </a:t>
              </a:r>
              <a:endParaRPr lang="zh-CN" altLang="en-US" sz="4800" b="1" kern="10" dirty="0">
                <a:ln w="22225" cmpd="sng">
                  <a:solidFill>
                    <a:srgbClr val="800080"/>
                  </a:solidFill>
                  <a:rou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38" name="WordArt 21"/>
            <p:cNvSpPr>
              <a:spLocks noChangeArrowheads="1" noChangeShapeType="1"/>
            </p:cNvSpPr>
            <p:nvPr/>
          </p:nvSpPr>
          <p:spPr bwMode="auto">
            <a:xfrm>
              <a:off x="4803470" y="-21265"/>
              <a:ext cx="2736850" cy="69215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altLang="zh-CN" sz="3600" kern="10" dirty="0">
                  <a:ln w="12700" cmpd="sng">
                    <a:solidFill>
                      <a:srgbClr val="000000"/>
                    </a:solidFill>
                    <a:rou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808080">
                        <a:alpha val="75000"/>
                      </a:srgbClr>
                    </a:outerShdw>
                  </a:effectLst>
                  <a:latin typeface="Comic Sans MS" panose="030F0702030302020204" pitchFamily="66" charset="0"/>
                </a:rPr>
                <a:t>General Idea:</a:t>
              </a:r>
              <a:endParaRPr lang="zh-CN" altLang="en-US" sz="3600" kern="10" dirty="0">
                <a:ln w="12700" cmpd="sng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5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2477386" y="281385"/>
            <a:ext cx="5992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u="none" dirty="0">
                <a:solidFill>
                  <a:srgbClr val="FF0000"/>
                </a:solidFill>
                <a:latin typeface="Forte" panose="03060902040502070203" pitchFamily="66" charset="0"/>
              </a:rPr>
              <a:t>Match the main idea with each paragraph.</a:t>
            </a:r>
            <a:endParaRPr lang="zh-CN" altLang="en-US" u="none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1762239" y="1297918"/>
            <a:ext cx="1512168" cy="4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1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2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3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4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5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6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7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3684468" y="1297918"/>
            <a:ext cx="79156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 bad times for the Tibetan antelope.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The guide,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Zhaxi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Changtang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National Nature Reserve.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Measures were taken to save this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species from extinction.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We should learn to exist in harmony 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with nature.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Tibetan antelopes are in danger.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The reason why we observe Tibetan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antelopes.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The good effects the measures have had.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3"/>
            </p:custDataLst>
          </p:nvPr>
        </p:nvCxnSpPr>
        <p:spPr>
          <a:xfrm>
            <a:off x="2992893" y="1792731"/>
            <a:ext cx="920652" cy="3168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4"/>
            </p:custDataLst>
          </p:nvPr>
        </p:nvCxnSpPr>
        <p:spPr>
          <a:xfrm>
            <a:off x="2992893" y="2440803"/>
            <a:ext cx="920652" cy="201622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5"/>
            </p:custDataLst>
          </p:nvPr>
        </p:nvCxnSpPr>
        <p:spPr>
          <a:xfrm flipV="1">
            <a:off x="3049449" y="2089453"/>
            <a:ext cx="864096" cy="92741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6"/>
            </p:custDataLst>
          </p:nvPr>
        </p:nvCxnSpPr>
        <p:spPr>
          <a:xfrm flipV="1">
            <a:off x="3049449" y="1729413"/>
            <a:ext cx="864096" cy="1876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7"/>
            </p:custDataLst>
          </p:nvPr>
        </p:nvCxnSpPr>
        <p:spPr>
          <a:xfrm flipV="1">
            <a:off x="3049449" y="3016867"/>
            <a:ext cx="864096" cy="124210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8"/>
            </p:custDataLst>
          </p:nvPr>
        </p:nvCxnSpPr>
        <p:spPr>
          <a:xfrm>
            <a:off x="3049449" y="4961083"/>
            <a:ext cx="843408" cy="7844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9"/>
            </p:custDataLst>
          </p:nvPr>
        </p:nvCxnSpPr>
        <p:spPr>
          <a:xfrm flipV="1">
            <a:off x="3039105" y="3879773"/>
            <a:ext cx="874440" cy="162574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https://timgsa.baidu.com/timg?image&amp;quality=80&amp;size=b9999_10000&amp;sec=1605149310869&amp;di=bc97842a3e5b86fed609daafbb8f4cca&amp;imgtype=0&amp;src=http%3A%2F%2Fpic1.zhimg.com%2Fv2-49a533916a0bcec6400f3a24ed5c2ca0_b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175" y="2272859"/>
            <a:ext cx="1849946" cy="235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98486" y="1903109"/>
            <a:ext cx="4893397" cy="3784349"/>
            <a:chOff x="250013" y="1706960"/>
            <a:chExt cx="3517125" cy="2206693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539552" y="1706960"/>
              <a:ext cx="503238" cy="5032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altLang="zh-CN" sz="3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50013" y="1753066"/>
              <a:ext cx="3517125" cy="2160587"/>
              <a:chOff x="190779" y="1706960"/>
              <a:chExt cx="3517125" cy="2160587"/>
            </a:xfrm>
          </p:grpSpPr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>
                <a:off x="1981002" y="2128623"/>
                <a:ext cx="0" cy="421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190779" y="1706960"/>
                <a:ext cx="3517125" cy="2160587"/>
                <a:chOff x="190779" y="1706960"/>
                <a:chExt cx="3517125" cy="2160587"/>
              </a:xfrm>
            </p:grpSpPr>
            <p:sp>
              <p:nvSpPr>
                <p:cNvPr id="26" name="Rectangle 18"/>
                <p:cNvSpPr>
                  <a:spLocks noChangeArrowheads="1"/>
                </p:cNvSpPr>
                <p:nvPr/>
              </p:nvSpPr>
              <p:spPr bwMode="auto">
                <a:xfrm>
                  <a:off x="1609702" y="1706960"/>
                  <a:ext cx="848434" cy="42166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sz="2000" b="1" dirty="0"/>
                    <a:t>Para1</a:t>
                  </a:r>
                  <a:endParaRPr lang="zh-CN" altLang="en-US" sz="2000" b="1" dirty="0"/>
                </a:p>
              </p:txBody>
            </p:sp>
            <p:sp>
              <p:nvSpPr>
                <p:cNvPr id="27" name="Rectangle 19"/>
                <p:cNvSpPr>
                  <a:spLocks noChangeArrowheads="1"/>
                </p:cNvSpPr>
                <p:nvPr/>
              </p:nvSpPr>
              <p:spPr bwMode="auto">
                <a:xfrm>
                  <a:off x="190779" y="2571750"/>
                  <a:ext cx="530930" cy="346765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</a:t>
                  </a:r>
                  <a:r>
                    <a:rPr lang="zh-CN" altLang="en-US" b="1" dirty="0"/>
                    <a:t> </a:t>
                  </a:r>
                  <a:r>
                    <a:rPr lang="en-US" altLang="zh-CN" b="1" dirty="0"/>
                    <a:t>2</a:t>
                  </a:r>
                  <a:endParaRPr lang="zh-CN" altLang="en-US" b="1" dirty="0"/>
                </a:p>
              </p:txBody>
            </p:sp>
            <p:sp>
              <p:nvSpPr>
                <p:cNvPr id="28" name="Rectangle 20"/>
                <p:cNvSpPr>
                  <a:spLocks noChangeArrowheads="1"/>
                </p:cNvSpPr>
                <p:nvPr/>
              </p:nvSpPr>
              <p:spPr bwMode="auto">
                <a:xfrm>
                  <a:off x="1741120" y="2561018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4</a:t>
                  </a:r>
                  <a:endParaRPr lang="zh-CN" altLang="en-US" b="1" dirty="0"/>
                </a:p>
              </p:txBody>
            </p:sp>
            <p:sp>
              <p:nvSpPr>
                <p:cNvPr id="29" name="Rectangle 21"/>
                <p:cNvSpPr>
                  <a:spLocks noChangeArrowheads="1"/>
                </p:cNvSpPr>
                <p:nvPr/>
              </p:nvSpPr>
              <p:spPr bwMode="auto">
                <a:xfrm>
                  <a:off x="2458136" y="2550286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5</a:t>
                  </a:r>
                  <a:endParaRPr lang="zh-CN" altLang="en-US" b="1" dirty="0"/>
                </a:p>
              </p:txBody>
            </p:sp>
            <p:sp>
              <p:nvSpPr>
                <p:cNvPr id="30" name="Rectangle 22"/>
                <p:cNvSpPr>
                  <a:spLocks noChangeArrowheads="1"/>
                </p:cNvSpPr>
                <p:nvPr/>
              </p:nvSpPr>
              <p:spPr bwMode="auto">
                <a:xfrm>
                  <a:off x="1715538" y="3499318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7</a:t>
                  </a:r>
                  <a:endParaRPr lang="zh-CN" altLang="en-US" b="1" dirty="0"/>
                </a:p>
              </p:txBody>
            </p:sp>
            <p:sp>
              <p:nvSpPr>
                <p:cNvPr id="3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611560" y="2128623"/>
                  <a:ext cx="1369442" cy="4431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" name="Line 25"/>
                <p:cNvSpPr>
                  <a:spLocks noChangeShapeType="1"/>
                </p:cNvSpPr>
                <p:nvPr/>
              </p:nvSpPr>
              <p:spPr bwMode="auto">
                <a:xfrm>
                  <a:off x="1981002" y="2128623"/>
                  <a:ext cx="1438869" cy="4431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dirty="0"/>
                </a:p>
              </p:txBody>
            </p:sp>
            <p:sp>
              <p:nvSpPr>
                <p:cNvPr id="33" name="Line 26"/>
                <p:cNvSpPr>
                  <a:spLocks noChangeShapeType="1"/>
                </p:cNvSpPr>
                <p:nvPr/>
              </p:nvSpPr>
              <p:spPr bwMode="auto">
                <a:xfrm>
                  <a:off x="1981002" y="2918515"/>
                  <a:ext cx="0" cy="5796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Line 27"/>
                <p:cNvSpPr>
                  <a:spLocks noChangeShapeType="1"/>
                </p:cNvSpPr>
                <p:nvPr/>
              </p:nvSpPr>
              <p:spPr bwMode="auto">
                <a:xfrm>
                  <a:off x="755576" y="2931790"/>
                  <a:ext cx="1171632" cy="5663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033627" y="2931790"/>
                  <a:ext cx="1386244" cy="5663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" name="Rectangle 19"/>
                <p:cNvSpPr>
                  <a:spLocks noChangeArrowheads="1"/>
                </p:cNvSpPr>
                <p:nvPr/>
              </p:nvSpPr>
              <p:spPr bwMode="auto">
                <a:xfrm>
                  <a:off x="1043608" y="2563561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3</a:t>
                  </a:r>
                  <a:endParaRPr lang="zh-CN" altLang="en-US" b="1" dirty="0"/>
                </a:p>
              </p:txBody>
            </p:sp>
            <p:sp>
              <p:nvSpPr>
                <p:cNvPr id="38" name="Rectangle 19"/>
                <p:cNvSpPr>
                  <a:spLocks noChangeArrowheads="1"/>
                </p:cNvSpPr>
                <p:nvPr/>
              </p:nvSpPr>
              <p:spPr bwMode="auto">
                <a:xfrm>
                  <a:off x="3176975" y="2550286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6</a:t>
                  </a:r>
                  <a:endParaRPr lang="zh-CN" altLang="en-US" b="1" dirty="0"/>
                </a:p>
              </p:txBody>
            </p:sp>
          </p:grpSp>
        </p:grpSp>
      </p:grpSp>
      <p:sp>
        <p:nvSpPr>
          <p:cNvPr id="39" name="文本框 38"/>
          <p:cNvSpPr txBox="1">
            <a:spLocks noChangeArrowheads="1"/>
          </p:cNvSpPr>
          <p:nvPr/>
        </p:nvSpPr>
        <p:spPr bwMode="auto">
          <a:xfrm>
            <a:off x="2218328" y="161237"/>
            <a:ext cx="67585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Fast reading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-Read for organization </a:t>
            </a:r>
            <a:endParaRPr lang="en-US" altLang="zh-CN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98" y="1004539"/>
            <a:ext cx="4862576" cy="49975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40" name="文本框 39"/>
          <p:cNvSpPr txBox="1"/>
          <p:nvPr/>
        </p:nvSpPr>
        <p:spPr>
          <a:xfrm>
            <a:off x="7784004" y="940082"/>
            <a:ext cx="268208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rPr>
              <a:t>Para1:Introduction</a:t>
            </a:r>
            <a:endParaRPr lang="en-US" altLang="zh-CN" sz="24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Comic Sans MS" panose="030F0702030302020204" pitchFamily="66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9198711" y="1227584"/>
            <a:ext cx="0" cy="430384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233018" y="1664439"/>
            <a:ext cx="4026325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 </a:t>
            </a:r>
            <a:r>
              <a:rPr lang="en-US" altLang="zh-CN" sz="2400" dirty="0"/>
              <a:t>Para 2:Why-the present problem</a:t>
            </a:r>
            <a:endParaRPr lang="en-US" altLang="zh-CN" sz="2400" dirty="0"/>
          </a:p>
        </p:txBody>
      </p:sp>
      <p:cxnSp>
        <p:nvCxnSpPr>
          <p:cNvPr id="43" name="直接箭头连接符 42"/>
          <p:cNvCxnSpPr/>
          <p:nvPr/>
        </p:nvCxnSpPr>
        <p:spPr>
          <a:xfrm>
            <a:off x="9238877" y="1999496"/>
            <a:ext cx="14605" cy="5765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9286154" y="2844794"/>
            <a:ext cx="0" cy="52338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7233018" y="2576076"/>
            <a:ext cx="429806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3: who-A protector</a:t>
            </a:r>
            <a:endParaRPr lang="en-US" altLang="zh-CN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7501111" y="3368177"/>
            <a:ext cx="33952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4: The bad times</a:t>
            </a:r>
            <a:endParaRPr lang="en-US" altLang="zh-CN" sz="2400" dirty="0"/>
          </a:p>
        </p:txBody>
      </p:sp>
      <p:sp>
        <p:nvSpPr>
          <p:cNvPr id="47" name="文本框 46"/>
          <p:cNvSpPr txBox="1"/>
          <p:nvPr/>
        </p:nvSpPr>
        <p:spPr>
          <a:xfrm flipH="1">
            <a:off x="7422190" y="6027254"/>
            <a:ext cx="368201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Para 7: Refection: More to do</a:t>
            </a:r>
            <a:endParaRPr lang="en-US" altLang="zh-CN" dirty="0"/>
          </a:p>
        </p:txBody>
      </p:sp>
      <p:cxnSp>
        <p:nvCxnSpPr>
          <p:cNvPr id="48" name="直接箭头连接符 47"/>
          <p:cNvCxnSpPr/>
          <p:nvPr/>
        </p:nvCxnSpPr>
        <p:spPr>
          <a:xfrm>
            <a:off x="9286154" y="3759886"/>
            <a:ext cx="0" cy="60007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7044947" y="4323432"/>
            <a:ext cx="467421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5: How- take protective measures </a:t>
            </a:r>
            <a:endParaRPr lang="en-US" altLang="zh-CN" sz="2400" dirty="0"/>
          </a:p>
        </p:txBody>
      </p:sp>
      <p:cxnSp>
        <p:nvCxnSpPr>
          <p:cNvPr id="50" name="直接箭头连接符 49"/>
          <p:cNvCxnSpPr/>
          <p:nvPr/>
        </p:nvCxnSpPr>
        <p:spPr>
          <a:xfrm>
            <a:off x="9294052" y="4752007"/>
            <a:ext cx="0" cy="52338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9326269" y="5687458"/>
            <a:ext cx="0" cy="52338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7592786" y="5238727"/>
            <a:ext cx="357853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6: Results and effect</a:t>
            </a:r>
            <a:endParaRPr lang="en-US" altLang="zh-CN" sz="2400" dirty="0"/>
          </a:p>
        </p:txBody>
      </p:sp>
      <p:pic>
        <p:nvPicPr>
          <p:cNvPr id="4" name="图片 3" descr="形状, 箭头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6" y="4554264"/>
            <a:ext cx="2085665" cy="209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ldLvl="0" animBg="1"/>
      <p:bldP spid="42" grpId="0" bldLvl="0" animBg="1"/>
      <p:bldP spid="45" grpId="0" bldLvl="0" animBg="1"/>
      <p:bldP spid="46" grpId="0" bldLvl="0" animBg="1"/>
      <p:bldP spid="47" grpId="0" bldLvl="0" animBg="1"/>
      <p:bldP spid="49" grpId="0" bldLvl="0" animBg="1"/>
      <p:bldP spid="5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"/>
          <p:cNvSpPr/>
          <p:nvPr>
            <p:custDataLst>
              <p:tags r:id="rId1"/>
            </p:custDataLst>
          </p:nvPr>
        </p:nvSpPr>
        <p:spPr>
          <a:xfrm>
            <a:off x="2904331" y="1832567"/>
            <a:ext cx="4698722" cy="646331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The 1980s and 1990s </a:t>
            </a:r>
            <a:endParaRPr lang="en-US" altLang="zh-CN" sz="3600" b="1" dirty="0">
              <a:solidFill>
                <a:schemeClr val="bg1"/>
              </a:solidFill>
            </a:endParaRPr>
          </a:p>
        </p:txBody>
      </p:sp>
      <p:grpSp>
        <p:nvGrpSpPr>
          <p:cNvPr id="21" name="组合 17"/>
          <p:cNvGrpSpPr/>
          <p:nvPr>
            <p:custDataLst>
              <p:tags r:id="rId2"/>
            </p:custDataLst>
          </p:nvPr>
        </p:nvGrpSpPr>
        <p:grpSpPr>
          <a:xfrm>
            <a:off x="712781" y="2617766"/>
            <a:ext cx="9678307" cy="2396490"/>
            <a:chOff x="702" y="1427"/>
            <a:chExt cx="18752" cy="5032"/>
          </a:xfrm>
        </p:grpSpPr>
        <p:sp>
          <p:nvSpPr>
            <p:cNvPr id="22" name="燕尾形 3"/>
            <p:cNvSpPr/>
            <p:nvPr>
              <p:custDataLst>
                <p:tags r:id="rId3"/>
              </p:custDataLst>
            </p:nvPr>
          </p:nvSpPr>
          <p:spPr>
            <a:xfrm>
              <a:off x="702" y="2570"/>
              <a:ext cx="5721" cy="2041"/>
            </a:xfrm>
            <a:prstGeom prst="chevron">
              <a:avLst>
                <a:gd name="adj" fmla="val 49994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4000" dirty="0">
                <a:solidFill>
                  <a:srgbClr val="FFFFFF"/>
                </a:solidFill>
              </a:endParaRPr>
            </a:p>
          </p:txBody>
        </p:sp>
        <p:sp>
          <p:nvSpPr>
            <p:cNvPr id="23" name="文本框 2"/>
            <p:cNvSpPr/>
            <p:nvPr>
              <p:custDataLst>
                <p:tags r:id="rId4"/>
              </p:custDataLst>
            </p:nvPr>
          </p:nvSpPr>
          <p:spPr>
            <a:xfrm>
              <a:off x="1358" y="2922"/>
              <a:ext cx="5721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</a:rPr>
                <a:t>hard times</a:t>
              </a:r>
              <a:endParaRPr lang="en-US" altLang="zh-C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圆角矩形 4"/>
            <p:cNvSpPr/>
            <p:nvPr>
              <p:custDataLst>
                <p:tags r:id="rId5"/>
              </p:custDataLst>
            </p:nvPr>
          </p:nvSpPr>
          <p:spPr>
            <a:xfrm>
              <a:off x="5920" y="1644"/>
              <a:ext cx="5194" cy="14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/>
                <a:t>population</a:t>
              </a:r>
              <a:endParaRPr lang="en-US" altLang="zh-CN" sz="3200" b="1" dirty="0"/>
            </a:p>
          </p:txBody>
        </p:sp>
        <p:sp>
          <p:nvSpPr>
            <p:cNvPr id="25" name="圆角矩形 5"/>
            <p:cNvSpPr/>
            <p:nvPr>
              <p:custDataLst>
                <p:tags r:id="rId6"/>
              </p:custDataLst>
            </p:nvPr>
          </p:nvSpPr>
          <p:spPr>
            <a:xfrm>
              <a:off x="5984" y="4215"/>
              <a:ext cx="4910" cy="1767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/>
                <a:t>habitats</a:t>
              </a:r>
              <a:endParaRPr lang="en-US" altLang="zh-CN" sz="3200" b="1" dirty="0"/>
            </a:p>
          </p:txBody>
        </p:sp>
        <p:cxnSp>
          <p:nvCxnSpPr>
            <p:cNvPr id="26" name="直接箭头连接符 6"/>
            <p:cNvCxnSpPr>
              <a:endCxn id="29" idx="2"/>
            </p:cNvCxnSpPr>
            <p:nvPr>
              <p:custDataLst>
                <p:tags r:id="rId7"/>
              </p:custDataLst>
            </p:nvPr>
          </p:nvCxnSpPr>
          <p:spPr>
            <a:xfrm>
              <a:off x="11063" y="2454"/>
              <a:ext cx="2702" cy="12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27" name="直接箭头连接符 8"/>
            <p:cNvCxnSpPr/>
            <p:nvPr>
              <p:custDataLst>
                <p:tags r:id="rId8"/>
              </p:custDataLst>
            </p:nvPr>
          </p:nvCxnSpPr>
          <p:spPr>
            <a:xfrm flipV="1">
              <a:off x="11114" y="5099"/>
              <a:ext cx="2934" cy="0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28" name="椭圆 9"/>
            <p:cNvSpPr/>
            <p:nvPr>
              <p:custDataLst>
                <p:tags r:id="rId9"/>
              </p:custDataLst>
            </p:nvPr>
          </p:nvSpPr>
          <p:spPr>
            <a:xfrm>
              <a:off x="14415" y="4018"/>
              <a:ext cx="5039" cy="2441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89A4A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300" b="1" i="0" u="none" strike="noStrike" kern="1200" cap="none" spc="0" normalizeH="0" baseline="0" noProof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C00000"/>
                  </a:solidFill>
                  <a:uLnTx/>
                  <a:uFillTx/>
                  <a:latin typeface="Arial" panose="020B0604020202020204"/>
                  <a:ea typeface="宋体" panose="02010600030101010101" pitchFamily="2" charset="-122"/>
                  <a:cs typeface="Arial" panose="020B0604020202020204"/>
                  <a:sym typeface="Wingdings" panose="05000000000000000000"/>
                </a:rPr>
                <a:t>smaller</a:t>
              </a:r>
              <a:endParaRPr kumimoji="0" lang="en-US" altLang="zh-CN" sz="3300" b="1" i="0" u="none" strike="noStrike" kern="1200" cap="none" spc="0" normalizeH="0" baseline="0" noProof="1">
                <a:solidFill>
                  <a:srgbClr val="C00000"/>
                </a:solidFill>
                <a:uLnTx/>
                <a:uFillTx/>
              </a:endParaRPr>
            </a:p>
          </p:txBody>
        </p:sp>
        <p:sp>
          <p:nvSpPr>
            <p:cNvPr id="29" name="椭圆 10"/>
            <p:cNvSpPr/>
            <p:nvPr>
              <p:custDataLst>
                <p:tags r:id="rId10"/>
              </p:custDataLst>
            </p:nvPr>
          </p:nvSpPr>
          <p:spPr>
            <a:xfrm>
              <a:off x="13765" y="1427"/>
              <a:ext cx="5194" cy="2078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4500" b="1"/>
                <a:t>50%</a:t>
              </a:r>
              <a:endParaRPr lang="en-US" altLang="zh-CN" sz="4500" b="1"/>
            </a:p>
          </p:txBody>
        </p:sp>
      </p:grpSp>
      <p:sp>
        <p:nvSpPr>
          <p:cNvPr id="30" name="燕尾形 11"/>
          <p:cNvSpPr/>
          <p:nvPr>
            <p:custDataLst>
              <p:tags r:id="rId11"/>
            </p:custDataLst>
          </p:nvPr>
        </p:nvSpPr>
        <p:spPr>
          <a:xfrm>
            <a:off x="712781" y="5188722"/>
            <a:ext cx="2903057" cy="1079897"/>
          </a:xfrm>
          <a:prstGeom prst="chevron">
            <a:avLst>
              <a:gd name="adj" fmla="val 49994"/>
            </a:avLst>
          </a:prstGeom>
          <a:solidFill>
            <a:schemeClr val="accent1"/>
          </a:solidFill>
          <a:ln w="127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Reasons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grpSp>
        <p:nvGrpSpPr>
          <p:cNvPr id="31" name="组合 16"/>
          <p:cNvGrpSpPr/>
          <p:nvPr>
            <p:custDataLst>
              <p:tags r:id="rId12"/>
            </p:custDataLst>
          </p:nvPr>
        </p:nvGrpSpPr>
        <p:grpSpPr>
          <a:xfrm>
            <a:off x="3615838" y="4939146"/>
            <a:ext cx="4463444" cy="1619928"/>
            <a:chOff x="4544" y="7159"/>
            <a:chExt cx="9009" cy="3402"/>
          </a:xfrm>
        </p:grpSpPr>
        <p:sp>
          <p:nvSpPr>
            <p:cNvPr id="32" name="圆角矩形 12"/>
            <p:cNvSpPr/>
            <p:nvPr>
              <p:custDataLst>
                <p:tags r:id="rId13"/>
              </p:custDataLst>
            </p:nvPr>
          </p:nvSpPr>
          <p:spPr>
            <a:xfrm>
              <a:off x="6424" y="7159"/>
              <a:ext cx="5239" cy="1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cap="flat" cmpd="sng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/>
                <a:t>hunters</a:t>
              </a:r>
              <a:endParaRPr lang="en-US" altLang="zh-CN" sz="3200" b="1" dirty="0"/>
            </a:p>
          </p:txBody>
        </p:sp>
        <p:sp>
          <p:nvSpPr>
            <p:cNvPr id="33" name="圆角矩形 13"/>
            <p:cNvSpPr/>
            <p:nvPr>
              <p:custDataLst>
                <p:tags r:id="rId14"/>
              </p:custDataLst>
            </p:nvPr>
          </p:nvSpPr>
          <p:spPr>
            <a:xfrm>
              <a:off x="6424" y="9243"/>
              <a:ext cx="7129" cy="131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en-US" altLang="zh-CN" sz="2800" b="1" dirty="0"/>
                <a:t>roads and railways</a:t>
              </a:r>
              <a:endParaRPr lang="en-US" altLang="zh-CN" sz="2800" b="1" dirty="0"/>
            </a:p>
          </p:txBody>
        </p:sp>
        <p:cxnSp>
          <p:nvCxnSpPr>
            <p:cNvPr id="34" name="直接箭头连接符 14"/>
            <p:cNvCxnSpPr/>
            <p:nvPr>
              <p:custDataLst>
                <p:tags r:id="rId15"/>
              </p:custDataLst>
            </p:nvPr>
          </p:nvCxnSpPr>
          <p:spPr>
            <a:xfrm flipV="1">
              <a:off x="4723" y="7535"/>
              <a:ext cx="1701" cy="753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35" name="直接箭头连接符 15"/>
            <p:cNvCxnSpPr/>
            <p:nvPr>
              <p:custDataLst>
                <p:tags r:id="rId16"/>
              </p:custDataLst>
            </p:nvPr>
          </p:nvCxnSpPr>
          <p:spPr>
            <a:xfrm>
              <a:off x="4544" y="9180"/>
              <a:ext cx="1702" cy="726"/>
            </a:xfrm>
            <a:prstGeom prst="straightConnector1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</p:grpSp>
      <p:sp>
        <p:nvSpPr>
          <p:cNvPr id="36" name="Text Box 70"/>
          <p:cNvSpPr txBox="1">
            <a:spLocks noChangeArrowheads="1"/>
          </p:cNvSpPr>
          <p:nvPr/>
        </p:nvSpPr>
        <p:spPr bwMode="auto">
          <a:xfrm>
            <a:off x="9006351" y="264695"/>
            <a:ext cx="1496382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</a:rPr>
              <a:t>Para.4</a:t>
            </a:r>
            <a:endParaRPr lang="en-US" altLang="zh-C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51357" y="1259562"/>
            <a:ext cx="103836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宋体" panose="02010600030101010101" pitchFamily="2" charset="-122"/>
              </a:rPr>
              <a:t>Q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宋体" panose="02010600030101010101" pitchFamily="2" charset="-122"/>
              </a:rPr>
              <a:t>：</a:t>
            </a: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宋体" panose="02010600030101010101" pitchFamily="2" charset="-122"/>
              </a:rPr>
              <a:t>What happened to the Tibetan antelope in the 1980s and 1990s?</a:t>
            </a:r>
            <a:endParaRPr lang="en-US" altLang="zh-CN" sz="26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" name="文本框 23"/>
          <p:cNvSpPr txBox="1">
            <a:spLocks noChangeArrowheads="1"/>
          </p:cNvSpPr>
          <p:nvPr/>
        </p:nvSpPr>
        <p:spPr bwMode="auto">
          <a:xfrm>
            <a:off x="2397674" y="224489"/>
            <a:ext cx="823815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" name="图片 37" descr="草地上一群马在草原上&#10;&#10;描述已自动生成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64" y="5193291"/>
            <a:ext cx="2160330" cy="144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6" grpId="0" animBg="1"/>
      <p:bldP spid="39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1490379" y="2919777"/>
          <a:ext cx="9455540" cy="3658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20163" y="280064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8937243" y="177963"/>
            <a:ext cx="3137848" cy="5232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</a:rPr>
              <a:t>Para.4&amp;Para.6</a:t>
            </a:r>
            <a:endParaRPr lang="en-US" altLang="zh-C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2581" y="1267521"/>
            <a:ext cx="10171135" cy="1200329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3300"/>
                </a:solidFill>
              </a:rPr>
              <a:t>Q1: Do you know how bad their situation was in the 1980s and 1990s?</a:t>
            </a:r>
            <a:endParaRPr lang="en-US" altLang="zh-CN" sz="2400" b="1" dirty="0">
              <a:solidFill>
                <a:srgbClr val="FF3300"/>
              </a:solidFill>
            </a:endParaRPr>
          </a:p>
          <a:p>
            <a:r>
              <a:rPr lang="en-US" altLang="zh-CN" sz="2400" b="1" dirty="0">
                <a:solidFill>
                  <a:srgbClr val="FF3300"/>
                </a:solidFill>
              </a:rPr>
              <a:t>Q2: What are some other possible causes of the Tibetan antelopes’ bad situation?</a:t>
            </a:r>
            <a:endParaRPr lang="zh-CN" altLang="en-US" sz="2400" b="1" dirty="0">
              <a:solidFill>
                <a:srgbClr val="FF33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947" y="2734253"/>
            <a:ext cx="2784094" cy="1389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/>
      <p:bldP spid="5" grpId="0" animBg="1"/>
      <p:bldP spid="2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755244" y="1017567"/>
          <a:ext cx="8882753" cy="50923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02802"/>
                <a:gridCol w="6679951"/>
              </a:tblGrid>
              <a:tr h="9525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en-US" altLang="zh-CN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Arial" panose="020B0604020202020204"/>
                        </a:rPr>
                        <a:t>To make profits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Arial" panose="020B060402020202020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Arial" panose="020B0604020202020204"/>
                        </a:rPr>
                        <a:t>---for their valuable fur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Arial" panose="020B0604020202020204"/>
                      </a:endParaRPr>
                    </a:p>
                  </a:txBody>
                  <a:tcPr marL="139766" marR="139766" marT="69883" marB="69883" anchor="ctr"/>
                </a:tc>
              </a:tr>
              <a:tr h="9807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zh-CN" altLang="en-US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Hunters were shooting them to make profits.</a:t>
                      </a:r>
                      <a:endParaRPr lang="zh-CN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  <a:tr h="10870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What</a:t>
                      </a:r>
                      <a:endParaRPr lang="en-US" altLang="zh-CN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National protection, added bridges and gates to keep them safe from cars and trains.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  <a:tr h="10205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en-US" altLang="zh-CN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FF0000"/>
                          </a:solidFill>
                        </a:rPr>
                        <a:t>Protecting animals is protecting ourselves.</a:t>
                      </a:r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  <a:tr h="9983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zh-CN" altLang="en-US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 the threats have not yet disappeared.</a:t>
                      </a:r>
                      <a:endParaRPr lang="zh-CN" altLang="en-US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958688" y="1205246"/>
            <a:ext cx="6201151" cy="7420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were Tibetan antelopes hunted?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3659" y="1953439"/>
            <a:ext cx="6714338" cy="1163004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Why was the population of the antelopes becoming smaller and smaller?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3934321" y="5120156"/>
            <a:ext cx="6738705" cy="995833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  <a:t>Why didn’t the Chinese government stop the protection program after the population has recovered ?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8688" y="3118208"/>
            <a:ext cx="6428217" cy="923664"/>
          </a:xfrm>
          <a:prstGeom prst="rect">
            <a:avLst/>
          </a:prstGeom>
          <a:solidFill>
            <a:srgbClr val="FFF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What did the government do to protect the</a:t>
            </a:r>
            <a:r>
              <a:rPr lang="zh-CN" altLang="en-US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antelopes from extinction?</a:t>
            </a:r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3934321" y="4417583"/>
            <a:ext cx="6452584" cy="466573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  <a:t>Why must we protect animals?</a:t>
            </a:r>
            <a:endParaRPr lang="en-US" altLang="zh-CN" sz="3800" b="1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pic>
        <p:nvPicPr>
          <p:cNvPr id="11" name="图片 10" descr="(71)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3924" y="3610558"/>
            <a:ext cx="1233805" cy="1233805"/>
          </a:xfrm>
          <a:prstGeom prst="rect">
            <a:avLst/>
          </a:prstGeom>
        </p:spPr>
      </p:pic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8886035" y="267243"/>
            <a:ext cx="2266428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</a:rPr>
              <a:t>Para.2-Para.6</a:t>
            </a:r>
            <a:endParaRPr lang="en-US" altLang="zh-C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38663" y="255894"/>
            <a:ext cx="823815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3" descr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527449" y="5120156"/>
            <a:ext cx="1026554" cy="67938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bldLvl="0" animBg="1"/>
      <p:bldP spid="10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箭头连接符 33"/>
          <p:cNvCxnSpPr/>
          <p:nvPr>
            <p:custDataLst>
              <p:tags r:id="rId1"/>
            </p:custDataLst>
          </p:nvPr>
        </p:nvCxnSpPr>
        <p:spPr>
          <a:xfrm flipH="1">
            <a:off x="1509670" y="4620645"/>
            <a:ext cx="20146" cy="73806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2"/>
            </p:custDataLst>
          </p:nvPr>
        </p:nvSpPr>
        <p:spPr>
          <a:xfrm>
            <a:off x="5630752" y="3668984"/>
            <a:ext cx="5249545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land is sacred and protecting the wildlife is a way of life.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5965825" y="4576710"/>
            <a:ext cx="5248910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not trying to save the animal. Actually, we're trying to save ourselves.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1146526" y="865994"/>
            <a:ext cx="100682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we do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help protect Tibetan antelopes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(Para3,5,6,7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5"/>
            </p:custDataLst>
          </p:nvPr>
        </p:nvSpPr>
        <p:spPr>
          <a:xfrm>
            <a:off x="718129" y="3377899"/>
            <a:ext cx="11721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Zhaxi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6"/>
            </p:custDataLst>
          </p:nvPr>
        </p:nvSpPr>
        <p:spPr>
          <a:xfrm>
            <a:off x="2632282" y="2793671"/>
            <a:ext cx="311816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things he does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7"/>
            </p:custDataLst>
          </p:nvPr>
        </p:nvSpPr>
        <p:spPr>
          <a:xfrm>
            <a:off x="2631959" y="4495076"/>
            <a:ext cx="356533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idea he expresses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70041" y="3038848"/>
            <a:ext cx="991071" cy="1575923"/>
            <a:chOff x="1820643" y="2975392"/>
            <a:chExt cx="1068676" cy="1631890"/>
          </a:xfrm>
        </p:grpSpPr>
        <p:cxnSp>
          <p:nvCxnSpPr>
            <p:cNvPr id="40" name="直接箭头连接符 39"/>
            <p:cNvCxnSpPr/>
            <p:nvPr>
              <p:custDataLst>
                <p:tags r:id="rId8"/>
              </p:custDataLst>
            </p:nvPr>
          </p:nvCxnSpPr>
          <p:spPr>
            <a:xfrm flipV="1">
              <a:off x="1826329" y="2975392"/>
              <a:ext cx="1062990" cy="78613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>
              <p:custDataLst>
                <p:tags r:id="rId9"/>
              </p:custDataLst>
            </p:nvPr>
          </p:nvCxnSpPr>
          <p:spPr>
            <a:xfrm>
              <a:off x="1843452" y="3736734"/>
              <a:ext cx="994731" cy="16637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10"/>
              </p:custDataLst>
            </p:nvPr>
          </p:nvCxnSpPr>
          <p:spPr>
            <a:xfrm>
              <a:off x="1820643" y="3720187"/>
              <a:ext cx="993775" cy="88709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5" name="文本框 44"/>
          <p:cNvSpPr txBox="1"/>
          <p:nvPr>
            <p:custDataLst>
              <p:tags r:id="rId11"/>
            </p:custDataLst>
          </p:nvPr>
        </p:nvSpPr>
        <p:spPr>
          <a:xfrm>
            <a:off x="5575091" y="2580989"/>
            <a:ext cx="105473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2"/>
            </p:custDataLst>
          </p:nvPr>
        </p:nvSpPr>
        <p:spPr>
          <a:xfrm>
            <a:off x="6782855" y="2580989"/>
            <a:ext cx="133159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3"/>
            </p:custDataLst>
          </p:nvPr>
        </p:nvSpPr>
        <p:spPr>
          <a:xfrm>
            <a:off x="8330600" y="2578474"/>
            <a:ext cx="90551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9486522" y="2584330"/>
            <a:ext cx="205930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watched over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5630752" y="3130828"/>
            <a:ext cx="397446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them safe from attack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2637976" y="3668984"/>
            <a:ext cx="3126419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feelings he has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17"/>
            </p:custDataLst>
          </p:nvPr>
        </p:nvSpPr>
        <p:spPr>
          <a:xfrm>
            <a:off x="387909" y="3925754"/>
            <a:ext cx="2028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Individual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participation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文本框 51"/>
          <p:cNvSpPr txBox="1"/>
          <p:nvPr>
            <p:custDataLst>
              <p:tags r:id="rId18"/>
            </p:custDataLst>
          </p:nvPr>
        </p:nvSpPr>
        <p:spPr>
          <a:xfrm>
            <a:off x="563343" y="5345511"/>
            <a:ext cx="221552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sym typeface="+mn-ea"/>
              </a:rPr>
              <a:t>Human being's</a:t>
            </a:r>
            <a:endParaRPr lang="en-US" altLang="zh-CN" dirty="0"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19"/>
            </p:custDataLst>
          </p:nvPr>
        </p:nvSpPr>
        <p:spPr>
          <a:xfrm>
            <a:off x="626553" y="1396502"/>
            <a:ext cx="15831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Chinese Government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0282" y="1423482"/>
            <a:ext cx="1142389" cy="910908"/>
            <a:chOff x="2260282" y="1423482"/>
            <a:chExt cx="1142389" cy="910908"/>
          </a:xfrm>
        </p:grpSpPr>
        <p:cxnSp>
          <p:nvCxnSpPr>
            <p:cNvPr id="54" name="直接箭头连接符 53"/>
            <p:cNvCxnSpPr/>
            <p:nvPr>
              <p:custDataLst>
                <p:tags r:id="rId20"/>
              </p:custDataLst>
            </p:nvPr>
          </p:nvCxnSpPr>
          <p:spPr>
            <a:xfrm flipV="1">
              <a:off x="2260282" y="1423482"/>
              <a:ext cx="1031240" cy="47307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>
              <p:custDataLst>
                <p:tags r:id="rId21"/>
              </p:custDataLst>
            </p:nvPr>
          </p:nvCxnSpPr>
          <p:spPr>
            <a:xfrm>
              <a:off x="2276816" y="1865760"/>
              <a:ext cx="1125855" cy="46863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>
            <p:custDataLst>
              <p:tags r:id="rId22"/>
            </p:custDataLst>
          </p:nvPr>
        </p:nvSpPr>
        <p:spPr>
          <a:xfrm>
            <a:off x="3425825" y="1372172"/>
            <a:ext cx="508000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placed it under national protection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23"/>
            </p:custDataLst>
          </p:nvPr>
        </p:nvSpPr>
        <p:spPr>
          <a:xfrm>
            <a:off x="3425825" y="2035175"/>
            <a:ext cx="61175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ym typeface="+mn-ea"/>
              </a:rPr>
              <a:t>Intend to continue to protect the antelopes</a:t>
            </a:r>
            <a:endParaRPr lang="en-US" altLang="zh-CN" dirty="0"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4"/>
            </p:custDataLst>
          </p:nvPr>
        </p:nvSpPr>
        <p:spPr>
          <a:xfrm>
            <a:off x="387942" y="2063816"/>
            <a:ext cx="2028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Official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participation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9" name="直接箭头连接符 58"/>
          <p:cNvCxnSpPr/>
          <p:nvPr>
            <p:custDataLst>
              <p:tags r:id="rId25"/>
            </p:custDataLst>
          </p:nvPr>
        </p:nvCxnSpPr>
        <p:spPr>
          <a:xfrm>
            <a:off x="1619238" y="2694226"/>
            <a:ext cx="13970" cy="73101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>
            <p:custDataLst>
              <p:tags r:id="rId26"/>
            </p:custDataLst>
          </p:nvPr>
        </p:nvSpPr>
        <p:spPr>
          <a:xfrm rot="900000">
            <a:off x="9310265" y="5456216"/>
            <a:ext cx="636665" cy="132343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8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8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27"/>
            </p:custDataLst>
          </p:nvPr>
        </p:nvSpPr>
        <p:spPr>
          <a:xfrm>
            <a:off x="4403931" y="5490071"/>
            <a:ext cx="350837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change our way of life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28"/>
            </p:custDataLst>
          </p:nvPr>
        </p:nvSpPr>
        <p:spPr>
          <a:xfrm>
            <a:off x="4399583" y="6088676"/>
            <a:ext cx="423989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exist in harmony with nature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29"/>
            </p:custDataLst>
          </p:nvPr>
        </p:nvSpPr>
        <p:spPr>
          <a:xfrm>
            <a:off x="1016910" y="5843138"/>
            <a:ext cx="2028190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Individual’s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participation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30"/>
            </p:custDataLst>
          </p:nvPr>
        </p:nvSpPr>
        <p:spPr>
          <a:xfrm>
            <a:off x="8843375" y="218783"/>
            <a:ext cx="3255588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Nation joint efforts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33366" y="5610268"/>
            <a:ext cx="1275403" cy="714791"/>
            <a:chOff x="3128561" y="5615841"/>
            <a:chExt cx="1275403" cy="714791"/>
          </a:xfrm>
        </p:grpSpPr>
        <p:cxnSp>
          <p:nvCxnSpPr>
            <p:cNvPr id="65" name="直接箭头连接符 64"/>
            <p:cNvCxnSpPr/>
            <p:nvPr>
              <p:custDataLst>
                <p:tags r:id="rId31"/>
              </p:custDataLst>
            </p:nvPr>
          </p:nvCxnSpPr>
          <p:spPr>
            <a:xfrm>
              <a:off x="3137742" y="5683421"/>
              <a:ext cx="1063444" cy="647211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>
              <p:custDataLst>
                <p:tags r:id="rId32"/>
              </p:custDataLst>
            </p:nvPr>
          </p:nvCxnSpPr>
          <p:spPr>
            <a:xfrm flipV="1">
              <a:off x="3128561" y="5615841"/>
              <a:ext cx="1275403" cy="6758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7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23962" y="228890"/>
            <a:ext cx="564743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9" grpId="0" animBg="1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3" grpId="0" animBg="1"/>
      <p:bldP spid="56" grpId="0" animBg="1"/>
      <p:bldP spid="57" grpId="0" bldLvl="0" animBg="1"/>
      <p:bldP spid="58" grpId="0"/>
      <p:bldP spid="60" grpId="0" animBg="1"/>
      <p:bldP spid="61" grpId="0" animBg="1"/>
      <p:bldP spid="62" grpId="0" animBg="1"/>
      <p:bldP spid="63" grpId="0" animBg="1"/>
      <p:bldP spid="64" grpId="0" bldLvl="0" animBg="1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1313380" y="1670021"/>
          <a:ext cx="10639286" cy="5192580"/>
        </p:xfrm>
        <a:graphic>
          <a:graphicData uri="http://schemas.openxmlformats.org/drawingml/2006/table">
            <a:tbl>
              <a:tblPr/>
              <a:tblGrid>
                <a:gridCol w="2241478"/>
                <a:gridCol w="1863904"/>
                <a:gridCol w="6533904"/>
              </a:tblGrid>
              <a:tr h="635816">
                <a:tc gridSpan="3"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2800" dirty="0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79383">
                <a:tc rowSpan="3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800" b="1" dirty="0">
                          <a:latin typeface="Times New Roman" panose="02020603050405020304" pitchFamily="18" charset="0"/>
                          <a:ea typeface="华文新魏" panose="02010800040101010101" charset="-122"/>
                        </a:rPr>
                        <a:t>During the journey</a:t>
                      </a:r>
                      <a:endParaRPr lang="zh-CN" altLang="zh-CN" sz="2800" b="1" dirty="0"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/>
                          <a:sym typeface="Wingdings" panose="05000000000000000000"/>
                        </a:rPr>
                        <a:t>    </a:t>
                      </a:r>
                      <a:endParaRPr kumimoji="0" lang="en-US" altLang="zh-C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/>
                      </a:endParaRPr>
                    </a:p>
                  </a:txBody>
                  <a:tcPr marT="45724" marB="45724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5626">
                <a:tc vMerge="1">
                  <a:tcPr marT="45724" marB="45724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45000"/>
                        </a:spcBef>
                        <a:buNone/>
                      </a:pPr>
                      <a:endParaRPr lang="zh-CN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28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523">
                <a:tc vMerge="1">
                  <a:tcPr/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45000"/>
                        </a:spcBef>
                        <a:buNone/>
                      </a:pPr>
                      <a:endParaRPr lang="zh-CN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11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800" b="1" dirty="0">
                          <a:latin typeface="Times New Roman" panose="02020603050405020304" pitchFamily="18" charset="0"/>
                          <a:ea typeface="华文新魏" panose="02010800040101010101" charset="-122"/>
                        </a:rPr>
                        <a:t>After the journey</a:t>
                      </a:r>
                      <a:endParaRPr lang="zh-CN" altLang="zh-CN" sz="2800" b="1" dirty="0"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1600" b="1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71"/>
          <p:cNvSpPr>
            <a:spLocks noChangeArrowheads="1"/>
          </p:cNvSpPr>
          <p:nvPr/>
        </p:nvSpPr>
        <p:spPr bwMode="auto">
          <a:xfrm>
            <a:off x="1662431" y="1527923"/>
            <a:ext cx="6435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His experience as a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traveller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75"/>
          <p:cNvSpPr>
            <a:spLocks noChangeArrowheads="1"/>
          </p:cNvSpPr>
          <p:nvPr/>
        </p:nvSpPr>
        <p:spPr bwMode="auto">
          <a:xfrm>
            <a:off x="3680076" y="2237756"/>
            <a:ext cx="1346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feeling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76"/>
          <p:cNvSpPr>
            <a:spLocks noChangeArrowheads="1"/>
          </p:cNvSpPr>
          <p:nvPr/>
        </p:nvSpPr>
        <p:spPr bwMode="auto">
          <a:xfrm>
            <a:off x="3746665" y="4994513"/>
            <a:ext cx="1705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hearing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77"/>
          <p:cNvSpPr>
            <a:spLocks noChangeArrowheads="1"/>
          </p:cNvSpPr>
          <p:nvPr/>
        </p:nvSpPr>
        <p:spPr bwMode="auto">
          <a:xfrm>
            <a:off x="3808197" y="3642231"/>
            <a:ext cx="1257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seeing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78"/>
          <p:cNvSpPr>
            <a:spLocks noChangeArrowheads="1"/>
          </p:cNvSpPr>
          <p:nvPr/>
        </p:nvSpPr>
        <p:spPr bwMode="auto">
          <a:xfrm>
            <a:off x="3791295" y="5762859"/>
            <a:ext cx="1955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thinking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8227004" y="997548"/>
            <a:ext cx="2910183" cy="5232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</a:rPr>
              <a:t>Para.1-Para.7</a:t>
            </a:r>
            <a:endParaRPr lang="en-US" altLang="zh-C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13380" y="889810"/>
            <a:ext cx="6022368" cy="679664"/>
            <a:chOff x="1313380" y="941084"/>
            <a:chExt cx="5859463" cy="679664"/>
          </a:xfrm>
        </p:grpSpPr>
        <p:grpSp>
          <p:nvGrpSpPr>
            <p:cNvPr id="5" name="Group 64"/>
            <p:cNvGrpSpPr/>
            <p:nvPr/>
          </p:nvGrpSpPr>
          <p:grpSpPr bwMode="auto">
            <a:xfrm>
              <a:off x="1313380" y="1087348"/>
              <a:ext cx="5859463" cy="533400"/>
              <a:chOff x="96" y="96"/>
              <a:chExt cx="3456" cy="336"/>
            </a:xfrm>
          </p:grpSpPr>
          <p:sp>
            <p:nvSpPr>
              <p:cNvPr id="6" name="Line 65"/>
              <p:cNvSpPr>
                <a:spLocks noChangeShapeType="1"/>
              </p:cNvSpPr>
              <p:nvPr/>
            </p:nvSpPr>
            <p:spPr bwMode="auto">
              <a:xfrm>
                <a:off x="96" y="432"/>
                <a:ext cx="2736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7" name="Group 66"/>
              <p:cNvGrpSpPr/>
              <p:nvPr/>
            </p:nvGrpSpPr>
            <p:grpSpPr bwMode="auto">
              <a:xfrm>
                <a:off x="96" y="96"/>
                <a:ext cx="3456" cy="288"/>
                <a:chOff x="96" y="96"/>
                <a:chExt cx="3456" cy="288"/>
              </a:xfrm>
            </p:grpSpPr>
            <p:sp>
              <p:nvSpPr>
                <p:cNvPr id="8" name="WordArt 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96" y="96"/>
                  <a:ext cx="1872" cy="28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altLang="zh-CN" sz="3600" b="1" kern="10" dirty="0">
                      <a:ln w="12700">
                        <a:solidFill>
                          <a:srgbClr val="3333CC"/>
                        </a:solidFill>
                        <a:round/>
                      </a:ln>
                      <a:solidFill>
                        <a:srgbClr val="B2B2B2">
                          <a:alpha val="50195"/>
                        </a:srgbClr>
                      </a:solidFill>
                      <a:effectLst>
                        <a:outerShdw dist="45791" dir="2021404" algn="ctr" rotWithShape="0">
                          <a:srgbClr val="9999FF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Author's Experience</a:t>
                  </a:r>
                  <a:endParaRPr lang="zh-CN" altLang="en-US" sz="3600" b="1" kern="10" dirty="0">
                    <a:ln w="12700">
                      <a:solidFill>
                        <a:srgbClr val="3333CC"/>
                      </a:solidFill>
                      <a:round/>
                    </a:ln>
                    <a:solidFill>
                      <a:srgbClr val="B2B2B2">
                        <a:alpha val="50195"/>
                      </a:srgbClr>
                    </a:solidFill>
                    <a:effectLst>
                      <a:outerShdw dist="45791" dir="2021404" algn="ctr" rotWithShape="0">
                        <a:srgbClr val="9999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Line 68"/>
                <p:cNvSpPr>
                  <a:spLocks noChangeShapeType="1"/>
                </p:cNvSpPr>
                <p:nvPr/>
              </p:nvSpPr>
              <p:spPr bwMode="auto">
                <a:xfrm>
                  <a:off x="2208" y="240"/>
                  <a:ext cx="1344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20" name="图片 4" descr="藏羚羊 和睦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1417" y="941084"/>
              <a:ext cx="984172" cy="65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394743" y="279753"/>
            <a:ext cx="74025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6"/>
          <p:cNvSpPr/>
          <p:nvPr/>
        </p:nvSpPr>
        <p:spPr>
          <a:xfrm>
            <a:off x="5442242" y="3076270"/>
            <a:ext cx="5311512" cy="1837426"/>
          </a:xfrm>
          <a:prstGeom prst="rect">
            <a:avLst/>
          </a:prstGeom>
          <a:solidFill>
            <a:sysClr val="window" lastClr="FFFFFF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snow-covered mountains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clouds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plain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a herd of graceful animals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move slowly across the green grass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beautiful antelopes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guide (</a:t>
            </a:r>
            <a:r>
              <a:rPr kumimoji="0" lang="en-US" altLang="zh-CN" sz="1800" b="1" i="0" u="none" strike="noStrike" kern="1200" cap="none" spc="0" normalizeH="0" baseline="0" noProof="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Zhaxi</a:t>
            </a: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)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</a:endParaRPr>
          </a:p>
        </p:txBody>
      </p:sp>
      <p:sp>
        <p:nvSpPr>
          <p:cNvPr id="24" name="文本框 15"/>
          <p:cNvSpPr txBox="1"/>
          <p:nvPr/>
        </p:nvSpPr>
        <p:spPr>
          <a:xfrm>
            <a:off x="5452175" y="2188898"/>
            <a:ext cx="4018018" cy="9233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457200" indent="-457200">
              <a:buSzTx/>
              <a:buFont typeface="Arial" panose="020B0604020202020204" pitchFamily="34" charset="0"/>
              <a:buChar char="•"/>
            </a:pP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struck</a:t>
            </a: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 by their beauty: </a:t>
            </a: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happy</a:t>
            </a:r>
            <a:endParaRPr lang="en-US" altLang="zh-CN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/>
              <a:sym typeface="Wingdings" panose="05000000000000000000"/>
            </a:endParaRPr>
          </a:p>
          <a:p>
            <a:pPr marL="457200" indent="-457200">
              <a:buSzTx/>
              <a:buFont typeface="Arial" panose="020B0604020202020204" pitchFamily="34" charset="0"/>
              <a:buChar char="•"/>
            </a:pPr>
            <a:r>
              <a:rPr kumimoji="0" lang="en-US" altLang="zh-CN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/>
                <a:sym typeface="Wingdings" panose="05000000000000000000"/>
              </a:rPr>
              <a:t>reminded of the danger</a:t>
            </a: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/>
              </a:rPr>
              <a:t> </a:t>
            </a:r>
            <a:endParaRPr lang="en-US" altLang="zh-CN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/>
            </a:endParaRPr>
          </a:p>
          <a:p>
            <a:pPr marL="457200" indent="-457200">
              <a:buSzTx/>
              <a:buFont typeface="Arial" panose="020B0604020202020204" pitchFamily="34" charset="0"/>
              <a:buChar char="•"/>
            </a:pP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being hunted illegally: </a:t>
            </a:r>
            <a:r>
              <a:rPr kumimoji="0" lang="en-US" altLang="zh-CN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/>
                <a:sym typeface="Wingdings" panose="05000000000000000000"/>
              </a:rPr>
              <a:t>worried</a:t>
            </a:r>
            <a:endParaRPr lang="en-US" altLang="zh-CN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6644" y="5136611"/>
            <a:ext cx="50512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bad times 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for the Tibetan antelope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effects achieved 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after years of protection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6644" y="5956822"/>
            <a:ext cx="531151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20000"/>
              </a:spcBef>
              <a:buNone/>
            </a:pP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changing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 our way of life</a:t>
            </a:r>
            <a:endParaRPr lang="en-US" altLang="zh-CN" sz="1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spcBef>
                <a:spcPct val="20000"/>
              </a:spcBef>
              <a:buNone/>
            </a:pP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existing </a:t>
            </a: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 harmony with 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nature</a:t>
            </a:r>
            <a:endParaRPr lang="en-US" altLang="zh-CN" sz="1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 animBg="1"/>
      <p:bldP spid="21" grpId="0"/>
      <p:bldP spid="23" grpId="0" animBg="1"/>
      <p:bldP spid="24" grpId="0"/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679440" y="741680"/>
            <a:ext cx="5989320" cy="4243705"/>
            <a:chOff x="9688" y="2090"/>
            <a:chExt cx="8947" cy="6338"/>
          </a:xfrm>
        </p:grpSpPr>
        <p:sp>
          <p:nvSpPr>
            <p:cNvPr id="5" name="椭圆 4"/>
            <p:cNvSpPr/>
            <p:nvPr/>
          </p:nvSpPr>
          <p:spPr>
            <a:xfrm>
              <a:off x="17566" y="3069"/>
              <a:ext cx="1069" cy="1110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Oval 58"/>
            <p:cNvSpPr/>
            <p:nvPr/>
          </p:nvSpPr>
          <p:spPr>
            <a:xfrm>
              <a:off x="16705" y="2090"/>
              <a:ext cx="1707" cy="1707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7" name="Oval 60"/>
            <p:cNvSpPr/>
            <p:nvPr/>
          </p:nvSpPr>
          <p:spPr>
            <a:xfrm>
              <a:off x="10675" y="6884"/>
              <a:ext cx="1113" cy="1113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8" name="Oval 62"/>
            <p:cNvSpPr/>
            <p:nvPr/>
          </p:nvSpPr>
          <p:spPr>
            <a:xfrm>
              <a:off x="10391" y="6644"/>
              <a:ext cx="728" cy="728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9" name="Oval 63"/>
            <p:cNvSpPr/>
            <p:nvPr/>
          </p:nvSpPr>
          <p:spPr>
            <a:xfrm>
              <a:off x="9688" y="7700"/>
              <a:ext cx="728" cy="728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  <p:sp>
        <p:nvSpPr>
          <p:cNvPr id="10" name="任意多边形 64"/>
          <p:cNvSpPr/>
          <p:nvPr/>
        </p:nvSpPr>
        <p:spPr>
          <a:xfrm>
            <a:off x="952843" y="3663952"/>
            <a:ext cx="10566308" cy="793498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53975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300342" y="3079080"/>
            <a:ext cx="758034" cy="1104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5365431" y="3008802"/>
            <a:ext cx="758034" cy="1104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004724" y="3431433"/>
            <a:ext cx="758034" cy="1104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1096005" y="2948690"/>
            <a:ext cx="758034" cy="1104900"/>
          </a:xfrm>
          <a:prstGeom prst="rect">
            <a:avLst/>
          </a:prstGeom>
        </p:spPr>
      </p:pic>
      <p:sp>
        <p:nvSpPr>
          <p:cNvPr id="16" name="TextBox 20"/>
          <p:cNvSpPr txBox="1"/>
          <p:nvPr/>
        </p:nvSpPr>
        <p:spPr>
          <a:xfrm>
            <a:off x="4506985" y="4220234"/>
            <a:ext cx="2437839" cy="400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What was the effect?</a:t>
            </a:r>
            <a:endParaRPr lang="en-US" altLang="zh-CN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8530757" y="4286014"/>
            <a:ext cx="332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According to the writer, what should we do?</a:t>
            </a:r>
            <a:endParaRPr lang="en-US" altLang="zh-CN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3331" t="-10691" r="3331" b="-4015"/>
          <a:stretch>
            <a:fillRect/>
          </a:stretch>
        </p:blipFill>
        <p:spPr>
          <a:xfrm>
            <a:off x="565833" y="3209207"/>
            <a:ext cx="936000" cy="1404000"/>
          </a:xfrm>
          <a:prstGeom prst="rect">
            <a:avLst/>
          </a:prstGeom>
        </p:spPr>
      </p:pic>
      <p:sp>
        <p:nvSpPr>
          <p:cNvPr id="19" name="TextBox 20"/>
          <p:cNvSpPr txBox="1"/>
          <p:nvPr/>
        </p:nvSpPr>
        <p:spPr>
          <a:xfrm>
            <a:off x="276860" y="4536333"/>
            <a:ext cx="286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What did the government do to save them from extinction?</a:t>
            </a:r>
            <a:endParaRPr lang="en-US" altLang="zh-CN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786570" y="1934078"/>
            <a:ext cx="389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What else did the government  and the volunteers do to save the antelopes from extinction?</a:t>
            </a:r>
            <a:endParaRPr lang="en-US" altLang="zh-CN" sz="2000" i="1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extBox 22"/>
          <p:cNvSpPr txBox="1"/>
          <p:nvPr/>
        </p:nvSpPr>
        <p:spPr>
          <a:xfrm>
            <a:off x="7260630" y="2779582"/>
            <a:ext cx="36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Should we stop our protection of the antelope?</a:t>
            </a:r>
            <a:endParaRPr lang="en-US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13286" y="5468450"/>
            <a:ext cx="2464435" cy="669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944824" y="5537135"/>
            <a:ext cx="3448685" cy="88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73" y="6427360"/>
            <a:ext cx="399465" cy="399465"/>
          </a:xfrm>
          <a:prstGeom prst="rect">
            <a:avLst/>
          </a:prstGeom>
        </p:spPr>
      </p:pic>
      <p:sp>
        <p:nvSpPr>
          <p:cNvPr id="28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28757" y="206149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70"/>
          <p:cNvSpPr txBox="1">
            <a:spLocks noChangeArrowheads="1"/>
          </p:cNvSpPr>
          <p:nvPr/>
        </p:nvSpPr>
        <p:spPr bwMode="auto">
          <a:xfrm>
            <a:off x="8870569" y="218412"/>
            <a:ext cx="2225436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</a:rPr>
              <a:t>Para.5-Para.7</a:t>
            </a:r>
            <a:endParaRPr lang="en-US" altLang="zh-C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4" name="图片 23" descr="a260c095bec769e49aa22ad984084901_20130903092607992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93203" y="4965460"/>
            <a:ext cx="4481218" cy="2876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3" grpId="0" bldLvl="0" animBg="1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933507" y="1057778"/>
            <a:ext cx="7038754" cy="5233578"/>
            <a:chOff x="5039833" y="966098"/>
            <a:chExt cx="7038754" cy="523357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009" y="966098"/>
              <a:ext cx="5908336" cy="523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5039833" y="2084671"/>
              <a:ext cx="703875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kern="1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新人教版必修</a:t>
              </a:r>
              <a:r>
                <a:rPr lang="en-US" altLang="zh-CN" sz="3200" b="1" kern="1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2 Unit 2 </a:t>
              </a:r>
              <a:endParaRPr lang="en-US" altLang="zh-CN" sz="3200" b="1" kern="1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3200" b="1" kern="1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wildlife Protection</a:t>
              </a:r>
              <a:endParaRPr lang="en-US" altLang="zh-CN" sz="3200" b="1" kern="1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3200" b="1" dirty="0"/>
                <a:t> 	</a:t>
              </a:r>
              <a:r>
                <a:rPr lang="en-US" altLang="zh-CN" sz="3200" b="1" i="1" u="wavyHeavy" dirty="0">
                  <a:solidFill>
                    <a:srgbClr val="FF0000"/>
                  </a:solidFill>
                  <a:uFill>
                    <a:solidFill>
                      <a:srgbClr val="00B050"/>
                    </a:solidFill>
                  </a:uFill>
                  <a:latin typeface="Times New Roman" panose="02020603050405020304" pitchFamily="18" charset="0"/>
                  <a:ea typeface="宋体" panose="02010600030101010101" pitchFamily="2" charset="-122"/>
                  <a:cs typeface="+mj-cs"/>
                </a:rPr>
                <a:t>Reading and Thinking</a:t>
              </a:r>
              <a:endParaRPr lang="en-US" altLang="zh-CN" sz="3200" b="1" i="1" u="wavyHeavy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+mj-cs"/>
              </a:endParaRPr>
            </a:p>
            <a:p>
              <a:pPr algn="ctr"/>
              <a:endParaRPr lang="en-US" altLang="zh-CN" sz="3200" b="1" i="1" u="wavyHeavy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+mj-cs"/>
              </a:endParaRPr>
            </a:p>
            <a:p>
              <a:pPr algn="ctr"/>
              <a:r>
                <a:rPr lang="en-US" altLang="zh-CN" sz="3200" b="1" dirty="0">
                  <a:solidFill>
                    <a:srgbClr val="00B050"/>
                  </a:solidFill>
                </a:rPr>
                <a:t> A day in the clouds</a:t>
              </a:r>
              <a:endParaRPr lang="zh-CN" altLang="en-US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02325" y="5956466"/>
            <a:ext cx="37213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  <a:p>
            <a:pPr algn="ctr"/>
            <a:r>
              <a:rPr lang="zh-CN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ea"/>
              </a:rPr>
              <a:t>杭州二中许丽君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</p:txBody>
      </p:sp>
      <p:pic>
        <p:nvPicPr>
          <p:cNvPr id="9" name="图片 8" descr="一群马在奔跑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53" y="1365551"/>
            <a:ext cx="4062902" cy="4434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20163" y="280064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9151994" y="250632"/>
            <a:ext cx="2573098" cy="5232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</a:rPr>
              <a:t>Para.1-Para.7</a:t>
            </a:r>
            <a:endParaRPr lang="en-US" altLang="zh-C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92492" y="1371599"/>
            <a:ext cx="5537772" cy="2095928"/>
            <a:chOff x="1592492" y="1371599"/>
            <a:chExt cx="5537772" cy="2095928"/>
          </a:xfrm>
        </p:grpSpPr>
        <p:sp>
          <p:nvSpPr>
            <p:cNvPr id="6" name="矩形: 圆角 5"/>
            <p:cNvSpPr/>
            <p:nvPr/>
          </p:nvSpPr>
          <p:spPr>
            <a:xfrm>
              <a:off x="1592492" y="1371599"/>
              <a:ext cx="3236359" cy="2095928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</a:rPr>
                <a:t>The graceful and beautiful Tibetan</a:t>
              </a:r>
              <a:r>
                <a:rPr lang="zh-CN" alt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b="1" dirty="0">
                  <a:solidFill>
                    <a:schemeClr val="tx1"/>
                  </a:solidFill>
                </a:rPr>
                <a:t>antelopes</a:t>
              </a:r>
              <a:endParaRPr lang="zh-CN" altLang="en-US" sz="2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4890498" y="2291137"/>
              <a:ext cx="223976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7202184" y="1145570"/>
            <a:ext cx="3236359" cy="3231220"/>
            <a:chOff x="7202184" y="1145570"/>
            <a:chExt cx="3236359" cy="3231220"/>
          </a:xfrm>
        </p:grpSpPr>
        <p:cxnSp>
          <p:nvCxnSpPr>
            <p:cNvPr id="9" name="直接箭头连接符 8"/>
            <p:cNvCxnSpPr/>
            <p:nvPr/>
          </p:nvCxnSpPr>
          <p:spPr>
            <a:xfrm>
              <a:off x="8923105" y="3012896"/>
              <a:ext cx="0" cy="136389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/>
            <p:cNvSpPr/>
            <p:nvPr/>
          </p:nvSpPr>
          <p:spPr>
            <a:xfrm>
              <a:off x="7202184" y="1145570"/>
              <a:ext cx="3236359" cy="2095928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</a:rPr>
                <a:t>The population dropped greatly and became endangered</a:t>
              </a:r>
              <a:endParaRPr lang="zh-CN" alt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矩形: 圆角 11"/>
          <p:cNvSpPr/>
          <p:nvPr/>
        </p:nvSpPr>
        <p:spPr>
          <a:xfrm>
            <a:off x="1654139" y="4231241"/>
            <a:ext cx="3236359" cy="2095928"/>
          </a:xfrm>
          <a:prstGeom prst="round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 We must change our way of life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90498" y="4387063"/>
            <a:ext cx="5694451" cy="2095928"/>
            <a:chOff x="4890498" y="4387063"/>
            <a:chExt cx="5694451" cy="2095928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4890498" y="5424754"/>
              <a:ext cx="2311686" cy="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2"/>
            <p:cNvSpPr/>
            <p:nvPr/>
          </p:nvSpPr>
          <p:spPr>
            <a:xfrm>
              <a:off x="7348590" y="4387063"/>
              <a:ext cx="3236359" cy="2095928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The antelope population recovered and was removed from the endangered species list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矩形: 圆角 13"/>
          <p:cNvSpPr/>
          <p:nvPr/>
        </p:nvSpPr>
        <p:spPr>
          <a:xfrm>
            <a:off x="6976154" y="3467527"/>
            <a:ext cx="1826230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lt1"/>
                </a:solidFill>
              </a:rPr>
              <a:t>The government’s efforts</a:t>
            </a:r>
            <a:endParaRPr lang="zh-CN" altLang="en-US" b="1" dirty="0">
              <a:solidFill>
                <a:schemeClr val="lt1"/>
              </a:solidFill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9164548" y="3410163"/>
            <a:ext cx="1849348" cy="797961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lt1"/>
                </a:solidFill>
              </a:rPr>
              <a:t>The volunteers’ efforts</a:t>
            </a:r>
            <a:endParaRPr lang="zh-CN" altLang="en-US" b="1" dirty="0">
              <a:solidFill>
                <a:schemeClr val="lt1"/>
              </a:solidFill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5108824" y="1489753"/>
            <a:ext cx="1782565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err="1"/>
              <a:t>iIlegal</a:t>
            </a:r>
            <a:r>
              <a:rPr lang="en-US" altLang="zh-CN" sz="2000" b="1" dirty="0"/>
              <a:t> hunting </a:t>
            </a:r>
            <a:endParaRPr lang="zh-CN" altLang="en-US" sz="2000" b="1" dirty="0"/>
          </a:p>
        </p:txBody>
      </p:sp>
      <p:sp>
        <p:nvSpPr>
          <p:cNvPr id="17" name="矩形: 圆角 16"/>
          <p:cNvSpPr/>
          <p:nvPr/>
        </p:nvSpPr>
        <p:spPr>
          <a:xfrm>
            <a:off x="5149921" y="2444391"/>
            <a:ext cx="1690098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lt1"/>
                </a:solidFill>
              </a:rPr>
              <a:t>Habitat loss</a:t>
            </a:r>
            <a:endParaRPr lang="zh-CN" altLang="en-US" sz="2000" b="1" dirty="0">
              <a:solidFill>
                <a:schemeClr val="lt1"/>
              </a:solidFill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286056" y="4643916"/>
            <a:ext cx="1690098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lt1"/>
                </a:solidFill>
              </a:rPr>
              <a:t>Threats still exist</a:t>
            </a:r>
            <a:endParaRPr lang="zh-CN" altLang="en-US" b="1" dirty="0">
              <a:solidFill>
                <a:schemeClr val="lt1"/>
              </a:solidFill>
            </a:endParaRPr>
          </a:p>
        </p:txBody>
      </p:sp>
      <p:pic>
        <p:nvPicPr>
          <p:cNvPr id="20" name="图片 1" descr="麋鹿 用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24" y="5532633"/>
            <a:ext cx="2021440" cy="108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>
            <p:custDataLst>
              <p:tags r:id="rId1"/>
            </p:custDataLst>
          </p:nvPr>
        </p:nvGrpSpPr>
        <p:grpSpPr>
          <a:xfrm>
            <a:off x="1393435" y="982643"/>
            <a:ext cx="9180266" cy="5593625"/>
            <a:chOff x="199" y="961"/>
            <a:chExt cx="14102" cy="8808"/>
          </a:xfrm>
        </p:grpSpPr>
        <p:sp>
          <p:nvSpPr>
            <p:cNvPr id="36" name="文本框 41"/>
            <p:cNvSpPr/>
            <p:nvPr>
              <p:custDataLst>
                <p:tags r:id="rId2"/>
              </p:custDataLst>
            </p:nvPr>
          </p:nvSpPr>
          <p:spPr>
            <a:xfrm>
              <a:off x="4528" y="2414"/>
              <a:ext cx="5104" cy="72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Tibetan antelopes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cxnSp>
          <p:nvCxnSpPr>
            <p:cNvPr id="37" name="直接箭头连接符 6"/>
            <p:cNvCxnSpPr/>
            <p:nvPr>
              <p:custDataLst>
                <p:tags r:id="rId3"/>
              </p:custDataLst>
            </p:nvPr>
          </p:nvCxnSpPr>
          <p:spPr>
            <a:xfrm rot="16200000" flipV="1">
              <a:off x="4533" y="2123"/>
              <a:ext cx="587" cy="195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38" name="文本框 8"/>
            <p:cNvSpPr/>
            <p:nvPr>
              <p:custDataLst>
                <p:tags r:id="rId4"/>
              </p:custDataLst>
            </p:nvPr>
          </p:nvSpPr>
          <p:spPr>
            <a:xfrm>
              <a:off x="561" y="961"/>
              <a:ext cx="6434" cy="111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live on the ______ of Tibet, Xinjiang, and Qinghai</a:t>
              </a: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39" name="文本框 9"/>
            <p:cNvSpPr/>
            <p:nvPr>
              <p:custDataLst>
                <p:tags r:id="rId5"/>
              </p:custDataLst>
            </p:nvPr>
          </p:nvSpPr>
          <p:spPr>
            <a:xfrm>
              <a:off x="7627" y="1008"/>
              <a:ext cx="6434" cy="111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be ____________ being hunted, illegally, for their valuable fur</a:t>
              </a: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cxnSp>
          <p:nvCxnSpPr>
            <p:cNvPr id="40" name="直接箭头连接符 1"/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8623" y="2097"/>
              <a:ext cx="587" cy="195"/>
            </a:xfrm>
            <a:prstGeom prst="line">
              <a:avLst/>
            </a:prstGeom>
            <a:ln w="60325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1" name="直接箭头连接符 2"/>
            <p:cNvCxnSpPr/>
            <p:nvPr>
              <p:custDataLst>
                <p:tags r:id="rId7"/>
              </p:custDataLst>
            </p:nvPr>
          </p:nvCxnSpPr>
          <p:spPr>
            <a:xfrm flipH="1">
              <a:off x="2640" y="3093"/>
              <a:ext cx="2587" cy="513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2" name="直接箭头连接符 3"/>
            <p:cNvCxnSpPr/>
            <p:nvPr>
              <p:custDataLst>
                <p:tags r:id="rId8"/>
              </p:custDataLst>
            </p:nvPr>
          </p:nvCxnSpPr>
          <p:spPr>
            <a:xfrm>
              <a:off x="8449" y="3093"/>
              <a:ext cx="2471" cy="507"/>
            </a:xfrm>
            <a:prstGeom prst="straightConnector1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3" name="直接箭头连接符 4"/>
            <p:cNvCxnSpPr/>
            <p:nvPr>
              <p:custDataLst>
                <p:tags r:id="rId9"/>
              </p:custDataLst>
            </p:nvPr>
          </p:nvCxnSpPr>
          <p:spPr>
            <a:xfrm flipH="1">
              <a:off x="6367" y="3093"/>
              <a:ext cx="0" cy="640"/>
            </a:xfrm>
            <a:prstGeom prst="straightConnector1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44" name="文本框 21"/>
            <p:cNvSpPr/>
            <p:nvPr>
              <p:custDataLst>
                <p:tags r:id="rId10"/>
              </p:custDataLst>
            </p:nvPr>
          </p:nvSpPr>
          <p:spPr>
            <a:xfrm>
              <a:off x="288" y="3620"/>
              <a:ext cx="4168" cy="305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problems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pitchFamily="2" charset="2"/>
                </a:rPr>
                <a:t>(bad times)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hunters were shooting antelopes to 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___________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their ______ were becoming smaller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45" name="文本框 18"/>
            <p:cNvSpPr/>
            <p:nvPr>
              <p:custDataLst>
                <p:tags r:id="rId11"/>
              </p:custDataLst>
            </p:nvPr>
          </p:nvSpPr>
          <p:spPr>
            <a:xfrm>
              <a:off x="4440" y="3808"/>
              <a:ext cx="3326" cy="4071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solutions: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 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1. the Chinese government placed it under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            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_________________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b="1" kern="0" dirty="0">
                <a:solidFill>
                  <a:srgbClr val="00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2. Volunteers watched over the antelopes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</p:txBody>
        </p:sp>
        <p:sp>
          <p:nvSpPr>
            <p:cNvPr id="46" name="文本框 26"/>
            <p:cNvSpPr/>
            <p:nvPr>
              <p:custDataLst>
                <p:tags r:id="rId12"/>
              </p:custDataLst>
            </p:nvPr>
          </p:nvSpPr>
          <p:spPr>
            <a:xfrm>
              <a:off x="9067" y="4088"/>
              <a:ext cx="4816" cy="1598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result: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 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the measures were ___________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cxnSp>
          <p:nvCxnSpPr>
            <p:cNvPr id="47" name="直接箭头连接符 7"/>
            <p:cNvCxnSpPr/>
            <p:nvPr>
              <p:custDataLst>
                <p:tags r:id="rId13"/>
              </p:custDataLst>
            </p:nvPr>
          </p:nvCxnSpPr>
          <p:spPr>
            <a:xfrm rot="16200000" flipH="1">
              <a:off x="12228" y="5753"/>
              <a:ext cx="587" cy="195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8" name="直接箭头连接符 8"/>
            <p:cNvCxnSpPr/>
            <p:nvPr>
              <p:custDataLst>
                <p:tags r:id="rId14"/>
              </p:custDataLst>
            </p:nvPr>
          </p:nvCxnSpPr>
          <p:spPr>
            <a:xfrm rot="5400000">
              <a:off x="9174" y="5753"/>
              <a:ext cx="587" cy="195"/>
            </a:xfrm>
            <a:prstGeom prst="straightConnector1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49" name="文本框 30"/>
            <p:cNvSpPr/>
            <p:nvPr>
              <p:custDataLst>
                <p:tags r:id="rId15"/>
              </p:custDataLst>
            </p:nvPr>
          </p:nvSpPr>
          <p:spPr>
            <a:xfrm>
              <a:off x="7766" y="6121"/>
              <a:ext cx="3253" cy="1016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the __________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has recovered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50" name="文本框 31"/>
            <p:cNvSpPr/>
            <p:nvPr>
              <p:custDataLst>
                <p:tags r:id="rId16"/>
              </p:custDataLst>
            </p:nvPr>
          </p:nvSpPr>
          <p:spPr>
            <a:xfrm>
              <a:off x="11018" y="6121"/>
              <a:ext cx="3283" cy="1888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it was removed from the __________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_____________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51" name="右大括号 34"/>
            <p:cNvSpPr/>
            <p:nvPr>
              <p:custDataLst>
                <p:tags r:id="rId17"/>
              </p:custDataLst>
            </p:nvPr>
          </p:nvSpPr>
          <p:spPr>
            <a:xfrm rot="5400000">
              <a:off x="6873" y="1364"/>
              <a:ext cx="376" cy="13724"/>
            </a:xfrm>
            <a:prstGeom prst="rightBrace">
              <a:avLst>
                <a:gd name="adj1" fmla="val 0"/>
                <a:gd name="adj2" fmla="val 4787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52" name="文本框 35"/>
            <p:cNvSpPr/>
            <p:nvPr>
              <p:custDataLst>
                <p:tags r:id="rId18"/>
              </p:custDataLst>
            </p:nvPr>
          </p:nvSpPr>
          <p:spPr>
            <a:xfrm>
              <a:off x="1378" y="8656"/>
              <a:ext cx="12285" cy="111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Only when we learn to exist in ____________ with nature can we stop being a threat to _________ and to our _______.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</p:txBody>
        </p:sp>
      </p:grpSp>
      <p:sp>
        <p:nvSpPr>
          <p:cNvPr id="53" name="文本框 11"/>
          <p:cNvSpPr/>
          <p:nvPr>
            <p:custDataLst>
              <p:tags r:id="rId19"/>
            </p:custDataLst>
          </p:nvPr>
        </p:nvSpPr>
        <p:spPr>
          <a:xfrm>
            <a:off x="3154230" y="953479"/>
            <a:ext cx="137563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plains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4" name="文本框 12"/>
          <p:cNvSpPr/>
          <p:nvPr>
            <p:custDataLst>
              <p:tags r:id="rId20"/>
            </p:custDataLst>
          </p:nvPr>
        </p:nvSpPr>
        <p:spPr>
          <a:xfrm>
            <a:off x="7233428" y="1010273"/>
            <a:ext cx="168021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in danger of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5" name="文本框 13"/>
          <p:cNvSpPr/>
          <p:nvPr>
            <p:custDataLst>
              <p:tags r:id="rId21"/>
            </p:custDataLst>
          </p:nvPr>
        </p:nvSpPr>
        <p:spPr>
          <a:xfrm>
            <a:off x="1545470" y="3625856"/>
            <a:ext cx="16916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make profits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56" name="文本框 46"/>
          <p:cNvSpPr/>
          <p:nvPr>
            <p:custDataLst>
              <p:tags r:id="rId22"/>
            </p:custDataLst>
          </p:nvPr>
        </p:nvSpPr>
        <p:spPr>
          <a:xfrm>
            <a:off x="2092199" y="3875678"/>
            <a:ext cx="10140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habitats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57" name="文本框 48"/>
          <p:cNvSpPr/>
          <p:nvPr>
            <p:custDataLst>
              <p:tags r:id="rId23"/>
            </p:custDataLst>
          </p:nvPr>
        </p:nvSpPr>
        <p:spPr>
          <a:xfrm>
            <a:off x="4307168" y="3779457"/>
            <a:ext cx="16764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national protection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58" name="文本框 49"/>
          <p:cNvSpPr/>
          <p:nvPr>
            <p:custDataLst>
              <p:tags r:id="rId24"/>
            </p:custDataLst>
          </p:nvPr>
        </p:nvSpPr>
        <p:spPr>
          <a:xfrm>
            <a:off x="7233428" y="3491221"/>
            <a:ext cx="1592907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effective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9" name="文本框 50"/>
          <p:cNvSpPr/>
          <p:nvPr>
            <p:custDataLst>
              <p:tags r:id="rId25"/>
            </p:custDataLst>
          </p:nvPr>
        </p:nvSpPr>
        <p:spPr>
          <a:xfrm>
            <a:off x="6879639" y="4182880"/>
            <a:ext cx="14789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population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60" name="文本框 51"/>
          <p:cNvSpPr/>
          <p:nvPr>
            <p:custDataLst>
              <p:tags r:id="rId26"/>
            </p:custDataLst>
          </p:nvPr>
        </p:nvSpPr>
        <p:spPr>
          <a:xfrm>
            <a:off x="8947379" y="4513054"/>
            <a:ext cx="20701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      endangered species list</a:t>
            </a:r>
            <a:endParaRPr lang="en-US" altLang="zh-CN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61" name="文本框 14"/>
          <p:cNvSpPr/>
          <p:nvPr>
            <p:custDataLst>
              <p:tags r:id="rId27"/>
            </p:custDataLst>
          </p:nvPr>
        </p:nvSpPr>
        <p:spPr>
          <a:xfrm>
            <a:off x="5609246" y="5823861"/>
            <a:ext cx="12547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harmony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62" name="文本框 15"/>
          <p:cNvSpPr/>
          <p:nvPr>
            <p:custDataLst>
              <p:tags r:id="rId28"/>
            </p:custDataLst>
          </p:nvPr>
        </p:nvSpPr>
        <p:spPr>
          <a:xfrm>
            <a:off x="5145368" y="6161613"/>
            <a:ext cx="10426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wildlife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63" name="文本框 16"/>
          <p:cNvSpPr/>
          <p:nvPr>
            <p:custDataLst>
              <p:tags r:id="rId29"/>
            </p:custDataLst>
          </p:nvPr>
        </p:nvSpPr>
        <p:spPr>
          <a:xfrm>
            <a:off x="7298051" y="6161613"/>
            <a:ext cx="9296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planet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64" name="矩形 21531"/>
          <p:cNvSpPr/>
          <p:nvPr>
            <p:custDataLst>
              <p:tags r:id="rId30"/>
            </p:custDataLst>
          </p:nvPr>
        </p:nvSpPr>
        <p:spPr>
          <a:xfrm>
            <a:off x="1506538" y="2297113"/>
            <a:ext cx="9156700" cy="3987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50"/>
              </a:spcBef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 Narrow" panose="020B0606020202030204" charset="0"/>
                <a:ea typeface="微软雅黑" panose="020B0503020204020204" charset="-122"/>
                <a:cs typeface="Arial" panose="020B0604020202020204"/>
              </a:rPr>
              <a:t>Complete the mind map and then retell the text according to it.</a:t>
            </a:r>
            <a:endParaRPr lang="en-US" altLang="zh-CN" sz="2000" b="1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 Narrow" panose="020B060602020203020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5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73037" y="269843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389580" y="214205"/>
            <a:ext cx="7456469" cy="430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FF0000"/>
                </a:solidFill>
                <a:latin typeface="Berlin Sans FB Demi" panose="020E0802020502020306" pitchFamily="34" charset="0"/>
                <a:ea typeface="Batang" panose="02030600000101010101" pitchFamily="18" charset="-127"/>
              </a:rPr>
              <a:t>Activity-The process and experience of the author’s travel</a:t>
            </a:r>
            <a:endParaRPr lang="en-US" altLang="zh-CN" sz="2200" b="1" dirty="0">
              <a:solidFill>
                <a:srgbClr val="FF0000"/>
              </a:solidFill>
              <a:latin typeface="Berlin Sans FB Demi" panose="020E0802020502020306" pitchFamily="34" charset="0"/>
              <a:ea typeface="Batang" panose="02030600000101010101" pitchFamily="18" charset="-127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8284872" y="2571125"/>
            <a:ext cx="3278136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rPr>
              <a:t>What did he experience during the day in the clouds?</a:t>
            </a:r>
            <a:endParaRPr kumimoji="0" lang="en-US" altLang="zh-CN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89580" y="961490"/>
            <a:ext cx="3200400" cy="4973488"/>
            <a:chOff x="1389580" y="961490"/>
            <a:chExt cx="3200400" cy="4973488"/>
          </a:xfrm>
        </p:grpSpPr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1541980" y="961490"/>
              <a:ext cx="17526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FF0000"/>
                  </a:solidFill>
                </a:rPr>
                <a:t>What I see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>
              <a:off x="2303980" y="1418690"/>
              <a:ext cx="2903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1389580" y="1956555"/>
              <a:ext cx="32004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FF0000"/>
                  </a:solidFill>
                </a:rPr>
                <a:t>What I hear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1389580" y="3171290"/>
              <a:ext cx="19812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FF0000"/>
                  </a:solidFill>
                </a:rPr>
                <a:t>What I learn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flipH="1">
              <a:off x="2303980" y="2485490"/>
              <a:ext cx="2903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1389580" y="4290442"/>
              <a:ext cx="19812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rPr>
                <a:t>What I think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AutoShape 13"/>
            <p:cNvSpPr>
              <a:spLocks noChangeArrowheads="1"/>
            </p:cNvSpPr>
            <p:nvPr/>
          </p:nvSpPr>
          <p:spPr bwMode="auto">
            <a:xfrm>
              <a:off x="2303980" y="3628490"/>
              <a:ext cx="2903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AutoShape 15"/>
            <p:cNvSpPr>
              <a:spLocks noChangeArrowheads="1"/>
            </p:cNvSpPr>
            <p:nvPr/>
          </p:nvSpPr>
          <p:spPr bwMode="auto">
            <a:xfrm>
              <a:off x="2227780" y="5000090"/>
              <a:ext cx="3665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1408028" y="5473313"/>
              <a:ext cx="2096704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rPr>
                <a:t>Wha</a:t>
              </a:r>
              <a:r>
                <a:rPr lang="en-US" altLang="zh-CN" kern="0" dirty="0">
                  <a:solidFill>
                    <a:srgbClr val="FF0000"/>
                  </a:solidFill>
                </a:rPr>
                <a:t>t I reflect 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51" name="Picture 19" descr="查看完整尺寸的图片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376" y="4620777"/>
            <a:ext cx="1780940" cy="171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3832839" y="2246534"/>
            <a:ext cx="3786005" cy="938227"/>
            <a:chOff x="3832839" y="2246534"/>
            <a:chExt cx="3786005" cy="938227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5518877" y="2727561"/>
              <a:ext cx="30808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AutoShape 22"/>
            <p:cNvSpPr>
              <a:spLocks noChangeArrowheads="1"/>
            </p:cNvSpPr>
            <p:nvPr/>
          </p:nvSpPr>
          <p:spPr bwMode="auto">
            <a:xfrm>
              <a:off x="3832839" y="2246534"/>
              <a:ext cx="3786005" cy="442674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antelopes are being hunted </a:t>
              </a:r>
              <a:endParaRPr kumimoji="0" lang="en-US" altLang="zh-CN" sz="2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27812" y="4394781"/>
            <a:ext cx="3400805" cy="1251370"/>
            <a:chOff x="4027812" y="4394781"/>
            <a:chExt cx="3400805" cy="1251370"/>
          </a:xfrm>
        </p:grpSpPr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5656779" y="5188951"/>
              <a:ext cx="295125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AutoShape 24"/>
            <p:cNvSpPr>
              <a:spLocks noChangeArrowheads="1"/>
            </p:cNvSpPr>
            <p:nvPr/>
          </p:nvSpPr>
          <p:spPr bwMode="auto">
            <a:xfrm>
              <a:off x="4569203" y="4808207"/>
              <a:ext cx="2318024" cy="408623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lang="en-US" altLang="zh-CN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the land is sacred</a:t>
              </a:r>
              <a:endParaRPr lang="en-US" altLang="zh-CN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AutoShape 26"/>
            <p:cNvSpPr>
              <a:spLocks noChangeArrowheads="1"/>
            </p:cNvSpPr>
            <p:nvPr/>
          </p:nvSpPr>
          <p:spPr bwMode="auto">
            <a:xfrm>
              <a:off x="4027812" y="4394781"/>
              <a:ext cx="3400805" cy="408623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 </a:t>
              </a:r>
              <a:r>
                <a:rPr lang="en-US" altLang="zh-CN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I’m struck by their beauty</a:t>
              </a:r>
              <a:r>
                <a:rPr lang="en-US" altLang="zh-CN" b="1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.</a:t>
              </a:r>
              <a:endParaRPr kumimoji="0" lang="en-US" altLang="zh-CN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95549" y="5597561"/>
            <a:ext cx="3112710" cy="1674316"/>
            <a:chOff x="4395549" y="5597561"/>
            <a:chExt cx="3112710" cy="1674316"/>
          </a:xfrm>
        </p:grpSpPr>
        <p:grpSp>
          <p:nvGrpSpPr>
            <p:cNvPr id="7" name="组合 6"/>
            <p:cNvGrpSpPr/>
            <p:nvPr/>
          </p:nvGrpSpPr>
          <p:grpSpPr>
            <a:xfrm>
              <a:off x="5409642" y="5934978"/>
              <a:ext cx="762000" cy="1336899"/>
              <a:chOff x="5423341" y="5837102"/>
              <a:chExt cx="762000" cy="1336899"/>
            </a:xfrm>
          </p:grpSpPr>
          <p:sp>
            <p:nvSpPr>
              <p:cNvPr id="49" name="AutoShape 17"/>
              <p:cNvSpPr>
                <a:spLocks noChangeArrowheads="1"/>
              </p:cNvSpPr>
              <p:nvPr/>
            </p:nvSpPr>
            <p:spPr bwMode="auto">
              <a:xfrm>
                <a:off x="5675978" y="5837102"/>
                <a:ext cx="295124" cy="457200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>
                <a:lvl1pPr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WordArt 18"/>
              <p:cNvSpPr>
                <a:spLocks noChangeArrowheads="1" noChangeShapeType="1"/>
              </p:cNvSpPr>
              <p:nvPr/>
            </p:nvSpPr>
            <p:spPr bwMode="auto">
              <a:xfrm>
                <a:off x="5423341" y="6259601"/>
                <a:ext cx="762000" cy="9144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u="sng" dirty="0">
                    <a:ln w="9525" cmpd="sng">
                      <a:solidFill>
                        <a:srgbClr val="000000"/>
                      </a:solidFill>
                      <a:round/>
                    </a:ln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?</a:t>
                </a:r>
                <a:endParaRPr lang="zh-CN" altLang="en-US" sz="4800" u="sng" dirty="0">
                  <a:ln w="9525" cmpd="sng">
                    <a:solidFill>
                      <a:srgbClr val="000000"/>
                    </a:solidFill>
                    <a:round/>
                  </a:ln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9" name="AutoShape 27"/>
            <p:cNvSpPr>
              <a:spLocks noChangeArrowheads="1"/>
            </p:cNvSpPr>
            <p:nvPr/>
          </p:nvSpPr>
          <p:spPr bwMode="auto">
            <a:xfrm>
              <a:off x="4395549" y="5597561"/>
              <a:ext cx="3112710" cy="442674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lang="en-US" altLang="zh-CN" sz="2000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change our way of life</a:t>
              </a:r>
              <a:endParaRPr lang="en-US" altLang="zh-CN" sz="2000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35597" y="897773"/>
            <a:ext cx="4416595" cy="1442817"/>
            <a:chOff x="3356344" y="961490"/>
            <a:chExt cx="4416595" cy="1442817"/>
          </a:xfrm>
        </p:grpSpPr>
        <p:grpSp>
          <p:nvGrpSpPr>
            <p:cNvPr id="3" name="组合 2"/>
            <p:cNvGrpSpPr/>
            <p:nvPr/>
          </p:nvGrpSpPr>
          <p:grpSpPr>
            <a:xfrm>
              <a:off x="3356344" y="961490"/>
              <a:ext cx="4416595" cy="1442817"/>
              <a:chOff x="3353538" y="919196"/>
              <a:chExt cx="4416595" cy="1442817"/>
            </a:xfrm>
          </p:grpSpPr>
          <p:sp>
            <p:nvSpPr>
              <p:cNvPr id="37" name="AutoShape 5"/>
              <p:cNvSpPr>
                <a:spLocks noChangeArrowheads="1"/>
              </p:cNvSpPr>
              <p:nvPr/>
            </p:nvSpPr>
            <p:spPr bwMode="auto">
              <a:xfrm>
                <a:off x="5501095" y="1904813"/>
                <a:ext cx="308085" cy="457200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>
                <a:lvl1pPr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AutoShape 20"/>
              <p:cNvSpPr>
                <a:spLocks noChangeArrowheads="1"/>
              </p:cNvSpPr>
              <p:nvPr/>
            </p:nvSpPr>
            <p:spPr bwMode="auto">
              <a:xfrm>
                <a:off x="3878962" y="919196"/>
                <a:ext cx="3418608" cy="442674"/>
              </a:xfrm>
              <a:prstGeom prst="flowChartAlternateProcess">
                <a:avLst/>
              </a:prstGeom>
              <a:solidFill>
                <a:srgbClr val="FFFFFF">
                  <a:alpha val="27843"/>
                </a:srgbClr>
              </a:solidFill>
              <a:ln w="28575">
                <a:solidFill>
                  <a:srgbClr val="009999"/>
                </a:solidFill>
                <a:miter lim="800000"/>
              </a:ln>
              <a:effectLst>
                <a:outerShdw dist="35921" dir="2700000" algn="ctr" rotWithShape="0">
                  <a:srgbClr val="FFFFFF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>
                    <a:solidFill>
                      <a:srgbClr val="FF0000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</a:t>
                </a:r>
                <a:r>
                  <a:rPr kumimoji="0" lang="en-US" altLang="zh-CN" sz="2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snow covered mountains</a:t>
                </a:r>
                <a:endParaRPr kumimoji="0" lang="en-US" altLang="zh-CN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AutoShape 21"/>
              <p:cNvSpPr>
                <a:spLocks noChangeArrowheads="1"/>
              </p:cNvSpPr>
              <p:nvPr/>
            </p:nvSpPr>
            <p:spPr bwMode="auto">
              <a:xfrm>
                <a:off x="3353538" y="1421467"/>
                <a:ext cx="4416595" cy="442674"/>
              </a:xfrm>
              <a:prstGeom prst="flowChartAlternateProcess">
                <a:avLst/>
              </a:prstGeom>
              <a:solidFill>
                <a:srgbClr val="FFFFFF">
                  <a:alpha val="27843"/>
                </a:srgbClr>
              </a:solidFill>
              <a:ln w="9525">
                <a:noFill/>
                <a:miter lim="800000"/>
              </a:ln>
              <a:effectLst>
                <a:outerShdw dist="35921" dir="2700000" algn="ctr" rotWithShape="0">
                  <a:srgbClr val="FFFFFF"/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宋体" panose="02010600030101010101" pitchFamily="2" charset="-122"/>
                    <a:cs typeface="+mn-cs"/>
                    <a:sym typeface="Wingdings" panose="05000000000000000000" pitchFamily="2" charset="2"/>
                  </a:rPr>
                  <a:t>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a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herd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of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graceful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animals</a:t>
                </a:r>
                <a:endParaRPr lang="en-US" altLang="zh-CN" sz="2000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3582346" y="1460310"/>
              <a:ext cx="4027963" cy="44267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09999"/>
              </a:solidFill>
              <a:round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82346" y="3213450"/>
            <a:ext cx="4416595" cy="1270682"/>
            <a:chOff x="3582346" y="3213450"/>
            <a:chExt cx="4416595" cy="1270682"/>
          </a:xfrm>
        </p:grpSpPr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5645461" y="4026932"/>
              <a:ext cx="290363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AutoShape 23"/>
            <p:cNvSpPr>
              <a:spLocks noChangeArrowheads="1"/>
            </p:cNvSpPr>
            <p:nvPr/>
          </p:nvSpPr>
          <p:spPr bwMode="auto">
            <a:xfrm>
              <a:off x="3832839" y="3649203"/>
              <a:ext cx="3943004" cy="442674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lang="en-US" altLang="zh-CN" sz="2000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exist in harmony with nature</a:t>
              </a:r>
              <a:endParaRPr lang="en-US" altLang="zh-CN" sz="2000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>
              <a:off x="3582346" y="3213450"/>
              <a:ext cx="4416595" cy="408623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kumimoji="0" lang="en-US" altLang="zh-CN" b="1" i="0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to protect the </a:t>
              </a:r>
              <a:r>
                <a:rPr lang="en-US" altLang="zh-CN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wildlife is a way of life</a:t>
              </a:r>
              <a:endParaRPr lang="en-US" altLang="zh-CN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>
            <p:custDataLst>
              <p:tags r:id="rId1"/>
            </p:custDataLst>
          </p:nvPr>
        </p:nvSpPr>
        <p:spPr>
          <a:xfrm>
            <a:off x="2683977" y="1017609"/>
            <a:ext cx="6480175" cy="7191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Tibetan antelopes’ protection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左大括号 55"/>
          <p:cNvSpPr/>
          <p:nvPr>
            <p:custDataLst>
              <p:tags r:id="rId2"/>
            </p:custDataLst>
          </p:nvPr>
        </p:nvSpPr>
        <p:spPr>
          <a:xfrm rot="5400000">
            <a:off x="5385109" y="-1251722"/>
            <a:ext cx="863600" cy="6913563"/>
          </a:xfrm>
          <a:prstGeom prst="leftBrace">
            <a:avLst/>
          </a:prstGeom>
          <a:solidFill>
            <a:schemeClr val="bg1"/>
          </a:solidFill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57" name="矩形 56"/>
          <p:cNvSpPr/>
          <p:nvPr>
            <p:custDataLst>
              <p:tags r:id="rId3"/>
            </p:custDataLst>
          </p:nvPr>
        </p:nvSpPr>
        <p:spPr>
          <a:xfrm>
            <a:off x="803528" y="2795126"/>
            <a:ext cx="1936938" cy="29670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 to observe Tibetan antelopes.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57"/>
          <p:cNvSpPr/>
          <p:nvPr>
            <p:custDataLst>
              <p:tags r:id="rId4"/>
            </p:custDataLst>
          </p:nvPr>
        </p:nvSpPr>
        <p:spPr>
          <a:xfrm>
            <a:off x="2931388" y="2822798"/>
            <a:ext cx="1936938" cy="28571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Zhaxi’s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description of Tibetan antelopes: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hunted illegally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58"/>
          <p:cNvSpPr/>
          <p:nvPr>
            <p:custDataLst>
              <p:tags r:id="rId5"/>
            </p:custDataLst>
          </p:nvPr>
        </p:nvSpPr>
        <p:spPr>
          <a:xfrm>
            <a:off x="5003211" y="2905868"/>
            <a:ext cx="1970934" cy="27030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bad times of  Tibetan antelopes: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dropped,  shot…to make profits,  smaller habitats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矩形 59"/>
          <p:cNvSpPr/>
          <p:nvPr>
            <p:custDataLst>
              <p:tags r:id="rId6"/>
            </p:custDataLst>
          </p:nvPr>
        </p:nvSpPr>
        <p:spPr>
          <a:xfrm>
            <a:off x="7206714" y="2897962"/>
            <a:ext cx="1970934" cy="27030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 to save Tibetan antelopes: placed…under national protection, watched over…day and night, added bridges and gates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左大括号 60"/>
          <p:cNvSpPr/>
          <p:nvPr>
            <p:custDataLst>
              <p:tags r:id="rId7"/>
            </p:custDataLst>
          </p:nvPr>
        </p:nvSpPr>
        <p:spPr>
          <a:xfrm rot="16200000">
            <a:off x="5558597" y="2353713"/>
            <a:ext cx="730934" cy="7319348"/>
          </a:xfrm>
          <a:prstGeom prst="leftBrace">
            <a:avLst/>
          </a:prstGeom>
          <a:solidFill>
            <a:schemeClr val="bg1"/>
          </a:solidFill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>
            <p:custDataLst>
              <p:tags r:id="rId8"/>
            </p:custDataLst>
          </p:nvPr>
        </p:nvSpPr>
        <p:spPr>
          <a:xfrm>
            <a:off x="2264390" y="6248837"/>
            <a:ext cx="7319347" cy="6189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writer’s thinking about wildlife protection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爆炸形 2 10"/>
          <p:cNvSpPr/>
          <p:nvPr>
            <p:custDataLst>
              <p:tags r:id="rId9"/>
            </p:custDataLst>
          </p:nvPr>
        </p:nvSpPr>
        <p:spPr>
          <a:xfrm>
            <a:off x="3728552" y="1844697"/>
            <a:ext cx="2736850" cy="1511300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矩形 63"/>
          <p:cNvSpPr/>
          <p:nvPr>
            <p:custDataLst>
              <p:tags r:id="rId10"/>
            </p:custDataLst>
          </p:nvPr>
        </p:nvSpPr>
        <p:spPr>
          <a:xfrm>
            <a:off x="9312533" y="2872241"/>
            <a:ext cx="1892302" cy="27192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of measures/effect: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recovered, was removed from the list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爆炸形 2 11"/>
          <p:cNvSpPr/>
          <p:nvPr>
            <p:custDataLst>
              <p:tags r:id="rId11"/>
            </p:custDataLst>
          </p:nvPr>
        </p:nvSpPr>
        <p:spPr>
          <a:xfrm>
            <a:off x="7278151" y="2076377"/>
            <a:ext cx="2736850" cy="1152525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02448" y="217536"/>
            <a:ext cx="638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Activity -Build an information chain.</a:t>
            </a:r>
            <a:endParaRPr lang="zh-CN" altLang="en-US" sz="2800" b="1" dirty="0">
              <a:solidFill>
                <a:srgbClr val="FF0000"/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>
          <a:xfrm>
            <a:off x="1511300" y="966770"/>
            <a:ext cx="203200" cy="698500"/>
            <a:chOff x="3187700" y="1155700"/>
            <a:chExt cx="203200" cy="698500"/>
          </a:xfrm>
        </p:grpSpPr>
        <p:sp>
          <p:nvSpPr>
            <p:cNvPr id="5" name="椭圆 4"/>
            <p:cNvSpPr/>
            <p:nvPr/>
          </p:nvSpPr>
          <p:spPr>
            <a:xfrm>
              <a:off x="3187700" y="1155700"/>
              <a:ext cx="203200" cy="203200"/>
            </a:xfrm>
            <a:prstGeom prst="ellipse">
              <a:avLst/>
            </a:prstGeom>
            <a:solidFill>
              <a:srgbClr val="51C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187700" y="1403350"/>
              <a:ext cx="203200" cy="203200"/>
            </a:xfrm>
            <a:prstGeom prst="ellipse">
              <a:avLst/>
            </a:prstGeom>
            <a:solidFill>
              <a:srgbClr val="9AE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187700" y="1651000"/>
              <a:ext cx="203200" cy="203200"/>
            </a:xfrm>
            <a:prstGeom prst="ellipse">
              <a:avLst/>
            </a:prstGeom>
            <a:solidFill>
              <a:srgbClr val="C2E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31364" y="2747811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44595" y="6108566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s://timgsa.baidu.com/timg?image&amp;quality=80&amp;size=b9999_10000&amp;sec=1556252481415&amp;di=58d6c2ac0b3d3c3b6ef2078997aae864&amp;imgtype=0&amp;src=http%3A%2F%2Fbpic.588ku.com%2Felement_origin_min_pic%2F16%2F12%2F26%2Fe74a61de7bd40429622ddb007cf17a3e.jpg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10288881" y="1185461"/>
            <a:ext cx="1286167" cy="1288146"/>
          </a:xfrm>
          <a:prstGeom prst="rect">
            <a:avLst/>
          </a:prstGeom>
          <a:noFill/>
        </p:spPr>
      </p:pic>
      <p:sp>
        <p:nvSpPr>
          <p:cNvPr id="13" name="文本框 13"/>
          <p:cNvSpPr txBox="1"/>
          <p:nvPr/>
        </p:nvSpPr>
        <p:spPr>
          <a:xfrm>
            <a:off x="2116659" y="234329"/>
            <a:ext cx="660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C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ritical reading: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Learn to think critically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29513" y="2455423"/>
            <a:ext cx="217812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to observe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95922" y="4646424"/>
            <a:ext cx="5825447" cy="1416654"/>
            <a:chOff x="3564178" y="3588177"/>
            <a:chExt cx="5929143" cy="1141840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3564178" y="3719510"/>
              <a:ext cx="2779991" cy="101050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5421343" y="3617185"/>
              <a:ext cx="1027408" cy="107164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H="1">
              <a:off x="6448752" y="3588177"/>
              <a:ext cx="1224439" cy="11006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H="1">
              <a:off x="6642452" y="3588177"/>
              <a:ext cx="2850869" cy="11006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3595922" y="3031925"/>
            <a:ext cx="5825447" cy="1002233"/>
            <a:chOff x="3667874" y="1698864"/>
            <a:chExt cx="5825447" cy="1002233"/>
          </a:xfrm>
        </p:grpSpPr>
        <p:cxnSp>
          <p:nvCxnSpPr>
            <p:cNvPr id="21" name="直接箭头连接符 20"/>
            <p:cNvCxnSpPr/>
            <p:nvPr/>
          </p:nvCxnSpPr>
          <p:spPr>
            <a:xfrm flipH="1">
              <a:off x="3667874" y="1698864"/>
              <a:ext cx="2780877" cy="87085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>
              <a:off x="5301465" y="1698864"/>
              <a:ext cx="1085641" cy="86681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6387106" y="1719487"/>
              <a:ext cx="1181535" cy="85022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6387106" y="1698864"/>
              <a:ext cx="3106215" cy="100223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4793028" y="4085332"/>
            <a:ext cx="15685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bad times</a:t>
            </a:r>
            <a:endParaRPr lang="zh-CN" altLang="en-US" sz="24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5372564" y="6212407"/>
            <a:ext cx="217812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reflection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873310" y="4085332"/>
            <a:ext cx="27172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present problem</a:t>
            </a:r>
            <a:endParaRPr lang="zh-CN" altLang="en-US" sz="2400" b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6766430" y="4069868"/>
            <a:ext cx="15685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measures</a:t>
            </a:r>
            <a:endParaRPr lang="zh-CN" altLang="en-US" sz="24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8888992" y="4085332"/>
            <a:ext cx="15685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effect</a:t>
            </a:r>
            <a:endParaRPr lang="zh-CN" altLang="en-US" sz="2400" b="1" dirty="0"/>
          </a:p>
        </p:txBody>
      </p:sp>
      <p:pic>
        <p:nvPicPr>
          <p:cNvPr id="30" name="图片 29" descr="藏羚羊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0444" r="9653"/>
          <a:stretch>
            <a:fillRect/>
          </a:stretch>
        </p:blipFill>
        <p:spPr>
          <a:xfrm>
            <a:off x="2230524" y="5161456"/>
            <a:ext cx="1940784" cy="150333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797978" y="944877"/>
            <a:ext cx="9113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Wingdings" panose="05000000000000000000"/>
              </a:rPr>
              <a:t>Q</a:t>
            </a:r>
            <a:r>
              <a:rPr lang="zh-CN" altLang="en-US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Wingdings" panose="05000000000000000000"/>
              </a:rPr>
              <a:t>：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Wingdings" panose="05000000000000000000"/>
              </a:rPr>
              <a:t>But how can we stop being a threat to wildlife?</a:t>
            </a:r>
            <a:endParaRPr lang="en-US" altLang="zh-CN" sz="28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1873310" y="1468097"/>
            <a:ext cx="8559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A:  We must 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a typeface="Arial" panose="020B0604020202020204"/>
                <a:sym typeface="宋体" panose="02010600030101010101" pitchFamily="2" charset="-122"/>
              </a:rPr>
              <a:t>change our way of life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 and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a typeface="Arial" panose="020B0604020202020204"/>
                <a:sym typeface="宋体" panose="02010600030101010101" pitchFamily="2" charset="-122"/>
              </a:rPr>
              <a:t> learn to exist in harmony with nature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. </a:t>
            </a:r>
            <a:endParaRPr lang="en-US" altLang="zh-CN" sz="2400" b="1" dirty="0">
              <a:ea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>
          <a:xfrm>
            <a:off x="1511300" y="966770"/>
            <a:ext cx="203200" cy="698500"/>
            <a:chOff x="3187700" y="1155700"/>
            <a:chExt cx="203200" cy="698500"/>
          </a:xfrm>
        </p:grpSpPr>
        <p:sp>
          <p:nvSpPr>
            <p:cNvPr id="5" name="椭圆 4"/>
            <p:cNvSpPr/>
            <p:nvPr/>
          </p:nvSpPr>
          <p:spPr>
            <a:xfrm>
              <a:off x="3187700" y="1155700"/>
              <a:ext cx="203200" cy="203200"/>
            </a:xfrm>
            <a:prstGeom prst="ellipse">
              <a:avLst/>
            </a:prstGeom>
            <a:solidFill>
              <a:srgbClr val="51C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187700" y="1403350"/>
              <a:ext cx="203200" cy="203200"/>
            </a:xfrm>
            <a:prstGeom prst="ellipse">
              <a:avLst/>
            </a:prstGeom>
            <a:solidFill>
              <a:srgbClr val="9AE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187700" y="1651000"/>
              <a:ext cx="203200" cy="203200"/>
            </a:xfrm>
            <a:prstGeom prst="ellipse">
              <a:avLst/>
            </a:prstGeom>
            <a:solidFill>
              <a:srgbClr val="C2E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13"/>
          <p:cNvSpPr txBox="1"/>
          <p:nvPr/>
        </p:nvSpPr>
        <p:spPr>
          <a:xfrm>
            <a:off x="2351241" y="230272"/>
            <a:ext cx="663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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C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ritical reading: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Learn to think critically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1722420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5452283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23"/>
          <p:cNvSpPr/>
          <p:nvPr>
            <p:custDataLst>
              <p:tags r:id="rId2"/>
            </p:custDataLst>
          </p:nvPr>
        </p:nvSpPr>
        <p:spPr>
          <a:xfrm>
            <a:off x="1886103" y="1088643"/>
            <a:ext cx="9267450" cy="830997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Read the sentences below, and decide if each idea is the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</a:rPr>
              <a:t>literal meaning</a:t>
            </a:r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</a:rPr>
              <a:t>[L]</a:t>
            </a:r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 of the text or only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</a:rPr>
              <a:t>implied [I] </a:t>
            </a:r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by the text.</a:t>
            </a:r>
            <a:endParaRPr lang="en-US" altLang="zh-CN" sz="2400" b="1" dirty="0">
              <a:solidFill>
                <a:srgbClr val="002060"/>
              </a:solidFill>
              <a:latin typeface="Arial Narrow" panose="020B0606020202030204" charset="0"/>
            </a:endParaRPr>
          </a:p>
        </p:txBody>
      </p:sp>
      <p:sp>
        <p:nvSpPr>
          <p:cNvPr id="14" name="文本框 2"/>
          <p:cNvSpPr/>
          <p:nvPr>
            <p:custDataLst>
              <p:tags r:id="rId3"/>
            </p:custDataLst>
          </p:nvPr>
        </p:nvSpPr>
        <p:spPr>
          <a:xfrm>
            <a:off x="1233730" y="3307860"/>
            <a:ext cx="1120013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___ When they first saw the antelopes, they were very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far away.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___ We should not buy goods made from endangered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animals.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___ Human activities are threatening animals and plants.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___ The Tibetan antelope is not an endangered species 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now.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"/>
          <p:cNvSpPr/>
          <p:nvPr>
            <p:custDataLst>
              <p:tags r:id="rId4"/>
            </p:custDataLst>
          </p:nvPr>
        </p:nvSpPr>
        <p:spPr>
          <a:xfrm>
            <a:off x="1830187" y="2063713"/>
            <a:ext cx="9323311" cy="1255433"/>
          </a:xfrm>
          <a:prstGeom prst="rect">
            <a:avLst/>
          </a:prstGeom>
          <a:solidFill>
            <a:srgbClr val="333399"/>
          </a:solidFill>
          <a:ln w="12700" cap="flat" cmpd="sng">
            <a:solidFill>
              <a:srgbClr val="23236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US" altLang="zh-C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 The Tibetan antelope lives high above sea level. </a:t>
            </a:r>
            <a:endParaRPr lang="en-US" altLang="zh-C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(This is implied by “The air is thin”.)</a:t>
            </a:r>
            <a:endParaRPr lang="en-US" altLang="zh-C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3"/>
          <p:cNvSpPr/>
          <p:nvPr>
            <p:custDataLst>
              <p:tags r:id="rId5"/>
            </p:custDataLst>
          </p:nvPr>
        </p:nvSpPr>
        <p:spPr>
          <a:xfrm>
            <a:off x="1918721" y="2443263"/>
            <a:ext cx="432683" cy="5540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本框 7"/>
          <p:cNvSpPr/>
          <p:nvPr>
            <p:custDataLst>
              <p:tags r:id="rId6"/>
            </p:custDataLst>
          </p:nvPr>
        </p:nvSpPr>
        <p:spPr>
          <a:xfrm>
            <a:off x="1888008" y="3307860"/>
            <a:ext cx="463550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本框 8"/>
          <p:cNvSpPr/>
          <p:nvPr>
            <p:custDataLst>
              <p:tags r:id="rId7"/>
            </p:custDataLst>
          </p:nvPr>
        </p:nvSpPr>
        <p:spPr>
          <a:xfrm>
            <a:off x="1886103" y="4315922"/>
            <a:ext cx="465138" cy="554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本框 9"/>
          <p:cNvSpPr/>
          <p:nvPr>
            <p:custDataLst>
              <p:tags r:id="rId8"/>
            </p:custDataLst>
          </p:nvPr>
        </p:nvSpPr>
        <p:spPr>
          <a:xfrm>
            <a:off x="1888008" y="5115387"/>
            <a:ext cx="465138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10"/>
          <p:cNvSpPr/>
          <p:nvPr>
            <p:custDataLst>
              <p:tags r:id="rId9"/>
            </p:custDataLst>
          </p:nvPr>
        </p:nvSpPr>
        <p:spPr>
          <a:xfrm>
            <a:off x="1888008" y="5786900"/>
            <a:ext cx="465138" cy="554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文本框 6"/>
          <p:cNvSpPr/>
          <p:nvPr>
            <p:custDataLst>
              <p:tags r:id="rId10"/>
            </p:custDataLst>
          </p:nvPr>
        </p:nvSpPr>
        <p:spPr>
          <a:xfrm>
            <a:off x="7666073" y="3163532"/>
            <a:ext cx="420958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</a:rPr>
              <a:t>Identify literal and implied meaning</a:t>
            </a:r>
            <a:endParaRPr lang="zh-CN" altLang="en-US" sz="2000" b="1" dirty="0">
              <a:solidFill>
                <a:srgbClr val="FF000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L</a:t>
            </a:r>
            <a:r>
              <a:rPr lang="zh-CN" altLang="en-US" sz="2000" b="1" dirty="0">
                <a:solidFill>
                  <a:srgbClr val="0000FF"/>
                </a:solidFill>
                <a:latin typeface="Arial Narrow" panose="020B0606020202030204" charset="0"/>
              </a:rPr>
              <a:t>iteral </a:t>
            </a: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meaning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 is the </a:t>
            </a: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usual, basic meaning of the words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, 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i.e. exactly what the words say. 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Implied meaning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 is suggested but </a:t>
            </a: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not directly expressed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, 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i.e. you guess the meaning based on what you know.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1722420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5452283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本框 13"/>
          <p:cNvSpPr txBox="1"/>
          <p:nvPr/>
        </p:nvSpPr>
        <p:spPr>
          <a:xfrm>
            <a:off x="2405322" y="255914"/>
            <a:ext cx="663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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C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ritical reading: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Learn to think critically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6"/>
          <p:cNvSpPr>
            <a:spLocks noChangeArrowheads="1"/>
          </p:cNvSpPr>
          <p:nvPr/>
        </p:nvSpPr>
        <p:spPr bwMode="auto">
          <a:xfrm>
            <a:off x="219164" y="717579"/>
            <a:ext cx="1431925" cy="584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  <a:sym typeface="Arial" panose="020B0604020202020204" pitchFamily="34" charset="0"/>
              </a:rPr>
              <a:t> reflect</a:t>
            </a:r>
            <a:endParaRPr lang="en-US" altLang="zh-CN" b="1">
              <a:solidFill>
                <a:srgbClr val="0000FF"/>
              </a:solidFill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TextBox 5"/>
          <p:cNvSpPr/>
          <p:nvPr/>
        </p:nvSpPr>
        <p:spPr>
          <a:xfrm>
            <a:off x="1651090" y="1066829"/>
            <a:ext cx="9532936" cy="12461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To </a:t>
            </a:r>
            <a:r>
              <a:rPr lang="en-US" altLang="zh-CN" sz="2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Zhaxi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, the land is sacred and protecting the wildlife is a way of life. “We’re not trying to save the animals,” he says. “Actually, we’re trying to save ourselves.”</a:t>
            </a:r>
            <a:endParaRPr sz="2800" b="1" dirty="0">
              <a:sym typeface="宋体" panose="02010600030101010101" pitchFamily="2" charset="-12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1643912" y="2335299"/>
            <a:ext cx="9153524" cy="1816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Which one is 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Calibri" panose="020F0502020204030204" pitchFamily="34" charset="0"/>
                <a:sym typeface="Wingdings" panose="05000000000000000000"/>
              </a:rPr>
              <a:t>the implied  meaning 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in the passage?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We’re not only trying to save the animals but to save ourselves.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To protect animals is to protect ourselves.</a:t>
            </a:r>
            <a:endParaRPr sz="2800" b="1" dirty="0">
              <a:latin typeface="Calibri" panose="020F0502020204030204" pitchFamily="34" charset="0"/>
            </a:endParaRPr>
          </a:p>
        </p:txBody>
      </p:sp>
      <p:sp>
        <p:nvSpPr>
          <p:cNvPr id="29" name="五角星 8"/>
          <p:cNvSpPr>
            <a:spLocks noChangeArrowheads="1"/>
          </p:cNvSpPr>
          <p:nvPr/>
        </p:nvSpPr>
        <p:spPr bwMode="auto">
          <a:xfrm>
            <a:off x="1550881" y="3665596"/>
            <a:ext cx="515938" cy="544512"/>
          </a:xfrm>
          <a:prstGeom prst="star5">
            <a:avLst/>
          </a:prstGeom>
          <a:solidFill>
            <a:srgbClr val="FF3300"/>
          </a:solidFill>
          <a:ln w="25400" cap="flat" algn="ctr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9"/>
          <p:cNvSpPr txBox="1"/>
          <p:nvPr/>
        </p:nvSpPr>
        <p:spPr>
          <a:xfrm>
            <a:off x="6865569" y="3243349"/>
            <a:ext cx="2817812" cy="5238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literal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8366214" y="3746528"/>
            <a:ext cx="2817812" cy="52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implied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圆角矩形标注 12"/>
          <p:cNvSpPr>
            <a:spLocks noChangeArrowheads="1"/>
          </p:cNvSpPr>
          <p:nvPr/>
        </p:nvSpPr>
        <p:spPr bwMode="auto">
          <a:xfrm>
            <a:off x="3194139" y="1400204"/>
            <a:ext cx="6723062" cy="887412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FF0000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What can we </a:t>
            </a:r>
            <a:r>
              <a:rPr lang="en-US" altLang="zh-CN" sz="2800" b="1">
                <a:solidFill>
                  <a:srgbClr val="FF3300"/>
                </a:solidFill>
                <a:latin typeface="Calibri" panose="020F0502020204030204" pitchFamily="34" charset="0"/>
              </a:rPr>
              <a:t>infer</a:t>
            </a:r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 from the passage?</a:t>
            </a:r>
            <a:endParaRPr lang="en-US" altLang="zh-CN" sz="2800" b="1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What is </a:t>
            </a:r>
            <a:r>
              <a:rPr lang="en-US" altLang="zh-CN" sz="2800" b="1">
                <a:solidFill>
                  <a:srgbClr val="FF3300"/>
                </a:solidFill>
                <a:latin typeface="Calibri" panose="020F0502020204030204" pitchFamily="34" charset="0"/>
              </a:rPr>
              <a:t>implied</a:t>
            </a:r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 in the passage?</a:t>
            </a:r>
            <a:endParaRPr lang="zh-CN" altLang="en-US" sz="28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1651089" y="4455576"/>
            <a:ext cx="9153524" cy="181588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Which one is 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Calibri" panose="020F0502020204030204" pitchFamily="34" charset="0"/>
                <a:sym typeface="Wingdings" panose="05000000000000000000"/>
              </a:rPr>
              <a:t>the implied  meaning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?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Products made of animal fur were popular.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Zhaxi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 is one of the volunteers who are protecting the Tibetan antelopes.</a:t>
            </a:r>
            <a:endParaRPr sz="2800" b="1" dirty="0">
              <a:latin typeface="Calibri" panose="020F0502020204030204" pitchFamily="34" charset="0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6084236" y="5788039"/>
            <a:ext cx="2817812" cy="5238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literal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10"/>
          <p:cNvSpPr txBox="1"/>
          <p:nvPr/>
        </p:nvSpPr>
        <p:spPr>
          <a:xfrm>
            <a:off x="8622819" y="4841229"/>
            <a:ext cx="2817812" cy="52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implied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433981" y="3377650"/>
            <a:ext cx="6246688" cy="14478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We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human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beings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and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individuals can  do to protect wildlife</a:t>
            </a:r>
            <a:endParaRPr lang="en-US" altLang="zh-CN" sz="2400" b="1" dirty="0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 flipV="1">
            <a:off x="5904952" y="2724852"/>
            <a:ext cx="2" cy="859426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06894" y="1978149"/>
            <a:ext cx="2558652" cy="76944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Don’t destroy their habitats;</a:t>
            </a:r>
            <a:endParaRPr lang="en-US" altLang="zh-CN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21184" y="1987423"/>
            <a:ext cx="3549650" cy="12003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Spread the news about the illegal hunting and protection of wildlife.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7228773" y="2816734"/>
            <a:ext cx="655638" cy="931934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8664261" y="4111807"/>
            <a:ext cx="381000" cy="0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045261" y="3584278"/>
            <a:ext cx="2703759" cy="10895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Raise our awareness of protecting wildlife.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052703" y="5560398"/>
            <a:ext cx="2971800" cy="8679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Join a volunteer protection group.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42809" y="5606214"/>
            <a:ext cx="3613150" cy="7571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any illegal hunting or trading the wildlife.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125533" y="2082372"/>
            <a:ext cx="1752600" cy="13111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Don’t buy goods made from wild animals; </a:t>
            </a:r>
            <a:endParaRPr lang="en-US" altLang="zh-CN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3219300" y="3187752"/>
            <a:ext cx="41664" cy="608109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949384" y="4806473"/>
            <a:ext cx="609600" cy="914400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265546" y="4744560"/>
            <a:ext cx="655638" cy="976313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1322714" y="1001298"/>
            <a:ext cx="9546572" cy="8137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Q : What can we human beings and individuals do to protect wildlife?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926763" y="127441"/>
            <a:ext cx="10251879" cy="780595"/>
            <a:chOff x="1745192" y="139261"/>
            <a:chExt cx="10251879" cy="780595"/>
          </a:xfrm>
        </p:grpSpPr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4191564" y="139261"/>
              <a:ext cx="775080" cy="7805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4356235" y="311665"/>
              <a:ext cx="445739" cy="392505"/>
            </a:xfrm>
            <a:custGeom>
              <a:avLst/>
              <a:gdLst>
                <a:gd name="T0" fmla="*/ 47 w 162"/>
                <a:gd name="T1" fmla="*/ 34 h 163"/>
                <a:gd name="T2" fmla="*/ 34 w 162"/>
                <a:gd name="T3" fmla="*/ 47 h 163"/>
                <a:gd name="T4" fmla="*/ 32 w 162"/>
                <a:gd name="T5" fmla="*/ 61 h 163"/>
                <a:gd name="T6" fmla="*/ 41 w 162"/>
                <a:gd name="T7" fmla="*/ 52 h 163"/>
                <a:gd name="T8" fmla="*/ 52 w 162"/>
                <a:gd name="T9" fmla="*/ 41 h 163"/>
                <a:gd name="T10" fmla="*/ 60 w 162"/>
                <a:gd name="T11" fmla="*/ 32 h 163"/>
                <a:gd name="T12" fmla="*/ 160 w 162"/>
                <a:gd name="T13" fmla="*/ 150 h 163"/>
                <a:gd name="T14" fmla="*/ 130 w 162"/>
                <a:gd name="T15" fmla="*/ 121 h 163"/>
                <a:gd name="T16" fmla="*/ 147 w 162"/>
                <a:gd name="T17" fmla="*/ 74 h 163"/>
                <a:gd name="T18" fmla="*/ 142 w 162"/>
                <a:gd name="T19" fmla="*/ 46 h 163"/>
                <a:gd name="T20" fmla="*/ 126 w 162"/>
                <a:gd name="T21" fmla="*/ 22 h 163"/>
                <a:gd name="T22" fmla="*/ 74 w 162"/>
                <a:gd name="T23" fmla="*/ 0 h 163"/>
                <a:gd name="T24" fmla="*/ 6 w 162"/>
                <a:gd name="T25" fmla="*/ 46 h 163"/>
                <a:gd name="T26" fmla="*/ 5 w 162"/>
                <a:gd name="T27" fmla="*/ 102 h 163"/>
                <a:gd name="T28" fmla="*/ 21 w 162"/>
                <a:gd name="T29" fmla="*/ 126 h 163"/>
                <a:gd name="T30" fmla="*/ 45 w 162"/>
                <a:gd name="T31" fmla="*/ 142 h 163"/>
                <a:gd name="T32" fmla="*/ 45 w 162"/>
                <a:gd name="T33" fmla="*/ 142 h 163"/>
                <a:gd name="T34" fmla="*/ 102 w 162"/>
                <a:gd name="T35" fmla="*/ 142 h 163"/>
                <a:gd name="T36" fmla="*/ 150 w 162"/>
                <a:gd name="T37" fmla="*/ 160 h 163"/>
                <a:gd name="T38" fmla="*/ 160 w 162"/>
                <a:gd name="T39" fmla="*/ 150 h 163"/>
                <a:gd name="T40" fmla="*/ 116 w 162"/>
                <a:gd name="T41" fmla="*/ 117 h 163"/>
                <a:gd name="T42" fmla="*/ 97 w 162"/>
                <a:gd name="T43" fmla="*/ 130 h 163"/>
                <a:gd name="T44" fmla="*/ 51 w 162"/>
                <a:gd name="T45" fmla="*/ 130 h 163"/>
                <a:gd name="T46" fmla="*/ 31 w 162"/>
                <a:gd name="T47" fmla="*/ 117 h 163"/>
                <a:gd name="T48" fmla="*/ 31 w 162"/>
                <a:gd name="T49" fmla="*/ 117 h 163"/>
                <a:gd name="T50" fmla="*/ 18 w 162"/>
                <a:gd name="T51" fmla="*/ 97 h 163"/>
                <a:gd name="T52" fmla="*/ 18 w 162"/>
                <a:gd name="T53" fmla="*/ 51 h 163"/>
                <a:gd name="T54" fmla="*/ 74 w 162"/>
                <a:gd name="T55" fmla="*/ 14 h 163"/>
                <a:gd name="T56" fmla="*/ 116 w 162"/>
                <a:gd name="T57" fmla="*/ 31 h 163"/>
                <a:gd name="T58" fmla="*/ 129 w 162"/>
                <a:gd name="T59" fmla="*/ 51 h 163"/>
                <a:gd name="T60" fmla="*/ 134 w 162"/>
                <a:gd name="T61" fmla="*/ 74 h 163"/>
                <a:gd name="T62" fmla="*/ 116 w 162"/>
                <a:gd name="T63" fmla="*/ 117 h 163"/>
                <a:gd name="T64" fmla="*/ 117 w 162"/>
                <a:gd name="T65" fmla="*/ 70 h 163"/>
                <a:gd name="T66" fmla="*/ 110 w 162"/>
                <a:gd name="T67" fmla="*/ 89 h 163"/>
                <a:gd name="T68" fmla="*/ 102 w 162"/>
                <a:gd name="T69" fmla="*/ 102 h 163"/>
                <a:gd name="T70" fmla="*/ 74 w 162"/>
                <a:gd name="T71" fmla="*/ 114 h 163"/>
                <a:gd name="T72" fmla="*/ 74 w 162"/>
                <a:gd name="T73" fmla="*/ 122 h 163"/>
                <a:gd name="T74" fmla="*/ 107 w 162"/>
                <a:gd name="T75" fmla="*/ 108 h 163"/>
                <a:gd name="T76" fmla="*/ 118 w 162"/>
                <a:gd name="T77" fmla="*/ 92 h 163"/>
                <a:gd name="T78" fmla="*/ 117 w 162"/>
                <a:gd name="T79" fmla="*/ 7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163">
                  <a:moveTo>
                    <a:pt x="55" y="30"/>
                  </a:moveTo>
                  <a:cubicBezTo>
                    <a:pt x="52" y="31"/>
                    <a:pt x="50" y="33"/>
                    <a:pt x="47" y="34"/>
                  </a:cubicBezTo>
                  <a:cubicBezTo>
                    <a:pt x="44" y="36"/>
                    <a:pt x="42" y="38"/>
                    <a:pt x="40" y="40"/>
                  </a:cubicBezTo>
                  <a:cubicBezTo>
                    <a:pt x="38" y="42"/>
                    <a:pt x="36" y="45"/>
                    <a:pt x="34" y="47"/>
                  </a:cubicBezTo>
                  <a:cubicBezTo>
                    <a:pt x="32" y="50"/>
                    <a:pt x="31" y="53"/>
                    <a:pt x="30" y="55"/>
                  </a:cubicBezTo>
                  <a:cubicBezTo>
                    <a:pt x="29" y="57"/>
                    <a:pt x="30" y="60"/>
                    <a:pt x="32" y="61"/>
                  </a:cubicBezTo>
                  <a:cubicBezTo>
                    <a:pt x="34" y="62"/>
                    <a:pt x="36" y="61"/>
                    <a:pt x="37" y="59"/>
                  </a:cubicBezTo>
                  <a:cubicBezTo>
                    <a:pt x="38" y="56"/>
                    <a:pt x="39" y="54"/>
                    <a:pt x="41" y="52"/>
                  </a:cubicBezTo>
                  <a:cubicBezTo>
                    <a:pt x="42" y="50"/>
                    <a:pt x="44" y="48"/>
                    <a:pt x="46" y="46"/>
                  </a:cubicBezTo>
                  <a:cubicBezTo>
                    <a:pt x="48" y="44"/>
                    <a:pt x="49" y="43"/>
                    <a:pt x="52" y="41"/>
                  </a:cubicBezTo>
                  <a:cubicBezTo>
                    <a:pt x="54" y="40"/>
                    <a:pt x="56" y="38"/>
                    <a:pt x="58" y="37"/>
                  </a:cubicBezTo>
                  <a:cubicBezTo>
                    <a:pt x="60" y="37"/>
                    <a:pt x="61" y="34"/>
                    <a:pt x="60" y="32"/>
                  </a:cubicBezTo>
                  <a:cubicBezTo>
                    <a:pt x="59" y="30"/>
                    <a:pt x="57" y="29"/>
                    <a:pt x="55" y="30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60" y="150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5" y="115"/>
                    <a:pt x="139" y="109"/>
                    <a:pt x="142" y="102"/>
                  </a:cubicBezTo>
                  <a:cubicBezTo>
                    <a:pt x="145" y="93"/>
                    <a:pt x="147" y="84"/>
                    <a:pt x="147" y="74"/>
                  </a:cubicBezTo>
                  <a:cubicBezTo>
                    <a:pt x="147" y="64"/>
                    <a:pt x="145" y="55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38" y="37"/>
                    <a:pt x="133" y="29"/>
                    <a:pt x="126" y="22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19" y="15"/>
                    <a:pt x="111" y="10"/>
                    <a:pt x="102" y="6"/>
                  </a:cubicBezTo>
                  <a:cubicBezTo>
                    <a:pt x="93" y="2"/>
                    <a:pt x="84" y="0"/>
                    <a:pt x="74" y="0"/>
                  </a:cubicBezTo>
                  <a:cubicBezTo>
                    <a:pt x="53" y="0"/>
                    <a:pt x="35" y="8"/>
                    <a:pt x="21" y="22"/>
                  </a:cubicBezTo>
                  <a:cubicBezTo>
                    <a:pt x="15" y="29"/>
                    <a:pt x="9" y="37"/>
                    <a:pt x="6" y="46"/>
                  </a:cubicBezTo>
                  <a:cubicBezTo>
                    <a:pt x="2" y="55"/>
                    <a:pt x="0" y="64"/>
                    <a:pt x="0" y="74"/>
                  </a:cubicBezTo>
                  <a:cubicBezTo>
                    <a:pt x="0" y="84"/>
                    <a:pt x="2" y="93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9" y="111"/>
                    <a:pt x="15" y="119"/>
                    <a:pt x="21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8" y="133"/>
                    <a:pt x="36" y="138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54" y="146"/>
                    <a:pt x="64" y="148"/>
                    <a:pt x="74" y="148"/>
                  </a:cubicBezTo>
                  <a:cubicBezTo>
                    <a:pt x="84" y="148"/>
                    <a:pt x="93" y="146"/>
                    <a:pt x="102" y="142"/>
                  </a:cubicBezTo>
                  <a:cubicBezTo>
                    <a:pt x="109" y="139"/>
                    <a:pt x="115" y="135"/>
                    <a:pt x="121" y="13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63"/>
                    <a:pt x="157" y="163"/>
                    <a:pt x="160" y="160"/>
                  </a:cubicBezTo>
                  <a:cubicBezTo>
                    <a:pt x="162" y="157"/>
                    <a:pt x="162" y="153"/>
                    <a:pt x="160" y="150"/>
                  </a:cubicBezTo>
                  <a:close/>
                  <a:moveTo>
                    <a:pt x="116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1" y="122"/>
                    <a:pt x="104" y="127"/>
                    <a:pt x="97" y="130"/>
                  </a:cubicBezTo>
                  <a:cubicBezTo>
                    <a:pt x="90" y="133"/>
                    <a:pt x="82" y="134"/>
                    <a:pt x="74" y="134"/>
                  </a:cubicBezTo>
                  <a:cubicBezTo>
                    <a:pt x="65" y="134"/>
                    <a:pt x="58" y="133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3" y="127"/>
                    <a:pt x="37" y="122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6" y="111"/>
                    <a:pt x="21" y="104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5" y="90"/>
                    <a:pt x="13" y="82"/>
                    <a:pt x="13" y="74"/>
                  </a:cubicBezTo>
                  <a:cubicBezTo>
                    <a:pt x="13" y="66"/>
                    <a:pt x="15" y="58"/>
                    <a:pt x="18" y="51"/>
                  </a:cubicBezTo>
                  <a:cubicBezTo>
                    <a:pt x="21" y="44"/>
                    <a:pt x="26" y="37"/>
                    <a:pt x="31" y="31"/>
                  </a:cubicBezTo>
                  <a:cubicBezTo>
                    <a:pt x="42" y="21"/>
                    <a:pt x="57" y="14"/>
                    <a:pt x="74" y="14"/>
                  </a:cubicBezTo>
                  <a:cubicBezTo>
                    <a:pt x="82" y="14"/>
                    <a:pt x="90" y="15"/>
                    <a:pt x="97" y="18"/>
                  </a:cubicBezTo>
                  <a:cubicBezTo>
                    <a:pt x="104" y="21"/>
                    <a:pt x="111" y="26"/>
                    <a:pt x="116" y="31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22" y="37"/>
                    <a:pt x="126" y="44"/>
                    <a:pt x="129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32" y="58"/>
                    <a:pt x="134" y="66"/>
                    <a:pt x="134" y="74"/>
                  </a:cubicBezTo>
                  <a:cubicBezTo>
                    <a:pt x="134" y="82"/>
                    <a:pt x="132" y="90"/>
                    <a:pt x="129" y="97"/>
                  </a:cubicBezTo>
                  <a:cubicBezTo>
                    <a:pt x="126" y="104"/>
                    <a:pt x="122" y="111"/>
                    <a:pt x="116" y="117"/>
                  </a:cubicBezTo>
                  <a:close/>
                  <a:moveTo>
                    <a:pt x="117" y="70"/>
                  </a:moveTo>
                  <a:cubicBezTo>
                    <a:pt x="117" y="70"/>
                    <a:pt x="117" y="70"/>
                    <a:pt x="117" y="70"/>
                  </a:cubicBezTo>
                  <a:cubicBezTo>
                    <a:pt x="115" y="70"/>
                    <a:pt x="113" y="72"/>
                    <a:pt x="113" y="74"/>
                  </a:cubicBezTo>
                  <a:cubicBezTo>
                    <a:pt x="113" y="79"/>
                    <a:pt x="112" y="84"/>
                    <a:pt x="110" y="89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8" y="94"/>
                    <a:pt x="105" y="98"/>
                    <a:pt x="102" y="102"/>
                  </a:cubicBezTo>
                  <a:cubicBezTo>
                    <a:pt x="98" y="106"/>
                    <a:pt x="94" y="109"/>
                    <a:pt x="89" y="111"/>
                  </a:cubicBezTo>
                  <a:cubicBezTo>
                    <a:pt x="84" y="113"/>
                    <a:pt x="79" y="114"/>
                    <a:pt x="74" y="114"/>
                  </a:cubicBezTo>
                  <a:cubicBezTo>
                    <a:pt x="71" y="114"/>
                    <a:pt x="70" y="115"/>
                    <a:pt x="70" y="118"/>
                  </a:cubicBezTo>
                  <a:cubicBezTo>
                    <a:pt x="70" y="120"/>
                    <a:pt x="71" y="122"/>
                    <a:pt x="74" y="122"/>
                  </a:cubicBezTo>
                  <a:cubicBezTo>
                    <a:pt x="80" y="122"/>
                    <a:pt x="86" y="120"/>
                    <a:pt x="92" y="118"/>
                  </a:cubicBezTo>
                  <a:cubicBezTo>
                    <a:pt x="98" y="116"/>
                    <a:pt x="103" y="112"/>
                    <a:pt x="107" y="108"/>
                  </a:cubicBezTo>
                  <a:cubicBezTo>
                    <a:pt x="112" y="103"/>
                    <a:pt x="115" y="98"/>
                    <a:pt x="118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20" y="86"/>
                    <a:pt x="121" y="80"/>
                    <a:pt x="121" y="74"/>
                  </a:cubicBezTo>
                  <a:cubicBezTo>
                    <a:pt x="121" y="72"/>
                    <a:pt x="120" y="70"/>
                    <a:pt x="117" y="7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45192" y="222580"/>
              <a:ext cx="305678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Discussion</a:t>
              </a:r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 </a:t>
              </a:r>
              <a:endParaRPr lang="zh-CN" alt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347655" y="286315"/>
              <a:ext cx="6649416" cy="43088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zh-CN" sz="22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Protecting the nature is protecting ourselves.</a:t>
              </a:r>
              <a:endParaRPr lang="zh-CN" altLang="en-US" sz="2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5020065" y="219280"/>
              <a:ext cx="437448" cy="564955"/>
            </a:xfrm>
            <a:custGeom>
              <a:avLst/>
              <a:gdLst>
                <a:gd name="T0" fmla="*/ 450 w 528"/>
                <a:gd name="T1" fmla="*/ 110 h 626"/>
                <a:gd name="T2" fmla="*/ 346 w 528"/>
                <a:gd name="T3" fmla="*/ 16 h 626"/>
                <a:gd name="T4" fmla="*/ 222 w 528"/>
                <a:gd name="T5" fmla="*/ 4 h 626"/>
                <a:gd name="T6" fmla="*/ 102 w 528"/>
                <a:gd name="T7" fmla="*/ 76 h 626"/>
                <a:gd name="T8" fmla="*/ 54 w 528"/>
                <a:gd name="T9" fmla="*/ 210 h 626"/>
                <a:gd name="T10" fmla="*/ 90 w 528"/>
                <a:gd name="T11" fmla="*/ 328 h 626"/>
                <a:gd name="T12" fmla="*/ 202 w 528"/>
                <a:gd name="T13" fmla="*/ 410 h 626"/>
                <a:gd name="T14" fmla="*/ 326 w 528"/>
                <a:gd name="T15" fmla="*/ 410 h 626"/>
                <a:gd name="T16" fmla="*/ 438 w 528"/>
                <a:gd name="T17" fmla="*/ 328 h 626"/>
                <a:gd name="T18" fmla="*/ 474 w 528"/>
                <a:gd name="T19" fmla="*/ 210 h 626"/>
                <a:gd name="T20" fmla="*/ 438 w 528"/>
                <a:gd name="T21" fmla="*/ 210 h 626"/>
                <a:gd name="T22" fmla="*/ 376 w 528"/>
                <a:gd name="T23" fmla="*/ 258 h 626"/>
                <a:gd name="T24" fmla="*/ 376 w 528"/>
                <a:gd name="T25" fmla="*/ 162 h 626"/>
                <a:gd name="T26" fmla="*/ 368 w 528"/>
                <a:gd name="T27" fmla="*/ 128 h 626"/>
                <a:gd name="T28" fmla="*/ 354 w 528"/>
                <a:gd name="T29" fmla="*/ 60 h 626"/>
                <a:gd name="T30" fmla="*/ 342 w 528"/>
                <a:gd name="T31" fmla="*/ 230 h 626"/>
                <a:gd name="T32" fmla="*/ 188 w 528"/>
                <a:gd name="T33" fmla="*/ 248 h 626"/>
                <a:gd name="T34" fmla="*/ 226 w 528"/>
                <a:gd name="T35" fmla="*/ 176 h 626"/>
                <a:gd name="T36" fmla="*/ 342 w 528"/>
                <a:gd name="T37" fmla="*/ 210 h 626"/>
                <a:gd name="T38" fmla="*/ 304 w 528"/>
                <a:gd name="T39" fmla="*/ 72 h 626"/>
                <a:gd name="T40" fmla="*/ 264 w 528"/>
                <a:gd name="T41" fmla="*/ 142 h 626"/>
                <a:gd name="T42" fmla="*/ 226 w 528"/>
                <a:gd name="T43" fmla="*/ 72 h 626"/>
                <a:gd name="T44" fmla="*/ 198 w 528"/>
                <a:gd name="T45" fmla="*/ 50 h 626"/>
                <a:gd name="T46" fmla="*/ 120 w 528"/>
                <a:gd name="T47" fmla="*/ 112 h 626"/>
                <a:gd name="T48" fmla="*/ 104 w 528"/>
                <a:gd name="T49" fmla="*/ 276 h 626"/>
                <a:gd name="T50" fmla="*/ 92 w 528"/>
                <a:gd name="T51" fmla="*/ 192 h 626"/>
                <a:gd name="T52" fmla="*/ 154 w 528"/>
                <a:gd name="T53" fmla="*/ 162 h 626"/>
                <a:gd name="T54" fmla="*/ 128 w 528"/>
                <a:gd name="T55" fmla="*/ 266 h 626"/>
                <a:gd name="T56" fmla="*/ 160 w 528"/>
                <a:gd name="T57" fmla="*/ 292 h 626"/>
                <a:gd name="T58" fmla="*/ 154 w 528"/>
                <a:gd name="T59" fmla="*/ 344 h 626"/>
                <a:gd name="T60" fmla="*/ 244 w 528"/>
                <a:gd name="T61" fmla="*/ 364 h 626"/>
                <a:gd name="T62" fmla="*/ 196 w 528"/>
                <a:gd name="T63" fmla="*/ 284 h 626"/>
                <a:gd name="T64" fmla="*/ 320 w 528"/>
                <a:gd name="T65" fmla="*/ 320 h 626"/>
                <a:gd name="T66" fmla="*/ 264 w 528"/>
                <a:gd name="T67" fmla="*/ 370 h 626"/>
                <a:gd name="T68" fmla="*/ 368 w 528"/>
                <a:gd name="T69" fmla="*/ 292 h 626"/>
                <a:gd name="T70" fmla="*/ 330 w 528"/>
                <a:gd name="T71" fmla="*/ 370 h 626"/>
                <a:gd name="T72" fmla="*/ 206 w 528"/>
                <a:gd name="T73" fmla="*/ 494 h 626"/>
                <a:gd name="T74" fmla="*/ 116 w 528"/>
                <a:gd name="T75" fmla="*/ 428 h 626"/>
                <a:gd name="T76" fmla="*/ 110 w 528"/>
                <a:gd name="T77" fmla="*/ 460 h 626"/>
                <a:gd name="T78" fmla="*/ 38 w 528"/>
                <a:gd name="T79" fmla="*/ 366 h 626"/>
                <a:gd name="T80" fmla="*/ 12 w 528"/>
                <a:gd name="T81" fmla="*/ 356 h 626"/>
                <a:gd name="T82" fmla="*/ 2 w 528"/>
                <a:gd name="T83" fmla="*/ 380 h 626"/>
                <a:gd name="T84" fmla="*/ 42 w 528"/>
                <a:gd name="T85" fmla="*/ 508 h 626"/>
                <a:gd name="T86" fmla="*/ 184 w 528"/>
                <a:gd name="T87" fmla="*/ 624 h 626"/>
                <a:gd name="T88" fmla="*/ 226 w 528"/>
                <a:gd name="T89" fmla="*/ 608 h 626"/>
                <a:gd name="T90" fmla="*/ 218 w 528"/>
                <a:gd name="T91" fmla="*/ 516 h 626"/>
                <a:gd name="T92" fmla="*/ 510 w 528"/>
                <a:gd name="T93" fmla="*/ 356 h 626"/>
                <a:gd name="T94" fmla="*/ 492 w 528"/>
                <a:gd name="T95" fmla="*/ 366 h 626"/>
                <a:gd name="T96" fmla="*/ 420 w 528"/>
                <a:gd name="T97" fmla="*/ 460 h 626"/>
                <a:gd name="T98" fmla="*/ 406 w 528"/>
                <a:gd name="T99" fmla="*/ 426 h 626"/>
                <a:gd name="T100" fmla="*/ 322 w 528"/>
                <a:gd name="T101" fmla="*/ 494 h 626"/>
                <a:gd name="T102" fmla="*/ 296 w 528"/>
                <a:gd name="T103" fmla="*/ 588 h 626"/>
                <a:gd name="T104" fmla="*/ 320 w 528"/>
                <a:gd name="T105" fmla="*/ 622 h 626"/>
                <a:gd name="T106" fmla="*/ 370 w 528"/>
                <a:gd name="T107" fmla="*/ 606 h 626"/>
                <a:gd name="T108" fmla="*/ 494 w 528"/>
                <a:gd name="T109" fmla="*/ 500 h 626"/>
                <a:gd name="T110" fmla="*/ 528 w 528"/>
                <a:gd name="T111" fmla="*/ 37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626">
                  <a:moveTo>
                    <a:pt x="474" y="210"/>
                  </a:moveTo>
                  <a:lnTo>
                    <a:pt x="474" y="210"/>
                  </a:lnTo>
                  <a:lnTo>
                    <a:pt x="474" y="188"/>
                  </a:lnTo>
                  <a:lnTo>
                    <a:pt x="470" y="168"/>
                  </a:lnTo>
                  <a:lnTo>
                    <a:pt x="464" y="148"/>
                  </a:lnTo>
                  <a:lnTo>
                    <a:pt x="458" y="128"/>
                  </a:lnTo>
                  <a:lnTo>
                    <a:pt x="450" y="110"/>
                  </a:lnTo>
                  <a:lnTo>
                    <a:pt x="438" y="92"/>
                  </a:lnTo>
                  <a:lnTo>
                    <a:pt x="426" y="76"/>
                  </a:lnTo>
                  <a:lnTo>
                    <a:pt x="412" y="62"/>
                  </a:lnTo>
                  <a:lnTo>
                    <a:pt x="398" y="48"/>
                  </a:lnTo>
                  <a:lnTo>
                    <a:pt x="382" y="36"/>
                  </a:lnTo>
                  <a:lnTo>
                    <a:pt x="364" y="26"/>
                  </a:lnTo>
                  <a:lnTo>
                    <a:pt x="346" y="16"/>
                  </a:lnTo>
                  <a:lnTo>
                    <a:pt x="326" y="10"/>
                  </a:lnTo>
                  <a:lnTo>
                    <a:pt x="306" y="4"/>
                  </a:lnTo>
                  <a:lnTo>
                    <a:pt x="286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42" y="2"/>
                  </a:lnTo>
                  <a:lnTo>
                    <a:pt x="222" y="4"/>
                  </a:lnTo>
                  <a:lnTo>
                    <a:pt x="202" y="10"/>
                  </a:lnTo>
                  <a:lnTo>
                    <a:pt x="182" y="16"/>
                  </a:lnTo>
                  <a:lnTo>
                    <a:pt x="164" y="26"/>
                  </a:lnTo>
                  <a:lnTo>
                    <a:pt x="148" y="36"/>
                  </a:lnTo>
                  <a:lnTo>
                    <a:pt x="130" y="48"/>
                  </a:lnTo>
                  <a:lnTo>
                    <a:pt x="116" y="62"/>
                  </a:lnTo>
                  <a:lnTo>
                    <a:pt x="102" y="76"/>
                  </a:lnTo>
                  <a:lnTo>
                    <a:pt x="90" y="92"/>
                  </a:lnTo>
                  <a:lnTo>
                    <a:pt x="80" y="110"/>
                  </a:lnTo>
                  <a:lnTo>
                    <a:pt x="70" y="128"/>
                  </a:lnTo>
                  <a:lnTo>
                    <a:pt x="64" y="148"/>
                  </a:lnTo>
                  <a:lnTo>
                    <a:pt x="58" y="168"/>
                  </a:lnTo>
                  <a:lnTo>
                    <a:pt x="56" y="188"/>
                  </a:lnTo>
                  <a:lnTo>
                    <a:pt x="54" y="210"/>
                  </a:lnTo>
                  <a:lnTo>
                    <a:pt x="54" y="210"/>
                  </a:lnTo>
                  <a:lnTo>
                    <a:pt x="56" y="232"/>
                  </a:lnTo>
                  <a:lnTo>
                    <a:pt x="58" y="252"/>
                  </a:lnTo>
                  <a:lnTo>
                    <a:pt x="64" y="272"/>
                  </a:lnTo>
                  <a:lnTo>
                    <a:pt x="70" y="292"/>
                  </a:lnTo>
                  <a:lnTo>
                    <a:pt x="80" y="310"/>
                  </a:lnTo>
                  <a:lnTo>
                    <a:pt x="90" y="328"/>
                  </a:lnTo>
                  <a:lnTo>
                    <a:pt x="102" y="344"/>
                  </a:lnTo>
                  <a:lnTo>
                    <a:pt x="116" y="358"/>
                  </a:lnTo>
                  <a:lnTo>
                    <a:pt x="130" y="372"/>
                  </a:lnTo>
                  <a:lnTo>
                    <a:pt x="148" y="384"/>
                  </a:lnTo>
                  <a:lnTo>
                    <a:pt x="164" y="394"/>
                  </a:lnTo>
                  <a:lnTo>
                    <a:pt x="182" y="404"/>
                  </a:lnTo>
                  <a:lnTo>
                    <a:pt x="202" y="410"/>
                  </a:lnTo>
                  <a:lnTo>
                    <a:pt x="222" y="416"/>
                  </a:lnTo>
                  <a:lnTo>
                    <a:pt x="242" y="418"/>
                  </a:lnTo>
                  <a:lnTo>
                    <a:pt x="264" y="420"/>
                  </a:lnTo>
                  <a:lnTo>
                    <a:pt x="264" y="420"/>
                  </a:lnTo>
                  <a:lnTo>
                    <a:pt x="286" y="418"/>
                  </a:lnTo>
                  <a:lnTo>
                    <a:pt x="306" y="416"/>
                  </a:lnTo>
                  <a:lnTo>
                    <a:pt x="326" y="410"/>
                  </a:lnTo>
                  <a:lnTo>
                    <a:pt x="346" y="404"/>
                  </a:lnTo>
                  <a:lnTo>
                    <a:pt x="364" y="394"/>
                  </a:lnTo>
                  <a:lnTo>
                    <a:pt x="382" y="384"/>
                  </a:lnTo>
                  <a:lnTo>
                    <a:pt x="398" y="372"/>
                  </a:lnTo>
                  <a:lnTo>
                    <a:pt x="412" y="358"/>
                  </a:lnTo>
                  <a:lnTo>
                    <a:pt x="426" y="344"/>
                  </a:lnTo>
                  <a:lnTo>
                    <a:pt x="438" y="328"/>
                  </a:lnTo>
                  <a:lnTo>
                    <a:pt x="450" y="310"/>
                  </a:lnTo>
                  <a:lnTo>
                    <a:pt x="458" y="292"/>
                  </a:lnTo>
                  <a:lnTo>
                    <a:pt x="464" y="272"/>
                  </a:lnTo>
                  <a:lnTo>
                    <a:pt x="470" y="252"/>
                  </a:lnTo>
                  <a:lnTo>
                    <a:pt x="474" y="232"/>
                  </a:lnTo>
                  <a:lnTo>
                    <a:pt x="474" y="210"/>
                  </a:lnTo>
                  <a:lnTo>
                    <a:pt x="474" y="210"/>
                  </a:lnTo>
                  <a:close/>
                  <a:moveTo>
                    <a:pt x="426" y="144"/>
                  </a:moveTo>
                  <a:lnTo>
                    <a:pt x="426" y="144"/>
                  </a:lnTo>
                  <a:lnTo>
                    <a:pt x="432" y="160"/>
                  </a:lnTo>
                  <a:lnTo>
                    <a:pt x="436" y="176"/>
                  </a:lnTo>
                  <a:lnTo>
                    <a:pt x="438" y="192"/>
                  </a:lnTo>
                  <a:lnTo>
                    <a:pt x="438" y="210"/>
                  </a:lnTo>
                  <a:lnTo>
                    <a:pt x="438" y="210"/>
                  </a:lnTo>
                  <a:lnTo>
                    <a:pt x="438" y="228"/>
                  </a:lnTo>
                  <a:lnTo>
                    <a:pt x="436" y="244"/>
                  </a:lnTo>
                  <a:lnTo>
                    <a:pt x="432" y="260"/>
                  </a:lnTo>
                  <a:lnTo>
                    <a:pt x="426" y="276"/>
                  </a:lnTo>
                  <a:lnTo>
                    <a:pt x="426" y="276"/>
                  </a:lnTo>
                  <a:lnTo>
                    <a:pt x="400" y="266"/>
                  </a:lnTo>
                  <a:lnTo>
                    <a:pt x="376" y="258"/>
                  </a:lnTo>
                  <a:lnTo>
                    <a:pt x="376" y="258"/>
                  </a:lnTo>
                  <a:lnTo>
                    <a:pt x="378" y="234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78" y="186"/>
                  </a:lnTo>
                  <a:lnTo>
                    <a:pt x="376" y="162"/>
                  </a:lnTo>
                  <a:lnTo>
                    <a:pt x="376" y="162"/>
                  </a:lnTo>
                  <a:lnTo>
                    <a:pt x="400" y="154"/>
                  </a:lnTo>
                  <a:lnTo>
                    <a:pt x="426" y="144"/>
                  </a:lnTo>
                  <a:lnTo>
                    <a:pt x="426" y="144"/>
                  </a:lnTo>
                  <a:close/>
                  <a:moveTo>
                    <a:pt x="408" y="112"/>
                  </a:moveTo>
                  <a:lnTo>
                    <a:pt x="408" y="112"/>
                  </a:lnTo>
                  <a:lnTo>
                    <a:pt x="388" y="120"/>
                  </a:lnTo>
                  <a:lnTo>
                    <a:pt x="368" y="128"/>
                  </a:lnTo>
                  <a:lnTo>
                    <a:pt x="368" y="128"/>
                  </a:lnTo>
                  <a:lnTo>
                    <a:pt x="362" y="104"/>
                  </a:lnTo>
                  <a:lnTo>
                    <a:pt x="352" y="84"/>
                  </a:lnTo>
                  <a:lnTo>
                    <a:pt x="342" y="66"/>
                  </a:lnTo>
                  <a:lnTo>
                    <a:pt x="330" y="50"/>
                  </a:lnTo>
                  <a:lnTo>
                    <a:pt x="330" y="50"/>
                  </a:lnTo>
                  <a:lnTo>
                    <a:pt x="354" y="60"/>
                  </a:lnTo>
                  <a:lnTo>
                    <a:pt x="374" y="76"/>
                  </a:lnTo>
                  <a:lnTo>
                    <a:pt x="392" y="92"/>
                  </a:lnTo>
                  <a:lnTo>
                    <a:pt x="408" y="112"/>
                  </a:lnTo>
                  <a:lnTo>
                    <a:pt x="408" y="112"/>
                  </a:lnTo>
                  <a:close/>
                  <a:moveTo>
                    <a:pt x="342" y="210"/>
                  </a:moveTo>
                  <a:lnTo>
                    <a:pt x="342" y="210"/>
                  </a:lnTo>
                  <a:lnTo>
                    <a:pt x="342" y="230"/>
                  </a:lnTo>
                  <a:lnTo>
                    <a:pt x="340" y="248"/>
                  </a:lnTo>
                  <a:lnTo>
                    <a:pt x="340" y="248"/>
                  </a:lnTo>
                  <a:lnTo>
                    <a:pt x="302" y="244"/>
                  </a:lnTo>
                  <a:lnTo>
                    <a:pt x="264" y="242"/>
                  </a:lnTo>
                  <a:lnTo>
                    <a:pt x="226" y="244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88" y="230"/>
                  </a:lnTo>
                  <a:lnTo>
                    <a:pt x="186" y="210"/>
                  </a:lnTo>
                  <a:lnTo>
                    <a:pt x="186" y="210"/>
                  </a:lnTo>
                  <a:lnTo>
                    <a:pt x="188" y="190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226" y="176"/>
                  </a:lnTo>
                  <a:lnTo>
                    <a:pt x="264" y="178"/>
                  </a:lnTo>
                  <a:lnTo>
                    <a:pt x="264" y="178"/>
                  </a:lnTo>
                  <a:lnTo>
                    <a:pt x="302" y="176"/>
                  </a:lnTo>
                  <a:lnTo>
                    <a:pt x="340" y="172"/>
                  </a:lnTo>
                  <a:lnTo>
                    <a:pt x="340" y="172"/>
                  </a:lnTo>
                  <a:lnTo>
                    <a:pt x="342" y="190"/>
                  </a:lnTo>
                  <a:lnTo>
                    <a:pt x="342" y="210"/>
                  </a:lnTo>
                  <a:lnTo>
                    <a:pt x="342" y="210"/>
                  </a:lnTo>
                  <a:close/>
                  <a:moveTo>
                    <a:pt x="264" y="50"/>
                  </a:moveTo>
                  <a:lnTo>
                    <a:pt x="264" y="50"/>
                  </a:lnTo>
                  <a:lnTo>
                    <a:pt x="274" y="52"/>
                  </a:lnTo>
                  <a:lnTo>
                    <a:pt x="284" y="56"/>
                  </a:lnTo>
                  <a:lnTo>
                    <a:pt x="294" y="64"/>
                  </a:lnTo>
                  <a:lnTo>
                    <a:pt x="304" y="72"/>
                  </a:lnTo>
                  <a:lnTo>
                    <a:pt x="312" y="86"/>
                  </a:lnTo>
                  <a:lnTo>
                    <a:pt x="320" y="100"/>
                  </a:lnTo>
                  <a:lnTo>
                    <a:pt x="328" y="118"/>
                  </a:lnTo>
                  <a:lnTo>
                    <a:pt x="334" y="136"/>
                  </a:lnTo>
                  <a:lnTo>
                    <a:pt x="334" y="136"/>
                  </a:lnTo>
                  <a:lnTo>
                    <a:pt x="298" y="142"/>
                  </a:lnTo>
                  <a:lnTo>
                    <a:pt x="264" y="142"/>
                  </a:lnTo>
                  <a:lnTo>
                    <a:pt x="230" y="142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202" y="118"/>
                  </a:lnTo>
                  <a:lnTo>
                    <a:pt x="208" y="100"/>
                  </a:lnTo>
                  <a:lnTo>
                    <a:pt x="216" y="86"/>
                  </a:lnTo>
                  <a:lnTo>
                    <a:pt x="226" y="72"/>
                  </a:lnTo>
                  <a:lnTo>
                    <a:pt x="234" y="64"/>
                  </a:lnTo>
                  <a:lnTo>
                    <a:pt x="244" y="56"/>
                  </a:lnTo>
                  <a:lnTo>
                    <a:pt x="254" y="52"/>
                  </a:lnTo>
                  <a:lnTo>
                    <a:pt x="264" y="50"/>
                  </a:lnTo>
                  <a:lnTo>
                    <a:pt x="264" y="50"/>
                  </a:lnTo>
                  <a:close/>
                  <a:moveTo>
                    <a:pt x="198" y="50"/>
                  </a:moveTo>
                  <a:lnTo>
                    <a:pt x="198" y="50"/>
                  </a:lnTo>
                  <a:lnTo>
                    <a:pt x="186" y="66"/>
                  </a:lnTo>
                  <a:lnTo>
                    <a:pt x="176" y="84"/>
                  </a:lnTo>
                  <a:lnTo>
                    <a:pt x="168" y="104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40" y="120"/>
                  </a:lnTo>
                  <a:lnTo>
                    <a:pt x="120" y="112"/>
                  </a:lnTo>
                  <a:lnTo>
                    <a:pt x="120" y="112"/>
                  </a:lnTo>
                  <a:lnTo>
                    <a:pt x="136" y="92"/>
                  </a:lnTo>
                  <a:lnTo>
                    <a:pt x="154" y="76"/>
                  </a:lnTo>
                  <a:lnTo>
                    <a:pt x="176" y="60"/>
                  </a:lnTo>
                  <a:lnTo>
                    <a:pt x="198" y="50"/>
                  </a:lnTo>
                  <a:lnTo>
                    <a:pt x="198" y="50"/>
                  </a:lnTo>
                  <a:close/>
                  <a:moveTo>
                    <a:pt x="104" y="276"/>
                  </a:moveTo>
                  <a:lnTo>
                    <a:pt x="104" y="276"/>
                  </a:lnTo>
                  <a:lnTo>
                    <a:pt x="98" y="260"/>
                  </a:lnTo>
                  <a:lnTo>
                    <a:pt x="94" y="244"/>
                  </a:lnTo>
                  <a:lnTo>
                    <a:pt x="92" y="228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2" y="192"/>
                  </a:lnTo>
                  <a:lnTo>
                    <a:pt x="94" y="176"/>
                  </a:lnTo>
                  <a:lnTo>
                    <a:pt x="98" y="160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28" y="154"/>
                  </a:lnTo>
                  <a:lnTo>
                    <a:pt x="154" y="162"/>
                  </a:lnTo>
                  <a:lnTo>
                    <a:pt x="154" y="162"/>
                  </a:lnTo>
                  <a:lnTo>
                    <a:pt x="152" y="186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2" y="234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28" y="266"/>
                  </a:lnTo>
                  <a:lnTo>
                    <a:pt x="104" y="276"/>
                  </a:lnTo>
                  <a:lnTo>
                    <a:pt x="104" y="276"/>
                  </a:lnTo>
                  <a:close/>
                  <a:moveTo>
                    <a:pt x="120" y="308"/>
                  </a:moveTo>
                  <a:lnTo>
                    <a:pt x="120" y="308"/>
                  </a:lnTo>
                  <a:lnTo>
                    <a:pt x="140" y="300"/>
                  </a:lnTo>
                  <a:lnTo>
                    <a:pt x="160" y="292"/>
                  </a:lnTo>
                  <a:lnTo>
                    <a:pt x="160" y="292"/>
                  </a:lnTo>
                  <a:lnTo>
                    <a:pt x="168" y="316"/>
                  </a:lnTo>
                  <a:lnTo>
                    <a:pt x="176" y="336"/>
                  </a:lnTo>
                  <a:lnTo>
                    <a:pt x="186" y="354"/>
                  </a:lnTo>
                  <a:lnTo>
                    <a:pt x="198" y="370"/>
                  </a:lnTo>
                  <a:lnTo>
                    <a:pt x="198" y="370"/>
                  </a:lnTo>
                  <a:lnTo>
                    <a:pt x="176" y="360"/>
                  </a:lnTo>
                  <a:lnTo>
                    <a:pt x="154" y="344"/>
                  </a:lnTo>
                  <a:lnTo>
                    <a:pt x="136" y="328"/>
                  </a:lnTo>
                  <a:lnTo>
                    <a:pt x="120" y="308"/>
                  </a:lnTo>
                  <a:lnTo>
                    <a:pt x="120" y="308"/>
                  </a:lnTo>
                  <a:close/>
                  <a:moveTo>
                    <a:pt x="264" y="370"/>
                  </a:moveTo>
                  <a:lnTo>
                    <a:pt x="264" y="370"/>
                  </a:lnTo>
                  <a:lnTo>
                    <a:pt x="254" y="368"/>
                  </a:lnTo>
                  <a:lnTo>
                    <a:pt x="244" y="364"/>
                  </a:lnTo>
                  <a:lnTo>
                    <a:pt x="234" y="356"/>
                  </a:lnTo>
                  <a:lnTo>
                    <a:pt x="226" y="348"/>
                  </a:lnTo>
                  <a:lnTo>
                    <a:pt x="216" y="334"/>
                  </a:lnTo>
                  <a:lnTo>
                    <a:pt x="208" y="320"/>
                  </a:lnTo>
                  <a:lnTo>
                    <a:pt x="202" y="302"/>
                  </a:lnTo>
                  <a:lnTo>
                    <a:pt x="196" y="284"/>
                  </a:lnTo>
                  <a:lnTo>
                    <a:pt x="196" y="284"/>
                  </a:lnTo>
                  <a:lnTo>
                    <a:pt x="230" y="278"/>
                  </a:lnTo>
                  <a:lnTo>
                    <a:pt x="264" y="278"/>
                  </a:lnTo>
                  <a:lnTo>
                    <a:pt x="298" y="278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28" y="302"/>
                  </a:lnTo>
                  <a:lnTo>
                    <a:pt x="320" y="320"/>
                  </a:lnTo>
                  <a:lnTo>
                    <a:pt x="312" y="334"/>
                  </a:lnTo>
                  <a:lnTo>
                    <a:pt x="304" y="348"/>
                  </a:lnTo>
                  <a:lnTo>
                    <a:pt x="294" y="356"/>
                  </a:lnTo>
                  <a:lnTo>
                    <a:pt x="284" y="364"/>
                  </a:lnTo>
                  <a:lnTo>
                    <a:pt x="274" y="368"/>
                  </a:lnTo>
                  <a:lnTo>
                    <a:pt x="264" y="370"/>
                  </a:lnTo>
                  <a:lnTo>
                    <a:pt x="264" y="370"/>
                  </a:lnTo>
                  <a:close/>
                  <a:moveTo>
                    <a:pt x="330" y="370"/>
                  </a:moveTo>
                  <a:lnTo>
                    <a:pt x="330" y="370"/>
                  </a:lnTo>
                  <a:lnTo>
                    <a:pt x="342" y="354"/>
                  </a:lnTo>
                  <a:lnTo>
                    <a:pt x="352" y="336"/>
                  </a:lnTo>
                  <a:lnTo>
                    <a:pt x="362" y="316"/>
                  </a:lnTo>
                  <a:lnTo>
                    <a:pt x="368" y="292"/>
                  </a:lnTo>
                  <a:lnTo>
                    <a:pt x="368" y="292"/>
                  </a:lnTo>
                  <a:lnTo>
                    <a:pt x="388" y="300"/>
                  </a:lnTo>
                  <a:lnTo>
                    <a:pt x="408" y="308"/>
                  </a:lnTo>
                  <a:lnTo>
                    <a:pt x="408" y="308"/>
                  </a:lnTo>
                  <a:lnTo>
                    <a:pt x="392" y="328"/>
                  </a:lnTo>
                  <a:lnTo>
                    <a:pt x="374" y="344"/>
                  </a:lnTo>
                  <a:lnTo>
                    <a:pt x="354" y="360"/>
                  </a:lnTo>
                  <a:lnTo>
                    <a:pt x="330" y="370"/>
                  </a:lnTo>
                  <a:lnTo>
                    <a:pt x="330" y="370"/>
                  </a:lnTo>
                  <a:close/>
                  <a:moveTo>
                    <a:pt x="218" y="516"/>
                  </a:moveTo>
                  <a:lnTo>
                    <a:pt x="218" y="516"/>
                  </a:lnTo>
                  <a:lnTo>
                    <a:pt x="214" y="50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0" y="428"/>
                  </a:lnTo>
                  <a:lnTo>
                    <a:pt x="122" y="426"/>
                  </a:lnTo>
                  <a:lnTo>
                    <a:pt x="122" y="426"/>
                  </a:lnTo>
                  <a:lnTo>
                    <a:pt x="116" y="428"/>
                  </a:lnTo>
                  <a:lnTo>
                    <a:pt x="110" y="432"/>
                  </a:lnTo>
                  <a:lnTo>
                    <a:pt x="106" y="438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6" y="454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48" y="500"/>
                  </a:lnTo>
                  <a:lnTo>
                    <a:pt x="148" y="500"/>
                  </a:lnTo>
                  <a:lnTo>
                    <a:pt x="80" y="464"/>
                  </a:lnTo>
                  <a:lnTo>
                    <a:pt x="80" y="464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4" y="362"/>
                  </a:lnTo>
                  <a:lnTo>
                    <a:pt x="30" y="358"/>
                  </a:lnTo>
                  <a:lnTo>
                    <a:pt x="26" y="356"/>
                  </a:lnTo>
                  <a:lnTo>
                    <a:pt x="20" y="356"/>
                  </a:lnTo>
                  <a:lnTo>
                    <a:pt x="20" y="356"/>
                  </a:lnTo>
                  <a:lnTo>
                    <a:pt x="12" y="356"/>
                  </a:lnTo>
                  <a:lnTo>
                    <a:pt x="6" y="360"/>
                  </a:lnTo>
                  <a:lnTo>
                    <a:pt x="2" y="368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4" y="500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148" y="584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6" y="614"/>
                  </a:lnTo>
                  <a:lnTo>
                    <a:pt x="174" y="620"/>
                  </a:lnTo>
                  <a:lnTo>
                    <a:pt x="184" y="624"/>
                  </a:lnTo>
                  <a:lnTo>
                    <a:pt x="194" y="626"/>
                  </a:lnTo>
                  <a:lnTo>
                    <a:pt x="194" y="626"/>
                  </a:lnTo>
                  <a:lnTo>
                    <a:pt x="202" y="626"/>
                  </a:lnTo>
                  <a:lnTo>
                    <a:pt x="208" y="622"/>
                  </a:lnTo>
                  <a:lnTo>
                    <a:pt x="216" y="620"/>
                  </a:lnTo>
                  <a:lnTo>
                    <a:pt x="222" y="614"/>
                  </a:lnTo>
                  <a:lnTo>
                    <a:pt x="226" y="608"/>
                  </a:lnTo>
                  <a:lnTo>
                    <a:pt x="230" y="602"/>
                  </a:lnTo>
                  <a:lnTo>
                    <a:pt x="232" y="596"/>
                  </a:lnTo>
                  <a:lnTo>
                    <a:pt x="232" y="588"/>
                  </a:lnTo>
                  <a:lnTo>
                    <a:pt x="232" y="588"/>
                  </a:lnTo>
                  <a:lnTo>
                    <a:pt x="232" y="580"/>
                  </a:lnTo>
                  <a:lnTo>
                    <a:pt x="232" y="580"/>
                  </a:lnTo>
                  <a:lnTo>
                    <a:pt x="218" y="516"/>
                  </a:lnTo>
                  <a:lnTo>
                    <a:pt x="218" y="516"/>
                  </a:lnTo>
                  <a:close/>
                  <a:moveTo>
                    <a:pt x="528" y="374"/>
                  </a:moveTo>
                  <a:lnTo>
                    <a:pt x="528" y="374"/>
                  </a:lnTo>
                  <a:lnTo>
                    <a:pt x="526" y="368"/>
                  </a:lnTo>
                  <a:lnTo>
                    <a:pt x="522" y="360"/>
                  </a:lnTo>
                  <a:lnTo>
                    <a:pt x="516" y="356"/>
                  </a:lnTo>
                  <a:lnTo>
                    <a:pt x="510" y="356"/>
                  </a:lnTo>
                  <a:lnTo>
                    <a:pt x="510" y="356"/>
                  </a:lnTo>
                  <a:lnTo>
                    <a:pt x="504" y="356"/>
                  </a:lnTo>
                  <a:lnTo>
                    <a:pt x="498" y="358"/>
                  </a:lnTo>
                  <a:lnTo>
                    <a:pt x="494" y="362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48" y="464"/>
                  </a:lnTo>
                  <a:lnTo>
                    <a:pt x="448" y="464"/>
                  </a:lnTo>
                  <a:lnTo>
                    <a:pt x="380" y="500"/>
                  </a:lnTo>
                  <a:lnTo>
                    <a:pt x="380" y="50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4" y="454"/>
                  </a:lnTo>
                  <a:lnTo>
                    <a:pt x="426" y="446"/>
                  </a:lnTo>
                  <a:lnTo>
                    <a:pt x="426" y="446"/>
                  </a:lnTo>
                  <a:lnTo>
                    <a:pt x="424" y="438"/>
                  </a:lnTo>
                  <a:lnTo>
                    <a:pt x="420" y="432"/>
                  </a:lnTo>
                  <a:lnTo>
                    <a:pt x="414" y="428"/>
                  </a:lnTo>
                  <a:lnTo>
                    <a:pt x="406" y="426"/>
                  </a:lnTo>
                  <a:lnTo>
                    <a:pt x="406" y="426"/>
                  </a:lnTo>
                  <a:lnTo>
                    <a:pt x="398" y="428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14" y="504"/>
                  </a:lnTo>
                  <a:lnTo>
                    <a:pt x="310" y="516"/>
                  </a:lnTo>
                  <a:lnTo>
                    <a:pt x="310" y="516"/>
                  </a:lnTo>
                  <a:lnTo>
                    <a:pt x="298" y="580"/>
                  </a:lnTo>
                  <a:lnTo>
                    <a:pt x="298" y="580"/>
                  </a:lnTo>
                  <a:lnTo>
                    <a:pt x="296" y="588"/>
                  </a:lnTo>
                  <a:lnTo>
                    <a:pt x="296" y="588"/>
                  </a:lnTo>
                  <a:lnTo>
                    <a:pt x="298" y="596"/>
                  </a:lnTo>
                  <a:lnTo>
                    <a:pt x="300" y="602"/>
                  </a:lnTo>
                  <a:lnTo>
                    <a:pt x="302" y="608"/>
                  </a:lnTo>
                  <a:lnTo>
                    <a:pt x="308" y="614"/>
                  </a:lnTo>
                  <a:lnTo>
                    <a:pt x="314" y="620"/>
                  </a:lnTo>
                  <a:lnTo>
                    <a:pt x="320" y="622"/>
                  </a:lnTo>
                  <a:lnTo>
                    <a:pt x="328" y="626"/>
                  </a:lnTo>
                  <a:lnTo>
                    <a:pt x="336" y="626"/>
                  </a:lnTo>
                  <a:lnTo>
                    <a:pt x="336" y="626"/>
                  </a:lnTo>
                  <a:lnTo>
                    <a:pt x="346" y="624"/>
                  </a:lnTo>
                  <a:lnTo>
                    <a:pt x="356" y="620"/>
                  </a:lnTo>
                  <a:lnTo>
                    <a:pt x="364" y="614"/>
                  </a:lnTo>
                  <a:lnTo>
                    <a:pt x="370" y="606"/>
                  </a:lnTo>
                  <a:lnTo>
                    <a:pt x="370" y="606"/>
                  </a:lnTo>
                  <a:lnTo>
                    <a:pt x="380" y="584"/>
                  </a:lnTo>
                  <a:lnTo>
                    <a:pt x="380" y="584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94" y="500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74"/>
                  </a:lnTo>
                  <a:lnTo>
                    <a:pt x="528" y="374"/>
                  </a:lnTo>
                  <a:close/>
                </a:path>
              </a:pathLst>
            </a:custGeom>
            <a:solidFill>
              <a:srgbClr val="3981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600">
                <a:solidFill>
                  <a:prstClr val="black"/>
                </a:solidFill>
                <a:latin typeface="Calibri" panose="020F0502020204030204"/>
                <a:cs typeface="Arial" panose="020B0604020202020204"/>
              </a:endParaRPr>
            </a:p>
          </p:txBody>
        </p:sp>
      </p:grpSp>
      <p:pic>
        <p:nvPicPr>
          <p:cNvPr id="24" name="图片 115720" descr="10678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2216"/>
          <a:stretch>
            <a:fillRect/>
          </a:stretch>
        </p:blipFill>
        <p:spPr>
          <a:xfrm>
            <a:off x="626612" y="3795057"/>
            <a:ext cx="1807369" cy="23967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1"/>
          <p:cNvSpPr/>
          <p:nvPr/>
        </p:nvSpPr>
        <p:spPr>
          <a:xfrm>
            <a:off x="1257048" y="5655793"/>
            <a:ext cx="9144000" cy="6609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2"/>
          <p:cNvSpPr/>
          <p:nvPr/>
        </p:nvSpPr>
        <p:spPr>
          <a:xfrm rot="10800000">
            <a:off x="2203146" y="5542742"/>
            <a:ext cx="228954" cy="27003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3"/>
          <p:cNvSpPr/>
          <p:nvPr/>
        </p:nvSpPr>
        <p:spPr>
          <a:xfrm rot="10800000">
            <a:off x="4815264" y="5375704"/>
            <a:ext cx="158188" cy="47892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4"/>
          <p:cNvSpPr/>
          <p:nvPr/>
        </p:nvSpPr>
        <p:spPr>
          <a:xfrm rot="10800000">
            <a:off x="5864906" y="5383017"/>
            <a:ext cx="158188" cy="47892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5"/>
          <p:cNvSpPr/>
          <p:nvPr/>
        </p:nvSpPr>
        <p:spPr>
          <a:xfrm rot="10800000">
            <a:off x="8101912" y="5535227"/>
            <a:ext cx="228954" cy="27754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125467" y="3985521"/>
            <a:ext cx="272667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/>
              </a:rPr>
              <a:t>To protect the endangered animals is to protect ourselves!</a:t>
            </a:r>
            <a:endParaRPr lang="en-US" altLang="zh-CN" sz="24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Calibri" panose="020F0502020204030204" pitchFamily="34" charset="0"/>
              <a:sym typeface="Wingdings" panose="0500000000000000000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988884" y="4011828"/>
            <a:ext cx="3001876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33CC33"/>
                </a:solidFill>
                <a:latin typeface="+mn-lt"/>
              </a:rPr>
              <a:t>To save wildlife and our planet is to save ourselves!</a:t>
            </a:r>
            <a:endParaRPr lang="en-US" altLang="zh-CN" sz="2800" b="1" dirty="0">
              <a:solidFill>
                <a:srgbClr val="33CC33"/>
              </a:solidFill>
              <a:latin typeface="+mn-lt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127499" y="3620539"/>
            <a:ext cx="356950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</a:rPr>
              <a:t>Together,  individuals can make a big difference. So all of us, take action now from ourselves! We can do it! </a:t>
            </a:r>
            <a:endParaRPr lang="en-US" altLang="zh-CN" sz="24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18" name="下箭头 15"/>
          <p:cNvSpPr/>
          <p:nvPr/>
        </p:nvSpPr>
        <p:spPr>
          <a:xfrm rot="10800000">
            <a:off x="9222319" y="5559531"/>
            <a:ext cx="228954" cy="27754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76165" y="860243"/>
            <a:ext cx="733397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defRPr/>
            </a:pPr>
            <a:r>
              <a:rPr lang="en-US" altLang="zh-CN" sz="2200" b="1" dirty="0">
                <a:ea typeface="宋体" panose="02010600030101010101" pitchFamily="2" charset="-122"/>
              </a:rPr>
              <a:t>Q: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What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 do you think we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should do to change our way of life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to protect the endangered animals and live in harmony with nature? </a:t>
            </a:r>
            <a:endParaRPr kumimoji="0" lang="en-US" altLang="zh-CN" sz="22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/>
              <a:sym typeface="+mn-e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defRPr/>
            </a:pPr>
            <a:endParaRPr kumimoji="0" lang="en-US" altLang="zh-CN" sz="22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/>
              <a:sym typeface="+mn-e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A: Stop buying goods made from endangered animals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because when the buying stops, the killing can too. </a:t>
            </a:r>
            <a:endParaRPr lang="en-US" altLang="zh-CN" sz="2200" spc="-100" dirty="0"/>
          </a:p>
        </p:txBody>
      </p:sp>
      <p:sp>
        <p:nvSpPr>
          <p:cNvPr id="30" name="矩形 29"/>
          <p:cNvSpPr/>
          <p:nvPr/>
        </p:nvSpPr>
        <p:spPr>
          <a:xfrm>
            <a:off x="1040369" y="3370587"/>
            <a:ext cx="4824536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Do remember : </a:t>
            </a:r>
            <a:endParaRPr lang="en-US" altLang="zh-CN" sz="2800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1" name="图片 3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917274" y="3416893"/>
            <a:ext cx="706781" cy="703138"/>
          </a:xfrm>
          <a:prstGeom prst="rect">
            <a:avLst/>
          </a:prstGeom>
        </p:spPr>
      </p:pic>
      <p:pic>
        <p:nvPicPr>
          <p:cNvPr id="32" name="图片 1" descr="藏羚羊 漂亮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05369"/>
            <a:ext cx="3086235" cy="213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864820" y="151001"/>
            <a:ext cx="10251879" cy="780595"/>
            <a:chOff x="1745192" y="139261"/>
            <a:chExt cx="10251879" cy="780595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4191564" y="139261"/>
              <a:ext cx="775080" cy="7805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37" name="Freeform 10"/>
            <p:cNvSpPr>
              <a:spLocks noEditPoints="1"/>
            </p:cNvSpPr>
            <p:nvPr/>
          </p:nvSpPr>
          <p:spPr bwMode="auto">
            <a:xfrm>
              <a:off x="4356235" y="311665"/>
              <a:ext cx="445739" cy="392505"/>
            </a:xfrm>
            <a:custGeom>
              <a:avLst/>
              <a:gdLst>
                <a:gd name="T0" fmla="*/ 47 w 162"/>
                <a:gd name="T1" fmla="*/ 34 h 163"/>
                <a:gd name="T2" fmla="*/ 34 w 162"/>
                <a:gd name="T3" fmla="*/ 47 h 163"/>
                <a:gd name="T4" fmla="*/ 32 w 162"/>
                <a:gd name="T5" fmla="*/ 61 h 163"/>
                <a:gd name="T6" fmla="*/ 41 w 162"/>
                <a:gd name="T7" fmla="*/ 52 h 163"/>
                <a:gd name="T8" fmla="*/ 52 w 162"/>
                <a:gd name="T9" fmla="*/ 41 h 163"/>
                <a:gd name="T10" fmla="*/ 60 w 162"/>
                <a:gd name="T11" fmla="*/ 32 h 163"/>
                <a:gd name="T12" fmla="*/ 160 w 162"/>
                <a:gd name="T13" fmla="*/ 150 h 163"/>
                <a:gd name="T14" fmla="*/ 130 w 162"/>
                <a:gd name="T15" fmla="*/ 121 h 163"/>
                <a:gd name="T16" fmla="*/ 147 w 162"/>
                <a:gd name="T17" fmla="*/ 74 h 163"/>
                <a:gd name="T18" fmla="*/ 142 w 162"/>
                <a:gd name="T19" fmla="*/ 46 h 163"/>
                <a:gd name="T20" fmla="*/ 126 w 162"/>
                <a:gd name="T21" fmla="*/ 22 h 163"/>
                <a:gd name="T22" fmla="*/ 74 w 162"/>
                <a:gd name="T23" fmla="*/ 0 h 163"/>
                <a:gd name="T24" fmla="*/ 6 w 162"/>
                <a:gd name="T25" fmla="*/ 46 h 163"/>
                <a:gd name="T26" fmla="*/ 5 w 162"/>
                <a:gd name="T27" fmla="*/ 102 h 163"/>
                <a:gd name="T28" fmla="*/ 21 w 162"/>
                <a:gd name="T29" fmla="*/ 126 h 163"/>
                <a:gd name="T30" fmla="*/ 45 w 162"/>
                <a:gd name="T31" fmla="*/ 142 h 163"/>
                <a:gd name="T32" fmla="*/ 45 w 162"/>
                <a:gd name="T33" fmla="*/ 142 h 163"/>
                <a:gd name="T34" fmla="*/ 102 w 162"/>
                <a:gd name="T35" fmla="*/ 142 h 163"/>
                <a:gd name="T36" fmla="*/ 150 w 162"/>
                <a:gd name="T37" fmla="*/ 160 h 163"/>
                <a:gd name="T38" fmla="*/ 160 w 162"/>
                <a:gd name="T39" fmla="*/ 150 h 163"/>
                <a:gd name="T40" fmla="*/ 116 w 162"/>
                <a:gd name="T41" fmla="*/ 117 h 163"/>
                <a:gd name="T42" fmla="*/ 97 w 162"/>
                <a:gd name="T43" fmla="*/ 130 h 163"/>
                <a:gd name="T44" fmla="*/ 51 w 162"/>
                <a:gd name="T45" fmla="*/ 130 h 163"/>
                <a:gd name="T46" fmla="*/ 31 w 162"/>
                <a:gd name="T47" fmla="*/ 117 h 163"/>
                <a:gd name="T48" fmla="*/ 31 w 162"/>
                <a:gd name="T49" fmla="*/ 117 h 163"/>
                <a:gd name="T50" fmla="*/ 18 w 162"/>
                <a:gd name="T51" fmla="*/ 97 h 163"/>
                <a:gd name="T52" fmla="*/ 18 w 162"/>
                <a:gd name="T53" fmla="*/ 51 h 163"/>
                <a:gd name="T54" fmla="*/ 74 w 162"/>
                <a:gd name="T55" fmla="*/ 14 h 163"/>
                <a:gd name="T56" fmla="*/ 116 w 162"/>
                <a:gd name="T57" fmla="*/ 31 h 163"/>
                <a:gd name="T58" fmla="*/ 129 w 162"/>
                <a:gd name="T59" fmla="*/ 51 h 163"/>
                <a:gd name="T60" fmla="*/ 134 w 162"/>
                <a:gd name="T61" fmla="*/ 74 h 163"/>
                <a:gd name="T62" fmla="*/ 116 w 162"/>
                <a:gd name="T63" fmla="*/ 117 h 163"/>
                <a:gd name="T64" fmla="*/ 117 w 162"/>
                <a:gd name="T65" fmla="*/ 70 h 163"/>
                <a:gd name="T66" fmla="*/ 110 w 162"/>
                <a:gd name="T67" fmla="*/ 89 h 163"/>
                <a:gd name="T68" fmla="*/ 102 w 162"/>
                <a:gd name="T69" fmla="*/ 102 h 163"/>
                <a:gd name="T70" fmla="*/ 74 w 162"/>
                <a:gd name="T71" fmla="*/ 114 h 163"/>
                <a:gd name="T72" fmla="*/ 74 w 162"/>
                <a:gd name="T73" fmla="*/ 122 h 163"/>
                <a:gd name="T74" fmla="*/ 107 w 162"/>
                <a:gd name="T75" fmla="*/ 108 h 163"/>
                <a:gd name="T76" fmla="*/ 118 w 162"/>
                <a:gd name="T77" fmla="*/ 92 h 163"/>
                <a:gd name="T78" fmla="*/ 117 w 162"/>
                <a:gd name="T79" fmla="*/ 7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163">
                  <a:moveTo>
                    <a:pt x="55" y="30"/>
                  </a:moveTo>
                  <a:cubicBezTo>
                    <a:pt x="52" y="31"/>
                    <a:pt x="50" y="33"/>
                    <a:pt x="47" y="34"/>
                  </a:cubicBezTo>
                  <a:cubicBezTo>
                    <a:pt x="44" y="36"/>
                    <a:pt x="42" y="38"/>
                    <a:pt x="40" y="40"/>
                  </a:cubicBezTo>
                  <a:cubicBezTo>
                    <a:pt x="38" y="42"/>
                    <a:pt x="36" y="45"/>
                    <a:pt x="34" y="47"/>
                  </a:cubicBezTo>
                  <a:cubicBezTo>
                    <a:pt x="32" y="50"/>
                    <a:pt x="31" y="53"/>
                    <a:pt x="30" y="55"/>
                  </a:cubicBezTo>
                  <a:cubicBezTo>
                    <a:pt x="29" y="57"/>
                    <a:pt x="30" y="60"/>
                    <a:pt x="32" y="61"/>
                  </a:cubicBezTo>
                  <a:cubicBezTo>
                    <a:pt x="34" y="62"/>
                    <a:pt x="36" y="61"/>
                    <a:pt x="37" y="59"/>
                  </a:cubicBezTo>
                  <a:cubicBezTo>
                    <a:pt x="38" y="56"/>
                    <a:pt x="39" y="54"/>
                    <a:pt x="41" y="52"/>
                  </a:cubicBezTo>
                  <a:cubicBezTo>
                    <a:pt x="42" y="50"/>
                    <a:pt x="44" y="48"/>
                    <a:pt x="46" y="46"/>
                  </a:cubicBezTo>
                  <a:cubicBezTo>
                    <a:pt x="48" y="44"/>
                    <a:pt x="49" y="43"/>
                    <a:pt x="52" y="41"/>
                  </a:cubicBezTo>
                  <a:cubicBezTo>
                    <a:pt x="54" y="40"/>
                    <a:pt x="56" y="38"/>
                    <a:pt x="58" y="37"/>
                  </a:cubicBezTo>
                  <a:cubicBezTo>
                    <a:pt x="60" y="37"/>
                    <a:pt x="61" y="34"/>
                    <a:pt x="60" y="32"/>
                  </a:cubicBezTo>
                  <a:cubicBezTo>
                    <a:pt x="59" y="30"/>
                    <a:pt x="57" y="29"/>
                    <a:pt x="55" y="30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60" y="150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5" y="115"/>
                    <a:pt x="139" y="109"/>
                    <a:pt x="142" y="102"/>
                  </a:cubicBezTo>
                  <a:cubicBezTo>
                    <a:pt x="145" y="93"/>
                    <a:pt x="147" y="84"/>
                    <a:pt x="147" y="74"/>
                  </a:cubicBezTo>
                  <a:cubicBezTo>
                    <a:pt x="147" y="64"/>
                    <a:pt x="145" y="55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38" y="37"/>
                    <a:pt x="133" y="29"/>
                    <a:pt x="126" y="22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19" y="15"/>
                    <a:pt x="111" y="10"/>
                    <a:pt x="102" y="6"/>
                  </a:cubicBezTo>
                  <a:cubicBezTo>
                    <a:pt x="93" y="2"/>
                    <a:pt x="84" y="0"/>
                    <a:pt x="74" y="0"/>
                  </a:cubicBezTo>
                  <a:cubicBezTo>
                    <a:pt x="53" y="0"/>
                    <a:pt x="35" y="8"/>
                    <a:pt x="21" y="22"/>
                  </a:cubicBezTo>
                  <a:cubicBezTo>
                    <a:pt x="15" y="29"/>
                    <a:pt x="9" y="37"/>
                    <a:pt x="6" y="46"/>
                  </a:cubicBezTo>
                  <a:cubicBezTo>
                    <a:pt x="2" y="55"/>
                    <a:pt x="0" y="64"/>
                    <a:pt x="0" y="74"/>
                  </a:cubicBezTo>
                  <a:cubicBezTo>
                    <a:pt x="0" y="84"/>
                    <a:pt x="2" y="93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9" y="111"/>
                    <a:pt x="15" y="119"/>
                    <a:pt x="21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8" y="133"/>
                    <a:pt x="36" y="138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54" y="146"/>
                    <a:pt x="64" y="148"/>
                    <a:pt x="74" y="148"/>
                  </a:cubicBezTo>
                  <a:cubicBezTo>
                    <a:pt x="84" y="148"/>
                    <a:pt x="93" y="146"/>
                    <a:pt x="102" y="142"/>
                  </a:cubicBezTo>
                  <a:cubicBezTo>
                    <a:pt x="109" y="139"/>
                    <a:pt x="115" y="135"/>
                    <a:pt x="121" y="13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63"/>
                    <a:pt x="157" y="163"/>
                    <a:pt x="160" y="160"/>
                  </a:cubicBezTo>
                  <a:cubicBezTo>
                    <a:pt x="162" y="157"/>
                    <a:pt x="162" y="153"/>
                    <a:pt x="160" y="150"/>
                  </a:cubicBezTo>
                  <a:close/>
                  <a:moveTo>
                    <a:pt x="116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1" y="122"/>
                    <a:pt x="104" y="127"/>
                    <a:pt x="97" y="130"/>
                  </a:cubicBezTo>
                  <a:cubicBezTo>
                    <a:pt x="90" y="133"/>
                    <a:pt x="82" y="134"/>
                    <a:pt x="74" y="134"/>
                  </a:cubicBezTo>
                  <a:cubicBezTo>
                    <a:pt x="65" y="134"/>
                    <a:pt x="58" y="133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3" y="127"/>
                    <a:pt x="37" y="122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6" y="111"/>
                    <a:pt x="21" y="104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5" y="90"/>
                    <a:pt x="13" y="82"/>
                    <a:pt x="13" y="74"/>
                  </a:cubicBezTo>
                  <a:cubicBezTo>
                    <a:pt x="13" y="66"/>
                    <a:pt x="15" y="58"/>
                    <a:pt x="18" y="51"/>
                  </a:cubicBezTo>
                  <a:cubicBezTo>
                    <a:pt x="21" y="44"/>
                    <a:pt x="26" y="37"/>
                    <a:pt x="31" y="31"/>
                  </a:cubicBezTo>
                  <a:cubicBezTo>
                    <a:pt x="42" y="21"/>
                    <a:pt x="57" y="14"/>
                    <a:pt x="74" y="14"/>
                  </a:cubicBezTo>
                  <a:cubicBezTo>
                    <a:pt x="82" y="14"/>
                    <a:pt x="90" y="15"/>
                    <a:pt x="97" y="18"/>
                  </a:cubicBezTo>
                  <a:cubicBezTo>
                    <a:pt x="104" y="21"/>
                    <a:pt x="111" y="26"/>
                    <a:pt x="116" y="31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22" y="37"/>
                    <a:pt x="126" y="44"/>
                    <a:pt x="129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32" y="58"/>
                    <a:pt x="134" y="66"/>
                    <a:pt x="134" y="74"/>
                  </a:cubicBezTo>
                  <a:cubicBezTo>
                    <a:pt x="134" y="82"/>
                    <a:pt x="132" y="90"/>
                    <a:pt x="129" y="97"/>
                  </a:cubicBezTo>
                  <a:cubicBezTo>
                    <a:pt x="126" y="104"/>
                    <a:pt x="122" y="111"/>
                    <a:pt x="116" y="117"/>
                  </a:cubicBezTo>
                  <a:close/>
                  <a:moveTo>
                    <a:pt x="117" y="70"/>
                  </a:moveTo>
                  <a:cubicBezTo>
                    <a:pt x="117" y="70"/>
                    <a:pt x="117" y="70"/>
                    <a:pt x="117" y="70"/>
                  </a:cubicBezTo>
                  <a:cubicBezTo>
                    <a:pt x="115" y="70"/>
                    <a:pt x="113" y="72"/>
                    <a:pt x="113" y="74"/>
                  </a:cubicBezTo>
                  <a:cubicBezTo>
                    <a:pt x="113" y="79"/>
                    <a:pt x="112" y="84"/>
                    <a:pt x="110" y="89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8" y="94"/>
                    <a:pt x="105" y="98"/>
                    <a:pt x="102" y="102"/>
                  </a:cubicBezTo>
                  <a:cubicBezTo>
                    <a:pt x="98" y="106"/>
                    <a:pt x="94" y="109"/>
                    <a:pt x="89" y="111"/>
                  </a:cubicBezTo>
                  <a:cubicBezTo>
                    <a:pt x="84" y="113"/>
                    <a:pt x="79" y="114"/>
                    <a:pt x="74" y="114"/>
                  </a:cubicBezTo>
                  <a:cubicBezTo>
                    <a:pt x="71" y="114"/>
                    <a:pt x="70" y="115"/>
                    <a:pt x="70" y="118"/>
                  </a:cubicBezTo>
                  <a:cubicBezTo>
                    <a:pt x="70" y="120"/>
                    <a:pt x="71" y="122"/>
                    <a:pt x="74" y="122"/>
                  </a:cubicBezTo>
                  <a:cubicBezTo>
                    <a:pt x="80" y="122"/>
                    <a:pt x="86" y="120"/>
                    <a:pt x="92" y="118"/>
                  </a:cubicBezTo>
                  <a:cubicBezTo>
                    <a:pt x="98" y="116"/>
                    <a:pt x="103" y="112"/>
                    <a:pt x="107" y="108"/>
                  </a:cubicBezTo>
                  <a:cubicBezTo>
                    <a:pt x="112" y="103"/>
                    <a:pt x="115" y="98"/>
                    <a:pt x="118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20" y="86"/>
                    <a:pt x="121" y="80"/>
                    <a:pt x="121" y="74"/>
                  </a:cubicBezTo>
                  <a:cubicBezTo>
                    <a:pt x="121" y="72"/>
                    <a:pt x="120" y="70"/>
                    <a:pt x="117" y="7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745192" y="222580"/>
              <a:ext cx="305678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Discussion</a:t>
              </a:r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 </a:t>
              </a:r>
              <a:endParaRPr lang="zh-CN" alt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347655" y="286315"/>
              <a:ext cx="6649416" cy="43088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zh-CN" sz="22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Protecting the nature is protecting ourselves.</a:t>
              </a:r>
              <a:endParaRPr lang="zh-CN" altLang="en-US" sz="2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5020065" y="219280"/>
              <a:ext cx="437448" cy="564955"/>
            </a:xfrm>
            <a:custGeom>
              <a:avLst/>
              <a:gdLst>
                <a:gd name="T0" fmla="*/ 450 w 528"/>
                <a:gd name="T1" fmla="*/ 110 h 626"/>
                <a:gd name="T2" fmla="*/ 346 w 528"/>
                <a:gd name="T3" fmla="*/ 16 h 626"/>
                <a:gd name="T4" fmla="*/ 222 w 528"/>
                <a:gd name="T5" fmla="*/ 4 h 626"/>
                <a:gd name="T6" fmla="*/ 102 w 528"/>
                <a:gd name="T7" fmla="*/ 76 h 626"/>
                <a:gd name="T8" fmla="*/ 54 w 528"/>
                <a:gd name="T9" fmla="*/ 210 h 626"/>
                <a:gd name="T10" fmla="*/ 90 w 528"/>
                <a:gd name="T11" fmla="*/ 328 h 626"/>
                <a:gd name="T12" fmla="*/ 202 w 528"/>
                <a:gd name="T13" fmla="*/ 410 h 626"/>
                <a:gd name="T14" fmla="*/ 326 w 528"/>
                <a:gd name="T15" fmla="*/ 410 h 626"/>
                <a:gd name="T16" fmla="*/ 438 w 528"/>
                <a:gd name="T17" fmla="*/ 328 h 626"/>
                <a:gd name="T18" fmla="*/ 474 w 528"/>
                <a:gd name="T19" fmla="*/ 210 h 626"/>
                <a:gd name="T20" fmla="*/ 438 w 528"/>
                <a:gd name="T21" fmla="*/ 210 h 626"/>
                <a:gd name="T22" fmla="*/ 376 w 528"/>
                <a:gd name="T23" fmla="*/ 258 h 626"/>
                <a:gd name="T24" fmla="*/ 376 w 528"/>
                <a:gd name="T25" fmla="*/ 162 h 626"/>
                <a:gd name="T26" fmla="*/ 368 w 528"/>
                <a:gd name="T27" fmla="*/ 128 h 626"/>
                <a:gd name="T28" fmla="*/ 354 w 528"/>
                <a:gd name="T29" fmla="*/ 60 h 626"/>
                <a:gd name="T30" fmla="*/ 342 w 528"/>
                <a:gd name="T31" fmla="*/ 230 h 626"/>
                <a:gd name="T32" fmla="*/ 188 w 528"/>
                <a:gd name="T33" fmla="*/ 248 h 626"/>
                <a:gd name="T34" fmla="*/ 226 w 528"/>
                <a:gd name="T35" fmla="*/ 176 h 626"/>
                <a:gd name="T36" fmla="*/ 342 w 528"/>
                <a:gd name="T37" fmla="*/ 210 h 626"/>
                <a:gd name="T38" fmla="*/ 304 w 528"/>
                <a:gd name="T39" fmla="*/ 72 h 626"/>
                <a:gd name="T40" fmla="*/ 264 w 528"/>
                <a:gd name="T41" fmla="*/ 142 h 626"/>
                <a:gd name="T42" fmla="*/ 226 w 528"/>
                <a:gd name="T43" fmla="*/ 72 h 626"/>
                <a:gd name="T44" fmla="*/ 198 w 528"/>
                <a:gd name="T45" fmla="*/ 50 h 626"/>
                <a:gd name="T46" fmla="*/ 120 w 528"/>
                <a:gd name="T47" fmla="*/ 112 h 626"/>
                <a:gd name="T48" fmla="*/ 104 w 528"/>
                <a:gd name="T49" fmla="*/ 276 h 626"/>
                <a:gd name="T50" fmla="*/ 92 w 528"/>
                <a:gd name="T51" fmla="*/ 192 h 626"/>
                <a:gd name="T52" fmla="*/ 154 w 528"/>
                <a:gd name="T53" fmla="*/ 162 h 626"/>
                <a:gd name="T54" fmla="*/ 128 w 528"/>
                <a:gd name="T55" fmla="*/ 266 h 626"/>
                <a:gd name="T56" fmla="*/ 160 w 528"/>
                <a:gd name="T57" fmla="*/ 292 h 626"/>
                <a:gd name="T58" fmla="*/ 154 w 528"/>
                <a:gd name="T59" fmla="*/ 344 h 626"/>
                <a:gd name="T60" fmla="*/ 244 w 528"/>
                <a:gd name="T61" fmla="*/ 364 h 626"/>
                <a:gd name="T62" fmla="*/ 196 w 528"/>
                <a:gd name="T63" fmla="*/ 284 h 626"/>
                <a:gd name="T64" fmla="*/ 320 w 528"/>
                <a:gd name="T65" fmla="*/ 320 h 626"/>
                <a:gd name="T66" fmla="*/ 264 w 528"/>
                <a:gd name="T67" fmla="*/ 370 h 626"/>
                <a:gd name="T68" fmla="*/ 368 w 528"/>
                <a:gd name="T69" fmla="*/ 292 h 626"/>
                <a:gd name="T70" fmla="*/ 330 w 528"/>
                <a:gd name="T71" fmla="*/ 370 h 626"/>
                <a:gd name="T72" fmla="*/ 206 w 528"/>
                <a:gd name="T73" fmla="*/ 494 h 626"/>
                <a:gd name="T74" fmla="*/ 116 w 528"/>
                <a:gd name="T75" fmla="*/ 428 h 626"/>
                <a:gd name="T76" fmla="*/ 110 w 528"/>
                <a:gd name="T77" fmla="*/ 460 h 626"/>
                <a:gd name="T78" fmla="*/ 38 w 528"/>
                <a:gd name="T79" fmla="*/ 366 h 626"/>
                <a:gd name="T80" fmla="*/ 12 w 528"/>
                <a:gd name="T81" fmla="*/ 356 h 626"/>
                <a:gd name="T82" fmla="*/ 2 w 528"/>
                <a:gd name="T83" fmla="*/ 380 h 626"/>
                <a:gd name="T84" fmla="*/ 42 w 528"/>
                <a:gd name="T85" fmla="*/ 508 h 626"/>
                <a:gd name="T86" fmla="*/ 184 w 528"/>
                <a:gd name="T87" fmla="*/ 624 h 626"/>
                <a:gd name="T88" fmla="*/ 226 w 528"/>
                <a:gd name="T89" fmla="*/ 608 h 626"/>
                <a:gd name="T90" fmla="*/ 218 w 528"/>
                <a:gd name="T91" fmla="*/ 516 h 626"/>
                <a:gd name="T92" fmla="*/ 510 w 528"/>
                <a:gd name="T93" fmla="*/ 356 h 626"/>
                <a:gd name="T94" fmla="*/ 492 w 528"/>
                <a:gd name="T95" fmla="*/ 366 h 626"/>
                <a:gd name="T96" fmla="*/ 420 w 528"/>
                <a:gd name="T97" fmla="*/ 460 h 626"/>
                <a:gd name="T98" fmla="*/ 406 w 528"/>
                <a:gd name="T99" fmla="*/ 426 h 626"/>
                <a:gd name="T100" fmla="*/ 322 w 528"/>
                <a:gd name="T101" fmla="*/ 494 h 626"/>
                <a:gd name="T102" fmla="*/ 296 w 528"/>
                <a:gd name="T103" fmla="*/ 588 h 626"/>
                <a:gd name="T104" fmla="*/ 320 w 528"/>
                <a:gd name="T105" fmla="*/ 622 h 626"/>
                <a:gd name="T106" fmla="*/ 370 w 528"/>
                <a:gd name="T107" fmla="*/ 606 h 626"/>
                <a:gd name="T108" fmla="*/ 494 w 528"/>
                <a:gd name="T109" fmla="*/ 500 h 626"/>
                <a:gd name="T110" fmla="*/ 528 w 528"/>
                <a:gd name="T111" fmla="*/ 37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626">
                  <a:moveTo>
                    <a:pt x="474" y="210"/>
                  </a:moveTo>
                  <a:lnTo>
                    <a:pt x="474" y="210"/>
                  </a:lnTo>
                  <a:lnTo>
                    <a:pt x="474" y="188"/>
                  </a:lnTo>
                  <a:lnTo>
                    <a:pt x="470" y="168"/>
                  </a:lnTo>
                  <a:lnTo>
                    <a:pt x="464" y="148"/>
                  </a:lnTo>
                  <a:lnTo>
                    <a:pt x="458" y="128"/>
                  </a:lnTo>
                  <a:lnTo>
                    <a:pt x="450" y="110"/>
                  </a:lnTo>
                  <a:lnTo>
                    <a:pt x="438" y="92"/>
                  </a:lnTo>
                  <a:lnTo>
                    <a:pt x="426" y="76"/>
                  </a:lnTo>
                  <a:lnTo>
                    <a:pt x="412" y="62"/>
                  </a:lnTo>
                  <a:lnTo>
                    <a:pt x="398" y="48"/>
                  </a:lnTo>
                  <a:lnTo>
                    <a:pt x="382" y="36"/>
                  </a:lnTo>
                  <a:lnTo>
                    <a:pt x="364" y="26"/>
                  </a:lnTo>
                  <a:lnTo>
                    <a:pt x="346" y="16"/>
                  </a:lnTo>
                  <a:lnTo>
                    <a:pt x="326" y="10"/>
                  </a:lnTo>
                  <a:lnTo>
                    <a:pt x="306" y="4"/>
                  </a:lnTo>
                  <a:lnTo>
                    <a:pt x="286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42" y="2"/>
                  </a:lnTo>
                  <a:lnTo>
                    <a:pt x="222" y="4"/>
                  </a:lnTo>
                  <a:lnTo>
                    <a:pt x="202" y="10"/>
                  </a:lnTo>
                  <a:lnTo>
                    <a:pt x="182" y="16"/>
                  </a:lnTo>
                  <a:lnTo>
                    <a:pt x="164" y="26"/>
                  </a:lnTo>
                  <a:lnTo>
                    <a:pt x="148" y="36"/>
                  </a:lnTo>
                  <a:lnTo>
                    <a:pt x="130" y="48"/>
                  </a:lnTo>
                  <a:lnTo>
                    <a:pt x="116" y="62"/>
                  </a:lnTo>
                  <a:lnTo>
                    <a:pt x="102" y="76"/>
                  </a:lnTo>
                  <a:lnTo>
                    <a:pt x="90" y="92"/>
                  </a:lnTo>
                  <a:lnTo>
                    <a:pt x="80" y="110"/>
                  </a:lnTo>
                  <a:lnTo>
                    <a:pt x="70" y="128"/>
                  </a:lnTo>
                  <a:lnTo>
                    <a:pt x="64" y="148"/>
                  </a:lnTo>
                  <a:lnTo>
                    <a:pt x="58" y="168"/>
                  </a:lnTo>
                  <a:lnTo>
                    <a:pt x="56" y="188"/>
                  </a:lnTo>
                  <a:lnTo>
                    <a:pt x="54" y="210"/>
                  </a:lnTo>
                  <a:lnTo>
                    <a:pt x="54" y="210"/>
                  </a:lnTo>
                  <a:lnTo>
                    <a:pt x="56" y="232"/>
                  </a:lnTo>
                  <a:lnTo>
                    <a:pt x="58" y="252"/>
                  </a:lnTo>
                  <a:lnTo>
                    <a:pt x="64" y="272"/>
                  </a:lnTo>
                  <a:lnTo>
                    <a:pt x="70" y="292"/>
                  </a:lnTo>
                  <a:lnTo>
                    <a:pt x="80" y="310"/>
                  </a:lnTo>
                  <a:lnTo>
                    <a:pt x="90" y="328"/>
                  </a:lnTo>
                  <a:lnTo>
                    <a:pt x="102" y="344"/>
                  </a:lnTo>
                  <a:lnTo>
                    <a:pt x="116" y="358"/>
                  </a:lnTo>
                  <a:lnTo>
                    <a:pt x="130" y="372"/>
                  </a:lnTo>
                  <a:lnTo>
                    <a:pt x="148" y="384"/>
                  </a:lnTo>
                  <a:lnTo>
                    <a:pt x="164" y="394"/>
                  </a:lnTo>
                  <a:lnTo>
                    <a:pt x="182" y="404"/>
                  </a:lnTo>
                  <a:lnTo>
                    <a:pt x="202" y="410"/>
                  </a:lnTo>
                  <a:lnTo>
                    <a:pt x="222" y="416"/>
                  </a:lnTo>
                  <a:lnTo>
                    <a:pt x="242" y="418"/>
                  </a:lnTo>
                  <a:lnTo>
                    <a:pt x="264" y="420"/>
                  </a:lnTo>
                  <a:lnTo>
                    <a:pt x="264" y="420"/>
                  </a:lnTo>
                  <a:lnTo>
                    <a:pt x="286" y="418"/>
                  </a:lnTo>
                  <a:lnTo>
                    <a:pt x="306" y="416"/>
                  </a:lnTo>
                  <a:lnTo>
                    <a:pt x="326" y="410"/>
                  </a:lnTo>
                  <a:lnTo>
                    <a:pt x="346" y="404"/>
                  </a:lnTo>
                  <a:lnTo>
                    <a:pt x="364" y="394"/>
                  </a:lnTo>
                  <a:lnTo>
                    <a:pt x="382" y="384"/>
                  </a:lnTo>
                  <a:lnTo>
                    <a:pt x="398" y="372"/>
                  </a:lnTo>
                  <a:lnTo>
                    <a:pt x="412" y="358"/>
                  </a:lnTo>
                  <a:lnTo>
                    <a:pt x="426" y="344"/>
                  </a:lnTo>
                  <a:lnTo>
                    <a:pt x="438" y="328"/>
                  </a:lnTo>
                  <a:lnTo>
                    <a:pt x="450" y="310"/>
                  </a:lnTo>
                  <a:lnTo>
                    <a:pt x="458" y="292"/>
                  </a:lnTo>
                  <a:lnTo>
                    <a:pt x="464" y="272"/>
                  </a:lnTo>
                  <a:lnTo>
                    <a:pt x="470" y="252"/>
                  </a:lnTo>
                  <a:lnTo>
                    <a:pt x="474" y="232"/>
                  </a:lnTo>
                  <a:lnTo>
                    <a:pt x="474" y="210"/>
                  </a:lnTo>
                  <a:lnTo>
                    <a:pt x="474" y="210"/>
                  </a:lnTo>
                  <a:close/>
                  <a:moveTo>
                    <a:pt x="426" y="144"/>
                  </a:moveTo>
                  <a:lnTo>
                    <a:pt x="426" y="144"/>
                  </a:lnTo>
                  <a:lnTo>
                    <a:pt x="432" y="160"/>
                  </a:lnTo>
                  <a:lnTo>
                    <a:pt x="436" y="176"/>
                  </a:lnTo>
                  <a:lnTo>
                    <a:pt x="438" y="192"/>
                  </a:lnTo>
                  <a:lnTo>
                    <a:pt x="438" y="210"/>
                  </a:lnTo>
                  <a:lnTo>
                    <a:pt x="438" y="210"/>
                  </a:lnTo>
                  <a:lnTo>
                    <a:pt x="438" y="228"/>
                  </a:lnTo>
                  <a:lnTo>
                    <a:pt x="436" y="244"/>
                  </a:lnTo>
                  <a:lnTo>
                    <a:pt x="432" y="260"/>
                  </a:lnTo>
                  <a:lnTo>
                    <a:pt x="426" y="276"/>
                  </a:lnTo>
                  <a:lnTo>
                    <a:pt x="426" y="276"/>
                  </a:lnTo>
                  <a:lnTo>
                    <a:pt x="400" y="266"/>
                  </a:lnTo>
                  <a:lnTo>
                    <a:pt x="376" y="258"/>
                  </a:lnTo>
                  <a:lnTo>
                    <a:pt x="376" y="258"/>
                  </a:lnTo>
                  <a:lnTo>
                    <a:pt x="378" y="234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78" y="186"/>
                  </a:lnTo>
                  <a:lnTo>
                    <a:pt x="376" y="162"/>
                  </a:lnTo>
                  <a:lnTo>
                    <a:pt x="376" y="162"/>
                  </a:lnTo>
                  <a:lnTo>
                    <a:pt x="400" y="154"/>
                  </a:lnTo>
                  <a:lnTo>
                    <a:pt x="426" y="144"/>
                  </a:lnTo>
                  <a:lnTo>
                    <a:pt x="426" y="144"/>
                  </a:lnTo>
                  <a:close/>
                  <a:moveTo>
                    <a:pt x="408" y="112"/>
                  </a:moveTo>
                  <a:lnTo>
                    <a:pt x="408" y="112"/>
                  </a:lnTo>
                  <a:lnTo>
                    <a:pt x="388" y="120"/>
                  </a:lnTo>
                  <a:lnTo>
                    <a:pt x="368" y="128"/>
                  </a:lnTo>
                  <a:lnTo>
                    <a:pt x="368" y="128"/>
                  </a:lnTo>
                  <a:lnTo>
                    <a:pt x="362" y="104"/>
                  </a:lnTo>
                  <a:lnTo>
                    <a:pt x="352" y="84"/>
                  </a:lnTo>
                  <a:lnTo>
                    <a:pt x="342" y="66"/>
                  </a:lnTo>
                  <a:lnTo>
                    <a:pt x="330" y="50"/>
                  </a:lnTo>
                  <a:lnTo>
                    <a:pt x="330" y="50"/>
                  </a:lnTo>
                  <a:lnTo>
                    <a:pt x="354" y="60"/>
                  </a:lnTo>
                  <a:lnTo>
                    <a:pt x="374" y="76"/>
                  </a:lnTo>
                  <a:lnTo>
                    <a:pt x="392" y="92"/>
                  </a:lnTo>
                  <a:lnTo>
                    <a:pt x="408" y="112"/>
                  </a:lnTo>
                  <a:lnTo>
                    <a:pt x="408" y="112"/>
                  </a:lnTo>
                  <a:close/>
                  <a:moveTo>
                    <a:pt x="342" y="210"/>
                  </a:moveTo>
                  <a:lnTo>
                    <a:pt x="342" y="210"/>
                  </a:lnTo>
                  <a:lnTo>
                    <a:pt x="342" y="230"/>
                  </a:lnTo>
                  <a:lnTo>
                    <a:pt x="340" y="248"/>
                  </a:lnTo>
                  <a:lnTo>
                    <a:pt x="340" y="248"/>
                  </a:lnTo>
                  <a:lnTo>
                    <a:pt x="302" y="244"/>
                  </a:lnTo>
                  <a:lnTo>
                    <a:pt x="264" y="242"/>
                  </a:lnTo>
                  <a:lnTo>
                    <a:pt x="226" y="244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88" y="230"/>
                  </a:lnTo>
                  <a:lnTo>
                    <a:pt x="186" y="210"/>
                  </a:lnTo>
                  <a:lnTo>
                    <a:pt x="186" y="210"/>
                  </a:lnTo>
                  <a:lnTo>
                    <a:pt x="188" y="190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226" y="176"/>
                  </a:lnTo>
                  <a:lnTo>
                    <a:pt x="264" y="178"/>
                  </a:lnTo>
                  <a:lnTo>
                    <a:pt x="264" y="178"/>
                  </a:lnTo>
                  <a:lnTo>
                    <a:pt x="302" y="176"/>
                  </a:lnTo>
                  <a:lnTo>
                    <a:pt x="340" y="172"/>
                  </a:lnTo>
                  <a:lnTo>
                    <a:pt x="340" y="172"/>
                  </a:lnTo>
                  <a:lnTo>
                    <a:pt x="342" y="190"/>
                  </a:lnTo>
                  <a:lnTo>
                    <a:pt x="342" y="210"/>
                  </a:lnTo>
                  <a:lnTo>
                    <a:pt x="342" y="210"/>
                  </a:lnTo>
                  <a:close/>
                  <a:moveTo>
                    <a:pt x="264" y="50"/>
                  </a:moveTo>
                  <a:lnTo>
                    <a:pt x="264" y="50"/>
                  </a:lnTo>
                  <a:lnTo>
                    <a:pt x="274" y="52"/>
                  </a:lnTo>
                  <a:lnTo>
                    <a:pt x="284" y="56"/>
                  </a:lnTo>
                  <a:lnTo>
                    <a:pt x="294" y="64"/>
                  </a:lnTo>
                  <a:lnTo>
                    <a:pt x="304" y="72"/>
                  </a:lnTo>
                  <a:lnTo>
                    <a:pt x="312" y="86"/>
                  </a:lnTo>
                  <a:lnTo>
                    <a:pt x="320" y="100"/>
                  </a:lnTo>
                  <a:lnTo>
                    <a:pt x="328" y="118"/>
                  </a:lnTo>
                  <a:lnTo>
                    <a:pt x="334" y="136"/>
                  </a:lnTo>
                  <a:lnTo>
                    <a:pt x="334" y="136"/>
                  </a:lnTo>
                  <a:lnTo>
                    <a:pt x="298" y="142"/>
                  </a:lnTo>
                  <a:lnTo>
                    <a:pt x="264" y="142"/>
                  </a:lnTo>
                  <a:lnTo>
                    <a:pt x="230" y="142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202" y="118"/>
                  </a:lnTo>
                  <a:lnTo>
                    <a:pt x="208" y="100"/>
                  </a:lnTo>
                  <a:lnTo>
                    <a:pt x="216" y="86"/>
                  </a:lnTo>
                  <a:lnTo>
                    <a:pt x="226" y="72"/>
                  </a:lnTo>
                  <a:lnTo>
                    <a:pt x="234" y="64"/>
                  </a:lnTo>
                  <a:lnTo>
                    <a:pt x="244" y="56"/>
                  </a:lnTo>
                  <a:lnTo>
                    <a:pt x="254" y="52"/>
                  </a:lnTo>
                  <a:lnTo>
                    <a:pt x="264" y="50"/>
                  </a:lnTo>
                  <a:lnTo>
                    <a:pt x="264" y="50"/>
                  </a:lnTo>
                  <a:close/>
                  <a:moveTo>
                    <a:pt x="198" y="50"/>
                  </a:moveTo>
                  <a:lnTo>
                    <a:pt x="198" y="50"/>
                  </a:lnTo>
                  <a:lnTo>
                    <a:pt x="186" y="66"/>
                  </a:lnTo>
                  <a:lnTo>
                    <a:pt x="176" y="84"/>
                  </a:lnTo>
                  <a:lnTo>
                    <a:pt x="168" y="104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40" y="120"/>
                  </a:lnTo>
                  <a:lnTo>
                    <a:pt x="120" y="112"/>
                  </a:lnTo>
                  <a:lnTo>
                    <a:pt x="120" y="112"/>
                  </a:lnTo>
                  <a:lnTo>
                    <a:pt x="136" y="92"/>
                  </a:lnTo>
                  <a:lnTo>
                    <a:pt x="154" y="76"/>
                  </a:lnTo>
                  <a:lnTo>
                    <a:pt x="176" y="60"/>
                  </a:lnTo>
                  <a:lnTo>
                    <a:pt x="198" y="50"/>
                  </a:lnTo>
                  <a:lnTo>
                    <a:pt x="198" y="50"/>
                  </a:lnTo>
                  <a:close/>
                  <a:moveTo>
                    <a:pt x="104" y="276"/>
                  </a:moveTo>
                  <a:lnTo>
                    <a:pt x="104" y="276"/>
                  </a:lnTo>
                  <a:lnTo>
                    <a:pt x="98" y="260"/>
                  </a:lnTo>
                  <a:lnTo>
                    <a:pt x="94" y="244"/>
                  </a:lnTo>
                  <a:lnTo>
                    <a:pt x="92" y="228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2" y="192"/>
                  </a:lnTo>
                  <a:lnTo>
                    <a:pt x="94" y="176"/>
                  </a:lnTo>
                  <a:lnTo>
                    <a:pt x="98" y="160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28" y="154"/>
                  </a:lnTo>
                  <a:lnTo>
                    <a:pt x="154" y="162"/>
                  </a:lnTo>
                  <a:lnTo>
                    <a:pt x="154" y="162"/>
                  </a:lnTo>
                  <a:lnTo>
                    <a:pt x="152" y="186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2" y="234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28" y="266"/>
                  </a:lnTo>
                  <a:lnTo>
                    <a:pt x="104" y="276"/>
                  </a:lnTo>
                  <a:lnTo>
                    <a:pt x="104" y="276"/>
                  </a:lnTo>
                  <a:close/>
                  <a:moveTo>
                    <a:pt x="120" y="308"/>
                  </a:moveTo>
                  <a:lnTo>
                    <a:pt x="120" y="308"/>
                  </a:lnTo>
                  <a:lnTo>
                    <a:pt x="140" y="300"/>
                  </a:lnTo>
                  <a:lnTo>
                    <a:pt x="160" y="292"/>
                  </a:lnTo>
                  <a:lnTo>
                    <a:pt x="160" y="292"/>
                  </a:lnTo>
                  <a:lnTo>
                    <a:pt x="168" y="316"/>
                  </a:lnTo>
                  <a:lnTo>
                    <a:pt x="176" y="336"/>
                  </a:lnTo>
                  <a:lnTo>
                    <a:pt x="186" y="354"/>
                  </a:lnTo>
                  <a:lnTo>
                    <a:pt x="198" y="370"/>
                  </a:lnTo>
                  <a:lnTo>
                    <a:pt x="198" y="370"/>
                  </a:lnTo>
                  <a:lnTo>
                    <a:pt x="176" y="360"/>
                  </a:lnTo>
                  <a:lnTo>
                    <a:pt x="154" y="344"/>
                  </a:lnTo>
                  <a:lnTo>
                    <a:pt x="136" y="328"/>
                  </a:lnTo>
                  <a:lnTo>
                    <a:pt x="120" y="308"/>
                  </a:lnTo>
                  <a:lnTo>
                    <a:pt x="120" y="308"/>
                  </a:lnTo>
                  <a:close/>
                  <a:moveTo>
                    <a:pt x="264" y="370"/>
                  </a:moveTo>
                  <a:lnTo>
                    <a:pt x="264" y="370"/>
                  </a:lnTo>
                  <a:lnTo>
                    <a:pt x="254" y="368"/>
                  </a:lnTo>
                  <a:lnTo>
                    <a:pt x="244" y="364"/>
                  </a:lnTo>
                  <a:lnTo>
                    <a:pt x="234" y="356"/>
                  </a:lnTo>
                  <a:lnTo>
                    <a:pt x="226" y="348"/>
                  </a:lnTo>
                  <a:lnTo>
                    <a:pt x="216" y="334"/>
                  </a:lnTo>
                  <a:lnTo>
                    <a:pt x="208" y="320"/>
                  </a:lnTo>
                  <a:lnTo>
                    <a:pt x="202" y="302"/>
                  </a:lnTo>
                  <a:lnTo>
                    <a:pt x="196" y="284"/>
                  </a:lnTo>
                  <a:lnTo>
                    <a:pt x="196" y="284"/>
                  </a:lnTo>
                  <a:lnTo>
                    <a:pt x="230" y="278"/>
                  </a:lnTo>
                  <a:lnTo>
                    <a:pt x="264" y="278"/>
                  </a:lnTo>
                  <a:lnTo>
                    <a:pt x="298" y="278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28" y="302"/>
                  </a:lnTo>
                  <a:lnTo>
                    <a:pt x="320" y="320"/>
                  </a:lnTo>
                  <a:lnTo>
                    <a:pt x="312" y="334"/>
                  </a:lnTo>
                  <a:lnTo>
                    <a:pt x="304" y="348"/>
                  </a:lnTo>
                  <a:lnTo>
                    <a:pt x="294" y="356"/>
                  </a:lnTo>
                  <a:lnTo>
                    <a:pt x="284" y="364"/>
                  </a:lnTo>
                  <a:lnTo>
                    <a:pt x="274" y="368"/>
                  </a:lnTo>
                  <a:lnTo>
                    <a:pt x="264" y="370"/>
                  </a:lnTo>
                  <a:lnTo>
                    <a:pt x="264" y="370"/>
                  </a:lnTo>
                  <a:close/>
                  <a:moveTo>
                    <a:pt x="330" y="370"/>
                  </a:moveTo>
                  <a:lnTo>
                    <a:pt x="330" y="370"/>
                  </a:lnTo>
                  <a:lnTo>
                    <a:pt x="342" y="354"/>
                  </a:lnTo>
                  <a:lnTo>
                    <a:pt x="352" y="336"/>
                  </a:lnTo>
                  <a:lnTo>
                    <a:pt x="362" y="316"/>
                  </a:lnTo>
                  <a:lnTo>
                    <a:pt x="368" y="292"/>
                  </a:lnTo>
                  <a:lnTo>
                    <a:pt x="368" y="292"/>
                  </a:lnTo>
                  <a:lnTo>
                    <a:pt x="388" y="300"/>
                  </a:lnTo>
                  <a:lnTo>
                    <a:pt x="408" y="308"/>
                  </a:lnTo>
                  <a:lnTo>
                    <a:pt x="408" y="308"/>
                  </a:lnTo>
                  <a:lnTo>
                    <a:pt x="392" y="328"/>
                  </a:lnTo>
                  <a:lnTo>
                    <a:pt x="374" y="344"/>
                  </a:lnTo>
                  <a:lnTo>
                    <a:pt x="354" y="360"/>
                  </a:lnTo>
                  <a:lnTo>
                    <a:pt x="330" y="370"/>
                  </a:lnTo>
                  <a:lnTo>
                    <a:pt x="330" y="370"/>
                  </a:lnTo>
                  <a:close/>
                  <a:moveTo>
                    <a:pt x="218" y="516"/>
                  </a:moveTo>
                  <a:lnTo>
                    <a:pt x="218" y="516"/>
                  </a:lnTo>
                  <a:lnTo>
                    <a:pt x="214" y="50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0" y="428"/>
                  </a:lnTo>
                  <a:lnTo>
                    <a:pt x="122" y="426"/>
                  </a:lnTo>
                  <a:lnTo>
                    <a:pt x="122" y="426"/>
                  </a:lnTo>
                  <a:lnTo>
                    <a:pt x="116" y="428"/>
                  </a:lnTo>
                  <a:lnTo>
                    <a:pt x="110" y="432"/>
                  </a:lnTo>
                  <a:lnTo>
                    <a:pt x="106" y="438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6" y="454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48" y="500"/>
                  </a:lnTo>
                  <a:lnTo>
                    <a:pt x="148" y="500"/>
                  </a:lnTo>
                  <a:lnTo>
                    <a:pt x="80" y="464"/>
                  </a:lnTo>
                  <a:lnTo>
                    <a:pt x="80" y="464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4" y="362"/>
                  </a:lnTo>
                  <a:lnTo>
                    <a:pt x="30" y="358"/>
                  </a:lnTo>
                  <a:lnTo>
                    <a:pt x="26" y="356"/>
                  </a:lnTo>
                  <a:lnTo>
                    <a:pt x="20" y="356"/>
                  </a:lnTo>
                  <a:lnTo>
                    <a:pt x="20" y="356"/>
                  </a:lnTo>
                  <a:lnTo>
                    <a:pt x="12" y="356"/>
                  </a:lnTo>
                  <a:lnTo>
                    <a:pt x="6" y="360"/>
                  </a:lnTo>
                  <a:lnTo>
                    <a:pt x="2" y="368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4" y="500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148" y="584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6" y="614"/>
                  </a:lnTo>
                  <a:lnTo>
                    <a:pt x="174" y="620"/>
                  </a:lnTo>
                  <a:lnTo>
                    <a:pt x="184" y="624"/>
                  </a:lnTo>
                  <a:lnTo>
                    <a:pt x="194" y="626"/>
                  </a:lnTo>
                  <a:lnTo>
                    <a:pt x="194" y="626"/>
                  </a:lnTo>
                  <a:lnTo>
                    <a:pt x="202" y="626"/>
                  </a:lnTo>
                  <a:lnTo>
                    <a:pt x="208" y="622"/>
                  </a:lnTo>
                  <a:lnTo>
                    <a:pt x="216" y="620"/>
                  </a:lnTo>
                  <a:lnTo>
                    <a:pt x="222" y="614"/>
                  </a:lnTo>
                  <a:lnTo>
                    <a:pt x="226" y="608"/>
                  </a:lnTo>
                  <a:lnTo>
                    <a:pt x="230" y="602"/>
                  </a:lnTo>
                  <a:lnTo>
                    <a:pt x="232" y="596"/>
                  </a:lnTo>
                  <a:lnTo>
                    <a:pt x="232" y="588"/>
                  </a:lnTo>
                  <a:lnTo>
                    <a:pt x="232" y="588"/>
                  </a:lnTo>
                  <a:lnTo>
                    <a:pt x="232" y="580"/>
                  </a:lnTo>
                  <a:lnTo>
                    <a:pt x="232" y="580"/>
                  </a:lnTo>
                  <a:lnTo>
                    <a:pt x="218" y="516"/>
                  </a:lnTo>
                  <a:lnTo>
                    <a:pt x="218" y="516"/>
                  </a:lnTo>
                  <a:close/>
                  <a:moveTo>
                    <a:pt x="528" y="374"/>
                  </a:moveTo>
                  <a:lnTo>
                    <a:pt x="528" y="374"/>
                  </a:lnTo>
                  <a:lnTo>
                    <a:pt x="526" y="368"/>
                  </a:lnTo>
                  <a:lnTo>
                    <a:pt x="522" y="360"/>
                  </a:lnTo>
                  <a:lnTo>
                    <a:pt x="516" y="356"/>
                  </a:lnTo>
                  <a:lnTo>
                    <a:pt x="510" y="356"/>
                  </a:lnTo>
                  <a:lnTo>
                    <a:pt x="510" y="356"/>
                  </a:lnTo>
                  <a:lnTo>
                    <a:pt x="504" y="356"/>
                  </a:lnTo>
                  <a:lnTo>
                    <a:pt x="498" y="358"/>
                  </a:lnTo>
                  <a:lnTo>
                    <a:pt x="494" y="362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48" y="464"/>
                  </a:lnTo>
                  <a:lnTo>
                    <a:pt x="448" y="464"/>
                  </a:lnTo>
                  <a:lnTo>
                    <a:pt x="380" y="500"/>
                  </a:lnTo>
                  <a:lnTo>
                    <a:pt x="380" y="50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4" y="454"/>
                  </a:lnTo>
                  <a:lnTo>
                    <a:pt x="426" y="446"/>
                  </a:lnTo>
                  <a:lnTo>
                    <a:pt x="426" y="446"/>
                  </a:lnTo>
                  <a:lnTo>
                    <a:pt x="424" y="438"/>
                  </a:lnTo>
                  <a:lnTo>
                    <a:pt x="420" y="432"/>
                  </a:lnTo>
                  <a:lnTo>
                    <a:pt x="414" y="428"/>
                  </a:lnTo>
                  <a:lnTo>
                    <a:pt x="406" y="426"/>
                  </a:lnTo>
                  <a:lnTo>
                    <a:pt x="406" y="426"/>
                  </a:lnTo>
                  <a:lnTo>
                    <a:pt x="398" y="428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14" y="504"/>
                  </a:lnTo>
                  <a:lnTo>
                    <a:pt x="310" y="516"/>
                  </a:lnTo>
                  <a:lnTo>
                    <a:pt x="310" y="516"/>
                  </a:lnTo>
                  <a:lnTo>
                    <a:pt x="298" y="580"/>
                  </a:lnTo>
                  <a:lnTo>
                    <a:pt x="298" y="580"/>
                  </a:lnTo>
                  <a:lnTo>
                    <a:pt x="296" y="588"/>
                  </a:lnTo>
                  <a:lnTo>
                    <a:pt x="296" y="588"/>
                  </a:lnTo>
                  <a:lnTo>
                    <a:pt x="298" y="596"/>
                  </a:lnTo>
                  <a:lnTo>
                    <a:pt x="300" y="602"/>
                  </a:lnTo>
                  <a:lnTo>
                    <a:pt x="302" y="608"/>
                  </a:lnTo>
                  <a:lnTo>
                    <a:pt x="308" y="614"/>
                  </a:lnTo>
                  <a:lnTo>
                    <a:pt x="314" y="620"/>
                  </a:lnTo>
                  <a:lnTo>
                    <a:pt x="320" y="622"/>
                  </a:lnTo>
                  <a:lnTo>
                    <a:pt x="328" y="626"/>
                  </a:lnTo>
                  <a:lnTo>
                    <a:pt x="336" y="626"/>
                  </a:lnTo>
                  <a:lnTo>
                    <a:pt x="336" y="626"/>
                  </a:lnTo>
                  <a:lnTo>
                    <a:pt x="346" y="624"/>
                  </a:lnTo>
                  <a:lnTo>
                    <a:pt x="356" y="620"/>
                  </a:lnTo>
                  <a:lnTo>
                    <a:pt x="364" y="614"/>
                  </a:lnTo>
                  <a:lnTo>
                    <a:pt x="370" y="606"/>
                  </a:lnTo>
                  <a:lnTo>
                    <a:pt x="370" y="606"/>
                  </a:lnTo>
                  <a:lnTo>
                    <a:pt x="380" y="584"/>
                  </a:lnTo>
                  <a:lnTo>
                    <a:pt x="380" y="584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94" y="500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74"/>
                  </a:lnTo>
                  <a:lnTo>
                    <a:pt x="528" y="374"/>
                  </a:lnTo>
                  <a:close/>
                </a:path>
              </a:pathLst>
            </a:custGeom>
            <a:solidFill>
              <a:srgbClr val="3981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600">
                <a:solidFill>
                  <a:prstClr val="black"/>
                </a:solidFill>
                <a:latin typeface="Calibri" panose="020F0502020204030204"/>
                <a:cs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8" grpId="0" animBg="1"/>
      <p:bldP spid="22" grpId="0" build="p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羚羊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38" y="1978154"/>
            <a:ext cx="2518328" cy="2721435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110831" y="137751"/>
            <a:ext cx="85855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latin typeface="Times New Roman" panose="02020603050405020304" pitchFamily="18" charset="0"/>
              </a:rPr>
              <a:t>Summary---</a:t>
            </a:r>
            <a:r>
              <a:rPr lang="en-US" altLang="zh-CN" sz="3200" b="1" kern="100" dirty="0">
                <a:solidFill>
                  <a:srgbClr val="0000FF"/>
                </a:solidFill>
                <a:latin typeface="Times New Roman" panose="02020603050405020304" pitchFamily="18" charset="0"/>
              </a:rPr>
              <a:t>The thinking mode of the article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829862" y="866217"/>
          <a:ext cx="7499350" cy="545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55308" y="2091264"/>
            <a:ext cx="3702207" cy="440785"/>
          </a:xfrm>
          <a:prstGeom prst="rect">
            <a:avLst/>
          </a:prstGeom>
        </p:spPr>
        <p:txBody>
          <a:bodyPr wrap="square" lIns="91443" tIns="45721" rIns="91443" bIns="45721" anchor="ctr" anchorCtr="0">
            <a:normAutofit/>
          </a:bodyPr>
          <a:lstStyle>
            <a:defPPr>
              <a:defRPr lang="zh-CN"/>
            </a:defPPr>
            <a:lvl1pPr>
              <a:defRPr kern="0">
                <a:latin typeface="隶书" panose="02010509060101010101" charset="-122"/>
                <a:ea typeface="隶书" panose="02010509060101010101" charset="-122"/>
              </a:defRPr>
            </a:lvl1pPr>
          </a:lstStyle>
          <a:p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82594" y="2844484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3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61708" y="2186226"/>
            <a:ext cx="501014" cy="440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2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83828" y="1585939"/>
            <a:ext cx="478894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1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87798" y="3692959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文本框 18"/>
          <p:cNvSpPr txBox="1"/>
          <p:nvPr/>
        </p:nvSpPr>
        <p:spPr>
          <a:xfrm>
            <a:off x="2701960" y="178431"/>
            <a:ext cx="547936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华文楷体" panose="02010600040101010101" pitchFamily="2" charset="-122"/>
              </a:rPr>
              <a:t>Teaching Objectives</a:t>
            </a:r>
            <a:endParaRPr kumimoji="1" lang="en-US" altLang="zh-CN" sz="2800" b="1" i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华文楷体" panose="02010600040101010101" pitchFamily="2" charset="-122"/>
            </a:endParaRPr>
          </a:p>
        </p:txBody>
      </p:sp>
      <p:sp>
        <p:nvSpPr>
          <p:cNvPr id="10" name="内容占位符 2"/>
          <p:cNvSpPr txBox="1"/>
          <p:nvPr/>
        </p:nvSpPr>
        <p:spPr bwMode="auto">
          <a:xfrm>
            <a:off x="1262722" y="1429131"/>
            <a:ext cx="10789585" cy="485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  <a:cs typeface="Times New Roman" panose="02020603050405020304" pitchFamily="18" charset="0"/>
              </a:rPr>
              <a:t>To read and learn the difficult situations the Tibetan antelope once faced;</a:t>
            </a:r>
            <a:endParaRPr lang="en-US" altLang="zh-CN" sz="2500" b="1" dirty="0"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</a:rPr>
              <a:t>To learn about 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the present situation </a:t>
            </a:r>
            <a:r>
              <a:rPr lang="en-US" altLang="zh-CN" sz="2500" b="1" dirty="0">
                <a:latin typeface="Abadi" panose="020B0604020104020204" pitchFamily="34" charset="0"/>
              </a:rPr>
              <a:t>of the Tibetan antelope</a:t>
            </a:r>
            <a:r>
              <a:rPr lang="zh-CN" altLang="en-US" sz="2500" b="1" dirty="0">
                <a:latin typeface="Abadi" panose="020B0604020104020204" pitchFamily="34" charset="0"/>
              </a:rPr>
              <a:t>；</a:t>
            </a:r>
            <a:r>
              <a:rPr lang="en-US" altLang="zh-CN" sz="2500" b="1" dirty="0">
                <a:latin typeface="Abadi" panose="020B0604020104020204" pitchFamily="34" charset="0"/>
              </a:rPr>
              <a:t> </a:t>
            </a:r>
            <a:endParaRPr lang="en-US" altLang="zh-CN" sz="2500" b="1" dirty="0"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</a:rPr>
              <a:t>To know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the bad times </a:t>
            </a:r>
            <a:r>
              <a:rPr lang="en-US" altLang="zh-CN" sz="2500" b="1" dirty="0">
                <a:latin typeface="Abadi" panose="020B0604020104020204" pitchFamily="34" charset="0"/>
              </a:rPr>
              <a:t>of the Tibetan antelope and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what people have done to protect them </a:t>
            </a:r>
            <a:r>
              <a:rPr lang="en-US" altLang="zh-CN" sz="2500" b="1" dirty="0">
                <a:latin typeface="Abadi" panose="020B0604020104020204" pitchFamily="34" charset="0"/>
              </a:rPr>
              <a:t>from distinction</a:t>
            </a:r>
            <a:r>
              <a:rPr lang="zh-CN" altLang="en-US" sz="2500" b="1" dirty="0">
                <a:latin typeface="Abadi" panose="020B0604020104020204" pitchFamily="34" charset="0"/>
              </a:rPr>
              <a:t>；</a:t>
            </a:r>
            <a:endParaRPr lang="en-US" altLang="zh-CN" sz="2500" b="1" dirty="0"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</a:rPr>
              <a:t>To think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how we can change our way of life and live in harmony with wildlife</a:t>
            </a:r>
            <a:r>
              <a:rPr lang="en-US" altLang="zh-CN" sz="2500" b="1" dirty="0">
                <a:latin typeface="Abadi" panose="020B0604020104020204" pitchFamily="34" charset="0"/>
                <a:cs typeface="Times New Roman" panose="02020603050405020304" pitchFamily="18" charset="0"/>
              </a:rPr>
              <a:t>;</a:t>
            </a:r>
            <a:endParaRPr lang="en-US" altLang="zh-CN" sz="2500" b="1" dirty="0"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kern="100" dirty="0">
                <a:effectLst/>
                <a:latin typeface="Abadi" panose="020B0604020104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 identify the literal meaning or implied meaning of some sentences;</a:t>
            </a:r>
            <a:endParaRPr lang="en-US" altLang="zh-CN" sz="2500" b="1" kern="100" dirty="0">
              <a:effectLst/>
              <a:latin typeface="Abadi" panose="020B0604020104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zh-CN" sz="2500" b="1" dirty="0">
                <a:solidFill>
                  <a:srgbClr val="0070C0"/>
                </a:solidFill>
                <a:latin typeface="Abadi" panose="020B0604020104020204" pitchFamily="34" charset="0"/>
                <a:ea typeface="黑体" panose="02010609060101010101" charset="-122"/>
                <a:cs typeface="Times New Roman" panose="02020603050405020304" pitchFamily="18" charset="0"/>
              </a:rPr>
              <a:t>To be able to grasp the reading style and the structure. </a:t>
            </a:r>
            <a:endParaRPr lang="en-US" altLang="zh-CN" sz="2500" b="1" dirty="0">
              <a:solidFill>
                <a:srgbClr val="0070C0"/>
              </a:solidFill>
              <a:latin typeface="Abadi" panose="020B0604020104020204" pitchFamily="34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zh-CN" sz="2500" b="1" dirty="0">
                <a:solidFill>
                  <a:srgbClr val="0070C0"/>
                </a:solidFill>
                <a:latin typeface="Abadi" panose="020B0604020104020204" pitchFamily="34" charset="0"/>
                <a:ea typeface="黑体" panose="02010609060101010101" charset="-122"/>
                <a:cs typeface="Times New Roman" panose="02020603050405020304" pitchFamily="18" charset="0"/>
              </a:rPr>
              <a:t>To be able to write a summary</a:t>
            </a:r>
            <a:r>
              <a:rPr lang="en-US" sz="2500" b="1" dirty="0">
                <a:solidFill>
                  <a:srgbClr val="0070C0"/>
                </a:solidFill>
                <a:latin typeface="Abadi" panose="020B0604020104020204" pitchFamily="34" charset="0"/>
                <a:ea typeface="黑体" panose="02010609060101010101" charset="-122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70C0"/>
              </a:solidFill>
              <a:latin typeface="Abadi" panose="020B0604020104020204" pitchFamily="34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75189" y="959964"/>
            <a:ext cx="6462444" cy="4972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objectives of this period are :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a260c095bec769e49aa22ad984084901_20130903092607992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44267" y="5551685"/>
            <a:ext cx="2260314" cy="1597631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782594" y="4387534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782594" y="5200766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42056" y="5971820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7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8926" y="320043"/>
            <a:ext cx="8614144" cy="686773"/>
          </a:xfrm>
        </p:spPr>
        <p:txBody>
          <a:bodyPr/>
          <a:lstStyle/>
          <a:p>
            <a:pPr marL="571500" indent="-571500"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zh-CN" sz="2400" b="1" kern="100" dirty="0">
                <a:latin typeface="Times New Roman" panose="02020603050405020304" pitchFamily="18" charset="0"/>
              </a:rPr>
              <a:t>Summary - </a:t>
            </a:r>
            <a:r>
              <a:rPr lang="en-US" altLang="zh-CN" sz="2400" b="1" kern="100" dirty="0">
                <a:solidFill>
                  <a:srgbClr val="0000FF"/>
                </a:solidFill>
                <a:latin typeface="Times New Roman" panose="02020603050405020304" pitchFamily="18" charset="0"/>
              </a:rPr>
              <a:t>Review the text with the help of the Mind map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grpSp>
        <p:nvGrpSpPr>
          <p:cNvPr id="5" name="成组"/>
          <p:cNvGrpSpPr/>
          <p:nvPr>
            <p:custDataLst>
              <p:tags r:id="rId1"/>
            </p:custDataLst>
          </p:nvPr>
        </p:nvGrpSpPr>
        <p:grpSpPr>
          <a:xfrm>
            <a:off x="2284439" y="1643570"/>
            <a:ext cx="7003579" cy="3252674"/>
            <a:chOff x="-196872" y="-172306"/>
            <a:chExt cx="7003577" cy="3252672"/>
          </a:xfrm>
        </p:grpSpPr>
        <p:sp>
          <p:nvSpPr>
            <p:cNvPr id="11" name="Protecting the Tibetan Antelope"/>
            <p:cNvSpPr/>
            <p:nvPr>
              <p:custDataLst>
                <p:tags r:id="rId2"/>
              </p:custDataLst>
            </p:nvPr>
          </p:nvSpPr>
          <p:spPr>
            <a:xfrm>
              <a:off x="2210777" y="920661"/>
              <a:ext cx="2987997" cy="943701"/>
            </a:xfrm>
            <a:prstGeom prst="roundRect">
              <a:avLst>
                <a:gd name="adj" fmla="val 27964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/>
              </a:lvl1pPr>
            </a:lstStyle>
            <a:p>
              <a:r>
                <a:rPr b="1" dirty="0">
                  <a:solidFill>
                    <a:srgbClr val="FF3300"/>
                  </a:solidFill>
                </a:rPr>
                <a:t>Protecting the Tibetan Antelope</a:t>
              </a:r>
              <a:endParaRPr b="1" dirty="0">
                <a:solidFill>
                  <a:srgbClr val="FF3300"/>
                </a:solidFill>
              </a:endParaRPr>
            </a:p>
          </p:txBody>
        </p:sp>
        <p:sp>
          <p:nvSpPr>
            <p:cNvPr id="12" name="Why"/>
            <p:cNvSpPr/>
            <p:nvPr>
              <p:custDataLst>
                <p:tags r:id="rId3"/>
              </p:custDataLst>
            </p:nvPr>
          </p:nvSpPr>
          <p:spPr>
            <a:xfrm>
              <a:off x="3052004" y="-172306"/>
              <a:ext cx="1145380" cy="582824"/>
            </a:xfrm>
            <a:prstGeom prst="ellipse">
              <a:avLst/>
            </a:prstGeom>
            <a:solidFill>
              <a:srgbClr val="CCFF33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4E7A27"/>
                  </a:solidFill>
                </a:defRPr>
              </a:lvl1pPr>
            </a:lstStyle>
            <a:p>
              <a:r>
                <a:rPr dirty="0">
                  <a:solidFill>
                    <a:srgbClr val="00B050"/>
                  </a:solidFill>
                </a:rPr>
                <a:t>Why</a:t>
              </a:r>
              <a:endParaRPr dirty="0">
                <a:solidFill>
                  <a:srgbClr val="00B050"/>
                </a:solidFill>
              </a:endParaRPr>
            </a:p>
          </p:txBody>
        </p:sp>
        <p:sp>
          <p:nvSpPr>
            <p:cNvPr id="13" name="How"/>
            <p:cNvSpPr/>
            <p:nvPr>
              <p:custDataLst>
                <p:tags r:id="rId4"/>
              </p:custDataLst>
            </p:nvPr>
          </p:nvSpPr>
          <p:spPr>
            <a:xfrm>
              <a:off x="5671752" y="1268630"/>
              <a:ext cx="1134953" cy="669809"/>
            </a:xfrm>
            <a:prstGeom prst="ellipse">
              <a:avLst/>
            </a:prstGeom>
            <a:solidFill>
              <a:srgbClr val="FFCC99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0042A9"/>
                  </a:solidFill>
                </a:defRPr>
              </a:lvl1pPr>
            </a:lstStyle>
            <a:p>
              <a:r>
                <a:rPr dirty="0">
                  <a:solidFill>
                    <a:srgbClr val="0000FF"/>
                  </a:solidFill>
                </a:rPr>
                <a:t>How</a:t>
              </a:r>
              <a:endParaRPr dirty="0">
                <a:solidFill>
                  <a:srgbClr val="0000FF"/>
                </a:solidFill>
              </a:endParaRPr>
            </a:p>
          </p:txBody>
        </p:sp>
        <p:sp>
          <p:nvSpPr>
            <p:cNvPr id="14" name="Results"/>
            <p:cNvSpPr/>
            <p:nvPr>
              <p:custDataLst>
                <p:tags r:id="rId5"/>
              </p:custDataLst>
            </p:nvPr>
          </p:nvSpPr>
          <p:spPr>
            <a:xfrm>
              <a:off x="2749708" y="2264845"/>
              <a:ext cx="1889120" cy="815521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A96800"/>
                  </a:solidFill>
                </a:defRPr>
              </a:lvl1pPr>
            </a:lstStyle>
            <a:p>
              <a:r>
                <a:rPr dirty="0">
                  <a:solidFill>
                    <a:srgbClr val="FF3300"/>
                  </a:solidFill>
                </a:rPr>
                <a:t>Results</a:t>
              </a:r>
              <a:endParaRPr dirty="0">
                <a:solidFill>
                  <a:srgbClr val="FF3300"/>
                </a:solidFill>
              </a:endParaRPr>
            </a:p>
          </p:txBody>
        </p:sp>
        <p:sp>
          <p:nvSpPr>
            <p:cNvPr id="15" name="More to do"/>
            <p:cNvSpPr/>
            <p:nvPr>
              <p:custDataLst>
                <p:tags r:id="rId6"/>
              </p:custDataLst>
            </p:nvPr>
          </p:nvSpPr>
          <p:spPr>
            <a:xfrm>
              <a:off x="-196872" y="1623167"/>
              <a:ext cx="1894852" cy="54063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AD3E00"/>
                  </a:solidFill>
                </a:defRPr>
              </a:lvl1pPr>
            </a:lstStyle>
            <a:p>
              <a:r>
                <a:rPr sz="2000" dirty="0">
                  <a:solidFill>
                    <a:srgbClr val="FF9900"/>
                  </a:solidFill>
                </a:rPr>
                <a:t>More to do</a:t>
              </a:r>
              <a:endParaRPr sz="2000" dirty="0">
                <a:solidFill>
                  <a:srgbClr val="FF9900"/>
                </a:solidFill>
              </a:endParaRPr>
            </a:p>
          </p:txBody>
        </p:sp>
        <p:sp>
          <p:nvSpPr>
            <p:cNvPr id="16" name="What"/>
            <p:cNvSpPr/>
            <p:nvPr>
              <p:custDataLst>
                <p:tags r:id="rId7"/>
              </p:custDataLst>
            </p:nvPr>
          </p:nvSpPr>
          <p:spPr>
            <a:xfrm>
              <a:off x="197777" y="639009"/>
              <a:ext cx="1482721" cy="659053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791A3D"/>
                  </a:solidFill>
                </a:defRPr>
              </a:lvl1pPr>
            </a:lstStyle>
            <a:p>
              <a:r>
                <a:t>What</a:t>
              </a:r>
            </a:p>
          </p:txBody>
        </p:sp>
        <p:sp>
          <p:nvSpPr>
            <p:cNvPr id="17" name="直线"/>
            <p:cNvSpPr/>
            <p:nvPr>
              <p:custDataLst>
                <p:tags r:id="rId8"/>
              </p:custDataLst>
            </p:nvPr>
          </p:nvSpPr>
          <p:spPr>
            <a:xfrm flipV="1">
              <a:off x="3694269" y="404475"/>
              <a:ext cx="1" cy="522230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18" name="直线"/>
            <p:cNvSpPr/>
            <p:nvPr>
              <p:custDataLst>
                <p:tags r:id="rId9"/>
              </p:custDataLst>
            </p:nvPr>
          </p:nvSpPr>
          <p:spPr>
            <a:xfrm flipV="1">
              <a:off x="3677944" y="1824072"/>
              <a:ext cx="1" cy="520863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19" name="直线"/>
            <p:cNvSpPr/>
            <p:nvPr>
              <p:custDataLst>
                <p:tags r:id="rId10"/>
              </p:custDataLst>
            </p:nvPr>
          </p:nvSpPr>
          <p:spPr>
            <a:xfrm>
              <a:off x="5266533" y="1586517"/>
              <a:ext cx="398724" cy="1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20" name="直线"/>
            <p:cNvSpPr/>
            <p:nvPr>
              <p:custDataLst>
                <p:tags r:id="rId11"/>
              </p:custDataLst>
            </p:nvPr>
          </p:nvSpPr>
          <p:spPr>
            <a:xfrm flipH="1" flipV="1">
              <a:off x="1658240" y="1045918"/>
              <a:ext cx="665046" cy="282185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21" name="直线"/>
            <p:cNvSpPr/>
            <p:nvPr>
              <p:custDataLst>
                <p:tags r:id="rId12"/>
              </p:custDataLst>
            </p:nvPr>
          </p:nvSpPr>
          <p:spPr>
            <a:xfrm flipV="1">
              <a:off x="1723000" y="1586517"/>
              <a:ext cx="528356" cy="282185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22" name="箭头"/>
            <p:cNvSpPr/>
            <p:nvPr>
              <p:custDataLst>
                <p:tags r:id="rId13"/>
              </p:custDataLst>
            </p:nvPr>
          </p:nvSpPr>
          <p:spPr>
            <a:xfrm rot="1140943">
              <a:off x="4060546" y="497743"/>
              <a:ext cx="1491489" cy="336736"/>
            </a:xfrm>
            <a:prstGeom prst="rightArrow">
              <a:avLst>
                <a:gd name="adj1" fmla="val 32000"/>
                <a:gd name="adj2" fmla="val 193134"/>
              </a:avLst>
            </a:pr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004D65"/>
                  </a:solidFill>
                </a:defRPr>
              </a:pPr>
              <a:endParaRPr dirty="0"/>
            </a:p>
          </p:txBody>
        </p:sp>
        <p:sp>
          <p:nvSpPr>
            <p:cNvPr id="23" name="箭头"/>
            <p:cNvSpPr/>
            <p:nvPr>
              <p:custDataLst>
                <p:tags r:id="rId14"/>
              </p:custDataLst>
            </p:nvPr>
          </p:nvSpPr>
          <p:spPr>
            <a:xfrm rot="19630588">
              <a:off x="4321945" y="1984961"/>
              <a:ext cx="1496879" cy="30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48" y="15554"/>
                  </a:moveTo>
                  <a:lnTo>
                    <a:pt x="7448" y="21600"/>
                  </a:lnTo>
                  <a:lnTo>
                    <a:pt x="0" y="10800"/>
                  </a:lnTo>
                  <a:lnTo>
                    <a:pt x="7448" y="0"/>
                  </a:lnTo>
                  <a:lnTo>
                    <a:pt x="7448" y="6046"/>
                  </a:lnTo>
                  <a:lnTo>
                    <a:pt x="21600" y="6046"/>
                  </a:lnTo>
                  <a:lnTo>
                    <a:pt x="21600" y="15554"/>
                  </a:lnTo>
                  <a:close/>
                </a:path>
              </a:pathLst>
            </a:cu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rgbClr val="004D65"/>
                </a:solidFill>
              </a:endParaRPr>
            </a:p>
          </p:txBody>
        </p:sp>
        <p:sp>
          <p:nvSpPr>
            <p:cNvPr id="24" name="箭头"/>
            <p:cNvSpPr/>
            <p:nvPr>
              <p:custDataLst>
                <p:tags r:id="rId15"/>
              </p:custDataLst>
            </p:nvPr>
          </p:nvSpPr>
          <p:spPr>
            <a:xfrm rot="1731057">
              <a:off x="1704361" y="2323816"/>
              <a:ext cx="1202936" cy="21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44" y="15554"/>
                  </a:moveTo>
                  <a:lnTo>
                    <a:pt x="7344" y="21600"/>
                  </a:lnTo>
                  <a:lnTo>
                    <a:pt x="0" y="10800"/>
                  </a:lnTo>
                  <a:lnTo>
                    <a:pt x="7344" y="0"/>
                  </a:lnTo>
                  <a:lnTo>
                    <a:pt x="7344" y="6046"/>
                  </a:lnTo>
                  <a:lnTo>
                    <a:pt x="21600" y="6046"/>
                  </a:lnTo>
                  <a:lnTo>
                    <a:pt x="21600" y="15554"/>
                  </a:lnTo>
                  <a:close/>
                </a:path>
              </a:pathLst>
            </a:cu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rgbClr val="004D65"/>
                </a:solidFill>
              </a:endParaRPr>
            </a:p>
          </p:txBody>
        </p:sp>
        <p:sp>
          <p:nvSpPr>
            <p:cNvPr id="25" name="箭头"/>
            <p:cNvSpPr/>
            <p:nvPr>
              <p:custDataLst>
                <p:tags r:id="rId16"/>
              </p:custDataLst>
            </p:nvPr>
          </p:nvSpPr>
          <p:spPr>
            <a:xfrm rot="8923208">
              <a:off x="1878599" y="611573"/>
              <a:ext cx="1353129" cy="281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30" y="15554"/>
                  </a:moveTo>
                  <a:lnTo>
                    <a:pt x="8130" y="21600"/>
                  </a:lnTo>
                  <a:lnTo>
                    <a:pt x="0" y="10800"/>
                  </a:lnTo>
                  <a:lnTo>
                    <a:pt x="8130" y="0"/>
                  </a:lnTo>
                  <a:lnTo>
                    <a:pt x="8130" y="6046"/>
                  </a:lnTo>
                  <a:lnTo>
                    <a:pt x="21600" y="6046"/>
                  </a:lnTo>
                  <a:lnTo>
                    <a:pt x="21600" y="15554"/>
                  </a:lnTo>
                  <a:close/>
                </a:path>
              </a:pathLst>
            </a:cu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rgbClr val="004D65"/>
                </a:solidFill>
              </a:endParaRPr>
            </a:p>
          </p:txBody>
        </p:sp>
      </p:grpSp>
      <p:sp>
        <p:nvSpPr>
          <p:cNvPr id="6" name="Tibetan antelopes live on the plains of Tibet, Xinjiang, and Qinhai.…"/>
          <p:cNvSpPr txBox="1"/>
          <p:nvPr>
            <p:custDataLst>
              <p:tags r:id="rId17"/>
            </p:custDataLst>
          </p:nvPr>
        </p:nvSpPr>
        <p:spPr>
          <a:xfrm>
            <a:off x="915420" y="859454"/>
            <a:ext cx="4427883" cy="16927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791A3D"/>
                </a:solidFill>
              </a:defRPr>
            </a:pPr>
            <a:r>
              <a:rPr b="1" dirty="0"/>
              <a:t>Tibetan antelopes live on the plains of Tibet, Xinjiang, and </a:t>
            </a:r>
            <a:r>
              <a:rPr b="1" dirty="0" err="1"/>
              <a:t>Qinhai</a:t>
            </a:r>
            <a:r>
              <a:rPr b="1" dirty="0"/>
              <a:t>.</a:t>
            </a:r>
            <a:endParaRPr b="1" dirty="0"/>
          </a:p>
          <a:p>
            <a:pPr marL="220345" indent="-220345">
              <a:buSzTx/>
              <a:buChar char="•"/>
              <a:defRPr sz="2200">
                <a:solidFill>
                  <a:srgbClr val="791A3D"/>
                </a:solidFill>
              </a:defRPr>
            </a:pPr>
            <a:r>
              <a:rPr lang="en-US" b="1" dirty="0"/>
              <a:t>W</a:t>
            </a:r>
            <a:r>
              <a:rPr b="1" dirty="0"/>
              <a:t>e</a:t>
            </a:r>
            <a:r>
              <a:rPr lang="en-US" b="1" dirty="0"/>
              <a:t> make out</a:t>
            </a:r>
            <a:r>
              <a:rPr b="1" dirty="0"/>
              <a:t> graceful animals.</a:t>
            </a:r>
            <a:endParaRPr b="1" dirty="0"/>
          </a:p>
          <a:p>
            <a:pPr marL="220345" indent="-220345">
              <a:buSzTx/>
              <a:buChar char="•"/>
              <a:defRPr sz="2200">
                <a:solidFill>
                  <a:srgbClr val="791A3D"/>
                </a:solidFill>
              </a:defRPr>
            </a:pPr>
            <a:r>
              <a:rPr b="1" dirty="0"/>
              <a:t>They have valuable fur. </a:t>
            </a:r>
            <a:endParaRPr b="1" dirty="0"/>
          </a:p>
        </p:txBody>
      </p:sp>
      <p:sp>
        <p:nvSpPr>
          <p:cNvPr id="7" name="Hunters were shooting them to make profits.…"/>
          <p:cNvSpPr txBox="1"/>
          <p:nvPr>
            <p:custDataLst>
              <p:tags r:id="rId18"/>
            </p:custDataLst>
          </p:nvPr>
        </p:nvSpPr>
        <p:spPr>
          <a:xfrm>
            <a:off x="6837489" y="1120305"/>
            <a:ext cx="4084643" cy="13542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4E7A27"/>
                </a:solidFill>
              </a:defRPr>
            </a:pPr>
            <a:r>
              <a:rPr b="1" dirty="0">
                <a:solidFill>
                  <a:srgbClr val="00B050"/>
                </a:solidFill>
              </a:rPr>
              <a:t>Hunters were shooting them to make profits.</a:t>
            </a:r>
            <a:endParaRPr b="1" dirty="0">
              <a:solidFill>
                <a:srgbClr val="00B050"/>
              </a:solidFill>
            </a:endParaRPr>
          </a:p>
          <a:p>
            <a:pPr marL="220345" indent="-220345">
              <a:buSzTx/>
              <a:buChar char="•"/>
              <a:defRPr sz="2200">
                <a:solidFill>
                  <a:srgbClr val="4E7A27"/>
                </a:solidFill>
              </a:defRPr>
            </a:pPr>
            <a:r>
              <a:rPr b="1" dirty="0">
                <a:solidFill>
                  <a:srgbClr val="00B050"/>
                </a:solidFill>
              </a:rPr>
              <a:t>Their habitats were </a:t>
            </a:r>
            <a:r>
              <a:rPr lang="en-US" b="1" dirty="0">
                <a:solidFill>
                  <a:srgbClr val="00B050"/>
                </a:solidFill>
              </a:rPr>
              <a:t>becom</a:t>
            </a:r>
            <a:r>
              <a:rPr b="1" dirty="0">
                <a:solidFill>
                  <a:srgbClr val="00B050"/>
                </a:solidFill>
              </a:rPr>
              <a:t>ing smaller.</a:t>
            </a:r>
            <a:endParaRPr b="1" dirty="0">
              <a:solidFill>
                <a:srgbClr val="00B050"/>
              </a:solidFill>
            </a:endParaRPr>
          </a:p>
        </p:txBody>
      </p:sp>
      <p:sp>
        <p:nvSpPr>
          <p:cNvPr id="8" name="The Chinese government placed it under national protection.…"/>
          <p:cNvSpPr txBox="1"/>
          <p:nvPr>
            <p:custDataLst>
              <p:tags r:id="rId19"/>
            </p:custDataLst>
          </p:nvPr>
        </p:nvSpPr>
        <p:spPr>
          <a:xfrm>
            <a:off x="7846123" y="3880581"/>
            <a:ext cx="3430456" cy="270843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0042A9"/>
                </a:solidFill>
              </a:defRPr>
            </a:pPr>
            <a:r>
              <a:rPr b="1" dirty="0">
                <a:solidFill>
                  <a:srgbClr val="0000FF"/>
                </a:solidFill>
              </a:rPr>
              <a:t>The Chinese government placed it under national protection.</a:t>
            </a:r>
            <a:endParaRPr b="1" dirty="0">
              <a:solidFill>
                <a:srgbClr val="0000FF"/>
              </a:solidFill>
            </a:endParaRPr>
          </a:p>
          <a:p>
            <a:pPr marL="220345" marR="0" lvl="0" indent="-220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 sz="2200">
                <a:solidFill>
                  <a:srgbClr val="0042A9"/>
                </a:solidFill>
              </a:defRPr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rPr>
              <a:t>Volunteers watched over them day and night.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  <a:p>
            <a:pPr marL="220345" indent="-220345">
              <a:buSzTx/>
              <a:buChar char="•"/>
              <a:defRPr sz="2200">
                <a:solidFill>
                  <a:srgbClr val="0042A9"/>
                </a:solidFill>
              </a:defRPr>
            </a:pPr>
            <a:r>
              <a:rPr b="1" dirty="0">
                <a:solidFill>
                  <a:srgbClr val="0000FF"/>
                </a:solidFill>
              </a:rPr>
              <a:t>Bridges and gates were added to let them move easily and safely.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9" name="The antelope population has recovered.…"/>
          <p:cNvSpPr txBox="1"/>
          <p:nvPr>
            <p:custDataLst>
              <p:tags r:id="rId20"/>
            </p:custDataLst>
          </p:nvPr>
        </p:nvSpPr>
        <p:spPr>
          <a:xfrm>
            <a:off x="4166318" y="4922544"/>
            <a:ext cx="3687989" cy="16927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A96800"/>
                </a:solidFill>
              </a:defRPr>
            </a:pPr>
            <a:r>
              <a:rPr b="1" dirty="0">
                <a:solidFill>
                  <a:srgbClr val="FF3300"/>
                </a:solidFill>
              </a:rPr>
              <a:t>The antelope population has recovered.</a:t>
            </a:r>
            <a:endParaRPr b="1" dirty="0">
              <a:solidFill>
                <a:srgbClr val="FF3300"/>
              </a:solidFill>
            </a:endParaRPr>
          </a:p>
          <a:p>
            <a:pPr marL="220345" indent="-220345">
              <a:buSzTx/>
              <a:buChar char="•"/>
              <a:defRPr sz="2200">
                <a:solidFill>
                  <a:srgbClr val="A96800"/>
                </a:solidFill>
              </a:defRPr>
            </a:pPr>
            <a:r>
              <a:rPr b="1" dirty="0">
                <a:solidFill>
                  <a:srgbClr val="FF3300"/>
                </a:solidFill>
              </a:rPr>
              <a:t>In June 2015, they were removed from the endangered species list.</a:t>
            </a:r>
            <a:endParaRPr b="1" dirty="0">
              <a:solidFill>
                <a:srgbClr val="FF3300"/>
              </a:solidFill>
            </a:endParaRPr>
          </a:p>
        </p:txBody>
      </p:sp>
      <p:sp>
        <p:nvSpPr>
          <p:cNvPr id="10" name="If we are really want to save our planet, we must change our way of life.…"/>
          <p:cNvSpPr txBox="1"/>
          <p:nvPr>
            <p:custDataLst>
              <p:tags r:id="rId21"/>
            </p:custDataLst>
          </p:nvPr>
        </p:nvSpPr>
        <p:spPr>
          <a:xfrm>
            <a:off x="1164417" y="3941374"/>
            <a:ext cx="2845273" cy="270843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AD3E00"/>
                </a:solidFill>
              </a:defRPr>
            </a:pPr>
            <a:r>
              <a:rPr b="1" dirty="0">
                <a:solidFill>
                  <a:srgbClr val="FF9900"/>
                </a:solidFill>
              </a:rPr>
              <a:t>If we really want to save </a:t>
            </a:r>
            <a:r>
              <a:rPr lang="en-US" altLang="zh-CN" b="1" dirty="0">
                <a:solidFill>
                  <a:srgbClr val="FF9900"/>
                </a:solidFill>
              </a:rPr>
              <a:t>the</a:t>
            </a:r>
            <a:r>
              <a:rPr b="1" dirty="0">
                <a:solidFill>
                  <a:srgbClr val="FF9900"/>
                </a:solidFill>
              </a:rPr>
              <a:t> planet, we must change our way of life.</a:t>
            </a:r>
            <a:endParaRPr b="1" dirty="0">
              <a:solidFill>
                <a:srgbClr val="FF9900"/>
              </a:solidFill>
            </a:endParaRPr>
          </a:p>
          <a:p>
            <a:pPr marL="220345" indent="-220345">
              <a:buSzTx/>
              <a:buChar char="•"/>
              <a:defRPr sz="2200">
                <a:solidFill>
                  <a:srgbClr val="AD3E00"/>
                </a:solidFill>
              </a:defRPr>
            </a:pPr>
            <a:r>
              <a:rPr b="1" dirty="0">
                <a:solidFill>
                  <a:srgbClr val="FF9900"/>
                </a:solidFill>
              </a:rPr>
              <a:t>We </a:t>
            </a:r>
            <a:r>
              <a:rPr lang="en-US" altLang="zh-CN" b="1" dirty="0">
                <a:solidFill>
                  <a:srgbClr val="FF9900"/>
                </a:solidFill>
              </a:rPr>
              <a:t>stop being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lang="en-US" altLang="zh-CN" b="1" dirty="0">
                <a:solidFill>
                  <a:srgbClr val="FF9900"/>
                </a:solidFill>
              </a:rPr>
              <a:t>a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lang="en-US" altLang="zh-CN" b="1" dirty="0">
                <a:solidFill>
                  <a:srgbClr val="FF9900"/>
                </a:solidFill>
              </a:rPr>
              <a:t>threat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lang="en-US" altLang="zh-CN" b="1" dirty="0">
                <a:solidFill>
                  <a:srgbClr val="FF9900"/>
                </a:solidFill>
              </a:rPr>
              <a:t>and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b="1" dirty="0">
                <a:solidFill>
                  <a:srgbClr val="FF9900"/>
                </a:solidFill>
              </a:rPr>
              <a:t>learn to exist in harmony with nature.</a:t>
            </a:r>
            <a:endParaRPr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10971" b="8442"/>
          <a:stretch>
            <a:fillRect/>
          </a:stretch>
        </p:blipFill>
        <p:spPr bwMode="auto">
          <a:xfrm>
            <a:off x="2142786" y="5185755"/>
            <a:ext cx="149029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5"/>
          <p:cNvGrpSpPr/>
          <p:nvPr/>
        </p:nvGrpSpPr>
        <p:grpSpPr>
          <a:xfrm>
            <a:off x="1397285" y="719191"/>
            <a:ext cx="900485" cy="720080"/>
            <a:chOff x="2588502" y="1541073"/>
            <a:chExt cx="992511" cy="940274"/>
          </a:xfrm>
          <a:solidFill>
            <a:schemeClr val="accent4"/>
          </a:solidFill>
        </p:grpSpPr>
        <p:pic>
          <p:nvPicPr>
            <p:cNvPr id="6" name="Picture 4" descr="C:\Users\Administrator\Desktop\微立体创业计划\00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88502" y="1541073"/>
              <a:ext cx="992511" cy="940274"/>
            </a:xfrm>
            <a:prstGeom prst="rect">
              <a:avLst/>
            </a:prstGeom>
            <a:grp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</p:spPr>
        </p:pic>
        <p:sp>
          <p:nvSpPr>
            <p:cNvPr id="7" name="圆角矩形 3"/>
            <p:cNvSpPr/>
            <p:nvPr/>
          </p:nvSpPr>
          <p:spPr>
            <a:xfrm rot="18929868">
              <a:off x="2794945" y="1732357"/>
              <a:ext cx="533819" cy="53399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763181" y="165774"/>
            <a:ext cx="491352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Assignment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24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横卷形 6"/>
          <p:cNvSpPr/>
          <p:nvPr/>
        </p:nvSpPr>
        <p:spPr>
          <a:xfrm>
            <a:off x="1510711" y="1331295"/>
            <a:ext cx="9721849" cy="4608512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1. Polish your summary and add it to your notes. </a:t>
            </a:r>
            <a:r>
              <a:rPr lang="en-US" altLang="zh-CN" sz="2800" b="1" dirty="0">
                <a:solidFill>
                  <a:schemeClr val="bg2"/>
                </a:solidFill>
              </a:rPr>
              <a:t>“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2. Try to practice the skills about summary writing after class.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3. Make a poster about the Tibetan antelopes and add it to English Corner.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右箭头 8">
            <a:hlinkClick r:id="" action="ppaction://noaction"/>
          </p:cNvPr>
          <p:cNvSpPr/>
          <p:nvPr/>
        </p:nvSpPr>
        <p:spPr>
          <a:xfrm>
            <a:off x="10218650" y="5651776"/>
            <a:ext cx="288032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616143" y="813775"/>
            <a:ext cx="10575857" cy="5810300"/>
            <a:chOff x="1400386" y="807127"/>
            <a:chExt cx="9770299" cy="5810300"/>
          </a:xfrm>
        </p:grpSpPr>
        <p:pic>
          <p:nvPicPr>
            <p:cNvPr id="11" name="PA-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t="-26" r="32436" b="28362"/>
            <a:stretch>
              <a:fillRect/>
            </a:stretch>
          </p:blipFill>
          <p:spPr>
            <a:xfrm>
              <a:off x="1400386" y="807127"/>
              <a:ext cx="9105805" cy="5810300"/>
            </a:xfrm>
            <a:prstGeom prst="rect">
              <a:avLst/>
            </a:prstGeom>
          </p:spPr>
        </p:pic>
        <p:pic>
          <p:nvPicPr>
            <p:cNvPr id="12" name="PA-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01" y="3188616"/>
              <a:ext cx="2184784" cy="342881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930609" y="1359008"/>
            <a:ext cx="8036596" cy="4706537"/>
            <a:chOff x="1738972" y="1627095"/>
            <a:chExt cx="8036596" cy="4706537"/>
          </a:xfrm>
        </p:grpSpPr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468" y="1627095"/>
              <a:ext cx="7404100" cy="434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972" y="4438157"/>
              <a:ext cx="2590800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内容占位符 12"/>
            <p:cNvSpPr txBox="1"/>
            <p:nvPr/>
          </p:nvSpPr>
          <p:spPr>
            <a:xfrm>
              <a:off x="2606418" y="1821320"/>
              <a:ext cx="6934200" cy="3652376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4400" b="1" dirty="0">
                  <a:solidFill>
                    <a:srgbClr val="0000FF"/>
                  </a:solidFill>
                </a:rPr>
                <a:t>Thanks</a:t>
              </a:r>
              <a:r>
                <a:rPr lang="zh-CN" altLang="en-US" sz="4400" b="1" dirty="0">
                  <a:solidFill>
                    <a:srgbClr val="0000FF"/>
                  </a:solidFill>
                </a:rPr>
                <a:t> </a:t>
              </a:r>
              <a:r>
                <a:rPr lang="en-US" altLang="zh-CN" sz="4400" b="1" dirty="0">
                  <a:solidFill>
                    <a:srgbClr val="0000FF"/>
                  </a:solidFill>
                </a:rPr>
                <a:t>for your attention!</a:t>
              </a:r>
              <a:endParaRPr lang="zh-CN" altLang="en-US" sz="4400" b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606789" y="212436"/>
            <a:ext cx="587966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0000"/>
                </a:solidFill>
              </a:rPr>
              <a:t>Lead-in</a:t>
            </a:r>
            <a:r>
              <a:rPr lang="zh-CN" altLang="en-US" sz="3200" b="1" dirty="0">
                <a:solidFill>
                  <a:srgbClr val="FF0000"/>
                </a:solidFill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</a:rPr>
              <a:t>Enjoy a video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西藏羌塘六万多只藏羚羊大迁徙，新生小羊羔初次踏上回乡路【英字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91636" y="1431058"/>
            <a:ext cx="9169363" cy="4572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1636" y="1017227"/>
            <a:ext cx="9292654" cy="4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watch a video about </a:t>
            </a:r>
            <a:r>
              <a:rPr lang="en-US" altLang="zh-CN" sz="2000" b="1" dirty="0" err="1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Qiangtang</a:t>
            </a:r>
            <a:r>
              <a:rPr lang="en-US" altLang="zh-CN" sz="2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National Nature Reserve. </a:t>
            </a:r>
            <a:endParaRPr lang="zh-CN" altLang="en-US" sz="2000" b="1" dirty="0">
              <a:solidFill>
                <a:srgbClr val="0000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s://timgsa.baidu.com/timg?image&amp;quality=80&amp;size=b9999_10000&amp;sec=1552488299276&amp;di=f39c5c9867eba24550b6e60677a72dd8&amp;imgtype=0&amp;src=http%3A%2F%2Fpic.51yuansu.com%2Fpic3%2Fcover%2F02%2F30%2F70%2F59c06d598d093_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46581" y="92175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右大括号 4"/>
          <p:cNvSpPr/>
          <p:nvPr/>
        </p:nvSpPr>
        <p:spPr>
          <a:xfrm rot="5400000">
            <a:off x="4816635" y="1155109"/>
            <a:ext cx="876524" cy="6749174"/>
          </a:xfrm>
          <a:prstGeom prst="rightBrace">
            <a:avLst/>
          </a:prstGeom>
          <a:ln w="666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33298" y="5191840"/>
            <a:ext cx="2447623" cy="954107"/>
          </a:xfrm>
          <a:prstGeom prst="rect">
            <a:avLst/>
          </a:prstGeom>
          <a:ln w="66675"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现在进行时态的被动语态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6372" y="3159665"/>
            <a:ext cx="10181319" cy="1203976"/>
            <a:chOff x="756372" y="3159665"/>
            <a:chExt cx="10181319" cy="1203976"/>
          </a:xfrm>
        </p:grpSpPr>
        <p:sp>
          <p:nvSpPr>
            <p:cNvPr id="9" name="矩形 8"/>
            <p:cNvSpPr/>
            <p:nvPr/>
          </p:nvSpPr>
          <p:spPr>
            <a:xfrm>
              <a:off x="756372" y="3192677"/>
              <a:ext cx="2912801" cy="461665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b="1" kern="100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濒危动物物种</a:t>
              </a:r>
              <a:endParaRPr lang="en-US" altLang="zh-CN" sz="2400" b="1" kern="1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797740" y="3163312"/>
              <a:ext cx="1661609" cy="1200329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b="1" kern="1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学会如何关爱野生动物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716482" y="3159666"/>
              <a:ext cx="2480296" cy="1200329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400" b="1" kern="1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 Day In The Clouds </a:t>
              </a:r>
              <a:r>
                <a:rPr lang="zh-CN" altLang="en-US" sz="2400" b="1" kern="1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（云端的日子）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372583" y="3159665"/>
              <a:ext cx="2565108" cy="1200329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拯救濒危动物的计划和措施</a:t>
              </a:r>
              <a:endParaRPr lang="zh-CN" altLang="en-US" sz="2400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sz="24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04568" y="1212035"/>
            <a:ext cx="8445275" cy="1200329"/>
            <a:chOff x="1604568" y="1212035"/>
            <a:chExt cx="8445275" cy="1200329"/>
          </a:xfrm>
        </p:grpSpPr>
        <p:sp>
          <p:nvSpPr>
            <p:cNvPr id="6" name="矩形 5"/>
            <p:cNvSpPr/>
            <p:nvPr/>
          </p:nvSpPr>
          <p:spPr>
            <a:xfrm>
              <a:off x="1604568" y="1212035"/>
              <a:ext cx="2172795" cy="1200329"/>
            </a:xfrm>
            <a:prstGeom prst="rect">
              <a:avLst/>
            </a:prstGeom>
            <a:noFill/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kern="1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本单元的话题</a:t>
              </a:r>
              <a:endParaRPr lang="zh-CN" altLang="en-US" sz="2400" b="1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r>
                <a:rPr lang="en-US" altLang="zh-CN" sz="2400" b="1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Wildlife Protection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95225" y="1434795"/>
              <a:ext cx="1809209" cy="830997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kern="1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人与自然</a:t>
              </a:r>
              <a:r>
                <a:rPr lang="en-US" altLang="zh-CN" sz="2400" b="1" kern="1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,</a:t>
              </a:r>
              <a:r>
                <a:rPr lang="zh-CN" altLang="en-US" sz="2400" b="1" kern="1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人与动植物</a:t>
              </a:r>
              <a:endPara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999800" y="1736695"/>
              <a:ext cx="2050043" cy="461665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拯救濒危动物</a:t>
              </a:r>
              <a:endParaRPr lang="zh-CN" altLang="en-US" sz="24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3833298" y="1921771"/>
              <a:ext cx="923571" cy="0"/>
            </a:xfrm>
            <a:prstGeom prst="straightConnector1">
              <a:avLst/>
            </a:prstGeom>
            <a:ln w="666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6998968" y="1994820"/>
              <a:ext cx="923571" cy="0"/>
            </a:xfrm>
            <a:prstGeom prst="straightConnector1">
              <a:avLst/>
            </a:prstGeom>
            <a:ln w="666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右大括号 15"/>
          <p:cNvSpPr/>
          <p:nvPr/>
        </p:nvSpPr>
        <p:spPr>
          <a:xfrm rot="16200000">
            <a:off x="5621489" y="-430475"/>
            <a:ext cx="402077" cy="6713653"/>
          </a:xfrm>
          <a:prstGeom prst="rightBrace">
            <a:avLst>
              <a:gd name="adj1" fmla="val 8333"/>
              <a:gd name="adj2" fmla="val 90359"/>
            </a:avLst>
          </a:prstGeom>
          <a:ln w="666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云形标注 11"/>
          <p:cNvSpPr/>
          <p:nvPr/>
        </p:nvSpPr>
        <p:spPr>
          <a:xfrm>
            <a:off x="6379825" y="4797087"/>
            <a:ext cx="4828106" cy="1571424"/>
          </a:xfrm>
          <a:prstGeom prst="cloudCallout">
            <a:avLst>
              <a:gd name="adj1" fmla="val -22319"/>
              <a:gd name="adj2" fmla="val -66229"/>
            </a:avLst>
          </a:prstGeom>
          <a:solidFill>
            <a:srgbClr val="F0DF00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本课介绍了作者观察藏羚羊的经历和羌塘自然保护区， 藏羚羊曾经濒危的事实与原因，政府为保护藏羚羊采取的措施与取得的成就。</a:t>
            </a:r>
            <a:endParaRPr lang="zh-CN" altLang="en-US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2205488" y="226184"/>
            <a:ext cx="9700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Pre-reading( learning about  protecting endangered animals)</a:t>
            </a:r>
            <a:endParaRPr lang="zh-CN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4" descr="https://timgsa.baidu.com/timg?image&amp;quality=80&amp;size=b9999_10000&amp;sec=1552488299276&amp;di=f39c5c9867eba24550b6e60677a72dd8&amp;imgtype=0&amp;src=http%3A%2F%2Fpic.51yuansu.com%2Fpic3%2Fcover%2F02%2F30%2F70%2F59c06d598d093_6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625136" y="1526317"/>
            <a:ext cx="822918" cy="822918"/>
          </a:xfrm>
          <a:prstGeom prst="rect">
            <a:avLst/>
          </a:prstGeom>
          <a:noFill/>
        </p:spPr>
      </p:pic>
      <p:pic>
        <p:nvPicPr>
          <p:cNvPr id="20" name="图片 19" descr="图片包含 动物, 猫, 站, 一群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4843670"/>
            <a:ext cx="2355779" cy="1326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  <p:bldP spid="17" grpId="0" bldLvl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843" y="4894256"/>
            <a:ext cx="6950231" cy="2472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07644" y="1812695"/>
            <a:ext cx="3137412" cy="4085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46181" y="4240816"/>
            <a:ext cx="4954985" cy="26619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6"/>
          <p:cNvSpPr/>
          <p:nvPr>
            <p:custDataLst>
              <p:tags r:id="rId7"/>
            </p:custDataLst>
          </p:nvPr>
        </p:nvSpPr>
        <p:spPr>
          <a:xfrm>
            <a:off x="8451534" y="932965"/>
            <a:ext cx="3249632" cy="1200329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snow-covered mountains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文本框 15"/>
          <p:cNvSpPr/>
          <p:nvPr>
            <p:custDataLst>
              <p:tags r:id="rId8"/>
            </p:custDataLst>
          </p:nvPr>
        </p:nvSpPr>
        <p:spPr>
          <a:xfrm>
            <a:off x="4351385" y="4371446"/>
            <a:ext cx="2378717" cy="1200329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Tibetan antelopes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文本框 16"/>
          <p:cNvSpPr/>
          <p:nvPr>
            <p:custDataLst>
              <p:tags r:id="rId9"/>
            </p:custDataLst>
          </p:nvPr>
        </p:nvSpPr>
        <p:spPr>
          <a:xfrm>
            <a:off x="2250494" y="144303"/>
            <a:ext cx="66576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羌塘自然保护区</a:t>
            </a:r>
            <a:r>
              <a:rPr lang="en-US" altLang="zh-CN" sz="2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叶根友毛笔行书2.0版" charset="-122"/>
                <a:ea typeface="叶根友毛笔行书2.0版" charset="-122"/>
                <a:sym typeface="+mn-ea"/>
              </a:rPr>
              <a:t>Qiang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叶根友毛笔行书2.0版" charset="-122"/>
                <a:ea typeface="叶根友毛笔行书2.0版" charset="-122"/>
                <a:sym typeface="+mn-ea"/>
              </a:rPr>
              <a:t>tang National Nature Reserve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叶根友毛笔行书2.0版" charset="-122"/>
              <a:ea typeface="叶根友毛笔行书2.0版" charset="-122"/>
              <a:sym typeface="+mn-ea"/>
            </a:endParaRPr>
          </a:p>
        </p:txBody>
      </p:sp>
      <p:pic>
        <p:nvPicPr>
          <p:cNvPr id="12" name="Picture 2" descr="https://timgsa.baidu.com/timg?image&amp;quality=80&amp;size=b9999_10000&amp;sec=1592895568558&amp;di=5b02fd11ac98ea12de4f4a9650590f36&amp;imgtype=0&amp;src=http%3A%2F%2Fimgsrc.baidu.com%2Fbaike%2Fpic%2Fitem%2Fd009b3de9c82d1582550dd958e0a19d8bd3e42c0.jpg"/>
          <p:cNvPicPr>
            <a:picLocks noGrp="1" noChangeAspect="1" noChangeArrowheads="1"/>
          </p:cNvPicPr>
          <p:nvPr>
            <p:ph idx="1"/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464" y="932965"/>
            <a:ext cx="4235115" cy="349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内容占位符 3" descr="838ba61ea8d3fd1f07d4fca4324e251f94ca5f4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3524" y="559044"/>
            <a:ext cx="4233940" cy="4354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748437" y="1295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397620" y="2806007"/>
            <a:ext cx="6289163" cy="3697166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the rapid international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demand</a:t>
            </a: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for Tibetan antelope cashmere </a:t>
            </a:r>
            <a:r>
              <a:rPr lang="en-US" altLang="zh-CN" sz="3200" dirty="0" err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shahtoosh</a:t>
            </a: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in the last decades of 20th century(</a:t>
            </a:r>
            <a:r>
              <a:rPr lang="en-US" altLang="zh-CN" sz="3200" dirty="0" err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藏羚羊绒毛织成的披肩</a:t>
            </a: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for their meat and horns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云形标注 7"/>
          <p:cNvSpPr/>
          <p:nvPr/>
        </p:nvSpPr>
        <p:spPr>
          <a:xfrm>
            <a:off x="5673333" y="903923"/>
            <a:ext cx="6013450" cy="1676400"/>
          </a:xfrm>
          <a:prstGeom prst="cloudCallout">
            <a:avLst>
              <a:gd name="adj1" fmla="val -58499"/>
              <a:gd name="adj2" fmla="val 62508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reason for illegal hunting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64921" y="961391"/>
            <a:ext cx="4232698" cy="2882900"/>
            <a:chOff x="517" y="1483"/>
            <a:chExt cx="6810" cy="454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83"/>
              <a:ext cx="6811" cy="454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399" y="5299"/>
              <a:ext cx="192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FF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沙图什</a:t>
              </a:r>
              <a:endParaRPr lang="zh-CN" altLang="en-US" sz="2400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48436" y="3787458"/>
            <a:ext cx="2619553" cy="2903220"/>
            <a:chOff x="1496" y="6024"/>
            <a:chExt cx="4854" cy="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rcRect l="14204" r="19755" b="5635"/>
            <a:stretch>
              <a:fillRect/>
            </a:stretch>
          </p:blipFill>
          <p:spPr>
            <a:xfrm>
              <a:off x="1496" y="6024"/>
              <a:ext cx="4854" cy="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3343" y="6203"/>
              <a:ext cx="300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藏羚羊角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2887" y="3787458"/>
            <a:ext cx="2541905" cy="2538186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511961" y="164833"/>
            <a:ext cx="5905530" cy="646331"/>
            <a:chOff x="2511961" y="164833"/>
            <a:chExt cx="5905530" cy="646331"/>
          </a:xfrm>
        </p:grpSpPr>
        <p:sp>
          <p:nvSpPr>
            <p:cNvPr id="27" name="文本框 26"/>
            <p:cNvSpPr txBox="1"/>
            <p:nvPr/>
          </p:nvSpPr>
          <p:spPr>
            <a:xfrm>
              <a:off x="2511961" y="164833"/>
              <a:ext cx="3374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Clr>
                  <a:srgbClr val="FF3300"/>
                </a:buClr>
                <a:buFont typeface="Wingdings" panose="05000000000000000000" pitchFamily="2" charset="2"/>
                <a:buChar char="Ø"/>
              </a:pPr>
              <a:r>
                <a:rPr lang="en-US" altLang="zh-CN" sz="36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Pre-reading</a:t>
              </a:r>
              <a:r>
                <a:rPr lang="zh-CN" altLang="en-US" sz="36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：</a:t>
              </a:r>
              <a:endParaRPr lang="zh-CN" altLang="en-US" sz="3600" b="1" dirty="0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1875" y="187026"/>
              <a:ext cx="2635616" cy="5970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981873" y="2406699"/>
            <a:ext cx="3936846" cy="2376265"/>
            <a:chOff x="981873" y="2406699"/>
            <a:chExt cx="3936846" cy="237626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1896318" y="3117799"/>
              <a:ext cx="2113184" cy="1183686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155403" y="3329570"/>
              <a:ext cx="1812192" cy="643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600" b="1" dirty="0">
                  <a:solidFill>
                    <a:schemeClr val="bg1"/>
                  </a:solidFill>
                </a:rPr>
                <a:t>wildlife</a:t>
              </a:r>
              <a:endParaRPr lang="zh-CN" altLang="zh-C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046698">
              <a:off x="2964835" y="2406699"/>
              <a:ext cx="375850" cy="657076"/>
            </a:xfrm>
            <a:prstGeom prst="upArrow">
              <a:avLst>
                <a:gd name="adj1" fmla="val 55296"/>
                <a:gd name="adj2" fmla="val 7606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3527192">
              <a:off x="3755649" y="2456361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>
              <a:off x="4323849" y="3123611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 rot="19338345">
              <a:off x="1806092" y="2568003"/>
              <a:ext cx="375850" cy="657076"/>
            </a:xfrm>
            <a:prstGeom prst="upArrow">
              <a:avLst>
                <a:gd name="adj1" fmla="val 55296"/>
                <a:gd name="adj2" fmla="val 7606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 rot="13862691">
              <a:off x="2297446" y="4188094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7813228">
              <a:off x="3641774" y="4186908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rot="7399925">
              <a:off x="4281188" y="3865486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 rot="14500793">
              <a:off x="1519233" y="3865486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 rot="18527148">
              <a:off x="1308694" y="3005594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748326" y="2412653"/>
            <a:ext cx="3912496" cy="2640416"/>
            <a:chOff x="6438991" y="2393411"/>
            <a:chExt cx="3912496" cy="2640416"/>
          </a:xfrm>
        </p:grpSpPr>
        <p:grpSp>
          <p:nvGrpSpPr>
            <p:cNvPr id="17" name="Group 15"/>
            <p:cNvGrpSpPr/>
            <p:nvPr/>
          </p:nvGrpSpPr>
          <p:grpSpPr bwMode="auto">
            <a:xfrm>
              <a:off x="7331594" y="3130902"/>
              <a:ext cx="2020687" cy="1230796"/>
              <a:chOff x="0" y="0"/>
              <a:chExt cx="1270" cy="998"/>
            </a:xfrm>
          </p:grpSpPr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70" cy="99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endParaRPr lang="zh-CN" altLang="zh-CN" sz="32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>
                <a:off x="0" y="150"/>
                <a:ext cx="1270" cy="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chemeClr val="bg1"/>
                    </a:solidFill>
                  </a:rPr>
                  <a:t>Endangered wildlife </a:t>
                </a:r>
                <a:endParaRPr lang="zh-CN" altLang="zh-CN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 rot="1046698">
              <a:off x="8459678" y="2393411"/>
              <a:ext cx="359587" cy="683228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3527192">
              <a:off x="9410218" y="2608774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 rot="5400000">
              <a:off x="9771396" y="3167442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 rot="19338345">
              <a:off x="7450926" y="2505638"/>
              <a:ext cx="359587" cy="683228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 rot="13862691">
              <a:off x="7486587" y="4230515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AutoShape 23"/>
            <p:cNvSpPr>
              <a:spLocks noChangeArrowheads="1"/>
            </p:cNvSpPr>
            <p:nvPr/>
          </p:nvSpPr>
          <p:spPr bwMode="auto">
            <a:xfrm rot="8604098">
              <a:off x="8820856" y="4350599"/>
              <a:ext cx="359587" cy="683228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 rot="7399925">
              <a:off x="9628197" y="3838337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" name="AutoShape 25"/>
            <p:cNvSpPr>
              <a:spLocks noChangeArrowheads="1"/>
            </p:cNvSpPr>
            <p:nvPr/>
          </p:nvSpPr>
          <p:spPr bwMode="auto">
            <a:xfrm rot="14500793">
              <a:off x="6781733" y="3727344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 rot="18527148">
              <a:off x="6740365" y="2944222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1664784" y="1079206"/>
            <a:ext cx="8998557" cy="561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zh-CN" sz="2800" b="1" dirty="0">
                <a:latin typeface="Cambria" panose="02040503050406030204" pitchFamily="18" charset="0"/>
              </a:rPr>
              <a:t>Can you name some </a:t>
            </a:r>
            <a:r>
              <a:rPr lang="en-US" altLang="zh-CN" sz="2800" b="1" dirty="0">
                <a:latin typeface="Cambria" panose="02040503050406030204" pitchFamily="18" charset="0"/>
              </a:rPr>
              <a:t>wildlife </a:t>
            </a:r>
            <a:r>
              <a:rPr lang="zh-CN" altLang="zh-CN" sz="2800" b="1" dirty="0">
                <a:latin typeface="Cambria" panose="02040503050406030204" pitchFamily="18" charset="0"/>
              </a:rPr>
              <a:t>and </a:t>
            </a:r>
            <a:r>
              <a:rPr lang="en-US" altLang="zh-CN" sz="2800" b="1" dirty="0">
                <a:latin typeface="Cambria" panose="02040503050406030204" pitchFamily="18" charset="0"/>
              </a:rPr>
              <a:t>endangered wildlife?</a:t>
            </a:r>
            <a:endParaRPr lang="zh-CN" altLang="zh-CN" sz="2800" b="1" dirty="0">
              <a:latin typeface="Cambria" panose="02040503050406030204" pitchFamily="18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2874105" y="154971"/>
            <a:ext cx="5049527" cy="52322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defRPr>
            </a:lvl1pPr>
          </a:lstStyle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Pre-reading</a:t>
            </a:r>
            <a:r>
              <a:rPr lang="zh-CN" altLang="en-US" i="1" dirty="0">
                <a:solidFill>
                  <a:srgbClr val="0000FF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dirty="0"/>
              <a:t>B</a:t>
            </a:r>
            <a:r>
              <a:rPr lang="zh-CN" altLang="zh-CN" dirty="0"/>
              <a:t>rainstorm</a:t>
            </a:r>
            <a:endParaRPr lang="zh-CN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6852595" y="2219474"/>
            <a:ext cx="124121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Panda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pic>
        <p:nvPicPr>
          <p:cNvPr id="32" name="图片 1" descr="麋鹿 用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85" y="5593613"/>
            <a:ext cx="2829362" cy="15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"/>
          <p:cNvSpPr/>
          <p:nvPr/>
        </p:nvSpPr>
        <p:spPr>
          <a:xfrm>
            <a:off x="8413157" y="2062690"/>
            <a:ext cx="130791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Milu</a:t>
            </a:r>
            <a:r>
              <a:rPr lang="en-US" altLang="zh-CN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 deer</a:t>
            </a:r>
            <a:endParaRPr sz="1800" b="1" dirty="0">
              <a:latin typeface="Arial" panose="020B0604020202020204" pitchFamily="34" charset="0"/>
            </a:endParaRPr>
          </a:p>
        </p:txBody>
      </p:sp>
      <p:sp>
        <p:nvSpPr>
          <p:cNvPr id="34" name="TextBox 2"/>
          <p:cNvSpPr/>
          <p:nvPr/>
        </p:nvSpPr>
        <p:spPr>
          <a:xfrm>
            <a:off x="9580392" y="2373314"/>
            <a:ext cx="21740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Golden monkey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5" name="TextBox 3"/>
          <p:cNvSpPr/>
          <p:nvPr/>
        </p:nvSpPr>
        <p:spPr>
          <a:xfrm>
            <a:off x="10250324" y="3278860"/>
            <a:ext cx="165417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South China Tiger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7" name="TextBox 2"/>
          <p:cNvSpPr/>
          <p:nvPr/>
        </p:nvSpPr>
        <p:spPr>
          <a:xfrm>
            <a:off x="2454593" y="2022446"/>
            <a:ext cx="16596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elephant</a:t>
            </a:r>
            <a:r>
              <a:rPr lang="en-US" altLang="zh-CN"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  </a:t>
            </a:r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36" name="TextBox 2"/>
          <p:cNvSpPr/>
          <p:nvPr/>
        </p:nvSpPr>
        <p:spPr>
          <a:xfrm>
            <a:off x="5809198" y="2804254"/>
            <a:ext cx="13370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Antelope 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9" name="TextBox 2"/>
          <p:cNvSpPr/>
          <p:nvPr/>
        </p:nvSpPr>
        <p:spPr>
          <a:xfrm>
            <a:off x="10094110" y="4445347"/>
            <a:ext cx="166029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African elephants 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8" name="TextBox 2"/>
          <p:cNvSpPr/>
          <p:nvPr/>
        </p:nvSpPr>
        <p:spPr>
          <a:xfrm>
            <a:off x="1434882" y="5033827"/>
            <a:ext cx="182937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blue  whale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0" name="TextBox 2"/>
          <p:cNvSpPr/>
          <p:nvPr/>
        </p:nvSpPr>
        <p:spPr>
          <a:xfrm>
            <a:off x="4301861" y="2357220"/>
            <a:ext cx="13370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shark 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1" name="TextBox 2"/>
          <p:cNvSpPr/>
          <p:nvPr/>
        </p:nvSpPr>
        <p:spPr>
          <a:xfrm>
            <a:off x="832388" y="2071115"/>
            <a:ext cx="1461242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kangaroo  </a:t>
            </a:r>
            <a:endParaRPr sz="2200" b="1" dirty="0">
              <a:latin typeface="Arial" panose="020B0604020202020204" pitchFamily="34" charset="0"/>
            </a:endParaRPr>
          </a:p>
        </p:txBody>
      </p:sp>
      <p:sp>
        <p:nvSpPr>
          <p:cNvPr id="42" name="TextBox 2"/>
          <p:cNvSpPr/>
          <p:nvPr/>
        </p:nvSpPr>
        <p:spPr>
          <a:xfrm>
            <a:off x="168814" y="2684724"/>
            <a:ext cx="13370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dolphin 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3" name="TextBox 2"/>
          <p:cNvSpPr/>
          <p:nvPr/>
        </p:nvSpPr>
        <p:spPr>
          <a:xfrm>
            <a:off x="543940" y="4269521"/>
            <a:ext cx="97679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koala 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5" name="TextBox 2"/>
          <p:cNvSpPr/>
          <p:nvPr/>
        </p:nvSpPr>
        <p:spPr>
          <a:xfrm>
            <a:off x="3628745" y="5006609"/>
            <a:ext cx="13370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giraffe </a:t>
            </a:r>
            <a:endParaRPr sz="2400" b="1" dirty="0">
              <a:latin typeface="Arial" panose="020B0604020202020204" pitchFamily="34" charset="0"/>
            </a:endParaRPr>
          </a:p>
        </p:txBody>
      </p:sp>
      <p:pic>
        <p:nvPicPr>
          <p:cNvPr id="29" name="图片 28" descr="动物园里的熊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93" y="5587645"/>
            <a:ext cx="2675661" cy="2006746"/>
          </a:xfrm>
          <a:prstGeom prst="rect">
            <a:avLst/>
          </a:prstGeom>
        </p:spPr>
      </p:pic>
      <p:sp>
        <p:nvSpPr>
          <p:cNvPr id="46" name="TextBox 2"/>
          <p:cNvSpPr/>
          <p:nvPr/>
        </p:nvSpPr>
        <p:spPr>
          <a:xfrm>
            <a:off x="4869254" y="3353623"/>
            <a:ext cx="92295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tiger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7" name="TextBox 2"/>
          <p:cNvSpPr/>
          <p:nvPr/>
        </p:nvSpPr>
        <p:spPr>
          <a:xfrm>
            <a:off x="4870771" y="4375231"/>
            <a:ext cx="92295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yak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8" name="TextBox 2"/>
          <p:cNvSpPr/>
          <p:nvPr/>
        </p:nvSpPr>
        <p:spPr>
          <a:xfrm>
            <a:off x="6642385" y="4970512"/>
            <a:ext cx="13370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rhino 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49" name="TextBox 2"/>
          <p:cNvSpPr/>
          <p:nvPr/>
        </p:nvSpPr>
        <p:spPr>
          <a:xfrm>
            <a:off x="8174617" y="4976381"/>
            <a:ext cx="189587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Bactrian camel  </a:t>
            </a:r>
            <a:endParaRPr sz="1800" b="1" dirty="0">
              <a:latin typeface="Arial" panose="020B0604020202020204" pitchFamily="34" charset="0"/>
            </a:endParaRPr>
          </a:p>
        </p:txBody>
      </p:sp>
      <p:pic>
        <p:nvPicPr>
          <p:cNvPr id="51" name="图片 50" descr="社交网站的手机截图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80" y="5587645"/>
            <a:ext cx="2471062" cy="17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2" grpId="0" animBg="1"/>
      <p:bldP spid="33" grpId="0" animBg="1"/>
      <p:bldP spid="34" grpId="0" animBg="1"/>
      <p:bldP spid="35" grpId="0" animBg="1"/>
      <p:bldP spid="37" grpId="0" animBg="1"/>
      <p:bldP spid="36" grpId="0" animBg="1"/>
      <p:bldP spid="39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7677" y="263973"/>
            <a:ext cx="6819232" cy="413909"/>
          </a:xfrm>
        </p:spPr>
        <p:txBody>
          <a:bodyPr/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Pre-reading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：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</a:rPr>
              <a:t>Predicting the style of the passage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4" name="TextBox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115660" y="3843394"/>
            <a:ext cx="10261304" cy="1071060"/>
          </a:xfrm>
          <a:prstGeom prst="rect">
            <a:avLst/>
          </a:prstGeom>
          <a:noFill/>
          <a:ln w="25400">
            <a:noFill/>
          </a:ln>
        </p:spPr>
        <p:txBody>
          <a:bodyPr wrap="square" lIns="91439" tIns="91439" rIns="91439" bIns="91439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charset="-122"/>
                <a:sym typeface="Calibri" panose="020F0502020204030204" pitchFamily="34" charset="0"/>
              </a:rPr>
              <a:t>Read the 1</a:t>
            </a:r>
            <a:r>
              <a:rPr lang="en-US" altLang="zh-CN" sz="3200" b="1" baseline="30000" dirty="0">
                <a:latin typeface="Times New Roman" panose="02020603050405020304" pitchFamily="18" charset="0"/>
                <a:ea typeface="黑体" panose="02010609060101010101" charset="-122"/>
                <a:sym typeface="Calibri" panose="020F0502020204030204" pitchFamily="34" charset="0"/>
              </a:rPr>
              <a:t>st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charset="-122"/>
                <a:sym typeface="Calibri" panose="020F0502020204030204" pitchFamily="34" charset="0"/>
              </a:rPr>
              <a:t> and last paragraph and find out what type of the text it is. </a:t>
            </a:r>
            <a:endParaRPr lang="en-US" altLang="zh-CN" sz="3200" b="1" dirty="0">
              <a:latin typeface="Times New Roman" panose="02020603050405020304" pitchFamily="18" charset="0"/>
              <a:ea typeface="黑体" panose="02010609060101010101" charset="-122"/>
              <a:sym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6847" y="4820009"/>
            <a:ext cx="2190774" cy="1689448"/>
            <a:chOff x="1565798" y="4847747"/>
            <a:chExt cx="2190774" cy="1689448"/>
          </a:xfrm>
        </p:grpSpPr>
        <p:grpSp>
          <p:nvGrpSpPr>
            <p:cNvPr id="20" name="Group 10"/>
            <p:cNvGrpSpPr/>
            <p:nvPr/>
          </p:nvGrpSpPr>
          <p:grpSpPr bwMode="auto">
            <a:xfrm>
              <a:off x="1803398" y="4847747"/>
              <a:ext cx="1814512" cy="1689448"/>
              <a:chOff x="-198" y="-35"/>
              <a:chExt cx="1680" cy="1706"/>
            </a:xfrm>
          </p:grpSpPr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>
                <a:off x="-198" y="-9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" name="未知"/>
              <p:cNvSpPr/>
              <p:nvPr/>
            </p:nvSpPr>
            <p:spPr bwMode="auto">
              <a:xfrm>
                <a:off x="-6" y="-35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565798" y="5082647"/>
              <a:ext cx="2190774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An introduction</a:t>
              </a:r>
              <a:endParaRPr lang="en-US" altLang="zh-CN" sz="2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12244" y="4874332"/>
            <a:ext cx="2013215" cy="1635125"/>
            <a:chOff x="3618067" y="4900770"/>
            <a:chExt cx="2013215" cy="1635125"/>
          </a:xfrm>
        </p:grpSpPr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3674307" y="4900770"/>
              <a:ext cx="1757121" cy="163512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137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未知"/>
            <p:cNvSpPr/>
            <p:nvPr/>
          </p:nvSpPr>
          <p:spPr bwMode="auto">
            <a:xfrm>
              <a:off x="3919440" y="4904171"/>
              <a:ext cx="1375016" cy="617537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3618067" y="5392038"/>
              <a:ext cx="201321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FF66"/>
                  </a:solidFill>
                  <a:latin typeface="Comic Sans MS" panose="030F0702030302020204" pitchFamily="66" charset="0"/>
                </a:rPr>
                <a:t>A report</a:t>
              </a:r>
              <a:endParaRPr lang="en-US" altLang="zh-CN" sz="2800" b="1" dirty="0">
                <a:solidFill>
                  <a:srgbClr val="FFFF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31799" y="4949695"/>
            <a:ext cx="2209607" cy="1584325"/>
            <a:chOff x="5138068" y="4888445"/>
            <a:chExt cx="2209607" cy="1584325"/>
          </a:xfrm>
        </p:grpSpPr>
        <p:grpSp>
          <p:nvGrpSpPr>
            <p:cNvPr id="16" name="Group 6"/>
            <p:cNvGrpSpPr/>
            <p:nvPr/>
          </p:nvGrpSpPr>
          <p:grpSpPr bwMode="auto">
            <a:xfrm>
              <a:off x="5321638" y="4888445"/>
              <a:ext cx="1788064" cy="1584325"/>
              <a:chOff x="-357" y="-23"/>
              <a:chExt cx="1680" cy="1680"/>
            </a:xfrm>
          </p:grpSpPr>
          <p:sp>
            <p:nvSpPr>
              <p:cNvPr id="17" name="Oval 7"/>
              <p:cNvSpPr>
                <a:spLocks noChangeArrowheads="1"/>
              </p:cNvSpPr>
              <p:nvPr/>
            </p:nvSpPr>
            <p:spPr bwMode="auto">
              <a:xfrm>
                <a:off x="-357" y="-23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" name="未知"/>
              <p:cNvSpPr/>
              <p:nvPr/>
            </p:nvSpPr>
            <p:spPr bwMode="auto">
              <a:xfrm>
                <a:off x="-248" y="7"/>
                <a:ext cx="1408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138068" y="5187994"/>
              <a:ext cx="220960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 travel journal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03912" y="4897622"/>
            <a:ext cx="2425212" cy="1657350"/>
            <a:chOff x="7388055" y="4876779"/>
            <a:chExt cx="2458031" cy="1657350"/>
          </a:xfrm>
        </p:grpSpPr>
        <p:sp>
          <p:nvSpPr>
            <p:cNvPr id="15" name="Oval 2"/>
            <p:cNvSpPr>
              <a:spLocks noChangeArrowheads="1"/>
            </p:cNvSpPr>
            <p:nvPr/>
          </p:nvSpPr>
          <p:spPr bwMode="auto">
            <a:xfrm>
              <a:off x="7531292" y="4876779"/>
              <a:ext cx="1847616" cy="1657350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600"/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7388055" y="5420457"/>
              <a:ext cx="24580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advertisement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8" name="未知"/>
            <p:cNvSpPr/>
            <p:nvPr/>
          </p:nvSpPr>
          <p:spPr bwMode="auto">
            <a:xfrm>
              <a:off x="7810819" y="4902658"/>
              <a:ext cx="1394740" cy="625475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6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74941" y="1637879"/>
            <a:ext cx="3817552" cy="2093671"/>
            <a:chOff x="1674941" y="1637879"/>
            <a:chExt cx="3817552" cy="2093671"/>
          </a:xfrm>
        </p:grpSpPr>
        <p:sp>
          <p:nvSpPr>
            <p:cNvPr id="31" name="矩形 30"/>
            <p:cNvSpPr/>
            <p:nvPr/>
          </p:nvSpPr>
          <p:spPr>
            <a:xfrm>
              <a:off x="1674941" y="1637879"/>
              <a:ext cx="381755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A. Argumentation</a:t>
              </a:r>
              <a:endParaRPr lang="zh-CN" alt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007677" y="2393266"/>
              <a:ext cx="253248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B. Exposition </a:t>
              </a:r>
              <a:endParaRPr lang="zh-CN" alt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008697" y="3208330"/>
              <a:ext cx="237238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C. Narration </a:t>
              </a:r>
              <a:endParaRPr lang="zh-CN" alt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pic>
        <p:nvPicPr>
          <p:cNvPr id="34" name="图片 33" descr="鹿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61554" y="3215534"/>
            <a:ext cx="689365" cy="550040"/>
          </a:xfrm>
          <a:prstGeom prst="rect">
            <a:avLst/>
          </a:prstGeom>
          <a:noFill/>
          <a:effectLst>
            <a:glow rad="228600">
              <a:srgbClr val="FF0000">
                <a:alpha val="99000"/>
              </a:srgbClr>
            </a:glow>
            <a:outerShdw blurRad="88900" dist="50800" dir="5400000" algn="ctr" rotWithShape="0">
              <a:schemeClr val="accent4"/>
            </a:outerShdw>
            <a:reflection blurRad="6350" stA="50000" endA="300" endPos="55500" dist="101600" dir="5400000" sy="-100000" algn="bl" rotWithShape="0"/>
          </a:effectLst>
        </p:spPr>
      </p:pic>
      <p:sp>
        <p:nvSpPr>
          <p:cNvPr id="35" name="文本框 34"/>
          <p:cNvSpPr txBox="1"/>
          <p:nvPr/>
        </p:nvSpPr>
        <p:spPr>
          <a:xfrm>
            <a:off x="663722" y="1030758"/>
            <a:ext cx="8362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Q: </a:t>
            </a:r>
            <a:r>
              <a:rPr lang="en-US" altLang="zh-CN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Guess what kind of passage it is.</a:t>
            </a:r>
            <a:endParaRPr lang="zh-CN" alt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7" name="图片 36" descr="鹿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88647" y="4570737"/>
            <a:ext cx="689365" cy="550040"/>
          </a:xfrm>
          <a:prstGeom prst="rect">
            <a:avLst/>
          </a:prstGeom>
          <a:noFill/>
          <a:effectLst>
            <a:glow rad="228600">
              <a:srgbClr val="FF0000">
                <a:alpha val="99000"/>
              </a:srgbClr>
            </a:glow>
            <a:outerShdw blurRad="88900" dist="50800" dir="5400000" algn="ctr" rotWithShape="0">
              <a:schemeClr val="accent4"/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30" y="1816607"/>
            <a:ext cx="4296427" cy="185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5" descr="gu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917" y="88522"/>
            <a:ext cx="14303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组合 38"/>
          <p:cNvGrpSpPr/>
          <p:nvPr/>
        </p:nvGrpSpPr>
        <p:grpSpPr>
          <a:xfrm>
            <a:off x="8321121" y="4955986"/>
            <a:ext cx="2209607" cy="1584325"/>
            <a:chOff x="5138068" y="4888445"/>
            <a:chExt cx="2209607" cy="1584325"/>
          </a:xfrm>
        </p:grpSpPr>
        <p:grpSp>
          <p:nvGrpSpPr>
            <p:cNvPr id="40" name="Group 6"/>
            <p:cNvGrpSpPr/>
            <p:nvPr/>
          </p:nvGrpSpPr>
          <p:grpSpPr bwMode="auto">
            <a:xfrm>
              <a:off x="5321638" y="4888445"/>
              <a:ext cx="1788064" cy="1584325"/>
              <a:chOff x="-357" y="-23"/>
              <a:chExt cx="1680" cy="1680"/>
            </a:xfrm>
          </p:grpSpPr>
          <p:sp>
            <p:nvSpPr>
              <p:cNvPr id="42" name="Oval 7"/>
              <p:cNvSpPr>
                <a:spLocks noChangeArrowheads="1"/>
              </p:cNvSpPr>
              <p:nvPr/>
            </p:nvSpPr>
            <p:spPr bwMode="auto">
              <a:xfrm>
                <a:off x="-357" y="-23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未知"/>
              <p:cNvSpPr/>
              <p:nvPr/>
            </p:nvSpPr>
            <p:spPr bwMode="auto">
              <a:xfrm>
                <a:off x="-248" y="7"/>
                <a:ext cx="1408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5138068" y="5187994"/>
              <a:ext cx="220960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 short novel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5" grpId="0"/>
    </p:bldLst>
  </p:timing>
</p:sld>
</file>

<file path=ppt/tags/tag1.xml><?xml version="1.0" encoding="utf-8"?>
<p:tagLst xmlns:p="http://schemas.openxmlformats.org/presentationml/2006/main">
  <p:tag name="AS_UNIQUEID" val="27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AS_UNIQUEID" val="127"/>
</p:tagLst>
</file>

<file path=ppt/tags/tag101.xml><?xml version="1.0" encoding="utf-8"?>
<p:tagLst xmlns:p="http://schemas.openxmlformats.org/presentationml/2006/main">
  <p:tag name="AS_UNIQUEID" val="128"/>
</p:tagLst>
</file>

<file path=ppt/tags/tag102.xml><?xml version="1.0" encoding="utf-8"?>
<p:tagLst xmlns:p="http://schemas.openxmlformats.org/presentationml/2006/main">
  <p:tag name="AS_UNIQUEID" val="130"/>
</p:tagLst>
</file>

<file path=ppt/tags/tag103.xml><?xml version="1.0" encoding="utf-8"?>
<p:tagLst xmlns:p="http://schemas.openxmlformats.org/presentationml/2006/main">
  <p:tag name="AS_UNIQUEID" val="109"/>
</p:tagLst>
</file>

<file path=ppt/tags/tag104.xml><?xml version="1.0" encoding="utf-8"?>
<p:tagLst xmlns:p="http://schemas.openxmlformats.org/presentationml/2006/main">
  <p:tag name="AS_UNIQUEID" val="109"/>
</p:tagLst>
</file>

<file path=ppt/tags/tag105.xml><?xml version="1.0" encoding="utf-8"?>
<p:tagLst xmlns:p="http://schemas.openxmlformats.org/presentationml/2006/main">
  <p:tag name="AS_UNIQUEID" val="9"/>
</p:tagLst>
</file>

<file path=ppt/tags/tag106.xml><?xml version="1.0" encoding="utf-8"?>
<p:tagLst xmlns:p="http://schemas.openxmlformats.org/presentationml/2006/main">
  <p:tag name="AS_UNIQUEID" val="543"/>
</p:tagLst>
</file>

<file path=ppt/tags/tag107.xml><?xml version="1.0" encoding="utf-8"?>
<p:tagLst xmlns:p="http://schemas.openxmlformats.org/presentationml/2006/main">
  <p:tag name="AS_UNIQUEID" val="281"/>
</p:tagLst>
</file>

<file path=ppt/tags/tag108.xml><?xml version="1.0" encoding="utf-8"?>
<p:tagLst xmlns:p="http://schemas.openxmlformats.org/presentationml/2006/main">
  <p:tag name="AS_UNIQUEID" val="282"/>
</p:tagLst>
</file>

<file path=ppt/tags/tag109.xml><?xml version="1.0" encoding="utf-8"?>
<p:tagLst xmlns:p="http://schemas.openxmlformats.org/presentationml/2006/main">
  <p:tag name="AS_UNIQUEID" val="283"/>
</p:tagLst>
</file>

<file path=ppt/tags/tag11.xml><?xml version="1.0" encoding="utf-8"?>
<p:tagLst xmlns:p="http://schemas.openxmlformats.org/presentationml/2006/main">
  <p:tag name="AS_UNIQUEID" val="0"/>
</p:tagLst>
</file>

<file path=ppt/tags/tag110.xml><?xml version="1.0" encoding="utf-8"?>
<p:tagLst xmlns:p="http://schemas.openxmlformats.org/presentationml/2006/main">
  <p:tag name="AS_UNIQUEID" val="284"/>
</p:tagLst>
</file>

<file path=ppt/tags/tag111.xml><?xml version="1.0" encoding="utf-8"?>
<p:tagLst xmlns:p="http://schemas.openxmlformats.org/presentationml/2006/main">
  <p:tag name="AS_UNIQUEID" val="285"/>
</p:tagLst>
</file>

<file path=ppt/tags/tag112.xml><?xml version="1.0" encoding="utf-8"?>
<p:tagLst xmlns:p="http://schemas.openxmlformats.org/presentationml/2006/main">
  <p:tag name="AS_UNIQUEID" val="286"/>
</p:tagLst>
</file>

<file path=ppt/tags/tag113.xml><?xml version="1.0" encoding="utf-8"?>
<p:tagLst xmlns:p="http://schemas.openxmlformats.org/presentationml/2006/main">
  <p:tag name="AS_UNIQUEID" val="287"/>
</p:tagLst>
</file>

<file path=ppt/tags/tag114.xml><?xml version="1.0" encoding="utf-8"?>
<p:tagLst xmlns:p="http://schemas.openxmlformats.org/presentationml/2006/main">
  <p:tag name="AS_UNIQUEID" val="288"/>
</p:tagLst>
</file>

<file path=ppt/tags/tag115.xml><?xml version="1.0" encoding="utf-8"?>
<p:tagLst xmlns:p="http://schemas.openxmlformats.org/presentationml/2006/main">
  <p:tag name="AS_UNIQUEID" val="289"/>
</p:tagLst>
</file>

<file path=ppt/tags/tag116.xml><?xml version="1.0" encoding="utf-8"?>
<p:tagLst xmlns:p="http://schemas.openxmlformats.org/presentationml/2006/main">
  <p:tag name="AS_UNIQUEID" val="290"/>
</p:tagLst>
</file>

<file path=ppt/tags/tag117.xml><?xml version="1.0" encoding="utf-8"?>
<p:tagLst xmlns:p="http://schemas.openxmlformats.org/presentationml/2006/main">
  <p:tag name="AS_UNIQUEID" val="291"/>
</p:tagLst>
</file>

<file path=ppt/tags/tag118.xml><?xml version="1.0" encoding="utf-8"?>
<p:tagLst xmlns:p="http://schemas.openxmlformats.org/presentationml/2006/main">
  <p:tag name="AS_UNIQUEID" val="292"/>
</p:tagLst>
</file>

<file path=ppt/tags/tag119.xml><?xml version="1.0" encoding="utf-8"?>
<p:tagLst xmlns:p="http://schemas.openxmlformats.org/presentationml/2006/main">
  <p:tag name="AS_UNIQUEID" val="293"/>
</p:tagLst>
</file>

<file path=ppt/tags/tag12.xml><?xml version="1.0" encoding="utf-8"?>
<p:tagLst xmlns:p="http://schemas.openxmlformats.org/presentationml/2006/main">
  <p:tag name="AS_UNIQUEID" val="2"/>
</p:tagLst>
</file>

<file path=ppt/tags/tag120.xml><?xml version="1.0" encoding="utf-8"?>
<p:tagLst xmlns:p="http://schemas.openxmlformats.org/presentationml/2006/main">
  <p:tag name="AS_UNIQUEID" val="294"/>
</p:tagLst>
</file>

<file path=ppt/tags/tag121.xml><?xml version="1.0" encoding="utf-8"?>
<p:tagLst xmlns:p="http://schemas.openxmlformats.org/presentationml/2006/main">
  <p:tag name="AS_UNIQUEID" val="295"/>
</p:tagLst>
</file>

<file path=ppt/tags/tag122.xml><?xml version="1.0" encoding="utf-8"?>
<p:tagLst xmlns:p="http://schemas.openxmlformats.org/presentationml/2006/main">
  <p:tag name="AS_UNIQUEID" val="296"/>
</p:tagLst>
</file>

<file path=ppt/tags/tag123.xml><?xml version="1.0" encoding="utf-8"?>
<p:tagLst xmlns:p="http://schemas.openxmlformats.org/presentationml/2006/main">
  <p:tag name="AS_UNIQUEID" val="297"/>
</p:tagLst>
</file>

<file path=ppt/tags/tag124.xml><?xml version="1.0" encoding="utf-8"?>
<p:tagLst xmlns:p="http://schemas.openxmlformats.org/presentationml/2006/main">
  <p:tag name="AS_UNIQUEID" val="298"/>
</p:tagLst>
</file>

<file path=ppt/tags/tag125.xml><?xml version="1.0" encoding="utf-8"?>
<p:tagLst xmlns:p="http://schemas.openxmlformats.org/presentationml/2006/main">
  <p:tag name="AS_UNIQUEID" val="299"/>
</p:tagLst>
</file>

<file path=ppt/tags/tag126.xml><?xml version="1.0" encoding="utf-8"?>
<p:tagLst xmlns:p="http://schemas.openxmlformats.org/presentationml/2006/main">
  <p:tag name="AS_UNIQUEID" val="300"/>
</p:tagLst>
</file>

<file path=ppt/tags/tag127.xml><?xml version="1.0" encoding="utf-8"?>
<p:tagLst xmlns:p="http://schemas.openxmlformats.org/presentationml/2006/main">
  <p:tag name="AS_UNIQUEID" val="301"/>
</p:tagLst>
</file>

<file path=ppt/tags/tag128.xml><?xml version="1.0" encoding="utf-8"?>
<p:tagLst xmlns:p="http://schemas.openxmlformats.org/presentationml/2006/main">
  <p:tag name="AS_UNIQUEID" val="302"/>
</p:tagLst>
</file>

<file path=ppt/tags/tag129.xml><?xml version="1.0" encoding="utf-8"?>
<p:tagLst xmlns:p="http://schemas.openxmlformats.org/presentationml/2006/main">
  <p:tag name="AS_UNIQUEID" val="303"/>
</p:tagLst>
</file>

<file path=ppt/tags/tag13.xml><?xml version="1.0" encoding="utf-8"?>
<p:tagLst xmlns:p="http://schemas.openxmlformats.org/presentationml/2006/main">
  <p:tag name="AS_UNIQUEID" val="25"/>
</p:tagLst>
</file>

<file path=ppt/tags/tag130.xml><?xml version="1.0" encoding="utf-8"?>
<p:tagLst xmlns:p="http://schemas.openxmlformats.org/presentationml/2006/main">
  <p:tag name="AS_UNIQUEID" val="304"/>
</p:tagLst>
</file>

<file path=ppt/tags/tag131.xml><?xml version="1.0" encoding="utf-8"?>
<p:tagLst xmlns:p="http://schemas.openxmlformats.org/presentationml/2006/main">
  <p:tag name="AS_UNIQUEID" val="305"/>
</p:tagLst>
</file>

<file path=ppt/tags/tag132.xml><?xml version="1.0" encoding="utf-8"?>
<p:tagLst xmlns:p="http://schemas.openxmlformats.org/presentationml/2006/main">
  <p:tag name="AS_UNIQUEID" val="306"/>
</p:tagLst>
</file>

<file path=ppt/tags/tag133.xml><?xml version="1.0" encoding="utf-8"?>
<p:tagLst xmlns:p="http://schemas.openxmlformats.org/presentationml/2006/main">
  <p:tag name="AS_UNIQUEID" val="307"/>
</p:tagLst>
</file>

<file path=ppt/tags/tag134.xml><?xml version="1.0" encoding="utf-8"?>
<p:tagLst xmlns:p="http://schemas.openxmlformats.org/presentationml/2006/main">
  <p:tag name="AS_UNIQUEID" val="308"/>
</p:tagLst>
</file>

<file path=ppt/tags/tag135.xml><?xml version="1.0" encoding="utf-8"?>
<p:tagLst xmlns:p="http://schemas.openxmlformats.org/presentationml/2006/main">
  <p:tag name="AS_UNIQUEID" val="309"/>
</p:tagLst>
</file>

<file path=ppt/tags/tag136.xml><?xml version="1.0" encoding="utf-8"?>
<p:tagLst xmlns:p="http://schemas.openxmlformats.org/presentationml/2006/main">
  <p:tag name="AS_UNIQUEID" val="42"/>
</p:tagLst>
</file>

<file path=ppt/tags/tag137.xml><?xml version="1.0" encoding="utf-8"?>
<p:tagLst xmlns:p="http://schemas.openxmlformats.org/presentationml/2006/main">
  <p:tag name="AS_UNIQUEID" val="43"/>
</p:tagLst>
</file>

<file path=ppt/tags/tag138.xml><?xml version="1.0" encoding="utf-8"?>
<p:tagLst xmlns:p="http://schemas.openxmlformats.org/presentationml/2006/main">
  <p:tag name="AS_UNIQUEID" val="44"/>
</p:tagLst>
</file>

<file path=ppt/tags/tag139.xml><?xml version="1.0" encoding="utf-8"?>
<p:tagLst xmlns:p="http://schemas.openxmlformats.org/presentationml/2006/main">
  <p:tag name="AS_UNIQUEID" val="45"/>
</p:tagLst>
</file>

<file path=ppt/tags/tag14.xml><?xml version="1.0" encoding="utf-8"?>
<p:tagLst xmlns:p="http://schemas.openxmlformats.org/presentationml/2006/main">
  <p:tag name="AS_UNIQUEID" val="26"/>
</p:tagLst>
</file>

<file path=ppt/tags/tag140.xml><?xml version="1.0" encoding="utf-8"?>
<p:tagLst xmlns:p="http://schemas.openxmlformats.org/presentationml/2006/main">
  <p:tag name="AS_UNIQUEID" val="46"/>
</p:tagLst>
</file>

<file path=ppt/tags/tag141.xml><?xml version="1.0" encoding="utf-8"?>
<p:tagLst xmlns:p="http://schemas.openxmlformats.org/presentationml/2006/main">
  <p:tag name="AS_UNIQUEID" val="47"/>
</p:tagLst>
</file>

<file path=ppt/tags/tag142.xml><?xml version="1.0" encoding="utf-8"?>
<p:tagLst xmlns:p="http://schemas.openxmlformats.org/presentationml/2006/main">
  <p:tag name="AS_UNIQUEID" val="48"/>
</p:tagLst>
</file>

<file path=ppt/tags/tag143.xml><?xml version="1.0" encoding="utf-8"?>
<p:tagLst xmlns:p="http://schemas.openxmlformats.org/presentationml/2006/main">
  <p:tag name="AS_UNIQUEID" val="49"/>
</p:tagLst>
</file>

<file path=ppt/tags/tag144.xml><?xml version="1.0" encoding="utf-8"?>
<p:tagLst xmlns:p="http://schemas.openxmlformats.org/presentationml/2006/main">
  <p:tag name="AS_UNIQUEID" val="50"/>
</p:tagLst>
</file>

<file path=ppt/tags/tag145.xml><?xml version="1.0" encoding="utf-8"?>
<p:tagLst xmlns:p="http://schemas.openxmlformats.org/presentationml/2006/main">
  <p:tag name="AS_UNIQUEID" val="51"/>
</p:tagLst>
</file>

<file path=ppt/tags/tag146.xml><?xml version="1.0" encoding="utf-8"?>
<p:tagLst xmlns:p="http://schemas.openxmlformats.org/presentationml/2006/main">
  <p:tag name="AS_UNIQUEID" val="52"/>
</p:tagLst>
</file>

<file path=ppt/tags/tag147.xml><?xml version="1.0" encoding="utf-8"?>
<p:tagLst xmlns:p="http://schemas.openxmlformats.org/presentationml/2006/main">
  <p:tag name="AS_UNIQUEID" val="279"/>
</p:tagLst>
</file>

<file path=ppt/tags/tag148.xml><?xml version="1.0" encoding="utf-8"?>
<p:tagLst xmlns:p="http://schemas.openxmlformats.org/presentationml/2006/main">
  <p:tag name="AS_UNIQUEID" val="213"/>
</p:tagLst>
</file>

<file path=ppt/tags/tag149.xml><?xml version="1.0" encoding="utf-8"?>
<p:tagLst xmlns:p="http://schemas.openxmlformats.org/presentationml/2006/main">
  <p:tag name="AS_UNIQUEID" val="214"/>
</p:tagLst>
</file>

<file path=ppt/tags/tag15.xml><?xml version="1.0" encoding="utf-8"?>
<p:tagLst xmlns:p="http://schemas.openxmlformats.org/presentationml/2006/main">
  <p:tag name="AS_UNIQUEID" val="27"/>
</p:tagLst>
</file>

<file path=ppt/tags/tag150.xml><?xml version="1.0" encoding="utf-8"?>
<p:tagLst xmlns:p="http://schemas.openxmlformats.org/presentationml/2006/main">
  <p:tag name="AS_UNIQUEID" val="215"/>
</p:tagLst>
</file>

<file path=ppt/tags/tag151.xml><?xml version="1.0" encoding="utf-8"?>
<p:tagLst xmlns:p="http://schemas.openxmlformats.org/presentationml/2006/main">
  <p:tag name="AS_UNIQUEID" val="216"/>
</p:tagLst>
</file>

<file path=ppt/tags/tag152.xml><?xml version="1.0" encoding="utf-8"?>
<p:tagLst xmlns:p="http://schemas.openxmlformats.org/presentationml/2006/main">
  <p:tag name="AS_UNIQUEID" val="219"/>
</p:tagLst>
</file>

<file path=ppt/tags/tag153.xml><?xml version="1.0" encoding="utf-8"?>
<p:tagLst xmlns:p="http://schemas.openxmlformats.org/presentationml/2006/main">
  <p:tag name="AS_UNIQUEID" val="220"/>
</p:tagLst>
</file>

<file path=ppt/tags/tag154.xml><?xml version="1.0" encoding="utf-8"?>
<p:tagLst xmlns:p="http://schemas.openxmlformats.org/presentationml/2006/main">
  <p:tag name="AS_UNIQUEID" val="221"/>
</p:tagLst>
</file>

<file path=ppt/tags/tag155.xml><?xml version="1.0" encoding="utf-8"?>
<p:tagLst xmlns:p="http://schemas.openxmlformats.org/presentationml/2006/main">
  <p:tag name="AS_UNIQUEID" val="222"/>
</p:tagLst>
</file>

<file path=ppt/tags/tag156.xml><?xml version="1.0" encoding="utf-8"?>
<p:tagLst xmlns:p="http://schemas.openxmlformats.org/presentationml/2006/main">
  <p:tag name="AS_UNIQUEID" val="218"/>
</p:tagLst>
</file>

<file path=ppt/tags/tag157.xml><?xml version="1.0" encoding="utf-8"?>
<p:tagLst xmlns:p="http://schemas.openxmlformats.org/presentationml/2006/main">
  <p:tag name="AS_UNIQUEID" val="347"/>
</p:tagLst>
</file>

<file path=ppt/tags/tag158.xml><?xml version="1.0" encoding="utf-8"?>
<p:tagLst xmlns:p="http://schemas.openxmlformats.org/presentationml/2006/main">
  <p:tag name="AS_UNIQUEID" val="75"/>
</p:tagLst>
</file>

<file path=ppt/tags/tag159.xml><?xml version="1.0" encoding="utf-8"?>
<p:tagLst xmlns:p="http://schemas.openxmlformats.org/presentationml/2006/main">
  <p:tag name="AS_UNIQUEID" val="76"/>
</p:tagLst>
</file>

<file path=ppt/tags/tag16.xml><?xml version="1.0" encoding="utf-8"?>
<p:tagLst xmlns:p="http://schemas.openxmlformats.org/presentationml/2006/main">
  <p:tag name="AS_UNIQUEID" val="28"/>
</p:tagLst>
</file>

<file path=ppt/tags/tag160.xml><?xml version="1.0" encoding="utf-8"?>
<p:tagLst xmlns:p="http://schemas.openxmlformats.org/presentationml/2006/main">
  <p:tag name="AS_UNIQUEID" val="77"/>
</p:tagLst>
</file>

<file path=ppt/tags/tag161.xml><?xml version="1.0" encoding="utf-8"?>
<p:tagLst xmlns:p="http://schemas.openxmlformats.org/presentationml/2006/main">
  <p:tag name="AS_UNIQUEID" val="78"/>
</p:tagLst>
</file>

<file path=ppt/tags/tag162.xml><?xml version="1.0" encoding="utf-8"?>
<p:tagLst xmlns:p="http://schemas.openxmlformats.org/presentationml/2006/main">
  <p:tag name="AS_UNIQUEID" val="79"/>
</p:tagLst>
</file>

<file path=ppt/tags/tag163.xml><?xml version="1.0" encoding="utf-8"?>
<p:tagLst xmlns:p="http://schemas.openxmlformats.org/presentationml/2006/main">
  <p:tag name="AS_UNIQUEID" val="80"/>
</p:tagLst>
</file>

<file path=ppt/tags/tag164.xml><?xml version="1.0" encoding="utf-8"?>
<p:tagLst xmlns:p="http://schemas.openxmlformats.org/presentationml/2006/main">
  <p:tag name="AS_UNIQUEID" val="81"/>
</p:tagLst>
</file>

<file path=ppt/tags/tag165.xml><?xml version="1.0" encoding="utf-8"?>
<p:tagLst xmlns:p="http://schemas.openxmlformats.org/presentationml/2006/main">
  <p:tag name="AS_UNIQUEID" val="82"/>
</p:tagLst>
</file>

<file path=ppt/tags/tag166.xml><?xml version="1.0" encoding="utf-8"?>
<p:tagLst xmlns:p="http://schemas.openxmlformats.org/presentationml/2006/main">
  <p:tag name="AS_UNIQUEID" val="83"/>
</p:tagLst>
</file>

<file path=ppt/tags/tag167.xml><?xml version="1.0" encoding="utf-8"?>
<p:tagLst xmlns:p="http://schemas.openxmlformats.org/presentationml/2006/main">
  <p:tag name="AS_UNIQUEID" val="84"/>
</p:tagLst>
</file>

<file path=ppt/tags/tag168.xml><?xml version="1.0" encoding="utf-8"?>
<p:tagLst xmlns:p="http://schemas.openxmlformats.org/presentationml/2006/main">
  <p:tag name="AS_UNIQUEID" val="85"/>
</p:tagLst>
</file>

<file path=ppt/tags/tag169.xml><?xml version="1.0" encoding="utf-8"?>
<p:tagLst xmlns:p="http://schemas.openxmlformats.org/presentationml/2006/main">
  <p:tag name="AS_UNIQUEID" val="86"/>
</p:tagLst>
</file>

<file path=ppt/tags/tag17.xml><?xml version="1.0" encoding="utf-8"?>
<p:tagLst xmlns:p="http://schemas.openxmlformats.org/presentationml/2006/main">
  <p:tag name="AS_UNIQUEID" val="29"/>
</p:tagLst>
</file>

<file path=ppt/tags/tag170.xml><?xml version="1.0" encoding="utf-8"?>
<p:tagLst xmlns:p="http://schemas.openxmlformats.org/presentationml/2006/main">
  <p:tag name="AS_UNIQUEID" val="87"/>
</p:tagLst>
</file>

<file path=ppt/tags/tag171.xml><?xml version="1.0" encoding="utf-8"?>
<p:tagLst xmlns:p="http://schemas.openxmlformats.org/presentationml/2006/main">
  <p:tag name="AS_UNIQUEID" val="88"/>
</p:tagLst>
</file>

<file path=ppt/tags/tag172.xml><?xml version="1.0" encoding="utf-8"?>
<p:tagLst xmlns:p="http://schemas.openxmlformats.org/presentationml/2006/main">
  <p:tag name="AS_UNIQUEID" val="89"/>
</p:tagLst>
</file>

<file path=ppt/tags/tag173.xml><?xml version="1.0" encoding="utf-8"?>
<p:tagLst xmlns:p="http://schemas.openxmlformats.org/presentationml/2006/main">
  <p:tag name="AS_UNIQUEID" val="90"/>
</p:tagLst>
</file>

<file path=ppt/tags/tag174.xml><?xml version="1.0" encoding="utf-8"?>
<p:tagLst xmlns:p="http://schemas.openxmlformats.org/presentationml/2006/main">
  <p:tag name="AS_UNIQUEID" val="91"/>
</p:tagLst>
</file>

<file path=ppt/tags/tag175.xml><?xml version="1.0" encoding="utf-8"?>
<p:tagLst xmlns:p="http://schemas.openxmlformats.org/presentationml/2006/main">
  <p:tag name="AS_UNIQUEID" val="92"/>
</p:tagLst>
</file>

<file path=ppt/tags/tag176.xml><?xml version="1.0" encoding="utf-8"?>
<p:tagLst xmlns:p="http://schemas.openxmlformats.org/presentationml/2006/main">
  <p:tag name="AS_UNIQUEID" val="93"/>
</p:tagLst>
</file>

<file path=ppt/tags/tag177.xml><?xml version="1.0" encoding="utf-8"?>
<p:tagLst xmlns:p="http://schemas.openxmlformats.org/presentationml/2006/main">
  <p:tag name="AS_UNIQUEID" val="94"/>
</p:tagLst>
</file>

<file path=ppt/tags/tag178.xml><?xml version="1.0" encoding="utf-8"?>
<p:tagLst xmlns:p="http://schemas.openxmlformats.org/presentationml/2006/main">
  <p:tag name="AS_UNIQUEID" val="95"/>
</p:tagLst>
</file>

<file path=ppt/tags/tag179.xml><?xml version="1.0" encoding="utf-8"?>
<p:tagLst xmlns:p="http://schemas.openxmlformats.org/presentationml/2006/main">
  <p:tag name="AS_UNIQUEID" val="164"/>
  <p:tag name="PA" val="v5.2.8"/>
  <p:tag name="RESOURCELIBID_ANIM" val="515"/>
</p:tagLst>
</file>

<file path=ppt/tags/tag18.xml><?xml version="1.0" encoding="utf-8"?>
<p:tagLst xmlns:p="http://schemas.openxmlformats.org/presentationml/2006/main">
  <p:tag name="AS_UNIQUEID" val="30"/>
</p:tagLst>
</file>

<file path=ppt/tags/tag180.xml><?xml version="1.0" encoding="utf-8"?>
<p:tagLst xmlns:p="http://schemas.openxmlformats.org/presentationml/2006/main">
  <p:tag name="AS_UNIQUEID" val="166"/>
  <p:tag name="PA" val="v5.2.8"/>
  <p:tag name="RESOURCELIBID_ANIM" val="515"/>
</p:tagLst>
</file>

<file path=ppt/tags/tag19.xml><?xml version="1.0" encoding="utf-8"?>
<p:tagLst xmlns:p="http://schemas.openxmlformats.org/presentationml/2006/main">
  <p:tag name="AS_UNIQUEID" val="37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18"/>
  <p:tag name="KSO_WM_UNIT_HIGHLIGHT" val="0"/>
  <p:tag name="KSO_WM_UNIT_COMPATIBLE" val="0"/>
  <p:tag name="KSO_WM_TEMPLATE_CATEGORY" val="custom"/>
  <p:tag name="KSO_WM_TEMPLATE_INDEX" val="20177135"/>
  <p:tag name="KSO_WM_DIAGRAM_GROUP_CODE" val="l1-1"/>
  <p:tag name="KSO_WM_UNIT_ID" val="custom20177135_5*l_h_f*1_1_1"/>
  <p:tag name="KSO_WM_UNIT_NOCLEAR" val="0"/>
  <p:tag name="KSO_WM_UNIT_DIAGRAM_ISNUMVISUAL" val="0"/>
  <p:tag name="KSO_WM_UNIT_DIAGRAM_ISREFERUNIT" val="0"/>
  <p:tag name="KSO_WM_UNIT_PRESET_TEXT" val="点击此处添加小标题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AS_UNIQUEID" val="43"/>
  <p:tag name="KSO_WM_UNIT_PLACING_PICTURE_USER_VIEWPORT" val="{&quot;height&quot;:6853,&quot;width&quot;:10100}"/>
  <p:tag name="REFSHAPE" val="461769116"/>
</p:tagLst>
</file>

<file path=ppt/tags/tag21.xml><?xml version="1.0" encoding="utf-8"?>
<p:tagLst xmlns:p="http://schemas.openxmlformats.org/presentationml/2006/main">
  <p:tag name="AS_UNIQUEID" val="36"/>
</p:tagLst>
</file>

<file path=ppt/tags/tag22.xml><?xml version="1.0" encoding="utf-8"?>
<p:tagLst xmlns:p="http://schemas.openxmlformats.org/presentationml/2006/main">
  <p:tag name="AS_UNIQUEID" val="38"/>
</p:tagLst>
</file>

<file path=ppt/tags/tag23.xml><?xml version="1.0" encoding="utf-8"?>
<p:tagLst xmlns:p="http://schemas.openxmlformats.org/presentationml/2006/main">
  <p:tag name="AS_UNIQUEID" val="343"/>
</p:tagLst>
</file>

<file path=ppt/tags/tag24.xml><?xml version="1.0" encoding="utf-8"?>
<p:tagLst xmlns:p="http://schemas.openxmlformats.org/presentationml/2006/main">
  <p:tag name="AS_UNIQUEID" val="13"/>
</p:tagLst>
</file>

<file path=ppt/tags/tag25.xml><?xml version="1.0" encoding="utf-8"?>
<p:tagLst xmlns:p="http://schemas.openxmlformats.org/presentationml/2006/main">
  <p:tag name="AS_UNIQUEID" val="339"/>
</p:tagLst>
</file>

<file path=ppt/tags/tag26.xml><?xml version="1.0" encoding="utf-8"?>
<p:tagLst xmlns:p="http://schemas.openxmlformats.org/presentationml/2006/main">
  <p:tag name="AS_UNIQUEID" val="21"/>
</p:tagLst>
</file>

<file path=ppt/tags/tag27.xml><?xml version="1.0" encoding="utf-8"?>
<p:tagLst xmlns:p="http://schemas.openxmlformats.org/presentationml/2006/main">
  <p:tag name="AS_UNIQUEID" val="22"/>
</p:tagLst>
</file>

<file path=ppt/tags/tag28.xml><?xml version="1.0" encoding="utf-8"?>
<p:tagLst xmlns:p="http://schemas.openxmlformats.org/presentationml/2006/main">
  <p:tag name="AS_UNIQUEID" val="24"/>
</p:tagLst>
</file>

<file path=ppt/tags/tag29.xml><?xml version="1.0" encoding="utf-8"?>
<p:tagLst xmlns:p="http://schemas.openxmlformats.org/presentationml/2006/main">
  <p:tag name="AS_UNIQUEID" val="3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3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3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AS_UNIQUEID" val="26"/>
</p:tagLst>
</file>

<file path=ppt/tags/tag31.xml><?xml version="1.0" encoding="utf-8"?>
<p:tagLst xmlns:p="http://schemas.openxmlformats.org/presentationml/2006/main">
  <p:tag name="AS_UNIQUEID" val="32"/>
</p:tagLst>
</file>

<file path=ppt/tags/tag32.xml><?xml version="1.0" encoding="utf-8"?>
<p:tagLst xmlns:p="http://schemas.openxmlformats.org/presentationml/2006/main">
  <p:tag name="AS_UNIQUEID" val="28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29"/>
</p:tagLst>
</file>

<file path=ppt/tags/tag35.xml><?xml version="1.0" encoding="utf-8"?>
<p:tagLst xmlns:p="http://schemas.openxmlformats.org/presentationml/2006/main">
  <p:tag name="AS_UNIQUEID" val="34"/>
</p:tagLst>
</file>

<file path=ppt/tags/tag36.xml><?xml version="1.0" encoding="utf-8"?>
<p:tagLst xmlns:p="http://schemas.openxmlformats.org/presentationml/2006/main">
  <p:tag name="AS_UNIQUEID" val="30"/>
</p:tagLst>
</file>

<file path=ppt/tags/tag37.xml><?xml version="1.0" encoding="utf-8"?>
<p:tagLst xmlns:p="http://schemas.openxmlformats.org/presentationml/2006/main">
  <p:tag name="AS_UNIQUEID" val="35"/>
</p:tagLst>
</file>

<file path=ppt/tags/tag38.xml><?xml version="1.0" encoding="utf-8"?>
<p:tagLst xmlns:p="http://schemas.openxmlformats.org/presentationml/2006/main">
  <p:tag name="AS_UNIQUEID" val="36"/>
</p:tagLst>
</file>

<file path=ppt/tags/tag39.xml><?xml version="1.0" encoding="utf-8"?>
<p:tagLst xmlns:p="http://schemas.openxmlformats.org/presentationml/2006/main">
  <p:tag name="AS_UNIQUEID" val="23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2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2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AS_UNIQUEID" val="25"/>
</p:tagLst>
</file>

<file path=ppt/tags/tag41.xml><?xml version="1.0" encoding="utf-8"?>
<p:tagLst xmlns:p="http://schemas.openxmlformats.org/presentationml/2006/main">
  <p:tag name="AS_UNIQUEID" val="27"/>
</p:tagLst>
</file>

<file path=ppt/tags/tag42.xml><?xml version="1.0" encoding="utf-8"?>
<p:tagLst xmlns:p="http://schemas.openxmlformats.org/presentationml/2006/main">
  <p:tag name="AS_UNIQUEID" val="37"/>
</p:tagLst>
</file>

<file path=ppt/tags/tag43.xml><?xml version="1.0" encoding="utf-8"?>
<p:tagLst xmlns:p="http://schemas.openxmlformats.org/presentationml/2006/main">
  <p:tag name="AS_UNIQUEID" val="38"/>
</p:tagLst>
</file>

<file path=ppt/tags/tag44.xml><?xml version="1.0" encoding="utf-8"?>
<p:tagLst xmlns:p="http://schemas.openxmlformats.org/presentationml/2006/main">
  <p:tag name="AS_UNIQUEID" val="39"/>
</p:tagLst>
</file>

<file path=ppt/tags/tag45.xml><?xml version="1.0" encoding="utf-8"?>
<p:tagLst xmlns:p="http://schemas.openxmlformats.org/presentationml/2006/main">
  <p:tag name="AS_UNIQUEID" val="40"/>
</p:tagLst>
</file>

<file path=ppt/tags/tag46.xml><?xml version="1.0" encoding="utf-8"?>
<p:tagLst xmlns:p="http://schemas.openxmlformats.org/presentationml/2006/main">
  <p:tag name="AS_UNIQUEID" val="11"/>
</p:tagLst>
</file>

<file path=ppt/tags/tag47.xml><?xml version="1.0" encoding="utf-8"?>
<p:tagLst xmlns:p="http://schemas.openxmlformats.org/presentationml/2006/main">
  <p:tag name="AS_UNIQUEID" val="12"/>
</p:tagLst>
</file>

<file path=ppt/tags/tag48.xml><?xml version="1.0" encoding="utf-8"?>
<p:tagLst xmlns:p="http://schemas.openxmlformats.org/presentationml/2006/main">
  <p:tag name="AS_UNIQUEID" val="13"/>
</p:tagLst>
</file>

<file path=ppt/tags/tag49.xml><?xml version="1.0" encoding="utf-8"?>
<p:tagLst xmlns:p="http://schemas.openxmlformats.org/presentationml/2006/main">
  <p:tag name="AS_UNIQUEID" val="14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1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1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AS_UNIQUEID" val="15"/>
</p:tagLst>
</file>

<file path=ppt/tags/tag51.xml><?xml version="1.0" encoding="utf-8"?>
<p:tagLst xmlns:p="http://schemas.openxmlformats.org/presentationml/2006/main">
  <p:tag name="AS_UNIQUEID" val="16"/>
</p:tagLst>
</file>

<file path=ppt/tags/tag52.xml><?xml version="1.0" encoding="utf-8"?>
<p:tagLst xmlns:p="http://schemas.openxmlformats.org/presentationml/2006/main">
  <p:tag name="AS_UNIQUEID" val="17"/>
</p:tagLst>
</file>

<file path=ppt/tags/tag53.xml><?xml version="1.0" encoding="utf-8"?>
<p:tagLst xmlns:p="http://schemas.openxmlformats.org/presentationml/2006/main">
  <p:tag name="AS_UNIQUEID" val="18"/>
</p:tagLst>
</file>

<file path=ppt/tags/tag54.xml><?xml version="1.0" encoding="utf-8"?>
<p:tagLst xmlns:p="http://schemas.openxmlformats.org/presentationml/2006/main">
  <p:tag name="AS_UNIQUEID" val="19"/>
</p:tagLst>
</file>

<file path=ppt/tags/tag55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6.xml><?xml version="1.0" encoding="utf-8"?>
<p:tagLst xmlns:p="http://schemas.openxmlformats.org/presentationml/2006/main">
  <p:tag name="AS_UNIQUEID" val="50"/>
</p:tagLst>
</file>

<file path=ppt/tags/tag57.xml><?xml version="1.0" encoding="utf-8"?>
<p:tagLst xmlns:p="http://schemas.openxmlformats.org/presentationml/2006/main">
  <p:tag name="AS_UNIQUEID" val="633"/>
</p:tagLst>
</file>

<file path=ppt/tags/tag58.xml><?xml version="1.0" encoding="utf-8"?>
<p:tagLst xmlns:p="http://schemas.openxmlformats.org/presentationml/2006/main">
  <p:tag name="AS_UNIQUEID" val="51"/>
</p:tagLst>
</file>

<file path=ppt/tags/tag59.xml><?xml version="1.0" encoding="utf-8"?>
<p:tagLst xmlns:p="http://schemas.openxmlformats.org/presentationml/2006/main">
  <p:tag name="AS_UNIQUEID" val="5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AS_UNIQUEID" val="53"/>
</p:tagLst>
</file>

<file path=ppt/tags/tag61.xml><?xml version="1.0" encoding="utf-8"?>
<p:tagLst xmlns:p="http://schemas.openxmlformats.org/presentationml/2006/main">
  <p:tag name="AS_UNIQUEID" val="54"/>
</p:tagLst>
</file>

<file path=ppt/tags/tag62.xml><?xml version="1.0" encoding="utf-8"?>
<p:tagLst xmlns:p="http://schemas.openxmlformats.org/presentationml/2006/main">
  <p:tag name="AS_UNIQUEID" val="55"/>
</p:tagLst>
</file>

<file path=ppt/tags/tag63.xml><?xml version="1.0" encoding="utf-8"?>
<p:tagLst xmlns:p="http://schemas.openxmlformats.org/presentationml/2006/main">
  <p:tag name="AS_UNIQUEID" val="56"/>
</p:tagLst>
</file>

<file path=ppt/tags/tag64.xml><?xml version="1.0" encoding="utf-8"?>
<p:tagLst xmlns:p="http://schemas.openxmlformats.org/presentationml/2006/main">
  <p:tag name="AS_UNIQUEID" val="57"/>
</p:tagLst>
</file>

<file path=ppt/tags/tag65.xml><?xml version="1.0" encoding="utf-8"?>
<p:tagLst xmlns:p="http://schemas.openxmlformats.org/presentationml/2006/main">
  <p:tag name="AS_UNIQUEID" val="58"/>
</p:tagLst>
</file>

<file path=ppt/tags/tag66.xml><?xml version="1.0" encoding="utf-8"?>
<p:tagLst xmlns:p="http://schemas.openxmlformats.org/presentationml/2006/main">
  <p:tag name="AS_UNIQUEID" val="60"/>
</p:tagLst>
</file>

<file path=ppt/tags/tag67.xml><?xml version="1.0" encoding="utf-8"?>
<p:tagLst xmlns:p="http://schemas.openxmlformats.org/presentationml/2006/main">
  <p:tag name="AS_UNIQUEID" val="634"/>
</p:tagLst>
</file>

<file path=ppt/tags/tag68.xml><?xml version="1.0" encoding="utf-8"?>
<p:tagLst xmlns:p="http://schemas.openxmlformats.org/presentationml/2006/main">
  <p:tag name="AS_UNIQUEID" val="61"/>
</p:tagLst>
</file>

<file path=ppt/tags/tag69.xml><?xml version="1.0" encoding="utf-8"?>
<p:tagLst xmlns:p="http://schemas.openxmlformats.org/presentationml/2006/main">
  <p:tag name="AS_UNIQUEID" val="62"/>
</p:tagLst>
</file>

<file path=ppt/tags/tag7.xml><?xml version="1.0" encoding="utf-8"?>
<p:tagLst xmlns:p="http://schemas.openxmlformats.org/presentationml/2006/main">
  <p:tag name="AS_UNIQUEID" val="9"/>
</p:tagLst>
</file>

<file path=ppt/tags/tag70.xml><?xml version="1.0" encoding="utf-8"?>
<p:tagLst xmlns:p="http://schemas.openxmlformats.org/presentationml/2006/main">
  <p:tag name="AS_UNIQUEID" val="63"/>
</p:tagLst>
</file>

<file path=ppt/tags/tag71.xml><?xml version="1.0" encoding="utf-8"?>
<p:tagLst xmlns:p="http://schemas.openxmlformats.org/presentationml/2006/main">
  <p:tag name="AS_UNIQUEID" val="64"/>
</p:tagLst>
</file>

<file path=ppt/tags/tag72.xml><?xml version="1.0" encoding="utf-8"?>
<p:tagLst xmlns:p="http://schemas.openxmlformats.org/presentationml/2006/main">
  <p:tag name="AS_UNIQUEID" val="3"/>
</p:tagLst>
</file>

<file path=ppt/tags/tag73.xml><?xml version="1.0" encoding="utf-8"?>
<p:tagLst xmlns:p="http://schemas.openxmlformats.org/presentationml/2006/main">
  <p:tag name="AS_UNIQUEID" val="99"/>
</p:tagLst>
</file>

<file path=ppt/tags/tag74.xml><?xml version="1.0" encoding="utf-8"?>
<p:tagLst xmlns:p="http://schemas.openxmlformats.org/presentationml/2006/main">
  <p:tag name="AS_UNIQUEID" val="101"/>
</p:tagLst>
</file>

<file path=ppt/tags/tag75.xml><?xml version="1.0" encoding="utf-8"?>
<p:tagLst xmlns:p="http://schemas.openxmlformats.org/presentationml/2006/main">
  <p:tag name="AS_UNIQUEID" val="102"/>
</p:tagLst>
</file>

<file path=ppt/tags/tag76.xml><?xml version="1.0" encoding="utf-8"?>
<p:tagLst xmlns:p="http://schemas.openxmlformats.org/presentationml/2006/main">
  <p:tag name="AS_UNIQUEID" val="103"/>
</p:tagLst>
</file>

<file path=ppt/tags/tag77.xml><?xml version="1.0" encoding="utf-8"?>
<p:tagLst xmlns:p="http://schemas.openxmlformats.org/presentationml/2006/main">
  <p:tag name="AS_UNIQUEID" val="104"/>
</p:tagLst>
</file>

<file path=ppt/tags/tag78.xml><?xml version="1.0" encoding="utf-8"?>
<p:tagLst xmlns:p="http://schemas.openxmlformats.org/presentationml/2006/main">
  <p:tag name="AS_UNIQUEID" val="107"/>
</p:tagLst>
</file>

<file path=ppt/tags/tag79.xml><?xml version="1.0" encoding="utf-8"?>
<p:tagLst xmlns:p="http://schemas.openxmlformats.org/presentationml/2006/main">
  <p:tag name="AS_UNIQUEID" val="108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AS_UNIQUEID" val="105"/>
</p:tagLst>
</file>

<file path=ppt/tags/tag81.xml><?xml version="1.0" encoding="utf-8"?>
<p:tagLst xmlns:p="http://schemas.openxmlformats.org/presentationml/2006/main">
  <p:tag name="AS_UNIQUEID" val="106"/>
</p:tagLst>
</file>

<file path=ppt/tags/tag82.xml><?xml version="1.0" encoding="utf-8"?>
<p:tagLst xmlns:p="http://schemas.openxmlformats.org/presentationml/2006/main">
  <p:tag name="AS_UNIQUEID" val="109"/>
</p:tagLst>
</file>

<file path=ppt/tags/tag83.xml><?xml version="1.0" encoding="utf-8"?>
<p:tagLst xmlns:p="http://schemas.openxmlformats.org/presentationml/2006/main">
  <p:tag name="AS_UNIQUEID" val="110"/>
</p:tagLst>
</file>

<file path=ppt/tags/tag84.xml><?xml version="1.0" encoding="utf-8"?>
<p:tagLst xmlns:p="http://schemas.openxmlformats.org/presentationml/2006/main">
  <p:tag name="AS_UNIQUEID" val="111"/>
</p:tagLst>
</file>

<file path=ppt/tags/tag85.xml><?xml version="1.0" encoding="utf-8"?>
<p:tagLst xmlns:p="http://schemas.openxmlformats.org/presentationml/2006/main">
  <p:tag name="AS_UNIQUEID" val="112"/>
</p:tagLst>
</file>

<file path=ppt/tags/tag86.xml><?xml version="1.0" encoding="utf-8"?>
<p:tagLst xmlns:p="http://schemas.openxmlformats.org/presentationml/2006/main">
  <p:tag name="AS_UNIQUEID" val="113"/>
</p:tagLst>
</file>

<file path=ppt/tags/tag87.xml><?xml version="1.0" encoding="utf-8"?>
<p:tagLst xmlns:p="http://schemas.openxmlformats.org/presentationml/2006/main">
  <p:tag name="AS_UNIQUEID" val="114"/>
</p:tagLst>
</file>

<file path=ppt/tags/tag88.xml><?xml version="1.0" encoding="utf-8"?>
<p:tagLst xmlns:p="http://schemas.openxmlformats.org/presentationml/2006/main">
  <p:tag name="AS_UNIQUEID" val="115"/>
</p:tagLst>
</file>

<file path=ppt/tags/tag89.xml><?xml version="1.0" encoding="utf-8"?>
<p:tagLst xmlns:p="http://schemas.openxmlformats.org/presentationml/2006/main">
  <p:tag name="AS_UNIQUEID" val="116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AS_UNIQUEID" val="117"/>
</p:tagLst>
</file>

<file path=ppt/tags/tag91.xml><?xml version="1.0" encoding="utf-8"?>
<p:tagLst xmlns:p="http://schemas.openxmlformats.org/presentationml/2006/main">
  <p:tag name="AS_UNIQUEID" val="118"/>
</p:tagLst>
</file>

<file path=ppt/tags/tag92.xml><?xml version="1.0" encoding="utf-8"?>
<p:tagLst xmlns:p="http://schemas.openxmlformats.org/presentationml/2006/main">
  <p:tag name="AS_UNIQUEID" val="119"/>
</p:tagLst>
</file>

<file path=ppt/tags/tag93.xml><?xml version="1.0" encoding="utf-8"?>
<p:tagLst xmlns:p="http://schemas.openxmlformats.org/presentationml/2006/main">
  <p:tag name="AS_UNIQUEID" val="120"/>
</p:tagLst>
</file>

<file path=ppt/tags/tag94.xml><?xml version="1.0" encoding="utf-8"?>
<p:tagLst xmlns:p="http://schemas.openxmlformats.org/presentationml/2006/main">
  <p:tag name="AS_UNIQUEID" val="121"/>
</p:tagLst>
</file>

<file path=ppt/tags/tag95.xml><?xml version="1.0" encoding="utf-8"?>
<p:tagLst xmlns:p="http://schemas.openxmlformats.org/presentationml/2006/main">
  <p:tag name="AS_UNIQUEID" val="122"/>
</p:tagLst>
</file>

<file path=ppt/tags/tag96.xml><?xml version="1.0" encoding="utf-8"?>
<p:tagLst xmlns:p="http://schemas.openxmlformats.org/presentationml/2006/main">
  <p:tag name="AS_UNIQUEID" val="123"/>
</p:tagLst>
</file>

<file path=ppt/tags/tag97.xml><?xml version="1.0" encoding="utf-8"?>
<p:tagLst xmlns:p="http://schemas.openxmlformats.org/presentationml/2006/main">
  <p:tag name="AS_UNIQUEID" val="124"/>
</p:tagLst>
</file>

<file path=ppt/tags/tag98.xml><?xml version="1.0" encoding="utf-8"?>
<p:tagLst xmlns:p="http://schemas.openxmlformats.org/presentationml/2006/main">
  <p:tag name="AS_UNIQUEID" val="125"/>
</p:tagLst>
</file>

<file path=ppt/tags/tag99.xml><?xml version="1.0" encoding="utf-8"?>
<p:tagLst xmlns:p="http://schemas.openxmlformats.org/presentationml/2006/main">
  <p:tag name="AS_UNIQUEID" val="12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11356</Words>
  <Application>WPS 演示</Application>
  <PresentationFormat>宽屏</PresentationFormat>
  <Paragraphs>711</Paragraphs>
  <Slides>32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74" baseType="lpstr">
      <vt:lpstr>Arial</vt:lpstr>
      <vt:lpstr>宋体</vt:lpstr>
      <vt:lpstr>Wingdings</vt:lpstr>
      <vt:lpstr>Garamond</vt:lpstr>
      <vt:lpstr>微软雅黑</vt:lpstr>
      <vt:lpstr>Times New Roman</vt:lpstr>
      <vt:lpstr>Calibri</vt:lpstr>
      <vt:lpstr>HelveticaNeue</vt:lpstr>
      <vt:lpstr>Corbel</vt:lpstr>
      <vt:lpstr>华文新魏</vt:lpstr>
      <vt:lpstr>华文楷体</vt:lpstr>
      <vt:lpstr>华文行楷</vt:lpstr>
      <vt:lpstr>隶书</vt:lpstr>
      <vt:lpstr>Calibri</vt:lpstr>
      <vt:lpstr>Abadi</vt:lpstr>
      <vt:lpstr>Segoe Print</vt:lpstr>
      <vt:lpstr>等线</vt:lpstr>
      <vt:lpstr>黑体</vt:lpstr>
      <vt:lpstr>Arial Black</vt:lpstr>
      <vt:lpstr>叶根友毛笔行书2.0版</vt:lpstr>
      <vt:lpstr>楷体</vt:lpstr>
      <vt:lpstr>Cambria</vt:lpstr>
      <vt:lpstr>Mongolian Baiti</vt:lpstr>
      <vt:lpstr>Arial</vt:lpstr>
      <vt:lpstr>Wingdings</vt:lpstr>
      <vt:lpstr>Comic Sans MS</vt:lpstr>
      <vt:lpstr>Arial Rounded MT Bold</vt:lpstr>
      <vt:lpstr>Garamond</vt:lpstr>
      <vt:lpstr>Century Gothic</vt:lpstr>
      <vt:lpstr>Times New Roman</vt:lpstr>
      <vt:lpstr>Arial Unicode MS</vt:lpstr>
      <vt:lpstr>Trebuchet MS</vt:lpstr>
      <vt:lpstr>Forte</vt:lpstr>
      <vt:lpstr>华文隶书</vt:lpstr>
      <vt:lpstr>Amasis MT Pro Medium</vt:lpstr>
      <vt:lpstr>Arial Narrow</vt:lpstr>
      <vt:lpstr>Wingdings</vt:lpstr>
      <vt:lpstr>Berlin Sans FB Demi</vt:lpstr>
      <vt:lpstr>Batang</vt:lpstr>
      <vt:lpstr>Constantia</vt:lpstr>
      <vt:lpstr>等线 Light</vt:lpstr>
      <vt:lpstr>Office 主题​​</vt:lpstr>
      <vt:lpstr>PowerPoint 演示文稿</vt:lpstr>
      <vt:lpstr>PowerPoint 演示文稿</vt:lpstr>
      <vt:lpstr>PowerPoint 演示文稿</vt:lpstr>
      <vt:lpstr>Lead-in：Enjoy a video</vt:lpstr>
      <vt:lpstr>PowerPoint 演示文稿</vt:lpstr>
      <vt:lpstr>PowerPoint 演示文稿</vt:lpstr>
      <vt:lpstr>PowerPoint 演示文稿</vt:lpstr>
      <vt:lpstr>PowerPoint 演示文稿</vt:lpstr>
      <vt:lpstr>Pre-reading： Predicting the style of the passage</vt:lpstr>
      <vt:lpstr>Read the text and get the main idea of the text. </vt:lpstr>
      <vt:lpstr>PowerPoint 演示文稿</vt:lpstr>
      <vt:lpstr>PowerPoint 演示文稿</vt:lpstr>
      <vt:lpstr>PowerPoint 演示文稿</vt:lpstr>
      <vt:lpstr>PowerPoint 演示文稿</vt:lpstr>
      <vt:lpstr>Read for detailed information</vt:lpstr>
      <vt:lpstr>Read for detailed information</vt:lpstr>
      <vt:lpstr>Read for detailed information</vt:lpstr>
      <vt:lpstr>Read for detailed information</vt:lpstr>
      <vt:lpstr>Read for detailed information</vt:lpstr>
      <vt:lpstr>Read for detailed information</vt:lpstr>
      <vt:lpstr>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 - Review the text with the help of the Mind map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24147</cp:lastModifiedBy>
  <cp:revision>91</cp:revision>
  <dcterms:created xsi:type="dcterms:W3CDTF">2021-07-29T08:50:00Z</dcterms:created>
  <dcterms:modified xsi:type="dcterms:W3CDTF">2023-03-07T05:58:13Z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