
<file path=[Content_Types].xml><?xml version="1.0" encoding="utf-8"?>
<Types xmlns="http://schemas.openxmlformats.org/package/2006/content-types">
  <Default Extension="jpeg" ContentType="image/jpe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7"/>
  </p:handoutMasterIdLst>
  <p:sldIdLst>
    <p:sldId id="872" r:id="rId3"/>
    <p:sldId id="470" r:id="rId4"/>
    <p:sldId id="498" r:id="rId6"/>
    <p:sldId id="523" r:id="rId7"/>
    <p:sldId id="614" r:id="rId8"/>
    <p:sldId id="553" r:id="rId9"/>
    <p:sldId id="611" r:id="rId10"/>
    <p:sldId id="612" r:id="rId11"/>
    <p:sldId id="613" r:id="rId12"/>
    <p:sldId id="617" r:id="rId13"/>
    <p:sldId id="615" r:id="rId14"/>
    <p:sldId id="582" r:id="rId15"/>
    <p:sldId id="616" r:id="rId16"/>
    <p:sldId id="683" r:id="rId17"/>
    <p:sldId id="256" r:id="rId18"/>
    <p:sldId id="718" r:id="rId19"/>
    <p:sldId id="653" r:id="rId20"/>
    <p:sldId id="652" r:id="rId21"/>
    <p:sldId id="719" r:id="rId22"/>
    <p:sldId id="722" r:id="rId23"/>
    <p:sldId id="524" r:id="rId24"/>
    <p:sldId id="584" r:id="rId25"/>
    <p:sldId id="783" r:id="rId26"/>
    <p:sldId id="784" r:id="rId27"/>
    <p:sldId id="580" r:id="rId28"/>
    <p:sldId id="471" r:id="rId29"/>
    <p:sldId id="865" r:id="rId30"/>
    <p:sldId id="838" r:id="rId31"/>
    <p:sldId id="839" r:id="rId32"/>
    <p:sldId id="840" r:id="rId33"/>
    <p:sldId id="866" r:id="rId34"/>
    <p:sldId id="867" r:id="rId35"/>
    <p:sldId id="81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191"/>
    <a:srgbClr val="B2C59B"/>
    <a:srgbClr val="7DA953"/>
    <a:srgbClr val="A1C385"/>
    <a:srgbClr val="80AB51"/>
    <a:srgbClr val="FFFF00"/>
    <a:srgbClr val="FF9900"/>
    <a:srgbClr val="FAEC96"/>
    <a:srgbClr val="F75353"/>
    <a:srgbClr val="5EB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8" autoAdjust="0"/>
    <p:restoredTop sz="94660"/>
  </p:normalViewPr>
  <p:slideViewPr>
    <p:cSldViewPr snapToGrid="0">
      <p:cViewPr varScale="1">
        <p:scale>
          <a:sx n="54" d="100"/>
          <a:sy n="54" d="100"/>
        </p:scale>
        <p:origin x="51" y="501"/>
      </p:cViewPr>
      <p:guideLst>
        <p:guide orient="horz" pos="215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摄影图：</a:t>
            </a:r>
            <a:r>
              <a:rPr lang="en-US" altLang="zh-CN" dirty="0"/>
              <a:t>https://ibaotu.com/sucai/17918692.html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200" kern="1200" dirty="0">
                <a:solidFill>
                  <a:schemeClr val="tx1"/>
                </a:solidFill>
                <a:effectLst/>
                <a:latin typeface="+mn-lt"/>
                <a:ea typeface="+mn-ea"/>
                <a:cs typeface="+mn-cs"/>
              </a:rPr>
              <a:t>https://ibaotu.com/Font/quanbu-0/fd3ec5bed9eb4d4c1c47a4d692aba263.html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https://ibaotu.com/sucai/17853928.html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素材：</a:t>
            </a:r>
            <a:r>
              <a:rPr lang="en-US" altLang="zh-CN" sz="1200" kern="1200" dirty="0">
                <a:solidFill>
                  <a:schemeClr val="tx1"/>
                </a:solidFill>
                <a:effectLst/>
                <a:latin typeface="+mn-lt"/>
                <a:ea typeface="+mn-ea"/>
                <a:cs typeface="+mn-cs"/>
              </a:rPr>
              <a:t>https://ibaotu.com/sucai/18340967.html</a:t>
            </a:r>
            <a:endParaRPr lang="zh-CN" altLang="en-US" dirty="0"/>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48694"/>
            <a:ext cx="2286000" cy="400050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10224"/>
            <a:ext cx="12192000" cy="747776"/>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06"/>
            <a:ext cx="12192000" cy="975360"/>
          </a:xfrm>
          <a:prstGeom prst="rect">
            <a:avLst/>
          </a:prstGeom>
        </p:spPr>
      </p:pic>
      <p:pic>
        <p:nvPicPr>
          <p:cNvPr id="7" name="图片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39535"/>
            <a:ext cx="917272" cy="747776"/>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56D116-4496-4438-86C2-94E8D94463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127C9B-1E37-483F-8E21-B0E31A06B91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KSO_TEMPLATE" hidden="1"/>
          <p:cNvSpPr/>
          <p:nvPr userDrawn="1">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18.png"/><Relationship Id="rId7" Type="http://schemas.openxmlformats.org/officeDocument/2006/relationships/image" Target="../media/image6.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9.xml"/><Relationship Id="rId14" Type="http://schemas.openxmlformats.org/officeDocument/2006/relationships/slideLayout" Target="../slideLayouts/slideLayout3.xml"/><Relationship Id="rId13" Type="http://schemas.openxmlformats.org/officeDocument/2006/relationships/image" Target="../media/image3.png"/><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18.png"/><Relationship Id="rId7" Type="http://schemas.openxmlformats.org/officeDocument/2006/relationships/image" Target="../media/image6.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0.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11.xml"/><Relationship Id="rId14" Type="http://schemas.openxmlformats.org/officeDocument/2006/relationships/slideLayout" Target="../slideLayouts/slideLayout1.xml"/><Relationship Id="rId13" Type="http://schemas.openxmlformats.org/officeDocument/2006/relationships/image" Target="../media/image8.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18.png"/><Relationship Id="rId7" Type="http://schemas.openxmlformats.org/officeDocument/2006/relationships/image" Target="../media/image6.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2.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6" Type="http://schemas.openxmlformats.org/officeDocument/2006/relationships/notesSlide" Target="../notesSlides/notesSlide13.xml"/><Relationship Id="rId15" Type="http://schemas.openxmlformats.org/officeDocument/2006/relationships/slideLayout" Target="../slideLayouts/slideLayout1.xml"/><Relationship Id="rId14" Type="http://schemas.openxmlformats.org/officeDocument/2006/relationships/image" Target="../media/image3.png"/><Relationship Id="rId13" Type="http://schemas.openxmlformats.org/officeDocument/2006/relationships/image" Target="../media/image38.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9" Type="http://schemas.openxmlformats.org/officeDocument/2006/relationships/notesSlide" Target="../notesSlides/notesSlide14.xml"/><Relationship Id="rId18" Type="http://schemas.openxmlformats.org/officeDocument/2006/relationships/slideLayout" Target="../slideLayouts/slideLayout1.xml"/><Relationship Id="rId17" Type="http://schemas.openxmlformats.org/officeDocument/2006/relationships/image" Target="../media/image38.png"/><Relationship Id="rId16" Type="http://schemas.openxmlformats.org/officeDocument/2006/relationships/image" Target="../media/image39.png"/><Relationship Id="rId15" Type="http://schemas.microsoft.com/office/2007/relationships/media" Target="../media/media2.mp4"/><Relationship Id="rId14" Type="http://schemas.openxmlformats.org/officeDocument/2006/relationships/video" Target="../media/media2.mp4"/><Relationship Id="rId13" Type="http://schemas.openxmlformats.org/officeDocument/2006/relationships/image" Target="../media/image8.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15.xml"/><Relationship Id="rId14" Type="http://schemas.openxmlformats.org/officeDocument/2006/relationships/slideLayout" Target="../slideLayouts/slideLayout1.xml"/><Relationship Id="rId13" Type="http://schemas.openxmlformats.org/officeDocument/2006/relationships/tags" Target="../tags/tag2.xml"/><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6" Type="http://schemas.openxmlformats.org/officeDocument/2006/relationships/notesSlide" Target="../notesSlides/notesSlide16.xml"/><Relationship Id="rId15" Type="http://schemas.openxmlformats.org/officeDocument/2006/relationships/slideLayout" Target="../slideLayouts/slideLayout1.xml"/><Relationship Id="rId14" Type="http://schemas.openxmlformats.org/officeDocument/2006/relationships/tags" Target="../tags/tag3.xml"/><Relationship Id="rId13" Type="http://schemas.openxmlformats.org/officeDocument/2006/relationships/image" Target="../media/image40.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36.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9" Type="http://schemas.openxmlformats.org/officeDocument/2006/relationships/notesSlide" Target="../notesSlides/notesSlide17.xml"/><Relationship Id="rId18" Type="http://schemas.openxmlformats.org/officeDocument/2006/relationships/slideLayout" Target="../slideLayouts/slideLayout1.xml"/><Relationship Id="rId17" Type="http://schemas.openxmlformats.org/officeDocument/2006/relationships/themeOverride" Target="../theme/themeOverride1.xml"/><Relationship Id="rId16" Type="http://schemas.openxmlformats.org/officeDocument/2006/relationships/image" Target="../media/image3.png"/><Relationship Id="rId15" Type="http://schemas.openxmlformats.org/officeDocument/2006/relationships/image" Target="../media/image38.png"/><Relationship Id="rId14" Type="http://schemas.openxmlformats.org/officeDocument/2006/relationships/tags" Target="../tags/tag4.xml"/><Relationship Id="rId13" Type="http://schemas.openxmlformats.org/officeDocument/2006/relationships/image" Target="../media/image8.png"/><Relationship Id="rId12" Type="http://schemas.openxmlformats.org/officeDocument/2006/relationships/image" Target="../media/image41.png"/><Relationship Id="rId11" Type="http://schemas.openxmlformats.org/officeDocument/2006/relationships/image" Target="../media/image37.png"/><Relationship Id="rId10" Type="http://schemas.microsoft.com/office/2007/relationships/media" Target="../media/media1.mp3"/><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1" Type="http://schemas.openxmlformats.org/officeDocument/2006/relationships/notesSlide" Target="../notesSlides/notesSlide18.xml"/><Relationship Id="rId20" Type="http://schemas.openxmlformats.org/officeDocument/2006/relationships/slideLayout" Target="../slideLayouts/slideLayout1.xml"/><Relationship Id="rId2" Type="http://schemas.openxmlformats.org/officeDocument/2006/relationships/image" Target="../media/image4.png"/><Relationship Id="rId19" Type="http://schemas.openxmlformats.org/officeDocument/2006/relationships/image" Target="../media/image46.png"/><Relationship Id="rId18" Type="http://schemas.microsoft.com/office/2007/relationships/media" Target="file:///D:\&#25991;&#20214;\&#37101;&#21512;&#33521;\&#36873;3u5\&#23186;&#20307;2.mp4" TargetMode="External"/><Relationship Id="rId17" Type="http://schemas.openxmlformats.org/officeDocument/2006/relationships/video" Target="file:///D:\&#25991;&#20214;\&#37101;&#21512;&#33521;\&#36873;3u5\&#23186;&#20307;2.mp4" TargetMode="External"/><Relationship Id="rId16" Type="http://schemas.openxmlformats.org/officeDocument/2006/relationships/image" Target="../media/image45.png"/><Relationship Id="rId15" Type="http://schemas.openxmlformats.org/officeDocument/2006/relationships/image" Target="../media/image44.png"/><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jpe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0.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19.xml"/><Relationship Id="rId14" Type="http://schemas.openxmlformats.org/officeDocument/2006/relationships/slideLayout" Target="../slideLayouts/slideLayout1.xml"/><Relationship Id="rId13" Type="http://schemas.openxmlformats.org/officeDocument/2006/relationships/image" Target="../media/image45.png"/><Relationship Id="rId12" Type="http://schemas.openxmlformats.org/officeDocument/2006/relationships/image" Target="../media/image37.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3.xml"/><Relationship Id="rId7" Type="http://schemas.openxmlformats.org/officeDocument/2006/relationships/image" Target="../media/image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37.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21.xml"/><Relationship Id="rId14" Type="http://schemas.openxmlformats.org/officeDocument/2006/relationships/slideLayout" Target="../slideLayouts/slideLayout1.xml"/><Relationship Id="rId13" Type="http://schemas.openxmlformats.org/officeDocument/2006/relationships/image" Target="../media/image52.png"/><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49.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36.png"/><Relationship Id="rId7" Type="http://schemas.openxmlformats.org/officeDocument/2006/relationships/image" Target="../media/image20.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22.xml"/><Relationship Id="rId14" Type="http://schemas.openxmlformats.org/officeDocument/2006/relationships/slideLayout" Target="../slideLayouts/slideLayout1.xml"/><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37.png"/><Relationship Id="rId10" Type="http://schemas.microsoft.com/office/2007/relationships/media" Target="../media/media1.mp3"/><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3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36.png"/><Relationship Id="rId4" Type="http://schemas.openxmlformats.org/officeDocument/2006/relationships/image" Target="../media/image20.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23.xml"/><Relationship Id="rId11" Type="http://schemas.openxmlformats.org/officeDocument/2006/relationships/slideLayout" Target="../slideLayouts/slideLayout1.xml"/><Relationship Id="rId10" Type="http://schemas.openxmlformats.org/officeDocument/2006/relationships/image" Target="../media/image5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3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36.png"/><Relationship Id="rId4" Type="http://schemas.openxmlformats.org/officeDocument/2006/relationships/image" Target="../media/image20.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24.xml"/><Relationship Id="rId10" Type="http://schemas.openxmlformats.org/officeDocument/2006/relationships/slideLayout" Target="../slideLayouts/slideLayout1.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file:///D:\&#25991;&#20214;\&#37101;&#21512;&#33521;\&#36873;3u5\&#23186;&#20307;1.mp4" TargetMode="External"/><Relationship Id="rId7" Type="http://schemas.openxmlformats.org/officeDocument/2006/relationships/video" Target="file:///D:\&#25991;&#20214;\&#37101;&#21512;&#33521;\&#36873;3u5\&#23186;&#20307;1.mp4"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2.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6.png"/><Relationship Id="rId7" Type="http://schemas.openxmlformats.org/officeDocument/2006/relationships/image" Target="../media/image16.png"/><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20.pn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4.xml"/><Relationship Id="rId14" Type="http://schemas.openxmlformats.org/officeDocument/2006/relationships/slideLayout" Target="../slideLayouts/slideLayout3.xml"/><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18.png"/><Relationship Id="rId7" Type="http://schemas.openxmlformats.org/officeDocument/2006/relationships/image" Target="../media/image6.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5.xml"/><Relationship Id="rId11" Type="http://schemas.openxmlformats.org/officeDocument/2006/relationships/slideLayout" Target="../slideLayouts/slideLayout3.xml"/><Relationship Id="rId10" Type="http://schemas.openxmlformats.org/officeDocument/2006/relationships/image" Target="../media/image26.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18.png"/><Relationship Id="rId7" Type="http://schemas.openxmlformats.org/officeDocument/2006/relationships/image" Target="../media/image6.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6.xml"/><Relationship Id="rId11" Type="http://schemas.openxmlformats.org/officeDocument/2006/relationships/slideLayout" Target="../slideLayouts/slideLayout3.xml"/><Relationship Id="rId10"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6.png"/><Relationship Id="rId7" Type="http://schemas.openxmlformats.org/officeDocument/2006/relationships/image" Target="../media/image16.png"/><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20.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7.xml"/><Relationship Id="rId11" Type="http://schemas.openxmlformats.org/officeDocument/2006/relationships/slideLayout" Target="../slideLayouts/slideLayout3.xml"/><Relationship Id="rId10" Type="http://schemas.openxmlformats.org/officeDocument/2006/relationships/image" Target="../media/image28.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6.png"/><Relationship Id="rId7" Type="http://schemas.openxmlformats.org/officeDocument/2006/relationships/image" Target="../media/image16.png"/><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20.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8.xml"/><Relationship Id="rId11" Type="http://schemas.openxmlformats.org/officeDocument/2006/relationships/slideLayout" Target="../slideLayouts/slideLayout3.xml"/><Relationship Id="rId10" Type="http://schemas.openxmlformats.org/officeDocument/2006/relationships/image" Target="../media/image2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1556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6850" y="973455"/>
            <a:ext cx="443230" cy="4866005"/>
          </a:xfrm>
          <a:prstGeom prst="rect">
            <a:avLst/>
          </a:prstGeom>
        </p:spPr>
      </p:pic>
      <p:sp>
        <p:nvSpPr>
          <p:cNvPr id="16" name="文本框 15"/>
          <p:cNvSpPr txBox="1"/>
          <p:nvPr/>
        </p:nvSpPr>
        <p:spPr>
          <a:xfrm>
            <a:off x="1476375" y="257175"/>
            <a:ext cx="7399020" cy="1814830"/>
          </a:xfrm>
          <a:prstGeom prst="rect">
            <a:avLst/>
          </a:prstGeom>
          <a:noFill/>
        </p:spPr>
        <p:txBody>
          <a:bodyPr wrap="square" rtlCol="0">
            <a:spAutoFit/>
          </a:bodyPr>
          <a:lstStyle/>
          <a:p>
            <a:pPr algn="ctr"/>
            <a:r>
              <a:rPr lang="en-US" altLang="zh-CN" sz="2800" b="1" dirty="0">
                <a:latin typeface="Comic Sans MS" panose="030F0702030302020204" pitchFamily="66" charset="0"/>
                <a:ea typeface="宋体" panose="02010600030101010101" pitchFamily="2" charset="-122"/>
              </a:rPr>
              <a:t>I look for her in vain.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When all at once I turn my head,</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I find her there where lantern light </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is dimly shed.</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5547995" y="3594100"/>
            <a:ext cx="6036310" cy="2245360"/>
          </a:xfrm>
          <a:prstGeom prst="rect">
            <a:avLst/>
          </a:prstGeom>
          <a:noFill/>
        </p:spPr>
        <p:txBody>
          <a:bodyPr wrap="square" rtlCol="0">
            <a:spAutoFit/>
          </a:bodyPr>
          <a:lstStyle/>
          <a:p>
            <a:pPr algn="l"/>
            <a:r>
              <a:rPr lang="zh-CN" altLang="en-US" sz="2800" b="1">
                <a:latin typeface="宋体" panose="02010600030101010101" pitchFamily="2" charset="-122"/>
                <a:ea typeface="宋体" panose="02010600030101010101" pitchFamily="2" charset="-122"/>
                <a:cs typeface="宋体" panose="02010600030101010101" pitchFamily="2" charset="-122"/>
              </a:rPr>
              <a:t>众里寻他千百度，</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800" b="1">
                <a:latin typeface="宋体" panose="02010600030101010101" pitchFamily="2" charset="-122"/>
                <a:ea typeface="宋体" panose="02010600030101010101" pitchFamily="2" charset="-122"/>
                <a:cs typeface="宋体" panose="02010600030101010101" pitchFamily="2" charset="-122"/>
              </a:rPr>
              <a:t>蓦然回首，</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800" b="1">
                <a:latin typeface="宋体" panose="02010600030101010101" pitchFamily="2" charset="-122"/>
                <a:ea typeface="宋体" panose="02010600030101010101" pitchFamily="2" charset="-122"/>
                <a:cs typeface="宋体" panose="02010600030101010101" pitchFamily="2" charset="-122"/>
              </a:rPr>
              <a:t>那人却在灯火阑珊处。</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l"/>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辛弃疾《青玉案·元夕》</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l"/>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许渊冲译</a:t>
            </a:r>
            <a:r>
              <a:rPr lang="en-US" altLang="zh-CN" sz="2800" b="1">
                <a:latin typeface="宋体" panose="02010600030101010101" pitchFamily="2" charset="-122"/>
                <a:ea typeface="宋体" panose="02010600030101010101" pitchFamily="2" charset="-122"/>
                <a:cs typeface="宋体" panose="02010600030101010101" pitchFamily="2" charset="-122"/>
              </a:rPr>
              <a:t>)</a:t>
            </a:r>
            <a:endParaRPr lang="en-US" altLang="zh-CN" sz="2800" b="1">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20200225113906_bqjiu_副本"/>
          <p:cNvPicPr>
            <a:picLocks noChangeAspect="1"/>
          </p:cNvPicPr>
          <p:nvPr/>
        </p:nvPicPr>
        <p:blipFill>
          <a:blip r:embed="rId9"/>
          <a:stretch>
            <a:fillRect/>
          </a:stretch>
        </p:blipFill>
        <p:spPr>
          <a:xfrm>
            <a:off x="1123315" y="3011805"/>
            <a:ext cx="2672715" cy="3607435"/>
          </a:xfrm>
          <a:prstGeom prst="rect">
            <a:avLst/>
          </a:prstGeom>
        </p:spPr>
      </p:pic>
      <p:grpSp>
        <p:nvGrpSpPr>
          <p:cNvPr id="24" name="组合 23"/>
          <p:cNvGrpSpPr/>
          <p:nvPr/>
        </p:nvGrpSpPr>
        <p:grpSpPr>
          <a:xfrm>
            <a:off x="8666480" y="115570"/>
            <a:ext cx="2744470" cy="2699385"/>
            <a:chOff x="13648" y="182"/>
            <a:chExt cx="4322" cy="3668"/>
          </a:xfrm>
        </p:grpSpPr>
        <p:pic>
          <p:nvPicPr>
            <p:cNvPr id="2" name="图片 1" descr="t017bd77a87f0767553_副本"/>
            <p:cNvPicPr>
              <a:picLocks noChangeAspect="1"/>
            </p:cNvPicPr>
            <p:nvPr/>
          </p:nvPicPr>
          <p:blipFill>
            <a:blip r:embed="rId10"/>
            <a:stretch>
              <a:fillRect/>
            </a:stretch>
          </p:blipFill>
          <p:spPr>
            <a:xfrm>
              <a:off x="13648" y="182"/>
              <a:ext cx="4322" cy="3668"/>
            </a:xfrm>
            <a:prstGeom prst="rect">
              <a:avLst/>
            </a:prstGeom>
          </p:spPr>
        </p:pic>
        <p:sp>
          <p:nvSpPr>
            <p:cNvPr id="23" name="文本框 22"/>
            <p:cNvSpPr txBox="1"/>
            <p:nvPr/>
          </p:nvSpPr>
          <p:spPr>
            <a:xfrm>
              <a:off x="16940" y="248"/>
              <a:ext cx="869" cy="2031"/>
            </a:xfrm>
            <a:prstGeom prst="rect">
              <a:avLst/>
            </a:prstGeom>
            <a:noFill/>
          </p:spPr>
          <p:txBody>
            <a:bodyPr vert="eaVert" wrap="square" rtlCol="0">
              <a:spAutoFit/>
            </a:bodyPr>
            <a:lstStyle/>
            <a:p>
              <a:r>
                <a:rPr lang="zh-CN" altLang="en-US" sz="2400">
                  <a:solidFill>
                    <a:srgbClr val="FF0000"/>
                  </a:solidFill>
                </a:rPr>
                <a:t>辛弃疾</a:t>
              </a:r>
              <a:endParaRPr lang="zh-CN" altLang="en-US" sz="2400">
                <a:solidFill>
                  <a:srgbClr val="FF0000"/>
                </a:solidFill>
              </a:endParaRPr>
            </a:p>
          </p:txBody>
        </p:sp>
      </p:grpSp>
      <p:grpSp>
        <p:nvGrpSpPr>
          <p:cNvPr id="37" name="组合 36"/>
          <p:cNvGrpSpPr/>
          <p:nvPr/>
        </p:nvGrpSpPr>
        <p:grpSpPr>
          <a:xfrm>
            <a:off x="534670" y="1597660"/>
            <a:ext cx="4387850" cy="2611755"/>
            <a:chOff x="842" y="2476"/>
            <a:chExt cx="6910" cy="4113"/>
          </a:xfrm>
        </p:grpSpPr>
        <p:pic>
          <p:nvPicPr>
            <p:cNvPr id="13" name="图片 12" descr="964d539271cc478089cda6d2134276f9_副本"/>
            <p:cNvPicPr>
              <a:picLocks noChangeAspect="1"/>
            </p:cNvPicPr>
            <p:nvPr/>
          </p:nvPicPr>
          <p:blipFill>
            <a:blip r:embed="rId11"/>
            <a:srcRect l="9056" t="2176" r="63136" b="10395"/>
            <a:stretch>
              <a:fillRect/>
            </a:stretch>
          </p:blipFill>
          <p:spPr>
            <a:xfrm>
              <a:off x="1424" y="3682"/>
              <a:ext cx="692" cy="1374"/>
            </a:xfrm>
            <a:prstGeom prst="rect">
              <a:avLst/>
            </a:prstGeom>
          </p:spPr>
        </p:pic>
        <p:pic>
          <p:nvPicPr>
            <p:cNvPr id="17" name="图片 16" descr="964d539271cc478089cda6d2134276f9_副本"/>
            <p:cNvPicPr>
              <a:picLocks noChangeAspect="1"/>
            </p:cNvPicPr>
            <p:nvPr/>
          </p:nvPicPr>
          <p:blipFill>
            <a:blip r:embed="rId11"/>
            <a:srcRect l="9056" t="2176" r="63136" b="10395"/>
            <a:stretch>
              <a:fillRect/>
            </a:stretch>
          </p:blipFill>
          <p:spPr>
            <a:xfrm>
              <a:off x="2116" y="3276"/>
              <a:ext cx="692" cy="1374"/>
            </a:xfrm>
            <a:prstGeom prst="rect">
              <a:avLst/>
            </a:prstGeom>
          </p:spPr>
        </p:pic>
        <p:pic>
          <p:nvPicPr>
            <p:cNvPr id="18" name="图片 17" descr="964d539271cc478089cda6d2134276f9_副本"/>
            <p:cNvPicPr>
              <a:picLocks noChangeAspect="1"/>
            </p:cNvPicPr>
            <p:nvPr/>
          </p:nvPicPr>
          <p:blipFill>
            <a:blip r:embed="rId11"/>
            <a:srcRect l="9056" t="2176" r="63136" b="10395"/>
            <a:stretch>
              <a:fillRect/>
            </a:stretch>
          </p:blipFill>
          <p:spPr>
            <a:xfrm>
              <a:off x="1349" y="2476"/>
              <a:ext cx="692" cy="1374"/>
            </a:xfrm>
            <a:prstGeom prst="rect">
              <a:avLst/>
            </a:prstGeom>
          </p:spPr>
        </p:pic>
        <p:pic>
          <p:nvPicPr>
            <p:cNvPr id="19" name="图片 18" descr="964d539271cc478089cda6d2134276f9_副本"/>
            <p:cNvPicPr>
              <a:picLocks noChangeAspect="1"/>
            </p:cNvPicPr>
            <p:nvPr/>
          </p:nvPicPr>
          <p:blipFill>
            <a:blip r:embed="rId11"/>
            <a:srcRect l="9056" t="2176" r="63136" b="10395"/>
            <a:stretch>
              <a:fillRect/>
            </a:stretch>
          </p:blipFill>
          <p:spPr>
            <a:xfrm>
              <a:off x="5675" y="3533"/>
              <a:ext cx="692" cy="1374"/>
            </a:xfrm>
            <a:prstGeom prst="rect">
              <a:avLst/>
            </a:prstGeom>
          </p:spPr>
        </p:pic>
        <p:pic>
          <p:nvPicPr>
            <p:cNvPr id="20" name="图片 19" descr="964d539271cc478089cda6d2134276f9_副本"/>
            <p:cNvPicPr>
              <a:picLocks noChangeAspect="1"/>
            </p:cNvPicPr>
            <p:nvPr/>
          </p:nvPicPr>
          <p:blipFill>
            <a:blip r:embed="rId11"/>
            <a:srcRect l="9056" t="2176" r="63136" b="10395"/>
            <a:stretch>
              <a:fillRect/>
            </a:stretch>
          </p:blipFill>
          <p:spPr>
            <a:xfrm>
              <a:off x="6227" y="3850"/>
              <a:ext cx="692" cy="1374"/>
            </a:xfrm>
            <a:prstGeom prst="rect">
              <a:avLst/>
            </a:prstGeom>
          </p:spPr>
        </p:pic>
        <p:pic>
          <p:nvPicPr>
            <p:cNvPr id="21" name="图片 20" descr="964d539271cc478089cda6d2134276f9_副本"/>
            <p:cNvPicPr>
              <a:picLocks noChangeAspect="1"/>
            </p:cNvPicPr>
            <p:nvPr/>
          </p:nvPicPr>
          <p:blipFill>
            <a:blip r:embed="rId11"/>
            <a:srcRect l="9056" t="2176" r="63136" b="10395"/>
            <a:stretch>
              <a:fillRect/>
            </a:stretch>
          </p:blipFill>
          <p:spPr>
            <a:xfrm>
              <a:off x="6701" y="4208"/>
              <a:ext cx="692" cy="1374"/>
            </a:xfrm>
            <a:prstGeom prst="rect">
              <a:avLst/>
            </a:prstGeom>
          </p:spPr>
        </p:pic>
        <p:pic>
          <p:nvPicPr>
            <p:cNvPr id="25" name="图片 24" descr="964d539271cc478089cda6d2134276f9_副本"/>
            <p:cNvPicPr>
              <a:picLocks noChangeAspect="1"/>
            </p:cNvPicPr>
            <p:nvPr/>
          </p:nvPicPr>
          <p:blipFill>
            <a:blip r:embed="rId11"/>
            <a:srcRect l="9056" t="2176" r="63136" b="10395"/>
            <a:stretch>
              <a:fillRect/>
            </a:stretch>
          </p:blipFill>
          <p:spPr>
            <a:xfrm>
              <a:off x="970" y="3276"/>
              <a:ext cx="692" cy="1374"/>
            </a:xfrm>
            <a:prstGeom prst="rect">
              <a:avLst/>
            </a:prstGeom>
          </p:spPr>
        </p:pic>
        <p:pic>
          <p:nvPicPr>
            <p:cNvPr id="26" name="图片 25" descr="964d539271cc478089cda6d2134276f9_副本"/>
            <p:cNvPicPr>
              <a:picLocks noChangeAspect="1"/>
            </p:cNvPicPr>
            <p:nvPr/>
          </p:nvPicPr>
          <p:blipFill>
            <a:blip r:embed="rId11"/>
            <a:srcRect l="9056" t="2176" r="63136" b="10395"/>
            <a:stretch>
              <a:fillRect/>
            </a:stretch>
          </p:blipFill>
          <p:spPr>
            <a:xfrm>
              <a:off x="6736" y="3276"/>
              <a:ext cx="692" cy="1374"/>
            </a:xfrm>
            <a:prstGeom prst="rect">
              <a:avLst/>
            </a:prstGeom>
          </p:spPr>
        </p:pic>
        <p:pic>
          <p:nvPicPr>
            <p:cNvPr id="27" name="图片 26" descr="TB2EbsgX4vzQeBjSZFgXXcvfVXa_!!435723419_副本"/>
            <p:cNvPicPr>
              <a:picLocks noChangeAspect="1"/>
            </p:cNvPicPr>
            <p:nvPr/>
          </p:nvPicPr>
          <p:blipFill>
            <a:blip r:embed="rId12"/>
            <a:stretch>
              <a:fillRect/>
            </a:stretch>
          </p:blipFill>
          <p:spPr>
            <a:xfrm>
              <a:off x="2931" y="3089"/>
              <a:ext cx="2263" cy="2263"/>
            </a:xfrm>
            <a:prstGeom prst="rect">
              <a:avLst/>
            </a:prstGeom>
          </p:spPr>
        </p:pic>
        <p:pic>
          <p:nvPicPr>
            <p:cNvPr id="28" name="图片 27" descr="TB2EbsgX4vzQeBjSZFgXXcvfVXa_!!435723419_副本"/>
            <p:cNvPicPr>
              <a:picLocks noChangeAspect="1"/>
            </p:cNvPicPr>
            <p:nvPr/>
          </p:nvPicPr>
          <p:blipFill>
            <a:blip r:embed="rId12"/>
            <a:stretch>
              <a:fillRect/>
            </a:stretch>
          </p:blipFill>
          <p:spPr>
            <a:xfrm>
              <a:off x="3949" y="3850"/>
              <a:ext cx="2263" cy="2263"/>
            </a:xfrm>
            <a:prstGeom prst="rect">
              <a:avLst/>
            </a:prstGeom>
          </p:spPr>
        </p:pic>
        <p:pic>
          <p:nvPicPr>
            <p:cNvPr id="29" name="图片 28" descr="964d539271cc478089cda6d2134276f9_副本"/>
            <p:cNvPicPr>
              <a:picLocks noChangeAspect="1"/>
            </p:cNvPicPr>
            <p:nvPr/>
          </p:nvPicPr>
          <p:blipFill>
            <a:blip r:embed="rId11"/>
            <a:srcRect l="9056" t="2176" r="63136" b="10395"/>
            <a:stretch>
              <a:fillRect/>
            </a:stretch>
          </p:blipFill>
          <p:spPr>
            <a:xfrm>
              <a:off x="6173" y="5215"/>
              <a:ext cx="692" cy="1374"/>
            </a:xfrm>
            <a:prstGeom prst="rect">
              <a:avLst/>
            </a:prstGeom>
          </p:spPr>
        </p:pic>
        <p:pic>
          <p:nvPicPr>
            <p:cNvPr id="31" name="图片 30" descr="964d539271cc478089cda6d2134276f9_副本"/>
            <p:cNvPicPr>
              <a:picLocks noChangeAspect="1"/>
            </p:cNvPicPr>
            <p:nvPr/>
          </p:nvPicPr>
          <p:blipFill>
            <a:blip r:embed="rId11"/>
            <a:srcRect l="9056" t="2176" r="63136" b="10395"/>
            <a:stretch>
              <a:fillRect/>
            </a:stretch>
          </p:blipFill>
          <p:spPr>
            <a:xfrm>
              <a:off x="7060" y="5215"/>
              <a:ext cx="692" cy="1374"/>
            </a:xfrm>
            <a:prstGeom prst="rect">
              <a:avLst/>
            </a:prstGeom>
          </p:spPr>
        </p:pic>
        <p:pic>
          <p:nvPicPr>
            <p:cNvPr id="33" name="图片 32" descr="964d539271cc478089cda6d2134276f9_副本"/>
            <p:cNvPicPr>
              <a:picLocks noChangeAspect="1"/>
            </p:cNvPicPr>
            <p:nvPr/>
          </p:nvPicPr>
          <p:blipFill>
            <a:blip r:embed="rId11"/>
            <a:srcRect l="9056" t="2176" r="63136" b="10395"/>
            <a:stretch>
              <a:fillRect/>
            </a:stretch>
          </p:blipFill>
          <p:spPr>
            <a:xfrm>
              <a:off x="842" y="4631"/>
              <a:ext cx="692" cy="1374"/>
            </a:xfrm>
            <a:prstGeom prst="rect">
              <a:avLst/>
            </a:prstGeom>
          </p:spPr>
        </p:pic>
        <p:pic>
          <p:nvPicPr>
            <p:cNvPr id="35" name="图片 34" descr="964d539271cc478089cda6d2134276f9_副本"/>
            <p:cNvPicPr>
              <a:picLocks noChangeAspect="1"/>
            </p:cNvPicPr>
            <p:nvPr/>
          </p:nvPicPr>
          <p:blipFill>
            <a:blip r:embed="rId11"/>
            <a:srcRect l="9056" t="2176" r="63136" b="10395"/>
            <a:stretch>
              <a:fillRect/>
            </a:stretch>
          </p:blipFill>
          <p:spPr>
            <a:xfrm>
              <a:off x="1652" y="4703"/>
              <a:ext cx="692" cy="1374"/>
            </a:xfrm>
            <a:prstGeom prst="rect">
              <a:avLst/>
            </a:prstGeom>
          </p:spPr>
        </p:pic>
      </p:grpSp>
      <p:pic>
        <p:nvPicPr>
          <p:cNvPr id="3" name="图片 2"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16" name="文本框 15"/>
          <p:cNvSpPr txBox="1"/>
          <p:nvPr/>
        </p:nvSpPr>
        <p:spPr>
          <a:xfrm>
            <a:off x="1002665" y="265430"/>
            <a:ext cx="9499600" cy="3107690"/>
          </a:xfrm>
          <a:prstGeom prst="rect">
            <a:avLst/>
          </a:prstGeom>
          <a:noFill/>
        </p:spPr>
        <p:txBody>
          <a:bodyPr wrap="square" rtlCol="0">
            <a:spAutoFit/>
          </a:bodyPr>
          <a:lstStyle/>
          <a:p>
            <a:pPr algn="ctr"/>
            <a:r>
              <a:rPr lang="en-US" altLang="zh-CN" sz="2800" b="1" dirty="0">
                <a:latin typeface="Comic Sans MS" panose="030F0702030302020204" pitchFamily="66" charset="0"/>
                <a:ea typeface="宋体" panose="02010600030101010101" pitchFamily="2" charset="-122"/>
              </a:rPr>
              <a:t>I often remember that sunset at Creek Pavilion: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Too drunk to know our way back home.</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Turning the boat sound after a joyous day,</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We blundered deeper into lotus' way.</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Punt away!</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Punt away!</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We drive up a beachful of herons and gulls.</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4128135" y="3880485"/>
            <a:ext cx="6374130" cy="224536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常记溪亭日暮，沉醉不知归路。</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兴尽晚回舟，误入藕花深处。</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争渡，争渡，惊起一滩鸥鹭。</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李清照《如梦令》</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龚景浩译</a:t>
            </a:r>
            <a:r>
              <a:rPr lang="en-US" altLang="zh-CN" sz="2800" b="1">
                <a:latin typeface="宋体" panose="02010600030101010101" pitchFamily="2" charset="-122"/>
                <a:ea typeface="宋体" panose="02010600030101010101" pitchFamily="2" charset="-122"/>
                <a:cs typeface="宋体" panose="02010600030101010101" pitchFamily="2" charset="-122"/>
              </a:rPr>
              <a:t>)</a:t>
            </a:r>
            <a:endParaRPr lang="en-US" altLang="zh-CN" sz="2800" b="1">
              <a:latin typeface="宋体" panose="02010600030101010101" pitchFamily="2" charset="-122"/>
              <a:ea typeface="宋体" panose="02010600030101010101" pitchFamily="2" charset="-122"/>
              <a:cs typeface="宋体" panose="02010600030101010101" pitchFamily="2" charset="-122"/>
            </a:endParaRPr>
          </a:p>
        </p:txBody>
      </p:sp>
      <p:pic>
        <p:nvPicPr>
          <p:cNvPr id="7" name="图片 6" descr="20131008090627861_副本(1)"/>
          <p:cNvPicPr>
            <a:picLocks noChangeAspect="1"/>
          </p:cNvPicPr>
          <p:nvPr/>
        </p:nvPicPr>
        <p:blipFill>
          <a:blip r:embed="rId9"/>
          <a:stretch>
            <a:fillRect/>
          </a:stretch>
        </p:blipFill>
        <p:spPr>
          <a:xfrm>
            <a:off x="1288415" y="3170555"/>
            <a:ext cx="2609850" cy="3448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472440" cy="366712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6070" y="1692275"/>
            <a:ext cx="377825" cy="269049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28600" y="564515"/>
            <a:ext cx="899795" cy="563245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67820" y="459105"/>
            <a:ext cx="340360" cy="5590540"/>
          </a:xfrm>
          <a:prstGeom prst="rect">
            <a:avLst/>
          </a:prstGeom>
        </p:spPr>
      </p:pic>
      <p:sp>
        <p:nvSpPr>
          <p:cNvPr id="42" name="矩形 41"/>
          <p:cNvSpPr/>
          <p:nvPr/>
        </p:nvSpPr>
        <p:spPr>
          <a:xfrm>
            <a:off x="1360805" y="1035050"/>
            <a:ext cx="6595110" cy="475615"/>
          </a:xfrm>
          <a:prstGeom prst="rect">
            <a:avLst/>
          </a:prstGeom>
        </p:spPr>
        <p:txBody>
          <a:bodyPr wrap="square">
            <a:spAutoFit/>
          </a:bodyPr>
          <a:lstStyle/>
          <a:p>
            <a:pPr algn="l">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Why do you think people write poems?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60" name="5bf7a985c279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sp>
        <p:nvSpPr>
          <p:cNvPr id="4" name="流程图: 联系 3"/>
          <p:cNvSpPr/>
          <p:nvPr/>
        </p:nvSpPr>
        <p:spPr>
          <a:xfrm>
            <a:off x="4049395" y="2735580"/>
            <a:ext cx="3242945" cy="1439545"/>
          </a:xfrm>
          <a:prstGeom prst="flowChartConnector">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cs typeface="Times New Roman" panose="02020603050405020304" charset="0"/>
              </a:rPr>
              <a:t>Reasons to write poems</a:t>
            </a:r>
            <a:endParaRPr lang="en-US" altLang="zh-CN" sz="3200">
              <a:solidFill>
                <a:schemeClr val="tx1"/>
              </a:solidFill>
              <a:latin typeface="Times New Roman" panose="02020603050405020304" charset="0"/>
              <a:cs typeface="Times New Roman" panose="02020603050405020304" charset="0"/>
            </a:endParaRPr>
          </a:p>
        </p:txBody>
      </p:sp>
      <p:sp>
        <p:nvSpPr>
          <p:cNvPr id="2" name="矩形 1"/>
          <p:cNvSpPr/>
          <p:nvPr/>
        </p:nvSpPr>
        <p:spPr>
          <a:xfrm>
            <a:off x="969987" y="253731"/>
            <a:ext cx="2301875" cy="583565"/>
          </a:xfrm>
          <a:prstGeom prst="rect">
            <a:avLst/>
          </a:prstGeom>
          <a:gradFill>
            <a:gsLst>
              <a:gs pos="0">
                <a:srgbClr val="FECF40"/>
              </a:gs>
              <a:gs pos="100000">
                <a:srgbClr val="846C21"/>
              </a:gs>
            </a:gsLst>
            <a:lin scaled="0"/>
          </a:gradFill>
        </p:spPr>
        <p:txBody>
          <a:bodyPr wrap="none">
            <a:spAutoFit/>
          </a:bodyPr>
          <a:lstStyle/>
          <a:p>
            <a:pPr algn="l"/>
            <a:r>
              <a:rPr lang="en-US" altLang="zh-CN" sz="3200" b="1" dirty="0">
                <a:latin typeface="Comic Sans MS" panose="030F0702030302020204" pitchFamily="66" charset="0"/>
                <a:ea typeface="宋体" panose="02010600030101010101" pitchFamily="2" charset="-122"/>
              </a:rPr>
              <a:t>Brainstorm</a:t>
            </a:r>
            <a:endParaRPr lang="en-US" altLang="zh-CN" sz="3200" b="1" spc="600" dirty="0">
              <a:solidFill>
                <a:schemeClr val="tx1">
                  <a:lumMod val="85000"/>
                  <a:lumOff val="15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9" name="云形标注 8"/>
          <p:cNvSpPr/>
          <p:nvPr/>
        </p:nvSpPr>
        <p:spPr>
          <a:xfrm>
            <a:off x="721360" y="1287145"/>
            <a:ext cx="3423285" cy="1448435"/>
          </a:xfrm>
          <a:prstGeom prst="cloudCallout">
            <a:avLst>
              <a:gd name="adj1" fmla="val 50204"/>
              <a:gd name="adj2" fmla="val 78014"/>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tell a story</a:t>
            </a:r>
            <a:endParaRPr lang="en-US" altLang="zh-CN" sz="2800">
              <a:solidFill>
                <a:schemeClr val="tx1"/>
              </a:solidFill>
              <a:latin typeface="Times New Roman" panose="02020603050405020304" charset="0"/>
              <a:cs typeface="Times New Roman" panose="02020603050405020304" charset="0"/>
            </a:endParaRPr>
          </a:p>
        </p:txBody>
      </p:sp>
      <p:sp>
        <p:nvSpPr>
          <p:cNvPr id="10" name="云形标注 9"/>
          <p:cNvSpPr/>
          <p:nvPr/>
        </p:nvSpPr>
        <p:spPr>
          <a:xfrm>
            <a:off x="4532630" y="384175"/>
            <a:ext cx="3423285" cy="1537970"/>
          </a:xfrm>
          <a:prstGeom prst="cloudCallout">
            <a:avLst>
              <a:gd name="adj1" fmla="val -14756"/>
              <a:gd name="adj2" fmla="val 100460"/>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express feelings</a:t>
            </a:r>
            <a:endParaRPr lang="en-US" altLang="zh-CN" sz="2800">
              <a:solidFill>
                <a:schemeClr val="tx1"/>
              </a:solidFill>
              <a:latin typeface="Times New Roman" panose="02020603050405020304" charset="0"/>
              <a:cs typeface="Times New Roman" panose="02020603050405020304" charset="0"/>
            </a:endParaRPr>
          </a:p>
        </p:txBody>
      </p:sp>
      <p:sp>
        <p:nvSpPr>
          <p:cNvPr id="12" name="云形标注 11"/>
          <p:cNvSpPr/>
          <p:nvPr/>
        </p:nvSpPr>
        <p:spPr>
          <a:xfrm>
            <a:off x="7955915" y="837565"/>
            <a:ext cx="3556635" cy="2219325"/>
          </a:xfrm>
          <a:prstGeom prst="cloudCallout">
            <a:avLst>
              <a:gd name="adj1" fmla="val -67675"/>
              <a:gd name="adj2" fmla="val 58783"/>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recall an enjoyful or unpleasant incident</a:t>
            </a:r>
            <a:endParaRPr lang="en-US" altLang="zh-CN" sz="2800">
              <a:solidFill>
                <a:schemeClr val="tx1"/>
              </a:solidFill>
              <a:latin typeface="Times New Roman" panose="02020603050405020304" charset="0"/>
              <a:cs typeface="Times New Roman" panose="02020603050405020304" charset="0"/>
            </a:endParaRPr>
          </a:p>
        </p:txBody>
      </p:sp>
      <p:sp>
        <p:nvSpPr>
          <p:cNvPr id="13" name="云形标注 12"/>
          <p:cNvSpPr/>
          <p:nvPr/>
        </p:nvSpPr>
        <p:spPr>
          <a:xfrm>
            <a:off x="8519160" y="3640455"/>
            <a:ext cx="3216910" cy="2219325"/>
          </a:xfrm>
          <a:prstGeom prst="cloudCallout">
            <a:avLst>
              <a:gd name="adj1" fmla="val -88725"/>
              <a:gd name="adj2" fmla="val -48168"/>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miss/ honour someone</a:t>
            </a:r>
            <a:endParaRPr lang="en-US" altLang="zh-CN" sz="2800">
              <a:solidFill>
                <a:schemeClr val="tx1"/>
              </a:solidFill>
              <a:latin typeface="Times New Roman" panose="02020603050405020304" charset="0"/>
              <a:cs typeface="Times New Roman" panose="02020603050405020304" charset="0"/>
            </a:endParaRPr>
          </a:p>
        </p:txBody>
      </p:sp>
      <p:sp>
        <p:nvSpPr>
          <p:cNvPr id="14" name="云形标注 13"/>
          <p:cNvSpPr/>
          <p:nvPr/>
        </p:nvSpPr>
        <p:spPr>
          <a:xfrm>
            <a:off x="4244340" y="4912995"/>
            <a:ext cx="3382010" cy="1741805"/>
          </a:xfrm>
          <a:prstGeom prst="cloudCallout">
            <a:avLst>
              <a:gd name="adj1" fmla="val -6349"/>
              <a:gd name="adj2" fmla="val -90466"/>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have fun</a:t>
            </a:r>
            <a:endParaRPr lang="en-US" altLang="zh-CN" sz="2800">
              <a:solidFill>
                <a:schemeClr val="tx1"/>
              </a:solidFill>
              <a:latin typeface="Times New Roman" panose="02020603050405020304" charset="0"/>
              <a:cs typeface="Times New Roman" panose="02020603050405020304" charset="0"/>
            </a:endParaRPr>
          </a:p>
        </p:txBody>
      </p:sp>
      <p:sp>
        <p:nvSpPr>
          <p:cNvPr id="15" name="云形标注 14"/>
          <p:cNvSpPr/>
          <p:nvPr/>
        </p:nvSpPr>
        <p:spPr>
          <a:xfrm>
            <a:off x="472440" y="3768725"/>
            <a:ext cx="3298190" cy="1756410"/>
          </a:xfrm>
          <a:prstGeom prst="cloudCallout">
            <a:avLst>
              <a:gd name="adj1" fmla="val 62587"/>
              <a:gd name="adj2" fmla="val -47024"/>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a:t>
            </a:r>
            <a:r>
              <a:rPr lang="en-US" altLang="zh-CN" sz="2800">
                <a:solidFill>
                  <a:schemeClr val="tx1"/>
                </a:solidFill>
                <a:latin typeface="Arial" panose="020B0604020202020204" pitchFamily="34" charset="0"/>
                <a:cs typeface="Arial" panose="020B0604020202020204" pitchFamily="34" charset="0"/>
              </a:rPr>
              <a:t>……</a:t>
            </a:r>
            <a:endParaRPr lang="en-US" altLang="zh-CN" sz="2800">
              <a:solidFill>
                <a:schemeClr val="tx1"/>
              </a:solidFill>
              <a:latin typeface="Arial" panose="020B0604020202020204" pitchFamily="34" charset="0"/>
              <a:cs typeface="Arial" panose="020B0604020202020204" pitchFamily="34" charset="0"/>
            </a:endParaRPr>
          </a:p>
        </p:txBody>
      </p:sp>
      <p:pic>
        <p:nvPicPr>
          <p:cNvPr id="16" name="图片 15" descr="a76ffed4-38c1-477f-9a0a-1e8b3f3d8c28"/>
          <p:cNvPicPr>
            <a:picLocks noChangeAspect="1"/>
          </p:cNvPicPr>
          <p:nvPr/>
        </p:nvPicPr>
        <p:blipFill>
          <a:blip r:embed="rId13"/>
          <a:stretch>
            <a:fillRect/>
          </a:stretch>
        </p:blipFill>
        <p:spPr>
          <a:xfrm>
            <a:off x="-151765" y="12700"/>
            <a:ext cx="904240" cy="645160"/>
          </a:xfrm>
          <a:prstGeom prst="rect">
            <a:avLst/>
          </a:prstGeom>
        </p:spPr>
      </p:pic>
      <p:pic>
        <p:nvPicPr>
          <p:cNvPr id="17" name="图片 16" descr="a76ffed4-38c1-477f-9a0a-1e8b3f3d8c28"/>
          <p:cNvPicPr>
            <a:picLocks noChangeAspect="1"/>
          </p:cNvPicPr>
          <p:nvPr/>
        </p:nvPicPr>
        <p:blipFill>
          <a:blip r:embed="rId13"/>
          <a:stretch>
            <a:fillRect/>
          </a:stretch>
        </p:blipFill>
        <p:spPr>
          <a:xfrm flipH="1">
            <a:off x="11308715" y="6049645"/>
            <a:ext cx="883285" cy="732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750" fill="hold"/>
                                        <p:tgtEl>
                                          <p:spTgt spid="47"/>
                                        </p:tgtEl>
                                        <p:attrNameLst>
                                          <p:attrName>ppt_w</p:attrName>
                                        </p:attrNameLst>
                                      </p:cBhvr>
                                      <p:tavLst>
                                        <p:tav tm="0">
                                          <p:val>
                                            <p:fltVal val="0"/>
                                          </p:val>
                                        </p:tav>
                                        <p:tav tm="100000">
                                          <p:val>
                                            <p:strVal val="#ppt_w"/>
                                          </p:val>
                                        </p:tav>
                                      </p:tavLst>
                                    </p:anim>
                                    <p:anim calcmode="lin" valueType="num">
                                      <p:cBhvr>
                                        <p:cTn id="18" dur="750" fill="hold"/>
                                        <p:tgtEl>
                                          <p:spTgt spid="47"/>
                                        </p:tgtEl>
                                        <p:attrNameLst>
                                          <p:attrName>ppt_h</p:attrName>
                                        </p:attrNameLst>
                                      </p:cBhvr>
                                      <p:tavLst>
                                        <p:tav tm="0">
                                          <p:val>
                                            <p:fltVal val="0"/>
                                          </p:val>
                                        </p:tav>
                                        <p:tav tm="100000">
                                          <p:val>
                                            <p:strVal val="#ppt_h"/>
                                          </p:val>
                                        </p:tav>
                                      </p:tavLst>
                                    </p:anim>
                                    <p:animEffect transition="in" filter="fade">
                                      <p:cBhvr>
                                        <p:cTn id="19" dur="75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p:cTn id="22" dur="750" fill="hold"/>
                                        <p:tgtEl>
                                          <p:spTgt spid="50"/>
                                        </p:tgtEl>
                                        <p:attrNameLst>
                                          <p:attrName>ppt_w</p:attrName>
                                        </p:attrNameLst>
                                      </p:cBhvr>
                                      <p:tavLst>
                                        <p:tav tm="0">
                                          <p:val>
                                            <p:fltVal val="0"/>
                                          </p:val>
                                        </p:tav>
                                        <p:tav tm="100000">
                                          <p:val>
                                            <p:strVal val="#ppt_w"/>
                                          </p:val>
                                        </p:tav>
                                      </p:tavLst>
                                    </p:anim>
                                    <p:anim calcmode="lin" valueType="num">
                                      <p:cBhvr>
                                        <p:cTn id="23" dur="750" fill="hold"/>
                                        <p:tgtEl>
                                          <p:spTgt spid="50"/>
                                        </p:tgtEl>
                                        <p:attrNameLst>
                                          <p:attrName>ppt_h</p:attrName>
                                        </p:attrNameLst>
                                      </p:cBhvr>
                                      <p:tavLst>
                                        <p:tav tm="0">
                                          <p:val>
                                            <p:fltVal val="0"/>
                                          </p:val>
                                        </p:tav>
                                        <p:tav tm="100000">
                                          <p:val>
                                            <p:strVal val="#ppt_h"/>
                                          </p:val>
                                        </p:tav>
                                      </p:tavLst>
                                    </p:anim>
                                    <p:animEffect transition="in" filter="fade">
                                      <p:cBhvr>
                                        <p:cTn id="24" dur="75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linds(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60"/>
                </p:tgtEl>
              </p:cMediaNode>
            </p:audio>
          </p:childTnLst>
        </p:cTn>
      </p:par>
    </p:tnLst>
    <p:bldLst>
      <p:bldP spid="4" grpId="0" animBg="1"/>
      <p:bldP spid="4"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114300" y="0"/>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156845" y="949960"/>
            <a:ext cx="725805" cy="5349240"/>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30705"/>
            <a:ext cx="427355" cy="370967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8" name="矩形 7"/>
          <p:cNvSpPr/>
          <p:nvPr/>
        </p:nvSpPr>
        <p:spPr>
          <a:xfrm>
            <a:off x="6491605" y="143510"/>
            <a:ext cx="3776345" cy="583565"/>
          </a:xfrm>
          <a:prstGeom prst="rect">
            <a:avLst/>
          </a:prstGeom>
          <a:gradFill>
            <a:gsLst>
              <a:gs pos="0">
                <a:srgbClr val="FECF40"/>
              </a:gs>
              <a:gs pos="100000">
                <a:srgbClr val="846C21"/>
              </a:gs>
            </a:gsLst>
            <a:lin scaled="0"/>
          </a:gradFill>
        </p:spPr>
        <p:txBody>
          <a:bodyPr wrap="square">
            <a:spAutoFit/>
          </a:bodyPr>
          <a:lstStyle/>
          <a:p>
            <a:pPr algn="l"/>
            <a:r>
              <a:rPr lang="en-US" altLang="zh-CN" sz="3200" b="1" dirty="0">
                <a:latin typeface="Comic Sans MS" panose="030F0702030302020204" pitchFamily="66" charset="0"/>
                <a:ea typeface="宋体" panose="02010600030101010101" pitchFamily="2" charset="-122"/>
                <a:sym typeface="+mn-ea"/>
              </a:rPr>
              <a:t>Skim to find out:</a:t>
            </a:r>
            <a:endParaRPr lang="en-US" altLang="zh-CN" sz="3200" b="1" spc="600" dirty="0">
              <a:solidFill>
                <a:schemeClr val="tx1">
                  <a:lumMod val="85000"/>
                  <a:lumOff val="15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9" name="文本框 8"/>
          <p:cNvSpPr txBox="1"/>
          <p:nvPr/>
        </p:nvSpPr>
        <p:spPr>
          <a:xfrm>
            <a:off x="789940" y="857250"/>
            <a:ext cx="10680700" cy="5631180"/>
          </a:xfrm>
          <a:prstGeom prst="rect">
            <a:avLst/>
          </a:prstGeom>
          <a:noFill/>
        </p:spPr>
        <p:txBody>
          <a:bodyPr wrap="square" rtlCol="0">
            <a:spAutoFit/>
          </a:bodyPr>
          <a:lstStyle/>
          <a:p>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1. How is the text organized?</a:t>
            </a:r>
            <a:endPar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marR="0" algn="l" defTabSz="914400" eaLnBrk="1" hangingPunct="1">
              <a:buClrTx/>
              <a:buSzTx/>
              <a:buFontTx/>
              <a:buNone/>
            </a:pPr>
            <a:r>
              <a:rPr lang="en-US" altLang="zh-CN"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  </a:t>
            </a:r>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A. Topic—Argument—Explanation</a:t>
            </a:r>
            <a:endParaRPr kumimoji="0" lang="en-US" altLang="zh-CN" sz="2400" kern="1200" cap="none" spc="0" normalizeH="0" baseline="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cs typeface="+mn-cs"/>
            </a:endParaRPr>
          </a:p>
          <a:p>
            <a:pPr marR="0" algn="l" defTabSz="914400" eaLnBrk="1" hangingPunct="1">
              <a:buClrTx/>
              <a:buSzTx/>
              <a:buFontTx/>
              <a:buNone/>
            </a:pPr>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  B. Opinion—Discussion—Description</a:t>
            </a:r>
            <a:endParaRPr kumimoji="0" lang="en-US" altLang="zh-CN" sz="2400" kern="1200" cap="none" spc="0" normalizeH="0" baseline="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cs typeface="+mn-cs"/>
            </a:endParaRPr>
          </a:p>
          <a:p>
            <a:pPr marR="0" algn="l" defTabSz="914400" eaLnBrk="1" hangingPunct="1">
              <a:buClrTx/>
              <a:buSzTx/>
              <a:buFontTx/>
              <a:buNone/>
            </a:pPr>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  C. Main idea—comparison—supporting examples</a:t>
            </a:r>
            <a:endParaRPr kumimoji="0" lang="en-US" altLang="zh-CN" sz="2400" kern="1200" cap="none" spc="0" normalizeH="0" baseline="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cs typeface="+mn-cs"/>
            </a:endParaRPr>
          </a:p>
          <a:p>
            <a:pPr marR="0" algn="l" defTabSz="914400" eaLnBrk="1" hangingPunct="1">
              <a:buClrTx/>
              <a:buSzTx/>
              <a:buFontTx/>
              <a:buNone/>
            </a:pPr>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  D. Introduction—supporting examples--conclusion</a:t>
            </a:r>
            <a:endPar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a:buNone/>
            </a:pPr>
            <a:r>
              <a:rPr kumimoji="0" lang="en-US" altLang="zh-CN" sz="2400" kern="1200" cap="none" spc="0" normalizeH="0" baseline="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cs typeface="+mn-cs"/>
              </a:rPr>
              <a:t>2. </a:t>
            </a:r>
            <a:r>
              <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rPr>
              <a:t>What does the first passage mainly talk about? </a:t>
            </a:r>
            <a:endPar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A. The development of English poems.         B. The reasons for writing poems.</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endParaRPr>
          </a:p>
          <a:p>
            <a:pPr algn="just" eaLnBrk="0" hangingPunct="0">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C. The types of English poems.                     D. The origin of writing poems.</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endParaRPr>
          </a:p>
          <a:p>
            <a:pPr marR="0" algn="l" defTabSz="914400" eaLnBrk="1" hangingPunct="1">
              <a:buClrTx/>
              <a:buSzTx/>
              <a:buFontTx/>
              <a:buNone/>
            </a:pPr>
            <a:r>
              <a:rPr lang="en-US" altLang="zh-CN" sz="2400">
                <a:sym typeface="+mn-ea"/>
              </a:rPr>
              <a:t>3. How many forms of poems does the passage talk about?</a:t>
            </a:r>
            <a:endParaRPr kumimoji="0" lang="en-US" altLang="zh-CN" sz="2400" kern="1200" cap="none" spc="0" normalizeH="0" baseline="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cs typeface="+mn-cs"/>
            </a:endParaRPr>
          </a:p>
          <a:p>
            <a:pPr algn="just" eaLnBrk="0" hangingPunct="0">
              <a:buClrTx/>
              <a:buSzTx/>
              <a:buNone/>
            </a:pPr>
            <a:r>
              <a:rPr lang="en-US" altLang="zh-CN" noProof="0">
                <a:effectLst>
                  <a:outerShdw blurRad="38100" dist="38100" dir="2700000" algn="tl">
                    <a:srgbClr val="C0C0C0"/>
                  </a:outerShdw>
                </a:effectLst>
                <a:latin typeface="Times New Roman" panose="02020603050405020304" charset="0"/>
                <a:ea typeface="隶书" panose="02010509060101010101" pitchFamily="49" charset="-122"/>
                <a:sym typeface="+mn-ea"/>
              </a:rPr>
              <a:t>  </a:t>
            </a: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A. 5                    B.2                C.6                 D.4</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eaLnBrk="0" hangingPunct="0">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4. Why do many children enjoy nursery rhymes? </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eaLnBrk="0" hangingPunct="0">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A. Because they are to the point.          </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eaLnBrk="0" hangingPunct="0">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B. Because they are have s storyline.</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eaLnBrk="0" hangingPunct="0">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C. Because they are usually the traditional poems or folk songs.        </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just" eaLnBrk="0" hangingPunct="0">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D. Because they have not only a strong rhythm but also a repetition in words.</a:t>
            </a:r>
            <a:endParaRPr lang="en-US" altLang="zh-CN"/>
          </a:p>
        </p:txBody>
      </p:sp>
      <p:pic>
        <p:nvPicPr>
          <p:cNvPr id="10" name="图片 9" descr="1210a98ff14aede4d53eb7e5d5a77442_副本"/>
          <p:cNvPicPr>
            <a:picLocks noChangeAspect="1"/>
          </p:cNvPicPr>
          <p:nvPr/>
        </p:nvPicPr>
        <p:blipFill>
          <a:blip r:embed="rId9"/>
          <a:srcRect t="17117" r="2230" b="21622"/>
          <a:stretch>
            <a:fillRect/>
          </a:stretch>
        </p:blipFill>
        <p:spPr>
          <a:xfrm>
            <a:off x="875665" y="2284730"/>
            <a:ext cx="574675" cy="474980"/>
          </a:xfrm>
          <a:prstGeom prst="rect">
            <a:avLst/>
          </a:prstGeom>
        </p:spPr>
      </p:pic>
      <p:pic>
        <p:nvPicPr>
          <p:cNvPr id="13" name="图片 12" descr="1210a98ff14aede4d53eb7e5d5a77442_副本"/>
          <p:cNvPicPr>
            <a:picLocks noChangeAspect="1"/>
          </p:cNvPicPr>
          <p:nvPr/>
        </p:nvPicPr>
        <p:blipFill>
          <a:blip r:embed="rId9"/>
          <a:srcRect t="17117" r="2230" b="21622"/>
          <a:stretch>
            <a:fillRect/>
          </a:stretch>
        </p:blipFill>
        <p:spPr>
          <a:xfrm>
            <a:off x="6242685" y="3448050"/>
            <a:ext cx="574675" cy="474980"/>
          </a:xfrm>
          <a:prstGeom prst="rect">
            <a:avLst/>
          </a:prstGeom>
        </p:spPr>
      </p:pic>
      <p:pic>
        <p:nvPicPr>
          <p:cNvPr id="15" name="图片 14" descr="1210a98ff14aede4d53eb7e5d5a77442_副本"/>
          <p:cNvPicPr>
            <a:picLocks noChangeAspect="1"/>
          </p:cNvPicPr>
          <p:nvPr/>
        </p:nvPicPr>
        <p:blipFill>
          <a:blip r:embed="rId9"/>
          <a:srcRect t="17117" r="2230" b="21622"/>
          <a:stretch>
            <a:fillRect/>
          </a:stretch>
        </p:blipFill>
        <p:spPr>
          <a:xfrm>
            <a:off x="789940" y="4125595"/>
            <a:ext cx="574675" cy="474980"/>
          </a:xfrm>
          <a:prstGeom prst="rect">
            <a:avLst/>
          </a:prstGeom>
        </p:spPr>
      </p:pic>
      <p:pic>
        <p:nvPicPr>
          <p:cNvPr id="2" name="图片 1" descr="1210a98ff14aede4d53eb7e5d5a77442_副本"/>
          <p:cNvPicPr>
            <a:picLocks noChangeAspect="1"/>
          </p:cNvPicPr>
          <p:nvPr/>
        </p:nvPicPr>
        <p:blipFill>
          <a:blip r:embed="rId9"/>
          <a:srcRect t="17117" r="2230" b="21622"/>
          <a:stretch>
            <a:fillRect/>
          </a:stretch>
        </p:blipFill>
        <p:spPr>
          <a:xfrm>
            <a:off x="875665" y="5966460"/>
            <a:ext cx="574675" cy="474980"/>
          </a:xfrm>
          <a:prstGeom prst="rect">
            <a:avLst/>
          </a:prstGeom>
        </p:spPr>
      </p:pic>
      <p:sp>
        <p:nvSpPr>
          <p:cNvPr id="7" name="添加标题"/>
          <p:cNvSpPr/>
          <p:nvPr/>
        </p:nvSpPr>
        <p:spPr>
          <a:xfrm>
            <a:off x="297180" y="107315"/>
            <a:ext cx="584136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2: While</a:t>
            </a: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-reading</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89"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422275" cy="366776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745" y="1697355"/>
            <a:ext cx="366395" cy="2889250"/>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5900" y="557530"/>
            <a:ext cx="71628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962025"/>
            <a:ext cx="396875" cy="3804285"/>
          </a:xfrm>
          <a:prstGeom prst="rect">
            <a:avLst/>
          </a:prstGeom>
        </p:spPr>
      </p:pic>
      <p:sp>
        <p:nvSpPr>
          <p:cNvPr id="37" name="矩形 36"/>
          <p:cNvSpPr/>
          <p:nvPr/>
        </p:nvSpPr>
        <p:spPr>
          <a:xfrm>
            <a:off x="721360" y="36830"/>
            <a:ext cx="4142105" cy="645160"/>
          </a:xfrm>
          <a:prstGeom prst="rect">
            <a:avLst/>
          </a:prstGeom>
        </p:spPr>
        <p:txBody>
          <a:bodyPr wrap="square">
            <a:spAutoFit/>
          </a:bodyPr>
          <a:lstStyle/>
          <a:p>
            <a:pPr algn="l"/>
            <a:r>
              <a:rPr lang="en-US" altLang="zh-CN" sz="3600" b="1" i="1">
                <a:solidFill>
                  <a:srgbClr val="FF0000"/>
                </a:solidFill>
                <a:sym typeface="+mn-ea"/>
              </a:rPr>
              <a:t>Nursery rhyme:</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254" y="6259688"/>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sp>
        <p:nvSpPr>
          <p:cNvPr id="1112078" name="文本框 1112077"/>
          <p:cNvSpPr txBox="1"/>
          <p:nvPr/>
        </p:nvSpPr>
        <p:spPr>
          <a:xfrm>
            <a:off x="5676265" y="4766310"/>
            <a:ext cx="5613400" cy="1826260"/>
          </a:xfrm>
          <a:prstGeom prst="rect">
            <a:avLst/>
          </a:prstGeom>
          <a:noFill/>
          <a:ln w="9525">
            <a:noFill/>
          </a:ln>
        </p:spPr>
        <p:txBody>
          <a:bodyPr wrap="square" anchor="t" anchorCtr="0">
            <a:spAutoFit/>
          </a:bodyPr>
          <a:lstStyle/>
          <a:p>
            <a:pPr>
              <a:lnSpc>
                <a:spcPct val="115000"/>
              </a:lnSpc>
              <a:buFont typeface="Wingdings" panose="05000000000000000000" pitchFamily="2" charset="2"/>
            </a:pPr>
            <a:r>
              <a:rPr lang="en-US" altLang="zh-CN" sz="2400">
                <a:solidFill>
                  <a:schemeClr val="tx1"/>
                </a:solidFill>
                <a:latin typeface="宋体" panose="02010600030101010101" pitchFamily="2" charset="-122"/>
                <a:ea typeface="宋体" panose="02010600030101010101" pitchFamily="2" charset="-122"/>
              </a:rPr>
              <a:t>① </a:t>
            </a:r>
            <a:r>
              <a:rPr lang="en-US" altLang="zh-CN" sz="2400">
                <a:solidFill>
                  <a:schemeClr val="tx1"/>
                </a:solidFill>
                <a:latin typeface="Times New Roman" panose="02020603050405020304" charset="0"/>
                <a:ea typeface="宋体" panose="02010600030101010101" pitchFamily="2" charset="-122"/>
              </a:rPr>
              <a:t>A flexible line length</a:t>
            </a:r>
            <a:endParaRPr lang="en-US" altLang="zh-CN" sz="2400">
              <a:solidFill>
                <a:schemeClr val="tx1"/>
              </a:solidFill>
              <a:latin typeface="Times New Roman" panose="02020603050405020304" charset="0"/>
              <a:ea typeface="宋体" panose="02010600030101010101" pitchFamily="2" charset="-122"/>
            </a:endParaRPr>
          </a:p>
          <a:p>
            <a:pPr>
              <a:lnSpc>
                <a:spcPct val="115000"/>
              </a:lnSpc>
              <a:buFont typeface="Wingdings" panose="05000000000000000000" pitchFamily="2" charset="2"/>
            </a:pPr>
            <a:r>
              <a:rPr lang="en-US" altLang="zh-CN" sz="2400">
                <a:solidFill>
                  <a:schemeClr val="tx1"/>
                </a:solidFill>
                <a:latin typeface="Calibri" panose="020F0502020204030204" charset="0"/>
                <a:ea typeface="宋体" panose="02010600030101010101" pitchFamily="2" charset="-122"/>
              </a:rPr>
              <a:t>②  </a:t>
            </a:r>
            <a:r>
              <a:rPr lang="en-US" altLang="zh-CN" sz="2400">
                <a:solidFill>
                  <a:schemeClr val="tx1"/>
                </a:solidFill>
                <a:latin typeface="Times New Roman" panose="02020603050405020304" charset="0"/>
                <a:ea typeface="宋体" panose="02010600030101010101" pitchFamily="2" charset="-122"/>
              </a:rPr>
              <a:t>Repeated phrases</a:t>
            </a:r>
            <a:endParaRPr lang="en-US" altLang="zh-CN" sz="2400">
              <a:solidFill>
                <a:schemeClr val="tx1"/>
              </a:solidFill>
              <a:latin typeface="Times New Roman" panose="02020603050405020304" charset="0"/>
              <a:ea typeface="宋体" panose="02010600030101010101" pitchFamily="2" charset="-122"/>
            </a:endParaRPr>
          </a:p>
          <a:p>
            <a:pPr>
              <a:spcBef>
                <a:spcPct val="20000"/>
              </a:spcBef>
              <a:buClr>
                <a:schemeClr val="folHlink"/>
              </a:buClr>
              <a:buSzPct val="85000"/>
              <a:buFont typeface="Wingdings 2" panose="05020102010507070707" pitchFamily="18" charset="2"/>
            </a:pPr>
            <a:r>
              <a:rPr lang="en-US" altLang="zh-CN" sz="2400">
                <a:solidFill>
                  <a:schemeClr val="tx1"/>
                </a:solidFill>
                <a:latin typeface="Calibri" panose="020F0502020204030204" charset="0"/>
              </a:rPr>
              <a:t>③  </a:t>
            </a:r>
            <a:r>
              <a:rPr lang="en-US" altLang="zh-CN" sz="2400">
                <a:solidFill>
                  <a:schemeClr val="tx1"/>
                </a:solidFill>
                <a:latin typeface="Times New Roman" panose="02020603050405020304" charset="0"/>
              </a:rPr>
              <a:t>Not always have  </a:t>
            </a:r>
            <a:endParaRPr lang="en-US" altLang="zh-CN" sz="2400">
              <a:solidFill>
                <a:schemeClr val="tx1"/>
              </a:solidFill>
              <a:latin typeface="Times New Roman" panose="02020603050405020304" charset="0"/>
            </a:endParaRPr>
          </a:p>
          <a:p>
            <a:pPr>
              <a:spcBef>
                <a:spcPct val="20000"/>
              </a:spcBef>
              <a:buClr>
                <a:schemeClr val="folHlink"/>
              </a:buClr>
              <a:buSzPct val="85000"/>
              <a:buFont typeface="Wingdings 2" panose="05020102010507070707" pitchFamily="18" charset="2"/>
            </a:pPr>
            <a:r>
              <a:rPr lang="en-US" altLang="zh-CN" sz="2400">
                <a:solidFill>
                  <a:schemeClr val="tx1"/>
                </a:solidFill>
                <a:latin typeface="Times New Roman" panose="02020603050405020304" charset="0"/>
              </a:rPr>
              <a:t>      rhyming words</a:t>
            </a:r>
            <a:endParaRPr lang="en-US" altLang="zh-CN" sz="2400">
              <a:solidFill>
                <a:schemeClr val="tx1"/>
              </a:solidFill>
              <a:latin typeface="Times New Roman" panose="02020603050405020304" charset="0"/>
              <a:ea typeface="宋体" panose="02010600030101010101" pitchFamily="2" charset="-122"/>
            </a:endParaRPr>
          </a:p>
        </p:txBody>
      </p:sp>
      <p:sp>
        <p:nvSpPr>
          <p:cNvPr id="2" name="文本框 1"/>
          <p:cNvSpPr txBox="1"/>
          <p:nvPr/>
        </p:nvSpPr>
        <p:spPr>
          <a:xfrm>
            <a:off x="492760" y="795655"/>
            <a:ext cx="4599305" cy="5631180"/>
          </a:xfrm>
          <a:prstGeom prst="rect">
            <a:avLst/>
          </a:prstGeom>
          <a:noFill/>
        </p:spPr>
        <p:txBody>
          <a:bodyPr wrap="square" rtlCol="0">
            <a:spAutoFit/>
          </a:bodyPr>
          <a:lstStyle/>
          <a:p>
            <a:pPr algn="l">
              <a:buClrTx/>
              <a:buSzTx/>
              <a:buFontTx/>
            </a:pPr>
            <a:r>
              <a:rPr lang="en-US" altLang="zh-CN" sz="2400">
                <a:latin typeface="Times New Roman" panose="02020603050405020304" charset="0"/>
                <a:cs typeface="Times New Roman" panose="02020603050405020304" charset="0"/>
              </a:rPr>
              <a:t>       Some of the first poems a young child learns in English are nursery rhymes. They are usually the traditional poems or folk songs. The language of these rhymes, like Poem A, is to the point but has a storyline. Many children enjoy nursery rhymes because they rhyme, have a strong rhythm, and often repeat the same words. The poems may not make sense and even seem contradictory, but they are easy to learn and recite. By playing with the words in nursery rhymes children learn about language.</a:t>
            </a:r>
            <a:endParaRPr lang="en-US" altLang="zh-CN" sz="2400">
              <a:latin typeface="Times New Roman" panose="02020603050405020304" charset="0"/>
              <a:cs typeface="Times New Roman" panose="02020603050405020304" charset="0"/>
            </a:endParaRPr>
          </a:p>
        </p:txBody>
      </p:sp>
      <p:sp>
        <p:nvSpPr>
          <p:cNvPr id="4" name="圆角矩形 3"/>
          <p:cNvSpPr/>
          <p:nvPr/>
        </p:nvSpPr>
        <p:spPr>
          <a:xfrm>
            <a:off x="5275580" y="664845"/>
            <a:ext cx="6835140" cy="607758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76265" y="742315"/>
            <a:ext cx="6210935" cy="6000750"/>
          </a:xfrm>
          <a:prstGeom prst="rect">
            <a:avLst/>
          </a:prstGeom>
          <a:noFill/>
        </p:spPr>
        <p:txBody>
          <a:bodyPr wrap="square" rtlCol="0">
            <a:spAutoFit/>
          </a:bodyPr>
          <a:lstStyle/>
          <a:p>
            <a:pPr algn="l">
              <a:buClrTx/>
              <a:buSzTx/>
              <a:buFontTx/>
            </a:pPr>
            <a:r>
              <a:rPr lang="en-US" altLang="zh-CN" sz="2400"/>
              <a:t>1</a:t>
            </a:r>
            <a:r>
              <a:rPr lang="en-US" altLang="zh-CN" sz="2400" b="1">
                <a:latin typeface="Times New Roman" panose="02020603050405020304" charset="0"/>
                <a:cs typeface="Times New Roman" panose="02020603050405020304" charset="0"/>
              </a:rPr>
              <a:t>.</a:t>
            </a:r>
            <a:r>
              <a:rPr lang="en-US" altLang="zh-CN" sz="2400" b="1">
                <a:latin typeface="Times New Roman" panose="02020603050405020304" charset="0"/>
                <a:cs typeface="Times New Roman" panose="02020603050405020304" charset="0"/>
                <a:sym typeface="+mn-ea"/>
              </a:rPr>
              <a:t>What’s  the features ?</a:t>
            </a:r>
            <a:endParaRPr lang="en-US" altLang="zh-CN" sz="2400" b="1">
              <a:latin typeface="Times New Roman" panose="02020603050405020304" charset="0"/>
              <a:cs typeface="Times New Roman" panose="02020603050405020304" charset="0"/>
              <a:sym typeface="+mn-ea"/>
            </a:endParaRPr>
          </a:p>
          <a:p>
            <a:pPr algn="l">
              <a:buClrTx/>
              <a:buSzTx/>
              <a:buFontTx/>
            </a:pPr>
            <a:endParaRPr lang="en-US" altLang="zh-CN" sz="2400" b="1">
              <a:latin typeface="Times New Roman" panose="02020603050405020304" charset="0"/>
              <a:cs typeface="Times New Roman" panose="02020603050405020304" charset="0"/>
            </a:endParaRPr>
          </a:p>
          <a:p>
            <a:pPr algn="l">
              <a:buClrTx/>
              <a:buSzTx/>
              <a:buFontTx/>
            </a:pPr>
            <a:endParaRPr lang="en-US" altLang="zh-CN" sz="2400" b="1">
              <a:latin typeface="Times New Roman" panose="02020603050405020304" charset="0"/>
              <a:cs typeface="Times New Roman" panose="02020603050405020304" charset="0"/>
            </a:endParaRPr>
          </a:p>
          <a:p>
            <a:pPr algn="l">
              <a:buClrTx/>
              <a:buSzTx/>
              <a:buFontTx/>
            </a:pPr>
            <a:endParaRPr lang="en-US" altLang="zh-CN" sz="2400" b="1">
              <a:latin typeface="Times New Roman" panose="02020603050405020304" charset="0"/>
              <a:cs typeface="Times New Roman" panose="02020603050405020304" charset="0"/>
            </a:endParaRPr>
          </a:p>
          <a:p>
            <a:pPr algn="l">
              <a:buClrTx/>
              <a:buSzTx/>
              <a:buFontTx/>
            </a:pPr>
            <a:endParaRPr lang="en-US" altLang="zh-CN" sz="2400" b="1">
              <a:latin typeface="Times New Roman" panose="02020603050405020304" charset="0"/>
              <a:cs typeface="Times New Roman" panose="02020603050405020304" charset="0"/>
              <a:sym typeface="+mn-ea"/>
            </a:endParaRPr>
          </a:p>
          <a:p>
            <a:pPr algn="l">
              <a:buClrTx/>
              <a:buSzTx/>
              <a:buFontTx/>
            </a:pPr>
            <a:endParaRPr lang="en-US" altLang="zh-CN" sz="2400" b="1">
              <a:latin typeface="Times New Roman" panose="02020603050405020304" charset="0"/>
              <a:cs typeface="Times New Roman" panose="02020603050405020304" charset="0"/>
              <a:sym typeface="+mn-ea"/>
            </a:endParaRPr>
          </a:p>
          <a:p>
            <a:pPr algn="l">
              <a:buClrTx/>
              <a:buSzTx/>
              <a:buFontTx/>
            </a:pPr>
            <a:r>
              <a:rPr lang="en-US" altLang="zh-CN" sz="2400" b="1">
                <a:latin typeface="Times New Roman" panose="02020603050405020304" charset="0"/>
                <a:cs typeface="Times New Roman" panose="02020603050405020304" charset="0"/>
                <a:sym typeface="+mn-ea"/>
              </a:rPr>
              <a:t>2. How do the children learn about language?</a:t>
            </a:r>
            <a:endParaRPr lang="en-US" altLang="zh-CN" sz="2400" b="1">
              <a:latin typeface="Times New Roman" panose="02020603050405020304" charset="0"/>
              <a:cs typeface="Times New Roman" panose="02020603050405020304" charset="0"/>
            </a:endParaRPr>
          </a:p>
          <a:p>
            <a:pPr algn="l">
              <a:buClrTx/>
              <a:buSzTx/>
              <a:buFontTx/>
            </a:pPr>
            <a:endParaRPr lang="en-US" altLang="zh-CN" sz="2400" b="1">
              <a:latin typeface="Times New Roman" panose="02020603050405020304" charset="0"/>
              <a:cs typeface="Times New Roman" panose="02020603050405020304" charset="0"/>
            </a:endParaRPr>
          </a:p>
          <a:p>
            <a:pPr algn="l">
              <a:buClrTx/>
              <a:buSzTx/>
              <a:buFontTx/>
            </a:pP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3. Which sentence is true?</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A. Nursery rhyme is the first poem for every   </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children. </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B. All the nursery rhymes are contradictory.</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C. Each each enjoys nursery rhyme.</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D. Nursery rhyme don’t necessarily have </a:t>
            </a:r>
            <a:endParaRPr lang="en-US" altLang="zh-CN" sz="2400" b="1">
              <a:latin typeface="Times New Roman" panose="02020603050405020304" charset="0"/>
              <a:cs typeface="Times New Roman" panose="02020603050405020304" charset="0"/>
            </a:endParaRPr>
          </a:p>
          <a:p>
            <a:pPr algn="l">
              <a:buClrTx/>
              <a:buSzTx/>
              <a:buFontTx/>
            </a:pPr>
            <a:r>
              <a:rPr lang="en-US" altLang="zh-CN" sz="2400" b="1">
                <a:latin typeface="Times New Roman" panose="02020603050405020304" charset="0"/>
                <a:cs typeface="Times New Roman" panose="02020603050405020304" charset="0"/>
              </a:rPr>
              <a:t>       meanings. </a:t>
            </a:r>
            <a:endParaRPr lang="en-US" altLang="zh-CN" sz="2400"/>
          </a:p>
        </p:txBody>
      </p:sp>
      <p:sp>
        <p:nvSpPr>
          <p:cNvPr id="7" name="矩形 6"/>
          <p:cNvSpPr/>
          <p:nvPr/>
        </p:nvSpPr>
        <p:spPr>
          <a:xfrm>
            <a:off x="7776210" y="98425"/>
            <a:ext cx="3850640" cy="583565"/>
          </a:xfrm>
          <a:prstGeom prst="rect">
            <a:avLst/>
          </a:prstGeom>
          <a:gradFill>
            <a:gsLst>
              <a:gs pos="0">
                <a:srgbClr val="FECF40"/>
              </a:gs>
              <a:gs pos="100000">
                <a:srgbClr val="846C21"/>
              </a:gs>
            </a:gsLst>
            <a:lin scaled="0"/>
          </a:gradFill>
        </p:spPr>
        <p:txBody>
          <a:bodyPr wrap="square">
            <a:spAutoFit/>
          </a:bodyPr>
          <a:lstStyle/>
          <a:p>
            <a:pPr algn="l"/>
            <a:r>
              <a:rPr lang="en-US" altLang="zh-CN" sz="3200" b="1" dirty="0">
                <a:latin typeface="Comic Sans MS" panose="030F0702030302020204" pitchFamily="66" charset="0"/>
                <a:ea typeface="宋体" panose="02010600030101010101" pitchFamily="2" charset="-122"/>
              </a:rPr>
              <a:t>Carefully reading</a:t>
            </a:r>
            <a:endParaRPr lang="en-US" altLang="zh-CN" sz="3200" b="1" dirty="0">
              <a:latin typeface="Comic Sans MS" panose="030F0702030302020204" pitchFamily="66" charset="0"/>
              <a:ea typeface="宋体" panose="02010600030101010101" pitchFamily="2" charset="-122"/>
            </a:endParaRPr>
          </a:p>
        </p:txBody>
      </p:sp>
      <p:sp>
        <p:nvSpPr>
          <p:cNvPr id="14" name="文本框 13"/>
          <p:cNvSpPr txBox="1"/>
          <p:nvPr/>
        </p:nvSpPr>
        <p:spPr>
          <a:xfrm>
            <a:off x="5941695" y="1236980"/>
            <a:ext cx="4921885" cy="1568450"/>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to the point and have a storyline; strong rhythm; </a:t>
            </a:r>
            <a:endParaRPr lang="en-US" altLang="zh-CN" sz="2400" b="1">
              <a:latin typeface="Times New Roman" panose="02020603050405020304" charset="0"/>
              <a:cs typeface="Times New Roman" panose="02020603050405020304" charset="0"/>
              <a:sym typeface="+mn-ea"/>
            </a:endParaRPr>
          </a:p>
          <a:p>
            <a:pPr lvl="0" algn="ctr">
              <a:buClrTx/>
              <a:buSzTx/>
              <a:buFontTx/>
            </a:pPr>
            <a:r>
              <a:rPr lang="en-US" altLang="zh-CN" sz="2400" b="1">
                <a:latin typeface="Times New Roman" panose="02020603050405020304" charset="0"/>
                <a:cs typeface="Times New Roman" panose="02020603050405020304" charset="0"/>
                <a:sym typeface="+mn-ea"/>
              </a:rPr>
              <a:t>a lot of repetition;</a:t>
            </a:r>
            <a:endParaRPr lang="en-US" altLang="zh-CN" sz="2400" b="1">
              <a:latin typeface="Times New Roman" panose="02020603050405020304" charset="0"/>
              <a:cs typeface="Times New Roman" panose="02020603050405020304" charset="0"/>
              <a:sym typeface="+mn-ea"/>
            </a:endParaRPr>
          </a:p>
          <a:p>
            <a:pPr lvl="0" algn="ctr">
              <a:buClrTx/>
              <a:buSzTx/>
              <a:buFontTx/>
            </a:pPr>
            <a:r>
              <a:rPr lang="en-US" altLang="zh-CN" sz="2400" b="1">
                <a:latin typeface="Times New Roman" panose="02020603050405020304" charset="0"/>
                <a:cs typeface="Times New Roman" panose="02020603050405020304" charset="0"/>
                <a:sym typeface="+mn-ea"/>
              </a:rPr>
              <a:t>easy to learn and recite</a:t>
            </a:r>
            <a:endParaRPr lang="en-US" altLang="zh-CN" sz="2400" b="1">
              <a:latin typeface="Times New Roman" panose="02020603050405020304" charset="0"/>
              <a:cs typeface="Times New Roman" panose="02020603050405020304" charset="0"/>
              <a:sym typeface="+mn-ea"/>
            </a:endParaRPr>
          </a:p>
        </p:txBody>
      </p:sp>
      <p:sp>
        <p:nvSpPr>
          <p:cNvPr id="5" name="文本框 4"/>
          <p:cNvSpPr txBox="1"/>
          <p:nvPr/>
        </p:nvSpPr>
        <p:spPr>
          <a:xfrm>
            <a:off x="6089650" y="3512185"/>
            <a:ext cx="4921885"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By playing with the words</a:t>
            </a:r>
            <a:endParaRPr lang="en-US" altLang="zh-CN" sz="2400" b="1">
              <a:latin typeface="Times New Roman" panose="02020603050405020304" charset="0"/>
              <a:cs typeface="Times New Roman" panose="02020603050405020304" charset="0"/>
              <a:sym typeface="+mn-ea"/>
            </a:endParaRPr>
          </a:p>
        </p:txBody>
      </p:sp>
      <p:pic>
        <p:nvPicPr>
          <p:cNvPr id="15" name="图片 14" descr="1210a98ff14aede4d53eb7e5d5a77442_副本"/>
          <p:cNvPicPr>
            <a:picLocks noChangeAspect="1"/>
          </p:cNvPicPr>
          <p:nvPr/>
        </p:nvPicPr>
        <p:blipFill>
          <a:blip r:embed="rId13"/>
          <a:srcRect t="17117" r="2230" b="21622"/>
          <a:stretch>
            <a:fillRect/>
          </a:stretch>
        </p:blipFill>
        <p:spPr>
          <a:xfrm>
            <a:off x="5676265" y="5951855"/>
            <a:ext cx="574675" cy="474980"/>
          </a:xfrm>
          <a:prstGeom prst="rect">
            <a:avLst/>
          </a:prstGeom>
        </p:spPr>
      </p:pic>
      <p:sp>
        <p:nvSpPr>
          <p:cNvPr id="3" name="添加标题"/>
          <p:cNvSpPr/>
          <p:nvPr/>
        </p:nvSpPr>
        <p:spPr>
          <a:xfrm>
            <a:off x="5377815" y="36830"/>
            <a:ext cx="225869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3: </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12" name="图片 11" descr="水印"/>
          <p:cNvPicPr>
            <a:picLocks noChangeAspect="1"/>
          </p:cNvPicPr>
          <p:nvPr userDrawn="1"/>
        </p:nvPicPr>
        <p:blipFill>
          <a:blip r:embed="rId1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repeatCount="indefinite" fill="hold" display="0">
                  <p:stCondLst>
                    <p:cond delay="indefinite"/>
                  </p:stCondLst>
                  <p:endCondLst>
                    <p:cond evt="onStopAudio" delay="0">
                      <p:tgtEl>
                        <p:sldTgt/>
                      </p:tgtEl>
                    </p:cond>
                  </p:endCondLst>
                </p:cTn>
                <p:tgtEl>
                  <p:spTgt spid="60"/>
                </p:tgtEl>
              </p:cMediaNode>
            </p:audio>
          </p:childTnLst>
        </p:cTn>
      </p:par>
    </p:tnLst>
    <p:bldLst>
      <p:bldP spid="14" grpId="0" animBg="1"/>
      <p:bldP spid="14" grpId="1"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89" y="3683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721360" cy="311023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5450" y="1697355"/>
            <a:ext cx="309880" cy="354266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6535" y="565150"/>
            <a:ext cx="899795"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02110" y="962025"/>
            <a:ext cx="221615" cy="3804285"/>
          </a:xfrm>
          <a:prstGeom prst="rect">
            <a:avLst/>
          </a:prstGeom>
        </p:spPr>
      </p:pic>
      <p:sp>
        <p:nvSpPr>
          <p:cNvPr id="42" name="矩形 41"/>
          <p:cNvSpPr/>
          <p:nvPr/>
        </p:nvSpPr>
        <p:spPr>
          <a:xfrm>
            <a:off x="988060" y="983615"/>
            <a:ext cx="10152380" cy="475615"/>
          </a:xfrm>
          <a:prstGeom prst="rect">
            <a:avLst/>
          </a:prstGeom>
        </p:spPr>
        <p:txBody>
          <a:bodyPr wrap="square">
            <a:spAutoFit/>
          </a:bodyPr>
          <a:lstStyle/>
          <a:p>
            <a:pPr algn="l">
              <a:lnSpc>
                <a:spcPts val="3000"/>
              </a:lnSpc>
            </a:pPr>
            <a:r>
              <a:rPr lang="en-US" altLang="zh-CN" sz="2800">
                <a:sym typeface="+mn-ea"/>
              </a:rPr>
              <a:t>What are distinctive features of different types of poems?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5401734"/>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60" name="5bf7a985c279a" hidden="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sp>
        <p:nvSpPr>
          <p:cNvPr id="2" name="矩形 1"/>
          <p:cNvSpPr/>
          <p:nvPr/>
        </p:nvSpPr>
        <p:spPr>
          <a:xfrm>
            <a:off x="970280" y="254000"/>
            <a:ext cx="3850640" cy="583565"/>
          </a:xfrm>
          <a:prstGeom prst="rect">
            <a:avLst/>
          </a:prstGeom>
          <a:gradFill>
            <a:gsLst>
              <a:gs pos="0">
                <a:srgbClr val="FECF40"/>
              </a:gs>
              <a:gs pos="100000">
                <a:srgbClr val="846C21"/>
              </a:gs>
            </a:gsLst>
            <a:lin scaled="0"/>
          </a:gradFill>
        </p:spPr>
        <p:txBody>
          <a:bodyPr wrap="square">
            <a:spAutoFit/>
          </a:bodyPr>
          <a:lstStyle/>
          <a:p>
            <a:pPr algn="l"/>
            <a:r>
              <a:rPr lang="en-US" altLang="zh-CN" sz="3200" b="1" dirty="0">
                <a:latin typeface="Comic Sans MS" panose="030F0702030302020204" pitchFamily="66" charset="0"/>
                <a:ea typeface="宋体" panose="02010600030101010101" pitchFamily="2" charset="-122"/>
              </a:rPr>
              <a:t>Carefully reading</a:t>
            </a:r>
            <a:endParaRPr lang="en-US" altLang="zh-CN" sz="3200" b="1" dirty="0">
              <a:latin typeface="Comic Sans MS" panose="030F0702030302020204" pitchFamily="66" charset="0"/>
              <a:ea typeface="宋体" panose="02010600030101010101" pitchFamily="2" charset="-122"/>
            </a:endParaRPr>
          </a:p>
        </p:txBody>
      </p:sp>
      <p:pic>
        <p:nvPicPr>
          <p:cNvPr id="3" name="图片 2" descr="a76ffed4-38c1-477f-9a0a-1e8b3f3d8c28"/>
          <p:cNvPicPr>
            <a:picLocks noChangeAspect="1"/>
          </p:cNvPicPr>
          <p:nvPr/>
        </p:nvPicPr>
        <p:blipFill>
          <a:blip r:embed="rId13"/>
          <a:stretch>
            <a:fillRect/>
          </a:stretch>
        </p:blipFill>
        <p:spPr>
          <a:xfrm>
            <a:off x="-8890" y="12700"/>
            <a:ext cx="904240" cy="645160"/>
          </a:xfrm>
          <a:prstGeom prst="rect">
            <a:avLst/>
          </a:prstGeom>
        </p:spPr>
      </p:pic>
      <p:pic>
        <p:nvPicPr>
          <p:cNvPr id="12" name="图片 11" descr="a76ffed4-38c1-477f-9a0a-1e8b3f3d8c28"/>
          <p:cNvPicPr>
            <a:picLocks noChangeAspect="1"/>
          </p:cNvPicPr>
          <p:nvPr/>
        </p:nvPicPr>
        <p:blipFill>
          <a:blip r:embed="rId13"/>
          <a:stretch>
            <a:fillRect/>
          </a:stretch>
        </p:blipFill>
        <p:spPr>
          <a:xfrm flipH="1">
            <a:off x="11140440" y="5942330"/>
            <a:ext cx="883285" cy="732155"/>
          </a:xfrm>
          <a:prstGeom prst="rect">
            <a:avLst/>
          </a:prstGeom>
        </p:spPr>
      </p:pic>
      <p:sp>
        <p:nvSpPr>
          <p:cNvPr id="4" name="文本框 3"/>
          <p:cNvSpPr txBox="1"/>
          <p:nvPr/>
        </p:nvSpPr>
        <p:spPr>
          <a:xfrm>
            <a:off x="6195695" y="1471295"/>
            <a:ext cx="5317490" cy="4953000"/>
          </a:xfrm>
          <a:prstGeom prst="rect">
            <a:avLst/>
          </a:prstGeom>
          <a:noFill/>
        </p:spPr>
        <p:txBody>
          <a:bodyPr wrap="square" rtlCol="0">
            <a:spAutoFit/>
          </a:bodyPr>
          <a:lstStyle/>
          <a:p>
            <a:pPr lvl="0" algn="l">
              <a:lnSpc>
                <a:spcPct val="70000"/>
              </a:lnSpc>
              <a:spcBef>
                <a:spcPct val="50000"/>
              </a:spcBef>
              <a:buClrTx/>
              <a:buSzTx/>
              <a:buFontTx/>
            </a:pPr>
            <a:r>
              <a:rPr lang="en-US" altLang="zh-CN" sz="4000" b="1">
                <a:solidFill>
                  <a:srgbClr val="FF0000"/>
                </a:solidFill>
                <a:latin typeface="Times New Roman" panose="02020603050405020304" charset="0"/>
                <a:cs typeface="Times New Roman" panose="02020603050405020304" charset="0"/>
                <a:sym typeface="+mn-ea"/>
              </a:rPr>
              <a:t>A</a:t>
            </a:r>
            <a:endParaRPr lang="en-US" altLang="zh-CN" sz="4000" b="1">
              <a:solidFill>
                <a:srgbClr val="FF0000"/>
              </a:solidFill>
              <a:latin typeface="Times New Roman" panose="02020603050405020304" charset="0"/>
              <a:cs typeface="Times New Roman" panose="02020603050405020304" charset="0"/>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Hush, little baby, don’t say a word,</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Papa’s gonna buy you a mockingbird.</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If that mockingbird won’t sing, </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Papa’s gonna buy you a diamond ring.</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If that diamond ring turns to brass,</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Papa’s gonna buy you a looking glass.</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If that looking-glass gets broke,</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Papa’s gonna buy you a billy-goat.</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    If that billy-goat won’t pull,</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lvl="0" algn="l">
              <a:lnSpc>
                <a:spcPct val="70000"/>
              </a:lnSpc>
              <a:spcBef>
                <a:spcPct val="50000"/>
              </a:spcBef>
              <a:buClrTx/>
              <a:buSzTx/>
              <a:buFontTx/>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Papa’s gonna buy you a cart and bull.</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p:txBody>
      </p:sp>
      <p:sp>
        <p:nvSpPr>
          <p:cNvPr id="124933" name="Text Box 5"/>
          <p:cNvSpPr txBox="1">
            <a:spLocks noChangeArrowheads="1"/>
          </p:cNvSpPr>
          <p:nvPr/>
        </p:nvSpPr>
        <p:spPr bwMode="auto">
          <a:xfrm>
            <a:off x="1285558" y="1531938"/>
            <a:ext cx="4133850" cy="579438"/>
          </a:xfrm>
          <a:prstGeom prst="rect">
            <a:avLst/>
          </a:prstGeom>
          <a:solidFill>
            <a:srgbClr val="FFCC00"/>
          </a:solidFill>
          <a:ln>
            <a:noFill/>
          </a:ln>
          <a:effectLst/>
        </p:spPr>
        <p:txBody>
          <a:bodyPr wrap="none">
            <a:spAutoFit/>
          </a:bodyPr>
          <a:lstStyle/>
          <a:p>
            <a:pPr marR="0" defTabSz="914400">
              <a:buClrTx/>
              <a:buSzTx/>
              <a:buFontTx/>
              <a:buNone/>
              <a:defRPr/>
            </a:pPr>
            <a:r>
              <a:rPr kumimoji="0" lang="en-US" altLang="zh-CN" sz="32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rPr>
              <a:t>Nursery rhyme(</a:t>
            </a:r>
            <a:r>
              <a:rPr kumimoji="0" lang="zh-CN" altLang="en-US" sz="32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rPr>
              <a:t>童谣</a:t>
            </a:r>
            <a:r>
              <a:rPr kumimoji="0" lang="en-US" altLang="zh-CN" sz="32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rPr>
              <a:t>)</a:t>
            </a:r>
            <a:endParaRPr kumimoji="0" lang="en-US" altLang="zh-CN" sz="3200" b="1" kern="1200" cap="none" spc="0" normalizeH="0" baseline="0" noProof="0" dirty="0">
              <a:solidFill>
                <a:srgbClr val="FF0000"/>
              </a:solidFill>
              <a:effectLst>
                <a:outerShdw blurRad="38100" dist="38100" dir="2700000" algn="tl">
                  <a:srgbClr val="000000"/>
                </a:outerShdw>
              </a:effectLst>
              <a:latin typeface="Arial" panose="020B0604020202020204" pitchFamily="34" charset="0"/>
              <a:ea typeface="宋体" panose="02010600030101010101" pitchFamily="2" charset="-122"/>
              <a:cs typeface="+mn-cs"/>
            </a:endParaRPr>
          </a:p>
        </p:txBody>
      </p:sp>
      <p:pic>
        <p:nvPicPr>
          <p:cNvPr id="5" name="Hush little baby（英文） 标清(270P)">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95250" y="2274570"/>
            <a:ext cx="5704205" cy="3789045"/>
          </a:xfrm>
          <a:prstGeom prst="rect">
            <a:avLst/>
          </a:prstGeom>
        </p:spPr>
      </p:pic>
      <p:sp>
        <p:nvSpPr>
          <p:cNvPr id="6" name="圆角矩形 5"/>
          <p:cNvSpPr/>
          <p:nvPr/>
        </p:nvSpPr>
        <p:spPr>
          <a:xfrm>
            <a:off x="95250" y="923925"/>
            <a:ext cx="5704205" cy="581406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721360" y="923925"/>
            <a:ext cx="43834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b="1">
                <a:latin typeface="Times New Roman" panose="02020603050405020304" charset="0"/>
                <a:cs typeface="Times New Roman" panose="02020603050405020304" charset="0"/>
                <a:sym typeface="+mn-ea"/>
              </a:rPr>
              <a:t>Answer the questions:</a:t>
            </a:r>
            <a:endParaRPr lang="en-US" altLang="zh-CN" sz="2800" b="1"/>
          </a:p>
        </p:txBody>
      </p:sp>
      <p:sp>
        <p:nvSpPr>
          <p:cNvPr id="8" name="文本框 7"/>
          <p:cNvSpPr txBox="1"/>
          <p:nvPr/>
        </p:nvSpPr>
        <p:spPr>
          <a:xfrm>
            <a:off x="231775" y="1431925"/>
            <a:ext cx="5494655" cy="829945"/>
          </a:xfrm>
          <a:prstGeom prst="rect">
            <a:avLst/>
          </a:prstGeom>
          <a:noFill/>
        </p:spPr>
        <p:txBody>
          <a:bodyPr wrap="square" rtlCol="0">
            <a:spAutoFit/>
          </a:bodyPr>
          <a:lstStyle/>
          <a:p>
            <a:pPr algn="l"/>
            <a:r>
              <a:rPr lang="en-US" altLang="zh-CN" sz="2400" b="1">
                <a:latin typeface="Times New Roman" panose="02020603050405020304" charset="0"/>
                <a:cs typeface="Times New Roman" panose="02020603050405020304" charset="0"/>
                <a:sym typeface="+mn-ea"/>
              </a:rPr>
              <a:t>1. What’s the content about the nursery rhyme?</a:t>
            </a:r>
            <a:endParaRPr lang="en-US" altLang="zh-CN" sz="2400" b="1"/>
          </a:p>
        </p:txBody>
      </p:sp>
      <p:sp>
        <p:nvSpPr>
          <p:cNvPr id="10" name="文本框 9"/>
          <p:cNvSpPr txBox="1"/>
          <p:nvPr/>
        </p:nvSpPr>
        <p:spPr>
          <a:xfrm>
            <a:off x="231140" y="4766310"/>
            <a:ext cx="5328285" cy="521970"/>
          </a:xfrm>
          <a:prstGeom prst="rect">
            <a:avLst/>
          </a:prstGeom>
          <a:noFill/>
        </p:spPr>
        <p:txBody>
          <a:bodyPr wrap="square" rtlCol="0">
            <a:spAutoFit/>
          </a:bodyPr>
          <a:lstStyle/>
          <a:p>
            <a:pPr algn="l"/>
            <a:r>
              <a:rPr lang="en-US" altLang="zh-CN" sz="2800" b="1">
                <a:latin typeface="Times New Roman" panose="02020603050405020304" charset="0"/>
                <a:cs typeface="Times New Roman" panose="02020603050405020304" charset="0"/>
                <a:sym typeface="+mn-ea"/>
              </a:rPr>
              <a:t>3.  Point out the rhyming words.</a:t>
            </a:r>
            <a:endParaRPr lang="en-US" altLang="zh-CN" sz="2800" b="1"/>
          </a:p>
        </p:txBody>
      </p:sp>
      <p:sp>
        <p:nvSpPr>
          <p:cNvPr id="13" name="文本框 12"/>
          <p:cNvSpPr txBox="1"/>
          <p:nvPr/>
        </p:nvSpPr>
        <p:spPr>
          <a:xfrm>
            <a:off x="551180" y="2274570"/>
            <a:ext cx="4383405"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father’s love</a:t>
            </a:r>
            <a:endParaRPr lang="en-US" altLang="zh-CN" sz="2400" b="1">
              <a:latin typeface="Times New Roman" panose="02020603050405020304" charset="0"/>
              <a:cs typeface="Times New Roman" panose="02020603050405020304" charset="0"/>
              <a:sym typeface="+mn-ea"/>
            </a:endParaRPr>
          </a:p>
        </p:txBody>
      </p:sp>
      <p:sp>
        <p:nvSpPr>
          <p:cNvPr id="124938" name="AutoShape 10"/>
          <p:cNvSpPr/>
          <p:nvPr/>
        </p:nvSpPr>
        <p:spPr>
          <a:xfrm>
            <a:off x="10934065" y="2055813"/>
            <a:ext cx="71438" cy="719137"/>
          </a:xfrm>
          <a:prstGeom prst="rightBrace">
            <a:avLst>
              <a:gd name="adj1" fmla="val 83841"/>
              <a:gd name="adj2" fmla="val 50000"/>
            </a:avLst>
          </a:prstGeom>
          <a:noFill/>
          <a:ln w="38100" cap="flat" cmpd="sng">
            <a:solidFill>
              <a:srgbClr val="F7919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楷体_GB2312" pitchFamily="49" charset="-122"/>
            </a:endParaRPr>
          </a:p>
        </p:txBody>
      </p:sp>
      <p:sp>
        <p:nvSpPr>
          <p:cNvPr id="17" name="文本框 16"/>
          <p:cNvSpPr txBox="1"/>
          <p:nvPr/>
        </p:nvSpPr>
        <p:spPr>
          <a:xfrm>
            <a:off x="11092180" y="2185670"/>
            <a:ext cx="763270" cy="460375"/>
          </a:xfrm>
          <a:prstGeom prst="rect">
            <a:avLst/>
          </a:prstGeom>
          <a:noFill/>
          <a:ln w="38100">
            <a:solidFill>
              <a:srgbClr val="F79191"/>
            </a:solidFill>
          </a:ln>
        </p:spPr>
        <p:txBody>
          <a:bodyPr wrap="square" rtlCol="0">
            <a:spAutoFit/>
          </a:bodyPr>
          <a:lstStyle/>
          <a:p>
            <a:r>
              <a:rPr lang="en-US" altLang="zh-CN" sz="2400" b="1" dirty="0">
                <a:latin typeface="Times New Roman" panose="02020603050405020304" charset="0"/>
                <a:ea typeface="楷体_GB2312" pitchFamily="49" charset="-122"/>
                <a:cs typeface="Times New Roman" panose="02020603050405020304" charset="0"/>
                <a:sym typeface="+mn-ea"/>
              </a:rPr>
              <a:t>[ə:d</a:t>
            </a:r>
            <a:r>
              <a:rPr lang="en-US" altLang="zh-CN" b="1" dirty="0">
                <a:latin typeface="Times New Roman" panose="02020603050405020304" charset="0"/>
                <a:ea typeface="楷体_GB2312" pitchFamily="49" charset="-122"/>
                <a:cs typeface="Times New Roman" panose="02020603050405020304" charset="0"/>
                <a:sym typeface="+mn-ea"/>
              </a:rPr>
              <a:t>]</a:t>
            </a:r>
            <a:endParaRPr lang="en-US" altLang="zh-CN" b="1" dirty="0">
              <a:latin typeface="Times New Roman" panose="02020603050405020304" charset="0"/>
              <a:ea typeface="楷体_GB2312" pitchFamily="49" charset="-122"/>
              <a:cs typeface="Times New Roman" panose="02020603050405020304" charset="0"/>
              <a:sym typeface="+mn-ea"/>
            </a:endParaRPr>
          </a:p>
        </p:txBody>
      </p:sp>
      <p:sp>
        <p:nvSpPr>
          <p:cNvPr id="18" name="文本框 17"/>
          <p:cNvSpPr txBox="1"/>
          <p:nvPr/>
        </p:nvSpPr>
        <p:spPr>
          <a:xfrm>
            <a:off x="10089515" y="2056130"/>
            <a:ext cx="412750" cy="368300"/>
          </a:xfrm>
          <a:prstGeom prst="rect">
            <a:avLst/>
          </a:prstGeom>
          <a:noFill/>
          <a:ln w="38100">
            <a:solidFill>
              <a:srgbClr val="F79191"/>
            </a:solidFill>
          </a:ln>
        </p:spPr>
        <p:txBody>
          <a:bodyPr wrap="square" rtlCol="0">
            <a:spAutoFit/>
          </a:bodyPr>
          <a:lstStyle/>
          <a:p>
            <a:endParaRPr lang="zh-CN" altLang="en-US"/>
          </a:p>
        </p:txBody>
      </p:sp>
      <p:sp>
        <p:nvSpPr>
          <p:cNvPr id="19" name="文本框 18"/>
          <p:cNvSpPr txBox="1"/>
          <p:nvPr/>
        </p:nvSpPr>
        <p:spPr>
          <a:xfrm>
            <a:off x="10449560" y="2424430"/>
            <a:ext cx="412750" cy="368300"/>
          </a:xfrm>
          <a:prstGeom prst="rect">
            <a:avLst/>
          </a:prstGeom>
          <a:noFill/>
          <a:ln w="38100">
            <a:solidFill>
              <a:srgbClr val="F79191"/>
            </a:solidFill>
          </a:ln>
        </p:spPr>
        <p:txBody>
          <a:bodyPr wrap="square" rtlCol="0">
            <a:spAutoFit/>
          </a:bodyPr>
          <a:lstStyle/>
          <a:p>
            <a:endParaRPr lang="zh-CN" altLang="en-US"/>
          </a:p>
        </p:txBody>
      </p:sp>
      <p:sp>
        <p:nvSpPr>
          <p:cNvPr id="20" name="文本框 19"/>
          <p:cNvSpPr txBox="1"/>
          <p:nvPr/>
        </p:nvSpPr>
        <p:spPr>
          <a:xfrm>
            <a:off x="9965055" y="2914015"/>
            <a:ext cx="412750" cy="368300"/>
          </a:xfrm>
          <a:prstGeom prst="rect">
            <a:avLst/>
          </a:prstGeom>
          <a:noFill/>
          <a:ln w="38100">
            <a:solidFill>
              <a:srgbClr val="F79191"/>
            </a:solidFill>
          </a:ln>
        </p:spPr>
        <p:txBody>
          <a:bodyPr wrap="square" rtlCol="0">
            <a:spAutoFit/>
          </a:bodyPr>
          <a:lstStyle/>
          <a:p>
            <a:endParaRPr lang="zh-CN" altLang="en-US"/>
          </a:p>
        </p:txBody>
      </p:sp>
      <p:sp>
        <p:nvSpPr>
          <p:cNvPr id="21" name="文本框 20"/>
          <p:cNvSpPr txBox="1"/>
          <p:nvPr/>
        </p:nvSpPr>
        <p:spPr>
          <a:xfrm>
            <a:off x="10502265" y="3395345"/>
            <a:ext cx="412750" cy="368300"/>
          </a:xfrm>
          <a:prstGeom prst="rect">
            <a:avLst/>
          </a:prstGeom>
          <a:noFill/>
          <a:ln w="38100">
            <a:solidFill>
              <a:srgbClr val="F79191"/>
            </a:solidFill>
          </a:ln>
        </p:spPr>
        <p:txBody>
          <a:bodyPr wrap="square" rtlCol="0">
            <a:spAutoFit/>
          </a:bodyPr>
          <a:lstStyle/>
          <a:p>
            <a:endParaRPr lang="zh-CN" altLang="en-US"/>
          </a:p>
        </p:txBody>
      </p:sp>
      <p:sp>
        <p:nvSpPr>
          <p:cNvPr id="23" name="AutoShape 10"/>
          <p:cNvSpPr/>
          <p:nvPr/>
        </p:nvSpPr>
        <p:spPr>
          <a:xfrm>
            <a:off x="10986770" y="2913698"/>
            <a:ext cx="71438" cy="719137"/>
          </a:xfrm>
          <a:prstGeom prst="rightBrace">
            <a:avLst>
              <a:gd name="adj1" fmla="val 83841"/>
              <a:gd name="adj2" fmla="val 50000"/>
            </a:avLst>
          </a:prstGeom>
          <a:noFill/>
          <a:ln w="38100" cap="flat" cmpd="sng">
            <a:solidFill>
              <a:srgbClr val="F7919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楷体_GB2312" pitchFamily="49" charset="-122"/>
            </a:endParaRPr>
          </a:p>
        </p:txBody>
      </p:sp>
      <p:sp>
        <p:nvSpPr>
          <p:cNvPr id="25" name="文本框 24"/>
          <p:cNvSpPr txBox="1"/>
          <p:nvPr/>
        </p:nvSpPr>
        <p:spPr>
          <a:xfrm>
            <a:off x="11092180" y="3042920"/>
            <a:ext cx="763270" cy="460375"/>
          </a:xfrm>
          <a:prstGeom prst="rect">
            <a:avLst/>
          </a:prstGeom>
          <a:noFill/>
          <a:ln w="38100">
            <a:solidFill>
              <a:srgbClr val="F79191"/>
            </a:solidFill>
          </a:ln>
        </p:spPr>
        <p:txBody>
          <a:bodyPr wrap="square" rtlCol="0">
            <a:spAutoFit/>
          </a:bodyPr>
          <a:lstStyle/>
          <a:p>
            <a:r>
              <a:rPr lang="en-US" altLang="zh-CN" sz="2400" b="1" dirty="0">
                <a:latin typeface="Arial" panose="020B0604020202020204" pitchFamily="34" charset="0"/>
                <a:ea typeface="楷体_GB2312" pitchFamily="49" charset="-122"/>
                <a:sym typeface="+mn-ea"/>
              </a:rPr>
              <a:t>[in]</a:t>
            </a:r>
            <a:endParaRPr lang="en-US" altLang="zh-CN" b="1" dirty="0">
              <a:latin typeface="Times New Roman" panose="02020603050405020304" charset="0"/>
              <a:ea typeface="楷体_GB2312" pitchFamily="49" charset="-122"/>
              <a:cs typeface="Times New Roman" panose="02020603050405020304" charset="0"/>
              <a:sym typeface="+mn-ea"/>
            </a:endParaRPr>
          </a:p>
        </p:txBody>
      </p:sp>
      <p:sp>
        <p:nvSpPr>
          <p:cNvPr id="26" name="文本框 25"/>
          <p:cNvSpPr txBox="1"/>
          <p:nvPr/>
        </p:nvSpPr>
        <p:spPr>
          <a:xfrm>
            <a:off x="10377805" y="3763645"/>
            <a:ext cx="412750" cy="368300"/>
          </a:xfrm>
          <a:prstGeom prst="rect">
            <a:avLst/>
          </a:prstGeom>
          <a:noFill/>
          <a:ln w="38100">
            <a:solidFill>
              <a:srgbClr val="F79191"/>
            </a:solidFill>
          </a:ln>
        </p:spPr>
        <p:txBody>
          <a:bodyPr wrap="square" rtlCol="0">
            <a:spAutoFit/>
          </a:bodyPr>
          <a:lstStyle/>
          <a:p>
            <a:endParaRPr lang="zh-CN" altLang="en-US"/>
          </a:p>
        </p:txBody>
      </p:sp>
      <p:sp>
        <p:nvSpPr>
          <p:cNvPr id="27" name="文本框 26"/>
          <p:cNvSpPr txBox="1"/>
          <p:nvPr/>
        </p:nvSpPr>
        <p:spPr>
          <a:xfrm>
            <a:off x="10521315" y="4246880"/>
            <a:ext cx="412750" cy="368300"/>
          </a:xfrm>
          <a:prstGeom prst="rect">
            <a:avLst/>
          </a:prstGeom>
          <a:noFill/>
          <a:ln w="38100">
            <a:solidFill>
              <a:srgbClr val="F79191"/>
            </a:solidFill>
          </a:ln>
        </p:spPr>
        <p:txBody>
          <a:bodyPr wrap="square" rtlCol="0">
            <a:spAutoFit/>
          </a:bodyPr>
          <a:lstStyle/>
          <a:p>
            <a:endParaRPr lang="zh-CN" altLang="en-US"/>
          </a:p>
        </p:txBody>
      </p:sp>
      <p:sp>
        <p:nvSpPr>
          <p:cNvPr id="28" name="AutoShape 10"/>
          <p:cNvSpPr/>
          <p:nvPr/>
        </p:nvSpPr>
        <p:spPr>
          <a:xfrm>
            <a:off x="10986770" y="3809683"/>
            <a:ext cx="71438" cy="719137"/>
          </a:xfrm>
          <a:prstGeom prst="rightBrace">
            <a:avLst>
              <a:gd name="adj1" fmla="val 83841"/>
              <a:gd name="adj2" fmla="val 50000"/>
            </a:avLst>
          </a:prstGeom>
          <a:noFill/>
          <a:ln w="38100" cap="flat" cmpd="sng">
            <a:solidFill>
              <a:srgbClr val="F7919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楷体_GB2312" pitchFamily="49" charset="-122"/>
            </a:endParaRPr>
          </a:p>
        </p:txBody>
      </p:sp>
      <p:sp>
        <p:nvSpPr>
          <p:cNvPr id="29" name="文本框 28"/>
          <p:cNvSpPr txBox="1"/>
          <p:nvPr/>
        </p:nvSpPr>
        <p:spPr>
          <a:xfrm>
            <a:off x="11092180" y="3897630"/>
            <a:ext cx="763270" cy="460375"/>
          </a:xfrm>
          <a:prstGeom prst="rect">
            <a:avLst/>
          </a:prstGeom>
          <a:noFill/>
          <a:ln w="38100">
            <a:solidFill>
              <a:srgbClr val="F79191"/>
            </a:solidFill>
          </a:ln>
        </p:spPr>
        <p:txBody>
          <a:bodyPr wrap="square" rtlCol="0">
            <a:spAutoFit/>
          </a:bodyPr>
          <a:lstStyle/>
          <a:p>
            <a:r>
              <a:rPr lang="en-US" altLang="zh-CN" sz="2400" b="1" dirty="0">
                <a:latin typeface="Arial" panose="020B0604020202020204" pitchFamily="34" charset="0"/>
                <a:ea typeface="楷体_GB2312" pitchFamily="49" charset="-122"/>
                <a:sym typeface="+mn-ea"/>
              </a:rPr>
              <a:t>[a:s]</a:t>
            </a:r>
            <a:endParaRPr lang="en-US" altLang="zh-CN" b="1" dirty="0">
              <a:latin typeface="Times New Roman" panose="02020603050405020304" charset="0"/>
              <a:ea typeface="楷体_GB2312" pitchFamily="49" charset="-122"/>
              <a:cs typeface="Times New Roman" panose="02020603050405020304" charset="0"/>
              <a:sym typeface="+mn-ea"/>
            </a:endParaRPr>
          </a:p>
        </p:txBody>
      </p:sp>
      <p:sp>
        <p:nvSpPr>
          <p:cNvPr id="31" name="文本框 30"/>
          <p:cNvSpPr txBox="1"/>
          <p:nvPr/>
        </p:nvSpPr>
        <p:spPr>
          <a:xfrm>
            <a:off x="9965055" y="4766310"/>
            <a:ext cx="140335" cy="368300"/>
          </a:xfrm>
          <a:prstGeom prst="rect">
            <a:avLst/>
          </a:prstGeom>
          <a:noFill/>
          <a:ln w="38100">
            <a:solidFill>
              <a:srgbClr val="F79191"/>
            </a:solidFill>
          </a:ln>
        </p:spPr>
        <p:txBody>
          <a:bodyPr wrap="square" rtlCol="0">
            <a:spAutoFit/>
          </a:bodyPr>
          <a:lstStyle/>
          <a:p>
            <a:endParaRPr lang="zh-CN" altLang="en-US"/>
          </a:p>
        </p:txBody>
      </p:sp>
      <p:sp>
        <p:nvSpPr>
          <p:cNvPr id="33" name="文本框 32"/>
          <p:cNvSpPr txBox="1"/>
          <p:nvPr/>
        </p:nvSpPr>
        <p:spPr>
          <a:xfrm>
            <a:off x="10105390" y="5134610"/>
            <a:ext cx="272415" cy="368300"/>
          </a:xfrm>
          <a:prstGeom prst="rect">
            <a:avLst/>
          </a:prstGeom>
          <a:noFill/>
          <a:ln w="38100">
            <a:solidFill>
              <a:srgbClr val="F79191"/>
            </a:solidFill>
          </a:ln>
        </p:spPr>
        <p:txBody>
          <a:bodyPr wrap="square" rtlCol="0">
            <a:spAutoFit/>
          </a:bodyPr>
          <a:lstStyle/>
          <a:p>
            <a:endParaRPr lang="zh-CN" altLang="en-US"/>
          </a:p>
        </p:txBody>
      </p:sp>
      <p:sp>
        <p:nvSpPr>
          <p:cNvPr id="35" name="AutoShape 10"/>
          <p:cNvSpPr/>
          <p:nvPr/>
        </p:nvSpPr>
        <p:spPr>
          <a:xfrm>
            <a:off x="10619740" y="4819333"/>
            <a:ext cx="71438" cy="719137"/>
          </a:xfrm>
          <a:prstGeom prst="rightBrace">
            <a:avLst>
              <a:gd name="adj1" fmla="val 83841"/>
              <a:gd name="adj2" fmla="val 50000"/>
            </a:avLst>
          </a:prstGeom>
          <a:noFill/>
          <a:ln w="38100" cap="flat" cmpd="sng">
            <a:solidFill>
              <a:srgbClr val="F7919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楷体_GB2312" pitchFamily="49" charset="-122"/>
            </a:endParaRPr>
          </a:p>
        </p:txBody>
      </p:sp>
      <p:sp>
        <p:nvSpPr>
          <p:cNvPr id="37" name="文本框 36"/>
          <p:cNvSpPr txBox="1"/>
          <p:nvPr/>
        </p:nvSpPr>
        <p:spPr>
          <a:xfrm>
            <a:off x="10790555" y="4904105"/>
            <a:ext cx="763270" cy="460375"/>
          </a:xfrm>
          <a:prstGeom prst="rect">
            <a:avLst/>
          </a:prstGeom>
          <a:noFill/>
          <a:ln w="38100">
            <a:solidFill>
              <a:srgbClr val="F79191"/>
            </a:solidFill>
          </a:ln>
        </p:spPr>
        <p:txBody>
          <a:bodyPr wrap="square" rtlCol="0">
            <a:spAutoFit/>
          </a:bodyPr>
          <a:lstStyle/>
          <a:p>
            <a:r>
              <a:rPr lang="en-US" altLang="zh-CN" sz="2400" b="1" dirty="0">
                <a:latin typeface="Arial" panose="020B0604020202020204" pitchFamily="34" charset="0"/>
                <a:ea typeface="楷体_GB2312" pitchFamily="49" charset="-122"/>
                <a:sym typeface="+mn-ea"/>
              </a:rPr>
              <a:t>[əu]</a:t>
            </a:r>
            <a:endParaRPr lang="en-US" altLang="zh-CN" b="1" dirty="0">
              <a:latin typeface="Times New Roman" panose="02020603050405020304" charset="0"/>
              <a:ea typeface="楷体_GB2312" pitchFamily="49" charset="-122"/>
              <a:cs typeface="Times New Roman" panose="02020603050405020304" charset="0"/>
              <a:sym typeface="+mn-ea"/>
            </a:endParaRPr>
          </a:p>
        </p:txBody>
      </p:sp>
      <p:sp>
        <p:nvSpPr>
          <p:cNvPr id="38" name="文本框 37"/>
          <p:cNvSpPr txBox="1"/>
          <p:nvPr/>
        </p:nvSpPr>
        <p:spPr>
          <a:xfrm>
            <a:off x="9607550" y="5575300"/>
            <a:ext cx="357505" cy="368300"/>
          </a:xfrm>
          <a:prstGeom prst="rect">
            <a:avLst/>
          </a:prstGeom>
          <a:noFill/>
          <a:ln w="38100">
            <a:solidFill>
              <a:srgbClr val="F79191"/>
            </a:solidFill>
          </a:ln>
        </p:spPr>
        <p:txBody>
          <a:bodyPr wrap="square" rtlCol="0">
            <a:spAutoFit/>
          </a:bodyPr>
          <a:lstStyle/>
          <a:p>
            <a:endParaRPr lang="zh-CN" altLang="en-US"/>
          </a:p>
        </p:txBody>
      </p:sp>
      <p:sp>
        <p:nvSpPr>
          <p:cNvPr id="39" name="文本框 38"/>
          <p:cNvSpPr txBox="1"/>
          <p:nvPr/>
        </p:nvSpPr>
        <p:spPr>
          <a:xfrm>
            <a:off x="10449560" y="5942330"/>
            <a:ext cx="357505" cy="368300"/>
          </a:xfrm>
          <a:prstGeom prst="rect">
            <a:avLst/>
          </a:prstGeom>
          <a:noFill/>
          <a:ln w="38100">
            <a:solidFill>
              <a:srgbClr val="F79191"/>
            </a:solidFill>
          </a:ln>
        </p:spPr>
        <p:txBody>
          <a:bodyPr wrap="square" rtlCol="0">
            <a:spAutoFit/>
          </a:bodyPr>
          <a:lstStyle/>
          <a:p>
            <a:endParaRPr lang="zh-CN" altLang="en-US"/>
          </a:p>
        </p:txBody>
      </p:sp>
      <p:sp>
        <p:nvSpPr>
          <p:cNvPr id="40" name="AutoShape 10"/>
          <p:cNvSpPr/>
          <p:nvPr/>
        </p:nvSpPr>
        <p:spPr>
          <a:xfrm>
            <a:off x="10862310" y="5591493"/>
            <a:ext cx="71438" cy="719137"/>
          </a:xfrm>
          <a:prstGeom prst="rightBrace">
            <a:avLst>
              <a:gd name="adj1" fmla="val 83841"/>
              <a:gd name="adj2" fmla="val 50000"/>
            </a:avLst>
          </a:prstGeom>
          <a:noFill/>
          <a:ln w="38100" cap="flat" cmpd="sng">
            <a:solidFill>
              <a:srgbClr val="F79191"/>
            </a:solidFill>
            <a:prstDash val="solid"/>
            <a:round/>
            <a:headEnd type="none" w="med" len="med"/>
            <a:tailEnd type="none" w="med" len="med"/>
          </a:ln>
        </p:spPr>
        <p:txBody>
          <a:bodyPr wrap="none" anchor="ctr" anchorCtr="0"/>
          <a:lstStyle/>
          <a:p>
            <a:endParaRPr lang="zh-CN" altLang="en-US" dirty="0">
              <a:latin typeface="Arial" panose="020B0604020202020204" pitchFamily="34" charset="0"/>
              <a:ea typeface="楷体_GB2312" pitchFamily="49" charset="-122"/>
            </a:endParaRPr>
          </a:p>
        </p:txBody>
      </p:sp>
      <p:sp>
        <p:nvSpPr>
          <p:cNvPr id="41" name="文本框 40"/>
          <p:cNvSpPr txBox="1"/>
          <p:nvPr/>
        </p:nvSpPr>
        <p:spPr>
          <a:xfrm>
            <a:off x="11005820" y="5720715"/>
            <a:ext cx="763270" cy="460375"/>
          </a:xfrm>
          <a:prstGeom prst="rect">
            <a:avLst/>
          </a:prstGeom>
          <a:noFill/>
          <a:ln w="38100">
            <a:solidFill>
              <a:srgbClr val="F79191"/>
            </a:solidFill>
          </a:ln>
        </p:spPr>
        <p:txBody>
          <a:bodyPr wrap="square" rtlCol="0">
            <a:spAutoFit/>
          </a:bodyPr>
          <a:lstStyle/>
          <a:p>
            <a:r>
              <a:rPr lang="en-US" altLang="zh-CN" sz="2400" b="1" dirty="0">
                <a:latin typeface="Arial" panose="020B0604020202020204" pitchFamily="34" charset="0"/>
                <a:ea typeface="楷体_GB2312" pitchFamily="49" charset="-122"/>
                <a:sym typeface="+mn-ea"/>
              </a:rPr>
              <a:t>[ul]</a:t>
            </a:r>
            <a:endParaRPr lang="en-US" altLang="zh-CN" b="1" dirty="0">
              <a:latin typeface="Times New Roman" panose="02020603050405020304" charset="0"/>
              <a:ea typeface="楷体_GB2312" pitchFamily="49" charset="-122"/>
              <a:cs typeface="Times New Roman" panose="02020603050405020304" charset="0"/>
              <a:sym typeface="+mn-ea"/>
            </a:endParaRPr>
          </a:p>
        </p:txBody>
      </p:sp>
      <p:sp>
        <p:nvSpPr>
          <p:cNvPr id="43" name="文本框 42"/>
          <p:cNvSpPr txBox="1"/>
          <p:nvPr/>
        </p:nvSpPr>
        <p:spPr>
          <a:xfrm>
            <a:off x="695960" y="5498465"/>
            <a:ext cx="4383405" cy="521970"/>
          </a:xfrm>
          <a:prstGeom prst="rect">
            <a:avLst/>
          </a:prstGeom>
          <a:noFill/>
          <a:ln w="57150">
            <a:solidFill>
              <a:srgbClr val="FF0000"/>
            </a:solidFill>
          </a:ln>
        </p:spPr>
        <p:txBody>
          <a:bodyPr wrap="square" rtlCol="0">
            <a:spAutoFit/>
          </a:bodyPr>
          <a:lstStyle/>
          <a:p>
            <a:pPr lvl="0" algn="ctr">
              <a:buClrTx/>
              <a:buSzTx/>
              <a:buFontTx/>
            </a:pPr>
            <a:r>
              <a:rPr lang="zh-CN" altLang="en-US" sz="2800" b="1">
                <a:sym typeface="+mn-ea"/>
              </a:rPr>
              <a:t>见右边</a:t>
            </a:r>
            <a:endParaRPr lang="zh-CN" altLang="en-US" sz="2800" b="1">
              <a:sym typeface="+mn-ea"/>
            </a:endParaRPr>
          </a:p>
        </p:txBody>
      </p:sp>
      <p:sp>
        <p:nvSpPr>
          <p:cNvPr id="15" name="文本框 14"/>
          <p:cNvSpPr txBox="1"/>
          <p:nvPr/>
        </p:nvSpPr>
        <p:spPr>
          <a:xfrm>
            <a:off x="98425" y="2914015"/>
            <a:ext cx="5629910" cy="1568450"/>
          </a:xfrm>
          <a:prstGeom prst="rect">
            <a:avLst/>
          </a:prstGeom>
          <a:noFill/>
        </p:spPr>
        <p:txBody>
          <a:bodyPr wrap="square" rtlCol="0">
            <a:spAutoFit/>
          </a:bodyPr>
          <a:lstStyle/>
          <a:p>
            <a:pPr marL="342900" indent="-342900"/>
            <a:r>
              <a:rPr lang="en-US" altLang="zh-CN" sz="2400" b="1">
                <a:latin typeface="Times New Roman" panose="02020603050405020304" charset="0"/>
                <a:cs typeface="Times New Roman" panose="02020603050405020304" charset="0"/>
                <a:sym typeface="+mn-ea"/>
              </a:rPr>
              <a:t>2. What’s the baby’s father going to buy if the mirror gets broken?</a:t>
            </a:r>
            <a:endParaRPr lang="en-US" altLang="zh-CN" sz="2400" b="1">
              <a:latin typeface="Times New Roman" panose="02020603050405020304" charset="0"/>
              <a:cs typeface="Times New Roman" panose="02020603050405020304" charset="0"/>
            </a:endParaRPr>
          </a:p>
          <a:p>
            <a:pPr marL="342900" indent="-342900"/>
            <a:r>
              <a:rPr lang="en-US" altLang="zh-CN" sz="2400" b="1">
                <a:latin typeface="Times New Roman" panose="02020603050405020304" charset="0"/>
                <a:cs typeface="Times New Roman" panose="02020603050405020304" charset="0"/>
                <a:sym typeface="+mn-ea"/>
              </a:rPr>
              <a:t>  A. a mocking bird      B. a diamond ring</a:t>
            </a:r>
            <a:endParaRPr lang="en-US" altLang="zh-CN" sz="2400" b="1">
              <a:latin typeface="Times New Roman" panose="02020603050405020304" charset="0"/>
              <a:cs typeface="Times New Roman" panose="02020603050405020304" charset="0"/>
            </a:endParaRPr>
          </a:p>
          <a:p>
            <a:pPr marL="342900" indent="-342900"/>
            <a:r>
              <a:rPr lang="en-US" altLang="zh-CN" sz="2400" b="1">
                <a:latin typeface="Times New Roman" panose="02020603050405020304" charset="0"/>
                <a:cs typeface="Times New Roman" panose="02020603050405020304" charset="0"/>
                <a:sym typeface="+mn-ea"/>
              </a:rPr>
              <a:t>  C. looking glass          D.  a billy-goat </a:t>
            </a:r>
            <a:endParaRPr lang="en-US" altLang="zh-CN" sz="2400" b="1">
              <a:latin typeface="Times New Roman" panose="02020603050405020304" charset="0"/>
              <a:cs typeface="Times New Roman" panose="02020603050405020304" charset="0"/>
            </a:endParaRPr>
          </a:p>
        </p:txBody>
      </p:sp>
      <p:pic>
        <p:nvPicPr>
          <p:cNvPr id="9" name="图片 8" descr="1210a98ff14aede4d53eb7e5d5a77442_副本"/>
          <p:cNvPicPr>
            <a:picLocks noChangeAspect="1"/>
          </p:cNvPicPr>
          <p:nvPr/>
        </p:nvPicPr>
        <p:blipFill>
          <a:blip r:embed="rId17"/>
          <a:srcRect t="17117" r="2230" b="21622"/>
          <a:stretch>
            <a:fillRect/>
          </a:stretch>
        </p:blipFill>
        <p:spPr>
          <a:xfrm>
            <a:off x="2985135" y="4007485"/>
            <a:ext cx="574675" cy="474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75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750"/>
                                        <p:tgtEl>
                                          <p:spTgt spid="2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childTnLst>
                                </p:cTn>
                              </p:par>
                              <p:par>
                                <p:cTn id="17" presetID="53" presetClass="entr" presetSubtype="16"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750" fill="hold"/>
                                        <p:tgtEl>
                                          <p:spTgt spid="50"/>
                                        </p:tgtEl>
                                        <p:attrNameLst>
                                          <p:attrName>ppt_w</p:attrName>
                                        </p:attrNameLst>
                                      </p:cBhvr>
                                      <p:tavLst>
                                        <p:tav tm="0">
                                          <p:val>
                                            <p:fltVal val="0"/>
                                          </p:val>
                                        </p:tav>
                                        <p:tav tm="100000">
                                          <p:val>
                                            <p:strVal val="#ppt_w"/>
                                          </p:val>
                                        </p:tav>
                                      </p:tavLst>
                                    </p:anim>
                                    <p:anim calcmode="lin" valueType="num">
                                      <p:cBhvr>
                                        <p:cTn id="20" dur="750" fill="hold"/>
                                        <p:tgtEl>
                                          <p:spTgt spid="50"/>
                                        </p:tgtEl>
                                        <p:attrNameLst>
                                          <p:attrName>ppt_h</p:attrName>
                                        </p:attrNameLst>
                                      </p:cBhvr>
                                      <p:tavLst>
                                        <p:tav tm="0">
                                          <p:val>
                                            <p:fltVal val="0"/>
                                          </p:val>
                                        </p:tav>
                                        <p:tav tm="100000">
                                          <p:val>
                                            <p:strVal val="#ppt_h"/>
                                          </p:val>
                                        </p:tav>
                                      </p:tavLst>
                                    </p:anim>
                                    <p:animEffect transition="in" filter="fade">
                                      <p:cBhvr>
                                        <p:cTn id="21" dur="750"/>
                                        <p:tgtEl>
                                          <p:spTgt spid="50"/>
                                        </p:tgtEl>
                                      </p:cBhvr>
                                    </p:animEffect>
                                  </p:childTnLst>
                                </p:cTn>
                              </p:par>
                              <p:par>
                                <p:cTn id="22" presetID="53" presetClass="entr" presetSubtype="16"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750" fill="hold"/>
                                        <p:tgtEl>
                                          <p:spTgt spid="48"/>
                                        </p:tgtEl>
                                        <p:attrNameLst>
                                          <p:attrName>ppt_w</p:attrName>
                                        </p:attrNameLst>
                                      </p:cBhvr>
                                      <p:tavLst>
                                        <p:tav tm="0">
                                          <p:val>
                                            <p:fltVal val="0"/>
                                          </p:val>
                                        </p:tav>
                                        <p:tav tm="100000">
                                          <p:val>
                                            <p:strVal val="#ppt_w"/>
                                          </p:val>
                                        </p:tav>
                                      </p:tavLst>
                                    </p:anim>
                                    <p:anim calcmode="lin" valueType="num">
                                      <p:cBhvr>
                                        <p:cTn id="25" dur="750" fill="hold"/>
                                        <p:tgtEl>
                                          <p:spTgt spid="48"/>
                                        </p:tgtEl>
                                        <p:attrNameLst>
                                          <p:attrName>ppt_h</p:attrName>
                                        </p:attrNameLst>
                                      </p:cBhvr>
                                      <p:tavLst>
                                        <p:tav tm="0">
                                          <p:val>
                                            <p:fltVal val="0"/>
                                          </p:val>
                                        </p:tav>
                                        <p:tav tm="100000">
                                          <p:val>
                                            <p:strVal val="#ppt_h"/>
                                          </p:val>
                                        </p:tav>
                                      </p:tavLst>
                                    </p:anim>
                                    <p:animEffect transition="in" filter="fade">
                                      <p:cBhvr>
                                        <p:cTn id="26" dur="750"/>
                                        <p:tgtEl>
                                          <p:spTgt spid="48"/>
                                        </p:tgtEl>
                                      </p:cBhvr>
                                    </p:animEffect>
                                  </p:childTnLst>
                                </p:cTn>
                              </p:par>
                              <p:par>
                                <p:cTn id="27" presetID="53" presetClass="entr" presetSubtype="16"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750" fill="hold"/>
                                        <p:tgtEl>
                                          <p:spTgt spid="49"/>
                                        </p:tgtEl>
                                        <p:attrNameLst>
                                          <p:attrName>ppt_w</p:attrName>
                                        </p:attrNameLst>
                                      </p:cBhvr>
                                      <p:tavLst>
                                        <p:tav tm="0">
                                          <p:val>
                                            <p:fltVal val="0"/>
                                          </p:val>
                                        </p:tav>
                                        <p:tav tm="100000">
                                          <p:val>
                                            <p:strVal val="#ppt_w"/>
                                          </p:val>
                                        </p:tav>
                                      </p:tavLst>
                                    </p:anim>
                                    <p:anim calcmode="lin" valueType="num">
                                      <p:cBhvr>
                                        <p:cTn id="30" dur="750" fill="hold"/>
                                        <p:tgtEl>
                                          <p:spTgt spid="49"/>
                                        </p:tgtEl>
                                        <p:attrNameLst>
                                          <p:attrName>ppt_h</p:attrName>
                                        </p:attrNameLst>
                                      </p:cBhvr>
                                      <p:tavLst>
                                        <p:tav tm="0">
                                          <p:val>
                                            <p:fltVal val="0"/>
                                          </p:val>
                                        </p:tav>
                                        <p:tav tm="100000">
                                          <p:val>
                                            <p:strVal val="#ppt_h"/>
                                          </p:val>
                                        </p:tav>
                                      </p:tavLst>
                                    </p:anim>
                                    <p:animEffect transition="in" filter="fade">
                                      <p:cBhvr>
                                        <p:cTn id="31" dur="75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4933"/>
                                        </p:tgtEl>
                                        <p:attrNameLst>
                                          <p:attrName>style.visibility</p:attrName>
                                        </p:attrNameLst>
                                      </p:cBhvr>
                                      <p:to>
                                        <p:strVal val="visible"/>
                                      </p:to>
                                    </p:set>
                                    <p:animEffect transition="in" filter="blinds(horizontal)">
                                      <p:cBhvr>
                                        <p:cTn id="36" dur="500"/>
                                        <p:tgtEl>
                                          <p:spTgt spid="12493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linds(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linds(horizont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linds(horizont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linds(horizont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linds(horizontal)">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linds(horizontal)">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blinds(horizontal)">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blinds(horizontal)">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linds(horizontal)">
                                      <p:cBhvr>
                                        <p:cTn id="86" dur="500"/>
                                        <p:tgtEl>
                                          <p:spTgt spid="18"/>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linds(horizontal)">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124938"/>
                                        </p:tgtEl>
                                        <p:attrNameLst>
                                          <p:attrName>style.visibility</p:attrName>
                                        </p:attrNameLst>
                                      </p:cBhvr>
                                      <p:to>
                                        <p:strVal val="visible"/>
                                      </p:to>
                                    </p:set>
                                    <p:animEffect transition="in" filter="blinds(horizontal)">
                                      <p:cBhvr>
                                        <p:cTn id="94" dur="500"/>
                                        <p:tgtEl>
                                          <p:spTgt spid="124938"/>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blinds(horizontal)">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linds(horizontal)">
                                      <p:cBhvr>
                                        <p:cTn id="104" dur="500"/>
                                        <p:tgtEl>
                                          <p:spTgt spid="21"/>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blinds(horizontal)">
                                      <p:cBhvr>
                                        <p:cTn id="107" dur="5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blinds(horizontal)">
                                      <p:cBhvr>
                                        <p:cTn id="112" dur="500"/>
                                        <p:tgtEl>
                                          <p:spTgt spid="23"/>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linds(horizontal)">
                                      <p:cBhvr>
                                        <p:cTn id="117" dur="5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blinds(horizontal)">
                                      <p:cBhvr>
                                        <p:cTn id="122" dur="500"/>
                                        <p:tgtEl>
                                          <p:spTgt spid="26"/>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blinds(horizontal)">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blinds(horizontal)">
                                      <p:cBhvr>
                                        <p:cTn id="130" dur="500"/>
                                        <p:tgtEl>
                                          <p:spTgt spid="28"/>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blinds(horizontal)">
                                      <p:cBhvr>
                                        <p:cTn id="135" dur="500"/>
                                        <p:tgtEl>
                                          <p:spTgt spid="29"/>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blinds(horizontal)">
                                      <p:cBhvr>
                                        <p:cTn id="140" dur="500"/>
                                        <p:tgtEl>
                                          <p:spTgt spid="31"/>
                                        </p:tgtEl>
                                      </p:cBhvr>
                                    </p:animEffect>
                                  </p:childTnLst>
                                </p:cTn>
                              </p:par>
                              <p:par>
                                <p:cTn id="141" presetID="3" presetClass="entr" presetSubtype="1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blinds(horizontal)">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blinds(horizontal)">
                                      <p:cBhvr>
                                        <p:cTn id="148" dur="500"/>
                                        <p:tgtEl>
                                          <p:spTgt spid="35"/>
                                        </p:tgtEl>
                                      </p:cBhvr>
                                    </p:animEffect>
                                  </p:childTnLst>
                                </p:cTn>
                              </p:par>
                            </p:childTnLst>
                          </p:cTn>
                        </p:par>
                      </p:childTnLst>
                    </p:cTn>
                  </p:par>
                  <p:par>
                    <p:cTn id="149" fill="hold">
                      <p:stCondLst>
                        <p:cond delay="indefinite"/>
                      </p:stCondLst>
                      <p:childTnLst>
                        <p:par>
                          <p:cTn id="150" fill="hold">
                            <p:stCondLst>
                              <p:cond delay="0"/>
                            </p:stCondLst>
                            <p:childTnLst>
                              <p:par>
                                <p:cTn id="151" presetID="3" presetClass="entr" presetSubtype="10" fill="hold" grpId="0" nodeType="click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blinds(horizontal)">
                                      <p:cBhvr>
                                        <p:cTn id="153" dur="500"/>
                                        <p:tgtEl>
                                          <p:spTgt spid="37"/>
                                        </p:tgtEl>
                                      </p:cBhvr>
                                    </p:animEffect>
                                  </p:childTnLst>
                                </p:cTn>
                              </p:par>
                            </p:childTnLst>
                          </p:cTn>
                        </p:par>
                      </p:childTnLst>
                    </p:cTn>
                  </p:par>
                  <p:par>
                    <p:cTn id="154" fill="hold">
                      <p:stCondLst>
                        <p:cond delay="indefinite"/>
                      </p:stCondLst>
                      <p:childTnLst>
                        <p:par>
                          <p:cTn id="155" fill="hold">
                            <p:stCondLst>
                              <p:cond delay="0"/>
                            </p:stCondLst>
                            <p:childTnLst>
                              <p:par>
                                <p:cTn id="156" presetID="3" presetClass="entr" presetSubtype="10" fill="hold" grpId="0" nodeType="click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blinds(horizontal)">
                                      <p:cBhvr>
                                        <p:cTn id="158" dur="500"/>
                                        <p:tgtEl>
                                          <p:spTgt spid="38"/>
                                        </p:tgtEl>
                                      </p:cBhvr>
                                    </p:animEffect>
                                  </p:childTnLst>
                                </p:cTn>
                              </p:par>
                              <p:par>
                                <p:cTn id="159" presetID="3" presetClass="entr" presetSubtype="10" fill="hold" grpId="0" nodeType="with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blinds(horizontal)">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3" presetClass="entr" presetSubtype="10" fill="hold" grpId="0" nodeType="click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blinds(horizontal)">
                                      <p:cBhvr>
                                        <p:cTn id="166" dur="500"/>
                                        <p:tgtEl>
                                          <p:spTgt spid="40"/>
                                        </p:tgtEl>
                                      </p:cBhvr>
                                    </p:animEffect>
                                  </p:childTnLst>
                                </p:cTn>
                              </p:par>
                            </p:childTnLst>
                          </p:cTn>
                        </p:par>
                      </p:childTnLst>
                    </p:cTn>
                  </p:par>
                  <p:par>
                    <p:cTn id="167" fill="hold">
                      <p:stCondLst>
                        <p:cond delay="indefinite"/>
                      </p:stCondLst>
                      <p:childTnLst>
                        <p:par>
                          <p:cTn id="168" fill="hold">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41"/>
                                        </p:tgtEl>
                                        <p:attrNameLst>
                                          <p:attrName>style.visibility</p:attrName>
                                        </p:attrNameLst>
                                      </p:cBhvr>
                                      <p:to>
                                        <p:strVal val="visible"/>
                                      </p:to>
                                    </p:set>
                                    <p:animEffect transition="in" filter="blinds(horizontal)">
                                      <p:cBhvr>
                                        <p:cTn id="1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72" repeatCount="indefinite" fill="hold" display="0">
                  <p:stCondLst>
                    <p:cond delay="indefinite"/>
                  </p:stCondLst>
                  <p:endCondLst>
                    <p:cond evt="onStopAudio" delay="0">
                      <p:tgtEl>
                        <p:sldTgt/>
                      </p:tgtEl>
                    </p:cond>
                  </p:endCondLst>
                </p:cTn>
                <p:tgtEl>
                  <p:spTgt spid="60"/>
                </p:tgtEl>
              </p:cMediaNode>
            </p:audio>
          </p:childTnLst>
        </p:cTn>
      </p:par>
    </p:tnLst>
    <p:bldLst>
      <p:bldP spid="124933" grpId="0" animBg="1"/>
      <p:bldP spid="124933" grpId="1" animBg="1"/>
      <p:bldP spid="6" grpId="0" bldLvl="0" animBg="1"/>
      <p:bldP spid="6" grpId="1" animBg="1"/>
      <p:bldP spid="7" grpId="0" bldLvl="0" animBg="1"/>
      <p:bldP spid="7" grpId="1"/>
      <p:bldP spid="8" grpId="0"/>
      <p:bldP spid="8" grpId="1"/>
      <p:bldP spid="10" grpId="0"/>
      <p:bldP spid="10" grpId="1"/>
      <p:bldP spid="13" grpId="0" bldLvl="0" animBg="1"/>
      <p:bldP spid="13" grpId="1"/>
      <p:bldP spid="124938" grpId="0" bldLvl="0" animBg="1"/>
      <p:bldP spid="124938"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bldLvl="0" animBg="1"/>
      <p:bldP spid="23"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1" grpId="0" bldLvl="0" animBg="1"/>
      <p:bldP spid="31" grpId="1" animBg="1"/>
      <p:bldP spid="33" grpId="0" bldLvl="0" animBg="1"/>
      <p:bldP spid="33" grpId="1" animBg="1"/>
      <p:bldP spid="35" grpId="0" bldLvl="0" animBg="1"/>
      <p:bldP spid="35" grpId="1" animBg="1"/>
      <p:bldP spid="37" grpId="0" bldLvl="0" animBg="1"/>
      <p:bldP spid="37" grpId="1" animBg="1"/>
      <p:bldP spid="38" grpId="0" bldLvl="0" animBg="1"/>
      <p:bldP spid="38" grpId="1" animBg="1"/>
      <p:bldP spid="39" grpId="0" bldLvl="0" animBg="1"/>
      <p:bldP spid="39" grpId="1" animBg="1"/>
      <p:bldP spid="40" grpId="0" bldLvl="0" animBg="1"/>
      <p:bldP spid="40" grpId="1" animBg="1"/>
      <p:bldP spid="41" grpId="0" bldLvl="0" animBg="1"/>
      <p:bldP spid="41" grpId="1" animBg="1"/>
      <p:bldP spid="43" grpId="0" bldLvl="0" animBg="1"/>
      <p:bldP spid="43"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89"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422275" cy="366776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745" y="1697355"/>
            <a:ext cx="366395" cy="2889250"/>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5900" y="557530"/>
            <a:ext cx="71628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962025"/>
            <a:ext cx="396875" cy="3804285"/>
          </a:xfrm>
          <a:prstGeom prst="rect">
            <a:avLst/>
          </a:prstGeom>
        </p:spPr>
      </p:pic>
      <p:sp>
        <p:nvSpPr>
          <p:cNvPr id="37" name="矩形 36"/>
          <p:cNvSpPr/>
          <p:nvPr/>
        </p:nvSpPr>
        <p:spPr>
          <a:xfrm>
            <a:off x="128270" y="157480"/>
            <a:ext cx="1586230" cy="1198880"/>
          </a:xfrm>
          <a:prstGeom prst="rect">
            <a:avLst/>
          </a:prstGeom>
        </p:spPr>
        <p:txBody>
          <a:bodyPr wrap="square">
            <a:spAutoFit/>
          </a:bodyPr>
          <a:lstStyle/>
          <a:p>
            <a:pPr algn="l"/>
            <a:r>
              <a:rPr lang="en-US" altLang="zh-CN" sz="3600" b="1" i="1">
                <a:solidFill>
                  <a:srgbClr val="FF0000"/>
                </a:solidFill>
                <a:sym typeface="+mn-ea"/>
              </a:rPr>
              <a:t>List </a:t>
            </a:r>
            <a:endParaRPr lang="en-US" altLang="zh-CN" sz="3600" b="1" i="1">
              <a:solidFill>
                <a:srgbClr val="FF0000"/>
              </a:solidFill>
              <a:sym typeface="+mn-ea"/>
            </a:endParaRPr>
          </a:p>
          <a:p>
            <a:pPr algn="l"/>
            <a:r>
              <a:rPr lang="en-US" altLang="zh-CN" sz="3600" b="1" i="1">
                <a:solidFill>
                  <a:srgbClr val="FF0000"/>
                </a:solidFill>
                <a:sym typeface="+mn-ea"/>
              </a:rPr>
              <a:t>poem</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graphicFrame>
        <p:nvGraphicFramePr>
          <p:cNvPr id="5" name="表格 4"/>
          <p:cNvGraphicFramePr/>
          <p:nvPr>
            <p:custDataLst>
              <p:tags r:id="rId13"/>
            </p:custDataLst>
          </p:nvPr>
        </p:nvGraphicFramePr>
        <p:xfrm>
          <a:off x="830580" y="4211320"/>
          <a:ext cx="6022340" cy="2501900"/>
        </p:xfrm>
        <a:graphic>
          <a:graphicData uri="http://schemas.openxmlformats.org/drawingml/2006/table">
            <a:tbl>
              <a:tblPr firstRow="1" bandRow="1">
                <a:tableStyleId>{5C22544A-7EE6-4342-B048-85BDC9FD1C3A}</a:tableStyleId>
              </a:tblPr>
              <a:tblGrid>
                <a:gridCol w="2670175"/>
                <a:gridCol w="3352165"/>
              </a:tblGrid>
              <a:tr h="640080">
                <a:tc>
                  <a:txBody>
                    <a:bodyPr/>
                    <a:lstStyle/>
                    <a:p>
                      <a:pPr algn="ctr">
                        <a:buNone/>
                      </a:pPr>
                      <a:r>
                        <a:rPr lang="en-US" altLang="zh-CN" sz="2400">
                          <a:solidFill>
                            <a:schemeClr val="tx1"/>
                          </a:solidFill>
                          <a:latin typeface="Times New Roman" panose="02020603050405020304" charset="0"/>
                          <a:sym typeface="+mn-ea"/>
                        </a:rPr>
                        <a:t>Forms of poems</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characteristics </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861820">
                <a:tc>
                  <a:txBody>
                    <a:bodyPr/>
                    <a:lstStyle/>
                    <a:p>
                      <a:pPr algn="ctr">
                        <a:buNone/>
                      </a:pPr>
                      <a:r>
                        <a:rPr lang="en-US" altLang="zh-CN" sz="2400">
                          <a:solidFill>
                            <a:schemeClr val="tx1"/>
                          </a:solidFill>
                          <a:latin typeface="Times New Roman" panose="02020603050405020304" charset="0"/>
                          <a:ea typeface="宋体" panose="02010600030101010101" pitchFamily="2" charset="-122"/>
                          <a:sym typeface="+mn-ea"/>
                        </a:rPr>
                        <a:t>List poems </a:t>
                      </a:r>
                      <a:endParaRPr lang="en-US" altLang="zh-CN" sz="2400">
                        <a:solidFill>
                          <a:schemeClr val="tx1"/>
                        </a:solidFill>
                        <a:latin typeface="Times New Roman" panose="02020603050405020304" charset="0"/>
                        <a:ea typeface="宋体" panose="02010600030101010101" pitchFamily="2" charset="-122"/>
                        <a:sym typeface="+mn-ea"/>
                      </a:endParaRPr>
                    </a:p>
                    <a:p>
                      <a:pPr algn="ctr">
                        <a:buNone/>
                      </a:pPr>
                      <a:r>
                        <a:rPr lang="en-US" altLang="zh-CN" sz="2400">
                          <a:solidFill>
                            <a:schemeClr val="tx1"/>
                          </a:solidFill>
                          <a:latin typeface="Times New Roman" panose="02020603050405020304" charset="0"/>
                          <a:ea typeface="宋体" panose="02010600030101010101" pitchFamily="2" charset="-122"/>
                          <a:sym typeface="+mn-ea"/>
                        </a:rPr>
                        <a:t>(B &amp; C)</a:t>
                      </a:r>
                      <a:endParaRPr lang="en-US" altLang="zh-CN" sz="2400">
                        <a:solidFill>
                          <a:schemeClr val="tx1"/>
                        </a:solidFill>
                        <a:latin typeface="Times New Roman" panose="02020603050405020304" charset="0"/>
                        <a:ea typeface="宋体" panose="02010600030101010101" pitchFamily="2" charset="-122"/>
                      </a:endParaRPr>
                    </a:p>
                    <a:p>
                      <a:pPr algn="ctr">
                        <a:buNone/>
                      </a:pPr>
                      <a:endParaRPr lang="en-US" altLang="zh-CN" sz="2400">
                        <a:solidFill>
                          <a:schemeClr val="tx1"/>
                        </a:solidFill>
                        <a:latin typeface="Times New Roman" panose="02020603050405020304" charset="0"/>
                        <a:ea typeface="宋体" panose="0201060003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1112078" name="文本框 1112077"/>
          <p:cNvSpPr txBox="1"/>
          <p:nvPr/>
        </p:nvSpPr>
        <p:spPr>
          <a:xfrm>
            <a:off x="3542030" y="4886960"/>
            <a:ext cx="3310890" cy="1826260"/>
          </a:xfrm>
          <a:prstGeom prst="rect">
            <a:avLst/>
          </a:prstGeom>
          <a:noFill/>
          <a:ln w="9525">
            <a:noFill/>
          </a:ln>
        </p:spPr>
        <p:txBody>
          <a:bodyPr wrap="square" anchor="t" anchorCtr="0">
            <a:spAutoFit/>
          </a:bodyPr>
          <a:lstStyle/>
          <a:p>
            <a:pPr>
              <a:lnSpc>
                <a:spcPct val="115000"/>
              </a:lnSpc>
              <a:buFont typeface="Wingdings" panose="05000000000000000000" pitchFamily="2" charset="2"/>
            </a:pPr>
            <a:r>
              <a:rPr lang="en-US" altLang="zh-CN" sz="2400">
                <a:solidFill>
                  <a:schemeClr val="tx1"/>
                </a:solidFill>
                <a:latin typeface="宋体" panose="02010600030101010101" pitchFamily="2" charset="-122"/>
                <a:ea typeface="宋体" panose="02010600030101010101" pitchFamily="2" charset="-122"/>
              </a:rPr>
              <a:t>① </a:t>
            </a:r>
            <a:r>
              <a:rPr lang="en-US" altLang="zh-CN" sz="2400">
                <a:solidFill>
                  <a:schemeClr val="tx1"/>
                </a:solidFill>
                <a:latin typeface="Times New Roman" panose="02020603050405020304" charset="0"/>
                <a:ea typeface="宋体" panose="02010600030101010101" pitchFamily="2" charset="-122"/>
              </a:rPr>
              <a:t>A flexible line length</a:t>
            </a:r>
            <a:endParaRPr lang="en-US" altLang="zh-CN" sz="2400">
              <a:solidFill>
                <a:schemeClr val="tx1"/>
              </a:solidFill>
              <a:latin typeface="Times New Roman" panose="02020603050405020304" charset="0"/>
              <a:ea typeface="宋体" panose="02010600030101010101" pitchFamily="2" charset="-122"/>
            </a:endParaRPr>
          </a:p>
          <a:p>
            <a:pPr>
              <a:lnSpc>
                <a:spcPct val="115000"/>
              </a:lnSpc>
              <a:buFont typeface="Wingdings" panose="05000000000000000000" pitchFamily="2" charset="2"/>
            </a:pPr>
            <a:r>
              <a:rPr lang="en-US" altLang="zh-CN" sz="2400">
                <a:solidFill>
                  <a:schemeClr val="tx1"/>
                </a:solidFill>
                <a:latin typeface="Calibri" panose="020F0502020204030204" charset="0"/>
                <a:ea typeface="宋体" panose="02010600030101010101" pitchFamily="2" charset="-122"/>
              </a:rPr>
              <a:t>②  </a:t>
            </a:r>
            <a:r>
              <a:rPr lang="en-US" altLang="zh-CN" sz="2400">
                <a:solidFill>
                  <a:schemeClr val="tx1"/>
                </a:solidFill>
                <a:latin typeface="Times New Roman" panose="02020603050405020304" charset="0"/>
                <a:ea typeface="宋体" panose="02010600030101010101" pitchFamily="2" charset="-122"/>
              </a:rPr>
              <a:t>Repeated phrases</a:t>
            </a:r>
            <a:endParaRPr lang="en-US" altLang="zh-CN" sz="2400">
              <a:solidFill>
                <a:schemeClr val="tx1"/>
              </a:solidFill>
              <a:latin typeface="Times New Roman" panose="02020603050405020304" charset="0"/>
              <a:ea typeface="宋体" panose="02010600030101010101" pitchFamily="2" charset="-122"/>
            </a:endParaRPr>
          </a:p>
          <a:p>
            <a:pPr>
              <a:spcBef>
                <a:spcPct val="20000"/>
              </a:spcBef>
              <a:buClr>
                <a:schemeClr val="folHlink"/>
              </a:buClr>
              <a:buSzPct val="85000"/>
              <a:buFont typeface="Wingdings 2" panose="05020102010507070707" pitchFamily="18" charset="2"/>
            </a:pPr>
            <a:r>
              <a:rPr lang="en-US" altLang="zh-CN" sz="2400">
                <a:solidFill>
                  <a:schemeClr val="tx1"/>
                </a:solidFill>
                <a:latin typeface="Calibri" panose="020F0502020204030204" charset="0"/>
              </a:rPr>
              <a:t>③ </a:t>
            </a:r>
            <a:r>
              <a:rPr lang="en-US" altLang="zh-CN" sz="2400">
                <a:latin typeface="Calibri" panose="020F0502020204030204" charset="0"/>
                <a:sym typeface="+mn-ea"/>
              </a:rPr>
              <a:t> </a:t>
            </a:r>
            <a:r>
              <a:rPr lang="en-US" altLang="zh-CN" sz="2400">
                <a:latin typeface="Times New Roman" panose="02020603050405020304" charset="0"/>
                <a:sym typeface="+mn-ea"/>
              </a:rPr>
              <a:t>Not always have  </a:t>
            </a:r>
            <a:endParaRPr lang="en-US" altLang="zh-CN" sz="2400">
              <a:solidFill>
                <a:schemeClr val="tx1"/>
              </a:solidFill>
              <a:latin typeface="Times New Roman" panose="02020603050405020304" charset="0"/>
            </a:endParaRPr>
          </a:p>
          <a:p>
            <a:pPr>
              <a:spcBef>
                <a:spcPct val="20000"/>
              </a:spcBef>
              <a:buClr>
                <a:schemeClr val="folHlink"/>
              </a:buClr>
              <a:buSzPct val="85000"/>
              <a:buFont typeface="Wingdings 2" panose="05020102010507070707" pitchFamily="18" charset="2"/>
            </a:pPr>
            <a:r>
              <a:rPr lang="en-US" altLang="zh-CN" sz="2400">
                <a:latin typeface="Times New Roman" panose="02020603050405020304" charset="0"/>
                <a:sym typeface="+mn-ea"/>
              </a:rPr>
              <a:t>      rhyming words</a:t>
            </a:r>
            <a:endParaRPr lang="en-US" altLang="zh-CN" sz="2400">
              <a:solidFill>
                <a:schemeClr val="tx1"/>
              </a:solidFill>
              <a:latin typeface="Times New Roman" panose="02020603050405020304" charset="0"/>
              <a:ea typeface="宋体" panose="02010600030101010101" pitchFamily="2" charset="-122"/>
            </a:endParaRPr>
          </a:p>
        </p:txBody>
      </p:sp>
      <p:sp>
        <p:nvSpPr>
          <p:cNvPr id="2" name="文本框 1"/>
          <p:cNvSpPr txBox="1"/>
          <p:nvPr/>
        </p:nvSpPr>
        <p:spPr>
          <a:xfrm>
            <a:off x="7922260" y="145415"/>
            <a:ext cx="3590925" cy="3661410"/>
          </a:xfrm>
          <a:prstGeom prst="rect">
            <a:avLst/>
          </a:prstGeom>
          <a:noFill/>
        </p:spPr>
        <p:txBody>
          <a:bodyPr wrap="square" rtlCol="0">
            <a:spAutoFit/>
          </a:bodyPr>
          <a:lstStyle/>
          <a:p>
            <a:pPr algn="l">
              <a:buClrTx/>
              <a:buSzTx/>
              <a:buFontTx/>
            </a:pPr>
            <a:r>
              <a:rPr lang="en-US" altLang="zh-CN" sz="4000" b="1">
                <a:solidFill>
                  <a:srgbClr val="FF0000"/>
                </a:solidFill>
                <a:latin typeface="Times New Roman" panose="02020603050405020304" charset="0"/>
                <a:cs typeface="Times New Roman" panose="02020603050405020304" charset="0"/>
                <a:sym typeface="+mn-ea"/>
              </a:rPr>
              <a:t>C         life</a:t>
            </a:r>
            <a:endParaRPr lang="en-US" altLang="zh-CN" sz="4000" b="1">
              <a:solidFill>
                <a:srgbClr val="FF0000"/>
              </a:solidFill>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can be good,</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can be bad,</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is mostly cheerful,</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But sometimes sad.</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can be dreams,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can be great thoughts;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Life can mean a person,</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Sitting in court.</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1856105" y="36830"/>
            <a:ext cx="5223510" cy="4030980"/>
          </a:xfrm>
          <a:prstGeom prst="rect">
            <a:avLst/>
          </a:prstGeom>
          <a:noFill/>
        </p:spPr>
        <p:txBody>
          <a:bodyPr wrap="square" rtlCol="0">
            <a:spAutoFit/>
          </a:bodyPr>
          <a:lstStyle/>
          <a:p>
            <a:r>
              <a:rPr lang="en-US" altLang="zh-CN" sz="4000" b="1">
                <a:solidFill>
                  <a:srgbClr val="FF0000"/>
                </a:solidFill>
                <a:latin typeface="Times New Roman" panose="02020603050405020304" charset="0"/>
                <a:cs typeface="Times New Roman" panose="02020603050405020304" charset="0"/>
              </a:rPr>
              <a:t>B                </a:t>
            </a:r>
            <a:r>
              <a:rPr lang="en-US" altLang="zh-CN" sz="4000" b="1">
                <a:solidFill>
                  <a:srgbClr val="FF0000"/>
                </a:solidFill>
                <a:cs typeface="+mn-lt"/>
              </a:rPr>
              <a:t>Mother</a:t>
            </a:r>
            <a:endParaRPr lang="en-US" altLang="zh-CN" sz="40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stars in the deep blue sky</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shells on the shore together,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birds that go singing by,</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bees in the sunny weather,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dewdrops to greet the dawn,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bees in the purple clover,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Hundreds of butterflies on the lawn,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But only one mother the world over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Gorge Cooper</a:t>
            </a:r>
            <a:endParaRPr lang="en-US" altLang="zh-CN" sz="2400">
              <a:latin typeface="Times New Roman" panose="02020603050405020304" charset="0"/>
              <a:cs typeface="Times New Roman" panose="02020603050405020304" charset="0"/>
            </a:endParaRPr>
          </a:p>
        </p:txBody>
      </p:sp>
      <p:sp>
        <p:nvSpPr>
          <p:cNvPr id="4" name="圆角矩形 3"/>
          <p:cNvSpPr/>
          <p:nvPr/>
        </p:nvSpPr>
        <p:spPr>
          <a:xfrm>
            <a:off x="7221220" y="198120"/>
            <a:ext cx="4771390" cy="606806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7442835" y="485775"/>
            <a:ext cx="4358640" cy="829945"/>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sym typeface="+mn-ea"/>
              </a:rPr>
              <a:t>What subject does Poem B write about?</a:t>
            </a:r>
            <a:endParaRPr lang="en-US" altLang="zh-CN" sz="2400"/>
          </a:p>
        </p:txBody>
      </p:sp>
      <p:sp>
        <p:nvSpPr>
          <p:cNvPr id="7" name="文本框 6"/>
          <p:cNvSpPr txBox="1"/>
          <p:nvPr/>
        </p:nvSpPr>
        <p:spPr>
          <a:xfrm>
            <a:off x="7599680" y="1341755"/>
            <a:ext cx="414020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Mother’s love</a:t>
            </a:r>
            <a:endParaRPr lang="en-US" altLang="zh-CN" sz="2400" b="1">
              <a:latin typeface="Times New Roman" panose="02020603050405020304" charset="0"/>
              <a:cs typeface="Times New Roman" panose="02020603050405020304" charset="0"/>
              <a:sym typeface="+mn-ea"/>
            </a:endParaRPr>
          </a:p>
        </p:txBody>
      </p:sp>
      <p:sp>
        <p:nvSpPr>
          <p:cNvPr id="8" name="文本框 7"/>
          <p:cNvSpPr txBox="1"/>
          <p:nvPr/>
        </p:nvSpPr>
        <p:spPr>
          <a:xfrm>
            <a:off x="7397115" y="4067810"/>
            <a:ext cx="4600575" cy="829945"/>
          </a:xfrm>
          <a:prstGeom prst="rect">
            <a:avLst/>
          </a:prstGeom>
          <a:noFill/>
        </p:spPr>
        <p:txBody>
          <a:bodyPr wrap="square" rtlCol="0">
            <a:spAutoFit/>
          </a:bodyPr>
          <a:lstStyle/>
          <a:p>
            <a:pPr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What do so many “hundreds of” in Poem B highlight?</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7538085" y="5158740"/>
            <a:ext cx="4088765"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Only one</a:t>
            </a:r>
            <a:endParaRPr lang="en-US" altLang="zh-CN" sz="2400" b="1">
              <a:latin typeface="Times New Roman" panose="02020603050405020304" charset="0"/>
              <a:cs typeface="Times New Roman" panose="02020603050405020304" charset="0"/>
              <a:sym typeface="+mn-ea"/>
            </a:endParaRPr>
          </a:p>
        </p:txBody>
      </p:sp>
      <p:sp>
        <p:nvSpPr>
          <p:cNvPr id="10" name="文本框 9"/>
          <p:cNvSpPr txBox="1"/>
          <p:nvPr/>
        </p:nvSpPr>
        <p:spPr>
          <a:xfrm>
            <a:off x="7304405" y="2020570"/>
            <a:ext cx="4600575" cy="829945"/>
          </a:xfrm>
          <a:prstGeom prst="rect">
            <a:avLst/>
          </a:prstGeom>
          <a:noFill/>
        </p:spPr>
        <p:txBody>
          <a:bodyPr wrap="square" rtlCol="0">
            <a:spAutoFit/>
          </a:bodyPr>
          <a:lstStyle/>
          <a:p>
            <a:pPr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What’s the purpose of dewdrops in Poem B highlight?</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7538085" y="3091815"/>
            <a:ext cx="4088765" cy="82994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to extend greetings to  the dawn</a:t>
            </a:r>
            <a:endParaRPr lang="en-US" altLang="zh-CN" sz="2400" b="1">
              <a:latin typeface="Times New Roman" panose="02020603050405020304" charset="0"/>
              <a:cs typeface="Times New Roman" panose="02020603050405020304" charset="0"/>
              <a:sym typeface="+mn-ea"/>
            </a:endParaRPr>
          </a:p>
        </p:txBody>
      </p:sp>
      <p:sp>
        <p:nvSpPr>
          <p:cNvPr id="13" name="圆角矩形 12"/>
          <p:cNvSpPr/>
          <p:nvPr/>
        </p:nvSpPr>
        <p:spPr>
          <a:xfrm>
            <a:off x="421640" y="145415"/>
            <a:ext cx="6654800" cy="656780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830580" y="459740"/>
            <a:ext cx="565467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Translate the Poem C into Chinese.</a:t>
            </a:r>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830580" y="962025"/>
            <a:ext cx="5513705" cy="1568450"/>
          </a:xfrm>
          <a:prstGeom prst="rect">
            <a:avLst/>
          </a:prstGeom>
          <a:noFill/>
          <a:ln w="57150">
            <a:solidFill>
              <a:srgbClr val="FF0000"/>
            </a:solidFill>
          </a:ln>
        </p:spPr>
        <p:txBody>
          <a:bodyPr wrap="square" rtlCol="0">
            <a:spAutoFit/>
          </a:bodyPr>
          <a:lstStyle/>
          <a:p>
            <a:pPr lvl="0" algn="ctr">
              <a:buClrTx/>
              <a:buSzTx/>
              <a:buFontTx/>
            </a:pPr>
            <a:r>
              <a:rPr lang="zh-CN" altLang="en-US" sz="2400" b="1">
                <a:latin typeface="宋体" panose="02010600030101010101" pitchFamily="2" charset="-122"/>
                <a:ea typeface="宋体" panose="02010600030101010101" pitchFamily="2" charset="-122"/>
                <a:cs typeface="Times New Roman" panose="02020603050405020304" charset="0"/>
                <a:sym typeface="+mn-ea"/>
              </a:rPr>
              <a:t>生活可能美满，生活可能悲伤，</a:t>
            </a:r>
            <a:endParaRPr lang="zh-CN" altLang="en-US" sz="2400" b="1">
              <a:latin typeface="宋体" panose="02010600030101010101" pitchFamily="2" charset="-122"/>
              <a:ea typeface="宋体" panose="02010600030101010101" pitchFamily="2" charset="-122"/>
              <a:cs typeface="Times New Roman" panose="02020603050405020304" charset="0"/>
              <a:sym typeface="+mn-ea"/>
            </a:endParaRPr>
          </a:p>
          <a:p>
            <a:pPr lvl="0" algn="ctr">
              <a:buClrTx/>
              <a:buSzTx/>
              <a:buFontTx/>
            </a:pPr>
            <a:r>
              <a:rPr lang="zh-CN" altLang="en-US" sz="2400" b="1">
                <a:latin typeface="宋体" panose="02010600030101010101" pitchFamily="2" charset="-122"/>
                <a:ea typeface="宋体" panose="02010600030101010101" pitchFamily="2" charset="-122"/>
                <a:cs typeface="Times New Roman" panose="02020603050405020304" charset="0"/>
                <a:sym typeface="+mn-ea"/>
              </a:rPr>
              <a:t>生活常常充满欢乐，但有时令人沮丧。</a:t>
            </a:r>
            <a:endParaRPr lang="zh-CN" altLang="en-US" sz="2400" b="1">
              <a:latin typeface="宋体" panose="02010600030101010101" pitchFamily="2" charset="-122"/>
              <a:ea typeface="宋体" panose="02010600030101010101" pitchFamily="2" charset="-122"/>
              <a:cs typeface="Times New Roman" panose="02020603050405020304" charset="0"/>
              <a:sym typeface="+mn-ea"/>
            </a:endParaRPr>
          </a:p>
          <a:p>
            <a:pPr lvl="0" algn="ctr">
              <a:buClrTx/>
              <a:buSzTx/>
              <a:buFontTx/>
            </a:pPr>
            <a:r>
              <a:rPr lang="zh-CN" altLang="en-US" sz="2400" b="1">
                <a:latin typeface="宋体" panose="02010600030101010101" pitchFamily="2" charset="-122"/>
                <a:ea typeface="宋体" panose="02010600030101010101" pitchFamily="2" charset="-122"/>
                <a:cs typeface="Times New Roman" panose="02020603050405020304" charset="0"/>
                <a:sym typeface="+mn-ea"/>
              </a:rPr>
              <a:t>生活可能是梦想，生活可能是智囊，</a:t>
            </a:r>
            <a:endParaRPr lang="zh-CN" altLang="en-US" sz="2400" b="1">
              <a:latin typeface="宋体" panose="02010600030101010101" pitchFamily="2" charset="-122"/>
              <a:ea typeface="宋体" panose="02010600030101010101" pitchFamily="2" charset="-122"/>
              <a:cs typeface="Times New Roman" panose="02020603050405020304" charset="0"/>
              <a:sym typeface="+mn-ea"/>
            </a:endParaRPr>
          </a:p>
          <a:p>
            <a:pPr lvl="0" algn="ctr">
              <a:buClrTx/>
              <a:buSzTx/>
              <a:buFontTx/>
            </a:pPr>
            <a:r>
              <a:rPr lang="zh-CN" altLang="en-US" sz="2400" b="1">
                <a:latin typeface="宋体" panose="02010600030101010101" pitchFamily="2" charset="-122"/>
                <a:ea typeface="宋体" panose="02010600030101010101" pitchFamily="2" charset="-122"/>
                <a:cs typeface="Times New Roman" panose="02020603050405020304" charset="0"/>
                <a:sym typeface="+mn-ea"/>
              </a:rPr>
              <a:t>生活可能是一个人坐在法庭之上。</a:t>
            </a:r>
            <a:endParaRPr lang="zh-CN" altLang="en-US" sz="2400" b="1">
              <a:latin typeface="宋体" panose="02010600030101010101" pitchFamily="2" charset="-122"/>
              <a:ea typeface="宋体" panose="02010600030101010101" pitchFamily="2" charset="-122"/>
              <a:cs typeface="Times New Roman" panose="02020603050405020304" charset="0"/>
              <a:sym typeface="+mn-ea"/>
            </a:endParaRPr>
          </a:p>
        </p:txBody>
      </p:sp>
      <p:sp>
        <p:nvSpPr>
          <p:cNvPr id="16" name="文本框 15"/>
          <p:cNvSpPr txBox="1"/>
          <p:nvPr/>
        </p:nvSpPr>
        <p:spPr>
          <a:xfrm>
            <a:off x="701675" y="2647950"/>
            <a:ext cx="609473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2. What can life be full of ? How can we live happily ?</a:t>
            </a:r>
            <a:endParaRPr lang="en-US" altLang="zh-CN" sz="2400">
              <a:latin typeface="Times New Roman" panose="02020603050405020304" charset="0"/>
              <a:cs typeface="Times New Roman" panose="02020603050405020304" charset="0"/>
            </a:endParaRPr>
          </a:p>
        </p:txBody>
      </p:sp>
      <p:sp>
        <p:nvSpPr>
          <p:cNvPr id="17" name="文本框 16"/>
          <p:cNvSpPr txBox="1"/>
          <p:nvPr/>
        </p:nvSpPr>
        <p:spPr>
          <a:xfrm>
            <a:off x="740410" y="4814570"/>
            <a:ext cx="609473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3. The original Poem C is missing a part, try to complete it.</a:t>
            </a:r>
            <a:endParaRPr lang="en-US" altLang="zh-CN" sz="2400">
              <a:latin typeface="Times New Roman" panose="02020603050405020304" charset="0"/>
              <a:cs typeface="Times New Roman" panose="02020603050405020304" charset="0"/>
            </a:endParaRPr>
          </a:p>
        </p:txBody>
      </p:sp>
      <p:sp>
        <p:nvSpPr>
          <p:cNvPr id="18" name="文本框 17"/>
          <p:cNvSpPr txBox="1"/>
          <p:nvPr/>
        </p:nvSpPr>
        <p:spPr>
          <a:xfrm>
            <a:off x="850265" y="3556000"/>
            <a:ext cx="579755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Life is full of a lot of uncertainty.</a:t>
            </a:r>
            <a:endParaRPr lang="en-US" altLang="zh-CN" sz="2400" b="1">
              <a:latin typeface="Times New Roman" panose="02020603050405020304" charset="0"/>
              <a:cs typeface="Times New Roman" panose="02020603050405020304" charset="0"/>
              <a:sym typeface="+mn-ea"/>
            </a:endParaRPr>
          </a:p>
        </p:txBody>
      </p:sp>
      <p:sp>
        <p:nvSpPr>
          <p:cNvPr id="19" name="文本框 18"/>
          <p:cNvSpPr txBox="1"/>
          <p:nvPr/>
        </p:nvSpPr>
        <p:spPr>
          <a:xfrm>
            <a:off x="850265" y="4246880"/>
            <a:ext cx="579755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To strive for happiness</a:t>
            </a:r>
            <a:endParaRPr lang="en-US" altLang="zh-CN" sz="2400" b="1">
              <a:latin typeface="Times New Roman" panose="02020603050405020304" charset="0"/>
              <a:cs typeface="Times New Roman" panose="02020603050405020304" charset="0"/>
              <a:sym typeface="+mn-ea"/>
            </a:endParaRPr>
          </a:p>
        </p:txBody>
      </p:sp>
      <p:sp>
        <p:nvSpPr>
          <p:cNvPr id="20" name="文本框 19"/>
          <p:cNvSpPr txBox="1"/>
          <p:nvPr/>
        </p:nvSpPr>
        <p:spPr>
          <a:xfrm>
            <a:off x="830580" y="5644515"/>
            <a:ext cx="5797550" cy="82994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Give students a few minutes to finish, then show the original poem to them.</a:t>
            </a:r>
            <a:endParaRPr lang="en-US" altLang="zh-CN" sz="2400" b="1">
              <a:latin typeface="Times New Roman" panose="02020603050405020304" charset="0"/>
              <a:cs typeface="Times New Roman" panose="02020603050405020304" charset="0"/>
              <a:sym typeface="+mn-ea"/>
            </a:endParaRPr>
          </a:p>
        </p:txBody>
      </p:sp>
      <p:sp>
        <p:nvSpPr>
          <p:cNvPr id="23" name="文本框 22"/>
          <p:cNvSpPr txBox="1"/>
          <p:nvPr/>
        </p:nvSpPr>
        <p:spPr>
          <a:xfrm>
            <a:off x="8008620" y="3876675"/>
            <a:ext cx="3793490" cy="1938020"/>
          </a:xfrm>
          <a:prstGeom prst="rect">
            <a:avLst/>
          </a:prstGeom>
          <a:noFill/>
          <a:ln w="57150">
            <a:solidFill>
              <a:srgbClr val="FF0000"/>
            </a:solidFill>
          </a:ln>
        </p:spPr>
        <p:txBody>
          <a:bodyPr wrap="square" rtlCol="0">
            <a:spAutoFit/>
          </a:bodyPr>
          <a:lstStyle/>
          <a:p>
            <a:pPr lvl="0" algn="l">
              <a:buClrTx/>
              <a:buSzTx/>
              <a:buFontTx/>
            </a:pPr>
            <a:r>
              <a:rPr lang="en-US" altLang="zh-CN" sz="2400" b="1">
                <a:latin typeface="Times New Roman" panose="02020603050405020304" charset="0"/>
                <a:cs typeface="Times New Roman" panose="02020603050405020304" charset="0"/>
                <a:sym typeface="+mn-ea"/>
              </a:rPr>
              <a:t>Life can be dirty,</a:t>
            </a:r>
            <a:endParaRPr lang="en-US" altLang="zh-CN" sz="2400" b="1">
              <a:latin typeface="Times New Roman" panose="02020603050405020304" charset="0"/>
              <a:cs typeface="Times New Roman" panose="02020603050405020304" charset="0"/>
              <a:sym typeface="+mn-ea"/>
            </a:endParaRPr>
          </a:p>
          <a:p>
            <a:pPr lvl="0" algn="l">
              <a:buClrTx/>
              <a:buSzTx/>
              <a:buFontTx/>
            </a:pPr>
            <a:r>
              <a:rPr lang="en-US" altLang="zh-CN" sz="2400" b="1">
                <a:latin typeface="Times New Roman" panose="02020603050405020304" charset="0"/>
                <a:cs typeface="Times New Roman" panose="02020603050405020304" charset="0"/>
                <a:sym typeface="+mn-ea"/>
              </a:rPr>
              <a:t>Life can even be painful,</a:t>
            </a:r>
            <a:endParaRPr lang="en-US" altLang="zh-CN" sz="2400" b="1">
              <a:latin typeface="Times New Roman" panose="02020603050405020304" charset="0"/>
              <a:cs typeface="Times New Roman" panose="02020603050405020304" charset="0"/>
              <a:sym typeface="+mn-ea"/>
            </a:endParaRPr>
          </a:p>
          <a:p>
            <a:pPr lvl="0" algn="l">
              <a:buClrTx/>
              <a:buSzTx/>
              <a:buFontTx/>
            </a:pPr>
            <a:r>
              <a:rPr lang="en-US" altLang="zh-CN" sz="2400" b="1">
                <a:latin typeface="Times New Roman" panose="02020603050405020304" charset="0"/>
                <a:cs typeface="Times New Roman" panose="02020603050405020304" charset="0"/>
                <a:sym typeface="+mn-ea"/>
              </a:rPr>
              <a:t>But life is what you make it,</a:t>
            </a:r>
            <a:endParaRPr lang="en-US" altLang="zh-CN" sz="2400" b="1">
              <a:latin typeface="Times New Roman" panose="02020603050405020304" charset="0"/>
              <a:cs typeface="Times New Roman" panose="02020603050405020304" charset="0"/>
              <a:sym typeface="+mn-ea"/>
            </a:endParaRPr>
          </a:p>
          <a:p>
            <a:pPr lvl="0" algn="l">
              <a:buClrTx/>
              <a:buSzTx/>
              <a:buFontTx/>
            </a:pPr>
            <a:r>
              <a:rPr lang="en-US" altLang="zh-CN" sz="2400" b="1">
                <a:latin typeface="Times New Roman" panose="02020603050405020304" charset="0"/>
                <a:cs typeface="Times New Roman" panose="02020603050405020304" charset="0"/>
                <a:sym typeface="+mn-ea"/>
              </a:rPr>
              <a:t>So try to make it beautiful.</a:t>
            </a:r>
            <a:endParaRPr lang="en-US" altLang="zh-CN" sz="2400" b="1">
              <a:latin typeface="Times New Roman" panose="02020603050405020304" charset="0"/>
              <a:cs typeface="Times New Roman" panose="02020603050405020304" charset="0"/>
              <a:sym typeface="+mn-ea"/>
            </a:endParaRPr>
          </a:p>
          <a:p>
            <a:pPr lvl="0" algn="l">
              <a:buClrTx/>
              <a:buSzTx/>
              <a:buFontTx/>
            </a:pPr>
            <a:r>
              <a:rPr lang="en-US" altLang="zh-CN" sz="2400" b="1">
                <a:latin typeface="Times New Roman" panose="02020603050405020304" charset="0"/>
                <a:cs typeface="Times New Roman" panose="02020603050405020304" charset="0"/>
                <a:sym typeface="+mn-ea"/>
              </a:rPr>
              <a:t>       ---By Langston Hughes</a:t>
            </a:r>
            <a:endParaRPr lang="en-US" altLang="zh-CN" sz="24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12078">
                                            <p:txEl>
                                              <p:charRg st="0" end="23"/>
                                            </p:txEl>
                                          </p:spTgt>
                                        </p:tgtEl>
                                        <p:attrNameLst>
                                          <p:attrName>style.visibility</p:attrName>
                                        </p:attrNameLst>
                                      </p:cBhvr>
                                      <p:to>
                                        <p:strVal val="visible"/>
                                      </p:to>
                                    </p:set>
                                    <p:animEffect transition="in" filter="blinds(horizontal)">
                                      <p:cBhvr>
                                        <p:cTn id="12" dur="500"/>
                                        <p:tgtEl>
                                          <p:spTgt spid="1112078">
                                            <p:txEl>
                                              <p:charRg st="0" end="2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12078">
                                            <p:txEl>
                                              <p:charRg st="23" end="40"/>
                                            </p:txEl>
                                          </p:spTgt>
                                        </p:tgtEl>
                                        <p:attrNameLst>
                                          <p:attrName>style.visibility</p:attrName>
                                        </p:attrNameLst>
                                      </p:cBhvr>
                                      <p:to>
                                        <p:strVal val="visible"/>
                                      </p:to>
                                    </p:set>
                                    <p:animEffect transition="in" filter="blinds(horizontal)">
                                      <p:cBhvr>
                                        <p:cTn id="17" dur="500"/>
                                        <p:tgtEl>
                                          <p:spTgt spid="1112078">
                                            <p:txEl>
                                              <p:charRg st="23" end="4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12078">
                                            <p:txEl>
                                              <p:pRg st="2" end="2"/>
                                            </p:txEl>
                                          </p:spTgt>
                                        </p:tgtEl>
                                        <p:attrNameLst>
                                          <p:attrName>style.visibility</p:attrName>
                                        </p:attrNameLst>
                                      </p:cBhvr>
                                      <p:to>
                                        <p:strVal val="visible"/>
                                      </p:to>
                                    </p:set>
                                    <p:animEffect transition="in" filter="blinds(horizontal)">
                                      <p:cBhvr>
                                        <p:cTn id="22" dur="500"/>
                                        <p:tgtEl>
                                          <p:spTgt spid="1112078">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112078">
                                            <p:txEl>
                                              <p:pRg st="3" end="3"/>
                                            </p:txEl>
                                          </p:spTgt>
                                        </p:tgtEl>
                                        <p:attrNameLst>
                                          <p:attrName>style.visibility</p:attrName>
                                        </p:attrNameLst>
                                      </p:cBhvr>
                                      <p:to>
                                        <p:strVal val="visible"/>
                                      </p:to>
                                    </p:set>
                                    <p:animEffect transition="in" filter="blinds(horizontal)">
                                      <p:cBhvr>
                                        <p:cTn id="25" dur="500"/>
                                        <p:tgtEl>
                                          <p:spTgt spid="111207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linds(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linds(horizont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grpId="2" nodeType="clickEffect">
                                  <p:stCondLst>
                                    <p:cond delay="0"/>
                                  </p:stCondLst>
                                  <p:childTnLst>
                                    <p:animEffect transition="out" filter="barn(inVertical)">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6" presetClass="exit" presetSubtype="21" fill="hold" grpId="2" nodeType="withEffect">
                                  <p:stCondLst>
                                    <p:cond delay="0"/>
                                  </p:stCondLst>
                                  <p:childTnLst>
                                    <p:animEffect transition="out" filter="barn(inVertical)">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6" presetClass="exit" presetSubtype="21" fill="hold" grpId="2" nodeType="withEffect">
                                  <p:stCondLst>
                                    <p:cond delay="0"/>
                                  </p:stCondLst>
                                  <p:childTnLst>
                                    <p:animEffect transition="out" filter="barn(inVertical)">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6" presetClass="exit" presetSubtype="21" fill="hold" grpId="2" nodeType="withEffect">
                                  <p:stCondLst>
                                    <p:cond delay="0"/>
                                  </p:stCondLst>
                                  <p:childTnLst>
                                    <p:animEffect transition="out" filter="barn(inVertical)">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6" presetClass="exit" presetSubtype="21" fill="hold" grpId="2" nodeType="withEffect">
                                  <p:stCondLst>
                                    <p:cond delay="0"/>
                                  </p:stCondLst>
                                  <p:childTnLst>
                                    <p:animEffect transition="out" filter="barn(inVertical)">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6" presetClass="exit" presetSubtype="21" fill="hold" grpId="2" nodeType="withEffect">
                                  <p:stCondLst>
                                    <p:cond delay="0"/>
                                  </p:stCondLst>
                                  <p:childTnLst>
                                    <p:animEffect transition="out" filter="barn(inVertical)">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6" presetClass="exit" presetSubtype="21" fill="hold" grpId="2" nodeType="withEffect">
                                  <p:stCondLst>
                                    <p:cond delay="0"/>
                                  </p:stCondLst>
                                  <p:childTnLst>
                                    <p:animEffect transition="out" filter="barn(inVertical)">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linds(horizontal)">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blinds(horizontal)">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blinds(horizontal)">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blinds(horizontal)">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blinds(horizontal)">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blinds(horizontal)">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blinds(horizontal)">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blinds(horizontal)">
                                      <p:cBhvr>
                                        <p:cTn id="117" dur="500"/>
                                        <p:tgtEl>
                                          <p:spTgt spid="20"/>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blinds(horizontal)">
                                      <p:cBhvr>
                                        <p:cTn id="1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3" repeatCount="indefinite" fill="hold" display="0">
                  <p:stCondLst>
                    <p:cond delay="indefinite"/>
                  </p:stCondLst>
                  <p:endCondLst>
                    <p:cond evt="onStopAudio" delay="0">
                      <p:tgtEl>
                        <p:sldTgt/>
                      </p:tgtEl>
                    </p:cond>
                  </p:endCondLst>
                </p:cTn>
                <p:tgtEl>
                  <p:spTgt spid="60"/>
                </p:tgtEl>
              </p:cMediaNode>
            </p:audio>
          </p:childTnLst>
        </p:cTn>
      </p:par>
    </p:tnLst>
    <p:bldLst>
      <p:bldP spid="4" grpId="0" bldLvl="0" animBg="1"/>
      <p:bldP spid="4" grpId="1" animBg="1"/>
      <p:bldP spid="4" grpId="2" bldLvl="0" animBg="1"/>
      <p:bldP spid="6" grpId="0"/>
      <p:bldP spid="6" grpId="1"/>
      <p:bldP spid="6" grpId="2"/>
      <p:bldP spid="7" grpId="0" bldLvl="0" animBg="1"/>
      <p:bldP spid="7" grpId="1" animBg="1"/>
      <p:bldP spid="7" grpId="2" bldLvl="0" animBg="1"/>
      <p:bldP spid="8" grpId="0"/>
      <p:bldP spid="8" grpId="1"/>
      <p:bldP spid="8" grpId="2"/>
      <p:bldP spid="9" grpId="0" bldLvl="0" animBg="1"/>
      <p:bldP spid="9" grpId="1" animBg="1"/>
      <p:bldP spid="9" grpId="2" bldLvl="0" animBg="1"/>
      <p:bldP spid="10" grpId="0"/>
      <p:bldP spid="10" grpId="1"/>
      <p:bldP spid="10" grpId="2"/>
      <p:bldP spid="12" grpId="0" bldLvl="0" animBg="1"/>
      <p:bldP spid="12" grpId="1" animBg="1"/>
      <p:bldP spid="12" grpId="2" bldLvl="0" animBg="1"/>
      <p:bldP spid="13" grpId="0" bldLvl="0" animBg="1"/>
      <p:bldP spid="13" grpId="1" animBg="1"/>
      <p:bldP spid="14" grpId="0"/>
      <p:bldP spid="14" grpId="1"/>
      <p:bldP spid="15" grpId="0" bldLvl="0" animBg="1"/>
      <p:bldP spid="15" grpId="1" animBg="1"/>
      <p:bldP spid="16" grpId="0"/>
      <p:bldP spid="16" grpId="1"/>
      <p:bldP spid="17" grpId="0"/>
      <p:bldP spid="17" grpId="1"/>
      <p:bldP spid="18" grpId="0" bldLvl="0" animBg="1"/>
      <p:bldP spid="18" grpId="1" animBg="1"/>
      <p:bldP spid="19" grpId="0" bldLvl="0" animBg="1"/>
      <p:bldP spid="19" grpId="1" animBg="1"/>
      <p:bldP spid="20" grpId="0" bldLvl="0" animBg="1"/>
      <p:bldP spid="20" grpId="1" animBg="1"/>
      <p:bldP spid="23" grpId="0" bldLvl="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89"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86385" cy="398462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1175" y="826770"/>
            <a:ext cx="241935" cy="4074160"/>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5900" y="551815"/>
            <a:ext cx="58420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9905" y="634365"/>
            <a:ext cx="262255" cy="5591810"/>
          </a:xfrm>
          <a:prstGeom prst="rect">
            <a:avLst/>
          </a:prstGeom>
        </p:spPr>
      </p:pic>
      <p:sp>
        <p:nvSpPr>
          <p:cNvPr id="37" name="矩形 36"/>
          <p:cNvSpPr/>
          <p:nvPr/>
        </p:nvSpPr>
        <p:spPr>
          <a:xfrm>
            <a:off x="988060" y="181610"/>
            <a:ext cx="2317750" cy="645160"/>
          </a:xfrm>
          <a:prstGeom prst="rect">
            <a:avLst/>
          </a:prstGeom>
        </p:spPr>
        <p:txBody>
          <a:bodyPr wrap="square">
            <a:spAutoFit/>
          </a:bodyPr>
          <a:lstStyle/>
          <a:p>
            <a:pPr algn="ctr"/>
            <a:r>
              <a:rPr lang="en-US" altLang="zh-CN" sz="3600" b="1" i="1">
                <a:solidFill>
                  <a:srgbClr val="FF0000"/>
                </a:solidFill>
                <a:sym typeface="+mn-ea"/>
              </a:rPr>
              <a:t>Cinquain</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689813" y="167733"/>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sp>
        <p:nvSpPr>
          <p:cNvPr id="4" name="文本框 3"/>
          <p:cNvSpPr txBox="1"/>
          <p:nvPr/>
        </p:nvSpPr>
        <p:spPr>
          <a:xfrm>
            <a:off x="695960" y="913130"/>
            <a:ext cx="3645535" cy="2122170"/>
          </a:xfrm>
          <a:prstGeom prst="rect">
            <a:avLst/>
          </a:prstGeom>
          <a:noFill/>
        </p:spPr>
        <p:txBody>
          <a:bodyPr wrap="square" rtlCol="0">
            <a:spAutoFit/>
          </a:bodyPr>
          <a:lstStyle/>
          <a:p>
            <a:pPr algn="l">
              <a:lnSpc>
                <a:spcPct val="70000"/>
              </a:lnSpc>
              <a:spcBef>
                <a:spcPct val="50000"/>
              </a:spcBef>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Brother</a:t>
            </a:r>
            <a:endParaRPr lang="en-US" altLang="zh-CN" sz="2400" b="0" noProof="0">
              <a:effectLst>
                <a:outerShdw blurRad="38100" dist="38100" dir="2700000" algn="tl">
                  <a:srgbClr val="C0C0C0"/>
                </a:outerShdw>
              </a:effectLst>
              <a:latin typeface="Times New Roman" panose="02020603050405020304" charset="0"/>
              <a:ea typeface="隶书" panose="02010509060101010101" pitchFamily="49" charset="-122"/>
            </a:endParaRPr>
          </a:p>
          <a:p>
            <a:pPr algn="l">
              <a:lnSpc>
                <a:spcPct val="70000"/>
              </a:lnSpc>
              <a:spcBef>
                <a:spcPct val="50000"/>
              </a:spcBef>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Beautiful, athletic</a:t>
            </a:r>
            <a:endParaRPr lang="en-US" altLang="zh-CN" sz="2400" b="0" noProof="0">
              <a:effectLst>
                <a:outerShdw blurRad="38100" dist="38100" dir="2700000" algn="tl">
                  <a:srgbClr val="C0C0C0"/>
                </a:outerShdw>
              </a:effectLst>
              <a:latin typeface="Times New Roman" panose="02020603050405020304" charset="0"/>
              <a:ea typeface="隶书" panose="02010509060101010101" pitchFamily="49" charset="-122"/>
            </a:endParaRPr>
          </a:p>
          <a:p>
            <a:pPr algn="l">
              <a:lnSpc>
                <a:spcPct val="70000"/>
              </a:lnSpc>
              <a:spcBef>
                <a:spcPct val="50000"/>
              </a:spcBef>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Teasing, shouting, laughing</a:t>
            </a:r>
            <a:endParaRPr lang="en-US" altLang="zh-CN" sz="2400" b="0" noProof="0">
              <a:effectLst>
                <a:outerShdw blurRad="38100" dist="38100" dir="2700000" algn="tl">
                  <a:srgbClr val="C0C0C0"/>
                </a:outerShdw>
              </a:effectLst>
              <a:latin typeface="Times New Roman" panose="02020603050405020304" charset="0"/>
              <a:ea typeface="隶书" panose="02010509060101010101" pitchFamily="49" charset="-122"/>
            </a:endParaRPr>
          </a:p>
          <a:p>
            <a:pPr algn="l">
              <a:lnSpc>
                <a:spcPct val="70000"/>
              </a:lnSpc>
              <a:spcBef>
                <a:spcPct val="50000"/>
              </a:spcBef>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Friend and enemy too</a:t>
            </a:r>
            <a:endPar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endParaRPr>
          </a:p>
          <a:p>
            <a:pPr algn="l">
              <a:lnSpc>
                <a:spcPct val="70000"/>
              </a:lnSpc>
              <a:spcBef>
                <a:spcPct val="50000"/>
              </a:spcBef>
              <a:buClrTx/>
              <a:buSzTx/>
              <a:buNone/>
            </a:pPr>
            <a:r>
              <a:rPr lang="en-US" altLang="zh-CN" sz="2400" noProof="0">
                <a:effectLst>
                  <a:outerShdw blurRad="38100" dist="38100" dir="2700000" algn="tl">
                    <a:srgbClr val="C0C0C0"/>
                  </a:outerShdw>
                </a:effectLst>
                <a:latin typeface="Times New Roman" panose="02020603050405020304" charset="0"/>
                <a:ea typeface="隶书" panose="02010509060101010101" pitchFamily="49" charset="-122"/>
                <a:sym typeface="+mn-ea"/>
              </a:rPr>
              <a:t>Mine</a:t>
            </a:r>
            <a:endParaRPr lang="en-US" altLang="zh-CN" sz="2400" noProof="0">
              <a:solidFill>
                <a:schemeClr val="tx1"/>
              </a:solidFill>
              <a:effectLst>
                <a:outerShdw blurRad="38100" dist="38100" dir="2700000" algn="tl">
                  <a:srgbClr val="C0C0C0"/>
                </a:outerShdw>
              </a:effectLst>
              <a:latin typeface="Times New Roman" panose="02020603050405020304" charset="0"/>
              <a:ea typeface="隶书" panose="02010509060101010101" pitchFamily="49" charset="-122"/>
              <a:sym typeface="+mn-ea"/>
            </a:endParaRPr>
          </a:p>
        </p:txBody>
      </p:sp>
      <p:pic>
        <p:nvPicPr>
          <p:cNvPr id="5" name="图片 4" descr="3"/>
          <p:cNvPicPr>
            <a:picLocks noChangeAspect="1"/>
          </p:cNvPicPr>
          <p:nvPr/>
        </p:nvPicPr>
        <p:blipFill>
          <a:blip r:embed="rId13"/>
          <a:stretch>
            <a:fillRect/>
          </a:stretch>
        </p:blipFill>
        <p:spPr>
          <a:xfrm>
            <a:off x="2982595" y="2467610"/>
            <a:ext cx="1897380" cy="1599565"/>
          </a:xfrm>
          <a:prstGeom prst="rect">
            <a:avLst/>
          </a:prstGeom>
        </p:spPr>
      </p:pic>
      <p:graphicFrame>
        <p:nvGraphicFramePr>
          <p:cNvPr id="6" name="表格 5"/>
          <p:cNvGraphicFramePr/>
          <p:nvPr>
            <p:custDataLst>
              <p:tags r:id="rId14"/>
            </p:custDataLst>
          </p:nvPr>
        </p:nvGraphicFramePr>
        <p:xfrm>
          <a:off x="286385" y="4152900"/>
          <a:ext cx="4841875" cy="2501900"/>
        </p:xfrm>
        <a:graphic>
          <a:graphicData uri="http://schemas.openxmlformats.org/drawingml/2006/table">
            <a:tbl>
              <a:tblPr firstRow="1" bandRow="1">
                <a:tableStyleId>{5C22544A-7EE6-4342-B048-85BDC9FD1C3A}</a:tableStyleId>
              </a:tblPr>
              <a:tblGrid>
                <a:gridCol w="1447165"/>
                <a:gridCol w="3394710"/>
              </a:tblGrid>
              <a:tr h="640080">
                <a:tc>
                  <a:txBody>
                    <a:bodyPr/>
                    <a:lstStyle/>
                    <a:p>
                      <a:pPr algn="ctr">
                        <a:buNone/>
                      </a:pPr>
                      <a:r>
                        <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Cinquain</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characteristics </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861820">
                <a:tc>
                  <a:txBody>
                    <a:bodyPr/>
                    <a:lstStyle/>
                    <a:p>
                      <a:pPr algn="ctr">
                        <a:buNone/>
                      </a:pPr>
                      <a:r>
                        <a:rPr lang="en-US" altLang="zh-CN" sz="2400">
                          <a:solidFill>
                            <a:schemeClr val="tx1"/>
                          </a:solidFill>
                          <a:latin typeface="Times New Roman" panose="02020603050405020304" charset="0"/>
                          <a:ea typeface="宋体" panose="02010600030101010101" pitchFamily="2" charset="-122"/>
                        </a:rPr>
                        <a:t>D</a:t>
                      </a:r>
                      <a:endParaRPr lang="en-US" altLang="zh-CN" sz="2400">
                        <a:solidFill>
                          <a:schemeClr val="tx1"/>
                        </a:solidFill>
                        <a:latin typeface="Times New Roman" panose="02020603050405020304" charset="0"/>
                        <a:ea typeface="宋体" panose="0201060003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7" name="文本框 6"/>
          <p:cNvSpPr txBox="1"/>
          <p:nvPr/>
        </p:nvSpPr>
        <p:spPr>
          <a:xfrm>
            <a:off x="1891030" y="4901565"/>
            <a:ext cx="30886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made up of 5 lines.</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1817370" y="5459730"/>
            <a:ext cx="332613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2.convey a strong picture.</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1817370" y="6017895"/>
            <a:ext cx="3236595" cy="460375"/>
          </a:xfrm>
          <a:prstGeom prst="rect">
            <a:avLst/>
          </a:prstGeom>
          <a:noFill/>
        </p:spPr>
        <p:txBody>
          <a:bodyPr wrap="square" rtlCol="0">
            <a:spAutoFit/>
          </a:bodyPr>
          <a:lstStyle/>
          <a:p>
            <a:pPr lvl="0" algn="l">
              <a:buClrTx/>
              <a:buSzTx/>
              <a:buFontTx/>
            </a:pPr>
            <a:r>
              <a:rPr lang="en-US" altLang="zh-CN" sz="2400">
                <a:latin typeface="Times New Roman" panose="02020603050405020304" charset="0"/>
                <a:cs typeface="Times New Roman" panose="02020603050405020304" charset="0"/>
                <a:sym typeface="+mn-ea"/>
              </a:rPr>
              <a:t>3.convey a certain mood.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5574665" y="117475"/>
            <a:ext cx="5711825" cy="460375"/>
          </a:xfrm>
          <a:prstGeom prst="rect">
            <a:avLst/>
          </a:prstGeom>
          <a:gradFill>
            <a:gsLst>
              <a:gs pos="0">
                <a:srgbClr val="FECF40"/>
              </a:gs>
              <a:gs pos="100000">
                <a:srgbClr val="846C21"/>
              </a:gs>
            </a:gsLst>
            <a:lin scaled="0"/>
          </a:gradFill>
        </p:spPr>
        <p:txBody>
          <a:bodyPr wrap="square" rtlCol="0">
            <a:spAutoFit/>
          </a:bodyPr>
          <a:lstStyle/>
          <a:p>
            <a:pPr algn="ctr"/>
            <a:r>
              <a:rPr lang="zh-CN" altLang="en-US" sz="2400"/>
              <a:t>Analyze the characteristics of each line</a:t>
            </a:r>
            <a:endParaRPr lang="zh-CN" altLang="en-US" sz="2400"/>
          </a:p>
        </p:txBody>
      </p:sp>
      <p:sp>
        <p:nvSpPr>
          <p:cNvPr id="14" name="右箭头 13"/>
          <p:cNvSpPr/>
          <p:nvPr/>
        </p:nvSpPr>
        <p:spPr>
          <a:xfrm>
            <a:off x="1817370" y="1000125"/>
            <a:ext cx="3063875" cy="143510"/>
          </a:xfrm>
          <a:prstGeom prst="rightArrow">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878195" y="634365"/>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one</a:t>
            </a:r>
            <a:r>
              <a:rPr lang="en-US" altLang="zh-CN" sz="2400" b="1">
                <a:latin typeface="Times New Roman" panose="02020603050405020304" charset="0"/>
                <a:cs typeface="Times New Roman" panose="02020603050405020304" charset="0"/>
                <a:sym typeface="+mn-ea"/>
              </a:rPr>
              <a:t> word (show the topoc)  </a:t>
            </a:r>
            <a:endParaRPr lang="en-US" altLang="zh-CN" sz="2400" b="1">
              <a:latin typeface="Times New Roman" panose="02020603050405020304" charset="0"/>
              <a:cs typeface="Times New Roman" panose="02020603050405020304" charset="0"/>
              <a:sym typeface="+mn-ea"/>
            </a:endParaRPr>
          </a:p>
        </p:txBody>
      </p:sp>
      <p:sp>
        <p:nvSpPr>
          <p:cNvPr id="16" name="右箭头 15"/>
          <p:cNvSpPr/>
          <p:nvPr/>
        </p:nvSpPr>
        <p:spPr>
          <a:xfrm>
            <a:off x="3096260" y="1388110"/>
            <a:ext cx="2478405" cy="143510"/>
          </a:xfrm>
          <a:prstGeom prst="rightArrow">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878195" y="1151255"/>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two</a:t>
            </a:r>
            <a:r>
              <a:rPr lang="en-US" altLang="zh-CN" sz="2400" b="1">
                <a:latin typeface="Times New Roman" panose="02020603050405020304" charset="0"/>
                <a:cs typeface="Times New Roman" panose="02020603050405020304" charset="0"/>
                <a:sym typeface="+mn-ea"/>
              </a:rPr>
              <a:t> adjs (describe the character traits )  </a:t>
            </a:r>
            <a:endParaRPr lang="en-US" altLang="zh-CN" sz="2400" b="1">
              <a:latin typeface="Times New Roman" panose="02020603050405020304" charset="0"/>
              <a:cs typeface="Times New Roman" panose="02020603050405020304" charset="0"/>
              <a:sym typeface="+mn-ea"/>
            </a:endParaRPr>
          </a:p>
        </p:txBody>
      </p:sp>
      <p:sp>
        <p:nvSpPr>
          <p:cNvPr id="18" name="右箭头 17"/>
          <p:cNvSpPr/>
          <p:nvPr/>
        </p:nvSpPr>
        <p:spPr>
          <a:xfrm>
            <a:off x="4177665" y="1889760"/>
            <a:ext cx="1397000" cy="137795"/>
          </a:xfrm>
          <a:prstGeom prst="rightArrow">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878195" y="1668145"/>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three</a:t>
            </a:r>
            <a:r>
              <a:rPr lang="en-US" altLang="zh-CN" sz="2400" b="1">
                <a:latin typeface="Times New Roman" panose="02020603050405020304" charset="0"/>
                <a:cs typeface="Times New Roman" panose="02020603050405020304" charset="0"/>
                <a:sym typeface="+mn-ea"/>
              </a:rPr>
              <a:t> verbs (describe actions )  </a:t>
            </a:r>
            <a:endParaRPr lang="en-US" altLang="zh-CN" sz="2400" b="1">
              <a:latin typeface="Times New Roman" panose="02020603050405020304" charset="0"/>
              <a:cs typeface="Times New Roman" panose="02020603050405020304" charset="0"/>
              <a:sym typeface="+mn-ea"/>
            </a:endParaRPr>
          </a:p>
        </p:txBody>
      </p:sp>
      <p:sp>
        <p:nvSpPr>
          <p:cNvPr id="20" name="右箭头 19"/>
          <p:cNvSpPr/>
          <p:nvPr/>
        </p:nvSpPr>
        <p:spPr>
          <a:xfrm>
            <a:off x="3637280" y="2323465"/>
            <a:ext cx="1937385" cy="139700"/>
          </a:xfrm>
          <a:prstGeom prst="rightArrow">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5878830" y="2124710"/>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four</a:t>
            </a:r>
            <a:r>
              <a:rPr lang="en-US" altLang="zh-CN" sz="2400" b="1">
                <a:latin typeface="Times New Roman" panose="02020603050405020304" charset="0"/>
                <a:cs typeface="Times New Roman" panose="02020603050405020304" charset="0"/>
                <a:sym typeface="+mn-ea"/>
              </a:rPr>
              <a:t> words (convey opinions or feelings )  </a:t>
            </a:r>
            <a:endParaRPr lang="en-US" altLang="zh-CN" sz="2400" b="1">
              <a:latin typeface="Times New Roman" panose="02020603050405020304" charset="0"/>
              <a:cs typeface="Times New Roman" panose="02020603050405020304" charset="0"/>
              <a:sym typeface="+mn-ea"/>
            </a:endParaRPr>
          </a:p>
        </p:txBody>
      </p:sp>
      <p:sp>
        <p:nvSpPr>
          <p:cNvPr id="23" name="右箭头 22"/>
          <p:cNvSpPr/>
          <p:nvPr/>
        </p:nvSpPr>
        <p:spPr>
          <a:xfrm>
            <a:off x="1618615" y="2772410"/>
            <a:ext cx="3956685" cy="139700"/>
          </a:xfrm>
          <a:prstGeom prst="rightArrow">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878195" y="2592070"/>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one </a:t>
            </a:r>
            <a:r>
              <a:rPr lang="en-US" altLang="zh-CN" sz="2400" b="1">
                <a:latin typeface="Times New Roman" panose="02020603050405020304" charset="0"/>
                <a:cs typeface="Times New Roman" panose="02020603050405020304" charset="0"/>
                <a:sym typeface="+mn-ea"/>
              </a:rPr>
              <a:t>words (</a:t>
            </a:r>
            <a:r>
              <a:rPr lang="en-US" altLang="zh-CN" sz="2400" b="1">
                <a:solidFill>
                  <a:schemeClr val="tx1"/>
                </a:solidFill>
                <a:latin typeface="Times New Roman" panose="02020603050405020304" charset="0"/>
                <a:cs typeface="Times New Roman" panose="02020603050405020304" charset="0"/>
                <a:sym typeface="+mn-ea"/>
              </a:rPr>
              <a:t>restate the topic</a:t>
            </a:r>
            <a:r>
              <a:rPr lang="en-US" altLang="zh-CN" sz="2400" b="1">
                <a:latin typeface="Times New Roman" panose="02020603050405020304" charset="0"/>
                <a:cs typeface="Times New Roman" panose="02020603050405020304" charset="0"/>
                <a:sym typeface="+mn-ea"/>
              </a:rPr>
              <a:t>)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结尾点题</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6" name="文本框 25"/>
          <p:cNvSpPr txBox="1"/>
          <p:nvPr/>
        </p:nvSpPr>
        <p:spPr>
          <a:xfrm>
            <a:off x="5787390" y="3191510"/>
            <a:ext cx="5711825" cy="460375"/>
          </a:xfrm>
          <a:prstGeom prst="rect">
            <a:avLst/>
          </a:prstGeom>
          <a:gradFill>
            <a:gsLst>
              <a:gs pos="0">
                <a:srgbClr val="FECF40"/>
              </a:gs>
              <a:gs pos="100000">
                <a:srgbClr val="846C21"/>
              </a:gs>
            </a:gsLst>
            <a:lin scaled="0"/>
          </a:gradFill>
        </p:spPr>
        <p:txBody>
          <a:bodyPr wrap="square" rtlCol="0">
            <a:spAutoFit/>
          </a:bodyPr>
          <a:lstStyle/>
          <a:p>
            <a:pPr algn="l"/>
            <a:r>
              <a:rPr lang="zh-CN" altLang="en-US" sz="2400"/>
              <a:t>An</a:t>
            </a:r>
            <a:r>
              <a:rPr lang="en-US" altLang="zh-CN" sz="2400"/>
              <a:t>swer the questions:</a:t>
            </a:r>
            <a:endParaRPr lang="en-US" altLang="zh-CN" sz="2400"/>
          </a:p>
        </p:txBody>
      </p:sp>
      <p:sp>
        <p:nvSpPr>
          <p:cNvPr id="27" name="文本框 26"/>
          <p:cNvSpPr txBox="1"/>
          <p:nvPr/>
        </p:nvSpPr>
        <p:spPr>
          <a:xfrm>
            <a:off x="5748020" y="3790315"/>
            <a:ext cx="5790565" cy="460375"/>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sym typeface="+mn-ea"/>
              </a:rPr>
              <a:t>1.What do the author mainly talk about?</a:t>
            </a:r>
            <a:endParaRPr lang="zh-CN" altLang="en-US" sz="2400">
              <a:latin typeface="Times New Roman" panose="02020603050405020304" charset="0"/>
              <a:cs typeface="Times New Roman" panose="02020603050405020304" charset="0"/>
            </a:endParaRPr>
          </a:p>
        </p:txBody>
      </p:sp>
      <p:sp>
        <p:nvSpPr>
          <p:cNvPr id="28" name="文本框 27"/>
          <p:cNvSpPr txBox="1"/>
          <p:nvPr/>
        </p:nvSpPr>
        <p:spPr>
          <a:xfrm>
            <a:off x="5878195" y="4335780"/>
            <a:ext cx="592328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his /her brother  </a:t>
            </a:r>
            <a:endParaRPr lang="en-US" altLang="zh-CN" sz="2400" b="1">
              <a:latin typeface="Times New Roman" panose="02020603050405020304" charset="0"/>
              <a:cs typeface="Times New Roman" panose="02020603050405020304" charset="0"/>
              <a:sym typeface="+mn-ea"/>
            </a:endParaRPr>
          </a:p>
        </p:txBody>
      </p:sp>
      <p:sp>
        <p:nvSpPr>
          <p:cNvPr id="29" name="文本框 28"/>
          <p:cNvSpPr txBox="1"/>
          <p:nvPr/>
        </p:nvSpPr>
        <p:spPr>
          <a:xfrm>
            <a:off x="5878195" y="4903470"/>
            <a:ext cx="5923280" cy="1568450"/>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sym typeface="+mn-ea"/>
              </a:rPr>
              <a:t>2. Do you think the writer like his/her brother? Please give a reason for your answer.</a:t>
            </a:r>
            <a:endParaRPr lang="en-US" altLang="zh-CN" sz="2400" b="0">
              <a:latin typeface="Times New Roman" panose="02020603050405020304" charset="0"/>
              <a:ea typeface="宋体" panose="02010600030101010101" pitchFamily="2" charset="-122"/>
              <a:cs typeface="Times New Roman" panose="02020603050405020304" charset="0"/>
            </a:endParaRPr>
          </a:p>
          <a:p>
            <a:endParaRPr lang="en-US" altLang="zh-CN" sz="2400">
              <a:latin typeface="Times New Roman" panose="02020603050405020304" charset="0"/>
              <a:ea typeface="宋体" panose="02010600030101010101" pitchFamily="2" charset="-122"/>
              <a:cs typeface="Times New Roman" panose="02020603050405020304" charset="0"/>
              <a:sym typeface="+mn-ea"/>
            </a:endParaRPr>
          </a:p>
          <a:p>
            <a:endParaRPr lang="zh-CN" altLang="en-US" sz="2400">
              <a:latin typeface="Times New Roman" panose="02020603050405020304" charset="0"/>
              <a:cs typeface="Times New Roman" panose="02020603050405020304" charset="0"/>
            </a:endParaRPr>
          </a:p>
        </p:txBody>
      </p:sp>
      <p:sp>
        <p:nvSpPr>
          <p:cNvPr id="31" name="文本框 30"/>
          <p:cNvSpPr txBox="1"/>
          <p:nvPr/>
        </p:nvSpPr>
        <p:spPr>
          <a:xfrm>
            <a:off x="5878830" y="5820410"/>
            <a:ext cx="5923280" cy="82994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Yes. The author shows his love to his/her brother in his words </a:t>
            </a:r>
            <a:endParaRPr lang="en-US" altLang="zh-CN" sz="2400" b="1">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childTnLst>
                          </p:cTn>
                        </p:par>
                        <p:par>
                          <p:cTn id="13" fill="hold">
                            <p:stCondLst>
                              <p:cond delay="0"/>
                            </p:stCondLst>
                            <p:childTnLst>
                              <p:par>
                                <p:cTn id="14" presetID="53" presetClass="entr" presetSubtype="16"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750" fill="hold"/>
                                        <p:tgtEl>
                                          <p:spTgt spid="47"/>
                                        </p:tgtEl>
                                        <p:attrNameLst>
                                          <p:attrName>ppt_w</p:attrName>
                                        </p:attrNameLst>
                                      </p:cBhvr>
                                      <p:tavLst>
                                        <p:tav tm="0">
                                          <p:val>
                                            <p:fltVal val="0"/>
                                          </p:val>
                                        </p:tav>
                                        <p:tav tm="100000">
                                          <p:val>
                                            <p:strVal val="#ppt_w"/>
                                          </p:val>
                                        </p:tav>
                                      </p:tavLst>
                                    </p:anim>
                                    <p:anim calcmode="lin" valueType="num">
                                      <p:cBhvr>
                                        <p:cTn id="17" dur="750" fill="hold"/>
                                        <p:tgtEl>
                                          <p:spTgt spid="47"/>
                                        </p:tgtEl>
                                        <p:attrNameLst>
                                          <p:attrName>ppt_h</p:attrName>
                                        </p:attrNameLst>
                                      </p:cBhvr>
                                      <p:tavLst>
                                        <p:tav tm="0">
                                          <p:val>
                                            <p:fltVal val="0"/>
                                          </p:val>
                                        </p:tav>
                                        <p:tav tm="100000">
                                          <p:val>
                                            <p:strVal val="#ppt_h"/>
                                          </p:val>
                                        </p:tav>
                                      </p:tavLst>
                                    </p:anim>
                                    <p:animEffect transition="in" filter="fade">
                                      <p:cBhvr>
                                        <p:cTn id="18" dur="750"/>
                                        <p:tgtEl>
                                          <p:spTgt spid="47"/>
                                        </p:tgtEl>
                                      </p:cBhvr>
                                    </p:animEffect>
                                  </p:childTnLst>
                                </p:cTn>
                              </p:par>
                              <p:par>
                                <p:cTn id="19" presetID="53" presetClass="entr" presetSubtype="16"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750" fill="hold"/>
                                        <p:tgtEl>
                                          <p:spTgt spid="50"/>
                                        </p:tgtEl>
                                        <p:attrNameLst>
                                          <p:attrName>ppt_w</p:attrName>
                                        </p:attrNameLst>
                                      </p:cBhvr>
                                      <p:tavLst>
                                        <p:tav tm="0">
                                          <p:val>
                                            <p:fltVal val="0"/>
                                          </p:val>
                                        </p:tav>
                                        <p:tav tm="100000">
                                          <p:val>
                                            <p:strVal val="#ppt_w"/>
                                          </p:val>
                                        </p:tav>
                                      </p:tavLst>
                                    </p:anim>
                                    <p:anim calcmode="lin" valueType="num">
                                      <p:cBhvr>
                                        <p:cTn id="22" dur="750" fill="hold"/>
                                        <p:tgtEl>
                                          <p:spTgt spid="50"/>
                                        </p:tgtEl>
                                        <p:attrNameLst>
                                          <p:attrName>ppt_h</p:attrName>
                                        </p:attrNameLst>
                                      </p:cBhvr>
                                      <p:tavLst>
                                        <p:tav tm="0">
                                          <p:val>
                                            <p:fltVal val="0"/>
                                          </p:val>
                                        </p:tav>
                                        <p:tav tm="100000">
                                          <p:val>
                                            <p:strVal val="#ppt_h"/>
                                          </p:val>
                                        </p:tav>
                                      </p:tavLst>
                                    </p:anim>
                                    <p:animEffect transition="in" filter="fade">
                                      <p:cBhvr>
                                        <p:cTn id="23" dur="750"/>
                                        <p:tgtEl>
                                          <p:spTgt spid="50"/>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750" fill="hold"/>
                                        <p:tgtEl>
                                          <p:spTgt spid="48"/>
                                        </p:tgtEl>
                                        <p:attrNameLst>
                                          <p:attrName>ppt_w</p:attrName>
                                        </p:attrNameLst>
                                      </p:cBhvr>
                                      <p:tavLst>
                                        <p:tav tm="0">
                                          <p:val>
                                            <p:fltVal val="0"/>
                                          </p:val>
                                        </p:tav>
                                        <p:tav tm="100000">
                                          <p:val>
                                            <p:strVal val="#ppt_w"/>
                                          </p:val>
                                        </p:tav>
                                      </p:tavLst>
                                    </p:anim>
                                    <p:anim calcmode="lin" valueType="num">
                                      <p:cBhvr>
                                        <p:cTn id="27" dur="750" fill="hold"/>
                                        <p:tgtEl>
                                          <p:spTgt spid="48"/>
                                        </p:tgtEl>
                                        <p:attrNameLst>
                                          <p:attrName>ppt_h</p:attrName>
                                        </p:attrNameLst>
                                      </p:cBhvr>
                                      <p:tavLst>
                                        <p:tav tm="0">
                                          <p:val>
                                            <p:fltVal val="0"/>
                                          </p:val>
                                        </p:tav>
                                        <p:tav tm="100000">
                                          <p:val>
                                            <p:strVal val="#ppt_h"/>
                                          </p:val>
                                        </p:tav>
                                      </p:tavLst>
                                    </p:anim>
                                    <p:animEffect transition="in" filter="fade">
                                      <p:cBhvr>
                                        <p:cTn id="28" dur="75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750" fill="hold"/>
                                        <p:tgtEl>
                                          <p:spTgt spid="49"/>
                                        </p:tgtEl>
                                        <p:attrNameLst>
                                          <p:attrName>ppt_w</p:attrName>
                                        </p:attrNameLst>
                                      </p:cBhvr>
                                      <p:tavLst>
                                        <p:tav tm="0">
                                          <p:val>
                                            <p:fltVal val="0"/>
                                          </p:val>
                                        </p:tav>
                                        <p:tav tm="100000">
                                          <p:val>
                                            <p:strVal val="#ppt_w"/>
                                          </p:val>
                                        </p:tav>
                                      </p:tavLst>
                                    </p:anim>
                                    <p:anim calcmode="lin" valueType="num">
                                      <p:cBhvr>
                                        <p:cTn id="32" dur="750" fill="hold"/>
                                        <p:tgtEl>
                                          <p:spTgt spid="49"/>
                                        </p:tgtEl>
                                        <p:attrNameLst>
                                          <p:attrName>ppt_h</p:attrName>
                                        </p:attrNameLst>
                                      </p:cBhvr>
                                      <p:tavLst>
                                        <p:tav tm="0">
                                          <p:val>
                                            <p:fltVal val="0"/>
                                          </p:val>
                                        </p:tav>
                                        <p:tav tm="100000">
                                          <p:val>
                                            <p:strVal val="#ppt_h"/>
                                          </p:val>
                                        </p:tav>
                                      </p:tavLst>
                                    </p:anim>
                                    <p:animEffect transition="in" filter="fade">
                                      <p:cBhvr>
                                        <p:cTn id="33" dur="750"/>
                                        <p:tgtEl>
                                          <p:spTgt spid="49"/>
                                        </p:tgtEl>
                                      </p:cBhvr>
                                    </p:animEffect>
                                  </p:childTnLst>
                                </p:cTn>
                              </p:par>
                              <p:par>
                                <p:cTn id="34" presetID="53" presetClass="entr" presetSubtype="16"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750" fill="hold"/>
                                        <p:tgtEl>
                                          <p:spTgt spid="51"/>
                                        </p:tgtEl>
                                        <p:attrNameLst>
                                          <p:attrName>ppt_w</p:attrName>
                                        </p:attrNameLst>
                                      </p:cBhvr>
                                      <p:tavLst>
                                        <p:tav tm="0">
                                          <p:val>
                                            <p:fltVal val="0"/>
                                          </p:val>
                                        </p:tav>
                                        <p:tav tm="100000">
                                          <p:val>
                                            <p:strVal val="#ppt_w"/>
                                          </p:val>
                                        </p:tav>
                                      </p:tavLst>
                                    </p:anim>
                                    <p:anim calcmode="lin" valueType="num">
                                      <p:cBhvr>
                                        <p:cTn id="37" dur="750" fill="hold"/>
                                        <p:tgtEl>
                                          <p:spTgt spid="51"/>
                                        </p:tgtEl>
                                        <p:attrNameLst>
                                          <p:attrName>ppt_h</p:attrName>
                                        </p:attrNameLst>
                                      </p:cBhvr>
                                      <p:tavLst>
                                        <p:tav tm="0">
                                          <p:val>
                                            <p:fltVal val="0"/>
                                          </p:val>
                                        </p:tav>
                                        <p:tav tm="100000">
                                          <p:val>
                                            <p:strVal val="#ppt_h"/>
                                          </p:val>
                                        </p:tav>
                                      </p:tavLst>
                                    </p:anim>
                                    <p:animEffect transition="in" filter="fade">
                                      <p:cBhvr>
                                        <p:cTn id="38" dur="7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linds(horizont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linds(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linds(horizont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linds(horizont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linds(horizontal)">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linds(horizont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linds(horizont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linds(horizont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linds(horizontal)">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linds(horizontal)">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linds(horizontal)">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linds(horizontal)">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blinds(horizontal)">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blinds(horizontal)">
                                      <p:cBhvr>
                                        <p:cTn id="118" dur="5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blinds(horizontal)">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blinds(horizontal)">
                                      <p:cBhvr>
                                        <p:cTn id="128" dur="500"/>
                                        <p:tgtEl>
                                          <p:spTgt spid="29"/>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blinds(horizontal)">
                                      <p:cBhvr>
                                        <p:cTn id="133" dur="500"/>
                                        <p:tgtEl>
                                          <p:spTgt spid="28"/>
                                        </p:tgtEl>
                                      </p:cBhvr>
                                    </p:animEffect>
                                  </p:childTnLst>
                                </p:cTn>
                              </p:par>
                            </p:childTnLst>
                          </p:cTn>
                        </p:par>
                      </p:childTnLst>
                    </p:cTn>
                  </p:par>
                  <p:par>
                    <p:cTn id="134" fill="hold">
                      <p:stCondLst>
                        <p:cond delay="indefinite"/>
                      </p:stCondLst>
                      <p:childTnLst>
                        <p:par>
                          <p:cTn id="135" fill="hold">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linds(horizontal)">
                                      <p:cBhvr>
                                        <p:cTn id="1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9" repeatCount="indefinite" fill="hold" display="0">
                  <p:stCondLst>
                    <p:cond delay="indefinite"/>
                  </p:stCondLst>
                  <p:endCondLst>
                    <p:cond evt="onStopAudio" delay="0">
                      <p:tgtEl>
                        <p:sldTgt/>
                      </p:tgtEl>
                    </p:cond>
                  </p:endCondLst>
                </p:cTn>
                <p:tgtEl>
                  <p:spTgt spid="60"/>
                </p:tgtEl>
              </p:cMediaNode>
            </p:audio>
          </p:childTnLst>
        </p:cTn>
      </p:par>
    </p:tnLst>
    <p:bldLst>
      <p:bldP spid="7" grpId="0"/>
      <p:bldP spid="7" grpId="1"/>
      <p:bldP spid="8" grpId="0"/>
      <p:bldP spid="8" grpId="1"/>
      <p:bldP spid="9" grpId="0"/>
      <p:bldP spid="9" grpId="1"/>
      <p:bldP spid="10" grpId="0" bldLvl="0" animBg="1"/>
      <p:bldP spid="10" grpId="1" animBg="1"/>
      <p:bldP spid="14" grpId="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0" bldLvl="0" animBg="1"/>
      <p:bldP spid="23" grpId="1" animBg="1"/>
      <p:bldP spid="25" grpId="0" bldLvl="0" animBg="1"/>
      <p:bldP spid="25" grpId="1" animBg="1"/>
      <p:bldP spid="26" grpId="0" bldLvl="0" animBg="1"/>
      <p:bldP spid="26" grpId="1" animBg="1"/>
      <p:bldP spid="27" grpId="0"/>
      <p:bldP spid="27" grpId="1"/>
      <p:bldP spid="28" grpId="0" animBg="1"/>
      <p:bldP spid="28" grpId="1" animBg="1"/>
      <p:bldP spid="29" grpId="0"/>
      <p:bldP spid="29" grpId="1"/>
      <p:bldP spid="31" grpId="0" animBg="1"/>
      <p:bldP spid="3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38350"/>
            <a:ext cx="286385" cy="433641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2280" y="1697355"/>
            <a:ext cx="290830" cy="424497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 y="553085"/>
            <a:ext cx="20828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2280" y="829310"/>
            <a:ext cx="122555" cy="4846320"/>
          </a:xfrm>
          <a:prstGeom prst="rect">
            <a:avLst/>
          </a:prstGeom>
        </p:spPr>
      </p:pic>
      <p:sp>
        <p:nvSpPr>
          <p:cNvPr id="37" name="矩形 36"/>
          <p:cNvSpPr/>
          <p:nvPr/>
        </p:nvSpPr>
        <p:spPr>
          <a:xfrm>
            <a:off x="478155" y="68580"/>
            <a:ext cx="1613535" cy="645160"/>
          </a:xfrm>
          <a:prstGeom prst="rect">
            <a:avLst/>
          </a:prstGeom>
        </p:spPr>
        <p:txBody>
          <a:bodyPr wrap="square">
            <a:spAutoFit/>
          </a:bodyPr>
          <a:lstStyle/>
          <a:p>
            <a:pPr algn="ctr"/>
            <a:r>
              <a:rPr lang="en-US" altLang="zh-CN" sz="3600" b="1" i="1">
                <a:solidFill>
                  <a:srgbClr val="FF0000"/>
                </a:solidFill>
                <a:sym typeface="+mn-ea"/>
              </a:rPr>
              <a:t>Haiku</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50" name="图片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60" name="5bf7a985c279a" hidden="1">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2056248" y="-1336737"/>
            <a:ext cx="609600" cy="609600"/>
          </a:xfrm>
          <a:prstGeom prst="rect">
            <a:avLst/>
          </a:prstGeom>
        </p:spPr>
      </p:pic>
      <p:sp>
        <p:nvSpPr>
          <p:cNvPr id="4" name="文本框 3"/>
          <p:cNvSpPr txBox="1"/>
          <p:nvPr/>
        </p:nvSpPr>
        <p:spPr>
          <a:xfrm>
            <a:off x="306705" y="553085"/>
            <a:ext cx="5057140" cy="2676525"/>
          </a:xfrm>
          <a:prstGeom prst="rect">
            <a:avLst/>
          </a:prstGeom>
          <a:noFill/>
        </p:spPr>
        <p:txBody>
          <a:bodyPr wrap="square" rtlCol="0">
            <a:spAutoFit/>
          </a:bodyPr>
          <a:lstStyle/>
          <a:p>
            <a:pPr fontAlgn="auto">
              <a:lnSpc>
                <a:spcPct val="100000"/>
              </a:lnSpc>
            </a:pPr>
            <a:r>
              <a:rPr lang="en-US" altLang="zh-CN" sz="4000" b="1">
                <a:solidFill>
                  <a:srgbClr val="FF0000"/>
                </a:solidFill>
                <a:latin typeface="Times New Roman" panose="02020603050405020304" charset="0"/>
                <a:cs typeface="Times New Roman" panose="02020603050405020304" charset="0"/>
              </a:rPr>
              <a:t>E</a:t>
            </a:r>
            <a:endParaRPr lang="en-US" altLang="zh-CN" sz="2400">
              <a:latin typeface="Times New Roman" panose="02020603050405020304" charset="0"/>
              <a:cs typeface="Times New Roman" panose="02020603050405020304" charset="0"/>
            </a:endParaRPr>
          </a:p>
          <a:p>
            <a:pPr fontAlgn="auto">
              <a:lnSpc>
                <a:spcPct val="100000"/>
              </a:lnSpc>
            </a:pPr>
            <a:r>
              <a:rPr lang="en-US" altLang="zh-CN" sz="3200" kern="1800">
                <a:solidFill>
                  <a:schemeClr val="tx1"/>
                </a:solidFill>
                <a:uFillTx/>
                <a:latin typeface="Times New Roman" panose="02020603050405020304" charset="0"/>
                <a:cs typeface="Times New Roman" panose="02020603050405020304" charset="0"/>
              </a:rPr>
              <a:t>A fallen blossom</a:t>
            </a:r>
            <a:endParaRPr lang="en-US" altLang="zh-CN" sz="3200" kern="1800">
              <a:solidFill>
                <a:schemeClr val="tx1"/>
              </a:solidFill>
              <a:uFillTx/>
              <a:latin typeface="Times New Roman" panose="02020603050405020304" charset="0"/>
              <a:cs typeface="Times New Roman" panose="02020603050405020304" charset="0"/>
            </a:endParaRPr>
          </a:p>
          <a:p>
            <a:pPr fontAlgn="auto">
              <a:lnSpc>
                <a:spcPct val="150000"/>
              </a:lnSpc>
            </a:pPr>
            <a:r>
              <a:rPr lang="en-US" altLang="zh-CN" sz="3200" kern="1800">
                <a:solidFill>
                  <a:schemeClr val="tx1"/>
                </a:solidFill>
                <a:uFillTx/>
                <a:latin typeface="Times New Roman" panose="02020603050405020304" charset="0"/>
                <a:cs typeface="Times New Roman" panose="02020603050405020304" charset="0"/>
              </a:rPr>
              <a:t>Is coming back to the branch.</a:t>
            </a:r>
            <a:endParaRPr lang="en-US" altLang="zh-CN" sz="3200" kern="1800">
              <a:solidFill>
                <a:schemeClr val="tx1"/>
              </a:solidFill>
              <a:uFillTx/>
              <a:latin typeface="Times New Roman" panose="02020603050405020304" charset="0"/>
              <a:cs typeface="Times New Roman" panose="02020603050405020304" charset="0"/>
            </a:endParaRPr>
          </a:p>
          <a:p>
            <a:pPr fontAlgn="auto">
              <a:lnSpc>
                <a:spcPct val="150000"/>
              </a:lnSpc>
            </a:pPr>
            <a:r>
              <a:rPr lang="en-US" altLang="zh-CN" sz="3200" kern="1800">
                <a:solidFill>
                  <a:schemeClr val="tx1"/>
                </a:solidFill>
                <a:uFillTx/>
                <a:latin typeface="Times New Roman" panose="02020603050405020304" charset="0"/>
                <a:cs typeface="Times New Roman" panose="02020603050405020304" charset="0"/>
              </a:rPr>
              <a:t>Look, a butterfly!</a:t>
            </a:r>
            <a:endParaRPr lang="en-US" altLang="zh-CN" sz="3200" kern="1800">
              <a:solidFill>
                <a:schemeClr val="tx1"/>
              </a:solidFill>
              <a:uFillTx/>
              <a:latin typeface="Times New Roman" panose="02020603050405020304" charset="0"/>
              <a:cs typeface="Times New Roman" panose="02020603050405020304" charset="0"/>
            </a:endParaRPr>
          </a:p>
        </p:txBody>
      </p:sp>
      <p:pic>
        <p:nvPicPr>
          <p:cNvPr id="5" name="图片 4" descr="4"/>
          <p:cNvPicPr>
            <a:picLocks noChangeAspect="1"/>
          </p:cNvPicPr>
          <p:nvPr/>
        </p:nvPicPr>
        <p:blipFill>
          <a:blip r:embed="rId12"/>
          <a:stretch>
            <a:fillRect/>
          </a:stretch>
        </p:blipFill>
        <p:spPr>
          <a:xfrm>
            <a:off x="2022475" y="241300"/>
            <a:ext cx="2617470" cy="1292860"/>
          </a:xfrm>
          <a:prstGeom prst="rect">
            <a:avLst/>
          </a:prstGeom>
        </p:spPr>
      </p:pic>
      <p:pic>
        <p:nvPicPr>
          <p:cNvPr id="6" name="图片 5" descr="a76ffed4-38c1-477f-9a0a-1e8b3f3d8c28"/>
          <p:cNvPicPr>
            <a:picLocks noChangeAspect="1"/>
          </p:cNvPicPr>
          <p:nvPr/>
        </p:nvPicPr>
        <p:blipFill>
          <a:blip r:embed="rId13"/>
          <a:stretch>
            <a:fillRect/>
          </a:stretch>
        </p:blipFill>
        <p:spPr>
          <a:xfrm>
            <a:off x="2091690" y="-57785"/>
            <a:ext cx="1120140" cy="815975"/>
          </a:xfrm>
          <a:prstGeom prst="rect">
            <a:avLst/>
          </a:prstGeom>
        </p:spPr>
      </p:pic>
      <p:pic>
        <p:nvPicPr>
          <p:cNvPr id="7" name="图片 6" descr="a76ffed4-38c1-477f-9a0a-1e8b3f3d8c28"/>
          <p:cNvPicPr>
            <a:picLocks noChangeAspect="1"/>
          </p:cNvPicPr>
          <p:nvPr/>
        </p:nvPicPr>
        <p:blipFill>
          <a:blip r:embed="rId13"/>
          <a:stretch>
            <a:fillRect/>
          </a:stretch>
        </p:blipFill>
        <p:spPr>
          <a:xfrm>
            <a:off x="3103880" y="253365"/>
            <a:ext cx="1142365" cy="645160"/>
          </a:xfrm>
          <a:prstGeom prst="rect">
            <a:avLst/>
          </a:prstGeom>
        </p:spPr>
      </p:pic>
      <p:graphicFrame>
        <p:nvGraphicFramePr>
          <p:cNvPr id="15" name="表格 14"/>
          <p:cNvGraphicFramePr/>
          <p:nvPr>
            <p:custDataLst>
              <p:tags r:id="rId14"/>
            </p:custDataLst>
          </p:nvPr>
        </p:nvGraphicFramePr>
        <p:xfrm>
          <a:off x="306705" y="3591560"/>
          <a:ext cx="5012055" cy="3063875"/>
        </p:xfrm>
        <a:graphic>
          <a:graphicData uri="http://schemas.openxmlformats.org/drawingml/2006/table">
            <a:tbl>
              <a:tblPr firstRow="1" bandRow="1">
                <a:tableStyleId>{5C22544A-7EE6-4342-B048-85BDC9FD1C3A}</a:tableStyleId>
              </a:tblPr>
              <a:tblGrid>
                <a:gridCol w="1106805"/>
                <a:gridCol w="3905250"/>
              </a:tblGrid>
              <a:tr h="589280">
                <a:tc>
                  <a:txBody>
                    <a:bodyPr/>
                    <a:lstStyle/>
                    <a:p>
                      <a:pPr algn="ctr">
                        <a:buNone/>
                      </a:pPr>
                      <a:r>
                        <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Haiku</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characteristics </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2474595">
                <a:tc>
                  <a:txBody>
                    <a:bodyPr/>
                    <a:lstStyle/>
                    <a:p>
                      <a:pPr algn="ctr">
                        <a:buNone/>
                      </a:pPr>
                      <a:r>
                        <a:rPr lang="en-US" altLang="zh-CN" sz="2400">
                          <a:solidFill>
                            <a:schemeClr val="tx1"/>
                          </a:solidFill>
                          <a:latin typeface="Times New Roman" panose="02020603050405020304" charset="0"/>
                          <a:ea typeface="宋体" panose="02010600030101010101" pitchFamily="2" charset="-122"/>
                        </a:rPr>
                        <a:t>E</a:t>
                      </a:r>
                      <a:endParaRPr lang="en-US" altLang="zh-CN" sz="2400">
                        <a:solidFill>
                          <a:schemeClr val="tx1"/>
                        </a:solidFill>
                        <a:latin typeface="Times New Roman" panose="02020603050405020304" charset="0"/>
                        <a:ea typeface="宋体" panose="02010600030101010101"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16" name="文本框 15"/>
          <p:cNvSpPr txBox="1"/>
          <p:nvPr/>
        </p:nvSpPr>
        <p:spPr>
          <a:xfrm>
            <a:off x="1482725" y="4234180"/>
            <a:ext cx="35661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consist of 17syllables</a:t>
            </a:r>
            <a:endParaRPr lang="en-US" altLang="zh-CN" sz="2400">
              <a:latin typeface="Times New Roman" panose="02020603050405020304" charset="0"/>
              <a:cs typeface="Times New Roman" panose="02020603050405020304" charset="0"/>
            </a:endParaRPr>
          </a:p>
        </p:txBody>
      </p:sp>
      <p:sp>
        <p:nvSpPr>
          <p:cNvPr id="17" name="文本框 16"/>
          <p:cNvSpPr txBox="1"/>
          <p:nvPr/>
        </p:nvSpPr>
        <p:spPr>
          <a:xfrm>
            <a:off x="1482725" y="4639945"/>
            <a:ext cx="35661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2. a format of 3 lines</a:t>
            </a:r>
            <a:endParaRPr lang="en-US" altLang="zh-CN" sz="2400">
              <a:latin typeface="Times New Roman" panose="02020603050405020304" charset="0"/>
              <a:cs typeface="Times New Roman" panose="02020603050405020304" charset="0"/>
            </a:endParaRPr>
          </a:p>
        </p:txBody>
      </p:sp>
      <p:sp>
        <p:nvSpPr>
          <p:cNvPr id="18" name="文本框 17"/>
          <p:cNvSpPr txBox="1"/>
          <p:nvPr/>
        </p:nvSpPr>
        <p:spPr>
          <a:xfrm>
            <a:off x="1482725" y="5100320"/>
            <a:ext cx="35661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3. easy to write</a:t>
            </a:r>
            <a:endParaRPr lang="en-US" altLang="zh-CN" sz="2400">
              <a:latin typeface="Times New Roman" panose="02020603050405020304" charset="0"/>
              <a:cs typeface="Times New Roman" panose="02020603050405020304" charset="0"/>
            </a:endParaRPr>
          </a:p>
        </p:txBody>
      </p:sp>
      <p:sp>
        <p:nvSpPr>
          <p:cNvPr id="19" name="文本框 18"/>
          <p:cNvSpPr txBox="1"/>
          <p:nvPr/>
        </p:nvSpPr>
        <p:spPr>
          <a:xfrm>
            <a:off x="1482725" y="5560695"/>
            <a:ext cx="35661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4. to give a clear picture</a:t>
            </a:r>
            <a:endParaRPr lang="en-US" altLang="zh-CN" sz="2400">
              <a:latin typeface="Times New Roman" panose="02020603050405020304" charset="0"/>
              <a:cs typeface="Times New Roman" panose="02020603050405020304" charset="0"/>
            </a:endParaRPr>
          </a:p>
        </p:txBody>
      </p:sp>
      <p:sp>
        <p:nvSpPr>
          <p:cNvPr id="20" name="文本框 19"/>
          <p:cNvSpPr txBox="1"/>
          <p:nvPr/>
        </p:nvSpPr>
        <p:spPr>
          <a:xfrm>
            <a:off x="1482725" y="6021070"/>
            <a:ext cx="379285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5. to convey a special feeling</a:t>
            </a:r>
            <a:endParaRPr lang="en-US" altLang="zh-CN" sz="2400">
              <a:latin typeface="Times New Roman" panose="02020603050405020304" charset="0"/>
              <a:cs typeface="Times New Roman" panose="02020603050405020304" charset="0"/>
            </a:endParaRPr>
          </a:p>
        </p:txBody>
      </p:sp>
      <p:sp>
        <p:nvSpPr>
          <p:cNvPr id="21" name="文本框 20"/>
          <p:cNvSpPr txBox="1"/>
          <p:nvPr/>
        </p:nvSpPr>
        <p:spPr>
          <a:xfrm>
            <a:off x="5480685" y="253365"/>
            <a:ext cx="6325235" cy="460375"/>
          </a:xfrm>
          <a:prstGeom prst="rect">
            <a:avLst/>
          </a:prstGeom>
          <a:gradFill>
            <a:gsLst>
              <a:gs pos="0">
                <a:srgbClr val="FECF40"/>
              </a:gs>
              <a:gs pos="100000">
                <a:srgbClr val="846C21"/>
              </a:gs>
            </a:gsLst>
            <a:lin scaled="0"/>
          </a:gradFill>
        </p:spPr>
        <p:txBody>
          <a:bodyPr wrap="square" rtlCol="0">
            <a:spAutoFit/>
          </a:bodyPr>
          <a:lstStyle/>
          <a:p>
            <a:pPr>
              <a:spcBef>
                <a:spcPct val="50000"/>
              </a:spcBef>
            </a:pPr>
            <a:r>
              <a:rPr lang="en-US" altLang="zh-CN" sz="2400" b="1">
                <a:solidFill>
                  <a:schemeClr val="tx1"/>
                </a:solidFill>
                <a:latin typeface="Times New Roman" panose="02020603050405020304" charset="0"/>
                <a:ea typeface="新宋体" panose="02010609030101010101" charset="-122"/>
                <a:sym typeface="+mn-ea"/>
              </a:rPr>
              <a:t>1.Please mark out the 17 syllables of Haiku E.</a:t>
            </a:r>
            <a:endParaRPr lang="en-US" altLang="zh-CN" sz="2400" b="1">
              <a:solidFill>
                <a:schemeClr val="tx1"/>
              </a:solidFill>
              <a:latin typeface="Times New Roman" panose="02020603050405020304" charset="0"/>
              <a:ea typeface="新宋体" panose="02010609030101010101" charset="-122"/>
              <a:sym typeface="+mn-ea"/>
            </a:endParaRPr>
          </a:p>
        </p:txBody>
      </p:sp>
      <p:cxnSp>
        <p:nvCxnSpPr>
          <p:cNvPr id="23" name="直接连接符 22"/>
          <p:cNvCxnSpPr/>
          <p:nvPr/>
        </p:nvCxnSpPr>
        <p:spPr>
          <a:xfrm>
            <a:off x="306705" y="1765300"/>
            <a:ext cx="352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845185" y="1765300"/>
            <a:ext cx="290830" cy="8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322070" y="1760855"/>
            <a:ext cx="271780" cy="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022475" y="1764665"/>
            <a:ext cx="368300" cy="8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620645" y="1756410"/>
            <a:ext cx="281940" cy="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306705" y="2383155"/>
            <a:ext cx="259080"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969645" y="2373630"/>
            <a:ext cx="29083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457325" y="2373630"/>
            <a:ext cx="248285"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319020" y="2385695"/>
            <a:ext cx="266700"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103880" y="2359025"/>
            <a:ext cx="295910"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743325" y="2385695"/>
            <a:ext cx="212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338955" y="2385695"/>
            <a:ext cx="268605"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45160" y="3122930"/>
            <a:ext cx="46228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405255" y="3134995"/>
            <a:ext cx="352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1919605" y="3107055"/>
            <a:ext cx="288925"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2335530" y="3107690"/>
            <a:ext cx="250190" cy="5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859405" y="3122930"/>
            <a:ext cx="32131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3664585" y="1313180"/>
            <a:ext cx="1610995" cy="460375"/>
          </a:xfrm>
          <a:prstGeom prst="rect">
            <a:avLst/>
          </a:prstGeom>
          <a:solidFill>
            <a:srgbClr val="F79191"/>
          </a:solidFill>
        </p:spPr>
        <p:txBody>
          <a:bodyPr wrap="square" rtlCol="0">
            <a:spAutoFit/>
          </a:bodyPr>
          <a:lstStyle/>
          <a:p>
            <a:r>
              <a:rPr lang="en-US" altLang="zh-CN" sz="2400"/>
              <a:t>(5</a:t>
            </a:r>
            <a:r>
              <a:rPr lang="zh-CN" altLang="en-US" sz="2400"/>
              <a:t>个音节</a:t>
            </a:r>
            <a:r>
              <a:rPr lang="en-US" altLang="zh-CN" sz="2400"/>
              <a:t>)</a:t>
            </a:r>
            <a:endParaRPr lang="en-US" altLang="zh-CN" sz="2400"/>
          </a:p>
        </p:txBody>
      </p:sp>
      <p:sp>
        <p:nvSpPr>
          <p:cNvPr id="56" name="文本框 55"/>
          <p:cNvSpPr txBox="1"/>
          <p:nvPr/>
        </p:nvSpPr>
        <p:spPr>
          <a:xfrm>
            <a:off x="5363845" y="1931670"/>
            <a:ext cx="1610995" cy="460375"/>
          </a:xfrm>
          <a:prstGeom prst="rect">
            <a:avLst/>
          </a:prstGeom>
          <a:solidFill>
            <a:srgbClr val="F79191"/>
          </a:solidFill>
        </p:spPr>
        <p:txBody>
          <a:bodyPr wrap="square" rtlCol="0">
            <a:spAutoFit/>
          </a:bodyPr>
          <a:lstStyle/>
          <a:p>
            <a:r>
              <a:rPr lang="en-US" altLang="zh-CN" sz="2400"/>
              <a:t>(7</a:t>
            </a:r>
            <a:r>
              <a:rPr lang="zh-CN" altLang="en-US" sz="2400"/>
              <a:t>个音节</a:t>
            </a:r>
            <a:r>
              <a:rPr lang="en-US" altLang="zh-CN" sz="2400"/>
              <a:t>)</a:t>
            </a:r>
            <a:endParaRPr lang="en-US" altLang="zh-CN" sz="2400"/>
          </a:p>
        </p:txBody>
      </p:sp>
      <p:sp>
        <p:nvSpPr>
          <p:cNvPr id="57" name="文本框 56"/>
          <p:cNvSpPr txBox="1"/>
          <p:nvPr/>
        </p:nvSpPr>
        <p:spPr>
          <a:xfrm>
            <a:off x="3605530" y="2677160"/>
            <a:ext cx="1610995" cy="460375"/>
          </a:xfrm>
          <a:prstGeom prst="rect">
            <a:avLst/>
          </a:prstGeom>
          <a:solidFill>
            <a:srgbClr val="F79191"/>
          </a:solidFill>
        </p:spPr>
        <p:txBody>
          <a:bodyPr wrap="square" rtlCol="0">
            <a:spAutoFit/>
          </a:bodyPr>
          <a:lstStyle/>
          <a:p>
            <a:r>
              <a:rPr lang="en-US" altLang="zh-CN" sz="2400"/>
              <a:t>(5</a:t>
            </a:r>
            <a:r>
              <a:rPr lang="zh-CN" altLang="en-US" sz="2400"/>
              <a:t>个音节</a:t>
            </a:r>
            <a:r>
              <a:rPr lang="en-US" altLang="zh-CN" sz="2400"/>
              <a:t>)</a:t>
            </a:r>
            <a:endParaRPr lang="en-US" altLang="zh-CN" sz="2400"/>
          </a:p>
        </p:txBody>
      </p:sp>
      <p:sp>
        <p:nvSpPr>
          <p:cNvPr id="58" name="文本框 57"/>
          <p:cNvSpPr txBox="1"/>
          <p:nvPr/>
        </p:nvSpPr>
        <p:spPr>
          <a:xfrm>
            <a:off x="5480685" y="898525"/>
            <a:ext cx="6012180" cy="460375"/>
          </a:xfrm>
          <a:prstGeom prst="rect">
            <a:avLst/>
          </a:prstGeom>
          <a:gradFill>
            <a:gsLst>
              <a:gs pos="0">
                <a:srgbClr val="FECF40"/>
              </a:gs>
              <a:gs pos="100000">
                <a:srgbClr val="846C21"/>
              </a:gs>
            </a:gsLst>
            <a:lin scaled="0"/>
          </a:gradFill>
        </p:spPr>
        <p:txBody>
          <a:bodyPr wrap="square" rtlCol="0">
            <a:spAutoFit/>
          </a:bodyPr>
          <a:lstStyle/>
          <a:p>
            <a:pPr>
              <a:spcBef>
                <a:spcPct val="50000"/>
              </a:spcBef>
            </a:pPr>
            <a:r>
              <a:rPr lang="en-US" altLang="zh-CN" sz="2400" b="1">
                <a:solidFill>
                  <a:schemeClr val="tx1"/>
                </a:solidFill>
                <a:latin typeface="Times New Roman" panose="02020603050405020304" charset="0"/>
                <a:ea typeface="新宋体" panose="02010609030101010101" charset="-122"/>
                <a:sym typeface="+mn-ea"/>
              </a:rPr>
              <a:t>2.Choose the best answer</a:t>
            </a:r>
            <a:endParaRPr lang="en-US" altLang="zh-CN" sz="2400" b="1">
              <a:solidFill>
                <a:schemeClr val="tx1"/>
              </a:solidFill>
              <a:latin typeface="Times New Roman" panose="02020603050405020304" charset="0"/>
              <a:ea typeface="新宋体" panose="02010609030101010101" charset="-122"/>
              <a:sym typeface="+mn-ea"/>
            </a:endParaRPr>
          </a:p>
        </p:txBody>
      </p:sp>
      <p:sp>
        <p:nvSpPr>
          <p:cNvPr id="59" name="圆角矩形 58"/>
          <p:cNvSpPr/>
          <p:nvPr/>
        </p:nvSpPr>
        <p:spPr>
          <a:xfrm>
            <a:off x="5827395" y="1534160"/>
            <a:ext cx="5944870" cy="512254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tx1"/>
              </a:solidFill>
              <a:latin typeface="Times New Roman" panose="02020603050405020304" charset="0"/>
              <a:cs typeface="Times New Roman" panose="02020603050405020304" charset="0"/>
            </a:endParaRPr>
          </a:p>
        </p:txBody>
      </p:sp>
      <p:sp>
        <p:nvSpPr>
          <p:cNvPr id="61" name="文本框 60"/>
          <p:cNvSpPr txBox="1"/>
          <p:nvPr/>
        </p:nvSpPr>
        <p:spPr>
          <a:xfrm>
            <a:off x="6120765" y="1773555"/>
            <a:ext cx="5521960" cy="4523105"/>
          </a:xfrm>
          <a:prstGeom prst="rect">
            <a:avLst/>
          </a:prstGeom>
          <a:noFill/>
        </p:spPr>
        <p:txBody>
          <a:bodyPr wrap="square" rtlCol="0">
            <a:spAutoFit/>
          </a:bodyPr>
          <a:lstStyle/>
          <a:p>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1</a:t>
            </a:r>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 What was it that fell on the branch?</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A. a fallen blossom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B. a dead leaf</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C. a delicate butterfly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ea typeface="宋体" panose="02010600030101010101" pitchFamily="2" charset="-122"/>
                <a:cs typeface="Times New Roman" panose="02020603050405020304" charset="0"/>
                <a:sym typeface="+mn-ea"/>
              </a:rPr>
              <a:t>  D. a happy bird</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2</a:t>
            </a:r>
            <a:r>
              <a:rPr lang="zh-CN" altLang="en-US" sz="2400">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 Which sentence is true?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r>
              <a:rPr lang="en-US" altLang="zh-CN" sz="2400">
                <a:latin typeface="Times New Roman" panose="02020603050405020304" charset="0"/>
                <a:cs typeface="Times New Roman" panose="02020603050405020304" charset="0"/>
              </a:rPr>
              <a:t>A. Haiku originates from Europe.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B. Haiku is popular with Japanese writers.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C. Haiku is a traditional form of Japanese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poetry with 17 rhythms.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D. Haiku show a clear picture and convey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 special feelings. </a:t>
            </a:r>
            <a:endParaRPr lang="en-US" altLang="zh-CN" sz="2400">
              <a:latin typeface="Times New Roman" panose="02020603050405020304" charset="0"/>
              <a:cs typeface="Times New Roman" panose="02020603050405020304" charset="0"/>
            </a:endParaRPr>
          </a:p>
        </p:txBody>
      </p:sp>
      <p:pic>
        <p:nvPicPr>
          <p:cNvPr id="62" name="图片 61" descr="1210a98ff14aede4d53eb7e5d5a77442_副本"/>
          <p:cNvPicPr>
            <a:picLocks noChangeAspect="1"/>
          </p:cNvPicPr>
          <p:nvPr/>
        </p:nvPicPr>
        <p:blipFill>
          <a:blip r:embed="rId15"/>
          <a:srcRect t="17117" r="2230" b="21622"/>
          <a:stretch>
            <a:fillRect/>
          </a:stretch>
        </p:blipFill>
        <p:spPr>
          <a:xfrm>
            <a:off x="6120765" y="2870835"/>
            <a:ext cx="574675" cy="474980"/>
          </a:xfrm>
          <a:prstGeom prst="rect">
            <a:avLst/>
          </a:prstGeom>
        </p:spPr>
      </p:pic>
      <p:pic>
        <p:nvPicPr>
          <p:cNvPr id="63" name="图片 62" descr="1210a98ff14aede4d53eb7e5d5a77442_副本"/>
          <p:cNvPicPr>
            <a:picLocks noChangeAspect="1"/>
          </p:cNvPicPr>
          <p:nvPr/>
        </p:nvPicPr>
        <p:blipFill>
          <a:blip r:embed="rId15"/>
          <a:srcRect t="17117" r="2230" b="21622"/>
          <a:stretch>
            <a:fillRect/>
          </a:stretch>
        </p:blipFill>
        <p:spPr>
          <a:xfrm>
            <a:off x="5992495" y="5427345"/>
            <a:ext cx="574675" cy="474980"/>
          </a:xfrm>
          <a:prstGeom prst="rect">
            <a:avLst/>
          </a:prstGeom>
        </p:spPr>
      </p:pic>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750" fill="hold"/>
                                        <p:tgtEl>
                                          <p:spTgt spid="50"/>
                                        </p:tgtEl>
                                        <p:attrNameLst>
                                          <p:attrName>ppt_w</p:attrName>
                                        </p:attrNameLst>
                                      </p:cBhvr>
                                      <p:tavLst>
                                        <p:tav tm="0">
                                          <p:val>
                                            <p:fltVal val="0"/>
                                          </p:val>
                                        </p:tav>
                                        <p:tav tm="100000">
                                          <p:val>
                                            <p:strVal val="#ppt_w"/>
                                          </p:val>
                                        </p:tav>
                                      </p:tavLst>
                                    </p:anim>
                                    <p:anim calcmode="lin" valueType="num">
                                      <p:cBhvr>
                                        <p:cTn id="16" dur="750" fill="hold"/>
                                        <p:tgtEl>
                                          <p:spTgt spid="50"/>
                                        </p:tgtEl>
                                        <p:attrNameLst>
                                          <p:attrName>ppt_h</p:attrName>
                                        </p:attrNameLst>
                                      </p:cBhvr>
                                      <p:tavLst>
                                        <p:tav tm="0">
                                          <p:val>
                                            <p:fltVal val="0"/>
                                          </p:val>
                                        </p:tav>
                                        <p:tav tm="100000">
                                          <p:val>
                                            <p:strVal val="#ppt_h"/>
                                          </p:val>
                                        </p:tav>
                                      </p:tavLst>
                                    </p:anim>
                                    <p:animEffect transition="in" filter="fade">
                                      <p:cBhvr>
                                        <p:cTn id="17" dur="75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linds(horizont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linds(horizont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linds(horizont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linds(horizontal)">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linds(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linds(horizontal)">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linds(horizontal)">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blinds(horizontal)">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blinds(horizontal)">
                                      <p:cBhvr>
                                        <p:cTn id="112" dur="500"/>
                                        <p:tgtEl>
                                          <p:spTgt spid="42"/>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blinds(horizontal)">
                                      <p:cBhvr>
                                        <p:cTn id="117" dur="500"/>
                                        <p:tgtEl>
                                          <p:spTgt spid="44"/>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blinds(horizontal)">
                                      <p:cBhvr>
                                        <p:cTn id="122" dur="500"/>
                                        <p:tgtEl>
                                          <p:spTgt spid="45"/>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blinds(horizontal)">
                                      <p:cBhvr>
                                        <p:cTn id="127" dur="500"/>
                                        <p:tgtEl>
                                          <p:spTgt spid="46"/>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blinds(horizontal)">
                                      <p:cBhvr>
                                        <p:cTn id="132" dur="500"/>
                                        <p:tgtEl>
                                          <p:spTgt spid="52"/>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blinds(horizontal)">
                                      <p:cBhvr>
                                        <p:cTn id="137" dur="500"/>
                                        <p:tgtEl>
                                          <p:spTgt spid="53"/>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blinds(horizontal)">
                                      <p:cBhvr>
                                        <p:cTn id="142" dur="500"/>
                                        <p:tgtEl>
                                          <p:spTgt spid="55"/>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blinds(horizontal)">
                                      <p:cBhvr>
                                        <p:cTn id="147" dur="500"/>
                                        <p:tgtEl>
                                          <p:spTgt spid="56"/>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blinds(horizontal)">
                                      <p:cBhvr>
                                        <p:cTn id="152" dur="500"/>
                                        <p:tgtEl>
                                          <p:spTgt spid="57"/>
                                        </p:tgtEl>
                                      </p:cBhvr>
                                    </p:animEffect>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58"/>
                                        </p:tgtEl>
                                        <p:attrNameLst>
                                          <p:attrName>style.visibility</p:attrName>
                                        </p:attrNameLst>
                                      </p:cBhvr>
                                      <p:to>
                                        <p:strVal val="visible"/>
                                      </p:to>
                                    </p:set>
                                    <p:animEffect transition="in" filter="blinds(horizontal)">
                                      <p:cBhvr>
                                        <p:cTn id="157" dur="500"/>
                                        <p:tgtEl>
                                          <p:spTgt spid="58"/>
                                        </p:tgtEl>
                                      </p:cBhvr>
                                    </p:animEffec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blinds(horizontal)">
                                      <p:cBhvr>
                                        <p:cTn id="162" dur="500"/>
                                        <p:tgtEl>
                                          <p:spTgt spid="59"/>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61"/>
                                        </p:tgtEl>
                                        <p:attrNameLst>
                                          <p:attrName>style.visibility</p:attrName>
                                        </p:attrNameLst>
                                      </p:cBhvr>
                                      <p:to>
                                        <p:strVal val="visible"/>
                                      </p:to>
                                    </p:set>
                                    <p:animEffect transition="in" filter="blinds(horizontal)">
                                      <p:cBhvr>
                                        <p:cTn id="167" dur="500"/>
                                        <p:tgtEl>
                                          <p:spTgt spid="61"/>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nodeType="click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blinds(horizontal)">
                                      <p:cBhvr>
                                        <p:cTn id="172" dur="500"/>
                                        <p:tgtEl>
                                          <p:spTgt spid="62"/>
                                        </p:tgtEl>
                                      </p:cBhvr>
                                    </p:animEffect>
                                  </p:childTnLst>
                                </p:cTn>
                              </p:par>
                            </p:childTnLst>
                          </p:cTn>
                        </p:par>
                      </p:childTnLst>
                    </p:cTn>
                  </p:par>
                  <p:par>
                    <p:cTn id="173" fill="hold">
                      <p:stCondLst>
                        <p:cond delay="indefinite"/>
                      </p:stCondLst>
                      <p:childTnLst>
                        <p:par>
                          <p:cTn id="174" fill="hold">
                            <p:stCondLst>
                              <p:cond delay="0"/>
                            </p:stCondLst>
                            <p:childTnLst>
                              <p:par>
                                <p:cTn id="175" presetID="3" presetClass="entr" presetSubtype="10" fill="hold" nodeType="clickEffect">
                                  <p:stCondLst>
                                    <p:cond delay="0"/>
                                  </p:stCondLst>
                                  <p:childTnLst>
                                    <p:set>
                                      <p:cBhvr>
                                        <p:cTn id="176" dur="1" fill="hold">
                                          <p:stCondLst>
                                            <p:cond delay="0"/>
                                          </p:stCondLst>
                                        </p:cTn>
                                        <p:tgtEl>
                                          <p:spTgt spid="63"/>
                                        </p:tgtEl>
                                        <p:attrNameLst>
                                          <p:attrName>style.visibility</p:attrName>
                                        </p:attrNameLst>
                                      </p:cBhvr>
                                      <p:to>
                                        <p:strVal val="visible"/>
                                      </p:to>
                                    </p:set>
                                    <p:animEffect transition="in" filter="blinds(horizontal)">
                                      <p:cBhvr>
                                        <p:cTn id="17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78" repeatCount="indefinite" fill="hold" display="0">
                  <p:stCondLst>
                    <p:cond delay="indefinite"/>
                  </p:stCondLst>
                  <p:endCondLst>
                    <p:cond evt="onStopAudio" delay="0">
                      <p:tgtEl>
                        <p:sldTgt/>
                      </p:tgtEl>
                    </p:cond>
                  </p:endCondLst>
                </p:cTn>
                <p:tgtEl>
                  <p:spTgt spid="60"/>
                </p:tgtEl>
              </p:cMediaNode>
            </p:audio>
          </p:childTnLst>
        </p:cTn>
      </p:par>
    </p:tnLst>
    <p:bldLst>
      <p:bldP spid="16" grpId="0"/>
      <p:bldP spid="16" grpId="1"/>
      <p:bldP spid="17" grpId="0"/>
      <p:bldP spid="17" grpId="1"/>
      <p:bldP spid="18" grpId="0"/>
      <p:bldP spid="18" grpId="1"/>
      <p:bldP spid="19" grpId="0"/>
      <p:bldP spid="19" grpId="1"/>
      <p:bldP spid="20" grpId="0"/>
      <p:bldP spid="20" grpId="1"/>
      <p:bldP spid="21" grpId="0" bldLvl="0" animBg="1"/>
      <p:bldP spid="21" grpId="1" animBg="1"/>
      <p:bldP spid="55" grpId="0" animBg="1"/>
      <p:bldP spid="55" grpId="1" animBg="1"/>
      <p:bldP spid="56" grpId="0" animBg="1"/>
      <p:bldP spid="56" grpId="1" animBg="1"/>
      <p:bldP spid="57" grpId="0" animBg="1"/>
      <p:bldP spid="58" grpId="0" bldLvl="0" animBg="1"/>
      <p:bldP spid="58" grpId="1" animBg="1"/>
      <p:bldP spid="59" grpId="0" bldLvl="0" animBg="1"/>
      <p:bldP spid="59" grpId="1" animBg="1"/>
      <p:bldP spid="61" grpId="0"/>
      <p:bldP spid="6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85750" cy="424497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1475" y="1697355"/>
            <a:ext cx="296545" cy="411035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000">
            <a:off x="-215900" y="549910"/>
            <a:ext cx="52959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962025"/>
            <a:ext cx="396875" cy="3804285"/>
          </a:xfrm>
          <a:prstGeom prst="rect">
            <a:avLst/>
          </a:prstGeom>
        </p:spPr>
      </p:pic>
      <p:sp>
        <p:nvSpPr>
          <p:cNvPr id="37" name="矩形 36"/>
          <p:cNvSpPr/>
          <p:nvPr/>
        </p:nvSpPr>
        <p:spPr>
          <a:xfrm>
            <a:off x="286385" y="40640"/>
            <a:ext cx="4372610" cy="645160"/>
          </a:xfrm>
          <a:prstGeom prst="rect">
            <a:avLst/>
          </a:prstGeom>
        </p:spPr>
        <p:txBody>
          <a:bodyPr wrap="square">
            <a:spAutoFit/>
          </a:bodyPr>
          <a:lstStyle/>
          <a:p>
            <a:pPr algn="l"/>
            <a:r>
              <a:rPr lang="en-US" altLang="zh-CN" sz="3600" b="1" i="1">
                <a:solidFill>
                  <a:srgbClr val="FF0000"/>
                </a:solidFill>
                <a:sym typeface="+mn-ea"/>
              </a:rPr>
              <a:t>Poems from China</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grpSp>
        <p:nvGrpSpPr>
          <p:cNvPr id="54274" name="组合 1125377"/>
          <p:cNvGrpSpPr/>
          <p:nvPr/>
        </p:nvGrpSpPr>
        <p:grpSpPr>
          <a:xfrm>
            <a:off x="95250" y="685800"/>
            <a:ext cx="6854190" cy="5688330"/>
            <a:chOff x="0" y="300"/>
            <a:chExt cx="3198" cy="3720"/>
          </a:xfrm>
        </p:grpSpPr>
        <p:grpSp>
          <p:nvGrpSpPr>
            <p:cNvPr id="54275" name="组合 1125378"/>
            <p:cNvGrpSpPr/>
            <p:nvPr/>
          </p:nvGrpSpPr>
          <p:grpSpPr>
            <a:xfrm>
              <a:off x="703" y="371"/>
              <a:ext cx="1905" cy="1154"/>
              <a:chOff x="703" y="371"/>
              <a:chExt cx="1905" cy="1154"/>
            </a:xfrm>
          </p:grpSpPr>
          <p:grpSp>
            <p:nvGrpSpPr>
              <p:cNvPr id="54276" name="组合 1125379"/>
              <p:cNvGrpSpPr/>
              <p:nvPr/>
            </p:nvGrpSpPr>
            <p:grpSpPr>
              <a:xfrm>
                <a:off x="703" y="742"/>
                <a:ext cx="1905" cy="783"/>
                <a:chOff x="703" y="742"/>
                <a:chExt cx="1905" cy="783"/>
              </a:xfrm>
            </p:grpSpPr>
            <p:sp>
              <p:nvSpPr>
                <p:cNvPr id="54277" name="矩形 1125380"/>
                <p:cNvSpPr/>
                <p:nvPr/>
              </p:nvSpPr>
              <p:spPr>
                <a:xfrm>
                  <a:off x="884" y="742"/>
                  <a:ext cx="81" cy="299"/>
                </a:xfrm>
                <a:prstGeom prst="rect">
                  <a:avLst/>
                </a:prstGeom>
                <a:noFill/>
                <a:ln w="9525">
                  <a:noFill/>
                </a:ln>
              </p:spPr>
              <p:txBody>
                <a:bodyPr wrap="square" anchor="t" anchorCtr="0">
                  <a:spAutoFit/>
                </a:bodyPr>
                <a:lstStyle/>
                <a:p>
                  <a:endParaRPr lang="zh-CN" altLang="en-US" sz="2400" dirty="0">
                    <a:solidFill>
                      <a:srgbClr val="BC08A2"/>
                    </a:solidFill>
                    <a:latin typeface="Arial" panose="020B0604020202020204" pitchFamily="34" charset="0"/>
                    <a:ea typeface="宋体" panose="02010600030101010101" pitchFamily="2" charset="-122"/>
                  </a:endParaRPr>
                </a:p>
              </p:txBody>
            </p:sp>
            <p:sp>
              <p:nvSpPr>
                <p:cNvPr id="54278" name="矩形 1125381"/>
                <p:cNvSpPr/>
                <p:nvPr/>
              </p:nvSpPr>
              <p:spPr>
                <a:xfrm>
                  <a:off x="703" y="1117"/>
                  <a:ext cx="1905" cy="408"/>
                </a:xfrm>
                <a:prstGeom prst="rect">
                  <a:avLst/>
                </a:prstGeom>
                <a:noFill/>
                <a:ln w="9525">
                  <a:noFill/>
                </a:ln>
              </p:spPr>
              <p:txBody>
                <a:bodyPr anchor="t" anchorCtr="0">
                  <a:spAutoFit/>
                </a:bodyPr>
                <a:lstStyle/>
                <a:p>
                  <a:pPr>
                    <a:lnSpc>
                      <a:spcPct val="145000"/>
                    </a:lnSpc>
                  </a:pPr>
                  <a:endParaRPr lang="zh-CN" altLang="en-US" sz="2400" dirty="0">
                    <a:solidFill>
                      <a:schemeClr val="tx2"/>
                    </a:solidFill>
                    <a:latin typeface="Times New Roman" panose="02020603050405020304" charset="0"/>
                    <a:ea typeface="宋体" panose="02010600030101010101" pitchFamily="2" charset="-122"/>
                  </a:endParaRPr>
                </a:p>
              </p:txBody>
            </p:sp>
          </p:grpSp>
          <p:sp>
            <p:nvSpPr>
              <p:cNvPr id="54279" name="文本框 1125382"/>
              <p:cNvSpPr txBox="1"/>
              <p:nvPr/>
            </p:nvSpPr>
            <p:spPr>
              <a:xfrm>
                <a:off x="884" y="371"/>
                <a:ext cx="1641" cy="341"/>
              </a:xfrm>
              <a:prstGeom prst="rect">
                <a:avLst/>
              </a:prstGeom>
              <a:noFill/>
              <a:ln w="9525">
                <a:noFill/>
              </a:ln>
            </p:spPr>
            <p:txBody>
              <a:bodyPr anchor="t" anchorCtr="0">
                <a:spAutoFit/>
              </a:bodyPr>
              <a:lstStyle/>
              <a:p>
                <a:pPr algn="ctr"/>
                <a:r>
                  <a:rPr lang="zh-CN" altLang="en-US" sz="2800" b="1" dirty="0">
                    <a:solidFill>
                      <a:schemeClr val="tx1"/>
                    </a:solidFill>
                    <a:latin typeface="Times New Roman" panose="02020603050405020304" charset="0"/>
                    <a:ea typeface="宋体" panose="02010600030101010101" pitchFamily="2" charset="-122"/>
                  </a:rPr>
                  <a:t>望夫石</a:t>
                </a:r>
                <a:endParaRPr lang="zh-CN" altLang="en-US" sz="2800" b="1" dirty="0">
                  <a:solidFill>
                    <a:schemeClr val="tx1"/>
                  </a:solidFill>
                  <a:latin typeface="Times New Roman" panose="02020603050405020304" charset="0"/>
                  <a:ea typeface="宋体" panose="02010600030101010101" pitchFamily="2" charset="-122"/>
                </a:endParaRPr>
              </a:p>
            </p:txBody>
          </p:sp>
        </p:grpSp>
        <p:sp>
          <p:nvSpPr>
            <p:cNvPr id="54280" name="竖卷形 1125383"/>
            <p:cNvSpPr/>
            <p:nvPr/>
          </p:nvSpPr>
          <p:spPr>
            <a:xfrm>
              <a:off x="0" y="300"/>
              <a:ext cx="3198" cy="3720"/>
            </a:xfrm>
            <a:prstGeom prst="verticalScroll">
              <a:avLst>
                <a:gd name="adj" fmla="val 12500"/>
              </a:avLst>
            </a:prstGeom>
            <a:noFill/>
            <a:ln w="28575" cap="flat" cmpd="sng">
              <a:solidFill>
                <a:schemeClr val="accent2"/>
              </a:solidFill>
              <a:prstDash val="solid"/>
              <a:round/>
              <a:headEnd type="none" w="med" len="med"/>
              <a:tailEnd type="none" w="med" len="med"/>
            </a:ln>
          </p:spPr>
          <p:txBody>
            <a:bodyPr anchor="t" anchorCtr="0"/>
            <a:lstStyle/>
            <a:p>
              <a:endParaRPr lang="zh-CN" altLang="en-US">
                <a:latin typeface="Times New Roman" panose="02020603050405020304" charset="0"/>
                <a:ea typeface="黑体" panose="02010609060101010101" charset="-122"/>
              </a:endParaRPr>
            </a:p>
          </p:txBody>
        </p:sp>
      </p:grpSp>
      <p:sp>
        <p:nvSpPr>
          <p:cNvPr id="4" name="文本框 3"/>
          <p:cNvSpPr txBox="1"/>
          <p:nvPr/>
        </p:nvSpPr>
        <p:spPr>
          <a:xfrm>
            <a:off x="1120775" y="1562100"/>
            <a:ext cx="4803140" cy="4399915"/>
          </a:xfrm>
          <a:prstGeom prst="rect">
            <a:avLst/>
          </a:prstGeom>
          <a:noFill/>
        </p:spPr>
        <p:txBody>
          <a:bodyPr wrap="square" rtlCol="0">
            <a:spAutoFit/>
          </a:bodyPr>
          <a:lstStyle/>
          <a:p>
            <a:r>
              <a:rPr lang="en-US" altLang="zh-CN" sz="4000" b="1">
                <a:solidFill>
                  <a:srgbClr val="FF0000"/>
                </a:solidFill>
                <a:latin typeface="Times New Roman" panose="02020603050405020304" charset="0"/>
                <a:cs typeface="Times New Roman" panose="02020603050405020304" charset="0"/>
                <a:sym typeface="+mn-ea"/>
              </a:rPr>
              <a:t>F</a:t>
            </a:r>
            <a:endParaRPr lang="en-US" altLang="zh-CN">
              <a:solidFill>
                <a:srgbClr val="FF0000"/>
              </a:solidFill>
              <a:latin typeface="Times New Roman" panose="02020603050405020304" charset="0"/>
              <a:ea typeface="宋体" panose="02010600030101010101" pitchFamily="2" charset="-122"/>
              <a:sym typeface="+mn-ea"/>
            </a:endParaRPr>
          </a:p>
          <a:p>
            <a:r>
              <a:rPr lang="en-US" altLang="zh-CN" sz="2400">
                <a:solidFill>
                  <a:schemeClr val="tx1"/>
                </a:solidFill>
                <a:latin typeface="Times New Roman" panose="02020603050405020304" charset="0"/>
                <a:ea typeface="宋体" panose="02010600030101010101" pitchFamily="2" charset="-122"/>
                <a:sym typeface="+mn-ea"/>
              </a:rPr>
              <a:t>Where she awaits her husband</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On and on the river flows</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Never looking back</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Transformed into stone</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Day by day upon the mountain top</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Wind and rain revolve.</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Should the </a:t>
            </a:r>
            <a:r>
              <a:rPr lang="en-US" altLang="zh-CN" sz="2400" err="1">
                <a:solidFill>
                  <a:schemeClr val="tx1"/>
                </a:solidFill>
                <a:latin typeface="Times New Roman" panose="02020603050405020304" charset="0"/>
                <a:ea typeface="宋体" panose="02010600030101010101" pitchFamily="2" charset="-122"/>
                <a:sym typeface="+mn-ea"/>
              </a:rPr>
              <a:t>traveller</a:t>
            </a:r>
            <a:r>
              <a:rPr lang="en-US" altLang="zh-CN" sz="2400">
                <a:solidFill>
                  <a:schemeClr val="tx1"/>
                </a:solidFill>
                <a:latin typeface="Times New Roman" panose="02020603050405020304" charset="0"/>
                <a:ea typeface="宋体" panose="02010600030101010101" pitchFamily="2" charset="-122"/>
                <a:sym typeface="+mn-ea"/>
              </a:rPr>
              <a:t> return,</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This stone would utter speech.    </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                          </a:t>
            </a:r>
            <a:endParaRPr lang="en-US" altLang="zh-CN" sz="2400">
              <a:solidFill>
                <a:schemeClr val="tx1"/>
              </a:solidFill>
              <a:latin typeface="Times New Roman" panose="02020603050405020304" charset="0"/>
              <a:ea typeface="宋体" panose="02010600030101010101" pitchFamily="2" charset="-122"/>
              <a:sym typeface="+mn-ea"/>
            </a:endParaRPr>
          </a:p>
          <a:p>
            <a:r>
              <a:rPr lang="en-US" altLang="zh-CN" sz="2400">
                <a:solidFill>
                  <a:schemeClr val="tx1"/>
                </a:solidFill>
                <a:latin typeface="Times New Roman" panose="02020603050405020304" charset="0"/>
                <a:ea typeface="宋体" panose="02010600030101010101" pitchFamily="2" charset="-122"/>
                <a:sym typeface="+mn-ea"/>
              </a:rPr>
              <a:t>                           -----by Wang </a:t>
            </a:r>
            <a:r>
              <a:rPr lang="en-US" altLang="zh-CN" sz="2400" err="1">
                <a:solidFill>
                  <a:schemeClr val="tx1"/>
                </a:solidFill>
                <a:latin typeface="Times New Roman" panose="02020603050405020304" charset="0"/>
                <a:ea typeface="宋体" panose="02010600030101010101" pitchFamily="2" charset="-122"/>
                <a:sym typeface="+mn-ea"/>
              </a:rPr>
              <a:t>jian</a:t>
            </a:r>
            <a:endParaRPr lang="en-US" altLang="zh-CN" sz="2400" err="1">
              <a:solidFill>
                <a:schemeClr val="tx1"/>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7080250" y="478155"/>
            <a:ext cx="4371340" cy="460375"/>
          </a:xfrm>
          <a:prstGeom prst="rect">
            <a:avLst/>
          </a:prstGeom>
          <a:gradFill>
            <a:gsLst>
              <a:gs pos="19000">
                <a:srgbClr val="FFB9B9"/>
              </a:gs>
              <a:gs pos="64000">
                <a:srgbClr val="FF8F8E"/>
              </a:gs>
              <a:gs pos="44000">
                <a:srgbClr val="FE9E9F"/>
              </a:gs>
              <a:gs pos="84000">
                <a:srgbClr val="FF7373"/>
              </a:gs>
            </a:gsLst>
            <a:lin scaled="1"/>
          </a:gradFill>
          <a:ln w="57150">
            <a:gradFill>
              <a:gsLst>
                <a:gs pos="0">
                  <a:srgbClr val="FECF40"/>
                </a:gs>
                <a:gs pos="100000">
                  <a:srgbClr val="846C21"/>
                </a:gs>
              </a:gsLst>
            </a:gradFill>
            <a:prstDash val="sysDash"/>
          </a:ln>
        </p:spPr>
        <p:txBody>
          <a:bodyPr wrap="square" rtlCol="0">
            <a:spAutoFit/>
          </a:bodyPr>
          <a:lstStyle/>
          <a:p>
            <a:r>
              <a:rPr lang="en-US" altLang="zh-CN" sz="2400" b="1">
                <a:latin typeface="Times New Roman" panose="02020603050405020304" charset="0"/>
                <a:cs typeface="Times New Roman" panose="02020603050405020304" charset="0"/>
              </a:rPr>
              <a:t>There is a beautiful legend.</a:t>
            </a:r>
            <a:endParaRPr lang="en-US" altLang="zh-CN" sz="2400" b="1">
              <a:latin typeface="Times New Roman" panose="02020603050405020304" charset="0"/>
              <a:cs typeface="Times New Roman" panose="02020603050405020304" charset="0"/>
            </a:endParaRPr>
          </a:p>
        </p:txBody>
      </p:sp>
      <p:pic>
        <p:nvPicPr>
          <p:cNvPr id="6" name="图片 5" descr="6"/>
          <p:cNvPicPr>
            <a:picLocks noChangeAspect="1"/>
          </p:cNvPicPr>
          <p:nvPr/>
        </p:nvPicPr>
        <p:blipFill>
          <a:blip r:embed="rId13"/>
          <a:srcRect l="61377"/>
          <a:stretch>
            <a:fillRect/>
          </a:stretch>
        </p:blipFill>
        <p:spPr>
          <a:xfrm>
            <a:off x="9157970" y="1697355"/>
            <a:ext cx="2782570" cy="4638040"/>
          </a:xfrm>
          <a:prstGeom prst="rect">
            <a:avLst/>
          </a:prstGeom>
        </p:spPr>
      </p:pic>
      <p:grpSp>
        <p:nvGrpSpPr>
          <p:cNvPr id="10" name="组合 9"/>
          <p:cNvGrpSpPr/>
          <p:nvPr/>
        </p:nvGrpSpPr>
        <p:grpSpPr>
          <a:xfrm>
            <a:off x="7263130" y="1736725"/>
            <a:ext cx="1962785" cy="4573905"/>
            <a:chOff x="12203" y="2918"/>
            <a:chExt cx="3091" cy="7203"/>
          </a:xfrm>
        </p:grpSpPr>
        <p:pic>
          <p:nvPicPr>
            <p:cNvPr id="7" name="图片 6" descr="5"/>
            <p:cNvPicPr>
              <a:picLocks noChangeAspect="1"/>
            </p:cNvPicPr>
            <p:nvPr/>
          </p:nvPicPr>
          <p:blipFill>
            <a:blip r:embed="rId14"/>
            <a:stretch>
              <a:fillRect/>
            </a:stretch>
          </p:blipFill>
          <p:spPr>
            <a:xfrm>
              <a:off x="12669" y="2918"/>
              <a:ext cx="2159" cy="5901"/>
            </a:xfrm>
            <a:prstGeom prst="rect">
              <a:avLst/>
            </a:prstGeom>
          </p:spPr>
        </p:pic>
        <p:pic>
          <p:nvPicPr>
            <p:cNvPr id="8" name="图片 7" descr="8"/>
            <p:cNvPicPr>
              <a:picLocks noChangeAspect="1"/>
            </p:cNvPicPr>
            <p:nvPr/>
          </p:nvPicPr>
          <p:blipFill>
            <a:blip r:embed="rId15"/>
            <a:srcRect r="-18" b="3368"/>
            <a:stretch>
              <a:fillRect/>
            </a:stretch>
          </p:blipFill>
          <p:spPr>
            <a:xfrm>
              <a:off x="12203" y="7727"/>
              <a:ext cx="3091" cy="2394"/>
            </a:xfrm>
            <a:prstGeom prst="rect">
              <a:avLst/>
            </a:prstGeom>
          </p:spPr>
        </p:pic>
      </p:grpSp>
      <p:sp>
        <p:nvSpPr>
          <p:cNvPr id="59" name="圆角矩形 58"/>
          <p:cNvSpPr/>
          <p:nvPr/>
        </p:nvSpPr>
        <p:spPr>
          <a:xfrm>
            <a:off x="6591300" y="1315720"/>
            <a:ext cx="5363210" cy="512254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7377430" y="1373505"/>
            <a:ext cx="3822065" cy="95313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Translate the poem </a:t>
            </a:r>
            <a:endParaRPr lang="en-US" altLang="zh-CN" sz="2800">
              <a:latin typeface="Times New Roman" panose="02020603050405020304" charset="0"/>
              <a:cs typeface="Times New Roman" panose="02020603050405020304" charset="0"/>
            </a:endParaRPr>
          </a:p>
          <a:p>
            <a:pPr algn="ctr"/>
            <a:r>
              <a:rPr lang="en-US" altLang="zh-CN" sz="2800">
                <a:latin typeface="Times New Roman" panose="02020603050405020304" charset="0"/>
                <a:cs typeface="Times New Roman" panose="02020603050405020304" charset="0"/>
              </a:rPr>
              <a:t>into Chinese.</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7263130" y="2651760"/>
            <a:ext cx="4062095" cy="3353435"/>
          </a:xfrm>
          <a:prstGeom prst="rect">
            <a:avLst/>
          </a:prstGeom>
          <a:noFill/>
        </p:spPr>
        <p:txBody>
          <a:bodyPr wrap="square" rtlCol="0">
            <a:spAutoFit/>
          </a:bodyPr>
          <a:lstStyle/>
          <a:p>
            <a:pPr algn="ctr">
              <a:spcBef>
                <a:spcPct val="50000"/>
              </a:spcBef>
            </a:pPr>
            <a:r>
              <a:rPr lang="zh-CN" altLang="en-US" sz="3200" b="1" dirty="0">
                <a:latin typeface="宋体" panose="02010600030101010101" pitchFamily="2" charset="-122"/>
                <a:ea typeface="宋体" panose="02010600030101010101" pitchFamily="2" charset="-122"/>
                <a:sym typeface="+mn-ea"/>
              </a:rPr>
              <a:t>望夫石</a:t>
            </a:r>
            <a:endParaRPr lang="zh-CN" altLang="en-US" sz="3200" b="1" dirty="0">
              <a:latin typeface="宋体" panose="02010600030101010101" pitchFamily="2" charset="-122"/>
              <a:ea typeface="宋体" panose="02010600030101010101" pitchFamily="2" charset="-122"/>
            </a:endParaRPr>
          </a:p>
          <a:p>
            <a:pPr algn="ctr">
              <a:spcBef>
                <a:spcPct val="50000"/>
              </a:spcBef>
            </a:pPr>
            <a:r>
              <a:rPr lang="zh-CN" altLang="en-US" sz="2400" b="1" dirty="0">
                <a:latin typeface="宋体" panose="02010600030101010101" pitchFamily="2" charset="-122"/>
                <a:ea typeface="宋体" panose="02010600030101010101" pitchFamily="2" charset="-122"/>
                <a:sym typeface="+mn-ea"/>
              </a:rPr>
              <a:t>望夫处，江悠悠。</a:t>
            </a:r>
            <a:endParaRPr lang="zh-CN" altLang="en-US" sz="2400" b="1" dirty="0">
              <a:latin typeface="宋体" panose="02010600030101010101" pitchFamily="2" charset="-122"/>
              <a:ea typeface="宋体" panose="02010600030101010101" pitchFamily="2" charset="-122"/>
            </a:endParaRPr>
          </a:p>
          <a:p>
            <a:pPr algn="ctr">
              <a:spcBef>
                <a:spcPct val="50000"/>
              </a:spcBef>
            </a:pPr>
            <a:r>
              <a:rPr lang="zh-CN" altLang="en-US" sz="2400" b="1" dirty="0">
                <a:latin typeface="宋体" panose="02010600030101010101" pitchFamily="2" charset="-122"/>
                <a:ea typeface="宋体" panose="02010600030101010101" pitchFamily="2" charset="-122"/>
                <a:sym typeface="+mn-ea"/>
              </a:rPr>
              <a:t>化为石，不回头。</a:t>
            </a:r>
            <a:endParaRPr lang="zh-CN" altLang="en-US" sz="2400" b="1" dirty="0">
              <a:latin typeface="宋体" panose="02010600030101010101" pitchFamily="2" charset="-122"/>
              <a:ea typeface="宋体" panose="02010600030101010101" pitchFamily="2" charset="-122"/>
            </a:endParaRPr>
          </a:p>
          <a:p>
            <a:pPr algn="ctr">
              <a:spcBef>
                <a:spcPct val="50000"/>
              </a:spcBef>
            </a:pPr>
            <a:r>
              <a:rPr lang="zh-CN" altLang="en-US" sz="2400" b="1" dirty="0">
                <a:latin typeface="宋体" panose="02010600030101010101" pitchFamily="2" charset="-122"/>
                <a:ea typeface="宋体" panose="02010600030101010101" pitchFamily="2" charset="-122"/>
                <a:sym typeface="+mn-ea"/>
              </a:rPr>
              <a:t>山头日日风复雨，</a:t>
            </a:r>
            <a:endParaRPr lang="zh-CN" altLang="en-US" sz="2400" b="1" dirty="0">
              <a:latin typeface="宋体" panose="02010600030101010101" pitchFamily="2" charset="-122"/>
              <a:ea typeface="宋体" panose="02010600030101010101" pitchFamily="2" charset="-122"/>
            </a:endParaRPr>
          </a:p>
          <a:p>
            <a:pPr algn="ctr">
              <a:spcBef>
                <a:spcPct val="50000"/>
              </a:spcBef>
            </a:pPr>
            <a:r>
              <a:rPr lang="zh-CN" altLang="en-US" sz="2400" b="1" dirty="0">
                <a:latin typeface="宋体" panose="02010600030101010101" pitchFamily="2" charset="-122"/>
                <a:ea typeface="宋体" panose="02010600030101010101" pitchFamily="2" charset="-122"/>
                <a:sym typeface="+mn-ea"/>
              </a:rPr>
              <a:t>行人归来石应语</a:t>
            </a:r>
            <a:r>
              <a:rPr lang="zh-CN" altLang="en-US" sz="2400" dirty="0">
                <a:latin typeface="宋体" panose="02010600030101010101" pitchFamily="2" charset="-122"/>
                <a:ea typeface="宋体" panose="02010600030101010101" pitchFamily="2" charset="-122"/>
                <a:sym typeface="+mn-ea"/>
              </a:rPr>
              <a:t>。</a:t>
            </a:r>
            <a:endParaRPr lang="zh-CN" altLang="en-US" sz="2400" dirty="0">
              <a:latin typeface="宋体" panose="02010600030101010101" pitchFamily="2" charset="-122"/>
              <a:ea typeface="宋体" panose="02010600030101010101" pitchFamily="2" charset="-122"/>
              <a:sym typeface="+mn-ea"/>
            </a:endParaRPr>
          </a:p>
          <a:p>
            <a:pPr algn="ctr">
              <a:spcBef>
                <a:spcPct val="50000"/>
              </a:spcBef>
            </a:pPr>
            <a:r>
              <a:rPr lang="zh-CN" altLang="en-US" sz="2400" dirty="0">
                <a:latin typeface="宋体" panose="02010600030101010101" pitchFamily="2" charset="-122"/>
                <a:ea typeface="宋体" panose="02010600030101010101" pitchFamily="2" charset="-122"/>
                <a:sym typeface="+mn-ea"/>
              </a:rPr>
              <a:t> </a:t>
            </a:r>
            <a:r>
              <a:rPr lang="en-US" altLang="zh-CN" sz="2400" dirty="0">
                <a:latin typeface="宋体" panose="02010600030101010101" pitchFamily="2" charset="-122"/>
                <a:ea typeface="宋体" panose="02010600030101010101" pitchFamily="2" charset="-122"/>
                <a:sym typeface="+mn-ea"/>
              </a:rPr>
              <a:t>      </a:t>
            </a:r>
            <a:r>
              <a:rPr lang="en-US" altLang="zh-CN" sz="2400" b="1" dirty="0">
                <a:latin typeface="宋体" panose="02010600030101010101" pitchFamily="2" charset="-122"/>
                <a:ea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sym typeface="+mn-ea"/>
              </a:rPr>
              <a:t>王健</a:t>
            </a:r>
            <a:endParaRPr lang="zh-CN" altLang="en-US" sz="2400" b="1" dirty="0">
              <a:latin typeface="宋体" panose="02010600030101010101" pitchFamily="2" charset="-122"/>
              <a:ea typeface="宋体" panose="02010600030101010101" pitchFamily="2" charset="-122"/>
            </a:endParaRPr>
          </a:p>
        </p:txBody>
      </p:sp>
      <p:pic>
        <p:nvPicPr>
          <p:cNvPr id="19" name="图片 18" descr="9王建"/>
          <p:cNvPicPr>
            <a:picLocks noChangeAspect="1"/>
          </p:cNvPicPr>
          <p:nvPr/>
        </p:nvPicPr>
        <p:blipFill>
          <a:blip r:embed="rId16"/>
          <a:stretch>
            <a:fillRect/>
          </a:stretch>
        </p:blipFill>
        <p:spPr>
          <a:xfrm>
            <a:off x="1421765" y="5222240"/>
            <a:ext cx="1501775" cy="1216025"/>
          </a:xfrm>
          <a:prstGeom prst="rect">
            <a:avLst/>
          </a:prstGeom>
        </p:spPr>
      </p:pic>
      <p:pic>
        <p:nvPicPr>
          <p:cNvPr id="20" name="37bd3f8013d5d126cc51ce48a740ddb2">
            <a:hlinkClick r:id="" action="ppaction://media"/>
          </p:cNvPr>
          <p:cNvPicPr/>
          <p:nvPr>
            <a:videoFile r:link="rId17"/>
            <p:extLst>
              <p:ext uri="{DAA4B4D4-6D71-4841-9C94-3DE7FCFB9230}">
                <p14:media xmlns:p14="http://schemas.microsoft.com/office/powerpoint/2010/main" r:link="rId18"/>
              </p:ext>
            </p:extLst>
          </p:nvPr>
        </p:nvPicPr>
        <p:blipFill>
          <a:blip r:embed="rId19"/>
          <a:stretch>
            <a:fillRect/>
          </a:stretch>
        </p:blipFill>
        <p:spPr>
          <a:xfrm>
            <a:off x="0" y="36830"/>
            <a:ext cx="12124690" cy="6870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750" fill="hold"/>
                                        <p:tgtEl>
                                          <p:spTgt spid="47"/>
                                        </p:tgtEl>
                                        <p:attrNameLst>
                                          <p:attrName>ppt_w</p:attrName>
                                        </p:attrNameLst>
                                      </p:cBhvr>
                                      <p:tavLst>
                                        <p:tav tm="0">
                                          <p:val>
                                            <p:fltVal val="0"/>
                                          </p:val>
                                        </p:tav>
                                        <p:tav tm="100000">
                                          <p:val>
                                            <p:strVal val="#ppt_w"/>
                                          </p:val>
                                        </p:tav>
                                      </p:tavLst>
                                    </p:anim>
                                    <p:anim calcmode="lin" valueType="num">
                                      <p:cBhvr>
                                        <p:cTn id="14" dur="750" fill="hold"/>
                                        <p:tgtEl>
                                          <p:spTgt spid="47"/>
                                        </p:tgtEl>
                                        <p:attrNameLst>
                                          <p:attrName>ppt_h</p:attrName>
                                        </p:attrNameLst>
                                      </p:cBhvr>
                                      <p:tavLst>
                                        <p:tav tm="0">
                                          <p:val>
                                            <p:fltVal val="0"/>
                                          </p:val>
                                        </p:tav>
                                        <p:tav tm="100000">
                                          <p:val>
                                            <p:strVal val="#ppt_h"/>
                                          </p:val>
                                        </p:tav>
                                      </p:tavLst>
                                    </p:anim>
                                    <p:animEffect transition="in" filter="fade">
                                      <p:cBhvr>
                                        <p:cTn id="15" dur="750"/>
                                        <p:tgtEl>
                                          <p:spTgt spid="47"/>
                                        </p:tgtEl>
                                      </p:cBhvr>
                                    </p:animEffect>
                                  </p:childTnLst>
                                </p:cTn>
                              </p:par>
                              <p:par>
                                <p:cTn id="16" presetID="53" presetClass="entr" presetSubtype="16"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750" fill="hold"/>
                                        <p:tgtEl>
                                          <p:spTgt spid="50"/>
                                        </p:tgtEl>
                                        <p:attrNameLst>
                                          <p:attrName>ppt_w</p:attrName>
                                        </p:attrNameLst>
                                      </p:cBhvr>
                                      <p:tavLst>
                                        <p:tav tm="0">
                                          <p:val>
                                            <p:fltVal val="0"/>
                                          </p:val>
                                        </p:tav>
                                        <p:tav tm="100000">
                                          <p:val>
                                            <p:strVal val="#ppt_w"/>
                                          </p:val>
                                        </p:tav>
                                      </p:tavLst>
                                    </p:anim>
                                    <p:anim calcmode="lin" valueType="num">
                                      <p:cBhvr>
                                        <p:cTn id="19" dur="750" fill="hold"/>
                                        <p:tgtEl>
                                          <p:spTgt spid="50"/>
                                        </p:tgtEl>
                                        <p:attrNameLst>
                                          <p:attrName>ppt_h</p:attrName>
                                        </p:attrNameLst>
                                      </p:cBhvr>
                                      <p:tavLst>
                                        <p:tav tm="0">
                                          <p:val>
                                            <p:fltVal val="0"/>
                                          </p:val>
                                        </p:tav>
                                        <p:tav tm="100000">
                                          <p:val>
                                            <p:strVal val="#ppt_h"/>
                                          </p:val>
                                        </p:tav>
                                      </p:tavLst>
                                    </p:anim>
                                    <p:animEffect transition="in" filter="fade">
                                      <p:cBhvr>
                                        <p:cTn id="20" dur="750"/>
                                        <p:tgtEl>
                                          <p:spTgt spid="50"/>
                                        </p:tgtEl>
                                      </p:cBhvr>
                                    </p:animEffect>
                                  </p:childTnLst>
                                </p:cTn>
                              </p:par>
                              <p:par>
                                <p:cTn id="21" presetID="53" presetClass="entr" presetSubtype="16"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750" fill="hold"/>
                                        <p:tgtEl>
                                          <p:spTgt spid="48"/>
                                        </p:tgtEl>
                                        <p:attrNameLst>
                                          <p:attrName>ppt_w</p:attrName>
                                        </p:attrNameLst>
                                      </p:cBhvr>
                                      <p:tavLst>
                                        <p:tav tm="0">
                                          <p:val>
                                            <p:fltVal val="0"/>
                                          </p:val>
                                        </p:tav>
                                        <p:tav tm="100000">
                                          <p:val>
                                            <p:strVal val="#ppt_w"/>
                                          </p:val>
                                        </p:tav>
                                      </p:tavLst>
                                    </p:anim>
                                    <p:anim calcmode="lin" valueType="num">
                                      <p:cBhvr>
                                        <p:cTn id="24" dur="750" fill="hold"/>
                                        <p:tgtEl>
                                          <p:spTgt spid="48"/>
                                        </p:tgtEl>
                                        <p:attrNameLst>
                                          <p:attrName>ppt_h</p:attrName>
                                        </p:attrNameLst>
                                      </p:cBhvr>
                                      <p:tavLst>
                                        <p:tav tm="0">
                                          <p:val>
                                            <p:fltVal val="0"/>
                                          </p:val>
                                        </p:tav>
                                        <p:tav tm="100000">
                                          <p:val>
                                            <p:strVal val="#ppt_h"/>
                                          </p:val>
                                        </p:tav>
                                      </p:tavLst>
                                    </p:anim>
                                    <p:animEffect transition="in" filter="fade">
                                      <p:cBhvr>
                                        <p:cTn id="25" dur="750"/>
                                        <p:tgtEl>
                                          <p:spTgt spid="48"/>
                                        </p:tgtEl>
                                      </p:cBhvr>
                                    </p:animEffect>
                                  </p:childTnLst>
                                </p:cTn>
                              </p:par>
                              <p:par>
                                <p:cTn id="26" presetID="53" presetClass="entr" presetSubtype="16"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750" fill="hold"/>
                                        <p:tgtEl>
                                          <p:spTgt spid="49"/>
                                        </p:tgtEl>
                                        <p:attrNameLst>
                                          <p:attrName>ppt_w</p:attrName>
                                        </p:attrNameLst>
                                      </p:cBhvr>
                                      <p:tavLst>
                                        <p:tav tm="0">
                                          <p:val>
                                            <p:fltVal val="0"/>
                                          </p:val>
                                        </p:tav>
                                        <p:tav tm="100000">
                                          <p:val>
                                            <p:strVal val="#ppt_w"/>
                                          </p:val>
                                        </p:tav>
                                      </p:tavLst>
                                    </p:anim>
                                    <p:anim calcmode="lin" valueType="num">
                                      <p:cBhvr>
                                        <p:cTn id="29" dur="750" fill="hold"/>
                                        <p:tgtEl>
                                          <p:spTgt spid="49"/>
                                        </p:tgtEl>
                                        <p:attrNameLst>
                                          <p:attrName>ppt_h</p:attrName>
                                        </p:attrNameLst>
                                      </p:cBhvr>
                                      <p:tavLst>
                                        <p:tav tm="0">
                                          <p:val>
                                            <p:fltVal val="0"/>
                                          </p:val>
                                        </p:tav>
                                        <p:tav tm="100000">
                                          <p:val>
                                            <p:strVal val="#ppt_h"/>
                                          </p:val>
                                        </p:tav>
                                      </p:tavLst>
                                    </p:anim>
                                    <p:animEffect transition="in" filter="fade">
                                      <p:cBhvr>
                                        <p:cTn id="30" dur="750"/>
                                        <p:tgtEl>
                                          <p:spTgt spid="49"/>
                                        </p:tgtEl>
                                      </p:cBhvr>
                                    </p:animEffect>
                                  </p:childTnLst>
                                </p:cTn>
                              </p:par>
                              <p:par>
                                <p:cTn id="31" presetID="53" presetClass="entr" presetSubtype="16"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750" fill="hold"/>
                                        <p:tgtEl>
                                          <p:spTgt spid="51"/>
                                        </p:tgtEl>
                                        <p:attrNameLst>
                                          <p:attrName>ppt_w</p:attrName>
                                        </p:attrNameLst>
                                      </p:cBhvr>
                                      <p:tavLst>
                                        <p:tav tm="0">
                                          <p:val>
                                            <p:fltVal val="0"/>
                                          </p:val>
                                        </p:tav>
                                        <p:tav tm="100000">
                                          <p:val>
                                            <p:strVal val="#ppt_w"/>
                                          </p:val>
                                        </p:tav>
                                      </p:tavLst>
                                    </p:anim>
                                    <p:anim calcmode="lin" valueType="num">
                                      <p:cBhvr>
                                        <p:cTn id="34" dur="750" fill="hold"/>
                                        <p:tgtEl>
                                          <p:spTgt spid="51"/>
                                        </p:tgtEl>
                                        <p:attrNameLst>
                                          <p:attrName>ppt_h</p:attrName>
                                        </p:attrNameLst>
                                      </p:cBhvr>
                                      <p:tavLst>
                                        <p:tav tm="0">
                                          <p:val>
                                            <p:fltVal val="0"/>
                                          </p:val>
                                        </p:tav>
                                        <p:tav tm="100000">
                                          <p:val>
                                            <p:strVal val="#ppt_h"/>
                                          </p:val>
                                        </p:tav>
                                      </p:tavLst>
                                    </p:anim>
                                    <p:animEffect transition="in" filter="fade">
                                      <p:cBhvr>
                                        <p:cTn id="35" dur="75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linds(horizontal)">
                                      <p:cBhvr>
                                        <p:cTn id="40" dur="500"/>
                                        <p:tgtEl>
                                          <p:spTgt spid="5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9" repeatCount="indefinite" fill="hold" display="0">
                  <p:stCondLst>
                    <p:cond delay="indefinite"/>
                  </p:stCondLst>
                  <p:endCondLst>
                    <p:cond evt="onStopAudio" delay="0">
                      <p:tgtEl>
                        <p:sldTgt/>
                      </p:tgtEl>
                    </p:cond>
                  </p:endCondLst>
                </p:cTn>
                <p:tgtEl>
                  <p:spTgt spid="60"/>
                </p:tgtEl>
              </p:cMediaNode>
            </p:audio>
          </p:childTnLst>
        </p:cTn>
      </p:par>
    </p:tnLst>
    <p:bldLst>
      <p:bldP spid="5" grpId="0" bldLvl="0" animBg="1"/>
      <p:bldP spid="5" grpId="1" animBg="1"/>
      <p:bldP spid="59" grpId="0" animBg="1"/>
      <p:bldP spid="59" grpId="1" animBg="1"/>
      <p:bldP spid="14" grpId="0" animBg="1"/>
      <p:bldP spid="14"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添加标题"/>
          <p:cNvSpPr/>
          <p:nvPr/>
        </p:nvSpPr>
        <p:spPr>
          <a:xfrm>
            <a:off x="1240790" y="329565"/>
            <a:ext cx="9495790" cy="829945"/>
          </a:xfrm>
          <a:prstGeom prst="rect">
            <a:avLst/>
          </a:prstGeom>
          <a:noFill/>
        </p:spPr>
        <p:txBody>
          <a:bodyPr wrap="square" rtlCol="0">
            <a:spAutoFit/>
          </a:bodyPr>
          <a:lstStyle/>
          <a:p>
            <a:pPr algn="ctr"/>
            <a:r>
              <a:rPr lang="zh-CN" altLang="en-US"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选择性必修</a:t>
            </a:r>
            <a:r>
              <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Book3 Unit 5  Poems</a:t>
            </a:r>
            <a:endPar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11" name="图片 10" descr="a76ffed4-38c1-477f-9a0a-1e8b3f3d8c28"/>
          <p:cNvPicPr>
            <a:picLocks noChangeAspect="1"/>
          </p:cNvPicPr>
          <p:nvPr/>
        </p:nvPicPr>
        <p:blipFill>
          <a:blip r:embed="rId4"/>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08715" y="6125845"/>
            <a:ext cx="883285" cy="732155"/>
          </a:xfrm>
          <a:prstGeom prst="rect">
            <a:avLst/>
          </a:prstGeom>
        </p:spPr>
      </p:pic>
      <p:sp>
        <p:nvSpPr>
          <p:cNvPr id="2" name="圆角矩形 1"/>
          <p:cNvSpPr/>
          <p:nvPr/>
        </p:nvSpPr>
        <p:spPr>
          <a:xfrm>
            <a:off x="856615" y="1291590"/>
            <a:ext cx="9879965" cy="1368425"/>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Period 1 :  Reading and Thinking</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endParaRPr>
          </a:p>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A Few Simple Forms Of English Poems</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p:txBody>
      </p:sp>
      <p:sp>
        <p:nvSpPr>
          <p:cNvPr id="13" name="文本框 12"/>
          <p:cNvSpPr txBox="1"/>
          <p:nvPr/>
        </p:nvSpPr>
        <p:spPr>
          <a:xfrm>
            <a:off x="4959985" y="5844540"/>
            <a:ext cx="5355590" cy="46037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cs typeface="宋体" panose="02010600030101010101" pitchFamily="2" charset="-122"/>
              </a:rPr>
              <a:t>杭州二中树兰实验学校</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郭合英</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il_340x270.1655737290_bv05"/>
          <p:cNvPicPr>
            <a:picLocks noChangeAspect="1"/>
          </p:cNvPicPr>
          <p:nvPr/>
        </p:nvPicPr>
        <p:blipFill>
          <a:blip r:embed="rId5"/>
          <a:stretch>
            <a:fillRect/>
          </a:stretch>
        </p:blipFill>
        <p:spPr>
          <a:xfrm rot="21120000">
            <a:off x="6743700" y="3014980"/>
            <a:ext cx="3996690" cy="2249170"/>
          </a:xfrm>
          <a:prstGeom prst="rect">
            <a:avLst/>
          </a:prstGeom>
        </p:spPr>
      </p:pic>
      <p:pic>
        <p:nvPicPr>
          <p:cNvPr id="19" name="图片 18" descr="5cac826a-5bdb-4d78-b0e2-a08fbcdbebc0"/>
          <p:cNvPicPr>
            <a:picLocks noChangeAspect="1"/>
          </p:cNvPicPr>
          <p:nvPr/>
        </p:nvPicPr>
        <p:blipFill>
          <a:blip r:embed="rId6"/>
          <a:stretch>
            <a:fillRect/>
          </a:stretch>
        </p:blipFill>
        <p:spPr>
          <a:xfrm>
            <a:off x="9984740" y="-102235"/>
            <a:ext cx="2106930" cy="3725545"/>
          </a:xfrm>
          <a:prstGeom prst="rect">
            <a:avLst/>
          </a:prstGeom>
        </p:spPr>
      </p:pic>
      <p:pic>
        <p:nvPicPr>
          <p:cNvPr id="20" name="图片 19" descr="b3e28de6-62c5-462c-bf36-dfd970f03db6 (1)"/>
          <p:cNvPicPr>
            <a:picLocks noChangeAspect="1"/>
          </p:cNvPicPr>
          <p:nvPr/>
        </p:nvPicPr>
        <p:blipFill>
          <a:blip r:embed="rId7"/>
          <a:stretch>
            <a:fillRect/>
          </a:stretch>
        </p:blipFill>
        <p:spPr>
          <a:xfrm>
            <a:off x="200025" y="2637790"/>
            <a:ext cx="1986280" cy="4067175"/>
          </a:xfrm>
          <a:prstGeom prst="rect">
            <a:avLst/>
          </a:prstGeom>
        </p:spPr>
      </p:pic>
      <p:pic>
        <p:nvPicPr>
          <p:cNvPr id="3" name="图片 2" descr="cb749634-ac62-4e1b-8915-380118c761fb"/>
          <p:cNvPicPr>
            <a:picLocks noChangeAspect="1"/>
          </p:cNvPicPr>
          <p:nvPr/>
        </p:nvPicPr>
        <p:blipFill>
          <a:blip r:embed="rId8"/>
          <a:stretch>
            <a:fillRect/>
          </a:stretch>
        </p:blipFill>
        <p:spPr>
          <a:xfrm rot="540000">
            <a:off x="2463165" y="2964180"/>
            <a:ext cx="4069080" cy="2270760"/>
          </a:xfrm>
          <a:prstGeom prst="rect">
            <a:avLst/>
          </a:prstGeom>
        </p:spPr>
      </p:pic>
      <p:pic>
        <p:nvPicPr>
          <p:cNvPr id="8" name="图片 7"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85750" cy="424497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1475" y="1697355"/>
            <a:ext cx="296545" cy="411035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000">
            <a:off x="-215900" y="549910"/>
            <a:ext cx="529590" cy="534924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962025"/>
            <a:ext cx="396875" cy="3804285"/>
          </a:xfrm>
          <a:prstGeom prst="rect">
            <a:avLst/>
          </a:prstGeom>
        </p:spPr>
      </p:pic>
      <p:sp>
        <p:nvSpPr>
          <p:cNvPr id="37" name="矩形 36"/>
          <p:cNvSpPr/>
          <p:nvPr/>
        </p:nvSpPr>
        <p:spPr>
          <a:xfrm>
            <a:off x="286385" y="40640"/>
            <a:ext cx="4372610" cy="645160"/>
          </a:xfrm>
          <a:prstGeom prst="rect">
            <a:avLst/>
          </a:prstGeom>
        </p:spPr>
        <p:txBody>
          <a:bodyPr wrap="square">
            <a:spAutoFit/>
          </a:bodyPr>
          <a:lstStyle/>
          <a:p>
            <a:pPr algn="l"/>
            <a:r>
              <a:rPr lang="en-US" altLang="zh-CN" sz="3600" b="1" i="1">
                <a:solidFill>
                  <a:srgbClr val="FF0000"/>
                </a:solidFill>
                <a:sym typeface="+mn-ea"/>
              </a:rPr>
              <a:t>Poems from China</a:t>
            </a:r>
            <a:endParaRPr lang="en-US" altLang="zh-CN" sz="3600" spc="600" dirty="0">
              <a:solidFill>
                <a:schemeClr val="tx1">
                  <a:lumMod val="85000"/>
                  <a:lumOff val="15000"/>
                </a:schemeClr>
              </a:solidFill>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2056248" y="-1336737"/>
            <a:ext cx="609600" cy="609600"/>
          </a:xfrm>
          <a:prstGeom prst="rect">
            <a:avLst/>
          </a:prstGeom>
        </p:spPr>
      </p:pic>
      <p:grpSp>
        <p:nvGrpSpPr>
          <p:cNvPr id="54274" name="组合 1125377"/>
          <p:cNvGrpSpPr/>
          <p:nvPr/>
        </p:nvGrpSpPr>
        <p:grpSpPr>
          <a:xfrm>
            <a:off x="95250" y="685800"/>
            <a:ext cx="6368415" cy="5688330"/>
            <a:chOff x="0" y="300"/>
            <a:chExt cx="3198" cy="3720"/>
          </a:xfrm>
        </p:grpSpPr>
        <p:grpSp>
          <p:nvGrpSpPr>
            <p:cNvPr id="54275" name="组合 1125378"/>
            <p:cNvGrpSpPr/>
            <p:nvPr/>
          </p:nvGrpSpPr>
          <p:grpSpPr>
            <a:xfrm>
              <a:off x="703" y="371"/>
              <a:ext cx="1905" cy="1154"/>
              <a:chOff x="703" y="371"/>
              <a:chExt cx="1905" cy="1154"/>
            </a:xfrm>
          </p:grpSpPr>
          <p:grpSp>
            <p:nvGrpSpPr>
              <p:cNvPr id="54276" name="组合 1125379"/>
              <p:cNvGrpSpPr/>
              <p:nvPr/>
            </p:nvGrpSpPr>
            <p:grpSpPr>
              <a:xfrm>
                <a:off x="703" y="742"/>
                <a:ext cx="1905" cy="783"/>
                <a:chOff x="703" y="742"/>
                <a:chExt cx="1905" cy="783"/>
              </a:xfrm>
            </p:grpSpPr>
            <p:sp>
              <p:nvSpPr>
                <p:cNvPr id="54277" name="矩形 1125380"/>
                <p:cNvSpPr/>
                <p:nvPr/>
              </p:nvSpPr>
              <p:spPr>
                <a:xfrm>
                  <a:off x="884" y="742"/>
                  <a:ext cx="81" cy="299"/>
                </a:xfrm>
                <a:prstGeom prst="rect">
                  <a:avLst/>
                </a:prstGeom>
                <a:noFill/>
                <a:ln w="9525">
                  <a:noFill/>
                </a:ln>
              </p:spPr>
              <p:txBody>
                <a:bodyPr wrap="square" anchor="t" anchorCtr="0">
                  <a:spAutoFit/>
                </a:bodyPr>
                <a:lstStyle/>
                <a:p>
                  <a:endParaRPr lang="zh-CN" altLang="en-US" sz="2400" dirty="0">
                    <a:solidFill>
                      <a:srgbClr val="BC08A2"/>
                    </a:solidFill>
                    <a:latin typeface="Arial" panose="020B0604020202020204" pitchFamily="34" charset="0"/>
                    <a:ea typeface="宋体" panose="02010600030101010101" pitchFamily="2" charset="-122"/>
                  </a:endParaRPr>
                </a:p>
              </p:txBody>
            </p:sp>
            <p:sp>
              <p:nvSpPr>
                <p:cNvPr id="54278" name="矩形 1125381"/>
                <p:cNvSpPr/>
                <p:nvPr/>
              </p:nvSpPr>
              <p:spPr>
                <a:xfrm>
                  <a:off x="703" y="1117"/>
                  <a:ext cx="1905" cy="408"/>
                </a:xfrm>
                <a:prstGeom prst="rect">
                  <a:avLst/>
                </a:prstGeom>
                <a:noFill/>
                <a:ln w="9525">
                  <a:noFill/>
                </a:ln>
              </p:spPr>
              <p:txBody>
                <a:bodyPr anchor="t" anchorCtr="0">
                  <a:spAutoFit/>
                </a:bodyPr>
                <a:lstStyle/>
                <a:p>
                  <a:pPr>
                    <a:lnSpc>
                      <a:spcPct val="145000"/>
                    </a:lnSpc>
                  </a:pPr>
                  <a:endParaRPr lang="zh-CN" altLang="en-US" sz="2400" dirty="0">
                    <a:solidFill>
                      <a:schemeClr val="tx2"/>
                    </a:solidFill>
                    <a:latin typeface="Times New Roman" panose="02020603050405020304" charset="0"/>
                    <a:ea typeface="宋体" panose="02010600030101010101" pitchFamily="2" charset="-122"/>
                  </a:endParaRPr>
                </a:p>
              </p:txBody>
            </p:sp>
          </p:grpSp>
          <p:sp>
            <p:nvSpPr>
              <p:cNvPr id="54279" name="文本框 1125382"/>
              <p:cNvSpPr txBox="1"/>
              <p:nvPr/>
            </p:nvSpPr>
            <p:spPr>
              <a:xfrm>
                <a:off x="884" y="371"/>
                <a:ext cx="1641" cy="341"/>
              </a:xfrm>
              <a:prstGeom prst="rect">
                <a:avLst/>
              </a:prstGeom>
              <a:noFill/>
              <a:ln w="9525">
                <a:noFill/>
              </a:ln>
            </p:spPr>
            <p:txBody>
              <a:bodyPr anchor="t" anchorCtr="0">
                <a:spAutoFit/>
              </a:bodyPr>
              <a:lstStyle/>
              <a:p>
                <a:pPr algn="ctr"/>
                <a:r>
                  <a:rPr lang="zh-CN" altLang="en-US" sz="2800" b="1" dirty="0">
                    <a:solidFill>
                      <a:schemeClr val="tx1"/>
                    </a:solidFill>
                    <a:latin typeface="Times New Roman" panose="02020603050405020304" charset="0"/>
                    <a:ea typeface="宋体" panose="02010600030101010101" pitchFamily="2" charset="-122"/>
                  </a:rPr>
                  <a:t>望夫石</a:t>
                </a:r>
                <a:endParaRPr lang="zh-CN" altLang="en-US" sz="2800" b="1" dirty="0">
                  <a:solidFill>
                    <a:schemeClr val="tx1"/>
                  </a:solidFill>
                  <a:latin typeface="Times New Roman" panose="02020603050405020304" charset="0"/>
                  <a:ea typeface="宋体" panose="02010600030101010101" pitchFamily="2" charset="-122"/>
                </a:endParaRPr>
              </a:p>
            </p:txBody>
          </p:sp>
        </p:grpSp>
        <p:sp>
          <p:nvSpPr>
            <p:cNvPr id="54280" name="竖卷形 1125383"/>
            <p:cNvSpPr/>
            <p:nvPr/>
          </p:nvSpPr>
          <p:spPr>
            <a:xfrm>
              <a:off x="0" y="300"/>
              <a:ext cx="3198" cy="3720"/>
            </a:xfrm>
            <a:prstGeom prst="verticalScroll">
              <a:avLst>
                <a:gd name="adj" fmla="val 12500"/>
              </a:avLst>
            </a:prstGeom>
            <a:noFill/>
            <a:ln w="28575" cap="flat" cmpd="sng">
              <a:solidFill>
                <a:schemeClr val="accent2"/>
              </a:solidFill>
              <a:prstDash val="solid"/>
              <a:round/>
              <a:headEnd type="none" w="med" len="med"/>
              <a:tailEnd type="none" w="med" len="med"/>
            </a:ln>
          </p:spPr>
          <p:txBody>
            <a:bodyPr anchor="t" anchorCtr="0"/>
            <a:lstStyle/>
            <a:p>
              <a:endParaRPr lang="zh-CN" altLang="en-US">
                <a:latin typeface="Times New Roman" panose="02020603050405020304" charset="0"/>
                <a:ea typeface="黑体" panose="02010609060101010101" charset="-122"/>
              </a:endParaRPr>
            </a:p>
          </p:txBody>
        </p:sp>
      </p:grpSp>
      <p:sp>
        <p:nvSpPr>
          <p:cNvPr id="4" name="文本框 3"/>
          <p:cNvSpPr txBox="1"/>
          <p:nvPr/>
        </p:nvSpPr>
        <p:spPr>
          <a:xfrm>
            <a:off x="1082675" y="1529715"/>
            <a:ext cx="4803140" cy="4030980"/>
          </a:xfrm>
          <a:prstGeom prst="rect">
            <a:avLst/>
          </a:prstGeom>
          <a:noFill/>
        </p:spPr>
        <p:txBody>
          <a:bodyPr wrap="square" rtlCol="0">
            <a:spAutoFit/>
          </a:bodyPr>
          <a:lstStyle/>
          <a:p>
            <a:r>
              <a:rPr lang="en-US" altLang="zh-CN" sz="4000" b="1">
                <a:solidFill>
                  <a:srgbClr val="FF0000"/>
                </a:solidFill>
                <a:latin typeface="Times New Roman" panose="02020603050405020304" charset="0"/>
                <a:cs typeface="Times New Roman" panose="02020603050405020304" charset="0"/>
                <a:sym typeface="+mn-ea"/>
              </a:rPr>
              <a:t>F</a:t>
            </a:r>
            <a:endParaRPr lang="en-US" altLang="zh-CN">
              <a:solidFill>
                <a:srgbClr val="FF0000"/>
              </a:solidFill>
              <a:latin typeface="Times New Roman" panose="02020603050405020304" charset="0"/>
              <a:ea typeface="宋体" panose="02010600030101010101" pitchFamily="2" charset="-122"/>
              <a:sym typeface="+mn-ea"/>
            </a:endParaRPr>
          </a:p>
          <a:p>
            <a:r>
              <a:rPr lang="en-US" altLang="zh-CN" sz="2400">
                <a:solidFill>
                  <a:schemeClr val="tx1"/>
                </a:solidFill>
                <a:latin typeface="Times New Roman" panose="02020603050405020304" charset="0"/>
                <a:ea typeface="宋体" panose="02010600030101010101" pitchFamily="2" charset="-122"/>
                <a:sym typeface="+mn-ea"/>
              </a:rPr>
              <a:t>Where she awaits her husband</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On and on the river flows</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Never looking back</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Transformed into stone</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Day by day upon the mountain top</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Wind and rain revolve.</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Should the </a:t>
            </a:r>
            <a:r>
              <a:rPr lang="en-US" altLang="zh-CN" sz="2400" err="1">
                <a:solidFill>
                  <a:schemeClr val="tx1"/>
                </a:solidFill>
                <a:latin typeface="Times New Roman" panose="02020603050405020304" charset="0"/>
                <a:ea typeface="宋体" panose="02010600030101010101" pitchFamily="2" charset="-122"/>
                <a:sym typeface="+mn-ea"/>
              </a:rPr>
              <a:t>traveller</a:t>
            </a:r>
            <a:r>
              <a:rPr lang="en-US" altLang="zh-CN" sz="2400">
                <a:solidFill>
                  <a:schemeClr val="tx1"/>
                </a:solidFill>
                <a:latin typeface="Times New Roman" panose="02020603050405020304" charset="0"/>
                <a:ea typeface="宋体" panose="02010600030101010101" pitchFamily="2" charset="-122"/>
                <a:sym typeface="+mn-ea"/>
              </a:rPr>
              <a:t> return,</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This stone would utter speech.    </a:t>
            </a:r>
            <a:endParaRPr lang="en-US" altLang="zh-CN" sz="2400">
              <a:solidFill>
                <a:schemeClr val="tx1"/>
              </a:solidFill>
              <a:latin typeface="Times New Roman" panose="02020603050405020304" charset="0"/>
              <a:ea typeface="宋体" panose="02010600030101010101" pitchFamily="2" charset="-122"/>
            </a:endParaRPr>
          </a:p>
          <a:p>
            <a:r>
              <a:rPr lang="en-US" altLang="zh-CN" sz="2400">
                <a:solidFill>
                  <a:schemeClr val="tx1"/>
                </a:solidFill>
                <a:latin typeface="Times New Roman" panose="02020603050405020304" charset="0"/>
                <a:ea typeface="宋体" panose="02010600030101010101" pitchFamily="2" charset="-122"/>
                <a:sym typeface="+mn-ea"/>
              </a:rPr>
              <a:t>                          -----by Wang </a:t>
            </a:r>
            <a:r>
              <a:rPr lang="en-US" altLang="zh-CN" sz="2400" err="1">
                <a:solidFill>
                  <a:schemeClr val="tx1"/>
                </a:solidFill>
                <a:latin typeface="Times New Roman" panose="02020603050405020304" charset="0"/>
                <a:ea typeface="宋体" panose="02010600030101010101" pitchFamily="2" charset="-122"/>
                <a:sym typeface="+mn-ea"/>
              </a:rPr>
              <a:t>jian</a:t>
            </a:r>
            <a:endParaRPr lang="en-US" altLang="zh-CN" sz="2400" err="1">
              <a:solidFill>
                <a:schemeClr val="tx1"/>
              </a:solidFill>
              <a:latin typeface="Times New Roman" panose="02020603050405020304" charset="0"/>
              <a:ea typeface="宋体" panose="02010600030101010101" pitchFamily="2" charset="-122"/>
              <a:sym typeface="+mn-ea"/>
            </a:endParaRPr>
          </a:p>
        </p:txBody>
      </p:sp>
      <p:sp>
        <p:nvSpPr>
          <p:cNvPr id="59" name="圆角矩形 58"/>
          <p:cNvSpPr/>
          <p:nvPr/>
        </p:nvSpPr>
        <p:spPr>
          <a:xfrm>
            <a:off x="5791835" y="142240"/>
            <a:ext cx="6148705" cy="66027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tx1"/>
              </a:solidFill>
              <a:latin typeface="Times New Roman" panose="02020603050405020304" charset="0"/>
              <a:cs typeface="Times New Roman" panose="02020603050405020304" charset="0"/>
            </a:endParaRPr>
          </a:p>
        </p:txBody>
      </p:sp>
      <p:sp>
        <p:nvSpPr>
          <p:cNvPr id="2" name="文本框 1"/>
          <p:cNvSpPr txBox="1"/>
          <p:nvPr/>
        </p:nvSpPr>
        <p:spPr>
          <a:xfrm>
            <a:off x="6094095" y="459740"/>
            <a:ext cx="5444490" cy="829945"/>
          </a:xfrm>
          <a:prstGeom prst="rect">
            <a:avLst/>
          </a:prstGeom>
          <a:noFill/>
        </p:spPr>
        <p:txBody>
          <a:bodyPr wrap="square" rtlCol="0">
            <a:spAutoFit/>
          </a:bodyPr>
          <a:lstStyle/>
          <a:p>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1. What are the feelings of the woman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from Poem F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6094095" y="1370965"/>
            <a:ext cx="5708650" cy="829945"/>
          </a:xfrm>
          <a:prstGeom prst="rect">
            <a:avLst/>
          </a:prstGeom>
          <a:noFill/>
          <a:ln w="57150">
            <a:solidFill>
              <a:srgbClr val="FF0000"/>
            </a:solidFill>
          </a:ln>
        </p:spPr>
        <p:txBody>
          <a:bodyPr wrap="square" rtlCol="0">
            <a:spAutoFit/>
          </a:bodyPr>
          <a:lstStyle/>
          <a:p>
            <a:pPr lvl="0" algn="l">
              <a:buClrTx/>
              <a:buSzTx/>
              <a:buFontTx/>
            </a:pPr>
            <a:r>
              <a:rPr lang="en-US" altLang="zh-CN" sz="2400" b="1">
                <a:latin typeface="Times New Roman" panose="02020603050405020304" charset="0"/>
                <a:cs typeface="Times New Roman" panose="02020603050405020304" charset="0"/>
                <a:sym typeface="+mn-ea"/>
              </a:rPr>
              <a:t>1. sorrow/sadness        2. loneliness             </a:t>
            </a:r>
            <a:endParaRPr lang="en-US" altLang="zh-CN" sz="2400" b="1">
              <a:latin typeface="Times New Roman" panose="02020603050405020304" charset="0"/>
              <a:cs typeface="Times New Roman" panose="02020603050405020304" charset="0"/>
              <a:sym typeface="+mn-ea"/>
            </a:endParaRPr>
          </a:p>
          <a:p>
            <a:pPr lvl="0" algn="l">
              <a:buClrTx/>
              <a:buSzTx/>
              <a:buFontTx/>
            </a:pPr>
            <a:r>
              <a:rPr lang="en-US" altLang="zh-CN" sz="2400" b="1">
                <a:latin typeface="Times New Roman" panose="02020603050405020304" charset="0"/>
                <a:cs typeface="Times New Roman" panose="02020603050405020304" charset="0"/>
                <a:sym typeface="+mn-ea"/>
              </a:rPr>
              <a:t>3. love                           4. trust               </a:t>
            </a:r>
            <a:endParaRPr lang="en-US" altLang="zh-CN" sz="2400" b="1">
              <a:latin typeface="Times New Roman" panose="02020603050405020304" charset="0"/>
              <a:cs typeface="Times New Roman" panose="02020603050405020304" charset="0"/>
              <a:sym typeface="+mn-ea"/>
            </a:endParaRPr>
          </a:p>
        </p:txBody>
      </p:sp>
      <p:sp>
        <p:nvSpPr>
          <p:cNvPr id="9" name="文本框 8"/>
          <p:cNvSpPr txBox="1"/>
          <p:nvPr/>
        </p:nvSpPr>
        <p:spPr>
          <a:xfrm>
            <a:off x="6052820" y="2322830"/>
            <a:ext cx="5444490" cy="1198880"/>
          </a:xfrm>
          <a:prstGeom prst="rect">
            <a:avLst/>
          </a:prstGeom>
          <a:noFill/>
        </p:spPr>
        <p:txBody>
          <a:bodyPr wrap="square" rtlCol="0">
            <a:spAutoFit/>
          </a:bodyPr>
          <a:lstStyle/>
          <a:p>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2.  What </a:t>
            </a:r>
            <a:r>
              <a:rPr lang="en-US" altLang="zh-CN" sz="2400">
                <a:latin typeface="Times New Roman" panose="02020603050405020304" charset="0"/>
                <a:ea typeface="宋体" panose="02010600030101010101" pitchFamily="2" charset="-122"/>
                <a:cs typeface="Times New Roman" panose="02020603050405020304" charset="0"/>
                <a:sym typeface="+mn-ea"/>
              </a:rPr>
              <a:t>rhetorical </a:t>
            </a:r>
            <a:r>
              <a:rPr lang="en-US" altLang="zh-CN" sz="2400">
                <a:latin typeface="Times New Roman" panose="02020603050405020304" charset="0"/>
                <a:ea typeface="宋体" panose="02010600030101010101" pitchFamily="2" charset="-122"/>
                <a:sym typeface="+mn-ea"/>
              </a:rPr>
              <a:t>device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(修辞手法)</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2400">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latin typeface="Times New Roman" panose="02020603050405020304" charset="0"/>
                <a:ea typeface="宋体" panose="02010600030101010101" pitchFamily="2" charset="-122"/>
                <a:sym typeface="+mn-ea"/>
              </a:rPr>
              <a:t>is used in</a:t>
            </a:r>
            <a:r>
              <a:rPr lang="en-US" altLang="zh-CN" sz="2400">
                <a:solidFill>
                  <a:schemeClr val="tx1"/>
                </a:solidFill>
                <a:latin typeface="Times New Roman" panose="02020603050405020304" charset="0"/>
                <a:ea typeface="宋体" panose="02010600030101010101" pitchFamily="2" charset="-122"/>
                <a:sym typeface="+mn-ea"/>
              </a:rPr>
              <a:t> the sentence “</a:t>
            </a:r>
            <a:r>
              <a:rPr lang="en-US" altLang="zh-CN" sz="2400">
                <a:latin typeface="Times New Roman" panose="02020603050405020304" charset="0"/>
                <a:ea typeface="宋体" panose="02010600030101010101" pitchFamily="2" charset="-122"/>
                <a:sym typeface="+mn-ea"/>
              </a:rPr>
              <a:t>This stone  </a:t>
            </a:r>
            <a:endParaRPr lang="en-US" altLang="zh-CN" sz="2400">
              <a:latin typeface="Times New Roman" panose="02020603050405020304" charset="0"/>
              <a:ea typeface="宋体" panose="02010600030101010101" pitchFamily="2" charset="-122"/>
              <a:sym typeface="+mn-ea"/>
            </a:endParaRPr>
          </a:p>
          <a:p>
            <a:r>
              <a:rPr lang="en-US" altLang="zh-CN" sz="2400">
                <a:latin typeface="Times New Roman" panose="02020603050405020304" charset="0"/>
                <a:ea typeface="宋体" panose="02010600030101010101" pitchFamily="2" charset="-122"/>
                <a:sym typeface="+mn-ea"/>
              </a:rPr>
              <a:t>    would utter speech”</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5962015" y="4197350"/>
            <a:ext cx="5652770" cy="829945"/>
          </a:xfrm>
          <a:prstGeom prst="rect">
            <a:avLst/>
          </a:prstGeom>
          <a:noFill/>
        </p:spPr>
        <p:txBody>
          <a:bodyPr wrap="square" rtlCol="0">
            <a:spAutoFit/>
          </a:bodyPr>
          <a:lstStyle/>
          <a:p>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3. </a:t>
            </a:r>
            <a:r>
              <a:rPr lang="en-US" altLang="zh-CN" sz="2400">
                <a:latin typeface="Times New Roman" panose="02020603050405020304" charset="0"/>
                <a:ea typeface="新宋体" panose="02010609030101010101" charset="-122"/>
                <a:cs typeface="Times New Roman" panose="02020603050405020304" charset="0"/>
                <a:sym typeface="+mn-ea"/>
              </a:rPr>
              <a:t>Which phrase in this poem conveys the </a:t>
            </a:r>
            <a:endParaRPr lang="en-US" altLang="zh-CN" sz="2400">
              <a:latin typeface="Times New Roman" panose="02020603050405020304" charset="0"/>
              <a:ea typeface="新宋体" panose="02010609030101010101" charset="-122"/>
              <a:cs typeface="Times New Roman" panose="02020603050405020304" charset="0"/>
              <a:sym typeface="+mn-ea"/>
            </a:endParaRPr>
          </a:p>
          <a:p>
            <a:r>
              <a:rPr lang="en-US" altLang="zh-CN" sz="2400">
                <a:latin typeface="Times New Roman" panose="02020603050405020304" charset="0"/>
                <a:ea typeface="新宋体" panose="02010609030101010101" charset="-122"/>
                <a:cs typeface="Times New Roman" panose="02020603050405020304" charset="0"/>
                <a:sym typeface="+mn-ea"/>
              </a:rPr>
              <a:t>   same meaning as “</a:t>
            </a:r>
            <a:r>
              <a:rPr lang="en-US" altLang="zh-CN" sz="2400">
                <a:latin typeface="Times New Roman" panose="02020603050405020304" charset="0"/>
                <a:ea typeface="宋体" panose="02010600030101010101" pitchFamily="2" charset="-122"/>
                <a:sym typeface="+mn-ea"/>
              </a:rPr>
              <a:t>Wind and rain revolve</a:t>
            </a:r>
            <a:r>
              <a:rPr lang="en-US" altLang="zh-CN" sz="2400">
                <a:latin typeface="Times New Roman" panose="02020603050405020304" charset="0"/>
                <a:ea typeface="新宋体" panose="02010609030101010101" charset="-122"/>
                <a:cs typeface="Times New Roman" panose="02020603050405020304" charset="0"/>
                <a:sym typeface="+mn-ea"/>
              </a:rPr>
              <a:t>” ?</a:t>
            </a:r>
            <a:endParaRPr lang="en-US" altLang="zh-CN" sz="2400">
              <a:latin typeface="Times New Roman" panose="02020603050405020304" charset="0"/>
              <a:ea typeface="新宋体" panose="02010609030101010101" charset="-122"/>
              <a:cs typeface="Times New Roman" panose="02020603050405020304" charset="0"/>
              <a:sym typeface="+mn-ea"/>
            </a:endParaRPr>
          </a:p>
        </p:txBody>
      </p:sp>
      <p:sp>
        <p:nvSpPr>
          <p:cNvPr id="13" name="文本框 12"/>
          <p:cNvSpPr txBox="1"/>
          <p:nvPr/>
        </p:nvSpPr>
        <p:spPr>
          <a:xfrm>
            <a:off x="5989320" y="3591560"/>
            <a:ext cx="570865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personification (</a:t>
            </a:r>
            <a:r>
              <a:rPr lang="zh-CN" altLang="en-US" sz="2400" b="1">
                <a:latin typeface="Times New Roman" panose="02020603050405020304" charset="0"/>
                <a:cs typeface="Times New Roman" panose="02020603050405020304" charset="0"/>
                <a:sym typeface="+mn-ea"/>
              </a:rPr>
              <a:t>拟人</a:t>
            </a:r>
            <a:r>
              <a:rPr lang="en-US" altLang="zh-CN" sz="2400" b="1">
                <a:latin typeface="Times New Roman" panose="02020603050405020304" charset="0"/>
                <a:cs typeface="Times New Roman" panose="02020603050405020304" charset="0"/>
                <a:sym typeface="+mn-ea"/>
              </a:rPr>
              <a:t>)   </a:t>
            </a:r>
            <a:endParaRPr lang="en-US" altLang="zh-CN" sz="2400" b="1">
              <a:latin typeface="Times New Roman" panose="02020603050405020304" charset="0"/>
              <a:cs typeface="Times New Roman" panose="02020603050405020304" charset="0"/>
              <a:sym typeface="+mn-ea"/>
            </a:endParaRPr>
          </a:p>
        </p:txBody>
      </p:sp>
      <p:sp>
        <p:nvSpPr>
          <p:cNvPr id="16" name="文本框 15"/>
          <p:cNvSpPr txBox="1"/>
          <p:nvPr/>
        </p:nvSpPr>
        <p:spPr>
          <a:xfrm>
            <a:off x="6052820" y="5268595"/>
            <a:ext cx="5708650" cy="460375"/>
          </a:xfrm>
          <a:prstGeom prst="rect">
            <a:avLst/>
          </a:prstGeom>
          <a:noFill/>
          <a:ln w="57150">
            <a:solidFill>
              <a:srgbClr val="FF0000"/>
            </a:solidFill>
          </a:ln>
        </p:spPr>
        <p:txBody>
          <a:bodyPr wrap="square" rtlCol="0">
            <a:spAutoFit/>
          </a:bodyPr>
          <a:lstStyle/>
          <a:p>
            <a:pPr lvl="0" algn="ctr">
              <a:buClrTx/>
              <a:buSzTx/>
              <a:buFontTx/>
            </a:pPr>
            <a:r>
              <a:rPr lang="en-US" altLang="zh-CN" sz="2400" b="1">
                <a:latin typeface="Times New Roman" panose="02020603050405020304" charset="0"/>
                <a:cs typeface="Times New Roman" panose="02020603050405020304" charset="0"/>
                <a:sym typeface="+mn-ea"/>
              </a:rPr>
              <a:t>Day by day     </a:t>
            </a:r>
            <a:endParaRPr lang="en-US" altLang="zh-CN" sz="2400" b="1">
              <a:latin typeface="Times New Roman" panose="02020603050405020304" charset="0"/>
              <a:cs typeface="Times New Roman" panose="02020603050405020304" charset="0"/>
              <a:sym typeface="+mn-ea"/>
            </a:endParaRPr>
          </a:p>
        </p:txBody>
      </p:sp>
      <p:pic>
        <p:nvPicPr>
          <p:cNvPr id="19" name="图片 18" descr="9王建"/>
          <p:cNvPicPr>
            <a:picLocks noChangeAspect="1"/>
          </p:cNvPicPr>
          <p:nvPr/>
        </p:nvPicPr>
        <p:blipFill>
          <a:blip r:embed="rId13"/>
          <a:stretch>
            <a:fillRect/>
          </a:stretch>
        </p:blipFill>
        <p:spPr>
          <a:xfrm>
            <a:off x="1613535" y="5163820"/>
            <a:ext cx="1207770" cy="1062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750" fill="hold"/>
                                        <p:tgtEl>
                                          <p:spTgt spid="47"/>
                                        </p:tgtEl>
                                        <p:attrNameLst>
                                          <p:attrName>ppt_w</p:attrName>
                                        </p:attrNameLst>
                                      </p:cBhvr>
                                      <p:tavLst>
                                        <p:tav tm="0">
                                          <p:val>
                                            <p:fltVal val="0"/>
                                          </p:val>
                                        </p:tav>
                                        <p:tav tm="100000">
                                          <p:val>
                                            <p:strVal val="#ppt_w"/>
                                          </p:val>
                                        </p:tav>
                                      </p:tavLst>
                                    </p:anim>
                                    <p:anim calcmode="lin" valueType="num">
                                      <p:cBhvr>
                                        <p:cTn id="14" dur="750" fill="hold"/>
                                        <p:tgtEl>
                                          <p:spTgt spid="47"/>
                                        </p:tgtEl>
                                        <p:attrNameLst>
                                          <p:attrName>ppt_h</p:attrName>
                                        </p:attrNameLst>
                                      </p:cBhvr>
                                      <p:tavLst>
                                        <p:tav tm="0">
                                          <p:val>
                                            <p:fltVal val="0"/>
                                          </p:val>
                                        </p:tav>
                                        <p:tav tm="100000">
                                          <p:val>
                                            <p:strVal val="#ppt_h"/>
                                          </p:val>
                                        </p:tav>
                                      </p:tavLst>
                                    </p:anim>
                                    <p:animEffect transition="in" filter="fade">
                                      <p:cBhvr>
                                        <p:cTn id="15" dur="750"/>
                                        <p:tgtEl>
                                          <p:spTgt spid="47"/>
                                        </p:tgtEl>
                                      </p:cBhvr>
                                    </p:animEffect>
                                  </p:childTnLst>
                                </p:cTn>
                              </p:par>
                              <p:par>
                                <p:cTn id="16" presetID="53" presetClass="entr" presetSubtype="16"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750" fill="hold"/>
                                        <p:tgtEl>
                                          <p:spTgt spid="50"/>
                                        </p:tgtEl>
                                        <p:attrNameLst>
                                          <p:attrName>ppt_w</p:attrName>
                                        </p:attrNameLst>
                                      </p:cBhvr>
                                      <p:tavLst>
                                        <p:tav tm="0">
                                          <p:val>
                                            <p:fltVal val="0"/>
                                          </p:val>
                                        </p:tav>
                                        <p:tav tm="100000">
                                          <p:val>
                                            <p:strVal val="#ppt_w"/>
                                          </p:val>
                                        </p:tav>
                                      </p:tavLst>
                                    </p:anim>
                                    <p:anim calcmode="lin" valueType="num">
                                      <p:cBhvr>
                                        <p:cTn id="19" dur="750" fill="hold"/>
                                        <p:tgtEl>
                                          <p:spTgt spid="50"/>
                                        </p:tgtEl>
                                        <p:attrNameLst>
                                          <p:attrName>ppt_h</p:attrName>
                                        </p:attrNameLst>
                                      </p:cBhvr>
                                      <p:tavLst>
                                        <p:tav tm="0">
                                          <p:val>
                                            <p:fltVal val="0"/>
                                          </p:val>
                                        </p:tav>
                                        <p:tav tm="100000">
                                          <p:val>
                                            <p:strVal val="#ppt_h"/>
                                          </p:val>
                                        </p:tav>
                                      </p:tavLst>
                                    </p:anim>
                                    <p:animEffect transition="in" filter="fade">
                                      <p:cBhvr>
                                        <p:cTn id="20" dur="750"/>
                                        <p:tgtEl>
                                          <p:spTgt spid="50"/>
                                        </p:tgtEl>
                                      </p:cBhvr>
                                    </p:animEffect>
                                  </p:childTnLst>
                                </p:cTn>
                              </p:par>
                              <p:par>
                                <p:cTn id="21" presetID="53" presetClass="entr" presetSubtype="16"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750" fill="hold"/>
                                        <p:tgtEl>
                                          <p:spTgt spid="48"/>
                                        </p:tgtEl>
                                        <p:attrNameLst>
                                          <p:attrName>ppt_w</p:attrName>
                                        </p:attrNameLst>
                                      </p:cBhvr>
                                      <p:tavLst>
                                        <p:tav tm="0">
                                          <p:val>
                                            <p:fltVal val="0"/>
                                          </p:val>
                                        </p:tav>
                                        <p:tav tm="100000">
                                          <p:val>
                                            <p:strVal val="#ppt_w"/>
                                          </p:val>
                                        </p:tav>
                                      </p:tavLst>
                                    </p:anim>
                                    <p:anim calcmode="lin" valueType="num">
                                      <p:cBhvr>
                                        <p:cTn id="24" dur="750" fill="hold"/>
                                        <p:tgtEl>
                                          <p:spTgt spid="48"/>
                                        </p:tgtEl>
                                        <p:attrNameLst>
                                          <p:attrName>ppt_h</p:attrName>
                                        </p:attrNameLst>
                                      </p:cBhvr>
                                      <p:tavLst>
                                        <p:tav tm="0">
                                          <p:val>
                                            <p:fltVal val="0"/>
                                          </p:val>
                                        </p:tav>
                                        <p:tav tm="100000">
                                          <p:val>
                                            <p:strVal val="#ppt_h"/>
                                          </p:val>
                                        </p:tav>
                                      </p:tavLst>
                                    </p:anim>
                                    <p:animEffect transition="in" filter="fade">
                                      <p:cBhvr>
                                        <p:cTn id="25" dur="750"/>
                                        <p:tgtEl>
                                          <p:spTgt spid="48"/>
                                        </p:tgtEl>
                                      </p:cBhvr>
                                    </p:animEffect>
                                  </p:childTnLst>
                                </p:cTn>
                              </p:par>
                              <p:par>
                                <p:cTn id="26" presetID="53" presetClass="entr" presetSubtype="16"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750" fill="hold"/>
                                        <p:tgtEl>
                                          <p:spTgt spid="49"/>
                                        </p:tgtEl>
                                        <p:attrNameLst>
                                          <p:attrName>ppt_w</p:attrName>
                                        </p:attrNameLst>
                                      </p:cBhvr>
                                      <p:tavLst>
                                        <p:tav tm="0">
                                          <p:val>
                                            <p:fltVal val="0"/>
                                          </p:val>
                                        </p:tav>
                                        <p:tav tm="100000">
                                          <p:val>
                                            <p:strVal val="#ppt_w"/>
                                          </p:val>
                                        </p:tav>
                                      </p:tavLst>
                                    </p:anim>
                                    <p:anim calcmode="lin" valueType="num">
                                      <p:cBhvr>
                                        <p:cTn id="29" dur="750" fill="hold"/>
                                        <p:tgtEl>
                                          <p:spTgt spid="49"/>
                                        </p:tgtEl>
                                        <p:attrNameLst>
                                          <p:attrName>ppt_h</p:attrName>
                                        </p:attrNameLst>
                                      </p:cBhvr>
                                      <p:tavLst>
                                        <p:tav tm="0">
                                          <p:val>
                                            <p:fltVal val="0"/>
                                          </p:val>
                                        </p:tav>
                                        <p:tav tm="100000">
                                          <p:val>
                                            <p:strVal val="#ppt_h"/>
                                          </p:val>
                                        </p:tav>
                                      </p:tavLst>
                                    </p:anim>
                                    <p:animEffect transition="in" filter="fade">
                                      <p:cBhvr>
                                        <p:cTn id="30" dur="750"/>
                                        <p:tgtEl>
                                          <p:spTgt spid="49"/>
                                        </p:tgtEl>
                                      </p:cBhvr>
                                    </p:animEffect>
                                  </p:childTnLst>
                                </p:cTn>
                              </p:par>
                              <p:par>
                                <p:cTn id="31" presetID="53" presetClass="entr" presetSubtype="16"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750" fill="hold"/>
                                        <p:tgtEl>
                                          <p:spTgt spid="51"/>
                                        </p:tgtEl>
                                        <p:attrNameLst>
                                          <p:attrName>ppt_w</p:attrName>
                                        </p:attrNameLst>
                                      </p:cBhvr>
                                      <p:tavLst>
                                        <p:tav tm="0">
                                          <p:val>
                                            <p:fltVal val="0"/>
                                          </p:val>
                                        </p:tav>
                                        <p:tav tm="100000">
                                          <p:val>
                                            <p:strVal val="#ppt_w"/>
                                          </p:val>
                                        </p:tav>
                                      </p:tavLst>
                                    </p:anim>
                                    <p:anim calcmode="lin" valueType="num">
                                      <p:cBhvr>
                                        <p:cTn id="34" dur="750" fill="hold"/>
                                        <p:tgtEl>
                                          <p:spTgt spid="51"/>
                                        </p:tgtEl>
                                        <p:attrNameLst>
                                          <p:attrName>ppt_h</p:attrName>
                                        </p:attrNameLst>
                                      </p:cBhvr>
                                      <p:tavLst>
                                        <p:tav tm="0">
                                          <p:val>
                                            <p:fltVal val="0"/>
                                          </p:val>
                                        </p:tav>
                                        <p:tav tm="100000">
                                          <p:val>
                                            <p:strVal val="#ppt_h"/>
                                          </p:val>
                                        </p:tav>
                                      </p:tavLst>
                                    </p:anim>
                                    <p:animEffect transition="in" filter="fade">
                                      <p:cBhvr>
                                        <p:cTn id="35" dur="75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linds(horizontal)">
                                      <p:cBhvr>
                                        <p:cTn id="40" dur="500"/>
                                        <p:tgtEl>
                                          <p:spTgt spid="5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linds(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linds(horizont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5" repeatCount="indefinite" fill="hold" display="0">
                  <p:stCondLst>
                    <p:cond delay="indefinite"/>
                  </p:stCondLst>
                  <p:endCondLst>
                    <p:cond evt="onStopAudio" delay="0">
                      <p:tgtEl>
                        <p:sldTgt/>
                      </p:tgtEl>
                    </p:cond>
                  </p:endCondLst>
                </p:cTn>
                <p:tgtEl>
                  <p:spTgt spid="60"/>
                </p:tgtEl>
              </p:cMediaNode>
            </p:audio>
          </p:childTnLst>
        </p:cTn>
      </p:par>
    </p:tnLst>
    <p:bldLst>
      <p:bldP spid="59" grpId="0" animBg="1"/>
      <p:bldP spid="59" grpId="1" animBg="1"/>
      <p:bldP spid="2" grpId="0"/>
      <p:bldP spid="2" grpId="1"/>
      <p:bldP spid="3" grpId="0" bldLvl="0" animBg="1"/>
      <p:bldP spid="3" grpId="1" animBg="1"/>
      <p:bldP spid="9" grpId="0"/>
      <p:bldP spid="9" grpId="1"/>
      <p:bldP spid="12" grpId="0"/>
      <p:bldP spid="12" grpId="1"/>
      <p:bldP spid="13" grpId="0" bldLvl="0" animBg="1"/>
      <p:bldP spid="13" grpId="1" animBg="1"/>
      <p:bldP spid="16" grpId="0" bldLvl="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5747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47625" y="157480"/>
            <a:ext cx="904240" cy="645160"/>
          </a:xfrm>
          <a:prstGeom prst="rect">
            <a:avLst/>
          </a:prstGeom>
        </p:spPr>
      </p:pic>
      <p:sp>
        <p:nvSpPr>
          <p:cNvPr id="2" name="矩形 1"/>
          <p:cNvSpPr/>
          <p:nvPr/>
        </p:nvSpPr>
        <p:spPr>
          <a:xfrm>
            <a:off x="1247140" y="1057910"/>
            <a:ext cx="9504045" cy="1198880"/>
          </a:xfrm>
          <a:prstGeom prst="rect">
            <a:avLst/>
          </a:prstGeom>
          <a:noFill/>
          <a:ln>
            <a:noFill/>
          </a:ln>
        </p:spPr>
        <p:txBody>
          <a:bodyPr wrap="square" rtlCol="0" anchor="t">
            <a:spAutoFit/>
          </a:bodyPr>
          <a:lstStyle/>
          <a:p>
            <a:pPr algn="ctr"/>
            <a:r>
              <a:rPr lang="en-US" altLang="zh-CN"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 To put into practice what has been learned</a:t>
            </a:r>
            <a:endParaRPr lang="en-US" altLang="zh-CN"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a:p>
            <a:pPr algn="ctr"/>
            <a:r>
              <a:rPr lang="zh-CN" altLang="en-US"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a:t>
            </a:r>
            <a:r>
              <a:rPr lang="zh-CN" altLang="en-US"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sym typeface="+mn-ea"/>
              </a:rPr>
              <a:t>学以致用</a:t>
            </a:r>
            <a:r>
              <a:rPr lang="zh-CN" altLang="en-US"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a:t>
            </a:r>
            <a:r>
              <a:rPr lang="en-US" altLang="zh-CN"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 </a:t>
            </a:r>
            <a:endParaRPr lang="en-US" altLang="zh-CN"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
        <p:nvSpPr>
          <p:cNvPr id="7" name="文本框 6"/>
          <p:cNvSpPr txBox="1"/>
          <p:nvPr/>
        </p:nvSpPr>
        <p:spPr>
          <a:xfrm>
            <a:off x="1343025" y="2404110"/>
            <a:ext cx="9506585" cy="768350"/>
          </a:xfrm>
          <a:prstGeom prst="rect">
            <a:avLst/>
          </a:prstGeom>
          <a:noFill/>
        </p:spPr>
        <p:txBody>
          <a:bodyPr wrap="square" rtlCol="0">
            <a:spAutoFit/>
            <a:scene3d>
              <a:camera prst="orthographicFront"/>
              <a:lightRig rig="threePt" dir="t"/>
            </a:scene3d>
          </a:bodyPr>
          <a:lstStyle/>
          <a:p>
            <a:pPr algn="ctr"/>
            <a:r>
              <a:rPr lang="en-US" altLang="zh-CN" sz="3600">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 </a:t>
            </a:r>
            <a:r>
              <a:rPr lang="en-US" altLang="zh-CN" sz="4400">
                <a:ln w="22225">
                  <a:solidFill>
                    <a:schemeClr val="accent2"/>
                  </a:solidFill>
                  <a:prstDash val="solid"/>
                </a:ln>
                <a:solidFill>
                  <a:schemeClr val="tx1"/>
                </a:solidFill>
                <a:effectLst/>
                <a:latin typeface="Times New Roman" panose="02020603050405020304" charset="0"/>
                <a:cs typeface="Times New Roman" panose="02020603050405020304" charset="0"/>
              </a:rPr>
              <a:t>Which type do the poems belong to?</a:t>
            </a:r>
            <a:endParaRPr lang="en-US" altLang="zh-CN" sz="4400">
              <a:ln w="22225">
                <a:solidFill>
                  <a:schemeClr val="accent2"/>
                </a:solidFill>
                <a:prstDash val="solid"/>
              </a:ln>
              <a:solidFill>
                <a:schemeClr val="tx1"/>
              </a:solidFill>
              <a:effectLst/>
              <a:latin typeface="Times New Roman" panose="02020603050405020304" charset="0"/>
              <a:cs typeface="Times New Roman" panose="02020603050405020304" charset="0"/>
            </a:endParaRPr>
          </a:p>
        </p:txBody>
      </p:sp>
      <p:pic>
        <p:nvPicPr>
          <p:cNvPr id="3" name="图片 2" descr="13"/>
          <p:cNvPicPr>
            <a:picLocks noChangeAspect="1"/>
          </p:cNvPicPr>
          <p:nvPr/>
        </p:nvPicPr>
        <p:blipFill>
          <a:blip r:embed="rId5"/>
          <a:stretch>
            <a:fillRect/>
          </a:stretch>
        </p:blipFill>
        <p:spPr>
          <a:xfrm>
            <a:off x="1343025" y="3521710"/>
            <a:ext cx="7673975" cy="2987675"/>
          </a:xfrm>
          <a:prstGeom prst="rect">
            <a:avLst/>
          </a:prstGeom>
        </p:spPr>
      </p:pic>
      <p:pic>
        <p:nvPicPr>
          <p:cNvPr id="10" name="图片 9" descr="12"/>
          <p:cNvPicPr>
            <a:picLocks noChangeAspect="1"/>
          </p:cNvPicPr>
          <p:nvPr/>
        </p:nvPicPr>
        <p:blipFill>
          <a:blip r:embed="rId6"/>
          <a:stretch>
            <a:fillRect/>
          </a:stretch>
        </p:blipFill>
        <p:spPr>
          <a:xfrm>
            <a:off x="10126345" y="3522345"/>
            <a:ext cx="1876425" cy="3181985"/>
          </a:xfrm>
          <a:prstGeom prst="rect">
            <a:avLst/>
          </a:prstGeom>
        </p:spPr>
      </p:pic>
      <p:sp>
        <p:nvSpPr>
          <p:cNvPr id="8" name="添加标题"/>
          <p:cNvSpPr/>
          <p:nvPr/>
        </p:nvSpPr>
        <p:spPr>
          <a:xfrm>
            <a:off x="448310" y="265430"/>
            <a:ext cx="507682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4: Post</a:t>
            </a: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-reading</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5125" y="1697355"/>
            <a:ext cx="311785" cy="4210050"/>
          </a:xfrm>
          <a:prstGeom prst="rect">
            <a:avLst/>
          </a:prstGeom>
        </p:spPr>
      </p:pic>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065" y="962025"/>
            <a:ext cx="327660" cy="3804285"/>
          </a:xfrm>
          <a:prstGeom prst="rect">
            <a:avLst/>
          </a:prstGeom>
        </p:spPr>
      </p:pic>
      <p:sp>
        <p:nvSpPr>
          <p:cNvPr id="37" name="矩形 36"/>
          <p:cNvSpPr/>
          <p:nvPr/>
        </p:nvSpPr>
        <p:spPr>
          <a:xfrm>
            <a:off x="6901522" y="388986"/>
            <a:ext cx="1871980" cy="645160"/>
          </a:xfrm>
          <a:prstGeom prst="rect">
            <a:avLst/>
          </a:prstGeom>
        </p:spPr>
        <p:txBody>
          <a:bodyPr wrap="none">
            <a:spAutoFit/>
            <a:scene3d>
              <a:camera prst="orthographicFront"/>
              <a:lightRig rig="threePt" dir="t"/>
            </a:scene3d>
          </a:bodyPr>
          <a:lstStyle/>
          <a:p>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rPr>
              <a:t>list poem</a:t>
            </a:r>
            <a:endParaRPr lang="en-US" altLang="zh-CN" sz="3600" spc="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42" name="矩形 41"/>
          <p:cNvSpPr/>
          <p:nvPr/>
        </p:nvSpPr>
        <p:spPr>
          <a:xfrm>
            <a:off x="614045" y="1877060"/>
            <a:ext cx="4264025" cy="2399665"/>
          </a:xfrm>
          <a:prstGeom prst="rect">
            <a:avLst/>
          </a:prstGeom>
        </p:spPr>
        <p:txBody>
          <a:bodyPr wrap="square">
            <a:spAutoFit/>
          </a:bodyPr>
          <a:lstStyle/>
          <a:p>
            <a:pPr algn="ctr">
              <a:lnSpc>
                <a:spcPts val="3000"/>
              </a:lnSpc>
            </a:pP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Summer</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Sleepy, salty</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Drying, drooping, dreading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Week in, week out</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Endless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48" name="图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1" name="图片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056248" y="-1336737"/>
            <a:ext cx="609600" cy="609600"/>
          </a:xfrm>
          <a:prstGeom prst="rect">
            <a:avLst/>
          </a:prstGeom>
        </p:spPr>
      </p:pic>
      <p:sp>
        <p:nvSpPr>
          <p:cNvPr id="2" name="矩形 1"/>
          <p:cNvSpPr/>
          <p:nvPr/>
        </p:nvSpPr>
        <p:spPr>
          <a:xfrm>
            <a:off x="5723255" y="1169670"/>
            <a:ext cx="5557520" cy="5092700"/>
          </a:xfrm>
          <a:prstGeom prst="rect">
            <a:avLst/>
          </a:prstGeom>
        </p:spPr>
        <p:txBody>
          <a:bodyPr wrap="square">
            <a:spAutoFit/>
          </a:bodyPr>
          <a:lstStyle/>
          <a:p>
            <a:pPr algn="l">
              <a:lnSpc>
                <a:spcPts val="3000"/>
              </a:lnSpc>
            </a:pPr>
            <a:r>
              <a:rPr lang="en-US" altLang="zh-CN" sz="2400" b="1" dirty="0">
                <a:latin typeface="Times New Roman" panose="02020603050405020304" charset="0"/>
                <a:ea typeface="仓耳羽辰体-谷力 W04" panose="02020400000000000000" pitchFamily="18" charset="-122"/>
                <a:cs typeface="Times New Roman" panose="02020603050405020304" charset="0"/>
              </a:rPr>
              <a:t>I saw a fish-pond all on fire</a:t>
            </a:r>
            <a:endParaRPr lang="en-US" altLang="zh-CN" sz="2400" b="1"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fish-pond all on fire,</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house bow to a squire,</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person twelve-feet high,</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cottage in the sky,</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balloon made of lead,</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coffin drop down dead,</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two sparrows run a race,</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two horses making lace,</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g girl just like a cat,</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kitten wear a hat,</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I saw a man who saw these too,</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a:p>
            <a:pPr algn="l">
              <a:lnSpc>
                <a:spcPts val="3000"/>
              </a:lnSpc>
            </a:pPr>
            <a:r>
              <a:rPr lang="en-US" altLang="zh-CN" sz="2400" dirty="0">
                <a:latin typeface="Times New Roman" panose="02020603050405020304" charset="0"/>
                <a:ea typeface="仓耳羽辰体-谷力 W04" panose="02020400000000000000" pitchFamily="18" charset="-122"/>
                <a:cs typeface="Times New Roman" panose="02020603050405020304" charset="0"/>
              </a:rPr>
              <a:t>And said though strange they all were true.</a:t>
            </a:r>
            <a:endParaRPr lang="en-US" altLang="zh-CN" sz="24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3" name="图片 2" descr="10"/>
          <p:cNvPicPr>
            <a:picLocks noChangeAspect="1"/>
          </p:cNvPicPr>
          <p:nvPr/>
        </p:nvPicPr>
        <p:blipFill>
          <a:blip r:embed="rId10"/>
          <a:stretch>
            <a:fillRect/>
          </a:stretch>
        </p:blipFill>
        <p:spPr>
          <a:xfrm>
            <a:off x="10299700" y="1645285"/>
            <a:ext cx="1396365" cy="1909445"/>
          </a:xfrm>
          <a:prstGeom prst="rect">
            <a:avLst/>
          </a:prstGeom>
        </p:spPr>
      </p:pic>
      <p:pic>
        <p:nvPicPr>
          <p:cNvPr id="4" name="图片 3" descr="9"/>
          <p:cNvPicPr>
            <a:picLocks noChangeAspect="1"/>
          </p:cNvPicPr>
          <p:nvPr/>
        </p:nvPicPr>
        <p:blipFill>
          <a:blip r:embed="rId11"/>
          <a:stretch>
            <a:fillRect/>
          </a:stretch>
        </p:blipFill>
        <p:spPr>
          <a:xfrm>
            <a:off x="10019030" y="3691255"/>
            <a:ext cx="1494155" cy="2079625"/>
          </a:xfrm>
          <a:prstGeom prst="rect">
            <a:avLst/>
          </a:prstGeom>
        </p:spPr>
      </p:pic>
      <p:pic>
        <p:nvPicPr>
          <p:cNvPr id="5" name="图片 4" descr="8"/>
          <p:cNvPicPr>
            <a:picLocks noChangeAspect="1"/>
          </p:cNvPicPr>
          <p:nvPr/>
        </p:nvPicPr>
        <p:blipFill>
          <a:blip r:embed="rId12"/>
          <a:stretch>
            <a:fillRect/>
          </a:stretch>
        </p:blipFill>
        <p:spPr>
          <a:xfrm>
            <a:off x="263525" y="4396105"/>
            <a:ext cx="4614545" cy="2140585"/>
          </a:xfrm>
          <a:prstGeom prst="rect">
            <a:avLst/>
          </a:prstGeom>
        </p:spPr>
      </p:pic>
      <p:pic>
        <p:nvPicPr>
          <p:cNvPr id="6" name="图片 5" descr="7"/>
          <p:cNvPicPr>
            <a:picLocks noChangeAspect="1"/>
          </p:cNvPicPr>
          <p:nvPr/>
        </p:nvPicPr>
        <p:blipFill>
          <a:blip r:embed="rId13"/>
          <a:stretch>
            <a:fillRect/>
          </a:stretch>
        </p:blipFill>
        <p:spPr>
          <a:xfrm>
            <a:off x="128270" y="1106170"/>
            <a:ext cx="1189990" cy="1625600"/>
          </a:xfrm>
          <a:prstGeom prst="rect">
            <a:avLst/>
          </a:prstGeom>
        </p:spPr>
      </p:pic>
      <p:sp>
        <p:nvSpPr>
          <p:cNvPr id="7" name="矩形 6"/>
          <p:cNvSpPr/>
          <p:nvPr/>
        </p:nvSpPr>
        <p:spPr>
          <a:xfrm>
            <a:off x="1867242" y="389621"/>
            <a:ext cx="1757680" cy="645160"/>
          </a:xfrm>
          <a:prstGeom prst="rect">
            <a:avLst/>
          </a:prstGeom>
        </p:spPr>
        <p:txBody>
          <a:bodyPr wrap="none">
            <a:spAutoFit/>
            <a:scene3d>
              <a:camera prst="orthographicFront"/>
              <a:lightRig rig="threePt" dir="t"/>
            </a:scene3d>
          </a:bodyPr>
          <a:lstStyle/>
          <a:p>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rPr>
              <a:t>cinquain</a:t>
            </a:r>
            <a:endParaRPr lang="en-US" altLang="zh-CN" sz="3600" spc="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8" name="文本框 7"/>
          <p:cNvSpPr txBox="1"/>
          <p:nvPr/>
        </p:nvSpPr>
        <p:spPr>
          <a:xfrm>
            <a:off x="1470025" y="1454150"/>
            <a:ext cx="592455" cy="706755"/>
          </a:xfrm>
          <a:prstGeom prst="rect">
            <a:avLst/>
          </a:prstGeom>
          <a:noFill/>
        </p:spPr>
        <p:txBody>
          <a:bodyPr wrap="square" rtlCol="0">
            <a:spAutoFit/>
          </a:bodyPr>
          <a:lstStyle/>
          <a:p>
            <a:r>
              <a:rPr lang="en-US" altLang="zh-CN" sz="4000" b="1">
                <a:solidFill>
                  <a:srgbClr val="FF0000"/>
                </a:solidFill>
              </a:rPr>
              <a:t>1</a:t>
            </a:r>
            <a:endParaRPr lang="en-US" altLang="zh-CN" sz="4000" b="1">
              <a:solidFill>
                <a:srgbClr val="FF0000"/>
              </a:solidFill>
            </a:endParaRPr>
          </a:p>
        </p:txBody>
      </p:sp>
      <p:sp>
        <p:nvSpPr>
          <p:cNvPr id="9" name="文本框 8"/>
          <p:cNvSpPr txBox="1"/>
          <p:nvPr/>
        </p:nvSpPr>
        <p:spPr>
          <a:xfrm>
            <a:off x="10299700" y="561975"/>
            <a:ext cx="592455" cy="706755"/>
          </a:xfrm>
          <a:prstGeom prst="rect">
            <a:avLst/>
          </a:prstGeom>
          <a:noFill/>
        </p:spPr>
        <p:txBody>
          <a:bodyPr wrap="square" rtlCol="0">
            <a:spAutoFit/>
          </a:bodyPr>
          <a:lstStyle/>
          <a:p>
            <a:r>
              <a:rPr lang="en-US" altLang="zh-CN" sz="4000" b="1">
                <a:solidFill>
                  <a:srgbClr val="FF0000"/>
                </a:solidFill>
              </a:rPr>
              <a:t>2</a:t>
            </a:r>
            <a:endParaRPr lang="en-US" altLang="zh-CN"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750" fill="hold"/>
                                        <p:tgtEl>
                                          <p:spTgt spid="48"/>
                                        </p:tgtEl>
                                        <p:attrNameLst>
                                          <p:attrName>ppt_w</p:attrName>
                                        </p:attrNameLst>
                                      </p:cBhvr>
                                      <p:tavLst>
                                        <p:tav tm="0">
                                          <p:val>
                                            <p:fltVal val="0"/>
                                          </p:val>
                                        </p:tav>
                                        <p:tav tm="100000">
                                          <p:val>
                                            <p:strVal val="#ppt_w"/>
                                          </p:val>
                                        </p:tav>
                                      </p:tavLst>
                                    </p:anim>
                                    <p:anim calcmode="lin" valueType="num">
                                      <p:cBhvr>
                                        <p:cTn id="16" dur="750" fill="hold"/>
                                        <p:tgtEl>
                                          <p:spTgt spid="48"/>
                                        </p:tgtEl>
                                        <p:attrNameLst>
                                          <p:attrName>ppt_h</p:attrName>
                                        </p:attrNameLst>
                                      </p:cBhvr>
                                      <p:tavLst>
                                        <p:tav tm="0">
                                          <p:val>
                                            <p:fltVal val="0"/>
                                          </p:val>
                                        </p:tav>
                                        <p:tav tm="100000">
                                          <p:val>
                                            <p:strVal val="#ppt_h"/>
                                          </p:val>
                                        </p:tav>
                                      </p:tavLst>
                                    </p:anim>
                                    <p:animEffect transition="in" filter="fade">
                                      <p:cBhvr>
                                        <p:cTn id="17" dur="750"/>
                                        <p:tgtEl>
                                          <p:spTgt spid="48"/>
                                        </p:tgtEl>
                                      </p:cBhvr>
                                    </p:animEffect>
                                  </p:childTnLst>
                                </p:cTn>
                              </p:par>
                              <p:par>
                                <p:cTn id="18" presetID="53" presetClass="entr" presetSubtype="16"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animEffect transition="in" filter="fade">
                                      <p:cBhvr>
                                        <p:cTn id="22" dur="750"/>
                                        <p:tgtEl>
                                          <p:spTgt spid="49"/>
                                        </p:tgtEl>
                                      </p:cBhvr>
                                    </p:animEffect>
                                  </p:childTnLst>
                                </p:cTn>
                              </p:par>
                              <p:par>
                                <p:cTn id="23" presetID="53" presetClass="entr" presetSubtype="16"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750" fill="hold"/>
                                        <p:tgtEl>
                                          <p:spTgt spid="51"/>
                                        </p:tgtEl>
                                        <p:attrNameLst>
                                          <p:attrName>ppt_w</p:attrName>
                                        </p:attrNameLst>
                                      </p:cBhvr>
                                      <p:tavLst>
                                        <p:tav tm="0">
                                          <p:val>
                                            <p:fltVal val="0"/>
                                          </p:val>
                                        </p:tav>
                                        <p:tav tm="100000">
                                          <p:val>
                                            <p:strVal val="#ppt_w"/>
                                          </p:val>
                                        </p:tav>
                                      </p:tavLst>
                                    </p:anim>
                                    <p:anim calcmode="lin" valueType="num">
                                      <p:cBhvr>
                                        <p:cTn id="26" dur="750" fill="hold"/>
                                        <p:tgtEl>
                                          <p:spTgt spid="51"/>
                                        </p:tgtEl>
                                        <p:attrNameLst>
                                          <p:attrName>ppt_h</p:attrName>
                                        </p:attrNameLst>
                                      </p:cBhvr>
                                      <p:tavLst>
                                        <p:tav tm="0">
                                          <p:val>
                                            <p:fltVal val="0"/>
                                          </p:val>
                                        </p:tav>
                                        <p:tav tm="100000">
                                          <p:val>
                                            <p:strVal val="#ppt_h"/>
                                          </p:val>
                                        </p:tav>
                                      </p:tavLst>
                                    </p:anim>
                                    <p:animEffect transition="in" filter="fade">
                                      <p:cBhvr>
                                        <p:cTn id="27" dur="75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linds(horizontal)">
                                      <p:cBhvr>
                                        <p:cTn id="35" dur="500"/>
                                        <p:tgtEl>
                                          <p:spTgt spid="42"/>
                                        </p:tgtEl>
                                      </p:cBhvr>
                                    </p:animEffect>
                                  </p:childTnLst>
                                </p:cTn>
                              </p:par>
                              <p:par>
                                <p:cTn id="36" presetID="3" presetClass="entr" presetSubtype="1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par>
                                <p:cTn id="39" presetID="3" presetClass="entr" presetSubtype="1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par>
                                <p:cTn id="52" presetID="3" presetClass="entr" presetSubtype="1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linds(horizontal)">
                                      <p:cBhvr>
                                        <p:cTn id="54" dur="500"/>
                                        <p:tgtEl>
                                          <p:spTgt spid="3"/>
                                        </p:tgtEl>
                                      </p:cBhvr>
                                    </p:animEffect>
                                  </p:childTnLst>
                                </p:cTn>
                              </p:par>
                              <p:par>
                                <p:cTn id="55" presetID="3" presetClass="entr" presetSubtype="1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linds(horizontal)">
                                      <p:cBhvr>
                                        <p:cTn id="57" dur="500"/>
                                        <p:tgtEl>
                                          <p:spTgt spid="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linds(horizont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checkerboard(across)">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6" repeatCount="indefinite" fill="hold" display="0">
                  <p:stCondLst>
                    <p:cond delay="indefinite"/>
                  </p:stCondLst>
                  <p:endCondLst>
                    <p:cond evt="onStopAudio" delay="0">
                      <p:tgtEl>
                        <p:sldTgt/>
                      </p:tgtEl>
                    </p:cond>
                  </p:endCondLst>
                </p:cTn>
                <p:tgtEl>
                  <p:spTgt spid="60"/>
                </p:tgtEl>
              </p:cMediaNode>
            </p:audio>
          </p:childTnLst>
        </p:cTn>
      </p:par>
    </p:tnLst>
    <p:bldLst>
      <p:bldP spid="37" grpId="0"/>
      <p:bldP spid="37" grpId="1"/>
      <p:bldP spid="42" grpId="0"/>
      <p:bldP spid="42" grpId="1"/>
      <p:bldP spid="2" grpId="0"/>
      <p:bldP spid="2" grpId="1"/>
      <p:bldP spid="7" grpId="0"/>
      <p:bldP spid="7" grpId="1"/>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85750" cy="452882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215900" y="547370"/>
            <a:ext cx="477520" cy="5349240"/>
          </a:xfrm>
          <a:prstGeom prst="rect">
            <a:avLst/>
          </a:prstGeom>
        </p:spPr>
      </p:pic>
      <p:pic>
        <p:nvPicPr>
          <p:cNvPr id="36" name="图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6065" y="962025"/>
            <a:ext cx="327660" cy="3804285"/>
          </a:xfrm>
          <a:prstGeom prst="rect">
            <a:avLst/>
          </a:prstGeom>
        </p:spPr>
      </p:pic>
      <p:sp>
        <p:nvSpPr>
          <p:cNvPr id="37" name="矩形 36"/>
          <p:cNvSpPr/>
          <p:nvPr/>
        </p:nvSpPr>
        <p:spPr>
          <a:xfrm>
            <a:off x="2515577" y="162926"/>
            <a:ext cx="1300480" cy="645160"/>
          </a:xfrm>
          <a:prstGeom prst="rect">
            <a:avLst/>
          </a:prstGeom>
        </p:spPr>
        <p:txBody>
          <a:bodyPr wrap="none">
            <a:spAutoFit/>
            <a:scene3d>
              <a:camera prst="orthographicFront"/>
              <a:lightRig rig="threePt" dir="t"/>
            </a:scene3d>
          </a:bodyPr>
          <a:lstStyle/>
          <a:p>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rPr>
              <a:t>Haiku</a:t>
            </a:r>
            <a:endParaRPr lang="en-US" altLang="zh-CN" sz="3600" spc="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42" name="矩形 41"/>
          <p:cNvSpPr/>
          <p:nvPr/>
        </p:nvSpPr>
        <p:spPr>
          <a:xfrm>
            <a:off x="1544320" y="965835"/>
            <a:ext cx="4264025" cy="1630045"/>
          </a:xfrm>
          <a:prstGeom prst="rect">
            <a:avLst/>
          </a:prstGeom>
        </p:spPr>
        <p:txBody>
          <a:bodyPr wrap="square">
            <a:spAutoFit/>
          </a:bodyPr>
          <a:lstStyle/>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Snow having melted,</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The whole village is brimful</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Of happy children.</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              (by Issa)</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2056248" y="-1336737"/>
            <a:ext cx="609600" cy="609600"/>
          </a:xfrm>
          <a:prstGeom prst="rect">
            <a:avLst/>
          </a:prstGeom>
        </p:spPr>
      </p:pic>
      <p:sp>
        <p:nvSpPr>
          <p:cNvPr id="2" name="矩形 1"/>
          <p:cNvSpPr/>
          <p:nvPr/>
        </p:nvSpPr>
        <p:spPr>
          <a:xfrm>
            <a:off x="2976245" y="3637280"/>
            <a:ext cx="9047480" cy="2399665"/>
          </a:xfrm>
          <a:prstGeom prst="rect">
            <a:avLst/>
          </a:prstGeom>
        </p:spPr>
        <p:txBody>
          <a:bodyPr wrap="square">
            <a:spAutoFit/>
          </a:bodyPr>
          <a:lstStyle/>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HOME-COMING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Old, I return to the homeland while young,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Thinner has grown my hair, though I speak the same tongue.</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My children, whom I meet, do not know am I,</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“Where are you from, dear sir?” they ask with beaming eyes.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     (He Zhizhang)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sp>
        <p:nvSpPr>
          <p:cNvPr id="8" name="文本框 7"/>
          <p:cNvSpPr txBox="1"/>
          <p:nvPr/>
        </p:nvSpPr>
        <p:spPr>
          <a:xfrm>
            <a:off x="796290" y="459740"/>
            <a:ext cx="592455" cy="706755"/>
          </a:xfrm>
          <a:prstGeom prst="rect">
            <a:avLst/>
          </a:prstGeom>
          <a:noFill/>
        </p:spPr>
        <p:txBody>
          <a:bodyPr wrap="square" rtlCol="0">
            <a:spAutoFit/>
          </a:bodyPr>
          <a:lstStyle/>
          <a:p>
            <a:r>
              <a:rPr lang="en-US" altLang="zh-CN" sz="4000" b="1">
                <a:solidFill>
                  <a:srgbClr val="FF0000"/>
                </a:solidFill>
              </a:rPr>
              <a:t>3</a:t>
            </a:r>
            <a:endParaRPr lang="en-US" altLang="zh-CN" sz="4000" b="1">
              <a:solidFill>
                <a:srgbClr val="FF0000"/>
              </a:solidFill>
            </a:endParaRPr>
          </a:p>
        </p:txBody>
      </p:sp>
      <p:sp>
        <p:nvSpPr>
          <p:cNvPr id="3" name="文本框 2"/>
          <p:cNvSpPr txBox="1"/>
          <p:nvPr/>
        </p:nvSpPr>
        <p:spPr>
          <a:xfrm>
            <a:off x="4156710" y="3281045"/>
            <a:ext cx="592455" cy="706755"/>
          </a:xfrm>
          <a:prstGeom prst="rect">
            <a:avLst/>
          </a:prstGeom>
          <a:noFill/>
        </p:spPr>
        <p:txBody>
          <a:bodyPr wrap="square" rtlCol="0">
            <a:spAutoFit/>
          </a:bodyPr>
          <a:lstStyle/>
          <a:p>
            <a:r>
              <a:rPr lang="en-US" altLang="zh-CN" sz="4000" b="1">
                <a:solidFill>
                  <a:srgbClr val="FF0000"/>
                </a:solidFill>
              </a:rPr>
              <a:t>4</a:t>
            </a:r>
            <a:endParaRPr lang="en-US" altLang="zh-CN" sz="4000" b="1">
              <a:solidFill>
                <a:srgbClr val="FF0000"/>
              </a:solidFill>
            </a:endParaRPr>
          </a:p>
        </p:txBody>
      </p:sp>
      <p:pic>
        <p:nvPicPr>
          <p:cNvPr id="4" name="图片 3" descr="C:/Users/hp/AppData/Local/Temp/picturecompress_20211007172726/output_1.pngoutput_1"/>
          <p:cNvPicPr>
            <a:picLocks noChangeAspect="1"/>
          </p:cNvPicPr>
          <p:nvPr/>
        </p:nvPicPr>
        <p:blipFill>
          <a:blip r:embed="rId12"/>
          <a:stretch>
            <a:fillRect/>
          </a:stretch>
        </p:blipFill>
        <p:spPr>
          <a:xfrm>
            <a:off x="6985000" y="459740"/>
            <a:ext cx="3351530" cy="2512060"/>
          </a:xfrm>
          <a:prstGeom prst="rect">
            <a:avLst/>
          </a:prstGeom>
        </p:spPr>
      </p:pic>
      <p:pic>
        <p:nvPicPr>
          <p:cNvPr id="5" name="图片 4" descr="17"/>
          <p:cNvPicPr>
            <a:picLocks noChangeAspect="1"/>
          </p:cNvPicPr>
          <p:nvPr/>
        </p:nvPicPr>
        <p:blipFill>
          <a:blip r:embed="rId13"/>
          <a:stretch>
            <a:fillRect/>
          </a:stretch>
        </p:blipFill>
        <p:spPr>
          <a:xfrm>
            <a:off x="95250" y="2971165"/>
            <a:ext cx="2973070" cy="3794760"/>
          </a:xfrm>
          <a:prstGeom prst="rect">
            <a:avLst/>
          </a:prstGeom>
        </p:spPr>
      </p:pic>
      <p:sp>
        <p:nvSpPr>
          <p:cNvPr id="6" name="矩形 5"/>
          <p:cNvSpPr/>
          <p:nvPr/>
        </p:nvSpPr>
        <p:spPr>
          <a:xfrm>
            <a:off x="4748872" y="2899141"/>
            <a:ext cx="2220595" cy="645160"/>
          </a:xfrm>
          <a:prstGeom prst="rect">
            <a:avLst/>
          </a:prstGeom>
        </p:spPr>
        <p:txBody>
          <a:bodyPr wrap="none">
            <a:spAutoFit/>
            <a:scene3d>
              <a:camera prst="orthographicFront"/>
              <a:lightRig rig="threePt" dir="t"/>
            </a:scene3d>
          </a:bodyPr>
          <a:lstStyle/>
          <a:p>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rPr>
              <a:t>Tang poem</a:t>
            </a:r>
            <a:endParaRPr lang="en-US" altLang="zh-CN" sz="3600" spc="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childTnLst>
                          </p:cTn>
                        </p:par>
                        <p:par>
                          <p:cTn id="13" fill="hold">
                            <p:stCondLst>
                              <p:cond delay="0"/>
                            </p:stCondLst>
                            <p:childTnLst>
                              <p:par>
                                <p:cTn id="14" presetID="53" presetClass="entr" presetSubtype="16"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750" fill="hold"/>
                                        <p:tgtEl>
                                          <p:spTgt spid="47"/>
                                        </p:tgtEl>
                                        <p:attrNameLst>
                                          <p:attrName>ppt_w</p:attrName>
                                        </p:attrNameLst>
                                      </p:cBhvr>
                                      <p:tavLst>
                                        <p:tav tm="0">
                                          <p:val>
                                            <p:fltVal val="0"/>
                                          </p:val>
                                        </p:tav>
                                        <p:tav tm="100000">
                                          <p:val>
                                            <p:strVal val="#ppt_w"/>
                                          </p:val>
                                        </p:tav>
                                      </p:tavLst>
                                    </p:anim>
                                    <p:anim calcmode="lin" valueType="num">
                                      <p:cBhvr>
                                        <p:cTn id="17" dur="750" fill="hold"/>
                                        <p:tgtEl>
                                          <p:spTgt spid="47"/>
                                        </p:tgtEl>
                                        <p:attrNameLst>
                                          <p:attrName>ppt_h</p:attrName>
                                        </p:attrNameLst>
                                      </p:cBhvr>
                                      <p:tavLst>
                                        <p:tav tm="0">
                                          <p:val>
                                            <p:fltVal val="0"/>
                                          </p:val>
                                        </p:tav>
                                        <p:tav tm="100000">
                                          <p:val>
                                            <p:strVal val="#ppt_h"/>
                                          </p:val>
                                        </p:tav>
                                      </p:tavLst>
                                    </p:anim>
                                    <p:animEffect transition="in" filter="fade">
                                      <p:cBhvr>
                                        <p:cTn id="18" dur="750"/>
                                        <p:tgtEl>
                                          <p:spTgt spid="47"/>
                                        </p:tgtEl>
                                      </p:cBhvr>
                                    </p:animEffect>
                                  </p:childTnLst>
                                </p:cTn>
                              </p:par>
                              <p:par>
                                <p:cTn id="19" presetID="53" presetClass="entr" presetSubtype="16"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750" fill="hold"/>
                                        <p:tgtEl>
                                          <p:spTgt spid="50"/>
                                        </p:tgtEl>
                                        <p:attrNameLst>
                                          <p:attrName>ppt_w</p:attrName>
                                        </p:attrNameLst>
                                      </p:cBhvr>
                                      <p:tavLst>
                                        <p:tav tm="0">
                                          <p:val>
                                            <p:fltVal val="0"/>
                                          </p:val>
                                        </p:tav>
                                        <p:tav tm="100000">
                                          <p:val>
                                            <p:strVal val="#ppt_w"/>
                                          </p:val>
                                        </p:tav>
                                      </p:tavLst>
                                    </p:anim>
                                    <p:anim calcmode="lin" valueType="num">
                                      <p:cBhvr>
                                        <p:cTn id="22" dur="750" fill="hold"/>
                                        <p:tgtEl>
                                          <p:spTgt spid="50"/>
                                        </p:tgtEl>
                                        <p:attrNameLst>
                                          <p:attrName>ppt_h</p:attrName>
                                        </p:attrNameLst>
                                      </p:cBhvr>
                                      <p:tavLst>
                                        <p:tav tm="0">
                                          <p:val>
                                            <p:fltVal val="0"/>
                                          </p:val>
                                        </p:tav>
                                        <p:tav tm="100000">
                                          <p:val>
                                            <p:strVal val="#ppt_h"/>
                                          </p:val>
                                        </p:tav>
                                      </p:tavLst>
                                    </p:anim>
                                    <p:animEffect transition="in" filter="fade">
                                      <p:cBhvr>
                                        <p:cTn id="23" dur="750"/>
                                        <p:tgtEl>
                                          <p:spTgt spid="50"/>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750" fill="hold"/>
                                        <p:tgtEl>
                                          <p:spTgt spid="48"/>
                                        </p:tgtEl>
                                        <p:attrNameLst>
                                          <p:attrName>ppt_w</p:attrName>
                                        </p:attrNameLst>
                                      </p:cBhvr>
                                      <p:tavLst>
                                        <p:tav tm="0">
                                          <p:val>
                                            <p:fltVal val="0"/>
                                          </p:val>
                                        </p:tav>
                                        <p:tav tm="100000">
                                          <p:val>
                                            <p:strVal val="#ppt_w"/>
                                          </p:val>
                                        </p:tav>
                                      </p:tavLst>
                                    </p:anim>
                                    <p:anim calcmode="lin" valueType="num">
                                      <p:cBhvr>
                                        <p:cTn id="27" dur="750" fill="hold"/>
                                        <p:tgtEl>
                                          <p:spTgt spid="48"/>
                                        </p:tgtEl>
                                        <p:attrNameLst>
                                          <p:attrName>ppt_h</p:attrName>
                                        </p:attrNameLst>
                                      </p:cBhvr>
                                      <p:tavLst>
                                        <p:tav tm="0">
                                          <p:val>
                                            <p:fltVal val="0"/>
                                          </p:val>
                                        </p:tav>
                                        <p:tav tm="100000">
                                          <p:val>
                                            <p:strVal val="#ppt_h"/>
                                          </p:val>
                                        </p:tav>
                                      </p:tavLst>
                                    </p:anim>
                                    <p:animEffect transition="in" filter="fade">
                                      <p:cBhvr>
                                        <p:cTn id="28" dur="75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750" fill="hold"/>
                                        <p:tgtEl>
                                          <p:spTgt spid="49"/>
                                        </p:tgtEl>
                                        <p:attrNameLst>
                                          <p:attrName>ppt_w</p:attrName>
                                        </p:attrNameLst>
                                      </p:cBhvr>
                                      <p:tavLst>
                                        <p:tav tm="0">
                                          <p:val>
                                            <p:fltVal val="0"/>
                                          </p:val>
                                        </p:tav>
                                        <p:tav tm="100000">
                                          <p:val>
                                            <p:strVal val="#ppt_w"/>
                                          </p:val>
                                        </p:tav>
                                      </p:tavLst>
                                    </p:anim>
                                    <p:anim calcmode="lin" valueType="num">
                                      <p:cBhvr>
                                        <p:cTn id="32" dur="750" fill="hold"/>
                                        <p:tgtEl>
                                          <p:spTgt spid="49"/>
                                        </p:tgtEl>
                                        <p:attrNameLst>
                                          <p:attrName>ppt_h</p:attrName>
                                        </p:attrNameLst>
                                      </p:cBhvr>
                                      <p:tavLst>
                                        <p:tav tm="0">
                                          <p:val>
                                            <p:fltVal val="0"/>
                                          </p:val>
                                        </p:tav>
                                        <p:tav tm="100000">
                                          <p:val>
                                            <p:strVal val="#ppt_h"/>
                                          </p:val>
                                        </p:tav>
                                      </p:tavLst>
                                    </p:anim>
                                    <p:animEffect transition="in" filter="fade">
                                      <p:cBhvr>
                                        <p:cTn id="33" dur="750"/>
                                        <p:tgtEl>
                                          <p:spTgt spid="49"/>
                                        </p:tgtEl>
                                      </p:cBhvr>
                                    </p:animEffect>
                                  </p:childTnLst>
                                </p:cTn>
                              </p:par>
                              <p:par>
                                <p:cTn id="34" presetID="53" presetClass="entr" presetSubtype="16"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750" fill="hold"/>
                                        <p:tgtEl>
                                          <p:spTgt spid="51"/>
                                        </p:tgtEl>
                                        <p:attrNameLst>
                                          <p:attrName>ppt_w</p:attrName>
                                        </p:attrNameLst>
                                      </p:cBhvr>
                                      <p:tavLst>
                                        <p:tav tm="0">
                                          <p:val>
                                            <p:fltVal val="0"/>
                                          </p:val>
                                        </p:tav>
                                        <p:tav tm="100000">
                                          <p:val>
                                            <p:strVal val="#ppt_w"/>
                                          </p:val>
                                        </p:tav>
                                      </p:tavLst>
                                    </p:anim>
                                    <p:anim calcmode="lin" valueType="num">
                                      <p:cBhvr>
                                        <p:cTn id="37" dur="750" fill="hold"/>
                                        <p:tgtEl>
                                          <p:spTgt spid="51"/>
                                        </p:tgtEl>
                                        <p:attrNameLst>
                                          <p:attrName>ppt_h</p:attrName>
                                        </p:attrNameLst>
                                      </p:cBhvr>
                                      <p:tavLst>
                                        <p:tav tm="0">
                                          <p:val>
                                            <p:fltVal val="0"/>
                                          </p:val>
                                        </p:tav>
                                        <p:tav tm="100000">
                                          <p:val>
                                            <p:strVal val="#ppt_h"/>
                                          </p:val>
                                        </p:tav>
                                      </p:tavLst>
                                    </p:anim>
                                    <p:animEffect transition="in" filter="fade">
                                      <p:cBhvr>
                                        <p:cTn id="38" dur="7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linds(horizontal)">
                                      <p:cBhvr>
                                        <p:cTn id="43" dur="500"/>
                                        <p:tgtEl>
                                          <p:spTgt spid="4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par>
                                <p:cTn id="47" presetID="3"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linds(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linds(horizontal)">
                                      <p:cBhvr>
                                        <p:cTn id="59" dur="500"/>
                                        <p:tgtEl>
                                          <p:spTgt spid="5"/>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linds(horizontal)">
                                      <p:cBhvr>
                                        <p:cTn id="62" dur="500"/>
                                        <p:tgtEl>
                                          <p:spTgt spid="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linds(horizont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checkerboard(across)">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1" repeatCount="indefinite" fill="hold" display="0">
                  <p:stCondLst>
                    <p:cond delay="indefinite"/>
                  </p:stCondLst>
                  <p:endCondLst>
                    <p:cond evt="onStopAudio" delay="0">
                      <p:tgtEl>
                        <p:sldTgt/>
                      </p:tgtEl>
                    </p:cond>
                  </p:endCondLst>
                </p:cTn>
                <p:tgtEl>
                  <p:spTgt spid="60"/>
                </p:tgtEl>
              </p:cMediaNode>
            </p:audio>
          </p:childTnLst>
        </p:cTn>
      </p:par>
    </p:tnLst>
    <p:bldLst>
      <p:bldP spid="37" grpId="0"/>
      <p:bldP spid="37" grpId="1"/>
      <p:bldP spid="42" grpId="0"/>
      <p:bldP spid="42" grpId="1"/>
      <p:bldP spid="2" grpId="0"/>
      <p:bldP spid="2" grpId="1"/>
      <p:bldP spid="8" grpId="0"/>
      <p:bldP spid="8" grpId="1"/>
      <p:bldP spid="3" grpId="0"/>
      <p:bldP spid="3" grpId="1"/>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70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5435"/>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sp>
        <p:nvSpPr>
          <p:cNvPr id="37" name="矩形 36"/>
          <p:cNvSpPr/>
          <p:nvPr/>
        </p:nvSpPr>
        <p:spPr>
          <a:xfrm>
            <a:off x="2305392" y="234046"/>
            <a:ext cx="3091180" cy="645160"/>
          </a:xfrm>
          <a:prstGeom prst="rect">
            <a:avLst/>
          </a:prstGeom>
        </p:spPr>
        <p:txBody>
          <a:bodyPr wrap="none">
            <a:spAutoFit/>
            <a:scene3d>
              <a:camera prst="orthographicFront"/>
              <a:lightRig rig="threePt" dir="t"/>
            </a:scene3d>
          </a:bodyPr>
          <a:lstStyle/>
          <a:p>
            <a:pPr algn="l"/>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rPr>
              <a:t>Nursery Rhyme</a:t>
            </a:r>
            <a:endPar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42" name="矩形 41"/>
          <p:cNvSpPr/>
          <p:nvPr/>
        </p:nvSpPr>
        <p:spPr>
          <a:xfrm>
            <a:off x="695960" y="1105535"/>
            <a:ext cx="4264025" cy="1630045"/>
          </a:xfrm>
          <a:prstGeom prst="rect">
            <a:avLst/>
          </a:prstGeom>
        </p:spPr>
        <p:txBody>
          <a:bodyPr wrap="square">
            <a:spAutoFit/>
          </a:bodyPr>
          <a:lstStyle/>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Bye, baby bunting,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Daddy’s gone a-hunting,</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Gone to get a rabbit skin</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en-US" altLang="zh-CN" sz="2800" dirty="0">
                <a:latin typeface="Times New Roman" panose="02020603050405020304" charset="0"/>
                <a:ea typeface="仓耳羽辰体-谷力 W04" panose="02020400000000000000" pitchFamily="18" charset="-122"/>
                <a:cs typeface="Times New Roman" panose="02020603050405020304" charset="0"/>
              </a:rPr>
              <a:t>To wrap the baby bunting in.</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47" name="图片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51" name="图片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1530">
            <a:off x="11659502" y="3586434"/>
            <a:ext cx="248007" cy="259541"/>
          </a:xfrm>
          <a:prstGeom prst="rect">
            <a:avLst/>
          </a:prstGeom>
        </p:spPr>
      </p:pic>
      <p:pic>
        <p:nvPicPr>
          <p:cNvPr id="60" name="5bf7a985c279a" hidden="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056248" y="-1336737"/>
            <a:ext cx="609600" cy="609600"/>
          </a:xfrm>
          <a:prstGeom prst="rect">
            <a:avLst/>
          </a:prstGeom>
        </p:spPr>
      </p:pic>
      <p:sp>
        <p:nvSpPr>
          <p:cNvPr id="2" name="矩形 1"/>
          <p:cNvSpPr/>
          <p:nvPr/>
        </p:nvSpPr>
        <p:spPr>
          <a:xfrm>
            <a:off x="8237220" y="683260"/>
            <a:ext cx="3389630" cy="1630045"/>
          </a:xfrm>
          <a:prstGeom prst="rect">
            <a:avLst/>
          </a:prstGeom>
        </p:spPr>
        <p:txBody>
          <a:bodyPr wrap="square">
            <a:spAutoFit/>
          </a:bodyPr>
          <a:lstStyle/>
          <a:p>
            <a:pPr algn="ctr">
              <a:lnSpc>
                <a:spcPts val="3000"/>
              </a:lnSpc>
            </a:pPr>
            <a:r>
              <a:rPr lang="zh-CN" altLang="en-US" sz="2800" dirty="0">
                <a:latin typeface="Times New Roman" panose="02020603050405020304" charset="0"/>
                <a:ea typeface="仓耳羽辰体-谷力 W04" panose="02020400000000000000" pitchFamily="18" charset="-122"/>
                <a:cs typeface="Times New Roman" panose="02020603050405020304" charset="0"/>
              </a:rPr>
              <a:t>睡吧睡吧胖娃娃，</a:t>
            </a:r>
            <a:endParaRPr lang="zh-CN" altLang="en-US"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zh-CN" altLang="en-US" sz="2800" dirty="0">
                <a:latin typeface="Times New Roman" panose="02020603050405020304" charset="0"/>
                <a:ea typeface="仓耳羽辰体-谷力 W04" panose="02020400000000000000" pitchFamily="18" charset="-122"/>
                <a:cs typeface="Times New Roman" panose="02020603050405020304" charset="0"/>
              </a:rPr>
              <a:t>爸爸打猎顶呱呱；</a:t>
            </a:r>
            <a:endParaRPr lang="zh-CN" altLang="en-US"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zh-CN" altLang="en-US" sz="2800" dirty="0">
                <a:latin typeface="Times New Roman" panose="02020603050405020304" charset="0"/>
                <a:ea typeface="仓耳羽辰体-谷力 W04" panose="02020400000000000000" pitchFamily="18" charset="-122"/>
                <a:cs typeface="Times New Roman" panose="02020603050405020304" charset="0"/>
              </a:rPr>
              <a:t>剩下一张兔子皮，</a:t>
            </a:r>
            <a:endParaRPr lang="zh-CN" altLang="en-US"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pPr>
            <a:r>
              <a:rPr lang="zh-CN" altLang="en-US" sz="2800" dirty="0">
                <a:latin typeface="Times New Roman" panose="02020603050405020304" charset="0"/>
                <a:ea typeface="仓耳羽辰体-谷力 W04" panose="02020400000000000000" pitchFamily="18" charset="-122"/>
                <a:cs typeface="Times New Roman" panose="02020603050405020304" charset="0"/>
              </a:rPr>
              <a:t>回家好裹胖娃娃。</a:t>
            </a:r>
            <a:endParaRPr lang="zh-CN" altLang="en-US" sz="2800" dirty="0">
              <a:latin typeface="Times New Roman" panose="02020603050405020304" charset="0"/>
              <a:ea typeface="仓耳羽辰体-谷力 W04" panose="02020400000000000000" pitchFamily="18" charset="-122"/>
              <a:cs typeface="Times New Roman" panose="02020603050405020304" charset="0"/>
            </a:endParaRPr>
          </a:p>
        </p:txBody>
      </p:sp>
      <p:pic>
        <p:nvPicPr>
          <p:cNvPr id="3" name="图片 2" descr="15"/>
          <p:cNvPicPr>
            <a:picLocks noChangeAspect="1"/>
          </p:cNvPicPr>
          <p:nvPr/>
        </p:nvPicPr>
        <p:blipFill>
          <a:blip r:embed="rId9"/>
          <a:stretch>
            <a:fillRect/>
          </a:stretch>
        </p:blipFill>
        <p:spPr>
          <a:xfrm>
            <a:off x="5283200" y="879475"/>
            <a:ext cx="2785745" cy="1936115"/>
          </a:xfrm>
          <a:prstGeom prst="rect">
            <a:avLst/>
          </a:prstGeom>
        </p:spPr>
      </p:pic>
      <p:sp>
        <p:nvSpPr>
          <p:cNvPr id="8" name="文本框 7"/>
          <p:cNvSpPr txBox="1"/>
          <p:nvPr/>
        </p:nvSpPr>
        <p:spPr>
          <a:xfrm>
            <a:off x="695960" y="326390"/>
            <a:ext cx="592455" cy="706755"/>
          </a:xfrm>
          <a:prstGeom prst="rect">
            <a:avLst/>
          </a:prstGeom>
          <a:noFill/>
        </p:spPr>
        <p:txBody>
          <a:bodyPr wrap="square" rtlCol="0">
            <a:spAutoFit/>
          </a:bodyPr>
          <a:lstStyle/>
          <a:p>
            <a:r>
              <a:rPr lang="en-US" altLang="zh-CN" sz="4000" b="1">
                <a:solidFill>
                  <a:srgbClr val="FF0000"/>
                </a:solidFill>
              </a:rPr>
              <a:t>5</a:t>
            </a:r>
            <a:endParaRPr lang="en-US" altLang="zh-CN" sz="4000" b="1">
              <a:solidFill>
                <a:srgbClr val="FF0000"/>
              </a:solidFill>
            </a:endParaRPr>
          </a:p>
        </p:txBody>
      </p:sp>
      <p:sp>
        <p:nvSpPr>
          <p:cNvPr id="4" name="文本框 3"/>
          <p:cNvSpPr txBox="1"/>
          <p:nvPr/>
        </p:nvSpPr>
        <p:spPr>
          <a:xfrm>
            <a:off x="3185160" y="4022090"/>
            <a:ext cx="8510905" cy="2014855"/>
          </a:xfrm>
          <a:prstGeom prst="rect">
            <a:avLst/>
          </a:prstGeom>
          <a:noFill/>
        </p:spPr>
        <p:txBody>
          <a:bodyPr wrap="square" rtlCol="0">
            <a:spAutoFit/>
          </a:bodyPr>
          <a:lstStyle/>
          <a:p>
            <a:pPr algn="ctr">
              <a:lnSpc>
                <a:spcPts val="3000"/>
              </a:lnSpc>
              <a:buClrTx/>
              <a:buSzTx/>
              <a:buNone/>
            </a:pPr>
            <a:r>
              <a:rPr lang="en-US" altLang="zh-CN" sz="2800" dirty="0">
                <a:latin typeface="Times New Roman" panose="02020603050405020304" charset="0"/>
                <a:ea typeface="仓耳羽辰体-谷力 W04" panose="02020400000000000000" pitchFamily="18" charset="-122"/>
                <a:cs typeface="Times New Roman" panose="02020603050405020304" charset="0"/>
              </a:rPr>
              <a:t>A drizzling rain falls like tears on the Mourning Day;</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buClrTx/>
              <a:buSzTx/>
              <a:buNone/>
            </a:pPr>
            <a:r>
              <a:rPr lang="en-US" altLang="zh-CN" sz="2800" dirty="0">
                <a:latin typeface="Times New Roman" panose="02020603050405020304" charset="0"/>
                <a:ea typeface="仓耳羽辰体-谷力 W04" panose="02020400000000000000" pitchFamily="18" charset="-122"/>
                <a:cs typeface="Times New Roman" panose="02020603050405020304" charset="0"/>
              </a:rPr>
              <a:t>The mourner's heart is going to break on his way.</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buClrTx/>
              <a:buSzTx/>
              <a:buNone/>
            </a:pPr>
            <a:r>
              <a:rPr lang="en-US" altLang="zh-CN" sz="2800" dirty="0">
                <a:latin typeface="Times New Roman" panose="02020603050405020304" charset="0"/>
                <a:ea typeface="仓耳羽辰体-谷力 W04" panose="02020400000000000000" pitchFamily="18" charset="-122"/>
                <a:cs typeface="Times New Roman" panose="02020603050405020304" charset="0"/>
              </a:rPr>
              <a:t>Where can a wineshop be found to drown his sad hours?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buClrTx/>
              <a:buSzTx/>
              <a:buNone/>
            </a:pPr>
            <a:r>
              <a:rPr lang="en-US" altLang="zh-CN" sz="2800" dirty="0">
                <a:latin typeface="Times New Roman" panose="02020603050405020304" charset="0"/>
                <a:ea typeface="仓耳羽辰体-谷力 W04" panose="02020400000000000000" pitchFamily="18" charset="-122"/>
                <a:cs typeface="Times New Roman" panose="02020603050405020304" charset="0"/>
              </a:rPr>
              <a:t>A cowherd points to a cot 'mid apicot flowers.</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a:p>
            <a:pPr algn="ctr">
              <a:lnSpc>
                <a:spcPts val="3000"/>
              </a:lnSpc>
              <a:buClrTx/>
              <a:buSzTx/>
              <a:buNone/>
            </a:pPr>
            <a:r>
              <a:rPr lang="en-US" altLang="zh-CN" sz="2800" dirty="0">
                <a:latin typeface="Times New Roman" panose="02020603050405020304" charset="0"/>
                <a:ea typeface="仓耳羽辰体-谷力 W04" panose="02020400000000000000" pitchFamily="18" charset="-122"/>
                <a:cs typeface="Times New Roman" panose="02020603050405020304" charset="0"/>
              </a:rPr>
              <a:t>                                                       (Du Mu)</a:t>
            </a:r>
            <a:endParaRPr lang="en-US" altLang="zh-CN" sz="2800" dirty="0">
              <a:latin typeface="Times New Roman" panose="02020603050405020304" charset="0"/>
              <a:ea typeface="仓耳羽辰体-谷力 W04" panose="02020400000000000000" pitchFamily="18" charset="-122"/>
              <a:cs typeface="Times New Roman" panose="02020603050405020304" charset="0"/>
            </a:endParaRPr>
          </a:p>
        </p:txBody>
      </p:sp>
      <p:sp>
        <p:nvSpPr>
          <p:cNvPr id="5" name="文本框 4"/>
          <p:cNvSpPr txBox="1"/>
          <p:nvPr/>
        </p:nvSpPr>
        <p:spPr>
          <a:xfrm>
            <a:off x="967740" y="3101340"/>
            <a:ext cx="592455" cy="706755"/>
          </a:xfrm>
          <a:prstGeom prst="rect">
            <a:avLst/>
          </a:prstGeom>
          <a:noFill/>
        </p:spPr>
        <p:txBody>
          <a:bodyPr wrap="square" rtlCol="0">
            <a:spAutoFit/>
          </a:bodyPr>
          <a:lstStyle/>
          <a:p>
            <a:r>
              <a:rPr lang="en-US" altLang="zh-CN" sz="4000" b="1">
                <a:solidFill>
                  <a:srgbClr val="FF0000"/>
                </a:solidFill>
              </a:rPr>
              <a:t>6</a:t>
            </a:r>
            <a:endParaRPr lang="en-US" altLang="zh-CN" sz="4000" b="1">
              <a:solidFill>
                <a:srgbClr val="FF0000"/>
              </a:solidFill>
            </a:endParaRPr>
          </a:p>
        </p:txBody>
      </p:sp>
      <p:sp>
        <p:nvSpPr>
          <p:cNvPr id="6" name="矩形 5"/>
          <p:cNvSpPr/>
          <p:nvPr/>
        </p:nvSpPr>
        <p:spPr>
          <a:xfrm>
            <a:off x="4729187" y="3031221"/>
            <a:ext cx="5154295" cy="645160"/>
          </a:xfrm>
          <a:prstGeom prst="rect">
            <a:avLst/>
          </a:prstGeom>
        </p:spPr>
        <p:txBody>
          <a:bodyPr wrap="none">
            <a:spAutoFit/>
            <a:scene3d>
              <a:camera prst="orthographicFront"/>
              <a:lightRig rig="threePt" dir="t"/>
            </a:scene3d>
          </a:bodyPr>
          <a:lstStyle/>
          <a:p>
            <a:pPr lvl="0" algn="l">
              <a:buClrTx/>
              <a:buSzTx/>
              <a:buFontTx/>
            </a:pPr>
            <a:r>
              <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sym typeface="+mn-ea"/>
              </a:rPr>
              <a:t>Tang poem---QING MING</a:t>
            </a:r>
            <a:endParaRPr lang="en-US" altLang="zh-CN" sz="3600" dirty="0">
              <a:ln w="22225">
                <a:solidFill>
                  <a:schemeClr val="accent2"/>
                </a:solidFill>
                <a:prstDash val="solid"/>
              </a:ln>
              <a:solidFill>
                <a:srgbClr val="FF0000"/>
              </a:solidFill>
              <a:effectLst/>
              <a:latin typeface="Times New Roman" panose="02020603050405020304" charset="0"/>
              <a:ea typeface="仓耳羽辰体-谷力 W04" panose="02020400000000000000" pitchFamily="18" charset="-122"/>
              <a:cs typeface="Times New Roman" panose="02020603050405020304" charset="0"/>
              <a:sym typeface="+mn-ea"/>
            </a:endParaRPr>
          </a:p>
        </p:txBody>
      </p:sp>
      <p:pic>
        <p:nvPicPr>
          <p:cNvPr id="7" name="图片 6" descr="20"/>
          <p:cNvPicPr>
            <a:picLocks noChangeAspect="1"/>
          </p:cNvPicPr>
          <p:nvPr/>
        </p:nvPicPr>
        <p:blipFill>
          <a:blip r:embed="rId10"/>
          <a:stretch>
            <a:fillRect/>
          </a:stretch>
        </p:blipFill>
        <p:spPr>
          <a:xfrm>
            <a:off x="95250" y="3876675"/>
            <a:ext cx="3352800" cy="2876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par>
                                <p:cTn id="7" presetID="22" presetClass="entr" presetSubtype="1"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up)">
                                      <p:cBhvr>
                                        <p:cTn id="9" dur="75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750"/>
                                        <p:tgtEl>
                                          <p:spTgt spid="22"/>
                                        </p:tgtEl>
                                      </p:cBhvr>
                                    </p:animEffect>
                                  </p:childTnLst>
                                </p:cTn>
                              </p:par>
                            </p:childTnLst>
                          </p:cTn>
                        </p:par>
                        <p:par>
                          <p:cTn id="13" fill="hold">
                            <p:stCondLst>
                              <p:cond delay="0"/>
                            </p:stCondLst>
                            <p:childTnLst>
                              <p:par>
                                <p:cTn id="14" presetID="53" presetClass="entr" presetSubtype="16"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750" fill="hold"/>
                                        <p:tgtEl>
                                          <p:spTgt spid="47"/>
                                        </p:tgtEl>
                                        <p:attrNameLst>
                                          <p:attrName>ppt_w</p:attrName>
                                        </p:attrNameLst>
                                      </p:cBhvr>
                                      <p:tavLst>
                                        <p:tav tm="0">
                                          <p:val>
                                            <p:fltVal val="0"/>
                                          </p:val>
                                        </p:tav>
                                        <p:tav tm="100000">
                                          <p:val>
                                            <p:strVal val="#ppt_w"/>
                                          </p:val>
                                        </p:tav>
                                      </p:tavLst>
                                    </p:anim>
                                    <p:anim calcmode="lin" valueType="num">
                                      <p:cBhvr>
                                        <p:cTn id="17" dur="750" fill="hold"/>
                                        <p:tgtEl>
                                          <p:spTgt spid="47"/>
                                        </p:tgtEl>
                                        <p:attrNameLst>
                                          <p:attrName>ppt_h</p:attrName>
                                        </p:attrNameLst>
                                      </p:cBhvr>
                                      <p:tavLst>
                                        <p:tav tm="0">
                                          <p:val>
                                            <p:fltVal val="0"/>
                                          </p:val>
                                        </p:tav>
                                        <p:tav tm="100000">
                                          <p:val>
                                            <p:strVal val="#ppt_h"/>
                                          </p:val>
                                        </p:tav>
                                      </p:tavLst>
                                    </p:anim>
                                    <p:animEffect transition="in" filter="fade">
                                      <p:cBhvr>
                                        <p:cTn id="18" dur="750"/>
                                        <p:tgtEl>
                                          <p:spTgt spid="47"/>
                                        </p:tgtEl>
                                      </p:cBhvr>
                                    </p:animEffect>
                                  </p:childTnLst>
                                </p:cTn>
                              </p:par>
                              <p:par>
                                <p:cTn id="19" presetID="53" presetClass="entr" presetSubtype="16"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750" fill="hold"/>
                                        <p:tgtEl>
                                          <p:spTgt spid="50"/>
                                        </p:tgtEl>
                                        <p:attrNameLst>
                                          <p:attrName>ppt_w</p:attrName>
                                        </p:attrNameLst>
                                      </p:cBhvr>
                                      <p:tavLst>
                                        <p:tav tm="0">
                                          <p:val>
                                            <p:fltVal val="0"/>
                                          </p:val>
                                        </p:tav>
                                        <p:tav tm="100000">
                                          <p:val>
                                            <p:strVal val="#ppt_w"/>
                                          </p:val>
                                        </p:tav>
                                      </p:tavLst>
                                    </p:anim>
                                    <p:anim calcmode="lin" valueType="num">
                                      <p:cBhvr>
                                        <p:cTn id="22" dur="750" fill="hold"/>
                                        <p:tgtEl>
                                          <p:spTgt spid="50"/>
                                        </p:tgtEl>
                                        <p:attrNameLst>
                                          <p:attrName>ppt_h</p:attrName>
                                        </p:attrNameLst>
                                      </p:cBhvr>
                                      <p:tavLst>
                                        <p:tav tm="0">
                                          <p:val>
                                            <p:fltVal val="0"/>
                                          </p:val>
                                        </p:tav>
                                        <p:tav tm="100000">
                                          <p:val>
                                            <p:strVal val="#ppt_h"/>
                                          </p:val>
                                        </p:tav>
                                      </p:tavLst>
                                    </p:anim>
                                    <p:animEffect transition="in" filter="fade">
                                      <p:cBhvr>
                                        <p:cTn id="23" dur="750"/>
                                        <p:tgtEl>
                                          <p:spTgt spid="50"/>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750" fill="hold"/>
                                        <p:tgtEl>
                                          <p:spTgt spid="48"/>
                                        </p:tgtEl>
                                        <p:attrNameLst>
                                          <p:attrName>ppt_w</p:attrName>
                                        </p:attrNameLst>
                                      </p:cBhvr>
                                      <p:tavLst>
                                        <p:tav tm="0">
                                          <p:val>
                                            <p:fltVal val="0"/>
                                          </p:val>
                                        </p:tav>
                                        <p:tav tm="100000">
                                          <p:val>
                                            <p:strVal val="#ppt_w"/>
                                          </p:val>
                                        </p:tav>
                                      </p:tavLst>
                                    </p:anim>
                                    <p:anim calcmode="lin" valueType="num">
                                      <p:cBhvr>
                                        <p:cTn id="27" dur="750" fill="hold"/>
                                        <p:tgtEl>
                                          <p:spTgt spid="48"/>
                                        </p:tgtEl>
                                        <p:attrNameLst>
                                          <p:attrName>ppt_h</p:attrName>
                                        </p:attrNameLst>
                                      </p:cBhvr>
                                      <p:tavLst>
                                        <p:tav tm="0">
                                          <p:val>
                                            <p:fltVal val="0"/>
                                          </p:val>
                                        </p:tav>
                                        <p:tav tm="100000">
                                          <p:val>
                                            <p:strVal val="#ppt_h"/>
                                          </p:val>
                                        </p:tav>
                                      </p:tavLst>
                                    </p:anim>
                                    <p:animEffect transition="in" filter="fade">
                                      <p:cBhvr>
                                        <p:cTn id="28" dur="75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750" fill="hold"/>
                                        <p:tgtEl>
                                          <p:spTgt spid="49"/>
                                        </p:tgtEl>
                                        <p:attrNameLst>
                                          <p:attrName>ppt_w</p:attrName>
                                        </p:attrNameLst>
                                      </p:cBhvr>
                                      <p:tavLst>
                                        <p:tav tm="0">
                                          <p:val>
                                            <p:fltVal val="0"/>
                                          </p:val>
                                        </p:tav>
                                        <p:tav tm="100000">
                                          <p:val>
                                            <p:strVal val="#ppt_w"/>
                                          </p:val>
                                        </p:tav>
                                      </p:tavLst>
                                    </p:anim>
                                    <p:anim calcmode="lin" valueType="num">
                                      <p:cBhvr>
                                        <p:cTn id="32" dur="750" fill="hold"/>
                                        <p:tgtEl>
                                          <p:spTgt spid="49"/>
                                        </p:tgtEl>
                                        <p:attrNameLst>
                                          <p:attrName>ppt_h</p:attrName>
                                        </p:attrNameLst>
                                      </p:cBhvr>
                                      <p:tavLst>
                                        <p:tav tm="0">
                                          <p:val>
                                            <p:fltVal val="0"/>
                                          </p:val>
                                        </p:tav>
                                        <p:tav tm="100000">
                                          <p:val>
                                            <p:strVal val="#ppt_h"/>
                                          </p:val>
                                        </p:tav>
                                      </p:tavLst>
                                    </p:anim>
                                    <p:animEffect transition="in" filter="fade">
                                      <p:cBhvr>
                                        <p:cTn id="33" dur="750"/>
                                        <p:tgtEl>
                                          <p:spTgt spid="49"/>
                                        </p:tgtEl>
                                      </p:cBhvr>
                                    </p:animEffect>
                                  </p:childTnLst>
                                </p:cTn>
                              </p:par>
                              <p:par>
                                <p:cTn id="34" presetID="53" presetClass="entr" presetSubtype="16"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p:cTn id="36" dur="750" fill="hold"/>
                                        <p:tgtEl>
                                          <p:spTgt spid="51"/>
                                        </p:tgtEl>
                                        <p:attrNameLst>
                                          <p:attrName>ppt_w</p:attrName>
                                        </p:attrNameLst>
                                      </p:cBhvr>
                                      <p:tavLst>
                                        <p:tav tm="0">
                                          <p:val>
                                            <p:fltVal val="0"/>
                                          </p:val>
                                        </p:tav>
                                        <p:tav tm="100000">
                                          <p:val>
                                            <p:strVal val="#ppt_w"/>
                                          </p:val>
                                        </p:tav>
                                      </p:tavLst>
                                    </p:anim>
                                    <p:anim calcmode="lin" valueType="num">
                                      <p:cBhvr>
                                        <p:cTn id="37" dur="750" fill="hold"/>
                                        <p:tgtEl>
                                          <p:spTgt spid="51"/>
                                        </p:tgtEl>
                                        <p:attrNameLst>
                                          <p:attrName>ppt_h</p:attrName>
                                        </p:attrNameLst>
                                      </p:cBhvr>
                                      <p:tavLst>
                                        <p:tav tm="0">
                                          <p:val>
                                            <p:fltVal val="0"/>
                                          </p:val>
                                        </p:tav>
                                        <p:tav tm="100000">
                                          <p:val>
                                            <p:strVal val="#ppt_h"/>
                                          </p:val>
                                        </p:tav>
                                      </p:tavLst>
                                    </p:anim>
                                    <p:animEffect transition="in" filter="fade">
                                      <p:cBhvr>
                                        <p:cTn id="38" dur="7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linds(horizontal)">
                                      <p:cBhvr>
                                        <p:cTn id="43" dur="500"/>
                                        <p:tgtEl>
                                          <p:spTgt spid="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linds(horizontal)">
                                      <p:cBhvr>
                                        <p:cTn id="46" dur="500"/>
                                        <p:tgtEl>
                                          <p:spTgt spid="42"/>
                                        </p:tgtEl>
                                      </p:cBhvr>
                                    </p:animEffect>
                                  </p:childTnLst>
                                </p:cTn>
                              </p:par>
                              <p:par>
                                <p:cTn id="47" presetID="3"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linds(horizontal)">
                                      <p:cBhvr>
                                        <p:cTn id="62" dur="500"/>
                                        <p:tgtEl>
                                          <p:spTgt spid="5"/>
                                        </p:tgtEl>
                                      </p:cBhvr>
                                    </p:animEffect>
                                  </p:childTnLst>
                                </p:cTn>
                              </p:par>
                              <p:par>
                                <p:cTn id="63" presetID="3" presetClass="entr" presetSubtype="1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linds(horizontal)">
                                      <p:cBhvr>
                                        <p:cTn id="65" dur="500"/>
                                        <p:tgtEl>
                                          <p:spTgt spid="7"/>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blinds(horizontal)">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checkerboard(across)">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4" repeatCount="indefinite" fill="hold" display="0">
                  <p:stCondLst>
                    <p:cond delay="indefinite"/>
                  </p:stCondLst>
                  <p:endCondLst>
                    <p:cond evt="onStopAudio" delay="0">
                      <p:tgtEl>
                        <p:sldTgt/>
                      </p:tgtEl>
                    </p:cond>
                  </p:endCondLst>
                </p:cTn>
                <p:tgtEl>
                  <p:spTgt spid="60"/>
                </p:tgtEl>
              </p:cMediaNode>
            </p:audio>
          </p:childTnLst>
        </p:cTn>
      </p:par>
    </p:tnLst>
    <p:bldLst>
      <p:bldP spid="37" grpId="0"/>
      <p:bldP spid="37" grpId="1"/>
      <p:bldP spid="42" grpId="0"/>
      <p:bldP spid="2" grpId="0"/>
      <p:bldP spid="8" grpId="0"/>
      <p:bldP spid="4" grpId="0"/>
      <p:bldP spid="4" grpId="1"/>
      <p:bldP spid="5" grpId="0"/>
      <p:bldP spid="5" grpId="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070"/>
            <a:ext cx="12192000" cy="201930"/>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 y="12700"/>
            <a:ext cx="12192000" cy="241300"/>
          </a:xfrm>
          <a:prstGeom prst="rect">
            <a:avLst/>
          </a:prstGeom>
        </p:spPr>
      </p:pic>
      <p:sp>
        <p:nvSpPr>
          <p:cNvPr id="37" name="矩形 36"/>
          <p:cNvSpPr/>
          <p:nvPr/>
        </p:nvSpPr>
        <p:spPr>
          <a:xfrm>
            <a:off x="5859487" y="36561"/>
            <a:ext cx="309880" cy="521970"/>
          </a:xfrm>
          <a:prstGeom prst="rect">
            <a:avLst/>
          </a:prstGeom>
        </p:spPr>
        <p:txBody>
          <a:bodyPr wrap="none">
            <a:spAutoFit/>
          </a:bodyPr>
          <a:lstStyle/>
          <a:p>
            <a:endParaRPr lang="en-US" altLang="zh-CN" sz="2800" b="1" spc="600"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42" name="矩形 41"/>
          <p:cNvSpPr/>
          <p:nvPr/>
        </p:nvSpPr>
        <p:spPr>
          <a:xfrm>
            <a:off x="504825" y="937895"/>
            <a:ext cx="11255375" cy="4954270"/>
          </a:xfrm>
          <a:prstGeom prst="rect">
            <a:avLst/>
          </a:prstGeom>
        </p:spPr>
        <p:txBody>
          <a:bodyPr wrap="square">
            <a:spAutoFit/>
          </a:bodyPr>
          <a:lstStyle/>
          <a:p>
            <a:pPr marL="0" indent="0">
              <a:buNone/>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语法填空</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（根据课文内容和语法规则完成短文） </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sz="1600">
                <a:sym typeface="+mn-ea"/>
              </a:rPr>
              <a:t>　　</a:t>
            </a:r>
            <a:r>
              <a:rPr lang="en-US" altLang="zh-CN" sz="2400">
                <a:latin typeface="Times New Roman" panose="02020603050405020304" charset="0"/>
                <a:cs typeface="Times New Roman" panose="02020603050405020304" charset="0"/>
                <a:sym typeface="+mn-ea"/>
              </a:rPr>
              <a:t>There are a variety of reasons for people to write poems. In the text, five kinds of poems  </a:t>
            </a:r>
            <a:r>
              <a:rPr lang="en-US" altLang="zh-CN" sz="2400" u="sng">
                <a:latin typeface="Times New Roman" panose="02020603050405020304" charset="0"/>
                <a:cs typeface="Times New Roman" panose="02020603050405020304" charset="0"/>
                <a:sym typeface="+mn-ea"/>
              </a:rPr>
              <a:t>1.</a:t>
            </a:r>
            <a:r>
              <a:rPr lang="en-US" altLang="zh-CN" sz="2400" i="1" u="sng">
                <a:latin typeface="Times New Roman" panose="02020603050405020304" charset="0"/>
                <a:cs typeface="Times New Roman" panose="02020603050405020304" charset="0"/>
                <a:sym typeface="+mn-ea"/>
              </a:rPr>
              <a:t>              </a:t>
            </a:r>
            <a:r>
              <a:rPr lang="en-US" altLang="zh-CN" sz="2400" i="1">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(introduce). Some poems convey some certain emotions </a:t>
            </a:r>
            <a:r>
              <a:rPr lang="en-US" altLang="zh-CN" sz="2400" u="sng">
                <a:latin typeface="Times New Roman" panose="02020603050405020304" charset="0"/>
                <a:cs typeface="Times New Roman" panose="02020603050405020304" charset="0"/>
                <a:sym typeface="+mn-ea"/>
              </a:rPr>
              <a:t>2.             </a:t>
            </a:r>
            <a:r>
              <a:rPr lang="en-US" altLang="zh-CN" sz="2400">
                <a:latin typeface="Times New Roman" panose="02020603050405020304" charset="0"/>
                <a:cs typeface="Times New Roman" panose="02020603050405020304" charset="0"/>
                <a:sym typeface="+mn-ea"/>
              </a:rPr>
              <a:t> the readers, such as well-being and sorrow; Some leave a deep </a:t>
            </a:r>
            <a:r>
              <a:rPr lang="en-US" altLang="zh-CN" sz="2400" u="sng">
                <a:latin typeface="Times New Roman" panose="02020603050405020304" charset="0"/>
                <a:cs typeface="Times New Roman" panose="02020603050405020304" charset="0"/>
                <a:sym typeface="+mn-ea"/>
              </a:rPr>
              <a:t>3.  </a:t>
            </a:r>
            <a:r>
              <a:rPr lang="zh-CN" altLang="en-US" sz="2400" u="sng">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a:t>
            </a:r>
            <a:r>
              <a:rPr lang="zh-CN" altLang="en-US" sz="2400" u="sng">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 (impress) on the readers. What’s </a:t>
            </a:r>
            <a:r>
              <a:rPr lang="en-US" altLang="zh-CN" sz="2400" u="sng">
                <a:latin typeface="Times New Roman" panose="02020603050405020304" charset="0"/>
                <a:cs typeface="Times New Roman" panose="02020603050405020304" charset="0"/>
                <a:sym typeface="+mn-ea"/>
              </a:rPr>
              <a:t>4.              </a:t>
            </a:r>
            <a:r>
              <a:rPr lang="en-US" altLang="zh-CN" sz="2400">
                <a:latin typeface="Times New Roman" panose="02020603050405020304" charset="0"/>
                <a:cs typeface="Times New Roman" panose="02020603050405020304" charset="0"/>
                <a:sym typeface="+mn-ea"/>
              </a:rPr>
              <a:t> , we learn about some characteristics of poetry through the text. Nursery rhymes  seem </a:t>
            </a:r>
            <a:r>
              <a:rPr lang="en-US" altLang="zh-CN" sz="2400" u="sng">
                <a:latin typeface="Times New Roman" panose="02020603050405020304" charset="0"/>
                <a:cs typeface="Times New Roman" panose="02020603050405020304" charset="0"/>
                <a:sym typeface="+mn-ea"/>
              </a:rPr>
              <a:t>5.         </a:t>
            </a:r>
            <a:r>
              <a:rPr lang="zh-CN" altLang="en-US" sz="2400" u="sng">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contradict) and sometimes senseless, but they can help children learn about language. List poems have a flexible line length and </a:t>
            </a:r>
            <a:r>
              <a:rPr lang="en-US" altLang="zh-CN" sz="2400" u="sng">
                <a:latin typeface="Times New Roman" panose="02020603050405020304" charset="0"/>
                <a:cs typeface="Times New Roman" panose="02020603050405020304" charset="0"/>
                <a:sym typeface="+mn-ea"/>
              </a:rPr>
              <a:t>6.          </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repeat</a:t>
            </a: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phrases. Cinquain,  </a:t>
            </a:r>
            <a:r>
              <a:rPr lang="en-US" altLang="zh-CN" sz="2400" u="sng">
                <a:latin typeface="Times New Roman" panose="02020603050405020304" charset="0"/>
                <a:cs typeface="Times New Roman" panose="02020603050405020304" charset="0"/>
                <a:sym typeface="+mn-ea"/>
              </a:rPr>
              <a:t>7.                </a:t>
            </a:r>
            <a:r>
              <a:rPr lang="en-US" altLang="zh-CN" sz="2400">
                <a:latin typeface="Times New Roman" panose="02020603050405020304" charset="0"/>
                <a:cs typeface="Times New Roman" panose="02020603050405020304" charset="0"/>
                <a:sym typeface="+mn-ea"/>
              </a:rPr>
              <a:t>(make) up of five lines,   conveys a strong picture or a certain mood . </a:t>
            </a:r>
            <a:r>
              <a:rPr lang="en-US" altLang="zh-CN" sz="2400" i="1">
                <a:latin typeface="Times New Roman" panose="02020603050405020304" charset="0"/>
                <a:cs typeface="Times New Roman" panose="02020603050405020304" charset="0"/>
                <a:sym typeface="+mn-ea"/>
              </a:rPr>
              <a:t>Haiku </a:t>
            </a:r>
            <a:r>
              <a:rPr lang="en-US" altLang="zh-CN" sz="2400">
                <a:latin typeface="Times New Roman" panose="02020603050405020304" charset="0"/>
                <a:cs typeface="Times New Roman" panose="02020603050405020304" charset="0"/>
                <a:sym typeface="+mn-ea"/>
              </a:rPr>
              <a:t>is a Japanese form of poetry </a:t>
            </a:r>
            <a:r>
              <a:rPr lang="en-US" altLang="zh-CN" sz="2400" u="sng">
                <a:latin typeface="Times New Roman" panose="02020603050405020304" charset="0"/>
                <a:cs typeface="Times New Roman" panose="02020603050405020304" charset="0"/>
                <a:sym typeface="+mn-ea"/>
              </a:rPr>
              <a:t> 8.               </a:t>
            </a:r>
            <a:r>
              <a:rPr lang="en-US" altLang="zh-CN" sz="2400">
                <a:latin typeface="Times New Roman" panose="02020603050405020304" charset="0"/>
                <a:cs typeface="Times New Roman" panose="02020603050405020304" charset="0"/>
                <a:sym typeface="+mn-ea"/>
              </a:rPr>
              <a:t> (consist ) of 17 syllables with only three lines. It isn’t a </a:t>
            </a:r>
            <a:r>
              <a:rPr lang="en-US" altLang="zh-CN" sz="2400" u="sng">
                <a:latin typeface="Times New Roman" panose="02020603050405020304" charset="0"/>
                <a:cs typeface="Times New Roman" panose="02020603050405020304" charset="0"/>
                <a:sym typeface="+mn-ea"/>
              </a:rPr>
              <a:t> 9.                </a:t>
            </a:r>
            <a:r>
              <a:rPr lang="en-US" altLang="zh-CN" sz="2400">
                <a:latin typeface="Times New Roman" panose="02020603050405020304" charset="0"/>
                <a:cs typeface="Times New Roman" panose="02020603050405020304" charset="0"/>
                <a:sym typeface="+mn-ea"/>
              </a:rPr>
              <a:t> (tradition) English, but English writers  are attracted to it. English speakers appreciate Tang poetry as well. With so many different forms of poetry </a:t>
            </a:r>
            <a:r>
              <a:rPr lang="en-US" altLang="zh-CN" sz="2400" u="sng">
                <a:latin typeface="Times New Roman" panose="02020603050405020304" charset="0"/>
                <a:cs typeface="Times New Roman" panose="02020603050405020304" charset="0"/>
                <a:sym typeface="+mn-ea"/>
              </a:rPr>
              <a:t>10______</a:t>
            </a:r>
            <a:r>
              <a:rPr lang="zh-CN" altLang="en-US" sz="2400" u="sng">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choose) from, students may eventually feel like composing poems of their own.</a:t>
            </a:r>
            <a:r>
              <a:rPr lang="en-US" altLang="zh-CN" sz="2400">
                <a:sym typeface="+mn-ea"/>
              </a:rPr>
              <a:t> </a:t>
            </a:r>
            <a:endParaRPr lang="zh-CN" altLang="en-US" sz="2400" dirty="0">
              <a:latin typeface="仓耳羽辰体-谷力 W04" panose="02020400000000000000" pitchFamily="18" charset="-122"/>
              <a:ea typeface="仓耳羽辰体-谷力 W04" panose="02020400000000000000" pitchFamily="18" charset="-122"/>
            </a:endParaRPr>
          </a:p>
        </p:txBody>
      </p:sp>
      <p:pic>
        <p:nvPicPr>
          <p:cNvPr id="47" name="图片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84" y="6226033"/>
            <a:ext cx="409575" cy="428625"/>
          </a:xfrm>
          <a:prstGeom prst="rect">
            <a:avLst/>
          </a:prstGeom>
        </p:spPr>
      </p:pic>
      <p:pic>
        <p:nvPicPr>
          <p:cNvPr id="48" name="图片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133136">
            <a:off x="11576148" y="90898"/>
            <a:ext cx="301216" cy="315226"/>
          </a:xfrm>
          <a:prstGeom prst="rect">
            <a:avLst/>
          </a:prstGeom>
        </p:spPr>
      </p:pic>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1530">
            <a:off x="11841985" y="6074199"/>
            <a:ext cx="301216" cy="315226"/>
          </a:xfrm>
          <a:prstGeom prst="rect">
            <a:avLst/>
          </a:prstGeom>
        </p:spPr>
      </p:pic>
      <p:pic>
        <p:nvPicPr>
          <p:cNvPr id="50" name="图片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71530">
            <a:off x="115117" y="5383298"/>
            <a:ext cx="151283" cy="158319"/>
          </a:xfrm>
          <a:prstGeom prst="rect">
            <a:avLst/>
          </a:prstGeom>
        </p:spPr>
      </p:pic>
      <p:pic>
        <p:nvPicPr>
          <p:cNvPr id="60" name="5bf7a985c279a">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056248" y="-1336737"/>
            <a:ext cx="609600" cy="609600"/>
          </a:xfrm>
          <a:prstGeom prst="rect">
            <a:avLst/>
          </a:prstGeom>
        </p:spPr>
      </p:pic>
      <p:sp>
        <p:nvSpPr>
          <p:cNvPr id="2" name="文本框 1"/>
          <p:cNvSpPr txBox="1"/>
          <p:nvPr/>
        </p:nvSpPr>
        <p:spPr>
          <a:xfrm>
            <a:off x="1285240" y="1697355"/>
            <a:ext cx="1964690"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r>
              <a:rPr lang="en-US" altLang="zh-CN" sz="2400">
                <a:latin typeface="Times New Roman" panose="02020603050405020304" charset="0"/>
                <a:cs typeface="Times New Roman" panose="02020603050405020304" charset="0"/>
              </a:rPr>
              <a:t>are introduced</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9984740" y="1605280"/>
            <a:ext cx="98107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to</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7874000" y="2065655"/>
            <a:ext cx="1705610"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impression</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2735580" y="2400300"/>
            <a:ext cx="98107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more</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3586480" y="2764790"/>
            <a:ext cx="192722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contradictory</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9693910" y="3184525"/>
            <a:ext cx="127190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repeated</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3037205" y="3436620"/>
            <a:ext cx="1441450"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made</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6858000" y="3896995"/>
            <a:ext cx="144208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consisting</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4298950" y="4219575"/>
            <a:ext cx="222948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traditional</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2633345" y="5006975"/>
            <a:ext cx="1570990"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a:latin typeface="Times New Roman" panose="02020603050405020304" charset="0"/>
                <a:cs typeface="Times New Roman" panose="02020603050405020304" charset="0"/>
              </a:rPr>
              <a:t>to choose</a:t>
            </a:r>
            <a:endParaRPr lang="en-US" altLang="zh-CN" sz="2400">
              <a:latin typeface="Times New Roman" panose="02020603050405020304" charset="0"/>
              <a:cs typeface="Times New Roman" panose="02020603050405020304" charset="0"/>
            </a:endParaRPr>
          </a:p>
        </p:txBody>
      </p:sp>
      <p:sp>
        <p:nvSpPr>
          <p:cNvPr id="8" name="添加标题"/>
          <p:cNvSpPr/>
          <p:nvPr/>
        </p:nvSpPr>
        <p:spPr>
          <a:xfrm>
            <a:off x="436880" y="175260"/>
            <a:ext cx="507682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5  </a:t>
            </a:r>
            <a:r>
              <a:rPr lang="en-US" altLang="zh-CN" sz="3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sym typeface="+mn-ea"/>
              </a:rPr>
              <a:t>summary</a:t>
            </a: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 </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14" name="图片 13"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750" fill="hold"/>
                                        <p:tgtEl>
                                          <p:spTgt spid="47"/>
                                        </p:tgtEl>
                                        <p:attrNameLst>
                                          <p:attrName>ppt_w</p:attrName>
                                        </p:attrNameLst>
                                      </p:cBhvr>
                                      <p:tavLst>
                                        <p:tav tm="0">
                                          <p:val>
                                            <p:fltVal val="0"/>
                                          </p:val>
                                        </p:tav>
                                        <p:tav tm="100000">
                                          <p:val>
                                            <p:strVal val="#ppt_w"/>
                                          </p:val>
                                        </p:tav>
                                      </p:tavLst>
                                    </p:anim>
                                    <p:anim calcmode="lin" valueType="num">
                                      <p:cBhvr>
                                        <p:cTn id="12" dur="750" fill="hold"/>
                                        <p:tgtEl>
                                          <p:spTgt spid="47"/>
                                        </p:tgtEl>
                                        <p:attrNameLst>
                                          <p:attrName>ppt_h</p:attrName>
                                        </p:attrNameLst>
                                      </p:cBhvr>
                                      <p:tavLst>
                                        <p:tav tm="0">
                                          <p:val>
                                            <p:fltVal val="0"/>
                                          </p:val>
                                        </p:tav>
                                        <p:tav tm="100000">
                                          <p:val>
                                            <p:strVal val="#ppt_h"/>
                                          </p:val>
                                        </p:tav>
                                      </p:tavLst>
                                    </p:anim>
                                    <p:animEffect transition="in" filter="fade">
                                      <p:cBhvr>
                                        <p:cTn id="13" dur="75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4" repeatCount="indefinite" fill="hold" display="0">
                  <p:stCondLst>
                    <p:cond delay="indefinite"/>
                  </p:stCondLst>
                  <p:endCondLst>
                    <p:cond evt="onStopAudio" delay="0">
                      <p:tgtEl>
                        <p:sldTgt/>
                      </p:tgtEl>
                    </p:cond>
                  </p:endCondLst>
                </p:cTn>
                <p:tgtEl>
                  <p:spTgt spid="60"/>
                </p:tgtEl>
              </p:cMediaNode>
            </p:audio>
          </p:childTnLst>
        </p:cTn>
      </p:par>
    </p:tnLst>
    <p:bldLst>
      <p:bldP spid="2" grpId="0" bldLvl="0" animBg="1"/>
      <p:bldP spid="2"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9" grpId="0" bldLvl="0" animBg="1"/>
      <p:bldP spid="9" grpId="1" animBg="1"/>
      <p:bldP spid="10" grpId="0" bldLvl="0" animBg="1"/>
      <p:bldP spid="10"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altLang="zh-CN"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5590" y="670560"/>
            <a:ext cx="11641455" cy="86042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p.50</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800">
                <a:sym typeface="+mn-ea"/>
              </a:rPr>
              <a:t>】</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Compared with other forms of literature</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such as the novel, drama, and the short story, </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what are the characteristics of poetry? </a:t>
            </a:r>
            <a:endParaRPr lang="zh-CN" altLang="en-US" sz="2400" dirty="0">
              <a:latin typeface="Times New Roman" panose="02020603050405020304" charset="0"/>
              <a:ea typeface="仓耳羽辰体-谷力 W04" panose="02020400000000000000" pitchFamily="18" charset="-122"/>
              <a:cs typeface="Times New Roman" panose="02020603050405020304" charset="0"/>
            </a:endParaRPr>
          </a:p>
        </p:txBody>
      </p:sp>
      <p:sp>
        <p:nvSpPr>
          <p:cNvPr id="3" name="文本框 2"/>
          <p:cNvSpPr txBox="1"/>
          <p:nvPr/>
        </p:nvSpPr>
        <p:spPr>
          <a:xfrm>
            <a:off x="275590" y="1530985"/>
            <a:ext cx="11440795" cy="163004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核心词汇</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endParaRPr lang="zh-CN" altLang="en-US" sz="2800">
              <a:sym typeface="+mn-ea"/>
            </a:endParaRPr>
          </a:p>
          <a:p>
            <a:pPr algn="l" fontAlgn="auto">
              <a:lnSpc>
                <a:spcPts val="3000"/>
              </a:lnSpc>
              <a:buClrTx/>
              <a:buSzTx/>
              <a:buFontTx/>
              <a:buNone/>
            </a:pP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compare…with</a:t>
            </a:r>
            <a:r>
              <a:rPr lang="zh-CN" altLang="en-US" sz="2400">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表示</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把……与……相比（同类相比）”</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compare…to</a:t>
            </a:r>
            <a:r>
              <a:rPr lang="zh-CN" altLang="en-US" sz="2400">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表示“ 把……比做……（异类相比，比喻）”</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compared with/to</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与……相比</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位于句首，多在句中作状语。</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nvSpPr>
        <p:spPr>
          <a:xfrm>
            <a:off x="275590" y="3154045"/>
            <a:ext cx="10734675" cy="3553460"/>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句子翻译</a:t>
            </a:r>
            <a:r>
              <a:rPr lang="zh-CN" altLang="en-US" sz="2800">
                <a:sym typeface="+mn-ea"/>
              </a:rPr>
              <a:t>】</a:t>
            </a:r>
            <a:endParaRPr lang="zh-CN" altLang="en-US" sz="2800">
              <a:sym typeface="+mn-ea"/>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1. 我的书法不能与我父亲的相比。</a:t>
            </a: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en-US" altLang="zh-CN" sz="2800"/>
          </a:p>
          <a:p>
            <a:pPr algn="l" fontAlgn="auto">
              <a:lnSpc>
                <a:spcPts val="3000"/>
              </a:lnSpc>
              <a:buClrTx/>
              <a:buSzTx/>
              <a:buFontTx/>
              <a:buNone/>
            </a:pPr>
            <a:endParaRPr lang="en-US" altLang="zh-CN" sz="2800"/>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2. 莎士比亚把人世比做舞台。</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800"/>
          </a:p>
          <a:p>
            <a:pPr algn="l" fontAlgn="auto">
              <a:lnSpc>
                <a:spcPts val="3000"/>
              </a:lnSpc>
              <a:buClrTx/>
              <a:buSzTx/>
              <a:buFontTx/>
              <a:buNone/>
            </a:pPr>
            <a:endParaRPr lang="en-US" altLang="zh-CN" sz="2800"/>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3. 与杭州相比上海大。</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09270" y="4021455"/>
            <a:ext cx="8269605" cy="460375"/>
          </a:xfrm>
          <a:prstGeom prst="rect">
            <a:avLst/>
          </a:prstGeom>
          <a:gradFill>
            <a:gsLst>
              <a:gs pos="0">
                <a:srgbClr val="FECF40"/>
              </a:gs>
              <a:gs pos="100000">
                <a:srgbClr val="846C21"/>
              </a:gs>
            </a:gsLst>
            <a:lin scaled="0"/>
          </a:gradFill>
        </p:spPr>
        <p:txBody>
          <a:bodyPr wrap="square" rtlCol="0">
            <a:spAutoFit/>
          </a:bodyPr>
          <a:lstStyle/>
          <a:p>
            <a:r>
              <a:rPr lang="zh-CN" altLang="en-US" sz="2400">
                <a:latin typeface="Times New Roman" panose="02020603050405020304" charset="0"/>
                <a:cs typeface="Times New Roman" panose="02020603050405020304" charset="0"/>
              </a:rPr>
              <a:t>My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handwriting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cannot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be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compared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with</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father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a:t>
            </a:r>
            <a:r>
              <a:rPr lang="zh-CN" altLang="en-US"/>
              <a:t>.</a:t>
            </a:r>
            <a:endParaRPr lang="zh-CN" altLang="en-US"/>
          </a:p>
        </p:txBody>
      </p:sp>
      <p:sp>
        <p:nvSpPr>
          <p:cNvPr id="12" name="文本框 11"/>
          <p:cNvSpPr txBox="1"/>
          <p:nvPr/>
        </p:nvSpPr>
        <p:spPr>
          <a:xfrm>
            <a:off x="509270" y="5247640"/>
            <a:ext cx="82696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Shakespeare</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compared</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world</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to</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stage.</a:t>
            </a:r>
            <a:endParaRPr lang="zh-CN" altLang="en-US"/>
          </a:p>
        </p:txBody>
      </p:sp>
      <p:sp>
        <p:nvSpPr>
          <p:cNvPr id="13" name="文本框 12"/>
          <p:cNvSpPr txBox="1"/>
          <p:nvPr/>
        </p:nvSpPr>
        <p:spPr>
          <a:xfrm>
            <a:off x="509270" y="6266180"/>
            <a:ext cx="82696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Compared with/to Hangzhou, Shanghai is large.</a:t>
            </a:r>
            <a:endParaRPr sz="2400">
              <a:latin typeface="Times New Roman" panose="02020603050405020304" charset="0"/>
              <a:cs typeface="Times New Roman" panose="02020603050405020304" charset="0"/>
            </a:endParaRPr>
          </a:p>
        </p:txBody>
      </p:sp>
      <p:sp>
        <p:nvSpPr>
          <p:cNvPr id="8" name="文本框 7"/>
          <p:cNvSpPr txBox="1"/>
          <p:nvPr/>
        </p:nvSpPr>
        <p:spPr>
          <a:xfrm>
            <a:off x="2948305" y="757555"/>
            <a:ext cx="1986280" cy="368300"/>
          </a:xfrm>
          <a:prstGeom prst="rect">
            <a:avLst/>
          </a:prstGeom>
          <a:noFill/>
          <a:ln w="57150">
            <a:solidFill>
              <a:srgbClr val="F79191"/>
            </a:solidFill>
            <a:prstDash val="sysDash"/>
          </a:ln>
        </p:spPr>
        <p:txBody>
          <a:bodyPr wrap="square" rtlCol="0">
            <a:sp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0" grpId="0"/>
      <p:bldP spid="10" grpId="1"/>
      <p:bldP spid="11" grpId="0" animBg="1"/>
      <p:bldP spid="11" grpId="1" animBg="1"/>
      <p:bldP spid="12" grpId="0" animBg="1"/>
      <p:bldP spid="12" grpId="1" animBg="1"/>
      <p:bldP spid="13" grpId="0" bldLvl="0" animBg="1"/>
      <p:bldP spid="13"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altLang="zh-CN"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5590" y="616585"/>
            <a:ext cx="11641455" cy="47561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p.50</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800">
                <a:sym typeface="+mn-ea"/>
              </a:rPr>
              <a:t>】</a:t>
            </a:r>
            <a:r>
              <a:rPr lang="en-US" altLang="zh-CN" sz="2400">
                <a:latin typeface="Times New Roman" panose="02020603050405020304" charset="0"/>
                <a:cs typeface="Times New Roman" panose="02020603050405020304" charset="0"/>
                <a:sym typeface="+mn-ea"/>
              </a:rPr>
              <a:t>There are various reasons why people compose poetry.</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a:t>
            </a:r>
            <a:endParaRPr lang="zh-CN" altLang="en-US" sz="2400" dirty="0">
              <a:latin typeface="Times New Roman" panose="02020603050405020304" charset="0"/>
              <a:ea typeface="仓耳羽辰体-谷力 W04" panose="02020400000000000000" pitchFamily="18" charset="-122"/>
              <a:cs typeface="Times New Roman" panose="02020603050405020304" charset="0"/>
            </a:endParaRPr>
          </a:p>
        </p:txBody>
      </p:sp>
      <p:sp>
        <p:nvSpPr>
          <p:cNvPr id="3" name="文本框 2"/>
          <p:cNvSpPr txBox="1"/>
          <p:nvPr/>
        </p:nvSpPr>
        <p:spPr>
          <a:xfrm>
            <a:off x="376555" y="1145540"/>
            <a:ext cx="11440795" cy="201485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核心词汇</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en-US" altLang="zh-CN" sz="2400">
                <a:latin typeface="Times New Roman" panose="02020603050405020304" charset="0"/>
                <a:cs typeface="Times New Roman" panose="02020603050405020304" charset="0"/>
                <a:sym typeface="+mn-ea"/>
              </a:rPr>
              <a:t>compose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vt. 构成；写作；使平静；排…的版</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                      vi. 组成;作曲;排字</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zh-CN" altLang="en-US" sz="2400" b="1">
                <a:latin typeface="宋体" panose="02010600030101010101" pitchFamily="2" charset="-122"/>
                <a:ea typeface="宋体" panose="02010600030101010101" pitchFamily="2" charset="-122"/>
                <a:sym typeface="+mn-ea"/>
              </a:rPr>
              <a:t>常用短语：</a:t>
            </a:r>
            <a:endParaRPr lang="zh-CN" altLang="en-US" sz="2400" b="1">
              <a:latin typeface="宋体" panose="02010600030101010101" pitchFamily="2" charset="-122"/>
              <a:ea typeface="宋体" panose="02010600030101010101" pitchFamily="2" charset="-122"/>
              <a:sym typeface="+mn-ea"/>
            </a:endParaRPr>
          </a:p>
          <a:p>
            <a:pPr algn="l" fontAlgn="auto">
              <a:lnSpc>
                <a:spcPts val="3000"/>
              </a:lnSpc>
              <a:buClrTx/>
              <a:buSzTx/>
              <a:buFontTx/>
              <a:buNone/>
            </a:pPr>
            <a:r>
              <a:rPr lang="en-US" altLang="zh-CN" sz="2400">
                <a:latin typeface="Times New Roman" panose="02020603050405020304" charset="0"/>
                <a:ea typeface="宋体" panose="02010600030101010101" pitchFamily="2" charset="-122"/>
                <a:cs typeface="Times New Roman" panose="02020603050405020304" charset="0"/>
                <a:sym typeface="+mn-ea"/>
              </a:rPr>
              <a:t>compose oneself</a:t>
            </a:r>
            <a:r>
              <a:rPr lang="en-US" altLang="zh-CN" sz="2400" b="1">
                <a:latin typeface="宋体" panose="02010600030101010101" pitchFamily="2" charset="-122"/>
                <a:ea typeface="宋体" panose="02010600030101010101" pitchFamily="2" charset="-122"/>
                <a:sym typeface="+mn-ea"/>
              </a:rPr>
              <a:t> </a:t>
            </a:r>
            <a:r>
              <a:rPr lang="zh-CN" altLang="en-US" sz="2400" b="1">
                <a:latin typeface="宋体" panose="02010600030101010101" pitchFamily="2" charset="-122"/>
                <a:ea typeface="宋体" panose="02010600030101010101" pitchFamily="2" charset="-122"/>
                <a:sym typeface="+mn-ea"/>
              </a:rPr>
              <a:t>（</a:t>
            </a:r>
            <a:r>
              <a:rPr lang="zh-CN" altLang="en-US" sz="2400">
                <a:latin typeface="Times New Roman" panose="02020603050405020304" charset="0"/>
                <a:ea typeface="宋体" panose="02010600030101010101" pitchFamily="2" charset="-122"/>
                <a:cs typeface="Times New Roman" panose="02020603050405020304" charset="0"/>
                <a:sym typeface="+mn-ea"/>
              </a:rPr>
              <a:t>to do sth</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镇静下来</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sym typeface="+mn-ea"/>
              </a:rPr>
              <a:t>冷静下来；</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algn="l" fontAlgn="auto">
              <a:lnSpc>
                <a:spcPts val="3000"/>
              </a:lnSpc>
              <a:buClrTx/>
              <a:buSzTx/>
              <a:buFontTx/>
              <a:buNone/>
            </a:pPr>
            <a:r>
              <a:rPr lang="zh-CN" altLang="en-US" sz="2400">
                <a:latin typeface="Times New Roman" panose="02020603050405020304" charset="0"/>
                <a:ea typeface="宋体" panose="02010600030101010101" pitchFamily="2" charset="-122"/>
                <a:cs typeface="Times New Roman" panose="02020603050405020304" charset="0"/>
                <a:sym typeface="+mn-ea"/>
              </a:rPr>
              <a:t>be composed of 由…组成;</a:t>
            </a:r>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en-US" altLang="zh-CN" sz="2400">
                <a:latin typeface="Times New Roman" panose="02020603050405020304" charset="0"/>
                <a:ea typeface="宋体" panose="02010600030101010101" pitchFamily="2" charset="-122"/>
                <a:cs typeface="Times New Roman" panose="02020603050405020304" charset="0"/>
              </a:rPr>
              <a:t>c</a:t>
            </a:r>
            <a:r>
              <a:rPr lang="zh-CN" altLang="en-US" sz="2400">
                <a:latin typeface="Times New Roman" panose="02020603050405020304" charset="0"/>
                <a:ea typeface="宋体" panose="02010600030101010101" pitchFamily="2" charset="-122"/>
                <a:cs typeface="Times New Roman" panose="02020603050405020304" charset="0"/>
              </a:rPr>
              <a:t>ompose mail 写邮件 ; 撰写邮件</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275590" y="3068955"/>
            <a:ext cx="10734675" cy="3553460"/>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句子翻译</a:t>
            </a:r>
            <a:r>
              <a:rPr lang="zh-CN" altLang="en-US" sz="2800">
                <a:sym typeface="+mn-ea"/>
              </a:rPr>
              <a:t>】</a:t>
            </a:r>
            <a:endParaRPr lang="zh-CN" altLang="en-US" sz="2800">
              <a:sym typeface="+mn-ea"/>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1. 写一篇文章来表达你在这个话题上的观点。。</a:t>
            </a: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en-US" altLang="zh-CN" sz="2800"/>
          </a:p>
          <a:p>
            <a:pPr algn="l" fontAlgn="auto">
              <a:lnSpc>
                <a:spcPts val="3000"/>
              </a:lnSpc>
              <a:buClrTx/>
              <a:buSzTx/>
              <a:buFontTx/>
              <a:buNone/>
            </a:pPr>
            <a:endParaRPr lang="en-US" altLang="zh-CN" sz="2800"/>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2. 水由氢和氧组成。。</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800"/>
          </a:p>
          <a:p>
            <a:pPr algn="l" fontAlgn="auto">
              <a:lnSpc>
                <a:spcPts val="3000"/>
              </a:lnSpc>
              <a:buClrTx/>
              <a:buSzTx/>
              <a:buFontTx/>
              <a:buNone/>
            </a:pPr>
            <a:endParaRPr lang="en-US" altLang="zh-CN" sz="2800"/>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3. </a:t>
            </a:r>
            <a:r>
              <a:rPr lang="zh-CN" altLang="en-US" sz="2400">
                <a:latin typeface="宋体" panose="02010600030101010101" pitchFamily="2" charset="-122"/>
                <a:ea typeface="宋体" panose="02010600030101010101" pitchFamily="2" charset="-122"/>
                <a:cs typeface="宋体" panose="02010600030101010101" pitchFamily="2" charset="-122"/>
              </a:rPr>
              <a:t>当迷失在森林中时，他迫使自己冷静下来想出一个好办法</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09270" y="3912235"/>
            <a:ext cx="8269605" cy="460375"/>
          </a:xfrm>
          <a:prstGeom prst="rect">
            <a:avLst/>
          </a:prstGeom>
          <a:gradFill>
            <a:gsLst>
              <a:gs pos="0">
                <a:srgbClr val="FECF40"/>
              </a:gs>
              <a:gs pos="100000">
                <a:srgbClr val="846C21"/>
              </a:gs>
            </a:gsLst>
            <a:lin scaled="0"/>
          </a:gradFill>
        </p:spPr>
        <p:txBody>
          <a:bodyPr wrap="square" rtlCol="0">
            <a:spAutoFit/>
          </a:bodyPr>
          <a:lstStyle/>
          <a:p>
            <a:r>
              <a:t> </a:t>
            </a:r>
            <a:r>
              <a:rPr sz="2400">
                <a:latin typeface="Times New Roman" panose="02020603050405020304" charset="0"/>
                <a:cs typeface="Times New Roman" panose="02020603050405020304" charset="0"/>
              </a:rPr>
              <a:t>Compose an essay</a:t>
            </a:r>
            <a:r>
              <a:rPr lang="en-US" sz="2400">
                <a:latin typeface="Times New Roman" panose="02020603050405020304" charset="0"/>
                <a:cs typeface="Times New Roman" panose="02020603050405020304" charset="0"/>
              </a:rPr>
              <a:t> to</a:t>
            </a:r>
            <a:r>
              <a:rPr sz="2400">
                <a:latin typeface="Times New Roman" panose="02020603050405020304" charset="0"/>
                <a:cs typeface="Times New Roman" panose="02020603050405020304" charset="0"/>
              </a:rPr>
              <a:t> express your views on this topic. </a:t>
            </a:r>
            <a:endParaRPr sz="2400">
              <a:latin typeface="Times New Roman" panose="02020603050405020304" charset="0"/>
              <a:cs typeface="Times New Roman" panose="02020603050405020304" charset="0"/>
            </a:endParaRPr>
          </a:p>
        </p:txBody>
      </p:sp>
      <p:sp>
        <p:nvSpPr>
          <p:cNvPr id="12" name="文本框 11"/>
          <p:cNvSpPr txBox="1"/>
          <p:nvPr/>
        </p:nvSpPr>
        <p:spPr>
          <a:xfrm>
            <a:off x="582295" y="5124450"/>
            <a:ext cx="82696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Water is composed of hydrogen and oxygen. </a:t>
            </a:r>
            <a:endParaRPr sz="2400">
              <a:latin typeface="Times New Roman" panose="02020603050405020304" charset="0"/>
              <a:cs typeface="Times New Roman" panose="02020603050405020304" charset="0"/>
            </a:endParaRPr>
          </a:p>
        </p:txBody>
      </p:sp>
      <p:sp>
        <p:nvSpPr>
          <p:cNvPr id="13" name="文本框 12"/>
          <p:cNvSpPr txBox="1"/>
          <p:nvPr/>
        </p:nvSpPr>
        <p:spPr>
          <a:xfrm>
            <a:off x="582295" y="6162040"/>
            <a:ext cx="10297795"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He tried to compose himself to come up with a good idea when lost in forest</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sp>
        <p:nvSpPr>
          <p:cNvPr id="8" name="文本框 7"/>
          <p:cNvSpPr txBox="1"/>
          <p:nvPr/>
        </p:nvSpPr>
        <p:spPr>
          <a:xfrm>
            <a:off x="7635240" y="723900"/>
            <a:ext cx="1216660" cy="368300"/>
          </a:xfrm>
          <a:prstGeom prst="rect">
            <a:avLst/>
          </a:prstGeom>
          <a:noFill/>
          <a:ln w="57150">
            <a:solidFill>
              <a:srgbClr val="F79191"/>
            </a:solidFill>
            <a:prstDash val="sysDash"/>
          </a:ln>
        </p:spPr>
        <p:txBody>
          <a:bodyPr wrap="square" rtlCol="0">
            <a:sp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0" grpId="0"/>
      <p:bldP spid="10" grpId="1"/>
      <p:bldP spid="11" grpId="0" bldLvl="0" animBg="1"/>
      <p:bldP spid="11" grpId="1" animBg="1"/>
      <p:bldP spid="12" grpId="0" bldLvl="0" animBg="1"/>
      <p:bldP spid="12" grpId="1" animBg="1"/>
      <p:bldP spid="13" grpId="0" bldLvl="0" animBg="1"/>
      <p:bldP spid="13" grpId="1" animBg="1"/>
      <p:bldP spid="8" grpId="0" bldLvl="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altLang="zh-CN"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6225" y="597535"/>
            <a:ext cx="11641455" cy="47561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教材原句p.50</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en-US" altLang="zh-CN" sz="2400">
                <a:solidFill>
                  <a:schemeClr val="tx1"/>
                </a:solidFill>
                <a:latin typeface="Times New Roman" panose="02020603050405020304" charset="0"/>
                <a:cs typeface="Times New Roman" panose="02020603050405020304" charset="0"/>
                <a:sym typeface="+mn-ea"/>
              </a:rPr>
              <a:t>Poets use many different forms of poetry to express themselves. </a:t>
            </a:r>
            <a:r>
              <a:rPr lang="zh-CN" altLang="en-US"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 </a:t>
            </a:r>
            <a:endParaRPr lang="zh-CN" altLang="en-US"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3" name="文本框 2"/>
          <p:cNvSpPr txBox="1"/>
          <p:nvPr/>
        </p:nvSpPr>
        <p:spPr>
          <a:xfrm>
            <a:off x="276225" y="1155700"/>
            <a:ext cx="11440795" cy="278447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sym typeface="+mn-ea"/>
              </a:rPr>
              <a:t>核心词汇</a:t>
            </a:r>
            <a:r>
              <a:rPr lang="zh-CN" altLang="en-US" sz="2400">
                <a:sym typeface="+mn-ea"/>
              </a:rPr>
              <a:t> </a:t>
            </a:r>
            <a:r>
              <a:rPr lang="zh-CN" altLang="en-US" sz="2800">
                <a:sym typeface="+mn-ea"/>
              </a:rPr>
              <a:t>】</a:t>
            </a:r>
            <a:endParaRPr lang="zh-CN" altLang="en-US" sz="2800">
              <a:sym typeface="+mn-ea"/>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express vt.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表示；表露；表达（思想感情）</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latin typeface="Times New Roman" panose="02020603050405020304" charset="0"/>
                <a:cs typeface="Times New Roman" panose="02020603050405020304" charset="0"/>
                <a:sym typeface="+mn-ea"/>
              </a:rPr>
              <a:t>adj.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特快的，快递的</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expression  n</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表情</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zh-CN" altLang="en-US" sz="2400" b="1">
                <a:latin typeface="宋体" panose="02010600030101010101" pitchFamily="2" charset="-122"/>
                <a:ea typeface="宋体" panose="02010600030101010101" pitchFamily="2" charset="-122"/>
                <a:sym typeface="+mn-ea"/>
              </a:rPr>
              <a:t>常用短语：</a:t>
            </a:r>
            <a:endParaRPr lang="zh-CN" altLang="en-US" sz="2400" b="1">
              <a:latin typeface="宋体" panose="02010600030101010101" pitchFamily="2" charset="-122"/>
              <a:ea typeface="宋体" panose="02010600030101010101" pitchFamily="2" charset="-122"/>
              <a:sym typeface="+mn-ea"/>
            </a:endParaRPr>
          </a:p>
          <a:p>
            <a:pPr algn="l" fontAlgn="auto">
              <a:lnSpc>
                <a:spcPts val="3000"/>
              </a:lnSpc>
              <a:buClrTx/>
              <a:buSzTx/>
              <a:buFontTx/>
              <a:buNone/>
            </a:pPr>
            <a:r>
              <a:rPr lang="en-US" altLang="zh-CN" sz="2400">
                <a:solidFill>
                  <a:schemeClr val="tx1"/>
                </a:solidFill>
                <a:latin typeface="Times New Roman" panose="02020603050405020304" charset="0"/>
                <a:cs typeface="Times New Roman" panose="02020603050405020304" charset="0"/>
                <a:sym typeface="+mn-ea"/>
              </a:rPr>
              <a:t>express oneself</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表达自己的想法</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a:latin typeface="Times New Roman" panose="02020603050405020304" charset="0"/>
                <a:cs typeface="Times New Roman" panose="02020603050405020304" charset="0"/>
              </a:rPr>
              <a:t>express appreciation/gratitude</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表示感谢</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rPr>
              <a:t>express your emotions</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表达自己的情绪</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beyond expression  </a:t>
            </a:r>
            <a:r>
              <a:rPr lang="en-US" altLang="zh-CN" sz="2400">
                <a:latin typeface="宋体" panose="02010600030101010101" pitchFamily="2" charset="-122"/>
                <a:ea typeface="宋体" panose="02010600030101010101" pitchFamily="2" charset="-122"/>
                <a:cs typeface="Times New Roman" panose="02020603050405020304" charset="0"/>
                <a:sym typeface="+mn-ea"/>
              </a:rPr>
              <a:t>无法表达；</a:t>
            </a:r>
            <a:r>
              <a:rPr lang="zh-CN" altLang="en-US" sz="2400">
                <a:latin typeface="宋体" panose="02010600030101010101" pitchFamily="2" charset="-122"/>
                <a:ea typeface="宋体" panose="02010600030101010101" pitchFamily="2" charset="-122"/>
                <a:cs typeface="Times New Roman" panose="02020603050405020304" charset="0"/>
                <a:sym typeface="+mn-ea"/>
              </a:rPr>
              <a:t>无法</a:t>
            </a:r>
            <a:r>
              <a:rPr lang="en-US" altLang="zh-CN" sz="2400">
                <a:latin typeface="宋体" panose="02010600030101010101" pitchFamily="2" charset="-122"/>
                <a:ea typeface="宋体" panose="02010600030101010101" pitchFamily="2" charset="-122"/>
                <a:cs typeface="Times New Roman" panose="02020603050405020304" charset="0"/>
                <a:sym typeface="+mn-ea"/>
              </a:rPr>
              <a:t>形容     </a:t>
            </a:r>
            <a:r>
              <a:rPr lang="en-US" altLang="zh-CN" sz="2400">
                <a:latin typeface="Times New Roman" panose="02020603050405020304" charset="0"/>
                <a:cs typeface="Times New Roman" panose="02020603050405020304" charset="0"/>
                <a:sym typeface="+mn-ea"/>
              </a:rPr>
              <a:t>express train </a:t>
            </a:r>
            <a:r>
              <a:rPr lang="en-US" altLang="zh-CN" sz="2400">
                <a:latin typeface="宋体" panose="02010600030101010101" pitchFamily="2" charset="-122"/>
                <a:ea typeface="宋体" panose="02010600030101010101" pitchFamily="2" charset="-122"/>
                <a:cs typeface="Times New Roman" panose="02020603050405020304" charset="0"/>
                <a:sym typeface="+mn-ea"/>
              </a:rPr>
              <a:t>特快列车</a:t>
            </a:r>
            <a:endParaRPr lang="en-US" altLang="zh-CN" sz="2400">
              <a:latin typeface="宋体" panose="02010600030101010101" pitchFamily="2" charset="-122"/>
              <a:ea typeface="宋体" panose="02010600030101010101" pitchFamily="2" charset="-122"/>
              <a:cs typeface="Times New Roman" panose="02020603050405020304" charset="0"/>
              <a:sym typeface="+mn-ea"/>
            </a:endParaRPr>
          </a:p>
        </p:txBody>
      </p:sp>
      <p:sp>
        <p:nvSpPr>
          <p:cNvPr id="12" name="文本框 11"/>
          <p:cNvSpPr txBox="1"/>
          <p:nvPr/>
        </p:nvSpPr>
        <p:spPr>
          <a:xfrm>
            <a:off x="4143375" y="5433695"/>
            <a:ext cx="6616065" cy="460375"/>
          </a:xfrm>
          <a:prstGeom prst="rect">
            <a:avLst/>
          </a:prstGeom>
          <a:gradFill>
            <a:gsLst>
              <a:gs pos="0">
                <a:srgbClr val="FECF40"/>
              </a:gs>
              <a:gs pos="100000">
                <a:srgbClr val="846C21"/>
              </a:gs>
            </a:gsLst>
            <a:lin scaled="0"/>
          </a:gradFill>
        </p:spPr>
        <p:txBody>
          <a:bodyPr wrap="square" rtlCol="0">
            <a:spAutoFit/>
          </a:bodyPr>
          <a:lstStyle/>
          <a:p>
            <a:r>
              <a:rPr lang="en-US" altLang="zh-CN" sz="2400">
                <a:latin typeface="Times New Roman" panose="02020603050405020304" charset="0"/>
                <a:cs typeface="Times New Roman" panose="02020603050405020304" charset="0"/>
              </a:rPr>
              <a:t>He finds it very hard to express himself in English.</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3929380" y="6247130"/>
            <a:ext cx="5507355"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This is an express train for Shanghai.</a:t>
            </a:r>
            <a:endParaRPr lang="zh-CN" altLang="en-US" sz="2400">
              <a:latin typeface="Times New Roman" panose="02020603050405020304" charset="0"/>
              <a:cs typeface="Times New Roman" panose="02020603050405020304" charset="0"/>
            </a:endParaRPr>
          </a:p>
        </p:txBody>
      </p:sp>
      <p:sp>
        <p:nvSpPr>
          <p:cNvPr id="8" name="文本框 7"/>
          <p:cNvSpPr txBox="1"/>
          <p:nvPr/>
        </p:nvSpPr>
        <p:spPr>
          <a:xfrm>
            <a:off x="8357235" y="651510"/>
            <a:ext cx="2598420" cy="368300"/>
          </a:xfrm>
          <a:prstGeom prst="rect">
            <a:avLst/>
          </a:prstGeom>
          <a:noFill/>
          <a:ln w="57150">
            <a:solidFill>
              <a:srgbClr val="F79191"/>
            </a:solidFill>
            <a:prstDash val="sysDash"/>
          </a:ln>
        </p:spPr>
        <p:txBody>
          <a:bodyPr wrap="square" rtlCol="0">
            <a:spAutoFit/>
          </a:bodyPr>
          <a:lstStyle/>
          <a:p>
            <a:endParaRPr lang="zh-CN" altLang="en-US"/>
          </a:p>
        </p:txBody>
      </p:sp>
      <p:sp>
        <p:nvSpPr>
          <p:cNvPr id="15" name="文本框 14"/>
          <p:cNvSpPr txBox="1"/>
          <p:nvPr/>
        </p:nvSpPr>
        <p:spPr>
          <a:xfrm>
            <a:off x="276225" y="3923030"/>
            <a:ext cx="11474450" cy="2784475"/>
          </a:xfrm>
          <a:prstGeom prst="rect">
            <a:avLst/>
          </a:prstGeom>
          <a:noFill/>
        </p:spPr>
        <p:txBody>
          <a:bodyPr wrap="square" rtlCol="0">
            <a:spAutoFit/>
          </a:bodyPr>
          <a:lstStyle/>
          <a:p>
            <a:pPr algn="l" fontAlgn="auto">
              <a:lnSpc>
                <a:spcPts val="3000"/>
              </a:lnSpc>
              <a:buClrTx/>
              <a:buSzTx/>
              <a:buFontTx/>
              <a:buNone/>
            </a:pPr>
            <a:r>
              <a:rPr lang="zh-CN" altLang="en-US" sz="2400" b="1">
                <a:latin typeface="宋体" panose="02010600030101010101" pitchFamily="2" charset="-122"/>
                <a:ea typeface="宋体" panose="02010600030101010101" pitchFamily="2" charset="-122"/>
              </a:rPr>
              <a:t>【句子</a:t>
            </a:r>
            <a:r>
              <a:rPr lang="zh-CN" altLang="en-US" sz="2400" b="1">
                <a:latin typeface="宋体" panose="02010600030101010101" pitchFamily="2" charset="-122"/>
                <a:ea typeface="宋体" panose="02010600030101010101" pitchFamily="2" charset="-122"/>
                <a:sym typeface="+mn-ea"/>
              </a:rPr>
              <a:t>翻译】</a:t>
            </a:r>
            <a:endParaRPr lang="zh-CN" altLang="en-US" sz="2400" b="1">
              <a:latin typeface="宋体" panose="02010600030101010101" pitchFamily="2" charset="-122"/>
              <a:ea typeface="宋体" panose="02010600030101010101" pitchFamily="2" charset="-122"/>
              <a:sym typeface="+mn-ea"/>
            </a:endParaRPr>
          </a:p>
          <a:p>
            <a:pPr algn="l" fontAlgn="auto">
              <a:lnSpc>
                <a:spcPts val="3000"/>
              </a:lnSpc>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1. 我对他佩服得无法表达。</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a:p>
            <a:pPr algn="l" fontAlgn="auto">
              <a:lnSpc>
                <a:spcPts val="3000"/>
              </a:lnSpc>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2.他觉得很难用英语来表达自己的想法。</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endParaRPr lang="zh-CN" altLang="en-US"/>
          </a:p>
          <a:p>
            <a:pPr algn="l" fontAlgn="auto">
              <a:lnSpc>
                <a:spcPts val="3000"/>
              </a:lnSpc>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sym typeface="+mn-ea"/>
              </a:rPr>
              <a:t>3.这是一趟开往的上海的特快专列。</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endParaRPr lang="zh-CN" altLang="en-US"/>
          </a:p>
        </p:txBody>
      </p:sp>
      <p:sp>
        <p:nvSpPr>
          <p:cNvPr id="16" name="文本框 15"/>
          <p:cNvSpPr txBox="1"/>
          <p:nvPr/>
        </p:nvSpPr>
        <p:spPr>
          <a:xfrm>
            <a:off x="4455160" y="4321810"/>
            <a:ext cx="4940935" cy="460375"/>
          </a:xfrm>
          <a:prstGeom prst="rect">
            <a:avLst/>
          </a:prstGeom>
          <a:gradFill>
            <a:gsLst>
              <a:gs pos="0">
                <a:srgbClr val="FECF40"/>
              </a:gs>
              <a:gs pos="100000">
                <a:srgbClr val="846C21"/>
              </a:gs>
            </a:gsLst>
            <a:lin scaled="0"/>
          </a:gradFill>
        </p:spPr>
        <p:txBody>
          <a:bodyPr wrap="square" rtlCol="0">
            <a:spAutoFit/>
          </a:bodyPr>
          <a:lstStyle/>
          <a:p>
            <a:r>
              <a:rPr lang="en-US" altLang="zh-CN" sz="2400">
                <a:latin typeface="Times New Roman" panose="02020603050405020304" charset="0"/>
                <a:cs typeface="Times New Roman" panose="02020603050405020304" charset="0"/>
              </a:rPr>
              <a:t>I admire him more than I can express.</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2" grpId="0" bldLvl="0" animBg="1"/>
      <p:bldP spid="12" grpId="1" animBg="1"/>
      <p:bldP spid="13" grpId="0" bldLvl="0" animBg="1"/>
      <p:bldP spid="13" grpId="1" animBg="1"/>
      <p:bldP spid="8" grpId="0" bldLvl="0" animBg="1"/>
      <p:bldP spid="8" grpId="1" animBg="1"/>
      <p:bldP spid="15" grpId="0"/>
      <p:bldP spid="15" grpId="1"/>
      <p:bldP spid="16" grpId="0" bldLvl="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altLang="zh-CN"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6225" y="597535"/>
            <a:ext cx="11641455" cy="86042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教材原句p.50</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en-US" altLang="zh-CN" sz="2400">
                <a:solidFill>
                  <a:schemeClr val="tx1"/>
                </a:solidFill>
                <a:latin typeface="Times New Roman" panose="02020603050405020304" charset="0"/>
                <a:cs typeface="Times New Roman" panose="02020603050405020304" charset="0"/>
                <a:sym typeface="+mn-ea"/>
              </a:rPr>
              <a:t>The language of these rhymes</a:t>
            </a:r>
            <a:r>
              <a:rPr lang="zh-CN" altLang="en-US" sz="2400">
                <a:solidFill>
                  <a:schemeClr val="tx1"/>
                </a:solidFill>
                <a:latin typeface="Times New Roman" panose="02020603050405020304" charset="0"/>
                <a:cs typeface="Times New Roman" panose="02020603050405020304" charset="0"/>
                <a:sym typeface="+mn-ea"/>
              </a:rPr>
              <a:t>，</a:t>
            </a:r>
            <a:r>
              <a:rPr lang="en-US" altLang="zh-CN" sz="2400">
                <a:solidFill>
                  <a:schemeClr val="tx1"/>
                </a:solidFill>
                <a:latin typeface="Times New Roman" panose="02020603050405020304" charset="0"/>
                <a:cs typeface="Times New Roman" panose="02020603050405020304" charset="0"/>
                <a:sym typeface="+mn-ea"/>
              </a:rPr>
              <a:t>like Poem A</a:t>
            </a:r>
            <a:r>
              <a:rPr lang="zh-CN" altLang="en-US" sz="2400">
                <a:solidFill>
                  <a:schemeClr val="tx1"/>
                </a:solidFill>
                <a:latin typeface="Times New Roman" panose="02020603050405020304" charset="0"/>
                <a:cs typeface="Times New Roman" panose="02020603050405020304" charset="0"/>
                <a:sym typeface="+mn-ea"/>
              </a:rPr>
              <a:t>，</a:t>
            </a:r>
            <a:r>
              <a:rPr lang="en-US" altLang="zh-CN" sz="2400">
                <a:solidFill>
                  <a:schemeClr val="tx1"/>
                </a:solidFill>
                <a:latin typeface="Times New Roman" panose="02020603050405020304" charset="0"/>
                <a:cs typeface="Times New Roman" panose="02020603050405020304" charset="0"/>
                <a:sym typeface="+mn-ea"/>
              </a:rPr>
              <a:t>is to the point but has a storyline.</a:t>
            </a:r>
            <a:r>
              <a:rPr lang="zh-CN" altLang="en-US"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rPr>
              <a:t> </a:t>
            </a:r>
            <a:endParaRPr lang="zh-CN" altLang="en-US"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3" name="文本框 2"/>
          <p:cNvSpPr txBox="1"/>
          <p:nvPr/>
        </p:nvSpPr>
        <p:spPr>
          <a:xfrm>
            <a:off x="375285" y="1475740"/>
            <a:ext cx="11440795" cy="163004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sym typeface="+mn-ea"/>
              </a:rPr>
              <a:t>核心词汇</a:t>
            </a:r>
            <a:r>
              <a:rPr lang="zh-CN" altLang="en-US" sz="2400">
                <a:sym typeface="+mn-ea"/>
              </a:rPr>
              <a:t> </a:t>
            </a:r>
            <a:r>
              <a:rPr lang="zh-CN" altLang="en-US" sz="2800">
                <a:sym typeface="+mn-ea"/>
              </a:rPr>
              <a:t>】</a:t>
            </a:r>
            <a:r>
              <a:rPr lang="en-US" altLang="zh-CN" sz="2400">
                <a:latin typeface="Times New Roman" panose="02020603050405020304" charset="0"/>
                <a:cs typeface="Times New Roman" panose="02020603050405020304" charset="0"/>
                <a:sym typeface="+mn-ea"/>
              </a:rPr>
              <a:t>to the point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切题的；中肯的</a:t>
            </a:r>
            <a:endParaRPr lang="en-US" altLang="zh-CN" sz="2400">
              <a:latin typeface="Times New Roman" panose="02020603050405020304" charset="0"/>
              <a:cs typeface="Times New Roman" panose="02020603050405020304" charset="0"/>
              <a:sym typeface="+mn-ea"/>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常用短语：</a:t>
            </a:r>
            <a:endParaRPr lang="en-US" altLang="zh-CN" sz="2400">
              <a:latin typeface="Times New Roman" panose="02020603050405020304" charset="0"/>
              <a:cs typeface="Times New Roman" panose="02020603050405020304" charset="0"/>
              <a:sym typeface="+mn-ea"/>
            </a:endParaRPr>
          </a:p>
          <a:p>
            <a:pPr algn="l">
              <a:lnSpc>
                <a:spcPts val="3000"/>
              </a:lnSpc>
              <a:buClrTx/>
              <a:buSzTx/>
              <a:buFontTx/>
            </a:pPr>
            <a:r>
              <a:rPr lang="en-US" altLang="zh-CN" sz="2400">
                <a:latin typeface="Times New Roman" panose="02020603050405020304" charset="0"/>
                <a:cs typeface="Times New Roman" panose="02020603050405020304" charset="0"/>
                <a:sym typeface="+mn-ea"/>
              </a:rPr>
              <a:t>off the point </a:t>
            </a:r>
            <a:r>
              <a:rPr lang="en-US" altLang="zh-CN" sz="2400">
                <a:latin typeface="宋体" panose="02010600030101010101" pitchFamily="2" charset="-122"/>
                <a:ea typeface="宋体" panose="02010600030101010101" pitchFamily="2" charset="-122"/>
                <a:cs typeface="Times New Roman" panose="02020603050405020304" charset="0"/>
                <a:sym typeface="+mn-ea"/>
              </a:rPr>
              <a:t>跑题</a:t>
            </a:r>
            <a:endParaRPr lang="en-US" altLang="zh-CN" sz="2400">
              <a:latin typeface="宋体" panose="02010600030101010101" pitchFamily="2" charset="-122"/>
              <a:ea typeface="宋体" panose="02010600030101010101" pitchFamily="2" charset="-122"/>
              <a:cs typeface="Times New Roman" panose="02020603050405020304" charset="0"/>
            </a:endParaRPr>
          </a:p>
          <a:p>
            <a:pPr algn="l">
              <a:lnSpc>
                <a:spcPts val="3000"/>
              </a:lnSpc>
              <a:buClrTx/>
              <a:buSzTx/>
              <a:buFontTx/>
            </a:pPr>
            <a:r>
              <a:rPr lang="en-US" altLang="zh-CN" sz="2400">
                <a:latin typeface="Times New Roman" panose="02020603050405020304" charset="0"/>
                <a:cs typeface="Times New Roman" panose="02020603050405020304" charset="0"/>
                <a:sym typeface="+mn-ea"/>
              </a:rPr>
              <a:t>come/get straight to the point</a:t>
            </a:r>
            <a:r>
              <a:rPr lang="en-US" altLang="zh-CN" sz="2400">
                <a:latin typeface="宋体" panose="02010600030101010101" pitchFamily="2" charset="-122"/>
                <a:ea typeface="宋体" panose="02010600030101010101" pitchFamily="2" charset="-122"/>
                <a:cs typeface="Times New Roman" panose="02020603050405020304" charset="0"/>
                <a:sym typeface="+mn-ea"/>
              </a:rPr>
              <a:t> 直奔主题/ 开门见山</a:t>
            </a:r>
            <a:endParaRPr lang="en-US" altLang="zh-CN" sz="2400">
              <a:latin typeface="宋体" panose="02010600030101010101" pitchFamily="2" charset="-122"/>
              <a:ea typeface="宋体" panose="02010600030101010101" pitchFamily="2" charset="-122"/>
              <a:cs typeface="Times New Roman" panose="02020603050405020304" charset="0"/>
              <a:sym typeface="+mn-ea"/>
            </a:endParaRPr>
          </a:p>
        </p:txBody>
      </p:sp>
      <p:sp>
        <p:nvSpPr>
          <p:cNvPr id="11" name="文本框 10"/>
          <p:cNvSpPr txBox="1"/>
          <p:nvPr/>
        </p:nvSpPr>
        <p:spPr>
          <a:xfrm>
            <a:off x="5395595" y="3642995"/>
            <a:ext cx="4940935" cy="460375"/>
          </a:xfrm>
          <a:prstGeom prst="rect">
            <a:avLst/>
          </a:prstGeom>
          <a:gradFill>
            <a:gsLst>
              <a:gs pos="0">
                <a:srgbClr val="FECF40"/>
              </a:gs>
              <a:gs pos="100000">
                <a:srgbClr val="846C21"/>
              </a:gs>
            </a:gsLst>
            <a:lin scaled="0"/>
          </a:gradFill>
        </p:spPr>
        <p:txBody>
          <a:bodyPr wrap="square" rtlCol="0">
            <a:spAutoFit/>
          </a:bodyPr>
          <a:lstStyle/>
          <a:p>
            <a:r>
              <a:rPr lang="en-US" altLang="zh-CN" sz="2400">
                <a:latin typeface="Times New Roman" panose="02020603050405020304" charset="0"/>
                <a:cs typeface="Times New Roman" panose="02020603050405020304" charset="0"/>
              </a:rPr>
              <a:t>His comment is always to the point.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4485005" y="4721225"/>
            <a:ext cx="6616065" cy="460375"/>
          </a:xfrm>
          <a:prstGeom prst="rect">
            <a:avLst/>
          </a:prstGeom>
          <a:gradFill>
            <a:gsLst>
              <a:gs pos="0">
                <a:srgbClr val="FECF40"/>
              </a:gs>
              <a:gs pos="100000">
                <a:srgbClr val="846C21"/>
              </a:gs>
            </a:gsLst>
            <a:lin scaled="0"/>
          </a:gradFill>
        </p:spPr>
        <p:txBody>
          <a:bodyPr wrap="square" rtlCol="0">
            <a:spAutoFit/>
          </a:bodyPr>
          <a:lstStyle/>
          <a:p>
            <a:r>
              <a:rPr lang="zh-CN" altLang="en-US" sz="2400">
                <a:latin typeface="宋体" panose="02010600030101010101" pitchFamily="2" charset="-122"/>
                <a:ea typeface="宋体" panose="02010600030101010101" pitchFamily="2" charset="-122"/>
                <a:cs typeface="Times New Roman" panose="02020603050405020304" charset="0"/>
              </a:rPr>
              <a:t>噪音快到我们无法忍受的地步。</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
        <p:nvSpPr>
          <p:cNvPr id="13" name="文本框 12"/>
          <p:cNvSpPr txBox="1"/>
          <p:nvPr/>
        </p:nvSpPr>
        <p:spPr>
          <a:xfrm>
            <a:off x="2085340" y="5666105"/>
            <a:ext cx="5507355"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I hope your remarks come to the point.</a:t>
            </a:r>
            <a:endParaRPr lang="zh-CN" altLang="en-US" sz="2400">
              <a:latin typeface="Times New Roman" panose="02020603050405020304" charset="0"/>
              <a:cs typeface="Times New Roman" panose="02020603050405020304" charset="0"/>
            </a:endParaRPr>
          </a:p>
        </p:txBody>
      </p:sp>
      <p:sp>
        <p:nvSpPr>
          <p:cNvPr id="2" name="文本框 1"/>
          <p:cNvSpPr txBox="1"/>
          <p:nvPr/>
        </p:nvSpPr>
        <p:spPr>
          <a:xfrm>
            <a:off x="161290" y="3208020"/>
            <a:ext cx="8768715" cy="2784475"/>
          </a:xfrm>
          <a:prstGeom prst="rect">
            <a:avLst/>
          </a:prstGeom>
          <a:noFill/>
        </p:spPr>
        <p:txBody>
          <a:bodyPr wrap="square" rtlCol="0">
            <a:spAutoFit/>
          </a:bodyPr>
          <a:lstStyle/>
          <a:p>
            <a:pPr algn="l" fontAlgn="auto">
              <a:lnSpc>
                <a:spcPts val="3000"/>
              </a:lnSpc>
              <a:buClrTx/>
              <a:buSzTx/>
              <a:buFontTx/>
              <a:buNone/>
            </a:pPr>
            <a:r>
              <a:rPr lang="zh-CN" altLang="en-US" sz="2400" b="1">
                <a:latin typeface="宋体" panose="02010600030101010101" pitchFamily="2" charset="-122"/>
                <a:ea typeface="宋体" panose="02010600030101010101" pitchFamily="2" charset="-122"/>
                <a:sym typeface="+mn-ea"/>
              </a:rPr>
              <a:t>【句子翻译】</a:t>
            </a:r>
            <a:endParaRPr lang="zh-CN" altLang="en-US" sz="2800">
              <a:sym typeface="+mn-ea"/>
            </a:endParaRPr>
          </a:p>
          <a:p>
            <a:pPr algn="l" fontAlgn="auto">
              <a:lnSpc>
                <a:spcPts val="3000"/>
              </a:lnSpc>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rPr>
              <a:t>1. 他的评论总是切中要害。</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2.</a:t>
            </a:r>
            <a:r>
              <a:rPr lang="en-US" altLang="zh-CN" sz="2400">
                <a:latin typeface="Times New Roman" panose="02020603050405020304" charset="0"/>
                <a:cs typeface="Times New Roman" panose="02020603050405020304" charset="0"/>
              </a:rPr>
              <a:t>Noise is coming to the point where we can’t put up with it.</a:t>
            </a: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3.</a:t>
            </a:r>
            <a:r>
              <a:rPr lang="zh-CN" altLang="en-US" sz="2400">
                <a:latin typeface="宋体" panose="02010600030101010101" pitchFamily="2" charset="-122"/>
                <a:ea typeface="宋体" panose="02010600030101010101" pitchFamily="2" charset="-122"/>
                <a:cs typeface="Times New Roman" panose="02020603050405020304" charset="0"/>
              </a:rPr>
              <a:t>我希望你的发言直接了当。</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 </a:t>
            </a:r>
            <a:endParaRPr lang="en-US" altLang="zh-CN" sz="2400">
              <a:latin typeface="宋体" panose="02010600030101010101" pitchFamily="2" charset="-122"/>
              <a:ea typeface="宋体" panose="02010600030101010101" pitchFamily="2" charset="-122"/>
              <a:cs typeface="Times New Roman" panose="02020603050405020304" charset="0"/>
            </a:endParaRPr>
          </a:p>
        </p:txBody>
      </p:sp>
      <p:sp>
        <p:nvSpPr>
          <p:cNvPr id="8" name="文本框 7"/>
          <p:cNvSpPr txBox="1"/>
          <p:nvPr/>
        </p:nvSpPr>
        <p:spPr>
          <a:xfrm>
            <a:off x="9053830" y="670560"/>
            <a:ext cx="1524000" cy="368300"/>
          </a:xfrm>
          <a:prstGeom prst="rect">
            <a:avLst/>
          </a:prstGeom>
          <a:noFill/>
          <a:ln w="57150">
            <a:solidFill>
              <a:srgbClr val="F79191"/>
            </a:solidFill>
            <a:prstDash val="sysDash"/>
          </a:ln>
        </p:spPr>
        <p:txBody>
          <a:bodyPr wrap="square" rtlCol="0">
            <a:spAutoFit/>
          </a:bodyPr>
          <a:lstStyle/>
          <a:p>
            <a:endParaRPr lang="zh-CN" altLang="en-US"/>
          </a:p>
        </p:txBody>
      </p:sp>
      <p:pic>
        <p:nvPicPr>
          <p:cNvPr id="10" name="图片 9"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1" grpId="0" bldLvl="0" animBg="1"/>
      <p:bldP spid="11" grpId="1" animBg="1"/>
      <p:bldP spid="12" grpId="0" bldLvl="0" animBg="1"/>
      <p:bldP spid="12" grpId="1" animBg="1"/>
      <p:bldP spid="13" grpId="0" bldLvl="0" animBg="1"/>
      <p:bldP spid="13" grpId="1" animBg="1"/>
      <p:bldP spid="2" grpId="0"/>
      <p:bldP spid="2" grpId="1"/>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添加标题"/>
          <p:cNvSpPr/>
          <p:nvPr/>
        </p:nvSpPr>
        <p:spPr>
          <a:xfrm>
            <a:off x="6991350" y="5219700"/>
            <a:ext cx="4840605" cy="1322070"/>
          </a:xfrm>
          <a:prstGeom prst="rect">
            <a:avLst/>
          </a:prstGeom>
          <a:gradFill>
            <a:gsLst>
              <a:gs pos="3896">
                <a:srgbClr val="F2E6CD"/>
              </a:gs>
              <a:gs pos="97000">
                <a:srgbClr val="E3B84B"/>
              </a:gs>
            </a:gsLst>
            <a:lin scaled="1"/>
          </a:gradFill>
        </p:spPr>
        <p:txBody>
          <a:bodyPr wrap="square" rtlCol="0">
            <a:spAutoFit/>
          </a:bodyPr>
          <a:lstStyle/>
          <a:p>
            <a:pPr algn="ctr"/>
            <a:r>
              <a:rPr lang="zh-CN" altLang="en-US" sz="4000" dirty="0">
                <a:latin typeface="Times New Roman" panose="02020603050405020304" charset="0"/>
                <a:cs typeface="Times New Roman" panose="02020603050405020304" charset="0"/>
                <a:sym typeface="+mn-ea"/>
              </a:rPr>
              <a:t>The Road Not Taken</a:t>
            </a:r>
            <a:endParaRPr lang="zh-CN" altLang="en-US" sz="4000" dirty="0">
              <a:latin typeface="Times New Roman" panose="02020603050405020304" charset="0"/>
              <a:cs typeface="Times New Roman" panose="02020603050405020304" charset="0"/>
              <a:sym typeface="+mn-ea"/>
            </a:endParaRPr>
          </a:p>
          <a:p>
            <a:pPr algn="ctr"/>
            <a:r>
              <a:rPr lang="en-US" altLang="zh-CN" sz="4000" dirty="0">
                <a:sym typeface="+mn-ea"/>
              </a:rPr>
              <a:t>(</a:t>
            </a:r>
            <a:r>
              <a:rPr lang="zh-CN" altLang="en-US" sz="4000" dirty="0">
                <a:sym typeface="+mn-ea"/>
              </a:rPr>
              <a:t>未选择的路</a:t>
            </a:r>
            <a:r>
              <a:rPr lang="en-US" altLang="zh-CN" sz="4000" dirty="0">
                <a:sym typeface="+mn-ea"/>
              </a:rPr>
              <a:t>)</a:t>
            </a:r>
            <a:endParaRPr lang="en-US" altLang="zh-CN" sz="4000" b="1" dirty="0">
              <a:solidFill>
                <a:srgbClr val="A7D5B5"/>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11" name="图片 10" descr="a76ffed4-38c1-477f-9a0a-1e8b3f3d8c28"/>
          <p:cNvPicPr>
            <a:picLocks noChangeAspect="1"/>
          </p:cNvPicPr>
          <p:nvPr/>
        </p:nvPicPr>
        <p:blipFill>
          <a:blip r:embed="rId4"/>
          <a:stretch>
            <a:fillRect/>
          </a:stretch>
        </p:blipFill>
        <p:spPr>
          <a:xfrm>
            <a:off x="-47625" y="-36195"/>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36020" y="0"/>
            <a:ext cx="883285" cy="732155"/>
          </a:xfrm>
          <a:prstGeom prst="rect">
            <a:avLst/>
          </a:prstGeom>
        </p:spPr>
      </p:pic>
      <p:sp>
        <p:nvSpPr>
          <p:cNvPr id="13" name="圆角矩形 12"/>
          <p:cNvSpPr/>
          <p:nvPr/>
        </p:nvSpPr>
        <p:spPr>
          <a:xfrm>
            <a:off x="1156335" y="265430"/>
            <a:ext cx="9879965" cy="1004570"/>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buClrTx/>
              <a:buNone/>
              <a:defRPr/>
            </a:pPr>
            <a:r>
              <a:rPr lang="en-US" altLang="zh-CN" sz="36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sym typeface="+mn-ea"/>
              </a:rPr>
              <a:t>Appreciate a poem written by Robert Frost</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p:txBody>
      </p:sp>
      <p:pic>
        <p:nvPicPr>
          <p:cNvPr id="8" name="图片 7" descr="07d07da505f696d5794dc64219073193.jpg.cw750"/>
          <p:cNvPicPr>
            <a:picLocks noChangeAspect="1"/>
          </p:cNvPicPr>
          <p:nvPr/>
        </p:nvPicPr>
        <p:blipFill>
          <a:blip r:embed="rId5"/>
          <a:stretch>
            <a:fillRect/>
          </a:stretch>
        </p:blipFill>
        <p:spPr>
          <a:xfrm>
            <a:off x="856615" y="1416050"/>
            <a:ext cx="5827395" cy="5125720"/>
          </a:xfrm>
          <a:prstGeom prst="rect">
            <a:avLst/>
          </a:prstGeom>
        </p:spPr>
      </p:pic>
      <p:pic>
        <p:nvPicPr>
          <p:cNvPr id="9" name="图片 8" descr="t01a3bd3444e80b0a4a"/>
          <p:cNvPicPr>
            <a:picLocks noChangeAspect="1"/>
          </p:cNvPicPr>
          <p:nvPr/>
        </p:nvPicPr>
        <p:blipFill>
          <a:blip r:embed="rId6"/>
          <a:srcRect l="13833" r="15400" b="1393"/>
          <a:stretch>
            <a:fillRect/>
          </a:stretch>
        </p:blipFill>
        <p:spPr>
          <a:xfrm>
            <a:off x="7498080" y="1483360"/>
            <a:ext cx="3427730" cy="3540125"/>
          </a:xfrm>
          <a:prstGeom prst="rect">
            <a:avLst/>
          </a:prstGeom>
        </p:spPr>
      </p:pic>
      <p:pic>
        <p:nvPicPr>
          <p:cNvPr id="14" name="双语the road not taken">
            <a:hlinkClick r:id="" action="ppaction://media"/>
          </p:cNvPr>
          <p:cNvPicPr/>
          <p:nvPr>
            <a:videoFile r:link="rId7"/>
            <p:extLst>
              <p:ext uri="{DAA4B4D4-6D71-4841-9C94-3DE7FCFB9230}">
                <p14:media xmlns:p14="http://schemas.microsoft.com/office/powerpoint/2010/main" r:link="rId8"/>
              </p:ext>
            </p:extLst>
          </p:nvPr>
        </p:nvPicPr>
        <p:blipFill>
          <a:blip r:embed="rId9"/>
          <a:stretch>
            <a:fillRect/>
          </a:stretch>
        </p:blipFill>
        <p:spPr>
          <a:xfrm>
            <a:off x="635" y="-36195"/>
            <a:ext cx="6758305" cy="6654800"/>
          </a:xfrm>
          <a:prstGeom prst="rect">
            <a:avLst/>
          </a:prstGeom>
        </p:spPr>
      </p:pic>
      <p:sp>
        <p:nvSpPr>
          <p:cNvPr id="2" name="圆角矩形 1"/>
          <p:cNvSpPr/>
          <p:nvPr/>
        </p:nvSpPr>
        <p:spPr>
          <a:xfrm>
            <a:off x="6901815" y="22225"/>
            <a:ext cx="5060315" cy="64604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solidFill>
                <a:latin typeface="Times New Roman" panose="02020603050405020304" charset="0"/>
                <a:cs typeface="Times New Roman" panose="02020603050405020304" charset="0"/>
              </a:rPr>
              <a:t>The Road Not Taken</a:t>
            </a:r>
            <a:endParaRPr lang="zh-CN" altLang="en-US" b="1">
              <a:solidFill>
                <a:schemeClr val="tx1"/>
              </a:solidFill>
              <a:latin typeface="Times New Roman" panose="02020603050405020304" charset="0"/>
              <a:cs typeface="Times New Roman" panose="02020603050405020304" charset="0"/>
            </a:endParaRPr>
          </a:p>
          <a:p>
            <a:pPr algn="ctr"/>
            <a:r>
              <a:rPr lang="zh-CN" altLang="en-US" b="1">
                <a:solidFill>
                  <a:schemeClr val="tx1"/>
                </a:solidFill>
                <a:latin typeface="Times New Roman" panose="02020603050405020304" charset="0"/>
                <a:cs typeface="Times New Roman" panose="02020603050405020304" charset="0"/>
              </a:rPr>
              <a:t>（Robert Frost）</a:t>
            </a:r>
            <a:endParaRPr lang="zh-CN" altLang="en-US" b="1">
              <a:solidFill>
                <a:schemeClr val="tx1"/>
              </a:solidFill>
              <a:latin typeface="Times New Roman" panose="02020603050405020304" charset="0"/>
              <a:cs typeface="Times New Roman" panose="02020603050405020304" charset="0"/>
            </a:endParaRPr>
          </a:p>
          <a:p>
            <a:pPr algn="ctr"/>
            <a:endParaRPr lang="zh-CN" altLang="en-US"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Two roads diverged in a yellow wood,</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sorry I could not travel both</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be one traveler, long I stood</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looked down one as far as I could</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To where it bent in the undergrowth;</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Then took the other, as just as fair,</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having perhaps the better claim,</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Because it was grassy and wanted wear;</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Though as for that the passing there</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Had worn them really about the same,</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both that morning equally lay</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In leaves no step had trodden black.</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Oh, I kept the first for another day!</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Yet knowing how way leads on to way,</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I doubted if I should ever come back.</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I shall be telling this with a sigh</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Somewhere ages and ages hence:</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Two roads diverged in a wood,and I—</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I took the one less traveled by,</a:t>
            </a:r>
            <a:endParaRPr lang="zh-CN" altLang="en-US" sz="1600" b="1">
              <a:solidFill>
                <a:schemeClr val="tx1"/>
              </a:solidFill>
              <a:latin typeface="Times New Roman" panose="02020603050405020304" charset="0"/>
              <a:cs typeface="Times New Roman" panose="02020603050405020304" charset="0"/>
            </a:endParaRPr>
          </a:p>
          <a:p>
            <a:pPr algn="ctr"/>
            <a:r>
              <a:rPr lang="zh-CN" altLang="en-US" sz="1600" b="1">
                <a:solidFill>
                  <a:schemeClr val="tx1"/>
                </a:solidFill>
                <a:latin typeface="Times New Roman" panose="02020603050405020304" charset="0"/>
                <a:cs typeface="Times New Roman" panose="02020603050405020304" charset="0"/>
              </a:rPr>
              <a:t>And that has made all the difference.</a:t>
            </a:r>
            <a:endParaRPr lang="zh-CN" altLang="en-US" sz="16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4160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altLang="zh-CN"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6225" y="597535"/>
            <a:ext cx="11641455" cy="47561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教材原句p.50</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en-US" altLang="zh-CN" sz="2400">
                <a:solidFill>
                  <a:schemeClr val="tx1"/>
                </a:solidFill>
                <a:latin typeface="Times New Roman" panose="02020603050405020304" charset="0"/>
                <a:cs typeface="Times New Roman" panose="02020603050405020304" charset="0"/>
                <a:sym typeface="+mn-ea"/>
              </a:rPr>
              <a:t>The poems may not make sense and even seem contradictory...</a:t>
            </a:r>
            <a:endParaRPr lang="en-US" altLang="zh-CN" sz="2400" dirty="0">
              <a:solidFill>
                <a:schemeClr val="tx1"/>
              </a:solidFill>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3" name="文本框 2"/>
          <p:cNvSpPr txBox="1"/>
          <p:nvPr/>
        </p:nvSpPr>
        <p:spPr>
          <a:xfrm>
            <a:off x="276225" y="1175385"/>
            <a:ext cx="11440795" cy="163004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sym typeface="+mn-ea"/>
              </a:rPr>
              <a:t>核心词汇</a:t>
            </a:r>
            <a:r>
              <a:rPr lang="zh-CN" altLang="en-US" sz="2400">
                <a:sym typeface="+mn-ea"/>
              </a:rPr>
              <a:t> </a:t>
            </a:r>
            <a:r>
              <a:rPr lang="zh-CN" altLang="en-US" sz="2800">
                <a:sym typeface="+mn-ea"/>
              </a:rPr>
              <a:t>】</a:t>
            </a:r>
            <a:r>
              <a:rPr lang="en-US" altLang="zh-CN" sz="2800">
                <a:latin typeface="Times New Roman" panose="02020603050405020304" charset="0"/>
                <a:cs typeface="Times New Roman" panose="02020603050405020304" charset="0"/>
                <a:sym typeface="+mn-ea"/>
              </a:rPr>
              <a:t>make sense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讲得通；有意义；有道理</a:t>
            </a:r>
            <a:r>
              <a:rPr lang="en-US" altLang="zh-CN"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合乎情理</a:t>
            </a:r>
            <a:endParaRPr lang="en-US" altLang="zh-CN" sz="2400">
              <a:latin typeface="Times New Roman" panose="02020603050405020304" charset="0"/>
              <a:cs typeface="Times New Roman" panose="02020603050405020304" charset="0"/>
              <a:sym typeface="+mn-ea"/>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常用短语：</a:t>
            </a:r>
            <a:endParaRPr lang="en-US" altLang="zh-CN" sz="2400">
              <a:latin typeface="Times New Roman" panose="02020603050405020304" charset="0"/>
              <a:cs typeface="Times New Roman" panose="02020603050405020304" charset="0"/>
              <a:sym typeface="+mn-ea"/>
            </a:endParaRPr>
          </a:p>
          <a:p>
            <a:pPr algn="l">
              <a:lnSpc>
                <a:spcPts val="3000"/>
              </a:lnSpc>
              <a:buClrTx/>
              <a:buSzTx/>
              <a:buNone/>
            </a:pPr>
            <a:r>
              <a:rPr lang="en-US" altLang="zh-CN" sz="2400">
                <a:latin typeface="Times New Roman" panose="02020603050405020304" charset="0"/>
                <a:cs typeface="Times New Roman" panose="02020603050405020304" charset="0"/>
                <a:sym typeface="+mn-ea"/>
              </a:rPr>
              <a:t>make sense of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明白；弄懂……的意思         </a:t>
            </a:r>
            <a:r>
              <a:rPr lang="en-US" altLang="zh-CN" sz="2400">
                <a:latin typeface="Times New Roman" panose="02020603050405020304" charset="0"/>
                <a:cs typeface="Times New Roman" panose="02020603050405020304" charset="0"/>
                <a:sym typeface="+mn-ea"/>
              </a:rPr>
              <a:t>in a sense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在某种意义上</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algn="l">
              <a:lnSpc>
                <a:spcPts val="3000"/>
              </a:lnSpc>
              <a:buClrTx/>
              <a:buSzTx/>
              <a:buFontTx/>
              <a:buNone/>
            </a:pPr>
            <a:r>
              <a:rPr lang="en-US" altLang="zh-CN" sz="2400">
                <a:latin typeface="Times New Roman" panose="02020603050405020304" charset="0"/>
                <a:cs typeface="Times New Roman" panose="02020603050405020304" charset="0"/>
                <a:sym typeface="+mn-ea"/>
              </a:rPr>
              <a:t>in no sense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决不（位于句首时，句子用倒装语序）</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3011170" y="4389755"/>
            <a:ext cx="7652385" cy="460375"/>
          </a:xfrm>
          <a:prstGeom prst="rect">
            <a:avLst/>
          </a:prstGeom>
          <a:gradFill>
            <a:gsLst>
              <a:gs pos="0">
                <a:srgbClr val="FECF40"/>
              </a:gs>
              <a:gs pos="100000">
                <a:srgbClr val="846C21"/>
              </a:gs>
            </a:gsLst>
            <a:lin scaled="0"/>
          </a:gradFill>
        </p:spPr>
        <p:txBody>
          <a:bodyPr wrap="square" rtlCol="0">
            <a:spAutoFit/>
          </a:bodyPr>
          <a:lstStyle/>
          <a:p>
            <a:r>
              <a:rPr lang="en-US" altLang="zh-CN" sz="2400">
                <a:latin typeface="Times New Roman" panose="02020603050405020304" charset="0"/>
                <a:cs typeface="Times New Roman" panose="02020603050405020304" charset="0"/>
              </a:rPr>
              <a:t>The movie named “Changjinhu”makes sense to our students..</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650240" y="5358130"/>
            <a:ext cx="9263380"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In no sense should such a thing be allowed to happen in our school.</a:t>
            </a:r>
            <a:endParaRPr lang="en-US" sz="2400">
              <a:latin typeface="Times New Roman" panose="02020603050405020304" charset="0"/>
              <a:cs typeface="Times New Roman" panose="02020603050405020304" charset="0"/>
            </a:endParaRPr>
          </a:p>
        </p:txBody>
      </p:sp>
      <p:sp>
        <p:nvSpPr>
          <p:cNvPr id="13" name="文本框 12"/>
          <p:cNvSpPr txBox="1"/>
          <p:nvPr/>
        </p:nvSpPr>
        <p:spPr>
          <a:xfrm>
            <a:off x="3997325" y="3599180"/>
            <a:ext cx="6405880"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They tried to make sense of what the beggar said.</a:t>
            </a:r>
            <a:endParaRPr lang="zh-CN" altLang="en-US" sz="2400">
              <a:latin typeface="Times New Roman" panose="02020603050405020304" charset="0"/>
              <a:cs typeface="Times New Roman" panose="02020603050405020304" charset="0"/>
            </a:endParaRPr>
          </a:p>
        </p:txBody>
      </p:sp>
      <p:sp>
        <p:nvSpPr>
          <p:cNvPr id="2" name="文本框 1"/>
          <p:cNvSpPr txBox="1"/>
          <p:nvPr/>
        </p:nvSpPr>
        <p:spPr>
          <a:xfrm>
            <a:off x="276225" y="2843530"/>
            <a:ext cx="8768715" cy="2784475"/>
          </a:xfrm>
          <a:prstGeom prst="rect">
            <a:avLst/>
          </a:prstGeom>
          <a:noFill/>
        </p:spPr>
        <p:txBody>
          <a:bodyPr wrap="square" rtlCol="0">
            <a:spAutoFit/>
          </a:bodyPr>
          <a:lstStyle/>
          <a:p>
            <a:pPr algn="l" fontAlgn="auto">
              <a:lnSpc>
                <a:spcPts val="3000"/>
              </a:lnSpc>
              <a:buClrTx/>
              <a:buSzTx/>
              <a:buFontTx/>
              <a:buNone/>
            </a:pPr>
            <a:r>
              <a:rPr lang="zh-CN" altLang="en-US" sz="2400" b="1">
                <a:latin typeface="宋体" panose="02010600030101010101" pitchFamily="2" charset="-122"/>
                <a:ea typeface="宋体" panose="02010600030101010101" pitchFamily="2" charset="-122"/>
                <a:sym typeface="+mn-ea"/>
              </a:rPr>
              <a:t>【句子翻译】</a:t>
            </a:r>
            <a:endParaRPr lang="zh-CN" altLang="en-US" sz="2800">
              <a:sym typeface="+mn-ea"/>
            </a:endParaRPr>
          </a:p>
          <a:p>
            <a:pPr algn="l" fontAlgn="auto">
              <a:lnSpc>
                <a:spcPts val="3000"/>
              </a:lnSpc>
              <a:buClrTx/>
              <a:buSzTx/>
              <a:buFontTx/>
              <a:buNone/>
            </a:pPr>
            <a:r>
              <a:rPr lang="zh-CN" altLang="en-US" sz="2400">
                <a:latin typeface="宋体" panose="02010600030101010101" pitchFamily="2" charset="-122"/>
                <a:ea typeface="宋体" panose="02010600030101010101" pitchFamily="2" charset="-122"/>
                <a:cs typeface="Times New Roman" panose="02020603050405020304" charset="0"/>
              </a:rPr>
              <a:t>1.他们试图明白这个乞丐在说什么。</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2.</a:t>
            </a:r>
            <a:r>
              <a:rPr lang="zh-CN" altLang="en-US" sz="2400">
                <a:latin typeface="宋体" panose="02010600030101010101" pitchFamily="2" charset="-122"/>
                <a:ea typeface="宋体" panose="02010600030101010101" pitchFamily="2" charset="-122"/>
                <a:cs typeface="Times New Roman" panose="02020603050405020304" charset="0"/>
              </a:rPr>
              <a:t>这部电影对学生来说很有意义。</a:t>
            </a: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3.</a:t>
            </a:r>
            <a:r>
              <a:rPr lang="zh-CN" altLang="en-US" sz="2400">
                <a:latin typeface="宋体" panose="02010600030101010101" pitchFamily="2" charset="-122"/>
                <a:ea typeface="宋体" panose="02010600030101010101" pitchFamily="2" charset="-122"/>
                <a:cs typeface="Times New Roman" panose="02020603050405020304" charset="0"/>
              </a:rPr>
              <a:t>我们绝不允许这样的事情发生在学校。</a:t>
            </a:r>
            <a:endParaRPr lang="zh-CN" altLang="en-US" sz="2400">
              <a:latin typeface="宋体" panose="02010600030101010101" pitchFamily="2" charset="-122"/>
              <a:ea typeface="宋体" panose="02010600030101010101" pitchFamily="2" charset="-122"/>
              <a:cs typeface="Times New Roman" panose="02020603050405020304" charset="0"/>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Times New Roman" panose="02020603050405020304" charset="0"/>
              </a:rPr>
              <a:t> </a:t>
            </a:r>
            <a:endParaRPr lang="en-US" altLang="zh-CN" sz="2400">
              <a:latin typeface="宋体" panose="02010600030101010101" pitchFamily="2" charset="-122"/>
              <a:ea typeface="宋体" panose="02010600030101010101" pitchFamily="2" charset="-122"/>
              <a:cs typeface="Times New Roman" panose="02020603050405020304" charset="0"/>
            </a:endParaRPr>
          </a:p>
        </p:txBody>
      </p:sp>
      <p:sp>
        <p:nvSpPr>
          <p:cNvPr id="8" name="文本框 7"/>
          <p:cNvSpPr txBox="1"/>
          <p:nvPr/>
        </p:nvSpPr>
        <p:spPr>
          <a:xfrm>
            <a:off x="5530850" y="670560"/>
            <a:ext cx="1524000" cy="368300"/>
          </a:xfrm>
          <a:prstGeom prst="rect">
            <a:avLst/>
          </a:prstGeom>
          <a:noFill/>
          <a:ln w="57150">
            <a:solidFill>
              <a:srgbClr val="F79191"/>
            </a:solidFill>
            <a:prstDash val="sysDash"/>
          </a:ln>
        </p:spPr>
        <p:txBody>
          <a:bodyPr wrap="square" rtlCol="0">
            <a:spAutoFit/>
          </a:bodyPr>
          <a:lstStyle/>
          <a:p>
            <a:endParaRPr lang="zh-CN" altLang="en-US"/>
          </a:p>
        </p:txBody>
      </p:sp>
      <p:pic>
        <p:nvPicPr>
          <p:cNvPr id="10" name="图片 9"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1" grpId="0" bldLvl="0" animBg="1"/>
      <p:bldP spid="11" grpId="1" animBg="1"/>
      <p:bldP spid="12" grpId="0" bldLvl="0" animBg="1"/>
      <p:bldP spid="12" grpId="1" animBg="1"/>
      <p:bldP spid="13" grpId="0" bldLvl="0" animBg="1"/>
      <p:bldP spid="13" grpId="1" animBg="1"/>
      <p:bldP spid="2" grpId="0"/>
      <p:bldP spid="2" grpId="1"/>
      <p:bldP spid="8" grpId="0" bldLvl="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4"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5590" y="670560"/>
            <a:ext cx="11641455" cy="47561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p.50</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800">
                <a:sym typeface="+mn-ea"/>
              </a:rPr>
              <a:t>】</a:t>
            </a:r>
            <a:r>
              <a:rPr lang="zh-CN" altLang="en-US" sz="2400">
                <a:latin typeface="Times New Roman" panose="02020603050405020304" charset="0"/>
                <a:cs typeface="Times New Roman" panose="02020603050405020304" charset="0"/>
                <a:sym typeface="+mn-ea"/>
              </a:rPr>
              <a:t>Some rhyme(like B and C) while others do not. </a:t>
            </a:r>
            <a:endParaRPr lang="zh-CN" altLang="en-US" sz="2400" dirty="0">
              <a:latin typeface="Times New Roman" panose="02020603050405020304" charset="0"/>
              <a:ea typeface="仓耳羽辰体-谷力 W04" panose="02020400000000000000" pitchFamily="18" charset="-122"/>
              <a:cs typeface="Times New Roman" panose="02020603050405020304" charset="0"/>
            </a:endParaRPr>
          </a:p>
        </p:txBody>
      </p:sp>
      <p:sp>
        <p:nvSpPr>
          <p:cNvPr id="3" name="文本框 2"/>
          <p:cNvSpPr txBox="1"/>
          <p:nvPr/>
        </p:nvSpPr>
        <p:spPr>
          <a:xfrm>
            <a:off x="375285" y="1146810"/>
            <a:ext cx="11440795" cy="124523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核心词汇</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while</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然而（表示对比）</a:t>
            </a:r>
            <a:endPar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endParaRPr>
          </a:p>
          <a:p>
            <a:pPr algn="l" fontAlgn="auto">
              <a:lnSpc>
                <a:spcPts val="3000"/>
              </a:lnSpc>
              <a:buClrTx/>
              <a:buSzTx/>
              <a:buFontTx/>
              <a:buNone/>
            </a:pPr>
            <a:r>
              <a:rPr lang="en-US" altLang="zh-CN" sz="2400">
                <a:latin typeface="Times New Roman" panose="02020603050405020304" charset="0"/>
                <a:cs typeface="Times New Roman" panose="02020603050405020304" charset="0"/>
                <a:sym typeface="+mn-ea"/>
              </a:rPr>
              <a:t>while</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常用意思</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000"/>
              </a:lnSpc>
              <a:buClrTx/>
              <a:buSzTx/>
              <a:buFontTx/>
              <a:buNone/>
            </a:pP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① 当……时候     ②然而    ③虽然，尽管</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④ 趁着……的时候  </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⑤ 只要</a:t>
            </a:r>
            <a:endPar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10" name="文本框 9"/>
          <p:cNvSpPr txBox="1"/>
          <p:nvPr/>
        </p:nvSpPr>
        <p:spPr>
          <a:xfrm>
            <a:off x="275590" y="2392680"/>
            <a:ext cx="11158855" cy="4707890"/>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句子翻译</a:t>
            </a:r>
            <a:r>
              <a:rPr lang="zh-CN" altLang="en-US" sz="2800">
                <a:sym typeface="+mn-ea"/>
              </a:rPr>
              <a:t>】</a:t>
            </a:r>
            <a:endParaRPr lang="zh-CN" altLang="en-US" sz="2800">
              <a:sym typeface="+mn-ea"/>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1. 只要有空气和水,就会有生命。</a:t>
            </a: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2.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他</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在玩电脑而弟弟在写作业</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3. 虽然我能理解你说的话,但是我不能同意你.。</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4. </a:t>
            </a:r>
            <a:r>
              <a:rPr lang="zh-CN" altLang="en-US" sz="2400">
                <a:latin typeface="宋体" panose="02010600030101010101" pitchFamily="2" charset="-122"/>
                <a:ea typeface="宋体" panose="02010600030101010101" pitchFamily="2" charset="-122"/>
                <a:cs typeface="宋体" panose="02010600030101010101" pitchFamily="2" charset="-122"/>
              </a:rPr>
              <a:t>趁热打铁。</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4977130" y="3007995"/>
            <a:ext cx="637349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There will be </a:t>
            </a:r>
            <a:r>
              <a:rPr lang="en-US" sz="2400">
                <a:latin typeface="Times New Roman" panose="02020603050405020304" charset="0"/>
                <a:cs typeface="Times New Roman" panose="02020603050405020304" charset="0"/>
              </a:rPr>
              <a:t>a </a:t>
            </a:r>
            <a:r>
              <a:rPr sz="2400">
                <a:latin typeface="Times New Roman" panose="02020603050405020304" charset="0"/>
                <a:cs typeface="Times New Roman" panose="02020603050405020304" charset="0"/>
              </a:rPr>
              <a:t>life while there is water and air．</a:t>
            </a:r>
            <a:endParaRPr sz="2400">
              <a:latin typeface="Times New Roman" panose="02020603050405020304" charset="0"/>
              <a:cs typeface="Times New Roman" panose="02020603050405020304" charset="0"/>
            </a:endParaRPr>
          </a:p>
        </p:txBody>
      </p:sp>
      <p:sp>
        <p:nvSpPr>
          <p:cNvPr id="12" name="文本框 11"/>
          <p:cNvSpPr txBox="1"/>
          <p:nvPr/>
        </p:nvSpPr>
        <p:spPr>
          <a:xfrm>
            <a:off x="1524000" y="4084320"/>
            <a:ext cx="85871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He is</a:t>
            </a:r>
            <a:r>
              <a:rPr lang="en-US" sz="2400">
                <a:latin typeface="Times New Roman" panose="02020603050405020304" charset="0"/>
                <a:cs typeface="Times New Roman" panose="02020603050405020304" charset="0"/>
              </a:rPr>
              <a:t> playing computer</a:t>
            </a:r>
            <a:r>
              <a:rPr sz="2400">
                <a:latin typeface="Times New Roman" panose="02020603050405020304" charset="0"/>
                <a:cs typeface="Times New Roman" panose="02020603050405020304" charset="0"/>
              </a:rPr>
              <a:t> while </a:t>
            </a:r>
            <a:r>
              <a:rPr lang="en-US" sz="2400">
                <a:latin typeface="Times New Roman" panose="02020603050405020304" charset="0"/>
                <a:cs typeface="Times New Roman" panose="02020603050405020304" charset="0"/>
              </a:rPr>
              <a:t>his brother is doing his homework</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p:txBody>
      </p:sp>
      <p:sp>
        <p:nvSpPr>
          <p:cNvPr id="13" name="文本框 12"/>
          <p:cNvSpPr txBox="1"/>
          <p:nvPr/>
        </p:nvSpPr>
        <p:spPr>
          <a:xfrm>
            <a:off x="1841500" y="5268595"/>
            <a:ext cx="82696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While I see what you sa</a:t>
            </a:r>
            <a:r>
              <a:rPr lang="en-US" sz="2400">
                <a:latin typeface="Times New Roman" panose="02020603050405020304" charset="0"/>
                <a:cs typeface="Times New Roman" panose="02020603050405020304" charset="0"/>
              </a:rPr>
              <a:t>id</a:t>
            </a:r>
            <a:r>
              <a:rPr sz="2400">
                <a:latin typeface="Times New Roman" panose="02020603050405020304" charset="0"/>
                <a:cs typeface="Times New Roman" panose="02020603050405020304" charset="0"/>
              </a:rPr>
              <a: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can't agree with you．</a:t>
            </a:r>
            <a:endParaRPr sz="2400">
              <a:latin typeface="Times New Roman" panose="02020603050405020304" charset="0"/>
              <a:cs typeface="Times New Roman" panose="02020603050405020304" charset="0"/>
            </a:endParaRPr>
          </a:p>
        </p:txBody>
      </p:sp>
      <p:sp>
        <p:nvSpPr>
          <p:cNvPr id="8" name="文本框 7"/>
          <p:cNvSpPr txBox="1"/>
          <p:nvPr/>
        </p:nvSpPr>
        <p:spPr>
          <a:xfrm>
            <a:off x="6311900" y="724535"/>
            <a:ext cx="764540" cy="368300"/>
          </a:xfrm>
          <a:prstGeom prst="rect">
            <a:avLst/>
          </a:prstGeom>
          <a:noFill/>
          <a:ln w="57150">
            <a:solidFill>
              <a:srgbClr val="F79191"/>
            </a:solidFill>
            <a:prstDash val="sysDash"/>
          </a:ln>
        </p:spPr>
        <p:txBody>
          <a:bodyPr wrap="square" rtlCol="0">
            <a:spAutoFit/>
          </a:bodyPr>
          <a:lstStyle/>
          <a:p>
            <a:endParaRPr lang="zh-CN" altLang="en-US"/>
          </a:p>
        </p:txBody>
      </p:sp>
      <p:sp>
        <p:nvSpPr>
          <p:cNvPr id="2" name="文本框 1"/>
          <p:cNvSpPr txBox="1"/>
          <p:nvPr/>
        </p:nvSpPr>
        <p:spPr>
          <a:xfrm>
            <a:off x="3771265" y="5988050"/>
            <a:ext cx="5502910" cy="460375"/>
          </a:xfrm>
          <a:prstGeom prst="rect">
            <a:avLst/>
          </a:prstGeom>
          <a:gradFill>
            <a:gsLst>
              <a:gs pos="0">
                <a:srgbClr val="FECF40"/>
              </a:gs>
              <a:gs pos="100000">
                <a:srgbClr val="846C21"/>
              </a:gs>
            </a:gsLst>
            <a:lin scaled="0"/>
          </a:gradFill>
        </p:spPr>
        <p:txBody>
          <a:bodyPr wrap="square" rtlCol="0">
            <a:spAutoFit/>
          </a:bodyPr>
          <a:lstStyle/>
          <a:p>
            <a:r>
              <a:rPr lang="en-US" sz="2400">
                <a:latin typeface="Times New Roman" panose="02020603050405020304" charset="0"/>
                <a:cs typeface="Times New Roman" panose="02020603050405020304" charset="0"/>
              </a:rPr>
              <a:t>Strik while the iron is hot.</a:t>
            </a:r>
            <a:endParaRPr 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0" grpId="0"/>
      <p:bldP spid="10" grpId="1"/>
      <p:bldP spid="11" grpId="0" bldLvl="0" animBg="1"/>
      <p:bldP spid="11" grpId="1" animBg="1"/>
      <p:bldP spid="12" grpId="0" bldLvl="0" animBg="1"/>
      <p:bldP spid="12" grpId="1" animBg="1"/>
      <p:bldP spid="13" grpId="0" bldLvl="0" animBg="1"/>
      <p:bldP spid="13" grpId="1" animBg="1"/>
      <p:bldP spid="8" grpId="0" bldLvl="0" animBg="1"/>
      <p:bldP spid="8" grpId="1" animBg="1"/>
      <p:bldP spid="2" grpId="0" bldLvl="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7" name="添加标题"/>
          <p:cNvSpPr/>
          <p:nvPr/>
        </p:nvSpPr>
        <p:spPr>
          <a:xfrm>
            <a:off x="3618230" y="-36195"/>
            <a:ext cx="6129020" cy="706755"/>
          </a:xfrm>
          <a:prstGeom prst="rect">
            <a:avLst/>
          </a:prstGeom>
          <a:noFill/>
        </p:spPr>
        <p:txBody>
          <a:bodyPr wrap="square" rtlCol="0">
            <a:spAutoFit/>
            <a:scene3d>
              <a:camera prst="orthographicFront"/>
              <a:lightRig rig="threePt" dir="t"/>
            </a:scene3d>
          </a:bodyPr>
          <a:lstStyle/>
          <a:p>
            <a:pPr marL="0" indent="0" algn="ctr">
              <a:buNone/>
            </a:pPr>
            <a:r>
              <a:rPr lang="zh-CN" alt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Activity </a:t>
            </a:r>
            <a:r>
              <a:rPr lang="en-US" sz="40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6   </a:t>
            </a:r>
            <a:r>
              <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rPr>
              <a:t>核心词汇</a:t>
            </a:r>
            <a:endParaRPr lang="zh-CN" altLang="en-US" sz="4000" b="1" dirty="0">
              <a:ln w="22225">
                <a:solidFill>
                  <a:schemeClr val="accent2"/>
                </a:solidFill>
                <a:prstDash val="solid"/>
              </a:ln>
              <a:solidFill>
                <a:schemeClr val="accent2">
                  <a:lumMod val="40000"/>
                  <a:lumOff val="60000"/>
                </a:schemeClr>
              </a:solidFill>
              <a:effectLst/>
              <a:latin typeface="仓耳羽辰体-谷力 W04" panose="02020400000000000000" pitchFamily="18" charset="-122"/>
              <a:ea typeface="仓耳羽辰体-谷力 W04" panose="02020400000000000000" pitchFamily="18" charset="-122"/>
            </a:endParaRPr>
          </a:p>
        </p:txBody>
      </p:sp>
      <p:sp>
        <p:nvSpPr>
          <p:cNvPr id="9" name="矩形 8"/>
          <p:cNvSpPr/>
          <p:nvPr/>
        </p:nvSpPr>
        <p:spPr>
          <a:xfrm>
            <a:off x="275590" y="670560"/>
            <a:ext cx="11641455" cy="860425"/>
          </a:xfrm>
          <a:prstGeom prst="rect">
            <a:avLst/>
          </a:prstGeom>
        </p:spPr>
        <p:txBody>
          <a:bodyPr wrap="square">
            <a:spAutoFit/>
          </a:bodyPr>
          <a:lstStyle/>
          <a:p>
            <a:pPr marL="0" algn="l" fontAlgn="auto">
              <a:lnSpc>
                <a:spcPts val="3000"/>
              </a:lnSpc>
              <a:buClrTx/>
              <a:buSz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教材原句</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p.5</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 </a:t>
            </a:r>
            <a:r>
              <a:rPr lang="zh-CN" altLang="en-US" sz="2800">
                <a:sym typeface="+mn-ea"/>
              </a:rPr>
              <a:t>】</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Another simple form of poem that amateurs can easily write is the cinquain, which is made up of five lines. </a:t>
            </a:r>
            <a:endParaRPr lang="zh-CN" altLang="en-US" sz="2400" dirty="0">
              <a:latin typeface="Times New Roman" panose="02020603050405020304" charset="0"/>
              <a:ea typeface="仓耳羽辰体-谷力 W04" panose="02020400000000000000" pitchFamily="18" charset="-122"/>
              <a:cs typeface="Times New Roman" panose="02020603050405020304" charset="0"/>
            </a:endParaRPr>
          </a:p>
        </p:txBody>
      </p:sp>
      <p:sp>
        <p:nvSpPr>
          <p:cNvPr id="3" name="文本框 2"/>
          <p:cNvSpPr txBox="1"/>
          <p:nvPr/>
        </p:nvSpPr>
        <p:spPr>
          <a:xfrm>
            <a:off x="275590" y="1530985"/>
            <a:ext cx="11440795" cy="1245235"/>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核心词汇</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ym typeface="+mn-ea"/>
              </a:rPr>
              <a:t>】</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be made up of</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 = be composed of = consist of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由……组成/ 构成</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zh-CN" altLang="en-US" sz="2400" b="1" dirty="0">
                <a:latin typeface="Times New Roman" panose="02020603050405020304" charset="0"/>
                <a:ea typeface="仓耳羽辰体-谷力 W04" panose="02020400000000000000" pitchFamily="18" charset="-122"/>
                <a:cs typeface="Times New Roman" panose="02020603050405020304" charset="0"/>
                <a:sym typeface="+mn-ea"/>
              </a:rPr>
              <a:t>注意</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a:t>
            </a:r>
            <a:r>
              <a:rPr lang="en-US" altLang="zh-CN" sz="2400" dirty="0">
                <a:latin typeface="宋体" panose="02010600030101010101" pitchFamily="2" charset="-122"/>
                <a:ea typeface="宋体" panose="02010600030101010101" pitchFamily="2" charset="-122"/>
                <a:cs typeface="宋体" panose="02010600030101010101" pitchFamily="2" charset="-122"/>
                <a:sym typeface="+mn-ea"/>
              </a:rPr>
              <a:t>① </a:t>
            </a: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be made of 由……加工而成，可以看出原材料，但是通常已经改变形态了。</a:t>
            </a:r>
            <a:endPar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endParaRPr>
          </a:p>
          <a:p>
            <a:pPr algn="l" fontAlgn="auto">
              <a:lnSpc>
                <a:spcPts val="3000"/>
              </a:lnSpc>
              <a:buClrTx/>
              <a:buSzTx/>
              <a:buFontTx/>
              <a:buNone/>
            </a:pPr>
            <a:r>
              <a:rPr lang="en-US" altLang="zh-CN" sz="2400" dirty="0">
                <a:latin typeface="Times New Roman" panose="02020603050405020304" charset="0"/>
                <a:ea typeface="仓耳羽辰体-谷力 W04" panose="02020400000000000000" pitchFamily="18" charset="-122"/>
                <a:cs typeface="Times New Roman" panose="02020603050405020304" charset="0"/>
                <a:sym typeface="+mn-ea"/>
              </a:rPr>
              <a:t>② consist of </a:t>
            </a:r>
            <a:r>
              <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rPr>
              <a:t>无被动语态</a:t>
            </a:r>
            <a:endParaRPr lang="zh-CN" altLang="en-US" sz="2400" dirty="0">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10" name="文本框 9"/>
          <p:cNvSpPr txBox="1"/>
          <p:nvPr/>
        </p:nvSpPr>
        <p:spPr>
          <a:xfrm>
            <a:off x="275590" y="2908935"/>
            <a:ext cx="10734675" cy="3938270"/>
          </a:xfrm>
          <a:prstGeom prst="rect">
            <a:avLst/>
          </a:prstGeom>
          <a:noFill/>
        </p:spPr>
        <p:txBody>
          <a:bodyPr wrap="square" rtlCol="0">
            <a:spAutoFit/>
          </a:bodyPr>
          <a:lstStyle/>
          <a:p>
            <a:pPr algn="l" fontAlgn="auto">
              <a:lnSpc>
                <a:spcPts val="3000"/>
              </a:lnSpc>
              <a:buClrTx/>
              <a:buSzTx/>
              <a:buFontTx/>
              <a:buNone/>
            </a:pPr>
            <a:r>
              <a:rPr lang="zh-CN" altLang="en-US" sz="2800">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句子翻译</a:t>
            </a:r>
            <a:r>
              <a:rPr lang="zh-CN" altLang="en-US" sz="2800">
                <a:sym typeface="+mn-ea"/>
              </a:rPr>
              <a:t>】</a:t>
            </a:r>
            <a:endParaRPr lang="zh-CN" altLang="en-US" sz="2800">
              <a:sym typeface="+mn-ea"/>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1.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这个书架是由木头制成的。</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Times New Roman" panose="02020603050405020304" charset="0"/>
              <a:cs typeface="Times New Roman" panose="02020603050405020304" charset="0"/>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2. "书店"一</a:t>
            </a:r>
            <a:r>
              <a:rPr lang="zh-CN" altLang="en-US" sz="2400">
                <a:latin typeface="宋体" panose="02010600030101010101" pitchFamily="2" charset="-122"/>
                <a:ea typeface="宋体" panose="02010600030101010101" pitchFamily="2" charset="-122"/>
                <a:cs typeface="宋体" panose="02010600030101010101" pitchFamily="2" charset="-122"/>
              </a:rPr>
              <a:t>词</a:t>
            </a:r>
            <a:r>
              <a:rPr lang="en-US" altLang="zh-CN" sz="2400">
                <a:latin typeface="宋体" panose="02010600030101010101" pitchFamily="2" charset="-122"/>
                <a:ea typeface="宋体" panose="02010600030101010101" pitchFamily="2" charset="-122"/>
                <a:cs typeface="宋体" panose="02010600030101010101" pitchFamily="2" charset="-122"/>
              </a:rPr>
              <a:t>是由"书"及"店"两字组成。。</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800"/>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r>
              <a:rPr lang="en-US" altLang="zh-CN" sz="2400">
                <a:latin typeface="宋体" panose="02010600030101010101" pitchFamily="2" charset="-122"/>
                <a:ea typeface="宋体" panose="02010600030101010101" pitchFamily="2" charset="-122"/>
                <a:cs typeface="宋体" panose="02010600030101010101" pitchFamily="2" charset="-122"/>
              </a:rPr>
              <a:t>3. </a:t>
            </a:r>
            <a:r>
              <a:rPr lang="zh-CN" altLang="en-US" sz="2400">
                <a:latin typeface="宋体" panose="02010600030101010101" pitchFamily="2" charset="-122"/>
                <a:ea typeface="宋体" panose="02010600030101010101" pitchFamily="2" charset="-122"/>
                <a:cs typeface="宋体" panose="02010600030101010101" pitchFamily="2" charset="-122"/>
              </a:rPr>
              <a:t>这是一个由</a:t>
            </a:r>
            <a:r>
              <a:rPr lang="en-US" altLang="zh-CN" sz="2400">
                <a:latin typeface="宋体" panose="02010600030101010101" pitchFamily="2" charset="-122"/>
                <a:ea typeface="宋体" panose="02010600030101010101" pitchFamily="2" charset="-122"/>
                <a:cs typeface="宋体" panose="02010600030101010101" pitchFamily="2" charset="-122"/>
              </a:rPr>
              <a:t>46</a:t>
            </a:r>
            <a:r>
              <a:rPr lang="zh-CN" altLang="en-US" sz="2400">
                <a:latin typeface="宋体" panose="02010600030101010101" pitchFamily="2" charset="-122"/>
                <a:ea typeface="宋体" panose="02010600030101010101" pitchFamily="2" charset="-122"/>
                <a:cs typeface="宋体" panose="02010600030101010101" pitchFamily="2" charset="-122"/>
              </a:rPr>
              <a:t>个学生组成的班级</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auto">
              <a:lnSpc>
                <a:spcPts val="3000"/>
              </a:lnSpc>
              <a:buClrTx/>
              <a:buSzTx/>
              <a:buFontTx/>
              <a:buNone/>
            </a:pP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09270" y="3848735"/>
            <a:ext cx="826960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The bookshelf is made of wood. </a:t>
            </a:r>
            <a:endParaRPr sz="2400">
              <a:latin typeface="Times New Roman" panose="02020603050405020304" charset="0"/>
              <a:cs typeface="Times New Roman" panose="02020603050405020304" charset="0"/>
            </a:endParaRPr>
          </a:p>
        </p:txBody>
      </p:sp>
      <p:sp>
        <p:nvSpPr>
          <p:cNvPr id="12" name="文本框 11"/>
          <p:cNvSpPr txBox="1"/>
          <p:nvPr/>
        </p:nvSpPr>
        <p:spPr>
          <a:xfrm>
            <a:off x="509270" y="4899025"/>
            <a:ext cx="9238615" cy="460375"/>
          </a:xfrm>
          <a:prstGeom prst="rect">
            <a:avLst/>
          </a:prstGeom>
          <a:gradFill>
            <a:gsLst>
              <a:gs pos="0">
                <a:srgbClr val="FECF40"/>
              </a:gs>
              <a:gs pos="100000">
                <a:srgbClr val="846C21"/>
              </a:gs>
            </a:gsLst>
            <a:lin scaled="0"/>
          </a:gradFill>
        </p:spPr>
        <p:txBody>
          <a:bodyPr wrap="square" rtlCol="0">
            <a:spAutoFit/>
          </a:bodyPr>
          <a:lstStyle/>
          <a:p>
            <a:r>
              <a:rPr sz="2400">
                <a:latin typeface="Times New Roman" panose="02020603050405020304" charset="0"/>
                <a:cs typeface="Times New Roman" panose="02020603050405020304" charset="0"/>
              </a:rPr>
              <a:t>The word "bookstore" is made up of the two words "book" and "store"</a:t>
            </a: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sp>
        <p:nvSpPr>
          <p:cNvPr id="13" name="文本框 12"/>
          <p:cNvSpPr txBox="1"/>
          <p:nvPr/>
        </p:nvSpPr>
        <p:spPr>
          <a:xfrm>
            <a:off x="440690" y="6094095"/>
            <a:ext cx="8406765" cy="408305"/>
          </a:xfrm>
          <a:prstGeom prst="rect">
            <a:avLst/>
          </a:prstGeom>
          <a:gradFill>
            <a:gsLst>
              <a:gs pos="0">
                <a:srgbClr val="FECF40"/>
              </a:gs>
              <a:gs pos="100000">
                <a:srgbClr val="846C21"/>
              </a:gs>
            </a:gsLst>
            <a:lin scaled="0"/>
          </a:gradFill>
        </p:spPr>
        <p:txBody>
          <a:bodyPr wrap="square" rtlCol="0">
            <a:spAutoFit/>
          </a:bodyPr>
          <a:lstStyle/>
          <a:p>
            <a:pPr>
              <a:lnSpc>
                <a:spcPts val="2475"/>
              </a:lnSpc>
            </a:pPr>
            <a:r>
              <a:rPr lang="en-US" sz="2400">
                <a:latin typeface="Times New Roman" panose="02020603050405020304" charset="0"/>
                <a:cs typeface="Times New Roman" panose="02020603050405020304" charset="0"/>
                <a:sym typeface="+mn-ea"/>
              </a:rPr>
              <a:t>T</a:t>
            </a:r>
            <a:r>
              <a:rPr sz="2400">
                <a:latin typeface="Times New Roman" panose="02020603050405020304" charset="0"/>
                <a:cs typeface="Times New Roman" panose="02020603050405020304" charset="0"/>
                <a:sym typeface="+mn-ea"/>
              </a:rPr>
              <a:t>his is </a:t>
            </a:r>
            <a:r>
              <a:rPr lang="en-US" sz="2400">
                <a:latin typeface="Times New Roman" panose="02020603050405020304" charset="0"/>
                <a:cs typeface="Times New Roman" panose="02020603050405020304" charset="0"/>
                <a:sym typeface="+mn-ea"/>
              </a:rPr>
              <a:t>a class consisting</a:t>
            </a:r>
            <a:r>
              <a:rPr sz="2400">
                <a:latin typeface="Times New Roman" panose="02020603050405020304" charset="0"/>
                <a:cs typeface="Times New Roman" panose="02020603050405020304" charset="0"/>
                <a:sym typeface="+mn-ea"/>
              </a:rPr>
              <a:t> of </a:t>
            </a:r>
            <a:r>
              <a:rPr lang="en-US" sz="2400">
                <a:latin typeface="Times New Roman" panose="02020603050405020304" charset="0"/>
                <a:cs typeface="Times New Roman" panose="02020603050405020304" charset="0"/>
                <a:sym typeface="+mn-ea"/>
              </a:rPr>
              <a:t> 46 </a:t>
            </a:r>
            <a:r>
              <a:rPr sz="2400">
                <a:latin typeface="Times New Roman" panose="02020603050405020304" charset="0"/>
                <a:cs typeface="Times New Roman" panose="02020603050405020304" charset="0"/>
                <a:sym typeface="+mn-ea"/>
              </a:rPr>
              <a:t>s</a:t>
            </a:r>
            <a:r>
              <a:rPr lang="en-US" sz="2400">
                <a:latin typeface="Times New Roman" panose="02020603050405020304" charset="0"/>
                <a:cs typeface="Times New Roman" panose="02020603050405020304" charset="0"/>
                <a:sym typeface="+mn-ea"/>
              </a:rPr>
              <a:t>tudents</a:t>
            </a:r>
            <a:r>
              <a:rPr sz="2400">
                <a:latin typeface="Times New Roman" panose="02020603050405020304" charset="0"/>
                <a:cs typeface="Times New Roman" panose="02020603050405020304" charset="0"/>
                <a:sym typeface="+mn-ea"/>
              </a:rPr>
              <a:t>.</a:t>
            </a:r>
            <a:endParaRPr sz="2400">
              <a:latin typeface="Times New Roman" panose="02020603050405020304" charset="0"/>
              <a:cs typeface="Times New Roman" panose="02020603050405020304" charset="0"/>
            </a:endParaRPr>
          </a:p>
        </p:txBody>
      </p:sp>
      <p:sp>
        <p:nvSpPr>
          <p:cNvPr id="8" name="文本框 7"/>
          <p:cNvSpPr txBox="1"/>
          <p:nvPr/>
        </p:nvSpPr>
        <p:spPr>
          <a:xfrm>
            <a:off x="2335530" y="1082040"/>
            <a:ext cx="1762125" cy="368300"/>
          </a:xfrm>
          <a:prstGeom prst="rect">
            <a:avLst/>
          </a:prstGeom>
          <a:noFill/>
          <a:ln w="57150">
            <a:solidFill>
              <a:srgbClr val="F79191"/>
            </a:solidFill>
            <a:prstDash val="sysDash"/>
          </a:ln>
        </p:spPr>
        <p:txBody>
          <a:bodyPr wrap="square" rtlCol="0">
            <a:spAutoFit/>
          </a:bodyPr>
          <a:lstStyle/>
          <a:p>
            <a:endParaRPr lang="zh-CN" altLang="en-US"/>
          </a:p>
        </p:txBody>
      </p:sp>
      <p:pic>
        <p:nvPicPr>
          <p:cNvPr id="2" name="图片 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10" grpId="0"/>
      <p:bldP spid="10" grpId="1"/>
      <p:bldP spid="11" grpId="0" bldLvl="0" animBg="1"/>
      <p:bldP spid="11" grpId="1" animBg="1"/>
      <p:bldP spid="12" grpId="0" bldLvl="0" animBg="1"/>
      <p:bldP spid="12" grpId="1" animBg="1"/>
      <p:bldP spid="13" grpId="0" bldLvl="0" animBg="1"/>
      <p:bldP spid="13" grpId="1" animBg="1"/>
      <p:bldP spid="8" grpId="0" bldLvl="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7505"/>
            <a:ext cx="12192000" cy="1504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170180"/>
          </a:xfrm>
          <a:prstGeom prst="rect">
            <a:avLst/>
          </a:prstGeom>
        </p:spPr>
      </p:pic>
      <p:sp>
        <p:nvSpPr>
          <p:cNvPr id="2" name="文本框 1"/>
          <p:cNvSpPr txBox="1"/>
          <p:nvPr/>
        </p:nvSpPr>
        <p:spPr>
          <a:xfrm>
            <a:off x="2407920" y="1157605"/>
            <a:ext cx="8455025" cy="953135"/>
          </a:xfrm>
          <a:prstGeom prst="rect">
            <a:avLst/>
          </a:prstGeom>
          <a:noFill/>
        </p:spPr>
        <p:txBody>
          <a:bodyPr wrap="square" rtlCol="0">
            <a:spAutoFit/>
          </a:bodyPr>
          <a:lstStyle/>
          <a:p>
            <a:r>
              <a:rPr lang="en-US" altLang="zh-CN" sz="2800">
                <a:sym typeface="+mn-ea"/>
              </a:rPr>
              <a:t>1. </a:t>
            </a:r>
            <a:r>
              <a:rPr lang="en-US" altLang="zh-CN" sz="2800">
                <a:latin typeface="Times New Roman" panose="02020603050405020304" charset="0"/>
                <a:cs typeface="Times New Roman" panose="02020603050405020304" charset="0"/>
                <a:sym typeface="+mn-ea"/>
              </a:rPr>
              <a:t>Review the characteristics of each kind of poem</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2. Write a summary of about 60 words based on the text.</a:t>
            </a:r>
            <a:endParaRPr lang="en-US" altLang="zh-CN" sz="2800">
              <a:latin typeface="Times New Roman" panose="02020603050405020304" charset="0"/>
              <a:cs typeface="Times New Roman" panose="02020603050405020304" charset="0"/>
            </a:endParaRPr>
          </a:p>
        </p:txBody>
      </p:sp>
      <p:pic>
        <p:nvPicPr>
          <p:cNvPr id="11" name="图片 10" descr="a76ffed4-38c1-477f-9a0a-1e8b3f3d8c28"/>
          <p:cNvPicPr>
            <a:picLocks noChangeAspect="1"/>
          </p:cNvPicPr>
          <p:nvPr/>
        </p:nvPicPr>
        <p:blipFill>
          <a:blip r:embed="rId4"/>
          <a:stretch>
            <a:fillRect/>
          </a:stretch>
        </p:blipFill>
        <p:spPr>
          <a:xfrm>
            <a:off x="0" y="-113030"/>
            <a:ext cx="2407920" cy="2223770"/>
          </a:xfrm>
          <a:prstGeom prst="rect">
            <a:avLst/>
          </a:prstGeom>
        </p:spPr>
      </p:pic>
      <p:pic>
        <p:nvPicPr>
          <p:cNvPr id="8" name="图片 7" descr="14_副本"/>
          <p:cNvPicPr>
            <a:picLocks noChangeAspect="1"/>
          </p:cNvPicPr>
          <p:nvPr/>
        </p:nvPicPr>
        <p:blipFill>
          <a:blip r:embed="rId5"/>
          <a:srcRect r="-798" b="16903"/>
          <a:stretch>
            <a:fillRect/>
          </a:stretch>
        </p:blipFill>
        <p:spPr>
          <a:xfrm>
            <a:off x="1760220" y="2552700"/>
            <a:ext cx="8281035" cy="3621405"/>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9719310" y="4409440"/>
            <a:ext cx="2632075" cy="2298065"/>
          </a:xfrm>
          <a:prstGeom prst="rect">
            <a:avLst/>
          </a:prstGeom>
        </p:spPr>
      </p:pic>
      <p:sp>
        <p:nvSpPr>
          <p:cNvPr id="10" name="添加标题"/>
          <p:cNvSpPr/>
          <p:nvPr/>
        </p:nvSpPr>
        <p:spPr>
          <a:xfrm>
            <a:off x="2216150" y="243205"/>
            <a:ext cx="507682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6   </a:t>
            </a: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Homework</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191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367030" cy="4586605"/>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161290" y="532130"/>
            <a:ext cx="387985" cy="5349240"/>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6850" y="1697355"/>
            <a:ext cx="565150" cy="2493010"/>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9665" y="962025"/>
            <a:ext cx="734060" cy="3804285"/>
          </a:xfrm>
          <a:prstGeom prst="rect">
            <a:avLst/>
          </a:prstGeom>
        </p:spPr>
      </p:pic>
      <p:sp>
        <p:nvSpPr>
          <p:cNvPr id="14" name="文本框 13"/>
          <p:cNvSpPr txBox="1"/>
          <p:nvPr/>
        </p:nvSpPr>
        <p:spPr>
          <a:xfrm>
            <a:off x="4132580" y="1296670"/>
            <a:ext cx="6854190" cy="1599565"/>
          </a:xfrm>
          <a:prstGeom prst="rect">
            <a:avLst/>
          </a:prstGeom>
          <a:noFill/>
        </p:spPr>
        <p:txBody>
          <a:bodyPr wrap="square" rtlCol="0">
            <a:spAutoFit/>
          </a:bodyPr>
          <a:lstStyle/>
          <a:p>
            <a:pPr algn="ctr">
              <a:spcBef>
                <a:spcPct val="50000"/>
              </a:spcBef>
            </a:pPr>
            <a:r>
              <a:rPr lang="en-US" altLang="zh-CN" sz="2800" b="1" dirty="0">
                <a:solidFill>
                  <a:schemeClr val="tx1"/>
                </a:solidFill>
                <a:latin typeface="Comic Sans MS" panose="030F0702030302020204" pitchFamily="66" charset="0"/>
                <a:ea typeface="宋体" panose="02010600030101010101" pitchFamily="2" charset="-122"/>
                <a:sym typeface="+mn-ea"/>
              </a:rPr>
              <a:t>According to the English translation to guess Chinese poems </a:t>
            </a:r>
            <a:endParaRPr lang="en-US" altLang="zh-CN" sz="2800" b="1" dirty="0">
              <a:solidFill>
                <a:schemeClr val="tx1"/>
              </a:solidFill>
              <a:latin typeface="Comic Sans MS" panose="030F0702030302020204" pitchFamily="66" charset="0"/>
              <a:ea typeface="宋体" panose="02010600030101010101" pitchFamily="2" charset="-122"/>
              <a:sym typeface="+mn-ea"/>
            </a:endParaRPr>
          </a:p>
          <a:p>
            <a:pPr algn="ctr">
              <a:spcBef>
                <a:spcPct val="50000"/>
              </a:spcBef>
            </a:pPr>
            <a:r>
              <a:rPr lang="en-US" altLang="zh-CN" sz="2800" b="1" dirty="0">
                <a:solidFill>
                  <a:schemeClr val="tx1"/>
                </a:solidFill>
                <a:latin typeface="Comic Sans MS" panose="030F0702030302020204" pitchFamily="66" charset="0"/>
                <a:ea typeface="宋体" panose="02010600030101010101" pitchFamily="2" charset="-122"/>
                <a:sym typeface="+mn-ea"/>
              </a:rPr>
              <a:t>and the writers.</a:t>
            </a:r>
            <a:endParaRPr lang="en-US" altLang="zh-CN" sz="2800" b="1" dirty="0">
              <a:solidFill>
                <a:schemeClr val="tx1"/>
              </a:solidFill>
              <a:latin typeface="Comic Sans MS" panose="030F0702030302020204" pitchFamily="66" charset="0"/>
              <a:ea typeface="宋体" panose="02010600030101010101" pitchFamily="2" charset="-122"/>
              <a:sym typeface="+mn-ea"/>
            </a:endParaRPr>
          </a:p>
        </p:txBody>
      </p:sp>
      <p:sp>
        <p:nvSpPr>
          <p:cNvPr id="192530" name="Text Box 18"/>
          <p:cNvSpPr txBox="1">
            <a:spLocks noChangeArrowheads="1"/>
          </p:cNvSpPr>
          <p:nvPr/>
        </p:nvSpPr>
        <p:spPr bwMode="auto">
          <a:xfrm>
            <a:off x="4132263" y="3282315"/>
            <a:ext cx="7037388" cy="76993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omic Sans MS" panose="030F0702030302020204" pitchFamily="66" charset="0"/>
                <a:ea typeface="宋体" panose="02010600030101010101" pitchFamily="2" charset="-122"/>
                <a:cs typeface="+mn-cs"/>
              </a:rPr>
              <a:t>Let’s have a competition!</a:t>
            </a:r>
            <a:endParaRPr kumimoji="0" lang="en-US" altLang="zh-CN"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omic Sans MS" panose="030F0702030302020204" pitchFamily="66" charset="0"/>
              <a:ea typeface="宋体" panose="02010600030101010101" pitchFamily="2" charset="-122"/>
              <a:cs typeface="+mn-cs"/>
            </a:endParaRPr>
          </a:p>
        </p:txBody>
      </p:sp>
      <p:sp>
        <p:nvSpPr>
          <p:cNvPr id="7" name="添加标题"/>
          <p:cNvSpPr/>
          <p:nvPr/>
        </p:nvSpPr>
        <p:spPr>
          <a:xfrm>
            <a:off x="448310" y="265430"/>
            <a:ext cx="5076825" cy="645160"/>
          </a:xfrm>
          <a:prstGeom prst="rect">
            <a:avLst/>
          </a:prstGeom>
          <a:noFill/>
        </p:spPr>
        <p:txBody>
          <a:bodyPr wrap="square" rtlCol="0">
            <a:spAutoFit/>
            <a:scene3d>
              <a:camera prst="orthographicFront"/>
              <a:lightRig rig="threePt" dir="t"/>
            </a:scene3d>
          </a:bodyPr>
          <a:lstStyle/>
          <a:p>
            <a:pPr marL="0" indent="0" algn="ctr">
              <a:buNone/>
            </a:pP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rPr>
              <a:t>Activity 1: P</a:t>
            </a:r>
            <a:r>
              <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sym typeface="+mn-ea"/>
              </a:rPr>
              <a:t>re-reading</a:t>
            </a:r>
            <a:endParaRPr lang="en-US" sz="3600" b="1" dirty="0">
              <a:ln w="22225">
                <a:solidFill>
                  <a:schemeClr val="accent2"/>
                </a:solidFill>
                <a:prstDash val="solid"/>
              </a:ln>
              <a:solidFill>
                <a:schemeClr val="accent2">
                  <a:lumMod val="40000"/>
                  <a:lumOff val="60000"/>
                </a:schemeClr>
              </a:solidFill>
              <a:effectLst/>
              <a:latin typeface="Times New Roman" panose="02020603050405020304" charset="0"/>
              <a:ea typeface="仓耳羽辰体-谷力 W04" panose="02020400000000000000" pitchFamily="18" charset="-122"/>
              <a:cs typeface="Times New Roman" panose="02020603050405020304" charset="0"/>
            </a:endParaRPr>
          </a:p>
        </p:txBody>
      </p:sp>
      <p:pic>
        <p:nvPicPr>
          <p:cNvPr id="2" name="图片 1" descr="04"/>
          <p:cNvPicPr>
            <a:picLocks noChangeAspect="1"/>
          </p:cNvPicPr>
          <p:nvPr/>
        </p:nvPicPr>
        <p:blipFill>
          <a:blip r:embed="rId8"/>
          <a:srcRect l="2175" b="418"/>
          <a:stretch>
            <a:fillRect/>
          </a:stretch>
        </p:blipFill>
        <p:spPr>
          <a:xfrm>
            <a:off x="-236220" y="1204595"/>
            <a:ext cx="3284855" cy="5655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925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4" y="6324458"/>
            <a:ext cx="409575" cy="428625"/>
          </a:xfrm>
          <a:prstGeom prst="rect">
            <a:avLst/>
          </a:prstGeom>
        </p:spPr>
      </p:pic>
      <p:pic>
        <p:nvPicPr>
          <p:cNvPr id="11" name="图片 10" descr="a76ffed4-38c1-477f-9a0a-1e8b3f3d8c28"/>
          <p:cNvPicPr>
            <a:picLocks noChangeAspect="1"/>
          </p:cNvPicPr>
          <p:nvPr/>
        </p:nvPicPr>
        <p:blipFill>
          <a:blip r:embed="rId5"/>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5"/>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8745" y="973455"/>
            <a:ext cx="521335" cy="4217035"/>
          </a:xfrm>
          <a:prstGeom prst="rect">
            <a:avLst/>
          </a:prstGeom>
        </p:spPr>
      </p:pic>
      <p:sp>
        <p:nvSpPr>
          <p:cNvPr id="16" name="文本框 15"/>
          <p:cNvSpPr txBox="1"/>
          <p:nvPr/>
        </p:nvSpPr>
        <p:spPr>
          <a:xfrm>
            <a:off x="1080770" y="266065"/>
            <a:ext cx="8107045" cy="1814830"/>
          </a:xfrm>
          <a:prstGeom prst="rect">
            <a:avLst/>
          </a:prstGeom>
          <a:noFill/>
        </p:spPr>
        <p:txBody>
          <a:bodyPr wrap="square" rtlCol="0">
            <a:spAutoFit/>
          </a:bodyPr>
          <a:lstStyle/>
          <a:p>
            <a:pPr algn="ctr"/>
            <a:r>
              <a:rPr lang="en-US" altLang="zh-CN" sz="2800" b="1" dirty="0">
                <a:latin typeface="Comic Sans MS" panose="030F0702030302020204" pitchFamily="66" charset="0"/>
                <a:ea typeface="宋体" panose="02010600030101010101" pitchFamily="2" charset="-122"/>
              </a:rPr>
              <a:t>A bed, I see a silver light, </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I wonder if it's frost aground. </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Looking up, I find the moon bright; </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Bowing, in homesickness I'm drowned. </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6249670" y="3763645"/>
            <a:ext cx="4975860" cy="181483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床前明月光,疑是地上霜.</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举头望明月,低头思故乡.</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李白《静夜思》</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(许渊冲译) </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8" name="图片 7" descr="1779647551_副本"/>
          <p:cNvPicPr>
            <a:picLocks noChangeAspect="1"/>
          </p:cNvPicPr>
          <p:nvPr/>
        </p:nvPicPr>
        <p:blipFill>
          <a:blip r:embed="rId10"/>
          <a:srcRect r="-1356" b="10725"/>
          <a:stretch>
            <a:fillRect/>
          </a:stretch>
        </p:blipFill>
        <p:spPr>
          <a:xfrm>
            <a:off x="9676130" y="157480"/>
            <a:ext cx="1772920" cy="2355215"/>
          </a:xfrm>
          <a:prstGeom prst="rect">
            <a:avLst/>
          </a:prstGeom>
        </p:spPr>
      </p:pic>
      <p:grpSp>
        <p:nvGrpSpPr>
          <p:cNvPr id="15" name="组合 14"/>
          <p:cNvGrpSpPr/>
          <p:nvPr/>
        </p:nvGrpSpPr>
        <p:grpSpPr>
          <a:xfrm>
            <a:off x="492760" y="2167890"/>
            <a:ext cx="5556885" cy="4584700"/>
            <a:chOff x="776" y="3276"/>
            <a:chExt cx="8751" cy="7358"/>
          </a:xfrm>
        </p:grpSpPr>
        <p:pic>
          <p:nvPicPr>
            <p:cNvPr id="9" name="图片 8" descr="MAIN201511301117000306598931955_副本"/>
            <p:cNvPicPr>
              <a:picLocks noChangeAspect="1"/>
            </p:cNvPicPr>
            <p:nvPr/>
          </p:nvPicPr>
          <p:blipFill>
            <a:blip r:embed="rId11"/>
            <a:srcRect l="-8146" t="25732" r="27417"/>
            <a:stretch>
              <a:fillRect/>
            </a:stretch>
          </p:blipFill>
          <p:spPr>
            <a:xfrm>
              <a:off x="776" y="4884"/>
              <a:ext cx="4564" cy="5751"/>
            </a:xfrm>
            <a:prstGeom prst="rect">
              <a:avLst/>
            </a:prstGeom>
          </p:spPr>
        </p:pic>
        <p:pic>
          <p:nvPicPr>
            <p:cNvPr id="10" name="图片 9" descr="7bffcbea15ce36d38b1d62893cf33a87e950b13c_副本"/>
            <p:cNvPicPr>
              <a:picLocks noChangeAspect="1"/>
            </p:cNvPicPr>
            <p:nvPr/>
          </p:nvPicPr>
          <p:blipFill>
            <a:blip r:embed="rId12"/>
            <a:srcRect l="10033" t="35022" r="18167" b="23667"/>
            <a:stretch>
              <a:fillRect/>
            </a:stretch>
          </p:blipFill>
          <p:spPr>
            <a:xfrm>
              <a:off x="6134" y="3276"/>
              <a:ext cx="2184" cy="1891"/>
            </a:xfrm>
            <a:prstGeom prst="rect">
              <a:avLst/>
            </a:prstGeom>
          </p:spPr>
        </p:pic>
        <p:pic>
          <p:nvPicPr>
            <p:cNvPr id="13" name="图片 12" descr="staff_1024_副本"/>
            <p:cNvPicPr>
              <a:picLocks noChangeAspect="1"/>
            </p:cNvPicPr>
            <p:nvPr/>
          </p:nvPicPr>
          <p:blipFill>
            <a:blip r:embed="rId13"/>
            <a:srcRect l="14835" t="27706" r="30526" b="-990"/>
            <a:stretch>
              <a:fillRect/>
            </a:stretch>
          </p:blipFill>
          <p:spPr>
            <a:xfrm>
              <a:off x="4925" y="3533"/>
              <a:ext cx="4602" cy="663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3"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47625" y="157480"/>
            <a:ext cx="904240" cy="64516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16" name="文本框 15"/>
          <p:cNvSpPr txBox="1"/>
          <p:nvPr/>
        </p:nvSpPr>
        <p:spPr>
          <a:xfrm>
            <a:off x="856615" y="537845"/>
            <a:ext cx="9499600" cy="1814830"/>
          </a:xfrm>
          <a:prstGeom prst="rect">
            <a:avLst/>
          </a:prstGeom>
          <a:noFill/>
        </p:spPr>
        <p:txBody>
          <a:bodyPr wrap="square" rtlCol="0">
            <a:spAutoFit/>
          </a:bodyPr>
          <a:lstStyle/>
          <a:p>
            <a:pPr algn="ctr"/>
            <a:r>
              <a:rPr lang="en-US" altLang="zh-CN" sz="2800" b="1" dirty="0">
                <a:latin typeface="Comic Sans MS" panose="030F0702030302020204" pitchFamily="66" charset="0"/>
                <a:ea typeface="宋体" panose="02010600030101010101" pitchFamily="2" charset="-122"/>
              </a:rPr>
              <a:t>From a pot of wine among the flowers</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I drank alone. There was no one with me --</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Till, raising my cup, I asked the bright moon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To bring me my shadow and make us three.</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4657090" y="3712845"/>
            <a:ext cx="6374130" cy="181483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花间一壶酒， 独酌无相亲。</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举杯邀明月， 对影成三人。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李白</a:t>
            </a:r>
            <a:r>
              <a:rPr lang="en-US" altLang="zh-CN" sz="2800">
                <a:latin typeface="楷体_GB2312" pitchFamily="49" charset="-122"/>
                <a:ea typeface="楷体_GB2312" pitchFamily="49" charset="-122"/>
                <a:sym typeface="+mn-ea"/>
              </a:rPr>
              <a:t>《</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月下独酌</a:t>
            </a:r>
            <a:r>
              <a:rPr lang="en-US" altLang="zh-CN" sz="2800">
                <a:latin typeface="楷体_GB2312" pitchFamily="49" charset="-122"/>
                <a:ea typeface="楷体_GB2312" pitchFamily="49" charset="-122"/>
                <a:sym typeface="+mn-ea"/>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（许渊冲译）</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grpSp>
        <p:nvGrpSpPr>
          <p:cNvPr id="20" name="组合 19"/>
          <p:cNvGrpSpPr/>
          <p:nvPr/>
        </p:nvGrpSpPr>
        <p:grpSpPr>
          <a:xfrm>
            <a:off x="336550" y="2473960"/>
            <a:ext cx="4247515" cy="4144645"/>
            <a:chOff x="549" y="3896"/>
            <a:chExt cx="6689" cy="6527"/>
          </a:xfrm>
        </p:grpSpPr>
        <p:pic>
          <p:nvPicPr>
            <p:cNvPr id="15" name="图片 14" descr="2811704_843953_副本"/>
            <p:cNvPicPr>
              <a:picLocks noChangeAspect="1"/>
            </p:cNvPicPr>
            <p:nvPr/>
          </p:nvPicPr>
          <p:blipFill>
            <a:blip r:embed="rId9"/>
            <a:stretch>
              <a:fillRect/>
            </a:stretch>
          </p:blipFill>
          <p:spPr>
            <a:xfrm>
              <a:off x="549" y="4939"/>
              <a:ext cx="6547" cy="5484"/>
            </a:xfrm>
            <a:prstGeom prst="rect">
              <a:avLst/>
            </a:prstGeom>
          </p:spPr>
        </p:pic>
        <p:pic>
          <p:nvPicPr>
            <p:cNvPr id="17" name="图片 16" descr="2a4af16751f0bd839d08b2b244c61a45_副本"/>
            <p:cNvPicPr>
              <a:picLocks noChangeAspect="1"/>
            </p:cNvPicPr>
            <p:nvPr/>
          </p:nvPicPr>
          <p:blipFill>
            <a:blip r:embed="rId10"/>
            <a:stretch>
              <a:fillRect/>
            </a:stretch>
          </p:blipFill>
          <p:spPr>
            <a:xfrm>
              <a:off x="5310" y="3896"/>
              <a:ext cx="1928" cy="195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11" name="图片 10" descr="a76ffed4-38c1-477f-9a0a-1e8b3f3d8c28"/>
          <p:cNvPicPr>
            <a:picLocks noChangeAspect="1"/>
          </p:cNvPicPr>
          <p:nvPr/>
        </p:nvPicPr>
        <p:blipFill>
          <a:blip r:embed="rId4"/>
          <a:stretch>
            <a:fillRect/>
          </a:stretch>
        </p:blipFill>
        <p:spPr>
          <a:xfrm>
            <a:off x="-47625" y="-36195"/>
            <a:ext cx="904240" cy="645160"/>
          </a:xfrm>
          <a:prstGeom prst="rect">
            <a:avLst/>
          </a:prstGeom>
        </p:spPr>
      </p:pic>
      <p:pic>
        <p:nvPicPr>
          <p:cNvPr id="12" name="图片 11" descr="a76ffed4-38c1-477f-9a0a-1e8b3f3d8c28"/>
          <p:cNvPicPr>
            <a:picLocks noChangeAspect="1"/>
          </p:cNvPicPr>
          <p:nvPr/>
        </p:nvPicPr>
        <p:blipFill>
          <a:blip r:embed="rId4"/>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256540" y="568960"/>
            <a:ext cx="899795" cy="6022340"/>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97355"/>
            <a:ext cx="401955" cy="3930015"/>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16" name="文本框 15"/>
          <p:cNvSpPr txBox="1"/>
          <p:nvPr/>
        </p:nvSpPr>
        <p:spPr>
          <a:xfrm>
            <a:off x="1207135" y="265430"/>
            <a:ext cx="9778365" cy="2245360"/>
          </a:xfrm>
          <a:prstGeom prst="rect">
            <a:avLst/>
          </a:prstGeom>
          <a:noFill/>
        </p:spPr>
        <p:txBody>
          <a:bodyPr wrap="square" rtlCol="0">
            <a:spAutoFit/>
          </a:bodyPr>
          <a:lstStyle/>
          <a:p>
            <a:pPr algn="ctr">
              <a:buClrTx/>
              <a:buSzTx/>
              <a:buNone/>
            </a:pPr>
            <a:r>
              <a:rPr lang="en-US" altLang="zh-CN" sz="2800" b="1" dirty="0">
                <a:latin typeface="Comic Sans MS" panose="030F0702030302020204" pitchFamily="66" charset="0"/>
                <a:ea typeface="宋体" panose="02010600030101010101" pitchFamily="2" charset="-122"/>
              </a:rPr>
              <a:t>The carved rails and the marble steps must remain </a:t>
            </a:r>
            <a:r>
              <a:rPr lang="en-US" altLang="zh-CN" sz="2800" b="1" dirty="0">
                <a:latin typeface="Comic Sans MS" panose="030F0702030302020204" pitchFamily="66" charset="0"/>
                <a:ea typeface="宋体" panose="02010600030101010101" pitchFamily="2" charset="-122"/>
                <a:sym typeface="+mn-ea"/>
              </a:rPr>
              <a:t>unchanged, </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but not her beauty.</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How much sorrow do I have?</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It is like the spring flood of a long river flowing east!</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4966970" y="3212465"/>
            <a:ext cx="6960235" cy="310769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雕栏玉砌应犹在，</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只是朱颜改。</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问君能有几多愁，</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恰似一江春水向东流。</a:t>
            </a:r>
            <a:r>
              <a:rPr lang="en-US" altLang="zh-CN" sz="2800" b="1">
                <a:latin typeface="宋体" panose="02010600030101010101" pitchFamily="2" charset="-122"/>
                <a:ea typeface="宋体" panose="02010600030101010101" pitchFamily="2" charset="-122"/>
                <a:cs typeface="宋体" panose="02010600030101010101" pitchFamily="2" charset="-122"/>
              </a:rPr>
              <a:t>                         </a:t>
            </a:r>
            <a:endParaRPr lang="en-US" altLang="zh-CN"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----李煜 《虞美人·</a:t>
            </a:r>
            <a:endParaRPr lang="en-US" altLang="zh-CN"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春花秋月何时了》</a:t>
            </a:r>
            <a:endParaRPr lang="en-US" altLang="zh-CN"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（许渊冲译）</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7" name="图片 6" descr="t01fd44c7e788fae327_副本"/>
          <p:cNvPicPr>
            <a:picLocks noChangeAspect="1"/>
          </p:cNvPicPr>
          <p:nvPr/>
        </p:nvPicPr>
        <p:blipFill>
          <a:blip r:embed="rId9"/>
          <a:srcRect l="-1718" t="18028"/>
          <a:stretch>
            <a:fillRect/>
          </a:stretch>
        </p:blipFill>
        <p:spPr>
          <a:xfrm>
            <a:off x="620395" y="2882900"/>
            <a:ext cx="4347210" cy="3363595"/>
          </a:xfrm>
          <a:prstGeom prst="rect">
            <a:avLst/>
          </a:prstGeom>
        </p:spPr>
      </p:pic>
      <p:pic>
        <p:nvPicPr>
          <p:cNvPr id="2" name="图片 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854" y="265288"/>
            <a:ext cx="409575" cy="428625"/>
          </a:xfrm>
          <a:prstGeom prst="rect">
            <a:avLst/>
          </a:prstGeom>
        </p:spPr>
      </p:pic>
      <p:pic>
        <p:nvPicPr>
          <p:cNvPr id="11" name="图片 10" descr="a76ffed4-38c1-477f-9a0a-1e8b3f3d8c28"/>
          <p:cNvPicPr>
            <a:picLocks noChangeAspect="1"/>
          </p:cNvPicPr>
          <p:nvPr/>
        </p:nvPicPr>
        <p:blipFill>
          <a:blip r:embed="rId5"/>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5"/>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16" name="文本框 15"/>
          <p:cNvSpPr txBox="1"/>
          <p:nvPr/>
        </p:nvSpPr>
        <p:spPr>
          <a:xfrm>
            <a:off x="995045" y="694055"/>
            <a:ext cx="10250170" cy="2676525"/>
          </a:xfrm>
          <a:prstGeom prst="rect">
            <a:avLst/>
          </a:prstGeom>
          <a:noFill/>
        </p:spPr>
        <p:txBody>
          <a:bodyPr wrap="square" rtlCol="0">
            <a:spAutoFit/>
          </a:bodyPr>
          <a:lstStyle/>
          <a:p>
            <a:pPr algn="ctr">
              <a:buClrTx/>
              <a:buSzTx/>
              <a:buNone/>
            </a:pPr>
            <a:r>
              <a:rPr lang="en-US" altLang="zh-CN" sz="2800" b="1" dirty="0">
                <a:latin typeface="Comic Sans MS" panose="030F0702030302020204" pitchFamily="66" charset="0"/>
                <a:ea typeface="宋体" panose="02010600030101010101" pitchFamily="2" charset="-122"/>
              </a:rPr>
              <a:t>Men have sorrow and joy; they part or meet again;</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The moon is bright or dim and she may wax or wane.</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There has been nothing perfect since the olden days.</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So let us wish that man</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Will live long as he can!</a:t>
            </a:r>
            <a:endParaRPr lang="en-US" altLang="zh-CN" sz="2800" b="1" dirty="0">
              <a:latin typeface="Comic Sans MS" panose="030F0702030302020204" pitchFamily="66" charset="0"/>
              <a:ea typeface="宋体" panose="02010600030101010101" pitchFamily="2" charset="-122"/>
            </a:endParaRPr>
          </a:p>
          <a:p>
            <a:pPr algn="ctr">
              <a:buClrTx/>
              <a:buSzTx/>
              <a:buNone/>
            </a:pPr>
            <a:r>
              <a:rPr lang="en-US" altLang="zh-CN" sz="2800" b="1" dirty="0">
                <a:latin typeface="Comic Sans MS" panose="030F0702030302020204" pitchFamily="66" charset="0"/>
                <a:ea typeface="宋体" panose="02010600030101010101" pitchFamily="2" charset="-122"/>
              </a:rPr>
              <a:t>Though miles apart, we'll share the beauty she displays.</a:t>
            </a:r>
            <a:endParaRPr lang="en-US" altLang="zh-CN" sz="2800" b="1" dirty="0">
              <a:latin typeface="Comic Sans MS" panose="030F0702030302020204" pitchFamily="66" charset="0"/>
              <a:ea typeface="宋体" panose="02010600030101010101" pitchFamily="2" charset="-122"/>
            </a:endParaRPr>
          </a:p>
        </p:txBody>
      </p:sp>
      <p:sp>
        <p:nvSpPr>
          <p:cNvPr id="7" name="文本框 6"/>
          <p:cNvSpPr txBox="1"/>
          <p:nvPr/>
        </p:nvSpPr>
        <p:spPr>
          <a:xfrm>
            <a:off x="4043680" y="4260215"/>
            <a:ext cx="7006590" cy="181483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rPr>
              <a:t>人有悲欢离合，月有阴晴圆缺，此事古难全。</a:t>
            </a:r>
            <a:endParaRPr lang="zh-CN" altLang="en-US" sz="2800" b="1">
              <a:latin typeface="宋体" panose="02010600030101010101" pitchFamily="2" charset="-122"/>
              <a:ea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rPr>
              <a:t>但愿人长久，千里共婵娟！</a:t>
            </a:r>
            <a:endParaRPr lang="zh-CN" altLang="en-US" sz="2800" b="1">
              <a:latin typeface="宋体" panose="02010600030101010101" pitchFamily="2" charset="-122"/>
              <a:ea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rPr>
              <a:t>        ----苏轼</a:t>
            </a:r>
            <a:r>
              <a:rPr lang="zh-CN" altLang="en-US" sz="2800" b="1">
                <a:latin typeface="宋体" panose="02010600030101010101" pitchFamily="2" charset="-122"/>
                <a:ea typeface="宋体" panose="02010600030101010101" pitchFamily="2" charset="-122"/>
              </a:rPr>
              <a:t>《水调歌头》</a:t>
            </a:r>
            <a:endParaRPr lang="zh-CN" altLang="en-US" sz="2800" b="1">
              <a:latin typeface="宋体" panose="02010600030101010101" pitchFamily="2" charset="-122"/>
              <a:ea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rPr>
              <a:t>                </a:t>
            </a:r>
            <a:r>
              <a:rPr lang="zh-CN" altLang="en-US" sz="2800" b="1">
                <a:latin typeface="宋体" panose="02010600030101010101" pitchFamily="2" charset="-122"/>
                <a:ea typeface="宋体" panose="02010600030101010101" pitchFamily="2" charset="-122"/>
              </a:rPr>
              <a:t>（许渊冲译）</a:t>
            </a:r>
            <a:endParaRPr lang="zh-CN" altLang="en-US" sz="2800" b="1">
              <a:latin typeface="宋体" panose="02010600030101010101" pitchFamily="2" charset="-122"/>
              <a:ea typeface="宋体" panose="02010600030101010101" pitchFamily="2" charset="-122"/>
            </a:endParaRPr>
          </a:p>
        </p:txBody>
      </p:sp>
      <p:pic>
        <p:nvPicPr>
          <p:cNvPr id="8" name="图片 7" descr="135901426_副本"/>
          <p:cNvPicPr>
            <a:picLocks noChangeAspect="1"/>
          </p:cNvPicPr>
          <p:nvPr/>
        </p:nvPicPr>
        <p:blipFill>
          <a:blip r:embed="rId10"/>
          <a:srcRect t="14843" r="579"/>
          <a:stretch>
            <a:fillRect/>
          </a:stretch>
        </p:blipFill>
        <p:spPr>
          <a:xfrm>
            <a:off x="711200" y="3714115"/>
            <a:ext cx="2755900" cy="2737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4" y="6324458"/>
            <a:ext cx="409575" cy="42862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854" y="265288"/>
            <a:ext cx="409575" cy="428625"/>
          </a:xfrm>
          <a:prstGeom prst="rect">
            <a:avLst/>
          </a:prstGeom>
        </p:spPr>
      </p:pic>
      <p:pic>
        <p:nvPicPr>
          <p:cNvPr id="11" name="图片 10" descr="a76ffed4-38c1-477f-9a0a-1e8b3f3d8c28"/>
          <p:cNvPicPr>
            <a:picLocks noChangeAspect="1"/>
          </p:cNvPicPr>
          <p:nvPr/>
        </p:nvPicPr>
        <p:blipFill>
          <a:blip r:embed="rId5"/>
          <a:stretch>
            <a:fillRect/>
          </a:stretch>
        </p:blipFill>
        <p:spPr>
          <a:xfrm>
            <a:off x="-47625" y="157480"/>
            <a:ext cx="904240" cy="645160"/>
          </a:xfrm>
          <a:prstGeom prst="rect">
            <a:avLst/>
          </a:prstGeom>
        </p:spPr>
      </p:pic>
      <p:pic>
        <p:nvPicPr>
          <p:cNvPr id="12" name="图片 11" descr="a76ffed4-38c1-477f-9a0a-1e8b3f3d8c28"/>
          <p:cNvPicPr>
            <a:picLocks noChangeAspect="1"/>
          </p:cNvPicPr>
          <p:nvPr/>
        </p:nvPicPr>
        <p:blipFill>
          <a:blip r:embed="rId5"/>
          <a:stretch>
            <a:fillRect/>
          </a:stretch>
        </p:blipFill>
        <p:spPr>
          <a:xfrm flipH="1">
            <a:off x="11308715" y="6125845"/>
            <a:ext cx="883285" cy="732155"/>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6275">
            <a:off x="-216535" y="565785"/>
            <a:ext cx="899795" cy="5349240"/>
          </a:xfrm>
          <a:prstGeom prst="rect">
            <a:avLst/>
          </a:prstGeom>
        </p:spPr>
      </p:pic>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97355"/>
            <a:ext cx="676275" cy="3359785"/>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6850" y="1930400"/>
            <a:ext cx="565150" cy="2356485"/>
          </a:xfrm>
          <a:prstGeom prst="rect">
            <a:avLst/>
          </a:prstGeom>
        </p:spPr>
      </p:pic>
      <p:pic>
        <p:nvPicPr>
          <p:cNvPr id="36" name="图片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36020" y="973455"/>
            <a:ext cx="734060" cy="4217035"/>
          </a:xfrm>
          <a:prstGeom prst="rect">
            <a:avLst/>
          </a:prstGeom>
        </p:spPr>
      </p:pic>
      <p:sp>
        <p:nvSpPr>
          <p:cNvPr id="16" name="文本框 15"/>
          <p:cNvSpPr txBox="1"/>
          <p:nvPr/>
        </p:nvSpPr>
        <p:spPr>
          <a:xfrm>
            <a:off x="1313180" y="381000"/>
            <a:ext cx="9499600" cy="1814830"/>
          </a:xfrm>
          <a:prstGeom prst="rect">
            <a:avLst/>
          </a:prstGeom>
          <a:noFill/>
        </p:spPr>
        <p:txBody>
          <a:bodyPr wrap="square" rtlCol="0">
            <a:spAutoFit/>
          </a:bodyPr>
          <a:lstStyle/>
          <a:p>
            <a:pPr algn="ctr"/>
            <a:r>
              <a:rPr lang="en-US" altLang="zh-CN" sz="2800" b="1" dirty="0">
                <a:latin typeface="Comic Sans MS" panose="030F0702030302020204" pitchFamily="66" charset="0"/>
                <a:ea typeface="宋体" panose="02010600030101010101" pitchFamily="2" charset="-122"/>
              </a:rPr>
              <a:t>No dust is raised on the road wet with morning rain;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The willows by the hotel look so fresh and green,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I invite you to drink a cup of wine again;</a:t>
            </a:r>
            <a:endParaRPr lang="en-US" altLang="zh-CN" sz="2800" b="1" dirty="0">
              <a:latin typeface="Comic Sans MS" panose="030F0702030302020204" pitchFamily="66" charset="0"/>
              <a:ea typeface="宋体" panose="02010600030101010101" pitchFamily="2" charset="-122"/>
            </a:endParaRPr>
          </a:p>
          <a:p>
            <a:pPr algn="ctr"/>
            <a:r>
              <a:rPr lang="en-US" altLang="zh-CN" sz="2800" b="1" dirty="0">
                <a:latin typeface="Comic Sans MS" panose="030F0702030302020204" pitchFamily="66" charset="0"/>
                <a:ea typeface="宋体" panose="02010600030101010101" pitchFamily="2" charset="-122"/>
              </a:rPr>
              <a:t>West of the Sunny Pass no more friends will be seen.</a:t>
            </a:r>
            <a:endParaRPr lang="en-US" altLang="zh-CN" sz="2800" b="1" dirty="0">
              <a:latin typeface="Comic Sans MS" panose="030F0702030302020204" pitchFamily="66" charset="0"/>
              <a:ea typeface="宋体" panose="02010600030101010101" pitchFamily="2" charset="-122"/>
            </a:endParaRPr>
          </a:p>
        </p:txBody>
      </p:sp>
      <p:sp>
        <p:nvSpPr>
          <p:cNvPr id="14" name="文本框 13"/>
          <p:cNvSpPr txBox="1"/>
          <p:nvPr/>
        </p:nvSpPr>
        <p:spPr>
          <a:xfrm>
            <a:off x="1223010" y="3068955"/>
            <a:ext cx="6374130" cy="3107690"/>
          </a:xfrm>
          <a:prstGeom prst="rect">
            <a:avLst/>
          </a:prstGeom>
          <a:noFill/>
        </p:spPr>
        <p:txBody>
          <a:bodyPr wrap="square" rtlCol="0">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rPr>
              <a:t>渭城朝雨浥轻尘，</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客舍青青柳色新。</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劝君更尽一杯酒，</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800" b="1">
                <a:latin typeface="宋体" panose="02010600030101010101" pitchFamily="2" charset="-122"/>
                <a:ea typeface="宋体" panose="02010600030101010101" pitchFamily="2" charset="-122"/>
                <a:cs typeface="宋体" panose="02010600030101010101" pitchFamily="2" charset="-122"/>
              </a:rPr>
              <a:t>西出阳关无故人。</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gn="ctr"/>
            <a:r>
              <a:rPr lang="en-US" altLang="zh-CN" sz="2800" b="1">
                <a:latin typeface="宋体" panose="02010600030101010101" pitchFamily="2" charset="-122"/>
                <a:ea typeface="宋体" panose="02010600030101010101" pitchFamily="2" charset="-122"/>
                <a:sym typeface="+mn-ea"/>
              </a:rPr>
              <a:t>     ----王维</a:t>
            </a:r>
            <a:endParaRPr lang="en-US" altLang="zh-CN" sz="2800" b="1">
              <a:latin typeface="宋体" panose="02010600030101010101" pitchFamily="2" charset="-122"/>
              <a:ea typeface="宋体" panose="02010600030101010101" pitchFamily="2" charset="-122"/>
              <a:sym typeface="+mn-ea"/>
            </a:endParaRPr>
          </a:p>
          <a:p>
            <a:pPr algn="ctr"/>
            <a:r>
              <a:rPr lang="zh-CN" altLang="en-US" sz="2800" b="1">
                <a:latin typeface="宋体" panose="02010600030101010101" pitchFamily="2" charset="-122"/>
                <a:ea typeface="宋体" panose="02010600030101010101" pitchFamily="2" charset="-122"/>
                <a:sym typeface="+mn-ea"/>
              </a:rPr>
              <a:t>《送元二使安西》 </a:t>
            </a:r>
            <a:endParaRPr lang="zh-CN" altLang="en-US" sz="2800" b="1">
              <a:latin typeface="宋体" panose="02010600030101010101" pitchFamily="2" charset="-122"/>
              <a:ea typeface="宋体" panose="02010600030101010101" pitchFamily="2" charset="-122"/>
              <a:sym typeface="+mn-ea"/>
            </a:endParaRPr>
          </a:p>
          <a:p>
            <a:pPr algn="ctr"/>
            <a:r>
              <a:rPr lang="zh-CN" altLang="en-US" sz="2800" b="1">
                <a:latin typeface="宋体" panose="02010600030101010101" pitchFamily="2" charset="-122"/>
                <a:ea typeface="宋体" panose="02010600030101010101" pitchFamily="2" charset="-122"/>
                <a:sym typeface="+mn-ea"/>
              </a:rPr>
              <a:t>（许渊冲、许明译）</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8" name="图片 7" descr="VcU--fyqzcxf8603655_副本"/>
          <p:cNvPicPr>
            <a:picLocks noChangeAspect="1"/>
          </p:cNvPicPr>
          <p:nvPr/>
        </p:nvPicPr>
        <p:blipFill>
          <a:blip r:embed="rId10"/>
          <a:srcRect r="821" b="6479"/>
          <a:stretch>
            <a:fillRect/>
          </a:stretch>
        </p:blipFill>
        <p:spPr>
          <a:xfrm>
            <a:off x="8218805" y="2583180"/>
            <a:ext cx="2809240" cy="3897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KSO_WM_UNIT_TABLE_BEAUTIFY" val="smartTable{075b3628-4b9a-458c-9489-d1464ed1bb83}"/>
  <p:tag name="TABLE_ENDDRAG_ORIGIN_RECT" val="437*197"/>
  <p:tag name="TABLE_ENDDRAG_RECT" val="70*331*437*197"/>
</p:tagLst>
</file>

<file path=ppt/tags/tag3.xml><?xml version="1.0" encoding="utf-8"?>
<p:tagLst xmlns:p="http://schemas.openxmlformats.org/presentationml/2006/main">
  <p:tag name="KSO_WM_UNIT_TABLE_BEAUTIFY" val="smartTable{075b3628-4b9a-458c-9489-d1464ed1bb83}"/>
  <p:tag name="TABLE_ENDDRAG_ORIGIN_RECT" val="381*197"/>
  <p:tag name="TABLE_ENDDRAG_RECT" val="22*327*381*197"/>
</p:tagLst>
</file>

<file path=ppt/tags/tag4.xml><?xml version="1.0" encoding="utf-8"?>
<p:tagLst xmlns:p="http://schemas.openxmlformats.org/presentationml/2006/main">
  <p:tag name="KSO_WM_UNIT_TABLE_BEAUTIFY" val="smartTable{075b3628-4b9a-458c-9489-d1464ed1bb83}"/>
  <p:tag name="TABLE_ENDDRAG_ORIGIN_RECT" val="386*241"/>
  <p:tag name="TABLE_ENDDRAG_RECT" val="24*282*386*24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15171</Words>
  <Application>WPS 演示</Application>
  <PresentationFormat>宽屏</PresentationFormat>
  <Paragraphs>777</Paragraphs>
  <Slides>33</Slides>
  <Notes>32</Notes>
  <HiddenSlides>0</HiddenSlides>
  <MMClips>15</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33</vt:i4>
      </vt:variant>
    </vt:vector>
  </HeadingPairs>
  <TitlesOfParts>
    <vt:vector size="52" baseType="lpstr">
      <vt:lpstr>Arial</vt:lpstr>
      <vt:lpstr>宋体</vt:lpstr>
      <vt:lpstr>Wingdings</vt:lpstr>
      <vt:lpstr>微软雅黑</vt:lpstr>
      <vt:lpstr>Times New Roman</vt:lpstr>
      <vt:lpstr>仓耳羽辰体-谷力 W04</vt:lpstr>
      <vt:lpstr>Comic Sans MS</vt:lpstr>
      <vt:lpstr>楷体_GB2312</vt:lpstr>
      <vt:lpstr>新宋体</vt:lpstr>
      <vt:lpstr>Arial Unicode MS</vt:lpstr>
      <vt:lpstr>隶书</vt:lpstr>
      <vt:lpstr>Calibri</vt:lpstr>
      <vt:lpstr>Wingdings 2</vt:lpstr>
      <vt:lpstr>黑体</vt:lpstr>
      <vt:lpstr>HelveticaNeue</vt:lpstr>
      <vt:lpstr>Corbel</vt:lpstr>
      <vt:lpstr>华文新魏</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陈顺坤</dc:creator>
  <cp:lastModifiedBy>南山有谷堆</cp:lastModifiedBy>
  <cp:revision>231</cp:revision>
  <dcterms:created xsi:type="dcterms:W3CDTF">2021-09-21T10:11:00Z</dcterms:created>
  <dcterms:modified xsi:type="dcterms:W3CDTF">2021-10-17T12:57:12Z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DB47F2767E4D471F96F0F01E5461F047</vt:lpwstr>
  </property>
</Properties>
</file>