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nformance="transitional">
  <p:sldMasterIdLst>
    <p:sldMasterId id="2147483648" r:id="rId1"/>
    <p:sldMasterId id="2147483650" r:id="rId3"/>
    <p:sldMasterId id="2147483653" r:id="rId4"/>
    <p:sldMasterId id="2147483655"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 id="2147483692" r:id="rId23"/>
    <p:sldMasterId id="2147483694" r:id="rId24"/>
    <p:sldMasterId id="2147483696" r:id="rId25"/>
    <p:sldMasterId id="2147483698" r:id="rId26"/>
    <p:sldMasterId id="2147483700" r:id="rId27"/>
    <p:sldMasterId id="2147483702" r:id="rId28"/>
    <p:sldMasterId id="2147483704" r:id="rId29"/>
    <p:sldMasterId id="2147483706" r:id="rId30"/>
    <p:sldMasterId id="2147483708" r:id="rId31"/>
    <p:sldMasterId id="2147483710" r:id="rId32"/>
    <p:sldMasterId id="2147483712" r:id="rId33"/>
    <p:sldMasterId id="2147483714" r:id="rId34"/>
    <p:sldMasterId id="2147483716" r:id="rId35"/>
  </p:sldMasterIdLst>
  <p:notesMasterIdLst>
    <p:notesMasterId r:id="rId71"/>
  </p:notesMasterIdLst>
  <p:sldIdLst>
    <p:sldId id="669" r:id="rId36"/>
    <p:sldId id="393" r:id="rId37"/>
    <p:sldId id="624" r:id="rId38"/>
    <p:sldId id="296" r:id="rId39"/>
    <p:sldId id="297" r:id="rId40"/>
    <p:sldId id="614" r:id="rId41"/>
    <p:sldId id="615" r:id="rId42"/>
    <p:sldId id="622" r:id="rId43"/>
    <p:sldId id="621" r:id="rId44"/>
    <p:sldId id="277" r:id="rId45"/>
    <p:sldId id="617" r:id="rId46"/>
    <p:sldId id="646" r:id="rId47"/>
    <p:sldId id="620" r:id="rId48"/>
    <p:sldId id="623" r:id="rId49"/>
    <p:sldId id="629" r:id="rId50"/>
    <p:sldId id="634" r:id="rId51"/>
    <p:sldId id="633" r:id="rId52"/>
    <p:sldId id="604" r:id="rId53"/>
    <p:sldId id="638" r:id="rId54"/>
    <p:sldId id="640" r:id="rId55"/>
    <p:sldId id="643" r:id="rId56"/>
    <p:sldId id="645" r:id="rId57"/>
    <p:sldId id="644" r:id="rId58"/>
    <p:sldId id="647" r:id="rId59"/>
    <p:sldId id="627" r:id="rId60"/>
    <p:sldId id="648" r:id="rId61"/>
    <p:sldId id="642" r:id="rId62"/>
    <p:sldId id="649" r:id="rId63"/>
    <p:sldId id="670" r:id="rId64"/>
    <p:sldId id="618" r:id="rId65"/>
    <p:sldId id="619" r:id="rId66"/>
    <p:sldId id="641" r:id="rId67"/>
    <p:sldId id="650" r:id="rId68"/>
    <p:sldId id="653" r:id="rId69"/>
    <p:sldId id="596" r:id="rId70"/>
  </p:sldIdLst>
  <p:sldSz cx="9144000" cy="51435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xk"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C8EF"/>
    <a:srgbClr val="F92557"/>
    <a:srgbClr val="FFB9B9"/>
    <a:srgbClr val="E5D4F2"/>
    <a:srgbClr val="DFC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notesMaster" Target="notesMasters/notesMaster1.xml"/><Relationship Id="rId70" Type="http://schemas.openxmlformats.org/officeDocument/2006/relationships/slide" Target="slides/slide35.xml"/><Relationship Id="rId7" Type="http://schemas.openxmlformats.org/officeDocument/2006/relationships/slideMaster" Target="slideMasters/slideMaster6.xml"/><Relationship Id="rId69" Type="http://schemas.openxmlformats.org/officeDocument/2006/relationships/slide" Target="slides/slide34.xml"/><Relationship Id="rId68" Type="http://schemas.openxmlformats.org/officeDocument/2006/relationships/slide" Target="slides/slide33.xml"/><Relationship Id="rId67" Type="http://schemas.openxmlformats.org/officeDocument/2006/relationships/slide" Target="slides/slide32.xml"/><Relationship Id="rId66" Type="http://schemas.openxmlformats.org/officeDocument/2006/relationships/slide" Target="slides/slide31.xml"/><Relationship Id="rId65" Type="http://schemas.openxmlformats.org/officeDocument/2006/relationships/slide" Target="slides/slide30.xml"/><Relationship Id="rId64" Type="http://schemas.openxmlformats.org/officeDocument/2006/relationships/slide" Target="slides/slide29.xml"/><Relationship Id="rId63" Type="http://schemas.openxmlformats.org/officeDocument/2006/relationships/slide" Target="slides/slide28.xml"/><Relationship Id="rId62" Type="http://schemas.openxmlformats.org/officeDocument/2006/relationships/slide" Target="slides/slide27.xml"/><Relationship Id="rId61" Type="http://schemas.openxmlformats.org/officeDocument/2006/relationships/slide" Target="slides/slide26.xml"/><Relationship Id="rId60" Type="http://schemas.openxmlformats.org/officeDocument/2006/relationships/slide" Target="slides/slide25.xml"/><Relationship Id="rId6" Type="http://schemas.openxmlformats.org/officeDocument/2006/relationships/slideMaster" Target="slideMasters/slideMaster5.xml"/><Relationship Id="rId59" Type="http://schemas.openxmlformats.org/officeDocument/2006/relationships/slide" Target="slides/slide24.xml"/><Relationship Id="rId58" Type="http://schemas.openxmlformats.org/officeDocument/2006/relationships/slide" Target="slides/slide23.xml"/><Relationship Id="rId57" Type="http://schemas.openxmlformats.org/officeDocument/2006/relationships/slide" Target="slides/slide22.xml"/><Relationship Id="rId56" Type="http://schemas.openxmlformats.org/officeDocument/2006/relationships/slide" Target="slides/slide21.xml"/><Relationship Id="rId55" Type="http://schemas.openxmlformats.org/officeDocument/2006/relationships/slide" Target="slides/slide20.xml"/><Relationship Id="rId54" Type="http://schemas.openxmlformats.org/officeDocument/2006/relationships/slide" Target="slides/slide19.xml"/><Relationship Id="rId53" Type="http://schemas.openxmlformats.org/officeDocument/2006/relationships/slide" Target="slides/slide18.xml"/><Relationship Id="rId52" Type="http://schemas.openxmlformats.org/officeDocument/2006/relationships/slide" Target="slides/slide17.xml"/><Relationship Id="rId51" Type="http://schemas.openxmlformats.org/officeDocument/2006/relationships/slide" Target="slides/slide16.xml"/><Relationship Id="rId50" Type="http://schemas.openxmlformats.org/officeDocument/2006/relationships/slide" Target="slides/slide15.xml"/><Relationship Id="rId5" Type="http://schemas.openxmlformats.org/officeDocument/2006/relationships/slideMaster" Target="slideMasters/slideMaster4.xml"/><Relationship Id="rId49" Type="http://schemas.openxmlformats.org/officeDocument/2006/relationships/slide" Target="slides/slide14.xml"/><Relationship Id="rId48" Type="http://schemas.openxmlformats.org/officeDocument/2006/relationships/slide" Target="slides/slide13.xml"/><Relationship Id="rId47" Type="http://schemas.openxmlformats.org/officeDocument/2006/relationships/slide" Target="slides/slide12.xml"/><Relationship Id="rId46" Type="http://schemas.openxmlformats.org/officeDocument/2006/relationships/slide" Target="slides/slide11.xml"/><Relationship Id="rId45" Type="http://schemas.openxmlformats.org/officeDocument/2006/relationships/slide" Target="slides/slide10.xml"/><Relationship Id="rId44" Type="http://schemas.openxmlformats.org/officeDocument/2006/relationships/slide" Target="slides/slide9.xml"/><Relationship Id="rId43" Type="http://schemas.openxmlformats.org/officeDocument/2006/relationships/slide" Target="slides/slide8.xml"/><Relationship Id="rId42" Type="http://schemas.openxmlformats.org/officeDocument/2006/relationships/slide" Target="slides/slide7.xml"/><Relationship Id="rId41" Type="http://schemas.openxmlformats.org/officeDocument/2006/relationships/slide" Target="slides/slide6.xml"/><Relationship Id="rId40" Type="http://schemas.openxmlformats.org/officeDocument/2006/relationships/slide" Target="slides/slide5.xml"/><Relationship Id="rId4" Type="http://schemas.openxmlformats.org/officeDocument/2006/relationships/slideMaster" Target="slideMasters/slideMaster3.xml"/><Relationship Id="rId39" Type="http://schemas.openxmlformats.org/officeDocument/2006/relationships/slide" Target="slides/slide4.xml"/><Relationship Id="rId38" Type="http://schemas.openxmlformats.org/officeDocument/2006/relationships/slide" Target="slides/slide3.xml"/><Relationship Id="rId37" Type="http://schemas.openxmlformats.org/officeDocument/2006/relationships/slide" Target="slides/slide2.xml"/><Relationship Id="rId36" Type="http://schemas.openxmlformats.org/officeDocument/2006/relationships/slide" Target="slides/slide1.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9.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4.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5.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3"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7"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9"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1"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3"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5"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9"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1"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3"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5"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7"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4" r:id="rId1"/>
  </p:sldLayoutIdLs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9" r:id="rId1"/>
  </p:sldLayoutIdLs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1" r:id="rId1"/>
  </p:sldLayoutIdLst>
  <p:txStyles>
    <p:titleStyle/>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3" r:id="rId1"/>
  </p:sldLayoutIdLst>
  <p:txStyles>
    <p:titleStyle/>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5" r:id="rId1"/>
  </p:sldLayoutIdLst>
  <p:txStyles>
    <p:titleStyle/>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7"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tags" Target="../tags/tag46.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0.png"/><Relationship Id="rId2" Type="http://schemas.openxmlformats.org/officeDocument/2006/relationships/image" Target="../media/image5.png"/><Relationship Id="rId14" Type="http://schemas.openxmlformats.org/officeDocument/2006/relationships/slideLayout" Target="../slideLayouts/slideLayout30.xml"/><Relationship Id="rId13" Type="http://schemas.openxmlformats.org/officeDocument/2006/relationships/image" Target="../media/image2.jpe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tags" Target="../tags/tag53.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2.jpeg"/><Relationship Id="rId4" Type="http://schemas.openxmlformats.org/officeDocument/2006/relationships/tags" Target="../tags/tag54.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10.png"/><Relationship Id="rId2" Type="http://schemas.openxmlformats.org/officeDocument/2006/relationships/image" Target="../media/image5.png"/><Relationship Id="rId15" Type="http://schemas.openxmlformats.org/officeDocument/2006/relationships/slideLayout" Target="../slideLayouts/slideLayout17.xml"/><Relationship Id="rId14" Type="http://schemas.openxmlformats.org/officeDocument/2006/relationships/image" Target="../media/image2.jpeg"/><Relationship Id="rId13" Type="http://schemas.openxmlformats.org/officeDocument/2006/relationships/image" Target="../media/image17.png"/><Relationship Id="rId12" Type="http://schemas.openxmlformats.org/officeDocument/2006/relationships/tags" Target="../tags/tag61.xml"/><Relationship Id="rId11" Type="http://schemas.openxmlformats.org/officeDocument/2006/relationships/image" Target="../media/image16.png"/><Relationship Id="rId10" Type="http://schemas.openxmlformats.org/officeDocument/2006/relationships/tags" Target="../tags/tag60.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10.png"/><Relationship Id="rId2" Type="http://schemas.openxmlformats.org/officeDocument/2006/relationships/image" Target="../media/image5.png"/><Relationship Id="rId17" Type="http://schemas.openxmlformats.org/officeDocument/2006/relationships/slideLayout" Target="../slideLayouts/slideLayout20.xml"/><Relationship Id="rId16" Type="http://schemas.openxmlformats.org/officeDocument/2006/relationships/image" Target="../media/image2.jpeg"/><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image" Target="../media/image16.png"/><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10.png"/><Relationship Id="rId2" Type="http://schemas.openxmlformats.org/officeDocument/2006/relationships/image" Target="../media/image5.png"/><Relationship Id="rId13" Type="http://schemas.openxmlformats.org/officeDocument/2006/relationships/slideLayout" Target="../slideLayouts/slideLayout22.xml"/><Relationship Id="rId12" Type="http://schemas.openxmlformats.org/officeDocument/2006/relationships/image" Target="../media/image2.jpeg"/><Relationship Id="rId11" Type="http://schemas.openxmlformats.org/officeDocument/2006/relationships/image" Target="../media/image18.png"/><Relationship Id="rId10" Type="http://schemas.openxmlformats.org/officeDocument/2006/relationships/tags" Target="../tags/tag78.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10.png"/><Relationship Id="rId2" Type="http://schemas.openxmlformats.org/officeDocument/2006/relationships/image" Target="../media/image5.png"/><Relationship Id="rId12" Type="http://schemas.openxmlformats.org/officeDocument/2006/relationships/slideLayout" Target="../slideLayouts/slideLayout21.xml"/><Relationship Id="rId11" Type="http://schemas.openxmlformats.org/officeDocument/2006/relationships/image" Target="../media/image2.jpeg"/><Relationship Id="rId10" Type="http://schemas.openxmlformats.org/officeDocument/2006/relationships/image" Target="../media/image16.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10.png"/><Relationship Id="rId21" Type="http://schemas.openxmlformats.org/officeDocument/2006/relationships/slideLayout" Target="../slideLayouts/slideLayout8.xml"/><Relationship Id="rId20" Type="http://schemas.openxmlformats.org/officeDocument/2006/relationships/image" Target="../media/image2.jpeg"/><Relationship Id="rId2" Type="http://schemas.openxmlformats.org/officeDocument/2006/relationships/image" Target="../media/image5.png"/><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2.jpeg"/><Relationship Id="rId4" Type="http://schemas.openxmlformats.org/officeDocument/2006/relationships/image" Target="../media/image19.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2.jpe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image" Target="../media/image20.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image" Target="../media/image10.png"/><Relationship Id="rId2" Type="http://schemas.openxmlformats.org/officeDocument/2006/relationships/image" Target="../media/image5.png"/><Relationship Id="rId13" Type="http://schemas.openxmlformats.org/officeDocument/2006/relationships/slideLayout" Target="../slideLayouts/slideLayout31.xml"/><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tags" Target="../tags/tag10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32.xml"/><Relationship Id="rId5" Type="http://schemas.openxmlformats.org/officeDocument/2006/relationships/image" Target="../media/image2.jpeg"/><Relationship Id="rId4" Type="http://schemas.openxmlformats.org/officeDocument/2006/relationships/image" Target="../media/image21.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image" Target="../media/image2.jpeg"/><Relationship Id="rId4" Type="http://schemas.openxmlformats.org/officeDocument/2006/relationships/image" Target="../media/image22.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33.xml"/><Relationship Id="rId5" Type="http://schemas.openxmlformats.org/officeDocument/2006/relationships/image" Target="../media/image2.jpeg"/><Relationship Id="rId4" Type="http://schemas.openxmlformats.org/officeDocument/2006/relationships/image" Target="../media/image23.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tags" Target="../tags/tag108.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34.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image" Target="../media/image2.jpeg"/><Relationship Id="rId4" Type="http://schemas.openxmlformats.org/officeDocument/2006/relationships/tags" Target="../tags/tag109.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6" Type="http://schemas.openxmlformats.org/officeDocument/2006/relationships/slideLayout" Target="../slideLayouts/slideLayout2.xml"/><Relationship Id="rId35" Type="http://schemas.openxmlformats.org/officeDocument/2006/relationships/image" Target="../media/image2.jpeg"/><Relationship Id="rId34" Type="http://schemas.openxmlformats.org/officeDocument/2006/relationships/tags" Target="../tags/tag31.xml"/><Relationship Id="rId33" Type="http://schemas.openxmlformats.org/officeDocument/2006/relationships/tags" Target="../tags/tag30.xml"/><Relationship Id="rId32" Type="http://schemas.openxmlformats.org/officeDocument/2006/relationships/tags" Target="../tags/tag29.xml"/><Relationship Id="rId31" Type="http://schemas.openxmlformats.org/officeDocument/2006/relationships/tags" Target="../tags/tag28.xml"/><Relationship Id="rId30" Type="http://schemas.openxmlformats.org/officeDocument/2006/relationships/tags" Target="../tags/tag27.xml"/><Relationship Id="rId3" Type="http://schemas.openxmlformats.org/officeDocument/2006/relationships/image" Target="../media/image10.png"/><Relationship Id="rId29" Type="http://schemas.openxmlformats.org/officeDocument/2006/relationships/tags" Target="../tags/tag26.xml"/><Relationship Id="rId28" Type="http://schemas.openxmlformats.org/officeDocument/2006/relationships/tags" Target="../tags/tag25.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5.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10.png"/><Relationship Id="rId2" Type="http://schemas.openxmlformats.org/officeDocument/2006/relationships/image" Target="../media/image5.png"/><Relationship Id="rId14" Type="http://schemas.openxmlformats.org/officeDocument/2006/relationships/slideLayout" Target="../slideLayouts/slideLayout4.xml"/><Relationship Id="rId13" Type="http://schemas.openxmlformats.org/officeDocument/2006/relationships/image" Target="../media/image2.jpe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tags" Target="../tags/tag38.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image" Target="../media/image13.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10.png"/><Relationship Id="rId2" Type="http://schemas.openxmlformats.org/officeDocument/2006/relationships/image" Target="../media/image5.png"/><Relationship Id="rId14" Type="http://schemas.openxmlformats.org/officeDocument/2006/relationships/slideLayout" Target="../slideLayouts/slideLayout15.xml"/><Relationship Id="rId13" Type="http://schemas.openxmlformats.org/officeDocument/2006/relationships/image" Target="../media/image2.jpe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tags" Target="../tags/tag45.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337820" y="336550"/>
            <a:ext cx="564007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5977890" y="182689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5182870" y="317500"/>
            <a:ext cx="3678555" cy="119126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8249920" y="336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6160135" y="2301240"/>
            <a:ext cx="2178685" cy="21780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14" name="图片 13"/>
          <p:cNvPicPr>
            <a:picLocks noChangeAspect="1"/>
          </p:cNvPicPr>
          <p:nvPr>
            <p:custDataLst>
              <p:tags r:id="rId4"/>
            </p:custDataLst>
          </p:nvPr>
        </p:nvPicPr>
        <p:blipFill>
          <a:blip r:embed="rId5"/>
          <a:srcRect l="9972" t="-1315" r="15150" b="4100"/>
          <a:stretch>
            <a:fillRect/>
          </a:stretch>
        </p:blipFill>
        <p:spPr>
          <a:xfrm>
            <a:off x="6134100" y="1644015"/>
            <a:ext cx="2820035" cy="2906395"/>
          </a:xfrm>
          <a:prstGeom prst="rect">
            <a:avLst/>
          </a:prstGeom>
        </p:spPr>
      </p:pic>
      <p:sp>
        <p:nvSpPr>
          <p:cNvPr id="5" name="文本框 4"/>
          <p:cNvSpPr txBox="1"/>
          <p:nvPr/>
        </p:nvSpPr>
        <p:spPr>
          <a:xfrm>
            <a:off x="6001385" y="267335"/>
            <a:ext cx="2953385" cy="1179830"/>
          </a:xfrm>
          <a:prstGeom prst="rect">
            <a:avLst/>
          </a:prstGeom>
          <a:noFill/>
          <a:ln w="28575">
            <a:gradFill>
              <a:gsLst>
                <a:gs pos="50000">
                  <a:schemeClr val="accent2"/>
                </a:gs>
                <a:gs pos="0">
                  <a:schemeClr val="accent2">
                    <a:lumMod val="25000"/>
                    <a:lumOff val="75000"/>
                  </a:schemeClr>
                </a:gs>
                <a:gs pos="100000">
                  <a:schemeClr val="accent2">
                    <a:lumMod val="85000"/>
                  </a:schemeClr>
                </a:gs>
              </a:gsLst>
              <a:lin ang="5400000" scaled="0"/>
            </a:gradFill>
          </a:ln>
          <a:extLst>
            <a:ext uri="{909E8E84-426E-40DD-AFC4-6F175D3DCCD1}">
              <a14:hiddenFill xmlns:a14="http://schemas.microsoft.com/office/drawing/2010/main">
                <a:solidFill>
                  <a:schemeClr val="bg1"/>
                </a:solidFill>
              </a14:hiddenFill>
            </a:ext>
          </a:extLst>
        </p:spPr>
        <p:txBody>
          <a:bodyPr wrap="square" rtlCol="0">
            <a:noAutofit/>
          </a:bodyPr>
          <a:p>
            <a:r>
              <a:rPr lang="zh-CN" altLang="en-US" sz="2400">
                <a:solidFill>
                  <a:schemeClr val="tx1"/>
                </a:solidFill>
                <a:latin typeface="Times New Roman" panose="02020603050405020304" charset="0"/>
                <a:ea typeface="宋体" panose="02010600030101010101" pitchFamily="2" charset="-122"/>
                <a:sym typeface="+mn-ea"/>
              </a:rPr>
              <a:t>拉波夫，社会语言学主要创始人，宾夕法尼亚大学语言学教授</a:t>
            </a:r>
            <a:endParaRPr lang="zh-CN" altLang="en-US" sz="2400">
              <a:solidFill>
                <a:schemeClr val="tx1"/>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6066790" y="4587875"/>
            <a:ext cx="2959735" cy="460375"/>
          </a:xfrm>
          <a:prstGeom prst="rect">
            <a:avLst/>
          </a:prstGeom>
          <a:noFill/>
        </p:spPr>
        <p:txBody>
          <a:bodyPr wrap="square" rtlCol="0">
            <a:spAutoFit/>
          </a:bodyPr>
          <a:p>
            <a:pPr algn="ctr"/>
            <a:r>
              <a:rPr lang="zh-CN" altLang="en-US" sz="2400">
                <a:latin typeface="宋体" panose="02010600030101010101" pitchFamily="2" charset="-122"/>
                <a:ea typeface="宋体" panose="02010600030101010101" pitchFamily="2" charset="-122"/>
              </a:rPr>
              <a:t>美国语言学家拉波夫</a:t>
            </a:r>
            <a:endParaRPr lang="zh-CN" altLang="en-US" sz="2400">
              <a:latin typeface="宋体" panose="02010600030101010101" pitchFamily="2" charset="-122"/>
              <a:ea typeface="宋体" panose="02010600030101010101" pitchFamily="2" charset="-122"/>
            </a:endParaRPr>
          </a:p>
        </p:txBody>
      </p:sp>
      <p:sp>
        <p:nvSpPr>
          <p:cNvPr id="7" name="文本框 6"/>
          <p:cNvSpPr txBox="1"/>
          <p:nvPr/>
        </p:nvSpPr>
        <p:spPr>
          <a:xfrm>
            <a:off x="539115" y="195580"/>
            <a:ext cx="5248910" cy="3046095"/>
          </a:xfrm>
          <a:prstGeom prst="rect">
            <a:avLst/>
          </a:prstGeom>
          <a:noFill/>
          <a:ln w="28575">
            <a:solidFill>
              <a:srgbClr val="F92557"/>
            </a:solidFill>
            <a:prstDash val="sysDash"/>
          </a:ln>
        </p:spPr>
        <p:txBody>
          <a:bodyPr wrap="square" rtlCol="0">
            <a:spAutoFit/>
          </a:bodyPr>
          <a:p>
            <a:pPr marL="0" indent="45720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拉波夫提出一个完整的叙事结构，包含以下六个部分：</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buNone/>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点题</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Abstract</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buNone/>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指向</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Orientation</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buNone/>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进展</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Complicating Actions</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buNone/>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评议</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Evaluation</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buNone/>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结局</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Resolution</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buNone/>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回应</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Times New Roman" panose="02020603050405020304" charset="0"/>
                <a:ea typeface="宋体" panose="02010600030101010101" pitchFamily="2" charset="-122"/>
                <a:cs typeface="Times New Roman" panose="02020603050405020304" charset="0"/>
                <a:sym typeface="+mn-ea"/>
              </a:rPr>
              <a:t>Coda</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323850" y="3363595"/>
            <a:ext cx="5536565" cy="1568450"/>
          </a:xfrm>
          <a:prstGeom prst="rect">
            <a:avLst/>
          </a:prstGeom>
          <a:noFill/>
          <a:ln w="28575">
            <a:gradFill>
              <a:gsLst>
                <a:gs pos="50000">
                  <a:schemeClr val="accent5"/>
                </a:gs>
                <a:gs pos="0">
                  <a:schemeClr val="accent5">
                    <a:lumMod val="25000"/>
                    <a:lumOff val="75000"/>
                  </a:schemeClr>
                </a:gs>
                <a:gs pos="100000">
                  <a:schemeClr val="accent5">
                    <a:lumMod val="85000"/>
                  </a:schemeClr>
                </a:gs>
              </a:gsLst>
              <a:lin ang="5400000" scaled="0"/>
            </a:gradFill>
            <a:prstDash val="sysDash"/>
          </a:ln>
        </p:spPr>
        <p:txBody>
          <a:bodyPr wrap="square" rtlCol="0">
            <a:spAutoFit/>
          </a:bodyPr>
          <a:p>
            <a:pPr marL="0" indent="457200">
              <a:buNone/>
            </a:pPr>
            <a:r>
              <a:rPr lang="zh-CN" altLang="en-US" sz="2400" b="1">
                <a:latin typeface="Times New Roman" panose="02020603050405020304" charset="0"/>
                <a:ea typeface="华文楷体" panose="02010600040101010101" pitchFamily="2" charset="-122"/>
                <a:cs typeface="Times New Roman" panose="02020603050405020304" charset="0"/>
                <a:sym typeface="+mn-ea"/>
              </a:rPr>
              <a:t>他认为“一个完整的叙事模式以</a:t>
            </a:r>
            <a:r>
              <a:rPr lang="zh-CN" altLang="en-US" sz="2400" b="1">
                <a:solidFill>
                  <a:srgbClr val="FF0000"/>
                </a:solidFill>
                <a:latin typeface="Times New Roman" panose="02020603050405020304" charset="0"/>
                <a:ea typeface="华文楷体" panose="02010600040101010101" pitchFamily="2" charset="-122"/>
                <a:cs typeface="Times New Roman" panose="02020603050405020304" charset="0"/>
                <a:sym typeface="+mn-ea"/>
              </a:rPr>
              <a:t>点题</a:t>
            </a:r>
            <a:r>
              <a:rPr lang="zh-CN" altLang="en-US" sz="2400" b="1">
                <a:latin typeface="Times New Roman" panose="02020603050405020304" charset="0"/>
                <a:ea typeface="华文楷体" panose="02010600040101010101" pitchFamily="2" charset="-122"/>
                <a:cs typeface="Times New Roman" panose="02020603050405020304" charset="0"/>
                <a:sym typeface="+mn-ea"/>
              </a:rPr>
              <a:t>和</a:t>
            </a:r>
            <a:r>
              <a:rPr lang="zh-CN" altLang="en-US" sz="2400" b="1">
                <a:solidFill>
                  <a:srgbClr val="FF0000"/>
                </a:solidFill>
                <a:latin typeface="Times New Roman" panose="02020603050405020304" charset="0"/>
                <a:ea typeface="华文楷体" panose="02010600040101010101" pitchFamily="2" charset="-122"/>
                <a:cs typeface="Times New Roman" panose="02020603050405020304" charset="0"/>
                <a:sym typeface="+mn-ea"/>
              </a:rPr>
              <a:t>指向</a:t>
            </a:r>
            <a:r>
              <a:rPr lang="zh-CN" altLang="en-US" sz="2400" b="1">
                <a:latin typeface="Times New Roman" panose="02020603050405020304" charset="0"/>
                <a:ea typeface="华文楷体" panose="02010600040101010101" pitchFamily="2" charset="-122"/>
                <a:cs typeface="Times New Roman" panose="02020603050405020304" charset="0"/>
                <a:sym typeface="+mn-ea"/>
              </a:rPr>
              <a:t>开始，以</a:t>
            </a:r>
            <a:r>
              <a:rPr lang="zh-CN" altLang="en-US" sz="2400" b="1">
                <a:solidFill>
                  <a:srgbClr val="FF0000"/>
                </a:solidFill>
                <a:latin typeface="Times New Roman" panose="02020603050405020304" charset="0"/>
                <a:ea typeface="华文楷体" panose="02010600040101010101" pitchFamily="2" charset="-122"/>
                <a:cs typeface="Times New Roman" panose="02020603050405020304" charset="0"/>
                <a:sym typeface="+mn-ea"/>
              </a:rPr>
              <a:t>进展</a:t>
            </a:r>
            <a:r>
              <a:rPr lang="zh-CN" altLang="en-US" sz="2400" b="1">
                <a:latin typeface="Times New Roman" panose="02020603050405020304" charset="0"/>
                <a:ea typeface="华文楷体" panose="02010600040101010101" pitchFamily="2" charset="-122"/>
                <a:cs typeface="Times New Roman" panose="02020603050405020304" charset="0"/>
                <a:sym typeface="+mn-ea"/>
              </a:rPr>
              <a:t>为主体，用</a:t>
            </a:r>
            <a:r>
              <a:rPr lang="zh-CN" altLang="en-US" sz="2400" b="1">
                <a:solidFill>
                  <a:srgbClr val="FF0000"/>
                </a:solidFill>
                <a:latin typeface="Times New Roman" panose="02020603050405020304" charset="0"/>
                <a:ea typeface="华文楷体" panose="02010600040101010101" pitchFamily="2" charset="-122"/>
                <a:cs typeface="Times New Roman" panose="02020603050405020304" charset="0"/>
                <a:sym typeface="+mn-ea"/>
              </a:rPr>
              <a:t>评议</a:t>
            </a:r>
            <a:r>
              <a:rPr lang="zh-CN" altLang="en-US" sz="2400" b="1">
                <a:latin typeface="Times New Roman" panose="02020603050405020304" charset="0"/>
                <a:ea typeface="华文楷体" panose="02010600040101010101" pitchFamily="2" charset="-122"/>
                <a:cs typeface="Times New Roman" panose="02020603050405020304" charset="0"/>
                <a:sym typeface="+mn-ea"/>
              </a:rPr>
              <a:t>烘托气氛，以</a:t>
            </a:r>
            <a:r>
              <a:rPr lang="zh-CN" altLang="en-US" sz="2400" b="1">
                <a:solidFill>
                  <a:srgbClr val="FF0000"/>
                </a:solidFill>
                <a:latin typeface="Times New Roman" panose="02020603050405020304" charset="0"/>
                <a:ea typeface="华文楷体" panose="02010600040101010101" pitchFamily="2" charset="-122"/>
                <a:cs typeface="Times New Roman" panose="02020603050405020304" charset="0"/>
                <a:sym typeface="+mn-ea"/>
              </a:rPr>
              <a:t>结局</a:t>
            </a:r>
            <a:r>
              <a:rPr lang="zh-CN" altLang="en-US" sz="2400" b="1">
                <a:latin typeface="Times New Roman" panose="02020603050405020304" charset="0"/>
                <a:ea typeface="华文楷体" panose="02010600040101010101" pitchFamily="2" charset="-122"/>
                <a:cs typeface="Times New Roman" panose="02020603050405020304" charset="0"/>
                <a:sym typeface="+mn-ea"/>
              </a:rPr>
              <a:t>结束情节，最后用</a:t>
            </a:r>
            <a:r>
              <a:rPr lang="zh-CN" altLang="en-US" sz="2400" b="1">
                <a:solidFill>
                  <a:srgbClr val="FF0000"/>
                </a:solidFill>
                <a:latin typeface="Times New Roman" panose="02020603050405020304" charset="0"/>
                <a:ea typeface="华文楷体" panose="02010600040101010101" pitchFamily="2" charset="-122"/>
                <a:cs typeface="Times New Roman" panose="02020603050405020304" charset="0"/>
                <a:sym typeface="+mn-ea"/>
              </a:rPr>
              <a:t>回应</a:t>
            </a:r>
            <a:r>
              <a:rPr lang="zh-CN" altLang="en-US" sz="2400" b="1">
                <a:latin typeface="Times New Roman" panose="02020603050405020304" charset="0"/>
                <a:ea typeface="华文楷体" panose="02010600040101010101" pitchFamily="2" charset="-122"/>
                <a:cs typeface="Times New Roman" panose="02020603050405020304" charset="0"/>
                <a:sym typeface="+mn-ea"/>
              </a:rPr>
              <a:t>将读者拉回现实” 。</a:t>
            </a:r>
            <a:r>
              <a:rPr lang="en-US" altLang="zh-CN" sz="2400" b="1">
                <a:latin typeface="Times New Roman" panose="02020603050405020304" charset="0"/>
                <a:ea typeface="华文楷体" panose="02010600040101010101" pitchFamily="2" charset="-122"/>
                <a:cs typeface="Times New Roman" panose="02020603050405020304" charset="0"/>
                <a:sym typeface="+mn-ea"/>
              </a:rPr>
              <a:t>(Labov, 1972)</a:t>
            </a:r>
            <a:endParaRPr lang="zh-CN" altLang="en-US" sz="2400"/>
          </a:p>
        </p:txBody>
      </p:sp>
      <p:pic>
        <p:nvPicPr>
          <p:cNvPr id="5124" name="图片 6" descr="logo横版 png"/>
          <p:cNvPicPr>
            <a:picLocks noChangeAspect="1"/>
          </p:cNvPicPr>
          <p:nvPr/>
        </p:nvPicPr>
        <p:blipFill>
          <a:blip r:embed="rId6"/>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8" dur="1000" fill="hold"/>
                                        <p:tgtEl>
                                          <p:spTgt spid="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bldLvl="0" animBg="1"/>
      <p:bldP spid="5"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20320"/>
            <a:ext cx="9140825" cy="5142865"/>
          </a:xfrm>
          <a:prstGeom prst="rect">
            <a:avLst/>
          </a:prstGeom>
        </p:spPr>
      </p:pic>
      <p:grpSp>
        <p:nvGrpSpPr>
          <p:cNvPr id="7" name="组合 6"/>
          <p:cNvGrpSpPr/>
          <p:nvPr/>
        </p:nvGrpSpPr>
        <p:grpSpPr>
          <a:xfrm>
            <a:off x="3796665" y="1543050"/>
            <a:ext cx="1649095" cy="1660525"/>
            <a:chOff x="5979" y="2430"/>
            <a:chExt cx="2597" cy="2615"/>
          </a:xfrm>
        </p:grpSpPr>
        <p:sp>
          <p:nvSpPr>
            <p:cNvPr id="5" name="矩形 4"/>
            <p:cNvSpPr/>
            <p:nvPr/>
          </p:nvSpPr>
          <p:spPr>
            <a:xfrm rot="2640000">
              <a:off x="5979" y="2430"/>
              <a:ext cx="2597" cy="2615"/>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6179" y="2728"/>
              <a:ext cx="2244" cy="1888"/>
            </a:xfrm>
            <a:prstGeom prst="rect">
              <a:avLst/>
            </a:prstGeom>
            <a:noFill/>
          </p:spPr>
          <p:txBody>
            <a:bodyPr wrap="square" rtlCol="0">
              <a:spAutoFit/>
            </a:bodyPr>
            <a:p>
              <a:pPr algn="ctr"/>
              <a:r>
                <a:rPr lang="en-US" altLang="zh-CN" sz="2400">
                  <a:latin typeface="Times New Roman" panose="02020603050405020304" charset="0"/>
                  <a:cs typeface="Times New Roman" panose="02020603050405020304" charset="0"/>
                </a:rPr>
                <a:t>Labov’s</a:t>
              </a:r>
              <a:endParaRPr lang="en-US" altLang="zh-CN" sz="2400">
                <a:latin typeface="Times New Roman" panose="02020603050405020304" charset="0"/>
                <a:cs typeface="Times New Roman" panose="02020603050405020304" charset="0"/>
              </a:endParaRPr>
            </a:p>
            <a:p>
              <a:pPr algn="ctr"/>
              <a:r>
                <a:rPr lang="en-US" altLang="zh-CN" sz="2400">
                  <a:latin typeface="Times New Roman" panose="02020603050405020304" charset="0"/>
                  <a:cs typeface="Times New Roman" panose="02020603050405020304" charset="0"/>
                </a:rPr>
                <a:t>Narrative</a:t>
              </a:r>
              <a:endParaRPr lang="en-US" altLang="zh-CN" sz="2400">
                <a:latin typeface="Times New Roman" panose="02020603050405020304" charset="0"/>
                <a:cs typeface="Times New Roman" panose="02020603050405020304" charset="0"/>
              </a:endParaRPr>
            </a:p>
            <a:p>
              <a:pPr algn="ctr"/>
              <a:r>
                <a:rPr lang="en-US" altLang="zh-CN" sz="2400">
                  <a:latin typeface="Times New Roman" panose="02020603050405020304" charset="0"/>
                  <a:cs typeface="Times New Roman" panose="02020603050405020304" charset="0"/>
                </a:rPr>
                <a:t>Structure</a:t>
              </a:r>
              <a:endParaRPr lang="en-US" altLang="zh-CN" sz="2400">
                <a:latin typeface="Times New Roman" panose="02020603050405020304" charset="0"/>
                <a:cs typeface="Times New Roman" panose="02020603050405020304" charset="0"/>
              </a:endParaRPr>
            </a:p>
          </p:txBody>
        </p:sp>
      </p:grpSp>
      <p:sp>
        <p:nvSpPr>
          <p:cNvPr id="9" name="圆角矩形 8"/>
          <p:cNvSpPr/>
          <p:nvPr/>
        </p:nvSpPr>
        <p:spPr>
          <a:xfrm>
            <a:off x="3851910" y="3940175"/>
            <a:ext cx="1583690" cy="47561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Abstract</a:t>
            </a:r>
            <a:endParaRPr lang="en-US" altLang="zh-CN" sz="2400">
              <a:solidFill>
                <a:schemeClr val="tx1"/>
              </a:solidFill>
              <a:latin typeface="Times New Roman" panose="02020603050405020304" charset="0"/>
              <a:cs typeface="Times New Roman" panose="02020603050405020304" charset="0"/>
            </a:endParaRPr>
          </a:p>
        </p:txBody>
      </p:sp>
      <p:sp>
        <p:nvSpPr>
          <p:cNvPr id="10" name="上箭头 9"/>
          <p:cNvSpPr/>
          <p:nvPr/>
        </p:nvSpPr>
        <p:spPr>
          <a:xfrm>
            <a:off x="4572000" y="3507105"/>
            <a:ext cx="106045" cy="432435"/>
          </a:xfrm>
          <a:prstGeom prst="upArrow">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rot="2640000">
            <a:off x="2690495" y="3006090"/>
            <a:ext cx="1715135" cy="47561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Orientation</a:t>
            </a:r>
            <a:endParaRPr lang="en-US" altLang="zh-CN" sz="2400">
              <a:solidFill>
                <a:schemeClr val="tx1"/>
              </a:solidFill>
              <a:latin typeface="Times New Roman" panose="02020603050405020304" charset="0"/>
              <a:cs typeface="Times New Roman" panose="02020603050405020304" charset="0"/>
            </a:endParaRPr>
          </a:p>
        </p:txBody>
      </p:sp>
      <p:sp>
        <p:nvSpPr>
          <p:cNvPr id="12" name="圆角矩形 11"/>
          <p:cNvSpPr/>
          <p:nvPr/>
        </p:nvSpPr>
        <p:spPr>
          <a:xfrm rot="18900000">
            <a:off x="2088515" y="1252220"/>
            <a:ext cx="2083435" cy="762000"/>
          </a:xfrm>
          <a:prstGeom prst="round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Complicating Actions</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圆角矩形 12"/>
          <p:cNvSpPr/>
          <p:nvPr/>
        </p:nvSpPr>
        <p:spPr>
          <a:xfrm>
            <a:off x="3780155" y="426720"/>
            <a:ext cx="1583690" cy="475615"/>
          </a:xfrm>
          <a:prstGeom prst="round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Evaluation</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圆角矩形 13"/>
          <p:cNvSpPr/>
          <p:nvPr/>
        </p:nvSpPr>
        <p:spPr>
          <a:xfrm rot="2640000">
            <a:off x="4947285" y="1326515"/>
            <a:ext cx="1583690" cy="475615"/>
          </a:xfrm>
          <a:prstGeom prst="roundRect">
            <a:avLst/>
          </a:prstGeom>
          <a:solidFill>
            <a:srgbClr val="FFB9B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Resolution</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圆角矩形 14"/>
          <p:cNvSpPr/>
          <p:nvPr/>
        </p:nvSpPr>
        <p:spPr>
          <a:xfrm rot="18660000">
            <a:off x="4879340" y="2932430"/>
            <a:ext cx="1583690" cy="475615"/>
          </a:xfrm>
          <a:prstGeom prst="roundRect">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Coda</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左箭头 16"/>
          <p:cNvSpPr/>
          <p:nvPr/>
        </p:nvSpPr>
        <p:spPr>
          <a:xfrm rot="2580000">
            <a:off x="3141345" y="2874645"/>
            <a:ext cx="1367790" cy="144145"/>
          </a:xfrm>
          <a:prstGeom prst="leftArrow">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左箭头 17"/>
          <p:cNvSpPr/>
          <p:nvPr/>
        </p:nvSpPr>
        <p:spPr>
          <a:xfrm rot="8040000">
            <a:off x="3119120" y="1718310"/>
            <a:ext cx="1367790" cy="144145"/>
          </a:xfrm>
          <a:prstGeom prst="leftArrow">
            <a:avLst/>
          </a:prstGeom>
          <a:gradFill>
            <a:gsLst>
              <a:gs pos="50000">
                <a:schemeClr val="accent1"/>
              </a:gs>
              <a:gs pos="0">
                <a:schemeClr val="accent1">
                  <a:lumMod val="25000"/>
                  <a:lumOff val="75000"/>
                </a:schemeClr>
              </a:gs>
              <a:gs pos="100000">
                <a:schemeClr val="accent1">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下箭头 18"/>
          <p:cNvSpPr/>
          <p:nvPr/>
        </p:nvSpPr>
        <p:spPr>
          <a:xfrm>
            <a:off x="4528185" y="774065"/>
            <a:ext cx="118110" cy="431800"/>
          </a:xfrm>
          <a:prstGeom prst="downArrow">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0" name="左箭头 19"/>
          <p:cNvSpPr/>
          <p:nvPr/>
        </p:nvSpPr>
        <p:spPr>
          <a:xfrm rot="13440000">
            <a:off x="4574540" y="1611630"/>
            <a:ext cx="1367790" cy="144145"/>
          </a:xfrm>
          <a:prstGeom prst="leftArrow">
            <a:avLst/>
          </a:prstGeom>
          <a:solidFill>
            <a:srgbClr val="FFB9B9"/>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2400">
              <a:solidFill>
                <a:schemeClr val="tx1"/>
              </a:solidFill>
              <a:latin typeface="Times New Roman" panose="02020603050405020304" charset="0"/>
              <a:cs typeface="Times New Roman" panose="02020603050405020304" charset="0"/>
              <a:sym typeface="+mn-ea"/>
            </a:endParaRPr>
          </a:p>
        </p:txBody>
      </p:sp>
      <p:sp>
        <p:nvSpPr>
          <p:cNvPr id="21" name="左箭头 20"/>
          <p:cNvSpPr/>
          <p:nvPr/>
        </p:nvSpPr>
        <p:spPr>
          <a:xfrm rot="18660000">
            <a:off x="4694555" y="2907665"/>
            <a:ext cx="1367790" cy="144145"/>
          </a:xfrm>
          <a:prstGeom prst="leftArrow">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240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3977005" y="4415790"/>
            <a:ext cx="1387475" cy="521970"/>
          </a:xfrm>
          <a:prstGeom prst="rect">
            <a:avLst/>
          </a:prstGeom>
          <a:noFill/>
        </p:spPr>
        <p:txBody>
          <a:bodyPr wrap="square" rtlCol="0">
            <a:spAutoFit/>
          </a:bodyPr>
          <a:p>
            <a:pPr algn="ctr"/>
            <a:r>
              <a:rPr lang="zh-CN" altLang="en-US" sz="2800">
                <a:latin typeface="宋体" panose="02010600030101010101" pitchFamily="2" charset="-122"/>
                <a:ea typeface="宋体" panose="02010600030101010101" pitchFamily="2" charset="-122"/>
              </a:rPr>
              <a:t>点题</a:t>
            </a:r>
            <a:endParaRPr lang="zh-CN" altLang="en-US" sz="2800">
              <a:latin typeface="宋体" panose="02010600030101010101" pitchFamily="2" charset="-122"/>
              <a:ea typeface="宋体" panose="02010600030101010101" pitchFamily="2" charset="-122"/>
            </a:endParaRPr>
          </a:p>
        </p:txBody>
      </p:sp>
      <p:sp>
        <p:nvSpPr>
          <p:cNvPr id="22" name="圆角矩形 21"/>
          <p:cNvSpPr/>
          <p:nvPr/>
        </p:nvSpPr>
        <p:spPr>
          <a:xfrm>
            <a:off x="755650" y="4055745"/>
            <a:ext cx="8093075" cy="8642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defTabSz="544195"/>
            <a:r>
              <a:rPr lang="zh-CN" altLang="en-US" sz="2400">
                <a:solidFill>
                  <a:schemeClr val="tx1"/>
                </a:solidFill>
                <a:latin typeface="楷体" panose="02010609060101010101" charset="-122"/>
                <a:ea typeface="楷体" panose="02010609060101010101" charset="-122"/>
                <a:sym typeface="+mn-ea"/>
              </a:rPr>
              <a:t>即故事大意，是对文章的高度概括，通常出现在文章的首段。如果是有标题的文章，标题即点题。</a:t>
            </a:r>
            <a:endParaRPr lang="zh-CN" altLang="en-US" sz="2400">
              <a:solidFill>
                <a:schemeClr val="tx1"/>
              </a:solidFill>
              <a:latin typeface="楷体" panose="02010609060101010101" charset="-122"/>
              <a:ea typeface="楷体" panose="02010609060101010101" charset="-122"/>
              <a:sym typeface="+mn-ea"/>
            </a:endParaRPr>
          </a:p>
        </p:txBody>
      </p:sp>
      <p:sp>
        <p:nvSpPr>
          <p:cNvPr id="23" name="文本框 22"/>
          <p:cNvSpPr txBox="1"/>
          <p:nvPr/>
        </p:nvSpPr>
        <p:spPr>
          <a:xfrm rot="2760000">
            <a:off x="2661920" y="3309620"/>
            <a:ext cx="864235" cy="460375"/>
          </a:xfrm>
          <a:prstGeom prst="rect">
            <a:avLst/>
          </a:prstGeom>
          <a:noFill/>
        </p:spPr>
        <p:txBody>
          <a:bodyPr wrap="square" rtlCol="0">
            <a:spAutoFit/>
          </a:bodyPr>
          <a:p>
            <a:pPr algn="ctr"/>
            <a:r>
              <a:rPr lang="zh-CN" altLang="en-US" sz="2400"/>
              <a:t>指向</a:t>
            </a:r>
            <a:endParaRPr lang="zh-CN" altLang="en-US" sz="2400"/>
          </a:p>
        </p:txBody>
      </p:sp>
      <p:sp>
        <p:nvSpPr>
          <p:cNvPr id="24" name="圆角矩形 23"/>
          <p:cNvSpPr/>
          <p:nvPr/>
        </p:nvSpPr>
        <p:spPr>
          <a:xfrm>
            <a:off x="252095" y="2643505"/>
            <a:ext cx="2808605" cy="144018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a:solidFill>
                  <a:schemeClr val="tx1"/>
                </a:solidFill>
                <a:latin typeface="楷体" panose="02010609060101010101" charset="-122"/>
                <a:ea typeface="楷体" panose="02010609060101010101" charset="-122"/>
                <a:sym typeface="+mn-ea"/>
              </a:rPr>
              <a:t>是作者对故事的时间、地点、人物、事件做出交待</a:t>
            </a:r>
            <a:r>
              <a:rPr lang="zh-CN" altLang="zh-CN" sz="2400" kern="100">
                <a:solidFill>
                  <a:srgbClr val="000000"/>
                </a:solidFill>
                <a:effectLst/>
                <a:latin typeface="Times New Roman" panose="02020603050405020304" charset="0"/>
                <a:ea typeface="宋体" panose="02010600030101010101" pitchFamily="2" charset="-122"/>
                <a:cs typeface="Times New Roman" panose="02020603050405020304" charset="0"/>
                <a:sym typeface="+mn-ea"/>
              </a:rPr>
              <a:t>。</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26" name="文本框 25"/>
          <p:cNvSpPr txBox="1"/>
          <p:nvPr/>
        </p:nvSpPr>
        <p:spPr>
          <a:xfrm rot="18780000">
            <a:off x="2151380" y="995680"/>
            <a:ext cx="864235" cy="460375"/>
          </a:xfrm>
          <a:prstGeom prst="rect">
            <a:avLst/>
          </a:prstGeom>
          <a:noFill/>
        </p:spPr>
        <p:txBody>
          <a:bodyPr wrap="square" rtlCol="0">
            <a:spAutoFit/>
          </a:bodyPr>
          <a:p>
            <a:pPr algn="ctr"/>
            <a:r>
              <a:rPr lang="zh-CN" altLang="en-US" sz="2400"/>
              <a:t>进展</a:t>
            </a:r>
            <a:endParaRPr lang="zh-CN" altLang="en-US" sz="2400"/>
          </a:p>
        </p:txBody>
      </p:sp>
      <p:sp>
        <p:nvSpPr>
          <p:cNvPr id="27" name="文本框 26"/>
          <p:cNvSpPr txBox="1"/>
          <p:nvPr/>
        </p:nvSpPr>
        <p:spPr>
          <a:xfrm>
            <a:off x="4211955" y="36195"/>
            <a:ext cx="864235" cy="400050"/>
          </a:xfrm>
          <a:prstGeom prst="rect">
            <a:avLst/>
          </a:prstGeom>
          <a:noFill/>
        </p:spPr>
        <p:txBody>
          <a:bodyPr wrap="square" rtlCol="0">
            <a:noAutofit/>
          </a:bodyPr>
          <a:p>
            <a:pPr algn="ctr"/>
            <a:r>
              <a:rPr lang="zh-CN" altLang="en-US" sz="2400"/>
              <a:t>评议</a:t>
            </a:r>
            <a:endParaRPr lang="zh-CN" altLang="en-US" sz="2400"/>
          </a:p>
        </p:txBody>
      </p:sp>
      <p:sp>
        <p:nvSpPr>
          <p:cNvPr id="28" name="文本框 27"/>
          <p:cNvSpPr txBox="1"/>
          <p:nvPr/>
        </p:nvSpPr>
        <p:spPr>
          <a:xfrm rot="2520000">
            <a:off x="5755640" y="995680"/>
            <a:ext cx="864235" cy="460375"/>
          </a:xfrm>
          <a:prstGeom prst="rect">
            <a:avLst/>
          </a:prstGeom>
          <a:noFill/>
        </p:spPr>
        <p:txBody>
          <a:bodyPr wrap="square" rtlCol="0">
            <a:spAutoFit/>
          </a:bodyPr>
          <a:p>
            <a:pPr algn="ctr"/>
            <a:r>
              <a:rPr lang="zh-CN" altLang="en-US" sz="2400"/>
              <a:t>结局</a:t>
            </a:r>
            <a:endParaRPr lang="zh-CN" altLang="en-US" sz="2400"/>
          </a:p>
        </p:txBody>
      </p:sp>
      <p:sp>
        <p:nvSpPr>
          <p:cNvPr id="29" name="文本框 28"/>
          <p:cNvSpPr txBox="1"/>
          <p:nvPr/>
        </p:nvSpPr>
        <p:spPr>
          <a:xfrm rot="18600000">
            <a:off x="5674360" y="3180080"/>
            <a:ext cx="864235" cy="460375"/>
          </a:xfrm>
          <a:prstGeom prst="rect">
            <a:avLst/>
          </a:prstGeom>
          <a:noFill/>
        </p:spPr>
        <p:txBody>
          <a:bodyPr wrap="square" rtlCol="0">
            <a:spAutoFit/>
          </a:bodyPr>
          <a:p>
            <a:pPr algn="ctr"/>
            <a:r>
              <a:rPr lang="zh-CN" altLang="en-US" sz="2400"/>
              <a:t>回应</a:t>
            </a:r>
            <a:endParaRPr lang="zh-CN" altLang="en-US" sz="2400"/>
          </a:p>
        </p:txBody>
      </p:sp>
      <p:sp>
        <p:nvSpPr>
          <p:cNvPr id="32" name="圆角矩形 31"/>
          <p:cNvSpPr/>
          <p:nvPr/>
        </p:nvSpPr>
        <p:spPr>
          <a:xfrm>
            <a:off x="230505" y="123190"/>
            <a:ext cx="1893570" cy="2498725"/>
          </a:xfrm>
          <a:prstGeom prst="round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a:solidFill>
                  <a:schemeClr val="tx1"/>
                </a:solidFill>
                <a:latin typeface="楷体" panose="02010609060101010101" charset="-122"/>
                <a:ea typeface="楷体" panose="02010609060101010101" charset="-122"/>
                <a:sym typeface="+mn-ea"/>
              </a:rPr>
              <a:t>是故事发生的经过，指随着故事的发展，各种矛盾冲突的出现。</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3" name="圆角矩形 32"/>
          <p:cNvSpPr/>
          <p:nvPr/>
        </p:nvSpPr>
        <p:spPr>
          <a:xfrm>
            <a:off x="231140" y="123190"/>
            <a:ext cx="3745865" cy="2162175"/>
          </a:xfrm>
          <a:prstGeom prst="round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a:solidFill>
                  <a:schemeClr val="tx1"/>
                </a:solidFill>
                <a:latin typeface="楷体" panose="02010609060101010101" charset="-122"/>
                <a:ea typeface="楷体" panose="02010609060101010101" charset="-122"/>
                <a:sym typeface="+mn-ea"/>
              </a:rPr>
              <a:t>指作者或故事的中人物对事件的看法、态度和心理，以及对故事的起因、结果以及过程中事件要点的评议。</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4" name="圆角矩形 33"/>
          <p:cNvSpPr/>
          <p:nvPr/>
        </p:nvSpPr>
        <p:spPr>
          <a:xfrm>
            <a:off x="5870575" y="120650"/>
            <a:ext cx="2995930" cy="1323340"/>
          </a:xfrm>
          <a:prstGeom prst="roundRect">
            <a:avLst/>
          </a:prstGeom>
          <a:solidFill>
            <a:srgbClr val="FFB9B9"/>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a:solidFill>
                  <a:schemeClr val="tx1"/>
                </a:solidFill>
                <a:latin typeface="楷体" panose="02010609060101010101" charset="-122"/>
                <a:ea typeface="楷体" panose="02010609060101010101" charset="-122"/>
                <a:sym typeface="+mn-ea"/>
              </a:rPr>
              <a:t>指矛盾冲突被化解或问题得到解决。</a:t>
            </a:r>
            <a:endParaRPr lang="zh-CN" altLang="en-US" sz="2400">
              <a:solidFill>
                <a:schemeClr val="tx1"/>
              </a:solidFill>
              <a:latin typeface="楷体" panose="02010609060101010101" charset="-122"/>
              <a:ea typeface="楷体" panose="02010609060101010101" charset="-122"/>
              <a:sym typeface="+mn-ea"/>
            </a:endParaRPr>
          </a:p>
        </p:txBody>
      </p:sp>
      <p:sp>
        <p:nvSpPr>
          <p:cNvPr id="35" name="圆角矩形 34"/>
          <p:cNvSpPr/>
          <p:nvPr/>
        </p:nvSpPr>
        <p:spPr>
          <a:xfrm>
            <a:off x="6087745" y="1450340"/>
            <a:ext cx="2753360" cy="2632710"/>
          </a:xfrm>
          <a:prstGeom prst="roundRect">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defTabSz="544195">
              <a:buClrTx/>
              <a:buSzTx/>
              <a:buFontTx/>
            </a:pPr>
            <a:r>
              <a:rPr lang="zh-CN" altLang="en-US" sz="2400">
                <a:solidFill>
                  <a:schemeClr val="tx1"/>
                </a:solidFill>
                <a:latin typeface="楷体" panose="02010609060101010101" charset="-122"/>
                <a:ea typeface="楷体" panose="02010609060101010101" charset="-122"/>
                <a:sym typeface="+mn-ea"/>
              </a:rPr>
              <a:t>是故事对读者的启迪或意义，其作用是点明主旨、升华主题。它将读者拉回现实，是连接故事和现实的纽带。</a:t>
            </a:r>
            <a:endParaRPr lang="zh-CN" altLang="en-US" sz="2400">
              <a:solidFill>
                <a:schemeClr val="tx1"/>
              </a:solidFill>
              <a:latin typeface="楷体" panose="02010609060101010101" charset="-122"/>
              <a:ea typeface="楷体" panose="02010609060101010101" charset="-122"/>
              <a:sym typeface="+mn-ea"/>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1"/>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4" dur="1000" fill="hold"/>
                                        <p:tgtEl>
                                          <p:spTgt spid="23"/>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3"/>
                                        </p:tgtEl>
                                      </p:cBhvr>
                                    </p:animEffect>
                                  </p:childTnLst>
                                </p:cTn>
                              </p:par>
                              <p:par>
                                <p:cTn id="69" presetID="25"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4" dur="1000" fill="hold"/>
                                        <p:tgtEl>
                                          <p:spTgt spid="17"/>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86" dur="1000" fill="hold"/>
                                        <p:tgtEl>
                                          <p:spTgt spid="24"/>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98" dur="1000" fill="hold"/>
                                        <p:tgtEl>
                                          <p:spTgt spid="26"/>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6"/>
                                        </p:tgtEl>
                                      </p:cBhvr>
                                    </p:animEffect>
                                  </p:childTnLst>
                                </p:cTn>
                              </p:par>
                              <p:par>
                                <p:cTn id="103" presetID="25" presetClass="entr" presetSubtype="0"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8" dur="1000" fill="hold"/>
                                        <p:tgtEl>
                                          <p:spTgt spid="12"/>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12"/>
                                        </p:tgtEl>
                                      </p:cBhvr>
                                    </p:animEffect>
                                  </p:childTnLst>
                                </p:cTn>
                              </p:par>
                              <p:par>
                                <p:cTn id="113" presetID="25" presetClass="entr" presetSubtype="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18" dur="1000" fill="hold"/>
                                        <p:tgtEl>
                                          <p:spTgt spid="18"/>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p:cTn id="12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30" dur="1000" fill="hold"/>
                                        <p:tgtEl>
                                          <p:spTgt spid="32"/>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42" dur="1000" fill="hold"/>
                                        <p:tgtEl>
                                          <p:spTgt spid="27"/>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27"/>
                                        </p:tgtEl>
                                      </p:cBhvr>
                                    </p:animEffect>
                                  </p:childTnLst>
                                </p:cTn>
                              </p:par>
                              <p:par>
                                <p:cTn id="147" presetID="25" presetClass="entr" presetSubtype="0" fill="hold" grpId="0" nodeType="withEffect">
                                  <p:stCondLst>
                                    <p:cond delay="0"/>
                                  </p:stCondLst>
                                  <p:childTnLst>
                                    <p:set>
                                      <p:cBhvr>
                                        <p:cTn id="148" dur="1" fill="hold">
                                          <p:stCondLst>
                                            <p:cond delay="0"/>
                                          </p:stCondLst>
                                        </p:cTn>
                                        <p:tgtEl>
                                          <p:spTgt spid="13"/>
                                        </p:tgtEl>
                                        <p:attrNameLst>
                                          <p:attrName>style.visibility</p:attrName>
                                        </p:attrNameLst>
                                      </p:cBhvr>
                                      <p:to>
                                        <p:strVal val="visible"/>
                                      </p:to>
                                    </p:set>
                                    <p:anim calcmode="lin" valueType="num">
                                      <p:cBhvr>
                                        <p:cTn id="1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13"/>
                                        </p:tgtEl>
                                      </p:cBhvr>
                                    </p:animEffect>
                                  </p:childTnLst>
                                </p:cTn>
                              </p:par>
                              <p:par>
                                <p:cTn id="157" presetID="25" presetClass="entr" presetSubtype="0" fill="hold" grpId="0" nodeType="withEffect">
                                  <p:stCondLst>
                                    <p:cond delay="0"/>
                                  </p:stCondLst>
                                  <p:childTnLst>
                                    <p:set>
                                      <p:cBhvr>
                                        <p:cTn id="158" dur="1" fill="hold">
                                          <p:stCondLst>
                                            <p:cond delay="0"/>
                                          </p:stCondLst>
                                        </p:cTn>
                                        <p:tgtEl>
                                          <p:spTgt spid="19"/>
                                        </p:tgtEl>
                                        <p:attrNameLst>
                                          <p:attrName>style.visibility</p:attrName>
                                        </p:attrNameLst>
                                      </p:cBhvr>
                                      <p:to>
                                        <p:strVal val="visible"/>
                                      </p:to>
                                    </p:set>
                                    <p:anim calcmode="lin" valueType="num">
                                      <p:cBhvr>
                                        <p:cTn id="15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6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6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62" dur="1000" fill="hold"/>
                                        <p:tgtEl>
                                          <p:spTgt spid="19"/>
                                        </p:tgtEl>
                                        <p:attrNameLst>
                                          <p:attrName>ppt_h</p:attrName>
                                        </p:attrNameLst>
                                      </p:cBhvr>
                                      <p:tavLst>
                                        <p:tav tm="0">
                                          <p:val>
                                            <p:strVal val="#ppt_h"/>
                                          </p:val>
                                        </p:tav>
                                        <p:tav tm="100000">
                                          <p:val>
                                            <p:strVal val="#ppt_h"/>
                                          </p:val>
                                        </p:tav>
                                      </p:tavLst>
                                    </p:anim>
                                    <p:anim calcmode="lin" valueType="num">
                                      <p:cBhvr>
                                        <p:cTn id="16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6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66" dur="1000" decel="50000">
                                          <p:stCondLst>
                                            <p:cond delay="0"/>
                                          </p:stCondLst>
                                        </p:cTn>
                                        <p:tgtEl>
                                          <p:spTgt spid="19"/>
                                        </p:tgtEl>
                                      </p:cBhvr>
                                    </p:animEffect>
                                  </p:childTnLst>
                                </p:cTn>
                              </p:par>
                            </p:childTnLst>
                          </p:cTn>
                        </p:par>
                      </p:childTnLst>
                    </p:cTn>
                  </p:par>
                  <p:par>
                    <p:cTn id="167" fill="hold">
                      <p:stCondLst>
                        <p:cond delay="indefinite"/>
                      </p:stCondLst>
                      <p:childTnLst>
                        <p:par>
                          <p:cTn id="168" fill="hold">
                            <p:stCondLst>
                              <p:cond delay="0"/>
                            </p:stCondLst>
                            <p:childTnLst>
                              <p:par>
                                <p:cTn id="169" presetID="25" presetClass="entr" presetSubtype="0" fill="hold" grpId="0" nodeType="clickEffect">
                                  <p:stCondLst>
                                    <p:cond delay="0"/>
                                  </p:stCondLst>
                                  <p:childTnLst>
                                    <p:set>
                                      <p:cBhvr>
                                        <p:cTn id="170" dur="1" fill="hold">
                                          <p:stCondLst>
                                            <p:cond delay="0"/>
                                          </p:stCondLst>
                                        </p:cTn>
                                        <p:tgtEl>
                                          <p:spTgt spid="33"/>
                                        </p:tgtEl>
                                        <p:attrNameLst>
                                          <p:attrName>style.visibility</p:attrName>
                                        </p:attrNameLst>
                                      </p:cBhvr>
                                      <p:to>
                                        <p:strVal val="visible"/>
                                      </p:to>
                                    </p:set>
                                    <p:anim calcmode="lin" valueType="num">
                                      <p:cBhvr>
                                        <p:cTn id="171"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74" dur="1000" fill="hold"/>
                                        <p:tgtEl>
                                          <p:spTgt spid="33"/>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33"/>
                                        </p:tgtEl>
                                      </p:cBhvr>
                                    </p:animEffect>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grpId="0" nodeType="clickEffect">
                                  <p:stCondLst>
                                    <p:cond delay="0"/>
                                  </p:stCondLst>
                                  <p:childTnLst>
                                    <p:set>
                                      <p:cBhvr>
                                        <p:cTn id="182" dur="1" fill="hold">
                                          <p:stCondLst>
                                            <p:cond delay="0"/>
                                          </p:stCondLst>
                                        </p:cTn>
                                        <p:tgtEl>
                                          <p:spTgt spid="14"/>
                                        </p:tgtEl>
                                        <p:attrNameLst>
                                          <p:attrName>style.visibility</p:attrName>
                                        </p:attrNameLst>
                                      </p:cBhvr>
                                      <p:to>
                                        <p:strVal val="visible"/>
                                      </p:to>
                                    </p:set>
                                    <p:anim calcmode="lin" valueType="num">
                                      <p:cBhvr>
                                        <p:cTn id="18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86" dur="1000" fill="hold"/>
                                        <p:tgtEl>
                                          <p:spTgt spid="14"/>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14"/>
                                        </p:tgtEl>
                                      </p:cBhvr>
                                    </p:animEffect>
                                  </p:childTnLst>
                                </p:cTn>
                              </p:par>
                              <p:par>
                                <p:cTn id="191" presetID="25" presetClass="entr" presetSubtype="0" fill="hold" grpId="0" nodeType="withEffect">
                                  <p:stCondLst>
                                    <p:cond delay="0"/>
                                  </p:stCondLst>
                                  <p:childTnLst>
                                    <p:set>
                                      <p:cBhvr>
                                        <p:cTn id="192" dur="1" fill="hold">
                                          <p:stCondLst>
                                            <p:cond delay="0"/>
                                          </p:stCondLst>
                                        </p:cTn>
                                        <p:tgtEl>
                                          <p:spTgt spid="28"/>
                                        </p:tgtEl>
                                        <p:attrNameLst>
                                          <p:attrName>style.visibility</p:attrName>
                                        </p:attrNameLst>
                                      </p:cBhvr>
                                      <p:to>
                                        <p:strVal val="visible"/>
                                      </p:to>
                                    </p:set>
                                    <p:anim calcmode="lin" valueType="num">
                                      <p:cBhvr>
                                        <p:cTn id="19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9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9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96" dur="1000" fill="hold"/>
                                        <p:tgtEl>
                                          <p:spTgt spid="28"/>
                                        </p:tgtEl>
                                        <p:attrNameLst>
                                          <p:attrName>ppt_h</p:attrName>
                                        </p:attrNameLst>
                                      </p:cBhvr>
                                      <p:tavLst>
                                        <p:tav tm="0">
                                          <p:val>
                                            <p:strVal val="#ppt_h"/>
                                          </p:val>
                                        </p:tav>
                                        <p:tav tm="100000">
                                          <p:val>
                                            <p:strVal val="#ppt_h"/>
                                          </p:val>
                                        </p:tav>
                                      </p:tavLst>
                                    </p:anim>
                                    <p:anim calcmode="lin" valueType="num">
                                      <p:cBhvr>
                                        <p:cTn id="19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9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9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00" dur="1000" decel="50000">
                                          <p:stCondLst>
                                            <p:cond delay="0"/>
                                          </p:stCondLst>
                                        </p:cTn>
                                        <p:tgtEl>
                                          <p:spTgt spid="28"/>
                                        </p:tgtEl>
                                      </p:cBhvr>
                                    </p:animEffect>
                                  </p:childTnLst>
                                </p:cTn>
                              </p:par>
                              <p:par>
                                <p:cTn id="201" presetID="25" presetClass="entr" presetSubtype="0" fill="hold" grpId="0" nodeType="withEffect">
                                  <p:stCondLst>
                                    <p:cond delay="0"/>
                                  </p:stCondLst>
                                  <p:childTnLst>
                                    <p:set>
                                      <p:cBhvr>
                                        <p:cTn id="202" dur="1" fill="hold">
                                          <p:stCondLst>
                                            <p:cond delay="0"/>
                                          </p:stCondLst>
                                        </p:cTn>
                                        <p:tgtEl>
                                          <p:spTgt spid="20"/>
                                        </p:tgtEl>
                                        <p:attrNameLst>
                                          <p:attrName>style.visibility</p:attrName>
                                        </p:attrNameLst>
                                      </p:cBhvr>
                                      <p:to>
                                        <p:strVal val="visible"/>
                                      </p:to>
                                    </p:set>
                                    <p:anim calcmode="lin" valueType="num">
                                      <p:cBhvr>
                                        <p:cTn id="20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0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06" dur="1000" fill="hold"/>
                                        <p:tgtEl>
                                          <p:spTgt spid="20"/>
                                        </p:tgtEl>
                                        <p:attrNameLst>
                                          <p:attrName>ppt_h</p:attrName>
                                        </p:attrNameLst>
                                      </p:cBhvr>
                                      <p:tavLst>
                                        <p:tav tm="0">
                                          <p:val>
                                            <p:strVal val="#ppt_h"/>
                                          </p:val>
                                        </p:tav>
                                        <p:tav tm="100000">
                                          <p:val>
                                            <p:strVal val="#ppt_h"/>
                                          </p:val>
                                        </p:tav>
                                      </p:tavLst>
                                    </p:anim>
                                    <p:anim calcmode="lin" valueType="num">
                                      <p:cBhvr>
                                        <p:cTn id="20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0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0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10" dur="1000" decel="50000">
                                          <p:stCondLst>
                                            <p:cond delay="0"/>
                                          </p:stCondLst>
                                        </p:cTn>
                                        <p:tgtEl>
                                          <p:spTgt spid="20"/>
                                        </p:tgtEl>
                                      </p:cBhvr>
                                    </p:animEffect>
                                  </p:childTnLst>
                                </p:cTn>
                              </p:par>
                            </p:childTnLst>
                          </p:cTn>
                        </p:par>
                      </p:childTnLst>
                    </p:cTn>
                  </p:par>
                  <p:par>
                    <p:cTn id="211" fill="hold">
                      <p:stCondLst>
                        <p:cond delay="indefinite"/>
                      </p:stCondLst>
                      <p:childTnLst>
                        <p:par>
                          <p:cTn id="212" fill="hold">
                            <p:stCondLst>
                              <p:cond delay="0"/>
                            </p:stCondLst>
                            <p:childTnLst>
                              <p:par>
                                <p:cTn id="213" presetID="25" presetClass="entr" presetSubtype="0" fill="hold" grpId="0" nodeType="clickEffect">
                                  <p:stCondLst>
                                    <p:cond delay="0"/>
                                  </p:stCondLst>
                                  <p:childTnLst>
                                    <p:set>
                                      <p:cBhvr>
                                        <p:cTn id="214" dur="1" fill="hold">
                                          <p:stCondLst>
                                            <p:cond delay="0"/>
                                          </p:stCondLst>
                                        </p:cTn>
                                        <p:tgtEl>
                                          <p:spTgt spid="34"/>
                                        </p:tgtEl>
                                        <p:attrNameLst>
                                          <p:attrName>style.visibility</p:attrName>
                                        </p:attrNameLst>
                                      </p:cBhvr>
                                      <p:to>
                                        <p:strVal val="visible"/>
                                      </p:to>
                                    </p:set>
                                    <p:anim calcmode="lin" valueType="num">
                                      <p:cBhvr>
                                        <p:cTn id="215"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216"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217"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218" dur="1000" fill="hold"/>
                                        <p:tgtEl>
                                          <p:spTgt spid="34"/>
                                        </p:tgtEl>
                                        <p:attrNameLst>
                                          <p:attrName>ppt_h</p:attrName>
                                        </p:attrNameLst>
                                      </p:cBhvr>
                                      <p:tavLst>
                                        <p:tav tm="0">
                                          <p:val>
                                            <p:strVal val="#ppt_h"/>
                                          </p:val>
                                        </p:tav>
                                        <p:tav tm="100000">
                                          <p:val>
                                            <p:strVal val="#ppt_h"/>
                                          </p:val>
                                        </p:tav>
                                      </p:tavLst>
                                    </p:anim>
                                    <p:anim calcmode="lin" valueType="num">
                                      <p:cBhvr>
                                        <p:cTn id="219"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220"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221"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222" dur="1000" decel="50000">
                                          <p:stCondLst>
                                            <p:cond delay="0"/>
                                          </p:stCondLst>
                                        </p:cTn>
                                        <p:tgtEl>
                                          <p:spTgt spid="34"/>
                                        </p:tgtEl>
                                      </p:cBhvr>
                                    </p:animEffect>
                                  </p:childTnLst>
                                </p:cTn>
                              </p:par>
                            </p:childTnLst>
                          </p:cTn>
                        </p:par>
                      </p:childTnLst>
                    </p:cTn>
                  </p:par>
                  <p:par>
                    <p:cTn id="223" fill="hold">
                      <p:stCondLst>
                        <p:cond delay="indefinite"/>
                      </p:stCondLst>
                      <p:childTnLst>
                        <p:par>
                          <p:cTn id="224" fill="hold">
                            <p:stCondLst>
                              <p:cond delay="0"/>
                            </p:stCondLst>
                            <p:childTnLst>
                              <p:par>
                                <p:cTn id="225" presetID="25" presetClass="entr" presetSubtype="0" fill="hold" grpId="0" nodeType="clickEffect">
                                  <p:stCondLst>
                                    <p:cond delay="0"/>
                                  </p:stCondLst>
                                  <p:childTnLst>
                                    <p:set>
                                      <p:cBhvr>
                                        <p:cTn id="226" dur="1" fill="hold">
                                          <p:stCondLst>
                                            <p:cond delay="0"/>
                                          </p:stCondLst>
                                        </p:cTn>
                                        <p:tgtEl>
                                          <p:spTgt spid="21"/>
                                        </p:tgtEl>
                                        <p:attrNameLst>
                                          <p:attrName>style.visibility</p:attrName>
                                        </p:attrNameLst>
                                      </p:cBhvr>
                                      <p:to>
                                        <p:strVal val="visible"/>
                                      </p:to>
                                    </p:set>
                                    <p:anim calcmode="lin" valueType="num">
                                      <p:cBhvr>
                                        <p:cTn id="22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30" dur="1000" fill="hold"/>
                                        <p:tgtEl>
                                          <p:spTgt spid="21"/>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21"/>
                                        </p:tgtEl>
                                      </p:cBhvr>
                                    </p:animEffect>
                                  </p:childTnLst>
                                </p:cTn>
                              </p:par>
                              <p:par>
                                <p:cTn id="235" presetID="25" presetClass="entr" presetSubtype="0" fill="hold" grpId="0" nodeType="withEffect">
                                  <p:stCondLst>
                                    <p:cond delay="0"/>
                                  </p:stCondLst>
                                  <p:childTnLst>
                                    <p:set>
                                      <p:cBhvr>
                                        <p:cTn id="236" dur="1" fill="hold">
                                          <p:stCondLst>
                                            <p:cond delay="0"/>
                                          </p:stCondLst>
                                        </p:cTn>
                                        <p:tgtEl>
                                          <p:spTgt spid="15"/>
                                        </p:tgtEl>
                                        <p:attrNameLst>
                                          <p:attrName>style.visibility</p:attrName>
                                        </p:attrNameLst>
                                      </p:cBhvr>
                                      <p:to>
                                        <p:strVal val="visible"/>
                                      </p:to>
                                    </p:set>
                                    <p:anim calcmode="lin" valueType="num">
                                      <p:cBhvr>
                                        <p:cTn id="23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3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3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40" dur="1000" fill="hold"/>
                                        <p:tgtEl>
                                          <p:spTgt spid="15"/>
                                        </p:tgtEl>
                                        <p:attrNameLst>
                                          <p:attrName>ppt_h</p:attrName>
                                        </p:attrNameLst>
                                      </p:cBhvr>
                                      <p:tavLst>
                                        <p:tav tm="0">
                                          <p:val>
                                            <p:strVal val="#ppt_h"/>
                                          </p:val>
                                        </p:tav>
                                        <p:tav tm="100000">
                                          <p:val>
                                            <p:strVal val="#ppt_h"/>
                                          </p:val>
                                        </p:tav>
                                      </p:tavLst>
                                    </p:anim>
                                    <p:anim calcmode="lin" valueType="num">
                                      <p:cBhvr>
                                        <p:cTn id="24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4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44" dur="1000" decel="50000">
                                          <p:stCondLst>
                                            <p:cond delay="0"/>
                                          </p:stCondLst>
                                        </p:cTn>
                                        <p:tgtEl>
                                          <p:spTgt spid="15"/>
                                        </p:tgtEl>
                                      </p:cBhvr>
                                    </p:animEffect>
                                  </p:childTnLst>
                                </p:cTn>
                              </p:par>
                              <p:par>
                                <p:cTn id="245" presetID="25" presetClass="entr" presetSubtype="0" fill="hold" grpId="0" nodeType="withEffect">
                                  <p:stCondLst>
                                    <p:cond delay="0"/>
                                  </p:stCondLst>
                                  <p:childTnLst>
                                    <p:set>
                                      <p:cBhvr>
                                        <p:cTn id="246" dur="1" fill="hold">
                                          <p:stCondLst>
                                            <p:cond delay="0"/>
                                          </p:stCondLst>
                                        </p:cTn>
                                        <p:tgtEl>
                                          <p:spTgt spid="29"/>
                                        </p:tgtEl>
                                        <p:attrNameLst>
                                          <p:attrName>style.visibility</p:attrName>
                                        </p:attrNameLst>
                                      </p:cBhvr>
                                      <p:to>
                                        <p:strVal val="visible"/>
                                      </p:to>
                                    </p:set>
                                    <p:anim calcmode="lin" valueType="num">
                                      <p:cBhvr>
                                        <p:cTn id="24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4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4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50" dur="1000" fill="hold"/>
                                        <p:tgtEl>
                                          <p:spTgt spid="29"/>
                                        </p:tgtEl>
                                        <p:attrNameLst>
                                          <p:attrName>ppt_h</p:attrName>
                                        </p:attrNameLst>
                                      </p:cBhvr>
                                      <p:tavLst>
                                        <p:tav tm="0">
                                          <p:val>
                                            <p:strVal val="#ppt_h"/>
                                          </p:val>
                                        </p:tav>
                                        <p:tav tm="100000">
                                          <p:val>
                                            <p:strVal val="#ppt_h"/>
                                          </p:val>
                                        </p:tav>
                                      </p:tavLst>
                                    </p:anim>
                                    <p:anim calcmode="lin" valueType="num">
                                      <p:cBhvr>
                                        <p:cTn id="25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5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5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54" dur="1000" decel="50000">
                                          <p:stCondLst>
                                            <p:cond delay="0"/>
                                          </p:stCondLst>
                                        </p:cTn>
                                        <p:tgtEl>
                                          <p:spTgt spid="29"/>
                                        </p:tgtEl>
                                      </p:cBhvr>
                                    </p:animEffect>
                                  </p:childTnLst>
                                </p:cTn>
                              </p:par>
                            </p:childTnLst>
                          </p:cTn>
                        </p:par>
                      </p:childTnLst>
                    </p:cTn>
                  </p:par>
                  <p:par>
                    <p:cTn id="255" fill="hold">
                      <p:stCondLst>
                        <p:cond delay="indefinite"/>
                      </p:stCondLst>
                      <p:childTnLst>
                        <p:par>
                          <p:cTn id="256" fill="hold">
                            <p:stCondLst>
                              <p:cond delay="0"/>
                            </p:stCondLst>
                            <p:childTnLst>
                              <p:par>
                                <p:cTn id="257" presetID="25" presetClass="entr" presetSubtype="0" fill="hold" grpId="0" nodeType="clickEffect">
                                  <p:stCondLst>
                                    <p:cond delay="0"/>
                                  </p:stCondLst>
                                  <p:childTnLst>
                                    <p:set>
                                      <p:cBhvr>
                                        <p:cTn id="258" dur="1" fill="hold">
                                          <p:stCondLst>
                                            <p:cond delay="0"/>
                                          </p:stCondLst>
                                        </p:cTn>
                                        <p:tgtEl>
                                          <p:spTgt spid="35"/>
                                        </p:tgtEl>
                                        <p:attrNameLst>
                                          <p:attrName>style.visibility</p:attrName>
                                        </p:attrNameLst>
                                      </p:cBhvr>
                                      <p:to>
                                        <p:strVal val="visible"/>
                                      </p:to>
                                    </p:set>
                                    <p:anim calcmode="lin" valueType="num">
                                      <p:cBhvr>
                                        <p:cTn id="259"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60"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261"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262" dur="1000" fill="hold"/>
                                        <p:tgtEl>
                                          <p:spTgt spid="35"/>
                                        </p:tgtEl>
                                        <p:attrNameLst>
                                          <p:attrName>ppt_h</p:attrName>
                                        </p:attrNameLst>
                                      </p:cBhvr>
                                      <p:tavLst>
                                        <p:tav tm="0">
                                          <p:val>
                                            <p:strVal val="#ppt_h"/>
                                          </p:val>
                                        </p:tav>
                                        <p:tav tm="100000">
                                          <p:val>
                                            <p:strVal val="#ppt_h"/>
                                          </p:val>
                                        </p:tav>
                                      </p:tavLst>
                                    </p:anim>
                                    <p:anim calcmode="lin" valueType="num">
                                      <p:cBhvr>
                                        <p:cTn id="263"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264"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265"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266" dur="1000" decel="50000">
                                          <p:stCondLst>
                                            <p:cond delay="0"/>
                                          </p:stCondLst>
                                        </p:cTn>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0" grpId="1" animBg="1"/>
      <p:bldP spid="9" grpId="1" animBg="1"/>
      <p:bldP spid="22" grpId="0" bldLvl="0" animBg="1"/>
      <p:bldP spid="22" grpId="1" animBg="1"/>
      <p:bldP spid="8" grpId="0"/>
      <p:bldP spid="8" grpId="1"/>
      <p:bldP spid="11" grpId="0" animBg="1"/>
      <p:bldP spid="23" grpId="0"/>
      <p:bldP spid="17" grpId="0" animBg="1"/>
      <p:bldP spid="11" grpId="1" animBg="1"/>
      <p:bldP spid="23" grpId="1"/>
      <p:bldP spid="17" grpId="1" animBg="1"/>
      <p:bldP spid="24" grpId="0" animBg="1"/>
      <p:bldP spid="24" grpId="1" animBg="1"/>
      <p:bldP spid="26" grpId="0"/>
      <p:bldP spid="12" grpId="0" animBg="1"/>
      <p:bldP spid="18" grpId="0" animBg="1"/>
      <p:bldP spid="26" grpId="1"/>
      <p:bldP spid="12" grpId="1" animBg="1"/>
      <p:bldP spid="18" grpId="1" animBg="1"/>
      <p:bldP spid="32" grpId="0" bldLvl="0" animBg="1"/>
      <p:bldP spid="32" grpId="1" animBg="1"/>
      <p:bldP spid="27" grpId="0"/>
      <p:bldP spid="13" grpId="0" animBg="1"/>
      <p:bldP spid="19" grpId="0" animBg="1"/>
      <p:bldP spid="27" grpId="1"/>
      <p:bldP spid="13" grpId="1" animBg="1"/>
      <p:bldP spid="19" grpId="1" animBg="1"/>
      <p:bldP spid="33" grpId="0" bldLvl="0" animBg="1"/>
      <p:bldP spid="33" grpId="1" animBg="1"/>
      <p:bldP spid="14" grpId="0" animBg="1"/>
      <p:bldP spid="28" grpId="0"/>
      <p:bldP spid="20" grpId="0" animBg="1"/>
      <p:bldP spid="14" grpId="1" animBg="1"/>
      <p:bldP spid="28" grpId="1"/>
      <p:bldP spid="20" grpId="1" animBg="1"/>
      <p:bldP spid="34" grpId="0" bldLvl="0" animBg="1"/>
      <p:bldP spid="34" grpId="1" animBg="1"/>
      <p:bldP spid="21" grpId="0" animBg="1"/>
      <p:bldP spid="15" grpId="0" animBg="1"/>
      <p:bldP spid="29" grpId="0"/>
      <p:bldP spid="21" grpId="1" animBg="1"/>
      <p:bldP spid="15" grpId="1" animBg="1"/>
      <p:bldP spid="29" grpId="1"/>
      <p:bldP spid="35" grpId="0" bldLvl="0" animBg="1"/>
      <p:bldP spid="3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86817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a:solidFill>
                  <a:schemeClr val="tx1"/>
                </a:solidFill>
              </a:rPr>
              <a:t>3. </a:t>
            </a:r>
            <a:r>
              <a:rPr lang="zh-CN" altLang="en-US" sz="3200">
                <a:solidFill>
                  <a:schemeClr val="tx1"/>
                </a:solidFill>
              </a:rPr>
              <a:t>拉波夫叙事的应用</a:t>
            </a:r>
            <a:endParaRPr lang="zh-CN" altLang="en-US" sz="3200">
              <a:solidFill>
                <a:schemeClr val="tx1"/>
              </a:solidFill>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1"/>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1</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pic>
        <p:nvPicPr>
          <p:cNvPr id="5" name="图片 4" descr="984fbb2f818945518ca8cb8bd1e9e885_th"/>
          <p:cNvPicPr>
            <a:picLocks noChangeAspect="1"/>
          </p:cNvPicPr>
          <p:nvPr/>
        </p:nvPicPr>
        <p:blipFill>
          <a:blip r:embed="rId12"/>
          <a:stretch>
            <a:fillRect/>
          </a:stretch>
        </p:blipFill>
        <p:spPr>
          <a:xfrm>
            <a:off x="-36195" y="1995170"/>
            <a:ext cx="2477770" cy="3377565"/>
          </a:xfrm>
          <a:prstGeom prst="rect">
            <a:avLst/>
          </a:prstGeom>
        </p:spPr>
      </p:pic>
      <p:pic>
        <p:nvPicPr>
          <p:cNvPr id="5124" name="图片 6" descr="logo横版 png"/>
          <p:cNvPicPr>
            <a:picLocks noChangeAspect="1"/>
          </p:cNvPicPr>
          <p:nvPr/>
        </p:nvPicPr>
        <p:blipFill>
          <a:blip r:embed="rId13"/>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a:ln>
            <a:solidFill>
              <a:schemeClr val="tx1"/>
            </a:solidFill>
          </a:ln>
        </p:spPr>
      </p:pic>
      <p:sp>
        <p:nvSpPr>
          <p:cNvPr id="5" name="圆角矩形 4"/>
          <p:cNvSpPr/>
          <p:nvPr/>
        </p:nvSpPr>
        <p:spPr>
          <a:xfrm>
            <a:off x="252095" y="123825"/>
            <a:ext cx="3096260" cy="575945"/>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rPr>
              <a:t>点题（</a:t>
            </a:r>
            <a:r>
              <a:rPr lang="en-US" altLang="zh-CN" sz="2800" kern="100">
                <a:solidFill>
                  <a:srgbClr val="FFFF00"/>
                </a:solidFill>
                <a:effectLst/>
                <a:latin typeface="Times New Roman" panose="02020603050405020304" charset="0"/>
                <a:ea typeface="宋体" panose="02010600030101010101" pitchFamily="2" charset="-122"/>
                <a:sym typeface="+mn-ea"/>
              </a:rPr>
              <a:t>Abstract</a:t>
            </a:r>
            <a:r>
              <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rPr>
              <a:t>）</a:t>
            </a:r>
            <a:endPar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6" name="圆角矩形 5"/>
          <p:cNvSpPr/>
          <p:nvPr/>
        </p:nvSpPr>
        <p:spPr>
          <a:xfrm>
            <a:off x="179705" y="988060"/>
            <a:ext cx="3423920" cy="575945"/>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rPr>
              <a:t>指向(Orientation)</a:t>
            </a:r>
            <a:endPar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3420110" y="123825"/>
            <a:ext cx="5473700" cy="1198880"/>
          </a:xfrm>
          <a:prstGeom prst="rect">
            <a:avLst/>
          </a:prstGeom>
          <a:noFill/>
        </p:spPr>
        <p:txBody>
          <a:bodyPr wrap="square" rtlCol="0">
            <a:spAutoFit/>
          </a:bodyPr>
          <a:p>
            <a:r>
              <a:rPr lang="en-US" altLang="zh-CN">
                <a:latin typeface="Times New Roman" panose="02020603050405020304"/>
                <a:ea typeface="宋体" panose="02010600030101010101" pitchFamily="2" charset="-122"/>
                <a:sym typeface="+mn-ea"/>
              </a:rPr>
              <a:t>       </a:t>
            </a:r>
            <a:r>
              <a:rPr lang="en-US" altLang="zh-CN" sz="2400">
                <a:latin typeface="Times New Roman" panose="02020603050405020304"/>
                <a:ea typeface="宋体" panose="02010600030101010101" pitchFamily="2" charset="-122"/>
                <a:sym typeface="+mn-ea"/>
              </a:rPr>
              <a:t>My wife and I wanted to share our new home with family and friends by hosting a small gathering in the early summer. </a:t>
            </a:r>
            <a:endParaRPr lang="zh-CN" altLang="en-US" sz="2400"/>
          </a:p>
        </p:txBody>
      </p:sp>
      <p:sp>
        <p:nvSpPr>
          <p:cNvPr id="8" name="圆角矩形 7"/>
          <p:cNvSpPr/>
          <p:nvPr/>
        </p:nvSpPr>
        <p:spPr>
          <a:xfrm>
            <a:off x="4500245" y="339725"/>
            <a:ext cx="2447925" cy="57721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ln w="28575">
            <a:solidFill>
              <a:srgbClr val="F92557"/>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Times New Roman" panose="02020603050405020304" charset="0"/>
              </a:rPr>
              <a:t>家庭聚会</a:t>
            </a:r>
            <a:endParaRPr lang="zh-CN" altLang="en-US" sz="2400" b="1">
              <a:solidFill>
                <a:schemeClr val="tx1"/>
              </a:solidFill>
              <a:latin typeface="Times New Roman" panose="02020603050405020304" charset="0"/>
            </a:endParaRPr>
          </a:p>
        </p:txBody>
      </p:sp>
      <p:sp>
        <p:nvSpPr>
          <p:cNvPr id="9" name="圆角矩形 8"/>
          <p:cNvSpPr/>
          <p:nvPr/>
        </p:nvSpPr>
        <p:spPr>
          <a:xfrm>
            <a:off x="3474085" y="195580"/>
            <a:ext cx="5265420" cy="1008380"/>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楷体" panose="02010609060101010101" charset="-122"/>
                <a:ea typeface="楷体" panose="02010609060101010101" charset="-122"/>
              </a:rPr>
              <a:t>作用：能让学生</a:t>
            </a:r>
            <a:r>
              <a:rPr lang="zh-CN" altLang="en-US" sz="2400">
                <a:solidFill>
                  <a:schemeClr val="tx1"/>
                </a:solidFill>
                <a:latin typeface="楷体" panose="02010609060101010101" charset="-122"/>
                <a:ea typeface="楷体" panose="02010609060101010101" charset="-122"/>
                <a:sym typeface="+mn-ea"/>
              </a:rPr>
              <a:t>俯瞰</a:t>
            </a:r>
            <a:r>
              <a:rPr lang="zh-CN" altLang="en-US" sz="2400">
                <a:solidFill>
                  <a:schemeClr val="tx1"/>
                </a:solidFill>
                <a:latin typeface="楷体" panose="02010609060101010101" charset="-122"/>
                <a:ea typeface="楷体" panose="02010609060101010101" charset="-122"/>
              </a:rPr>
              <a:t>原文，迅速激发</a:t>
            </a:r>
            <a:r>
              <a:rPr lang="en-US" altLang="zh-CN" sz="2400">
                <a:solidFill>
                  <a:schemeClr val="tx1"/>
                </a:solidFill>
                <a:latin typeface="楷体" panose="02010609060101010101" charset="-122"/>
                <a:ea typeface="楷体" panose="02010609060101010101" charset="-122"/>
              </a:rPr>
              <a:t> </a:t>
            </a:r>
            <a:endParaRPr lang="en-US" altLang="zh-CN" sz="2400">
              <a:solidFill>
                <a:schemeClr val="tx1"/>
              </a:solidFill>
              <a:latin typeface="楷体" panose="02010609060101010101" charset="-122"/>
              <a:ea typeface="楷体" panose="02010609060101010101" charset="-122"/>
            </a:endParaRPr>
          </a:p>
          <a:p>
            <a:pPr algn="ctr"/>
            <a:r>
              <a:rPr lang="en-US" altLang="zh-CN" sz="2400">
                <a:solidFill>
                  <a:schemeClr val="tx1"/>
                </a:solidFill>
                <a:latin typeface="楷体" panose="02010609060101010101" charset="-122"/>
                <a:ea typeface="楷体" panose="02010609060101010101" charset="-122"/>
              </a:rPr>
              <a:t>  </a:t>
            </a:r>
            <a:r>
              <a:rPr lang="zh-CN" altLang="en-US" sz="2400">
                <a:solidFill>
                  <a:schemeClr val="tx1"/>
                </a:solidFill>
                <a:latin typeface="楷体" panose="02010609060101010101" charset="-122"/>
                <a:ea typeface="楷体" panose="02010609060101010101" charset="-122"/>
              </a:rPr>
              <a:t>他们的阅读兴趣和好奇心。</a:t>
            </a:r>
            <a:endParaRPr lang="zh-CN" altLang="en-US" sz="2400">
              <a:solidFill>
                <a:schemeClr val="tx1"/>
              </a:solidFill>
              <a:latin typeface="楷体" panose="02010609060101010101" charset="-122"/>
              <a:ea typeface="楷体" panose="02010609060101010101" charset="-122"/>
            </a:endParaRPr>
          </a:p>
        </p:txBody>
      </p:sp>
      <p:graphicFrame>
        <p:nvGraphicFramePr>
          <p:cNvPr id="11" name="表格 10"/>
          <p:cNvGraphicFramePr>
            <a:graphicFrameLocks noGrp="1"/>
          </p:cNvGraphicFramePr>
          <p:nvPr>
            <p:custDataLst>
              <p:tags r:id="rId4"/>
            </p:custDataLst>
          </p:nvPr>
        </p:nvGraphicFramePr>
        <p:xfrm>
          <a:off x="179705" y="1635760"/>
          <a:ext cx="3959225" cy="3352800"/>
        </p:xfrm>
        <a:graphic>
          <a:graphicData uri="http://schemas.openxmlformats.org/drawingml/2006/table">
            <a:tbl>
              <a:tblPr firstRow="1" bandRow="1">
                <a:tableStyleId>{BC89EF96-8CEA-46FF-86C4-4CE0E7609802}</a:tableStyleId>
              </a:tblPr>
              <a:tblGrid>
                <a:gridCol w="861695"/>
                <a:gridCol w="3097530"/>
              </a:tblGrid>
              <a:tr h="473710">
                <a:tc>
                  <a:txBody>
                    <a:bodyPr wrap="square"/>
                    <a:p>
                      <a:pPr algn="ctr">
                        <a:lnSpc>
                          <a:spcPct val="125000"/>
                        </a:lnSpc>
                      </a:pPr>
                      <a:r>
                        <a:rPr lang="zh-CN" altLang="en-US" sz="2000" b="1">
                          <a:solidFill>
                            <a:srgbClr val="FF0000"/>
                          </a:solidFill>
                          <a:latin typeface="宋体" panose="02010600030101010101" pitchFamily="2" charset="-122"/>
                          <a:ea typeface="宋体" panose="02010600030101010101" pitchFamily="2" charset="-122"/>
                          <a:cs typeface="Times New Roman" panose="02020603050405020304" charset="0"/>
                        </a:rPr>
                        <a:t>时间</a:t>
                      </a:r>
                      <a:endParaRPr lang="zh-CN" altLang="en-US" sz="2000" b="1">
                        <a:solidFill>
                          <a:srgbClr val="FF0000"/>
                        </a:solidFill>
                        <a:latin typeface="宋体" panose="02010600030101010101" pitchFamily="2" charset="-122"/>
                        <a:ea typeface="宋体" panose="02010600030101010101" pitchFamily="2" charset="-122"/>
                        <a:cs typeface="Times New Roman" panose="02020603050405020304" charset="0"/>
                      </a:endParaRPr>
                    </a:p>
                  </a:txBody>
                  <a:tcPr vert="horz"/>
                </a:tc>
                <a:tc>
                  <a:txBody>
                    <a:bodyPr wrap="square"/>
                    <a:p>
                      <a:pPr algn="ctr">
                        <a:lnSpc>
                          <a:spcPct val="125000"/>
                        </a:lnSpc>
                      </a:pPr>
                      <a:endParaRPr lang="zh-CN" altLang="en-US" sz="2000" b="0">
                        <a:latin typeface="Times New Roman" panose="02020603050405020304" charset="0"/>
                        <a:cs typeface="Times New Roman" panose="02020603050405020304" charset="0"/>
                      </a:endParaRPr>
                    </a:p>
                  </a:txBody>
                  <a:tcPr vert="horz"/>
                </a:tc>
              </a:tr>
              <a:tr h="790575">
                <a:tc>
                  <a:txBody>
                    <a:bodyPr wrap="square"/>
                    <a:p>
                      <a:pPr marL="0" marR="0" algn="ctr" rtl="0" eaLnBrk="1" fontAlgn="auto" latinLnBrk="0" hangingPunct="1">
                        <a:lnSpc>
                          <a:spcPct val="125000"/>
                        </a:lnSpc>
                        <a:buClrTx/>
                        <a:buSzTx/>
                        <a:buFontTx/>
                        <a:buNone/>
                      </a:pPr>
                      <a:r>
                        <a:rPr lang="zh-CN" altLang="en-US" sz="2000" b="1">
                          <a:solidFill>
                            <a:srgbClr val="00B0F0"/>
                          </a:solidFill>
                          <a:latin typeface="宋体" panose="02010600030101010101" pitchFamily="2" charset="-122"/>
                          <a:ea typeface="宋体" panose="02010600030101010101" pitchFamily="2" charset="-122"/>
                          <a:cs typeface="Times New Roman" panose="02020603050405020304" charset="0"/>
                        </a:rPr>
                        <a:t>地点</a:t>
                      </a:r>
                      <a:endParaRPr lang="zh-CN" altLang="en-US" sz="2000" b="1">
                        <a:solidFill>
                          <a:srgbClr val="00B0F0"/>
                        </a:solidFill>
                        <a:latin typeface="宋体" panose="02010600030101010101" pitchFamily="2" charset="-122"/>
                        <a:ea typeface="宋体" panose="02010600030101010101" pitchFamily="2" charset="-122"/>
                        <a:cs typeface="Times New Roman" panose="02020603050405020304" charset="0"/>
                      </a:endParaRPr>
                    </a:p>
                  </a:txBody>
                  <a:tcPr vert="horz">
                    <a:noFill/>
                  </a:tcPr>
                </a:tc>
                <a:tc>
                  <a:txBody>
                    <a:bodyPr wrap="square"/>
                    <a:p>
                      <a:pPr marL="0" marR="0" algn="ctr" rtl="0" eaLnBrk="1" fontAlgn="auto" latinLnBrk="0" hangingPunct="1">
                        <a:lnSpc>
                          <a:spcPct val="125000"/>
                        </a:lnSpc>
                        <a:buClrTx/>
                        <a:buSzTx/>
                        <a:buFontTx/>
                        <a:buNone/>
                      </a:pPr>
                      <a:endParaRPr lang="zh-CN" altLang="en-US" sz="2000" b="1">
                        <a:latin typeface="宋体" panose="02010600030101010101" pitchFamily="2" charset="-122"/>
                        <a:ea typeface="宋体" panose="02010600030101010101" pitchFamily="2" charset="-122"/>
                        <a:cs typeface="Times New Roman" panose="02020603050405020304" charset="0"/>
                      </a:endParaRPr>
                    </a:p>
                  </a:txBody>
                  <a:tcPr vert="horz">
                    <a:noFill/>
                  </a:tcPr>
                </a:tc>
              </a:tr>
              <a:tr h="473075">
                <a:tc>
                  <a:txBody>
                    <a:bodyPr wrap="square"/>
                    <a:p>
                      <a:pPr marL="0" marR="0" algn="ctr" rtl="0" eaLnBrk="1" fontAlgn="auto" latinLnBrk="0" hangingPunct="1">
                        <a:lnSpc>
                          <a:spcPct val="125000"/>
                        </a:lnSpc>
                        <a:buClrTx/>
                        <a:buSzTx/>
                        <a:buFontTx/>
                        <a:buNone/>
                      </a:pPr>
                      <a:r>
                        <a:rPr lang="en-US" altLang="zh-CN" sz="2000" b="1">
                          <a:solidFill>
                            <a:srgbClr val="7030A0"/>
                          </a:solidFill>
                          <a:latin typeface="Times New Roman" panose="02020603050405020304" charset="0"/>
                          <a:cs typeface="Times New Roman" panose="02020603050405020304" charset="0"/>
                        </a:rPr>
                        <a:t>人物</a:t>
                      </a:r>
                      <a:endParaRPr lang="en-US" altLang="zh-CN" sz="2000" b="1">
                        <a:solidFill>
                          <a:srgbClr val="7030A0"/>
                        </a:solidFill>
                        <a:latin typeface="Times New Roman" panose="02020603050405020304" charset="0"/>
                        <a:cs typeface="Times New Roman" panose="02020603050405020304" charset="0"/>
                      </a:endParaRPr>
                    </a:p>
                  </a:txBody>
                  <a:tcPr vert="horz"/>
                </a:tc>
                <a:tc>
                  <a:txBody>
                    <a:bodyPr wrap="square"/>
                    <a:p>
                      <a:pPr marL="0" marR="0" algn="ctr" rtl="0" eaLnBrk="1" fontAlgn="auto" latinLnBrk="0" hangingPunct="1">
                        <a:lnSpc>
                          <a:spcPct val="125000"/>
                        </a:lnSpc>
                        <a:buClrTx/>
                        <a:buSzTx/>
                        <a:buFontTx/>
                        <a:buNone/>
                      </a:pPr>
                      <a:endParaRPr lang="en-US" altLang="zh-CN" sz="2000">
                        <a:latin typeface="Times New Roman" panose="02020603050405020304" charset="0"/>
                        <a:cs typeface="Times New Roman" panose="02020603050405020304" charset="0"/>
                      </a:endParaRPr>
                    </a:p>
                  </a:txBody>
                  <a:tcPr vert="horz"/>
                </a:tc>
              </a:tr>
              <a:tr h="1615440">
                <a:tc>
                  <a:txBody>
                    <a:bodyPr wrap="square"/>
                    <a:p>
                      <a:pPr marL="0" marR="0" algn="ctr" rtl="0" eaLnBrk="1" fontAlgn="auto" latinLnBrk="0" hangingPunct="1">
                        <a:lnSpc>
                          <a:spcPct val="125000"/>
                        </a:lnSpc>
                        <a:buClrTx/>
                        <a:buSzTx/>
                        <a:buFontTx/>
                        <a:buNone/>
                      </a:pPr>
                      <a:r>
                        <a:rPr lang="en-US" altLang="zh-CN" sz="2000" b="1">
                          <a:solidFill>
                            <a:srgbClr val="00B050"/>
                          </a:solidFill>
                          <a:latin typeface="Times New Roman" panose="02020603050405020304" charset="0"/>
                          <a:cs typeface="Times New Roman" panose="02020603050405020304" charset="0"/>
                        </a:rPr>
                        <a:t>背景</a:t>
                      </a:r>
                      <a:endParaRPr lang="en-US" altLang="zh-CN" sz="2000" b="1">
                        <a:solidFill>
                          <a:srgbClr val="00B050"/>
                        </a:solidFill>
                        <a:latin typeface="Times New Roman" panose="02020603050405020304" charset="0"/>
                        <a:cs typeface="Times New Roman" panose="02020603050405020304" charset="0"/>
                      </a:endParaRPr>
                    </a:p>
                  </a:txBody>
                  <a:tcPr vert="horz">
                    <a:noFill/>
                  </a:tcPr>
                </a:tc>
                <a:tc>
                  <a:txBody>
                    <a:bodyPr wrap="square"/>
                    <a:p>
                      <a:pPr marL="0" marR="0" algn="dist" rtl="0" eaLnBrk="1" fontAlgn="auto" latinLnBrk="0" hangingPunct="1">
                        <a:lnSpc>
                          <a:spcPct val="125000"/>
                        </a:lnSpc>
                        <a:buClrTx/>
                        <a:buSzTx/>
                        <a:buFontTx/>
                        <a:buNone/>
                      </a:pPr>
                      <a:endParaRPr lang="en-US" altLang="zh-CN" sz="2000" kern="1200">
                        <a:solidFill>
                          <a:srgbClr val="00B050"/>
                        </a:solidFill>
                        <a:latin typeface="Times New Roman" panose="02020603050405020304" charset="0"/>
                        <a:ea typeface="+mn-ea"/>
                        <a:cs typeface="Times New Roman" panose="02020603050405020304" charset="0"/>
                      </a:endParaRPr>
                    </a:p>
                    <a:p>
                      <a:pPr marL="0" marR="0" algn="dist" rtl="0" eaLnBrk="1" fontAlgn="auto" latinLnBrk="0" hangingPunct="1">
                        <a:lnSpc>
                          <a:spcPct val="125000"/>
                        </a:lnSpc>
                        <a:buClrTx/>
                        <a:buSzTx/>
                        <a:buFontTx/>
                        <a:buNone/>
                      </a:pPr>
                      <a:endParaRPr lang="en-US" altLang="zh-CN" sz="2000" kern="1200">
                        <a:solidFill>
                          <a:srgbClr val="00B050"/>
                        </a:solidFill>
                        <a:latin typeface="Times New Roman" panose="02020603050405020304" charset="0"/>
                        <a:ea typeface="+mn-ea"/>
                        <a:cs typeface="Times New Roman" panose="02020603050405020304" charset="0"/>
                      </a:endParaRPr>
                    </a:p>
                    <a:p>
                      <a:pPr marL="0" marR="0" algn="dist" rtl="0" eaLnBrk="1" fontAlgn="auto" latinLnBrk="0" hangingPunct="1">
                        <a:lnSpc>
                          <a:spcPct val="125000"/>
                        </a:lnSpc>
                        <a:buClrTx/>
                        <a:buSzTx/>
                        <a:buFontTx/>
                        <a:buNone/>
                      </a:pPr>
                      <a:endParaRPr lang="en-US" altLang="zh-CN" sz="2000" kern="1200">
                        <a:solidFill>
                          <a:srgbClr val="00B050"/>
                        </a:solidFill>
                        <a:latin typeface="Times New Roman" panose="02020603050405020304" charset="0"/>
                        <a:ea typeface="+mn-ea"/>
                        <a:cs typeface="Times New Roman" panose="02020603050405020304" charset="0"/>
                      </a:endParaRPr>
                    </a:p>
                    <a:p>
                      <a:pPr marL="0" marR="0" algn="dist" rtl="0" eaLnBrk="1" fontAlgn="auto" latinLnBrk="0" hangingPunct="1">
                        <a:lnSpc>
                          <a:spcPct val="125000"/>
                        </a:lnSpc>
                        <a:buClrTx/>
                        <a:buSzTx/>
                        <a:buFontTx/>
                        <a:buNone/>
                      </a:pPr>
                      <a:endParaRPr lang="en-US" altLang="zh-CN" sz="2000" kern="1200">
                        <a:solidFill>
                          <a:srgbClr val="00B050"/>
                        </a:solidFill>
                        <a:latin typeface="Times New Roman" panose="02020603050405020304" charset="0"/>
                        <a:ea typeface="+mn-ea"/>
                        <a:cs typeface="Times New Roman" panose="02020603050405020304" charset="0"/>
                      </a:endParaRPr>
                    </a:p>
                  </a:txBody>
                  <a:tcPr vert="horz">
                    <a:noFill/>
                  </a:tcPr>
                </a:tc>
              </a:tr>
            </a:tbl>
          </a:graphicData>
        </a:graphic>
      </p:graphicFrame>
      <p:sp>
        <p:nvSpPr>
          <p:cNvPr id="12" name="文本框 11"/>
          <p:cNvSpPr txBox="1"/>
          <p:nvPr/>
        </p:nvSpPr>
        <p:spPr>
          <a:xfrm>
            <a:off x="4284345" y="1348105"/>
            <a:ext cx="4573270" cy="3703320"/>
          </a:xfrm>
          <a:prstGeom prst="rect">
            <a:avLst/>
          </a:prstGeom>
          <a:noFill/>
          <a:ln w="19050">
            <a:solidFill>
              <a:srgbClr val="FF0000"/>
            </a:solidFill>
            <a:prstDash val="sysDot"/>
          </a:ln>
        </p:spPr>
        <p:txBody>
          <a:bodyPr wrap="square" rtlCol="0">
            <a:noAutofit/>
          </a:bodyPr>
          <a:p>
            <a:pPr algn="just"/>
            <a:r>
              <a:rPr lang="en-US" altLang="zh-CN">
                <a:latin typeface="Times New Roman" panose="02020603050405020304" charset="0"/>
                <a:cs typeface="Times New Roman" panose="02020603050405020304" charset="0"/>
              </a:rPr>
              <a:t>       My wife and I wanted to share our new home with family and friends by hosting a small gathering in the early summer. She had prepared lots of snacks, while my job was to have the backyard in order.</a:t>
            </a:r>
            <a:endParaRPr lang="en-US" altLang="zh-CN">
              <a:latin typeface="Times New Roman" panose="02020603050405020304" charset="0"/>
              <a:cs typeface="Times New Roman" panose="02020603050405020304" charset="0"/>
            </a:endParaRPr>
          </a:p>
          <a:p>
            <a:pPr algn="just"/>
            <a:r>
              <a:rPr lang="en-US" altLang="zh-CN">
                <a:latin typeface="Times New Roman" panose="02020603050405020304" charset="0"/>
                <a:cs typeface="Times New Roman" panose="02020603050405020304" charset="0"/>
              </a:rPr>
              <a:t>       There was plenty of space for the kids to run and play. There was just one thing I hadn’t counted on: my brother chose to bring his dog Toby, a 50-pound ball of fire. Though friendly, he could easily knock over my niece’s small boys and my six-month-old granddaughter. So, when my brother showed up, I asked him to watch Toby and keep him outside.</a:t>
            </a:r>
            <a:endParaRPr lang="zh-CN" altLang="en-US">
              <a:latin typeface="Times New Roman" panose="02020603050405020304" charset="0"/>
              <a:cs typeface="Times New Roman" panose="02020603050405020304" charset="0"/>
            </a:endParaRPr>
          </a:p>
        </p:txBody>
      </p:sp>
      <p:cxnSp>
        <p:nvCxnSpPr>
          <p:cNvPr id="13" name="直接连接符 12"/>
          <p:cNvCxnSpPr/>
          <p:nvPr/>
        </p:nvCxnSpPr>
        <p:spPr>
          <a:xfrm>
            <a:off x="4716145" y="1708150"/>
            <a:ext cx="1584325" cy="0"/>
          </a:xfrm>
          <a:prstGeom prst="line">
            <a:avLst/>
          </a:prstGeom>
          <a:ln w="28575">
            <a:solidFill>
              <a:srgbClr val="7030A0"/>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5508625" y="3580130"/>
            <a:ext cx="1080135" cy="0"/>
          </a:xfrm>
          <a:prstGeom prst="line">
            <a:avLst/>
          </a:prstGeom>
          <a:ln w="28575">
            <a:solidFill>
              <a:srgbClr val="7030A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5940425" y="2211705"/>
            <a:ext cx="1944370"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1188085" y="1635760"/>
            <a:ext cx="2795905" cy="422910"/>
          </a:xfrm>
          <a:prstGeom prst="rect">
            <a:avLst/>
          </a:prstGeom>
          <a:noFill/>
        </p:spPr>
        <p:txBody>
          <a:bodyPr wrap="square" rtlCol="0">
            <a:noAutofit/>
          </a:bodyPr>
          <a:p>
            <a:r>
              <a:rPr lang="en-US" altLang="zh-CN" sz="2400">
                <a:solidFill>
                  <a:srgbClr val="F92557"/>
                </a:solidFill>
                <a:latin typeface="Times New Roman" panose="02020603050405020304" charset="0"/>
                <a:cs typeface="Times New Roman" panose="02020603050405020304" charset="0"/>
                <a:sym typeface="+mn-ea"/>
              </a:rPr>
              <a:t>in the early summer</a:t>
            </a:r>
            <a:endParaRPr lang="en-US" altLang="zh-CN" sz="2400">
              <a:solidFill>
                <a:srgbClr val="F92557"/>
              </a:solidFill>
              <a:latin typeface="Times New Roman" panose="02020603050405020304" charset="0"/>
              <a:cs typeface="Times New Roman" panose="02020603050405020304" charset="0"/>
              <a:sym typeface="+mn-ea"/>
            </a:endParaRPr>
          </a:p>
        </p:txBody>
      </p:sp>
      <p:sp>
        <p:nvSpPr>
          <p:cNvPr id="18" name="文本框 17"/>
          <p:cNvSpPr txBox="1"/>
          <p:nvPr/>
        </p:nvSpPr>
        <p:spPr>
          <a:xfrm>
            <a:off x="1042670" y="2954655"/>
            <a:ext cx="3096260" cy="422910"/>
          </a:xfrm>
          <a:prstGeom prst="rect">
            <a:avLst/>
          </a:prstGeom>
          <a:noFill/>
        </p:spPr>
        <p:txBody>
          <a:bodyPr wrap="square" rtlCol="0">
            <a:noAutofit/>
          </a:bodyPr>
          <a:p>
            <a:r>
              <a:rPr lang="en-US" altLang="zh-CN" sz="2400">
                <a:solidFill>
                  <a:srgbClr val="7030A0"/>
                </a:solidFill>
                <a:latin typeface="Times New Roman" panose="02020603050405020304" charset="0"/>
                <a:cs typeface="Times New Roman" panose="02020603050405020304" charset="0"/>
              </a:rPr>
              <a:t>my wife , I , my brothe</a:t>
            </a:r>
            <a:r>
              <a:rPr lang="en-US" altLang="zh-CN" sz="2400">
                <a:latin typeface="Times New Roman" panose="02020603050405020304" charset="0"/>
                <a:cs typeface="Times New Roman" panose="02020603050405020304" charset="0"/>
              </a:rPr>
              <a:t>r</a:t>
            </a:r>
            <a:endParaRPr lang="en-US" altLang="zh-CN" sz="2400">
              <a:latin typeface="Times New Roman" panose="02020603050405020304" charset="0"/>
              <a:cs typeface="Times New Roman" panose="02020603050405020304" charset="0"/>
            </a:endParaRPr>
          </a:p>
        </p:txBody>
      </p:sp>
      <p:cxnSp>
        <p:nvCxnSpPr>
          <p:cNvPr id="19" name="直接连接符 18"/>
          <p:cNvCxnSpPr/>
          <p:nvPr/>
        </p:nvCxnSpPr>
        <p:spPr>
          <a:xfrm>
            <a:off x="4860290" y="2715895"/>
            <a:ext cx="1151890" cy="0"/>
          </a:xfrm>
          <a:prstGeom prst="line">
            <a:avLst/>
          </a:prstGeom>
          <a:ln w="28575">
            <a:solidFill>
              <a:srgbClr val="00B0F0"/>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5796280" y="4948555"/>
            <a:ext cx="1656080" cy="0"/>
          </a:xfrm>
          <a:prstGeom prst="line">
            <a:avLst/>
          </a:prstGeom>
          <a:ln w="28575">
            <a:solidFill>
              <a:srgbClr val="00B0F0"/>
            </a:solidFill>
          </a:ln>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1043940" y="2130425"/>
            <a:ext cx="2795905" cy="752475"/>
          </a:xfrm>
          <a:prstGeom prst="rect">
            <a:avLst/>
          </a:prstGeom>
          <a:noFill/>
          <a:ln>
            <a:solidFill>
              <a:srgbClr val="00B0F0"/>
            </a:solidFill>
          </a:ln>
        </p:spPr>
        <p:txBody>
          <a:bodyPr wrap="square" rtlCol="0">
            <a:noAutofit/>
          </a:bodyPr>
          <a:p>
            <a:pPr algn="l"/>
            <a:r>
              <a:rPr lang="en-US" altLang="zh-CN" sz="2400">
                <a:solidFill>
                  <a:srgbClr val="00B0F0"/>
                </a:solidFill>
                <a:latin typeface="Times New Roman" panose="02020603050405020304" charset="0"/>
                <a:cs typeface="Times New Roman" panose="02020603050405020304" charset="0"/>
                <a:sym typeface="+mn-ea"/>
              </a:rPr>
              <a:t>in the backyard and indoors</a:t>
            </a:r>
            <a:endParaRPr lang="en-US" altLang="zh-CN" sz="2400">
              <a:solidFill>
                <a:srgbClr val="00B0F0"/>
              </a:solidFill>
              <a:latin typeface="Times New Roman" panose="02020603050405020304" charset="0"/>
              <a:cs typeface="Times New Roman" panose="02020603050405020304" charset="0"/>
              <a:sym typeface="+mn-ea"/>
            </a:endParaRPr>
          </a:p>
        </p:txBody>
      </p:sp>
      <p:cxnSp>
        <p:nvCxnSpPr>
          <p:cNvPr id="23" name="直接连接符 22"/>
          <p:cNvCxnSpPr/>
          <p:nvPr/>
        </p:nvCxnSpPr>
        <p:spPr>
          <a:xfrm flipV="1">
            <a:off x="5652135" y="3291840"/>
            <a:ext cx="3024505" cy="3619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flipV="1">
            <a:off x="4427855" y="3580130"/>
            <a:ext cx="4321175" cy="1778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4356100" y="3868420"/>
            <a:ext cx="2808605"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7956550" y="2211705"/>
            <a:ext cx="864235" cy="1778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4284345" y="2499995"/>
            <a:ext cx="2447925"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
        <p:nvSpPr>
          <p:cNvPr id="28" name="文本框 27"/>
          <p:cNvSpPr txBox="1"/>
          <p:nvPr/>
        </p:nvSpPr>
        <p:spPr>
          <a:xfrm>
            <a:off x="1042670" y="3467735"/>
            <a:ext cx="3097530" cy="1476375"/>
          </a:xfrm>
          <a:prstGeom prst="rect">
            <a:avLst/>
          </a:prstGeom>
          <a:noFill/>
        </p:spPr>
        <p:txBody>
          <a:bodyPr wrap="square" rtlCol="0">
            <a:spAutoFit/>
          </a:bodyPr>
          <a:p>
            <a:pPr marL="0" marR="0" algn="just" rtl="0" eaLnBrk="1" fontAlgn="auto" latinLnBrk="0" hangingPunct="1">
              <a:lnSpc>
                <a:spcPct val="125000"/>
              </a:lnSpc>
              <a:buClrTx/>
              <a:buSzTx/>
              <a:buFontTx/>
              <a:buNone/>
            </a:pPr>
            <a:r>
              <a:rPr lang="en-US" altLang="zh-CN">
                <a:solidFill>
                  <a:srgbClr val="00B050"/>
                </a:solidFill>
                <a:latin typeface="Times New Roman" panose="02020603050405020304" charset="0"/>
                <a:cs typeface="Times New Roman" panose="02020603050405020304" charset="0"/>
                <a:sym typeface="+mn-ea"/>
              </a:rPr>
              <a:t>the preparation for the gathering and the potential problems caused by my brother bringing his dog</a:t>
            </a:r>
            <a:endParaRPr lang="zh-CN" altLang="en-US"/>
          </a:p>
        </p:txBody>
      </p:sp>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ircle(in)">
                                      <p:cBhvr>
                                        <p:cTn id="67" dur="2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5" dur="1000" fill="hold"/>
                                        <p:tgtEl>
                                          <p:spTgt spid="1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7" dur="1000" fill="hold"/>
                                        <p:tgtEl>
                                          <p:spTgt spid="15"/>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99" dur="1000" fill="hold"/>
                                        <p:tgtEl>
                                          <p:spTgt spid="17"/>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25"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11" dur="1000" fill="hold"/>
                                        <p:tgtEl>
                                          <p:spTgt spid="19"/>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19"/>
                                        </p:tgtEl>
                                      </p:cBhvr>
                                    </p:animEffect>
                                  </p:childTnLst>
                                </p:cTn>
                              </p:par>
                              <p:par>
                                <p:cTn id="116" presetID="25" presetClass="entr" presetSubtype="0" fill="hold" nodeType="with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p:cTn id="11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21" dur="1000" fill="hold"/>
                                        <p:tgtEl>
                                          <p:spTgt spid="20"/>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20"/>
                                        </p:tgtEl>
                                      </p:cBhvr>
                                    </p:animEffect>
                                  </p:childTnLst>
                                </p:cTn>
                              </p:par>
                            </p:childTnLst>
                          </p:cTn>
                        </p:par>
                      </p:childTnLst>
                    </p:cTn>
                  </p:par>
                  <p:par>
                    <p:cTn id="126" fill="hold">
                      <p:stCondLst>
                        <p:cond delay="indefinite"/>
                      </p:stCondLst>
                      <p:childTnLst>
                        <p:par>
                          <p:cTn id="127" fill="hold">
                            <p:stCondLst>
                              <p:cond delay="0"/>
                            </p:stCondLst>
                            <p:childTnLst>
                              <p:par>
                                <p:cTn id="128" presetID="25" presetClass="entr" presetSubtype="0" fill="hold" grpId="0" nodeType="clickEffect">
                                  <p:stCondLst>
                                    <p:cond delay="0"/>
                                  </p:stCondLst>
                                  <p:childTnLst>
                                    <p:set>
                                      <p:cBhvr>
                                        <p:cTn id="129" dur="1" fill="hold">
                                          <p:stCondLst>
                                            <p:cond delay="0"/>
                                          </p:stCondLst>
                                        </p:cTn>
                                        <p:tgtEl>
                                          <p:spTgt spid="21"/>
                                        </p:tgtEl>
                                        <p:attrNameLst>
                                          <p:attrName>style.visibility</p:attrName>
                                        </p:attrNameLst>
                                      </p:cBhvr>
                                      <p:to>
                                        <p:strVal val="visible"/>
                                      </p:to>
                                    </p:set>
                                    <p:anim calcmode="lin" valueType="num">
                                      <p:cBhvr>
                                        <p:cTn id="130"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33" dur="1000" fill="hold"/>
                                        <p:tgtEl>
                                          <p:spTgt spid="21"/>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25" presetClass="entr" presetSubtype="0" fill="hold" nodeType="clickEffect">
                                  <p:stCondLst>
                                    <p:cond delay="0"/>
                                  </p:stCondLst>
                                  <p:childTnLst>
                                    <p:set>
                                      <p:cBhvr>
                                        <p:cTn id="141" dur="1" fill="hold">
                                          <p:stCondLst>
                                            <p:cond delay="0"/>
                                          </p:stCondLst>
                                        </p:cTn>
                                        <p:tgtEl>
                                          <p:spTgt spid="13"/>
                                        </p:tgtEl>
                                        <p:attrNameLst>
                                          <p:attrName>style.visibility</p:attrName>
                                        </p:attrNameLst>
                                      </p:cBhvr>
                                      <p:to>
                                        <p:strVal val="visible"/>
                                      </p:to>
                                    </p:set>
                                    <p:anim calcmode="lin" valueType="num">
                                      <p:cBhvr>
                                        <p:cTn id="14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5" dur="1000" fill="hold"/>
                                        <p:tgtEl>
                                          <p:spTgt spid="13"/>
                                        </p:tgtEl>
                                        <p:attrNameLst>
                                          <p:attrName>ppt_h</p:attrName>
                                        </p:attrNameLst>
                                      </p:cBhvr>
                                      <p:tavLst>
                                        <p:tav tm="0">
                                          <p:val>
                                            <p:strVal val="#ppt_h"/>
                                          </p:val>
                                        </p:tav>
                                        <p:tav tm="100000">
                                          <p:val>
                                            <p:strVal val="#ppt_h"/>
                                          </p:val>
                                        </p:tav>
                                      </p:tavLst>
                                    </p:anim>
                                    <p:anim calcmode="lin" valueType="num">
                                      <p:cBhvr>
                                        <p:cTn id="14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4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4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9" dur="1000" decel="50000">
                                          <p:stCondLst>
                                            <p:cond delay="0"/>
                                          </p:stCondLst>
                                        </p:cTn>
                                        <p:tgtEl>
                                          <p:spTgt spid="13"/>
                                        </p:tgtEl>
                                      </p:cBhvr>
                                    </p:animEffect>
                                  </p:childTnLst>
                                </p:cTn>
                              </p:par>
                              <p:par>
                                <p:cTn id="150" presetID="25" presetClass="entr" presetSubtype="0" fill="hold" nodeType="withEffect">
                                  <p:stCondLst>
                                    <p:cond delay="0"/>
                                  </p:stCondLst>
                                  <p:childTnLst>
                                    <p:set>
                                      <p:cBhvr>
                                        <p:cTn id="151" dur="1" fill="hold">
                                          <p:stCondLst>
                                            <p:cond delay="0"/>
                                          </p:stCondLst>
                                        </p:cTn>
                                        <p:tgtEl>
                                          <p:spTgt spid="14"/>
                                        </p:tgtEl>
                                        <p:attrNameLst>
                                          <p:attrName>style.visibility</p:attrName>
                                        </p:attrNameLst>
                                      </p:cBhvr>
                                      <p:to>
                                        <p:strVal val="visible"/>
                                      </p:to>
                                    </p:set>
                                    <p:anim calcmode="lin" valueType="num">
                                      <p:cBhvr>
                                        <p:cTn id="15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55" dur="1000" fill="hold"/>
                                        <p:tgtEl>
                                          <p:spTgt spid="14"/>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14"/>
                                        </p:tgtEl>
                                      </p:cBhvr>
                                    </p:animEffect>
                                  </p:childTnLst>
                                </p:cTn>
                              </p:par>
                            </p:childTnLst>
                          </p:cTn>
                        </p:par>
                      </p:childTnLst>
                    </p:cTn>
                  </p:par>
                  <p:par>
                    <p:cTn id="160" fill="hold">
                      <p:stCondLst>
                        <p:cond delay="indefinite"/>
                      </p:stCondLst>
                      <p:childTnLst>
                        <p:par>
                          <p:cTn id="161" fill="hold">
                            <p:stCondLst>
                              <p:cond delay="0"/>
                            </p:stCondLst>
                            <p:childTnLst>
                              <p:par>
                                <p:cTn id="162" presetID="25" presetClass="entr" presetSubtype="0" fill="hold" grpId="0" nodeType="clickEffect">
                                  <p:stCondLst>
                                    <p:cond delay="0"/>
                                  </p:stCondLst>
                                  <p:childTnLst>
                                    <p:set>
                                      <p:cBhvr>
                                        <p:cTn id="163" dur="1" fill="hold">
                                          <p:stCondLst>
                                            <p:cond delay="0"/>
                                          </p:stCondLst>
                                        </p:cTn>
                                        <p:tgtEl>
                                          <p:spTgt spid="18"/>
                                        </p:tgtEl>
                                        <p:attrNameLst>
                                          <p:attrName>style.visibility</p:attrName>
                                        </p:attrNameLst>
                                      </p:cBhvr>
                                      <p:to>
                                        <p:strVal val="visible"/>
                                      </p:to>
                                    </p:set>
                                    <p:anim calcmode="lin" valueType="num">
                                      <p:cBhvr>
                                        <p:cTn id="164"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65"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66"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67" dur="1000" fill="hold"/>
                                        <p:tgtEl>
                                          <p:spTgt spid="18"/>
                                        </p:tgtEl>
                                        <p:attrNameLst>
                                          <p:attrName>ppt_h</p:attrName>
                                        </p:attrNameLst>
                                      </p:cBhvr>
                                      <p:tavLst>
                                        <p:tav tm="0">
                                          <p:val>
                                            <p:strVal val="#ppt_h"/>
                                          </p:val>
                                        </p:tav>
                                        <p:tav tm="100000">
                                          <p:val>
                                            <p:strVal val="#ppt_h"/>
                                          </p:val>
                                        </p:tav>
                                      </p:tavLst>
                                    </p:anim>
                                    <p:anim calcmode="lin" valueType="num">
                                      <p:cBhvr>
                                        <p:cTn id="168"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9"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0"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71" dur="1000" decel="50000">
                                          <p:stCondLst>
                                            <p:cond delay="0"/>
                                          </p:stCondLst>
                                        </p:cTn>
                                        <p:tgtEl>
                                          <p:spTgt spid="18"/>
                                        </p:tgtEl>
                                      </p:cBhvr>
                                    </p:animEffect>
                                  </p:childTnLst>
                                </p:cTn>
                              </p:par>
                            </p:childTnLst>
                          </p:cTn>
                        </p:par>
                      </p:childTnLst>
                    </p:cTn>
                  </p:par>
                  <p:par>
                    <p:cTn id="172" fill="hold">
                      <p:stCondLst>
                        <p:cond delay="indefinite"/>
                      </p:stCondLst>
                      <p:childTnLst>
                        <p:par>
                          <p:cTn id="173" fill="hold">
                            <p:stCondLst>
                              <p:cond delay="0"/>
                            </p:stCondLst>
                            <p:childTnLst>
                              <p:par>
                                <p:cTn id="174" presetID="25" presetClass="entr" presetSubtype="0" fill="hold" nodeType="clickEffect">
                                  <p:stCondLst>
                                    <p:cond delay="0"/>
                                  </p:stCondLst>
                                  <p:childTnLst>
                                    <p:set>
                                      <p:cBhvr>
                                        <p:cTn id="175" dur="1" fill="hold">
                                          <p:stCondLst>
                                            <p:cond delay="0"/>
                                          </p:stCondLst>
                                        </p:cTn>
                                        <p:tgtEl>
                                          <p:spTgt spid="26"/>
                                        </p:tgtEl>
                                        <p:attrNameLst>
                                          <p:attrName>style.visibility</p:attrName>
                                        </p:attrNameLst>
                                      </p:cBhvr>
                                      <p:to>
                                        <p:strVal val="visible"/>
                                      </p:to>
                                    </p:set>
                                    <p:anim calcmode="lin" valueType="num">
                                      <p:cBhvr>
                                        <p:cTn id="176"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77"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78"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79" dur="1000" fill="hold"/>
                                        <p:tgtEl>
                                          <p:spTgt spid="26"/>
                                        </p:tgtEl>
                                        <p:attrNameLst>
                                          <p:attrName>ppt_h</p:attrName>
                                        </p:attrNameLst>
                                      </p:cBhvr>
                                      <p:tavLst>
                                        <p:tav tm="0">
                                          <p:val>
                                            <p:strVal val="#ppt_h"/>
                                          </p:val>
                                        </p:tav>
                                        <p:tav tm="100000">
                                          <p:val>
                                            <p:strVal val="#ppt_h"/>
                                          </p:val>
                                        </p:tav>
                                      </p:tavLst>
                                    </p:anim>
                                    <p:anim calcmode="lin" valueType="num">
                                      <p:cBhvr>
                                        <p:cTn id="180"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81"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82"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83" dur="1000" decel="50000">
                                          <p:stCondLst>
                                            <p:cond delay="0"/>
                                          </p:stCondLst>
                                        </p:cTn>
                                        <p:tgtEl>
                                          <p:spTgt spid="26"/>
                                        </p:tgtEl>
                                      </p:cBhvr>
                                    </p:animEffect>
                                  </p:childTnLst>
                                </p:cTn>
                              </p:par>
                              <p:par>
                                <p:cTn id="184" presetID="25" presetClass="entr" presetSubtype="0" fill="hold" nodeType="withEffect">
                                  <p:stCondLst>
                                    <p:cond delay="0"/>
                                  </p:stCondLst>
                                  <p:childTnLst>
                                    <p:set>
                                      <p:cBhvr>
                                        <p:cTn id="185" dur="1" fill="hold">
                                          <p:stCondLst>
                                            <p:cond delay="0"/>
                                          </p:stCondLst>
                                        </p:cTn>
                                        <p:tgtEl>
                                          <p:spTgt spid="27"/>
                                        </p:tgtEl>
                                        <p:attrNameLst>
                                          <p:attrName>style.visibility</p:attrName>
                                        </p:attrNameLst>
                                      </p:cBhvr>
                                      <p:to>
                                        <p:strVal val="visible"/>
                                      </p:to>
                                    </p:set>
                                    <p:anim calcmode="lin" valueType="num">
                                      <p:cBhvr>
                                        <p:cTn id="186"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87"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88"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89" dur="1000" fill="hold"/>
                                        <p:tgtEl>
                                          <p:spTgt spid="27"/>
                                        </p:tgtEl>
                                        <p:attrNameLst>
                                          <p:attrName>ppt_h</p:attrName>
                                        </p:attrNameLst>
                                      </p:cBhvr>
                                      <p:tavLst>
                                        <p:tav tm="0">
                                          <p:val>
                                            <p:strVal val="#ppt_h"/>
                                          </p:val>
                                        </p:tav>
                                        <p:tav tm="100000">
                                          <p:val>
                                            <p:strVal val="#ppt_h"/>
                                          </p:val>
                                        </p:tav>
                                      </p:tavLst>
                                    </p:anim>
                                    <p:anim calcmode="lin" valueType="num">
                                      <p:cBhvr>
                                        <p:cTn id="190"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91"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92"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93" dur="1000" decel="50000">
                                          <p:stCondLst>
                                            <p:cond delay="0"/>
                                          </p:stCondLst>
                                        </p:cTn>
                                        <p:tgtEl>
                                          <p:spTgt spid="27"/>
                                        </p:tgtEl>
                                      </p:cBhvr>
                                    </p:animEffect>
                                  </p:childTnLst>
                                </p:cTn>
                              </p:par>
                              <p:par>
                                <p:cTn id="194" presetID="25" presetClass="entr" presetSubtype="0" fill="hold" nodeType="withEffect">
                                  <p:stCondLst>
                                    <p:cond delay="0"/>
                                  </p:stCondLst>
                                  <p:childTnLst>
                                    <p:set>
                                      <p:cBhvr>
                                        <p:cTn id="195" dur="1" fill="hold">
                                          <p:stCondLst>
                                            <p:cond delay="0"/>
                                          </p:stCondLst>
                                        </p:cTn>
                                        <p:tgtEl>
                                          <p:spTgt spid="23"/>
                                        </p:tgtEl>
                                        <p:attrNameLst>
                                          <p:attrName>style.visibility</p:attrName>
                                        </p:attrNameLst>
                                      </p:cBhvr>
                                      <p:to>
                                        <p:strVal val="visible"/>
                                      </p:to>
                                    </p:set>
                                    <p:anim calcmode="lin" valueType="num">
                                      <p:cBhvr>
                                        <p:cTn id="196"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97"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98"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99" dur="1000" fill="hold"/>
                                        <p:tgtEl>
                                          <p:spTgt spid="23"/>
                                        </p:tgtEl>
                                        <p:attrNameLst>
                                          <p:attrName>ppt_h</p:attrName>
                                        </p:attrNameLst>
                                      </p:cBhvr>
                                      <p:tavLst>
                                        <p:tav tm="0">
                                          <p:val>
                                            <p:strVal val="#ppt_h"/>
                                          </p:val>
                                        </p:tav>
                                        <p:tav tm="100000">
                                          <p:val>
                                            <p:strVal val="#ppt_h"/>
                                          </p:val>
                                        </p:tav>
                                      </p:tavLst>
                                    </p:anim>
                                    <p:anim calcmode="lin" valueType="num">
                                      <p:cBhvr>
                                        <p:cTn id="200"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01"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02"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03" dur="1000" decel="50000">
                                          <p:stCondLst>
                                            <p:cond delay="0"/>
                                          </p:stCondLst>
                                        </p:cTn>
                                        <p:tgtEl>
                                          <p:spTgt spid="23"/>
                                        </p:tgtEl>
                                      </p:cBhvr>
                                    </p:animEffect>
                                  </p:childTnLst>
                                </p:cTn>
                              </p:par>
                              <p:par>
                                <p:cTn id="204" presetID="25" presetClass="entr" presetSubtype="0" fill="hold" nodeType="withEffect">
                                  <p:stCondLst>
                                    <p:cond delay="0"/>
                                  </p:stCondLst>
                                  <p:childTnLst>
                                    <p:set>
                                      <p:cBhvr>
                                        <p:cTn id="205" dur="1" fill="hold">
                                          <p:stCondLst>
                                            <p:cond delay="0"/>
                                          </p:stCondLst>
                                        </p:cTn>
                                        <p:tgtEl>
                                          <p:spTgt spid="24"/>
                                        </p:tgtEl>
                                        <p:attrNameLst>
                                          <p:attrName>style.visibility</p:attrName>
                                        </p:attrNameLst>
                                      </p:cBhvr>
                                      <p:to>
                                        <p:strVal val="visible"/>
                                      </p:to>
                                    </p:set>
                                    <p:anim calcmode="lin" valueType="num">
                                      <p:cBhvr>
                                        <p:cTn id="20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0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0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09" dur="1000" fill="hold"/>
                                        <p:tgtEl>
                                          <p:spTgt spid="24"/>
                                        </p:tgtEl>
                                        <p:attrNameLst>
                                          <p:attrName>ppt_h</p:attrName>
                                        </p:attrNameLst>
                                      </p:cBhvr>
                                      <p:tavLst>
                                        <p:tav tm="0">
                                          <p:val>
                                            <p:strVal val="#ppt_h"/>
                                          </p:val>
                                        </p:tav>
                                        <p:tav tm="100000">
                                          <p:val>
                                            <p:strVal val="#ppt_h"/>
                                          </p:val>
                                        </p:tav>
                                      </p:tavLst>
                                    </p:anim>
                                    <p:anim calcmode="lin" valueType="num">
                                      <p:cBhvr>
                                        <p:cTn id="21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1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1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13" dur="1000" decel="50000">
                                          <p:stCondLst>
                                            <p:cond delay="0"/>
                                          </p:stCondLst>
                                        </p:cTn>
                                        <p:tgtEl>
                                          <p:spTgt spid="24"/>
                                        </p:tgtEl>
                                      </p:cBhvr>
                                    </p:animEffect>
                                  </p:childTnLst>
                                </p:cTn>
                              </p:par>
                              <p:par>
                                <p:cTn id="214" presetID="25" presetClass="entr" presetSubtype="0" fill="hold" nodeType="withEffect">
                                  <p:stCondLst>
                                    <p:cond delay="0"/>
                                  </p:stCondLst>
                                  <p:childTnLst>
                                    <p:set>
                                      <p:cBhvr>
                                        <p:cTn id="215" dur="1" fill="hold">
                                          <p:stCondLst>
                                            <p:cond delay="0"/>
                                          </p:stCondLst>
                                        </p:cTn>
                                        <p:tgtEl>
                                          <p:spTgt spid="25"/>
                                        </p:tgtEl>
                                        <p:attrNameLst>
                                          <p:attrName>style.visibility</p:attrName>
                                        </p:attrNameLst>
                                      </p:cBhvr>
                                      <p:to>
                                        <p:strVal val="visible"/>
                                      </p:to>
                                    </p:set>
                                    <p:anim calcmode="lin" valueType="num">
                                      <p:cBhvr>
                                        <p:cTn id="216"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17"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18"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19" dur="1000" fill="hold"/>
                                        <p:tgtEl>
                                          <p:spTgt spid="25"/>
                                        </p:tgtEl>
                                        <p:attrNameLst>
                                          <p:attrName>ppt_h</p:attrName>
                                        </p:attrNameLst>
                                      </p:cBhvr>
                                      <p:tavLst>
                                        <p:tav tm="0">
                                          <p:val>
                                            <p:strVal val="#ppt_h"/>
                                          </p:val>
                                        </p:tav>
                                        <p:tav tm="100000">
                                          <p:val>
                                            <p:strVal val="#ppt_h"/>
                                          </p:val>
                                        </p:tav>
                                      </p:tavLst>
                                    </p:anim>
                                    <p:anim calcmode="lin" valueType="num">
                                      <p:cBhvr>
                                        <p:cTn id="220"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21"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22"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23" dur="1000" decel="50000">
                                          <p:stCondLst>
                                            <p:cond delay="0"/>
                                          </p:stCondLst>
                                        </p:cTn>
                                        <p:tgtEl>
                                          <p:spTgt spid="25"/>
                                        </p:tgtEl>
                                      </p:cBhvr>
                                    </p:animEffect>
                                  </p:childTnLst>
                                </p:cTn>
                              </p:par>
                            </p:childTnLst>
                          </p:cTn>
                        </p:par>
                      </p:childTnLst>
                    </p:cTn>
                  </p:par>
                  <p:par>
                    <p:cTn id="224" fill="hold">
                      <p:stCondLst>
                        <p:cond delay="indefinite"/>
                      </p:stCondLst>
                      <p:childTnLst>
                        <p:par>
                          <p:cTn id="225" fill="hold">
                            <p:stCondLst>
                              <p:cond delay="0"/>
                            </p:stCondLst>
                            <p:childTnLst>
                              <p:par>
                                <p:cTn id="226" presetID="25" presetClass="entr" presetSubtype="0" fill="hold" grpId="0" nodeType="clickEffect">
                                  <p:stCondLst>
                                    <p:cond delay="0"/>
                                  </p:stCondLst>
                                  <p:childTnLst>
                                    <p:set>
                                      <p:cBhvr>
                                        <p:cTn id="227" dur="1" fill="hold">
                                          <p:stCondLst>
                                            <p:cond delay="0"/>
                                          </p:stCondLst>
                                        </p:cTn>
                                        <p:tgtEl>
                                          <p:spTgt spid="28"/>
                                        </p:tgtEl>
                                        <p:attrNameLst>
                                          <p:attrName>style.visibility</p:attrName>
                                        </p:attrNameLst>
                                      </p:cBhvr>
                                      <p:to>
                                        <p:strVal val="visible"/>
                                      </p:to>
                                    </p:set>
                                    <p:anim calcmode="lin" valueType="num">
                                      <p:cBhvr>
                                        <p:cTn id="228"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29"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30"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31" dur="1000" fill="hold"/>
                                        <p:tgtEl>
                                          <p:spTgt spid="28"/>
                                        </p:tgtEl>
                                        <p:attrNameLst>
                                          <p:attrName>ppt_h</p:attrName>
                                        </p:attrNameLst>
                                      </p:cBhvr>
                                      <p:tavLst>
                                        <p:tav tm="0">
                                          <p:val>
                                            <p:strVal val="#ppt_h"/>
                                          </p:val>
                                        </p:tav>
                                        <p:tav tm="100000">
                                          <p:val>
                                            <p:strVal val="#ppt_h"/>
                                          </p:val>
                                        </p:tav>
                                      </p:tavLst>
                                    </p:anim>
                                    <p:anim calcmode="lin" valueType="num">
                                      <p:cBhvr>
                                        <p:cTn id="232"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33"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34"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35"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p:bldP spid="7" grpId="1"/>
      <p:bldP spid="8" grpId="0" animBg="1"/>
      <p:bldP spid="8" grpId="1" animBg="1"/>
      <p:bldP spid="6" grpId="0" bldLvl="0" animBg="1"/>
      <p:bldP spid="6" grpId="1" animBg="1"/>
      <p:bldP spid="9" grpId="0" animBg="1"/>
      <p:bldP spid="9" grpId="1" animBg="1"/>
      <p:bldP spid="12" grpId="0" animBg="1"/>
      <p:bldP spid="12" grpId="1" animBg="1"/>
      <p:bldP spid="17" grpId="0"/>
      <p:bldP spid="17" grpId="1"/>
      <p:bldP spid="21" grpId="0" bldLvl="0" animBg="1"/>
      <p:bldP spid="21" grpId="1" animBg="1"/>
      <p:bldP spid="18" grpId="0"/>
      <p:bldP spid="18" grpId="1"/>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80340" y="-20955"/>
            <a:ext cx="9140825" cy="5142865"/>
          </a:xfrm>
          <a:prstGeom prst="rect">
            <a:avLst/>
          </a:prstGeom>
        </p:spPr>
      </p:pic>
      <p:sp>
        <p:nvSpPr>
          <p:cNvPr id="6" name="圆角矩形 5"/>
          <p:cNvSpPr/>
          <p:nvPr/>
        </p:nvSpPr>
        <p:spPr>
          <a:xfrm>
            <a:off x="252095" y="123825"/>
            <a:ext cx="4946650" cy="578485"/>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rPr>
              <a:t>进展(Complicating Actions)</a:t>
            </a:r>
            <a:endPar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7" name="左大括号 6"/>
          <p:cNvSpPr/>
          <p:nvPr/>
        </p:nvSpPr>
        <p:spPr>
          <a:xfrm>
            <a:off x="816610" y="1106170"/>
            <a:ext cx="442595" cy="3553460"/>
          </a:xfrm>
          <a:prstGeom prst="leftBrace">
            <a:avLst>
              <a:gd name="adj1" fmla="val 141614"/>
              <a:gd name="adj2" fmla="val 50000"/>
            </a:avLst>
          </a:prstGeom>
          <a:ln w="19050">
            <a:solidFill>
              <a:schemeClr val="tx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圆角矩形 7"/>
          <p:cNvSpPr/>
          <p:nvPr>
            <p:custDataLst>
              <p:tags r:id="rId4"/>
            </p:custDataLst>
          </p:nvPr>
        </p:nvSpPr>
        <p:spPr>
          <a:xfrm>
            <a:off x="1403985" y="987425"/>
            <a:ext cx="265303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人与动物的冲突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0" name="圆角矩形 9"/>
          <p:cNvSpPr/>
          <p:nvPr>
            <p:custDataLst>
              <p:tags r:id="rId5"/>
            </p:custDataLst>
          </p:nvPr>
        </p:nvSpPr>
        <p:spPr>
          <a:xfrm>
            <a:off x="1403985" y="1923415"/>
            <a:ext cx="1538605"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人际冲突</a:t>
            </a:r>
            <a:endParaRPr lang="zh-CN" altLang="en-US"/>
          </a:p>
        </p:txBody>
      </p:sp>
      <p:sp>
        <p:nvSpPr>
          <p:cNvPr id="11" name="圆角矩形 10"/>
          <p:cNvSpPr/>
          <p:nvPr>
            <p:custDataLst>
              <p:tags r:id="rId6"/>
            </p:custDataLst>
          </p:nvPr>
        </p:nvSpPr>
        <p:spPr>
          <a:xfrm>
            <a:off x="1403985" y="2933700"/>
            <a:ext cx="1591945"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zh-CN" altLang="en-US" sz="2400">
                <a:solidFill>
                  <a:schemeClr val="tx1"/>
                </a:solidFill>
                <a:latin typeface="宋体" panose="02010600030101010101" pitchFamily="2" charset="-122"/>
                <a:ea typeface="宋体" panose="02010600030101010101" pitchFamily="2" charset="-122"/>
              </a:rPr>
              <a:t>内心冲突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2" name="圆角矩形 11"/>
          <p:cNvSpPr/>
          <p:nvPr>
            <p:custDataLst>
              <p:tags r:id="rId7"/>
            </p:custDataLst>
          </p:nvPr>
        </p:nvSpPr>
        <p:spPr>
          <a:xfrm>
            <a:off x="1403985" y="4087495"/>
            <a:ext cx="286385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a:solidFill>
                  <a:schemeClr val="tx1"/>
                </a:solidFill>
                <a:latin typeface="宋体" panose="02010600030101010101" pitchFamily="2" charset="-122"/>
                <a:ea typeface="宋体" panose="02010600030101010101" pitchFamily="2" charset="-122"/>
                <a:sym typeface="+mn-ea"/>
              </a:rPr>
              <a:t>留白与伏笔的冲突</a:t>
            </a:r>
            <a:endParaRPr lang="zh-CN" altLang="en-US" sz="2400">
              <a:solidFill>
                <a:schemeClr val="tx1"/>
              </a:solidFill>
              <a:latin typeface="宋体" panose="02010600030101010101" pitchFamily="2" charset="-122"/>
              <a:ea typeface="宋体" panose="02010600030101010101" pitchFamily="2" charset="-122"/>
              <a:sym typeface="+mn-ea"/>
            </a:endParaRPr>
          </a:p>
        </p:txBody>
      </p:sp>
      <p:sp>
        <p:nvSpPr>
          <p:cNvPr id="13" name="文本框 12"/>
          <p:cNvSpPr txBox="1"/>
          <p:nvPr/>
        </p:nvSpPr>
        <p:spPr>
          <a:xfrm>
            <a:off x="238760" y="771525"/>
            <a:ext cx="433070" cy="4154170"/>
          </a:xfrm>
          <a:prstGeom prst="rect">
            <a:avLst/>
          </a:prstGeom>
          <a:noFill/>
          <a:ln w="19050">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spAutoFit/>
          </a:bodyPr>
          <a:p>
            <a:r>
              <a:rPr lang="zh-CN" altLang="en-US" sz="2400">
                <a:latin typeface="宋体" panose="02010600030101010101" pitchFamily="2" charset="-122"/>
                <a:ea typeface="宋体" panose="02010600030101010101" pitchFamily="2" charset="-122"/>
              </a:rPr>
              <a:t>以冲突为主线</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，层层推进</a:t>
            </a:r>
            <a:endParaRPr lang="zh-CN" altLang="en-US" sz="2400">
              <a:latin typeface="宋体" panose="02010600030101010101" pitchFamily="2" charset="-122"/>
              <a:ea typeface="宋体" panose="02010600030101010101" pitchFamily="2" charset="-122"/>
            </a:endParaRPr>
          </a:p>
        </p:txBody>
      </p:sp>
      <p:sp>
        <p:nvSpPr>
          <p:cNvPr id="14" name="圆角矩形 13"/>
          <p:cNvSpPr/>
          <p:nvPr>
            <p:custDataLst>
              <p:tags r:id="rId8"/>
            </p:custDataLst>
          </p:nvPr>
        </p:nvSpPr>
        <p:spPr>
          <a:xfrm>
            <a:off x="1979930" y="1598930"/>
            <a:ext cx="4968240" cy="86423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Toby, a 50-pound ball of fire</a:t>
            </a:r>
            <a:endParaRPr lang="en-US" altLang="zh-CN" sz="2400">
              <a:solidFill>
                <a:schemeClr val="tx1"/>
              </a:solidFill>
              <a:latin typeface="Times New Roman" panose="02020603050405020304" charset="0"/>
              <a:cs typeface="Times New Roman" panose="02020603050405020304" charset="0"/>
            </a:endParaRPr>
          </a:p>
        </p:txBody>
      </p:sp>
      <p:pic>
        <p:nvPicPr>
          <p:cNvPr id="15" name="图片 14" descr="c84ae7196eb893f4bea84b3c9cbb309b7cfeac54140c2-AFsqFz_fw658"/>
          <p:cNvPicPr>
            <a:picLocks noChangeAspect="1"/>
          </p:cNvPicPr>
          <p:nvPr/>
        </p:nvPicPr>
        <p:blipFill>
          <a:blip r:embed="rId9"/>
          <a:stretch>
            <a:fillRect/>
          </a:stretch>
        </p:blipFill>
        <p:spPr>
          <a:xfrm>
            <a:off x="6876415" y="123190"/>
            <a:ext cx="1875790" cy="2120265"/>
          </a:xfrm>
          <a:prstGeom prst="rect">
            <a:avLst/>
          </a:prstGeom>
        </p:spPr>
      </p:pic>
      <p:pic>
        <p:nvPicPr>
          <p:cNvPr id="16" name="图片 15" descr="t01f4034c758b301a13"/>
          <p:cNvPicPr>
            <a:picLocks noChangeAspect="1"/>
          </p:cNvPicPr>
          <p:nvPr>
            <p:custDataLst>
              <p:tags r:id="rId10"/>
            </p:custDataLst>
          </p:nvPr>
        </p:nvPicPr>
        <p:blipFill>
          <a:blip r:embed="rId11"/>
          <a:stretch>
            <a:fillRect/>
          </a:stretch>
        </p:blipFill>
        <p:spPr>
          <a:xfrm>
            <a:off x="4211955" y="2404745"/>
            <a:ext cx="1398905" cy="887095"/>
          </a:xfrm>
          <a:prstGeom prst="rect">
            <a:avLst/>
          </a:prstGeom>
        </p:spPr>
      </p:pic>
      <p:sp>
        <p:nvSpPr>
          <p:cNvPr id="17" name="圆角矩形 16"/>
          <p:cNvSpPr/>
          <p:nvPr>
            <p:custDataLst>
              <p:tags r:id="rId12"/>
            </p:custDataLst>
          </p:nvPr>
        </p:nvSpPr>
        <p:spPr>
          <a:xfrm>
            <a:off x="2886075" y="3522980"/>
            <a:ext cx="5718175" cy="132969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Times New Roman" panose="02020603050405020304" charset="0"/>
                <a:cs typeface="Times New Roman" panose="02020603050405020304" charset="0"/>
              </a:rPr>
              <a:t>he could easily knock over my niece’s small boys and my six-month-old granddaughter.</a:t>
            </a:r>
            <a:endParaRPr lang="en-US" altLang="zh-CN" sz="2400">
              <a:solidFill>
                <a:schemeClr val="tx1"/>
              </a:solidFill>
              <a:latin typeface="Times New Roman" panose="02020603050405020304" charset="0"/>
              <a:cs typeface="Times New Roman" panose="02020603050405020304" charset="0"/>
            </a:endParaRPr>
          </a:p>
        </p:txBody>
      </p:sp>
      <p:pic>
        <p:nvPicPr>
          <p:cNvPr id="19" name="图片 18" descr="300 (1)"/>
          <p:cNvPicPr>
            <a:picLocks noChangeAspect="1"/>
          </p:cNvPicPr>
          <p:nvPr/>
        </p:nvPicPr>
        <p:blipFill>
          <a:blip r:embed="rId13"/>
          <a:stretch>
            <a:fillRect/>
          </a:stretch>
        </p:blipFill>
        <p:spPr>
          <a:xfrm>
            <a:off x="683895" y="3291840"/>
            <a:ext cx="1827530" cy="1790065"/>
          </a:xfrm>
          <a:prstGeom prst="rect">
            <a:avLst/>
          </a:prstGeom>
        </p:spPr>
      </p:pic>
      <p:sp>
        <p:nvSpPr>
          <p:cNvPr id="20" name="圆角矩形 19"/>
          <p:cNvSpPr/>
          <p:nvPr/>
        </p:nvSpPr>
        <p:spPr>
          <a:xfrm>
            <a:off x="1403985" y="2614930"/>
            <a:ext cx="6840855" cy="792480"/>
          </a:xfrm>
          <a:prstGeom prst="roundRect">
            <a:avLst/>
          </a:prstGeom>
          <a:solidFill>
            <a:srgbClr val="DDC8EF"/>
          </a:solidFill>
          <a:ln>
            <a:gradFill>
              <a:gsLst>
                <a:gs pos="50000">
                  <a:schemeClr val="accent5"/>
                </a:gs>
                <a:gs pos="0">
                  <a:schemeClr val="accent5">
                    <a:lumMod val="25000"/>
                    <a:lumOff val="75000"/>
                  </a:schemeClr>
                </a:gs>
                <a:gs pos="100000">
                  <a:schemeClr val="accent5">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Toby</a:t>
            </a:r>
            <a:r>
              <a:rPr lang="zh-CN" altLang="en-US" sz="2400">
                <a:solidFill>
                  <a:schemeClr val="tx1"/>
                </a:solidFill>
                <a:latin typeface="Times New Roman" panose="02020603050405020304" charset="0"/>
                <a:cs typeface="Times New Roman" panose="02020603050405020304" charset="0"/>
              </a:rPr>
              <a:t>的活力与家庭孩子安全的冲突</a:t>
            </a:r>
            <a:endParaRPr lang="zh-CN" altLang="en-US" sz="24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8" dur="1000" fill="hold"/>
                                        <p:tgtEl>
                                          <p:spTgt spid="11"/>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xit" presetSubtype="32" fill="hold" grpId="2" nodeType="clickEffect">
                                  <p:stCondLst>
                                    <p:cond delay="0"/>
                                  </p:stCondLst>
                                  <p:childTnLst>
                                    <p:animEffect transition="out" filter="box(out)">
                                      <p:cBhvr>
                                        <p:cTn id="88" dur="2000"/>
                                        <p:tgtEl>
                                          <p:spTgt spid="10"/>
                                        </p:tgtEl>
                                      </p:cBhvr>
                                    </p:animEffect>
                                    <p:set>
                                      <p:cBhvr>
                                        <p:cTn id="89" dur="1" fill="hold">
                                          <p:stCondLst>
                                            <p:cond delay="1999"/>
                                          </p:stCondLst>
                                        </p:cTn>
                                        <p:tgtEl>
                                          <p:spTgt spid="10"/>
                                        </p:tgtEl>
                                        <p:attrNameLst>
                                          <p:attrName>style.visibility</p:attrName>
                                        </p:attrNameLst>
                                      </p:cBhvr>
                                      <p:to>
                                        <p:strVal val="hidden"/>
                                      </p:to>
                                    </p:set>
                                  </p:childTnLst>
                                </p:cTn>
                              </p:par>
                              <p:par>
                                <p:cTn id="90" presetID="4" presetClass="exit" presetSubtype="32" fill="hold" grpId="2" nodeType="withEffect">
                                  <p:stCondLst>
                                    <p:cond delay="0"/>
                                  </p:stCondLst>
                                  <p:childTnLst>
                                    <p:animEffect transition="out" filter="box(out)">
                                      <p:cBhvr>
                                        <p:cTn id="91" dur="2000"/>
                                        <p:tgtEl>
                                          <p:spTgt spid="11"/>
                                        </p:tgtEl>
                                      </p:cBhvr>
                                    </p:animEffect>
                                    <p:set>
                                      <p:cBhvr>
                                        <p:cTn id="92" dur="1" fill="hold">
                                          <p:stCondLst>
                                            <p:cond delay="1999"/>
                                          </p:stCondLst>
                                        </p:cTn>
                                        <p:tgtEl>
                                          <p:spTgt spid="11"/>
                                        </p:tgtEl>
                                        <p:attrNameLst>
                                          <p:attrName>style.visibility</p:attrName>
                                        </p:attrNameLst>
                                      </p:cBhvr>
                                      <p:to>
                                        <p:strVal val="hidden"/>
                                      </p:to>
                                    </p:set>
                                  </p:childTnLst>
                                </p:cTn>
                              </p:par>
                              <p:par>
                                <p:cTn id="93" presetID="4" presetClass="exit" presetSubtype="32" fill="hold" grpId="2" nodeType="withEffect">
                                  <p:stCondLst>
                                    <p:cond delay="0"/>
                                  </p:stCondLst>
                                  <p:childTnLst>
                                    <p:animEffect transition="out" filter="box(out)">
                                      <p:cBhvr>
                                        <p:cTn id="94" dur="2000"/>
                                        <p:tgtEl>
                                          <p:spTgt spid="12"/>
                                        </p:tgtEl>
                                      </p:cBhvr>
                                    </p:animEffect>
                                    <p:set>
                                      <p:cBhvr>
                                        <p:cTn id="95" dur="1" fill="hold">
                                          <p:stCondLst>
                                            <p:cond delay="1999"/>
                                          </p:stCondLst>
                                        </p:cTn>
                                        <p:tgtEl>
                                          <p:spTgt spid="1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3" dur="1000" fill="hold"/>
                                        <p:tgtEl>
                                          <p:spTgt spid="14"/>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4"/>
                                        </p:tgtEl>
                                      </p:cBhvr>
                                    </p:animEffect>
                                  </p:childTnLst>
                                </p:cTn>
                              </p:par>
                              <p:par>
                                <p:cTn id="108" presetID="25" presetClass="entr" presetSubtype="0" fill="hold" nodeType="withEffect">
                                  <p:stCondLst>
                                    <p:cond delay="0"/>
                                  </p:stCondLst>
                                  <p:childTnLst>
                                    <p:set>
                                      <p:cBhvr>
                                        <p:cTn id="109" dur="1" fill="hold">
                                          <p:stCondLst>
                                            <p:cond delay="0"/>
                                          </p:stCondLst>
                                        </p:cTn>
                                        <p:tgtEl>
                                          <p:spTgt spid="15"/>
                                        </p:tgtEl>
                                        <p:attrNameLst>
                                          <p:attrName>style.visibility</p:attrName>
                                        </p:attrNameLst>
                                      </p:cBhvr>
                                      <p:to>
                                        <p:strVal val="visible"/>
                                      </p:to>
                                    </p:set>
                                    <p:anim calcmode="lin" valueType="num">
                                      <p:cBhvr>
                                        <p:cTn id="11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3" dur="1000" fill="hold"/>
                                        <p:tgtEl>
                                          <p:spTgt spid="15"/>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25" presetClass="entr" presetSubtype="0" fill="hold" nodeType="click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25" dur="1000" fill="hold"/>
                                        <p:tgtEl>
                                          <p:spTgt spid="16"/>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6"/>
                                        </p:tgtEl>
                                      </p:cBhvr>
                                    </p:animEffect>
                                  </p:childTnLst>
                                </p:cTn>
                              </p:par>
                            </p:childTnLst>
                          </p:cTn>
                        </p:par>
                      </p:childTnLst>
                    </p:cTn>
                  </p:par>
                  <p:par>
                    <p:cTn id="130" fill="hold">
                      <p:stCondLst>
                        <p:cond delay="indefinite"/>
                      </p:stCondLst>
                      <p:childTnLst>
                        <p:par>
                          <p:cTn id="131" fill="hold">
                            <p:stCondLst>
                              <p:cond delay="0"/>
                            </p:stCondLst>
                            <p:childTnLst>
                              <p:par>
                                <p:cTn id="132" presetID="25" presetClass="entr" presetSubtype="0" fill="hold" grpId="0" nodeType="clickEffect">
                                  <p:stCondLst>
                                    <p:cond delay="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37" dur="1000" fill="hold"/>
                                        <p:tgtEl>
                                          <p:spTgt spid="17"/>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17"/>
                                        </p:tgtEl>
                                      </p:cBhvr>
                                    </p:animEffect>
                                  </p:childTnLst>
                                </p:cTn>
                              </p:par>
                              <p:par>
                                <p:cTn id="142" presetID="25" presetClass="entr" presetSubtype="0" fill="hold"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7" dur="1000" fill="hold"/>
                                        <p:tgtEl>
                                          <p:spTgt spid="19"/>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25" presetClass="entr" presetSubtype="0" fill="hold" grpId="0" nodeType="clickEffect">
                                  <p:stCondLst>
                                    <p:cond delay="0"/>
                                  </p:stCondLst>
                                  <p:childTnLst>
                                    <p:set>
                                      <p:cBhvr>
                                        <p:cTn id="155" dur="1" fill="hold">
                                          <p:stCondLst>
                                            <p:cond delay="0"/>
                                          </p:stCondLst>
                                        </p:cTn>
                                        <p:tgtEl>
                                          <p:spTgt spid="20"/>
                                        </p:tgtEl>
                                        <p:attrNameLst>
                                          <p:attrName>style.visibility</p:attrName>
                                        </p:attrNameLst>
                                      </p:cBhvr>
                                      <p:to>
                                        <p:strVal val="visible"/>
                                      </p:to>
                                    </p:set>
                                    <p:anim calcmode="lin" valueType="num">
                                      <p:cBhvr>
                                        <p:cTn id="1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9" dur="1000" fill="hold"/>
                                        <p:tgtEl>
                                          <p:spTgt spid="20"/>
                                        </p:tgtEl>
                                        <p:attrNameLst>
                                          <p:attrName>ppt_h</p:attrName>
                                        </p:attrNameLst>
                                      </p:cBhvr>
                                      <p:tavLst>
                                        <p:tav tm="0">
                                          <p:val>
                                            <p:strVal val="#ppt_h"/>
                                          </p:val>
                                        </p:tav>
                                        <p:tav tm="100000">
                                          <p:val>
                                            <p:strVal val="#ppt_h"/>
                                          </p:val>
                                        </p:tav>
                                      </p:tavLst>
                                    </p:anim>
                                    <p:anim calcmode="lin" valueType="num">
                                      <p:cBhvr>
                                        <p:cTn id="1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63"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3" grpId="0" animBg="1"/>
      <p:bldP spid="7" grpId="0" animBg="1"/>
      <p:bldP spid="13" grpId="1" animBg="1"/>
      <p:bldP spid="7" grpId="1" animBg="1"/>
      <p:bldP spid="8" grpId="0" animBg="1"/>
      <p:bldP spid="8" grpId="1" animBg="1"/>
      <p:bldP spid="10" grpId="0" bldLvl="0" animBg="1"/>
      <p:bldP spid="10" grpId="1" animBg="1"/>
      <p:bldP spid="11" grpId="0" bldLvl="0" animBg="1"/>
      <p:bldP spid="11" grpId="1" animBg="1"/>
      <p:bldP spid="12" grpId="0" animBg="1"/>
      <p:bldP spid="12" grpId="1" animBg="1"/>
      <p:bldP spid="10" grpId="2" bldLvl="0" animBg="1"/>
      <p:bldP spid="11" grpId="2" bldLvl="0" animBg="1"/>
      <p:bldP spid="12" grpId="2" animBg="1"/>
      <p:bldP spid="14" grpId="0" bldLvl="0" animBg="1"/>
      <p:bldP spid="14" grpId="1" animBg="1"/>
      <p:bldP spid="17" grpId="0" bldLvl="0" animBg="1"/>
      <p:bldP spid="17" grpId="1" animBg="1"/>
      <p:bldP spid="20" grpId="0" bldLvl="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635"/>
            <a:ext cx="9140825" cy="5142865"/>
          </a:xfrm>
          <a:prstGeom prst="rect">
            <a:avLst/>
          </a:prstGeom>
        </p:spPr>
      </p:pic>
      <p:sp>
        <p:nvSpPr>
          <p:cNvPr id="6" name="圆角矩形 5"/>
          <p:cNvSpPr/>
          <p:nvPr/>
        </p:nvSpPr>
        <p:spPr>
          <a:xfrm>
            <a:off x="252095" y="123825"/>
            <a:ext cx="4946650" cy="578485"/>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rPr>
              <a:t>进展(Complicating Actions)</a:t>
            </a:r>
            <a:endPar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7" name="左大括号 6"/>
          <p:cNvSpPr/>
          <p:nvPr/>
        </p:nvSpPr>
        <p:spPr>
          <a:xfrm>
            <a:off x="816610" y="1106170"/>
            <a:ext cx="442595" cy="3553460"/>
          </a:xfrm>
          <a:prstGeom prst="leftBrace">
            <a:avLst>
              <a:gd name="adj1" fmla="val 141614"/>
              <a:gd name="adj2" fmla="val 50000"/>
            </a:avLst>
          </a:prstGeom>
          <a:ln w="19050">
            <a:solidFill>
              <a:schemeClr val="tx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圆角矩形 7"/>
          <p:cNvSpPr/>
          <p:nvPr>
            <p:custDataLst>
              <p:tags r:id="rId4"/>
            </p:custDataLst>
          </p:nvPr>
        </p:nvSpPr>
        <p:spPr>
          <a:xfrm>
            <a:off x="1403985" y="987425"/>
            <a:ext cx="265303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人与动物的冲突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0" name="圆角矩形 9"/>
          <p:cNvSpPr/>
          <p:nvPr>
            <p:custDataLst>
              <p:tags r:id="rId5"/>
            </p:custDataLst>
          </p:nvPr>
        </p:nvSpPr>
        <p:spPr>
          <a:xfrm>
            <a:off x="1388745" y="1995170"/>
            <a:ext cx="183134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人际冲突</a:t>
            </a:r>
            <a:endParaRPr lang="zh-CN" altLang="en-US"/>
          </a:p>
        </p:txBody>
      </p:sp>
      <p:sp>
        <p:nvSpPr>
          <p:cNvPr id="11" name="圆角矩形 10"/>
          <p:cNvSpPr/>
          <p:nvPr>
            <p:custDataLst>
              <p:tags r:id="rId6"/>
            </p:custDataLst>
          </p:nvPr>
        </p:nvSpPr>
        <p:spPr>
          <a:xfrm>
            <a:off x="1403985" y="2933700"/>
            <a:ext cx="1815465"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zh-CN" altLang="en-US" sz="2400">
                <a:solidFill>
                  <a:schemeClr val="tx1"/>
                </a:solidFill>
                <a:latin typeface="宋体" panose="02010600030101010101" pitchFamily="2" charset="-122"/>
                <a:ea typeface="宋体" panose="02010600030101010101" pitchFamily="2" charset="-122"/>
              </a:rPr>
              <a:t>内心冲突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2" name="圆角矩形 11"/>
          <p:cNvSpPr/>
          <p:nvPr>
            <p:custDataLst>
              <p:tags r:id="rId7"/>
            </p:custDataLst>
          </p:nvPr>
        </p:nvSpPr>
        <p:spPr>
          <a:xfrm>
            <a:off x="1403985" y="4087495"/>
            <a:ext cx="286385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a:solidFill>
                  <a:schemeClr val="tx1"/>
                </a:solidFill>
                <a:latin typeface="宋体" panose="02010600030101010101" pitchFamily="2" charset="-122"/>
                <a:ea typeface="宋体" panose="02010600030101010101" pitchFamily="2" charset="-122"/>
                <a:sym typeface="+mn-ea"/>
              </a:rPr>
              <a:t>留白与伏笔的冲突</a:t>
            </a:r>
            <a:endParaRPr lang="zh-CN" altLang="en-US" sz="2400">
              <a:solidFill>
                <a:schemeClr val="tx1"/>
              </a:solidFill>
              <a:latin typeface="宋体" panose="02010600030101010101" pitchFamily="2" charset="-122"/>
              <a:ea typeface="宋体" panose="02010600030101010101" pitchFamily="2" charset="-122"/>
              <a:sym typeface="+mn-ea"/>
            </a:endParaRPr>
          </a:p>
        </p:txBody>
      </p:sp>
      <p:sp>
        <p:nvSpPr>
          <p:cNvPr id="13" name="文本框 12"/>
          <p:cNvSpPr txBox="1"/>
          <p:nvPr/>
        </p:nvSpPr>
        <p:spPr>
          <a:xfrm>
            <a:off x="238760" y="771525"/>
            <a:ext cx="433070" cy="4154170"/>
          </a:xfrm>
          <a:prstGeom prst="rect">
            <a:avLst/>
          </a:prstGeom>
          <a:noFill/>
          <a:ln w="19050">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spAutoFit/>
          </a:bodyPr>
          <a:p>
            <a:r>
              <a:rPr lang="zh-CN" altLang="en-US" sz="2400">
                <a:latin typeface="宋体" panose="02010600030101010101" pitchFamily="2" charset="-122"/>
                <a:ea typeface="宋体" panose="02010600030101010101" pitchFamily="2" charset="-122"/>
              </a:rPr>
              <a:t>以冲突为主线</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，层层推进</a:t>
            </a:r>
            <a:endParaRPr lang="zh-CN" altLang="en-US" sz="2400">
              <a:latin typeface="宋体" panose="02010600030101010101" pitchFamily="2" charset="-122"/>
              <a:ea typeface="宋体" panose="02010600030101010101" pitchFamily="2" charset="-122"/>
            </a:endParaRPr>
          </a:p>
        </p:txBody>
      </p:sp>
      <p:sp>
        <p:nvSpPr>
          <p:cNvPr id="5" name="左大括号 4"/>
          <p:cNvSpPr/>
          <p:nvPr/>
        </p:nvSpPr>
        <p:spPr>
          <a:xfrm>
            <a:off x="2771775" y="1347470"/>
            <a:ext cx="525780" cy="2512695"/>
          </a:xfrm>
          <a:prstGeom prst="leftBrace">
            <a:avLst>
              <a:gd name="adj1" fmla="val 45543"/>
              <a:gd name="adj2" fmla="val 50000"/>
            </a:avLst>
          </a:prstGeom>
          <a:ln w="28575">
            <a:solidFill>
              <a:schemeClr val="tx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圆角矩形 8"/>
          <p:cNvSpPr/>
          <p:nvPr>
            <p:custDataLst>
              <p:tags r:id="rId8"/>
            </p:custDataLst>
          </p:nvPr>
        </p:nvSpPr>
        <p:spPr>
          <a:xfrm>
            <a:off x="3347085" y="782955"/>
            <a:ext cx="161671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不欢而散</a:t>
            </a:r>
            <a:endParaRPr lang="zh-CN" altLang="en-US" sz="2400">
              <a:solidFill>
                <a:schemeClr val="tx1"/>
              </a:solidFill>
              <a:latin typeface="宋体" panose="02010600030101010101" pitchFamily="2" charset="-122"/>
              <a:ea typeface="宋体" panose="02010600030101010101" pitchFamily="2" charset="-122"/>
            </a:endParaRPr>
          </a:p>
        </p:txBody>
      </p:sp>
      <p:sp>
        <p:nvSpPr>
          <p:cNvPr id="18" name="圆角矩形 17"/>
          <p:cNvSpPr/>
          <p:nvPr>
            <p:custDataLst>
              <p:tags r:id="rId9"/>
            </p:custDataLst>
          </p:nvPr>
        </p:nvSpPr>
        <p:spPr>
          <a:xfrm>
            <a:off x="3348990" y="3363595"/>
            <a:ext cx="1528445"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持续发酵</a:t>
            </a:r>
            <a:endParaRPr lang="zh-CN" altLang="en-US" sz="2400">
              <a:solidFill>
                <a:schemeClr val="tx1"/>
              </a:solidFill>
              <a:latin typeface="宋体" panose="02010600030101010101" pitchFamily="2" charset="-122"/>
              <a:ea typeface="宋体" panose="02010600030101010101" pitchFamily="2" charset="-122"/>
            </a:endParaRPr>
          </a:p>
        </p:txBody>
      </p:sp>
      <p:sp>
        <p:nvSpPr>
          <p:cNvPr id="21" name="圆角矩形 20"/>
          <p:cNvSpPr/>
          <p:nvPr>
            <p:custDataLst>
              <p:tags r:id="rId10"/>
            </p:custDataLst>
          </p:nvPr>
        </p:nvSpPr>
        <p:spPr>
          <a:xfrm>
            <a:off x="395605" y="2499360"/>
            <a:ext cx="2615565" cy="2413000"/>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Times New Roman" panose="02020603050405020304" charset="0"/>
                <a:cs typeface="Times New Roman" panose="02020603050405020304" charset="0"/>
              </a:rPr>
              <a:t>Unexpectedly, after supper, the weather changed. It started to rain and everyone went indoors.</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24" name="圆角矩形 23"/>
          <p:cNvSpPr/>
          <p:nvPr>
            <p:custDataLst>
              <p:tags r:id="rId11"/>
            </p:custDataLst>
          </p:nvPr>
        </p:nvSpPr>
        <p:spPr>
          <a:xfrm>
            <a:off x="6228080" y="1426210"/>
            <a:ext cx="2227580" cy="188023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my brother wasn’t happy with driving home with a wet dog</a:t>
            </a:r>
            <a:endParaRPr lang="en-US" altLang="zh-CN" sz="2400">
              <a:solidFill>
                <a:schemeClr val="tx1"/>
              </a:solidFill>
              <a:latin typeface="Times New Roman" panose="02020603050405020304" charset="0"/>
              <a:cs typeface="Times New Roman" panose="02020603050405020304" charset="0"/>
            </a:endParaRPr>
          </a:p>
        </p:txBody>
      </p:sp>
      <p:pic>
        <p:nvPicPr>
          <p:cNvPr id="25" name="图片 24" descr="t01f4034c758b301a13"/>
          <p:cNvPicPr>
            <a:picLocks noChangeAspect="1"/>
          </p:cNvPicPr>
          <p:nvPr/>
        </p:nvPicPr>
        <p:blipFill>
          <a:blip r:embed="rId12"/>
          <a:stretch>
            <a:fillRect/>
          </a:stretch>
        </p:blipFill>
        <p:spPr>
          <a:xfrm>
            <a:off x="4876165" y="1703705"/>
            <a:ext cx="1886585" cy="1158875"/>
          </a:xfrm>
          <a:prstGeom prst="rect">
            <a:avLst/>
          </a:prstGeom>
        </p:spPr>
      </p:pic>
      <p:sp>
        <p:nvSpPr>
          <p:cNvPr id="26" name="云形标注 25"/>
          <p:cNvSpPr/>
          <p:nvPr/>
        </p:nvSpPr>
        <p:spPr>
          <a:xfrm>
            <a:off x="755650" y="843280"/>
            <a:ext cx="2174240" cy="1459865"/>
          </a:xfrm>
          <a:prstGeom prst="cloudCallout">
            <a:avLst/>
          </a:prstGeom>
          <a:solidFill>
            <a:srgbClr val="DDC8EF"/>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导火索</a:t>
            </a:r>
            <a:endParaRPr lang="zh-CN" altLang="en-US" sz="2400">
              <a:solidFill>
                <a:schemeClr val="tx1"/>
              </a:solidFill>
              <a:latin typeface="宋体" panose="02010600030101010101" pitchFamily="2" charset="-122"/>
              <a:ea typeface="宋体" panose="02010600030101010101" pitchFamily="2" charset="-122"/>
            </a:endParaRPr>
          </a:p>
        </p:txBody>
      </p:sp>
      <p:sp>
        <p:nvSpPr>
          <p:cNvPr id="27" name="圆角矩形 26"/>
          <p:cNvSpPr/>
          <p:nvPr>
            <p:custDataLst>
              <p:tags r:id="rId13"/>
            </p:custDataLst>
          </p:nvPr>
        </p:nvSpPr>
        <p:spPr>
          <a:xfrm>
            <a:off x="3364230" y="1358900"/>
            <a:ext cx="2029460" cy="194754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I didn’t want Toby to be running around in the house.</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28" name="圆角矩形 27"/>
          <p:cNvSpPr/>
          <p:nvPr>
            <p:custDataLst>
              <p:tags r:id="rId14"/>
            </p:custDataLst>
          </p:nvPr>
        </p:nvSpPr>
        <p:spPr>
          <a:xfrm>
            <a:off x="3707765" y="2211705"/>
            <a:ext cx="4835525" cy="1121410"/>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I texted him and expressed</a:t>
            </a:r>
            <a:endParaRPr lang="en-US" altLang="zh-CN" sz="2400">
              <a:solidFill>
                <a:schemeClr val="tx1"/>
              </a:solidFill>
              <a:latin typeface="Times New Roman" panose="02020603050405020304" charset="0"/>
              <a:cs typeface="Times New Roman" panose="02020603050405020304" charset="0"/>
            </a:endParaRPr>
          </a:p>
          <a:p>
            <a:pPr algn="ctr"/>
            <a:r>
              <a:rPr lang="en-US" altLang="zh-CN" sz="2400">
                <a:solidFill>
                  <a:schemeClr val="tx1"/>
                </a:solidFill>
                <a:latin typeface="Times New Roman" panose="02020603050405020304" charset="0"/>
                <a:cs typeface="Times New Roman" panose="02020603050405020304" charset="0"/>
              </a:rPr>
              <a:t> wishes for him to come out again.</a:t>
            </a:r>
            <a:endParaRPr lang="en-US" altLang="zh-CN" sz="2400">
              <a:solidFill>
                <a:schemeClr val="tx1"/>
              </a:solidFill>
              <a:latin typeface="Times New Roman" panose="02020603050405020304" charset="0"/>
              <a:cs typeface="Times New Roman" panose="02020603050405020304" charset="0"/>
            </a:endParaRPr>
          </a:p>
        </p:txBody>
      </p:sp>
      <p:sp>
        <p:nvSpPr>
          <p:cNvPr id="29" name="圆角矩形 28"/>
          <p:cNvSpPr/>
          <p:nvPr/>
        </p:nvSpPr>
        <p:spPr>
          <a:xfrm>
            <a:off x="5581015" y="200025"/>
            <a:ext cx="3155950" cy="1101725"/>
          </a:xfrm>
          <a:prstGeom prst="roundRect">
            <a:avLst/>
          </a:prstGeom>
          <a:solidFill>
            <a:srgbClr val="DDC8EF"/>
          </a:solidFill>
          <a:ln>
            <a:gradFill>
              <a:gsLst>
                <a:gs pos="50000">
                  <a:schemeClr val="accent5"/>
                </a:gs>
                <a:gs pos="0">
                  <a:schemeClr val="accent5">
                    <a:lumMod val="25000"/>
                    <a:lumOff val="75000"/>
                  </a:schemeClr>
                </a:gs>
                <a:gs pos="100000">
                  <a:schemeClr val="accent5">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Times New Roman" panose="02020603050405020304" charset="0"/>
                <a:cs typeface="Times New Roman" panose="02020603050405020304" charset="0"/>
              </a:rPr>
              <a:t>矛盾的本质是</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规则</a:t>
            </a:r>
            <a:r>
              <a:rPr lang="en-US" altLang="zh-CN" sz="2400">
                <a:solidFill>
                  <a:schemeClr val="tx1"/>
                </a:solidFill>
                <a:latin typeface="Times New Roman" panose="02020603050405020304" charset="0"/>
                <a:cs typeface="Times New Roman" panose="02020603050405020304" charset="0"/>
              </a:rPr>
              <a:t>”</a:t>
            </a:r>
            <a:endParaRPr lang="en-US" altLang="zh-CN" sz="2400">
              <a:solidFill>
                <a:schemeClr val="tx1"/>
              </a:solidFill>
              <a:latin typeface="Times New Roman" panose="02020603050405020304" charset="0"/>
              <a:cs typeface="Times New Roman" panose="02020603050405020304" charset="0"/>
            </a:endParaRPr>
          </a:p>
          <a:p>
            <a:pPr algn="ctr"/>
            <a:r>
              <a:rPr lang="zh-CN" altLang="en-US" sz="2400">
                <a:solidFill>
                  <a:schemeClr val="tx1"/>
                </a:solidFill>
                <a:latin typeface="Times New Roman" panose="02020603050405020304" charset="0"/>
                <a:cs typeface="Times New Roman" panose="02020603050405020304" charset="0"/>
              </a:rPr>
              <a:t>与</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情感</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的碰撞</a:t>
            </a:r>
            <a:endParaRPr lang="zh-CN" altLang="en-US" sz="2400">
              <a:solidFill>
                <a:schemeClr val="tx1"/>
              </a:solidFill>
              <a:latin typeface="Times New Roman" panose="02020603050405020304" charset="0"/>
              <a:cs typeface="Times New Roman" panose="02020603050405020304" charset="0"/>
            </a:endParaRPr>
          </a:p>
        </p:txBody>
      </p:sp>
      <p:pic>
        <p:nvPicPr>
          <p:cNvPr id="30" name="图片 29" descr="t01f4034c758b301a13"/>
          <p:cNvPicPr>
            <a:picLocks noChangeAspect="1"/>
          </p:cNvPicPr>
          <p:nvPr/>
        </p:nvPicPr>
        <p:blipFill>
          <a:blip r:embed="rId12"/>
          <a:stretch>
            <a:fillRect/>
          </a:stretch>
        </p:blipFill>
        <p:spPr>
          <a:xfrm>
            <a:off x="5003800" y="2859405"/>
            <a:ext cx="1886585" cy="1158875"/>
          </a:xfrm>
          <a:prstGeom prst="rect">
            <a:avLst/>
          </a:prstGeom>
        </p:spPr>
      </p:pic>
      <p:sp>
        <p:nvSpPr>
          <p:cNvPr id="31" name="圆角矩形 30"/>
          <p:cNvSpPr/>
          <p:nvPr>
            <p:custDataLst>
              <p:tags r:id="rId15"/>
            </p:custDataLst>
          </p:nvPr>
        </p:nvSpPr>
        <p:spPr>
          <a:xfrm>
            <a:off x="3529330" y="3863975"/>
            <a:ext cx="4835525" cy="112141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400">
                <a:solidFill>
                  <a:schemeClr val="tx1"/>
                </a:solidFill>
                <a:latin typeface="Times New Roman" panose="02020603050405020304" charset="0"/>
                <a:cs typeface="Times New Roman" panose="02020603050405020304" charset="0"/>
                <a:sym typeface="+mn-ea"/>
              </a:rPr>
              <a:t>His reply came as a surprise—a shock, actually: “Not a chance.”.</a:t>
            </a:r>
            <a:endParaRPr lang="en-US" altLang="zh-CN" sz="2400">
              <a:solidFill>
                <a:schemeClr val="tx1"/>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6"/>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1" nodeType="clickEffect">
                                  <p:stCondLst>
                                    <p:cond delay="0"/>
                                  </p:stCondLst>
                                  <p:childTnLst>
                                    <p:animEffect transition="out" filter="box(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4" presetClass="exit" presetSubtype="32" fill="hold" grpId="1" nodeType="withEffect">
                                  <p:stCondLst>
                                    <p:cond delay="0"/>
                                  </p:stCondLst>
                                  <p:childTnLst>
                                    <p:animEffect transition="out" filter="box(out)">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par>
                                <p:cTn id="11" presetID="4" presetClass="exit" presetSubtype="32" fill="hold" grpId="1" nodeType="withEffect">
                                  <p:stCondLst>
                                    <p:cond delay="0"/>
                                  </p:stCondLst>
                                  <p:childTnLst>
                                    <p:animEffect transition="out" filter="box(out)">
                                      <p:cBhvr>
                                        <p:cTn id="12" dur="2000"/>
                                        <p:tgtEl>
                                          <p:spTgt spid="12"/>
                                        </p:tgtEl>
                                      </p:cBhvr>
                                    </p:animEffect>
                                    <p:set>
                                      <p:cBhvr>
                                        <p:cTn id="13" dur="1" fill="hold">
                                          <p:stCondLst>
                                            <p:cond delay="1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0.00777778 0.0383951 L 0.00777778 0.0943208 " pathEditMode="relative" rAng="0" ptsTypes="">
                                      <p:cBhvr>
                                        <p:cTn id="17" dur="2000" fill="hold"/>
                                        <p:tgtEl>
                                          <p:spTgt spid="10"/>
                                        </p:tgtEl>
                                        <p:attrNameLst>
                                          <p:attrName>ppt_x</p:attrName>
                                          <p:attrName>ppt_y</p:attrName>
                                        </p:attrNameLst>
                                      </p:cBhvr>
                                      <p:rCtr x="0" y="28"/>
                                    </p:animMotion>
                                  </p:childTnLst>
                                </p:cTn>
                              </p:par>
                              <p:par>
                                <p:cTn id="18" presetID="2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47" dur="1000" fill="hold"/>
                                        <p:tgtEl>
                                          <p:spTgt spid="2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9" dur="1000" fill="hold"/>
                                        <p:tgtEl>
                                          <p:spTgt spid="9"/>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9"/>
                                        </p:tgtEl>
                                      </p:cBhvr>
                                    </p:animEffect>
                                  </p:childTnLst>
                                </p:cTn>
                              </p:par>
                              <p:par>
                                <p:cTn id="64" presetID="25"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mph" presetSubtype="0" fill="hold" grpId="2" nodeType="clickEffect">
                                  <p:stCondLst>
                                    <p:cond delay="0"/>
                                  </p:stCondLst>
                                  <p:childTnLst>
                                    <p:animRot by="21600000">
                                      <p:cBhvr>
                                        <p:cTn id="77" dur="2000" fill="hold"/>
                                        <p:tgtEl>
                                          <p:spTgt spid="9"/>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25"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85" dur="1000" fill="hold"/>
                                        <p:tgtEl>
                                          <p:spTgt spid="27"/>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5" presetClass="entr" presetSubtype="0"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97" dur="1000" fill="hold"/>
                                        <p:tgtEl>
                                          <p:spTgt spid="25"/>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09" dur="1000" fill="hold"/>
                                        <p:tgtEl>
                                          <p:spTgt spid="2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5" presetClass="entr" presetSubtype="0"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21" dur="1000" fill="hold"/>
                                        <p:tgtEl>
                                          <p:spTgt spid="29"/>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8" presetClass="emph" presetSubtype="0" fill="hold" grpId="2" nodeType="clickEffect">
                                  <p:stCondLst>
                                    <p:cond delay="0"/>
                                  </p:stCondLst>
                                  <p:childTnLst>
                                    <p:animRot by="21600000">
                                      <p:cBhvr>
                                        <p:cTn id="129" dur="2000" fill="hold"/>
                                        <p:tgtEl>
                                          <p:spTgt spid="18"/>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25" presetClass="entr" presetSubtype="0" fill="hold" grpId="0" nodeType="clickEffect">
                                  <p:stCondLst>
                                    <p:cond delay="0"/>
                                  </p:stCondLst>
                                  <p:childTnLst>
                                    <p:set>
                                      <p:cBhvr>
                                        <p:cTn id="133" dur="1" fill="hold">
                                          <p:stCondLst>
                                            <p:cond delay="0"/>
                                          </p:stCondLst>
                                        </p:cTn>
                                        <p:tgtEl>
                                          <p:spTgt spid="28"/>
                                        </p:tgtEl>
                                        <p:attrNameLst>
                                          <p:attrName>style.visibility</p:attrName>
                                        </p:attrNameLst>
                                      </p:cBhvr>
                                      <p:to>
                                        <p:strVal val="visible"/>
                                      </p:to>
                                    </p:set>
                                    <p:anim calcmode="lin" valueType="num">
                                      <p:cBhvr>
                                        <p:cTn id="13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37" dur="1000" fill="hold"/>
                                        <p:tgtEl>
                                          <p:spTgt spid="28"/>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28"/>
                                        </p:tgtEl>
                                      </p:cBhvr>
                                    </p:animEffect>
                                  </p:childTnLst>
                                </p:cTn>
                              </p:par>
                            </p:childTnLst>
                          </p:cTn>
                        </p:par>
                      </p:childTnLst>
                    </p:cTn>
                  </p:par>
                  <p:par>
                    <p:cTn id="142" fill="hold">
                      <p:stCondLst>
                        <p:cond delay="indefinite"/>
                      </p:stCondLst>
                      <p:childTnLst>
                        <p:par>
                          <p:cTn id="143" fill="hold">
                            <p:stCondLst>
                              <p:cond delay="0"/>
                            </p:stCondLst>
                            <p:childTnLst>
                              <p:par>
                                <p:cTn id="144" presetID="25" presetClass="entr" presetSubtype="0" fill="hold" nodeType="click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p:cTn id="146"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47"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48"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49" dur="1000" fill="hold"/>
                                        <p:tgtEl>
                                          <p:spTgt spid="30"/>
                                        </p:tgtEl>
                                        <p:attrNameLst>
                                          <p:attrName>ppt_h</p:attrName>
                                        </p:attrNameLst>
                                      </p:cBhvr>
                                      <p:tavLst>
                                        <p:tav tm="0">
                                          <p:val>
                                            <p:strVal val="#ppt_h"/>
                                          </p:val>
                                        </p:tav>
                                        <p:tav tm="100000">
                                          <p:val>
                                            <p:strVal val="#ppt_h"/>
                                          </p:val>
                                        </p:tav>
                                      </p:tavLst>
                                    </p:anim>
                                    <p:anim calcmode="lin" valueType="num">
                                      <p:cBhvr>
                                        <p:cTn id="150"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51"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52"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53" dur="1000" decel="50000">
                                          <p:stCondLst>
                                            <p:cond delay="0"/>
                                          </p:stCondLst>
                                        </p:cTn>
                                        <p:tgtEl>
                                          <p:spTgt spid="30"/>
                                        </p:tgtEl>
                                      </p:cBhvr>
                                    </p:animEffect>
                                  </p:childTnLst>
                                </p:cTn>
                              </p:par>
                            </p:childTnLst>
                          </p:cTn>
                        </p:par>
                      </p:childTnLst>
                    </p:cTn>
                  </p:par>
                  <p:par>
                    <p:cTn id="154" fill="hold">
                      <p:stCondLst>
                        <p:cond delay="indefinite"/>
                      </p:stCondLst>
                      <p:childTnLst>
                        <p:par>
                          <p:cTn id="155" fill="hold">
                            <p:stCondLst>
                              <p:cond delay="0"/>
                            </p:stCondLst>
                            <p:childTnLst>
                              <p:par>
                                <p:cTn id="156" presetID="25" presetClass="entr" presetSubtype="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p:cTn id="15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5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6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61" dur="1000" fill="hold"/>
                                        <p:tgtEl>
                                          <p:spTgt spid="31"/>
                                        </p:tgtEl>
                                        <p:attrNameLst>
                                          <p:attrName>ppt_h</p:attrName>
                                        </p:attrNameLst>
                                      </p:cBhvr>
                                      <p:tavLst>
                                        <p:tav tm="0">
                                          <p:val>
                                            <p:strVal val="#ppt_h"/>
                                          </p:val>
                                        </p:tav>
                                        <p:tav tm="100000">
                                          <p:val>
                                            <p:strVal val="#ppt_h"/>
                                          </p:val>
                                        </p:tav>
                                      </p:tavLst>
                                    </p:anim>
                                    <p:anim calcmode="lin" valueType="num">
                                      <p:cBhvr>
                                        <p:cTn id="16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6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64"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65"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1" grpId="1" bldLvl="0" animBg="1"/>
      <p:bldP spid="12" grpId="1" animBg="1"/>
      <p:bldP spid="10" grpId="0" animBg="1"/>
      <p:bldP spid="5" grpId="0" bldLvl="0" animBg="1"/>
      <p:bldP spid="5" grpId="1" animBg="1"/>
      <p:bldP spid="21" grpId="0" bldLvl="0" animBg="1"/>
      <p:bldP spid="21" grpId="1" animBg="1"/>
      <p:bldP spid="9" grpId="0" animBg="1"/>
      <p:bldP spid="9" grpId="1" animBg="1"/>
      <p:bldP spid="18" grpId="0" bldLvl="0" animBg="1"/>
      <p:bldP spid="18" grpId="1" animBg="1"/>
      <p:bldP spid="26" grpId="0" animBg="1"/>
      <p:bldP spid="26" grpId="1" animBg="1"/>
      <p:bldP spid="27" grpId="0" bldLvl="0" animBg="1"/>
      <p:bldP spid="27" grpId="1" animBg="1"/>
      <p:bldP spid="24" grpId="0" bldLvl="0" animBg="1"/>
      <p:bldP spid="24" grpId="1" animBg="1"/>
      <p:bldP spid="29" grpId="0" animBg="1"/>
      <p:bldP spid="29" grpId="1" animBg="1"/>
      <p:bldP spid="9" grpId="2" animBg="1"/>
      <p:bldP spid="18" grpId="2" animBg="1"/>
      <p:bldP spid="28" grpId="0" animBg="1"/>
      <p:bldP spid="28" grpId="1" animBg="1"/>
      <p:bldP spid="31" grpId="0" bldLvl="0" animBg="1"/>
      <p:bldP spid="3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80340" y="-20955"/>
            <a:ext cx="9140825" cy="5142865"/>
          </a:xfrm>
          <a:prstGeom prst="rect">
            <a:avLst/>
          </a:prstGeom>
        </p:spPr>
      </p:pic>
      <p:sp>
        <p:nvSpPr>
          <p:cNvPr id="6" name="圆角矩形 5"/>
          <p:cNvSpPr/>
          <p:nvPr/>
        </p:nvSpPr>
        <p:spPr>
          <a:xfrm>
            <a:off x="252095" y="123825"/>
            <a:ext cx="4946650" cy="578485"/>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rPr>
              <a:t>进展(Complicating Actions)</a:t>
            </a:r>
            <a:endPar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7" name="左大括号 6"/>
          <p:cNvSpPr/>
          <p:nvPr/>
        </p:nvSpPr>
        <p:spPr>
          <a:xfrm>
            <a:off x="826770" y="1140460"/>
            <a:ext cx="432435" cy="3244215"/>
          </a:xfrm>
          <a:prstGeom prst="leftBrace">
            <a:avLst>
              <a:gd name="adj1" fmla="val 141614"/>
              <a:gd name="adj2" fmla="val 50000"/>
            </a:avLst>
          </a:prstGeom>
          <a:ln w="19050">
            <a:solidFill>
              <a:schemeClr val="tx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圆角矩形 7"/>
          <p:cNvSpPr/>
          <p:nvPr>
            <p:custDataLst>
              <p:tags r:id="rId4"/>
            </p:custDataLst>
          </p:nvPr>
        </p:nvSpPr>
        <p:spPr>
          <a:xfrm>
            <a:off x="1331595" y="987425"/>
            <a:ext cx="265303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人与动物的冲突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0" name="圆角矩形 9"/>
          <p:cNvSpPr/>
          <p:nvPr>
            <p:custDataLst>
              <p:tags r:id="rId5"/>
            </p:custDataLst>
          </p:nvPr>
        </p:nvSpPr>
        <p:spPr>
          <a:xfrm>
            <a:off x="1331595" y="1923415"/>
            <a:ext cx="183134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人际冲突</a:t>
            </a:r>
            <a:endParaRPr lang="zh-CN" altLang="en-US"/>
          </a:p>
        </p:txBody>
      </p:sp>
      <p:sp>
        <p:nvSpPr>
          <p:cNvPr id="11" name="圆角矩形 10"/>
          <p:cNvSpPr/>
          <p:nvPr>
            <p:custDataLst>
              <p:tags r:id="rId6"/>
            </p:custDataLst>
          </p:nvPr>
        </p:nvSpPr>
        <p:spPr>
          <a:xfrm>
            <a:off x="1331595" y="2933700"/>
            <a:ext cx="1815465"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zh-CN" altLang="en-US" sz="2400">
                <a:solidFill>
                  <a:schemeClr val="tx1"/>
                </a:solidFill>
                <a:latin typeface="宋体" panose="02010600030101010101" pitchFamily="2" charset="-122"/>
                <a:ea typeface="宋体" panose="02010600030101010101" pitchFamily="2" charset="-122"/>
              </a:rPr>
              <a:t>内心冲突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2" name="圆角矩形 11"/>
          <p:cNvSpPr/>
          <p:nvPr>
            <p:custDataLst>
              <p:tags r:id="rId7"/>
            </p:custDataLst>
          </p:nvPr>
        </p:nvSpPr>
        <p:spPr>
          <a:xfrm>
            <a:off x="1259840" y="3943985"/>
            <a:ext cx="286385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a:solidFill>
                  <a:schemeClr val="tx1"/>
                </a:solidFill>
                <a:latin typeface="宋体" panose="02010600030101010101" pitchFamily="2" charset="-122"/>
                <a:ea typeface="宋体" panose="02010600030101010101" pitchFamily="2" charset="-122"/>
                <a:sym typeface="+mn-ea"/>
              </a:rPr>
              <a:t>留白与伏笔的冲突</a:t>
            </a:r>
            <a:endParaRPr lang="zh-CN" altLang="en-US" sz="2400">
              <a:solidFill>
                <a:schemeClr val="tx1"/>
              </a:solidFill>
              <a:latin typeface="宋体" panose="02010600030101010101" pitchFamily="2" charset="-122"/>
              <a:ea typeface="宋体" panose="02010600030101010101" pitchFamily="2" charset="-122"/>
              <a:sym typeface="+mn-ea"/>
            </a:endParaRPr>
          </a:p>
        </p:txBody>
      </p:sp>
      <p:sp>
        <p:nvSpPr>
          <p:cNvPr id="13" name="文本框 12"/>
          <p:cNvSpPr txBox="1"/>
          <p:nvPr/>
        </p:nvSpPr>
        <p:spPr>
          <a:xfrm>
            <a:off x="238760" y="771525"/>
            <a:ext cx="433070" cy="4154170"/>
          </a:xfrm>
          <a:prstGeom prst="rect">
            <a:avLst/>
          </a:prstGeom>
          <a:noFill/>
          <a:ln w="19050">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spAutoFit/>
          </a:bodyPr>
          <a:p>
            <a:r>
              <a:rPr lang="zh-CN" altLang="en-US" sz="2400">
                <a:latin typeface="宋体" panose="02010600030101010101" pitchFamily="2" charset="-122"/>
                <a:ea typeface="宋体" panose="02010600030101010101" pitchFamily="2" charset="-122"/>
              </a:rPr>
              <a:t>以冲突为主线</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，层层推进</a:t>
            </a:r>
            <a:endParaRPr lang="zh-CN" altLang="en-US" sz="2400">
              <a:latin typeface="宋体" panose="02010600030101010101" pitchFamily="2" charset="-122"/>
              <a:ea typeface="宋体" panose="02010600030101010101" pitchFamily="2" charset="-122"/>
            </a:endParaRPr>
          </a:p>
        </p:txBody>
      </p:sp>
      <p:sp>
        <p:nvSpPr>
          <p:cNvPr id="14" name="圆角矩形 13"/>
          <p:cNvSpPr/>
          <p:nvPr>
            <p:custDataLst>
              <p:tags r:id="rId8"/>
            </p:custDataLst>
          </p:nvPr>
        </p:nvSpPr>
        <p:spPr>
          <a:xfrm>
            <a:off x="1259840" y="843280"/>
            <a:ext cx="4385945" cy="1164590"/>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Times New Roman" panose="02020603050405020304" charset="0"/>
                <a:cs typeface="Times New Roman" panose="02020603050405020304" charset="0"/>
              </a:rPr>
              <a:t>My wife suggested I get in touch with my brother, but I resisted, thinking he should call first.</a:t>
            </a:r>
            <a:endParaRPr lang="en-US" altLang="zh-CN" sz="2400">
              <a:solidFill>
                <a:schemeClr val="tx1"/>
              </a:solidFill>
              <a:latin typeface="Times New Roman" panose="02020603050405020304" charset="0"/>
              <a:cs typeface="Times New Roman" panose="02020603050405020304" charset="0"/>
            </a:endParaRPr>
          </a:p>
        </p:txBody>
      </p:sp>
      <p:pic>
        <p:nvPicPr>
          <p:cNvPr id="30" name="图片 29" descr="t01f4034c758b301a13"/>
          <p:cNvPicPr>
            <a:picLocks noChangeAspect="1"/>
          </p:cNvPicPr>
          <p:nvPr/>
        </p:nvPicPr>
        <p:blipFill>
          <a:blip r:embed="rId9"/>
          <a:stretch>
            <a:fillRect/>
          </a:stretch>
        </p:blipFill>
        <p:spPr>
          <a:xfrm>
            <a:off x="3494405" y="1774825"/>
            <a:ext cx="1886585" cy="1158875"/>
          </a:xfrm>
          <a:prstGeom prst="rect">
            <a:avLst/>
          </a:prstGeom>
        </p:spPr>
      </p:pic>
      <p:sp>
        <p:nvSpPr>
          <p:cNvPr id="31" name="圆角矩形 30"/>
          <p:cNvSpPr/>
          <p:nvPr>
            <p:custDataLst>
              <p:tags r:id="rId10"/>
            </p:custDataLst>
          </p:nvPr>
        </p:nvSpPr>
        <p:spPr>
          <a:xfrm>
            <a:off x="3512185" y="2931795"/>
            <a:ext cx="4835525" cy="49212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400">
                <a:solidFill>
                  <a:schemeClr val="tx1"/>
                </a:solidFill>
                <a:latin typeface="Times New Roman" panose="02020603050405020304" charset="0"/>
                <a:cs typeface="Times New Roman" panose="02020603050405020304" charset="0"/>
                <a:sym typeface="+mn-ea"/>
              </a:rPr>
              <a:t>my conscience kept bothering me.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20" name="圆角矩形 19"/>
          <p:cNvSpPr/>
          <p:nvPr/>
        </p:nvSpPr>
        <p:spPr>
          <a:xfrm>
            <a:off x="4067810" y="3592195"/>
            <a:ext cx="4279900" cy="792480"/>
          </a:xfrm>
          <a:prstGeom prst="roundRect">
            <a:avLst/>
          </a:prstGeom>
          <a:solidFill>
            <a:srgbClr val="DDC8EF"/>
          </a:solidFill>
          <a:ln>
            <a:gradFill>
              <a:gsLst>
                <a:gs pos="50000">
                  <a:schemeClr val="accent5"/>
                </a:gs>
                <a:gs pos="0">
                  <a:schemeClr val="accent5">
                    <a:lumMod val="25000"/>
                    <a:lumOff val="75000"/>
                  </a:schemeClr>
                </a:gs>
                <a:gs pos="100000">
                  <a:schemeClr val="accent5">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Times New Roman" panose="02020603050405020304" charset="0"/>
                <a:cs typeface="Times New Roman" panose="02020603050405020304" charset="0"/>
              </a:rPr>
              <a:t>展现了人性的固执与愧疚</a:t>
            </a:r>
            <a:endParaRPr lang="zh-CN" altLang="en-US" sz="2400">
              <a:solidFill>
                <a:schemeClr val="tx1"/>
              </a:solidFill>
              <a:latin typeface="Times New Roman" panose="02020603050405020304" charset="0"/>
              <a:cs typeface="Times New Roman" panose="02020603050405020304" charset="0"/>
            </a:endParaRPr>
          </a:p>
        </p:txBody>
      </p:sp>
      <p:pic>
        <p:nvPicPr>
          <p:cNvPr id="15" name="图片 14" descr="katongqianzhuogouwaichugoudenanren_11792003"/>
          <p:cNvPicPr>
            <a:picLocks noChangeAspect="1"/>
          </p:cNvPicPr>
          <p:nvPr/>
        </p:nvPicPr>
        <p:blipFill>
          <a:blip r:embed="rId11"/>
          <a:stretch>
            <a:fillRect/>
          </a:stretch>
        </p:blipFill>
        <p:spPr>
          <a:xfrm>
            <a:off x="5940425" y="167005"/>
            <a:ext cx="2597150" cy="2517775"/>
          </a:xfrm>
          <a:prstGeom prst="rect">
            <a:avLst/>
          </a:prstGeom>
        </p:spPr>
      </p:pic>
      <p:pic>
        <p:nvPicPr>
          <p:cNvPr id="5124" name="图片 6" descr="logo横版 png"/>
          <p:cNvPicPr>
            <a:picLocks noChangeAspect="1"/>
          </p:cNvPicPr>
          <p:nvPr/>
        </p:nvPicPr>
        <p:blipFill>
          <a:blip r:embed="rId12"/>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4" presetClass="exit" presetSubtype="32" fill="hold" grpId="0" nodeType="withEffect">
                                  <p:stCondLst>
                                    <p:cond delay="0"/>
                                  </p:stCondLst>
                                  <p:childTnLst>
                                    <p:animEffect transition="out" filter="box(out)">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par>
                                <p:cTn id="11" presetID="4" presetClass="exit" presetSubtype="32" fill="hold" grpId="0" nodeType="withEffect">
                                  <p:stCondLst>
                                    <p:cond delay="0"/>
                                  </p:stCondLst>
                                  <p:childTnLst>
                                    <p:animEffect transition="out" filter="box(out)">
                                      <p:cBhvr>
                                        <p:cTn id="12" dur="2000"/>
                                        <p:tgtEl>
                                          <p:spTgt spid="12"/>
                                        </p:tgtEl>
                                      </p:cBhvr>
                                    </p:animEffect>
                                    <p:set>
                                      <p:cBhvr>
                                        <p:cTn id="13" dur="1" fill="hold">
                                          <p:stCondLst>
                                            <p:cond delay="1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1" nodeType="clickEffect">
                                  <p:stCondLst>
                                    <p:cond delay="0"/>
                                  </p:stCondLst>
                                  <p:childTnLst>
                                    <p:animRot by="21600000">
                                      <p:cBhvr>
                                        <p:cTn id="17" dur="2000" fill="hold"/>
                                        <p:tgtEl>
                                          <p:spTgt spid="11"/>
                                        </p:tgtEl>
                                        <p:attrNameLst>
                                          <p:attrName>r</p:attrName>
                                        </p:attrNameLst>
                                      </p:cBhvr>
                                    </p:animRot>
                                  </p:childTnLst>
                                </p:cTn>
                              </p:par>
                              <p:par>
                                <p:cTn id="18" presetID="25"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7" dur="1000" fill="hold"/>
                                        <p:tgtEl>
                                          <p:spTgt spid="3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59" dur="1000" fill="hold"/>
                                        <p:tgtEl>
                                          <p:spTgt spid="31"/>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1" grpId="1" animBg="1"/>
      <p:bldP spid="14" grpId="0" bldLvl="0" animBg="1"/>
      <p:bldP spid="14" grpId="1" animBg="1"/>
      <p:bldP spid="31" grpId="0" bldLvl="0" animBg="1"/>
      <p:bldP spid="31" grpId="1" animBg="1"/>
      <p:bldP spid="20" grpId="0" bldLvl="0" animBg="1"/>
      <p:bldP spid="20" grpId="1"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80340" y="-20955"/>
            <a:ext cx="9140825" cy="5142865"/>
          </a:xfrm>
          <a:prstGeom prst="rect">
            <a:avLst/>
          </a:prstGeom>
        </p:spPr>
      </p:pic>
      <p:sp>
        <p:nvSpPr>
          <p:cNvPr id="6" name="圆角矩形 5"/>
          <p:cNvSpPr/>
          <p:nvPr/>
        </p:nvSpPr>
        <p:spPr>
          <a:xfrm>
            <a:off x="252095" y="123825"/>
            <a:ext cx="4946650" cy="578485"/>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rPr>
              <a:t>进展(Complicating Actions)</a:t>
            </a:r>
            <a:endParaRPr lang="zh-CN" altLang="zh-CN" sz="2800" kern="100">
              <a:solidFill>
                <a:srgbClr val="FFFF00"/>
              </a:solidFill>
              <a:effectLst/>
              <a:latin typeface="Times New Roman" panose="02020603050405020304" charset="0"/>
              <a:ea typeface="宋体" panose="02010600030101010101" pitchFamily="2" charset="-122"/>
              <a:cs typeface="Times New Roman" panose="02020603050405020304" charset="0"/>
              <a:sym typeface="+mn-ea"/>
            </a:endParaRPr>
          </a:p>
        </p:txBody>
      </p:sp>
      <p:sp>
        <p:nvSpPr>
          <p:cNvPr id="7" name="左大括号 6"/>
          <p:cNvSpPr/>
          <p:nvPr/>
        </p:nvSpPr>
        <p:spPr>
          <a:xfrm>
            <a:off x="816610" y="1106170"/>
            <a:ext cx="442595" cy="3553460"/>
          </a:xfrm>
          <a:prstGeom prst="leftBrace">
            <a:avLst>
              <a:gd name="adj1" fmla="val 141614"/>
              <a:gd name="adj2" fmla="val 50000"/>
            </a:avLst>
          </a:prstGeom>
          <a:ln w="19050">
            <a:solidFill>
              <a:schemeClr val="tx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圆角矩形 7"/>
          <p:cNvSpPr/>
          <p:nvPr>
            <p:custDataLst>
              <p:tags r:id="rId4"/>
            </p:custDataLst>
          </p:nvPr>
        </p:nvSpPr>
        <p:spPr>
          <a:xfrm>
            <a:off x="1403985" y="987425"/>
            <a:ext cx="265303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人与动物的冲突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0" name="圆角矩形 9"/>
          <p:cNvSpPr/>
          <p:nvPr>
            <p:custDataLst>
              <p:tags r:id="rId5"/>
            </p:custDataLst>
          </p:nvPr>
        </p:nvSpPr>
        <p:spPr>
          <a:xfrm>
            <a:off x="1403985" y="1923415"/>
            <a:ext cx="183134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人际冲突</a:t>
            </a:r>
            <a:endParaRPr lang="zh-CN" altLang="en-US"/>
          </a:p>
        </p:txBody>
      </p:sp>
      <p:sp>
        <p:nvSpPr>
          <p:cNvPr id="11" name="圆角矩形 10"/>
          <p:cNvSpPr/>
          <p:nvPr>
            <p:custDataLst>
              <p:tags r:id="rId6"/>
            </p:custDataLst>
          </p:nvPr>
        </p:nvSpPr>
        <p:spPr>
          <a:xfrm>
            <a:off x="1403985" y="2933700"/>
            <a:ext cx="1815465"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zh-CN" altLang="en-US" sz="2400">
                <a:solidFill>
                  <a:schemeClr val="tx1"/>
                </a:solidFill>
                <a:latin typeface="宋体" panose="02010600030101010101" pitchFamily="2" charset="-122"/>
                <a:ea typeface="宋体" panose="02010600030101010101" pitchFamily="2" charset="-122"/>
              </a:rPr>
              <a:t>内心冲突</a:t>
            </a:r>
            <a:endParaRPr lang="zh-CN" altLang="en-US" sz="2400">
              <a:solidFill>
                <a:schemeClr val="tx1"/>
              </a:solidFill>
              <a:latin typeface="宋体" panose="02010600030101010101" pitchFamily="2" charset="-122"/>
              <a:ea typeface="宋体" panose="02010600030101010101" pitchFamily="2" charset="-122"/>
            </a:endParaRPr>
          </a:p>
        </p:txBody>
      </p:sp>
      <p:sp>
        <p:nvSpPr>
          <p:cNvPr id="12" name="圆角矩形 11"/>
          <p:cNvSpPr/>
          <p:nvPr>
            <p:custDataLst>
              <p:tags r:id="rId7"/>
            </p:custDataLst>
          </p:nvPr>
        </p:nvSpPr>
        <p:spPr>
          <a:xfrm>
            <a:off x="1403985" y="4087495"/>
            <a:ext cx="2863850" cy="5759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a:solidFill>
                  <a:schemeClr val="tx1"/>
                </a:solidFill>
                <a:latin typeface="宋体" panose="02010600030101010101" pitchFamily="2" charset="-122"/>
                <a:ea typeface="宋体" panose="02010600030101010101" pitchFamily="2" charset="-122"/>
                <a:sym typeface="+mn-ea"/>
              </a:rPr>
              <a:t>留白与伏笔的冲突</a:t>
            </a:r>
            <a:endParaRPr lang="zh-CN" altLang="en-US" sz="2400">
              <a:solidFill>
                <a:schemeClr val="tx1"/>
              </a:solidFill>
              <a:latin typeface="宋体" panose="02010600030101010101" pitchFamily="2" charset="-122"/>
              <a:ea typeface="宋体" panose="02010600030101010101" pitchFamily="2" charset="-122"/>
              <a:sym typeface="+mn-ea"/>
            </a:endParaRPr>
          </a:p>
        </p:txBody>
      </p:sp>
      <p:sp>
        <p:nvSpPr>
          <p:cNvPr id="13" name="文本框 12"/>
          <p:cNvSpPr txBox="1"/>
          <p:nvPr/>
        </p:nvSpPr>
        <p:spPr>
          <a:xfrm>
            <a:off x="238760" y="771525"/>
            <a:ext cx="433070" cy="4154170"/>
          </a:xfrm>
          <a:prstGeom prst="rect">
            <a:avLst/>
          </a:prstGeom>
          <a:noFill/>
          <a:ln w="19050">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spAutoFit/>
          </a:bodyPr>
          <a:p>
            <a:r>
              <a:rPr lang="zh-CN" altLang="en-US" sz="2400">
                <a:latin typeface="宋体" panose="02010600030101010101" pitchFamily="2" charset="-122"/>
                <a:ea typeface="宋体" panose="02010600030101010101" pitchFamily="2" charset="-122"/>
              </a:rPr>
              <a:t>以冲突为主线</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，层层推进</a:t>
            </a:r>
            <a:endParaRPr lang="zh-CN" altLang="en-US" sz="2400">
              <a:latin typeface="宋体" panose="02010600030101010101" pitchFamily="2" charset="-122"/>
              <a:ea typeface="宋体" panose="02010600030101010101" pitchFamily="2" charset="-122"/>
            </a:endParaRPr>
          </a:p>
        </p:txBody>
      </p:sp>
      <p:sp>
        <p:nvSpPr>
          <p:cNvPr id="14" name="圆角矩形 13"/>
          <p:cNvSpPr/>
          <p:nvPr>
            <p:custDataLst>
              <p:tags r:id="rId8"/>
            </p:custDataLst>
          </p:nvPr>
        </p:nvSpPr>
        <p:spPr>
          <a:xfrm>
            <a:off x="1331595" y="1384935"/>
            <a:ext cx="2129790" cy="568960"/>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he’ll get over it</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custDataLst>
              <p:tags r:id="rId9"/>
            </p:custDataLst>
          </p:nvPr>
        </p:nvSpPr>
        <p:spPr>
          <a:xfrm>
            <a:off x="1403985" y="2636520"/>
            <a:ext cx="2017395" cy="56896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a:ln w="28575">
            <a:solidFill>
              <a:srgbClr val="7030A0"/>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Not a chance</a:t>
            </a:r>
            <a:endParaRPr lang="en-US" altLang="zh-CN" sz="2400">
              <a:solidFill>
                <a:schemeClr val="tx1"/>
              </a:solidFill>
              <a:latin typeface="Times New Roman" panose="02020603050405020304" charset="0"/>
              <a:cs typeface="Times New Roman" panose="02020603050405020304" charset="0"/>
            </a:endParaRPr>
          </a:p>
        </p:txBody>
      </p:sp>
      <p:pic>
        <p:nvPicPr>
          <p:cNvPr id="30" name="图片 29" descr="t01f4034c758b301a13"/>
          <p:cNvPicPr>
            <a:picLocks noChangeAspect="1"/>
          </p:cNvPicPr>
          <p:nvPr/>
        </p:nvPicPr>
        <p:blipFill>
          <a:blip r:embed="rId10"/>
          <a:stretch>
            <a:fillRect/>
          </a:stretch>
        </p:blipFill>
        <p:spPr>
          <a:xfrm>
            <a:off x="1619885" y="1822450"/>
            <a:ext cx="1441450" cy="852170"/>
          </a:xfrm>
          <a:prstGeom prst="rect">
            <a:avLst/>
          </a:prstGeom>
        </p:spPr>
      </p:pic>
      <p:sp>
        <p:nvSpPr>
          <p:cNvPr id="16" name="云形标注 15"/>
          <p:cNvSpPr/>
          <p:nvPr/>
        </p:nvSpPr>
        <p:spPr>
          <a:xfrm>
            <a:off x="5507990" y="123825"/>
            <a:ext cx="3110230" cy="1559560"/>
          </a:xfrm>
          <a:prstGeom prst="cloudCallout">
            <a:avLst>
              <a:gd name="adj1" fmla="val -117086"/>
              <a:gd name="adj2" fmla="val 46075"/>
            </a:avLst>
          </a:prstGeom>
          <a:solidFill>
            <a:srgbClr val="FFB9B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此句既是伏笔也隐含留白</a:t>
            </a:r>
            <a:endParaRPr lang="zh-CN" altLang="en-US" sz="2400">
              <a:solidFill>
                <a:schemeClr val="tx1"/>
              </a:solidFill>
              <a:latin typeface="宋体" panose="02010600030101010101" pitchFamily="2" charset="-122"/>
              <a:ea typeface="宋体" panose="02010600030101010101" pitchFamily="2" charset="-122"/>
            </a:endParaRPr>
          </a:p>
        </p:txBody>
      </p:sp>
      <p:sp>
        <p:nvSpPr>
          <p:cNvPr id="20" name="圆角矩形 19"/>
          <p:cNvSpPr/>
          <p:nvPr/>
        </p:nvSpPr>
        <p:spPr>
          <a:xfrm>
            <a:off x="3571240" y="830580"/>
            <a:ext cx="5055235" cy="1668780"/>
          </a:xfrm>
          <a:prstGeom prst="roundRect">
            <a:avLst/>
          </a:prstGeom>
          <a:solidFill>
            <a:srgbClr val="DDC8EF"/>
          </a:solidFill>
          <a:ln>
            <a:gradFill>
              <a:gsLst>
                <a:gs pos="50000">
                  <a:schemeClr val="accent5"/>
                </a:gs>
                <a:gs pos="0">
                  <a:schemeClr val="accent5">
                    <a:lumMod val="25000"/>
                    <a:lumOff val="75000"/>
                  </a:schemeClr>
                </a:gs>
                <a:gs pos="100000">
                  <a:schemeClr val="accent5">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Times New Roman" panose="02020603050405020304" charset="0"/>
                <a:cs typeface="Times New Roman" panose="02020603050405020304" charset="0"/>
              </a:rPr>
              <a:t>作为伏笔：</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我</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的</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自负</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与弟弟的强硬拒绝（</a:t>
            </a:r>
            <a:r>
              <a:rPr lang="en-US" altLang="zh-CN" sz="2400">
                <a:solidFill>
                  <a:schemeClr val="tx1"/>
                </a:solidFill>
                <a:latin typeface="Times New Roman" panose="02020603050405020304" charset="0"/>
                <a:cs typeface="Times New Roman" panose="02020603050405020304" charset="0"/>
              </a:rPr>
              <a:t>“Not a chance”</a:t>
            </a:r>
            <a:r>
              <a:rPr lang="zh-CN" altLang="en-US" sz="2400">
                <a:solidFill>
                  <a:schemeClr val="tx1"/>
                </a:solidFill>
                <a:latin typeface="Times New Roman" panose="02020603050405020304" charset="0"/>
                <a:cs typeface="Times New Roman" panose="02020603050405020304" charset="0"/>
              </a:rPr>
              <a:t>）形成情节反差，暗示人物关系的潜在裂痕，为后文和解的必要性做铺垫。</a:t>
            </a:r>
            <a:endParaRPr lang="zh-CN" altLang="en-US" sz="2400">
              <a:solidFill>
                <a:schemeClr val="tx1"/>
              </a:solidFill>
              <a:latin typeface="Times New Roman" panose="02020603050405020304" charset="0"/>
              <a:cs typeface="Times New Roman" panose="02020603050405020304" charset="0"/>
            </a:endParaRPr>
          </a:p>
        </p:txBody>
      </p:sp>
      <p:sp>
        <p:nvSpPr>
          <p:cNvPr id="5" name="圆角矩形 4"/>
          <p:cNvSpPr/>
          <p:nvPr/>
        </p:nvSpPr>
        <p:spPr>
          <a:xfrm>
            <a:off x="3491865" y="2590165"/>
            <a:ext cx="5055235" cy="2266315"/>
          </a:xfrm>
          <a:prstGeom prst="roundRect">
            <a:avLst/>
          </a:prstGeom>
          <a:solidFill>
            <a:srgbClr val="DDC8EF"/>
          </a:solidFill>
          <a:ln>
            <a:gradFill>
              <a:gsLst>
                <a:gs pos="50000">
                  <a:schemeClr val="accent5"/>
                </a:gs>
                <a:gs pos="0">
                  <a:schemeClr val="accent5">
                    <a:lumMod val="25000"/>
                    <a:lumOff val="75000"/>
                  </a:schemeClr>
                </a:gs>
                <a:gs pos="100000">
                  <a:schemeClr val="accent5">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Times New Roman" panose="02020603050405020304" charset="0"/>
                <a:cs typeface="Times New Roman" panose="02020603050405020304" charset="0"/>
              </a:rPr>
              <a:t>作为留白：</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我</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写下这句话时，未揭示弟弟的真实处境</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如丧妻、健康问题、对狗的情感依赖</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，这种信息的</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留白</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营造了信息差，制造情节张力，增强后期共情。</a:t>
            </a:r>
            <a:endParaRPr lang="zh-CN" altLang="en-US" sz="2400">
              <a:solidFill>
                <a:schemeClr val="tx1"/>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1"/>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4" presetClass="exit" presetSubtype="32" fill="hold" grpId="0" nodeType="withEffect">
                                  <p:stCondLst>
                                    <p:cond delay="0"/>
                                  </p:stCondLst>
                                  <p:childTnLst>
                                    <p:animEffect transition="out" filter="box(out)">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par>
                                <p:cTn id="11" presetID="4" presetClass="exit" presetSubtype="32" fill="hold" grpId="0" nodeType="withEffect">
                                  <p:stCondLst>
                                    <p:cond delay="0"/>
                                  </p:stCondLst>
                                  <p:childTnLst>
                                    <p:animEffect transition="out" filter="box(out)">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33" dur="1000" fill="hold"/>
                                        <p:tgtEl>
                                          <p:spTgt spid="30"/>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2" nodeType="clickEffect">
                                  <p:stCondLst>
                                    <p:cond delay="0"/>
                                  </p:stCondLst>
                                  <p:childTnLst>
                                    <p:animRot by="21600000">
                                      <p:cBhvr>
                                        <p:cTn id="53" dur="2000" fill="hold"/>
                                        <p:tgtEl>
                                          <p:spTgt spid="1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3" dur="1000" fill="hold"/>
                                        <p:tgtEl>
                                          <p:spTgt spid="20"/>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5"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p:cTn id="8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85" dur="1000" fill="hold"/>
                                        <p:tgtEl>
                                          <p:spTgt spid="5"/>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bldLvl="0" animBg="1"/>
      <p:bldP spid="14" grpId="1" animBg="1"/>
      <p:bldP spid="9" grpId="0" bldLvl="0" animBg="1"/>
      <p:bldP spid="9" grpId="1" animBg="1"/>
      <p:bldP spid="14" grpId="2" animBg="1"/>
      <p:bldP spid="16" grpId="0" bldLvl="0" animBg="1"/>
      <p:bldP spid="16" grpId="1" animBg="1"/>
      <p:bldP spid="20" grpId="0" bldLvl="0" animBg="1"/>
      <p:bldP spid="20" grpId="1" animBg="1"/>
      <p:bldP spid="5" grpId="0" bldLvl="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52095" y="123825"/>
            <a:ext cx="3096260" cy="608330"/>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评议</a:t>
            </a:r>
            <a:r>
              <a:rPr lang="en-US" altLang="zh-CN" sz="280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solidFill>
                  <a:srgbClr val="FFFF00"/>
                </a:solidFill>
                <a:latin typeface="Times New Roman" panose="02020603050405020304" charset="0"/>
                <a:ea typeface="宋体" panose="02010600030101010101" pitchFamily="2" charset="-122"/>
                <a:cs typeface="Times New Roman" panose="02020603050405020304" charset="0"/>
                <a:sym typeface="+mn-ea"/>
              </a:rPr>
              <a:t>Evaluation</a:t>
            </a:r>
            <a:r>
              <a:rPr lang="en-US" altLang="zh-CN" sz="280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a:solidFill>
                <a:srgbClr val="FFFF00"/>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33" name="Group 5"/>
          <p:cNvGrpSpPr/>
          <p:nvPr>
            <p:custDataLst>
              <p:tags r:id="rId4"/>
            </p:custDataLst>
          </p:nvPr>
        </p:nvGrpSpPr>
        <p:grpSpPr bwMode="auto">
          <a:xfrm rot="0">
            <a:off x="1691641" y="915670"/>
            <a:ext cx="1215390" cy="3596005"/>
            <a:chOff x="2686196" y="1666060"/>
            <a:chExt cx="530441" cy="1688915"/>
          </a:xfrm>
          <a:gradFill>
            <a:gsLst>
              <a:gs pos="50000">
                <a:schemeClr val="accent5"/>
              </a:gs>
              <a:gs pos="0">
                <a:schemeClr val="accent5">
                  <a:lumMod val="25000"/>
                  <a:lumOff val="75000"/>
                </a:schemeClr>
              </a:gs>
              <a:gs pos="100000">
                <a:schemeClr val="accent5">
                  <a:lumMod val="85000"/>
                </a:schemeClr>
              </a:gs>
            </a:gsLst>
            <a:lin ang="5400000" scaled="1"/>
          </a:gradFill>
        </p:grpSpPr>
        <p:sp>
          <p:nvSpPr>
            <p:cNvPr id="34" name="Freeform 1"/>
            <p:cNvSpPr>
              <a:spLocks noChangeArrowheads="1"/>
            </p:cNvSpPr>
            <p:nvPr>
              <p:custDataLst>
                <p:tags r:id="rId5"/>
              </p:custDataLst>
            </p:nvPr>
          </p:nvSpPr>
          <p:spPr bwMode="auto">
            <a:xfrm rot="-5400000">
              <a:off x="2117074" y="2258461"/>
              <a:ext cx="1688915" cy="504113"/>
            </a:xfrm>
            <a:custGeom>
              <a:avLst/>
              <a:gdLst>
                <a:gd name="T0" fmla="*/ 2147483647 w 7875"/>
                <a:gd name="T1" fmla="*/ 2147483647 h 3594"/>
                <a:gd name="T2" fmla="*/ 2147483647 w 7875"/>
                <a:gd name="T3" fmla="*/ 0 h 3594"/>
                <a:gd name="T4" fmla="*/ 2147483647 w 7875"/>
                <a:gd name="T5" fmla="*/ 0 h 3594"/>
                <a:gd name="T6" fmla="*/ 0 w 7875"/>
                <a:gd name="T7" fmla="*/ 2147483647 h 3594"/>
                <a:gd name="T8" fmla="*/ 2147483647 w 7875"/>
                <a:gd name="T9" fmla="*/ 2147483647 h 3594"/>
                <a:gd name="T10" fmla="*/ 2147483647 w 7875"/>
                <a:gd name="T11" fmla="*/ 2147483647 h 3594"/>
                <a:gd name="T12" fmla="*/ 2147483647 w 7875"/>
                <a:gd name="T13" fmla="*/ 2147483647 h 3594"/>
                <a:gd name="T14" fmla="*/ 0 60000 65536"/>
                <a:gd name="T15" fmla="*/ 0 60000 65536"/>
                <a:gd name="T16" fmla="*/ 0 60000 65536"/>
                <a:gd name="T17" fmla="*/ 0 60000 65536"/>
                <a:gd name="T18" fmla="*/ 0 60000 65536"/>
                <a:gd name="T19" fmla="*/ 0 60000 65536"/>
                <a:gd name="T20" fmla="*/ 0 60000 65536"/>
                <a:gd name="T21" fmla="*/ 0 w 7875"/>
                <a:gd name="T22" fmla="*/ 0 h 3594"/>
                <a:gd name="T23" fmla="*/ 7875 w 7875"/>
                <a:gd name="T24" fmla="*/ 3594 h 35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75" h="3594">
                  <a:moveTo>
                    <a:pt x="5874" y="1811"/>
                  </a:moveTo>
                  <a:lnTo>
                    <a:pt x="7874" y="0"/>
                  </a:lnTo>
                  <a:lnTo>
                    <a:pt x="1969" y="0"/>
                  </a:lnTo>
                  <a:lnTo>
                    <a:pt x="0" y="1811"/>
                  </a:lnTo>
                  <a:lnTo>
                    <a:pt x="1969" y="3593"/>
                  </a:lnTo>
                  <a:lnTo>
                    <a:pt x="7874" y="3593"/>
                  </a:lnTo>
                  <a:lnTo>
                    <a:pt x="5874" y="1811"/>
                  </a:lnTo>
                </a:path>
              </a:pathLst>
            </a:custGeom>
            <a:grpFill/>
            <a:ln w="9525">
              <a:noFill/>
              <a:round/>
            </a:ln>
          </p:spPr>
          <p:txBody>
            <a:bodyPr wrap="none" anchor="ctr"/>
            <a:p>
              <a:endParaRPr lang="zh-CN" altLang="en-US"/>
            </a:p>
          </p:txBody>
        </p:sp>
        <p:sp>
          <p:nvSpPr>
            <p:cNvPr id="35" name="Rectangle 7"/>
            <p:cNvSpPr/>
            <p:nvPr>
              <p:custDataLst>
                <p:tags r:id="rId6"/>
              </p:custDataLst>
            </p:nvPr>
          </p:nvSpPr>
          <p:spPr>
            <a:xfrm>
              <a:off x="2686196" y="1666060"/>
              <a:ext cx="530441" cy="98984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
              <a:pPr algn="ctr">
                <a:spcBef>
                  <a:spcPts val="0"/>
                </a:spcBef>
                <a:spcAft>
                  <a:spcPts val="0"/>
                </a:spcAft>
                <a:defRPr/>
              </a:pPr>
              <a:r>
                <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rPr>
                <a:t>could easily knock over children</a:t>
              </a:r>
              <a:endPar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endParaRPr>
            </a:p>
          </p:txBody>
        </p:sp>
      </p:grpSp>
      <p:grpSp>
        <p:nvGrpSpPr>
          <p:cNvPr id="36" name="Group 5"/>
          <p:cNvGrpSpPr/>
          <p:nvPr>
            <p:custDataLst>
              <p:tags r:id="rId7"/>
            </p:custDataLst>
          </p:nvPr>
        </p:nvGrpSpPr>
        <p:grpSpPr bwMode="auto">
          <a:xfrm rot="0">
            <a:off x="3312160" y="915670"/>
            <a:ext cx="1046479" cy="3596005"/>
            <a:chOff x="2745043" y="1666060"/>
            <a:chExt cx="468829" cy="1688915"/>
          </a:xfrm>
          <a:gradFill>
            <a:gsLst>
              <a:gs pos="50000">
                <a:schemeClr val="accent5"/>
              </a:gs>
              <a:gs pos="0">
                <a:schemeClr val="accent5">
                  <a:lumMod val="25000"/>
                  <a:lumOff val="75000"/>
                </a:schemeClr>
              </a:gs>
              <a:gs pos="100000">
                <a:schemeClr val="accent5">
                  <a:lumMod val="85000"/>
                </a:schemeClr>
              </a:gs>
            </a:gsLst>
            <a:lin ang="5400000" scaled="1"/>
          </a:gradFill>
        </p:grpSpPr>
        <p:sp>
          <p:nvSpPr>
            <p:cNvPr id="37" name="Freeform 1"/>
            <p:cNvSpPr>
              <a:spLocks noChangeArrowheads="1"/>
            </p:cNvSpPr>
            <p:nvPr>
              <p:custDataLst>
                <p:tags r:id="rId8"/>
              </p:custDataLst>
            </p:nvPr>
          </p:nvSpPr>
          <p:spPr bwMode="auto">
            <a:xfrm rot="-5400000">
              <a:off x="2134858" y="2276245"/>
              <a:ext cx="1688915" cy="468545"/>
            </a:xfrm>
            <a:custGeom>
              <a:avLst/>
              <a:gdLst>
                <a:gd name="T0" fmla="*/ 2147483647 w 7875"/>
                <a:gd name="T1" fmla="*/ 2147483647 h 3594"/>
                <a:gd name="T2" fmla="*/ 2147483647 w 7875"/>
                <a:gd name="T3" fmla="*/ 0 h 3594"/>
                <a:gd name="T4" fmla="*/ 2147483647 w 7875"/>
                <a:gd name="T5" fmla="*/ 0 h 3594"/>
                <a:gd name="T6" fmla="*/ 0 w 7875"/>
                <a:gd name="T7" fmla="*/ 2147483647 h 3594"/>
                <a:gd name="T8" fmla="*/ 2147483647 w 7875"/>
                <a:gd name="T9" fmla="*/ 2147483647 h 3594"/>
                <a:gd name="T10" fmla="*/ 2147483647 w 7875"/>
                <a:gd name="T11" fmla="*/ 2147483647 h 3594"/>
                <a:gd name="T12" fmla="*/ 2147483647 w 7875"/>
                <a:gd name="T13" fmla="*/ 2147483647 h 3594"/>
                <a:gd name="T14" fmla="*/ 0 60000 65536"/>
                <a:gd name="T15" fmla="*/ 0 60000 65536"/>
                <a:gd name="T16" fmla="*/ 0 60000 65536"/>
                <a:gd name="T17" fmla="*/ 0 60000 65536"/>
                <a:gd name="T18" fmla="*/ 0 60000 65536"/>
                <a:gd name="T19" fmla="*/ 0 60000 65536"/>
                <a:gd name="T20" fmla="*/ 0 60000 65536"/>
                <a:gd name="T21" fmla="*/ 0 w 7875"/>
                <a:gd name="T22" fmla="*/ 0 h 3594"/>
                <a:gd name="T23" fmla="*/ 7875 w 7875"/>
                <a:gd name="T24" fmla="*/ 3594 h 35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75" h="3594">
                  <a:moveTo>
                    <a:pt x="5874" y="1811"/>
                  </a:moveTo>
                  <a:lnTo>
                    <a:pt x="7874" y="0"/>
                  </a:lnTo>
                  <a:lnTo>
                    <a:pt x="1969" y="0"/>
                  </a:lnTo>
                  <a:lnTo>
                    <a:pt x="0" y="1811"/>
                  </a:lnTo>
                  <a:lnTo>
                    <a:pt x="1969" y="3593"/>
                  </a:lnTo>
                  <a:lnTo>
                    <a:pt x="7874" y="3593"/>
                  </a:lnTo>
                  <a:lnTo>
                    <a:pt x="5874" y="1811"/>
                  </a:lnTo>
                </a:path>
              </a:pathLst>
            </a:custGeom>
            <a:grpFill/>
            <a:ln w="9525">
              <a:noFill/>
              <a:round/>
            </a:ln>
          </p:spPr>
          <p:txBody>
            <a:bodyPr wrap="none" anchor="ctr"/>
            <a:p>
              <a:endParaRPr lang="zh-CN" altLang="en-US"/>
            </a:p>
          </p:txBody>
        </p:sp>
        <p:sp>
          <p:nvSpPr>
            <p:cNvPr id="38" name="Rectangle 7"/>
            <p:cNvSpPr/>
            <p:nvPr>
              <p:custDataLst>
                <p:tags r:id="rId9"/>
              </p:custDataLst>
            </p:nvPr>
          </p:nvSpPr>
          <p:spPr>
            <a:xfrm>
              <a:off x="2745327" y="1666060"/>
              <a:ext cx="468545" cy="46495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
              <a:pPr algn="ctr">
                <a:spcBef>
                  <a:spcPts val="0"/>
                </a:spcBef>
                <a:spcAft>
                  <a:spcPts val="0"/>
                </a:spcAft>
                <a:defRPr/>
              </a:pPr>
              <a:r>
                <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rPr>
                <a:t>Not a chance</a:t>
              </a:r>
              <a:endPar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endParaRPr>
            </a:p>
          </p:txBody>
        </p:sp>
      </p:grpSp>
      <p:grpSp>
        <p:nvGrpSpPr>
          <p:cNvPr id="39" name="Group 5"/>
          <p:cNvGrpSpPr/>
          <p:nvPr/>
        </p:nvGrpSpPr>
        <p:grpSpPr bwMode="auto">
          <a:xfrm rot="0">
            <a:off x="4716145" y="915670"/>
            <a:ext cx="1045845" cy="3596005"/>
            <a:chOff x="2745043" y="1666060"/>
            <a:chExt cx="468545" cy="1688915"/>
          </a:xfrm>
          <a:gradFill>
            <a:gsLst>
              <a:gs pos="50000">
                <a:schemeClr val="accent5"/>
              </a:gs>
              <a:gs pos="0">
                <a:schemeClr val="accent5">
                  <a:lumMod val="25000"/>
                  <a:lumOff val="75000"/>
                </a:schemeClr>
              </a:gs>
              <a:gs pos="100000">
                <a:schemeClr val="accent5">
                  <a:lumMod val="85000"/>
                </a:schemeClr>
              </a:gs>
            </a:gsLst>
            <a:lin ang="5400000" scaled="1"/>
          </a:gradFill>
        </p:grpSpPr>
        <p:sp>
          <p:nvSpPr>
            <p:cNvPr id="40" name="Freeform 1"/>
            <p:cNvSpPr>
              <a:spLocks noChangeArrowheads="1"/>
            </p:cNvSpPr>
            <p:nvPr/>
          </p:nvSpPr>
          <p:spPr bwMode="auto">
            <a:xfrm rot="-5400000">
              <a:off x="2134858" y="2276245"/>
              <a:ext cx="1688915" cy="468545"/>
            </a:xfrm>
            <a:custGeom>
              <a:avLst/>
              <a:gdLst>
                <a:gd name="T0" fmla="*/ 2147483647 w 7875"/>
                <a:gd name="T1" fmla="*/ 2147483647 h 3594"/>
                <a:gd name="T2" fmla="*/ 2147483647 w 7875"/>
                <a:gd name="T3" fmla="*/ 0 h 3594"/>
                <a:gd name="T4" fmla="*/ 2147483647 w 7875"/>
                <a:gd name="T5" fmla="*/ 0 h 3594"/>
                <a:gd name="T6" fmla="*/ 0 w 7875"/>
                <a:gd name="T7" fmla="*/ 2147483647 h 3594"/>
                <a:gd name="T8" fmla="*/ 2147483647 w 7875"/>
                <a:gd name="T9" fmla="*/ 2147483647 h 3594"/>
                <a:gd name="T10" fmla="*/ 2147483647 w 7875"/>
                <a:gd name="T11" fmla="*/ 2147483647 h 3594"/>
                <a:gd name="T12" fmla="*/ 2147483647 w 7875"/>
                <a:gd name="T13" fmla="*/ 2147483647 h 3594"/>
                <a:gd name="T14" fmla="*/ 0 60000 65536"/>
                <a:gd name="T15" fmla="*/ 0 60000 65536"/>
                <a:gd name="T16" fmla="*/ 0 60000 65536"/>
                <a:gd name="T17" fmla="*/ 0 60000 65536"/>
                <a:gd name="T18" fmla="*/ 0 60000 65536"/>
                <a:gd name="T19" fmla="*/ 0 60000 65536"/>
                <a:gd name="T20" fmla="*/ 0 60000 65536"/>
                <a:gd name="T21" fmla="*/ 0 w 7875"/>
                <a:gd name="T22" fmla="*/ 0 h 3594"/>
                <a:gd name="T23" fmla="*/ 7875 w 7875"/>
                <a:gd name="T24" fmla="*/ 3594 h 35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75" h="3594">
                  <a:moveTo>
                    <a:pt x="5874" y="1811"/>
                  </a:moveTo>
                  <a:lnTo>
                    <a:pt x="7874" y="0"/>
                  </a:lnTo>
                  <a:lnTo>
                    <a:pt x="1969" y="0"/>
                  </a:lnTo>
                  <a:lnTo>
                    <a:pt x="0" y="1811"/>
                  </a:lnTo>
                  <a:lnTo>
                    <a:pt x="1969" y="3593"/>
                  </a:lnTo>
                  <a:lnTo>
                    <a:pt x="7874" y="3593"/>
                  </a:lnTo>
                  <a:lnTo>
                    <a:pt x="5874" y="1811"/>
                  </a:lnTo>
                </a:path>
              </a:pathLst>
            </a:custGeom>
            <a:grpFill/>
            <a:ln w="9525">
              <a:noFill/>
              <a:round/>
            </a:ln>
          </p:spPr>
          <p:txBody>
            <a:bodyPr wrap="none" anchor="ctr"/>
            <a:p>
              <a:endParaRPr lang="zh-CN" altLang="en-US"/>
            </a:p>
          </p:txBody>
        </p:sp>
        <p:sp>
          <p:nvSpPr>
            <p:cNvPr id="41" name="Rectangle 7"/>
            <p:cNvSpPr/>
            <p:nvPr/>
          </p:nvSpPr>
          <p:spPr>
            <a:xfrm>
              <a:off x="2745043" y="1666060"/>
              <a:ext cx="468545" cy="91499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
              <a:pPr algn="ctr">
                <a:spcBef>
                  <a:spcPts val="0"/>
                </a:spcBef>
                <a:spcAft>
                  <a:spcPts val="0"/>
                </a:spcAft>
                <a:defRPr/>
              </a:pPr>
              <a:r>
                <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rPr>
                <a:t>think he should call first</a:t>
              </a:r>
              <a:endPar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endParaRPr>
            </a:p>
          </p:txBody>
        </p:sp>
      </p:grpSp>
      <p:grpSp>
        <p:nvGrpSpPr>
          <p:cNvPr id="42" name="Group 5"/>
          <p:cNvGrpSpPr/>
          <p:nvPr/>
        </p:nvGrpSpPr>
        <p:grpSpPr bwMode="auto">
          <a:xfrm rot="0">
            <a:off x="6088380" y="915670"/>
            <a:ext cx="1281431" cy="3596005"/>
            <a:chOff x="2682172" y="1666060"/>
            <a:chExt cx="574089" cy="1688915"/>
          </a:xfrm>
          <a:gradFill>
            <a:gsLst>
              <a:gs pos="50000">
                <a:schemeClr val="accent5"/>
              </a:gs>
              <a:gs pos="0">
                <a:schemeClr val="accent5">
                  <a:lumMod val="25000"/>
                  <a:lumOff val="75000"/>
                </a:schemeClr>
              </a:gs>
              <a:gs pos="100000">
                <a:schemeClr val="accent5">
                  <a:lumMod val="85000"/>
                </a:schemeClr>
              </a:gs>
            </a:gsLst>
            <a:lin ang="5400000" scaled="1"/>
          </a:gradFill>
        </p:grpSpPr>
        <p:sp>
          <p:nvSpPr>
            <p:cNvPr id="43" name="Freeform 1"/>
            <p:cNvSpPr>
              <a:spLocks noChangeArrowheads="1"/>
            </p:cNvSpPr>
            <p:nvPr/>
          </p:nvSpPr>
          <p:spPr bwMode="auto">
            <a:xfrm rot="-5400000">
              <a:off x="2134858" y="2276245"/>
              <a:ext cx="1688915" cy="468545"/>
            </a:xfrm>
            <a:custGeom>
              <a:avLst/>
              <a:gdLst>
                <a:gd name="T0" fmla="*/ 2147483647 w 7875"/>
                <a:gd name="T1" fmla="*/ 2147483647 h 3594"/>
                <a:gd name="T2" fmla="*/ 2147483647 w 7875"/>
                <a:gd name="T3" fmla="*/ 0 h 3594"/>
                <a:gd name="T4" fmla="*/ 2147483647 w 7875"/>
                <a:gd name="T5" fmla="*/ 0 h 3594"/>
                <a:gd name="T6" fmla="*/ 0 w 7875"/>
                <a:gd name="T7" fmla="*/ 2147483647 h 3594"/>
                <a:gd name="T8" fmla="*/ 2147483647 w 7875"/>
                <a:gd name="T9" fmla="*/ 2147483647 h 3594"/>
                <a:gd name="T10" fmla="*/ 2147483647 w 7875"/>
                <a:gd name="T11" fmla="*/ 2147483647 h 3594"/>
                <a:gd name="T12" fmla="*/ 2147483647 w 7875"/>
                <a:gd name="T13" fmla="*/ 2147483647 h 3594"/>
                <a:gd name="T14" fmla="*/ 0 60000 65536"/>
                <a:gd name="T15" fmla="*/ 0 60000 65536"/>
                <a:gd name="T16" fmla="*/ 0 60000 65536"/>
                <a:gd name="T17" fmla="*/ 0 60000 65536"/>
                <a:gd name="T18" fmla="*/ 0 60000 65536"/>
                <a:gd name="T19" fmla="*/ 0 60000 65536"/>
                <a:gd name="T20" fmla="*/ 0 60000 65536"/>
                <a:gd name="T21" fmla="*/ 0 w 7875"/>
                <a:gd name="T22" fmla="*/ 0 h 3594"/>
                <a:gd name="T23" fmla="*/ 7875 w 7875"/>
                <a:gd name="T24" fmla="*/ 3594 h 35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75" h="3594">
                  <a:moveTo>
                    <a:pt x="5874" y="1811"/>
                  </a:moveTo>
                  <a:lnTo>
                    <a:pt x="7874" y="0"/>
                  </a:lnTo>
                  <a:lnTo>
                    <a:pt x="1969" y="0"/>
                  </a:lnTo>
                  <a:lnTo>
                    <a:pt x="0" y="1811"/>
                  </a:lnTo>
                  <a:lnTo>
                    <a:pt x="1969" y="3593"/>
                  </a:lnTo>
                  <a:lnTo>
                    <a:pt x="7874" y="3593"/>
                  </a:lnTo>
                  <a:lnTo>
                    <a:pt x="5874" y="1811"/>
                  </a:lnTo>
                </a:path>
              </a:pathLst>
            </a:custGeom>
            <a:grpFill/>
            <a:ln w="9525">
              <a:noFill/>
              <a:round/>
            </a:ln>
          </p:spPr>
          <p:txBody>
            <a:bodyPr wrap="none" anchor="ctr"/>
            <a:p>
              <a:endParaRPr lang="zh-CN" altLang="en-US"/>
            </a:p>
          </p:txBody>
        </p:sp>
        <p:sp>
          <p:nvSpPr>
            <p:cNvPr id="44" name="Rectangle 7"/>
            <p:cNvSpPr/>
            <p:nvPr/>
          </p:nvSpPr>
          <p:spPr>
            <a:xfrm>
              <a:off x="2682172" y="1666060"/>
              <a:ext cx="574089" cy="89590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
              <a:pPr algn="ctr">
                <a:spcBef>
                  <a:spcPts val="0"/>
                </a:spcBef>
                <a:spcAft>
                  <a:spcPts val="0"/>
                </a:spcAft>
                <a:defRPr/>
              </a:pPr>
              <a:r>
                <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rPr>
                <a:t>put myself in my brother’s shoes</a:t>
              </a:r>
              <a:endPar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endParaRPr>
            </a:p>
          </p:txBody>
        </p:sp>
      </p:grpSp>
      <p:grpSp>
        <p:nvGrpSpPr>
          <p:cNvPr id="45" name="Group 5"/>
          <p:cNvGrpSpPr/>
          <p:nvPr/>
        </p:nvGrpSpPr>
        <p:grpSpPr bwMode="auto">
          <a:xfrm rot="0">
            <a:off x="7740650" y="915670"/>
            <a:ext cx="1045845" cy="3596005"/>
            <a:chOff x="2745043" y="1666060"/>
            <a:chExt cx="468545" cy="1688915"/>
          </a:xfrm>
          <a:gradFill>
            <a:gsLst>
              <a:gs pos="50000">
                <a:schemeClr val="accent5"/>
              </a:gs>
              <a:gs pos="0">
                <a:schemeClr val="accent5">
                  <a:lumMod val="25000"/>
                  <a:lumOff val="75000"/>
                </a:schemeClr>
              </a:gs>
              <a:gs pos="100000">
                <a:schemeClr val="accent5">
                  <a:lumMod val="85000"/>
                </a:schemeClr>
              </a:gs>
            </a:gsLst>
            <a:lin ang="5400000" scaled="1"/>
          </a:gradFill>
        </p:grpSpPr>
        <p:sp>
          <p:nvSpPr>
            <p:cNvPr id="46" name="Freeform 1"/>
            <p:cNvSpPr>
              <a:spLocks noChangeArrowheads="1"/>
            </p:cNvSpPr>
            <p:nvPr/>
          </p:nvSpPr>
          <p:spPr bwMode="auto">
            <a:xfrm rot="-5400000">
              <a:off x="2134858" y="2276245"/>
              <a:ext cx="1688915" cy="468545"/>
            </a:xfrm>
            <a:custGeom>
              <a:avLst/>
              <a:gdLst>
                <a:gd name="T0" fmla="*/ 2147483647 w 7875"/>
                <a:gd name="T1" fmla="*/ 2147483647 h 3594"/>
                <a:gd name="T2" fmla="*/ 2147483647 w 7875"/>
                <a:gd name="T3" fmla="*/ 0 h 3594"/>
                <a:gd name="T4" fmla="*/ 2147483647 w 7875"/>
                <a:gd name="T5" fmla="*/ 0 h 3594"/>
                <a:gd name="T6" fmla="*/ 0 w 7875"/>
                <a:gd name="T7" fmla="*/ 2147483647 h 3594"/>
                <a:gd name="T8" fmla="*/ 2147483647 w 7875"/>
                <a:gd name="T9" fmla="*/ 2147483647 h 3594"/>
                <a:gd name="T10" fmla="*/ 2147483647 w 7875"/>
                <a:gd name="T11" fmla="*/ 2147483647 h 3594"/>
                <a:gd name="T12" fmla="*/ 2147483647 w 7875"/>
                <a:gd name="T13" fmla="*/ 2147483647 h 3594"/>
                <a:gd name="T14" fmla="*/ 0 60000 65536"/>
                <a:gd name="T15" fmla="*/ 0 60000 65536"/>
                <a:gd name="T16" fmla="*/ 0 60000 65536"/>
                <a:gd name="T17" fmla="*/ 0 60000 65536"/>
                <a:gd name="T18" fmla="*/ 0 60000 65536"/>
                <a:gd name="T19" fmla="*/ 0 60000 65536"/>
                <a:gd name="T20" fmla="*/ 0 60000 65536"/>
                <a:gd name="T21" fmla="*/ 0 w 7875"/>
                <a:gd name="T22" fmla="*/ 0 h 3594"/>
                <a:gd name="T23" fmla="*/ 7875 w 7875"/>
                <a:gd name="T24" fmla="*/ 3594 h 35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75" h="3594">
                  <a:moveTo>
                    <a:pt x="5874" y="1811"/>
                  </a:moveTo>
                  <a:lnTo>
                    <a:pt x="7874" y="0"/>
                  </a:lnTo>
                  <a:lnTo>
                    <a:pt x="1969" y="0"/>
                  </a:lnTo>
                  <a:lnTo>
                    <a:pt x="0" y="1811"/>
                  </a:lnTo>
                  <a:lnTo>
                    <a:pt x="1969" y="3593"/>
                  </a:lnTo>
                  <a:lnTo>
                    <a:pt x="7874" y="3593"/>
                  </a:lnTo>
                  <a:lnTo>
                    <a:pt x="5874" y="1811"/>
                  </a:lnTo>
                </a:path>
              </a:pathLst>
            </a:custGeom>
            <a:grpFill/>
            <a:ln w="9525">
              <a:noFill/>
              <a:round/>
            </a:ln>
          </p:spPr>
          <p:txBody>
            <a:bodyPr wrap="none" anchor="ctr"/>
            <a:p>
              <a:endParaRPr lang="zh-CN" altLang="en-US"/>
            </a:p>
          </p:txBody>
        </p:sp>
        <p:sp>
          <p:nvSpPr>
            <p:cNvPr id="47" name="Rectangle 7"/>
            <p:cNvSpPr/>
            <p:nvPr/>
          </p:nvSpPr>
          <p:spPr>
            <a:xfrm>
              <a:off x="2745043" y="1666060"/>
              <a:ext cx="468545" cy="91469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
              <a:pPr algn="ctr">
                <a:spcBef>
                  <a:spcPts val="0"/>
                </a:spcBef>
                <a:spcAft>
                  <a:spcPts val="0"/>
                </a:spcAft>
                <a:defRPr/>
              </a:pPr>
              <a:r>
                <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rPr>
                <a:t>it was me who was at fault</a:t>
              </a:r>
              <a:endParaRPr lang="en-US" altLang="zh-CN" sz="2400">
                <a:solidFill>
                  <a:schemeClr val="tx1"/>
                </a:solidFill>
                <a:latin typeface="Times New Roman" panose="02020603050405020304" charset="0"/>
                <a:ea typeface="MS PGothic" panose="020B0600070205080204" pitchFamily="34" charset="-128"/>
                <a:cs typeface="Times New Roman" panose="02020603050405020304" charset="0"/>
              </a:endParaRPr>
            </a:p>
          </p:txBody>
        </p:sp>
      </p:grpSp>
      <p:grpSp>
        <p:nvGrpSpPr>
          <p:cNvPr id="49" name="组合 48"/>
          <p:cNvGrpSpPr/>
          <p:nvPr>
            <p:custDataLst>
              <p:tags r:id="rId10"/>
            </p:custDataLst>
          </p:nvPr>
        </p:nvGrpSpPr>
        <p:grpSpPr>
          <a:xfrm>
            <a:off x="395605" y="915670"/>
            <a:ext cx="1046480" cy="3596005"/>
            <a:chOff x="623" y="1442"/>
            <a:chExt cx="1648" cy="5663"/>
          </a:xfrm>
        </p:grpSpPr>
        <p:grpSp>
          <p:nvGrpSpPr>
            <p:cNvPr id="6" name="Group 5"/>
            <p:cNvGrpSpPr/>
            <p:nvPr/>
          </p:nvGrpSpPr>
          <p:grpSpPr bwMode="auto">
            <a:xfrm rot="0">
              <a:off x="623" y="1442"/>
              <a:ext cx="1647" cy="5663"/>
              <a:chOff x="2745043" y="1666060"/>
              <a:chExt cx="468545" cy="1688915"/>
            </a:xfrm>
            <a:gradFill>
              <a:gsLst>
                <a:gs pos="50000">
                  <a:schemeClr val="accent5"/>
                </a:gs>
                <a:gs pos="0">
                  <a:schemeClr val="accent5">
                    <a:lumMod val="25000"/>
                    <a:lumOff val="75000"/>
                  </a:schemeClr>
                </a:gs>
                <a:gs pos="100000">
                  <a:schemeClr val="accent5">
                    <a:lumMod val="85000"/>
                  </a:schemeClr>
                </a:gs>
              </a:gsLst>
              <a:lin ang="5400000" scaled="1"/>
            </a:gradFill>
          </p:grpSpPr>
          <p:sp>
            <p:nvSpPr>
              <p:cNvPr id="27684" name="Freeform 1"/>
              <p:cNvSpPr>
                <a:spLocks noChangeArrowheads="1"/>
              </p:cNvSpPr>
              <p:nvPr>
                <p:custDataLst>
                  <p:tags r:id="rId11"/>
                </p:custDataLst>
              </p:nvPr>
            </p:nvSpPr>
            <p:spPr bwMode="auto">
              <a:xfrm rot="-5400000">
                <a:off x="2134858" y="2276245"/>
                <a:ext cx="1688915" cy="468545"/>
              </a:xfrm>
              <a:custGeom>
                <a:avLst/>
                <a:gdLst>
                  <a:gd name="T0" fmla="*/ 2147483647 w 7875"/>
                  <a:gd name="T1" fmla="*/ 2147483647 h 3594"/>
                  <a:gd name="T2" fmla="*/ 2147483647 w 7875"/>
                  <a:gd name="T3" fmla="*/ 0 h 3594"/>
                  <a:gd name="T4" fmla="*/ 2147483647 w 7875"/>
                  <a:gd name="T5" fmla="*/ 0 h 3594"/>
                  <a:gd name="T6" fmla="*/ 0 w 7875"/>
                  <a:gd name="T7" fmla="*/ 2147483647 h 3594"/>
                  <a:gd name="T8" fmla="*/ 2147483647 w 7875"/>
                  <a:gd name="T9" fmla="*/ 2147483647 h 3594"/>
                  <a:gd name="T10" fmla="*/ 2147483647 w 7875"/>
                  <a:gd name="T11" fmla="*/ 2147483647 h 3594"/>
                  <a:gd name="T12" fmla="*/ 2147483647 w 7875"/>
                  <a:gd name="T13" fmla="*/ 2147483647 h 3594"/>
                  <a:gd name="T14" fmla="*/ 0 60000 65536"/>
                  <a:gd name="T15" fmla="*/ 0 60000 65536"/>
                  <a:gd name="T16" fmla="*/ 0 60000 65536"/>
                  <a:gd name="T17" fmla="*/ 0 60000 65536"/>
                  <a:gd name="T18" fmla="*/ 0 60000 65536"/>
                  <a:gd name="T19" fmla="*/ 0 60000 65536"/>
                  <a:gd name="T20" fmla="*/ 0 60000 65536"/>
                  <a:gd name="T21" fmla="*/ 0 w 7875"/>
                  <a:gd name="T22" fmla="*/ 0 h 3594"/>
                  <a:gd name="T23" fmla="*/ 7875 w 7875"/>
                  <a:gd name="T24" fmla="*/ 3594 h 35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75" h="3594">
                    <a:moveTo>
                      <a:pt x="5874" y="1811"/>
                    </a:moveTo>
                    <a:lnTo>
                      <a:pt x="7874" y="0"/>
                    </a:lnTo>
                    <a:lnTo>
                      <a:pt x="1969" y="0"/>
                    </a:lnTo>
                    <a:lnTo>
                      <a:pt x="0" y="1811"/>
                    </a:lnTo>
                    <a:lnTo>
                      <a:pt x="1969" y="3593"/>
                    </a:lnTo>
                    <a:lnTo>
                      <a:pt x="7874" y="3593"/>
                    </a:lnTo>
                    <a:lnTo>
                      <a:pt x="5874" y="1811"/>
                    </a:lnTo>
                  </a:path>
                </a:pathLst>
              </a:custGeom>
              <a:grpFill/>
              <a:ln w="9525">
                <a:noFill/>
                <a:round/>
              </a:ln>
            </p:spPr>
            <p:txBody>
              <a:bodyPr wrap="none" anchor="ctr"/>
              <a:p>
                <a:endParaRPr lang="zh-CN" altLang="en-US"/>
              </a:p>
            </p:txBody>
          </p:sp>
          <p:sp>
            <p:nvSpPr>
              <p:cNvPr id="8" name="Rectangle 7"/>
              <p:cNvSpPr/>
              <p:nvPr>
                <p:custDataLst>
                  <p:tags r:id="rId12"/>
                </p:custDataLst>
              </p:nvPr>
            </p:nvSpPr>
            <p:spPr>
              <a:xfrm>
                <a:off x="2745043" y="1666060"/>
                <a:ext cx="468545" cy="64717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
                <a:pPr algn="ctr">
                  <a:spcBef>
                    <a:spcPts val="0"/>
                  </a:spcBef>
                  <a:spcAft>
                    <a:spcPts val="0"/>
                  </a:spcAft>
                  <a:defRPr/>
                </a:pPr>
                <a:endParaRPr lang="zh-CN" altLang="zh-CN">
                  <a:solidFill>
                    <a:srgbClr val="FFFFFF"/>
                  </a:solidFill>
                  <a:ea typeface="MS PGothic" panose="020B0600070205080204" pitchFamily="34" charset="-128"/>
                </a:endParaRPr>
              </a:p>
            </p:txBody>
          </p:sp>
        </p:grpSp>
        <p:sp>
          <p:nvSpPr>
            <p:cNvPr id="48" name="文本框 47"/>
            <p:cNvSpPr txBox="1"/>
            <p:nvPr>
              <p:custDataLst>
                <p:tags r:id="rId13"/>
              </p:custDataLst>
            </p:nvPr>
          </p:nvSpPr>
          <p:spPr>
            <a:xfrm>
              <a:off x="640" y="1442"/>
              <a:ext cx="1631" cy="4797"/>
            </a:xfrm>
            <a:prstGeom prst="rect">
              <a:avLst/>
            </a:prstGeom>
            <a:noFill/>
          </p:spPr>
          <p:txBody>
            <a:bodyPr wrap="square" rtlCol="0">
              <a:spAutoFit/>
            </a:bodyPr>
            <a:p>
              <a:pPr algn="ctr"/>
              <a:r>
                <a:rPr lang="en-US" altLang="zh-CN" sz="2400">
                  <a:latin typeface="Times New Roman" panose="02020603050405020304" charset="0"/>
                  <a:cs typeface="Times New Roman" panose="02020603050405020304" charset="0"/>
                </a:rPr>
                <a:t>share our new home with family and friends</a:t>
              </a:r>
              <a:endParaRPr lang="en-US" altLang="zh-CN" sz="2400">
                <a:latin typeface="Times New Roman" panose="02020603050405020304" charset="0"/>
                <a:cs typeface="Times New Roman" panose="02020603050405020304" charset="0"/>
              </a:endParaRPr>
            </a:p>
          </p:txBody>
        </p:sp>
      </p:grpSp>
      <p:sp>
        <p:nvSpPr>
          <p:cNvPr id="50" name="椭圆 49"/>
          <p:cNvSpPr/>
          <p:nvPr>
            <p:custDataLst>
              <p:tags r:id="rId14"/>
            </p:custDataLst>
          </p:nvPr>
        </p:nvSpPr>
        <p:spPr>
          <a:xfrm>
            <a:off x="179705" y="4011930"/>
            <a:ext cx="1588135" cy="1008380"/>
          </a:xfrm>
          <a:prstGeom prst="ellipse">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rgbClr val="00B0F0"/>
                </a:solidFill>
                <a:latin typeface="楷体" panose="02010609060101010101" charset="-122"/>
                <a:ea typeface="楷体" panose="02010609060101010101" charset="-122"/>
              </a:rPr>
              <a:t>聚会的</a:t>
            </a:r>
            <a:endParaRPr lang="zh-CN" altLang="en-US" sz="2400" b="1">
              <a:solidFill>
                <a:srgbClr val="00B0F0"/>
              </a:solidFill>
              <a:latin typeface="楷体" panose="02010609060101010101" charset="-122"/>
              <a:ea typeface="楷体" panose="02010609060101010101" charset="-122"/>
            </a:endParaRPr>
          </a:p>
          <a:p>
            <a:pPr algn="ctr"/>
            <a:r>
              <a:rPr lang="zh-CN" altLang="en-US" sz="2400" b="1">
                <a:solidFill>
                  <a:srgbClr val="00B0F0"/>
                </a:solidFill>
                <a:latin typeface="楷体" panose="02010609060101010101" charset="-122"/>
                <a:ea typeface="楷体" panose="02010609060101010101" charset="-122"/>
              </a:rPr>
              <a:t>期待</a:t>
            </a:r>
            <a:endParaRPr lang="zh-CN" altLang="en-US" sz="2400" b="1">
              <a:solidFill>
                <a:srgbClr val="00B0F0"/>
              </a:solidFill>
              <a:latin typeface="楷体" panose="02010609060101010101" charset="-122"/>
              <a:ea typeface="楷体" panose="02010609060101010101" charset="-122"/>
            </a:endParaRPr>
          </a:p>
        </p:txBody>
      </p:sp>
      <p:sp>
        <p:nvSpPr>
          <p:cNvPr id="53" name="波形 52"/>
          <p:cNvSpPr/>
          <p:nvPr/>
        </p:nvSpPr>
        <p:spPr>
          <a:xfrm>
            <a:off x="3636010" y="59690"/>
            <a:ext cx="4464685" cy="737235"/>
          </a:xfrm>
          <a:prstGeom prst="wave">
            <a:avLst>
              <a:gd name="adj1" fmla="val 12500"/>
              <a:gd name="adj2" fmla="val 547"/>
            </a:avLst>
          </a:prstGeom>
          <a:gradFill>
            <a:gsLst>
              <a:gs pos="50000">
                <a:schemeClr val="accent5"/>
              </a:gs>
              <a:gs pos="0">
                <a:schemeClr val="accent5">
                  <a:lumMod val="25000"/>
                  <a:lumOff val="75000"/>
                </a:schemeClr>
              </a:gs>
              <a:gs pos="100000">
                <a:schemeClr val="accent5">
                  <a:lumMod val="85000"/>
                </a:schemeClr>
              </a:gs>
            </a:gsLst>
            <a:lin ang="54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latin typeface="楷体" panose="02010609060101010101" charset="-122"/>
                <a:ea typeface="楷体" panose="02010609060101010101" charset="-122"/>
              </a:rPr>
              <a:t>情感递进的层次感</a:t>
            </a:r>
            <a:endParaRPr lang="zh-CN" altLang="en-US" sz="2800">
              <a:latin typeface="楷体" panose="02010609060101010101" charset="-122"/>
              <a:ea typeface="楷体" panose="02010609060101010101" charset="-122"/>
            </a:endParaRPr>
          </a:p>
        </p:txBody>
      </p:sp>
      <p:sp>
        <p:nvSpPr>
          <p:cNvPr id="57" name="椭圆 56"/>
          <p:cNvSpPr/>
          <p:nvPr>
            <p:custDataLst>
              <p:tags r:id="rId15"/>
            </p:custDataLst>
          </p:nvPr>
        </p:nvSpPr>
        <p:spPr>
          <a:xfrm>
            <a:off x="1548130" y="4011930"/>
            <a:ext cx="1588135" cy="1008380"/>
          </a:xfrm>
          <a:prstGeom prst="ellipse">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rgbClr val="00B0F0"/>
                </a:solidFill>
                <a:latin typeface="楷体" panose="02010609060101010101" charset="-122"/>
                <a:ea typeface="楷体" panose="02010609060101010101" charset="-122"/>
              </a:rPr>
              <a:t>对狗的担忧</a:t>
            </a:r>
            <a:endParaRPr lang="zh-CN" altLang="en-US" sz="2400" b="1">
              <a:solidFill>
                <a:srgbClr val="00B0F0"/>
              </a:solidFill>
              <a:latin typeface="楷体" panose="02010609060101010101" charset="-122"/>
              <a:ea typeface="楷体" panose="02010609060101010101" charset="-122"/>
            </a:endParaRPr>
          </a:p>
        </p:txBody>
      </p:sp>
      <p:sp>
        <p:nvSpPr>
          <p:cNvPr id="58" name="椭圆 57"/>
          <p:cNvSpPr/>
          <p:nvPr>
            <p:custDataLst>
              <p:tags r:id="rId16"/>
            </p:custDataLst>
          </p:nvPr>
        </p:nvSpPr>
        <p:spPr>
          <a:xfrm>
            <a:off x="2978785" y="4011930"/>
            <a:ext cx="1588135" cy="1008380"/>
          </a:xfrm>
          <a:prstGeom prst="ellipse">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rgbClr val="00B0F0"/>
                </a:solidFill>
                <a:latin typeface="楷体" panose="02010609060101010101" charset="-122"/>
                <a:ea typeface="楷体" panose="02010609060101010101" charset="-122"/>
              </a:rPr>
              <a:t>兄弟间的矛盾</a:t>
            </a:r>
            <a:endParaRPr lang="zh-CN" altLang="en-US" sz="2400" b="1">
              <a:solidFill>
                <a:srgbClr val="00B0F0"/>
              </a:solidFill>
              <a:latin typeface="楷体" panose="02010609060101010101" charset="-122"/>
              <a:ea typeface="楷体" panose="02010609060101010101" charset="-122"/>
            </a:endParaRPr>
          </a:p>
        </p:txBody>
      </p:sp>
      <p:sp>
        <p:nvSpPr>
          <p:cNvPr id="59" name="椭圆 58"/>
          <p:cNvSpPr/>
          <p:nvPr>
            <p:custDataLst>
              <p:tags r:id="rId17"/>
            </p:custDataLst>
          </p:nvPr>
        </p:nvSpPr>
        <p:spPr>
          <a:xfrm>
            <a:off x="4500245" y="4011930"/>
            <a:ext cx="1588135" cy="1008380"/>
          </a:xfrm>
          <a:prstGeom prst="ellipse">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rgbClr val="00B0F0"/>
                </a:solidFill>
                <a:latin typeface="楷体" panose="02010609060101010101" charset="-122"/>
                <a:ea typeface="楷体" panose="02010609060101010101" charset="-122"/>
              </a:rPr>
              <a:t>骨子里的倔强</a:t>
            </a:r>
            <a:endParaRPr lang="zh-CN" altLang="en-US" sz="2400" b="1">
              <a:solidFill>
                <a:srgbClr val="00B0F0"/>
              </a:solidFill>
              <a:latin typeface="楷体" panose="02010609060101010101" charset="-122"/>
              <a:ea typeface="楷体" panose="02010609060101010101" charset="-122"/>
            </a:endParaRPr>
          </a:p>
        </p:txBody>
      </p:sp>
      <p:sp>
        <p:nvSpPr>
          <p:cNvPr id="60" name="椭圆 59"/>
          <p:cNvSpPr/>
          <p:nvPr>
            <p:custDataLst>
              <p:tags r:id="rId18"/>
            </p:custDataLst>
          </p:nvPr>
        </p:nvSpPr>
        <p:spPr>
          <a:xfrm>
            <a:off x="5974080" y="4011930"/>
            <a:ext cx="1588135" cy="1008380"/>
          </a:xfrm>
          <a:prstGeom prst="ellipse">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rgbClr val="00B0F0"/>
                </a:solidFill>
                <a:latin typeface="楷体" panose="02010609060101010101" charset="-122"/>
                <a:ea typeface="楷体" panose="02010609060101010101" charset="-122"/>
              </a:rPr>
              <a:t>开始自我反思</a:t>
            </a:r>
            <a:endParaRPr lang="zh-CN" altLang="en-US" sz="2400" b="1">
              <a:solidFill>
                <a:srgbClr val="00B0F0"/>
              </a:solidFill>
              <a:latin typeface="楷体" panose="02010609060101010101" charset="-122"/>
              <a:ea typeface="楷体" panose="02010609060101010101" charset="-122"/>
            </a:endParaRPr>
          </a:p>
        </p:txBody>
      </p:sp>
      <p:sp>
        <p:nvSpPr>
          <p:cNvPr id="61" name="椭圆 60"/>
          <p:cNvSpPr/>
          <p:nvPr>
            <p:custDataLst>
              <p:tags r:id="rId19"/>
            </p:custDataLst>
          </p:nvPr>
        </p:nvSpPr>
        <p:spPr>
          <a:xfrm>
            <a:off x="7341870" y="4011930"/>
            <a:ext cx="1588135" cy="1008380"/>
          </a:xfrm>
          <a:prstGeom prst="ellipse">
            <a:avLst/>
          </a:prstGeom>
          <a:solidFill>
            <a:srgbClr val="E5D4F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rgbClr val="00B0F0"/>
                </a:solidFill>
                <a:latin typeface="楷体" panose="02010609060101010101" charset="-122"/>
                <a:ea typeface="楷体" panose="02010609060101010101" charset="-122"/>
              </a:rPr>
              <a:t>准备主动认错</a:t>
            </a:r>
            <a:endParaRPr lang="zh-CN" altLang="en-US" sz="2400" b="1">
              <a:solidFill>
                <a:srgbClr val="00B0F0"/>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20"/>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10" dur="1000" fill="hold"/>
                                        <p:tgtEl>
                                          <p:spTgt spid="5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22" dur="1000" fill="hold"/>
                                        <p:tgtEl>
                                          <p:spTgt spid="4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34" dur="1000" fill="hold"/>
                                        <p:tgtEl>
                                          <p:spTgt spid="5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58" dur="1000" fill="hold"/>
                                        <p:tgtEl>
                                          <p:spTgt spid="5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82" dur="1000" fill="hold"/>
                                        <p:tgtEl>
                                          <p:spTgt spid="5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94" dur="1000" fill="hold"/>
                                        <p:tgtEl>
                                          <p:spTgt spid="39"/>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06" dur="1000" fill="hold"/>
                                        <p:tgtEl>
                                          <p:spTgt spid="59"/>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59"/>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nodeType="click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18" dur="1000" fill="hold"/>
                                        <p:tgtEl>
                                          <p:spTgt spid="42"/>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60"/>
                                        </p:tgtEl>
                                        <p:attrNameLst>
                                          <p:attrName>style.visibility</p:attrName>
                                        </p:attrNameLst>
                                      </p:cBhvr>
                                      <p:to>
                                        <p:strVal val="visible"/>
                                      </p:to>
                                    </p:set>
                                    <p:anim calcmode="lin" valueType="num">
                                      <p:cBhvr>
                                        <p:cTn id="12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30" dur="1000" fill="hold"/>
                                        <p:tgtEl>
                                          <p:spTgt spid="60"/>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60"/>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p:cTn id="139"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142" dur="1000" fill="hold"/>
                                        <p:tgtEl>
                                          <p:spTgt spid="45"/>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25" presetClass="entr" presetSubtype="0" fill="hold" grpId="0" nodeType="click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54" dur="1000" fill="hold"/>
                                        <p:tgtEl>
                                          <p:spTgt spid="61"/>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3" grpId="1" animBg="1"/>
      <p:bldP spid="50" grpId="0" bldLvl="0" animBg="1"/>
      <p:bldP spid="50" grpId="1" animBg="1"/>
      <p:bldP spid="57" grpId="0" bldLvl="0" animBg="1"/>
      <p:bldP spid="57" grpId="1" animBg="1"/>
      <p:bldP spid="58" grpId="0" animBg="1"/>
      <p:bldP spid="58" grpId="1" animBg="1"/>
      <p:bldP spid="59" grpId="0" bldLvl="0" animBg="1"/>
      <p:bldP spid="59" grpId="1" animBg="1"/>
      <p:bldP spid="60" grpId="0" animBg="1"/>
      <p:bldP spid="60" grpId="1" animBg="1"/>
      <p:bldP spid="61" grpId="0" bldLvl="0" animBg="1"/>
      <p:bldP spid="6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52095" y="123825"/>
            <a:ext cx="3096260" cy="608330"/>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结局</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Resolution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61290" y="771525"/>
            <a:ext cx="8443595" cy="2676525"/>
          </a:xfrm>
          <a:prstGeom prst="rect">
            <a:avLst/>
          </a:prstGeom>
          <a:noFill/>
        </p:spPr>
        <p:txBody>
          <a:bodyPr wrap="square" rtlCol="0">
            <a:spAutoFit/>
          </a:bodyPr>
          <a:p>
            <a:endParaRPr lang="zh-CN" altLang="en-US"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zh-CN" altLang="en-US" sz="2400">
              <a:latin typeface="Times New Roman" panose="02020603050405020304" charset="0"/>
              <a:cs typeface="Times New Roman" panose="02020603050405020304" charset="0"/>
            </a:endParaRPr>
          </a:p>
        </p:txBody>
      </p:sp>
      <p:sp>
        <p:nvSpPr>
          <p:cNvPr id="7" name="圆角矩形 6"/>
          <p:cNvSpPr/>
          <p:nvPr/>
        </p:nvSpPr>
        <p:spPr>
          <a:xfrm>
            <a:off x="323850" y="1203960"/>
            <a:ext cx="8126730" cy="48196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rPr>
              <a:t> </a:t>
            </a:r>
            <a:r>
              <a:rPr lang="zh-CN" altLang="en-US" sz="2400">
                <a:solidFill>
                  <a:schemeClr val="tx1"/>
                </a:solidFill>
              </a:rPr>
              <a:t>功能定位：评价</a:t>
            </a:r>
            <a:r>
              <a:rPr lang="en-US" altLang="zh-CN" sz="2400">
                <a:solidFill>
                  <a:schemeClr val="tx1"/>
                </a:solidFill>
              </a:rPr>
              <a:t> </a:t>
            </a:r>
            <a:r>
              <a:rPr lang="en-US" altLang="zh-CN" sz="2400">
                <a:solidFill>
                  <a:schemeClr val="tx1"/>
                </a:solidFill>
                <a:latin typeface="Times New Roman" panose="02020603050405020304" charset="0"/>
                <a:cs typeface="Times New Roman" panose="02020603050405020304" charset="0"/>
              </a:rPr>
              <a:t>(Evaluation) </a:t>
            </a:r>
            <a:r>
              <a:rPr lang="en-US" altLang="zh-CN" sz="2400">
                <a:solidFill>
                  <a:schemeClr val="tx1"/>
                </a:solidFill>
              </a:rPr>
              <a:t>+ </a:t>
            </a:r>
            <a:r>
              <a:rPr lang="zh-CN" altLang="en-US" sz="2400">
                <a:solidFill>
                  <a:schemeClr val="tx1"/>
                </a:solidFill>
              </a:rPr>
              <a:t>解决</a:t>
            </a:r>
            <a:r>
              <a:rPr lang="en-US" altLang="zh-CN" sz="2400">
                <a:solidFill>
                  <a:schemeClr val="tx1"/>
                </a:solidFill>
                <a:latin typeface="Times New Roman" panose="02020603050405020304" charset="0"/>
                <a:cs typeface="Times New Roman" panose="02020603050405020304" charset="0"/>
              </a:rPr>
              <a:t> (Resolution) </a:t>
            </a:r>
            <a:r>
              <a:rPr lang="zh-CN" altLang="en-US" sz="2400">
                <a:solidFill>
                  <a:schemeClr val="tx1"/>
                </a:solidFill>
              </a:rPr>
              <a:t>的过渡</a:t>
            </a:r>
            <a:endParaRPr lang="zh-CN" altLang="en-US" sz="2400">
              <a:solidFill>
                <a:schemeClr val="tx1"/>
              </a:solidFill>
            </a:endParaRPr>
          </a:p>
        </p:txBody>
      </p:sp>
      <p:sp>
        <p:nvSpPr>
          <p:cNvPr id="9" name="文本框 8"/>
          <p:cNvSpPr txBox="1"/>
          <p:nvPr/>
        </p:nvSpPr>
        <p:spPr>
          <a:xfrm>
            <a:off x="252095" y="2788285"/>
            <a:ext cx="8425180"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sym typeface="+mn-ea"/>
              </a:rPr>
              <a:t>With the biscuits my wife had made, I arrived at my brother’s door.</a:t>
            </a:r>
            <a:endParaRPr lang="zh-CN" altLang="en-US" sz="2400"/>
          </a:p>
        </p:txBody>
      </p:sp>
      <p:sp>
        <p:nvSpPr>
          <p:cNvPr id="10" name="文本框 9"/>
          <p:cNvSpPr txBox="1"/>
          <p:nvPr/>
        </p:nvSpPr>
        <p:spPr>
          <a:xfrm>
            <a:off x="306705" y="802640"/>
            <a:ext cx="7505700"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sym typeface="+mn-ea"/>
              </a:rPr>
              <a:t>I realized it was me who was at fault.</a:t>
            </a:r>
            <a:endParaRPr lang="zh-CN" altLang="en-US" sz="2400"/>
          </a:p>
        </p:txBody>
      </p:sp>
      <p:sp>
        <p:nvSpPr>
          <p:cNvPr id="11" name="圆角矩形 10"/>
          <p:cNvSpPr/>
          <p:nvPr/>
        </p:nvSpPr>
        <p:spPr>
          <a:xfrm>
            <a:off x="252095" y="1744980"/>
            <a:ext cx="8361045" cy="150368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楷体" panose="02010609060101010101" charset="-122"/>
                <a:ea typeface="楷体" panose="02010609060101010101" charset="-122"/>
                <a:cs typeface="楷体" panose="02010609060101010101" charset="-122"/>
              </a:rPr>
              <a:t>评价</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en-US" altLang="zh-CN" sz="2400">
                <a:solidFill>
                  <a:schemeClr val="tx1"/>
                </a:solidFill>
                <a:latin typeface="Times New Roman" panose="02020603050405020304" charset="0"/>
                <a:ea typeface="楷体" panose="02010609060101010101" charset="-122"/>
                <a:cs typeface="Times New Roman" panose="02020603050405020304" charset="0"/>
              </a:rPr>
              <a:t>Evaluation)</a:t>
            </a:r>
            <a:r>
              <a:rPr lang="zh-CN" altLang="en-US" sz="2400">
                <a:solidFill>
                  <a:schemeClr val="tx1"/>
                </a:solidFill>
                <a:latin typeface="楷体" panose="02010609060101010101" charset="-122"/>
                <a:ea typeface="楷体" panose="02010609060101010101" charset="-122"/>
                <a:cs typeface="楷体" panose="02010609060101010101" charset="-122"/>
              </a:rPr>
              <a:t>：通过主人公的自我反思</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en-US" altLang="zh-CN" sz="2400">
                <a:solidFill>
                  <a:schemeClr val="tx1"/>
                </a:solidFill>
                <a:latin typeface="Times New Roman" panose="02020603050405020304" charset="0"/>
                <a:ea typeface="楷体" panose="02010609060101010101" charset="-122"/>
                <a:cs typeface="Times New Roman" panose="02020603050405020304" charset="0"/>
              </a:rPr>
              <a:t>“realized it was me who was at fault”)</a:t>
            </a:r>
            <a:r>
              <a:rPr lang="zh-CN" altLang="en-US" sz="2400">
                <a:solidFill>
                  <a:schemeClr val="tx1"/>
                </a:solidFill>
                <a:latin typeface="楷体" panose="02010609060101010101" charset="-122"/>
                <a:ea typeface="楷体" panose="02010609060101010101" charset="-122"/>
                <a:cs typeface="楷体" panose="02010609060101010101" charset="-122"/>
              </a:rPr>
              <a:t>，揭示冲突的根源</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zh-CN" altLang="en-US" sz="2400">
                <a:solidFill>
                  <a:schemeClr val="tx1"/>
                </a:solidFill>
                <a:latin typeface="楷体" panose="02010609060101010101" charset="-122"/>
                <a:ea typeface="楷体" panose="02010609060101010101" charset="-122"/>
                <a:cs typeface="楷体" panose="02010609060101010101" charset="-122"/>
              </a:rPr>
              <a:t>自我过错</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zh-CN" altLang="en-US" sz="2400">
                <a:solidFill>
                  <a:schemeClr val="tx1"/>
                </a:solidFill>
                <a:latin typeface="楷体" panose="02010609060101010101" charset="-122"/>
                <a:ea typeface="楷体" panose="02010609060101010101" charset="-122"/>
                <a:cs typeface="楷体" panose="02010609060101010101" charset="-122"/>
              </a:rPr>
              <a:t>，完成对事件的主观评判，强化叙事的情感逻辑。</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12" name="圆角矩形 11"/>
          <p:cNvSpPr/>
          <p:nvPr/>
        </p:nvSpPr>
        <p:spPr>
          <a:xfrm>
            <a:off x="252095" y="3340100"/>
            <a:ext cx="8361045" cy="142748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Times New Roman" panose="02020603050405020304" charset="0"/>
                <a:ea typeface="楷体" panose="02010609060101010101" charset="-122"/>
                <a:cs typeface="Times New Roman" panose="02020603050405020304" charset="0"/>
              </a:rPr>
              <a:t>解决</a:t>
            </a:r>
            <a:r>
              <a:rPr lang="en-US" altLang="zh-CN" sz="2400">
                <a:solidFill>
                  <a:schemeClr val="tx1"/>
                </a:solidFill>
                <a:latin typeface="Times New Roman" panose="02020603050405020304" charset="0"/>
                <a:ea typeface="楷体" panose="02010609060101010101" charset="-122"/>
                <a:cs typeface="Times New Roman" panose="02020603050405020304" charset="0"/>
              </a:rPr>
              <a:t>(Resolution)</a:t>
            </a:r>
            <a:r>
              <a:rPr lang="zh-CN" altLang="en-US" sz="2400">
                <a:solidFill>
                  <a:schemeClr val="tx1"/>
                </a:solidFill>
                <a:latin typeface="Times New Roman" panose="02020603050405020304" charset="0"/>
                <a:ea typeface="楷体" panose="02010609060101010101" charset="-122"/>
                <a:cs typeface="Times New Roman" panose="02020603050405020304" charset="0"/>
              </a:rPr>
              <a:t>的铺垫：认知层面的</a:t>
            </a:r>
            <a:r>
              <a:rPr lang="en-US" altLang="zh-CN" sz="2400">
                <a:solidFill>
                  <a:schemeClr val="tx1"/>
                </a:solidFill>
                <a:latin typeface="Times New Roman" panose="02020603050405020304" charset="0"/>
                <a:ea typeface="楷体" panose="02010609060101010101" charset="-122"/>
                <a:cs typeface="Times New Roman" panose="02020603050405020304" charset="0"/>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rPr>
              <a:t>认错</a:t>
            </a:r>
            <a:r>
              <a:rPr lang="en-US" altLang="zh-CN" sz="2400">
                <a:solidFill>
                  <a:schemeClr val="tx1"/>
                </a:solidFill>
                <a:latin typeface="Times New Roman" panose="02020603050405020304" charset="0"/>
                <a:ea typeface="楷体" panose="02010609060101010101" charset="-122"/>
                <a:cs typeface="Times New Roman" panose="02020603050405020304" charset="0"/>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rPr>
              <a:t>是后续行动的前提，推动叙事从</a:t>
            </a:r>
            <a:r>
              <a:rPr lang="en-US" altLang="zh-CN" sz="2400">
                <a:solidFill>
                  <a:schemeClr val="tx1"/>
                </a:solidFill>
                <a:latin typeface="Times New Roman" panose="02020603050405020304" charset="0"/>
                <a:ea typeface="楷体" panose="02010609060101010101" charset="-122"/>
                <a:cs typeface="Times New Roman" panose="02020603050405020304" charset="0"/>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rPr>
              <a:t>冲突持续</a:t>
            </a:r>
            <a:r>
              <a:rPr lang="en-US" altLang="zh-CN" sz="2400">
                <a:solidFill>
                  <a:schemeClr val="tx1"/>
                </a:solidFill>
                <a:latin typeface="Times New Roman" panose="02020603050405020304" charset="0"/>
                <a:ea typeface="楷体" panose="02010609060101010101" charset="-122"/>
                <a:cs typeface="Times New Roman" panose="02020603050405020304" charset="0"/>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rPr>
              <a:t>转向</a:t>
            </a:r>
            <a:r>
              <a:rPr lang="en-US" altLang="zh-CN" sz="2400">
                <a:solidFill>
                  <a:schemeClr val="tx1"/>
                </a:solidFill>
                <a:latin typeface="Times New Roman" panose="02020603050405020304" charset="0"/>
                <a:ea typeface="楷体" panose="02010609060101010101" charset="-122"/>
                <a:cs typeface="Times New Roman" panose="02020603050405020304" charset="0"/>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rPr>
              <a:t>和解可能</a:t>
            </a:r>
            <a:r>
              <a:rPr lang="en-US" altLang="zh-CN" sz="2400">
                <a:solidFill>
                  <a:schemeClr val="tx1"/>
                </a:solidFill>
                <a:latin typeface="Times New Roman" panose="02020603050405020304" charset="0"/>
                <a:ea typeface="楷体" panose="02010609060101010101" charset="-122"/>
                <a:cs typeface="Times New Roman" panose="02020603050405020304" charset="0"/>
              </a:rPr>
              <a:t>”</a:t>
            </a:r>
            <a:r>
              <a:rPr lang="zh-CN" altLang="en-US" sz="2400">
                <a:solidFill>
                  <a:schemeClr val="tx1"/>
                </a:solidFill>
                <a:latin typeface="Times New Roman" panose="02020603050405020304" charset="0"/>
                <a:ea typeface="楷体" panose="02010609060101010101" charset="-122"/>
                <a:cs typeface="Times New Roman" panose="02020603050405020304" charset="0"/>
              </a:rPr>
              <a:t>。</a:t>
            </a:r>
            <a:endParaRPr lang="en-US" altLang="zh-CN" sz="2400">
              <a:solidFill>
                <a:schemeClr val="tx1"/>
              </a:solidFill>
              <a:latin typeface="Times New Roman" panose="02020603050405020304" charset="0"/>
              <a:ea typeface="楷体" panose="02010609060101010101" charset="-122"/>
              <a:cs typeface="Times New Roman" panose="02020603050405020304" charset="0"/>
            </a:endParaRPr>
          </a:p>
        </p:txBody>
      </p:sp>
      <p:pic>
        <p:nvPicPr>
          <p:cNvPr id="13" name="图片 12" descr="下载"/>
          <p:cNvPicPr>
            <a:picLocks noChangeAspect="1"/>
          </p:cNvPicPr>
          <p:nvPr/>
        </p:nvPicPr>
        <p:blipFill>
          <a:blip r:embed="rId4"/>
          <a:stretch>
            <a:fillRect/>
          </a:stretch>
        </p:blipFill>
        <p:spPr>
          <a:xfrm>
            <a:off x="7452360" y="-236855"/>
            <a:ext cx="1419860" cy="1621790"/>
          </a:xfrm>
          <a:prstGeom prst="rect">
            <a:avLst/>
          </a:prstGeom>
        </p:spPr>
      </p:pic>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32" fill="hold" grpId="2" nodeType="clickEffect">
                                  <p:stCondLst>
                                    <p:cond delay="0"/>
                                  </p:stCondLst>
                                  <p:childTnLst>
                                    <p:animEffect transition="out" filter="box(out)">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1" dur="1000" fill="hold"/>
                                        <p:tgtEl>
                                          <p:spTgt spid="12"/>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0" grpId="1"/>
      <p:bldP spid="9" grpId="1"/>
      <p:bldP spid="9" grpId="2"/>
      <p:bldP spid="7" grpId="0" bldLvl="0" animBg="1"/>
      <p:bldP spid="7" grpId="1" animBg="1"/>
      <p:bldP spid="11" grpId="0" bldLvl="0" animBg="1"/>
      <p:bldP spid="11" grpId="1"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1"/>
          <p:cNvPicPr>
            <a:picLocks noChangeAspect="1"/>
          </p:cNvPicPr>
          <p:nvPr/>
        </p:nvPicPr>
        <p:blipFill>
          <a:blip r:embed="rId3"/>
          <a:stretch>
            <a:fillRect/>
          </a:stretch>
        </p:blipFill>
        <p:spPr>
          <a:xfrm>
            <a:off x="0" y="635"/>
            <a:ext cx="9176385" cy="5142865"/>
          </a:xfrm>
          <a:prstGeom prst="rect">
            <a:avLst/>
          </a:prstGeom>
        </p:spPr>
      </p:pic>
      <p:sp>
        <p:nvSpPr>
          <p:cNvPr id="7" name="文本框 6"/>
          <p:cNvSpPr txBox="1"/>
          <p:nvPr/>
        </p:nvSpPr>
        <p:spPr>
          <a:xfrm>
            <a:off x="1331595" y="483235"/>
            <a:ext cx="6436360" cy="869950"/>
          </a:xfrm>
          <a:prstGeom prst="rect">
            <a:avLst/>
          </a:prstGeom>
        </p:spPr>
        <p:txBody>
          <a:bodyPr>
            <a:prstTxWarp prst="textChevronInverted">
              <a:avLst/>
            </a:prstTxWarp>
            <a:noAutofit/>
          </a:bodyPr>
          <a:p>
            <a:pPr marL="0" indent="0" algn="ctr" defTabSz="266700">
              <a:spcBef>
                <a:spcPct val="0"/>
              </a:spcBef>
              <a:spcAft>
                <a:spcPct val="0"/>
              </a:spcAft>
            </a:pPr>
            <a:r>
              <a:rPr lang="zh-CN" altLang="en-US" sz="1600">
                <a:ln w="22225">
                  <a:solidFill>
                    <a:schemeClr val="accent2"/>
                  </a:solidFill>
                  <a:prstDash val="solid"/>
                </a:ln>
                <a:solidFill>
                  <a:srgbClr val="FF0000"/>
                </a:solidFill>
                <a:effectLst/>
                <a:latin typeface="Calibri" panose="020F0502020204030204"/>
                <a:ea typeface="宋体" panose="02010600030101010101" pitchFamily="2" charset="-122"/>
              </a:rPr>
              <a:t>拉波夫叙事在读后续写中的妙用</a:t>
            </a:r>
            <a:endParaRPr lang="zh-CN" altLang="en-US" sz="1600">
              <a:ln w="22225">
                <a:solidFill>
                  <a:schemeClr val="accent2"/>
                </a:solidFill>
                <a:prstDash val="solid"/>
              </a:ln>
              <a:solidFill>
                <a:srgbClr val="FF0000"/>
              </a:solidFill>
              <a:effectLst/>
              <a:latin typeface="Calibri" panose="020F0502020204030204"/>
              <a:ea typeface="宋体" panose="02010600030101010101" pitchFamily="2" charset="-122"/>
            </a:endParaRPr>
          </a:p>
        </p:txBody>
      </p:sp>
      <p:sp>
        <p:nvSpPr>
          <p:cNvPr id="8" name="文本框 7"/>
          <p:cNvSpPr txBox="1"/>
          <p:nvPr/>
        </p:nvSpPr>
        <p:spPr>
          <a:xfrm>
            <a:off x="1165860" y="1563370"/>
            <a:ext cx="6811645" cy="583565"/>
          </a:xfrm>
          <a:prstGeom prst="rect">
            <a:avLst/>
          </a:prstGeom>
          <a:noFill/>
        </p:spPr>
        <p:txBody>
          <a:bodyPr wrap="square" rtlCol="0">
            <a:spAutoFit/>
          </a:bodyPr>
          <a:p>
            <a:pPr algn="ctr"/>
            <a:r>
              <a:rPr lang="en-US" altLang="zh-CN" sz="3200">
                <a:latin typeface="宋体" panose="02010600030101010101" pitchFamily="2" charset="-122"/>
                <a:ea typeface="宋体" panose="02010600030101010101" pitchFamily="2" charset="-122"/>
                <a:cs typeface="宋体" panose="02010600030101010101" pitchFamily="2" charset="-122"/>
              </a:rPr>
              <a:t>2025</a:t>
            </a:r>
            <a:r>
              <a:rPr lang="zh-CN" altLang="en-US" sz="3200">
                <a:latin typeface="宋体" panose="02010600030101010101" pitchFamily="2" charset="-122"/>
                <a:ea typeface="宋体" panose="02010600030101010101" pitchFamily="2" charset="-122"/>
                <a:cs typeface="宋体" panose="02010600030101010101" pitchFamily="2" charset="-122"/>
              </a:rPr>
              <a:t>年</a:t>
            </a:r>
            <a:r>
              <a:rPr lang="en-US" altLang="zh-CN" sz="3200">
                <a:latin typeface="宋体" panose="02010600030101010101" pitchFamily="2" charset="-122"/>
                <a:ea typeface="宋体" panose="02010600030101010101" pitchFamily="2" charset="-122"/>
                <a:cs typeface="宋体" panose="02010600030101010101" pitchFamily="2" charset="-122"/>
              </a:rPr>
              <a:t>6</a:t>
            </a:r>
            <a:r>
              <a:rPr lang="zh-CN" altLang="en-US" sz="3200">
                <a:latin typeface="宋体" panose="02010600030101010101" pitchFamily="2" charset="-122"/>
                <a:ea typeface="宋体" panose="02010600030101010101" pitchFamily="2" charset="-122"/>
                <a:cs typeface="宋体" panose="02010600030101010101" pitchFamily="2" charset="-122"/>
              </a:rPr>
              <a:t>月续写真题：道歉的力量</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pic>
        <p:nvPicPr>
          <p:cNvPr id="9" name="图片 8" descr="veer-164280232"/>
          <p:cNvPicPr>
            <a:picLocks noChangeAspect="1"/>
          </p:cNvPicPr>
          <p:nvPr/>
        </p:nvPicPr>
        <p:blipFill>
          <a:blip r:embed="rId4"/>
          <a:stretch>
            <a:fillRect/>
          </a:stretch>
        </p:blipFill>
        <p:spPr>
          <a:xfrm>
            <a:off x="899795" y="2139950"/>
            <a:ext cx="2810510" cy="2191385"/>
          </a:xfrm>
          <a:prstGeom prst="rect">
            <a:avLst/>
          </a:prstGeom>
        </p:spPr>
      </p:pic>
      <p:sp>
        <p:nvSpPr>
          <p:cNvPr id="11" name="文本框 10"/>
          <p:cNvSpPr txBox="1"/>
          <p:nvPr/>
        </p:nvSpPr>
        <p:spPr>
          <a:xfrm>
            <a:off x="3923665" y="4343400"/>
            <a:ext cx="4507230" cy="460375"/>
          </a:xfrm>
          <a:prstGeom prst="rect">
            <a:avLst/>
          </a:prstGeom>
          <a:noFill/>
        </p:spPr>
        <p:txBody>
          <a:bodyPr wrap="square" rtlCol="0">
            <a:spAutoFit/>
          </a:bodyPr>
          <a:p>
            <a:pPr algn="ctr"/>
            <a:r>
              <a:rPr lang="zh-CN" altLang="en-US" sz="2400"/>
              <a:t>杭州二中树兰高级中学</a:t>
            </a:r>
            <a:r>
              <a:rPr lang="en-US" altLang="zh-CN" sz="2400"/>
              <a:t>    </a:t>
            </a:r>
            <a:r>
              <a:rPr lang="zh-CN" altLang="en-US" sz="2400"/>
              <a:t>郭合英</a:t>
            </a:r>
            <a:endParaRPr lang="zh-CN" altLang="en-US" sz="2400"/>
          </a:p>
        </p:txBody>
      </p:sp>
      <p:pic>
        <p:nvPicPr>
          <p:cNvPr id="5" name="图片 4" descr="t03bf837cd0a6141577"/>
          <p:cNvPicPr>
            <a:picLocks noChangeAspect="1"/>
          </p:cNvPicPr>
          <p:nvPr/>
        </p:nvPicPr>
        <p:blipFill>
          <a:blip r:embed="rId5"/>
          <a:srcRect l="16487" r="17587"/>
          <a:stretch>
            <a:fillRect/>
          </a:stretch>
        </p:blipFill>
        <p:spPr>
          <a:xfrm>
            <a:off x="6250305" y="1708150"/>
            <a:ext cx="2180590" cy="2961640"/>
          </a:xfrm>
          <a:prstGeom prst="rect">
            <a:avLst/>
          </a:prstGeom>
        </p:spPr>
      </p:pic>
      <p:pic>
        <p:nvPicPr>
          <p:cNvPr id="10" name="图片 9" descr="1fe444cfe03a4e7f8b00a98cac2538a0"/>
          <p:cNvPicPr>
            <a:picLocks noChangeAspect="1"/>
          </p:cNvPicPr>
          <p:nvPr/>
        </p:nvPicPr>
        <p:blipFill>
          <a:blip r:embed="rId6"/>
          <a:stretch>
            <a:fillRect/>
          </a:stretch>
        </p:blipFill>
        <p:spPr>
          <a:xfrm rot="1260000">
            <a:off x="3328035" y="2088515"/>
            <a:ext cx="2894965" cy="2032000"/>
          </a:xfrm>
          <a:prstGeom prst="rect">
            <a:avLst/>
          </a:prstGeom>
        </p:spPr>
      </p:pic>
      <p:pic>
        <p:nvPicPr>
          <p:cNvPr id="5124" name="图片 6" descr="logo横版 png"/>
          <p:cNvPicPr>
            <a:picLocks noChangeAspect="1"/>
          </p:cNvPicPr>
          <p:nvPr/>
        </p:nvPicPr>
        <p:blipFill>
          <a:blip r:embed="rId7"/>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52095" y="123825"/>
            <a:ext cx="3096260" cy="608330"/>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结局</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Resolution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61290" y="771525"/>
            <a:ext cx="8443595" cy="2676525"/>
          </a:xfrm>
          <a:prstGeom prst="rect">
            <a:avLst/>
          </a:prstGeom>
          <a:noFill/>
        </p:spPr>
        <p:txBody>
          <a:bodyPr wrap="square" rtlCol="0">
            <a:spAutoFit/>
          </a:bodyPr>
          <a:p>
            <a:endParaRPr lang="zh-CN" altLang="en-US"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zh-CN" altLang="en-US" sz="2400">
              <a:latin typeface="Times New Roman" panose="02020603050405020304" charset="0"/>
              <a:cs typeface="Times New Roman" panose="02020603050405020304" charset="0"/>
            </a:endParaRPr>
          </a:p>
        </p:txBody>
      </p:sp>
      <p:sp>
        <p:nvSpPr>
          <p:cNvPr id="10" name="文本框 9"/>
          <p:cNvSpPr txBox="1"/>
          <p:nvPr/>
        </p:nvSpPr>
        <p:spPr>
          <a:xfrm>
            <a:off x="306705" y="754380"/>
            <a:ext cx="8519160" cy="390525"/>
          </a:xfrm>
          <a:prstGeom prst="rect">
            <a:avLst/>
          </a:prstGeom>
          <a:noFill/>
        </p:spPr>
        <p:txBody>
          <a:bodyPr wrap="square" rtlCol="0">
            <a:noAutofit/>
          </a:bodyPr>
          <a:p>
            <a:r>
              <a:rPr lang="en-US" altLang="zh-CN" sz="2400">
                <a:latin typeface="Times New Roman" panose="02020603050405020304" charset="0"/>
                <a:cs typeface="Times New Roman" panose="02020603050405020304" charset="0"/>
                <a:sym typeface="+mn-ea"/>
              </a:rPr>
              <a:t>With the biscuits my wife had made, I arrived at my brother’s door.</a:t>
            </a:r>
            <a:endParaRPr lang="zh-CN" altLang="en-US" sz="2400">
              <a:latin typeface="Times New Roman" panose="02020603050405020304" charset="0"/>
              <a:cs typeface="Times New Roman" panose="02020603050405020304" charset="0"/>
            </a:endParaRPr>
          </a:p>
          <a:p>
            <a:endParaRPr lang="zh-CN" altLang="en-US" sz="2400"/>
          </a:p>
        </p:txBody>
      </p:sp>
      <p:sp>
        <p:nvSpPr>
          <p:cNvPr id="11" name="圆角矩形 10"/>
          <p:cNvSpPr/>
          <p:nvPr/>
        </p:nvSpPr>
        <p:spPr>
          <a:xfrm>
            <a:off x="395605" y="1779270"/>
            <a:ext cx="8361045" cy="150368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具体行动化解冲突：携带妻子制作的饼干（象征和解的媒介）登门，以实际行为弥补过错，符合拉波夫理论</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Resolution)</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需通过行动终结矛盾</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的要求。</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12" name="圆角矩形 11"/>
          <p:cNvSpPr/>
          <p:nvPr/>
        </p:nvSpPr>
        <p:spPr>
          <a:xfrm>
            <a:off x="385445" y="3418205"/>
            <a:ext cx="8361045" cy="142748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细节的象征意义：</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“biscuits” </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作为日常食品，既可以人食也可以狗食，赋予和解场景的真实感；</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“my wife had made” </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隐含</a:t>
            </a:r>
            <a:r>
              <a:rPr lang="zh-CN" altLang="en-US" sz="2400">
                <a:solidFill>
                  <a:srgbClr val="FF0000"/>
                </a:solidFill>
                <a:latin typeface="Times New Roman" panose="02020603050405020304" charset="0"/>
                <a:ea typeface="楷体" panose="02010609060101010101" charset="-122"/>
                <a:cs typeface="Times New Roman" panose="02020603050405020304" charset="0"/>
                <a:sym typeface="+mn-ea"/>
              </a:rPr>
              <a:t>家庭支持</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的意象，强化</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修复关系</a:t>
            </a:r>
            <a:r>
              <a:rPr lang="en-US" altLang="zh-CN" sz="2400">
                <a:solidFill>
                  <a:schemeClr val="tx1"/>
                </a:solidFill>
                <a:latin typeface="Times New Roman" panose="02020603050405020304" charset="0"/>
                <a:ea typeface="楷体" panose="02010609060101010101" charset="-122"/>
                <a:cs typeface="Times New Roman" panose="02020603050405020304" charset="0"/>
                <a:sym typeface="+mn-ea"/>
              </a:rPr>
              <a:t>” </a:t>
            </a:r>
            <a:r>
              <a:rPr lang="zh-CN" altLang="en-US" sz="2400">
                <a:solidFill>
                  <a:schemeClr val="tx1"/>
                </a:solidFill>
                <a:latin typeface="Times New Roman" panose="02020603050405020304" charset="0"/>
                <a:ea typeface="楷体" panose="02010609060101010101" charset="-122"/>
                <a:cs typeface="Times New Roman" panose="02020603050405020304" charset="0"/>
                <a:sym typeface="+mn-ea"/>
              </a:rPr>
              <a:t>的合理性。</a:t>
            </a:r>
            <a:endParaRPr lang="en-US" altLang="zh-CN" sz="2400">
              <a:solidFill>
                <a:schemeClr val="tx1"/>
              </a:solidFill>
              <a:latin typeface="Times New Roman" panose="02020603050405020304" charset="0"/>
              <a:ea typeface="楷体" panose="02010609060101010101" charset="-122"/>
              <a:cs typeface="Times New Roman" panose="02020603050405020304" charset="0"/>
            </a:endParaRPr>
          </a:p>
        </p:txBody>
      </p:sp>
      <p:sp>
        <p:nvSpPr>
          <p:cNvPr id="8" name="圆角矩形 7"/>
          <p:cNvSpPr/>
          <p:nvPr/>
        </p:nvSpPr>
        <p:spPr>
          <a:xfrm>
            <a:off x="323850" y="1203960"/>
            <a:ext cx="8126730" cy="48196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rPr>
              <a:t>功能定位：解决</a:t>
            </a:r>
            <a:r>
              <a:rPr lang="en-US" altLang="zh-CN" sz="2400">
                <a:solidFill>
                  <a:schemeClr val="tx1"/>
                </a:solidFill>
                <a:latin typeface="Times New Roman" panose="02020603050405020304" charset="0"/>
                <a:cs typeface="Times New Roman" panose="02020603050405020304" charset="0"/>
              </a:rPr>
              <a:t>(Resolution)</a:t>
            </a:r>
            <a:r>
              <a:rPr lang="zh-CN" altLang="en-US" sz="2400">
                <a:solidFill>
                  <a:schemeClr val="tx1"/>
                </a:solidFill>
              </a:rPr>
              <a:t>的核心行动</a:t>
            </a:r>
            <a:endParaRPr lang="zh-CN" altLang="en-US" sz="2400">
              <a:solidFill>
                <a:schemeClr val="tx1"/>
              </a:solidFill>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bldLvl="0" animBg="1"/>
      <p:bldP spid="11" grpId="1" animBg="1"/>
      <p:bldP spid="12" grpId="0" bldLvl="0" animBg="1"/>
      <p:bldP spid="12" grpId="1" animBg="1"/>
      <p:bldP spid="8" grpId="0" bldLvl="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52095" y="123825"/>
            <a:ext cx="3096260" cy="608330"/>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结局</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Resolution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61290" y="771525"/>
            <a:ext cx="8443595" cy="2676525"/>
          </a:xfrm>
          <a:prstGeom prst="rect">
            <a:avLst/>
          </a:prstGeom>
          <a:noFill/>
        </p:spPr>
        <p:txBody>
          <a:bodyPr wrap="square" rtlCol="0">
            <a:spAutoFit/>
          </a:bodyPr>
          <a:p>
            <a:endParaRPr lang="zh-CN" altLang="en-US"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zh-CN" altLang="en-US" sz="2400">
              <a:latin typeface="Times New Roman" panose="02020603050405020304" charset="0"/>
              <a:cs typeface="Times New Roman" panose="02020603050405020304" charset="0"/>
            </a:endParaRPr>
          </a:p>
        </p:txBody>
      </p:sp>
      <p:sp>
        <p:nvSpPr>
          <p:cNvPr id="9" name="文本框 8"/>
          <p:cNvSpPr txBox="1"/>
          <p:nvPr/>
        </p:nvSpPr>
        <p:spPr>
          <a:xfrm>
            <a:off x="323850" y="4011930"/>
            <a:ext cx="8425180"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sym typeface="+mn-ea"/>
              </a:rPr>
              <a:t>With the biscuits my wife had made, I arrived at my brother’s door.</a:t>
            </a:r>
            <a:endParaRPr lang="zh-CN" altLang="en-US" sz="2400"/>
          </a:p>
        </p:txBody>
      </p:sp>
      <p:sp>
        <p:nvSpPr>
          <p:cNvPr id="10" name="文本框 9"/>
          <p:cNvSpPr txBox="1"/>
          <p:nvPr/>
        </p:nvSpPr>
        <p:spPr>
          <a:xfrm>
            <a:off x="306705" y="754380"/>
            <a:ext cx="8519160" cy="390525"/>
          </a:xfrm>
          <a:prstGeom prst="rect">
            <a:avLst/>
          </a:prstGeom>
          <a:noFill/>
        </p:spPr>
        <p:txBody>
          <a:bodyPr wrap="square" rtlCol="0">
            <a:noAutofit/>
          </a:bodyPr>
          <a:p>
            <a:r>
              <a:rPr lang="en-US" altLang="zh-CN" sz="2400">
                <a:latin typeface="Times New Roman" panose="02020603050405020304" charset="0"/>
                <a:cs typeface="Times New Roman" panose="02020603050405020304" charset="0"/>
                <a:sym typeface="+mn-ea"/>
              </a:rPr>
              <a:t>I realized it was me who was at fault.</a:t>
            </a:r>
            <a:endParaRPr lang="zh-CN" altLang="en-US" sz="2400"/>
          </a:p>
        </p:txBody>
      </p:sp>
      <p:sp>
        <p:nvSpPr>
          <p:cNvPr id="7" name="圆角矩形 6"/>
          <p:cNvSpPr/>
          <p:nvPr/>
        </p:nvSpPr>
        <p:spPr>
          <a:xfrm>
            <a:off x="395605" y="1203960"/>
            <a:ext cx="8209915" cy="1203960"/>
          </a:xfrm>
          <a:prstGeom prst="roundRect">
            <a:avLst/>
          </a:prstGeom>
          <a:solidFill>
            <a:schemeClr val="accent6">
              <a:lumMod val="20000"/>
              <a:lumOff val="80000"/>
            </a:schemeClr>
          </a:solidFill>
          <a:ln w="28575">
            <a:solidFill>
              <a:srgbClr val="00B05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场景</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：可</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从情节入手，</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写回忆兄弟离开时的黯然伤神；也可</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从情感入手，</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写兄弟妻子去世之后，狗成了兄弟的精神寄托，也可写我的后悔。</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3" name="圆角矩形 12"/>
          <p:cNvSpPr/>
          <p:nvPr/>
        </p:nvSpPr>
        <p:spPr>
          <a:xfrm>
            <a:off x="395605" y="2494280"/>
            <a:ext cx="8209915" cy="1280795"/>
          </a:xfrm>
          <a:prstGeom prst="roundRect">
            <a:avLst/>
          </a:prstGeom>
          <a:solidFill>
            <a:schemeClr val="accent6">
              <a:lumMod val="20000"/>
              <a:lumOff val="80000"/>
            </a:schemeClr>
          </a:solidFill>
          <a:ln w="28575">
            <a:solidFill>
              <a:srgbClr val="00B05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场景</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：妻子出场，</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承上启下</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。（原文最后一段是妻子建议我应该主动联系兄弟</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其次</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第二段的</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给出句提到了带着妻子做的饼干）</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32" fill="hold" grpId="2" nodeType="clickEffect">
                                  <p:stCondLst>
                                    <p:cond delay="0"/>
                                  </p:stCondLst>
                                  <p:childTnLst>
                                    <p:animEffect transition="out" filter="box(out)">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grpId="2" nodeType="clickEffect">
                                  <p:stCondLst>
                                    <p:cond delay="0"/>
                                  </p:stCondLst>
                                  <p:childTnLst>
                                    <p:animRot by="21600000">
                                      <p:cBhvr>
                                        <p:cTn id="35" dur="2000" fill="hold"/>
                                        <p:tgtEl>
                                          <p:spTgt spid="1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7" grpId="0" animBg="1"/>
      <p:bldP spid="7" grpId="1" animBg="1"/>
      <p:bldP spid="13" grpId="0" bldLvl="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52095" y="123825"/>
            <a:ext cx="3178175" cy="608330"/>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结局</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Resolution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61290" y="771525"/>
            <a:ext cx="8443595" cy="2676525"/>
          </a:xfrm>
          <a:prstGeom prst="rect">
            <a:avLst/>
          </a:prstGeom>
          <a:noFill/>
        </p:spPr>
        <p:txBody>
          <a:bodyPr wrap="square" rtlCol="0">
            <a:spAutoFit/>
          </a:bodyPr>
          <a:p>
            <a:endParaRPr lang="zh-CN" altLang="en-US"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zh-CN" altLang="en-US" sz="2400">
              <a:latin typeface="Times New Roman" panose="02020603050405020304" charset="0"/>
              <a:cs typeface="Times New Roman" panose="02020603050405020304" charset="0"/>
            </a:endParaRPr>
          </a:p>
        </p:txBody>
      </p:sp>
      <p:sp>
        <p:nvSpPr>
          <p:cNvPr id="9" name="文本框 8"/>
          <p:cNvSpPr txBox="1"/>
          <p:nvPr/>
        </p:nvSpPr>
        <p:spPr>
          <a:xfrm>
            <a:off x="323850" y="1167130"/>
            <a:ext cx="8425180"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sym typeface="+mn-ea"/>
              </a:rPr>
              <a:t>With the biscuits my wife had made, I arrived at my brother’s door.</a:t>
            </a:r>
            <a:endParaRPr lang="zh-CN" altLang="en-US" sz="2400"/>
          </a:p>
        </p:txBody>
      </p:sp>
      <p:sp>
        <p:nvSpPr>
          <p:cNvPr id="10" name="文本框 9"/>
          <p:cNvSpPr txBox="1"/>
          <p:nvPr/>
        </p:nvSpPr>
        <p:spPr>
          <a:xfrm>
            <a:off x="306705" y="754380"/>
            <a:ext cx="8519160" cy="390525"/>
          </a:xfrm>
          <a:prstGeom prst="rect">
            <a:avLst/>
          </a:prstGeom>
          <a:noFill/>
        </p:spPr>
        <p:txBody>
          <a:bodyPr wrap="square" rtlCol="0">
            <a:noAutofit/>
          </a:bodyPr>
          <a:p>
            <a:r>
              <a:rPr lang="en-US" altLang="zh-CN" sz="2400">
                <a:latin typeface="Times New Roman" panose="02020603050405020304" charset="0"/>
                <a:cs typeface="Times New Roman" panose="02020603050405020304" charset="0"/>
                <a:sym typeface="+mn-ea"/>
              </a:rPr>
              <a:t>I realized it was me who was at fault.</a:t>
            </a:r>
            <a:endParaRPr lang="zh-CN" altLang="en-US" sz="2400"/>
          </a:p>
        </p:txBody>
      </p:sp>
      <p:sp>
        <p:nvSpPr>
          <p:cNvPr id="7" name="圆角矩形 6"/>
          <p:cNvSpPr/>
          <p:nvPr/>
        </p:nvSpPr>
        <p:spPr>
          <a:xfrm>
            <a:off x="306705" y="2428240"/>
            <a:ext cx="8371205" cy="2538095"/>
          </a:xfrm>
          <a:prstGeom prst="roundRect">
            <a:avLst/>
          </a:prstGeom>
          <a:solidFill>
            <a:schemeClr val="accent6">
              <a:lumMod val="20000"/>
              <a:lumOff val="80000"/>
            </a:schemeClr>
          </a:solidFill>
          <a:ln w="28575">
            <a:solidFill>
              <a:srgbClr val="00B05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矛盾闭环结局：</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解铃还须系铃人</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，矛盾因犬而起，破冰之策亦当以犬为媒</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让引发冲突的核心要素成为和解的情感纽带，方能实现续写与原文的叙事逻辑闭环。这种首尾呼应的设计，既遵循</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问题原点即解决支点</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的创作逻辑，又能通过宠物元素的二次激活，使情节转折更具合理性与情感张力，最终达成文本内核的高度协同。</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 7"/>
          <p:cNvSpPr/>
          <p:nvPr/>
        </p:nvSpPr>
        <p:spPr>
          <a:xfrm>
            <a:off x="323850" y="1548765"/>
            <a:ext cx="8126730" cy="48196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rPr>
              <a:t>思考</a:t>
            </a:r>
            <a:r>
              <a:rPr lang="en-US" altLang="zh-CN" sz="2400">
                <a:solidFill>
                  <a:schemeClr val="tx1"/>
                </a:solidFill>
              </a:rPr>
              <a:t> </a:t>
            </a:r>
            <a:r>
              <a:rPr lang="en-US" altLang="zh-CN" sz="2400">
                <a:solidFill>
                  <a:schemeClr val="tx1"/>
                </a:solidFill>
                <a:latin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sym typeface="+mn-ea"/>
              </a:rPr>
              <a:t>biscuits my wife had made</a:t>
            </a:r>
            <a:r>
              <a:rPr lang="en-US" altLang="zh-CN" sz="2400">
                <a:solidFill>
                  <a:schemeClr val="tx1"/>
                </a:solidFill>
                <a:latin typeface="Times New Roman" panose="02020603050405020304" charset="0"/>
              </a:rPr>
              <a:t>” </a:t>
            </a:r>
            <a:r>
              <a:rPr lang="zh-CN" altLang="en-US" sz="2400">
                <a:solidFill>
                  <a:schemeClr val="tx1"/>
                </a:solidFill>
                <a:latin typeface="Times New Roman" panose="02020603050405020304" charset="0"/>
              </a:rPr>
              <a:t>在句中的作用？</a:t>
            </a:r>
            <a:endParaRPr lang="zh-CN" altLang="en-US" sz="2400">
              <a:solidFill>
                <a:schemeClr val="tx1"/>
              </a:solidFill>
              <a:latin typeface="Times New Roman" panose="02020603050405020304" charset="0"/>
            </a:endParaRPr>
          </a:p>
        </p:txBody>
      </p:sp>
      <p:sp>
        <p:nvSpPr>
          <p:cNvPr id="11" name="圆角矩形 10"/>
          <p:cNvSpPr/>
          <p:nvPr/>
        </p:nvSpPr>
        <p:spPr>
          <a:xfrm>
            <a:off x="252095" y="732155"/>
            <a:ext cx="8361045" cy="89090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a:solidFill>
                  <a:schemeClr val="tx1"/>
                </a:solidFill>
                <a:latin typeface="Times New Roman" panose="02020603050405020304" charset="0"/>
                <a:cs typeface="Times New Roman" panose="02020603050405020304" charset="0"/>
                <a:sym typeface="+mn-ea"/>
              </a:rPr>
              <a:t>biscuits</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媒介作用</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饼干作为日常食品，具有</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家庭温暖</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和解诚意</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的隐喻，避免直接道歉的生硬感。</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14" name="圆角矩形 13"/>
          <p:cNvSpPr/>
          <p:nvPr/>
        </p:nvSpPr>
        <p:spPr>
          <a:xfrm>
            <a:off x="243840" y="732155"/>
            <a:ext cx="8361045" cy="160972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a:solidFill>
                  <a:schemeClr val="tx1"/>
                </a:solidFill>
                <a:latin typeface="Times New Roman" panose="02020603050405020304" charset="0"/>
                <a:cs typeface="Times New Roman" panose="02020603050405020304" charset="0"/>
                <a:sym typeface="+mn-ea"/>
              </a:rPr>
              <a:t>my wife had made</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呼应和映射</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作用</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既</a:t>
            </a:r>
            <a:r>
              <a:rPr lang="zh-CN" altLang="en-US" sz="2400">
                <a:solidFill>
                  <a:schemeClr val="tx1"/>
                </a:solidFill>
                <a:latin typeface="楷体" panose="02010609060101010101" charset="-122"/>
                <a:ea typeface="楷体" panose="02010609060101010101" charset="-122"/>
                <a:cs typeface="楷体" panose="02010609060101010101" charset="-122"/>
              </a:rPr>
              <a:t>与前文</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zh-CN" altLang="en-US" sz="2400">
                <a:solidFill>
                  <a:schemeClr val="tx1"/>
                </a:solidFill>
                <a:latin typeface="楷体" panose="02010609060101010101" charset="-122"/>
                <a:ea typeface="楷体" panose="02010609060101010101" charset="-122"/>
                <a:cs typeface="楷体" panose="02010609060101010101" charset="-122"/>
              </a:rPr>
              <a:t>妻子准备聚会零食</a:t>
            </a:r>
            <a:r>
              <a:rPr lang="en-US" altLang="zh-CN" sz="2400">
                <a:solidFill>
                  <a:schemeClr val="tx1"/>
                </a:solidFill>
                <a:latin typeface="楷体" panose="02010609060101010101" charset="-122"/>
                <a:ea typeface="楷体" panose="02010609060101010101" charset="-122"/>
                <a:cs typeface="楷体" panose="02010609060101010101" charset="-122"/>
              </a:rPr>
              <a:t>”</a:t>
            </a:r>
            <a:r>
              <a:rPr lang="zh-CN" altLang="en-US" sz="2400">
                <a:solidFill>
                  <a:schemeClr val="tx1"/>
                </a:solidFill>
                <a:latin typeface="楷体" panose="02010609060101010101" charset="-122"/>
                <a:ea typeface="楷体" panose="02010609060101010101" charset="-122"/>
                <a:cs typeface="楷体" panose="02010609060101010101" charset="-122"/>
              </a:rPr>
              <a:t>形成呼应，又暗示主人公的和解行为不仅是个人意愿，也包含家庭支持（妻子的支持与配合），弱化冲突中的个人对立，强化</a:t>
            </a:r>
            <a:r>
              <a:rPr lang="en-US" altLang="zh-CN" sz="2400">
                <a:solidFill>
                  <a:schemeClr val="tx1"/>
                </a:solidFill>
                <a:latin typeface="楷体" panose="02010609060101010101" charset="-122"/>
                <a:ea typeface="楷体" panose="02010609060101010101" charset="-122"/>
                <a:cs typeface="楷体" panose="02010609060101010101" charset="-122"/>
              </a:rPr>
              <a:t> “</a:t>
            </a:r>
            <a:r>
              <a:rPr lang="zh-CN" altLang="en-US" sz="2400">
                <a:solidFill>
                  <a:schemeClr val="tx1"/>
                </a:solidFill>
                <a:latin typeface="楷体" panose="02010609060101010101" charset="-122"/>
                <a:ea typeface="楷体" panose="02010609060101010101" charset="-122"/>
                <a:cs typeface="楷体" panose="02010609060101010101" charset="-122"/>
              </a:rPr>
              <a:t>关系修复</a:t>
            </a:r>
            <a:r>
              <a:rPr lang="en-US" altLang="zh-CN" sz="2400">
                <a:solidFill>
                  <a:schemeClr val="tx1"/>
                </a:solidFill>
                <a:latin typeface="楷体" panose="02010609060101010101" charset="-122"/>
                <a:ea typeface="楷体" panose="02010609060101010101" charset="-122"/>
                <a:cs typeface="楷体" panose="02010609060101010101" charset="-122"/>
              </a:rPr>
              <a:t>” </a:t>
            </a:r>
            <a:r>
              <a:rPr lang="zh-CN" altLang="en-US" sz="2400">
                <a:solidFill>
                  <a:schemeClr val="tx1"/>
                </a:solidFill>
                <a:latin typeface="楷体" panose="02010609060101010101" charset="-122"/>
                <a:ea typeface="楷体" panose="02010609060101010101" charset="-122"/>
                <a:cs typeface="楷体" panose="02010609060101010101" charset="-122"/>
              </a:rPr>
              <a:t>的集体性。</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ldLvl="0" animBg="1"/>
      <p:bldP spid="8" grpId="1" animBg="1"/>
      <p:bldP spid="11" grpId="0" bldLvl="0" animBg="1"/>
      <p:bldP spid="11" grpId="1" animBg="1"/>
      <p:bldP spid="14" grpId="0" bldLvl="0" animBg="1"/>
      <p:bldP spid="14" grpId="1" animBg="1"/>
      <p:bldP spid="7" grpId="0" bldLvl="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252095" y="123825"/>
            <a:ext cx="2529840" cy="608330"/>
          </a:xfrm>
          <a:prstGeom prst="roundRect">
            <a:avLst/>
          </a:prstGeom>
          <a:solidFill>
            <a:srgbClr val="FF0000"/>
          </a:soli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回应(Coda)</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61290" y="771525"/>
            <a:ext cx="8443595" cy="2676525"/>
          </a:xfrm>
          <a:prstGeom prst="rect">
            <a:avLst/>
          </a:prstGeom>
          <a:noFill/>
        </p:spPr>
        <p:txBody>
          <a:bodyPr wrap="square" rtlCol="0">
            <a:spAutoFit/>
          </a:bodyPr>
          <a:p>
            <a:endParaRPr lang="zh-CN" altLang="en-US"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en-US" altLang="zh-CN" sz="2400">
              <a:latin typeface="楷体" panose="02010609060101010101" charset="-122"/>
              <a:ea typeface="楷体" panose="02010609060101010101" charset="-122"/>
              <a:cs typeface="楷体" panose="02010609060101010101" charset="-122"/>
            </a:endParaRPr>
          </a:p>
          <a:p>
            <a:endParaRPr lang="zh-CN" altLang="en-US" sz="2400">
              <a:latin typeface="Times New Roman" panose="02020603050405020304" charset="0"/>
              <a:cs typeface="Times New Roman" panose="02020603050405020304" charset="0"/>
            </a:endParaRPr>
          </a:p>
        </p:txBody>
      </p:sp>
      <p:sp>
        <p:nvSpPr>
          <p:cNvPr id="9" name="文本框 8"/>
          <p:cNvSpPr txBox="1"/>
          <p:nvPr/>
        </p:nvSpPr>
        <p:spPr>
          <a:xfrm>
            <a:off x="323850" y="1167130"/>
            <a:ext cx="8425180"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sym typeface="+mn-ea"/>
              </a:rPr>
              <a:t>With the biscuits my wife had made, I arrived at my brother’s door.</a:t>
            </a:r>
            <a:endParaRPr lang="zh-CN" altLang="en-US" sz="2400"/>
          </a:p>
        </p:txBody>
      </p:sp>
      <p:sp>
        <p:nvSpPr>
          <p:cNvPr id="10" name="文本框 9"/>
          <p:cNvSpPr txBox="1"/>
          <p:nvPr/>
        </p:nvSpPr>
        <p:spPr>
          <a:xfrm>
            <a:off x="306705" y="754380"/>
            <a:ext cx="8519160" cy="390525"/>
          </a:xfrm>
          <a:prstGeom prst="rect">
            <a:avLst/>
          </a:prstGeom>
          <a:noFill/>
        </p:spPr>
        <p:txBody>
          <a:bodyPr wrap="square" rtlCol="0">
            <a:noAutofit/>
          </a:bodyPr>
          <a:p>
            <a:r>
              <a:rPr lang="en-US" altLang="zh-CN" sz="2400">
                <a:latin typeface="Times New Roman" panose="02020603050405020304" charset="0"/>
                <a:cs typeface="Times New Roman" panose="02020603050405020304" charset="0"/>
                <a:sym typeface="+mn-ea"/>
              </a:rPr>
              <a:t>I realized it was me who was at fault.</a:t>
            </a:r>
            <a:endParaRPr lang="zh-CN" altLang="en-US" sz="2400"/>
          </a:p>
        </p:txBody>
      </p:sp>
      <p:sp>
        <p:nvSpPr>
          <p:cNvPr id="7" name="圆角矩形 6"/>
          <p:cNvSpPr/>
          <p:nvPr/>
        </p:nvSpPr>
        <p:spPr>
          <a:xfrm>
            <a:off x="2261870" y="1779905"/>
            <a:ext cx="6391910" cy="3129280"/>
          </a:xfrm>
          <a:prstGeom prst="roundRect">
            <a:avLst/>
          </a:prstGeom>
          <a:solidFill>
            <a:schemeClr val="accent6">
              <a:lumMod val="20000"/>
              <a:lumOff val="80000"/>
            </a:schemeClr>
          </a:solidFill>
          <a:ln w="28575">
            <a:solidFill>
              <a:srgbClr val="00B05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原文以</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家庭聚会的矛盾</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为切入点，用质朴的语言勾勒出人与物、人与人之间的各种冲突，其亮点在于通过细节铺垫实现情感转折，让</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规则冲突</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自然转向</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情感联结</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，最终落脚</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共情</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的主题。所以，在续写时若能紧扣上述关键点，将哥哥的情感需求</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chemeClr val="tx1"/>
                </a:solidFill>
                <a:latin typeface="Times New Roman" panose="02020603050405020304" charset="0"/>
                <a:ea typeface="宋体" panose="02010600030101010101" pitchFamily="2" charset="-122"/>
                <a:cs typeface="Times New Roman" panose="02020603050405020304" charset="0"/>
              </a:rPr>
              <a:t>Toby</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的陪伴意义</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与主人公的反思结合，便能自然推动情节走向温暖的和解。</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5" name="图片 14" descr="t04d66c176f4b81fda5"/>
          <p:cNvPicPr>
            <a:picLocks noChangeAspect="1"/>
          </p:cNvPicPr>
          <p:nvPr/>
        </p:nvPicPr>
        <p:blipFill>
          <a:blip r:embed="rId4"/>
          <a:stretch>
            <a:fillRect/>
          </a:stretch>
        </p:blipFill>
        <p:spPr>
          <a:xfrm>
            <a:off x="-36195" y="2211705"/>
            <a:ext cx="2719070" cy="2719070"/>
          </a:xfrm>
          <a:prstGeom prst="rect">
            <a:avLst/>
          </a:prstGeom>
        </p:spPr>
      </p:pic>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5"/>
                                        </p:tgtEl>
                                      </p:cBhvr>
                                    </p:animEffect>
                                  </p:childTnLst>
                                </p:cTn>
                              </p:par>
                              <p:par>
                                <p:cTn id="19" presetID="25"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86817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a:solidFill>
                  <a:schemeClr val="tx1"/>
                </a:solidFill>
              </a:rPr>
              <a:t>4. </a:t>
            </a:r>
            <a:r>
              <a:rPr lang="zh-CN" altLang="en-US" sz="3200">
                <a:solidFill>
                  <a:schemeClr val="tx1"/>
                </a:solidFill>
              </a:rPr>
              <a:t>作品赏析</a:t>
            </a:r>
            <a:endParaRPr lang="zh-CN" altLang="en-US" sz="3200">
              <a:solidFill>
                <a:schemeClr val="tx1"/>
              </a:solidFill>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1"/>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1</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pic>
        <p:nvPicPr>
          <p:cNvPr id="5" name="图片 4" descr="984fbb2f818945518ca8cb8bd1e9e885_th"/>
          <p:cNvPicPr>
            <a:picLocks noChangeAspect="1"/>
          </p:cNvPicPr>
          <p:nvPr/>
        </p:nvPicPr>
        <p:blipFill>
          <a:blip r:embed="rId12"/>
          <a:stretch>
            <a:fillRect/>
          </a:stretch>
        </p:blipFill>
        <p:spPr>
          <a:xfrm>
            <a:off x="-36195" y="1995170"/>
            <a:ext cx="2477770" cy="3377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92075"/>
            <a:ext cx="9140825" cy="5142865"/>
          </a:xfrm>
          <a:prstGeom prst="rect">
            <a:avLst/>
          </a:prstGeom>
        </p:spPr>
      </p:pic>
      <p:sp>
        <p:nvSpPr>
          <p:cNvPr id="6" name="圆角矩形 5"/>
          <p:cNvSpPr/>
          <p:nvPr/>
        </p:nvSpPr>
        <p:spPr>
          <a:xfrm>
            <a:off x="252095" y="123825"/>
            <a:ext cx="8712835" cy="167703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读后续写是否促学外语，主要看有无语言协同效应发生，即学生是否在续写中运用读物中出现的词语。（</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2019</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月王初明《读后续写何以有效促学》）</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圆角矩形 9"/>
          <p:cNvSpPr/>
          <p:nvPr/>
        </p:nvSpPr>
        <p:spPr>
          <a:xfrm rot="21240000">
            <a:off x="548005" y="3132455"/>
            <a:ext cx="7992745" cy="62801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latin typeface="宋体" panose="02010600030101010101" pitchFamily="2" charset="-122"/>
                <a:ea typeface="宋体" panose="02010600030101010101" pitchFamily="2" charset="-122"/>
              </a:rPr>
              <a:t>续写时，尽可能多用原文语言，做到高协同</a:t>
            </a:r>
            <a:endParaRPr lang="en-US" altLang="zh-CN" sz="2800">
              <a:latin typeface="宋体" panose="02010600030101010101" pitchFamily="2" charset="-122"/>
              <a:ea typeface="宋体" panose="02010600030101010101" pitchFamily="2" charset="-122"/>
            </a:endParaRPr>
          </a:p>
        </p:txBody>
      </p:sp>
      <p:sp>
        <p:nvSpPr>
          <p:cNvPr id="11" name="圆角矩形 10"/>
          <p:cNvSpPr/>
          <p:nvPr/>
        </p:nvSpPr>
        <p:spPr>
          <a:xfrm rot="240000">
            <a:off x="549275" y="3786505"/>
            <a:ext cx="7992745" cy="62801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t>2. </a:t>
            </a:r>
            <a:r>
              <a:rPr lang="zh-CN" altLang="en-US" sz="2800"/>
              <a:t>原文句式的协同</a:t>
            </a:r>
            <a:endParaRPr lang="zh-CN" altLang="en-US" sz="2800"/>
          </a:p>
        </p:txBody>
      </p:sp>
      <p:sp>
        <p:nvSpPr>
          <p:cNvPr id="12" name="圆角矩形 11"/>
          <p:cNvSpPr/>
          <p:nvPr/>
        </p:nvSpPr>
        <p:spPr>
          <a:xfrm rot="420000">
            <a:off x="624840" y="2192655"/>
            <a:ext cx="7992745" cy="62801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latin typeface="宋体" panose="02010600030101010101" pitchFamily="2" charset="-122"/>
                <a:ea typeface="宋体" panose="02010600030101010101" pitchFamily="2" charset="-122"/>
              </a:rPr>
              <a:t>1. 原文词句的协同</a:t>
            </a:r>
            <a:endParaRPr lang="zh-CN" altLang="en-US" sz="2800">
              <a:latin typeface="宋体" panose="02010600030101010101" pitchFamily="2" charset="-122"/>
              <a:ea typeface="宋体" panose="02010600030101010101" pitchFamily="2"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7" name="圆角矩形 6"/>
          <p:cNvSpPr/>
          <p:nvPr/>
        </p:nvSpPr>
        <p:spPr>
          <a:xfrm>
            <a:off x="179705" y="181610"/>
            <a:ext cx="8617585" cy="2573020"/>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宋体" panose="02010600030101010101" pitchFamily="2" charset="-122"/>
                <a:ea typeface="宋体" panose="02010600030101010101" pitchFamily="2" charset="-122"/>
              </a:rPr>
              <a:t>读后续写除了要考查续文逻辑和内容的合理性之外，还要考查语言风格的一致性。这就要求学生能模仿原作者的语言。具体来讲，语言的一致性包括文体风格、语体风格以及表现风格的一致性。</a:t>
            </a:r>
            <a:endParaRPr lang="zh-CN" altLang="en-US" sz="2400">
              <a:solidFill>
                <a:schemeClr val="tx1"/>
              </a:solidFill>
              <a:latin typeface="宋体" panose="02010600030101010101" pitchFamily="2" charset="-122"/>
              <a:ea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谢丹《从高考读后续写题型看高中英语读写教学》</a:t>
            </a:r>
            <a:r>
              <a:rPr lang="en-US" altLang="zh-CN" sz="2400">
                <a:solidFill>
                  <a:schemeClr val="tx1"/>
                </a:solidFill>
                <a:latin typeface="宋体" panose="02010600030101010101" pitchFamily="2" charset="-122"/>
                <a:ea typeface="宋体" panose="02010600030101010101" pitchFamily="2" charset="-122"/>
                <a:sym typeface="+mn-ea"/>
              </a:rPr>
              <a:t>2017</a:t>
            </a:r>
            <a:r>
              <a:rPr lang="zh-CN" altLang="en-US" sz="2400">
                <a:solidFill>
                  <a:schemeClr val="tx1"/>
                </a:solidFill>
                <a:latin typeface="宋体" panose="02010600030101010101" pitchFamily="2" charset="-122"/>
                <a:ea typeface="宋体" panose="02010600030101010101" pitchFamily="2" charset="-122"/>
                <a:sym typeface="+mn-ea"/>
              </a:rPr>
              <a:t>年</a:t>
            </a:r>
            <a:r>
              <a:rPr lang="en-US" altLang="zh-CN" sz="2400">
                <a:solidFill>
                  <a:schemeClr val="tx1"/>
                </a:solidFill>
                <a:latin typeface="宋体" panose="02010600030101010101" pitchFamily="2" charset="-122"/>
                <a:ea typeface="宋体" panose="02010600030101010101" pitchFamily="2" charset="-122"/>
                <a:sym typeface="+mn-ea"/>
              </a:rPr>
              <a:t>11</a:t>
            </a:r>
            <a:r>
              <a:rPr lang="zh-CN" altLang="en-US" sz="2400">
                <a:solidFill>
                  <a:schemeClr val="tx1"/>
                </a:solidFill>
                <a:latin typeface="宋体" panose="02010600030101010101" pitchFamily="2" charset="-122"/>
                <a:ea typeface="宋体" panose="02010600030101010101" pitchFamily="2" charset="-122"/>
                <a:sym typeface="+mn-ea"/>
              </a:rPr>
              <a:t>月</a:t>
            </a:r>
            <a:endParaRPr lang="zh-CN" altLang="en-US" sz="2400">
              <a:solidFill>
                <a:schemeClr val="tx1"/>
              </a:solidFill>
              <a:latin typeface="宋体" panose="02010600030101010101" pitchFamily="2" charset="-122"/>
              <a:ea typeface="宋体" panose="02010600030101010101" pitchFamily="2" charset="-122"/>
            </a:endParaRPr>
          </a:p>
        </p:txBody>
      </p:sp>
      <p:pic>
        <p:nvPicPr>
          <p:cNvPr id="8" name="图片 7" descr="1"/>
          <p:cNvPicPr>
            <a:picLocks noChangeAspect="1"/>
          </p:cNvPicPr>
          <p:nvPr/>
        </p:nvPicPr>
        <p:blipFill>
          <a:blip r:embed="rId4"/>
          <a:stretch>
            <a:fillRect/>
          </a:stretch>
        </p:blipFill>
        <p:spPr>
          <a:xfrm>
            <a:off x="179705" y="140970"/>
            <a:ext cx="6131560" cy="4903470"/>
          </a:xfrm>
          <a:prstGeom prst="rect">
            <a:avLst/>
          </a:prstGeom>
        </p:spPr>
      </p:pic>
      <p:cxnSp>
        <p:nvCxnSpPr>
          <p:cNvPr id="10" name="直接连接符 9"/>
          <p:cNvCxnSpPr/>
          <p:nvPr/>
        </p:nvCxnSpPr>
        <p:spPr>
          <a:xfrm>
            <a:off x="395605" y="4732020"/>
            <a:ext cx="568896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2" name="流程图: 资料带 11"/>
          <p:cNvSpPr/>
          <p:nvPr/>
        </p:nvSpPr>
        <p:spPr>
          <a:xfrm>
            <a:off x="6444615" y="3004185"/>
            <a:ext cx="2376170" cy="1511935"/>
          </a:xfrm>
          <a:prstGeom prst="flowChartPunchedTape">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sym typeface="+mn-ea"/>
              </a:rPr>
              <a:t>文本不同，语言风格就不同</a:t>
            </a:r>
            <a:endParaRPr lang="zh-CN" altLang="en-US" sz="2800"/>
          </a:p>
        </p:txBody>
      </p:sp>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5" name="图片 4" descr="2"/>
          <p:cNvPicPr>
            <a:picLocks noChangeAspect="1"/>
          </p:cNvPicPr>
          <p:nvPr/>
        </p:nvPicPr>
        <p:blipFill>
          <a:blip r:embed="rId4"/>
          <a:srcRect l="2575" r="6092"/>
          <a:stretch>
            <a:fillRect/>
          </a:stretch>
        </p:blipFill>
        <p:spPr>
          <a:xfrm>
            <a:off x="107950" y="112395"/>
            <a:ext cx="5588635" cy="4856480"/>
          </a:xfrm>
          <a:prstGeom prst="rect">
            <a:avLst/>
          </a:prstGeom>
        </p:spPr>
      </p:pic>
      <p:cxnSp>
        <p:nvCxnSpPr>
          <p:cNvPr id="10" name="直接连接符 9"/>
          <p:cNvCxnSpPr/>
          <p:nvPr/>
        </p:nvCxnSpPr>
        <p:spPr>
          <a:xfrm>
            <a:off x="252095" y="2068195"/>
            <a:ext cx="525653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252095" y="1851660"/>
            <a:ext cx="525653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252095" y="2284730"/>
            <a:ext cx="525653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252095" y="2499995"/>
            <a:ext cx="525653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252095" y="2715260"/>
            <a:ext cx="525653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3" name="流程图: 资料带 12"/>
          <p:cNvSpPr/>
          <p:nvPr/>
        </p:nvSpPr>
        <p:spPr>
          <a:xfrm>
            <a:off x="5778500" y="175260"/>
            <a:ext cx="3036570" cy="4838700"/>
          </a:xfrm>
          <a:prstGeom prst="flowChartPunchedTape">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000">
                <a:solidFill>
                  <a:schemeClr val="tx1"/>
                </a:solidFill>
              </a:rPr>
              <a:t>        </a:t>
            </a:r>
            <a:r>
              <a:rPr lang="zh-CN" altLang="en-US" sz="2000">
                <a:solidFill>
                  <a:schemeClr val="tx1"/>
                </a:solidFill>
              </a:rPr>
              <a:t>这需要学生仔细分析前文的遣词造句，归纳出其语体特点。真题所用词汇均较为常见，并无生僻词出现；因此学生也要避免使用较高级、较生僻的词汇。真题中的句式结构较为多样，包括倒装句、分词作状语、</a:t>
            </a:r>
            <a:r>
              <a:rPr lang="en-US" altLang="zh-CN" sz="2000">
                <a:solidFill>
                  <a:schemeClr val="tx1"/>
                </a:solidFill>
              </a:rPr>
              <a:t>with </a:t>
            </a:r>
            <a:r>
              <a:rPr lang="zh-CN" altLang="en-US" sz="2000">
                <a:solidFill>
                  <a:schemeClr val="tx1"/>
                </a:solidFill>
              </a:rPr>
              <a:t>的复合结构等；学生在续写时也应尽可能使用类似的句式结构。</a:t>
            </a:r>
            <a:endParaRPr lang="zh-CN" altLang="en-US" sz="1600">
              <a:solidFill>
                <a:schemeClr val="tx1"/>
              </a:solidFill>
            </a:endParaRPr>
          </a:p>
          <a:p>
            <a:pPr algn="l"/>
            <a:endParaRPr lang="zh-CN" altLang="en-US" sz="1600">
              <a:solidFill>
                <a:schemeClr val="tx1"/>
              </a:solidFill>
            </a:endParaRPr>
          </a:p>
        </p:txBody>
      </p:sp>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1"/>
                                        </p:tgtEl>
                                      </p:cBhvr>
                                    </p:animEffect>
                                  </p:childTnLst>
                                </p:cTn>
                              </p:par>
                              <p:par>
                                <p:cTn id="45" presetID="25"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6" name="图片 5" descr="3"/>
          <p:cNvPicPr>
            <a:picLocks noChangeAspect="1"/>
          </p:cNvPicPr>
          <p:nvPr/>
        </p:nvPicPr>
        <p:blipFill>
          <a:blip r:embed="rId4"/>
          <a:stretch>
            <a:fillRect/>
          </a:stretch>
        </p:blipFill>
        <p:spPr>
          <a:xfrm>
            <a:off x="252095" y="195580"/>
            <a:ext cx="5162550" cy="4799330"/>
          </a:xfrm>
          <a:prstGeom prst="rect">
            <a:avLst/>
          </a:prstGeom>
        </p:spPr>
      </p:pic>
      <p:cxnSp>
        <p:nvCxnSpPr>
          <p:cNvPr id="7" name="直接连接符 6"/>
          <p:cNvCxnSpPr/>
          <p:nvPr/>
        </p:nvCxnSpPr>
        <p:spPr>
          <a:xfrm>
            <a:off x="2195830" y="2284095"/>
            <a:ext cx="2952750"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33375" y="2571750"/>
            <a:ext cx="481520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95605" y="2931795"/>
            <a:ext cx="799465" cy="0"/>
          </a:xfrm>
          <a:prstGeom prst="line">
            <a:avLst/>
          </a:prstGeom>
          <a:ln w="28575">
            <a:solidFill>
              <a:srgbClr val="F92557"/>
            </a:solidFill>
          </a:ln>
        </p:spPr>
        <p:style>
          <a:lnRef idx="2">
            <a:schemeClr val="accent1"/>
          </a:lnRef>
          <a:fillRef idx="0">
            <a:srgbClr val="FFFFFF"/>
          </a:fillRef>
          <a:effectRef idx="0">
            <a:srgbClr val="FFFFFF"/>
          </a:effectRef>
          <a:fontRef idx="minor">
            <a:schemeClr val="tx1"/>
          </a:fontRef>
        </p:style>
      </p:cxnSp>
      <p:sp>
        <p:nvSpPr>
          <p:cNvPr id="12" name="流程图: 资料带 11"/>
          <p:cNvSpPr/>
          <p:nvPr/>
        </p:nvSpPr>
        <p:spPr>
          <a:xfrm>
            <a:off x="5600700" y="147955"/>
            <a:ext cx="3166110" cy="3395980"/>
          </a:xfrm>
          <a:prstGeom prst="flowChartPunchedTape">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rPr>
              <a:t>学生未能充分解读前文语言，未能分析其具体的表现风格，导致不能有</a:t>
            </a:r>
            <a:endParaRPr lang="zh-CN" altLang="en-US" sz="2800">
              <a:solidFill>
                <a:schemeClr val="tx1"/>
              </a:solidFill>
            </a:endParaRPr>
          </a:p>
          <a:p>
            <a:pPr algn="l"/>
            <a:r>
              <a:rPr lang="zh-CN" altLang="en-US" sz="2800">
                <a:solidFill>
                  <a:schemeClr val="tx1"/>
                </a:solidFill>
              </a:rPr>
              <a:t>效仿写</a:t>
            </a:r>
            <a:endParaRPr lang="zh-CN" altLang="en-US" sz="2800">
              <a:solidFill>
                <a:schemeClr val="tx1"/>
              </a:solidFill>
            </a:endParaRPr>
          </a:p>
        </p:txBody>
      </p:sp>
      <p:sp>
        <p:nvSpPr>
          <p:cNvPr id="11" name="横卷形 10"/>
          <p:cNvSpPr/>
          <p:nvPr/>
        </p:nvSpPr>
        <p:spPr>
          <a:xfrm>
            <a:off x="414020" y="195580"/>
            <a:ext cx="8205470" cy="4460240"/>
          </a:xfrm>
          <a:prstGeom prst="horizontalScroll">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800" b="1">
                <a:latin typeface="楷体" panose="02010609060101010101" charset="-122"/>
                <a:ea typeface="楷体" panose="02010609060101010101" charset="-122"/>
              </a:rPr>
              <a:t>    </a:t>
            </a:r>
            <a:r>
              <a:rPr lang="zh-CN" altLang="en-US" sz="2800" b="1">
                <a:solidFill>
                  <a:schemeClr val="tx1"/>
                </a:solidFill>
                <a:latin typeface="楷体" panose="02010609060101010101" charset="-122"/>
                <a:ea typeface="楷体" panose="02010609060101010101" charset="-122"/>
              </a:rPr>
              <a:t>故而，行文构思之初，需以文本细读为舟，深度解析原文的语言特质与行文肌理。通过捕捉其独特的用词偏好、句式节奏及核心意象，精准锚定可延续的关键词句，方能在续写时实现语言风格与叙事逻辑的无缝衔接，确保续写篇章与原文血脉相连，浑然一体。</a:t>
            </a:r>
            <a:endParaRPr lang="zh-CN" altLang="en-US" sz="2800" b="1">
              <a:solidFill>
                <a:schemeClr val="tx1"/>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par>
                                <p:cTn id="27" presetID="25"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par>
                                <p:cTn id="37" presetID="2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6" dur="1000" fill="hold"/>
                                        <p:tgtEl>
                                          <p:spTgt spid="11"/>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323850" y="555625"/>
            <a:ext cx="8399780" cy="4501515"/>
          </a:xfrm>
          <a:prstGeom prst="rect">
            <a:avLst/>
          </a:prstGeom>
        </p:spPr>
        <p:txBody>
          <a:bodyPr wrap="square">
            <a:noAutofit/>
          </a:bodyPr>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My wife and I wanted to share our new home with family and friends by </a:t>
            </a:r>
            <a:r>
              <a:rPr lang="en-US" altLang="zh-CN" sz="2000">
                <a:highlight>
                  <a:srgbClr val="FFFF00"/>
                </a:highlight>
                <a:latin typeface="Times New Roman" panose="02020603050405020304"/>
                <a:ea typeface="宋体" panose="02010600030101010101" pitchFamily="2" charset="-122"/>
              </a:rPr>
              <a:t>hosting</a:t>
            </a:r>
            <a:r>
              <a:rPr lang="en-US" altLang="zh-CN" sz="2000">
                <a:latin typeface="Times New Roman" panose="02020603050405020304"/>
                <a:ea typeface="宋体" panose="02010600030101010101" pitchFamily="2" charset="-122"/>
              </a:rPr>
              <a:t> a small </a:t>
            </a:r>
            <a:r>
              <a:rPr lang="en-US" altLang="zh-CN" sz="2000">
                <a:highlight>
                  <a:srgbClr val="FFFF00"/>
                </a:highlight>
                <a:latin typeface="Times New Roman" panose="02020603050405020304"/>
                <a:ea typeface="宋体" panose="02010600030101010101" pitchFamily="2" charset="-122"/>
              </a:rPr>
              <a:t>gathering</a:t>
            </a:r>
            <a:r>
              <a:rPr lang="en-US" altLang="zh-CN" sz="2000">
                <a:latin typeface="Times New Roman" panose="02020603050405020304"/>
                <a:ea typeface="宋体" panose="02010600030101010101" pitchFamily="2" charset="-122"/>
              </a:rPr>
              <a:t> in the early summer. She had prepared lots of </a:t>
            </a:r>
            <a:r>
              <a:rPr lang="en-US" altLang="zh-CN" sz="2000">
                <a:highlight>
                  <a:srgbClr val="FFFF00"/>
                </a:highlight>
                <a:latin typeface="Times New Roman" panose="02020603050405020304"/>
                <a:ea typeface="宋体" panose="02010600030101010101" pitchFamily="2" charset="-122"/>
              </a:rPr>
              <a:t>snacks</a:t>
            </a:r>
            <a:r>
              <a:rPr lang="en-US" altLang="zh-CN" sz="2000">
                <a:latin typeface="Times New Roman" panose="02020603050405020304"/>
                <a:ea typeface="宋体" panose="02010600030101010101" pitchFamily="2" charset="-122"/>
              </a:rPr>
              <a:t>, while my job was to have the backyard in order. </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There was plenty of space for the kids to run and play. There was just one thing I hadn’t counted on: my brother chose to bring his dog Toby, a 50-pound ball of fire. Though friendly, he could easily knock over my </a:t>
            </a:r>
            <a:r>
              <a:rPr lang="en-US" altLang="zh-CN" sz="2000">
                <a:highlight>
                  <a:srgbClr val="00FFFF"/>
                </a:highlight>
                <a:latin typeface="Times New Roman" panose="02020603050405020304"/>
                <a:ea typeface="宋体" panose="02010600030101010101" pitchFamily="2" charset="-122"/>
              </a:rPr>
              <a:t>niece’s</a:t>
            </a:r>
            <a:r>
              <a:rPr lang="en-US" altLang="zh-CN" sz="2000">
                <a:latin typeface="Times New Roman" panose="02020603050405020304"/>
                <a:ea typeface="宋体" panose="02010600030101010101" pitchFamily="2" charset="-122"/>
              </a:rPr>
              <a:t> small boys and my six-month-old granddaughter. So, when my brother showed up, I asked him to watch Toby and keep him outside.</a:t>
            </a:r>
            <a:r>
              <a:rPr lang="en-US" altLang="zh-CN" sz="2000">
                <a:latin typeface="Times New Roman" panose="02020603050405020304"/>
                <a:ea typeface="宋体" panose="02010600030101010101" pitchFamily="2" charset="-122"/>
                <a:sym typeface="+mn-ea"/>
              </a:rPr>
              <a:t> </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My plan was working out just fine. Toby was using up his energy by running back and </a:t>
            </a:r>
            <a:r>
              <a:rPr lang="en-US" altLang="zh-CN" sz="2000">
                <a:highlight>
                  <a:srgbClr val="FF0000"/>
                </a:highlight>
                <a:latin typeface="Times New Roman" panose="02020603050405020304"/>
                <a:ea typeface="宋体" panose="02010600030101010101" pitchFamily="2" charset="-122"/>
              </a:rPr>
              <a:t>forth</a:t>
            </a:r>
            <a:r>
              <a:rPr lang="en-US" altLang="zh-CN" sz="2000">
                <a:latin typeface="Times New Roman" panose="02020603050405020304"/>
                <a:ea typeface="宋体" panose="02010600030101010101" pitchFamily="2" charset="-122"/>
              </a:rPr>
              <a:t> in the backyard and giving the kids plenty of room. Unexpectedly, after </a:t>
            </a:r>
            <a:r>
              <a:rPr lang="en-US" altLang="zh-CN" sz="2000">
                <a:highlight>
                  <a:srgbClr val="FF0000"/>
                </a:highlight>
                <a:latin typeface="Times New Roman" panose="02020603050405020304"/>
                <a:ea typeface="宋体" panose="02010600030101010101" pitchFamily="2" charset="-122"/>
              </a:rPr>
              <a:t>supper</a:t>
            </a:r>
            <a:r>
              <a:rPr lang="en-US" altLang="zh-CN" sz="2000">
                <a:latin typeface="Times New Roman" panose="02020603050405020304"/>
                <a:ea typeface="宋体" panose="02010600030101010101" pitchFamily="2" charset="-122"/>
              </a:rPr>
              <a:t>, the weather changed. It started to rain and everyone went indoors.</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It was an </a:t>
            </a:r>
            <a:r>
              <a:rPr lang="en-US" altLang="zh-CN" sz="2000">
                <a:highlight>
                  <a:srgbClr val="FFFF00"/>
                </a:highlight>
                <a:latin typeface="Times New Roman" panose="02020603050405020304"/>
                <a:ea typeface="宋体" panose="02010600030101010101" pitchFamily="2" charset="-122"/>
              </a:rPr>
              <a:t>awkward</a:t>
            </a:r>
            <a:r>
              <a:rPr lang="en-US" altLang="zh-CN" sz="2000">
                <a:latin typeface="Times New Roman" panose="02020603050405020304"/>
                <a:ea typeface="宋体" panose="02010600030101010101" pitchFamily="2" charset="-122"/>
              </a:rPr>
              <a:t> moment. I didn't want Toby to be running around in the house, and my brother wasn't happy with driving home with a wet dog. </a:t>
            </a:r>
            <a:r>
              <a:rPr lang="en-US" altLang="zh-CN" sz="2000">
                <a:highlight>
                  <a:srgbClr val="FFFF00"/>
                </a:highlight>
                <a:latin typeface="Times New Roman" panose="02020603050405020304"/>
                <a:ea typeface="宋体" panose="02010600030101010101" pitchFamily="2" charset="-122"/>
              </a:rPr>
              <a:t>Eventually</a:t>
            </a:r>
            <a:r>
              <a:rPr lang="en-US" altLang="zh-CN" sz="2000">
                <a:latin typeface="Times New Roman" panose="02020603050405020304"/>
                <a:ea typeface="宋体" panose="02010600030101010101" pitchFamily="2" charset="-122"/>
              </a:rPr>
              <a:t>, my brother decided to leave rather than force the </a:t>
            </a:r>
            <a:r>
              <a:rPr lang="en-US" altLang="zh-CN" sz="2000">
                <a:highlight>
                  <a:srgbClr val="FFFF00"/>
                </a:highlight>
                <a:latin typeface="Times New Roman" panose="02020603050405020304"/>
                <a:ea typeface="宋体" panose="02010600030101010101" pitchFamily="2" charset="-122"/>
              </a:rPr>
              <a:t>issue</a:t>
            </a:r>
            <a:r>
              <a:rPr lang="en-US" altLang="zh-CN" sz="2000">
                <a:latin typeface="Times New Roman" panose="02020603050405020304"/>
                <a:ea typeface="宋体" panose="02010600030101010101" pitchFamily="2" charset="-122"/>
              </a:rPr>
              <a:t>.</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p:txBody>
      </p:sp>
      <p:sp>
        <p:nvSpPr>
          <p:cNvPr id="6" name="圆角矩形 5"/>
          <p:cNvSpPr/>
          <p:nvPr/>
        </p:nvSpPr>
        <p:spPr>
          <a:xfrm>
            <a:off x="193040" y="123825"/>
            <a:ext cx="8580120" cy="43180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楷体" panose="02010609060101010101" charset="-122"/>
                <a:ea typeface="楷体" panose="02010609060101010101" charset="-122"/>
                <a:cs typeface="楷体" panose="02010609060101010101" charset="-122"/>
              </a:rPr>
              <a:t>黄底为</a:t>
            </a:r>
            <a:r>
              <a:rPr lang="en-US" altLang="zh-CN" sz="2400">
                <a:solidFill>
                  <a:schemeClr val="tx1"/>
                </a:solidFill>
                <a:latin typeface="楷体" panose="02010609060101010101" charset="-122"/>
                <a:ea typeface="楷体" panose="02010609060101010101" charset="-122"/>
                <a:cs typeface="楷体" panose="02010609060101010101" charset="-122"/>
              </a:rPr>
              <a:t>1</a:t>
            </a:r>
            <a:r>
              <a:rPr lang="zh-CN" altLang="en-US" sz="2400">
                <a:solidFill>
                  <a:schemeClr val="tx1"/>
                </a:solidFill>
                <a:latin typeface="楷体" panose="02010609060101010101" charset="-122"/>
                <a:ea typeface="楷体" panose="02010609060101010101" charset="-122"/>
                <a:cs typeface="楷体" panose="02010609060101010101" charset="-122"/>
              </a:rPr>
              <a:t>星词，蓝底为</a:t>
            </a:r>
            <a:r>
              <a:rPr lang="en-US" altLang="zh-CN" sz="2400">
                <a:solidFill>
                  <a:schemeClr val="tx1"/>
                </a:solidFill>
                <a:latin typeface="楷体" panose="02010609060101010101" charset="-122"/>
                <a:ea typeface="楷体" panose="02010609060101010101" charset="-122"/>
                <a:cs typeface="楷体" panose="02010609060101010101" charset="-122"/>
              </a:rPr>
              <a:t>2</a:t>
            </a:r>
            <a:r>
              <a:rPr lang="zh-CN" altLang="en-US" sz="2400">
                <a:solidFill>
                  <a:schemeClr val="tx1"/>
                </a:solidFill>
                <a:latin typeface="楷体" panose="02010609060101010101" charset="-122"/>
                <a:ea typeface="楷体" panose="02010609060101010101" charset="-122"/>
                <a:cs typeface="楷体" panose="02010609060101010101" charset="-122"/>
              </a:rPr>
              <a:t>星词，红底为非标词，未标为初中词汇</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569595" y="386715"/>
            <a:ext cx="8035290" cy="4615815"/>
          </a:xfrm>
          <a:prstGeom prst="rect">
            <a:avLst/>
          </a:prstGeom>
          <a:noFill/>
        </p:spPr>
        <p:txBody>
          <a:bodyPr wrap="square" rtlCol="0">
            <a:spAutoFit/>
          </a:bodyPr>
          <a:p>
            <a:pPr marL="0" indent="0">
              <a:lnSpc>
                <a:spcPct val="150000"/>
              </a:lnSpc>
              <a:spcBef>
                <a:spcPts val="600"/>
              </a:spcBef>
              <a:buNone/>
            </a:pPr>
            <a:r>
              <a:rPr lang="en-US" altLang="zh-CN" sz="2800">
                <a:latin typeface="楷体" panose="02010609060101010101" charset="-122"/>
                <a:ea typeface="楷体" panose="02010609060101010101" charset="-122"/>
              </a:rPr>
              <a:t>   </a:t>
            </a:r>
            <a:r>
              <a:rPr lang="zh-CN" altLang="en-US" sz="2800">
                <a:solidFill>
                  <a:schemeClr val="tx1"/>
                </a:solidFill>
                <a:latin typeface="楷体" panose="02010609060101010101" charset="-122"/>
                <a:ea typeface="楷体" panose="02010609060101010101" charset="-122"/>
              </a:rPr>
              <a:t>本节课带领学生借助拉波夫叙事理论剖析文本，从叙事结构的</a:t>
            </a:r>
            <a:r>
              <a:rPr lang="zh-CN" altLang="en-US" sz="2800" b="1">
                <a:solidFill>
                  <a:schemeClr val="tx1"/>
                </a:solidFill>
                <a:latin typeface="楷体" panose="02010609060101010101" charset="-122"/>
                <a:ea typeface="楷体" panose="02010609060101010101" charset="-122"/>
              </a:rPr>
              <a:t>点题、定向、进展、评价、结局和回应</a:t>
            </a:r>
            <a:r>
              <a:rPr lang="zh-CN" altLang="en-US" sz="2800">
                <a:solidFill>
                  <a:schemeClr val="tx1"/>
                </a:solidFill>
                <a:latin typeface="楷体" panose="02010609060101010101" charset="-122"/>
                <a:ea typeface="楷体" panose="02010609060101010101" charset="-122"/>
              </a:rPr>
              <a:t>6个维度梳理原文脉络，探究作者的创作意图。同时，引导学生明确续写需展开的关键要素，通过合理规划续写内容的布局与构思，确保续写部分逻辑严密、内容充实且衔接自然，与原文形成高度协同的叙事整体。</a:t>
            </a:r>
            <a:endParaRPr lang="zh-CN" altLang="en-US" sz="2800">
              <a:solidFill>
                <a:schemeClr val="tx1"/>
              </a:solidFill>
              <a:latin typeface="楷体" panose="02010609060101010101" charset="-122"/>
              <a:ea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323850" y="555625"/>
            <a:ext cx="8399780" cy="4501515"/>
          </a:xfrm>
          <a:prstGeom prst="rect">
            <a:avLst/>
          </a:prstGeom>
        </p:spPr>
        <p:txBody>
          <a:bodyPr wrap="square">
            <a:noAutofit/>
          </a:bodyPr>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My wife and I wanted to share our new home with family and friends by </a:t>
            </a:r>
            <a:r>
              <a:rPr lang="en-US" altLang="zh-CN" sz="2000">
                <a:highlight>
                  <a:srgbClr val="FFFF00"/>
                </a:highlight>
                <a:latin typeface="Times New Roman" panose="02020603050405020304"/>
                <a:ea typeface="宋体" panose="02010600030101010101" pitchFamily="2" charset="-122"/>
              </a:rPr>
              <a:t>hosting</a:t>
            </a:r>
            <a:r>
              <a:rPr lang="en-US" altLang="zh-CN" sz="2000">
                <a:latin typeface="Times New Roman" panose="02020603050405020304"/>
                <a:ea typeface="宋体" panose="02010600030101010101" pitchFamily="2" charset="-122"/>
              </a:rPr>
              <a:t> a small </a:t>
            </a:r>
            <a:r>
              <a:rPr lang="en-US" altLang="zh-CN" sz="2000">
                <a:highlight>
                  <a:srgbClr val="FFFF00"/>
                </a:highlight>
                <a:latin typeface="Times New Roman" panose="02020603050405020304"/>
                <a:ea typeface="宋体" panose="02010600030101010101" pitchFamily="2" charset="-122"/>
              </a:rPr>
              <a:t>gathering</a:t>
            </a:r>
            <a:r>
              <a:rPr lang="en-US" altLang="zh-CN" sz="2000">
                <a:latin typeface="Times New Roman" panose="02020603050405020304"/>
                <a:ea typeface="宋体" panose="02010600030101010101" pitchFamily="2" charset="-122"/>
              </a:rPr>
              <a:t> in the early summer. She had prepared lots of </a:t>
            </a:r>
            <a:r>
              <a:rPr lang="en-US" altLang="zh-CN" sz="2000">
                <a:highlight>
                  <a:srgbClr val="FFFF00"/>
                </a:highlight>
                <a:latin typeface="Times New Roman" panose="02020603050405020304"/>
                <a:ea typeface="宋体" panose="02010600030101010101" pitchFamily="2" charset="-122"/>
              </a:rPr>
              <a:t>snacks</a:t>
            </a:r>
            <a:r>
              <a:rPr lang="en-US" altLang="zh-CN" sz="2000">
                <a:latin typeface="Times New Roman" panose="02020603050405020304"/>
                <a:ea typeface="宋体" panose="02010600030101010101" pitchFamily="2" charset="-122"/>
              </a:rPr>
              <a:t>, while my job was to have the backyard in order. </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There was plenty of space for the kids to run and play. There was just one thing I hadn’t counted on: my brother chose to bring his dog Toby, a 50-pound ball of fire. Though friendly, he could easily knock over my </a:t>
            </a:r>
            <a:r>
              <a:rPr lang="en-US" altLang="zh-CN" sz="2000">
                <a:highlight>
                  <a:srgbClr val="00FFFF"/>
                </a:highlight>
                <a:latin typeface="Times New Roman" panose="02020603050405020304"/>
                <a:ea typeface="宋体" panose="02010600030101010101" pitchFamily="2" charset="-122"/>
              </a:rPr>
              <a:t>niece’s</a:t>
            </a:r>
            <a:r>
              <a:rPr lang="en-US" altLang="zh-CN" sz="2000">
                <a:latin typeface="Times New Roman" panose="02020603050405020304"/>
                <a:ea typeface="宋体" panose="02010600030101010101" pitchFamily="2" charset="-122"/>
              </a:rPr>
              <a:t> small boys and my six-month-old granddaughter. So, when my brother showed up, I asked him to watch Toby and keep him outside.</a:t>
            </a:r>
            <a:r>
              <a:rPr lang="en-US" altLang="zh-CN" sz="2000">
                <a:latin typeface="Times New Roman" panose="02020603050405020304"/>
                <a:ea typeface="宋体" panose="02010600030101010101" pitchFamily="2" charset="-122"/>
                <a:sym typeface="+mn-ea"/>
              </a:rPr>
              <a:t> </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My plan was working out just fine. Toby was using up his energy by running back and </a:t>
            </a:r>
            <a:r>
              <a:rPr lang="en-US" altLang="zh-CN" sz="2000">
                <a:highlight>
                  <a:srgbClr val="FF0000"/>
                </a:highlight>
                <a:latin typeface="Times New Roman" panose="02020603050405020304"/>
                <a:ea typeface="宋体" panose="02010600030101010101" pitchFamily="2" charset="-122"/>
              </a:rPr>
              <a:t>forth</a:t>
            </a:r>
            <a:r>
              <a:rPr lang="en-US" altLang="zh-CN" sz="2000">
                <a:latin typeface="Times New Roman" panose="02020603050405020304"/>
                <a:ea typeface="宋体" panose="02010600030101010101" pitchFamily="2" charset="-122"/>
              </a:rPr>
              <a:t> in the backyard and giving the kids plenty of room. Unexpectedly, after </a:t>
            </a:r>
            <a:r>
              <a:rPr lang="en-US" altLang="zh-CN" sz="2000">
                <a:highlight>
                  <a:srgbClr val="FF0000"/>
                </a:highlight>
                <a:latin typeface="Times New Roman" panose="02020603050405020304"/>
                <a:ea typeface="宋体" panose="02010600030101010101" pitchFamily="2" charset="-122"/>
              </a:rPr>
              <a:t>supper</a:t>
            </a:r>
            <a:r>
              <a:rPr lang="en-US" altLang="zh-CN" sz="2000">
                <a:latin typeface="Times New Roman" panose="02020603050405020304"/>
                <a:ea typeface="宋体" panose="02010600030101010101" pitchFamily="2" charset="-122"/>
              </a:rPr>
              <a:t>, the weather changed. It started to rain and everyone went indoors.</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It was an </a:t>
            </a:r>
            <a:r>
              <a:rPr lang="en-US" altLang="zh-CN" sz="2000">
                <a:highlight>
                  <a:srgbClr val="FFFF00"/>
                </a:highlight>
                <a:latin typeface="Times New Roman" panose="02020603050405020304"/>
                <a:ea typeface="宋体" panose="02010600030101010101" pitchFamily="2" charset="-122"/>
              </a:rPr>
              <a:t>awkward</a:t>
            </a:r>
            <a:r>
              <a:rPr lang="en-US" altLang="zh-CN" sz="2000">
                <a:latin typeface="Times New Roman" panose="02020603050405020304"/>
                <a:ea typeface="宋体" panose="02010600030101010101" pitchFamily="2" charset="-122"/>
              </a:rPr>
              <a:t> moment. I didn't want Toby to be running around in the house, and my brother wasn't happy with driving home with a wet dog. </a:t>
            </a:r>
            <a:r>
              <a:rPr lang="en-US" altLang="zh-CN" sz="2000">
                <a:highlight>
                  <a:srgbClr val="FFFF00"/>
                </a:highlight>
                <a:latin typeface="Times New Roman" panose="02020603050405020304"/>
                <a:ea typeface="宋体" panose="02010600030101010101" pitchFamily="2" charset="-122"/>
              </a:rPr>
              <a:t>Eventually</a:t>
            </a:r>
            <a:r>
              <a:rPr lang="en-US" altLang="zh-CN" sz="2000">
                <a:latin typeface="Times New Roman" panose="02020603050405020304"/>
                <a:ea typeface="宋体" panose="02010600030101010101" pitchFamily="2" charset="-122"/>
              </a:rPr>
              <a:t>, my brother decided to leave rather than force the </a:t>
            </a:r>
            <a:r>
              <a:rPr lang="en-US" altLang="zh-CN" sz="2000">
                <a:highlight>
                  <a:srgbClr val="FFFF00"/>
                </a:highlight>
                <a:latin typeface="Times New Roman" panose="02020603050405020304"/>
                <a:ea typeface="宋体" panose="02010600030101010101" pitchFamily="2" charset="-122"/>
              </a:rPr>
              <a:t>issue</a:t>
            </a:r>
            <a:r>
              <a:rPr lang="en-US" altLang="zh-CN" sz="2000">
                <a:latin typeface="Times New Roman" panose="02020603050405020304"/>
                <a:ea typeface="宋体" panose="02010600030101010101" pitchFamily="2" charset="-122"/>
              </a:rPr>
              <a:t>.</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p:txBody>
      </p:sp>
      <p:sp>
        <p:nvSpPr>
          <p:cNvPr id="6" name="圆角矩形 5"/>
          <p:cNvSpPr/>
          <p:nvPr/>
        </p:nvSpPr>
        <p:spPr>
          <a:xfrm>
            <a:off x="193040" y="123825"/>
            <a:ext cx="8580120" cy="43180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楷体" panose="02010609060101010101" charset="-122"/>
                <a:ea typeface="楷体" panose="02010609060101010101" charset="-122"/>
                <a:cs typeface="楷体" panose="02010609060101010101" charset="-122"/>
              </a:rPr>
              <a:t>黄底为</a:t>
            </a:r>
            <a:r>
              <a:rPr lang="en-US" altLang="zh-CN" sz="2400">
                <a:solidFill>
                  <a:schemeClr val="tx1"/>
                </a:solidFill>
                <a:latin typeface="楷体" panose="02010609060101010101" charset="-122"/>
                <a:ea typeface="楷体" panose="02010609060101010101" charset="-122"/>
                <a:cs typeface="楷体" panose="02010609060101010101" charset="-122"/>
              </a:rPr>
              <a:t>1</a:t>
            </a:r>
            <a:r>
              <a:rPr lang="zh-CN" altLang="en-US" sz="2400">
                <a:solidFill>
                  <a:schemeClr val="tx1"/>
                </a:solidFill>
                <a:latin typeface="楷体" panose="02010609060101010101" charset="-122"/>
                <a:ea typeface="楷体" panose="02010609060101010101" charset="-122"/>
                <a:cs typeface="楷体" panose="02010609060101010101" charset="-122"/>
              </a:rPr>
              <a:t>星词，蓝底为</a:t>
            </a:r>
            <a:r>
              <a:rPr lang="en-US" altLang="zh-CN" sz="2400">
                <a:solidFill>
                  <a:schemeClr val="tx1"/>
                </a:solidFill>
                <a:latin typeface="楷体" panose="02010609060101010101" charset="-122"/>
                <a:ea typeface="楷体" panose="02010609060101010101" charset="-122"/>
                <a:cs typeface="楷体" panose="02010609060101010101" charset="-122"/>
              </a:rPr>
              <a:t>2</a:t>
            </a:r>
            <a:r>
              <a:rPr lang="zh-CN" altLang="en-US" sz="2400">
                <a:solidFill>
                  <a:schemeClr val="tx1"/>
                </a:solidFill>
                <a:latin typeface="楷体" panose="02010609060101010101" charset="-122"/>
                <a:ea typeface="楷体" panose="02010609060101010101" charset="-122"/>
                <a:cs typeface="楷体" panose="02010609060101010101" charset="-122"/>
              </a:rPr>
              <a:t>星词，红底为非标词，未标为初中词汇</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278765" y="123190"/>
            <a:ext cx="8434070" cy="4967605"/>
          </a:xfrm>
          <a:prstGeom prst="rect">
            <a:avLst/>
          </a:prstGeom>
        </p:spPr>
        <p:txBody>
          <a:bodyPr wrap="square">
            <a:noAutofit/>
          </a:bodyPr>
          <a:p>
            <a:pPr marL="0" indent="0" algn="just" defTabSz="266700">
              <a:spcBef>
                <a:spcPct val="0"/>
              </a:spcBef>
              <a:spcAft>
                <a:spcPct val="0"/>
              </a:spcAft>
            </a:pPr>
            <a:r>
              <a:rPr lang="en-US" altLang="zh-CN" sz="1600">
                <a:latin typeface="Times New Roman" panose="02020603050405020304"/>
                <a:ea typeface="宋体" panose="02010600030101010101" pitchFamily="2" charset="-122"/>
              </a:rPr>
              <a:t>    </a:t>
            </a:r>
            <a:r>
              <a:rPr lang="en-US" altLang="zh-CN" sz="2000">
                <a:latin typeface="Times New Roman" panose="02020603050405020304"/>
                <a:ea typeface="宋体" panose="02010600030101010101" pitchFamily="2" charset="-122"/>
              </a:rPr>
              <a:t>    A few days passed, and I hadn't heard anything from my brother. I texted him and expressed wishes for him to come out again. His reply came as a surprise—a </a:t>
            </a:r>
            <a:r>
              <a:rPr lang="en-US" altLang="zh-CN" sz="2000">
                <a:highlight>
                  <a:srgbClr val="FFFF00"/>
                </a:highlight>
                <a:latin typeface="Times New Roman" panose="02020603050405020304"/>
                <a:ea typeface="宋体" panose="02010600030101010101" pitchFamily="2" charset="-122"/>
              </a:rPr>
              <a:t>shock</a:t>
            </a:r>
            <a:r>
              <a:rPr lang="en-US" altLang="zh-CN" sz="2000">
                <a:latin typeface="Times New Roman" panose="02020603050405020304"/>
                <a:ea typeface="宋体" panose="02010600030101010101" pitchFamily="2" charset="-122"/>
              </a:rPr>
              <a:t>, </a:t>
            </a:r>
            <a:r>
              <a:rPr lang="en-US" altLang="zh-CN" sz="2000">
                <a:highlight>
                  <a:srgbClr val="FFFF00"/>
                </a:highlight>
                <a:latin typeface="Times New Roman" panose="02020603050405020304"/>
                <a:ea typeface="宋体" panose="02010600030101010101" pitchFamily="2" charset="-122"/>
              </a:rPr>
              <a:t>actually</a:t>
            </a:r>
            <a:r>
              <a:rPr lang="en-US" altLang="zh-CN" sz="2000">
                <a:latin typeface="Times New Roman" panose="02020603050405020304"/>
                <a:ea typeface="宋体" panose="02010600030101010101" pitchFamily="2" charset="-122"/>
              </a:rPr>
              <a:t>: “Not a chance.” Clearly, he was unhappy over the way we had parted. After all, I had left him little choice. Well, he'll get over it, I reasoned.</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Two months passed. My wife suggested I get in touch with my brother, but I resisted, thinking he should call first. However, my </a:t>
            </a:r>
            <a:r>
              <a:rPr lang="en-US" altLang="zh-CN" sz="2000">
                <a:highlight>
                  <a:srgbClr val="FF0000"/>
                </a:highlight>
                <a:latin typeface="Times New Roman" panose="02020603050405020304"/>
                <a:ea typeface="宋体" panose="02010600030101010101" pitchFamily="2" charset="-122"/>
              </a:rPr>
              <a:t>conscience</a:t>
            </a:r>
            <a:r>
              <a:rPr lang="en-US" altLang="zh-CN" sz="2000">
                <a:latin typeface="Times New Roman" panose="02020603050405020304"/>
                <a:ea typeface="宋体" panose="02010600030101010101" pitchFamily="2" charset="-122"/>
              </a:rPr>
              <a:t> (</a:t>
            </a:r>
            <a:r>
              <a:rPr lang="zh-CN" altLang="en-US" sz="2000">
                <a:latin typeface="Times New Roman" panose="02020603050405020304"/>
                <a:ea typeface="宋体" panose="02010600030101010101" pitchFamily="2" charset="-122"/>
              </a:rPr>
              <a:t>良心</a:t>
            </a:r>
            <a:r>
              <a:rPr lang="en-US" altLang="zh-CN" sz="2000">
                <a:latin typeface="Times New Roman" panose="02020603050405020304"/>
                <a:ea typeface="宋体" panose="02010600030101010101" pitchFamily="2" charset="-122"/>
              </a:rPr>
              <a:t>) kept </a:t>
            </a:r>
            <a:r>
              <a:rPr lang="en-US" altLang="zh-CN" sz="2000">
                <a:highlight>
                  <a:srgbClr val="00FFFF"/>
                </a:highlight>
                <a:latin typeface="Times New Roman" panose="02020603050405020304"/>
                <a:ea typeface="宋体" panose="02010600030101010101" pitchFamily="2" charset="-122"/>
              </a:rPr>
              <a:t>bothering</a:t>
            </a:r>
            <a:r>
              <a:rPr lang="en-US" altLang="zh-CN" sz="2000">
                <a:latin typeface="Times New Roman" panose="02020603050405020304"/>
                <a:ea typeface="宋体" panose="02010600030101010101" pitchFamily="2" charset="-122"/>
              </a:rPr>
              <a:t> me. I tried to put myself in my brother's shoes. He was facing health issues, and his wife of thirty-five years had passed away a few months earlier. Toby was his </a:t>
            </a:r>
            <a:r>
              <a:rPr lang="en-US" altLang="zh-CN" sz="2000">
                <a:highlight>
                  <a:srgbClr val="00FFFF"/>
                </a:highlight>
                <a:latin typeface="Times New Roman" panose="02020603050405020304"/>
                <a:ea typeface="宋体" panose="02010600030101010101" pitchFamily="2" charset="-122"/>
              </a:rPr>
              <a:t>constant</a:t>
            </a:r>
            <a:r>
              <a:rPr lang="en-US" altLang="zh-CN" sz="2000">
                <a:latin typeface="Times New Roman" panose="02020603050405020304"/>
                <a:ea typeface="宋体" panose="02010600030101010101" pitchFamily="2" charset="-122"/>
              </a:rPr>
              <a:t> </a:t>
            </a:r>
            <a:r>
              <a:rPr lang="en-US" altLang="zh-CN" sz="2000">
                <a:highlight>
                  <a:srgbClr val="FFFF00"/>
                </a:highlight>
                <a:latin typeface="Times New Roman" panose="02020603050405020304"/>
                <a:ea typeface="宋体" panose="02010600030101010101" pitchFamily="2" charset="-122"/>
              </a:rPr>
              <a:t>companion</a:t>
            </a:r>
            <a:r>
              <a:rPr lang="en-US" altLang="zh-CN" sz="2000">
                <a:latin typeface="Times New Roman" panose="02020603050405020304"/>
                <a:ea typeface="宋体" panose="02010600030101010101" pitchFamily="2" charset="-122"/>
              </a:rPr>
              <a:t>, the one who kept him going.</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zh-CN" altLang="en-US" sz="2000">
                <a:latin typeface="Times New Roman" panose="02020603050405020304"/>
                <a:ea typeface="宋体" panose="02010600030101010101" pitchFamily="2" charset="-122"/>
              </a:rPr>
              <a:t>注意</a:t>
            </a:r>
            <a:r>
              <a:rPr lang="en-US" altLang="zh-CN" sz="2000">
                <a:latin typeface="Times New Roman" panose="02020603050405020304"/>
                <a:ea typeface="宋体" panose="02010600030101010101" pitchFamily="2" charset="-122"/>
              </a:rPr>
              <a:t>:</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(1) </a:t>
            </a:r>
            <a:r>
              <a:rPr lang="zh-CN" altLang="en-US" sz="2000">
                <a:latin typeface="Times New Roman" panose="02020603050405020304"/>
                <a:ea typeface="宋体" panose="02010600030101010101" pitchFamily="2" charset="-122"/>
              </a:rPr>
              <a:t>续写词数应为</a:t>
            </a:r>
            <a:r>
              <a:rPr lang="en-US" altLang="zh-CN" sz="2000">
                <a:latin typeface="Times New Roman" panose="02020603050405020304"/>
                <a:ea typeface="宋体" panose="02010600030101010101" pitchFamily="2" charset="-122"/>
              </a:rPr>
              <a:t>150</a:t>
            </a:r>
            <a:r>
              <a:rPr lang="zh-CN" altLang="en-US" sz="2000">
                <a:latin typeface="Times New Roman" panose="02020603050405020304"/>
                <a:ea typeface="宋体" panose="02010600030101010101" pitchFamily="2" charset="-122"/>
              </a:rPr>
              <a:t>左右；</a:t>
            </a:r>
            <a:endParaRPr lang="zh-CN" altLang="en-US"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(2) </a:t>
            </a:r>
            <a:r>
              <a:rPr lang="zh-CN" altLang="en-US" sz="2000">
                <a:latin typeface="Times New Roman" panose="02020603050405020304"/>
                <a:ea typeface="宋体" panose="02010600030101010101" pitchFamily="2" charset="-122"/>
              </a:rPr>
              <a:t>请按如下格式在答题纸相应位置作答。</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I realized it was me who was at </a:t>
            </a:r>
            <a:r>
              <a:rPr lang="en-US" altLang="zh-CN" sz="2000">
                <a:highlight>
                  <a:srgbClr val="00FFFF"/>
                </a:highlight>
                <a:latin typeface="Times New Roman" panose="02020603050405020304"/>
                <a:ea typeface="宋体" panose="02010600030101010101" pitchFamily="2" charset="-122"/>
              </a:rPr>
              <a:t>fault</a:t>
            </a:r>
            <a:r>
              <a:rPr lang="en-US" altLang="zh-CN" sz="2000">
                <a:latin typeface="Times New Roman" panose="02020603050405020304"/>
                <a:ea typeface="宋体" panose="02010600030101010101" pitchFamily="2" charset="-122"/>
              </a:rPr>
              <a:t>.</a:t>
            </a:r>
            <a:r>
              <a:rPr lang="en-US" altLang="zh-CN" sz="2000" u="sng">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With the biscuits my wife had made, I arrived at my brother's door.</a:t>
            </a:r>
            <a:endParaRPr lang="en-US" altLang="zh-CN" sz="2000">
              <a:latin typeface="Times New Roman" panose="02020603050405020304"/>
              <a:ea typeface="宋体" panose="02010600030101010101" pitchFamily="2"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aphicFrame>
        <p:nvGraphicFramePr>
          <p:cNvPr id="6" name="表格 5"/>
          <p:cNvGraphicFramePr/>
          <p:nvPr>
            <p:custDataLst>
              <p:tags r:id="rId4"/>
            </p:custDataLst>
          </p:nvPr>
        </p:nvGraphicFramePr>
        <p:xfrm>
          <a:off x="179705" y="123825"/>
          <a:ext cx="8750935" cy="4882515"/>
        </p:xfrm>
        <a:graphic>
          <a:graphicData uri="http://schemas.openxmlformats.org/drawingml/2006/table">
            <a:tbl>
              <a:tblPr firstRow="1" bandRow="1">
                <a:tableStyleId>{5C22544A-7EE6-4342-B048-85BDC9FD1C3A}</a:tableStyleId>
              </a:tblPr>
              <a:tblGrid>
                <a:gridCol w="1647190"/>
                <a:gridCol w="1927225"/>
                <a:gridCol w="2392045"/>
                <a:gridCol w="2784475"/>
              </a:tblGrid>
              <a:tr h="490855">
                <a:tc gridSpan="3">
                  <a:txBody>
                    <a:bodyPr/>
                    <a:p>
                      <a:pPr algn="ctr">
                        <a:buNone/>
                      </a:pPr>
                      <a:r>
                        <a:rPr lang="zh-CN" altLang="en-US" sz="2400">
                          <a:solidFill>
                            <a:srgbClr val="FF0000"/>
                          </a:solidFill>
                          <a:latin typeface="宋体" panose="02010600030101010101" pitchFamily="2" charset="-122"/>
                          <a:ea typeface="宋体" panose="02010600030101010101" pitchFamily="2" charset="-122"/>
                        </a:rPr>
                        <a:t>词汇占比</a:t>
                      </a:r>
                      <a:endParaRPr lang="zh-CN" altLang="en-US" sz="2400">
                        <a:solidFill>
                          <a:srgbClr val="FF0000"/>
                        </a:solidFill>
                        <a:latin typeface="宋体" panose="02010600030101010101" pitchFamily="2" charset="-122"/>
                        <a:ea typeface="宋体" panose="02010600030101010101" pitchFamily="2" charset="-122"/>
                      </a:endParaRPr>
                    </a:p>
                  </a:txBody>
                  <a:tcPr>
                    <a:noFill/>
                  </a:tcPr>
                </a:tc>
                <a:tc hMerge="1">
                  <a:tcPr/>
                </a:tc>
                <a:tc hMerge="1">
                  <a:tcPr/>
                </a:tc>
                <a:tc>
                  <a:txBody>
                    <a:bodyPr/>
                    <a:p>
                      <a:pPr algn="ctr">
                        <a:buNone/>
                      </a:pPr>
                      <a:r>
                        <a:rPr lang="zh-CN" altLang="en-US" sz="2000">
                          <a:solidFill>
                            <a:srgbClr val="FF0000"/>
                          </a:solidFill>
                          <a:latin typeface="宋体" panose="02010600030101010101" pitchFamily="2" charset="-122"/>
                          <a:ea typeface="宋体" panose="02010600030101010101" pitchFamily="2" charset="-122"/>
                        </a:rPr>
                        <a:t>特点归纳</a:t>
                      </a:r>
                      <a:endParaRPr lang="zh-CN" altLang="en-US" sz="2000">
                        <a:solidFill>
                          <a:srgbClr val="FF0000"/>
                        </a:solidFill>
                        <a:latin typeface="宋体" panose="02010600030101010101" pitchFamily="2" charset="-122"/>
                        <a:ea typeface="宋体" panose="02010600030101010101" pitchFamily="2" charset="-122"/>
                      </a:endParaRPr>
                    </a:p>
                  </a:txBody>
                  <a:tcPr>
                    <a:noFill/>
                  </a:tcPr>
                </a:tc>
              </a:tr>
              <a:tr h="837565">
                <a:tc>
                  <a:txBody>
                    <a:bodyPr/>
                    <a:p>
                      <a:pPr algn="ctr">
                        <a:buNone/>
                      </a:pPr>
                      <a:r>
                        <a:rPr lang="zh-CN" altLang="en-US" sz="2400">
                          <a:solidFill>
                            <a:schemeClr val="tx1"/>
                          </a:solidFill>
                          <a:latin typeface="宋体" panose="02010600030101010101" pitchFamily="2" charset="-122"/>
                          <a:ea typeface="宋体" panose="02010600030101010101" pitchFamily="2" charset="-122"/>
                        </a:rPr>
                        <a:t>初中词</a:t>
                      </a:r>
                      <a:endParaRPr lang="zh-CN" altLang="en-US" sz="2400">
                        <a:solidFill>
                          <a:schemeClr val="tx1"/>
                        </a:solidFill>
                        <a:latin typeface="宋体" panose="02010600030101010101" pitchFamily="2" charset="-122"/>
                        <a:ea typeface="宋体" panose="02010600030101010101" pitchFamily="2" charset="-122"/>
                      </a:endParaRPr>
                    </a:p>
                  </a:txBody>
                  <a:tcPr>
                    <a:solidFill>
                      <a:schemeClr val="accent6">
                        <a:lumMod val="20000"/>
                        <a:lumOff val="80000"/>
                      </a:schemeClr>
                    </a:solidFill>
                  </a:tcPr>
                </a:tc>
                <a:tc>
                  <a:txBody>
                    <a:bodyPr/>
                    <a:p>
                      <a:pPr algn="ctr">
                        <a:buNone/>
                      </a:pPr>
                      <a:r>
                        <a:rPr lang="en-US" altLang="zh-CN" sz="2400">
                          <a:solidFill>
                            <a:schemeClr val="tx1"/>
                          </a:solidFill>
                          <a:latin typeface="宋体" panose="02010600030101010101" pitchFamily="2" charset="-122"/>
                          <a:ea typeface="宋体" panose="02010600030101010101" pitchFamily="2" charset="-122"/>
                        </a:rPr>
                        <a:t>295</a:t>
                      </a:r>
                      <a:r>
                        <a:rPr lang="zh-CN" altLang="en-US" sz="2400">
                          <a:solidFill>
                            <a:schemeClr val="tx1"/>
                          </a:solidFill>
                          <a:latin typeface="宋体" panose="02010600030101010101" pitchFamily="2" charset="-122"/>
                          <a:ea typeface="宋体" panose="02010600030101010101" pitchFamily="2" charset="-122"/>
                        </a:rPr>
                        <a:t>词</a:t>
                      </a:r>
                      <a:endParaRPr lang="zh-CN" altLang="en-US" sz="2400">
                        <a:solidFill>
                          <a:schemeClr val="tx1"/>
                        </a:solidFill>
                        <a:latin typeface="宋体" panose="02010600030101010101" pitchFamily="2" charset="-122"/>
                        <a:ea typeface="宋体" panose="02010600030101010101" pitchFamily="2" charset="-122"/>
                      </a:endParaRPr>
                    </a:p>
                  </a:txBody>
                  <a:tcPr>
                    <a:solidFill>
                      <a:schemeClr val="accent6">
                        <a:lumMod val="20000"/>
                        <a:lumOff val="80000"/>
                      </a:schemeClr>
                    </a:solidFill>
                  </a:tcPr>
                </a:tc>
                <a:tc>
                  <a:txBody>
                    <a:bodyPr/>
                    <a:p>
                      <a:pPr algn="ctr">
                        <a:buNone/>
                      </a:pPr>
                      <a:r>
                        <a:rPr lang="zh-CN" altLang="en-US" sz="2400">
                          <a:solidFill>
                            <a:schemeClr val="tx1"/>
                          </a:solidFill>
                          <a:latin typeface="宋体" panose="02010600030101010101" pitchFamily="2" charset="-122"/>
                          <a:ea typeface="宋体" panose="02010600030101010101" pitchFamily="2" charset="-122"/>
                        </a:rPr>
                        <a:t>约占比</a:t>
                      </a:r>
                      <a:r>
                        <a:rPr lang="en-US" altLang="zh-CN" sz="2400">
                          <a:solidFill>
                            <a:schemeClr val="tx1"/>
                          </a:solidFill>
                          <a:latin typeface="宋体" panose="02010600030101010101" pitchFamily="2" charset="-122"/>
                          <a:ea typeface="宋体" panose="02010600030101010101" pitchFamily="2" charset="-122"/>
                        </a:rPr>
                        <a:t>95%</a:t>
                      </a:r>
                      <a:endParaRPr lang="en-US" altLang="zh-CN" sz="2400">
                        <a:solidFill>
                          <a:schemeClr val="tx1"/>
                        </a:solidFill>
                        <a:latin typeface="宋体" panose="02010600030101010101" pitchFamily="2" charset="-122"/>
                        <a:ea typeface="宋体" panose="02010600030101010101" pitchFamily="2" charset="-122"/>
                      </a:endParaRPr>
                    </a:p>
                  </a:txBody>
                  <a:tcPr>
                    <a:solidFill>
                      <a:schemeClr val="accent6">
                        <a:lumMod val="20000"/>
                        <a:lumOff val="80000"/>
                      </a:schemeClr>
                    </a:solidFill>
                  </a:tcPr>
                </a:tc>
                <a:tc rowSpan="5">
                  <a:txBody>
                    <a:bodyPr/>
                    <a:p>
                      <a:pPr algn="ctr">
                        <a:buNone/>
                      </a:pPr>
                      <a:endParaRPr lang="en-US" altLang="zh-CN" sz="2400">
                        <a:solidFill>
                          <a:schemeClr val="tx1"/>
                        </a:solidFill>
                        <a:latin typeface="宋体" panose="02010600030101010101" pitchFamily="2" charset="-122"/>
                        <a:ea typeface="宋体" panose="02010600030101010101" pitchFamily="2" charset="-122"/>
                      </a:endParaRPr>
                    </a:p>
                  </a:txBody>
                  <a:tcPr>
                    <a:noFill/>
                  </a:tcPr>
                </a:tc>
              </a:tr>
              <a:tr h="490855">
                <a:tc>
                  <a:txBody>
                    <a:bodyPr/>
                    <a:p>
                      <a:pPr algn="ctr">
                        <a:buNone/>
                      </a:pPr>
                      <a:r>
                        <a:rPr lang="en-US" altLang="zh-CN" sz="2400" b="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0">
                          <a:solidFill>
                            <a:schemeClr val="tx1"/>
                          </a:solidFill>
                          <a:latin typeface="宋体" panose="02010600030101010101" pitchFamily="2" charset="-122"/>
                          <a:ea typeface="宋体" panose="02010600030101010101" pitchFamily="2" charset="-122"/>
                          <a:cs typeface="宋体" panose="02010600030101010101" pitchFamily="2" charset="-122"/>
                        </a:rPr>
                        <a:t>星词</a:t>
                      </a:r>
                      <a:endParaRPr lang="zh-CN"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solidFill>
                      <a:schemeClr val="accent4">
                        <a:lumMod val="20000"/>
                        <a:lumOff val="80000"/>
                      </a:schemeClr>
                    </a:solidFill>
                  </a:tcPr>
                </a:tc>
                <a:tc>
                  <a:txBody>
                    <a:bodyPr/>
                    <a:p>
                      <a:pPr algn="ctr">
                        <a:buNone/>
                      </a:pPr>
                      <a:r>
                        <a:rPr lang="en-US" altLang="zh-CN" sz="2400" b="0">
                          <a:solidFill>
                            <a:schemeClr val="tx1"/>
                          </a:solidFill>
                          <a:latin typeface="宋体" panose="02010600030101010101" pitchFamily="2" charset="-122"/>
                          <a:ea typeface="宋体" panose="02010600030101010101" pitchFamily="2" charset="-122"/>
                        </a:rPr>
                        <a:t>9</a:t>
                      </a:r>
                      <a:r>
                        <a:rPr lang="zh-CN" altLang="en-US" sz="2400" b="0">
                          <a:solidFill>
                            <a:schemeClr val="tx1"/>
                          </a:solidFill>
                          <a:latin typeface="宋体" panose="02010600030101010101" pitchFamily="2" charset="-122"/>
                          <a:ea typeface="宋体" panose="02010600030101010101" pitchFamily="2" charset="-122"/>
                        </a:rPr>
                        <a:t>词</a:t>
                      </a:r>
                      <a:endParaRPr lang="zh-CN" altLang="en-US" sz="2400" b="0">
                        <a:solidFill>
                          <a:schemeClr val="tx1"/>
                        </a:solidFill>
                        <a:latin typeface="宋体" panose="02010600030101010101" pitchFamily="2" charset="-122"/>
                        <a:ea typeface="宋体" panose="02010600030101010101" pitchFamily="2" charset="-122"/>
                      </a:endParaRPr>
                    </a:p>
                  </a:txBody>
                  <a:tcPr>
                    <a:solidFill>
                      <a:schemeClr val="accent4">
                        <a:lumMod val="20000"/>
                        <a:lumOff val="80000"/>
                      </a:schemeClr>
                    </a:solidFill>
                  </a:tcPr>
                </a:tc>
                <a:tc>
                  <a:txBody>
                    <a:bodyPr/>
                    <a:p>
                      <a:pPr algn="ctr">
                        <a:buNone/>
                      </a:pPr>
                      <a:r>
                        <a:rPr lang="zh-CN" altLang="en-US" sz="2400" b="0">
                          <a:solidFill>
                            <a:schemeClr val="tx1"/>
                          </a:solidFill>
                          <a:latin typeface="宋体" panose="02010600030101010101" pitchFamily="2" charset="-122"/>
                          <a:ea typeface="宋体" panose="02010600030101010101" pitchFamily="2" charset="-122"/>
                          <a:sym typeface="+mn-ea"/>
                        </a:rPr>
                        <a:t>约占比</a:t>
                      </a:r>
                      <a:r>
                        <a:rPr lang="en-US" altLang="zh-CN" sz="2400" b="0">
                          <a:solidFill>
                            <a:schemeClr val="tx1"/>
                          </a:solidFill>
                          <a:latin typeface="宋体" panose="02010600030101010101" pitchFamily="2" charset="-122"/>
                          <a:ea typeface="宋体" panose="02010600030101010101" pitchFamily="2" charset="-122"/>
                          <a:sym typeface="+mn-ea"/>
                        </a:rPr>
                        <a:t>3%</a:t>
                      </a:r>
                      <a:endParaRPr lang="zh-CN" altLang="en-US" sz="2400" b="0">
                        <a:solidFill>
                          <a:schemeClr val="tx1"/>
                        </a:solidFill>
                        <a:latin typeface="宋体" panose="02010600030101010101" pitchFamily="2" charset="-122"/>
                        <a:ea typeface="宋体" panose="02010600030101010101" pitchFamily="2" charset="-122"/>
                        <a:sym typeface="+mn-ea"/>
                      </a:endParaRPr>
                    </a:p>
                  </a:txBody>
                  <a:tcPr>
                    <a:solidFill>
                      <a:schemeClr val="accent4">
                        <a:lumMod val="20000"/>
                        <a:lumOff val="80000"/>
                      </a:schemeClr>
                    </a:solidFill>
                  </a:tcPr>
                </a:tc>
                <a:tc vMerge="1">
                  <a:tcPr>
                    <a:solidFill>
                      <a:schemeClr val="accent4">
                        <a:lumMod val="20000"/>
                        <a:lumOff val="80000"/>
                      </a:schemeClr>
                    </a:solidFill>
                  </a:tcPr>
                </a:tc>
              </a:tr>
              <a:tr h="576580">
                <a:tc>
                  <a:txBody>
                    <a:bodyPr/>
                    <a:p>
                      <a:pPr marL="0" marR="0" algn="ctr" rtl="0" eaLnBrk="1" fontAlgn="auto" latinLnBrk="0" hangingPunct="1">
                        <a:buClrTx/>
                        <a:buSzTx/>
                        <a:buFontTx/>
                        <a:buNone/>
                      </a:pPr>
                      <a:r>
                        <a:rPr lang="zh-CN" altLang="en-US" sz="2400" b="0">
                          <a:solidFill>
                            <a:schemeClr val="tx1"/>
                          </a:solidFill>
                          <a:latin typeface="宋体" panose="02010600030101010101" pitchFamily="2" charset="-122"/>
                          <a:ea typeface="宋体" panose="02010600030101010101" pitchFamily="2" charset="-122"/>
                          <a:cs typeface="+mn-ea"/>
                        </a:rPr>
                        <a:t>2星词</a:t>
                      </a:r>
                      <a:endParaRPr lang="zh-CN" altLang="en-US" sz="2400" b="0">
                        <a:solidFill>
                          <a:schemeClr val="tx1"/>
                        </a:solidFill>
                        <a:latin typeface="宋体" panose="02010600030101010101" pitchFamily="2" charset="-122"/>
                        <a:ea typeface="宋体" panose="02010600030101010101" pitchFamily="2" charset="-122"/>
                        <a:cs typeface="+mn-ea"/>
                      </a:endParaRPr>
                    </a:p>
                  </a:txBody>
                  <a:tcPr>
                    <a:solidFill>
                      <a:schemeClr val="accent6">
                        <a:lumMod val="20000"/>
                        <a:lumOff val="80000"/>
                      </a:schemeClr>
                    </a:solidFill>
                  </a:tcPr>
                </a:tc>
                <a:tc>
                  <a:txBody>
                    <a:bodyPr/>
                    <a:p>
                      <a:pPr marL="0" marR="0" algn="ctr" rtl="0" eaLnBrk="1" fontAlgn="auto" latinLnBrk="0" hangingPunct="1">
                        <a:buClrTx/>
                        <a:buSzTx/>
                        <a:buFontTx/>
                        <a:buNone/>
                      </a:pPr>
                      <a:r>
                        <a:rPr lang="zh-CN" altLang="en-US" sz="2400" b="0">
                          <a:solidFill>
                            <a:schemeClr val="tx1"/>
                          </a:solidFill>
                          <a:latin typeface="宋体" panose="02010600030101010101" pitchFamily="2" charset="-122"/>
                          <a:ea typeface="宋体" panose="02010600030101010101" pitchFamily="2" charset="-122"/>
                          <a:cs typeface="+mn-ea"/>
                        </a:rPr>
                        <a:t>4词</a:t>
                      </a:r>
                      <a:endParaRPr lang="zh-CN" altLang="en-US" sz="2400" b="0">
                        <a:solidFill>
                          <a:schemeClr val="tx1"/>
                        </a:solidFill>
                        <a:latin typeface="宋体" panose="02010600030101010101" pitchFamily="2" charset="-122"/>
                        <a:ea typeface="宋体" panose="02010600030101010101" pitchFamily="2" charset="-122"/>
                        <a:cs typeface="+mn-ea"/>
                      </a:endParaRPr>
                    </a:p>
                  </a:txBody>
                  <a:tcPr>
                    <a:solidFill>
                      <a:schemeClr val="accent6">
                        <a:lumMod val="20000"/>
                        <a:lumOff val="80000"/>
                      </a:schemeClr>
                    </a:solidFill>
                  </a:tcPr>
                </a:tc>
                <a:tc>
                  <a:txBody>
                    <a:bodyPr/>
                    <a:p>
                      <a:pPr marL="0" marR="0" algn="ctr" rtl="0" eaLnBrk="1" fontAlgn="auto" latinLnBrk="0" hangingPunct="1">
                        <a:buClrTx/>
                        <a:buSzTx/>
                        <a:buFontTx/>
                        <a:buNone/>
                      </a:pPr>
                      <a:r>
                        <a:rPr lang="zh-CN" altLang="en-US" sz="2400" b="0">
                          <a:solidFill>
                            <a:schemeClr val="tx1"/>
                          </a:solidFill>
                          <a:latin typeface="宋体" panose="02010600030101010101" pitchFamily="2" charset="-122"/>
                          <a:ea typeface="宋体" panose="02010600030101010101" pitchFamily="2" charset="-122"/>
                          <a:sym typeface="+mn-ea"/>
                        </a:rPr>
                        <a:t>约占比</a:t>
                      </a:r>
                      <a:r>
                        <a:rPr lang="en-US" altLang="zh-CN" sz="2400" b="0">
                          <a:solidFill>
                            <a:schemeClr val="tx1"/>
                          </a:solidFill>
                          <a:latin typeface="宋体" panose="02010600030101010101" pitchFamily="2" charset="-122"/>
                          <a:ea typeface="宋体" panose="02010600030101010101" pitchFamily="2" charset="-122"/>
                          <a:sym typeface="+mn-ea"/>
                        </a:rPr>
                        <a:t>1%</a:t>
                      </a:r>
                      <a:endParaRPr lang="zh-CN" altLang="en-US" sz="2400" b="0">
                        <a:solidFill>
                          <a:schemeClr val="tx1"/>
                        </a:solidFill>
                        <a:latin typeface="宋体" panose="02010600030101010101" pitchFamily="2" charset="-122"/>
                        <a:ea typeface="宋体" panose="02010600030101010101" pitchFamily="2" charset="-122"/>
                        <a:cs typeface="+mn-ea"/>
                        <a:sym typeface="+mn-ea"/>
                      </a:endParaRPr>
                    </a:p>
                  </a:txBody>
                  <a:tcPr>
                    <a:solidFill>
                      <a:schemeClr val="accent6">
                        <a:lumMod val="20000"/>
                        <a:lumOff val="80000"/>
                      </a:schemeClr>
                    </a:solidFill>
                  </a:tcPr>
                </a:tc>
                <a:tc vMerge="1">
                  <a:tcPr>
                    <a:solidFill>
                      <a:schemeClr val="accent6">
                        <a:lumMod val="20000"/>
                        <a:lumOff val="80000"/>
                      </a:schemeClr>
                    </a:solidFill>
                  </a:tcPr>
                </a:tc>
              </a:tr>
              <a:tr h="1275715">
                <a:tc>
                  <a:txBody>
                    <a:bodyPr/>
                    <a:p>
                      <a:pPr algn="ctr">
                        <a:buNone/>
                      </a:pPr>
                      <a:r>
                        <a:rPr lang="zh-CN" altLang="en-US" sz="2400" b="0">
                          <a:solidFill>
                            <a:schemeClr val="tx1"/>
                          </a:solidFill>
                          <a:latin typeface="宋体" panose="02010600030101010101" pitchFamily="2" charset="-122"/>
                          <a:ea typeface="宋体" panose="02010600030101010101" pitchFamily="2" charset="-122"/>
                        </a:rPr>
                        <a:t>非标词</a:t>
                      </a:r>
                      <a:endParaRPr lang="zh-CN" altLang="en-US" sz="2400" b="0">
                        <a:solidFill>
                          <a:schemeClr val="tx1"/>
                        </a:solidFill>
                        <a:latin typeface="宋体" panose="02010600030101010101" pitchFamily="2" charset="-122"/>
                        <a:ea typeface="宋体" panose="02010600030101010101" pitchFamily="2" charset="-122"/>
                      </a:endParaRPr>
                    </a:p>
                  </a:txBody>
                  <a:tcPr>
                    <a:solidFill>
                      <a:schemeClr val="accent4">
                        <a:lumMod val="20000"/>
                        <a:lumOff val="80000"/>
                      </a:schemeClr>
                    </a:solidFill>
                  </a:tcPr>
                </a:tc>
                <a:tc>
                  <a:txBody>
                    <a:bodyPr/>
                    <a:p>
                      <a:pPr algn="ctr">
                        <a:buNone/>
                      </a:pPr>
                      <a:r>
                        <a:rPr lang="en-US" altLang="zh-CN" sz="2400" b="0">
                          <a:solidFill>
                            <a:schemeClr val="tx1"/>
                          </a:solidFill>
                          <a:latin typeface="宋体" panose="02010600030101010101" pitchFamily="2" charset="-122"/>
                          <a:ea typeface="宋体" panose="02010600030101010101" pitchFamily="2" charset="-122"/>
                        </a:rPr>
                        <a:t>3</a:t>
                      </a:r>
                      <a:r>
                        <a:rPr lang="zh-CN" altLang="en-US" sz="2400" b="0">
                          <a:solidFill>
                            <a:schemeClr val="tx1"/>
                          </a:solidFill>
                          <a:latin typeface="宋体" panose="02010600030101010101" pitchFamily="2" charset="-122"/>
                          <a:ea typeface="宋体" panose="02010600030101010101" pitchFamily="2" charset="-122"/>
                        </a:rPr>
                        <a:t>词</a:t>
                      </a:r>
                      <a:endParaRPr lang="en-US" altLang="zh-CN" sz="2400" b="0">
                        <a:solidFill>
                          <a:schemeClr val="tx1"/>
                        </a:solidFill>
                        <a:latin typeface="宋体" panose="02010600030101010101" pitchFamily="2" charset="-122"/>
                        <a:ea typeface="宋体" panose="02010600030101010101" pitchFamily="2" charset="-122"/>
                      </a:endParaRPr>
                    </a:p>
                    <a:p>
                      <a:pPr algn="ctr">
                        <a:buNone/>
                      </a:pPr>
                      <a:r>
                        <a:rPr lang="zh-CN" altLang="en-US" sz="2000" b="0">
                          <a:solidFill>
                            <a:schemeClr val="tx1"/>
                          </a:solidFill>
                          <a:latin typeface="宋体" panose="02010600030101010101" pitchFamily="2" charset="-122"/>
                          <a:ea typeface="宋体" panose="02010600030101010101" pitchFamily="2" charset="-122"/>
                        </a:rPr>
                        <a:t>（</a:t>
                      </a:r>
                      <a:r>
                        <a:rPr lang="en-US" altLang="zh-CN" sz="2000" b="0">
                          <a:solidFill>
                            <a:schemeClr val="tx1"/>
                          </a:solidFill>
                          <a:latin typeface="宋体" panose="02010600030101010101" pitchFamily="2" charset="-122"/>
                          <a:ea typeface="宋体" panose="02010600030101010101" pitchFamily="2" charset="-122"/>
                        </a:rPr>
                        <a:t>1</a:t>
                      </a:r>
                      <a:r>
                        <a:rPr lang="zh-CN" altLang="en-US" sz="2000" b="0">
                          <a:solidFill>
                            <a:schemeClr val="tx1"/>
                          </a:solidFill>
                          <a:latin typeface="宋体" panose="02010600030101010101" pitchFamily="2" charset="-122"/>
                          <a:ea typeface="宋体" panose="02010600030101010101" pitchFamily="2" charset="-122"/>
                        </a:rPr>
                        <a:t>个标汉语，</a:t>
                      </a:r>
                      <a:endParaRPr lang="zh-CN" altLang="en-US" sz="2000" b="0">
                        <a:solidFill>
                          <a:schemeClr val="tx1"/>
                        </a:solidFill>
                        <a:latin typeface="宋体" panose="02010600030101010101" pitchFamily="2" charset="-122"/>
                        <a:ea typeface="宋体" panose="02010600030101010101" pitchFamily="2" charset="-122"/>
                      </a:endParaRPr>
                    </a:p>
                    <a:p>
                      <a:pPr algn="ctr">
                        <a:buNone/>
                      </a:pPr>
                      <a:r>
                        <a:rPr lang="en-US" altLang="zh-CN" sz="2000" b="0">
                          <a:solidFill>
                            <a:schemeClr val="tx1"/>
                          </a:solidFill>
                          <a:latin typeface="宋体" panose="02010600030101010101" pitchFamily="2" charset="-122"/>
                          <a:ea typeface="宋体" panose="02010600030101010101" pitchFamily="2" charset="-122"/>
                        </a:rPr>
                        <a:t>2</a:t>
                      </a:r>
                      <a:r>
                        <a:rPr lang="zh-CN" altLang="en-US" sz="2000" b="0">
                          <a:solidFill>
                            <a:schemeClr val="tx1"/>
                          </a:solidFill>
                          <a:latin typeface="宋体" panose="02010600030101010101" pitchFamily="2" charset="-122"/>
                          <a:ea typeface="宋体" panose="02010600030101010101" pitchFamily="2" charset="-122"/>
                        </a:rPr>
                        <a:t>个未标汉语）</a:t>
                      </a:r>
                      <a:endParaRPr lang="zh-CN" altLang="en-US" sz="2000" b="0">
                        <a:solidFill>
                          <a:schemeClr val="tx1"/>
                        </a:solidFill>
                        <a:latin typeface="宋体" panose="02010600030101010101" pitchFamily="2" charset="-122"/>
                        <a:ea typeface="宋体" panose="02010600030101010101" pitchFamily="2" charset="-122"/>
                      </a:endParaRPr>
                    </a:p>
                  </a:txBody>
                  <a:tcPr>
                    <a:solidFill>
                      <a:schemeClr val="accent4">
                        <a:lumMod val="20000"/>
                        <a:lumOff val="80000"/>
                      </a:schemeClr>
                    </a:solidFill>
                  </a:tcPr>
                </a:tc>
                <a:tc>
                  <a:txBody>
                    <a:bodyPr/>
                    <a:p>
                      <a:pPr algn="ctr">
                        <a:buNone/>
                      </a:pPr>
                      <a:r>
                        <a:rPr lang="zh-CN" altLang="en-US" sz="2400" b="0">
                          <a:solidFill>
                            <a:schemeClr val="tx1"/>
                          </a:solidFill>
                          <a:latin typeface="宋体" panose="02010600030101010101" pitchFamily="2" charset="-122"/>
                          <a:ea typeface="宋体" panose="02010600030101010101" pitchFamily="2" charset="-122"/>
                          <a:sym typeface="+mn-ea"/>
                        </a:rPr>
                        <a:t>约占</a:t>
                      </a:r>
                      <a:r>
                        <a:rPr lang="en-US" altLang="zh-CN" sz="2400" b="0">
                          <a:solidFill>
                            <a:schemeClr val="tx1"/>
                          </a:solidFill>
                          <a:latin typeface="宋体" panose="02010600030101010101" pitchFamily="2" charset="-122"/>
                          <a:ea typeface="宋体" panose="02010600030101010101" pitchFamily="2" charset="-122"/>
                          <a:sym typeface="+mn-ea"/>
                        </a:rPr>
                        <a:t>0.96</a:t>
                      </a:r>
                      <a:r>
                        <a:rPr lang="zh-CN" altLang="en-US" sz="2400" b="0">
                          <a:solidFill>
                            <a:schemeClr val="tx1"/>
                          </a:solidFill>
                          <a:latin typeface="宋体" panose="02010600030101010101" pitchFamily="2" charset="-122"/>
                          <a:ea typeface="宋体" panose="02010600030101010101" pitchFamily="2" charset="-122"/>
                          <a:sym typeface="+mn-ea"/>
                        </a:rPr>
                        <a:t>比</a:t>
                      </a:r>
                      <a:r>
                        <a:rPr lang="en-US" altLang="zh-CN" sz="2400" b="0">
                          <a:solidFill>
                            <a:schemeClr val="tx1"/>
                          </a:solidFill>
                          <a:latin typeface="宋体" panose="02010600030101010101" pitchFamily="2" charset="-122"/>
                          <a:ea typeface="宋体" panose="02010600030101010101" pitchFamily="2" charset="-122"/>
                          <a:sym typeface="+mn-ea"/>
                        </a:rPr>
                        <a:t>%</a:t>
                      </a:r>
                      <a:endParaRPr lang="zh-CN" altLang="en-US" sz="2400" b="0">
                        <a:solidFill>
                          <a:schemeClr val="tx1"/>
                        </a:solidFill>
                        <a:latin typeface="宋体" panose="02010600030101010101" pitchFamily="2" charset="-122"/>
                        <a:ea typeface="宋体" panose="02010600030101010101" pitchFamily="2" charset="-122"/>
                        <a:sym typeface="+mn-ea"/>
                      </a:endParaRPr>
                    </a:p>
                  </a:txBody>
                  <a:tcPr>
                    <a:solidFill>
                      <a:schemeClr val="accent4">
                        <a:lumMod val="20000"/>
                        <a:lumOff val="80000"/>
                      </a:schemeClr>
                    </a:solidFill>
                  </a:tcPr>
                </a:tc>
                <a:tc vMerge="1">
                  <a:tcPr>
                    <a:solidFill>
                      <a:schemeClr val="accent4">
                        <a:lumMod val="20000"/>
                        <a:lumOff val="80000"/>
                      </a:schemeClr>
                    </a:solidFill>
                  </a:tcPr>
                </a:tc>
              </a:tr>
              <a:tr h="1210945">
                <a:tc>
                  <a:txBody>
                    <a:bodyPr/>
                    <a:p>
                      <a:pPr marL="0" marR="0" algn="ctr" rtl="0" eaLnBrk="1" fontAlgn="auto" latinLnBrk="0" hangingPunct="1">
                        <a:buClrTx/>
                        <a:buSzTx/>
                        <a:buFontTx/>
                        <a:buNone/>
                      </a:pPr>
                      <a:r>
                        <a:rPr lang="zh-CN" altLang="en-US" sz="2400" b="0">
                          <a:solidFill>
                            <a:schemeClr val="tx1"/>
                          </a:solidFill>
                          <a:latin typeface="宋体" panose="02010600030101010101" pitchFamily="2" charset="-122"/>
                          <a:ea typeface="宋体" panose="02010600030101010101" pitchFamily="2" charset="-122"/>
                          <a:cs typeface="+mn-ea"/>
                        </a:rPr>
                        <a:t>原文词数</a:t>
                      </a:r>
                      <a:endParaRPr lang="zh-CN" altLang="en-US" sz="2400" b="0">
                        <a:solidFill>
                          <a:schemeClr val="tx1"/>
                        </a:solidFill>
                        <a:latin typeface="宋体" panose="02010600030101010101" pitchFamily="2" charset="-122"/>
                        <a:ea typeface="宋体" panose="02010600030101010101" pitchFamily="2" charset="-122"/>
                        <a:cs typeface="+mn-ea"/>
                      </a:endParaRPr>
                    </a:p>
                    <a:p>
                      <a:pPr marL="0" marR="0" algn="ctr" rtl="0" eaLnBrk="1" fontAlgn="auto" latinLnBrk="0" hangingPunct="1">
                        <a:buClrTx/>
                        <a:buSzTx/>
                        <a:buFontTx/>
                        <a:buNone/>
                      </a:pPr>
                      <a:endParaRPr lang="zh-CN" altLang="en-US" sz="2400" b="0">
                        <a:solidFill>
                          <a:schemeClr val="tx1"/>
                        </a:solidFill>
                        <a:latin typeface="宋体" panose="02010600030101010101" pitchFamily="2" charset="-122"/>
                        <a:ea typeface="宋体" panose="02010600030101010101" pitchFamily="2" charset="-122"/>
                        <a:cs typeface="+mn-ea"/>
                      </a:endParaRPr>
                    </a:p>
                  </a:txBody>
                  <a:tcPr>
                    <a:solidFill>
                      <a:schemeClr val="accent6">
                        <a:lumMod val="20000"/>
                        <a:lumOff val="80000"/>
                      </a:schemeClr>
                    </a:solidFill>
                  </a:tcPr>
                </a:tc>
                <a:tc>
                  <a:txBody>
                    <a:bodyPr/>
                    <a:p>
                      <a:pPr marL="0" marR="0" algn="ctr" rtl="0" eaLnBrk="1" fontAlgn="auto" latinLnBrk="0" hangingPunct="1">
                        <a:buClrTx/>
                        <a:buSzTx/>
                        <a:buFontTx/>
                        <a:buNone/>
                      </a:pPr>
                      <a:r>
                        <a:rPr lang="zh-CN" altLang="en-US" sz="2400" b="0">
                          <a:solidFill>
                            <a:schemeClr val="tx1"/>
                          </a:solidFill>
                          <a:latin typeface="宋体" panose="02010600030101010101" pitchFamily="2" charset="-122"/>
                          <a:ea typeface="宋体" panose="02010600030101010101" pitchFamily="2" charset="-122"/>
                          <a:cs typeface="+mn-ea"/>
                        </a:rPr>
                        <a:t>311词</a:t>
                      </a:r>
                      <a:endParaRPr lang="zh-CN" altLang="en-US" sz="2400" b="0">
                        <a:solidFill>
                          <a:schemeClr val="tx1"/>
                        </a:solidFill>
                        <a:latin typeface="宋体" panose="02010600030101010101" pitchFamily="2" charset="-122"/>
                        <a:ea typeface="宋体" panose="02010600030101010101" pitchFamily="2" charset="-122"/>
                        <a:cs typeface="+mn-ea"/>
                      </a:endParaRPr>
                    </a:p>
                    <a:p>
                      <a:pPr marL="0" marR="0" algn="ctr" rtl="0" eaLnBrk="1" fontAlgn="auto" latinLnBrk="0" hangingPunct="1">
                        <a:buClrTx/>
                        <a:buSzTx/>
                        <a:buFontTx/>
                        <a:buNone/>
                      </a:pPr>
                      <a:r>
                        <a:rPr lang="zh-CN" altLang="en-US" sz="2000" b="0">
                          <a:solidFill>
                            <a:schemeClr val="tx1"/>
                          </a:solidFill>
                          <a:latin typeface="宋体" panose="02010600030101010101" pitchFamily="2" charset="-122"/>
                          <a:ea typeface="宋体" panose="02010600030101010101" pitchFamily="2" charset="-122"/>
                          <a:cs typeface="+mn-ea"/>
                        </a:rPr>
                        <a:t>（不含给出句）</a:t>
                      </a:r>
                      <a:endParaRPr lang="zh-CN" altLang="en-US" sz="2000" b="0">
                        <a:solidFill>
                          <a:schemeClr val="tx1"/>
                        </a:solidFill>
                        <a:latin typeface="宋体" panose="02010600030101010101" pitchFamily="2" charset="-122"/>
                        <a:ea typeface="宋体" panose="02010600030101010101" pitchFamily="2" charset="-122"/>
                        <a:cs typeface="+mn-ea"/>
                      </a:endParaRPr>
                    </a:p>
                  </a:txBody>
                  <a:tcPr>
                    <a:solidFill>
                      <a:schemeClr val="accent6">
                        <a:lumMod val="20000"/>
                        <a:lumOff val="80000"/>
                      </a:schemeClr>
                    </a:solidFill>
                  </a:tcPr>
                </a:tc>
                <a:tc>
                  <a:txBody>
                    <a:bodyPr/>
                    <a:p>
                      <a:pPr marL="0" marR="0" algn="ctr" rtl="0" eaLnBrk="1" fontAlgn="auto" latinLnBrk="0" hangingPunct="1">
                        <a:buClrTx/>
                        <a:buSzTx/>
                        <a:buFontTx/>
                        <a:buNone/>
                      </a:pPr>
                      <a:r>
                        <a:rPr lang="zh-CN" altLang="en-US" sz="2000" b="0">
                          <a:solidFill>
                            <a:schemeClr val="tx1"/>
                          </a:solidFill>
                          <a:latin typeface="宋体" panose="02010600030101010101" pitchFamily="2" charset="-122"/>
                          <a:ea typeface="宋体" panose="02010600030101010101" pitchFamily="2" charset="-122"/>
                          <a:cs typeface="+mn-ea"/>
                        </a:rPr>
                        <a:t>第一段给出句</a:t>
                      </a:r>
                      <a:r>
                        <a:rPr lang="en-US" altLang="zh-CN" sz="2000" b="0">
                          <a:solidFill>
                            <a:schemeClr val="tx1"/>
                          </a:solidFill>
                          <a:latin typeface="宋体" panose="02010600030101010101" pitchFamily="2" charset="-122"/>
                          <a:ea typeface="宋体" panose="02010600030101010101" pitchFamily="2" charset="-122"/>
                          <a:cs typeface="+mn-ea"/>
                        </a:rPr>
                        <a:t>9</a:t>
                      </a:r>
                      <a:r>
                        <a:rPr lang="zh-CN" altLang="en-US" sz="2000" b="0">
                          <a:solidFill>
                            <a:schemeClr val="tx1"/>
                          </a:solidFill>
                          <a:latin typeface="宋体" panose="02010600030101010101" pitchFamily="2" charset="-122"/>
                          <a:ea typeface="宋体" panose="02010600030101010101" pitchFamily="2" charset="-122"/>
                          <a:cs typeface="+mn-ea"/>
                        </a:rPr>
                        <a:t>词，第二段给出句</a:t>
                      </a:r>
                      <a:r>
                        <a:rPr lang="en-US" altLang="zh-CN" sz="2000" b="0">
                          <a:solidFill>
                            <a:schemeClr val="tx1"/>
                          </a:solidFill>
                          <a:latin typeface="宋体" panose="02010600030101010101" pitchFamily="2" charset="-122"/>
                          <a:ea typeface="宋体" panose="02010600030101010101" pitchFamily="2" charset="-122"/>
                          <a:cs typeface="+mn-ea"/>
                        </a:rPr>
                        <a:t>13</a:t>
                      </a:r>
                      <a:r>
                        <a:rPr lang="zh-CN" altLang="en-US" sz="2000" b="0">
                          <a:solidFill>
                            <a:schemeClr val="tx1"/>
                          </a:solidFill>
                          <a:latin typeface="宋体" panose="02010600030101010101" pitchFamily="2" charset="-122"/>
                          <a:ea typeface="宋体" panose="02010600030101010101" pitchFamily="2" charset="-122"/>
                          <a:cs typeface="+mn-ea"/>
                        </a:rPr>
                        <a:t>词，共</a:t>
                      </a:r>
                      <a:r>
                        <a:rPr lang="en-US" altLang="zh-CN" sz="2000" b="0">
                          <a:solidFill>
                            <a:schemeClr val="tx1"/>
                          </a:solidFill>
                          <a:latin typeface="宋体" panose="02010600030101010101" pitchFamily="2" charset="-122"/>
                          <a:ea typeface="宋体" panose="02010600030101010101" pitchFamily="2" charset="-122"/>
                          <a:cs typeface="+mn-ea"/>
                        </a:rPr>
                        <a:t>333</a:t>
                      </a:r>
                      <a:r>
                        <a:rPr lang="zh-CN" altLang="en-US" sz="2000" b="0">
                          <a:solidFill>
                            <a:schemeClr val="tx1"/>
                          </a:solidFill>
                          <a:latin typeface="宋体" panose="02010600030101010101" pitchFamily="2" charset="-122"/>
                          <a:ea typeface="宋体" panose="02010600030101010101" pitchFamily="2" charset="-122"/>
                          <a:cs typeface="+mn-ea"/>
                        </a:rPr>
                        <a:t>词。</a:t>
                      </a:r>
                      <a:endParaRPr lang="zh-CN" altLang="en-US" sz="2000" b="0">
                        <a:solidFill>
                          <a:schemeClr val="tx1"/>
                        </a:solidFill>
                        <a:latin typeface="宋体" panose="02010600030101010101" pitchFamily="2" charset="-122"/>
                        <a:ea typeface="宋体" panose="02010600030101010101" pitchFamily="2" charset="-122"/>
                        <a:cs typeface="+mn-ea"/>
                      </a:endParaRPr>
                    </a:p>
                  </a:txBody>
                  <a:tcPr>
                    <a:solidFill>
                      <a:schemeClr val="accent6">
                        <a:lumMod val="20000"/>
                        <a:lumOff val="80000"/>
                      </a:schemeClr>
                    </a:solidFill>
                  </a:tcPr>
                </a:tc>
                <a:tc vMerge="1">
                  <a:tcPr>
                    <a:solidFill>
                      <a:schemeClr val="accent6">
                        <a:lumMod val="20000"/>
                        <a:lumOff val="80000"/>
                      </a:schemeClr>
                    </a:solidFill>
                  </a:tcPr>
                </a:tc>
              </a:tr>
            </a:tbl>
          </a:graphicData>
        </a:graphic>
      </p:graphicFrame>
      <p:sp>
        <p:nvSpPr>
          <p:cNvPr id="7" name="文本框 6"/>
          <p:cNvSpPr txBox="1"/>
          <p:nvPr/>
        </p:nvSpPr>
        <p:spPr>
          <a:xfrm>
            <a:off x="6156325" y="619760"/>
            <a:ext cx="2811780" cy="4523105"/>
          </a:xfrm>
          <a:prstGeom prst="rect">
            <a:avLst/>
          </a:prstGeom>
          <a:noFill/>
        </p:spPr>
        <p:txBody>
          <a:bodyPr wrap="square" rtlCol="0">
            <a:spAutoFit/>
          </a:bodyPr>
          <a:p>
            <a:r>
              <a:rPr lang="zh-CN" altLang="en-US" sz="2400">
                <a:latin typeface="楷体" panose="02010609060101010101" charset="-122"/>
                <a:ea typeface="楷体" panose="02010609060101010101" charset="-122"/>
                <a:cs typeface="楷体" panose="02010609060101010101" charset="-122"/>
              </a:rPr>
              <a:t>高比例基础词汇决定了语言的</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质朴平实</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sym typeface="+mn-ea"/>
              </a:rPr>
              <a:t>1</a:t>
            </a:r>
            <a:r>
              <a:rPr lang="zh-CN" altLang="en-US" sz="2400">
                <a:latin typeface="楷体" panose="02010609060101010101" charset="-122"/>
                <a:ea typeface="楷体" panose="02010609060101010101" charset="-122"/>
                <a:cs typeface="楷体" panose="02010609060101010101" charset="-122"/>
                <a:sym typeface="+mn-ea"/>
              </a:rPr>
              <a:t>星词和</a:t>
            </a:r>
            <a:r>
              <a:rPr lang="en-US" altLang="zh-CN" sz="2400">
                <a:latin typeface="楷体" panose="02010609060101010101" charset="-122"/>
                <a:ea typeface="楷体" panose="02010609060101010101" charset="-122"/>
                <a:cs typeface="楷体" panose="02010609060101010101" charset="-122"/>
                <a:sym typeface="+mn-ea"/>
              </a:rPr>
              <a:t>2</a:t>
            </a:r>
            <a:r>
              <a:rPr lang="zh-CN" altLang="en-US" sz="2400">
                <a:latin typeface="楷体" panose="02010609060101010101" charset="-122"/>
                <a:ea typeface="楷体" panose="02010609060101010101" charset="-122"/>
                <a:cs typeface="楷体" panose="02010609060101010101" charset="-122"/>
                <a:sym typeface="+mn-ea"/>
              </a:rPr>
              <a:t>星词</a:t>
            </a:r>
            <a:r>
              <a:rPr lang="zh-CN" altLang="en-US" sz="2400">
                <a:latin typeface="楷体" panose="02010609060101010101" charset="-122"/>
                <a:ea typeface="楷体" panose="02010609060101010101" charset="-122"/>
                <a:cs typeface="楷体" panose="02010609060101010101" charset="-122"/>
              </a:rPr>
              <a:t>多为情感或动作类关键词，在基础词汇框架中精准勾勒心理活动与场景动态，避免语言过于平淡。续写时需紧扣这一词汇特征，确保语言风格的高度协同。</a:t>
            </a:r>
            <a:endParaRPr lang="zh-CN" altLang="en-US" sz="2400">
              <a:latin typeface="楷体" panose="02010609060101010101" charset="-122"/>
              <a:ea typeface="楷体" panose="02010609060101010101" charset="-122"/>
              <a:cs typeface="楷体" panose="02010609060101010101" charset="-122"/>
            </a:endParaRPr>
          </a:p>
        </p:txBody>
      </p:sp>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文本框 5"/>
          <p:cNvSpPr txBox="1"/>
          <p:nvPr/>
        </p:nvSpPr>
        <p:spPr>
          <a:xfrm>
            <a:off x="45085" y="411480"/>
            <a:ext cx="9035415" cy="4752975"/>
          </a:xfrm>
          <a:prstGeom prst="rect">
            <a:avLst/>
          </a:prstGeom>
          <a:noFill/>
        </p:spPr>
        <p:txBody>
          <a:bodyPr wrap="square" rtlCol="0">
            <a:noAutofit/>
          </a:bodyPr>
          <a:p>
            <a:pPr marL="0" indent="0" algn="just" defTabSz="266700">
              <a:spcBef>
                <a:spcPct val="0"/>
              </a:spcBef>
              <a:spcAft>
                <a:spcPct val="0"/>
              </a:spcAft>
            </a:pPr>
            <a:r>
              <a:rPr lang="en-US" altLang="zh-CN">
                <a:latin typeface="Times New Roman" panose="02020603050405020304"/>
                <a:ea typeface="宋体" panose="02010600030101010101" pitchFamily="2" charset="-122"/>
                <a:sym typeface="+mn-ea"/>
              </a:rPr>
              <a:t>      I realized it was me who was at fault. I sat by the window, </a:t>
            </a:r>
            <a:r>
              <a:rPr lang="en-US" altLang="zh-CN">
                <a:highlight>
                  <a:srgbClr val="00FFFF"/>
                </a:highlight>
                <a:latin typeface="Times New Roman" panose="02020603050405020304"/>
                <a:ea typeface="宋体" panose="02010600030101010101" pitchFamily="2" charset="-122"/>
                <a:sym typeface="+mn-ea"/>
              </a:rPr>
              <a:t>staring</a:t>
            </a:r>
            <a:r>
              <a:rPr lang="en-US" altLang="zh-CN">
                <a:latin typeface="Times New Roman" panose="02020603050405020304"/>
                <a:ea typeface="宋体" panose="02010600030101010101" pitchFamily="2" charset="-122"/>
                <a:sym typeface="+mn-ea"/>
              </a:rPr>
              <a:t> at the </a:t>
            </a:r>
            <a:r>
              <a:rPr lang="en-US" altLang="zh-CN">
                <a:highlight>
                  <a:srgbClr val="00FFFF"/>
                </a:highlight>
                <a:latin typeface="Times New Roman" panose="02020603050405020304"/>
                <a:ea typeface="宋体" panose="02010600030101010101" pitchFamily="2" charset="-122"/>
                <a:sym typeface="+mn-ea"/>
              </a:rPr>
              <a:t>gentle</a:t>
            </a:r>
            <a:r>
              <a:rPr lang="en-US" altLang="zh-CN">
                <a:latin typeface="Times New Roman" panose="02020603050405020304"/>
                <a:ea typeface="宋体" panose="02010600030101010101" pitchFamily="2" charset="-122"/>
                <a:sym typeface="+mn-ea"/>
              </a:rPr>
              <a:t> rain outside, which </a:t>
            </a:r>
            <a:r>
              <a:rPr lang="en-US" altLang="zh-CN">
                <a:highlight>
                  <a:srgbClr val="FFFF00"/>
                </a:highlight>
                <a:latin typeface="Times New Roman" panose="02020603050405020304"/>
                <a:ea typeface="宋体" panose="02010600030101010101" pitchFamily="2" charset="-122"/>
                <a:sym typeface="+mn-ea"/>
              </a:rPr>
              <a:t>reminded</a:t>
            </a:r>
            <a:r>
              <a:rPr lang="en-US" altLang="zh-CN">
                <a:latin typeface="Times New Roman" panose="02020603050405020304"/>
                <a:ea typeface="宋体" panose="02010600030101010101" pitchFamily="2" charset="-122"/>
                <a:sym typeface="+mn-ea"/>
              </a:rPr>
              <a:t> me of that rainy day on the </a:t>
            </a:r>
            <a:r>
              <a:rPr lang="en-US" altLang="zh-CN">
                <a:highlight>
                  <a:srgbClr val="FFFF00"/>
                </a:highlight>
                <a:latin typeface="Times New Roman" panose="02020603050405020304"/>
                <a:ea typeface="宋体" panose="02010600030101010101" pitchFamily="2" charset="-122"/>
                <a:sym typeface="+mn-ea"/>
              </a:rPr>
              <a:t>gathering</a:t>
            </a:r>
            <a:r>
              <a:rPr lang="en-US" altLang="zh-CN">
                <a:latin typeface="Times New Roman" panose="02020603050405020304"/>
                <a:ea typeface="宋体" panose="02010600030101010101" pitchFamily="2" charset="-122"/>
                <a:sym typeface="+mn-ea"/>
              </a:rPr>
              <a:t> day. The </a:t>
            </a:r>
            <a:r>
              <a:rPr lang="en-US" altLang="zh-CN">
                <a:highlight>
                  <a:srgbClr val="00FFFF"/>
                </a:highlight>
                <a:latin typeface="Times New Roman" panose="02020603050405020304"/>
                <a:ea typeface="宋体" panose="02010600030101010101" pitchFamily="2" charset="-122"/>
                <a:sym typeface="+mn-ea"/>
              </a:rPr>
              <a:t>rhythmic</a:t>
            </a:r>
            <a:r>
              <a:rPr lang="en-US" altLang="zh-CN">
                <a:latin typeface="Times New Roman" panose="02020603050405020304"/>
                <a:ea typeface="宋体" panose="02010600030101010101" pitchFamily="2" charset="-122"/>
                <a:sym typeface="+mn-ea"/>
              </a:rPr>
              <a:t> sound of raindrops hitting the glass seemed to </a:t>
            </a:r>
            <a:r>
              <a:rPr lang="en-US" altLang="zh-CN">
                <a:highlight>
                  <a:srgbClr val="00FFFF"/>
                </a:highlight>
                <a:latin typeface="Times New Roman" panose="02020603050405020304"/>
                <a:ea typeface="宋体" panose="02010600030101010101" pitchFamily="2" charset="-122"/>
                <a:sym typeface="+mn-ea"/>
              </a:rPr>
              <a:t>mirror</a:t>
            </a:r>
            <a:r>
              <a:rPr lang="en-US" altLang="zh-CN">
                <a:latin typeface="Times New Roman" panose="02020603050405020304"/>
                <a:ea typeface="宋体" panose="02010600030101010101" pitchFamily="2" charset="-122"/>
                <a:sym typeface="+mn-ea"/>
              </a:rPr>
              <a:t> the restlessness in my heart. I’d been so </a:t>
            </a:r>
            <a:r>
              <a:rPr lang="en-US" altLang="zh-CN">
                <a:highlight>
                  <a:srgbClr val="FFFF00"/>
                </a:highlight>
                <a:latin typeface="Times New Roman" panose="02020603050405020304"/>
                <a:ea typeface="宋体" panose="02010600030101010101" pitchFamily="2" charset="-122"/>
                <a:sym typeface="+mn-ea"/>
              </a:rPr>
              <a:t>focused</a:t>
            </a:r>
            <a:r>
              <a:rPr lang="en-US" altLang="zh-CN">
                <a:latin typeface="Times New Roman" panose="02020603050405020304"/>
                <a:ea typeface="宋体" panose="02010600030101010101" pitchFamily="2" charset="-122"/>
                <a:sym typeface="+mn-ea"/>
              </a:rPr>
              <a:t> on protecting my family that I’d overlooked my brother’s great loss. </a:t>
            </a:r>
            <a:r>
              <a:rPr lang="en-US" altLang="zh-CN">
                <a:highlight>
                  <a:srgbClr val="FFFF00"/>
                </a:highlight>
                <a:latin typeface="Times New Roman" panose="02020603050405020304"/>
                <a:ea typeface="宋体" panose="02010600030101010101" pitchFamily="2" charset="-122"/>
                <a:sym typeface="+mn-ea"/>
              </a:rPr>
              <a:t>Strugglin</a:t>
            </a:r>
            <a:r>
              <a:rPr lang="en-US" altLang="zh-CN">
                <a:latin typeface="Times New Roman" panose="02020603050405020304"/>
                <a:ea typeface="宋体" panose="02010600030101010101" pitchFamily="2" charset="-122"/>
                <a:sym typeface="+mn-ea"/>
              </a:rPr>
              <a:t>g with health </a:t>
            </a:r>
            <a:r>
              <a:rPr lang="en-US" altLang="zh-CN">
                <a:highlight>
                  <a:srgbClr val="FFFF00"/>
                </a:highlight>
                <a:latin typeface="Times New Roman" panose="02020603050405020304"/>
                <a:ea typeface="宋体" panose="02010600030101010101" pitchFamily="2" charset="-122"/>
                <a:sym typeface="+mn-ea"/>
              </a:rPr>
              <a:t>issues</a:t>
            </a:r>
            <a:r>
              <a:rPr lang="en-US" altLang="zh-CN">
                <a:latin typeface="Times New Roman" panose="02020603050405020304"/>
                <a:ea typeface="宋体" panose="02010600030101010101" pitchFamily="2" charset="-122"/>
                <a:sym typeface="+mn-ea"/>
              </a:rPr>
              <a:t> and having lost his wife recently, he depended on Toby not just as a pet, but as his support in loneliness. When I </a:t>
            </a:r>
            <a:r>
              <a:rPr lang="en-US" altLang="zh-CN">
                <a:highlight>
                  <a:srgbClr val="FFFF00"/>
                </a:highlight>
                <a:latin typeface="Times New Roman" panose="02020603050405020304"/>
                <a:ea typeface="宋体" panose="02010600030101010101" pitchFamily="2" charset="-122"/>
                <a:sym typeface="+mn-ea"/>
              </a:rPr>
              <a:t>reflected</a:t>
            </a:r>
            <a:r>
              <a:rPr lang="en-US" altLang="zh-CN">
                <a:latin typeface="Times New Roman" panose="02020603050405020304"/>
                <a:ea typeface="宋体" panose="02010600030101010101" pitchFamily="2" charset="-122"/>
                <a:sym typeface="+mn-ea"/>
              </a:rPr>
              <a:t>, my wife </a:t>
            </a:r>
            <a:r>
              <a:rPr lang="en-US" altLang="zh-CN">
                <a:highlight>
                  <a:srgbClr val="FFFF00"/>
                </a:highlight>
                <a:latin typeface="Times New Roman" panose="02020603050405020304"/>
                <a:ea typeface="宋体" panose="02010600030101010101" pitchFamily="2" charset="-122"/>
                <a:sym typeface="+mn-ea"/>
              </a:rPr>
              <a:t>approached</a:t>
            </a:r>
            <a:r>
              <a:rPr lang="en-US" altLang="zh-CN">
                <a:latin typeface="Times New Roman" panose="02020603050405020304"/>
                <a:ea typeface="宋体" panose="02010600030101010101" pitchFamily="2" charset="-122"/>
                <a:sym typeface="+mn-ea"/>
              </a:rPr>
              <a:t> with a box of heart-shaped biscuits. “These were freshly </a:t>
            </a:r>
            <a:r>
              <a:rPr lang="en-US" altLang="zh-CN">
                <a:highlight>
                  <a:srgbClr val="00FFFF"/>
                </a:highlight>
                <a:latin typeface="Times New Roman" panose="02020603050405020304"/>
                <a:ea typeface="宋体" panose="02010600030101010101" pitchFamily="2" charset="-122"/>
                <a:sym typeface="+mn-ea"/>
              </a:rPr>
              <a:t>baked</a:t>
            </a:r>
            <a:r>
              <a:rPr lang="en-US" altLang="zh-CN">
                <a:latin typeface="Times New Roman" panose="02020603050405020304"/>
                <a:ea typeface="宋体" panose="02010600030101010101" pitchFamily="2" charset="-122"/>
                <a:sym typeface="+mn-ea"/>
              </a:rPr>
              <a:t>,” she said softly, “maybe they’ll say what words can’t.” Her suggestion touched me deeply—I needed to bridge the </a:t>
            </a:r>
            <a:r>
              <a:rPr lang="en-US" altLang="zh-CN">
                <a:highlight>
                  <a:srgbClr val="FFFF00"/>
                </a:highlight>
                <a:latin typeface="Times New Roman" panose="02020603050405020304"/>
                <a:ea typeface="宋体" panose="02010600030101010101" pitchFamily="2" charset="-122"/>
                <a:sym typeface="+mn-ea"/>
              </a:rPr>
              <a:t>gap</a:t>
            </a:r>
            <a:r>
              <a:rPr lang="en-US" altLang="zh-CN">
                <a:latin typeface="Times New Roman" panose="02020603050405020304"/>
                <a:ea typeface="宋体" panose="02010600030101010101" pitchFamily="2" charset="-122"/>
                <a:sym typeface="+mn-ea"/>
              </a:rPr>
              <a:t> not just with </a:t>
            </a:r>
            <a:r>
              <a:rPr lang="en-US" altLang="zh-CN">
                <a:highlight>
                  <a:srgbClr val="FFFF00"/>
                </a:highlight>
                <a:latin typeface="Times New Roman" panose="02020603050405020304"/>
                <a:ea typeface="宋体" panose="02010600030101010101" pitchFamily="2" charset="-122"/>
                <a:sym typeface="+mn-ea"/>
              </a:rPr>
              <a:t>apologies</a:t>
            </a:r>
            <a:r>
              <a:rPr lang="en-US" altLang="zh-CN">
                <a:latin typeface="Times New Roman" panose="02020603050405020304"/>
                <a:ea typeface="宋体" panose="02010600030101010101" pitchFamily="2" charset="-122"/>
                <a:sym typeface="+mn-ea"/>
              </a:rPr>
              <a:t>, but with understanding.</a:t>
            </a:r>
            <a:endParaRPr lang="en-US" altLang="zh-CN">
              <a:latin typeface="Times New Roman" panose="02020603050405020304"/>
              <a:ea typeface="宋体" panose="02010600030101010101" pitchFamily="2" charset="-122"/>
              <a:sym typeface="+mn-ea"/>
            </a:endParaRPr>
          </a:p>
          <a:p>
            <a:pPr marL="0" indent="0" algn="just" defTabSz="266700">
              <a:spcBef>
                <a:spcPct val="0"/>
              </a:spcBef>
              <a:spcAft>
                <a:spcPct val="0"/>
              </a:spcAft>
            </a:pPr>
            <a:r>
              <a:rPr lang="en-US" altLang="zh-CN">
                <a:latin typeface="Times New Roman" panose="02020603050405020304"/>
                <a:ea typeface="宋体" panose="02010600030101010101" pitchFamily="2" charset="-122"/>
                <a:sym typeface="+mn-ea"/>
              </a:rPr>
              <a:t>        With the biscuits my wife had made, I arrived at my brother’s door. When he answered it, his eyes </a:t>
            </a:r>
            <a:r>
              <a:rPr lang="en-US" altLang="zh-CN">
                <a:highlight>
                  <a:srgbClr val="FFFF00"/>
                </a:highlight>
                <a:latin typeface="Times New Roman" panose="02020603050405020304"/>
                <a:ea typeface="宋体" panose="02010600030101010101" pitchFamily="2" charset="-122"/>
                <a:sym typeface="+mn-ea"/>
              </a:rPr>
              <a:t>flashed</a:t>
            </a:r>
            <a:r>
              <a:rPr lang="en-US" altLang="zh-CN">
                <a:latin typeface="Times New Roman" panose="02020603050405020304"/>
                <a:ea typeface="宋体" panose="02010600030101010101" pitchFamily="2" charset="-122"/>
                <a:sym typeface="+mn-ea"/>
              </a:rPr>
              <a:t> with surprise, still </a:t>
            </a:r>
            <a:r>
              <a:rPr lang="en-US" altLang="zh-CN">
                <a:highlight>
                  <a:srgbClr val="00FFFF"/>
                </a:highlight>
                <a:latin typeface="Times New Roman" panose="02020603050405020304"/>
                <a:ea typeface="宋体" panose="02010600030101010101" pitchFamily="2" charset="-122"/>
                <a:sym typeface="+mn-ea"/>
              </a:rPr>
              <a:t>shadowed</a:t>
            </a:r>
            <a:r>
              <a:rPr lang="en-US" altLang="zh-CN">
                <a:latin typeface="Times New Roman" panose="02020603050405020304"/>
                <a:ea typeface="宋体" panose="02010600030101010101" pitchFamily="2" charset="-122"/>
                <a:sym typeface="+mn-ea"/>
              </a:rPr>
              <a:t> by the “Not a chance” from our last </a:t>
            </a:r>
            <a:r>
              <a:rPr lang="en-US" altLang="zh-CN">
                <a:highlight>
                  <a:srgbClr val="00FFFF"/>
                </a:highlight>
                <a:latin typeface="Times New Roman" panose="02020603050405020304"/>
                <a:ea typeface="宋体" panose="02010600030101010101" pitchFamily="2" charset="-122"/>
                <a:sym typeface="+mn-ea"/>
              </a:rPr>
              <a:t>encounter</a:t>
            </a:r>
            <a:r>
              <a:rPr lang="en-US" altLang="zh-CN">
                <a:latin typeface="Times New Roman" panose="02020603050405020304"/>
                <a:ea typeface="宋体" panose="02010600030101010101" pitchFamily="2" charset="-122"/>
                <a:sym typeface="+mn-ea"/>
              </a:rPr>
              <a:t>. But Toby </a:t>
            </a:r>
            <a:r>
              <a:rPr lang="en-US" altLang="zh-CN">
                <a:highlight>
                  <a:srgbClr val="00FFFF"/>
                </a:highlight>
                <a:latin typeface="Times New Roman" panose="02020603050405020304"/>
                <a:ea typeface="宋体" panose="02010600030101010101" pitchFamily="2" charset="-122"/>
                <a:sym typeface="+mn-ea"/>
              </a:rPr>
              <a:t>bounded</a:t>
            </a:r>
            <a:r>
              <a:rPr lang="en-US" altLang="zh-CN">
                <a:latin typeface="Times New Roman" panose="02020603050405020304"/>
                <a:ea typeface="宋体" panose="02010600030101010101" pitchFamily="2" charset="-122"/>
                <a:sym typeface="+mn-ea"/>
              </a:rPr>
              <a:t> forward, tail </a:t>
            </a:r>
            <a:r>
              <a:rPr lang="en-US" altLang="zh-CN">
                <a:highlight>
                  <a:srgbClr val="00FFFF"/>
                </a:highlight>
                <a:latin typeface="Times New Roman" panose="02020603050405020304"/>
                <a:ea typeface="宋体" panose="02010600030101010101" pitchFamily="2" charset="-122"/>
                <a:sym typeface="+mn-ea"/>
              </a:rPr>
              <a:t>swinging</a:t>
            </a:r>
            <a:r>
              <a:rPr lang="en-US" altLang="zh-CN">
                <a:latin typeface="Times New Roman" panose="02020603050405020304"/>
                <a:ea typeface="宋体" panose="02010600030101010101" pitchFamily="2" charset="-122"/>
                <a:sym typeface="+mn-ea"/>
              </a:rPr>
              <a:t> wildly, his front feet rested on my shoulder as if to beg for peace. I </a:t>
            </a:r>
            <a:r>
              <a:rPr lang="en-US" altLang="zh-CN">
                <a:highlight>
                  <a:srgbClr val="00FFFF"/>
                </a:highlight>
                <a:latin typeface="Times New Roman" panose="02020603050405020304"/>
                <a:ea typeface="宋体" panose="02010600030101010101" pitchFamily="2" charset="-122"/>
                <a:sym typeface="+mn-ea"/>
              </a:rPr>
              <a:t>bent</a:t>
            </a:r>
            <a:r>
              <a:rPr lang="en-US" altLang="zh-CN">
                <a:latin typeface="Times New Roman" panose="02020603050405020304"/>
                <a:ea typeface="宋体" panose="02010600030101010101" pitchFamily="2" charset="-122"/>
                <a:sym typeface="+mn-ea"/>
              </a:rPr>
              <a:t> down to softly touch his ears, then took out a biscuit. Surprisingly, Toby gently took it in his mouth and ran back to my brother. As his dog’s </a:t>
            </a:r>
            <a:r>
              <a:rPr lang="en-US" altLang="zh-CN">
                <a:highlight>
                  <a:srgbClr val="FFFF00"/>
                </a:highlight>
                <a:latin typeface="Times New Roman" panose="02020603050405020304"/>
                <a:ea typeface="宋体" panose="02010600030101010101" pitchFamily="2" charset="-122"/>
                <a:sym typeface="+mn-ea"/>
              </a:rPr>
              <a:t>uncontained</a:t>
            </a:r>
            <a:r>
              <a:rPr lang="en-US" altLang="zh-CN">
                <a:latin typeface="Times New Roman" panose="02020603050405020304"/>
                <a:ea typeface="宋体" panose="02010600030101010101" pitchFamily="2" charset="-122"/>
                <a:sym typeface="+mn-ea"/>
              </a:rPr>
              <a:t> joy washed over him, my brother’s “Not a chance” disappeared like sugar in tea. I stepped closer for a bear hug, and he laughed—half-</a:t>
            </a:r>
            <a:r>
              <a:rPr lang="en-US" altLang="zh-CN">
                <a:highlight>
                  <a:srgbClr val="00FFFF"/>
                </a:highlight>
                <a:latin typeface="Times New Roman" panose="02020603050405020304"/>
                <a:ea typeface="宋体" panose="02010600030101010101" pitchFamily="2" charset="-122"/>
                <a:sym typeface="+mn-ea"/>
              </a:rPr>
              <a:t>choked</a:t>
            </a:r>
            <a:r>
              <a:rPr lang="en-US" altLang="zh-CN">
                <a:latin typeface="Times New Roman" panose="02020603050405020304"/>
                <a:ea typeface="宋体" panose="02010600030101010101" pitchFamily="2" charset="-122"/>
                <a:sym typeface="+mn-ea"/>
              </a:rPr>
              <a:t>, half-</a:t>
            </a:r>
            <a:r>
              <a:rPr lang="en-US" altLang="zh-CN">
                <a:highlight>
                  <a:srgbClr val="FFFF00"/>
                </a:highlight>
                <a:latin typeface="Times New Roman" panose="02020603050405020304"/>
                <a:ea typeface="宋体" panose="02010600030101010101" pitchFamily="2" charset="-122"/>
                <a:sym typeface="+mn-ea"/>
              </a:rPr>
              <a:t>relieved</a:t>
            </a:r>
            <a:r>
              <a:rPr lang="en-US" altLang="zh-CN">
                <a:latin typeface="Times New Roman" panose="02020603050405020304"/>
                <a:ea typeface="宋体" panose="02010600030101010101" pitchFamily="2" charset="-122"/>
                <a:sym typeface="+mn-ea"/>
              </a:rPr>
              <a:t>. As we sat </a:t>
            </a:r>
            <a:r>
              <a:rPr lang="en-US" altLang="zh-CN">
                <a:highlight>
                  <a:srgbClr val="FFFF00"/>
                </a:highlight>
                <a:latin typeface="Times New Roman" panose="02020603050405020304"/>
                <a:ea typeface="宋体" panose="02010600030101010101" pitchFamily="2" charset="-122"/>
                <a:sym typeface="+mn-ea"/>
              </a:rPr>
              <a:t>chatting</a:t>
            </a:r>
            <a:r>
              <a:rPr lang="en-US" altLang="zh-CN">
                <a:latin typeface="Times New Roman" panose="02020603050405020304"/>
                <a:ea typeface="宋体" panose="02010600030101010101" pitchFamily="2" charset="-122"/>
                <a:sym typeface="+mn-ea"/>
              </a:rPr>
              <a:t>, Toby lay at our feet like a silent peacemaker, which shows the most broken </a:t>
            </a:r>
            <a:r>
              <a:rPr lang="en-US" altLang="zh-CN">
                <a:highlight>
                  <a:srgbClr val="00FFFF"/>
                </a:highlight>
                <a:latin typeface="Times New Roman" panose="02020603050405020304"/>
                <a:ea typeface="宋体" panose="02010600030101010101" pitchFamily="2" charset="-122"/>
                <a:sym typeface="+mn-ea"/>
              </a:rPr>
              <a:t>bonds</a:t>
            </a:r>
            <a:r>
              <a:rPr lang="en-US" altLang="zh-CN">
                <a:latin typeface="Times New Roman" panose="02020603050405020304"/>
                <a:ea typeface="宋体" panose="02010600030101010101" pitchFamily="2" charset="-122"/>
                <a:sym typeface="+mn-ea"/>
              </a:rPr>
              <a:t> are fixed by the simplest acts of love.</a:t>
            </a:r>
            <a:endParaRPr lang="en-US" altLang="zh-CN">
              <a:latin typeface="Times New Roman" panose="02020603050405020304"/>
              <a:ea typeface="宋体" panose="02010600030101010101" pitchFamily="2" charset="-122"/>
              <a:sym typeface="+mn-ea"/>
            </a:endParaRPr>
          </a:p>
        </p:txBody>
      </p:sp>
      <p:sp>
        <p:nvSpPr>
          <p:cNvPr id="7" name="圆角矩形 6"/>
          <p:cNvSpPr/>
          <p:nvPr/>
        </p:nvSpPr>
        <p:spPr>
          <a:xfrm>
            <a:off x="323850" y="51435"/>
            <a:ext cx="8580120" cy="43180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楷体" panose="02010609060101010101" charset="-122"/>
                <a:ea typeface="楷体" panose="02010609060101010101" charset="-122"/>
                <a:cs typeface="楷体" panose="02010609060101010101" charset="-122"/>
              </a:rPr>
              <a:t>黄底为</a:t>
            </a:r>
            <a:r>
              <a:rPr lang="en-US" altLang="zh-CN" sz="2400">
                <a:solidFill>
                  <a:schemeClr val="tx1"/>
                </a:solidFill>
                <a:latin typeface="楷体" panose="02010609060101010101" charset="-122"/>
                <a:ea typeface="楷体" panose="02010609060101010101" charset="-122"/>
                <a:cs typeface="楷体" panose="02010609060101010101" charset="-122"/>
              </a:rPr>
              <a:t>1</a:t>
            </a:r>
            <a:r>
              <a:rPr lang="zh-CN" altLang="en-US" sz="2400">
                <a:solidFill>
                  <a:schemeClr val="tx1"/>
                </a:solidFill>
                <a:latin typeface="楷体" panose="02010609060101010101" charset="-122"/>
                <a:ea typeface="楷体" panose="02010609060101010101" charset="-122"/>
                <a:cs typeface="楷体" panose="02010609060101010101" charset="-122"/>
              </a:rPr>
              <a:t>星词，蓝底为</a:t>
            </a:r>
            <a:r>
              <a:rPr lang="en-US" altLang="zh-CN" sz="2400">
                <a:solidFill>
                  <a:schemeClr val="tx1"/>
                </a:solidFill>
                <a:latin typeface="楷体" panose="02010609060101010101" charset="-122"/>
                <a:ea typeface="楷体" panose="02010609060101010101" charset="-122"/>
                <a:cs typeface="楷体" panose="02010609060101010101" charset="-122"/>
              </a:rPr>
              <a:t>2</a:t>
            </a:r>
            <a:r>
              <a:rPr lang="zh-CN" altLang="en-US" sz="2400">
                <a:solidFill>
                  <a:schemeClr val="tx1"/>
                </a:solidFill>
                <a:latin typeface="楷体" panose="02010609060101010101" charset="-122"/>
                <a:ea typeface="楷体" panose="02010609060101010101" charset="-122"/>
                <a:cs typeface="楷体" panose="02010609060101010101" charset="-122"/>
              </a:rPr>
              <a:t>星词，红底为非标词，未标为初中词汇</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9" name="圆角矩形 8"/>
          <p:cNvSpPr/>
          <p:nvPr/>
        </p:nvSpPr>
        <p:spPr>
          <a:xfrm>
            <a:off x="281305" y="51435"/>
            <a:ext cx="8580120" cy="43180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楷体" panose="02010609060101010101" charset="-122"/>
                <a:ea typeface="楷体" panose="02010609060101010101" charset="-122"/>
                <a:cs typeface="楷体" panose="02010609060101010101" charset="-122"/>
              </a:rPr>
              <a:t>整篇文章以初中词汇为主，无非标词</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5" name="圆角矩形 4"/>
          <p:cNvSpPr/>
          <p:nvPr/>
        </p:nvSpPr>
        <p:spPr>
          <a:xfrm>
            <a:off x="323850" y="51435"/>
            <a:ext cx="8580120" cy="431800"/>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楷体" panose="02010609060101010101" charset="-122"/>
                <a:ea typeface="楷体" panose="02010609060101010101" charset="-122"/>
                <a:cs typeface="楷体" panose="02010609060101010101" charset="-122"/>
              </a:rPr>
              <a:t>划线词为原文语言的产出</a:t>
            </a:r>
            <a:endParaRPr lang="zh-CN" altLang="en-US" sz="2400" b="1">
              <a:solidFill>
                <a:schemeClr val="tx1"/>
              </a:solidFill>
              <a:latin typeface="楷体" panose="02010609060101010101" charset="-122"/>
              <a:ea typeface="楷体" panose="02010609060101010101" charset="-122"/>
              <a:cs typeface="楷体" panose="02010609060101010101" charset="-122"/>
            </a:endParaRPr>
          </a:p>
        </p:txBody>
      </p:sp>
      <p:cxnSp>
        <p:nvCxnSpPr>
          <p:cNvPr id="8" name="直接连接符 7"/>
          <p:cNvCxnSpPr/>
          <p:nvPr/>
        </p:nvCxnSpPr>
        <p:spPr>
          <a:xfrm>
            <a:off x="4283710" y="1059180"/>
            <a:ext cx="1152525"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2700020" y="1059180"/>
            <a:ext cx="647700"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6732270" y="1635125"/>
            <a:ext cx="1152525"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467360" y="1851025"/>
            <a:ext cx="864235"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1691640" y="2139315"/>
            <a:ext cx="935990"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5003800" y="3219450"/>
            <a:ext cx="1296670"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1475740" y="4299585"/>
            <a:ext cx="1296670"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107315" y="3507105"/>
            <a:ext cx="504190" cy="0"/>
          </a:xfrm>
          <a:prstGeom prst="line">
            <a:avLst/>
          </a:prstGeom>
          <a:ln w="38100">
            <a:gradFill>
              <a:gsLst>
                <a:gs pos="50000">
                  <a:schemeClr val="accent2"/>
                </a:gs>
                <a:gs pos="0">
                  <a:schemeClr val="accent2">
                    <a:lumMod val="25000"/>
                    <a:lumOff val="75000"/>
                  </a:schemeClr>
                </a:gs>
                <a:gs pos="100000">
                  <a:schemeClr val="accent2">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2" nodeType="clickEffect">
                                  <p:stCondLst>
                                    <p:cond delay="0"/>
                                  </p:stCondLst>
                                  <p:childTnLst>
                                    <p:animRot by="21600000">
                                      <p:cBhvr>
                                        <p:cTn id="34" dur="2000" fill="hold"/>
                                        <p:tgtEl>
                                          <p:spTgt spid="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par>
                                <p:cTn id="47" presetID="25"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2" dur="1000" fill="hold"/>
                                        <p:tgtEl>
                                          <p:spTgt spid="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8"/>
                                        </p:tgtEl>
                                      </p:cBhvr>
                                    </p:animEffect>
                                  </p:childTnLst>
                                </p:cTn>
                              </p:par>
                              <p:par>
                                <p:cTn id="57" presetID="25"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2"/>
                                        </p:tgtEl>
                                      </p:cBhvr>
                                    </p:animEffect>
                                  </p:childTnLst>
                                </p:cTn>
                              </p:par>
                              <p:par>
                                <p:cTn id="67" presetID="25"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2" dur="1000" fill="hold"/>
                                        <p:tgtEl>
                                          <p:spTgt spid="13"/>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3"/>
                                        </p:tgtEl>
                                      </p:cBhvr>
                                    </p:animEffect>
                                  </p:childTnLst>
                                </p:cTn>
                              </p:par>
                              <p:par>
                                <p:cTn id="77" presetID="25"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2" dur="1000" fill="hold"/>
                                        <p:tgtEl>
                                          <p:spTgt spid="11"/>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1"/>
                                        </p:tgtEl>
                                      </p:cBhvr>
                                    </p:animEffect>
                                  </p:childTnLst>
                                </p:cTn>
                              </p:par>
                              <p:par>
                                <p:cTn id="87" presetID="25" presetClass="entr" presetSubtype="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2" dur="1000" fill="hold"/>
                                        <p:tgtEl>
                                          <p:spTgt spid="14"/>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4"/>
                                        </p:tgtEl>
                                      </p:cBhvr>
                                    </p:animEffect>
                                  </p:childTnLst>
                                </p:cTn>
                              </p:par>
                              <p:par>
                                <p:cTn id="97" presetID="25"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p:cTn id="9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2" dur="1000" fill="hold"/>
                                        <p:tgtEl>
                                          <p:spTgt spid="16"/>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6"/>
                                        </p:tgtEl>
                                      </p:cBhvr>
                                    </p:animEffect>
                                  </p:childTnLst>
                                </p:cTn>
                              </p:par>
                              <p:par>
                                <p:cTn id="107" presetID="25" presetClass="entr" presetSubtype="0" fill="hold" nodeType="with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2" dur="1000" fill="hold"/>
                                        <p:tgtEl>
                                          <p:spTgt spid="15"/>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5" grpId="0" bldLvl="0" animBg="1"/>
      <p:bldP spid="5" grpId="1" animBg="1"/>
      <p:bldP spid="5"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8" name="圆角矩形 7"/>
          <p:cNvSpPr/>
          <p:nvPr>
            <p:custDataLst>
              <p:tags r:id="rId4"/>
            </p:custDataLst>
          </p:nvPr>
        </p:nvSpPr>
        <p:spPr>
          <a:xfrm>
            <a:off x="2843530" y="51435"/>
            <a:ext cx="2004695" cy="4362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rPr>
              <a:t>原创作品</a:t>
            </a:r>
            <a:endParaRPr lang="zh-CN" altLang="en-US" sz="2800">
              <a:solidFill>
                <a:schemeClr val="tx1"/>
              </a:solidFill>
              <a:latin typeface="宋体" panose="02010600030101010101" pitchFamily="2" charset="-122"/>
              <a:ea typeface="宋体" panose="02010600030101010101" pitchFamily="2" charset="-122"/>
            </a:endParaRPr>
          </a:p>
        </p:txBody>
      </p:sp>
      <p:sp>
        <p:nvSpPr>
          <p:cNvPr id="5" name="圆角矩形 4"/>
          <p:cNvSpPr/>
          <p:nvPr/>
        </p:nvSpPr>
        <p:spPr>
          <a:xfrm>
            <a:off x="4932045" y="123190"/>
            <a:ext cx="2664460" cy="36004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以狗为媒的和解</a:t>
            </a:r>
            <a:endParaRPr lang="zh-CN" altLang="en-US"/>
          </a:p>
        </p:txBody>
      </p:sp>
      <p:sp>
        <p:nvSpPr>
          <p:cNvPr id="6" name="文本框 5"/>
          <p:cNvSpPr txBox="1"/>
          <p:nvPr/>
        </p:nvSpPr>
        <p:spPr>
          <a:xfrm>
            <a:off x="45085" y="411480"/>
            <a:ext cx="9035415" cy="4752975"/>
          </a:xfrm>
          <a:prstGeom prst="rect">
            <a:avLst/>
          </a:prstGeom>
          <a:noFill/>
        </p:spPr>
        <p:txBody>
          <a:bodyPr wrap="square" rtlCol="0">
            <a:noAutofit/>
          </a:bodyPr>
          <a:p>
            <a:pPr marL="0" indent="0" algn="just" defTabSz="266700">
              <a:spcBef>
                <a:spcPct val="0"/>
              </a:spcBef>
              <a:spcAft>
                <a:spcPct val="0"/>
              </a:spcAft>
            </a:pPr>
            <a:r>
              <a:rPr lang="en-US" altLang="zh-CN">
                <a:latin typeface="Times New Roman" panose="02020603050405020304"/>
                <a:ea typeface="宋体" panose="02010600030101010101" pitchFamily="2" charset="-122"/>
                <a:sym typeface="+mn-ea"/>
              </a:rPr>
              <a:t>      I realized it was me who was at fault. I sat by the window, staring at the gentle rain outside, which reminded me of that rainy day on the gathering day. The rhythmic sound of raindrops hitting the glass seemed to mirror the restlessness in my heart. I’d been so focused on protecting my family that I’d overlooked my brother’s great loss. Struggling with health issues and having lost his wife recently, he depended on Toby not just as a pet, but as his support in loneliness. When I reflected, my wife approached with a box of heart-shaped biscuits. “These were freshly baked,” she said softly, “maybe they’ll say what words can’t.” Her suggestion touched me deeply—I needed to bridge the gap not just with apologies, but with understanding.</a:t>
            </a:r>
            <a:endParaRPr lang="en-US" altLang="zh-CN">
              <a:latin typeface="Times New Roman" panose="02020603050405020304"/>
              <a:ea typeface="宋体" panose="02010600030101010101" pitchFamily="2" charset="-122"/>
              <a:sym typeface="+mn-ea"/>
            </a:endParaRPr>
          </a:p>
          <a:p>
            <a:pPr marL="0" indent="0" algn="just" defTabSz="266700">
              <a:spcBef>
                <a:spcPct val="0"/>
              </a:spcBef>
              <a:spcAft>
                <a:spcPct val="0"/>
              </a:spcAft>
            </a:pPr>
            <a:r>
              <a:rPr lang="en-US" altLang="zh-CN">
                <a:latin typeface="Times New Roman" panose="02020603050405020304"/>
                <a:ea typeface="宋体" panose="02010600030101010101" pitchFamily="2" charset="-122"/>
                <a:sym typeface="+mn-ea"/>
              </a:rPr>
              <a:t>        With the biscuits my wife had made, I arrived at my brother’s door. When he answered it, his eyes flashed with surprise, still shadowed by the “Not a chance” from our last encounter. But Toby bounded forward, tail swinging wildly, his front feet rested on my shoulder as if to beg for peace. I bent down to softly touch his ears, then took out a biscuit. Surprisingly, Toby gently took it in his mouth and ran back to my brother. As his dog’s uncontained joy washed over him, my brother’s “Not a chance” disappeared like sugar in tea. I stepped closer for a bear hug, and he laughed—half-choked, half-relieved. As we sat chatting, Toby lay at our feet like a silent peacemaker, which shows the most broken bonds are fixed by the simplest acts of love.</a:t>
            </a:r>
            <a:endParaRPr lang="en-US" altLang="zh-CN">
              <a:latin typeface="Times New Roman" panose="02020603050405020304"/>
              <a:ea typeface="宋体" panose="02010600030101010101" pitchFamily="2" charset="-122"/>
              <a:sym typeface="+mn-ea"/>
            </a:endParaRPr>
          </a:p>
        </p:txBody>
      </p:sp>
      <p:cxnSp>
        <p:nvCxnSpPr>
          <p:cNvPr id="13" name="直接连接符 12"/>
          <p:cNvCxnSpPr/>
          <p:nvPr/>
        </p:nvCxnSpPr>
        <p:spPr>
          <a:xfrm flipV="1">
            <a:off x="5868035" y="699135"/>
            <a:ext cx="3024505"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107315" y="987425"/>
            <a:ext cx="554482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9" name="圆角矩形 8"/>
          <p:cNvSpPr/>
          <p:nvPr/>
        </p:nvSpPr>
        <p:spPr>
          <a:xfrm>
            <a:off x="755650" y="187325"/>
            <a:ext cx="7051675" cy="97409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以雨景开篇</a:t>
            </a:r>
            <a:r>
              <a:rPr lang="en-US" altLang="zh-CN" sz="2400">
                <a:solidFill>
                  <a:schemeClr val="tx1"/>
                </a:solidFill>
                <a:latin typeface="宋体" panose="02010600030101010101" pitchFamily="2" charset="-122"/>
                <a:ea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rPr>
              <a:t>既与原文故事背景形成呼应，又能烘托出主人公内心的不安与反思，使场景过渡自然。</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0" name="直接连接符 9"/>
          <p:cNvCxnSpPr/>
          <p:nvPr/>
        </p:nvCxnSpPr>
        <p:spPr>
          <a:xfrm flipV="1">
            <a:off x="5868035" y="1275080"/>
            <a:ext cx="3240405"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79705" y="1563370"/>
            <a:ext cx="504063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V="1">
            <a:off x="1764030" y="2067560"/>
            <a:ext cx="525653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107315" y="1263015"/>
            <a:ext cx="576072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2" name="圆角矩形 11"/>
          <p:cNvSpPr/>
          <p:nvPr/>
        </p:nvSpPr>
        <p:spPr>
          <a:xfrm>
            <a:off x="2796540" y="737870"/>
            <a:ext cx="285559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我</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的内心反思</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nvSpPr>
        <p:spPr>
          <a:xfrm>
            <a:off x="251460" y="699135"/>
            <a:ext cx="8388350" cy="11093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妻子的出场承上启下，自然地推动故事发展，助推我将反思转化为行动的契机，使得前往哥哥家送饼干的行为顺理成章。</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17" name="直接连接符 16"/>
          <p:cNvCxnSpPr/>
          <p:nvPr/>
        </p:nvCxnSpPr>
        <p:spPr>
          <a:xfrm flipV="1">
            <a:off x="899795" y="2643505"/>
            <a:ext cx="6840855" cy="2413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0" name="圆角矩形 19"/>
          <p:cNvSpPr/>
          <p:nvPr/>
        </p:nvSpPr>
        <p:spPr>
          <a:xfrm>
            <a:off x="1403985" y="1779270"/>
            <a:ext cx="5579745" cy="49784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我</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准备主动出击，化干戈为玉帛。</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21" name="直接连接符 20"/>
          <p:cNvCxnSpPr/>
          <p:nvPr/>
        </p:nvCxnSpPr>
        <p:spPr>
          <a:xfrm>
            <a:off x="107315" y="3486785"/>
            <a:ext cx="8785225" cy="2095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3" name="圆角矩形 22"/>
          <p:cNvSpPr/>
          <p:nvPr/>
        </p:nvSpPr>
        <p:spPr>
          <a:xfrm>
            <a:off x="294640" y="1275080"/>
            <a:ext cx="8597900" cy="188912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Toby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的热情反应（</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“bounded forward”“tail swinging wildly”</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）打破了登门时的尴尬氛围，为后续兄弟对话铺垫了缓和的基调。</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Toby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的亲昵举动（</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“rested on my shoulder”</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）象征着</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敌意消解</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，暗示矛盾将迎刃而解，推动情节从</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隔阂</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转向</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和解</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24" name="直接连接符 23"/>
          <p:cNvCxnSpPr/>
          <p:nvPr/>
        </p:nvCxnSpPr>
        <p:spPr>
          <a:xfrm>
            <a:off x="5940425" y="4587875"/>
            <a:ext cx="2952115" cy="381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107315" y="4875530"/>
            <a:ext cx="115252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6" name="圆角矩形 25"/>
          <p:cNvSpPr/>
          <p:nvPr/>
        </p:nvSpPr>
        <p:spPr>
          <a:xfrm>
            <a:off x="539750" y="3634105"/>
            <a:ext cx="7651750" cy="49784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呼应原文矛盾：矛盾因狗而起，结尾因狗而欢</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27" name="直接连接符 26"/>
          <p:cNvCxnSpPr/>
          <p:nvPr/>
        </p:nvCxnSpPr>
        <p:spPr>
          <a:xfrm flipV="1">
            <a:off x="2555875" y="4875530"/>
            <a:ext cx="5544820" cy="952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8" name="圆角矩形 27"/>
          <p:cNvSpPr/>
          <p:nvPr/>
        </p:nvSpPr>
        <p:spPr>
          <a:xfrm>
            <a:off x="899795" y="3542665"/>
            <a:ext cx="7651750" cy="100965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点明主旨，表明兄弟间破碎的关系通过送饼干、狗狗的互动等简单的爱意举动得以修复。</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32" fill="hold" nodeType="clickEffect">
                                  <p:stCondLst>
                                    <p:cond delay="0"/>
                                  </p:stCondLst>
                                  <p:childTnLst>
                                    <p:animEffect transition="out" filter="box(out)">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par>
                                <p:cTn id="52" presetID="4" presetClass="exit" presetSubtype="32" fill="hold" nodeType="withEffect">
                                  <p:stCondLst>
                                    <p:cond delay="0"/>
                                  </p:stCondLst>
                                  <p:childTnLst>
                                    <p:animEffect transition="out" filter="box(out)">
                                      <p:cBhvr>
                                        <p:cTn id="53" dur="2000"/>
                                        <p:tgtEl>
                                          <p:spTgt spid="7"/>
                                        </p:tgtEl>
                                      </p:cBhvr>
                                    </p:animEffect>
                                    <p:set>
                                      <p:cBhvr>
                                        <p:cTn id="54" dur="1" fill="hold">
                                          <p:stCondLst>
                                            <p:cond delay="1999"/>
                                          </p:stCondLst>
                                        </p:cTn>
                                        <p:tgtEl>
                                          <p:spTgt spid="7"/>
                                        </p:tgtEl>
                                        <p:attrNameLst>
                                          <p:attrName>style.visibility</p:attrName>
                                        </p:attrNameLst>
                                      </p:cBhvr>
                                      <p:to>
                                        <p:strVal val="hidden"/>
                                      </p:to>
                                    </p:set>
                                  </p:childTnLst>
                                </p:cTn>
                              </p:par>
                              <p:par>
                                <p:cTn id="55" presetID="4" presetClass="exit" presetSubtype="32" fill="hold" nodeType="withEffect">
                                  <p:stCondLst>
                                    <p:cond delay="0"/>
                                  </p:stCondLst>
                                  <p:childTnLst>
                                    <p:animEffect transition="out" filter="box(out)">
                                      <p:cBhvr>
                                        <p:cTn id="56" dur="2000"/>
                                        <p:tgtEl>
                                          <p:spTgt spid="19"/>
                                        </p:tgtEl>
                                      </p:cBhvr>
                                    </p:animEffect>
                                    <p:set>
                                      <p:cBhvr>
                                        <p:cTn id="57" dur="1" fill="hold">
                                          <p:stCondLst>
                                            <p:cond delay="1999"/>
                                          </p:stCondLst>
                                        </p:cTn>
                                        <p:tgtEl>
                                          <p:spTgt spid="19"/>
                                        </p:tgtEl>
                                        <p:attrNameLst>
                                          <p:attrName>style.visibility</p:attrName>
                                        </p:attrNameLst>
                                      </p:cBhvr>
                                      <p:to>
                                        <p:strVal val="hidden"/>
                                      </p:to>
                                    </p:set>
                                  </p:childTnLst>
                                </p:cTn>
                              </p:par>
                              <p:par>
                                <p:cTn id="58" presetID="4" presetClass="exit" presetSubtype="32" fill="hold" grpId="2" nodeType="withEffect">
                                  <p:stCondLst>
                                    <p:cond delay="0"/>
                                  </p:stCondLst>
                                  <p:childTnLst>
                                    <p:animEffect transition="out" filter="box(out)">
                                      <p:cBhvr>
                                        <p:cTn id="59" dur="2000"/>
                                        <p:tgtEl>
                                          <p:spTgt spid="9"/>
                                        </p:tgtEl>
                                      </p:cBhvr>
                                    </p:animEffect>
                                    <p:set>
                                      <p:cBhvr>
                                        <p:cTn id="60" dur="1" fill="hold">
                                          <p:stCondLst>
                                            <p:cond delay="1999"/>
                                          </p:stCondLst>
                                        </p:cTn>
                                        <p:tgtEl>
                                          <p:spTgt spid="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8" dur="1000" fill="hold"/>
                                        <p:tgtEl>
                                          <p:spTgt spid="10"/>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0"/>
                                        </p:tgtEl>
                                      </p:cBhvr>
                                    </p:animEffect>
                                  </p:childTnLst>
                                </p:cTn>
                              </p:par>
                              <p:par>
                                <p:cTn id="73" presetID="25"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8" dur="1000" fill="hold"/>
                                        <p:tgtEl>
                                          <p:spTgt spid="11"/>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0" dur="1000" fill="hold"/>
                                        <p:tgtEl>
                                          <p:spTgt spid="1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xit" presetSubtype="32" fill="hold" grpId="2" nodeType="clickEffect">
                                  <p:stCondLst>
                                    <p:cond delay="0"/>
                                  </p:stCondLst>
                                  <p:childTnLst>
                                    <p:animEffect transition="out" filter="box(out)">
                                      <p:cBhvr>
                                        <p:cTn id="98" dur="2000"/>
                                        <p:tgtEl>
                                          <p:spTgt spid="12"/>
                                        </p:tgtEl>
                                      </p:cBhvr>
                                    </p:animEffect>
                                    <p:set>
                                      <p:cBhvr>
                                        <p:cTn id="99" dur="1" fill="hold">
                                          <p:stCondLst>
                                            <p:cond delay="1999"/>
                                          </p:stCondLst>
                                        </p:cTn>
                                        <p:tgtEl>
                                          <p:spTgt spid="12"/>
                                        </p:tgtEl>
                                        <p:attrNameLst>
                                          <p:attrName>style.visibility</p:attrName>
                                        </p:attrNameLst>
                                      </p:cBhvr>
                                      <p:to>
                                        <p:strVal val="hidden"/>
                                      </p:to>
                                    </p:set>
                                  </p:childTnLst>
                                </p:cTn>
                              </p:par>
                              <p:par>
                                <p:cTn id="100" presetID="4" presetClass="exit" presetSubtype="32" fill="hold" nodeType="withEffect">
                                  <p:stCondLst>
                                    <p:cond delay="0"/>
                                  </p:stCondLst>
                                  <p:childTnLst>
                                    <p:animEffect transition="out" filter="box(out)">
                                      <p:cBhvr>
                                        <p:cTn id="101" dur="2000"/>
                                        <p:tgtEl>
                                          <p:spTgt spid="10"/>
                                        </p:tgtEl>
                                      </p:cBhvr>
                                    </p:animEffect>
                                    <p:set>
                                      <p:cBhvr>
                                        <p:cTn id="102" dur="1" fill="hold">
                                          <p:stCondLst>
                                            <p:cond delay="1999"/>
                                          </p:stCondLst>
                                        </p:cTn>
                                        <p:tgtEl>
                                          <p:spTgt spid="10"/>
                                        </p:tgtEl>
                                        <p:attrNameLst>
                                          <p:attrName>style.visibility</p:attrName>
                                        </p:attrNameLst>
                                      </p:cBhvr>
                                      <p:to>
                                        <p:strVal val="hidden"/>
                                      </p:to>
                                    </p:set>
                                  </p:childTnLst>
                                </p:cTn>
                              </p:par>
                              <p:par>
                                <p:cTn id="103" presetID="4" presetClass="exit" presetSubtype="32" fill="hold" nodeType="withEffect">
                                  <p:stCondLst>
                                    <p:cond delay="0"/>
                                  </p:stCondLst>
                                  <p:childTnLst>
                                    <p:animEffect transition="out" filter="box(out)">
                                      <p:cBhvr>
                                        <p:cTn id="104" dur="2000"/>
                                        <p:tgtEl>
                                          <p:spTgt spid="11"/>
                                        </p:tgtEl>
                                      </p:cBhvr>
                                    </p:animEffect>
                                    <p:set>
                                      <p:cBhvr>
                                        <p:cTn id="105" dur="1" fill="hold">
                                          <p:stCondLst>
                                            <p:cond delay="1999"/>
                                          </p:stCondLst>
                                        </p:cTn>
                                        <p:tgtEl>
                                          <p:spTgt spid="1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5" presetClass="entr" presetSubtype="0" fill="hold" nodeType="click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3" dur="1000" fill="hold"/>
                                        <p:tgtEl>
                                          <p:spTgt spid="14"/>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14"/>
                                        </p:tgtEl>
                                      </p:cBhvr>
                                    </p:animEffect>
                                  </p:childTnLst>
                                </p:cTn>
                              </p:par>
                            </p:childTnLst>
                          </p:cTn>
                        </p:par>
                      </p:childTnLst>
                    </p:cTn>
                  </p:par>
                  <p:par>
                    <p:cTn id="118" fill="hold">
                      <p:stCondLst>
                        <p:cond delay="indefinite"/>
                      </p:stCondLst>
                      <p:childTnLst>
                        <p:par>
                          <p:cTn id="119" fill="hold">
                            <p:stCondLst>
                              <p:cond delay="0"/>
                            </p:stCondLst>
                            <p:childTnLst>
                              <p:par>
                                <p:cTn id="120" presetID="25" presetClass="entr" presetSubtype="0"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25" dur="1000" fill="hold"/>
                                        <p:tgtEl>
                                          <p:spTgt spid="15"/>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5"/>
                                        </p:tgtEl>
                                      </p:cBhvr>
                                    </p:animEffect>
                                  </p:childTnLst>
                                </p:cTn>
                              </p:par>
                            </p:childTnLst>
                          </p:cTn>
                        </p:par>
                      </p:childTnLst>
                    </p:cTn>
                  </p:par>
                  <p:par>
                    <p:cTn id="130" fill="hold">
                      <p:stCondLst>
                        <p:cond delay="indefinite"/>
                      </p:stCondLst>
                      <p:childTnLst>
                        <p:par>
                          <p:cTn id="131" fill="hold">
                            <p:stCondLst>
                              <p:cond delay="0"/>
                            </p:stCondLst>
                            <p:childTnLst>
                              <p:par>
                                <p:cTn id="132" presetID="4" presetClass="exit" presetSubtype="32" fill="hold" grpId="2" nodeType="clickEffect">
                                  <p:stCondLst>
                                    <p:cond delay="0"/>
                                  </p:stCondLst>
                                  <p:childTnLst>
                                    <p:animEffect transition="out" filter="box(out)">
                                      <p:cBhvr>
                                        <p:cTn id="133" dur="2000"/>
                                        <p:tgtEl>
                                          <p:spTgt spid="15"/>
                                        </p:tgtEl>
                                      </p:cBhvr>
                                    </p:animEffect>
                                    <p:set>
                                      <p:cBhvr>
                                        <p:cTn id="134" dur="1" fill="hold">
                                          <p:stCondLst>
                                            <p:cond delay="1999"/>
                                          </p:stCondLst>
                                        </p:cTn>
                                        <p:tgtEl>
                                          <p:spTgt spid="15"/>
                                        </p:tgtEl>
                                        <p:attrNameLst>
                                          <p:attrName>style.visibility</p:attrName>
                                        </p:attrNameLst>
                                      </p:cBhvr>
                                      <p:to>
                                        <p:strVal val="hidden"/>
                                      </p:to>
                                    </p:set>
                                  </p:childTnLst>
                                </p:cTn>
                              </p:par>
                              <p:par>
                                <p:cTn id="135" presetID="4" presetClass="exit" presetSubtype="32" fill="hold" nodeType="withEffect">
                                  <p:stCondLst>
                                    <p:cond delay="0"/>
                                  </p:stCondLst>
                                  <p:childTnLst>
                                    <p:animEffect transition="out" filter="box(out)">
                                      <p:cBhvr>
                                        <p:cTn id="136" dur="2000"/>
                                        <p:tgtEl>
                                          <p:spTgt spid="14"/>
                                        </p:tgtEl>
                                      </p:cBhvr>
                                    </p:animEffect>
                                    <p:set>
                                      <p:cBhvr>
                                        <p:cTn id="137" dur="1" fill="hold">
                                          <p:stCondLst>
                                            <p:cond delay="1999"/>
                                          </p:stCondLst>
                                        </p:cTn>
                                        <p:tgtEl>
                                          <p:spTgt spid="14"/>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5" presetClass="entr" presetSubtype="0" fill="hold" nodeType="click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4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4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45" dur="1000" fill="hold"/>
                                        <p:tgtEl>
                                          <p:spTgt spid="17"/>
                                        </p:tgtEl>
                                        <p:attrNameLst>
                                          <p:attrName>ppt_h</p:attrName>
                                        </p:attrNameLst>
                                      </p:cBhvr>
                                      <p:tavLst>
                                        <p:tav tm="0">
                                          <p:val>
                                            <p:strVal val="#ppt_h"/>
                                          </p:val>
                                        </p:tav>
                                        <p:tav tm="100000">
                                          <p:val>
                                            <p:strVal val="#ppt_h"/>
                                          </p:val>
                                        </p:tav>
                                      </p:tavLst>
                                    </p:anim>
                                    <p:anim calcmode="lin" valueType="num">
                                      <p:cBhvr>
                                        <p:cTn id="14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4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4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9" dur="1000" decel="50000">
                                          <p:stCondLst>
                                            <p:cond delay="0"/>
                                          </p:stCondLst>
                                        </p:cTn>
                                        <p:tgtEl>
                                          <p:spTgt spid="17"/>
                                        </p:tgtEl>
                                      </p:cBhvr>
                                    </p:animEffect>
                                  </p:childTnLst>
                                </p:cTn>
                              </p:par>
                            </p:childTnLst>
                          </p:cTn>
                        </p:par>
                      </p:childTnLst>
                    </p:cTn>
                  </p:par>
                  <p:par>
                    <p:cTn id="150" fill="hold">
                      <p:stCondLst>
                        <p:cond delay="indefinite"/>
                      </p:stCondLst>
                      <p:childTnLst>
                        <p:par>
                          <p:cTn id="151" fill="hold">
                            <p:stCondLst>
                              <p:cond delay="0"/>
                            </p:stCondLst>
                            <p:childTnLst>
                              <p:par>
                                <p:cTn id="152" presetID="25" presetClass="entr" presetSubtype="0" fill="hold" grpId="0" nodeType="clickEffect">
                                  <p:stCondLst>
                                    <p:cond delay="0"/>
                                  </p:stCondLst>
                                  <p:childTnLst>
                                    <p:set>
                                      <p:cBhvr>
                                        <p:cTn id="153" dur="1" fill="hold">
                                          <p:stCondLst>
                                            <p:cond delay="0"/>
                                          </p:stCondLst>
                                        </p:cTn>
                                        <p:tgtEl>
                                          <p:spTgt spid="20"/>
                                        </p:tgtEl>
                                        <p:attrNameLst>
                                          <p:attrName>style.visibility</p:attrName>
                                        </p:attrNameLst>
                                      </p:cBhvr>
                                      <p:to>
                                        <p:strVal val="visible"/>
                                      </p:to>
                                    </p:set>
                                    <p:anim calcmode="lin" valueType="num">
                                      <p:cBhvr>
                                        <p:cTn id="15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5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5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7" dur="1000" fill="hold"/>
                                        <p:tgtEl>
                                          <p:spTgt spid="20"/>
                                        </p:tgtEl>
                                        <p:attrNameLst>
                                          <p:attrName>ppt_h</p:attrName>
                                        </p:attrNameLst>
                                      </p:cBhvr>
                                      <p:tavLst>
                                        <p:tav tm="0">
                                          <p:val>
                                            <p:strVal val="#ppt_h"/>
                                          </p:val>
                                        </p:tav>
                                        <p:tav tm="100000">
                                          <p:val>
                                            <p:strVal val="#ppt_h"/>
                                          </p:val>
                                        </p:tav>
                                      </p:tavLst>
                                    </p:anim>
                                    <p:anim calcmode="lin" valueType="num">
                                      <p:cBhvr>
                                        <p:cTn id="15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5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6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61" dur="1000" decel="50000">
                                          <p:stCondLst>
                                            <p:cond delay="0"/>
                                          </p:stCondLst>
                                        </p:cTn>
                                        <p:tgtEl>
                                          <p:spTgt spid="20"/>
                                        </p:tgtEl>
                                      </p:cBhvr>
                                    </p:animEffect>
                                  </p:childTnLst>
                                </p:cTn>
                              </p:par>
                            </p:childTnLst>
                          </p:cTn>
                        </p:par>
                      </p:childTnLst>
                    </p:cTn>
                  </p:par>
                  <p:par>
                    <p:cTn id="162" fill="hold">
                      <p:stCondLst>
                        <p:cond delay="indefinite"/>
                      </p:stCondLst>
                      <p:childTnLst>
                        <p:par>
                          <p:cTn id="163" fill="hold">
                            <p:stCondLst>
                              <p:cond delay="0"/>
                            </p:stCondLst>
                            <p:childTnLst>
                              <p:par>
                                <p:cTn id="164" presetID="4" presetClass="exit" presetSubtype="32" fill="hold" grpId="2" nodeType="clickEffect">
                                  <p:stCondLst>
                                    <p:cond delay="0"/>
                                  </p:stCondLst>
                                  <p:childTnLst>
                                    <p:animEffect transition="out" filter="box(out)">
                                      <p:cBhvr>
                                        <p:cTn id="165" dur="2000"/>
                                        <p:tgtEl>
                                          <p:spTgt spid="20"/>
                                        </p:tgtEl>
                                      </p:cBhvr>
                                    </p:animEffect>
                                    <p:set>
                                      <p:cBhvr>
                                        <p:cTn id="166" dur="1" fill="hold">
                                          <p:stCondLst>
                                            <p:cond delay="1999"/>
                                          </p:stCondLst>
                                        </p:cTn>
                                        <p:tgtEl>
                                          <p:spTgt spid="20"/>
                                        </p:tgtEl>
                                        <p:attrNameLst>
                                          <p:attrName>style.visibility</p:attrName>
                                        </p:attrNameLst>
                                      </p:cBhvr>
                                      <p:to>
                                        <p:strVal val="hidden"/>
                                      </p:to>
                                    </p:set>
                                  </p:childTnLst>
                                </p:cTn>
                              </p:par>
                              <p:par>
                                <p:cTn id="167" presetID="4" presetClass="exit" presetSubtype="32" fill="hold" nodeType="withEffect">
                                  <p:stCondLst>
                                    <p:cond delay="0"/>
                                  </p:stCondLst>
                                  <p:childTnLst>
                                    <p:animEffect transition="out" filter="box(out)">
                                      <p:cBhvr>
                                        <p:cTn id="168" dur="2000"/>
                                        <p:tgtEl>
                                          <p:spTgt spid="17"/>
                                        </p:tgtEl>
                                      </p:cBhvr>
                                    </p:animEffect>
                                    <p:set>
                                      <p:cBhvr>
                                        <p:cTn id="169" dur="1" fill="hold">
                                          <p:stCondLst>
                                            <p:cond delay="1999"/>
                                          </p:stCondLst>
                                        </p:cTn>
                                        <p:tgtEl>
                                          <p:spTgt spid="17"/>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5" presetClass="entr" presetSubtype="0" fill="hold" nodeType="clickEffect">
                                  <p:stCondLst>
                                    <p:cond delay="0"/>
                                  </p:stCondLst>
                                  <p:childTnLst>
                                    <p:set>
                                      <p:cBhvr>
                                        <p:cTn id="173" dur="1" fill="hold">
                                          <p:stCondLst>
                                            <p:cond delay="0"/>
                                          </p:stCondLst>
                                        </p:cTn>
                                        <p:tgtEl>
                                          <p:spTgt spid="21"/>
                                        </p:tgtEl>
                                        <p:attrNameLst>
                                          <p:attrName>style.visibility</p:attrName>
                                        </p:attrNameLst>
                                      </p:cBhvr>
                                      <p:to>
                                        <p:strVal val="visible"/>
                                      </p:to>
                                    </p:set>
                                    <p:anim calcmode="lin" valueType="num">
                                      <p:cBhvr>
                                        <p:cTn id="174"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75"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76"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77" dur="1000" fill="hold"/>
                                        <p:tgtEl>
                                          <p:spTgt spid="21"/>
                                        </p:tgtEl>
                                        <p:attrNameLst>
                                          <p:attrName>ppt_h</p:attrName>
                                        </p:attrNameLst>
                                      </p:cBhvr>
                                      <p:tavLst>
                                        <p:tav tm="0">
                                          <p:val>
                                            <p:strVal val="#ppt_h"/>
                                          </p:val>
                                        </p:tav>
                                        <p:tav tm="100000">
                                          <p:val>
                                            <p:strVal val="#ppt_h"/>
                                          </p:val>
                                        </p:tav>
                                      </p:tavLst>
                                    </p:anim>
                                    <p:anim calcmode="lin" valueType="num">
                                      <p:cBhvr>
                                        <p:cTn id="178"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79"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80"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81" dur="1000" decel="50000">
                                          <p:stCondLst>
                                            <p:cond delay="0"/>
                                          </p:stCondLst>
                                        </p:cTn>
                                        <p:tgtEl>
                                          <p:spTgt spid="21"/>
                                        </p:tgtEl>
                                      </p:cBhvr>
                                    </p:animEffect>
                                  </p:childTnLst>
                                </p:cTn>
                              </p:par>
                            </p:childTnLst>
                          </p:cTn>
                        </p:par>
                      </p:childTnLst>
                    </p:cTn>
                  </p:par>
                  <p:par>
                    <p:cTn id="182" fill="hold">
                      <p:stCondLst>
                        <p:cond delay="indefinite"/>
                      </p:stCondLst>
                      <p:childTnLst>
                        <p:par>
                          <p:cTn id="183" fill="hold">
                            <p:stCondLst>
                              <p:cond delay="0"/>
                            </p:stCondLst>
                            <p:childTnLst>
                              <p:par>
                                <p:cTn id="184" presetID="25" presetClass="entr" presetSubtype="0" fill="hold" grpId="0" nodeType="clickEffect">
                                  <p:stCondLst>
                                    <p:cond delay="0"/>
                                  </p:stCondLst>
                                  <p:childTnLst>
                                    <p:set>
                                      <p:cBhvr>
                                        <p:cTn id="185" dur="1" fill="hold">
                                          <p:stCondLst>
                                            <p:cond delay="0"/>
                                          </p:stCondLst>
                                        </p:cTn>
                                        <p:tgtEl>
                                          <p:spTgt spid="23"/>
                                        </p:tgtEl>
                                        <p:attrNameLst>
                                          <p:attrName>style.visibility</p:attrName>
                                        </p:attrNameLst>
                                      </p:cBhvr>
                                      <p:to>
                                        <p:strVal val="visible"/>
                                      </p:to>
                                    </p:set>
                                    <p:anim calcmode="lin" valueType="num">
                                      <p:cBhvr>
                                        <p:cTn id="186"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7"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88"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89" dur="1000" fill="hold"/>
                                        <p:tgtEl>
                                          <p:spTgt spid="23"/>
                                        </p:tgtEl>
                                        <p:attrNameLst>
                                          <p:attrName>ppt_h</p:attrName>
                                        </p:attrNameLst>
                                      </p:cBhvr>
                                      <p:tavLst>
                                        <p:tav tm="0">
                                          <p:val>
                                            <p:strVal val="#ppt_h"/>
                                          </p:val>
                                        </p:tav>
                                        <p:tav tm="100000">
                                          <p:val>
                                            <p:strVal val="#ppt_h"/>
                                          </p:val>
                                        </p:tav>
                                      </p:tavLst>
                                    </p:anim>
                                    <p:anim calcmode="lin" valueType="num">
                                      <p:cBhvr>
                                        <p:cTn id="190"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91"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92"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93" dur="1000" decel="50000">
                                          <p:stCondLst>
                                            <p:cond delay="0"/>
                                          </p:stCondLst>
                                        </p:cTn>
                                        <p:tgtEl>
                                          <p:spTgt spid="23"/>
                                        </p:tgtEl>
                                      </p:cBhvr>
                                    </p:animEffect>
                                  </p:childTnLst>
                                </p:cTn>
                              </p:par>
                            </p:childTnLst>
                          </p:cTn>
                        </p:par>
                      </p:childTnLst>
                    </p:cTn>
                  </p:par>
                  <p:par>
                    <p:cTn id="194" fill="hold">
                      <p:stCondLst>
                        <p:cond delay="indefinite"/>
                      </p:stCondLst>
                      <p:childTnLst>
                        <p:par>
                          <p:cTn id="195" fill="hold">
                            <p:stCondLst>
                              <p:cond delay="0"/>
                            </p:stCondLst>
                            <p:childTnLst>
                              <p:par>
                                <p:cTn id="196" presetID="4" presetClass="exit" presetSubtype="32" fill="hold" grpId="2" nodeType="clickEffect">
                                  <p:stCondLst>
                                    <p:cond delay="0"/>
                                  </p:stCondLst>
                                  <p:childTnLst>
                                    <p:animEffect transition="out" filter="box(out)">
                                      <p:cBhvr>
                                        <p:cTn id="197" dur="2000"/>
                                        <p:tgtEl>
                                          <p:spTgt spid="23"/>
                                        </p:tgtEl>
                                      </p:cBhvr>
                                    </p:animEffect>
                                    <p:set>
                                      <p:cBhvr>
                                        <p:cTn id="198" dur="1" fill="hold">
                                          <p:stCondLst>
                                            <p:cond delay="1999"/>
                                          </p:stCondLst>
                                        </p:cTn>
                                        <p:tgtEl>
                                          <p:spTgt spid="23"/>
                                        </p:tgtEl>
                                        <p:attrNameLst>
                                          <p:attrName>style.visibility</p:attrName>
                                        </p:attrNameLst>
                                      </p:cBhvr>
                                      <p:to>
                                        <p:strVal val="hidden"/>
                                      </p:to>
                                    </p:set>
                                  </p:childTnLst>
                                </p:cTn>
                              </p:par>
                              <p:par>
                                <p:cTn id="199" presetID="4" presetClass="exit" presetSubtype="32" fill="hold" nodeType="withEffect">
                                  <p:stCondLst>
                                    <p:cond delay="0"/>
                                  </p:stCondLst>
                                  <p:childTnLst>
                                    <p:animEffect transition="out" filter="box(out)">
                                      <p:cBhvr>
                                        <p:cTn id="200" dur="2000"/>
                                        <p:tgtEl>
                                          <p:spTgt spid="21"/>
                                        </p:tgtEl>
                                      </p:cBhvr>
                                    </p:animEffect>
                                    <p:set>
                                      <p:cBhvr>
                                        <p:cTn id="201" dur="1" fill="hold">
                                          <p:stCondLst>
                                            <p:cond delay="1999"/>
                                          </p:stCondLst>
                                        </p:cTn>
                                        <p:tgtEl>
                                          <p:spTgt spid="2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5" presetClass="entr" presetSubtype="0" fill="hold" nodeType="clickEffect">
                                  <p:stCondLst>
                                    <p:cond delay="0"/>
                                  </p:stCondLst>
                                  <p:childTnLst>
                                    <p:set>
                                      <p:cBhvr>
                                        <p:cTn id="205" dur="1" fill="hold">
                                          <p:stCondLst>
                                            <p:cond delay="0"/>
                                          </p:stCondLst>
                                        </p:cTn>
                                        <p:tgtEl>
                                          <p:spTgt spid="24"/>
                                        </p:tgtEl>
                                        <p:attrNameLst>
                                          <p:attrName>style.visibility</p:attrName>
                                        </p:attrNameLst>
                                      </p:cBhvr>
                                      <p:to>
                                        <p:strVal val="visible"/>
                                      </p:to>
                                    </p:set>
                                    <p:anim calcmode="lin" valueType="num">
                                      <p:cBhvr>
                                        <p:cTn id="20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0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0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09" dur="1000" fill="hold"/>
                                        <p:tgtEl>
                                          <p:spTgt spid="24"/>
                                        </p:tgtEl>
                                        <p:attrNameLst>
                                          <p:attrName>ppt_h</p:attrName>
                                        </p:attrNameLst>
                                      </p:cBhvr>
                                      <p:tavLst>
                                        <p:tav tm="0">
                                          <p:val>
                                            <p:strVal val="#ppt_h"/>
                                          </p:val>
                                        </p:tav>
                                        <p:tav tm="100000">
                                          <p:val>
                                            <p:strVal val="#ppt_h"/>
                                          </p:val>
                                        </p:tav>
                                      </p:tavLst>
                                    </p:anim>
                                    <p:anim calcmode="lin" valueType="num">
                                      <p:cBhvr>
                                        <p:cTn id="21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1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1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13" dur="1000" decel="50000">
                                          <p:stCondLst>
                                            <p:cond delay="0"/>
                                          </p:stCondLst>
                                        </p:cTn>
                                        <p:tgtEl>
                                          <p:spTgt spid="24"/>
                                        </p:tgtEl>
                                      </p:cBhvr>
                                    </p:animEffect>
                                  </p:childTnLst>
                                </p:cTn>
                              </p:par>
                              <p:par>
                                <p:cTn id="214" presetID="25" presetClass="entr" presetSubtype="0" fill="hold" nodeType="withEffect">
                                  <p:stCondLst>
                                    <p:cond delay="0"/>
                                  </p:stCondLst>
                                  <p:childTnLst>
                                    <p:set>
                                      <p:cBhvr>
                                        <p:cTn id="215" dur="1" fill="hold">
                                          <p:stCondLst>
                                            <p:cond delay="0"/>
                                          </p:stCondLst>
                                        </p:cTn>
                                        <p:tgtEl>
                                          <p:spTgt spid="25"/>
                                        </p:tgtEl>
                                        <p:attrNameLst>
                                          <p:attrName>style.visibility</p:attrName>
                                        </p:attrNameLst>
                                      </p:cBhvr>
                                      <p:to>
                                        <p:strVal val="visible"/>
                                      </p:to>
                                    </p:set>
                                    <p:anim calcmode="lin" valueType="num">
                                      <p:cBhvr>
                                        <p:cTn id="216"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17"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18"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19" dur="1000" fill="hold"/>
                                        <p:tgtEl>
                                          <p:spTgt spid="25"/>
                                        </p:tgtEl>
                                        <p:attrNameLst>
                                          <p:attrName>ppt_h</p:attrName>
                                        </p:attrNameLst>
                                      </p:cBhvr>
                                      <p:tavLst>
                                        <p:tav tm="0">
                                          <p:val>
                                            <p:strVal val="#ppt_h"/>
                                          </p:val>
                                        </p:tav>
                                        <p:tav tm="100000">
                                          <p:val>
                                            <p:strVal val="#ppt_h"/>
                                          </p:val>
                                        </p:tav>
                                      </p:tavLst>
                                    </p:anim>
                                    <p:anim calcmode="lin" valueType="num">
                                      <p:cBhvr>
                                        <p:cTn id="220"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21"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22"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23" dur="1000" decel="50000">
                                          <p:stCondLst>
                                            <p:cond delay="0"/>
                                          </p:stCondLst>
                                        </p:cTn>
                                        <p:tgtEl>
                                          <p:spTgt spid="25"/>
                                        </p:tgtEl>
                                      </p:cBhvr>
                                    </p:animEffect>
                                  </p:childTnLst>
                                </p:cTn>
                              </p:par>
                            </p:childTnLst>
                          </p:cTn>
                        </p:par>
                      </p:childTnLst>
                    </p:cTn>
                  </p:par>
                  <p:par>
                    <p:cTn id="224" fill="hold">
                      <p:stCondLst>
                        <p:cond delay="indefinite"/>
                      </p:stCondLst>
                      <p:childTnLst>
                        <p:par>
                          <p:cTn id="225" fill="hold">
                            <p:stCondLst>
                              <p:cond delay="0"/>
                            </p:stCondLst>
                            <p:childTnLst>
                              <p:par>
                                <p:cTn id="226" presetID="25" presetClass="entr" presetSubtype="0" fill="hold" grpId="0" nodeType="clickEffect">
                                  <p:stCondLst>
                                    <p:cond delay="0"/>
                                  </p:stCondLst>
                                  <p:childTnLst>
                                    <p:set>
                                      <p:cBhvr>
                                        <p:cTn id="227" dur="1" fill="hold">
                                          <p:stCondLst>
                                            <p:cond delay="0"/>
                                          </p:stCondLst>
                                        </p:cTn>
                                        <p:tgtEl>
                                          <p:spTgt spid="26"/>
                                        </p:tgtEl>
                                        <p:attrNameLst>
                                          <p:attrName>style.visibility</p:attrName>
                                        </p:attrNameLst>
                                      </p:cBhvr>
                                      <p:to>
                                        <p:strVal val="visible"/>
                                      </p:to>
                                    </p:set>
                                    <p:anim calcmode="lin" valueType="num">
                                      <p:cBhvr>
                                        <p:cTn id="228"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29"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30"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31" dur="1000" fill="hold"/>
                                        <p:tgtEl>
                                          <p:spTgt spid="26"/>
                                        </p:tgtEl>
                                        <p:attrNameLst>
                                          <p:attrName>ppt_h</p:attrName>
                                        </p:attrNameLst>
                                      </p:cBhvr>
                                      <p:tavLst>
                                        <p:tav tm="0">
                                          <p:val>
                                            <p:strVal val="#ppt_h"/>
                                          </p:val>
                                        </p:tav>
                                        <p:tav tm="100000">
                                          <p:val>
                                            <p:strVal val="#ppt_h"/>
                                          </p:val>
                                        </p:tav>
                                      </p:tavLst>
                                    </p:anim>
                                    <p:anim calcmode="lin" valueType="num">
                                      <p:cBhvr>
                                        <p:cTn id="232"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33"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34"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35" dur="1000" decel="50000">
                                          <p:stCondLst>
                                            <p:cond delay="0"/>
                                          </p:stCondLst>
                                        </p:cTn>
                                        <p:tgtEl>
                                          <p:spTgt spid="26"/>
                                        </p:tgtEl>
                                      </p:cBhvr>
                                    </p:animEffect>
                                  </p:childTnLst>
                                </p:cTn>
                              </p:par>
                            </p:childTnLst>
                          </p:cTn>
                        </p:par>
                      </p:childTnLst>
                    </p:cTn>
                  </p:par>
                  <p:par>
                    <p:cTn id="236" fill="hold">
                      <p:stCondLst>
                        <p:cond delay="indefinite"/>
                      </p:stCondLst>
                      <p:childTnLst>
                        <p:par>
                          <p:cTn id="237" fill="hold">
                            <p:stCondLst>
                              <p:cond delay="0"/>
                            </p:stCondLst>
                            <p:childTnLst>
                              <p:par>
                                <p:cTn id="238" presetID="4" presetClass="exit" presetSubtype="32" fill="hold" grpId="2" nodeType="clickEffect">
                                  <p:stCondLst>
                                    <p:cond delay="0"/>
                                  </p:stCondLst>
                                  <p:childTnLst>
                                    <p:animEffect transition="out" filter="box(out)">
                                      <p:cBhvr>
                                        <p:cTn id="239" dur="2000"/>
                                        <p:tgtEl>
                                          <p:spTgt spid="26"/>
                                        </p:tgtEl>
                                      </p:cBhvr>
                                    </p:animEffect>
                                    <p:set>
                                      <p:cBhvr>
                                        <p:cTn id="240" dur="1" fill="hold">
                                          <p:stCondLst>
                                            <p:cond delay="1999"/>
                                          </p:stCondLst>
                                        </p:cTn>
                                        <p:tgtEl>
                                          <p:spTgt spid="26"/>
                                        </p:tgtEl>
                                        <p:attrNameLst>
                                          <p:attrName>style.visibility</p:attrName>
                                        </p:attrNameLst>
                                      </p:cBhvr>
                                      <p:to>
                                        <p:strVal val="hidden"/>
                                      </p:to>
                                    </p:set>
                                  </p:childTnLst>
                                </p:cTn>
                              </p:par>
                              <p:par>
                                <p:cTn id="241" presetID="4" presetClass="exit" presetSubtype="32" fill="hold" nodeType="withEffect">
                                  <p:stCondLst>
                                    <p:cond delay="0"/>
                                  </p:stCondLst>
                                  <p:childTnLst>
                                    <p:animEffect transition="out" filter="box(out)">
                                      <p:cBhvr>
                                        <p:cTn id="242" dur="2000"/>
                                        <p:tgtEl>
                                          <p:spTgt spid="24"/>
                                        </p:tgtEl>
                                      </p:cBhvr>
                                    </p:animEffect>
                                    <p:set>
                                      <p:cBhvr>
                                        <p:cTn id="243" dur="1" fill="hold">
                                          <p:stCondLst>
                                            <p:cond delay="1999"/>
                                          </p:stCondLst>
                                        </p:cTn>
                                        <p:tgtEl>
                                          <p:spTgt spid="24"/>
                                        </p:tgtEl>
                                        <p:attrNameLst>
                                          <p:attrName>style.visibility</p:attrName>
                                        </p:attrNameLst>
                                      </p:cBhvr>
                                      <p:to>
                                        <p:strVal val="hidden"/>
                                      </p:to>
                                    </p:set>
                                  </p:childTnLst>
                                </p:cTn>
                              </p:par>
                              <p:par>
                                <p:cTn id="244" presetID="4" presetClass="exit" presetSubtype="32" fill="hold" nodeType="withEffect">
                                  <p:stCondLst>
                                    <p:cond delay="0"/>
                                  </p:stCondLst>
                                  <p:childTnLst>
                                    <p:animEffect transition="out" filter="box(out)">
                                      <p:cBhvr>
                                        <p:cTn id="245" dur="2000"/>
                                        <p:tgtEl>
                                          <p:spTgt spid="25"/>
                                        </p:tgtEl>
                                      </p:cBhvr>
                                    </p:animEffect>
                                    <p:set>
                                      <p:cBhvr>
                                        <p:cTn id="246" dur="1" fill="hold">
                                          <p:stCondLst>
                                            <p:cond delay="1999"/>
                                          </p:stCondLst>
                                        </p:cTn>
                                        <p:tgtEl>
                                          <p:spTgt spid="25"/>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25" presetClass="entr" presetSubtype="0" fill="hold" nodeType="clickEffect">
                                  <p:stCondLst>
                                    <p:cond delay="0"/>
                                  </p:stCondLst>
                                  <p:childTnLst>
                                    <p:set>
                                      <p:cBhvr>
                                        <p:cTn id="250" dur="1" fill="hold">
                                          <p:stCondLst>
                                            <p:cond delay="0"/>
                                          </p:stCondLst>
                                        </p:cTn>
                                        <p:tgtEl>
                                          <p:spTgt spid="27"/>
                                        </p:tgtEl>
                                        <p:attrNameLst>
                                          <p:attrName>style.visibility</p:attrName>
                                        </p:attrNameLst>
                                      </p:cBhvr>
                                      <p:to>
                                        <p:strVal val="visible"/>
                                      </p:to>
                                    </p:set>
                                    <p:anim calcmode="lin" valueType="num">
                                      <p:cBhvr>
                                        <p:cTn id="251"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252"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253"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54" dur="1000" fill="hold"/>
                                        <p:tgtEl>
                                          <p:spTgt spid="27"/>
                                        </p:tgtEl>
                                        <p:attrNameLst>
                                          <p:attrName>ppt_h</p:attrName>
                                        </p:attrNameLst>
                                      </p:cBhvr>
                                      <p:tavLst>
                                        <p:tav tm="0">
                                          <p:val>
                                            <p:strVal val="#ppt_h"/>
                                          </p:val>
                                        </p:tav>
                                        <p:tav tm="100000">
                                          <p:val>
                                            <p:strVal val="#ppt_h"/>
                                          </p:val>
                                        </p:tav>
                                      </p:tavLst>
                                    </p:anim>
                                    <p:anim calcmode="lin" valueType="num">
                                      <p:cBhvr>
                                        <p:cTn id="255"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56"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57"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58" dur="1000" decel="50000">
                                          <p:stCondLst>
                                            <p:cond delay="0"/>
                                          </p:stCondLst>
                                        </p:cTn>
                                        <p:tgtEl>
                                          <p:spTgt spid="27"/>
                                        </p:tgtEl>
                                      </p:cBhvr>
                                    </p:animEffect>
                                  </p:childTnLst>
                                </p:cTn>
                              </p:par>
                            </p:childTnLst>
                          </p:cTn>
                        </p:par>
                      </p:childTnLst>
                    </p:cTn>
                  </p:par>
                  <p:par>
                    <p:cTn id="259" fill="hold">
                      <p:stCondLst>
                        <p:cond delay="indefinite"/>
                      </p:stCondLst>
                      <p:childTnLst>
                        <p:par>
                          <p:cTn id="260" fill="hold">
                            <p:stCondLst>
                              <p:cond delay="0"/>
                            </p:stCondLst>
                            <p:childTnLst>
                              <p:par>
                                <p:cTn id="261" presetID="25" presetClass="entr" presetSubtype="0" fill="hold" grpId="0" nodeType="clickEffect">
                                  <p:stCondLst>
                                    <p:cond delay="0"/>
                                  </p:stCondLst>
                                  <p:childTnLst>
                                    <p:set>
                                      <p:cBhvr>
                                        <p:cTn id="262" dur="1" fill="hold">
                                          <p:stCondLst>
                                            <p:cond delay="0"/>
                                          </p:stCondLst>
                                        </p:cTn>
                                        <p:tgtEl>
                                          <p:spTgt spid="28"/>
                                        </p:tgtEl>
                                        <p:attrNameLst>
                                          <p:attrName>style.visibility</p:attrName>
                                        </p:attrNameLst>
                                      </p:cBhvr>
                                      <p:to>
                                        <p:strVal val="visible"/>
                                      </p:to>
                                    </p:set>
                                    <p:anim calcmode="lin" valueType="num">
                                      <p:cBhvr>
                                        <p:cTn id="26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6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6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66" dur="1000" fill="hold"/>
                                        <p:tgtEl>
                                          <p:spTgt spid="28"/>
                                        </p:tgtEl>
                                        <p:attrNameLst>
                                          <p:attrName>ppt_h</p:attrName>
                                        </p:attrNameLst>
                                      </p:cBhvr>
                                      <p:tavLst>
                                        <p:tav tm="0">
                                          <p:val>
                                            <p:strVal val="#ppt_h"/>
                                          </p:val>
                                        </p:tav>
                                        <p:tav tm="100000">
                                          <p:val>
                                            <p:strVal val="#ppt_h"/>
                                          </p:val>
                                        </p:tav>
                                      </p:tavLst>
                                    </p:anim>
                                    <p:anim calcmode="lin" valueType="num">
                                      <p:cBhvr>
                                        <p:cTn id="26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6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6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70" dur="1000" decel="50000">
                                          <p:stCondLst>
                                            <p:cond delay="0"/>
                                          </p:stCondLst>
                                        </p:cTn>
                                        <p:tgtEl>
                                          <p:spTgt spid="28"/>
                                        </p:tgtEl>
                                      </p:cBhvr>
                                    </p:animEffect>
                                  </p:childTnLst>
                                </p:cTn>
                              </p:par>
                            </p:childTnLst>
                          </p:cTn>
                        </p:par>
                      </p:childTnLst>
                    </p:cTn>
                  </p:par>
                  <p:par>
                    <p:cTn id="271" fill="hold">
                      <p:stCondLst>
                        <p:cond delay="indefinite"/>
                      </p:stCondLst>
                      <p:childTnLst>
                        <p:par>
                          <p:cTn id="272" fill="hold">
                            <p:stCondLst>
                              <p:cond delay="0"/>
                            </p:stCondLst>
                            <p:childTnLst>
                              <p:par>
                                <p:cTn id="273" presetID="4" presetClass="exit" presetSubtype="32" fill="hold" grpId="2" nodeType="clickEffect">
                                  <p:stCondLst>
                                    <p:cond delay="0"/>
                                  </p:stCondLst>
                                  <p:childTnLst>
                                    <p:animEffect transition="out" filter="box(out)">
                                      <p:cBhvr>
                                        <p:cTn id="274" dur="2000"/>
                                        <p:tgtEl>
                                          <p:spTgt spid="28"/>
                                        </p:tgtEl>
                                      </p:cBhvr>
                                    </p:animEffect>
                                    <p:set>
                                      <p:cBhvr>
                                        <p:cTn id="275" dur="1" fill="hold">
                                          <p:stCondLst>
                                            <p:cond delay="1999"/>
                                          </p:stCondLst>
                                        </p:cTn>
                                        <p:tgtEl>
                                          <p:spTgt spid="28"/>
                                        </p:tgtEl>
                                        <p:attrNameLst>
                                          <p:attrName>style.visibility</p:attrName>
                                        </p:attrNameLst>
                                      </p:cBhvr>
                                      <p:to>
                                        <p:strVal val="hidden"/>
                                      </p:to>
                                    </p:set>
                                  </p:childTnLst>
                                </p:cTn>
                              </p:par>
                              <p:par>
                                <p:cTn id="276" presetID="4" presetClass="exit" presetSubtype="32" fill="hold" nodeType="withEffect">
                                  <p:stCondLst>
                                    <p:cond delay="0"/>
                                  </p:stCondLst>
                                  <p:childTnLst>
                                    <p:animEffect transition="out" filter="box(out)">
                                      <p:cBhvr>
                                        <p:cTn id="277" dur="2000"/>
                                        <p:tgtEl>
                                          <p:spTgt spid="27"/>
                                        </p:tgtEl>
                                      </p:cBhvr>
                                    </p:animEffect>
                                    <p:set>
                                      <p:cBhvr>
                                        <p:cTn id="278"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P spid="15" grpId="0" animBg="1"/>
      <p:bldP spid="15" grpId="1" animBg="1"/>
      <p:bldP spid="15" grpId="2" animBg="1"/>
      <p:bldP spid="20" grpId="0" bldLvl="0" animBg="1"/>
      <p:bldP spid="20" grpId="1" animBg="1"/>
      <p:bldP spid="20" grpId="2" animBg="1"/>
      <p:bldP spid="23" grpId="0" bldLvl="0" animBg="1"/>
      <p:bldP spid="23" grpId="1" animBg="1"/>
      <p:bldP spid="23" grpId="2" bldLvl="0" animBg="1"/>
      <p:bldP spid="26" grpId="0" bldLvl="0" animBg="1"/>
      <p:bldP spid="26" grpId="1" animBg="1"/>
      <p:bldP spid="26" grpId="2" bldLvl="0" animBg="1"/>
      <p:bldP spid="28" grpId="0" bldLvl="0" animBg="1"/>
      <p:bldP spid="28" grpId="1" animBg="1"/>
      <p:bldP spid="28" grpId="2"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5" name="图片 4" descr="14_副本"/>
          <p:cNvPicPr>
            <a:picLocks noChangeAspect="1"/>
          </p:cNvPicPr>
          <p:nvPr/>
        </p:nvPicPr>
        <p:blipFill>
          <a:blip r:embed="rId4"/>
          <a:stretch>
            <a:fillRect/>
          </a:stretch>
        </p:blipFill>
        <p:spPr>
          <a:xfrm>
            <a:off x="1231900" y="555625"/>
            <a:ext cx="6430010" cy="43002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67" name="组合 66"/>
          <p:cNvGrpSpPr/>
          <p:nvPr/>
        </p:nvGrpSpPr>
        <p:grpSpPr>
          <a:xfrm>
            <a:off x="470535" y="1763554"/>
            <a:ext cx="2246948" cy="1241108"/>
            <a:chOff x="761" y="3977"/>
            <a:chExt cx="3893" cy="2008"/>
          </a:xfrm>
        </p:grpSpPr>
        <p:grpSp>
          <p:nvGrpSpPr>
            <p:cNvPr id="25" name="组合 24"/>
            <p:cNvGrpSpPr/>
            <p:nvPr/>
          </p:nvGrpSpPr>
          <p:grpSpPr>
            <a:xfrm>
              <a:off x="761" y="3977"/>
              <a:ext cx="3893" cy="2008"/>
              <a:chOff x="3487334" y="2612622"/>
              <a:chExt cx="5610429" cy="2857880"/>
            </a:xfrm>
          </p:grpSpPr>
          <p:sp>
            <p:nvSpPr>
              <p:cNvPr id="26" name="矩形 25"/>
              <p:cNvSpPr/>
              <p:nvPr>
                <p:custDataLst>
                  <p:tags r:id="rId4"/>
                </p:custDataLst>
              </p:nvPr>
            </p:nvSpPr>
            <p:spPr>
              <a:xfrm>
                <a:off x="3487334" y="2612622"/>
                <a:ext cx="5610429" cy="2857880"/>
              </a:xfrm>
              <a:prstGeom prst="rect">
                <a:avLst/>
              </a:prstGeom>
              <a:solidFill>
                <a:srgbClr val="080808"/>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矩形 26"/>
              <p:cNvSpPr/>
              <p:nvPr>
                <p:custDataLst>
                  <p:tags r:id="rId5"/>
                </p:custDataLst>
              </p:nvPr>
            </p:nvSpPr>
            <p:spPr>
              <a:xfrm>
                <a:off x="3888421" y="2699706"/>
                <a:ext cx="4814667" cy="2623324"/>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28" name="文本框 27"/>
            <p:cNvSpPr txBox="1"/>
            <p:nvPr>
              <p:custDataLst>
                <p:tags r:id="rId6"/>
              </p:custDataLst>
            </p:nvPr>
          </p:nvSpPr>
          <p:spPr>
            <a:xfrm>
              <a:off x="1316" y="4347"/>
              <a:ext cx="2786" cy="1343"/>
            </a:xfrm>
            <a:prstGeom prst="rect">
              <a:avLst/>
            </a:prstGeom>
          </p:spPr>
          <p:txBody>
            <a:bodyPr wrap="square">
              <a:spAutoFit/>
            </a:bodyPr>
            <a:p>
              <a:pPr algn="ctr"/>
              <a:r>
                <a:rPr lang="en-US" altLang="zh-CN" sz="2400" b="1">
                  <a:solidFill>
                    <a:srgbClr val="FF0000"/>
                  </a:solidFill>
                  <a:latin typeface="Times New Roman" panose="02020603050405020304" charset="0"/>
                  <a:cs typeface="Times New Roman" panose="02020603050405020304" charset="0"/>
                  <a:sym typeface="+mn-ea"/>
                </a:rPr>
                <a:t>Learning objectives</a:t>
              </a:r>
              <a:endParaRPr lang="en-US" altLang="zh-CN" sz="2400"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grpSp>
      <p:grpSp>
        <p:nvGrpSpPr>
          <p:cNvPr id="5" name="组合 4"/>
          <p:cNvGrpSpPr/>
          <p:nvPr/>
        </p:nvGrpSpPr>
        <p:grpSpPr>
          <a:xfrm>
            <a:off x="5209699" y="434340"/>
            <a:ext cx="392906" cy="973455"/>
            <a:chOff x="2777744" y="2506338"/>
            <a:chExt cx="523882" cy="3302847"/>
          </a:xfrm>
        </p:grpSpPr>
        <p:sp>
          <p:nvSpPr>
            <p:cNvPr id="6" name="矩形 5"/>
            <p:cNvSpPr/>
            <p:nvPr>
              <p:custDataLst>
                <p:tags r:id="rId7"/>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椭圆 6"/>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椭圆 7"/>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9" name="组合 8"/>
          <p:cNvGrpSpPr/>
          <p:nvPr/>
        </p:nvGrpSpPr>
        <p:grpSpPr>
          <a:xfrm>
            <a:off x="5602129" y="434340"/>
            <a:ext cx="392906" cy="973455"/>
            <a:chOff x="2777744" y="2506338"/>
            <a:chExt cx="523882" cy="3302847"/>
          </a:xfrm>
        </p:grpSpPr>
        <p:sp>
          <p:nvSpPr>
            <p:cNvPr id="10" name="矩形 9"/>
            <p:cNvSpPr/>
            <p:nvPr>
              <p:custDataLst>
                <p:tags r:id="rId10"/>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椭圆 10"/>
            <p:cNvSpPr/>
            <p:nvPr>
              <p:custDataLst>
                <p:tags r:id="rId11"/>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椭圆 12"/>
            <p:cNvSpPr/>
            <p:nvPr>
              <p:custDataLst>
                <p:tags r:id="rId12"/>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9" name="组合 28"/>
          <p:cNvGrpSpPr/>
          <p:nvPr/>
        </p:nvGrpSpPr>
        <p:grpSpPr>
          <a:xfrm>
            <a:off x="5214938" y="1549241"/>
            <a:ext cx="392906" cy="973455"/>
            <a:chOff x="2777744" y="2506338"/>
            <a:chExt cx="523882" cy="3302847"/>
          </a:xfrm>
        </p:grpSpPr>
        <p:sp>
          <p:nvSpPr>
            <p:cNvPr id="30" name="矩形 29"/>
            <p:cNvSpPr/>
            <p:nvPr>
              <p:custDataLst>
                <p:tags r:id="rId13"/>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1" name="椭圆 30"/>
            <p:cNvSpPr/>
            <p:nvPr>
              <p:custDataLst>
                <p:tags r:id="rId14"/>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2" name="椭圆 31"/>
            <p:cNvSpPr/>
            <p:nvPr>
              <p:custDataLst>
                <p:tags r:id="rId15"/>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33" name="组合 32"/>
          <p:cNvGrpSpPr/>
          <p:nvPr/>
        </p:nvGrpSpPr>
        <p:grpSpPr>
          <a:xfrm>
            <a:off x="5607368" y="1549241"/>
            <a:ext cx="392906" cy="973455"/>
            <a:chOff x="2777744" y="2506338"/>
            <a:chExt cx="523882" cy="3302847"/>
          </a:xfrm>
        </p:grpSpPr>
        <p:sp>
          <p:nvSpPr>
            <p:cNvPr id="34" name="矩形 33"/>
            <p:cNvSpPr/>
            <p:nvPr>
              <p:custDataLst>
                <p:tags r:id="rId16"/>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5" name="椭圆 34"/>
            <p:cNvSpPr/>
            <p:nvPr>
              <p:custDataLst>
                <p:tags r:id="rId17"/>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6" name="椭圆 35"/>
            <p:cNvSpPr/>
            <p:nvPr>
              <p:custDataLst>
                <p:tags r:id="rId18"/>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37" name="组合 36"/>
          <p:cNvGrpSpPr/>
          <p:nvPr/>
        </p:nvGrpSpPr>
        <p:grpSpPr>
          <a:xfrm>
            <a:off x="5220653" y="2636996"/>
            <a:ext cx="392906" cy="973455"/>
            <a:chOff x="2777744" y="2506338"/>
            <a:chExt cx="523882" cy="3302847"/>
          </a:xfrm>
        </p:grpSpPr>
        <p:sp>
          <p:nvSpPr>
            <p:cNvPr id="38" name="矩形 37"/>
            <p:cNvSpPr/>
            <p:nvPr>
              <p:custDataLst>
                <p:tags r:id="rId19"/>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9" name="椭圆 38"/>
            <p:cNvSpPr/>
            <p:nvPr>
              <p:custDataLst>
                <p:tags r:id="rId20"/>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0" name="椭圆 39"/>
            <p:cNvSpPr/>
            <p:nvPr>
              <p:custDataLst>
                <p:tags r:id="rId21"/>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1" name="组合 40"/>
          <p:cNvGrpSpPr/>
          <p:nvPr/>
        </p:nvGrpSpPr>
        <p:grpSpPr>
          <a:xfrm>
            <a:off x="5613083" y="2636996"/>
            <a:ext cx="392906" cy="973455"/>
            <a:chOff x="2777744" y="2506338"/>
            <a:chExt cx="523882" cy="3302847"/>
          </a:xfrm>
        </p:grpSpPr>
        <p:sp>
          <p:nvSpPr>
            <p:cNvPr id="42" name="矩形 41"/>
            <p:cNvSpPr/>
            <p:nvPr>
              <p:custDataLst>
                <p:tags r:id="rId22"/>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3" name="椭圆 42"/>
            <p:cNvSpPr/>
            <p:nvPr>
              <p:custDataLst>
                <p:tags r:id="rId23"/>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4" name="椭圆 43"/>
            <p:cNvSpPr/>
            <p:nvPr>
              <p:custDataLst>
                <p:tags r:id="rId24"/>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5" name="组合 44"/>
          <p:cNvGrpSpPr/>
          <p:nvPr/>
        </p:nvGrpSpPr>
        <p:grpSpPr>
          <a:xfrm>
            <a:off x="5234464" y="3773805"/>
            <a:ext cx="392906" cy="973455"/>
            <a:chOff x="2777744" y="2506338"/>
            <a:chExt cx="523882" cy="3302847"/>
          </a:xfrm>
        </p:grpSpPr>
        <p:sp>
          <p:nvSpPr>
            <p:cNvPr id="46" name="矩形 45"/>
            <p:cNvSpPr/>
            <p:nvPr>
              <p:custDataLst>
                <p:tags r:id="rId25"/>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7" name="椭圆 46"/>
            <p:cNvSpPr/>
            <p:nvPr>
              <p:custDataLst>
                <p:tags r:id="rId26"/>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椭圆 47"/>
            <p:cNvSpPr/>
            <p:nvPr>
              <p:custDataLst>
                <p:tags r:id="rId27"/>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9" name="组合 48"/>
          <p:cNvGrpSpPr/>
          <p:nvPr/>
        </p:nvGrpSpPr>
        <p:grpSpPr>
          <a:xfrm>
            <a:off x="5626894" y="3773805"/>
            <a:ext cx="392906" cy="973455"/>
            <a:chOff x="2777744" y="2506338"/>
            <a:chExt cx="523882" cy="3302847"/>
          </a:xfrm>
        </p:grpSpPr>
        <p:sp>
          <p:nvSpPr>
            <p:cNvPr id="50" name="矩形 49"/>
            <p:cNvSpPr/>
            <p:nvPr>
              <p:custDataLst>
                <p:tags r:id="rId28"/>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1" name="椭圆 50"/>
            <p:cNvSpPr/>
            <p:nvPr>
              <p:custDataLst>
                <p:tags r:id="rId29"/>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2" name="椭圆 51"/>
            <p:cNvSpPr/>
            <p:nvPr>
              <p:custDataLst>
                <p:tags r:id="rId30"/>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31"/>
            </p:custDataLst>
          </p:nvPr>
        </p:nvSpPr>
        <p:spPr>
          <a:xfrm>
            <a:off x="3588385" y="634365"/>
            <a:ext cx="4236720" cy="55689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1. </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了解故事梗概</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6" name="缺角矩形 55"/>
          <p:cNvSpPr/>
          <p:nvPr>
            <p:custDataLst>
              <p:tags r:id="rId32"/>
            </p:custDataLst>
          </p:nvPr>
        </p:nvSpPr>
        <p:spPr>
          <a:xfrm>
            <a:off x="3588385" y="1760855"/>
            <a:ext cx="4236720" cy="544830"/>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2. 拉波夫叙事介绍</a:t>
            </a:r>
            <a:endPar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8" name="缺角矩形 57"/>
          <p:cNvSpPr/>
          <p:nvPr>
            <p:custDataLst>
              <p:tags r:id="rId33"/>
            </p:custDataLst>
          </p:nvPr>
        </p:nvSpPr>
        <p:spPr>
          <a:xfrm>
            <a:off x="3588385" y="2821305"/>
            <a:ext cx="4236720" cy="55562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3. 拉波夫叙事应用</a:t>
            </a:r>
            <a:r>
              <a:rPr lang="en-US" altLang="zh-CN" sz="2800" b="1">
                <a:solidFill>
                  <a:schemeClr val="tx1"/>
                </a:solidFill>
              </a:rPr>
              <a:t> </a:t>
            </a:r>
            <a:endParaRPr lang="en-US" altLang="zh-CN" sz="2800" b="1">
              <a:solidFill>
                <a:schemeClr val="tx1"/>
              </a:solidFill>
            </a:endParaRPr>
          </a:p>
        </p:txBody>
      </p:sp>
      <p:sp>
        <p:nvSpPr>
          <p:cNvPr id="59" name="缺角矩形 58"/>
          <p:cNvSpPr/>
          <p:nvPr>
            <p:custDataLst>
              <p:tags r:id="rId34"/>
            </p:custDataLst>
          </p:nvPr>
        </p:nvSpPr>
        <p:spPr>
          <a:xfrm>
            <a:off x="3588385" y="3994150"/>
            <a:ext cx="4236720" cy="532130"/>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4. 作品</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赏析</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5124" name="图片 6" descr="logo横版 png"/>
          <p:cNvPicPr>
            <a:picLocks noChangeAspect="1"/>
          </p:cNvPicPr>
          <p:nvPr/>
        </p:nvPicPr>
        <p:blipFill>
          <a:blip r:embed="rId3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5"/>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9"/>
                                        </p:tgtEl>
                                        <p:attrNameLst>
                                          <p:attrName>ppt_x</p:attrName>
                                          <p:attrName>ppt_y</p:attrName>
                                        </p:attrNameLst>
                                      </p:cBhvr>
                                      <p:rCtr x="11940" y="185"/>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42" presetClass="path" presetSubtype="0" accel="50000" decel="50000" fill="hold" nodeType="withEffect">
                                  <p:stCondLst>
                                    <p:cond delay="0"/>
                                  </p:stCondLst>
                                  <p:childTnLst>
                                    <p:animMotion origin="layout" path="M 5E-6 -3.7037E-6 L -0.21836 0.00371 " pathEditMode="relative" rAng="0" ptsTypes="AA">
                                      <p:cBhvr>
                                        <p:cTn id="22" dur="2000" fill="hold"/>
                                        <p:tgtEl>
                                          <p:spTgt spid="29"/>
                                        </p:tgtEl>
                                        <p:attrNameLst>
                                          <p:attrName>ppt_x</p:attrName>
                                          <p:attrName>ppt_y</p:attrName>
                                        </p:attrNameLst>
                                      </p:cBhvr>
                                      <p:rCtr x="-10924" y="185"/>
                                    </p:animMotion>
                                  </p:childTnLst>
                                </p:cTn>
                              </p:par>
                              <p:par>
                                <p:cTn id="23" presetID="42" presetClass="path" presetSubtype="0" accel="50000" decel="50000" fill="hold" nodeType="withEffect">
                                  <p:stCondLst>
                                    <p:cond delay="0"/>
                                  </p:stCondLst>
                                  <p:childTnLst>
                                    <p:animMotion origin="layout" path="M -3.75E-6 -3.7037E-6 L 0.23881 0.00371 " pathEditMode="relative" rAng="0" ptsTypes="AA">
                                      <p:cBhvr>
                                        <p:cTn id="24" dur="2000" fill="hold"/>
                                        <p:tgtEl>
                                          <p:spTgt spid="33"/>
                                        </p:tgtEl>
                                        <p:attrNameLst>
                                          <p:attrName>ppt_x</p:attrName>
                                          <p:attrName>ppt_y</p:attrName>
                                        </p:attrNameLst>
                                      </p:cBhvr>
                                      <p:rCtr x="11940" y="185"/>
                                    </p:animMotion>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42" presetClass="path" presetSubtype="0" accel="50000" decel="50000" fill="hold" nodeType="withEffect">
                                  <p:stCondLst>
                                    <p:cond delay="0"/>
                                  </p:stCondLst>
                                  <p:childTnLst>
                                    <p:animMotion origin="layout" path="M 5E-6 -3.7037E-6 L -0.21836 0.00371 " pathEditMode="relative" rAng="0" ptsTypes="AA">
                                      <p:cBhvr>
                                        <p:cTn id="32" dur="2000" fill="hold"/>
                                        <p:tgtEl>
                                          <p:spTgt spid="37"/>
                                        </p:tgtEl>
                                        <p:attrNameLst>
                                          <p:attrName>ppt_x</p:attrName>
                                          <p:attrName>ppt_y</p:attrName>
                                        </p:attrNameLst>
                                      </p:cBhvr>
                                      <p:rCtr x="-10924" y="185"/>
                                    </p:animMotion>
                                  </p:childTnLst>
                                </p:cTn>
                              </p:par>
                              <p:par>
                                <p:cTn id="33" presetID="42" presetClass="path" presetSubtype="0" accel="50000" decel="50000" fill="hold" nodeType="withEffect">
                                  <p:stCondLst>
                                    <p:cond delay="0"/>
                                  </p:stCondLst>
                                  <p:childTnLst>
                                    <p:animMotion origin="layout" path="M -3.75E-6 -3.7037E-6 L 0.23881 0.00371 " pathEditMode="relative" rAng="0" ptsTypes="AA">
                                      <p:cBhvr>
                                        <p:cTn id="34" dur="2000" fill="hold"/>
                                        <p:tgtEl>
                                          <p:spTgt spid="41"/>
                                        </p:tgtEl>
                                        <p:attrNameLst>
                                          <p:attrName>ppt_x</p:attrName>
                                          <p:attrName>ppt_y</p:attrName>
                                        </p:attrNameLst>
                                      </p:cBhvr>
                                      <p:rCtr x="11940" y="185"/>
                                    </p:animMotion>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42" presetClass="path" presetSubtype="0" accel="50000" decel="50000" fill="hold" nodeType="withEffect">
                                  <p:stCondLst>
                                    <p:cond delay="0"/>
                                  </p:stCondLst>
                                  <p:childTnLst>
                                    <p:animMotion origin="layout" path="M 5E-6 -3.7037E-6 L -0.21836 0.00371 " pathEditMode="relative" rAng="0" ptsTypes="AA">
                                      <p:cBhvr>
                                        <p:cTn id="42" dur="2000" fill="hold"/>
                                        <p:tgtEl>
                                          <p:spTgt spid="45"/>
                                        </p:tgtEl>
                                        <p:attrNameLst>
                                          <p:attrName>ppt_x</p:attrName>
                                          <p:attrName>ppt_y</p:attrName>
                                        </p:attrNameLst>
                                      </p:cBhvr>
                                      <p:rCtr x="-10924" y="185"/>
                                    </p:animMotion>
                                  </p:childTnLst>
                                </p:cTn>
                              </p:par>
                              <p:par>
                                <p:cTn id="43" presetID="42" presetClass="path" presetSubtype="0" accel="50000" decel="50000" fill="hold" nodeType="withEffect">
                                  <p:stCondLst>
                                    <p:cond delay="0"/>
                                  </p:stCondLst>
                                  <p:childTnLst>
                                    <p:animMotion origin="layout" path="M -3.75E-6 -3.7037E-6 L 0.23881 0.00371 " pathEditMode="relative" rAng="0" ptsTypes="AA">
                                      <p:cBhvr>
                                        <p:cTn id="44" dur="2000" fill="hold"/>
                                        <p:tgtEl>
                                          <p:spTgt spid="49"/>
                                        </p:tgtEl>
                                        <p:attrNameLst>
                                          <p:attrName>ppt_x</p:attrName>
                                          <p:attrName>ppt_y</p:attrName>
                                        </p:attrNameLst>
                                      </p:cBhvr>
                                      <p:rCtr x="11940" y="185"/>
                                    </p:animMotion>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 calcmode="lin" valueType="num">
                                      <p:cBhvr>
                                        <p:cTn id="59" dur="500" fill="hold"/>
                                        <p:tgtEl>
                                          <p:spTgt spid="56"/>
                                        </p:tgtEl>
                                        <p:attrNameLst>
                                          <p:attrName>style.rotation</p:attrName>
                                        </p:attrNameLst>
                                      </p:cBhvr>
                                      <p:tavLst>
                                        <p:tav tm="0">
                                          <p:val>
                                            <p:fltVal val="360"/>
                                          </p:val>
                                        </p:tav>
                                        <p:tav tm="100000">
                                          <p:val>
                                            <p:fltVal val="0"/>
                                          </p:val>
                                        </p:tav>
                                      </p:tavLst>
                                    </p:anim>
                                    <p:animEffect transition="in" filter="fade">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fltVal val="0"/>
                                          </p:val>
                                        </p:tav>
                                        <p:tav tm="100000">
                                          <p:val>
                                            <p:strVal val="#ppt_w"/>
                                          </p:val>
                                        </p:tav>
                                      </p:tavLst>
                                    </p:anim>
                                    <p:anim calcmode="lin" valueType="num">
                                      <p:cBhvr>
                                        <p:cTn id="66" dur="500" fill="hold"/>
                                        <p:tgtEl>
                                          <p:spTgt spid="58"/>
                                        </p:tgtEl>
                                        <p:attrNameLst>
                                          <p:attrName>ppt_h</p:attrName>
                                        </p:attrNameLst>
                                      </p:cBhvr>
                                      <p:tavLst>
                                        <p:tav tm="0">
                                          <p:val>
                                            <p:fltVal val="0"/>
                                          </p:val>
                                        </p:tav>
                                        <p:tav tm="100000">
                                          <p:val>
                                            <p:strVal val="#ppt_h"/>
                                          </p:val>
                                        </p:tav>
                                      </p:tavLst>
                                    </p:anim>
                                    <p:anim calcmode="lin" valueType="num">
                                      <p:cBhvr>
                                        <p:cTn id="67" dur="500" fill="hold"/>
                                        <p:tgtEl>
                                          <p:spTgt spid="58"/>
                                        </p:tgtEl>
                                        <p:attrNameLst>
                                          <p:attrName>style.rotation</p:attrName>
                                        </p:attrNameLst>
                                      </p:cBhvr>
                                      <p:tavLst>
                                        <p:tav tm="0">
                                          <p:val>
                                            <p:fltVal val="360"/>
                                          </p:val>
                                        </p:tav>
                                        <p:tav tm="100000">
                                          <p:val>
                                            <p:fltVal val="0"/>
                                          </p:val>
                                        </p:tav>
                                      </p:tavLst>
                                    </p:anim>
                                    <p:animEffect transition="in" filter="fade">
                                      <p:cBhvr>
                                        <p:cTn id="68" dur="5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p:cTn id="73" dur="500" fill="hold"/>
                                        <p:tgtEl>
                                          <p:spTgt spid="59"/>
                                        </p:tgtEl>
                                        <p:attrNameLst>
                                          <p:attrName>ppt_w</p:attrName>
                                        </p:attrNameLst>
                                      </p:cBhvr>
                                      <p:tavLst>
                                        <p:tav tm="0">
                                          <p:val>
                                            <p:fltVal val="0"/>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anim calcmode="lin" valueType="num">
                                      <p:cBhvr>
                                        <p:cTn id="75" dur="500" fill="hold"/>
                                        <p:tgtEl>
                                          <p:spTgt spid="59"/>
                                        </p:tgtEl>
                                        <p:attrNameLst>
                                          <p:attrName>style.rotation</p:attrName>
                                        </p:attrNameLst>
                                      </p:cBhvr>
                                      <p:tavLst>
                                        <p:tav tm="0">
                                          <p:val>
                                            <p:fltVal val="360"/>
                                          </p:val>
                                        </p:tav>
                                        <p:tav tm="100000">
                                          <p:val>
                                            <p:fltVal val="0"/>
                                          </p:val>
                                        </p:tav>
                                      </p:tavLst>
                                    </p:anim>
                                    <p:animEffect transition="in" filter="fade">
                                      <p:cBhvr>
                                        <p:cTn id="7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P spid="56" grpId="0" bldLvl="0" animBg="1"/>
      <p:bldP spid="56" grpId="1" animBg="1"/>
      <p:bldP spid="58" grpId="0" bldLvl="0" animBg="1"/>
      <p:bldP spid="58" grpId="1" animBg="1"/>
      <p:bldP spid="59" grpId="0" bldLvl="0" animBg="1"/>
      <p:bldP spid="5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86817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a:solidFill>
                  <a:schemeClr val="tx1"/>
                </a:solidFill>
              </a:rPr>
              <a:t>1. </a:t>
            </a:r>
            <a:r>
              <a:rPr lang="zh-CN" altLang="en-US" sz="3200">
                <a:solidFill>
                  <a:schemeClr val="tx1"/>
                </a:solidFill>
              </a:rPr>
              <a:t>了解故事梗概</a:t>
            </a:r>
            <a:endParaRPr lang="zh-CN" altLang="en-US" sz="3200">
              <a:solidFill>
                <a:schemeClr val="tx1"/>
              </a:solidFill>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1"/>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1</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pic>
        <p:nvPicPr>
          <p:cNvPr id="5" name="图片 4" descr="984fbb2f818945518ca8cb8bd1e9e885_th"/>
          <p:cNvPicPr>
            <a:picLocks noChangeAspect="1"/>
          </p:cNvPicPr>
          <p:nvPr/>
        </p:nvPicPr>
        <p:blipFill>
          <a:blip r:embed="rId12"/>
          <a:stretch>
            <a:fillRect/>
          </a:stretch>
        </p:blipFill>
        <p:spPr>
          <a:xfrm>
            <a:off x="-36195" y="1995170"/>
            <a:ext cx="2477770" cy="3377565"/>
          </a:xfrm>
          <a:prstGeom prst="rect">
            <a:avLst/>
          </a:prstGeom>
        </p:spPr>
      </p:pic>
      <p:pic>
        <p:nvPicPr>
          <p:cNvPr id="5124" name="图片 6" descr="logo横版 png"/>
          <p:cNvPicPr>
            <a:picLocks noChangeAspect="1"/>
          </p:cNvPicPr>
          <p:nvPr/>
        </p:nvPicPr>
        <p:blipFill>
          <a:blip r:embed="rId13"/>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372110" y="194945"/>
            <a:ext cx="8399780" cy="4501515"/>
          </a:xfrm>
          <a:prstGeom prst="rect">
            <a:avLst/>
          </a:prstGeom>
        </p:spPr>
        <p:txBody>
          <a:bodyPr wrap="square">
            <a:noAutofit/>
          </a:bodyPr>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My wife and I wanted to share our new home with family and friends by hosting a small gathering in the early summer. She had prepared lots of snacks, while my job was to have the backyard in order.</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There was plenty of space for the kids to run and play. There was just one thing I hadn’t counted on: my brother chose to bring his dog Toby, a 50-pound ball of fire. Though friendly, he could easily knock over my niece’s small boys and my six-month-old granddaughter. So, when my brother showed up, I asked him to watch Toby and keep him outside.</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My plan was working out just fine. Toby was using up his energy by running back and forth in the backyard and giving the kids plenty of room. Unexpectedly, after supper, the weather changed. It started to rain and everyone went indoors.</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It was an awkward moment. I didn't want Toby to be running around in the house, and my brother wasn’t happy with driving home with a wet dog. Eventually, my brother decided to leave rather than force the issue.</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p:txBody>
      </p:sp>
      <p:cxnSp>
        <p:nvCxnSpPr>
          <p:cNvPr id="6" name="直接连接符 5"/>
          <p:cNvCxnSpPr/>
          <p:nvPr/>
        </p:nvCxnSpPr>
        <p:spPr>
          <a:xfrm flipV="1">
            <a:off x="2592070" y="1131570"/>
            <a:ext cx="270002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3131820" y="699135"/>
            <a:ext cx="1287780" cy="433070"/>
          </a:xfrm>
          <a:prstGeom prst="rect">
            <a:avLst/>
          </a:prstGeom>
          <a:solidFill>
            <a:schemeClr val="bg1"/>
          </a:solidFill>
        </p:spPr>
        <p:txBody>
          <a:bodyPr wrap="square" rtlCol="0">
            <a:noAutofit/>
          </a:bodyPr>
          <a:p>
            <a:pPr algn="ctr"/>
            <a:r>
              <a:rPr lang="en-US" altLang="zh-CN" sz="2400">
                <a:latin typeface="Times New Roman" panose="02020603050405020304" charset="0"/>
                <a:cs typeface="Times New Roman" panose="02020603050405020304" charset="0"/>
              </a:rPr>
              <a:t>sth.</a:t>
            </a:r>
            <a:endParaRPr lang="en-US" altLang="zh-CN" sz="2400">
              <a:latin typeface="Times New Roman" panose="02020603050405020304" charset="0"/>
              <a:cs typeface="Times New Roman" panose="02020603050405020304" charset="0"/>
            </a:endParaRPr>
          </a:p>
        </p:txBody>
      </p:sp>
      <p:sp>
        <p:nvSpPr>
          <p:cNvPr id="8" name="圆角矩形 7"/>
          <p:cNvSpPr/>
          <p:nvPr/>
        </p:nvSpPr>
        <p:spPr>
          <a:xfrm>
            <a:off x="5363845" y="132715"/>
            <a:ext cx="3070225" cy="97409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使某事井然有序；</a:t>
            </a:r>
            <a:endParaRPr lang="zh-CN" altLang="en-US" sz="2400">
              <a:solidFill>
                <a:schemeClr val="tx1"/>
              </a:solidFill>
              <a:latin typeface="宋体" panose="02010600030101010101" pitchFamily="2" charset="-122"/>
              <a:ea typeface="宋体" panose="02010600030101010101" pitchFamily="2" charset="-122"/>
            </a:endParaRPr>
          </a:p>
          <a:p>
            <a:pPr algn="ctr"/>
            <a:r>
              <a:rPr lang="zh-CN" altLang="en-US" sz="2400">
                <a:solidFill>
                  <a:schemeClr val="tx1"/>
                </a:solidFill>
                <a:latin typeface="宋体" panose="02010600030101010101" pitchFamily="2" charset="-122"/>
                <a:ea typeface="宋体" panose="02010600030101010101" pitchFamily="2" charset="-122"/>
              </a:rPr>
              <a:t>将某事安排妥当</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9" name="直接连接符 8"/>
          <p:cNvCxnSpPr/>
          <p:nvPr/>
        </p:nvCxnSpPr>
        <p:spPr>
          <a:xfrm flipV="1">
            <a:off x="1907540" y="1719580"/>
            <a:ext cx="122428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395605" y="2067560"/>
            <a:ext cx="122428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5147945" y="2079625"/>
            <a:ext cx="122428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flipV="1">
            <a:off x="6660515" y="2355215"/>
            <a:ext cx="122428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flipV="1">
            <a:off x="2124075" y="3003550"/>
            <a:ext cx="230378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flipV="1">
            <a:off x="467360" y="3279775"/>
            <a:ext cx="153543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flipV="1">
            <a:off x="3131820" y="4155440"/>
            <a:ext cx="2088515"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3563620" y="3939540"/>
            <a:ext cx="290830" cy="199390"/>
          </a:xfrm>
          <a:prstGeom prst="rect">
            <a:avLst/>
          </a:prstGeom>
          <a:solidFill>
            <a:schemeClr val="bg1"/>
          </a:solidFill>
        </p:spPr>
        <p:txBody>
          <a:bodyPr wrap="square" rtlCol="0">
            <a:noAutofit/>
          </a:bodyPr>
          <a:p>
            <a:endParaRPr lang="zh-CN" altLang="en-US"/>
          </a:p>
        </p:txBody>
      </p:sp>
      <p:cxnSp>
        <p:nvCxnSpPr>
          <p:cNvPr id="24" name="直接连接符 23"/>
          <p:cNvCxnSpPr/>
          <p:nvPr/>
        </p:nvCxnSpPr>
        <p:spPr>
          <a:xfrm flipV="1">
            <a:off x="5652135" y="4515485"/>
            <a:ext cx="165608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6" name="圆角矩形 25"/>
          <p:cNvSpPr/>
          <p:nvPr/>
        </p:nvSpPr>
        <p:spPr>
          <a:xfrm>
            <a:off x="899795" y="915035"/>
            <a:ext cx="3823970" cy="59817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预料到；考虑到；想到</a:t>
            </a:r>
            <a:endParaRPr lang="zh-CN" altLang="en-US" sz="2400">
              <a:solidFill>
                <a:schemeClr val="tx1"/>
              </a:solidFill>
              <a:latin typeface="宋体" panose="02010600030101010101" pitchFamily="2" charset="-122"/>
              <a:ea typeface="宋体" panose="02010600030101010101" pitchFamily="2" charset="-122"/>
            </a:endParaRPr>
          </a:p>
        </p:txBody>
      </p:sp>
      <p:sp>
        <p:nvSpPr>
          <p:cNvPr id="27" name="圆角矩形 26"/>
          <p:cNvSpPr/>
          <p:nvPr/>
        </p:nvSpPr>
        <p:spPr>
          <a:xfrm>
            <a:off x="251460" y="1133475"/>
            <a:ext cx="4874895" cy="59817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（喻）精力充沛、充满激情的人</a:t>
            </a:r>
            <a:endParaRPr lang="zh-CN" altLang="en-US" sz="2400">
              <a:solidFill>
                <a:schemeClr val="tx1"/>
              </a:solidFill>
              <a:latin typeface="宋体" panose="02010600030101010101" pitchFamily="2" charset="-122"/>
              <a:ea typeface="宋体" panose="02010600030101010101" pitchFamily="2" charset="-122"/>
            </a:endParaRPr>
          </a:p>
        </p:txBody>
      </p:sp>
      <p:sp>
        <p:nvSpPr>
          <p:cNvPr id="28" name="圆角矩形 27"/>
          <p:cNvSpPr/>
          <p:nvPr/>
        </p:nvSpPr>
        <p:spPr>
          <a:xfrm>
            <a:off x="5076190" y="1275080"/>
            <a:ext cx="1285875" cy="50863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撞倒</a:t>
            </a:r>
            <a:endParaRPr lang="zh-CN" altLang="en-US" sz="2400">
              <a:solidFill>
                <a:schemeClr val="tx1"/>
              </a:solidFill>
              <a:latin typeface="宋体" panose="02010600030101010101" pitchFamily="2" charset="-122"/>
              <a:ea typeface="宋体" panose="02010600030101010101" pitchFamily="2" charset="-122"/>
            </a:endParaRPr>
          </a:p>
        </p:txBody>
      </p:sp>
      <p:sp>
        <p:nvSpPr>
          <p:cNvPr id="29" name="圆角矩形 28"/>
          <p:cNvSpPr/>
          <p:nvPr/>
        </p:nvSpPr>
        <p:spPr>
          <a:xfrm>
            <a:off x="6156325" y="1566545"/>
            <a:ext cx="219265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出现，到场</a:t>
            </a:r>
            <a:endParaRPr lang="zh-CN" altLang="en-US" sz="2400">
              <a:solidFill>
                <a:schemeClr val="tx1"/>
              </a:solidFill>
              <a:latin typeface="宋体" panose="02010600030101010101" pitchFamily="2" charset="-122"/>
              <a:ea typeface="宋体" panose="02010600030101010101" pitchFamily="2" charset="-122"/>
            </a:endParaRPr>
          </a:p>
        </p:txBody>
      </p:sp>
      <p:sp>
        <p:nvSpPr>
          <p:cNvPr id="30" name="圆角矩形 29"/>
          <p:cNvSpPr/>
          <p:nvPr/>
        </p:nvSpPr>
        <p:spPr>
          <a:xfrm>
            <a:off x="2124075" y="2211705"/>
            <a:ext cx="181927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进展顺利</a:t>
            </a:r>
            <a:endParaRPr lang="zh-CN" altLang="en-US" sz="2400">
              <a:solidFill>
                <a:schemeClr val="tx1"/>
              </a:solidFill>
              <a:latin typeface="宋体" panose="02010600030101010101" pitchFamily="2" charset="-122"/>
              <a:ea typeface="宋体" panose="02010600030101010101" pitchFamily="2" charset="-122"/>
            </a:endParaRPr>
          </a:p>
        </p:txBody>
      </p:sp>
      <p:sp>
        <p:nvSpPr>
          <p:cNvPr id="31" name="圆角矩形 30"/>
          <p:cNvSpPr/>
          <p:nvPr/>
        </p:nvSpPr>
        <p:spPr>
          <a:xfrm>
            <a:off x="252730" y="2478405"/>
            <a:ext cx="181927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来来回回</a:t>
            </a:r>
            <a:endParaRPr lang="zh-CN" altLang="en-US" sz="2400">
              <a:solidFill>
                <a:schemeClr val="tx1"/>
              </a:solidFill>
              <a:latin typeface="宋体" panose="02010600030101010101" pitchFamily="2" charset="-122"/>
              <a:ea typeface="宋体" panose="02010600030101010101" pitchFamily="2" charset="-122"/>
            </a:endParaRPr>
          </a:p>
        </p:txBody>
      </p:sp>
      <p:sp>
        <p:nvSpPr>
          <p:cNvPr id="32" name="圆角矩形 31"/>
          <p:cNvSpPr/>
          <p:nvPr/>
        </p:nvSpPr>
        <p:spPr>
          <a:xfrm>
            <a:off x="2771775" y="3081020"/>
            <a:ext cx="2959100" cy="84201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sym typeface="+mn-ea"/>
              </a:rPr>
              <a:t>对</a:t>
            </a:r>
            <a:r>
              <a:rPr lang="en-US" altLang="zh-CN" sz="2400">
                <a:solidFill>
                  <a:schemeClr val="tx1"/>
                </a:solidFill>
                <a:latin typeface="宋体" panose="02010600030101010101" pitchFamily="2" charset="-122"/>
                <a:ea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sym typeface="+mn-ea"/>
              </a:rPr>
              <a:t>高兴；</a:t>
            </a:r>
            <a:r>
              <a:rPr lang="en-US" altLang="zh-CN" sz="2400">
                <a:solidFill>
                  <a:schemeClr val="tx1"/>
                </a:solidFill>
                <a:latin typeface="宋体" panose="02010600030101010101" pitchFamily="2" charset="-122"/>
                <a:ea typeface="宋体" panose="02010600030101010101" pitchFamily="2" charset="-122"/>
              </a:rPr>
              <a:t> </a:t>
            </a:r>
            <a:endParaRPr lang="en-US" altLang="zh-CN" sz="2400">
              <a:solidFill>
                <a:schemeClr val="tx1"/>
              </a:solidFill>
              <a:latin typeface="宋体" panose="02010600030101010101" pitchFamily="2" charset="-122"/>
              <a:ea typeface="宋体" panose="02010600030101010101" pitchFamily="2" charset="-122"/>
            </a:endParaRPr>
          </a:p>
          <a:p>
            <a:pPr algn="ctr"/>
            <a:r>
              <a:rPr lang="zh-CN" altLang="en-US" sz="2400">
                <a:solidFill>
                  <a:schemeClr val="tx1"/>
                </a:solidFill>
                <a:latin typeface="宋体" panose="02010600030101010101" pitchFamily="2" charset="-122"/>
                <a:ea typeface="宋体" panose="02010600030101010101" pitchFamily="2" charset="-122"/>
              </a:rPr>
              <a:t>对</a:t>
            </a:r>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感到满意</a:t>
            </a:r>
            <a:r>
              <a:rPr lang="en-US" altLang="zh-CN" sz="2400">
                <a:solidFill>
                  <a:schemeClr val="tx1"/>
                </a:solidFill>
                <a:latin typeface="宋体" panose="02010600030101010101" pitchFamily="2" charset="-122"/>
                <a:ea typeface="宋体" panose="02010600030101010101" pitchFamily="2" charset="-122"/>
              </a:rPr>
              <a:t>   </a:t>
            </a:r>
            <a:endParaRPr lang="zh-CN" altLang="en-US" sz="2400">
              <a:solidFill>
                <a:schemeClr val="tx1"/>
              </a:solidFill>
              <a:latin typeface="宋体" panose="02010600030101010101" pitchFamily="2" charset="-122"/>
              <a:ea typeface="宋体" panose="02010600030101010101" pitchFamily="2" charset="-122"/>
            </a:endParaRPr>
          </a:p>
        </p:txBody>
      </p:sp>
      <p:sp>
        <p:nvSpPr>
          <p:cNvPr id="33" name="圆角矩形 32"/>
          <p:cNvSpPr/>
          <p:nvPr/>
        </p:nvSpPr>
        <p:spPr>
          <a:xfrm>
            <a:off x="5003800" y="3363595"/>
            <a:ext cx="2959100" cy="84201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强行解决问题；</a:t>
            </a:r>
            <a:endParaRPr lang="zh-CN" altLang="en-US" sz="2400">
              <a:solidFill>
                <a:schemeClr val="tx1"/>
              </a:solidFill>
              <a:latin typeface="宋体" panose="02010600030101010101" pitchFamily="2" charset="-122"/>
              <a:ea typeface="宋体" panose="02010600030101010101" pitchFamily="2" charset="-122"/>
            </a:endParaRPr>
          </a:p>
          <a:p>
            <a:pPr algn="ctr"/>
            <a:r>
              <a:rPr lang="zh-CN" altLang="en-US" sz="2400">
                <a:solidFill>
                  <a:schemeClr val="tx1"/>
                </a:solidFill>
                <a:latin typeface="宋体" panose="02010600030101010101" pitchFamily="2" charset="-122"/>
                <a:ea typeface="宋体" panose="02010600030101010101" pitchFamily="2" charset="-122"/>
              </a:rPr>
              <a:t>迫使事情有个结果</a:t>
            </a:r>
            <a:r>
              <a:rPr lang="en-US" altLang="zh-CN" sz="2400">
                <a:solidFill>
                  <a:schemeClr val="tx1"/>
                </a:solidFill>
                <a:latin typeface="宋体" panose="02010600030101010101" pitchFamily="2" charset="-122"/>
                <a:ea typeface="宋体" panose="02010600030101010101" pitchFamily="2" charset="-122"/>
              </a:rPr>
              <a:t>   </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0" name="直接连接符 9"/>
          <p:cNvCxnSpPr/>
          <p:nvPr/>
        </p:nvCxnSpPr>
        <p:spPr>
          <a:xfrm>
            <a:off x="5709920" y="2115820"/>
            <a:ext cx="950595" cy="887730"/>
          </a:xfrm>
          <a:prstGeom prst="line">
            <a:avLst/>
          </a:prstGeom>
        </p:spPr>
        <p:style>
          <a:lnRef idx="2">
            <a:schemeClr val="accent1"/>
          </a:lnRef>
          <a:fillRef idx="0">
            <a:srgbClr val="FFFFFF"/>
          </a:fillRef>
          <a:effectRef idx="0">
            <a:srgbClr val="FFFFFF"/>
          </a:effectRef>
          <a:fontRef idx="minor">
            <a:schemeClr val="tx1"/>
          </a:fontRef>
        </p:style>
      </p:cxn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56" dur="1000" fill="hold"/>
                                        <p:tgtEl>
                                          <p:spTgt spid="2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8" dur="1000" fill="hold"/>
                                        <p:tgtEl>
                                          <p:spTgt spid="11"/>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80" dur="1000" fill="hold"/>
                                        <p:tgtEl>
                                          <p:spTgt spid="2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2" dur="1000" fill="hold"/>
                                        <p:tgtEl>
                                          <p:spTgt spid="13"/>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04" dur="1000" fill="hold"/>
                                        <p:tgtEl>
                                          <p:spTgt spid="28"/>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28"/>
                                        </p:tgtEl>
                                      </p:cBhvr>
                                    </p:animEffect>
                                  </p:childTnLst>
                                </p:cTn>
                              </p:par>
                            </p:childTnLst>
                          </p:cTn>
                        </p:par>
                      </p:childTnLst>
                    </p:cTn>
                  </p:par>
                  <p:par>
                    <p:cTn id="109" fill="hold">
                      <p:stCondLst>
                        <p:cond delay="indefinite"/>
                      </p:stCondLst>
                      <p:childTnLst>
                        <p:par>
                          <p:cTn id="110" fill="hold">
                            <p:stCondLst>
                              <p:cond delay="0"/>
                            </p:stCondLst>
                            <p:childTnLst>
                              <p:par>
                                <p:cTn id="111" presetID="25" presetClass="entr" presetSubtype="0" fill="hold"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6" dur="1000" fill="hold"/>
                                        <p:tgtEl>
                                          <p:spTgt spid="15"/>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25"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28" dur="1000" fill="hold"/>
                                        <p:tgtEl>
                                          <p:spTgt spid="29"/>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29"/>
                                        </p:tgtEl>
                                      </p:cBhvr>
                                    </p:animEffect>
                                  </p:childTnLst>
                                </p:cTn>
                              </p:par>
                            </p:childTnLst>
                          </p:cTn>
                        </p:par>
                      </p:childTnLst>
                    </p:cTn>
                  </p:par>
                  <p:par>
                    <p:cTn id="133" fill="hold">
                      <p:stCondLst>
                        <p:cond delay="indefinite"/>
                      </p:stCondLst>
                      <p:childTnLst>
                        <p:par>
                          <p:cTn id="134" fill="hold">
                            <p:stCondLst>
                              <p:cond delay="0"/>
                            </p:stCondLst>
                            <p:childTnLst>
                              <p:par>
                                <p:cTn id="135" presetID="25" presetClass="entr" presetSubtype="0" fill="hold" nodeType="click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40" dur="1000" fill="hold"/>
                                        <p:tgtEl>
                                          <p:spTgt spid="17"/>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7"/>
                                        </p:tgtEl>
                                      </p:cBhvr>
                                    </p:animEffect>
                                  </p:childTnLst>
                                </p:cTn>
                              </p:par>
                            </p:childTnLst>
                          </p:cTn>
                        </p:par>
                      </p:childTnLst>
                    </p:cTn>
                  </p:par>
                  <p:par>
                    <p:cTn id="145" fill="hold">
                      <p:stCondLst>
                        <p:cond delay="indefinite"/>
                      </p:stCondLst>
                      <p:childTnLst>
                        <p:par>
                          <p:cTn id="146" fill="hold">
                            <p:stCondLst>
                              <p:cond delay="0"/>
                            </p:stCondLst>
                            <p:childTnLst>
                              <p:par>
                                <p:cTn id="147" presetID="25" presetClass="entr" presetSubtype="0" fill="hold" grpId="0" nodeType="clickEffect">
                                  <p:stCondLst>
                                    <p:cond delay="0"/>
                                  </p:stCondLst>
                                  <p:childTnLst>
                                    <p:set>
                                      <p:cBhvr>
                                        <p:cTn id="148" dur="1" fill="hold">
                                          <p:stCondLst>
                                            <p:cond delay="0"/>
                                          </p:stCondLst>
                                        </p:cTn>
                                        <p:tgtEl>
                                          <p:spTgt spid="30"/>
                                        </p:tgtEl>
                                        <p:attrNameLst>
                                          <p:attrName>style.visibility</p:attrName>
                                        </p:attrNameLst>
                                      </p:cBhvr>
                                      <p:to>
                                        <p:strVal val="visible"/>
                                      </p:to>
                                    </p:set>
                                    <p:anim calcmode="lin" valueType="num">
                                      <p:cBhvr>
                                        <p:cTn id="149"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52" dur="1000" fill="hold"/>
                                        <p:tgtEl>
                                          <p:spTgt spid="30"/>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25" presetClass="entr" presetSubtype="0" fill="hold" nodeType="clickEffect">
                                  <p:stCondLst>
                                    <p:cond delay="0"/>
                                  </p:stCondLst>
                                  <p:childTnLst>
                                    <p:set>
                                      <p:cBhvr>
                                        <p:cTn id="160" dur="1" fill="hold">
                                          <p:stCondLst>
                                            <p:cond delay="0"/>
                                          </p:stCondLst>
                                        </p:cTn>
                                        <p:tgtEl>
                                          <p:spTgt spid="19"/>
                                        </p:tgtEl>
                                        <p:attrNameLst>
                                          <p:attrName>style.visibility</p:attrName>
                                        </p:attrNameLst>
                                      </p:cBhvr>
                                      <p:to>
                                        <p:strVal val="visible"/>
                                      </p:to>
                                    </p:set>
                                    <p:anim calcmode="lin" valueType="num">
                                      <p:cBhvr>
                                        <p:cTn id="16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64" dur="1000" fill="hold"/>
                                        <p:tgtEl>
                                          <p:spTgt spid="19"/>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19"/>
                                        </p:tgtEl>
                                      </p:cBhvr>
                                    </p:animEffect>
                                  </p:childTnLst>
                                </p:cTn>
                              </p:par>
                            </p:childTnLst>
                          </p:cTn>
                        </p:par>
                      </p:childTnLst>
                    </p:cTn>
                  </p:par>
                  <p:par>
                    <p:cTn id="169" fill="hold">
                      <p:stCondLst>
                        <p:cond delay="indefinite"/>
                      </p:stCondLst>
                      <p:childTnLst>
                        <p:par>
                          <p:cTn id="170" fill="hold">
                            <p:stCondLst>
                              <p:cond delay="0"/>
                            </p:stCondLst>
                            <p:childTnLst>
                              <p:par>
                                <p:cTn id="171" presetID="25" presetClass="entr" presetSubtype="0" fill="hold" grpId="0" nodeType="clickEffect">
                                  <p:stCondLst>
                                    <p:cond delay="0"/>
                                  </p:stCondLst>
                                  <p:childTnLst>
                                    <p:set>
                                      <p:cBhvr>
                                        <p:cTn id="172" dur="1" fill="hold">
                                          <p:stCondLst>
                                            <p:cond delay="0"/>
                                          </p:stCondLst>
                                        </p:cTn>
                                        <p:tgtEl>
                                          <p:spTgt spid="31"/>
                                        </p:tgtEl>
                                        <p:attrNameLst>
                                          <p:attrName>style.visibility</p:attrName>
                                        </p:attrNameLst>
                                      </p:cBhvr>
                                      <p:to>
                                        <p:strVal val="visible"/>
                                      </p:to>
                                    </p:set>
                                    <p:anim calcmode="lin" valueType="num">
                                      <p:cBhvr>
                                        <p:cTn id="17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7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7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76" dur="1000" fill="hold"/>
                                        <p:tgtEl>
                                          <p:spTgt spid="31"/>
                                        </p:tgtEl>
                                        <p:attrNameLst>
                                          <p:attrName>ppt_h</p:attrName>
                                        </p:attrNameLst>
                                      </p:cBhvr>
                                      <p:tavLst>
                                        <p:tav tm="0">
                                          <p:val>
                                            <p:strVal val="#ppt_h"/>
                                          </p:val>
                                        </p:tav>
                                        <p:tav tm="100000">
                                          <p:val>
                                            <p:strVal val="#ppt_h"/>
                                          </p:val>
                                        </p:tav>
                                      </p:tavLst>
                                    </p:anim>
                                    <p:anim calcmode="lin" valueType="num">
                                      <p:cBhvr>
                                        <p:cTn id="17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79"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80" dur="1000" decel="50000">
                                          <p:stCondLst>
                                            <p:cond delay="0"/>
                                          </p:stCondLst>
                                        </p:cTn>
                                        <p:tgtEl>
                                          <p:spTgt spid="31"/>
                                        </p:tgtEl>
                                      </p:cBhvr>
                                    </p:animEffect>
                                  </p:childTnLst>
                                </p:cTn>
                              </p:par>
                            </p:childTnLst>
                          </p:cTn>
                        </p:par>
                      </p:childTnLst>
                    </p:cTn>
                  </p:par>
                  <p:par>
                    <p:cTn id="181" fill="hold">
                      <p:stCondLst>
                        <p:cond delay="indefinite"/>
                      </p:stCondLst>
                      <p:childTnLst>
                        <p:par>
                          <p:cTn id="182" fill="hold">
                            <p:stCondLst>
                              <p:cond delay="0"/>
                            </p:stCondLst>
                            <p:childTnLst>
                              <p:par>
                                <p:cTn id="183" presetID="25" presetClass="entr" presetSubtype="0" fill="hold" nodeType="clickEffect">
                                  <p:stCondLst>
                                    <p:cond delay="0"/>
                                  </p:stCondLst>
                                  <p:childTnLst>
                                    <p:set>
                                      <p:cBhvr>
                                        <p:cTn id="184" dur="1" fill="hold">
                                          <p:stCondLst>
                                            <p:cond delay="0"/>
                                          </p:stCondLst>
                                        </p:cTn>
                                        <p:tgtEl>
                                          <p:spTgt spid="21"/>
                                        </p:tgtEl>
                                        <p:attrNameLst>
                                          <p:attrName>style.visibility</p:attrName>
                                        </p:attrNameLst>
                                      </p:cBhvr>
                                      <p:to>
                                        <p:strVal val="visible"/>
                                      </p:to>
                                    </p:set>
                                    <p:anim calcmode="lin" valueType="num">
                                      <p:cBhvr>
                                        <p:cTn id="185"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86"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87"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88" dur="1000" fill="hold"/>
                                        <p:tgtEl>
                                          <p:spTgt spid="21"/>
                                        </p:tgtEl>
                                        <p:attrNameLst>
                                          <p:attrName>ppt_h</p:attrName>
                                        </p:attrNameLst>
                                      </p:cBhvr>
                                      <p:tavLst>
                                        <p:tav tm="0">
                                          <p:val>
                                            <p:strVal val="#ppt_h"/>
                                          </p:val>
                                        </p:tav>
                                        <p:tav tm="100000">
                                          <p:val>
                                            <p:strVal val="#ppt_h"/>
                                          </p:val>
                                        </p:tav>
                                      </p:tavLst>
                                    </p:anim>
                                    <p:anim calcmode="lin" valueType="num">
                                      <p:cBhvr>
                                        <p:cTn id="189"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90"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91"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92" dur="1000" decel="50000">
                                          <p:stCondLst>
                                            <p:cond delay="0"/>
                                          </p:stCondLst>
                                        </p:cTn>
                                        <p:tgtEl>
                                          <p:spTgt spid="21"/>
                                        </p:tgtEl>
                                      </p:cBhvr>
                                    </p:animEffect>
                                  </p:childTnLst>
                                </p:cTn>
                              </p:par>
                              <p:par>
                                <p:cTn id="193" presetID="25" presetClass="entr" presetSubtype="0" fill="hold" grpId="0" nodeType="withEffect">
                                  <p:stCondLst>
                                    <p:cond delay="0"/>
                                  </p:stCondLst>
                                  <p:childTnLst>
                                    <p:set>
                                      <p:cBhvr>
                                        <p:cTn id="194" dur="1" fill="hold">
                                          <p:stCondLst>
                                            <p:cond delay="0"/>
                                          </p:stCondLst>
                                        </p:cTn>
                                        <p:tgtEl>
                                          <p:spTgt spid="22"/>
                                        </p:tgtEl>
                                        <p:attrNameLst>
                                          <p:attrName>style.visibility</p:attrName>
                                        </p:attrNameLst>
                                      </p:cBhvr>
                                      <p:to>
                                        <p:strVal val="visible"/>
                                      </p:to>
                                    </p:set>
                                    <p:anim calcmode="lin" valueType="num">
                                      <p:cBhvr>
                                        <p:cTn id="195"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96"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97"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98" dur="1000" fill="hold"/>
                                        <p:tgtEl>
                                          <p:spTgt spid="22"/>
                                        </p:tgtEl>
                                        <p:attrNameLst>
                                          <p:attrName>ppt_h</p:attrName>
                                        </p:attrNameLst>
                                      </p:cBhvr>
                                      <p:tavLst>
                                        <p:tav tm="0">
                                          <p:val>
                                            <p:strVal val="#ppt_h"/>
                                          </p:val>
                                        </p:tav>
                                        <p:tav tm="100000">
                                          <p:val>
                                            <p:strVal val="#ppt_h"/>
                                          </p:val>
                                        </p:tav>
                                      </p:tavLst>
                                    </p:anim>
                                    <p:anim calcmode="lin" valueType="num">
                                      <p:cBhvr>
                                        <p:cTn id="199"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00"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01"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02" dur="1000" decel="50000">
                                          <p:stCondLst>
                                            <p:cond delay="0"/>
                                          </p:stCondLst>
                                        </p:cTn>
                                        <p:tgtEl>
                                          <p:spTgt spid="22"/>
                                        </p:tgtEl>
                                      </p:cBhvr>
                                    </p:animEffect>
                                  </p:childTnLst>
                                </p:cTn>
                              </p:par>
                            </p:childTnLst>
                          </p:cTn>
                        </p:par>
                      </p:childTnLst>
                    </p:cTn>
                  </p:par>
                  <p:par>
                    <p:cTn id="203" fill="hold">
                      <p:stCondLst>
                        <p:cond delay="indefinite"/>
                      </p:stCondLst>
                      <p:childTnLst>
                        <p:par>
                          <p:cTn id="204" fill="hold">
                            <p:stCondLst>
                              <p:cond delay="0"/>
                            </p:stCondLst>
                            <p:childTnLst>
                              <p:par>
                                <p:cTn id="205" presetID="25" presetClass="entr" presetSubtype="0" fill="hold" grpId="0" nodeType="clickEffect">
                                  <p:stCondLst>
                                    <p:cond delay="0"/>
                                  </p:stCondLst>
                                  <p:childTnLst>
                                    <p:set>
                                      <p:cBhvr>
                                        <p:cTn id="206" dur="1" fill="hold">
                                          <p:stCondLst>
                                            <p:cond delay="0"/>
                                          </p:stCondLst>
                                        </p:cTn>
                                        <p:tgtEl>
                                          <p:spTgt spid="32"/>
                                        </p:tgtEl>
                                        <p:attrNameLst>
                                          <p:attrName>style.visibility</p:attrName>
                                        </p:attrNameLst>
                                      </p:cBhvr>
                                      <p:to>
                                        <p:strVal val="visible"/>
                                      </p:to>
                                    </p:set>
                                    <p:anim calcmode="lin" valueType="num">
                                      <p:cBhvr>
                                        <p:cTn id="20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10" dur="1000" fill="hold"/>
                                        <p:tgtEl>
                                          <p:spTgt spid="32"/>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14" dur="1000" decel="50000">
                                          <p:stCondLst>
                                            <p:cond delay="0"/>
                                          </p:stCondLst>
                                        </p:cTn>
                                        <p:tgtEl>
                                          <p:spTgt spid="32"/>
                                        </p:tgtEl>
                                      </p:cBhvr>
                                    </p:animEffect>
                                  </p:childTnLst>
                                </p:cTn>
                              </p:par>
                            </p:childTnLst>
                          </p:cTn>
                        </p:par>
                      </p:childTnLst>
                    </p:cTn>
                  </p:par>
                  <p:par>
                    <p:cTn id="215" fill="hold">
                      <p:stCondLst>
                        <p:cond delay="indefinite"/>
                      </p:stCondLst>
                      <p:childTnLst>
                        <p:par>
                          <p:cTn id="216" fill="hold">
                            <p:stCondLst>
                              <p:cond delay="0"/>
                            </p:stCondLst>
                            <p:childTnLst>
                              <p:par>
                                <p:cTn id="217" presetID="25" presetClass="entr" presetSubtype="0" fill="hold" nodeType="clickEffect">
                                  <p:stCondLst>
                                    <p:cond delay="0"/>
                                  </p:stCondLst>
                                  <p:childTnLst>
                                    <p:set>
                                      <p:cBhvr>
                                        <p:cTn id="218" dur="1" fill="hold">
                                          <p:stCondLst>
                                            <p:cond delay="0"/>
                                          </p:stCondLst>
                                        </p:cTn>
                                        <p:tgtEl>
                                          <p:spTgt spid="24"/>
                                        </p:tgtEl>
                                        <p:attrNameLst>
                                          <p:attrName>style.visibility</p:attrName>
                                        </p:attrNameLst>
                                      </p:cBhvr>
                                      <p:to>
                                        <p:strVal val="visible"/>
                                      </p:to>
                                    </p:set>
                                    <p:anim calcmode="lin" valueType="num">
                                      <p:cBhvr>
                                        <p:cTn id="219"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20"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21"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22" dur="1000" fill="hold"/>
                                        <p:tgtEl>
                                          <p:spTgt spid="24"/>
                                        </p:tgtEl>
                                        <p:attrNameLst>
                                          <p:attrName>ppt_h</p:attrName>
                                        </p:attrNameLst>
                                      </p:cBhvr>
                                      <p:tavLst>
                                        <p:tav tm="0">
                                          <p:val>
                                            <p:strVal val="#ppt_h"/>
                                          </p:val>
                                        </p:tav>
                                        <p:tav tm="100000">
                                          <p:val>
                                            <p:strVal val="#ppt_h"/>
                                          </p:val>
                                        </p:tav>
                                      </p:tavLst>
                                    </p:anim>
                                    <p:anim calcmode="lin" valueType="num">
                                      <p:cBhvr>
                                        <p:cTn id="223"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24"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25"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26" dur="1000" decel="50000">
                                          <p:stCondLst>
                                            <p:cond delay="0"/>
                                          </p:stCondLst>
                                        </p:cTn>
                                        <p:tgtEl>
                                          <p:spTgt spid="24"/>
                                        </p:tgtEl>
                                      </p:cBhvr>
                                    </p:animEffect>
                                  </p:childTnLst>
                                </p:cTn>
                              </p:par>
                            </p:childTnLst>
                          </p:cTn>
                        </p:par>
                      </p:childTnLst>
                    </p:cTn>
                  </p:par>
                  <p:par>
                    <p:cTn id="227" fill="hold">
                      <p:stCondLst>
                        <p:cond delay="indefinite"/>
                      </p:stCondLst>
                      <p:childTnLst>
                        <p:par>
                          <p:cTn id="228" fill="hold">
                            <p:stCondLst>
                              <p:cond delay="0"/>
                            </p:stCondLst>
                            <p:childTnLst>
                              <p:par>
                                <p:cTn id="229" presetID="25" presetClass="entr" presetSubtype="0" fill="hold" grpId="0" nodeType="clickEffect">
                                  <p:stCondLst>
                                    <p:cond delay="0"/>
                                  </p:stCondLst>
                                  <p:childTnLst>
                                    <p:set>
                                      <p:cBhvr>
                                        <p:cTn id="230" dur="1" fill="hold">
                                          <p:stCondLst>
                                            <p:cond delay="0"/>
                                          </p:stCondLst>
                                        </p:cTn>
                                        <p:tgtEl>
                                          <p:spTgt spid="33"/>
                                        </p:tgtEl>
                                        <p:attrNameLst>
                                          <p:attrName>style.visibility</p:attrName>
                                        </p:attrNameLst>
                                      </p:cBhvr>
                                      <p:to>
                                        <p:strVal val="visible"/>
                                      </p:to>
                                    </p:set>
                                    <p:anim calcmode="lin" valueType="num">
                                      <p:cBhvr>
                                        <p:cTn id="231"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232"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233"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234" dur="1000" fill="hold"/>
                                        <p:tgtEl>
                                          <p:spTgt spid="33"/>
                                        </p:tgtEl>
                                        <p:attrNameLst>
                                          <p:attrName>ppt_h</p:attrName>
                                        </p:attrNameLst>
                                      </p:cBhvr>
                                      <p:tavLst>
                                        <p:tav tm="0">
                                          <p:val>
                                            <p:strVal val="#ppt_h"/>
                                          </p:val>
                                        </p:tav>
                                        <p:tav tm="100000">
                                          <p:val>
                                            <p:strVal val="#ppt_h"/>
                                          </p:val>
                                        </p:tav>
                                      </p:tavLst>
                                    </p:anim>
                                    <p:anim calcmode="lin" valueType="num">
                                      <p:cBhvr>
                                        <p:cTn id="235"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236"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237"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238"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1" grpId="0" bldLvl="0" animBg="1"/>
      <p:bldP spid="31" grpId="1" animBg="1"/>
      <p:bldP spid="22" grpId="0" animBg="1"/>
      <p:bldP spid="22" grpId="1" animBg="1"/>
      <p:bldP spid="32" grpId="0" bldLvl="0" animBg="1"/>
      <p:bldP spid="32" grpId="1" animBg="1"/>
      <p:bldP spid="33" grpId="0" bldLvl="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278765" y="123190"/>
            <a:ext cx="8434070" cy="4967605"/>
          </a:xfrm>
          <a:prstGeom prst="rect">
            <a:avLst/>
          </a:prstGeom>
        </p:spPr>
        <p:txBody>
          <a:bodyPr wrap="square">
            <a:noAutofit/>
          </a:bodyPr>
          <a:p>
            <a:pPr marL="0" indent="0" algn="just" defTabSz="266700">
              <a:spcBef>
                <a:spcPct val="0"/>
              </a:spcBef>
              <a:spcAft>
                <a:spcPct val="0"/>
              </a:spcAft>
            </a:pPr>
            <a:r>
              <a:rPr lang="en-US" altLang="zh-CN" sz="1600">
                <a:latin typeface="Times New Roman" panose="02020603050405020304"/>
                <a:ea typeface="宋体" panose="02010600030101010101" pitchFamily="2" charset="-122"/>
              </a:rPr>
              <a:t>    </a:t>
            </a:r>
            <a:r>
              <a:rPr lang="en-US" altLang="zh-CN" sz="2000">
                <a:latin typeface="Times New Roman" panose="02020603050405020304"/>
                <a:ea typeface="宋体" panose="02010600030101010101" pitchFamily="2" charset="-122"/>
              </a:rPr>
              <a:t>    A few days passed, and I hadn’t heard anything from my brother. I texted him and expressed wishes for him to come out again. His reply came as a surprise—a shock, actually: “Not a chance.” Clearly, he was unhappy over the way we had parted. After all, I had left him little choice. Well, he'll get over it, I reasoned.</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Two months passed. My wife suggested I get in touch with my brother, but I resisted, thinking he should call first. However, my conscience (</a:t>
            </a:r>
            <a:r>
              <a:rPr lang="zh-CN" altLang="en-US" sz="2000">
                <a:latin typeface="Times New Roman" panose="02020603050405020304"/>
                <a:ea typeface="宋体" panose="02010600030101010101" pitchFamily="2" charset="-122"/>
              </a:rPr>
              <a:t>良心</a:t>
            </a:r>
            <a:r>
              <a:rPr lang="en-US" altLang="zh-CN" sz="2000">
                <a:latin typeface="Times New Roman" panose="02020603050405020304"/>
                <a:ea typeface="宋体" panose="02010600030101010101" pitchFamily="2" charset="-122"/>
              </a:rPr>
              <a:t>) kept bothering me. I tried to put myself in my brother’s shoes. He was facing health issues, and his wife of thirty-five years had passed away a few months earlier. Toby was his constant companion, the one who kept him going.</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zh-CN" altLang="en-US" sz="2000">
                <a:latin typeface="Times New Roman" panose="02020603050405020304"/>
                <a:ea typeface="宋体" panose="02010600030101010101" pitchFamily="2" charset="-122"/>
              </a:rPr>
              <a:t>注意</a:t>
            </a:r>
            <a:r>
              <a:rPr lang="en-US" altLang="zh-CN" sz="2000">
                <a:latin typeface="Times New Roman" panose="02020603050405020304"/>
                <a:ea typeface="宋体" panose="02010600030101010101" pitchFamily="2" charset="-122"/>
              </a:rPr>
              <a:t>:</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(1) </a:t>
            </a:r>
            <a:r>
              <a:rPr lang="zh-CN" altLang="en-US" sz="2000">
                <a:latin typeface="Times New Roman" panose="02020603050405020304"/>
                <a:ea typeface="宋体" panose="02010600030101010101" pitchFamily="2" charset="-122"/>
              </a:rPr>
              <a:t>续写词数应为</a:t>
            </a:r>
            <a:r>
              <a:rPr lang="en-US" altLang="zh-CN" sz="2000">
                <a:latin typeface="Times New Roman" panose="02020603050405020304"/>
                <a:ea typeface="宋体" panose="02010600030101010101" pitchFamily="2" charset="-122"/>
              </a:rPr>
              <a:t>150</a:t>
            </a:r>
            <a:r>
              <a:rPr lang="zh-CN" altLang="en-US" sz="2000">
                <a:latin typeface="Times New Roman" panose="02020603050405020304"/>
                <a:ea typeface="宋体" panose="02010600030101010101" pitchFamily="2" charset="-122"/>
              </a:rPr>
              <a:t>左右；</a:t>
            </a:r>
            <a:endParaRPr lang="zh-CN" altLang="en-US"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(2) </a:t>
            </a:r>
            <a:r>
              <a:rPr lang="zh-CN" altLang="en-US" sz="2000">
                <a:latin typeface="Times New Roman" panose="02020603050405020304"/>
                <a:ea typeface="宋体" panose="02010600030101010101" pitchFamily="2" charset="-122"/>
              </a:rPr>
              <a:t>请按如下格式在答题纸相应位置作答。</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I realized it was me who was at fault.</a:t>
            </a:r>
            <a:r>
              <a:rPr lang="en-US" altLang="zh-CN" sz="2000" u="sng">
                <a:latin typeface="Times New Roman" panose="02020603050405020304"/>
                <a:ea typeface="宋体" panose="02010600030101010101" pitchFamily="2" charset="-122"/>
              </a:rPr>
              <a:t>    </a:t>
            </a: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endParaRPr lang="en-US" altLang="zh-CN" sz="2000">
              <a:latin typeface="Times New Roman" panose="02020603050405020304"/>
              <a:ea typeface="宋体" panose="02010600030101010101" pitchFamily="2" charset="-122"/>
            </a:endParaRPr>
          </a:p>
          <a:p>
            <a:pPr marL="0" indent="0" algn="just" defTabSz="266700">
              <a:spcBef>
                <a:spcPct val="0"/>
              </a:spcBef>
              <a:spcAft>
                <a:spcPct val="0"/>
              </a:spcAft>
            </a:pPr>
            <a:r>
              <a:rPr lang="en-US" altLang="zh-CN" sz="2000">
                <a:latin typeface="Times New Roman" panose="02020603050405020304"/>
                <a:ea typeface="宋体" panose="02010600030101010101" pitchFamily="2" charset="-122"/>
              </a:rPr>
              <a:t>      With the biscuits my wife had made, I arrived at my brother's door.</a:t>
            </a:r>
            <a:endParaRPr lang="en-US" altLang="zh-CN" sz="2000">
              <a:latin typeface="Times New Roman" panose="02020603050405020304"/>
              <a:ea typeface="宋体" panose="02010600030101010101" pitchFamily="2" charset="-122"/>
            </a:endParaRPr>
          </a:p>
        </p:txBody>
      </p:sp>
      <p:cxnSp>
        <p:nvCxnSpPr>
          <p:cNvPr id="24" name="直接连接符 23"/>
          <p:cNvCxnSpPr/>
          <p:nvPr/>
        </p:nvCxnSpPr>
        <p:spPr>
          <a:xfrm flipV="1">
            <a:off x="3347720" y="1059180"/>
            <a:ext cx="1656080" cy="1206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6" name="圆角矩形 15"/>
          <p:cNvSpPr/>
          <p:nvPr/>
        </p:nvSpPr>
        <p:spPr>
          <a:xfrm>
            <a:off x="2700020" y="82550"/>
            <a:ext cx="2824480" cy="80073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根本没机会；</a:t>
            </a:r>
            <a:endParaRPr lang="zh-CN" altLang="en-US" sz="2400">
              <a:solidFill>
                <a:schemeClr val="tx1"/>
              </a:solidFill>
              <a:latin typeface="宋体" panose="02010600030101010101" pitchFamily="2" charset="-122"/>
              <a:ea typeface="宋体" panose="02010600030101010101" pitchFamily="2" charset="-122"/>
            </a:endParaRPr>
          </a:p>
          <a:p>
            <a:pPr algn="ctr"/>
            <a:r>
              <a:rPr lang="zh-CN" altLang="en-US" sz="2400">
                <a:solidFill>
                  <a:schemeClr val="tx1"/>
                </a:solidFill>
                <a:latin typeface="宋体" panose="02010600030101010101" pitchFamily="2" charset="-122"/>
                <a:ea typeface="宋体" panose="02010600030101010101" pitchFamily="2" charset="-122"/>
              </a:rPr>
              <a:t>不可能；想都别想</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7" name="直接连接符 6"/>
          <p:cNvCxnSpPr/>
          <p:nvPr/>
        </p:nvCxnSpPr>
        <p:spPr>
          <a:xfrm>
            <a:off x="7308215" y="1419225"/>
            <a:ext cx="1224280"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9" name="圆角矩形 8"/>
          <p:cNvSpPr/>
          <p:nvPr/>
        </p:nvSpPr>
        <p:spPr>
          <a:xfrm>
            <a:off x="6059805" y="258445"/>
            <a:ext cx="2847975" cy="80073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从（挫折、失望等）中恢复过来</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0" name="直接连接符 9"/>
          <p:cNvCxnSpPr/>
          <p:nvPr/>
        </p:nvCxnSpPr>
        <p:spPr>
          <a:xfrm>
            <a:off x="5003800" y="1995170"/>
            <a:ext cx="180022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1" name="圆角矩形 10"/>
          <p:cNvSpPr/>
          <p:nvPr/>
        </p:nvSpPr>
        <p:spPr>
          <a:xfrm>
            <a:off x="4483735" y="1203325"/>
            <a:ext cx="2824480" cy="55245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与某人取得联系</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2" name="直接连接符 11"/>
          <p:cNvCxnSpPr/>
          <p:nvPr/>
        </p:nvCxnSpPr>
        <p:spPr>
          <a:xfrm>
            <a:off x="2843530" y="2643505"/>
            <a:ext cx="3456940"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3203575" y="2273300"/>
            <a:ext cx="847090" cy="325120"/>
          </a:xfrm>
          <a:prstGeom prst="rect">
            <a:avLst/>
          </a:prstGeom>
          <a:solidFill>
            <a:schemeClr val="bg1"/>
          </a:solidFill>
        </p:spPr>
        <p:txBody>
          <a:bodyPr wrap="square" rtlCol="0">
            <a:noAutofit/>
          </a:bodyPr>
          <a:p>
            <a:pPr algn="ctr"/>
            <a:r>
              <a:rPr lang="en-US" altLang="zh-CN">
                <a:latin typeface="Times New Roman" panose="02020603050405020304" charset="0"/>
                <a:cs typeface="Times New Roman" panose="02020603050405020304" charset="0"/>
              </a:rPr>
              <a:t>oneself</a:t>
            </a:r>
            <a:endParaRPr lang="en-US" altLang="zh-CN">
              <a:latin typeface="Times New Roman" panose="02020603050405020304" charset="0"/>
              <a:cs typeface="Times New Roman" panose="02020603050405020304" charset="0"/>
            </a:endParaRPr>
          </a:p>
        </p:txBody>
      </p:sp>
      <p:sp>
        <p:nvSpPr>
          <p:cNvPr id="14" name="文本框 13"/>
          <p:cNvSpPr txBox="1"/>
          <p:nvPr/>
        </p:nvSpPr>
        <p:spPr>
          <a:xfrm>
            <a:off x="4287520" y="2259965"/>
            <a:ext cx="1384935" cy="325120"/>
          </a:xfrm>
          <a:prstGeom prst="rect">
            <a:avLst/>
          </a:prstGeom>
          <a:solidFill>
            <a:schemeClr val="bg1"/>
          </a:solidFill>
        </p:spPr>
        <p:txBody>
          <a:bodyPr wrap="square" rtlCol="0">
            <a:noAutofit/>
          </a:bodyPr>
          <a:p>
            <a:pPr algn="ctr"/>
            <a:r>
              <a:rPr lang="en-US" altLang="zh-CN" sz="2000">
                <a:latin typeface="Times New Roman" panose="02020603050405020304" charset="0"/>
                <a:cs typeface="Times New Roman" panose="02020603050405020304" charset="0"/>
              </a:rPr>
              <a:t>one’s</a:t>
            </a:r>
            <a:endParaRPr lang="en-US" altLang="zh-CN" sz="2000">
              <a:latin typeface="Times New Roman" panose="02020603050405020304" charset="0"/>
              <a:cs typeface="Times New Roman" panose="02020603050405020304" charset="0"/>
            </a:endParaRPr>
          </a:p>
        </p:txBody>
      </p:sp>
      <p:sp>
        <p:nvSpPr>
          <p:cNvPr id="15" name="圆角矩形 14"/>
          <p:cNvSpPr/>
          <p:nvPr/>
        </p:nvSpPr>
        <p:spPr>
          <a:xfrm>
            <a:off x="2915920" y="1354455"/>
            <a:ext cx="3493135" cy="9188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换位思考；</a:t>
            </a:r>
            <a:endParaRPr lang="zh-CN" altLang="en-US" sz="2400">
              <a:solidFill>
                <a:schemeClr val="tx1"/>
              </a:solidFill>
              <a:latin typeface="宋体" panose="02010600030101010101" pitchFamily="2" charset="-122"/>
              <a:ea typeface="宋体" panose="02010600030101010101" pitchFamily="2" charset="-122"/>
            </a:endParaRPr>
          </a:p>
          <a:p>
            <a:pPr algn="ctr"/>
            <a:r>
              <a:rPr lang="zh-CN" altLang="en-US" sz="2400">
                <a:solidFill>
                  <a:schemeClr val="tx1"/>
                </a:solidFill>
                <a:latin typeface="宋体" panose="02010600030101010101" pitchFamily="2" charset="-122"/>
                <a:ea typeface="宋体" panose="02010600030101010101" pitchFamily="2" charset="-122"/>
              </a:rPr>
              <a:t>设身处地为他人着想</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7" name="直接连接符 16"/>
          <p:cNvCxnSpPr/>
          <p:nvPr/>
        </p:nvCxnSpPr>
        <p:spPr>
          <a:xfrm>
            <a:off x="5012055" y="2919095"/>
            <a:ext cx="1360170" cy="1270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8" name="圆角矩形 17"/>
          <p:cNvSpPr/>
          <p:nvPr/>
        </p:nvSpPr>
        <p:spPr>
          <a:xfrm>
            <a:off x="5003800" y="2132330"/>
            <a:ext cx="1294765" cy="49911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去世</a:t>
            </a:r>
            <a:endParaRPr lang="zh-CN" altLang="en-US" sz="2400">
              <a:solidFill>
                <a:schemeClr val="tx1"/>
              </a:solidFill>
              <a:latin typeface="宋体" panose="02010600030101010101" pitchFamily="2" charset="-122"/>
              <a:ea typeface="宋体" panose="02010600030101010101" pitchFamily="2" charset="-122"/>
            </a:endParaRPr>
          </a:p>
        </p:txBody>
      </p:sp>
      <p:cxnSp>
        <p:nvCxnSpPr>
          <p:cNvPr id="19" name="直接连接符 18"/>
          <p:cNvCxnSpPr/>
          <p:nvPr/>
        </p:nvCxnSpPr>
        <p:spPr>
          <a:xfrm>
            <a:off x="5147945" y="3219450"/>
            <a:ext cx="1656080"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0" name="文本框 19"/>
          <p:cNvSpPr txBox="1"/>
          <p:nvPr/>
        </p:nvSpPr>
        <p:spPr>
          <a:xfrm>
            <a:off x="5723890" y="2859405"/>
            <a:ext cx="419100" cy="335915"/>
          </a:xfrm>
          <a:prstGeom prst="rect">
            <a:avLst/>
          </a:prstGeom>
          <a:solidFill>
            <a:schemeClr val="bg1"/>
          </a:solidFill>
        </p:spPr>
        <p:txBody>
          <a:bodyPr wrap="square" rtlCol="0">
            <a:noAutofit/>
          </a:bodyPr>
          <a:p>
            <a:r>
              <a:rPr lang="en-US" altLang="zh-CN" sz="2000">
                <a:latin typeface="Times New Roman" panose="02020603050405020304" charset="0"/>
                <a:cs typeface="Times New Roman" panose="02020603050405020304" charset="0"/>
              </a:rPr>
              <a:t>sb.</a:t>
            </a:r>
            <a:endParaRPr lang="en-US" altLang="zh-CN" sz="2000">
              <a:latin typeface="Times New Roman" panose="02020603050405020304" charset="0"/>
              <a:cs typeface="Times New Roman" panose="02020603050405020304" charset="0"/>
            </a:endParaRPr>
          </a:p>
        </p:txBody>
      </p:sp>
      <p:sp>
        <p:nvSpPr>
          <p:cNvPr id="21" name="圆角矩形 20"/>
          <p:cNvSpPr/>
          <p:nvPr/>
        </p:nvSpPr>
        <p:spPr>
          <a:xfrm>
            <a:off x="4637405" y="2265680"/>
            <a:ext cx="2591435" cy="65151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sym typeface="+mn-ea"/>
              </a:rPr>
              <a:t>使某人坚持下去</a:t>
            </a:r>
            <a:endParaRPr lang="zh-CN" altLang="en-US" sz="2400">
              <a:solidFill>
                <a:schemeClr val="tx1"/>
              </a:solidFill>
              <a:latin typeface="宋体" panose="02010600030101010101" pitchFamily="2" charset="-122"/>
              <a:ea typeface="宋体" panose="02010600030101010101" pitchFamily="2" charset="-122"/>
            </a:endParaRPr>
          </a:p>
        </p:txBody>
      </p:sp>
      <p:pic>
        <p:nvPicPr>
          <p:cNvPr id="5124" name="图片 6" descr="logo横版 png"/>
          <p:cNvPicPr>
            <a:picLocks noChangeAspect="1"/>
          </p:cNvPicPr>
          <p:nvPr/>
        </p:nvPicPr>
        <p:blipFill>
          <a:blip r:embed="rId4"/>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0" dur="1000" fill="hold"/>
                                        <p:tgtEl>
                                          <p:spTgt spid="2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2" dur="1000" fill="hold"/>
                                        <p:tgtEl>
                                          <p:spTgt spid="13"/>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3"/>
                                        </p:tgtEl>
                                      </p:cBhvr>
                                    </p:animEffect>
                                  </p:childTnLst>
                                </p:cTn>
                              </p:par>
                              <p:par>
                                <p:cTn id="87" presetID="25"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2" dur="1000" fill="hold"/>
                                        <p:tgtEl>
                                          <p:spTgt spid="12"/>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2"/>
                                        </p:tgtEl>
                                      </p:cBhvr>
                                    </p:animEffect>
                                  </p:childTnLst>
                                </p:cTn>
                              </p:par>
                              <p:par>
                                <p:cTn id="97" presetID="25"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2" dur="1000" fill="hold"/>
                                        <p:tgtEl>
                                          <p:spTgt spid="14"/>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p:cTn id="11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4" dur="1000" fill="hold"/>
                                        <p:tgtEl>
                                          <p:spTgt spid="15"/>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nodeType="click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6" dur="1000" fill="hold"/>
                                        <p:tgtEl>
                                          <p:spTgt spid="17"/>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grpId="0" nodeType="click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p:cTn id="13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38" dur="1000" fill="hold"/>
                                        <p:tgtEl>
                                          <p:spTgt spid="18"/>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18"/>
                                        </p:tgtEl>
                                      </p:cBhvr>
                                    </p:animEffect>
                                  </p:childTnLst>
                                </p:cTn>
                              </p:par>
                            </p:childTnLst>
                          </p:cTn>
                        </p:par>
                      </p:childTnLst>
                    </p:cTn>
                  </p:par>
                  <p:par>
                    <p:cTn id="143" fill="hold">
                      <p:stCondLst>
                        <p:cond delay="indefinite"/>
                      </p:stCondLst>
                      <p:childTnLst>
                        <p:par>
                          <p:cTn id="144" fill="hold">
                            <p:stCondLst>
                              <p:cond delay="0"/>
                            </p:stCondLst>
                            <p:childTnLst>
                              <p:par>
                                <p:cTn id="145" presetID="25" presetClass="entr" presetSubtype="0" fill="hold" grpId="0" nodeType="clickEffect">
                                  <p:stCondLst>
                                    <p:cond delay="0"/>
                                  </p:stCondLst>
                                  <p:childTnLst>
                                    <p:set>
                                      <p:cBhvr>
                                        <p:cTn id="146" dur="1" fill="hold">
                                          <p:stCondLst>
                                            <p:cond delay="0"/>
                                          </p:stCondLst>
                                        </p:cTn>
                                        <p:tgtEl>
                                          <p:spTgt spid="20"/>
                                        </p:tgtEl>
                                        <p:attrNameLst>
                                          <p:attrName>style.visibility</p:attrName>
                                        </p:attrNameLst>
                                      </p:cBhvr>
                                      <p:to>
                                        <p:strVal val="visible"/>
                                      </p:to>
                                    </p:set>
                                    <p:anim calcmode="lin" valueType="num">
                                      <p:cBhvr>
                                        <p:cTn id="14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0" dur="1000" fill="hold"/>
                                        <p:tgtEl>
                                          <p:spTgt spid="20"/>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20"/>
                                        </p:tgtEl>
                                      </p:cBhvr>
                                    </p:animEffect>
                                  </p:childTnLst>
                                </p:cTn>
                              </p:par>
                              <p:par>
                                <p:cTn id="155" presetID="25" presetClass="entr" presetSubtype="0" fill="hold" nodeType="with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p:cTn id="15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60" dur="1000" fill="hold"/>
                                        <p:tgtEl>
                                          <p:spTgt spid="19"/>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19"/>
                                        </p:tgtEl>
                                      </p:cBhvr>
                                    </p:animEffect>
                                  </p:childTnLst>
                                </p:cTn>
                              </p:par>
                            </p:childTnLst>
                          </p:cTn>
                        </p:par>
                      </p:childTnLst>
                    </p:cTn>
                  </p:par>
                  <p:par>
                    <p:cTn id="165" fill="hold">
                      <p:stCondLst>
                        <p:cond delay="indefinite"/>
                      </p:stCondLst>
                      <p:childTnLst>
                        <p:par>
                          <p:cTn id="166" fill="hold">
                            <p:stCondLst>
                              <p:cond delay="0"/>
                            </p:stCondLst>
                            <p:childTnLst>
                              <p:par>
                                <p:cTn id="167" presetID="25" presetClass="entr" presetSubtype="0" fill="hold" grpId="0" nodeType="clickEffect">
                                  <p:stCondLst>
                                    <p:cond delay="0"/>
                                  </p:stCondLst>
                                  <p:childTnLst>
                                    <p:set>
                                      <p:cBhvr>
                                        <p:cTn id="168" dur="1" fill="hold">
                                          <p:stCondLst>
                                            <p:cond delay="0"/>
                                          </p:stCondLst>
                                        </p:cTn>
                                        <p:tgtEl>
                                          <p:spTgt spid="21"/>
                                        </p:tgtEl>
                                        <p:attrNameLst>
                                          <p:attrName>style.visibility</p:attrName>
                                        </p:attrNameLst>
                                      </p:cBhvr>
                                      <p:to>
                                        <p:strVal val="visible"/>
                                      </p:to>
                                    </p:set>
                                    <p:anim calcmode="lin" valueType="num">
                                      <p:cBhvr>
                                        <p:cTn id="16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7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7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72" dur="1000" fill="hold"/>
                                        <p:tgtEl>
                                          <p:spTgt spid="21"/>
                                        </p:tgtEl>
                                        <p:attrNameLst>
                                          <p:attrName>ppt_h</p:attrName>
                                        </p:attrNameLst>
                                      </p:cBhvr>
                                      <p:tavLst>
                                        <p:tav tm="0">
                                          <p:val>
                                            <p:strVal val="#ppt_h"/>
                                          </p:val>
                                        </p:tav>
                                        <p:tav tm="100000">
                                          <p:val>
                                            <p:strVal val="#ppt_h"/>
                                          </p:val>
                                        </p:tav>
                                      </p:tavLst>
                                    </p:anim>
                                    <p:anim calcmode="lin" valueType="num">
                                      <p:cBhvr>
                                        <p:cTn id="17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7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7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76"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9" grpId="0" animBg="1"/>
      <p:bldP spid="9" grpId="1" animBg="1"/>
      <p:bldP spid="11" grpId="0" animBg="1"/>
      <p:bldP spid="11" grpId="1" animBg="1"/>
      <p:bldP spid="13" grpId="0" animBg="1"/>
      <p:bldP spid="13" grpId="1" animBg="1"/>
      <p:bldP spid="15" grpId="0" bldLvl="0" animBg="1"/>
      <p:bldP spid="15" grpId="1" animBg="1"/>
      <p:bldP spid="18" grpId="0" bldLvl="0" animBg="1"/>
      <p:bldP spid="18" grpId="1" animBg="1"/>
      <p:bldP spid="20" grpId="0" bldLvl="0" animBg="1"/>
      <p:bldP spid="20" grpId="1" animBg="1"/>
      <p:bldP spid="21" grpId="0" bldLvl="0" animBg="1"/>
      <p:bldP spid="21" grpId="1" animBg="1"/>
      <p:bldP spid="14" grpId="0" bldLvl="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nvSpPr>
        <p:spPr>
          <a:xfrm>
            <a:off x="158115" y="60960"/>
            <a:ext cx="2001520" cy="49466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rPr>
              <a:t>语法填空</a:t>
            </a:r>
            <a:endParaRPr lang="zh-CN" altLang="en-US" sz="2400">
              <a:solidFill>
                <a:schemeClr val="tx1"/>
              </a:solidFill>
              <a:latin typeface="宋体" panose="02010600030101010101" pitchFamily="2" charset="-122"/>
              <a:ea typeface="宋体" panose="02010600030101010101" pitchFamily="2" charset="-122"/>
            </a:endParaRPr>
          </a:p>
        </p:txBody>
      </p:sp>
      <p:sp>
        <p:nvSpPr>
          <p:cNvPr id="6" name="文本框 5"/>
          <p:cNvSpPr txBox="1"/>
          <p:nvPr/>
        </p:nvSpPr>
        <p:spPr>
          <a:xfrm>
            <a:off x="255905" y="699135"/>
            <a:ext cx="8563610" cy="3784600"/>
          </a:xfrm>
          <a:prstGeom prst="rect">
            <a:avLst/>
          </a:prstGeom>
          <a:noFill/>
        </p:spPr>
        <p:txBody>
          <a:bodyPr wrap="square" rtlCol="0">
            <a:spAutoFit/>
          </a:bodyPr>
          <a:p>
            <a:pPr algn="dist"/>
            <a:r>
              <a:rPr lang="en-US" altLang="zh-CN" sz="2000">
                <a:latin typeface="Times New Roman" panose="02020603050405020304" charset="0"/>
                <a:cs typeface="Times New Roman" panose="02020603050405020304" charset="0"/>
              </a:rPr>
              <a:t>     </a:t>
            </a:r>
            <a:r>
              <a:rPr lang="en-US" altLang="zh-CN" sz="2000">
                <a:solidFill>
                  <a:schemeClr val="tx1"/>
                </a:solidFill>
                <a:latin typeface="Times New Roman" panose="02020603050405020304" charset="0"/>
                <a:cs typeface="Times New Roman" panose="02020603050405020304" charset="0"/>
              </a:rPr>
              <a:t> I</a:t>
            </a:r>
            <a:r>
              <a:rPr lang="en-US" altLang="zh-CN" sz="2000">
                <a:solidFill>
                  <a:schemeClr val="tx1"/>
                </a:solidFill>
                <a:latin typeface="Times New Roman" panose="02020603050405020304" charset="0"/>
                <a:cs typeface="Times New Roman" panose="02020603050405020304" charset="0"/>
                <a:sym typeface="+mn-ea"/>
              </a:rPr>
              <a:t>n early summer</a:t>
            </a:r>
            <a:r>
              <a:rPr lang="zh-CN" altLang="en-US" sz="20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000">
                <a:solidFill>
                  <a:schemeClr val="tx1"/>
                </a:solidFill>
                <a:latin typeface="Times New Roman" panose="02020603050405020304" charset="0"/>
                <a:cs typeface="Times New Roman" panose="02020603050405020304" charset="0"/>
              </a:rPr>
              <a:t>I and my wife held a small gathering in my new home</a:t>
            </a:r>
            <a:endParaRPr lang="en-US" altLang="zh-CN" sz="2000">
              <a:solidFill>
                <a:schemeClr val="tx1"/>
              </a:solidFill>
              <a:latin typeface="Times New Roman" panose="02020603050405020304" charset="0"/>
              <a:cs typeface="Times New Roman" panose="02020603050405020304" charset="0"/>
            </a:endParaRPr>
          </a:p>
          <a:p>
            <a:pPr algn="dist"/>
            <a:r>
              <a:rPr lang="en-US" altLang="zh-CN" sz="2000" u="sng">
                <a:solidFill>
                  <a:schemeClr val="tx1"/>
                </a:solidFill>
                <a:latin typeface="Times New Roman" panose="02020603050405020304" charset="0"/>
                <a:cs typeface="Times New Roman" panose="02020603050405020304" charset="0"/>
              </a:rPr>
              <a:t>        1      </a:t>
            </a:r>
            <a:r>
              <a:rPr lang="en-US" altLang="zh-CN" sz="2000">
                <a:solidFill>
                  <a:schemeClr val="tx1"/>
                </a:solidFill>
                <a:latin typeface="Times New Roman" panose="02020603050405020304" charset="0"/>
                <a:cs typeface="Times New Roman" panose="02020603050405020304" charset="0"/>
              </a:rPr>
              <a:t> (share) it with family and friends. My wife prepared snacks, and I tidied the backyard for kids. </a:t>
            </a:r>
            <a:r>
              <a:rPr lang="en-US" altLang="zh-CN" sz="2000" u="sng">
                <a:solidFill>
                  <a:schemeClr val="tx1"/>
                </a:solidFill>
                <a:latin typeface="Times New Roman" panose="02020603050405020304" charset="0"/>
                <a:cs typeface="Times New Roman" panose="02020603050405020304" charset="0"/>
                <a:sym typeface="+mn-ea"/>
              </a:rPr>
              <a:t>      2      </a:t>
            </a:r>
            <a:r>
              <a:rPr lang="en-US" altLang="zh-CN" sz="2000">
                <a:solidFill>
                  <a:schemeClr val="tx1"/>
                </a:solidFill>
                <a:latin typeface="Times New Roman" panose="02020603050405020304" charset="0"/>
                <a:cs typeface="Times New Roman" panose="02020603050405020304" charset="0"/>
              </a:rPr>
              <a:t>, my brother brought Toby, a 50-pound</a:t>
            </a:r>
            <a:endParaRPr lang="en-US" altLang="zh-CN" sz="2000">
              <a:solidFill>
                <a:schemeClr val="tx1"/>
              </a:solidFill>
              <a:latin typeface="Times New Roman" panose="02020603050405020304" charset="0"/>
              <a:cs typeface="Times New Roman" panose="02020603050405020304" charset="0"/>
            </a:endParaRPr>
          </a:p>
          <a:p>
            <a:pPr algn="just"/>
            <a:r>
              <a:rPr lang="en-US" altLang="zh-CN" sz="2000" u="sng">
                <a:solidFill>
                  <a:schemeClr val="tx1"/>
                </a:solidFill>
                <a:latin typeface="Times New Roman" panose="02020603050405020304" charset="0"/>
                <a:cs typeface="Times New Roman" panose="02020603050405020304" charset="0"/>
                <a:sym typeface="+mn-ea"/>
              </a:rPr>
              <a:t>      3      </a:t>
            </a:r>
            <a:r>
              <a:rPr lang="en-US" altLang="zh-CN" sz="2000">
                <a:solidFill>
                  <a:schemeClr val="tx1"/>
                </a:solidFill>
                <a:latin typeface="Times New Roman" panose="02020603050405020304" charset="0"/>
                <a:cs typeface="Times New Roman" panose="02020603050405020304" charset="0"/>
                <a:sym typeface="+mn-ea"/>
              </a:rPr>
              <a:t> (</a:t>
            </a:r>
            <a:r>
              <a:rPr lang="en-US" altLang="zh-CN" sz="2000">
                <a:solidFill>
                  <a:schemeClr val="tx1"/>
                </a:solidFill>
                <a:latin typeface="Times New Roman" panose="02020603050405020304" charset="0"/>
                <a:cs typeface="Times New Roman" panose="02020603050405020304" charset="0"/>
              </a:rPr>
              <a:t>energy) dog, which might knock over children. When it rained, everyone went inside, but I asked my brother to keep Toby outside. My brother left </a:t>
            </a:r>
            <a:r>
              <a:rPr lang="en-US" altLang="zh-CN" sz="2000" u="sng">
                <a:solidFill>
                  <a:schemeClr val="tx1"/>
                </a:solidFill>
                <a:latin typeface="Times New Roman" panose="02020603050405020304" charset="0"/>
                <a:cs typeface="Times New Roman" panose="02020603050405020304" charset="0"/>
                <a:sym typeface="+mn-ea"/>
              </a:rPr>
              <a:t>      4       </a:t>
            </a:r>
            <a:r>
              <a:rPr lang="en-US" altLang="zh-CN" sz="2000">
                <a:solidFill>
                  <a:schemeClr val="tx1"/>
                </a:solidFill>
                <a:latin typeface="Times New Roman" panose="02020603050405020304" charset="0"/>
                <a:cs typeface="Times New Roman" panose="02020603050405020304" charset="0"/>
                <a:sym typeface="+mn-ea"/>
              </a:rPr>
              <a:t>(</a:t>
            </a:r>
            <a:r>
              <a:rPr lang="en-US" altLang="zh-CN" sz="2000">
                <a:solidFill>
                  <a:schemeClr val="tx1"/>
                </a:solidFill>
                <a:latin typeface="Times New Roman" panose="02020603050405020304" charset="0"/>
                <a:cs typeface="Times New Roman" panose="02020603050405020304" charset="0"/>
              </a:rPr>
              <a:t>angry). After days of no contact, I texted, but my brother responded with “Not a chance”. Two months later, I realized my brother, </a:t>
            </a:r>
            <a:r>
              <a:rPr lang="en-US" altLang="zh-CN" sz="2000" u="sng">
                <a:solidFill>
                  <a:schemeClr val="tx1"/>
                </a:solidFill>
                <a:latin typeface="Times New Roman" panose="02020603050405020304" charset="0"/>
                <a:cs typeface="Times New Roman" panose="02020603050405020304" charset="0"/>
                <a:sym typeface="+mn-ea"/>
              </a:rPr>
              <a:t>      5      </a:t>
            </a:r>
            <a:r>
              <a:rPr lang="en-US" altLang="zh-CN" sz="2000">
                <a:solidFill>
                  <a:schemeClr val="tx1"/>
                </a:solidFill>
                <a:latin typeface="Times New Roman" panose="02020603050405020304" charset="0"/>
                <a:cs typeface="Times New Roman" panose="02020603050405020304" charset="0"/>
              </a:rPr>
              <a:t> had health problems and </a:t>
            </a:r>
            <a:r>
              <a:rPr lang="en-US" altLang="zh-CN" sz="2000" u="sng">
                <a:solidFill>
                  <a:schemeClr val="tx1"/>
                </a:solidFill>
                <a:latin typeface="Times New Roman" panose="02020603050405020304" charset="0"/>
                <a:cs typeface="Times New Roman" panose="02020603050405020304" charset="0"/>
                <a:sym typeface="+mn-ea"/>
              </a:rPr>
              <a:t>      6      </a:t>
            </a:r>
            <a:r>
              <a:rPr lang="en-US" altLang="zh-CN" sz="2000">
                <a:solidFill>
                  <a:schemeClr val="tx1"/>
                </a:solidFill>
                <a:latin typeface="Times New Roman" panose="02020603050405020304" charset="0"/>
                <a:cs typeface="Times New Roman" panose="02020603050405020304" charset="0"/>
              </a:rPr>
              <a:t> (lose) his wife recently, relied on Toby </a:t>
            </a:r>
            <a:r>
              <a:rPr lang="en-US" altLang="zh-CN" sz="2000" u="sng">
                <a:solidFill>
                  <a:schemeClr val="tx1"/>
                </a:solidFill>
                <a:latin typeface="Times New Roman" panose="02020603050405020304" charset="0"/>
                <a:cs typeface="Times New Roman" panose="02020603050405020304" charset="0"/>
                <a:sym typeface="+mn-ea"/>
              </a:rPr>
              <a:t>      7      </a:t>
            </a:r>
            <a:r>
              <a:rPr lang="en-US" altLang="zh-CN" sz="2000">
                <a:solidFill>
                  <a:schemeClr val="tx1"/>
                </a:solidFill>
                <a:latin typeface="Times New Roman" panose="02020603050405020304" charset="0"/>
                <a:cs typeface="Times New Roman" panose="02020603050405020304" charset="0"/>
              </a:rPr>
              <a:t> his constant companion. Guilty, I put himself in </a:t>
            </a:r>
            <a:r>
              <a:rPr lang="en-US" altLang="zh-CN" sz="2000" u="sng">
                <a:solidFill>
                  <a:schemeClr val="tx1"/>
                </a:solidFill>
                <a:latin typeface="Times New Roman" panose="02020603050405020304" charset="0"/>
                <a:cs typeface="Times New Roman" panose="02020603050405020304" charset="0"/>
                <a:sym typeface="+mn-ea"/>
              </a:rPr>
              <a:t>      8      </a:t>
            </a:r>
            <a:r>
              <a:rPr lang="en-US" altLang="zh-CN" sz="2000">
                <a:solidFill>
                  <a:schemeClr val="tx1"/>
                </a:solidFill>
                <a:latin typeface="Times New Roman" panose="02020603050405020304" charset="0"/>
                <a:cs typeface="Times New Roman" panose="02020603050405020304" charset="0"/>
                <a:sym typeface="+mn-ea"/>
              </a:rPr>
              <a:t> (</a:t>
            </a:r>
            <a:r>
              <a:rPr lang="en-US" altLang="zh-CN" sz="2000">
                <a:solidFill>
                  <a:schemeClr val="tx1"/>
                </a:solidFill>
                <a:latin typeface="Times New Roman" panose="02020603050405020304" charset="0"/>
                <a:cs typeface="Times New Roman" panose="02020603050405020304" charset="0"/>
              </a:rPr>
              <a:t>brother)shoes, understanding Toby’s role in keeping him </a:t>
            </a:r>
            <a:r>
              <a:rPr lang="en-US" altLang="zh-CN" sz="2000" u="sng">
                <a:solidFill>
                  <a:schemeClr val="tx1"/>
                </a:solidFill>
                <a:latin typeface="Times New Roman" panose="02020603050405020304" charset="0"/>
                <a:cs typeface="Times New Roman" panose="02020603050405020304" charset="0"/>
                <a:sym typeface="+mn-ea"/>
              </a:rPr>
              <a:t>      9      </a:t>
            </a:r>
            <a:r>
              <a:rPr lang="en-US" altLang="zh-CN" sz="2000">
                <a:solidFill>
                  <a:schemeClr val="tx1"/>
                </a:solidFill>
                <a:latin typeface="Times New Roman" panose="02020603050405020304" charset="0"/>
                <a:cs typeface="Times New Roman" panose="02020603050405020304" charset="0"/>
                <a:sym typeface="+mn-ea"/>
              </a:rPr>
              <a:t> </a:t>
            </a:r>
            <a:r>
              <a:rPr lang="en-US" altLang="zh-CN" sz="2000">
                <a:solidFill>
                  <a:schemeClr val="tx1"/>
                </a:solidFill>
                <a:latin typeface="Times New Roman" panose="02020603050405020304" charset="0"/>
                <a:cs typeface="Times New Roman" panose="02020603050405020304" charset="0"/>
              </a:rPr>
              <a:t>(go). The story shows a conflict </a:t>
            </a:r>
            <a:r>
              <a:rPr lang="en-US" altLang="zh-CN" sz="2000" u="sng">
                <a:solidFill>
                  <a:schemeClr val="tx1"/>
                </a:solidFill>
                <a:latin typeface="Times New Roman" panose="02020603050405020304" charset="0"/>
                <a:cs typeface="Times New Roman" panose="02020603050405020304" charset="0"/>
                <a:sym typeface="+mn-ea"/>
              </a:rPr>
              <a:t>      10      </a:t>
            </a:r>
            <a:r>
              <a:rPr lang="en-US" altLang="zh-CN" sz="2000">
                <a:solidFill>
                  <a:schemeClr val="tx1"/>
                </a:solidFill>
                <a:latin typeface="Times New Roman" panose="02020603050405020304" charset="0"/>
                <a:cs typeface="Times New Roman" panose="02020603050405020304" charset="0"/>
                <a:sym typeface="+mn-ea"/>
              </a:rPr>
              <a:t> </a:t>
            </a:r>
            <a:r>
              <a:rPr lang="en-US" altLang="zh-CN" sz="2000">
                <a:solidFill>
                  <a:schemeClr val="tx1"/>
                </a:solidFill>
                <a:latin typeface="Times New Roman" panose="02020603050405020304" charset="0"/>
                <a:cs typeface="Times New Roman" panose="02020603050405020304" charset="0"/>
              </a:rPr>
              <a:t>(cause) by a dog and the importance of understanding in fixing relationships.</a:t>
            </a:r>
            <a:endParaRPr lang="en-US" altLang="zh-CN" sz="2000">
              <a:solidFill>
                <a:schemeClr val="tx1"/>
              </a:solidFill>
              <a:latin typeface="Times New Roman" panose="02020603050405020304" charset="0"/>
              <a:cs typeface="Times New Roman" panose="02020603050405020304" charset="0"/>
            </a:endParaRPr>
          </a:p>
        </p:txBody>
      </p:sp>
      <p:sp>
        <p:nvSpPr>
          <p:cNvPr id="29" name="圆角矩形 28"/>
          <p:cNvSpPr/>
          <p:nvPr/>
        </p:nvSpPr>
        <p:spPr>
          <a:xfrm>
            <a:off x="179705" y="843280"/>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宋体" panose="02010600030101010101" pitchFamily="2" charset="-122"/>
                <a:ea typeface="宋体" panose="02010600030101010101" pitchFamily="2" charset="-122"/>
              </a:rPr>
              <a:t> </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to share</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7" name="圆角矩形 6"/>
          <p:cNvSpPr/>
          <p:nvPr/>
        </p:nvSpPr>
        <p:spPr>
          <a:xfrm>
            <a:off x="3275965" y="1131570"/>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However</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251460" y="1419225"/>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energetic</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39750" y="1995170"/>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angrily</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6516370" y="2355215"/>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who</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1698625" y="2643505"/>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had lost</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3" name="圆角矩形 12"/>
          <p:cNvSpPr/>
          <p:nvPr/>
        </p:nvSpPr>
        <p:spPr>
          <a:xfrm>
            <a:off x="7164070" y="2715260"/>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as</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5580380" y="2931795"/>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brother’s</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nvSpPr>
        <p:spPr>
          <a:xfrm>
            <a:off x="4860290" y="3219450"/>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going</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1043940" y="3579495"/>
            <a:ext cx="1447165" cy="52514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caused</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p:txBody>
      </p:sp>
      <p:pic>
        <p:nvPicPr>
          <p:cNvPr id="17" name="图片 16" descr="t0465d00fbea03a8ed6"/>
          <p:cNvPicPr>
            <a:picLocks noChangeAspect="1"/>
          </p:cNvPicPr>
          <p:nvPr/>
        </p:nvPicPr>
        <p:blipFill>
          <a:blip r:embed="rId4"/>
          <a:stretch>
            <a:fillRect/>
          </a:stretch>
        </p:blipFill>
        <p:spPr>
          <a:xfrm>
            <a:off x="7372350" y="4155440"/>
            <a:ext cx="1447165" cy="930910"/>
          </a:xfrm>
          <a:prstGeom prst="rect">
            <a:avLst/>
          </a:prstGeom>
        </p:spPr>
      </p:pic>
      <p:pic>
        <p:nvPicPr>
          <p:cNvPr id="5124" name="图片 6" descr="logo横版 png"/>
          <p:cNvPicPr>
            <a:picLocks noChangeAspect="1"/>
          </p:cNvPicPr>
          <p:nvPr/>
        </p:nvPicPr>
        <p:blipFill>
          <a:blip r:embed="rId5"/>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0" dur="1000" fill="hold"/>
                                        <p:tgtEl>
                                          <p:spTgt spid="2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2" dur="1000" fill="hold"/>
                                        <p:tgtEl>
                                          <p:spTgt spid="13"/>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4" dur="1000" fill="hold"/>
                                        <p:tgtEl>
                                          <p:spTgt spid="14"/>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5"/>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18" dur="1000" fill="hold"/>
                                        <p:tgtEl>
                                          <p:spTgt spid="16"/>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7" grpId="0" bldLvl="0" animBg="1"/>
      <p:bldP spid="7"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86817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200">
                <a:solidFill>
                  <a:schemeClr val="tx1"/>
                </a:solidFill>
              </a:rPr>
              <a:t>2. </a:t>
            </a:r>
            <a:r>
              <a:rPr lang="zh-CN" altLang="en-US" sz="3200">
                <a:solidFill>
                  <a:schemeClr val="tx1"/>
                </a:solidFill>
              </a:rPr>
              <a:t>拉波夫叙事介绍</a:t>
            </a:r>
            <a:endParaRPr lang="zh-CN" altLang="en-US" sz="3200">
              <a:solidFill>
                <a:schemeClr val="tx1"/>
              </a:solidFill>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1"/>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1</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pic>
        <p:nvPicPr>
          <p:cNvPr id="5" name="图片 4" descr="984fbb2f818945518ca8cb8bd1e9e885_th"/>
          <p:cNvPicPr>
            <a:picLocks noChangeAspect="1"/>
          </p:cNvPicPr>
          <p:nvPr/>
        </p:nvPicPr>
        <p:blipFill>
          <a:blip r:embed="rId12"/>
          <a:stretch>
            <a:fillRect/>
          </a:stretch>
        </p:blipFill>
        <p:spPr>
          <a:xfrm>
            <a:off x="-36195" y="1995170"/>
            <a:ext cx="2477770" cy="3377565"/>
          </a:xfrm>
          <a:prstGeom prst="rect">
            <a:avLst/>
          </a:prstGeom>
        </p:spPr>
      </p:pic>
      <p:pic>
        <p:nvPicPr>
          <p:cNvPr id="5124" name="图片 6" descr="logo横版 png"/>
          <p:cNvPicPr>
            <a:picLocks noChangeAspect="1"/>
          </p:cNvPicPr>
          <p:nvPr/>
        </p:nvPicPr>
        <p:blipFill>
          <a:blip r:embed="rId13"/>
          <a:stretch>
            <a:fillRect/>
          </a:stretch>
        </p:blipFill>
        <p:spPr>
          <a:xfrm>
            <a:off x="8249920" y="336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DIAGRAM_VIRTUALLY_FRAME" val="{&quot;height&quot;:323.2,&quot;left&quot;:8.5,&quot;top&quot;:72.1,&quot;width&quot;:351.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TABLE_ENDDRAG_ORIGIN_RECT" val="689*384"/>
  <p:tag name="TABLE_ENDDRAG_RECT" val="14*9*689*384"/>
</p:tagLst>
</file>

<file path=ppt/tags/tag109.xml><?xml version="1.0" encoding="utf-8"?>
<p:tagLst xmlns:p="http://schemas.openxmlformats.org/presentationml/2006/main">
  <p:tag name="KSO_WM_DIAGRAM_VIRTUALLY_FRAME" val="{&quot;height&quot;:289.45,&quot;left&quot;:110.55,&quot;top&quot;:77.75,&quot;width&quot;:566.95}"/>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AS_UNIQUEID" val="2465"/>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AS_UNIQUEID" val="2536"/>
  <p:tag name="TABLE_ENDDRAG_ORIGIN_RECT" val="311*268"/>
  <p:tag name="TABLE_ENDDRAG_RECT" val="14*128*311*268"/>
</p:tagLst>
</file>

<file path=ppt/tags/tag55.xml><?xml version="1.0" encoding="utf-8"?>
<p:tagLst xmlns:p="http://schemas.openxmlformats.org/presentationml/2006/main">
  <p:tag name="KSO_WM_DIAGRAM_VIRTUALLY_FRAME" val="{&quot;height&quot;:289.45,&quot;left&quot;:110.55,&quot;top&quot;:77.75,&quot;width&quot;:566.95}"/>
</p:tagLst>
</file>

<file path=ppt/tags/tag56.xml><?xml version="1.0" encoding="utf-8"?>
<p:tagLst xmlns:p="http://schemas.openxmlformats.org/presentationml/2006/main">
  <p:tag name="KSO_WM_DIAGRAM_VIRTUALLY_FRAME" val="{&quot;height&quot;:289.45,&quot;left&quot;:110.55,&quot;top&quot;:77.75,&quot;width&quot;:566.95}"/>
</p:tagLst>
</file>

<file path=ppt/tags/tag57.xml><?xml version="1.0" encoding="utf-8"?>
<p:tagLst xmlns:p="http://schemas.openxmlformats.org/presentationml/2006/main">
  <p:tag name="KSO_WM_DIAGRAM_VIRTUALLY_FRAME" val="{&quot;height&quot;:289.45,&quot;left&quot;:110.55,&quot;top&quot;:77.75,&quot;width&quot;:566.95}"/>
</p:tagLst>
</file>

<file path=ppt/tags/tag58.xml><?xml version="1.0" encoding="utf-8"?>
<p:tagLst xmlns:p="http://schemas.openxmlformats.org/presentationml/2006/main">
  <p:tag name="KSO_WM_DIAGRAM_VIRTUALLY_FRAME" val="{&quot;height&quot;:289.45,&quot;left&quot;:110.55,&quot;top&quot;:77.75,&quot;width&quot;:566.95}"/>
</p:tagLst>
</file>

<file path=ppt/tags/tag59.xml><?xml version="1.0" encoding="utf-8"?>
<p:tagLst xmlns:p="http://schemas.openxmlformats.org/presentationml/2006/main">
  <p:tag name="KSO_WM_DIAGRAM_VIRTUALLY_FRAME" val="{&quot;height&quot;:289.45,&quot;left&quot;:110.55,&quot;top&quot;:77.75,&quot;width&quot;:566.9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289.45,&quot;left&quot;:110.55,&quot;top&quot;:77.75,&quot;width&quot;:566.95}"/>
</p:tagLst>
</file>

<file path=ppt/tags/tag61.xml><?xml version="1.0" encoding="utf-8"?>
<p:tagLst xmlns:p="http://schemas.openxmlformats.org/presentationml/2006/main">
  <p:tag name="KSO_WM_DIAGRAM_VIRTUALLY_FRAME" val="{&quot;height&quot;:289.45,&quot;left&quot;:110.55,&quot;top&quot;:77.75,&quot;width&quot;:566.95}"/>
</p:tagLst>
</file>

<file path=ppt/tags/tag62.xml><?xml version="1.0" encoding="utf-8"?>
<p:tagLst xmlns:p="http://schemas.openxmlformats.org/presentationml/2006/main">
  <p:tag name="KSO_WM_DIAGRAM_VIRTUALLY_FRAME" val="{&quot;height&quot;:289.45,&quot;left&quot;:110.55,&quot;top&quot;:77.75,&quot;width&quot;:566.95}"/>
</p:tagLst>
</file>

<file path=ppt/tags/tag63.xml><?xml version="1.0" encoding="utf-8"?>
<p:tagLst xmlns:p="http://schemas.openxmlformats.org/presentationml/2006/main">
  <p:tag name="KSO_WM_DIAGRAM_VIRTUALLY_FRAME" val="{&quot;height&quot;:289.45,&quot;left&quot;:110.55,&quot;top&quot;:77.75,&quot;width&quot;:566.95}"/>
</p:tagLst>
</file>

<file path=ppt/tags/tag64.xml><?xml version="1.0" encoding="utf-8"?>
<p:tagLst xmlns:p="http://schemas.openxmlformats.org/presentationml/2006/main">
  <p:tag name="KSO_WM_DIAGRAM_VIRTUALLY_FRAME" val="{&quot;height&quot;:289.45,&quot;left&quot;:110.55,&quot;top&quot;:77.75,&quot;width&quot;:566.95}"/>
</p:tagLst>
</file>

<file path=ppt/tags/tag65.xml><?xml version="1.0" encoding="utf-8"?>
<p:tagLst xmlns:p="http://schemas.openxmlformats.org/presentationml/2006/main">
  <p:tag name="KSO_WM_DIAGRAM_VIRTUALLY_FRAME" val="{&quot;height&quot;:289.45,&quot;left&quot;:110.55,&quot;top&quot;:77.75,&quot;width&quot;:566.95}"/>
</p:tagLst>
</file>

<file path=ppt/tags/tag66.xml><?xml version="1.0" encoding="utf-8"?>
<p:tagLst xmlns:p="http://schemas.openxmlformats.org/presentationml/2006/main">
  <p:tag name="KSO_WM_DIAGRAM_VIRTUALLY_FRAME" val="{&quot;height&quot;:289.45,&quot;left&quot;:110.55,&quot;top&quot;:77.75,&quot;width&quot;:566.95}"/>
</p:tagLst>
</file>

<file path=ppt/tags/tag67.xml><?xml version="1.0" encoding="utf-8"?>
<p:tagLst xmlns:p="http://schemas.openxmlformats.org/presentationml/2006/main">
  <p:tag name="KSO_WM_DIAGRAM_VIRTUALLY_FRAME" val="{&quot;height&quot;:289.45,&quot;left&quot;:110.55,&quot;top&quot;:77.75,&quot;width&quot;:566.95}"/>
</p:tagLst>
</file>

<file path=ppt/tags/tag68.xml><?xml version="1.0" encoding="utf-8"?>
<p:tagLst xmlns:p="http://schemas.openxmlformats.org/presentationml/2006/main">
  <p:tag name="KSO_WM_DIAGRAM_VIRTUALLY_FRAME" val="{&quot;height&quot;:289.45,&quot;left&quot;:110.55,&quot;top&quot;:77.75,&quot;width&quot;:566.95}"/>
</p:tagLst>
</file>

<file path=ppt/tags/tag69.xml><?xml version="1.0" encoding="utf-8"?>
<p:tagLst xmlns:p="http://schemas.openxmlformats.org/presentationml/2006/main">
  <p:tag name="KSO_WM_DIAGRAM_VIRTUALLY_FRAME" val="{&quot;height&quot;:289.45,&quot;left&quot;:110.55,&quot;top&quot;:77.75,&quot;width&quot;:566.9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289.45,&quot;left&quot;:110.55,&quot;top&quot;:77.75,&quot;width&quot;:566.95}"/>
</p:tagLst>
</file>

<file path=ppt/tags/tag71.xml><?xml version="1.0" encoding="utf-8"?>
<p:tagLst xmlns:p="http://schemas.openxmlformats.org/presentationml/2006/main">
  <p:tag name="KSO_WM_DIAGRAM_VIRTUALLY_FRAME" val="{&quot;height&quot;:289.45,&quot;left&quot;:110.55,&quot;top&quot;:77.75,&quot;width&quot;:566.95}"/>
</p:tagLst>
</file>

<file path=ppt/tags/tag72.xml><?xml version="1.0" encoding="utf-8"?>
<p:tagLst xmlns:p="http://schemas.openxmlformats.org/presentationml/2006/main">
  <p:tag name="KSO_WM_DIAGRAM_VIRTUALLY_FRAME" val="{&quot;height&quot;:289.45,&quot;left&quot;:110.55,&quot;top&quot;:77.75,&quot;width&quot;:566.95}"/>
</p:tagLst>
</file>

<file path=ppt/tags/tag73.xml><?xml version="1.0" encoding="utf-8"?>
<p:tagLst xmlns:p="http://schemas.openxmlformats.org/presentationml/2006/main">
  <p:tag name="KSO_WM_DIAGRAM_VIRTUALLY_FRAME" val="{&quot;height&quot;:289.45,&quot;left&quot;:110.55,&quot;top&quot;:77.75,&quot;width&quot;:566.95}"/>
</p:tagLst>
</file>

<file path=ppt/tags/tag74.xml><?xml version="1.0" encoding="utf-8"?>
<p:tagLst xmlns:p="http://schemas.openxmlformats.org/presentationml/2006/main">
  <p:tag name="KSO_WM_DIAGRAM_VIRTUALLY_FRAME" val="{&quot;height&quot;:289.45,&quot;left&quot;:110.55,&quot;top&quot;:77.75,&quot;width&quot;:566.95}"/>
</p:tagLst>
</file>

<file path=ppt/tags/tag75.xml><?xml version="1.0" encoding="utf-8"?>
<p:tagLst xmlns:p="http://schemas.openxmlformats.org/presentationml/2006/main">
  <p:tag name="KSO_WM_DIAGRAM_VIRTUALLY_FRAME" val="{&quot;height&quot;:289.45,&quot;left&quot;:110.55,&quot;top&quot;:77.75,&quot;width&quot;:566.95}"/>
</p:tagLst>
</file>

<file path=ppt/tags/tag76.xml><?xml version="1.0" encoding="utf-8"?>
<p:tagLst xmlns:p="http://schemas.openxmlformats.org/presentationml/2006/main">
  <p:tag name="KSO_WM_DIAGRAM_VIRTUALLY_FRAME" val="{&quot;height&quot;:289.45,&quot;left&quot;:110.55,&quot;top&quot;:77.75,&quot;width&quot;:566.95}"/>
</p:tagLst>
</file>

<file path=ppt/tags/tag77.xml><?xml version="1.0" encoding="utf-8"?>
<p:tagLst xmlns:p="http://schemas.openxmlformats.org/presentationml/2006/main">
  <p:tag name="KSO_WM_DIAGRAM_VIRTUALLY_FRAME" val="{&quot;height&quot;:289.45,&quot;left&quot;:110.55,&quot;top&quot;:77.75,&quot;width&quot;:566.95}"/>
</p:tagLst>
</file>

<file path=ppt/tags/tag78.xml><?xml version="1.0" encoding="utf-8"?>
<p:tagLst xmlns:p="http://schemas.openxmlformats.org/presentationml/2006/main">
  <p:tag name="KSO_WM_DIAGRAM_VIRTUALLY_FRAME" val="{&quot;height&quot;:289.45,&quot;left&quot;:110.55,&quot;top&quot;:77.75,&quot;width&quot;:566.95}"/>
</p:tagLst>
</file>

<file path=ppt/tags/tag79.xml><?xml version="1.0" encoding="utf-8"?>
<p:tagLst xmlns:p="http://schemas.openxmlformats.org/presentationml/2006/main">
  <p:tag name="KSO_WM_DIAGRAM_VIRTUALLY_FRAME" val="{&quot;height&quot;:289.45,&quot;left&quot;:110.55,&quot;top&quot;:77.75,&quot;width&quot;:566.95}"/>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289.45,&quot;left&quot;:110.55,&quot;top&quot;:77.75,&quot;width&quot;:566.95}"/>
</p:tagLst>
</file>

<file path=ppt/tags/tag81.xml><?xml version="1.0" encoding="utf-8"?>
<p:tagLst xmlns:p="http://schemas.openxmlformats.org/presentationml/2006/main">
  <p:tag name="KSO_WM_DIAGRAM_VIRTUALLY_FRAME" val="{&quot;height&quot;:289.45,&quot;left&quot;:110.55,&quot;top&quot;:77.75,&quot;width&quot;:566.95}"/>
</p:tagLst>
</file>

<file path=ppt/tags/tag82.xml><?xml version="1.0" encoding="utf-8"?>
<p:tagLst xmlns:p="http://schemas.openxmlformats.org/presentationml/2006/main">
  <p:tag name="KSO_WM_DIAGRAM_VIRTUALLY_FRAME" val="{&quot;height&quot;:289.45,&quot;left&quot;:110.55,&quot;top&quot;:77.75,&quot;width&quot;:566.95}"/>
</p:tagLst>
</file>

<file path=ppt/tags/tag83.xml><?xml version="1.0" encoding="utf-8"?>
<p:tagLst xmlns:p="http://schemas.openxmlformats.org/presentationml/2006/main">
  <p:tag name="KSO_WM_DIAGRAM_VIRTUALLY_FRAME" val="{&quot;height&quot;:289.45,&quot;left&quot;:110.55,&quot;top&quot;:77.75,&quot;width&quot;:566.95}"/>
</p:tagLst>
</file>

<file path=ppt/tags/tag84.xml><?xml version="1.0" encoding="utf-8"?>
<p:tagLst xmlns:p="http://schemas.openxmlformats.org/presentationml/2006/main">
  <p:tag name="KSO_WM_DIAGRAM_VIRTUALLY_FRAME" val="{&quot;height&quot;:289.45,&quot;left&quot;:110.55,&quot;top&quot;:77.75,&quot;width&quot;:566.95}"/>
</p:tagLst>
</file>

<file path=ppt/tags/tag85.xml><?xml version="1.0" encoding="utf-8"?>
<p:tagLst xmlns:p="http://schemas.openxmlformats.org/presentationml/2006/main">
  <p:tag name="KSO_WM_DIAGRAM_VIRTUALLY_FRAME" val="{&quot;height&quot;:323.2,&quot;left&quot;:8.5,&quot;top&quot;:72.1,&quot;width&quot;:351.1}"/>
</p:tagLst>
</file>

<file path=ppt/tags/tag86.xml><?xml version="1.0" encoding="utf-8"?>
<p:tagLst xmlns:p="http://schemas.openxmlformats.org/presentationml/2006/main">
  <p:tag name="KSO_WM_DIAGRAM_VIRTUALLY_FRAME" val="{&quot;height&quot;:323.2,&quot;left&quot;:8.5,&quot;top&quot;:72.1,&quot;width&quot;:351.1}"/>
</p:tagLst>
</file>

<file path=ppt/tags/tag87.xml><?xml version="1.0" encoding="utf-8"?>
<p:tagLst xmlns:p="http://schemas.openxmlformats.org/presentationml/2006/main">
  <p:tag name="KSO_WM_DIAGRAM_VIRTUALLY_FRAME" val="{&quot;height&quot;:323.2,&quot;left&quot;:8.5,&quot;top&quot;:72.1,&quot;width&quot;:351.1}"/>
</p:tagLst>
</file>

<file path=ppt/tags/tag88.xml><?xml version="1.0" encoding="utf-8"?>
<p:tagLst xmlns:p="http://schemas.openxmlformats.org/presentationml/2006/main">
  <p:tag name="KSO_WM_DIAGRAM_VIRTUALLY_FRAME" val="{&quot;height&quot;:323.2,&quot;left&quot;:8.5,&quot;top&quot;:72.1,&quot;width&quot;:351.1}"/>
</p:tagLst>
</file>

<file path=ppt/tags/tag89.xml><?xml version="1.0" encoding="utf-8"?>
<p:tagLst xmlns:p="http://schemas.openxmlformats.org/presentationml/2006/main">
  <p:tag name="KSO_WM_DIAGRAM_VIRTUALLY_FRAME" val="{&quot;height&quot;:323.2,&quot;left&quot;:8.5,&quot;top&quot;:72.1,&quot;width&quot;:351.1}"/>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VIRTUALLY_FRAME" val="{&quot;height&quot;:323.2,&quot;left&quot;:8.5,&quot;top&quot;:72.1,&quot;width&quot;:351.1}"/>
</p:tagLst>
</file>

<file path=ppt/tags/tag91.xml><?xml version="1.0" encoding="utf-8"?>
<p:tagLst xmlns:p="http://schemas.openxmlformats.org/presentationml/2006/main">
  <p:tag name="KSO_WM_DIAGRAM_VIRTUALLY_FRAME" val="{&quot;height&quot;:323.2,&quot;left&quot;:8.5,&quot;top&quot;:72.1,&quot;width&quot;:351.1}"/>
</p:tagLst>
</file>

<file path=ppt/tags/tag92.xml><?xml version="1.0" encoding="utf-8"?>
<p:tagLst xmlns:p="http://schemas.openxmlformats.org/presentationml/2006/main">
  <p:tag name="KSO_WM_DIAGRAM_VIRTUALLY_FRAME" val="{&quot;height&quot;:323.2,&quot;left&quot;:8.5,&quot;top&quot;:72.1,&quot;width&quot;:351.1}"/>
</p:tagLst>
</file>

<file path=ppt/tags/tag93.xml><?xml version="1.0" encoding="utf-8"?>
<p:tagLst xmlns:p="http://schemas.openxmlformats.org/presentationml/2006/main">
  <p:tag name="KSO_WM_DIAGRAM_VIRTUALLY_FRAME" val="{&quot;height&quot;:323.2,&quot;left&quot;:8.5,&quot;top&quot;:72.1,&quot;width&quot;:351.1}"/>
</p:tagLst>
</file>

<file path=ppt/tags/tag94.xml><?xml version="1.0" encoding="utf-8"?>
<p:tagLst xmlns:p="http://schemas.openxmlformats.org/presentationml/2006/main">
  <p:tag name="KSO_WM_DIAGRAM_VIRTUALLY_FRAME" val="{&quot;height&quot;:323.2,&quot;left&quot;:8.5,&quot;top&quot;:72.1,&quot;width&quot;:351.1}"/>
</p:tagLst>
</file>

<file path=ppt/tags/tag95.xml><?xml version="1.0" encoding="utf-8"?>
<p:tagLst xmlns:p="http://schemas.openxmlformats.org/presentationml/2006/main">
  <p:tag name="KSO_WM_DIAGRAM_VIRTUALLY_FRAME" val="{&quot;height&quot;:323.2,&quot;left&quot;:8.5,&quot;top&quot;:72.1,&quot;width&quot;:351.1}"/>
</p:tagLst>
</file>

<file path=ppt/tags/tag96.xml><?xml version="1.0" encoding="utf-8"?>
<p:tagLst xmlns:p="http://schemas.openxmlformats.org/presentationml/2006/main">
  <p:tag name="KSO_WM_DIAGRAM_VIRTUALLY_FRAME" val="{&quot;height&quot;:323.2,&quot;left&quot;:8.5,&quot;top&quot;:72.1,&quot;width&quot;:351.1}"/>
</p:tagLst>
</file>

<file path=ppt/tags/tag97.xml><?xml version="1.0" encoding="utf-8"?>
<p:tagLst xmlns:p="http://schemas.openxmlformats.org/presentationml/2006/main">
  <p:tag name="KSO_WM_DIAGRAM_VIRTUALLY_FRAME" val="{&quot;height&quot;:323.2,&quot;left&quot;:8.5,&quot;top&quot;:72.1,&quot;width&quot;:351.1}"/>
</p:tagLst>
</file>

<file path=ppt/tags/tag98.xml><?xml version="1.0" encoding="utf-8"?>
<p:tagLst xmlns:p="http://schemas.openxmlformats.org/presentationml/2006/main">
  <p:tag name="KSO_WM_DIAGRAM_VIRTUALLY_FRAME" val="{&quot;height&quot;:323.2,&quot;left&quot;:8.5,&quot;top&quot;:72.1,&quot;width&quot;:351.1}"/>
</p:tagLst>
</file>

<file path=ppt/tags/tag99.xml><?xml version="1.0" encoding="utf-8"?>
<p:tagLst xmlns:p="http://schemas.openxmlformats.org/presentationml/2006/main">
  <p:tag name="KSO_WM_DIAGRAM_VIRTUALLY_FRAME" val="{&quot;height&quot;:323.2,&quot;left&quot;:8.5,&quot;top&quot;:72.1,&quot;width&quot;:351.1}"/>
</p:tagLst>
</file>

<file path=ppt/theme/theme1.xml><?xml version="1.0" encoding="utf-8"?>
<a:theme xmlns:a="http://schemas.openxmlformats.org/drawingml/2006/main" name="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3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3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4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4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4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4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14828</Words>
  <Application>WPS 演示</Application>
  <PresentationFormat/>
  <Paragraphs>546</Paragraphs>
  <Slides>35</Slides>
  <Notes>0</Notes>
  <HiddenSlides>0</HiddenSlides>
  <MMClips>0</MMClips>
  <ScaleCrop>false</ScaleCrop>
  <HeadingPairs>
    <vt:vector size="6" baseType="variant">
      <vt:variant>
        <vt:lpstr>已用的字体</vt:lpstr>
      </vt:variant>
      <vt:variant>
        <vt:i4>14</vt:i4>
      </vt:variant>
      <vt:variant>
        <vt:lpstr>主题</vt:lpstr>
      </vt:variant>
      <vt:variant>
        <vt:i4>34</vt:i4>
      </vt:variant>
      <vt:variant>
        <vt:lpstr>幻灯片标题</vt:lpstr>
      </vt:variant>
      <vt:variant>
        <vt:i4>35</vt:i4>
      </vt:variant>
    </vt:vector>
  </HeadingPairs>
  <TitlesOfParts>
    <vt:vector size="83" baseType="lpstr">
      <vt:lpstr>Arial</vt:lpstr>
      <vt:lpstr>宋体</vt:lpstr>
      <vt:lpstr>Wingdings</vt:lpstr>
      <vt:lpstr>Calibri</vt:lpstr>
      <vt:lpstr>楷体</vt:lpstr>
      <vt:lpstr>Times New Roman</vt:lpstr>
      <vt:lpstr>微软雅黑</vt:lpstr>
      <vt:lpstr>Times New Roman</vt:lpstr>
      <vt:lpstr>华文楷体</vt:lpstr>
      <vt:lpstr>Arial Unicode MS</vt:lpstr>
      <vt:lpstr>MS PGothic</vt:lpstr>
      <vt:lpstr>HelveticaNeue</vt:lpstr>
      <vt:lpstr>华文新魏</vt:lpstr>
      <vt:lpstr>Segoe Print</vt:lpstr>
      <vt:lpstr>2_unioffice Theme</vt:lpstr>
      <vt:lpstr>4_unioffice Theme</vt:lpstr>
      <vt:lpstr>5_unioffice Theme</vt:lpstr>
      <vt:lpstr>19_unioffice Theme</vt:lpstr>
      <vt:lpstr>6_unioffice Theme</vt:lpstr>
      <vt:lpstr>13_unioffice Theme</vt:lpstr>
      <vt:lpstr>24_unioffice Theme</vt:lpstr>
      <vt:lpstr>25_unioffice Theme</vt:lpstr>
      <vt:lpstr>27_unioffice Theme</vt:lpstr>
      <vt:lpstr>28_unioffice Theme</vt:lpstr>
      <vt:lpstr>25_unioffice Theme</vt:lpstr>
      <vt:lpstr>29_unioffice Theme</vt:lpstr>
      <vt:lpstr>26_unioffice Theme</vt:lpstr>
      <vt:lpstr>14_unioffice Theme</vt:lpstr>
      <vt:lpstr>30_unioffice Theme</vt:lpstr>
      <vt:lpstr>31_unioffice Theme</vt:lpstr>
      <vt:lpstr>8_unioffice Theme</vt:lpstr>
      <vt:lpstr>32_unioffice Theme</vt:lpstr>
      <vt:lpstr>34_unioffice Theme</vt:lpstr>
      <vt:lpstr>35_unioffice Theme</vt:lpstr>
      <vt:lpstr>36_unioffice Theme</vt:lpstr>
      <vt:lpstr>38_unioffice Theme</vt:lpstr>
      <vt:lpstr>12_unioffice Theme</vt:lpstr>
      <vt:lpstr>37_unioffice Theme</vt:lpstr>
      <vt:lpstr>39_unioffice Theme</vt:lpstr>
      <vt:lpstr>40_unioffice Theme</vt:lpstr>
      <vt:lpstr>41_unioffice Theme</vt:lpstr>
      <vt:lpstr>42_unioffice Theme</vt:lpstr>
      <vt:lpstr>43_unioffice Theme</vt:lpstr>
      <vt:lpstr>1_unioffice Theme</vt:lpstr>
      <vt:lpstr>3_unioffice Theme</vt:lpstr>
      <vt:lpstr>7_unioffice Theme</vt:lpstr>
      <vt:lpstr>9_unioffice Theme</vt:lpstr>
      <vt:lpstr>10_unioffice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437</cp:revision>
  <dcterms:created xsi:type="dcterms:W3CDTF">2022-11-04T13:43:00Z</dcterms:created>
  <dcterms:modified xsi:type="dcterms:W3CDTF">2025-06-18T01:54:36Z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5BE45A8F4637478B86E9A1351F072B68</vt:lpwstr>
  </property>
  <property fmtid="{D5CDD505-2E9C-101B-9397-08002B2CF9AE}" pid="3" name="KSOProductBuildVer">
    <vt:lpwstr>2052-11.8.2.7978</vt:lpwstr>
  </property>
</Properties>
</file>