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36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136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1366" r:id="rId6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166"/>
        <p:guide pos="38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handoutMaster" Target="handoutMasters/handoutMaster1.xml"/><Relationship Id="rId61" Type="http://schemas.openxmlformats.org/officeDocument/2006/relationships/notesMaster" Target="notesMasters/notesMaster1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高考词汇精讲</a:t>
            </a:r>
            <a:endParaRPr lang="zh-CN" altLang="en-US" dirty="0"/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章标题</a:t>
            </a:r>
            <a:endParaRPr lang="zh-CN" altLang="en-US" dirty="0"/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各节标题（含超级链接）</a:t>
            </a:r>
            <a:endParaRPr lang="zh-CN" altLang="en-US" dirty="0"/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 smtClean="0"/>
              <a:t>课时标题</a:t>
            </a:r>
            <a:endParaRPr lang="zh-CN" altLang="en-US" dirty="0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每节各个考点内容</a:t>
            </a:r>
            <a:endParaRPr lang="zh-CN" altLang="en-US" dirty="0"/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5.xml"/><Relationship Id="rId8" Type="http://schemas.openxmlformats.org/officeDocument/2006/relationships/slide" Target="slide14.xml"/><Relationship Id="rId7" Type="http://schemas.openxmlformats.org/officeDocument/2006/relationships/slide" Target="slide13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3" Type="http://schemas.openxmlformats.org/officeDocument/2006/relationships/slide" Target="slide7.xml"/><Relationship Id="rId22" Type="http://schemas.openxmlformats.org/officeDocument/2006/relationships/slideLayout" Target="../slideLayouts/slideLayout5.xml"/><Relationship Id="rId21" Type="http://schemas.openxmlformats.org/officeDocument/2006/relationships/slide" Target="slide21.xml"/><Relationship Id="rId20" Type="http://schemas.openxmlformats.org/officeDocument/2006/relationships/slide" Target="slide3.xml"/><Relationship Id="rId2" Type="http://schemas.openxmlformats.org/officeDocument/2006/relationships/slide" Target="slide6.xml"/><Relationship Id="rId19" Type="http://schemas.openxmlformats.org/officeDocument/2006/relationships/slide" Target="slide28.xml"/><Relationship Id="rId18" Type="http://schemas.openxmlformats.org/officeDocument/2006/relationships/slide" Target="slide27.xml"/><Relationship Id="rId17" Type="http://schemas.openxmlformats.org/officeDocument/2006/relationships/slide" Target="slide25.xml"/><Relationship Id="rId16" Type="http://schemas.openxmlformats.org/officeDocument/2006/relationships/slide" Target="slide24.xml"/><Relationship Id="rId15" Type="http://schemas.openxmlformats.org/officeDocument/2006/relationships/slide" Target="slide23.xml"/><Relationship Id="rId14" Type="http://schemas.openxmlformats.org/officeDocument/2006/relationships/slide" Target="slide22.xml"/><Relationship Id="rId13" Type="http://schemas.openxmlformats.org/officeDocument/2006/relationships/slide" Target="slide20.xml"/><Relationship Id="rId12" Type="http://schemas.openxmlformats.org/officeDocument/2006/relationships/slide" Target="slide19.xml"/><Relationship Id="rId11" Type="http://schemas.openxmlformats.org/officeDocument/2006/relationships/slide" Target="slide17.xml"/><Relationship Id="rId10" Type="http://schemas.openxmlformats.org/officeDocument/2006/relationships/slide" Target="slide16.xml"/><Relationship Id="rId1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36.xml"/><Relationship Id="rId3" Type="http://schemas.openxmlformats.org/officeDocument/2006/relationships/slide" Target="slide38.xml"/><Relationship Id="rId26" Type="http://schemas.openxmlformats.org/officeDocument/2006/relationships/slideLayout" Target="../slideLayouts/slideLayout5.xml"/><Relationship Id="rId25" Type="http://schemas.openxmlformats.org/officeDocument/2006/relationships/slide" Target="slide21.xml"/><Relationship Id="rId24" Type="http://schemas.openxmlformats.org/officeDocument/2006/relationships/slide" Target="slide28.xml"/><Relationship Id="rId23" Type="http://schemas.openxmlformats.org/officeDocument/2006/relationships/slide" Target="slide25.xml"/><Relationship Id="rId22" Type="http://schemas.openxmlformats.org/officeDocument/2006/relationships/slide" Target="slide1.xml"/><Relationship Id="rId21" Type="http://schemas.openxmlformats.org/officeDocument/2006/relationships/slide" Target="slide23.xml"/><Relationship Id="rId20" Type="http://schemas.openxmlformats.org/officeDocument/2006/relationships/slide" Target="slide57.xml"/><Relationship Id="rId2" Type="http://schemas.openxmlformats.org/officeDocument/2006/relationships/slide" Target="slide4.xml"/><Relationship Id="rId19" Type="http://schemas.openxmlformats.org/officeDocument/2006/relationships/slide" Target="slide56.xml"/><Relationship Id="rId18" Type="http://schemas.openxmlformats.org/officeDocument/2006/relationships/slide" Target="slide55.xml"/><Relationship Id="rId17" Type="http://schemas.openxmlformats.org/officeDocument/2006/relationships/slide" Target="slide54.xml"/><Relationship Id="rId16" Type="http://schemas.openxmlformats.org/officeDocument/2006/relationships/slide" Target="slide53.xml"/><Relationship Id="rId15" Type="http://schemas.openxmlformats.org/officeDocument/2006/relationships/slide" Target="slide52.xml"/><Relationship Id="rId14" Type="http://schemas.openxmlformats.org/officeDocument/2006/relationships/slide" Target="slide51.xml"/><Relationship Id="rId13" Type="http://schemas.openxmlformats.org/officeDocument/2006/relationships/slide" Target="slide49.xml"/><Relationship Id="rId12" Type="http://schemas.openxmlformats.org/officeDocument/2006/relationships/slide" Target="slide48.xml"/><Relationship Id="rId11" Type="http://schemas.openxmlformats.org/officeDocument/2006/relationships/slide" Target="slide47.xml"/><Relationship Id="rId10" Type="http://schemas.openxmlformats.org/officeDocument/2006/relationships/slide" Target="slide46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032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单词巧学巧记和精讲精炼 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59065" y="4018915"/>
            <a:ext cx="4063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构词法记单词  1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-2</a:t>
            </a:r>
            <a:endParaRPr lang="en-US" altLang="zh-CN" sz="28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circum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圆形，环形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46" name="表格 11"/>
          <p:cNvGraphicFramePr>
            <a:graphicFrameLocks noGrp="1"/>
          </p:cNvGraphicFramePr>
          <p:nvPr/>
        </p:nvGraphicFramePr>
        <p:xfrm>
          <a:off x="241540" y="135042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47" name="表格 12"/>
          <p:cNvGraphicFramePr>
            <a:graphicFrameLocks noGrp="1"/>
          </p:cNvGraphicFramePr>
          <p:nvPr/>
        </p:nvGraphicFramePr>
        <p:xfrm>
          <a:off x="241540" y="240877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circu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环形＋走→巡回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a circuit show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48" name="表格 17"/>
          <p:cNvGraphicFramePr>
            <a:graphicFrameLocks noGrp="1"/>
          </p:cNvGraphicFramePr>
          <p:nvPr/>
        </p:nvGraphicFramePr>
        <p:xfrm>
          <a:off x="6514877" y="135042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49" name="表格 18"/>
          <p:cNvGraphicFramePr>
            <a:graphicFrameLocks noGrp="1"/>
          </p:cNvGraphicFramePr>
          <p:nvPr/>
        </p:nvGraphicFramePr>
        <p:xfrm>
          <a:off x="6514877" y="240877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马戏团表演的场地是圆形的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watch a circus show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52" name="文本框 21"/>
          <p:cNvSpPr txBox="1"/>
          <p:nvPr/>
        </p:nvSpPr>
        <p:spPr>
          <a:xfrm>
            <a:off x="2259873" y="183001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巡回；电路</a:t>
            </a:r>
            <a:endParaRPr lang="zh-CN" altLang="en-US" sz="2400" dirty="0"/>
          </a:p>
        </p:txBody>
      </p:sp>
      <p:sp>
        <p:nvSpPr>
          <p:cNvPr id="1048653" name="文本框 24"/>
          <p:cNvSpPr txBox="1"/>
          <p:nvPr/>
        </p:nvSpPr>
        <p:spPr>
          <a:xfrm>
            <a:off x="8572398" y="183734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马戏团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/>
      <p:bldP spid="1048651" grpId="0"/>
      <p:bldP spid="1048652" grpId="0"/>
      <p:bldP spid="10486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50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kəm'baɪn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51" name="表格 6"/>
          <p:cNvGraphicFramePr>
            <a:graphicFrameLocks noGrp="1"/>
          </p:cNvGraphicFramePr>
          <p:nvPr/>
        </p:nvGraphicFramePr>
        <p:xfrm>
          <a:off x="241540" y="178637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bine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共同＋连接→结合，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连接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combine two rooms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52" name="表格 9"/>
          <p:cNvGraphicFramePr>
            <a:graphicFrameLocks noGrp="1"/>
          </p:cNvGraphicFramePr>
          <p:nvPr/>
        </p:nvGraphicFramePr>
        <p:xfrm>
          <a:off x="241540" y="319235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kə'mɪtɪ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53" name="表格 10"/>
          <p:cNvGraphicFramePr>
            <a:graphicFrameLocks noGrp="1"/>
          </p:cNvGraphicFramePr>
          <p:nvPr/>
        </p:nvGraphicFramePr>
        <p:xfrm>
          <a:off x="241540" y="418508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commit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使承担义务＋多人→委员会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parents' committee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54" name="表格 13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kə'nekt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55" name="表格 14"/>
          <p:cNvGraphicFramePr>
            <a:graphicFrameLocks noGrp="1"/>
          </p:cNvGraphicFramePr>
          <p:nvPr/>
        </p:nvGraphicFramePr>
        <p:xfrm>
          <a:off x="6514877" y="178637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nect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共同＋连接→连接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connect two cities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56" name="表格 15"/>
          <p:cNvGraphicFramePr>
            <a:graphicFrameLocks noGrp="1"/>
          </p:cNvGraphicFramePr>
          <p:nvPr/>
        </p:nvGraphicFramePr>
        <p:xfrm>
          <a:off x="6514877" y="319235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9123"/>
                <a:gridCol w="2798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connection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kə'nekʃən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57" name="表格 16"/>
          <p:cNvGraphicFramePr>
            <a:graphicFrameLocks noGrp="1"/>
          </p:cNvGraphicFramePr>
          <p:nvPr/>
        </p:nvGraphicFramePr>
        <p:xfrm>
          <a:off x="6514877" y="418508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connect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连接＋名词后缀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 connection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56" name="文本框 19"/>
          <p:cNvSpPr txBox="1"/>
          <p:nvPr/>
        </p:nvSpPr>
        <p:spPr>
          <a:xfrm>
            <a:off x="2246812" y="120405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使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结合</a:t>
            </a:r>
            <a:endParaRPr lang="zh-CN" altLang="en-US" sz="2400" dirty="0"/>
          </a:p>
        </p:txBody>
      </p:sp>
      <p:sp>
        <p:nvSpPr>
          <p:cNvPr id="1048657" name="文本框 20"/>
          <p:cNvSpPr txBox="1"/>
          <p:nvPr/>
        </p:nvSpPr>
        <p:spPr>
          <a:xfrm>
            <a:off x="2272936" y="3676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委员会</a:t>
            </a:r>
            <a:endParaRPr lang="zh-CN" altLang="en-US" sz="2400" b="1" dirty="0"/>
          </a:p>
        </p:txBody>
      </p:sp>
      <p:sp>
        <p:nvSpPr>
          <p:cNvPr id="1048658" name="文本框 22"/>
          <p:cNvSpPr txBox="1"/>
          <p:nvPr/>
        </p:nvSpPr>
        <p:spPr>
          <a:xfrm>
            <a:off x="8572400" y="120709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连接</a:t>
            </a:r>
            <a:endParaRPr lang="zh-CN" altLang="en-US" sz="2400" dirty="0"/>
          </a:p>
        </p:txBody>
      </p:sp>
      <p:sp>
        <p:nvSpPr>
          <p:cNvPr id="1048659" name="文本框 23"/>
          <p:cNvSpPr txBox="1"/>
          <p:nvPr/>
        </p:nvSpPr>
        <p:spPr>
          <a:xfrm>
            <a:off x="9185715" y="365056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连接；联系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4" grpId="0"/>
      <p:bldP spid="1048655" grpId="0"/>
      <p:bldP spid="1048656" grpId="0"/>
      <p:bldP spid="1048657" grpId="0"/>
      <p:bldP spid="1048658" grpId="0"/>
      <p:bldP spid="10486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58" name="表格 11"/>
          <p:cNvGraphicFramePr>
            <a:graphicFrameLocks noGrp="1"/>
          </p:cNvGraphicFramePr>
          <p:nvPr/>
        </p:nvGraphicFramePr>
        <p:xfrm>
          <a:off x="241540" y="125472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kɒmən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59" name="表格 12"/>
          <p:cNvGraphicFramePr>
            <a:graphicFrameLocks noGrp="1"/>
          </p:cNvGraphicFramePr>
          <p:nvPr/>
        </p:nvGraphicFramePr>
        <p:xfrm>
          <a:off x="241540" y="248319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com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mo(o)n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共同的＋月亮</a:t>
                      </a:r>
                      <a:endParaRPr lang="zh-CN" altLang="pt-B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many points in common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60" name="表格 17"/>
          <p:cNvGraphicFramePr>
            <a:graphicFrameLocks noGrp="1"/>
          </p:cNvGraphicFramePr>
          <p:nvPr/>
        </p:nvGraphicFramePr>
        <p:xfrm>
          <a:off x="6514877" y="125472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kɒnsəntreɪt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61" name="表格 18"/>
          <p:cNvGraphicFramePr>
            <a:graphicFrameLocks noGrp="1"/>
          </p:cNvGraphicFramePr>
          <p:nvPr/>
        </p:nvGraphicFramePr>
        <p:xfrm>
          <a:off x="6514877" y="238750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cent(e)r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共同＋中心＋做→集中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concentrate attention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62" name="文本框 21"/>
          <p:cNvSpPr txBox="1"/>
          <p:nvPr/>
        </p:nvSpPr>
        <p:spPr>
          <a:xfrm>
            <a:off x="2259873" y="173432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共同的；普通的</a:t>
            </a:r>
            <a:endParaRPr lang="zh-CN" altLang="en-US" sz="2400" dirty="0"/>
          </a:p>
        </p:txBody>
      </p:sp>
      <p:sp>
        <p:nvSpPr>
          <p:cNvPr id="1048663" name="文本框 24"/>
          <p:cNvSpPr txBox="1"/>
          <p:nvPr/>
        </p:nvSpPr>
        <p:spPr>
          <a:xfrm>
            <a:off x="8940383" y="173101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集中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0" grpId="0"/>
      <p:bldP spid="1048661" grpId="0"/>
      <p:bldP spid="1048662" grpId="0"/>
      <p:bldP spid="10486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contra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相反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6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kɒntrərɪ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63" name="表格 6"/>
          <p:cNvGraphicFramePr>
            <a:graphicFrameLocks noGrp="1"/>
          </p:cNvGraphicFramePr>
          <p:nvPr/>
        </p:nvGraphicFramePr>
        <p:xfrm>
          <a:off x="6092078" y="116480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contra+ary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后缀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the contrary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6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kɒntrɑːst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65" name="表格 10"/>
          <p:cNvGraphicFramePr>
            <a:graphicFrameLocks noGrp="1"/>
          </p:cNvGraphicFramePr>
          <p:nvPr/>
        </p:nvGraphicFramePr>
        <p:xfrm>
          <a:off x="6092078" y="2513169"/>
          <a:ext cx="542774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contra-=against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相对；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=to stand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站立。“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to stand against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相对而立”→对比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sharp contrast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66" name="表格 11"/>
          <p:cNvGraphicFramePr>
            <a:graphicFrameLocks noGrp="1"/>
          </p:cNvGraphicFramePr>
          <p:nvPr/>
        </p:nvGraphicFramePr>
        <p:xfrm>
          <a:off x="241540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3172"/>
                <a:gridCol w="281456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contradiction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kɒntrə'dɪkʃən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67" name="表格 12"/>
          <p:cNvGraphicFramePr>
            <a:graphicFrameLocks noGrp="1"/>
          </p:cNvGraphicFramePr>
          <p:nvPr/>
        </p:nvGraphicFramePr>
        <p:xfrm>
          <a:off x="6092078" y="459336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contra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相反＋说＋名词后缀→矛盾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66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相反的</a:t>
            </a:r>
            <a:r>
              <a:rPr lang="en-US" altLang="zh-CN" sz="2400" b="1" i="1" dirty="0"/>
              <a:t>n.</a:t>
            </a:r>
            <a:r>
              <a:rPr lang="zh-CN" altLang="en-US" sz="2400" b="1" dirty="0"/>
              <a:t>反面</a:t>
            </a:r>
            <a:endParaRPr lang="zh-CN" altLang="en-US" sz="2400" dirty="0"/>
          </a:p>
        </p:txBody>
      </p:sp>
      <p:sp>
        <p:nvSpPr>
          <p:cNvPr id="1048667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对比</a:t>
            </a:r>
            <a:endParaRPr lang="zh-CN" altLang="en-US" sz="2400" b="1" dirty="0"/>
          </a:p>
        </p:txBody>
      </p:sp>
      <p:sp>
        <p:nvSpPr>
          <p:cNvPr id="1048668" name="文本框 21"/>
          <p:cNvSpPr txBox="1"/>
          <p:nvPr/>
        </p:nvSpPr>
        <p:spPr>
          <a:xfrm>
            <a:off x="2850885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矛盾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4" grpId="0"/>
      <p:bldP spid="1048665" grpId="0"/>
      <p:bldP spid="1048666" grpId="0"/>
      <p:bldP spid="1048667" grpId="0"/>
      <p:bldP spid="10486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离开；去掉；加强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7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68" name="表格 4"/>
          <p:cNvGraphicFramePr>
            <a:graphicFrameLocks noGrp="1"/>
          </p:cNvGraphicFramePr>
          <p:nvPr/>
        </p:nvGraphicFramePr>
        <p:xfrm>
          <a:off x="241540" y="90197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decline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dɪ'klaɪn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69" name="表格 6"/>
          <p:cNvGraphicFramePr>
            <a:graphicFrameLocks noGrp="1"/>
          </p:cNvGraphicFramePr>
          <p:nvPr/>
        </p:nvGraphicFramePr>
        <p:xfrm>
          <a:off x="241540" y="197593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cline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使＋下坡→下降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decline an invitation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70" name="表格 9"/>
          <p:cNvGraphicFramePr>
            <a:graphicFrameLocks noGrp="1"/>
          </p:cNvGraphicFramePr>
          <p:nvPr/>
        </p:nvGraphicFramePr>
        <p:xfrm>
          <a:off x="241540" y="32322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defeat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dɪ'fiːt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71" name="表格 10"/>
          <p:cNvGraphicFramePr>
            <a:graphicFrameLocks noGrp="1"/>
          </p:cNvGraphicFramePr>
          <p:nvPr/>
        </p:nvGraphicFramePr>
        <p:xfrm>
          <a:off x="241540" y="4310069"/>
          <a:ext cx="564289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524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feat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加强＋技艺→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就能够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打败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defeat a basketball team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72" name="表格 13"/>
          <p:cNvGraphicFramePr>
            <a:graphicFrameLocks noGrp="1"/>
          </p:cNvGraphicFramePr>
          <p:nvPr/>
        </p:nvGraphicFramePr>
        <p:xfrm>
          <a:off x="6514877" y="90197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dɪ'liːt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73" name="表格 14"/>
          <p:cNvGraphicFramePr>
            <a:graphicFrameLocks noGrp="1"/>
          </p:cNvGraphicFramePr>
          <p:nvPr/>
        </p:nvGraphicFramePr>
        <p:xfrm>
          <a:off x="6514877" y="197593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lete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加强＋去掉→删除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delete a sentence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74" name="表格 15"/>
          <p:cNvGraphicFramePr>
            <a:graphicFrameLocks noGrp="1"/>
          </p:cNvGraphicFramePr>
          <p:nvPr/>
        </p:nvGraphicFramePr>
        <p:xfrm>
          <a:off x="6514877" y="32322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4655"/>
                <a:gridCol w="342308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dɪ'z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t/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75" name="表格 16"/>
          <p:cNvGraphicFramePr>
            <a:graphicFrameLocks noGrp="1"/>
          </p:cNvGraphicFramePr>
          <p:nvPr/>
        </p:nvGraphicFramePr>
        <p:xfrm>
          <a:off x="6514877" y="431006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sert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使＋插入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埋入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埋掉→遗弃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deserted baby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71" name="文本框 19"/>
          <p:cNvSpPr txBox="1"/>
          <p:nvPr/>
        </p:nvSpPr>
        <p:spPr>
          <a:xfrm>
            <a:off x="2246812" y="1403215"/>
            <a:ext cx="36837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vi./n.</a:t>
            </a:r>
            <a:r>
              <a:rPr lang="zh-CN" altLang="en-US" sz="2400" b="1" dirty="0" smtClean="0"/>
              <a:t>下降</a:t>
            </a:r>
            <a:r>
              <a:rPr lang="zh-CN" altLang="en-US" sz="2400" b="1" i="1" dirty="0" smtClean="0"/>
              <a:t>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婉言拒绝</a:t>
            </a:r>
            <a:endParaRPr lang="zh-CN" altLang="en-US" sz="2400" dirty="0"/>
          </a:p>
        </p:txBody>
      </p:sp>
      <p:sp>
        <p:nvSpPr>
          <p:cNvPr id="1048672" name="文本框 20"/>
          <p:cNvSpPr txBox="1"/>
          <p:nvPr/>
        </p:nvSpPr>
        <p:spPr>
          <a:xfrm>
            <a:off x="2272936" y="37378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打败</a:t>
            </a:r>
            <a:endParaRPr lang="zh-CN" altLang="en-US" sz="2400" b="1" dirty="0"/>
          </a:p>
        </p:txBody>
      </p:sp>
      <p:sp>
        <p:nvSpPr>
          <p:cNvPr id="1048673" name="文本框 22"/>
          <p:cNvSpPr txBox="1"/>
          <p:nvPr/>
        </p:nvSpPr>
        <p:spPr>
          <a:xfrm>
            <a:off x="8572400" y="140210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删除</a:t>
            </a:r>
            <a:endParaRPr lang="zh-CN" altLang="en-US" sz="2400" dirty="0"/>
          </a:p>
        </p:txBody>
      </p:sp>
      <p:sp>
        <p:nvSpPr>
          <p:cNvPr id="1048674" name="文本框 23"/>
          <p:cNvSpPr txBox="1"/>
          <p:nvPr/>
        </p:nvSpPr>
        <p:spPr>
          <a:xfrm>
            <a:off x="8572402" y="371176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遗弃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9" grpId="0"/>
      <p:bldP spid="1048670" grpId="0"/>
      <p:bldP spid="1048671" grpId="0"/>
      <p:bldP spid="1048672" grpId="0"/>
      <p:bldP spid="1048673" grpId="0"/>
      <p:bldP spid="10486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不；分开；相反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7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7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dislike</a:t>
                      </a:r>
                      <a:endParaRPr lang="zh-CN" alt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dɪslaɪk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77" name="表格 6"/>
          <p:cNvGraphicFramePr>
            <a:graphicFrameLocks noGrp="1"/>
          </p:cNvGraphicFramePr>
          <p:nvPr/>
        </p:nvGraphicFramePr>
        <p:xfrm>
          <a:off x="6092078" y="1165170"/>
          <a:ext cx="56437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886"/>
                <a:gridCol w="48218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不＋喜欢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dislike cold weather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7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dɪ'zɑːstə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79" name="表格 10"/>
          <p:cNvGraphicFramePr>
            <a:graphicFrameLocks noGrp="1"/>
          </p:cNvGraphicFramePr>
          <p:nvPr/>
        </p:nvGraphicFramePr>
        <p:xfrm>
          <a:off x="6092077" y="2883324"/>
          <a:ext cx="571314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989"/>
                <a:gridCol w="48811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aster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不好的＋星→灾星→灾难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relieve a disaster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8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dismiss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dɪs'mɪs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81" name="表格 12"/>
          <p:cNvGraphicFramePr>
            <a:graphicFrameLocks noGrp="1"/>
          </p:cNvGraphicFramePr>
          <p:nvPr/>
        </p:nvGraphicFramePr>
        <p:xfrm>
          <a:off x="6092077" y="4593368"/>
          <a:ext cx="56437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886"/>
                <a:gridCol w="48218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miss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分开＋送走→开除；解散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dismiss a driver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77" name="文本框 19"/>
          <p:cNvSpPr txBox="1"/>
          <p:nvPr/>
        </p:nvSpPr>
        <p:spPr>
          <a:xfrm>
            <a:off x="2259873" y="16484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v./n.</a:t>
            </a:r>
            <a:r>
              <a:rPr lang="zh-CN" altLang="en-US" sz="2400" b="1" dirty="0"/>
              <a:t>不喜欢</a:t>
            </a:r>
            <a:endParaRPr lang="zh-CN" altLang="en-US" sz="2400" dirty="0"/>
          </a:p>
        </p:txBody>
      </p:sp>
      <p:sp>
        <p:nvSpPr>
          <p:cNvPr id="1048678" name="文本框 20"/>
          <p:cNvSpPr txBox="1"/>
          <p:nvPr/>
        </p:nvSpPr>
        <p:spPr>
          <a:xfrm>
            <a:off x="2259873" y="337835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灾难</a:t>
            </a:r>
            <a:endParaRPr lang="zh-CN" altLang="en-US" sz="2400" b="1" dirty="0"/>
          </a:p>
        </p:txBody>
      </p:sp>
      <p:sp>
        <p:nvSpPr>
          <p:cNvPr id="1048679" name="文本框 21"/>
          <p:cNvSpPr txBox="1"/>
          <p:nvPr/>
        </p:nvSpPr>
        <p:spPr>
          <a:xfrm>
            <a:off x="2271024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开除；解散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5" grpId="0"/>
      <p:bldP spid="1048676" grpId="0"/>
      <p:bldP spid="1048677" grpId="0"/>
      <p:bldP spid="1048678" grpId="0"/>
      <p:bldP spid="10486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dia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穿过，横过；流转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8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dialogue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daɪəlɒg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83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logue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流转＋话语→对话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dialogue between two teachers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8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daɪəgræm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85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gram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穿过＋图表→图表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 diagram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82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对话</a:t>
            </a:r>
            <a:endParaRPr lang="zh-CN" altLang="en-US" sz="2400" dirty="0"/>
          </a:p>
        </p:txBody>
      </p:sp>
      <p:sp>
        <p:nvSpPr>
          <p:cNvPr id="1048683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图表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0" grpId="0"/>
      <p:bldP spid="1048681" grpId="0"/>
      <p:bldP spid="1048682" grpId="0"/>
      <p:bldP spid="10486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进入；促使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8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enlarge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ɪn'lɑːdʒ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87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large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使＋大→扩大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enlarge a picture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86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扩大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4" grpId="0"/>
      <p:bldP spid="1048685" grpId="0"/>
      <p:bldP spid="10486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朝外，出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88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ɪk'spəʊz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89" name="表格 6"/>
          <p:cNvGraphicFramePr>
            <a:graphicFrameLocks noGrp="1"/>
          </p:cNvGraphicFramePr>
          <p:nvPr/>
        </p:nvGraphicFramePr>
        <p:xfrm>
          <a:off x="241540" y="178637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朝外＋摆放→暴露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expose one's forehead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90" name="表格 9"/>
          <p:cNvGraphicFramePr>
            <a:graphicFrameLocks noGrp="1"/>
          </p:cNvGraphicFramePr>
          <p:nvPr/>
        </p:nvGraphicFramePr>
        <p:xfrm>
          <a:off x="241540" y="319235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egzɪt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91" name="表格 10"/>
          <p:cNvGraphicFramePr>
            <a:graphicFrameLocks noGrp="1"/>
          </p:cNvGraphicFramePr>
          <p:nvPr/>
        </p:nvGraphicFramePr>
        <p:xfrm>
          <a:off x="241540" y="427013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朝外＋走→朝外走的地方→出口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two exits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92" name="表格 13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ɪk'splɔ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93" name="表格 14"/>
          <p:cNvGraphicFramePr>
            <a:graphicFrameLocks noGrp="1"/>
          </p:cNvGraphicFramePr>
          <p:nvPr/>
        </p:nvGraphicFramePr>
        <p:xfrm>
          <a:off x="6514877" y="167486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出＋人和绳＋矿→下矿看→探索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explore a cave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94" name="表格 15"/>
          <p:cNvGraphicFramePr>
            <a:graphicFrameLocks noGrp="1"/>
          </p:cNvGraphicFramePr>
          <p:nvPr/>
        </p:nvGraphicFramePr>
        <p:xfrm>
          <a:off x="6514877" y="3192350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ekstrə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95" name="表格 16"/>
          <p:cNvGraphicFramePr>
            <a:graphicFrameLocks noGrp="1"/>
          </p:cNvGraphicFramePr>
          <p:nvPr/>
        </p:nvGraphicFramePr>
        <p:xfrm>
          <a:off x="6514877" y="428129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tra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朝外＋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抓→从外面抓来的→额外的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 tasks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89" name="文本框 19"/>
          <p:cNvSpPr txBox="1"/>
          <p:nvPr/>
        </p:nvSpPr>
        <p:spPr>
          <a:xfrm>
            <a:off x="2246812" y="1214684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暴露；揭露</a:t>
            </a:r>
            <a:endParaRPr lang="zh-CN" altLang="en-US" sz="2400" dirty="0"/>
          </a:p>
        </p:txBody>
      </p:sp>
      <p:sp>
        <p:nvSpPr>
          <p:cNvPr id="1048690" name="文本框 20"/>
          <p:cNvSpPr txBox="1"/>
          <p:nvPr/>
        </p:nvSpPr>
        <p:spPr>
          <a:xfrm>
            <a:off x="2272936" y="366605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出口；太平门</a:t>
            </a:r>
            <a:endParaRPr lang="zh-CN" altLang="en-US" sz="2400" b="1" dirty="0"/>
          </a:p>
        </p:txBody>
      </p:sp>
      <p:sp>
        <p:nvSpPr>
          <p:cNvPr id="1048691" name="文本框 22"/>
          <p:cNvSpPr txBox="1"/>
          <p:nvPr/>
        </p:nvSpPr>
        <p:spPr>
          <a:xfrm>
            <a:off x="8572400" y="120242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探险；探索</a:t>
            </a:r>
            <a:endParaRPr lang="zh-CN" altLang="en-US" sz="2400" dirty="0"/>
          </a:p>
        </p:txBody>
      </p:sp>
      <p:sp>
        <p:nvSpPr>
          <p:cNvPr id="1048692" name="文本框 23"/>
          <p:cNvSpPr txBox="1"/>
          <p:nvPr/>
        </p:nvSpPr>
        <p:spPr>
          <a:xfrm>
            <a:off x="8527794" y="365730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额外的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7" grpId="0"/>
      <p:bldP spid="1048688" grpId="0"/>
      <p:bldP spid="1048689" grpId="0"/>
      <p:bldP spid="1048690" grpId="0"/>
      <p:bldP spid="1048691" grpId="0"/>
      <p:bldP spid="10486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朝外，出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9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96" name="表格 11"/>
          <p:cNvGraphicFramePr>
            <a:graphicFrameLocks noGrp="1"/>
          </p:cNvGraphicFramePr>
          <p:nvPr/>
        </p:nvGraphicFramePr>
        <p:xfrm>
          <a:off x="241540" y="1478015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ɪk'splɪsɪt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97" name="表格 12"/>
          <p:cNvGraphicFramePr>
            <a:graphicFrameLocks noGrp="1"/>
          </p:cNvGraphicFramePr>
          <p:nvPr/>
        </p:nvGraphicFramePr>
        <p:xfrm>
          <a:off x="241540" y="249383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plic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出＋折叠＋走→打开折叠→清楚的 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同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]clear</a:t>
                      </a:r>
                      <a:endParaRPr lang="zh-CN" altLang="pt-B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98" name="表格 17"/>
          <p:cNvGraphicFramePr>
            <a:graphicFrameLocks noGrp="1"/>
          </p:cNvGraphicFramePr>
          <p:nvPr/>
        </p:nvGraphicFramePr>
        <p:xfrm>
          <a:off x="6514877" y="1478015"/>
          <a:ext cx="5428800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ɪk'stenʃən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CN" sz="240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8695" name="文本框 21"/>
          <p:cNvSpPr txBox="1"/>
          <p:nvPr/>
        </p:nvSpPr>
        <p:spPr>
          <a:xfrm>
            <a:off x="2259873" y="195760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清楚的</a:t>
            </a:r>
            <a:endParaRPr lang="zh-CN" altLang="en-US" sz="2400" dirty="0"/>
          </a:p>
        </p:txBody>
      </p:sp>
      <p:sp>
        <p:nvSpPr>
          <p:cNvPr id="1048696" name="文本框 24"/>
          <p:cNvSpPr txBox="1"/>
          <p:nvPr/>
        </p:nvSpPr>
        <p:spPr>
          <a:xfrm>
            <a:off x="8572401" y="1955078"/>
            <a:ext cx="3370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en-US" altLang="zh-CN" sz="2400" b="1" dirty="0"/>
              <a:t>①[C</a:t>
            </a:r>
            <a:r>
              <a:rPr lang="zh-CN" altLang="en-US" sz="2400" b="1" dirty="0"/>
              <a:t>、</a:t>
            </a:r>
            <a:r>
              <a:rPr lang="en-US" altLang="zh-CN" sz="2400" b="1" dirty="0"/>
              <a:t>U]</a:t>
            </a:r>
            <a:r>
              <a:rPr lang="zh-CN" altLang="en-US" sz="2400" b="1" dirty="0"/>
              <a:t>延长部分；扩大部分　②</a:t>
            </a:r>
            <a:r>
              <a:rPr lang="en-US" altLang="zh-CN" sz="2400" b="1" dirty="0"/>
              <a:t>[U]</a:t>
            </a:r>
            <a:r>
              <a:rPr lang="zh-CN" altLang="en-US" sz="2400" b="1" dirty="0"/>
              <a:t>电话分机；分机号码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3" grpId="0"/>
      <p:bldP spid="1048694" grpId="0"/>
      <p:bldP spid="1048695" grpId="0"/>
      <p:bldP spid="10486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构词法记单词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8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6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48599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6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121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48600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</a:t>
              </a:r>
              <a:r>
                <a:rPr lang="zh-CN" altLang="en-US" sz="2000" b="1" dirty="0">
                  <a:solidFill>
                    <a:schemeClr val="accent2">
                      <a:lumMod val="100000"/>
                    </a:schemeClr>
                  </a:solidFill>
                </a:rPr>
                <a:t>串记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48601" name="TextBox 24"/>
            <p:cNvSpPr txBox="1"/>
            <p:nvPr/>
          </p:nvSpPr>
          <p:spPr>
            <a:xfrm>
              <a:off x="6949305" y="-55144"/>
              <a:ext cx="5188201" cy="1978149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a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在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……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状态，位置（前缀）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ab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相反；离开；加强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ac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使得；加强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be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在；靠近；使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circum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圆形，环形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com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，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con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共同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contra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相反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de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离开；去掉；加强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dis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不；分开；相反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dia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穿过，横过；流转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en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进入；促使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ex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朝外，出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fore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在前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前缀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)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22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48602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8603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4" action="ppaction://hlinksldjump"/>
                </a:rPr>
                <a:t>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4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4" action="ppaction://hlinksldjump"/>
                </a:rPr>
                <a:t>提示写出单词的正确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4" action="ppaction://hlinksldjump"/>
                </a:rPr>
                <a:t>形式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5" action="ppaction://hlinksldjump"/>
                </a:rPr>
                <a:t>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5" action="ppaction://hlinksldjump"/>
                </a:rPr>
                <a:t>写出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5" action="ppaction://hlinksldjump"/>
                </a:rPr>
                <a:t>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5" action="ppaction://hlinksldjump"/>
                </a:rPr>
                <a:t>含义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6" action="ppaction://hlinksldjump"/>
                </a:rPr>
                <a:t>III.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6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6" action="ppaction://hlinksldjump"/>
                </a:rPr>
                <a:t>语境写出所给单词的正确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6" action="ppaction://hlinksldjump"/>
                </a:rPr>
                <a:t>形式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7" action="ppaction://hlinksldjump"/>
                </a:rPr>
                <a:t>IV.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7" action="ppaction://hlinksldjump"/>
                </a:rPr>
                <a:t>用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7" action="ppaction://hlinksldjump"/>
                </a:rPr>
                <a:t>所给动词的适当形式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7" action="ppaction://hlinksldjump"/>
                </a:rPr>
                <a:t>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8" action="ppaction://hlinksldjump"/>
                </a:rPr>
                <a:t>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8" action="ppaction://hlinksldjump"/>
                </a:rPr>
                <a:t>选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8" action="ppaction://hlinksldjump"/>
                </a:rPr>
                <a:t>词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8" action="ppaction://hlinksldjump"/>
                </a:rPr>
                <a:t>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9" action="ppaction://hlinksldjump"/>
                </a:rPr>
                <a:t>VI.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9" action="ppaction://hlinksldjump"/>
                </a:rPr>
                <a:t>单句写作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48604" name="矩形 2">
            <a:hlinkClick r:id="rId20" action="ppaction://hlinksldjump"/>
          </p:cNvPr>
          <p:cNvSpPr/>
          <p:nvPr/>
        </p:nvSpPr>
        <p:spPr>
          <a:xfrm>
            <a:off x="3880624" y="2215625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8605" name="矩形 3">
            <a:hlinkClick r:id="rId2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fore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在前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9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9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fɔːkɑːst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00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75"/>
                <a:gridCol w="46371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在前＋扔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出来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预报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[</a:t>
                      </a:r>
                      <a:r>
                        <a:rPr lang="zh-CN" altLang="en-US" sz="2000" b="1" dirty="0" smtClean="0"/>
                        <a:t>例</a:t>
                      </a:r>
                      <a:r>
                        <a:rPr lang="en-US" altLang="zh-CN" sz="2000" b="1" dirty="0" smtClean="0"/>
                        <a:t>]</a:t>
                      </a:r>
                      <a:endParaRPr lang="zh-CN" altLang="en-US" sz="20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weather forecast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0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foresee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fɔ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ː'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02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在前＋看见→预见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[</a:t>
                      </a:r>
                      <a:r>
                        <a:rPr lang="zh-CN" altLang="en-US" sz="2000" b="1" dirty="0" smtClean="0"/>
                        <a:t>例</a:t>
                      </a:r>
                      <a:r>
                        <a:rPr lang="en-US" altLang="zh-CN" sz="2000" b="1" dirty="0" smtClean="0"/>
                        <a:t>]</a:t>
                      </a:r>
                      <a:endParaRPr lang="zh-CN" altLang="en-US" sz="20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foresee one's future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99" name="文本框 19"/>
          <p:cNvSpPr txBox="1"/>
          <p:nvPr/>
        </p:nvSpPr>
        <p:spPr>
          <a:xfrm>
            <a:off x="2259873" y="1642094"/>
            <a:ext cx="3370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v./n.</a:t>
            </a:r>
            <a:r>
              <a:rPr lang="zh-CN" altLang="en-US" sz="2400" b="1" dirty="0"/>
              <a:t>预报</a:t>
            </a:r>
            <a:endParaRPr lang="zh-CN" altLang="en-US" sz="2400" b="1" dirty="0"/>
          </a:p>
        </p:txBody>
      </p:sp>
      <p:sp>
        <p:nvSpPr>
          <p:cNvPr id="1048700" name="文本框 20"/>
          <p:cNvSpPr txBox="1"/>
          <p:nvPr/>
        </p:nvSpPr>
        <p:spPr>
          <a:xfrm>
            <a:off x="2299243" y="3350498"/>
            <a:ext cx="3370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预见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7" grpId="0"/>
      <p:bldP spid="1048698" grpId="0"/>
      <p:bldP spid="1048699" grpId="0"/>
      <p:bldP spid="10487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7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I. </a:t>
            </a:r>
            <a:r>
              <a:rPr lang="zh-CN" altLang="zh-CN" sz="2800" dirty="0" smtClean="0">
                <a:solidFill>
                  <a:schemeClr val="accent6">
                    <a:lumMod val="50000"/>
                  </a:schemeClr>
                </a:solidFill>
              </a:rPr>
              <a:t>根据</a:t>
            </a:r>
            <a:r>
              <a:rPr lang="zh-CN" altLang="zh-CN" sz="2800" dirty="0">
                <a:solidFill>
                  <a:schemeClr val="accent6">
                    <a:lumMod val="50000"/>
                  </a:schemeClr>
                </a:solidFill>
              </a:rPr>
              <a:t>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08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5871877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zh-CN" b="1" dirty="0"/>
              <a:t>．</a:t>
            </a:r>
            <a:r>
              <a:rPr lang="en-US" altLang="zh-CN" b="1" dirty="0" smtClean="0"/>
              <a:t>____________  </a:t>
            </a:r>
            <a:r>
              <a:rPr lang="en-US" altLang="zh-CN" b="1" i="1" dirty="0" smtClean="0"/>
              <a:t>adj</a:t>
            </a:r>
            <a:r>
              <a:rPr lang="en-US" altLang="zh-CN" b="1" dirty="0"/>
              <a:t>.</a:t>
            </a:r>
            <a:r>
              <a:rPr lang="zh-CN" altLang="zh-CN" b="1" dirty="0"/>
              <a:t>相像的　</a:t>
            </a:r>
            <a:r>
              <a:rPr lang="en-US" altLang="zh-CN" b="1" i="1" dirty="0"/>
              <a:t>adv</a:t>
            </a:r>
            <a:r>
              <a:rPr lang="en-US" altLang="zh-CN" b="1" dirty="0"/>
              <a:t>.</a:t>
            </a:r>
            <a:r>
              <a:rPr lang="zh-CN" altLang="zh-CN" b="1" dirty="0"/>
              <a:t>一样地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zh-CN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adv</a:t>
            </a:r>
            <a:r>
              <a:rPr lang="en-US" altLang="zh-CN" b="1" dirty="0"/>
              <a:t>.</a:t>
            </a:r>
            <a:r>
              <a:rPr lang="zh-CN" altLang="zh-CN" b="1" dirty="0"/>
              <a:t>离开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zh-CN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</a:t>
            </a:r>
            <a:r>
              <a:rPr lang="en-US" altLang="zh-CN" b="1" dirty="0" err="1"/>
              <a:t>.</a:t>
            </a:r>
            <a:r>
              <a:rPr lang="zh-CN" altLang="zh-CN" b="1" dirty="0"/>
              <a:t>陪伴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zh-CN" b="1" dirty="0"/>
              <a:t>．</a:t>
            </a:r>
            <a:r>
              <a:rPr lang="en-US" altLang="zh-CN" b="1" dirty="0"/>
              <a:t>____________   </a:t>
            </a:r>
            <a:r>
              <a:rPr lang="en-US" altLang="zh-CN" b="1" i="1" dirty="0"/>
              <a:t>v</a:t>
            </a:r>
            <a:r>
              <a:rPr lang="en-US" altLang="zh-CN" b="1" dirty="0"/>
              <a:t>. </a:t>
            </a:r>
            <a:r>
              <a:rPr lang="zh-CN" altLang="zh-CN" b="1" dirty="0"/>
              <a:t>承认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zh-CN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dirty="0"/>
              <a:t>.</a:t>
            </a:r>
            <a:r>
              <a:rPr lang="zh-CN" altLang="zh-CN" b="1" dirty="0" smtClean="0"/>
              <a:t>利</a:t>
            </a:r>
            <a:r>
              <a:rPr lang="zh-CN" altLang="zh-CN" b="1" dirty="0"/>
              <a:t>益；代表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zh-CN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dirty="0"/>
              <a:t>.</a:t>
            </a:r>
            <a:r>
              <a:rPr lang="en-US" altLang="zh-CN" b="1" dirty="0" smtClean="0"/>
              <a:t>(</a:t>
            </a:r>
            <a:r>
              <a:rPr lang="zh-CN" altLang="zh-CN" b="1" dirty="0"/>
              <a:t>使</a:t>
            </a:r>
            <a:r>
              <a:rPr lang="en-US" altLang="zh-CN" b="1" dirty="0"/>
              <a:t>)</a:t>
            </a:r>
            <a:r>
              <a:rPr lang="zh-CN" altLang="zh-CN" b="1" dirty="0"/>
              <a:t>结合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zh-CN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dirty="0"/>
              <a:t>.</a:t>
            </a:r>
            <a:r>
              <a:rPr lang="zh-CN" altLang="zh-CN" b="1" dirty="0" smtClean="0"/>
              <a:t>委</a:t>
            </a:r>
            <a:r>
              <a:rPr lang="zh-CN" altLang="zh-CN" b="1" dirty="0"/>
              <a:t>员会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zh-CN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zh-CN" b="1" dirty="0"/>
              <a:t>共同的；普通的</a:t>
            </a:r>
            <a:endParaRPr lang="zh-CN" altLang="zh-CN" b="1" dirty="0"/>
          </a:p>
          <a:p>
            <a:endParaRPr lang="zh-CN" altLang="en-US" dirty="0"/>
          </a:p>
        </p:txBody>
      </p:sp>
      <p:sp>
        <p:nvSpPr>
          <p:cNvPr id="1048709" name="文本占位符 2"/>
          <p:cNvSpPr txBox="1"/>
          <p:nvPr/>
        </p:nvSpPr>
        <p:spPr>
          <a:xfrm>
            <a:off x="6049402" y="46582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en-US" altLang="zh-CN" b="1" i="1" dirty="0"/>
              <a:t>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连</a:t>
            </a:r>
            <a:r>
              <a:rPr lang="zh-CN" altLang="en-US" b="1" dirty="0"/>
              <a:t>接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连</a:t>
            </a:r>
            <a:r>
              <a:rPr lang="zh-CN" altLang="en-US" b="1" dirty="0"/>
              <a:t>接，联系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集</a:t>
            </a:r>
            <a:r>
              <a:rPr lang="zh-CN" altLang="en-US" b="1" dirty="0"/>
              <a:t>中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相反的　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反</a:t>
            </a:r>
            <a:r>
              <a:rPr lang="zh-CN" altLang="en-US" b="1" dirty="0"/>
              <a:t>面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打败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/n</a:t>
            </a:r>
            <a:r>
              <a:rPr lang="en-US" altLang="zh-CN" b="1" i="1" dirty="0"/>
              <a:t>.</a:t>
            </a:r>
            <a:r>
              <a:rPr lang="zh-CN" altLang="en-US" b="1" dirty="0"/>
              <a:t>不喜欢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开</a:t>
            </a:r>
            <a:r>
              <a:rPr lang="zh-CN" altLang="en-US" b="1" dirty="0"/>
              <a:t>除；解散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暴</a:t>
            </a:r>
            <a:r>
              <a:rPr lang="zh-CN" altLang="en-US" b="1" dirty="0"/>
              <a:t>露；揭露</a:t>
            </a:r>
            <a:endParaRPr lang="zh-CN" altLang="en-US" b="1" dirty="0"/>
          </a:p>
        </p:txBody>
      </p:sp>
      <p:sp>
        <p:nvSpPr>
          <p:cNvPr id="1048710" name="文本框 5"/>
          <p:cNvSpPr txBox="1"/>
          <p:nvPr/>
        </p:nvSpPr>
        <p:spPr>
          <a:xfrm>
            <a:off x="496387" y="418008"/>
            <a:ext cx="2416629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alike</a:t>
            </a:r>
            <a:r>
              <a:rPr lang="zh-CN" altLang="zh-CN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away</a:t>
            </a:r>
            <a:r>
              <a:rPr lang="zh-CN" altLang="zh-CN" sz="2400" b="1" dirty="0" smtClean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accompany</a:t>
            </a:r>
            <a:r>
              <a:rPr lang="zh-CN" altLang="zh-CN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acknowledge</a:t>
            </a:r>
            <a:r>
              <a:rPr lang="zh-CN" altLang="zh-CN" sz="2400" b="1" dirty="0" smtClean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behalf</a:t>
            </a:r>
            <a:endParaRPr lang="zh-CN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combine</a:t>
            </a:r>
            <a:r>
              <a:rPr lang="zh-CN" altLang="zh-CN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committee</a:t>
            </a:r>
            <a:r>
              <a:rPr lang="zh-CN" altLang="zh-CN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common</a:t>
            </a:r>
            <a:r>
              <a:rPr lang="zh-CN" altLang="zh-CN" sz="2400" b="1" dirty="0">
                <a:solidFill>
                  <a:srgbClr val="C00000"/>
                </a:solidFill>
              </a:rPr>
              <a:t>　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711" name="文本框 6"/>
          <p:cNvSpPr txBox="1"/>
          <p:nvPr/>
        </p:nvSpPr>
        <p:spPr>
          <a:xfrm>
            <a:off x="6408753" y="357625"/>
            <a:ext cx="2416629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connect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connection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concentrate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contrary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defeat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dislike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dismiss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expose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6" grpId="0" animBg="1"/>
      <p:bldP spid="1048707" grpId="0"/>
      <p:bldP spid="1048708" grpId="0"/>
      <p:bldP spid="1048709" grpId="0"/>
      <p:bldP spid="1048710" grpId="0"/>
      <p:bldP spid="10487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1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14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5871877" cy="5911999"/>
          </a:xfrm>
        </p:spPr>
        <p:txBody>
          <a:bodyPr>
            <a:normAutofit fontScale="95833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aboard</a:t>
            </a:r>
            <a:r>
              <a:rPr lang="en-US" altLang="zh-CN" b="1" i="1" dirty="0"/>
              <a:t> adv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abnormal</a:t>
            </a:r>
            <a:r>
              <a:rPr lang="en-US" altLang="zh-CN" b="1" i="1" dirty="0"/>
              <a:t> 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abuse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/n.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absurd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acquaint</a:t>
            </a:r>
            <a:r>
              <a:rPr lang="en-US" altLang="zh-CN" b="1" i="1" dirty="0"/>
              <a:t>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acquaintance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betray</a:t>
            </a:r>
            <a:r>
              <a:rPr lang="en-US" altLang="zh-CN" b="1" i="1" dirty="0"/>
              <a:t> v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semicircle</a:t>
            </a:r>
            <a:r>
              <a:rPr lang="en-US" altLang="zh-CN" b="1" i="1" dirty="0"/>
              <a:t> 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circuit</a:t>
            </a:r>
            <a:r>
              <a:rPr lang="en-US" altLang="zh-CN" b="1" i="1" dirty="0"/>
              <a:t> 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8715" name="文本占位符 2"/>
          <p:cNvSpPr txBox="1"/>
          <p:nvPr/>
        </p:nvSpPr>
        <p:spPr>
          <a:xfrm>
            <a:off x="6049402" y="46582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circulate </a:t>
            </a:r>
            <a:r>
              <a:rPr lang="en-US" altLang="zh-CN" b="1" i="1" dirty="0"/>
              <a:t>v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circus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contradiction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decline </a:t>
            </a:r>
            <a:r>
              <a:rPr lang="en-US" altLang="zh-CN" b="1" i="1" dirty="0"/>
              <a:t>vi./n./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delete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desert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disaster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explicit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extension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zh-CN" altLang="en-US" b="1" dirty="0"/>
              <a:t>①</a:t>
            </a:r>
            <a:r>
              <a:rPr lang="en-US" altLang="zh-CN" b="1" dirty="0"/>
              <a:t>[C&amp;U]____________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zh-CN" altLang="en-US" b="1" dirty="0"/>
              <a:t>  　②</a:t>
            </a:r>
            <a:r>
              <a:rPr lang="en-US" altLang="zh-CN" b="1" dirty="0"/>
              <a:t>[U]____________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8716" name="文本框 5"/>
          <p:cNvSpPr txBox="1"/>
          <p:nvPr/>
        </p:nvSpPr>
        <p:spPr>
          <a:xfrm>
            <a:off x="2046863" y="374098"/>
            <a:ext cx="3105106" cy="587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在</a:t>
            </a:r>
            <a:r>
              <a:rPr lang="en-US" altLang="zh-CN" sz="2200" b="1" dirty="0">
                <a:solidFill>
                  <a:srgbClr val="C00000"/>
                </a:solidFill>
              </a:rPr>
              <a:t>(</a:t>
            </a:r>
            <a:r>
              <a:rPr lang="zh-CN" altLang="en-US" sz="2200" b="1" dirty="0">
                <a:solidFill>
                  <a:srgbClr val="C00000"/>
                </a:solidFill>
              </a:rPr>
              <a:t>飞机、船、火车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r>
              <a:rPr lang="zh-CN" altLang="en-US" sz="2200" b="1" dirty="0">
                <a:solidFill>
                  <a:srgbClr val="C00000"/>
                </a:solidFill>
              </a:rPr>
              <a:t>上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不</a:t>
            </a:r>
            <a:r>
              <a:rPr lang="zh-CN" altLang="en-US" sz="2200" b="1" dirty="0">
                <a:solidFill>
                  <a:srgbClr val="C00000"/>
                </a:solidFill>
              </a:rPr>
              <a:t>正常的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滥用</a:t>
            </a:r>
            <a:r>
              <a:rPr lang="zh-CN" altLang="en-US" sz="2200" b="1" dirty="0">
                <a:solidFill>
                  <a:srgbClr val="C00000"/>
                </a:solidFill>
              </a:rPr>
              <a:t>；虐待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荒唐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使</a:t>
            </a:r>
            <a:r>
              <a:rPr lang="zh-CN" altLang="en-US" sz="2200" b="1" dirty="0">
                <a:solidFill>
                  <a:srgbClr val="C00000"/>
                </a:solidFill>
              </a:rPr>
              <a:t>熟悉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</a:t>
            </a:r>
            <a:r>
              <a:rPr lang="zh-CN" altLang="en-US" sz="2200" b="1" i="1" dirty="0" smtClean="0">
                <a:solidFill>
                  <a:srgbClr val="C00000"/>
                </a:solidFill>
              </a:rPr>
              <a:t>      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         熟人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背叛</a:t>
            </a:r>
            <a:r>
              <a:rPr lang="zh-CN" altLang="en-US" sz="2200" b="1" dirty="0">
                <a:solidFill>
                  <a:srgbClr val="C00000"/>
                </a:solidFill>
              </a:rPr>
              <a:t>；泄露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半圆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巡回</a:t>
            </a:r>
            <a:r>
              <a:rPr lang="zh-CN" altLang="en-US" sz="2200" b="1" dirty="0">
                <a:solidFill>
                  <a:srgbClr val="C00000"/>
                </a:solidFill>
              </a:rPr>
              <a:t>；电路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48717" name="文本框 6"/>
          <p:cNvSpPr txBox="1"/>
          <p:nvPr/>
        </p:nvSpPr>
        <p:spPr>
          <a:xfrm>
            <a:off x="7241255" y="374301"/>
            <a:ext cx="3487780" cy="584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     </a:t>
            </a:r>
            <a:r>
              <a:rPr lang="en-US" altLang="zh-CN" sz="2200" b="1" i="1" dirty="0" smtClean="0">
                <a:solidFill>
                  <a:srgbClr val="C00000"/>
                </a:solidFill>
              </a:rPr>
              <a:t> 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   (</a:t>
            </a:r>
            <a:r>
              <a:rPr lang="zh-CN" altLang="en-US" sz="2200" b="1" dirty="0">
                <a:solidFill>
                  <a:srgbClr val="C00000"/>
                </a:solidFill>
              </a:rPr>
              <a:t>使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r>
              <a:rPr lang="zh-CN" altLang="en-US" sz="2200" b="1" dirty="0">
                <a:solidFill>
                  <a:srgbClr val="C00000"/>
                </a:solidFill>
              </a:rPr>
              <a:t>循环；流通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马戏团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       矛盾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  下降</a:t>
            </a:r>
            <a:r>
              <a:rPr lang="zh-CN" altLang="en-US" sz="2200" b="1" dirty="0">
                <a:solidFill>
                  <a:srgbClr val="C00000"/>
                </a:solidFill>
              </a:rPr>
              <a:t>；婉言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拒绝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>
                <a:solidFill>
                  <a:srgbClr val="C00000"/>
                </a:solidFill>
              </a:rPr>
              <a:t>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              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删除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遗弃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i="1" dirty="0" smtClean="0">
                <a:solidFill>
                  <a:srgbClr val="C00000"/>
                </a:solidFill>
              </a:rPr>
              <a:t>    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           灾难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</a:t>
            </a:r>
            <a:r>
              <a:rPr lang="zh-CN" altLang="en-US" sz="2200" b="1" i="1" dirty="0" smtClean="0">
                <a:solidFill>
                  <a:srgbClr val="C00000"/>
                </a:solidFill>
              </a:rPr>
              <a:t>    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         清楚的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</a:t>
            </a:r>
            <a:r>
              <a:rPr lang="zh-CN" altLang="en-US" sz="2200" b="1" i="1" dirty="0" smtClean="0">
                <a:solidFill>
                  <a:srgbClr val="C00000"/>
                </a:solidFill>
              </a:rPr>
              <a:t>    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                       延长部分电话分机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2" grpId="0" animBg="1"/>
      <p:bldP spid="1048713" grpId="0"/>
      <p:bldP spid="1048714" grpId="0"/>
      <p:bldP spid="1048715" grpId="0"/>
      <p:bldP spid="1048716" grpId="0"/>
      <p:bldP spid="10487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1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20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At one time, she is fine, but at another, she is ____________(normal)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Under these </a:t>
            </a:r>
            <a:r>
              <a:rPr lang="en-US" altLang="zh-CN" b="1" dirty="0" smtClean="0"/>
              <a:t>_______________(</a:t>
            </a:r>
            <a:r>
              <a:rPr lang="en-US" altLang="zh-CN" b="1" dirty="0"/>
              <a:t>circumstance), we are developing our special manners and values, which has raised people's concern.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Could you please tell me whether there is a(n) ____________ (connect) between smoking and lung cancer?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This year we have gone through too many natural ____________ (disaster), such as earthquakes, floods and so on.</a:t>
            </a:r>
            <a:endParaRPr lang="en-US" altLang="zh-CN" b="1" dirty="0"/>
          </a:p>
        </p:txBody>
      </p:sp>
      <p:sp>
        <p:nvSpPr>
          <p:cNvPr id="1048721" name="矩形 7"/>
          <p:cNvSpPr/>
          <p:nvPr/>
        </p:nvSpPr>
        <p:spPr>
          <a:xfrm>
            <a:off x="6849957" y="853830"/>
            <a:ext cx="146706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abnormal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22" name="矩形 8"/>
          <p:cNvSpPr/>
          <p:nvPr/>
        </p:nvSpPr>
        <p:spPr>
          <a:xfrm>
            <a:off x="2565340" y="1611476"/>
            <a:ext cx="204177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circumstances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23" name="矩形 9"/>
          <p:cNvSpPr/>
          <p:nvPr/>
        </p:nvSpPr>
        <p:spPr>
          <a:xfrm>
            <a:off x="6849957" y="2985142"/>
            <a:ext cx="160332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connection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24" name="矩形 10"/>
          <p:cNvSpPr/>
          <p:nvPr/>
        </p:nvSpPr>
        <p:spPr>
          <a:xfrm>
            <a:off x="7376072" y="4278365"/>
            <a:ext cx="133081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disasters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8" grpId="0" animBg="1"/>
      <p:bldP spid="1048719" grpId="0"/>
      <p:bldP spid="1048720" grpId="0"/>
      <p:bldP spid="1048721" grpId="0" animBg="1"/>
      <p:bldP spid="1048722" grpId="0" animBg="1"/>
      <p:bldP spid="1048723" grpId="0" animBg="1"/>
      <p:bldP spid="10487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2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27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They were accused of ____________ (abuse) their power to keep prices artificially high.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Children, when ____________ (accompany) by their parents, are allowed to enter the stadium.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He has a heavy accent, and once he opens his mouth, he ____________ (betray) himself.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 condition prevents the blood from ____________ (circulate) freely</a:t>
            </a:r>
            <a:r>
              <a:rPr lang="en-US" altLang="zh-CN" b="1" dirty="0" smtClean="0"/>
              <a:t>.</a:t>
            </a:r>
            <a:endParaRPr lang="en-US" altLang="zh-CN" b="1" dirty="0"/>
          </a:p>
        </p:txBody>
      </p:sp>
      <p:sp>
        <p:nvSpPr>
          <p:cNvPr id="1048728" name="矩形 7"/>
          <p:cNvSpPr/>
          <p:nvPr/>
        </p:nvSpPr>
        <p:spPr>
          <a:xfrm>
            <a:off x="3897752" y="799963"/>
            <a:ext cx="121219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abusing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29" name="矩形 8"/>
          <p:cNvSpPr/>
          <p:nvPr/>
        </p:nvSpPr>
        <p:spPr>
          <a:xfrm>
            <a:off x="2837434" y="2154737"/>
            <a:ext cx="191110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accompanied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30" name="矩形 9"/>
          <p:cNvSpPr/>
          <p:nvPr/>
        </p:nvSpPr>
        <p:spPr>
          <a:xfrm>
            <a:off x="8344501" y="3528691"/>
            <a:ext cx="115929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betrays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31" name="矩形 10"/>
          <p:cNvSpPr/>
          <p:nvPr/>
        </p:nvSpPr>
        <p:spPr>
          <a:xfrm>
            <a:off x="5927188" y="4918445"/>
            <a:ext cx="159614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circulating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5" grpId="0" animBg="1"/>
      <p:bldP spid="1048726" grpId="0"/>
      <p:bldP spid="1048727" grpId="0"/>
      <p:bldP spid="1048728" grpId="0" animBg="1"/>
      <p:bldP spid="1048729" grpId="0" animBg="1"/>
      <p:bldP spid="1048730" grpId="0" animBg="1"/>
      <p:bldP spid="10487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3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34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We think it is important that theory should ____________(combine)with practice.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The manager ____________ (concentrate) on his job, so he did not hear the loud noise outside his office.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The army was well-trained and well-armed, and had little difficulty ____________ (defeat) the enemy.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 smtClean="0"/>
              <a:t>_______________ </a:t>
            </a:r>
            <a:r>
              <a:rPr lang="en-US" altLang="zh-CN" b="1" dirty="0"/>
              <a:t>(expose) to radiation is rather dangerous.</a:t>
            </a:r>
            <a:endParaRPr lang="en-US" altLang="zh-CN" b="1" dirty="0"/>
          </a:p>
        </p:txBody>
      </p:sp>
      <p:sp>
        <p:nvSpPr>
          <p:cNvPr id="1048735" name="矩形 7"/>
          <p:cNvSpPr/>
          <p:nvPr/>
        </p:nvSpPr>
        <p:spPr>
          <a:xfrm>
            <a:off x="6336041" y="812203"/>
            <a:ext cx="185178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be combined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36" name="矩形 8"/>
          <p:cNvSpPr/>
          <p:nvPr/>
        </p:nvSpPr>
        <p:spPr>
          <a:xfrm>
            <a:off x="2591545" y="1559225"/>
            <a:ext cx="189346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concentrated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37" name="矩形 9"/>
          <p:cNvSpPr/>
          <p:nvPr/>
        </p:nvSpPr>
        <p:spPr>
          <a:xfrm>
            <a:off x="9661553" y="2922383"/>
            <a:ext cx="139814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defeating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38" name="矩形 10"/>
          <p:cNvSpPr/>
          <p:nvPr/>
        </p:nvSpPr>
        <p:spPr>
          <a:xfrm>
            <a:off x="968201" y="4302564"/>
            <a:ext cx="205697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Being exposed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2" grpId="0" animBg="1"/>
      <p:bldP spid="1048733" grpId="0"/>
      <p:bldP spid="1048734" grpId="0"/>
      <p:bldP spid="1048735" grpId="0" bldLvl="0" animBg="1"/>
      <p:bldP spid="1048736" grpId="0" animBg="1"/>
      <p:bldP spid="1048737" grpId="0" bldLvl="0" animBg="1"/>
      <p:bldP spid="10487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4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选词填空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41" name="文本占位符 2"/>
          <p:cNvSpPr>
            <a:spLocks noGrp="1"/>
          </p:cNvSpPr>
          <p:nvPr>
            <p:ph type="body" idx="1"/>
          </p:nvPr>
        </p:nvSpPr>
        <p:spPr>
          <a:xfrm>
            <a:off x="319918" y="156680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Their criticism did not discourage me. ________________</a:t>
            </a:r>
            <a:r>
              <a:rPr lang="zh-CN" altLang="en-US" b="1" dirty="0"/>
              <a:t>， </a:t>
            </a:r>
            <a:r>
              <a:rPr lang="en-US" altLang="zh-CN" b="1" dirty="0"/>
              <a:t>I worked even harder.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 twins ________________ but have very different characters.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For those who are ________________ home, the phone is important in staying connected.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You're sleepy all day, but when it's time for bed, you can hardly ________________. Obviously you are suffering from jet lag.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I ________________ at a party and since then we have been in touch with each other.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__________________our school, I would like to express our warm welcome to you.</a:t>
            </a:r>
            <a:endParaRPr lang="en-US" altLang="zh-CN" b="1" dirty="0"/>
          </a:p>
        </p:txBody>
      </p:sp>
      <p:sp>
        <p:nvSpPr>
          <p:cNvPr id="1048742" name="矩形 7"/>
          <p:cNvSpPr/>
          <p:nvPr/>
        </p:nvSpPr>
        <p:spPr>
          <a:xfrm>
            <a:off x="5733335" y="1566532"/>
            <a:ext cx="230383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On the contrary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43" name="矩形 8"/>
          <p:cNvSpPr/>
          <p:nvPr/>
        </p:nvSpPr>
        <p:spPr>
          <a:xfrm>
            <a:off x="2588556" y="2193082"/>
            <a:ext cx="145745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look alike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44" name="矩形 9"/>
          <p:cNvSpPr/>
          <p:nvPr/>
        </p:nvSpPr>
        <p:spPr>
          <a:xfrm>
            <a:off x="3418118" y="2834888"/>
            <a:ext cx="205383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far away from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45" name="矩形 10"/>
          <p:cNvSpPr/>
          <p:nvPr/>
        </p:nvSpPr>
        <p:spPr>
          <a:xfrm>
            <a:off x="9303379" y="3976023"/>
            <a:ext cx="149111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fall asleep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46" name="矩形 4"/>
          <p:cNvSpPr/>
          <p:nvPr/>
        </p:nvSpPr>
        <p:spPr>
          <a:xfrm>
            <a:off x="579119" y="778414"/>
            <a:ext cx="1098150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on the contrary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make one's acquaintance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far away from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fall asleep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look alike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on behalf of</a:t>
            </a:r>
            <a:endParaRPr lang="zh-CN" altLang="en-US" sz="2400" b="1" dirty="0"/>
          </a:p>
        </p:txBody>
      </p:sp>
      <p:sp>
        <p:nvSpPr>
          <p:cNvPr id="1048747" name="矩形 11"/>
          <p:cNvSpPr/>
          <p:nvPr/>
        </p:nvSpPr>
        <p:spPr>
          <a:xfrm>
            <a:off x="928544" y="5042767"/>
            <a:ext cx="2675732" cy="400110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made his acquaintance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48748" name="矩形 12"/>
          <p:cNvSpPr/>
          <p:nvPr/>
        </p:nvSpPr>
        <p:spPr>
          <a:xfrm>
            <a:off x="1210363" y="5792508"/>
            <a:ext cx="182614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On behalf 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9" grpId="0" animBg="1"/>
      <p:bldP spid="1048740" grpId="0"/>
      <p:bldP spid="1048741" grpId="0"/>
      <p:bldP spid="1048742" grpId="0" bldLvl="0" animBg="1"/>
      <p:bldP spid="1048743" grpId="0" animBg="1"/>
      <p:bldP spid="1048744" grpId="0" animBg="1"/>
      <p:bldP spid="1048745" grpId="0" animBg="1"/>
      <p:bldP spid="1048746" grpId="0" animBg="1"/>
      <p:bldP spid="1048747" grpId="0" animBg="1"/>
      <p:bldP spid="10487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5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51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．人们普遍认为应该依据整体素质来评价学生。</a:t>
            </a:r>
            <a:r>
              <a:rPr lang="en-US" altLang="zh-CN" b="1" dirty="0"/>
              <a:t>(It is widely acknowledged that...)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．我的老师总是提醒我，一旦设定了学习目标，在任何情况下都不应该放弃。</a:t>
            </a:r>
            <a:r>
              <a:rPr lang="en-US" altLang="zh-CN" b="1" dirty="0"/>
              <a:t>(under no circumstances)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．甚至过去不喜欢英语的学生现在也变得对这门功课感兴趣。</a:t>
            </a:r>
            <a:r>
              <a:rPr lang="en-US" altLang="zh-CN" b="1" dirty="0"/>
              <a:t>(dislike)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4</a:t>
            </a:r>
            <a:r>
              <a:rPr lang="zh-CN" altLang="en-US" b="1" dirty="0"/>
              <a:t>．我英语学习中的最大问题是如何扩大词汇量。</a:t>
            </a:r>
            <a:r>
              <a:rPr lang="en-US" altLang="zh-CN" b="1" dirty="0"/>
              <a:t>(how to)</a:t>
            </a:r>
            <a:endParaRPr lang="en-US" altLang="zh-CN" b="1" dirty="0"/>
          </a:p>
        </p:txBody>
      </p:sp>
      <p:sp>
        <p:nvSpPr>
          <p:cNvPr id="1048752" name="矩形 7"/>
          <p:cNvSpPr/>
          <p:nvPr/>
        </p:nvSpPr>
        <p:spPr>
          <a:xfrm>
            <a:off x="817411" y="1142715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It is widely acknowledged that students should be evaluated in terms of overall quality.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753" name="矩形 8"/>
          <p:cNvSpPr/>
          <p:nvPr/>
        </p:nvSpPr>
        <p:spPr>
          <a:xfrm>
            <a:off x="817412" y="2740278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My teacher always reminds me that under no circumstances should I abandon my learning goals once I set them.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754" name="矩形 9"/>
          <p:cNvSpPr/>
          <p:nvPr/>
        </p:nvSpPr>
        <p:spPr>
          <a:xfrm>
            <a:off x="817411" y="4045315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Even the students who used to dislike English have turned out to be interested in the subject.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755" name="矩形 10"/>
          <p:cNvSpPr/>
          <p:nvPr/>
        </p:nvSpPr>
        <p:spPr>
          <a:xfrm>
            <a:off x="817411" y="5414834"/>
            <a:ext cx="959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 greatest problem with my English is how to enlarge my vocabulary.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9" grpId="0" animBg="1"/>
      <p:bldP spid="1048750" grpId="0"/>
      <p:bldP spid="1048751" grpId="0"/>
      <p:bldP spid="1048752" grpId="0"/>
      <p:bldP spid="1048753" grpId="0"/>
      <p:bldP spid="1048754" grpId="0"/>
      <p:bldP spid="10487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构词法记单词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57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6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48758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6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153" name="Group 22"/>
          <p:cNvGrpSpPr/>
          <p:nvPr/>
        </p:nvGrpSpPr>
        <p:grpSpPr>
          <a:xfrm>
            <a:off x="3582972" y="1054825"/>
            <a:ext cx="8304228" cy="2669547"/>
            <a:chOff x="3943833" y="-55144"/>
            <a:chExt cx="8193674" cy="2002003"/>
          </a:xfrm>
        </p:grpSpPr>
        <p:sp>
          <p:nvSpPr>
            <p:cNvPr id="1048759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48760" name="TextBox 24"/>
            <p:cNvSpPr txBox="1"/>
            <p:nvPr/>
          </p:nvSpPr>
          <p:spPr>
            <a:xfrm>
              <a:off x="6548103" y="-55144"/>
              <a:ext cx="5589404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88889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ment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 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表示“关系、状态”等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名词后缀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)</a:t>
              </a:r>
              <a:r>
                <a:rPr lang="en-US" altLang="zh-CN" dirty="0" smtClean="0">
                  <a:latin typeface="+mn-ea"/>
                </a:rPr>
                <a:t>|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ness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表示“性质、关系、状态”等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名词后缀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ure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，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ture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表示“关系、状态”等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名词后缀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ery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，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ory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表示“起某种作用的场所”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名词后缀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ship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表示“关系、状态”等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名词后缀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al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表示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“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的”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形容词后缀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able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，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ible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表示“可以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的”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形容词后缀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ic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，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ical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表示“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的”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形容词后缀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ous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表示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“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性质的”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形容词后缀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表示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“有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的”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形容词后缀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ent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表示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“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的”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形容词后缀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en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表示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“促使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……”(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动词后缀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ify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，</a:t>
              </a: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fy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表示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“使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……”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；“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化”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动词后缀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4" action="ppaction://hlinksldjump"/>
                </a:rPr>
                <a:t>cap 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4" action="ppaction://hlinksldjump"/>
                </a:rPr>
                <a:t>头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4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4" action="ppaction://hlinksldjump"/>
                </a:rPr>
                <a:t>词根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4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5" action="ppaction://hlinksldjump"/>
                </a:rPr>
                <a:t>car 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5" action="ppaction://hlinksldjump"/>
                </a:rPr>
                <a:t>车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5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5" action="ppaction://hlinksldjump"/>
                </a:rPr>
                <a:t>词根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5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dic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(t)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说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，示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词根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min(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i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)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小；少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词根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8" action="ppaction://hlinksldjump"/>
                </a:rPr>
                <a:t>opt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8" action="ppaction://hlinksldjump"/>
                </a:rPr>
                <a:t>选择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8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8" action="ppaction://hlinksldjump"/>
                </a:rPr>
                <a:t>词根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8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9" action="ppaction://hlinksldjump"/>
                </a:rPr>
                <a:t>spect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9" action="ppaction://hlinksldjump"/>
                </a:rPr>
                <a:t>看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9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9" action="ppaction://hlinksldjump"/>
                </a:rPr>
                <a:t>词根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9" action="ppaction://hlinksldjump"/>
                </a:rPr>
                <a:t>)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54" name="Group 25"/>
          <p:cNvGrpSpPr/>
          <p:nvPr/>
        </p:nvGrpSpPr>
        <p:grpSpPr>
          <a:xfrm>
            <a:off x="3582972" y="3892034"/>
            <a:ext cx="8304229" cy="2163080"/>
            <a:chOff x="3943835" y="76699"/>
            <a:chExt cx="8193673" cy="1852422"/>
          </a:xfrm>
        </p:grpSpPr>
        <p:sp>
          <p:nvSpPr>
            <p:cNvPr id="1048761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8762" name="TextBox 27"/>
            <p:cNvSpPr txBox="1"/>
            <p:nvPr/>
          </p:nvSpPr>
          <p:spPr>
            <a:xfrm>
              <a:off x="6548105" y="76699"/>
              <a:ext cx="5589403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提示写出单词的正确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形式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8" action="ppaction://hlinksldjump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1" action="ppaction://hlinksldjump"/>
                </a:rPr>
                <a:t>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1" action="ppaction://hlinksldjump"/>
                </a:rPr>
                <a:t>写出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21" action="ppaction://hlinksldjump"/>
                </a:rPr>
                <a:t>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1" action="ppaction://hlinksldjump"/>
                </a:rPr>
                <a:t>含义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2" action="ppaction://hlinksldjump"/>
                </a:rPr>
                <a:t>III.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2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22" action="ppaction://hlinksldjump"/>
                </a:rPr>
                <a:t>语境写出所给单词的正确形式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3" action="ppaction://hlinksldjump"/>
                </a:rPr>
                <a:t>IV.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3" action="ppaction://hlinksldjump"/>
                </a:rPr>
                <a:t>单句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23" action="ppaction://hlinksldjump"/>
                </a:rPr>
                <a:t>改错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4" action="ppaction://hlinksldjump"/>
                </a:rPr>
                <a:t>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4" action="ppaction://hlinksldjump"/>
                </a:rPr>
                <a:t>单句写作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48763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64" name="矩形 3">
            <a:hlinkClick r:id="rId25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ment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表示“关系、状态”等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6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0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79358"/>
                <a:gridCol w="294838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dɪ'veləpmənt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04" name="表格 6"/>
          <p:cNvGraphicFramePr>
            <a:graphicFrameLocks noGrp="1"/>
          </p:cNvGraphicFramePr>
          <p:nvPr/>
        </p:nvGraphicFramePr>
        <p:xfrm>
          <a:off x="6092078" y="123015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develop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发展＋名词后缀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rapid development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0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57055"/>
                <a:gridCol w="297068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ɪm'plɔɪmənt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06" name="表格 10"/>
          <p:cNvGraphicFramePr>
            <a:graphicFrameLocks noGrp="1"/>
          </p:cNvGraphicFramePr>
          <p:nvPr/>
        </p:nvGraphicFramePr>
        <p:xfrm>
          <a:off x="6092078" y="29740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employ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雇用＋名词后缀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  unemployment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07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5904"/>
                <a:gridCol w="298289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mænɪdʒmənt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08" name="表格 12"/>
          <p:cNvGraphicFramePr>
            <a:graphicFrameLocks noGrp="1"/>
          </p:cNvGraphicFramePr>
          <p:nvPr/>
        </p:nvGraphicFramePr>
        <p:xfrm>
          <a:off x="6092078" y="459336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8089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男人＋年龄＋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后缀→男人上年龄就开始管理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68" name="文本框 19"/>
          <p:cNvSpPr txBox="1"/>
          <p:nvPr/>
        </p:nvSpPr>
        <p:spPr>
          <a:xfrm>
            <a:off x="2772825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发展</a:t>
            </a:r>
            <a:endParaRPr lang="zh-CN" altLang="en-US" sz="2400" dirty="0"/>
          </a:p>
        </p:txBody>
      </p:sp>
      <p:sp>
        <p:nvSpPr>
          <p:cNvPr id="1048769" name="文本框 20"/>
          <p:cNvSpPr txBox="1"/>
          <p:nvPr/>
        </p:nvSpPr>
        <p:spPr>
          <a:xfrm>
            <a:off x="272822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雇用；就业</a:t>
            </a:r>
            <a:endParaRPr lang="zh-CN" altLang="en-US" sz="2400" b="1" dirty="0"/>
          </a:p>
        </p:txBody>
      </p:sp>
      <p:sp>
        <p:nvSpPr>
          <p:cNvPr id="1048770" name="文本框 21"/>
          <p:cNvSpPr txBox="1"/>
          <p:nvPr/>
        </p:nvSpPr>
        <p:spPr>
          <a:xfrm>
            <a:off x="2717073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管理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6" grpId="0"/>
      <p:bldP spid="1048767" grpId="0"/>
      <p:bldP spid="1048768" grpId="0"/>
      <p:bldP spid="1048769" grpId="0"/>
      <p:bldP spid="10487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ness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表示“性质、关系、状态”等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7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0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brightness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braɪtnɪs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10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altLang="zh-CN" sz="2400" dirty="0" smtClean="0">
                          <a:solidFill>
                            <a:schemeClr val="tx1"/>
                          </a:solidFill>
                        </a:rPr>
                        <a:t>bright</a:t>
                      </a:r>
                      <a:r>
                        <a:rPr lang="zh-CN" altLang="fr-F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fr-FR" altLang="zh-CN" sz="2400" dirty="0" smtClean="0">
                          <a:solidFill>
                            <a:schemeClr val="tx1"/>
                          </a:solidFill>
                        </a:rPr>
                        <a:t>ness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明亮的＋名词后缀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like brightness instead of darkness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1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darkness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daːknɪs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12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dark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黑暗的＋名词后缀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 in the darkness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73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明亮</a:t>
            </a:r>
            <a:endParaRPr lang="zh-CN" altLang="en-US" sz="2400" dirty="0"/>
          </a:p>
        </p:txBody>
      </p:sp>
      <p:sp>
        <p:nvSpPr>
          <p:cNvPr id="1048774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黑暗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1" grpId="0"/>
      <p:bldP spid="1048772" grpId="0"/>
      <p:bldP spid="1048773" grpId="0"/>
      <p:bldP spid="10487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ture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表示“关系、状态”等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7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1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kʌltʃə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14" name="表格 6"/>
          <p:cNvGraphicFramePr>
            <a:graphicFrameLocks noGrp="1"/>
          </p:cNvGraphicFramePr>
          <p:nvPr/>
        </p:nvGraphicFramePr>
        <p:xfrm>
          <a:off x="6092078" y="119670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cult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培植＋后缀→培植也是一种文化现象　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关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]cultural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1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5972"/>
                <a:gridCol w="327176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æɡrɪkʌltʃə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16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agri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culture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田地＋文化→农业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agriculture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17" name="表格 11"/>
          <p:cNvGraphicFramePr>
            <a:graphicFrameLocks noGrp="1"/>
          </p:cNvGraphicFramePr>
          <p:nvPr/>
        </p:nvGraphicFramePr>
        <p:xfrm>
          <a:off x="241540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99494"/>
                <a:gridCol w="35282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neɪtʃə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18" name="表格 12"/>
          <p:cNvGraphicFramePr>
            <a:graphicFrameLocks noGrp="1"/>
          </p:cNvGraphicFramePr>
          <p:nvPr/>
        </p:nvGraphicFramePr>
        <p:xfrm>
          <a:off x="6092078" y="445955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门＋头＋后缀→从门里伸出头来看大自然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back to nature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77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文化</a:t>
            </a:r>
            <a:endParaRPr lang="zh-CN" altLang="en-US" sz="2400" dirty="0"/>
          </a:p>
        </p:txBody>
      </p:sp>
      <p:sp>
        <p:nvSpPr>
          <p:cNvPr id="1048778" name="文本框 20"/>
          <p:cNvSpPr txBox="1"/>
          <p:nvPr/>
        </p:nvSpPr>
        <p:spPr>
          <a:xfrm>
            <a:off x="242713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农业</a:t>
            </a:r>
            <a:endParaRPr lang="zh-CN" altLang="en-US" sz="2400" b="1" dirty="0"/>
          </a:p>
        </p:txBody>
      </p:sp>
      <p:sp>
        <p:nvSpPr>
          <p:cNvPr id="1048779" name="文本框 21"/>
          <p:cNvSpPr txBox="1"/>
          <p:nvPr/>
        </p:nvSpPr>
        <p:spPr>
          <a:xfrm>
            <a:off x="2237570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自然界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5" grpId="0"/>
      <p:bldP spid="1048776" grpId="0"/>
      <p:bldP spid="1048777" grpId="0"/>
      <p:bldP spid="1048778" grpId="0"/>
      <p:bldP spid="104877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ery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ory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表示“起某种作用的场所”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8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1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bakery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beɪkərɪ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20" name="表格 6"/>
          <p:cNvGraphicFramePr>
            <a:graphicFrameLocks noGrp="1"/>
          </p:cNvGraphicFramePr>
          <p:nvPr/>
        </p:nvGraphicFramePr>
        <p:xfrm>
          <a:off x="6092078" y="99598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bak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烘烤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面包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＋场所→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面包店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baker in a bakery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2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fæktərɪ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22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fact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做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东西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＋场所→工厂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noodle factory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82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面包店</a:t>
            </a:r>
            <a:endParaRPr lang="zh-CN" altLang="en-US" sz="2400" dirty="0"/>
          </a:p>
        </p:txBody>
      </p:sp>
      <p:sp>
        <p:nvSpPr>
          <p:cNvPr id="1048783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工厂</a:t>
            </a:r>
            <a:endParaRPr lang="zh-CN" altLang="en-US" sz="2400" b="1" dirty="0"/>
          </a:p>
        </p:txBody>
      </p:sp>
      <p:graphicFrame>
        <p:nvGraphicFramePr>
          <p:cNvPr id="4194423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lə'bɒrətrɪ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24" name="表格 12"/>
          <p:cNvGraphicFramePr>
            <a:graphicFrameLocks noGrp="1"/>
          </p:cNvGraphicFramePr>
          <p:nvPr/>
        </p:nvGraphicFramePr>
        <p:xfrm>
          <a:off x="6059027" y="4565504"/>
          <a:ext cx="556376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68"/>
                <a:gridCol w="475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labor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(at)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劳动＋场所→实验室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 in a laboratory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84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实验室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0" grpId="0"/>
      <p:bldP spid="1048781" grpId="0"/>
      <p:bldP spid="1048782" grpId="0"/>
      <p:bldP spid="1048783" grpId="0"/>
      <p:bldP spid="104878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ship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表示“关系、状态”等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8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2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friendship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frendʃɪp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26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friend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朋友＋关系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everlasting friendship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2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7123"/>
                <a:gridCol w="3260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partnership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pɑːtnəʃɪp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28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partner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伙伴＋关系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up partnership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87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友谊</a:t>
            </a:r>
            <a:endParaRPr lang="zh-CN" altLang="en-US" sz="2400" dirty="0"/>
          </a:p>
        </p:txBody>
      </p:sp>
      <p:sp>
        <p:nvSpPr>
          <p:cNvPr id="1048788" name="文本框 20"/>
          <p:cNvSpPr txBox="1"/>
          <p:nvPr/>
        </p:nvSpPr>
        <p:spPr>
          <a:xfrm>
            <a:off x="2460591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伙伴关系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5" grpId="0"/>
      <p:bldP spid="1048786" grpId="0"/>
      <p:bldP spid="1048787" grpId="0"/>
      <p:bldP spid="104878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9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2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kʌltʃərəl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30" name="表格 6"/>
          <p:cNvGraphicFramePr>
            <a:graphicFrameLocks noGrp="1"/>
          </p:cNvGraphicFramePr>
          <p:nvPr/>
        </p:nvGraphicFramePr>
        <p:xfrm>
          <a:off x="6092078" y="117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cultur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文化＋的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cultural progress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3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næʃənl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32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国家＋的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National Day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91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文化的</a:t>
            </a:r>
            <a:endParaRPr lang="zh-CN" altLang="en-US" sz="2400" dirty="0"/>
          </a:p>
        </p:txBody>
      </p:sp>
      <p:sp>
        <p:nvSpPr>
          <p:cNvPr id="1048792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全国的</a:t>
            </a:r>
            <a:endParaRPr lang="zh-CN" altLang="en-US" sz="2400" b="1" dirty="0"/>
          </a:p>
        </p:txBody>
      </p:sp>
      <p:graphicFrame>
        <p:nvGraphicFramePr>
          <p:cNvPr id="4194433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pɜːsənl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34" name="表格 12"/>
          <p:cNvGraphicFramePr>
            <a:graphicFrameLocks noGrp="1"/>
          </p:cNvGraphicFramePr>
          <p:nvPr/>
        </p:nvGraphicFramePr>
        <p:xfrm>
          <a:off x="6092078" y="45784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person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个人＋的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personal affairs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93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个人的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9" grpId="0"/>
      <p:bldP spid="1048790" grpId="0"/>
      <p:bldP spid="1048791" grpId="0"/>
      <p:bldP spid="1048792" grpId="0"/>
      <p:bldP spid="104879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able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ible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表示“可以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9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3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7123"/>
                <a:gridCol w="3260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changeable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tʃeɪndʒəbl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36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change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变化＋可以的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changeable weather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3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7123"/>
                <a:gridCol w="3260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kredəbl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38" name="表格 10"/>
          <p:cNvGraphicFramePr>
            <a:graphicFrameLocks noGrp="1"/>
          </p:cNvGraphicFramePr>
          <p:nvPr/>
        </p:nvGraphicFramePr>
        <p:xfrm>
          <a:off x="6092078" y="289594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cred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相信＋可以的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 speech sounds credible. 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]incredible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96" name="文本框 19"/>
          <p:cNvSpPr txBox="1"/>
          <p:nvPr/>
        </p:nvSpPr>
        <p:spPr>
          <a:xfrm>
            <a:off x="2460594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可变化的；多变的</a:t>
            </a:r>
            <a:endParaRPr lang="zh-CN" altLang="en-US" sz="2400" dirty="0"/>
          </a:p>
        </p:txBody>
      </p:sp>
      <p:sp>
        <p:nvSpPr>
          <p:cNvPr id="1048797" name="文本框 20"/>
          <p:cNvSpPr txBox="1"/>
          <p:nvPr/>
        </p:nvSpPr>
        <p:spPr>
          <a:xfrm>
            <a:off x="2460591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可信的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4" grpId="0"/>
      <p:bldP spid="1048795" grpId="0"/>
      <p:bldP spid="1048796" grpId="0"/>
      <p:bldP spid="104879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ical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9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3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mæ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ə'mætɪk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40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mathemat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数学＋的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solve a mathematic problem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4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ɪk'ənɒmɪk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42" name="表格 10"/>
          <p:cNvGraphicFramePr>
            <a:graphicFrameLocks noGrp="1"/>
          </p:cNvGraphicFramePr>
          <p:nvPr/>
        </p:nvGraphicFramePr>
        <p:xfrm>
          <a:off x="6092078" y="29405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econom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经济＋的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economic development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0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数学的</a:t>
            </a:r>
            <a:endParaRPr lang="zh-CN" altLang="en-US" sz="2400" dirty="0"/>
          </a:p>
        </p:txBody>
      </p:sp>
      <p:sp>
        <p:nvSpPr>
          <p:cNvPr id="1048801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经济的</a:t>
            </a:r>
            <a:endParaRPr lang="zh-CN" altLang="en-US" sz="2400" b="1" dirty="0"/>
          </a:p>
        </p:txBody>
      </p:sp>
      <p:graphicFrame>
        <p:nvGraphicFramePr>
          <p:cNvPr id="4194443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historic(al)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hɪs'tɒrɪk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(l)/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44" name="表格 12"/>
          <p:cNvGraphicFramePr>
            <a:graphicFrameLocks noGrp="1"/>
          </p:cNvGraphicFramePr>
          <p:nvPr/>
        </p:nvGraphicFramePr>
        <p:xfrm>
          <a:off x="6092078" y="46118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histor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(al)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历史＋的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prove a historic fact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02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历史的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8" grpId="0"/>
      <p:bldP spid="1048799" grpId="0"/>
      <p:bldP spid="1048800" grpId="0"/>
      <p:bldP spid="1048801" grpId="0"/>
      <p:bldP spid="104880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ous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性质的”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0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4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dangerous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deɪndʒərəs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46" name="表格 6"/>
          <p:cNvGraphicFramePr>
            <a:graphicFrameLocks noGrp="1"/>
          </p:cNvGraphicFramePr>
          <p:nvPr/>
        </p:nvGraphicFramePr>
        <p:xfrm>
          <a:off x="6092078" y="116324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danger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危险＋的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 to dangerous edge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4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5972"/>
                <a:gridCol w="327176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humorous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hjuːmərəs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48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humor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幽默＋的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tell a humorous story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49" name="表格 11"/>
          <p:cNvGraphicFramePr>
            <a:graphicFrameLocks noGrp="1"/>
          </p:cNvGraphicFramePr>
          <p:nvPr/>
        </p:nvGraphicFramePr>
        <p:xfrm>
          <a:off x="241540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99494"/>
                <a:gridCol w="35282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sɪərɪəs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50" name="表格 12"/>
          <p:cNvGraphicFramePr>
            <a:graphicFrameLocks noGrp="1"/>
          </p:cNvGraphicFramePr>
          <p:nvPr/>
        </p:nvGraphicFramePr>
        <p:xfrm>
          <a:off x="6092078" y="454876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seri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一系列＋的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祸害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严重的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serious error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05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危险的</a:t>
            </a:r>
            <a:endParaRPr lang="zh-CN" altLang="en-US" sz="2400" dirty="0"/>
          </a:p>
        </p:txBody>
      </p:sp>
      <p:sp>
        <p:nvSpPr>
          <p:cNvPr id="1048806" name="文本框 20"/>
          <p:cNvSpPr txBox="1"/>
          <p:nvPr/>
        </p:nvSpPr>
        <p:spPr>
          <a:xfrm>
            <a:off x="242713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幽默的</a:t>
            </a:r>
            <a:endParaRPr lang="zh-CN" altLang="en-US" sz="2400" b="1" dirty="0"/>
          </a:p>
        </p:txBody>
      </p:sp>
      <p:sp>
        <p:nvSpPr>
          <p:cNvPr id="1048807" name="文本框 21"/>
          <p:cNvSpPr txBox="1"/>
          <p:nvPr/>
        </p:nvSpPr>
        <p:spPr>
          <a:xfrm>
            <a:off x="2237570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严肃的；严重的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3" grpId="0"/>
      <p:bldP spid="1048804" grpId="0"/>
      <p:bldP spid="1048805" grpId="0"/>
      <p:bldP spid="1048806" grpId="0"/>
      <p:bldP spid="10488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……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状态，位置（前缀）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04" name="表格 4"/>
          <p:cNvGraphicFramePr>
            <a:graphicFrameLocks noGrp="1"/>
          </p:cNvGraphicFramePr>
          <p:nvPr/>
        </p:nvGraphicFramePr>
        <p:xfrm>
          <a:off x="241540" y="734708"/>
          <a:ext cx="5427740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aboard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zh-CN" sz="2400" b="1" dirty="0" smtClean="0">
                          <a:solidFill>
                            <a:schemeClr val="tx1"/>
                          </a:solidFill>
                        </a:rPr>
                        <a:t>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'b</a:t>
                      </a:r>
                      <a:r>
                        <a:rPr lang="zh-CN" altLang="zh-CN" sz="2400" b="1" dirty="0" smtClean="0">
                          <a:solidFill>
                            <a:schemeClr val="tx1"/>
                          </a:solidFill>
                        </a:rPr>
                        <a:t>ɔː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d/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05" name="表格 6"/>
          <p:cNvGraphicFramePr>
            <a:graphicFrameLocks noGrp="1"/>
          </p:cNvGraphicFramePr>
          <p:nvPr/>
        </p:nvGraphicFramePr>
        <p:xfrm>
          <a:off x="241540" y="217099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zh-CN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board</a:t>
                      </a:r>
                      <a:r>
                        <a:rPr lang="zh-CN" altLang="zh-CN" sz="2400" dirty="0" smtClean="0">
                          <a:solidFill>
                            <a:schemeClr val="tx1"/>
                          </a:solidFill>
                        </a:rPr>
                        <a:t>在＋木板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zh-CN" sz="2400" dirty="0" smtClean="0">
                          <a:solidFill>
                            <a:schemeClr val="tx1"/>
                          </a:solidFill>
                        </a:rPr>
                        <a:t>上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aboard a steamboat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06" name="表格 9"/>
          <p:cNvGraphicFramePr>
            <a:graphicFrameLocks noGrp="1"/>
          </p:cNvGraphicFramePr>
          <p:nvPr/>
        </p:nvGraphicFramePr>
        <p:xfrm>
          <a:off x="241540" y="360853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abroad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ə'brɔːd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07" name="表格 10"/>
          <p:cNvGraphicFramePr>
            <a:graphicFrameLocks noGrp="1"/>
          </p:cNvGraphicFramePr>
          <p:nvPr/>
        </p:nvGraphicFramePr>
        <p:xfrm>
          <a:off x="241540" y="468632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broad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在＋宽广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到国外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abroad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08" name="表格 13"/>
          <p:cNvGraphicFramePr>
            <a:graphicFrameLocks noGrp="1"/>
          </p:cNvGraphicFramePr>
          <p:nvPr/>
        </p:nvGraphicFramePr>
        <p:xfrm>
          <a:off x="6514877" y="734708"/>
          <a:ext cx="5427740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ə'laɪv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540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09" name="表格 14"/>
          <p:cNvGraphicFramePr>
            <a:graphicFrameLocks noGrp="1"/>
          </p:cNvGraphicFramePr>
          <p:nvPr/>
        </p:nvGraphicFramePr>
        <p:xfrm>
          <a:off x="6514877" y="244677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在＋活的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remain alive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10" name="表格 15"/>
          <p:cNvGraphicFramePr>
            <a:graphicFrameLocks noGrp="1"/>
          </p:cNvGraphicFramePr>
          <p:nvPr/>
        </p:nvGraphicFramePr>
        <p:xfrm>
          <a:off x="6514877" y="360853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alone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ə'ləʊn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11" name="表格 16"/>
          <p:cNvGraphicFramePr>
            <a:graphicFrameLocks noGrp="1"/>
          </p:cNvGraphicFramePr>
          <p:nvPr/>
        </p:nvGraphicFramePr>
        <p:xfrm>
          <a:off x="6514877" y="468632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lone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在＋孤独的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stay alone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19" name="文本框 19"/>
          <p:cNvSpPr txBox="1"/>
          <p:nvPr/>
        </p:nvSpPr>
        <p:spPr>
          <a:xfrm>
            <a:off x="2246812" y="1235950"/>
            <a:ext cx="3683727" cy="80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</a:t>
            </a:r>
            <a:r>
              <a:rPr lang="en-US" altLang="zh-CN" sz="2400" b="1" dirty="0"/>
              <a:t>./</a:t>
            </a:r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zh-CN" sz="2400" b="1" dirty="0"/>
              <a:t>在</a:t>
            </a:r>
            <a:r>
              <a:rPr lang="en-US" altLang="zh-CN" sz="2400" b="1" dirty="0"/>
              <a:t>(</a:t>
            </a:r>
            <a:r>
              <a:rPr lang="zh-CN" altLang="zh-CN" sz="2400" b="1" dirty="0"/>
              <a:t>飞机、船、火车</a:t>
            </a:r>
            <a:r>
              <a:rPr lang="en-US" altLang="zh-CN" sz="2400" b="1" dirty="0"/>
              <a:t>)</a:t>
            </a:r>
            <a:r>
              <a:rPr lang="zh-CN" altLang="zh-CN" sz="2400" b="1" dirty="0" smtClean="0"/>
              <a:t>上</a:t>
            </a:r>
            <a:endParaRPr lang="zh-CN" altLang="en-US" sz="2400" dirty="0"/>
          </a:p>
        </p:txBody>
      </p:sp>
      <p:sp>
        <p:nvSpPr>
          <p:cNvPr id="1048620" name="文本框 20"/>
          <p:cNvSpPr txBox="1"/>
          <p:nvPr/>
        </p:nvSpPr>
        <p:spPr>
          <a:xfrm>
            <a:off x="2272936" y="411414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在国外</a:t>
            </a:r>
            <a:endParaRPr lang="zh-CN" altLang="en-US" sz="2400" b="1" dirty="0"/>
          </a:p>
        </p:txBody>
      </p:sp>
      <p:sp>
        <p:nvSpPr>
          <p:cNvPr id="1048621" name="文本框 22"/>
          <p:cNvSpPr txBox="1"/>
          <p:nvPr/>
        </p:nvSpPr>
        <p:spPr>
          <a:xfrm>
            <a:off x="8572400" y="1179087"/>
            <a:ext cx="3370217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活着的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用作表语和后置定语，不能作前置定语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  <p:sp>
        <p:nvSpPr>
          <p:cNvPr id="1048622" name="文本框 23"/>
          <p:cNvSpPr txBox="1"/>
          <p:nvPr/>
        </p:nvSpPr>
        <p:spPr>
          <a:xfrm>
            <a:off x="8572399" y="4088016"/>
            <a:ext cx="3370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adj./adv.</a:t>
            </a:r>
            <a:r>
              <a:rPr lang="zh-CN" altLang="en-US" sz="2400" b="1" dirty="0"/>
              <a:t>单独的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地</a:t>
            </a:r>
            <a:r>
              <a:rPr lang="en-US" altLang="zh-CN" sz="2400" b="1" dirty="0"/>
              <a:t>)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/>
      <p:bldP spid="1048618" grpId="0"/>
      <p:bldP spid="1048619" grpId="0"/>
      <p:bldP spid="1048620" grpId="0"/>
      <p:bldP spid="1048621" grpId="0"/>
      <p:bldP spid="10486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表示“有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0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5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reɪnɪ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52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下雨＋的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rainy season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5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sunny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sʌni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54" name="表格 10"/>
          <p:cNvGraphicFramePr>
            <a:graphicFrameLocks noGrp="1"/>
          </p:cNvGraphicFramePr>
          <p:nvPr/>
        </p:nvGraphicFramePr>
        <p:xfrm>
          <a:off x="6092078" y="29405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sun(n)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阳光＋的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sunny days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1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多雨的</a:t>
            </a:r>
            <a:endParaRPr lang="zh-CN" altLang="en-US" sz="2400" dirty="0"/>
          </a:p>
        </p:txBody>
      </p:sp>
      <p:sp>
        <p:nvSpPr>
          <p:cNvPr id="1048811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阳光明媚的</a:t>
            </a:r>
            <a:endParaRPr lang="zh-CN" altLang="en-US" sz="2400" b="1" dirty="0"/>
          </a:p>
        </p:txBody>
      </p:sp>
      <p:graphicFrame>
        <p:nvGraphicFramePr>
          <p:cNvPr id="4194455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sɔːlti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56" name="表格 12"/>
          <p:cNvGraphicFramePr>
            <a:graphicFrameLocks noGrp="1"/>
          </p:cNvGraphicFramePr>
          <p:nvPr/>
        </p:nvGraphicFramePr>
        <p:xfrm>
          <a:off x="6092078" y="46118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salt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盐＋的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salty water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12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咸的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8" grpId="0"/>
      <p:bldP spid="1048809" grpId="0"/>
      <p:bldP spid="1048810" grpId="0"/>
      <p:bldP spid="1048811" grpId="0"/>
      <p:bldP spid="10488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1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5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excellent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eksələnt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58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excel(l)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超越＋的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carry on excellent traditions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5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2158"/>
                <a:gridCol w="340558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dɪfərənt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60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differ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不同＋的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different from others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61" name="表格 11"/>
          <p:cNvGraphicFramePr>
            <a:graphicFrameLocks noGrp="1"/>
          </p:cNvGraphicFramePr>
          <p:nvPr/>
        </p:nvGraphicFramePr>
        <p:xfrm>
          <a:off x="241540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9855"/>
                <a:gridCol w="342788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ɪ'fɪʃənt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62" name="表格 12"/>
          <p:cNvGraphicFramePr>
            <a:graphicFrameLocks noGrp="1"/>
          </p:cNvGraphicFramePr>
          <p:nvPr/>
        </p:nvGraphicFramePr>
        <p:xfrm>
          <a:off x="6092078" y="463797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effici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ency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效率＋的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methods of efficient study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15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优秀的</a:t>
            </a:r>
            <a:endParaRPr lang="zh-CN" altLang="en-US" sz="2400" dirty="0"/>
          </a:p>
        </p:txBody>
      </p:sp>
      <p:sp>
        <p:nvSpPr>
          <p:cNvPr id="1048816" name="文本框 20"/>
          <p:cNvSpPr txBox="1"/>
          <p:nvPr/>
        </p:nvSpPr>
        <p:spPr>
          <a:xfrm>
            <a:off x="2304478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不同的</a:t>
            </a:r>
            <a:endParaRPr lang="zh-CN" altLang="en-US" sz="2400" b="1" dirty="0"/>
          </a:p>
        </p:txBody>
      </p:sp>
      <p:sp>
        <p:nvSpPr>
          <p:cNvPr id="1048817" name="文本框 21"/>
          <p:cNvSpPr txBox="1"/>
          <p:nvPr/>
        </p:nvSpPr>
        <p:spPr>
          <a:xfrm>
            <a:off x="2237570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高效率的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13" grpId="0"/>
      <p:bldP spid="1048814" grpId="0"/>
      <p:bldP spid="1048815" grpId="0"/>
      <p:bldP spid="1048816" grpId="0"/>
      <p:bldP spid="10488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表示“促使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1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6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/'le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64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altLang="zh-CN" sz="2400" dirty="0" smtClean="0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zh-CN" altLang="fr-F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fr-FR" altLang="zh-CN" sz="2400" dirty="0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长度＋促使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lengthen a rope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6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enlighten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ɪn'laɪtən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66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light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加强＋光亮＋促使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enlighten students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2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加长</a:t>
            </a:r>
            <a:endParaRPr lang="zh-CN" altLang="en-US" sz="2400" dirty="0"/>
          </a:p>
        </p:txBody>
      </p:sp>
      <p:sp>
        <p:nvSpPr>
          <p:cNvPr id="1048821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启发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18" grpId="0"/>
      <p:bldP spid="1048819" grpId="0"/>
      <p:bldP spid="1048820" grpId="0"/>
      <p:bldP spid="10488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ify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fy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表示“使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；“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2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6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clarify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klærɪfaɪ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68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clari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(ty)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清楚＋使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clarify an event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6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klæsɪfaɪ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70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class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ify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类别＋化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classify one million books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24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澄清；使清楚</a:t>
            </a:r>
            <a:endParaRPr lang="zh-CN" altLang="en-US" sz="2400" dirty="0"/>
          </a:p>
        </p:txBody>
      </p:sp>
      <p:sp>
        <p:nvSpPr>
          <p:cNvPr id="1048825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分类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2" grpId="0"/>
      <p:bldP spid="1048823" grpId="0"/>
      <p:bldP spid="1048824" grpId="0"/>
      <p:bldP spid="10488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cap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2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7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captain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kæptən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72" name="表格 6"/>
          <p:cNvGraphicFramePr>
            <a:graphicFrameLocks noGrp="1"/>
          </p:cNvGraphicFramePr>
          <p:nvPr/>
        </p:nvGraphicFramePr>
        <p:xfrm>
          <a:off x="6092078" y="119670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头＋拿→带头拿的头头→船长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proud captain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7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kæpɪtl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74" name="表格 10"/>
          <p:cNvGraphicFramePr>
            <a:graphicFrameLocks noGrp="1"/>
          </p:cNvGraphicFramePr>
          <p:nvPr/>
        </p:nvGraphicFramePr>
        <p:xfrm>
          <a:off x="6092078" y="278443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头＋走＋的→领头的城市→首都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capital letter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2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船长；队长</a:t>
            </a:r>
            <a:endParaRPr lang="zh-CN" altLang="en-US" sz="2400" dirty="0"/>
          </a:p>
        </p:txBody>
      </p:sp>
      <p:sp>
        <p:nvSpPr>
          <p:cNvPr id="1048829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首都；大写</a:t>
            </a:r>
            <a:endParaRPr lang="zh-CN" altLang="en-US" sz="2400" b="1" dirty="0"/>
          </a:p>
        </p:txBody>
      </p:sp>
      <p:graphicFrame>
        <p:nvGraphicFramePr>
          <p:cNvPr id="4194475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kæpʃən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76" name="表格 12"/>
          <p:cNvGraphicFramePr>
            <a:graphicFrameLocks noGrp="1"/>
          </p:cNvGraphicFramePr>
          <p:nvPr/>
        </p:nvGraphicFramePr>
        <p:xfrm>
          <a:off x="6092078" y="461185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头＋后缀→写在顶头的是“标题”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 the caption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30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标题；字幕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6" grpId="0"/>
      <p:bldP spid="1048827" grpId="0"/>
      <p:bldP spid="1048828" grpId="0"/>
      <p:bldP spid="1048829" grpId="0"/>
      <p:bldP spid="10488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3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7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78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车＋手拉着走→运载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carry away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7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carpenter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kɑːpəntə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80" name="表格 10"/>
          <p:cNvGraphicFramePr>
            <a:graphicFrameLocks noGrp="1"/>
          </p:cNvGraphicFramePr>
          <p:nvPr/>
        </p:nvGraphicFramePr>
        <p:xfrm>
          <a:off x="6092078" y="282903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车＋窗＋人→造木车的人→木匠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skilled carpenter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81" name="表格 11"/>
          <p:cNvGraphicFramePr>
            <a:graphicFrameLocks noGrp="1"/>
          </p:cNvGraphicFramePr>
          <p:nvPr/>
        </p:nvGraphicFramePr>
        <p:xfrm>
          <a:off x="241540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2158"/>
                <a:gridCol w="340558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kɑːt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82" name="表格 12"/>
          <p:cNvGraphicFramePr>
            <a:graphicFrameLocks noGrp="1"/>
          </p:cNvGraphicFramePr>
          <p:nvPr/>
        </p:nvGraphicFramePr>
        <p:xfrm>
          <a:off x="6092078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车＋脚→拉着走的车→推车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push a cart along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33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运载</a:t>
            </a:r>
            <a:endParaRPr lang="zh-CN" altLang="en-US" sz="2400" dirty="0"/>
          </a:p>
        </p:txBody>
      </p:sp>
      <p:sp>
        <p:nvSpPr>
          <p:cNvPr id="1048834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木匠</a:t>
            </a:r>
            <a:endParaRPr lang="zh-CN" altLang="en-US" sz="2400" b="1" dirty="0"/>
          </a:p>
        </p:txBody>
      </p:sp>
      <p:sp>
        <p:nvSpPr>
          <p:cNvPr id="1048835" name="文本框 21"/>
          <p:cNvSpPr txBox="1"/>
          <p:nvPr/>
        </p:nvSpPr>
        <p:spPr>
          <a:xfrm>
            <a:off x="2282177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推车；板车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31" grpId="0"/>
      <p:bldP spid="1048832" grpId="0"/>
      <p:bldP spid="1048833" grpId="0"/>
      <p:bldP spid="1048834" grpId="0"/>
      <p:bldP spid="10488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dic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(t)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说，示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3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83" name="表格 4"/>
          <p:cNvGraphicFramePr>
            <a:graphicFrameLocks noGrp="1"/>
          </p:cNvGraphicFramePr>
          <p:nvPr/>
        </p:nvGraphicFramePr>
        <p:xfrm>
          <a:off x="241540" y="90197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addicted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ə'dɪktɪd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84" name="表格 6"/>
          <p:cNvGraphicFramePr>
            <a:graphicFrameLocks noGrp="1"/>
          </p:cNvGraphicFramePr>
          <p:nvPr/>
        </p:nvGraphicFramePr>
        <p:xfrm>
          <a:off x="241540" y="197593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加强＋说＋后缀→拼命说→上瘾的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addicted to smoking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85" name="表格 9"/>
          <p:cNvGraphicFramePr>
            <a:graphicFrameLocks noGrp="1"/>
          </p:cNvGraphicFramePr>
          <p:nvPr/>
        </p:nvGraphicFramePr>
        <p:xfrm>
          <a:off x="241540" y="3409394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dictation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dɪk'teɪʃən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86" name="表格 10"/>
          <p:cNvGraphicFramePr>
            <a:graphicFrameLocks noGrp="1"/>
          </p:cNvGraphicFramePr>
          <p:nvPr/>
        </p:nvGraphicFramePr>
        <p:xfrm>
          <a:off x="241540" y="448718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说＋名词后缀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 a letter by dictation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87" name="表格 13"/>
          <p:cNvGraphicFramePr>
            <a:graphicFrameLocks noGrp="1"/>
          </p:cNvGraphicFramePr>
          <p:nvPr/>
        </p:nvGraphicFramePr>
        <p:xfrm>
          <a:off x="6514877" y="90197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contradict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kɒntrə'dɪkt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88" name="表格 14"/>
          <p:cNvGraphicFramePr>
            <a:graphicFrameLocks noGrp="1"/>
          </p:cNvGraphicFramePr>
          <p:nvPr/>
        </p:nvGraphicFramePr>
        <p:xfrm>
          <a:off x="6514877" y="197593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contra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相反＋说→反驳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contradict oneself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89" name="表格 15"/>
          <p:cNvGraphicFramePr>
            <a:graphicFrameLocks noGrp="1"/>
          </p:cNvGraphicFramePr>
          <p:nvPr/>
        </p:nvGraphicFramePr>
        <p:xfrm>
          <a:off x="6514877" y="3409394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84518"/>
                <a:gridCol w="284322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contradictory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kɒntrə'dɪktəri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90" name="表格 16"/>
          <p:cNvGraphicFramePr>
            <a:graphicFrameLocks noGrp="1"/>
          </p:cNvGraphicFramePr>
          <p:nvPr/>
        </p:nvGraphicFramePr>
        <p:xfrm>
          <a:off x="6514877" y="448718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contra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相反＋说＋的→矛盾的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38" name="文本框 19"/>
          <p:cNvSpPr txBox="1"/>
          <p:nvPr/>
        </p:nvSpPr>
        <p:spPr>
          <a:xfrm>
            <a:off x="2246812" y="1380913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上瘾的</a:t>
            </a:r>
            <a:endParaRPr lang="zh-CN" altLang="en-US" sz="2400" dirty="0"/>
          </a:p>
        </p:txBody>
      </p:sp>
      <p:sp>
        <p:nvSpPr>
          <p:cNvPr id="1048839" name="文本框 20"/>
          <p:cNvSpPr txBox="1"/>
          <p:nvPr/>
        </p:nvSpPr>
        <p:spPr>
          <a:xfrm>
            <a:off x="2272936" y="39150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口授；听写</a:t>
            </a:r>
            <a:endParaRPr lang="zh-CN" altLang="en-US" sz="2400" b="1" dirty="0"/>
          </a:p>
        </p:txBody>
      </p:sp>
      <p:sp>
        <p:nvSpPr>
          <p:cNvPr id="1048840" name="文本框 22"/>
          <p:cNvSpPr txBox="1"/>
          <p:nvPr/>
        </p:nvSpPr>
        <p:spPr>
          <a:xfrm>
            <a:off x="8572400" y="137980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反驳；相矛盾</a:t>
            </a:r>
            <a:endParaRPr lang="zh-CN" altLang="en-US" sz="2400" dirty="0"/>
          </a:p>
        </p:txBody>
      </p:sp>
      <p:sp>
        <p:nvSpPr>
          <p:cNvPr id="1048841" name="文本框 23"/>
          <p:cNvSpPr txBox="1"/>
          <p:nvPr/>
        </p:nvSpPr>
        <p:spPr>
          <a:xfrm>
            <a:off x="9096507" y="388887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矛盾的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36" grpId="0"/>
      <p:bldP spid="1048837" grpId="0"/>
      <p:bldP spid="1048838" grpId="0"/>
      <p:bldP spid="1048839" grpId="0"/>
      <p:bldP spid="1048840" grpId="0"/>
      <p:bldP spid="10488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min(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小；少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4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9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mɪnɪməm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92" name="表格 6"/>
          <p:cNvGraphicFramePr>
            <a:graphicFrameLocks noGrp="1"/>
          </p:cNvGraphicFramePr>
          <p:nvPr/>
        </p:nvGraphicFramePr>
        <p:xfrm>
          <a:off x="6092078" y="119670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mini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mum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小＋妈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旧社会小妈地位最低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 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反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]maximum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9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maɪ'nɒrəti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94" name="表格 10"/>
          <p:cNvGraphicFramePr>
            <a:graphicFrameLocks noGrp="1"/>
          </p:cNvGraphicFramePr>
          <p:nvPr/>
        </p:nvGraphicFramePr>
        <p:xfrm>
          <a:off x="6092078" y="289594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minor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较小＋名词后缀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side with the minority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]majority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44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最小限度的</a:t>
            </a:r>
            <a:endParaRPr lang="zh-CN" altLang="en-US" sz="2400" dirty="0"/>
          </a:p>
        </p:txBody>
      </p:sp>
      <p:sp>
        <p:nvSpPr>
          <p:cNvPr id="1048845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少数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2" grpId="0"/>
      <p:bldP spid="1048843" grpId="0"/>
      <p:bldP spid="1048844" grpId="0"/>
      <p:bldP spid="104884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4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9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ə'dɒpt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96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opt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加入＋选择→采用；收养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adopt a new method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9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ɒpʃənl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98" name="表格 10"/>
          <p:cNvGraphicFramePr>
            <a:graphicFrameLocks noGrp="1"/>
          </p:cNvGraphicFramePr>
          <p:nvPr/>
        </p:nvGraphicFramePr>
        <p:xfrm>
          <a:off x="6092078" y="29405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选择＋的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optional course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4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采用；收养</a:t>
            </a:r>
            <a:endParaRPr lang="zh-CN" altLang="en-US" sz="2400" dirty="0"/>
          </a:p>
        </p:txBody>
      </p:sp>
      <p:sp>
        <p:nvSpPr>
          <p:cNvPr id="1048849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可选择的；选修的</a:t>
            </a:r>
            <a:endParaRPr lang="zh-CN" altLang="en-US" sz="2400" b="1" dirty="0"/>
          </a:p>
        </p:txBody>
      </p:sp>
      <p:graphicFrame>
        <p:nvGraphicFramePr>
          <p:cNvPr id="4194499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ɒptɪ'mɪstɪk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00" name="表格 12"/>
          <p:cNvGraphicFramePr>
            <a:graphicFrameLocks noGrp="1"/>
          </p:cNvGraphicFramePr>
          <p:nvPr/>
        </p:nvGraphicFramePr>
        <p:xfrm>
          <a:off x="6092078" y="448919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optim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istic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优选＋的→选择最积极的→乐观的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optimistic belief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50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乐观的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6" grpId="0"/>
      <p:bldP spid="1048847" grpId="0"/>
      <p:bldP spid="1048848" grpId="0"/>
      <p:bldP spid="1048849" grpId="0"/>
      <p:bldP spid="104885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spect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5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01" name="表格 4"/>
          <p:cNvGraphicFramePr>
            <a:graphicFrameLocks noGrp="1"/>
          </p:cNvGraphicFramePr>
          <p:nvPr/>
        </p:nvGraphicFramePr>
        <p:xfrm>
          <a:off x="241540" y="79045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8963"/>
                <a:gridCol w="327877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æspekt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02" name="表格 6"/>
          <p:cNvGraphicFramePr>
            <a:graphicFrameLocks noGrp="1"/>
          </p:cNvGraphicFramePr>
          <p:nvPr/>
        </p:nvGraphicFramePr>
        <p:xfrm>
          <a:off x="241540" y="1836071"/>
          <a:ext cx="548723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968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spect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一个＋看→看到一个方面→方面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think over all the aspects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03" name="表格 9"/>
          <p:cNvGraphicFramePr>
            <a:graphicFrameLocks noGrp="1"/>
          </p:cNvGraphicFramePr>
          <p:nvPr/>
        </p:nvGraphicFramePr>
        <p:xfrm>
          <a:off x="241540" y="34221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283"/>
                <a:gridCol w="3004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ɪk'spekt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04" name="表格 10"/>
          <p:cNvGraphicFramePr>
            <a:graphicFrameLocks noGrp="1"/>
          </p:cNvGraphicFramePr>
          <p:nvPr/>
        </p:nvGraphicFramePr>
        <p:xfrm>
          <a:off x="241540" y="445309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朝外＋看→朝外面看来了没有→期待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expect a good result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05" name="表格 13"/>
          <p:cNvGraphicFramePr>
            <a:graphicFrameLocks noGrp="1"/>
          </p:cNvGraphicFramePr>
          <p:nvPr/>
        </p:nvGraphicFramePr>
        <p:xfrm>
          <a:off x="6513817" y="79045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ɪn'spekt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06" name="表格 14"/>
          <p:cNvGraphicFramePr>
            <a:graphicFrameLocks noGrp="1"/>
          </p:cNvGraphicFramePr>
          <p:nvPr/>
        </p:nvGraphicFramePr>
        <p:xfrm>
          <a:off x="6513819" y="185235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spect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向内＋看→查看内部→检查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inspect one by one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53" name="文本框 19"/>
          <p:cNvSpPr txBox="1"/>
          <p:nvPr/>
        </p:nvSpPr>
        <p:spPr>
          <a:xfrm>
            <a:off x="2390503" y="125370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方面</a:t>
            </a:r>
            <a:endParaRPr lang="zh-CN" altLang="en-US" sz="2400" dirty="0"/>
          </a:p>
        </p:txBody>
      </p:sp>
      <p:sp>
        <p:nvSpPr>
          <p:cNvPr id="1048854" name="文本框 20"/>
          <p:cNvSpPr txBox="1"/>
          <p:nvPr/>
        </p:nvSpPr>
        <p:spPr>
          <a:xfrm>
            <a:off x="2677887" y="389779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期待</a:t>
            </a:r>
            <a:endParaRPr lang="zh-CN" altLang="en-US" sz="2400" b="1" dirty="0"/>
          </a:p>
        </p:txBody>
      </p:sp>
      <p:sp>
        <p:nvSpPr>
          <p:cNvPr id="1048855" name="文本框 22"/>
          <p:cNvSpPr txBox="1"/>
          <p:nvPr/>
        </p:nvSpPr>
        <p:spPr>
          <a:xfrm>
            <a:off x="8571342" y="12833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检查</a:t>
            </a:r>
            <a:endParaRPr lang="zh-CN" altLang="en-US" sz="2400" dirty="0"/>
          </a:p>
        </p:txBody>
      </p:sp>
      <p:graphicFrame>
        <p:nvGraphicFramePr>
          <p:cNvPr id="4194507" name="表格 15"/>
          <p:cNvGraphicFramePr>
            <a:graphicFrameLocks noGrp="1"/>
          </p:cNvGraphicFramePr>
          <p:nvPr/>
        </p:nvGraphicFramePr>
        <p:xfrm>
          <a:off x="6513817" y="3410713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rɪ'spekt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08" name="表格 16"/>
          <p:cNvGraphicFramePr>
            <a:graphicFrameLocks noGrp="1"/>
          </p:cNvGraphicFramePr>
          <p:nvPr/>
        </p:nvGraphicFramePr>
        <p:xfrm>
          <a:off x="6513819" y="441684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spect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重复＋看→重复看望肯定是很尊敬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respect the old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56" name="文本框 17"/>
          <p:cNvSpPr txBox="1"/>
          <p:nvPr/>
        </p:nvSpPr>
        <p:spPr>
          <a:xfrm>
            <a:off x="8571342" y="390359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en-US" altLang="zh-CN" sz="2400" b="1" i="1" dirty="0"/>
              <a:t>/n.</a:t>
            </a:r>
            <a:r>
              <a:rPr lang="zh-CN" altLang="en-US" sz="2400" b="1" dirty="0"/>
              <a:t>尊敬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1" grpId="0"/>
      <p:bldP spid="1048852" grpId="0"/>
      <p:bldP spid="1048853" grpId="0"/>
      <p:bldP spid="1048854" grpId="0"/>
      <p:bldP spid="1048855" grpId="0"/>
      <p:bldP spid="10488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……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状态，位置（前缀）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12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awake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ə'weɪk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13" name="表格 6"/>
          <p:cNvGraphicFramePr>
            <a:graphicFrameLocks noGrp="1"/>
          </p:cNvGraphicFramePr>
          <p:nvPr/>
        </p:nvGraphicFramePr>
        <p:xfrm>
          <a:off x="118170" y="1901030"/>
          <a:ext cx="574759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392"/>
                <a:gridCol w="493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wake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在＋醒来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wide awake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14" name="表格 9"/>
          <p:cNvGraphicFramePr>
            <a:graphicFrameLocks noGrp="1"/>
          </p:cNvGraphicFramePr>
          <p:nvPr/>
        </p:nvGraphicFramePr>
        <p:xfrm>
          <a:off x="241540" y="328341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ə'weɪ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15" name="表格 10"/>
          <p:cNvGraphicFramePr>
            <a:graphicFrameLocks noGrp="1"/>
          </p:cNvGraphicFramePr>
          <p:nvPr/>
        </p:nvGraphicFramePr>
        <p:xfrm>
          <a:off x="118170" y="4359705"/>
          <a:ext cx="578189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000"/>
                <a:gridCol w="49398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way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在＋路上→已经上路离开了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far away from home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25" name="文本框 19"/>
          <p:cNvSpPr txBox="1"/>
          <p:nvPr/>
        </p:nvSpPr>
        <p:spPr>
          <a:xfrm>
            <a:off x="2259873" y="122026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醒的</a:t>
            </a:r>
            <a:endParaRPr lang="zh-CN" altLang="en-US" sz="2400" dirty="0"/>
          </a:p>
        </p:txBody>
      </p:sp>
      <p:sp>
        <p:nvSpPr>
          <p:cNvPr id="1048626" name="文本框 20"/>
          <p:cNvSpPr txBox="1"/>
          <p:nvPr/>
        </p:nvSpPr>
        <p:spPr>
          <a:xfrm>
            <a:off x="2259873" y="375907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离开</a:t>
            </a:r>
            <a:endParaRPr lang="zh-CN" altLang="en-US" sz="2400" b="1" dirty="0"/>
          </a:p>
        </p:txBody>
      </p:sp>
      <p:graphicFrame>
        <p:nvGraphicFramePr>
          <p:cNvPr id="4194316" name="表格 12"/>
          <p:cNvGraphicFramePr>
            <a:graphicFrameLocks noGrp="1"/>
          </p:cNvGraphicFramePr>
          <p:nvPr/>
        </p:nvGraphicFramePr>
        <p:xfrm>
          <a:off x="6514877" y="734708"/>
          <a:ext cx="5427740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alike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ə'laɪk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8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17" name="表格 13"/>
          <p:cNvGraphicFramePr>
            <a:graphicFrameLocks noGrp="1"/>
          </p:cNvGraphicFramePr>
          <p:nvPr/>
        </p:nvGraphicFramePr>
        <p:xfrm>
          <a:off x="6514877" y="20827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look alike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18" name="表格 14"/>
          <p:cNvGraphicFramePr>
            <a:graphicFrameLocks noGrp="1"/>
          </p:cNvGraphicFramePr>
          <p:nvPr/>
        </p:nvGraphicFramePr>
        <p:xfrm>
          <a:off x="6514877" y="328341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asleep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ə'sliːp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19" name="表格 15"/>
          <p:cNvGraphicFramePr>
            <a:graphicFrameLocks noGrp="1"/>
          </p:cNvGraphicFramePr>
          <p:nvPr/>
        </p:nvGraphicFramePr>
        <p:xfrm>
          <a:off x="6514877" y="435970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sleep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在＋睡觉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fall asleep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27" name="文本框 16"/>
          <p:cNvSpPr txBox="1"/>
          <p:nvPr/>
        </p:nvSpPr>
        <p:spPr>
          <a:xfrm>
            <a:off x="8533210" y="1214300"/>
            <a:ext cx="3370217" cy="80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相像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smtClean="0"/>
              <a:t>adv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一样地，相似地</a:t>
            </a:r>
            <a:endParaRPr lang="zh-CN" altLang="en-US" sz="2400" dirty="0"/>
          </a:p>
        </p:txBody>
      </p:sp>
      <p:sp>
        <p:nvSpPr>
          <p:cNvPr id="1048628" name="文本框 17"/>
          <p:cNvSpPr txBox="1"/>
          <p:nvPr/>
        </p:nvSpPr>
        <p:spPr>
          <a:xfrm>
            <a:off x="8572398" y="37703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睡着的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  <p:bldP spid="1048624" grpId="0"/>
      <p:bldP spid="1048625" grpId="0"/>
      <p:bldP spid="1048626" grpId="0"/>
      <p:bldP spid="1048627" grpId="0"/>
      <p:bldP spid="10486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spect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5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09" name="表格 11"/>
          <p:cNvGraphicFramePr>
            <a:graphicFrameLocks noGrp="1"/>
          </p:cNvGraphicFramePr>
          <p:nvPr/>
        </p:nvGraphicFramePr>
        <p:xfrm>
          <a:off x="241540" y="119529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6889"/>
                <a:gridCol w="311085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ekspek'teɪʃən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10" name="表格 12"/>
          <p:cNvGraphicFramePr>
            <a:graphicFrameLocks noGrp="1"/>
          </p:cNvGraphicFramePr>
          <p:nvPr/>
        </p:nvGraphicFramePr>
        <p:xfrm>
          <a:off x="241540" y="219438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expect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期待＋名词后缀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patient expectation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59" name="文本框 21"/>
          <p:cNvSpPr txBox="1"/>
          <p:nvPr/>
        </p:nvSpPr>
        <p:spPr>
          <a:xfrm>
            <a:off x="2583252" y="167488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期待</a:t>
            </a:r>
            <a:endParaRPr lang="zh-CN" altLang="en-US" sz="2400" dirty="0"/>
          </a:p>
        </p:txBody>
      </p:sp>
      <p:graphicFrame>
        <p:nvGraphicFramePr>
          <p:cNvPr id="4194511" name="表格 18"/>
          <p:cNvGraphicFramePr>
            <a:graphicFrameLocks noGrp="1"/>
          </p:cNvGraphicFramePr>
          <p:nvPr/>
        </p:nvGraphicFramePr>
        <p:xfrm>
          <a:off x="6513817" y="1195297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sə'spekt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12" name="表格 23"/>
          <p:cNvGraphicFramePr>
            <a:graphicFrameLocks noGrp="1"/>
          </p:cNvGraphicFramePr>
          <p:nvPr/>
        </p:nvGraphicFramePr>
        <p:xfrm>
          <a:off x="6513819" y="222373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spect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人＋空＋看→看到里面空荡荡就很怀疑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60" name="文本框 24"/>
          <p:cNvSpPr txBox="1"/>
          <p:nvPr/>
        </p:nvSpPr>
        <p:spPr>
          <a:xfrm>
            <a:off x="8571342" y="168818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怀疑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7" grpId="0"/>
      <p:bldP spid="1048858" grpId="0"/>
      <p:bldP spid="1048859" grpId="0"/>
      <p:bldP spid="104886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6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863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5871877" cy="5911999"/>
          </a:xfrm>
        </p:spPr>
        <p:txBody>
          <a:bodyPr>
            <a:normAutofit fontScale="87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 smtClean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方</a:t>
            </a:r>
            <a:r>
              <a:rPr lang="zh-CN" altLang="en-US" b="1" dirty="0"/>
              <a:t>面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err="1"/>
              <a:t>vt</a:t>
            </a:r>
            <a:r>
              <a:rPr lang="en-US" altLang="zh-CN" b="1" dirty="0" err="1"/>
              <a:t>.</a:t>
            </a:r>
            <a:r>
              <a:rPr lang="zh-CN" altLang="en-US" b="1" dirty="0"/>
              <a:t>期待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期</a:t>
            </a:r>
            <a:r>
              <a:rPr lang="zh-CN" altLang="en-US" b="1" dirty="0"/>
              <a:t>待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危险的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幽默的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严肃的；严重的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文化的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全国的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个人的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en-US" altLang="zh-CN" b="1" i="1" dirty="0"/>
              <a:t>/n</a:t>
            </a:r>
            <a:r>
              <a:rPr lang="en-US" altLang="zh-CN" b="1" dirty="0"/>
              <a:t>.</a:t>
            </a:r>
            <a:r>
              <a:rPr lang="zh-CN" altLang="en-US" b="1" dirty="0"/>
              <a:t>尊敬</a:t>
            </a:r>
            <a:endParaRPr lang="zh-CN" altLang="en-US" b="1" dirty="0"/>
          </a:p>
        </p:txBody>
      </p:sp>
      <p:sp>
        <p:nvSpPr>
          <p:cNvPr id="1048864" name="文本占位符 2"/>
          <p:cNvSpPr txBox="1"/>
          <p:nvPr/>
        </p:nvSpPr>
        <p:spPr>
          <a:xfrm>
            <a:off x="6049402" y="46582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怀疑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自</a:t>
            </a:r>
            <a:r>
              <a:rPr lang="zh-CN" altLang="en-US" b="1" dirty="0"/>
              <a:t>然界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文</a:t>
            </a:r>
            <a:r>
              <a:rPr lang="zh-CN" altLang="en-US" b="1" dirty="0"/>
              <a:t>化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优秀的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高效率的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多雨的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阳光明媚的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咸的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上瘾的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口</a:t>
            </a:r>
            <a:r>
              <a:rPr lang="zh-CN" altLang="en-US" b="1" dirty="0"/>
              <a:t>授；听写</a:t>
            </a:r>
            <a:endParaRPr lang="zh-CN" altLang="en-US" b="1" dirty="0"/>
          </a:p>
        </p:txBody>
      </p:sp>
      <p:sp>
        <p:nvSpPr>
          <p:cNvPr id="1048865" name="文本框 5"/>
          <p:cNvSpPr txBox="1"/>
          <p:nvPr/>
        </p:nvSpPr>
        <p:spPr>
          <a:xfrm>
            <a:off x="670244" y="416640"/>
            <a:ext cx="310510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aspect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expect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expectation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dangerous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humorous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serious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cultural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national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personal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  respect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48866" name="文本框 6"/>
          <p:cNvSpPr txBox="1"/>
          <p:nvPr/>
        </p:nvSpPr>
        <p:spPr>
          <a:xfrm>
            <a:off x="6595189" y="372653"/>
            <a:ext cx="348778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suspect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nature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culture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excellent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efficient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rainy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sunny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salty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addicted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dictation</a:t>
            </a:r>
            <a:endParaRPr lang="en-US" altLang="zh-CN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61" grpId="0" animBg="1"/>
      <p:bldP spid="1048862" grpId="0"/>
      <p:bldP spid="1048863" grpId="0"/>
      <p:bldP spid="1048864" grpId="0"/>
      <p:bldP spid="1048865" grpId="0"/>
      <p:bldP spid="104886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6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869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5871877" cy="5911999"/>
          </a:xfrm>
        </p:spPr>
        <p:txBody>
          <a:bodyPr>
            <a:normAutofit fontScale="87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brightness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enlighten </a:t>
            </a:r>
            <a:r>
              <a:rPr lang="en-US" altLang="zh-CN" b="1" i="1" dirty="0"/>
              <a:t>v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clarify </a:t>
            </a:r>
            <a:r>
              <a:rPr lang="en-US" altLang="zh-CN" b="1" i="1" dirty="0"/>
              <a:t>v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classify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employment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management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captain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capital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caption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carpenter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8870" name="文本占位符 2"/>
          <p:cNvSpPr txBox="1"/>
          <p:nvPr/>
        </p:nvSpPr>
        <p:spPr>
          <a:xfrm>
            <a:off x="6049402" y="46582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contradict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contradictory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economic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historic(al)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agriculture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optional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partnership</a:t>
            </a:r>
            <a:r>
              <a:rPr lang="en-US" altLang="zh-CN" b="1" i="1" dirty="0"/>
              <a:t> 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mathematic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changeable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credible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8871" name="文本框 5"/>
          <p:cNvSpPr txBox="1"/>
          <p:nvPr/>
        </p:nvSpPr>
        <p:spPr>
          <a:xfrm>
            <a:off x="1775850" y="468026"/>
            <a:ext cx="3118485" cy="584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明亮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启发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澄清</a:t>
            </a:r>
            <a:r>
              <a:rPr lang="zh-CN" altLang="en-US" sz="2200" b="1" dirty="0">
                <a:solidFill>
                  <a:srgbClr val="C00000"/>
                </a:solidFill>
              </a:rPr>
              <a:t>；使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清楚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分类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雇用</a:t>
            </a:r>
            <a:r>
              <a:rPr lang="zh-CN" altLang="en-US" sz="2200" b="1" dirty="0">
                <a:solidFill>
                  <a:srgbClr val="C00000"/>
                </a:solidFill>
              </a:rPr>
              <a:t>；就业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管理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船长</a:t>
            </a:r>
            <a:r>
              <a:rPr lang="zh-CN" altLang="en-US" sz="2200" b="1" dirty="0">
                <a:solidFill>
                  <a:srgbClr val="C00000"/>
                </a:solidFill>
              </a:rPr>
              <a:t>；队长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首都</a:t>
            </a:r>
            <a:r>
              <a:rPr lang="zh-CN" altLang="en-US" sz="2200" b="1" dirty="0">
                <a:solidFill>
                  <a:srgbClr val="C00000"/>
                </a:solidFill>
              </a:rPr>
              <a:t>；大写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标题</a:t>
            </a:r>
            <a:r>
              <a:rPr lang="zh-CN" altLang="en-US" sz="2200" b="1" dirty="0">
                <a:solidFill>
                  <a:srgbClr val="C00000"/>
                </a:solidFill>
              </a:rPr>
              <a:t>；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字幕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木匠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48872" name="文本框 6"/>
          <p:cNvSpPr txBox="1"/>
          <p:nvPr/>
        </p:nvSpPr>
        <p:spPr>
          <a:xfrm>
            <a:off x="8076259" y="385577"/>
            <a:ext cx="348778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反驳</a:t>
            </a:r>
            <a:r>
              <a:rPr lang="zh-CN" altLang="en-US" sz="2200" b="1" dirty="0">
                <a:solidFill>
                  <a:srgbClr val="C00000"/>
                </a:solidFill>
              </a:rPr>
              <a:t>；相矛盾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矛盾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经济</a:t>
            </a:r>
            <a:r>
              <a:rPr lang="zh-CN" altLang="en-US" sz="2200" b="1" dirty="0">
                <a:solidFill>
                  <a:srgbClr val="C00000"/>
                </a:solidFill>
              </a:rPr>
              <a:t>的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历史的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农业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可</a:t>
            </a:r>
            <a:r>
              <a:rPr lang="zh-CN" altLang="en-US" sz="2200" b="1" dirty="0">
                <a:solidFill>
                  <a:srgbClr val="C00000"/>
                </a:solidFill>
              </a:rPr>
              <a:t>选择的；选修的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伙伴</a:t>
            </a:r>
            <a:r>
              <a:rPr lang="zh-CN" altLang="en-US" sz="2200" b="1" dirty="0">
                <a:solidFill>
                  <a:srgbClr val="C00000"/>
                </a:solidFill>
              </a:rPr>
              <a:t>关系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数学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可</a:t>
            </a:r>
            <a:r>
              <a:rPr lang="zh-CN" altLang="en-US" sz="2200" b="1" dirty="0">
                <a:solidFill>
                  <a:srgbClr val="C00000"/>
                </a:solidFill>
              </a:rPr>
              <a:t>变化的；多变的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可信</a:t>
            </a:r>
            <a:r>
              <a:rPr lang="zh-CN" altLang="en-US" sz="2200" b="1" dirty="0">
                <a:solidFill>
                  <a:srgbClr val="C00000"/>
                </a:solidFill>
              </a:rPr>
              <a:t>的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67" grpId="0" animBg="1"/>
      <p:bldP spid="1048868" grpId="0"/>
      <p:bldP spid="1048869" grpId="0"/>
      <p:bldP spid="1048870" grpId="0"/>
      <p:bldP spid="1048871" grpId="0"/>
      <p:bldP spid="104887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3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7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875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3"/>
            <a:ext cx="11528094" cy="5911999"/>
          </a:xfrm>
        </p:spPr>
        <p:txBody>
          <a:bodyPr>
            <a:normAutofit fontScale="83333"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The truth is that my good look has caused me many problems when it comes to </a:t>
            </a:r>
            <a:r>
              <a:rPr lang="en-US" altLang="zh-CN" b="1" dirty="0" smtClean="0"/>
              <a:t>_________________ (</a:t>
            </a:r>
            <a:r>
              <a:rPr lang="en-US" altLang="zh-CN" b="1" dirty="0"/>
              <a:t>employ)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His father had him choose medicine</a:t>
            </a:r>
            <a:r>
              <a:rPr lang="zh-CN" altLang="en-US" b="1" dirty="0"/>
              <a:t>，</a:t>
            </a:r>
            <a:r>
              <a:rPr lang="en-US" altLang="zh-CN" b="1" dirty="0"/>
              <a:t>but he was interested in industrial and commercial </a:t>
            </a:r>
            <a:r>
              <a:rPr lang="en-US" altLang="zh-CN" b="1" dirty="0" smtClean="0"/>
              <a:t>__________________ (</a:t>
            </a:r>
            <a:r>
              <a:rPr lang="en-US" altLang="zh-CN" b="1" dirty="0"/>
              <a:t>manage)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If your home doesn't have enough window light</a:t>
            </a:r>
            <a:r>
              <a:rPr lang="zh-CN" altLang="en-US" b="1" dirty="0"/>
              <a:t>，</a:t>
            </a:r>
            <a:r>
              <a:rPr lang="en-US" altLang="zh-CN" b="1" dirty="0"/>
              <a:t>get more lamps and flood the place with </a:t>
            </a:r>
            <a:r>
              <a:rPr lang="en-US" altLang="zh-CN" b="1" dirty="0" smtClean="0"/>
              <a:t>_______________ (</a:t>
            </a:r>
            <a:r>
              <a:rPr lang="en-US" altLang="zh-CN" b="1" dirty="0"/>
              <a:t>bright)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We couldn't see much at first</a:t>
            </a:r>
            <a:r>
              <a:rPr lang="zh-CN" altLang="en-US" b="1" dirty="0"/>
              <a:t>，</a:t>
            </a:r>
            <a:r>
              <a:rPr lang="en-US" altLang="zh-CN" b="1" dirty="0"/>
              <a:t>but after a few minutes our eyes got used to the ____________ (dark)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Beijing is a lovely city with a long history</a:t>
            </a:r>
            <a:r>
              <a:rPr lang="zh-CN" altLang="en-US" b="1" dirty="0"/>
              <a:t>，</a:t>
            </a:r>
            <a:r>
              <a:rPr lang="en-US" altLang="zh-CN" b="1" dirty="0"/>
              <a:t>where you can see ancient and modern </a:t>
            </a:r>
            <a:r>
              <a:rPr lang="en-US" altLang="zh-CN" b="1" dirty="0" smtClean="0"/>
              <a:t>____________ (</a:t>
            </a:r>
            <a:r>
              <a:rPr lang="en-US" altLang="zh-CN" b="1" dirty="0"/>
              <a:t>culture)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I feel so nervous about the ____________(nation)English Speech Competition tomorrow.</a:t>
            </a:r>
            <a:endParaRPr lang="en-US" altLang="zh-CN" b="1" dirty="0"/>
          </a:p>
        </p:txBody>
      </p:sp>
      <p:sp>
        <p:nvSpPr>
          <p:cNvPr id="1048876" name="矩形 7"/>
          <p:cNvSpPr/>
          <p:nvPr/>
        </p:nvSpPr>
        <p:spPr>
          <a:xfrm>
            <a:off x="9325248" y="749173"/>
            <a:ext cx="180850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employment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77" name="矩形 8"/>
          <p:cNvSpPr/>
          <p:nvPr/>
        </p:nvSpPr>
        <p:spPr>
          <a:xfrm>
            <a:off x="644301" y="2292350"/>
            <a:ext cx="187743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management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78" name="矩形 9"/>
          <p:cNvSpPr/>
          <p:nvPr/>
        </p:nvSpPr>
        <p:spPr>
          <a:xfrm>
            <a:off x="584212" y="3411946"/>
            <a:ext cx="155363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brightness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79" name="矩形 10"/>
          <p:cNvSpPr/>
          <p:nvPr/>
        </p:nvSpPr>
        <p:spPr>
          <a:xfrm>
            <a:off x="9327491" y="3998247"/>
            <a:ext cx="136608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darkness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80" name="矩形 11"/>
          <p:cNvSpPr/>
          <p:nvPr/>
        </p:nvSpPr>
        <p:spPr>
          <a:xfrm>
            <a:off x="9626754" y="4631117"/>
            <a:ext cx="123867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cultures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81" name="矩形 12"/>
          <p:cNvSpPr/>
          <p:nvPr/>
        </p:nvSpPr>
        <p:spPr>
          <a:xfrm>
            <a:off x="3746842" y="5722581"/>
            <a:ext cx="131318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National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8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8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73" grpId="0" animBg="1"/>
      <p:bldP spid="1048874" grpId="0"/>
      <p:bldP spid="1048875" grpId="0"/>
      <p:bldP spid="1048876" grpId="0" animBg="1"/>
      <p:bldP spid="1048877" grpId="0" animBg="1"/>
      <p:bldP spid="1048878" grpId="0" animBg="1"/>
      <p:bldP spid="1048879" grpId="0" animBg="1"/>
      <p:bldP spid="1048880" grpId="0" animBg="1"/>
      <p:bldP spid="104888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8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884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4"/>
            <a:ext cx="11528094" cy="5857304"/>
          </a:xfrm>
        </p:spPr>
        <p:txBody>
          <a:bodyPr>
            <a:normAutofit fontScale="91667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It was really very ____________(danger)</a:t>
            </a:r>
            <a:r>
              <a:rPr lang="zh-CN" altLang="en-US" b="1" dirty="0"/>
              <a:t>．</a:t>
            </a:r>
            <a:r>
              <a:rPr lang="en-US" altLang="zh-CN" b="1" dirty="0"/>
              <a:t>One more step</a:t>
            </a:r>
            <a:r>
              <a:rPr lang="zh-CN" altLang="en-US" b="1" dirty="0"/>
              <a:t>，</a:t>
            </a:r>
            <a:r>
              <a:rPr lang="en-US" altLang="zh-CN" b="1" dirty="0"/>
              <a:t>and the baby would fall into the well.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I believe that I will finally see a wonderful rainbow after the ____________ (rain) days!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An example will contribute to ____________(clarify)what I mean.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To begin with</a:t>
            </a:r>
            <a:r>
              <a:rPr lang="zh-CN" altLang="en-US" b="1" dirty="0"/>
              <a:t>，</a:t>
            </a:r>
            <a:r>
              <a:rPr lang="en-US" altLang="zh-CN" b="1" dirty="0"/>
              <a:t>it is convenient for you ____________(carry)the electronic dictionary wherever you go.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Time permitting</a:t>
            </a:r>
            <a:r>
              <a:rPr lang="zh-CN" altLang="en-US" b="1" dirty="0"/>
              <a:t>，</a:t>
            </a:r>
            <a:r>
              <a:rPr lang="en-US" altLang="zh-CN" b="1" dirty="0"/>
              <a:t>I expect ____________(have)more spare time to spend with my friends so that we can have a better relationship.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____________(suspect)the traveler of carrying drugs</a:t>
            </a:r>
            <a:r>
              <a:rPr lang="zh-CN" altLang="en-US" b="1" dirty="0"/>
              <a:t>，</a:t>
            </a:r>
            <a:r>
              <a:rPr lang="en-US" altLang="zh-CN" b="1" dirty="0"/>
              <a:t>the Customs official stopped him and went through his suitcase.</a:t>
            </a:r>
            <a:endParaRPr lang="en-US" altLang="zh-CN" b="1" dirty="0"/>
          </a:p>
        </p:txBody>
      </p:sp>
      <p:sp>
        <p:nvSpPr>
          <p:cNvPr id="1048885" name="矩形 7"/>
          <p:cNvSpPr/>
          <p:nvPr/>
        </p:nvSpPr>
        <p:spPr>
          <a:xfrm>
            <a:off x="2914799" y="730783"/>
            <a:ext cx="154805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dangerous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86" name="矩形 8"/>
          <p:cNvSpPr/>
          <p:nvPr/>
        </p:nvSpPr>
        <p:spPr>
          <a:xfrm>
            <a:off x="8115618" y="1879101"/>
            <a:ext cx="88517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rainy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87" name="矩形 9"/>
          <p:cNvSpPr/>
          <p:nvPr/>
        </p:nvSpPr>
        <p:spPr>
          <a:xfrm>
            <a:off x="4463596" y="2531795"/>
            <a:ext cx="144783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clarifying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88" name="矩形 10"/>
          <p:cNvSpPr/>
          <p:nvPr/>
        </p:nvSpPr>
        <p:spPr>
          <a:xfrm>
            <a:off x="5695171" y="3107234"/>
            <a:ext cx="123463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carry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89" name="矩形 11"/>
          <p:cNvSpPr/>
          <p:nvPr/>
        </p:nvSpPr>
        <p:spPr>
          <a:xfrm>
            <a:off x="4322773" y="4305022"/>
            <a:ext cx="113364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have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90" name="矩形 12"/>
          <p:cNvSpPr/>
          <p:nvPr/>
        </p:nvSpPr>
        <p:spPr>
          <a:xfrm>
            <a:off x="1003642" y="5405015"/>
            <a:ext cx="160492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Suspecting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8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8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82" grpId="0" animBg="1"/>
      <p:bldP spid="1048883" grpId="0"/>
      <p:bldP spid="1048884" grpId="0"/>
      <p:bldP spid="1048885" grpId="0" animBg="1"/>
      <p:bldP spid="1048886" grpId="0" animBg="1"/>
      <p:bldP spid="1048887" grpId="0" animBg="1"/>
      <p:bldP spid="1048888" grpId="0" animBg="1"/>
      <p:bldP spid="1048889" grpId="0" animBg="1"/>
      <p:bldP spid="104889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9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单句</a:t>
            </a:r>
            <a:r>
              <a:rPr lang="zh-CN" altLang="en-US" dirty="0"/>
              <a:t>改错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893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 fontScale="87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Popular science books can help us students to become more interested in science and natures.____________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 war broke out doing great damage to the local industry and agricultural.____________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After all</a:t>
            </a:r>
            <a:r>
              <a:rPr lang="zh-CN" altLang="en-US" b="1" dirty="0"/>
              <a:t>，</a:t>
            </a:r>
            <a:r>
              <a:rPr lang="en-US" altLang="zh-CN" b="1" dirty="0"/>
              <a:t>we have grown up and we are expected to deal with our personally matters properly.____________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These days</a:t>
            </a:r>
            <a:r>
              <a:rPr lang="zh-CN" altLang="en-US" b="1" dirty="0"/>
              <a:t>，</a:t>
            </a:r>
            <a:r>
              <a:rPr lang="en-US" altLang="zh-CN" b="1" dirty="0"/>
              <a:t>breaking traffic rules and littering are not uncommon</a:t>
            </a:r>
            <a:r>
              <a:rPr lang="zh-CN" altLang="en-US" b="1" dirty="0"/>
              <a:t>，</a:t>
            </a:r>
            <a:r>
              <a:rPr lang="en-US" altLang="zh-CN" b="1" dirty="0"/>
              <a:t>causing seriously harm to life and the environment.____________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Walking exercises may be boring at times</a:t>
            </a:r>
            <a:r>
              <a:rPr lang="zh-CN" altLang="en-US" b="1" dirty="0"/>
              <a:t>，</a:t>
            </a:r>
            <a:r>
              <a:rPr lang="en-US" altLang="zh-CN" b="1" dirty="0"/>
              <a:t>but on a clear sun morning nothing could be better.____________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As far as I'm concerned</a:t>
            </a:r>
            <a:r>
              <a:rPr lang="zh-CN" altLang="en-US" b="1" dirty="0"/>
              <a:t>，</a:t>
            </a:r>
            <a:r>
              <a:rPr lang="en-US" altLang="zh-CN" b="1" dirty="0"/>
              <a:t>it's not wise for us to be addicted to play with smart phones because we may ignore other important things in life.____________</a:t>
            </a:r>
            <a:endParaRPr lang="en-US" altLang="zh-CN" b="1" dirty="0"/>
          </a:p>
        </p:txBody>
      </p:sp>
      <p:sp>
        <p:nvSpPr>
          <p:cNvPr id="1048894" name="矩形 7"/>
          <p:cNvSpPr/>
          <p:nvPr/>
        </p:nvSpPr>
        <p:spPr>
          <a:xfrm>
            <a:off x="1416811" y="1048626"/>
            <a:ext cx="234557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natures→nature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95" name="矩形 8"/>
          <p:cNvSpPr/>
          <p:nvPr/>
        </p:nvSpPr>
        <p:spPr>
          <a:xfrm>
            <a:off x="8866496" y="1228579"/>
            <a:ext cx="1938780" cy="830997"/>
          </a:xfrm>
          <a:prstGeom prst="rect">
            <a:avLst/>
          </a:prstGeom>
          <a:solidFill>
            <a:srgbClr val="9A5C37"/>
          </a:solidFill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agricultural→agriculture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96" name="矩形 9"/>
          <p:cNvSpPr/>
          <p:nvPr/>
        </p:nvSpPr>
        <p:spPr>
          <a:xfrm>
            <a:off x="1519674" y="2626276"/>
            <a:ext cx="298831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personally→personal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97" name="矩形 10"/>
          <p:cNvSpPr/>
          <p:nvPr/>
        </p:nvSpPr>
        <p:spPr>
          <a:xfrm>
            <a:off x="2501387" y="3665733"/>
            <a:ext cx="257795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seriously→serious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98" name="矩形 12"/>
          <p:cNvSpPr/>
          <p:nvPr/>
        </p:nvSpPr>
        <p:spPr>
          <a:xfrm>
            <a:off x="1247518" y="4721348"/>
            <a:ext cx="174438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sun→sunny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99" name="矩形 13"/>
          <p:cNvSpPr/>
          <p:nvPr/>
        </p:nvSpPr>
        <p:spPr>
          <a:xfrm>
            <a:off x="4385945" y="5747892"/>
            <a:ext cx="203132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play→playing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8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91" grpId="0" animBg="1"/>
      <p:bldP spid="1048892" grpId="0"/>
      <p:bldP spid="1048893" grpId="0"/>
      <p:bldP spid="1048894" grpId="0" animBg="1"/>
      <p:bldP spid="1048895" grpId="0" animBg="1"/>
      <p:bldP spid="1048896" grpId="0" animBg="1"/>
      <p:bldP spid="1048897" grpId="0" animBg="1"/>
      <p:bldP spid="1048898" grpId="0" animBg="1"/>
      <p:bldP spid="104889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0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902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．随着科技的发展，计算机起着越来越重要的作用。</a:t>
            </a:r>
            <a:r>
              <a:rPr lang="en-US" altLang="zh-CN" b="1" dirty="0"/>
              <a:t>(with the development of)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．在中国，这些中国结代表友谊、爱和好运。</a:t>
            </a:r>
            <a:r>
              <a:rPr lang="en-US" altLang="zh-CN" b="1" dirty="0"/>
              <a:t>(friendship)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．实际上，不同的学生有不同的学习习惯，这会极大地影响他们的学习效率。</a:t>
            </a:r>
            <a:r>
              <a:rPr lang="en-US" altLang="zh-CN" b="1" dirty="0"/>
              <a:t>(different)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4</a:t>
            </a:r>
            <a:r>
              <a:rPr lang="zh-CN" altLang="en-US" b="1" dirty="0"/>
              <a:t>．因此，尊重孩子，让他们形成自己的个性是他们获得真正成功的关键。</a:t>
            </a:r>
            <a:r>
              <a:rPr lang="en-US" altLang="zh-CN" b="1" dirty="0"/>
              <a:t>(respect)</a:t>
            </a:r>
            <a:endParaRPr lang="en-US" altLang="zh-CN" b="1" dirty="0"/>
          </a:p>
        </p:txBody>
      </p:sp>
      <p:sp>
        <p:nvSpPr>
          <p:cNvPr id="1048903" name="矩形 7"/>
          <p:cNvSpPr/>
          <p:nvPr/>
        </p:nvSpPr>
        <p:spPr>
          <a:xfrm>
            <a:off x="817411" y="1120413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With the development of science and technology, the computer plays a more and more important role.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904" name="矩形 8"/>
          <p:cNvSpPr/>
          <p:nvPr/>
        </p:nvSpPr>
        <p:spPr>
          <a:xfrm>
            <a:off x="817412" y="2639919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 China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these Chinese knots stand for friendship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love and good luck.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905" name="矩形 9"/>
          <p:cNvSpPr/>
          <p:nvPr/>
        </p:nvSpPr>
        <p:spPr>
          <a:xfrm>
            <a:off x="817411" y="4101070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 reality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different students have different learning habits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which influence their learning efficiency greatly.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906" name="矩形 10"/>
          <p:cNvSpPr/>
          <p:nvPr/>
        </p:nvSpPr>
        <p:spPr>
          <a:xfrm>
            <a:off x="817411" y="5370230"/>
            <a:ext cx="10389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Therefore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respecting children and letting them develop their own characters are the key to their real success.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00" grpId="0" animBg="1"/>
      <p:bldP spid="1048901" grpId="0"/>
      <p:bldP spid="1048902" grpId="0"/>
      <p:bldP spid="1048903" grpId="0"/>
      <p:bldP spid="1048904" grpId="0"/>
      <p:bldP spid="1048905" grpId="0"/>
      <p:bldP spid="104890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316865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2115" y="633095"/>
            <a:ext cx="8614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相反；离开；加强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3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2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abnormal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æb'nɔːml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21" name="表格 6"/>
          <p:cNvGraphicFramePr>
            <a:graphicFrameLocks noGrp="1"/>
          </p:cNvGraphicFramePr>
          <p:nvPr/>
        </p:nvGraphicFramePr>
        <p:xfrm>
          <a:off x="6092078" y="1177935"/>
          <a:ext cx="601027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812"/>
                <a:gridCol w="5120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normal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相反＋正常的→不正常的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abnormal behavior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2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abuse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ə'bjuːs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23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加强＋使用→滥用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child abuse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24" name="表格 11"/>
          <p:cNvGraphicFramePr>
            <a:graphicFrameLocks noGrp="1"/>
          </p:cNvGraphicFramePr>
          <p:nvPr/>
        </p:nvGraphicFramePr>
        <p:xfrm>
          <a:off x="241540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absurd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əb's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d/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25" name="表格 12"/>
          <p:cNvGraphicFramePr>
            <a:graphicFrameLocks noGrp="1"/>
          </p:cNvGraphicFramePr>
          <p:nvPr/>
        </p:nvGraphicFramePr>
        <p:xfrm>
          <a:off x="6092078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75"/>
                <a:gridCol w="46371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surd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加强＋荒诞的→荒唐的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[</a:t>
                      </a:r>
                      <a:r>
                        <a:rPr lang="zh-CN" altLang="en-US" sz="2000" b="1" dirty="0" smtClean="0"/>
                        <a:t>例</a:t>
                      </a:r>
                      <a:r>
                        <a:rPr lang="en-US" altLang="zh-CN" sz="2000" b="1" dirty="0" smtClean="0"/>
                        <a:t>]</a:t>
                      </a:r>
                      <a:endParaRPr lang="zh-CN" altLang="en-US" sz="20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sound absurd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31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不正常的</a:t>
            </a:r>
            <a:endParaRPr lang="zh-CN" altLang="en-US" sz="2400" dirty="0"/>
          </a:p>
        </p:txBody>
      </p:sp>
      <p:sp>
        <p:nvSpPr>
          <p:cNvPr id="1048632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v./n.</a:t>
            </a:r>
            <a:r>
              <a:rPr lang="zh-CN" altLang="en-US" sz="2400" b="1" dirty="0"/>
              <a:t>滥用；虐待</a:t>
            </a:r>
            <a:endParaRPr lang="zh-CN" altLang="en-US" sz="2400" b="1" dirty="0"/>
          </a:p>
        </p:txBody>
      </p:sp>
      <p:sp>
        <p:nvSpPr>
          <p:cNvPr id="1048633" name="文本框 21"/>
          <p:cNvSpPr txBox="1"/>
          <p:nvPr/>
        </p:nvSpPr>
        <p:spPr>
          <a:xfrm>
            <a:off x="2259873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荒唐的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/>
      <p:bldP spid="1048630" grpId="0"/>
      <p:bldP spid="1048631" grpId="0"/>
      <p:bldP spid="1048632" grpId="0"/>
      <p:bldP spid="10486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使得；加强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3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b="1" dirty="0" smtClean="0">
              <a:solidFill>
                <a:srgbClr val="C00000"/>
              </a:solidFill>
            </a:endParaRPr>
          </a:p>
          <a:p>
            <a:endParaRPr lang="en-US" altLang="zh-CN" b="1" dirty="0" smtClean="0">
              <a:solidFill>
                <a:srgbClr val="C00000"/>
              </a:solidFill>
            </a:endParaRP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     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b="1" dirty="0" smtClean="0">
              <a:solidFill>
                <a:srgbClr val="C00000"/>
              </a:solidFill>
            </a:endParaRPr>
          </a:p>
          <a:p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b="1" dirty="0" smtClean="0">
              <a:solidFill>
                <a:srgbClr val="C00000"/>
              </a:solidFill>
            </a:endParaRPr>
          </a:p>
          <a:p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26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8963"/>
                <a:gridCol w="327877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accompany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ə'kʌmpənɪ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27" name="表格 6"/>
          <p:cNvGraphicFramePr>
            <a:graphicFrameLocks noGrp="1"/>
          </p:cNvGraphicFramePr>
          <p:nvPr/>
        </p:nvGraphicFramePr>
        <p:xfrm>
          <a:off x="241540" y="176553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company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加强＋陪伴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accompany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a bookstore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28" name="表格 9"/>
          <p:cNvGraphicFramePr>
            <a:graphicFrameLocks noGrp="1"/>
          </p:cNvGraphicFramePr>
          <p:nvPr/>
        </p:nvGraphicFramePr>
        <p:xfrm>
          <a:off x="241540" y="299970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283"/>
                <a:gridCol w="3004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acknowledge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ək'nɒlɪdʒ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29" name="表格 10"/>
          <p:cNvGraphicFramePr>
            <a:graphicFrameLocks noGrp="1"/>
          </p:cNvGraphicFramePr>
          <p:nvPr/>
        </p:nvGraphicFramePr>
        <p:xfrm>
          <a:off x="241540" y="399720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ac+knowledge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使人＋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有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知识→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zh-CN" altLang="en-US" sz="2400" smtClean="0">
                          <a:solidFill>
                            <a:schemeClr val="tx1"/>
                          </a:solidFill>
                        </a:rPr>
                        <a:t>让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人知道→承认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 one’s error 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30" name="表格 11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acquaint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ə'kweɪnt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31" name="表格 12"/>
          <p:cNvGraphicFramePr>
            <a:graphicFrameLocks noGrp="1"/>
          </p:cNvGraphicFramePr>
          <p:nvPr/>
        </p:nvGraphicFramePr>
        <p:xfrm>
          <a:off x="6514877" y="175247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quaint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使＋知道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acquaint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32" name="表格 13"/>
          <p:cNvGraphicFramePr>
            <a:graphicFrameLocks noGrp="1"/>
          </p:cNvGraphicFramePr>
          <p:nvPr/>
        </p:nvGraphicFramePr>
        <p:xfrm>
          <a:off x="6514877" y="299970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3367"/>
                <a:gridCol w="2854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acquaintance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ə'kweɪntəns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33" name="表格 14"/>
          <p:cNvGraphicFramePr>
            <a:graphicFrameLocks noGrp="1"/>
          </p:cNvGraphicFramePr>
          <p:nvPr/>
        </p:nvGraphicFramePr>
        <p:xfrm>
          <a:off x="6514877" y="39972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acquaint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使熟悉＋名词后缀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 some acquaintances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36" name="文本框 19"/>
          <p:cNvSpPr txBox="1"/>
          <p:nvPr/>
        </p:nvSpPr>
        <p:spPr>
          <a:xfrm>
            <a:off x="2390503" y="119795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陪伴</a:t>
            </a:r>
            <a:endParaRPr lang="zh-CN" altLang="en-US" sz="2400" dirty="0"/>
          </a:p>
        </p:txBody>
      </p:sp>
      <p:sp>
        <p:nvSpPr>
          <p:cNvPr id="1048637" name="文本框 20"/>
          <p:cNvSpPr txBox="1"/>
          <p:nvPr/>
        </p:nvSpPr>
        <p:spPr>
          <a:xfrm>
            <a:off x="2677887" y="347535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承认</a:t>
            </a:r>
            <a:endParaRPr lang="zh-CN" altLang="en-US" sz="2400" b="1" dirty="0"/>
          </a:p>
        </p:txBody>
      </p:sp>
      <p:sp>
        <p:nvSpPr>
          <p:cNvPr id="1048638" name="文本框 21"/>
          <p:cNvSpPr txBox="1"/>
          <p:nvPr/>
        </p:nvSpPr>
        <p:spPr>
          <a:xfrm>
            <a:off x="8533210" y="12143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使熟悉</a:t>
            </a:r>
            <a:endParaRPr lang="zh-CN" altLang="en-US" sz="2400" dirty="0"/>
          </a:p>
        </p:txBody>
      </p:sp>
      <p:sp>
        <p:nvSpPr>
          <p:cNvPr id="1048639" name="文本框 22"/>
          <p:cNvSpPr txBox="1"/>
          <p:nvPr/>
        </p:nvSpPr>
        <p:spPr>
          <a:xfrm>
            <a:off x="9107659" y="345264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熟人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/>
      <p:bldP spid="1048635" grpId="0"/>
      <p:bldP spid="1048636" grpId="0"/>
      <p:bldP spid="1048637" grpId="0"/>
      <p:bldP spid="1048638" grpId="0"/>
      <p:bldP spid="10486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在；靠近；使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3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behalf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bɪ'hɑːf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35" name="表格 6"/>
          <p:cNvGraphicFramePr>
            <a:graphicFrameLocks noGrp="1"/>
          </p:cNvGraphicFramePr>
          <p:nvPr/>
        </p:nvGraphicFramePr>
        <p:xfrm>
          <a:off x="6092078" y="117543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half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在＋半→占一半→利益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behalf of our school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3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betray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bɪ'treɪ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37" name="表格 10"/>
          <p:cNvGraphicFramePr>
            <a:graphicFrameLocks noGrp="1"/>
          </p:cNvGraphicFramePr>
          <p:nvPr/>
        </p:nvGraphicFramePr>
        <p:xfrm>
          <a:off x="6092078" y="275173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tray(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摆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在＋盘子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上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全然暴露出来→泄露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She betrayed her friends.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42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利益；代表</a:t>
            </a:r>
            <a:endParaRPr lang="zh-CN" altLang="en-US" sz="2400" dirty="0"/>
          </a:p>
        </p:txBody>
      </p:sp>
      <p:sp>
        <p:nvSpPr>
          <p:cNvPr id="1048643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背叛；泄露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/>
      <p:bldP spid="1048641" grpId="0"/>
      <p:bldP spid="1048642" grpId="0"/>
      <p:bldP spid="10486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circum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圆形，环形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38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kl/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39" name="表格 6"/>
          <p:cNvGraphicFramePr>
            <a:graphicFrameLocks noGrp="1"/>
          </p:cNvGraphicFramePr>
          <p:nvPr/>
        </p:nvGraphicFramePr>
        <p:xfrm>
          <a:off x="241540" y="178637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前后两个半圆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(c)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合起来就是个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圆圈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 in a circle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40" name="表格 9"/>
          <p:cNvGraphicFramePr>
            <a:graphicFrameLocks noGrp="1"/>
          </p:cNvGraphicFramePr>
          <p:nvPr/>
        </p:nvGraphicFramePr>
        <p:xfrm>
          <a:off x="241540" y="309665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semicircle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semɪs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kl/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41" name="表格 10"/>
          <p:cNvGraphicFramePr>
            <a:graphicFrameLocks noGrp="1"/>
          </p:cNvGraphicFramePr>
          <p:nvPr/>
        </p:nvGraphicFramePr>
        <p:xfrm>
          <a:off x="241540" y="417444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semi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circle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半＋圆圈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 a semicircle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42" name="表格 13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kjəleɪt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43" name="表格 14"/>
          <p:cNvGraphicFramePr>
            <a:graphicFrameLocks noGrp="1"/>
          </p:cNvGraphicFramePr>
          <p:nvPr/>
        </p:nvGraphicFramePr>
        <p:xfrm>
          <a:off x="6514877" y="178637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circul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环形＋动→循环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circulate at a high speed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44" name="表格 15"/>
          <p:cNvGraphicFramePr>
            <a:graphicFrameLocks noGrp="1"/>
          </p:cNvGraphicFramePr>
          <p:nvPr/>
        </p:nvGraphicFramePr>
        <p:xfrm>
          <a:off x="6514877" y="309665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9123"/>
                <a:gridCol w="2798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circumstance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kəmstəns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45" name="表格 16"/>
          <p:cNvGraphicFramePr>
            <a:graphicFrameLocks noGrp="1"/>
          </p:cNvGraphicFramePr>
          <p:nvPr/>
        </p:nvGraphicFramePr>
        <p:xfrm>
          <a:off x="6514877" y="417444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circum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stance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周围＋立场→情况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 certain circumstances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46" name="文本框 19"/>
          <p:cNvSpPr txBox="1"/>
          <p:nvPr/>
        </p:nvSpPr>
        <p:spPr>
          <a:xfrm>
            <a:off x="2246812" y="1235950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圆圈</a:t>
            </a:r>
            <a:endParaRPr lang="zh-CN" altLang="en-US" sz="2400" dirty="0"/>
          </a:p>
        </p:txBody>
      </p:sp>
      <p:sp>
        <p:nvSpPr>
          <p:cNvPr id="1048647" name="文本框 20"/>
          <p:cNvSpPr txBox="1"/>
          <p:nvPr/>
        </p:nvSpPr>
        <p:spPr>
          <a:xfrm>
            <a:off x="2272936" y="358099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半圆</a:t>
            </a:r>
            <a:endParaRPr lang="zh-CN" altLang="en-US" sz="2400" b="1" dirty="0"/>
          </a:p>
        </p:txBody>
      </p:sp>
      <p:sp>
        <p:nvSpPr>
          <p:cNvPr id="1048648" name="文本框 22"/>
          <p:cNvSpPr txBox="1"/>
          <p:nvPr/>
        </p:nvSpPr>
        <p:spPr>
          <a:xfrm>
            <a:off x="8572400" y="120709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使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循环；流通</a:t>
            </a:r>
            <a:endParaRPr lang="zh-CN" altLang="en-US" sz="2400" dirty="0"/>
          </a:p>
        </p:txBody>
      </p:sp>
      <p:sp>
        <p:nvSpPr>
          <p:cNvPr id="1048649" name="文本框 23"/>
          <p:cNvSpPr txBox="1"/>
          <p:nvPr/>
        </p:nvSpPr>
        <p:spPr>
          <a:xfrm>
            <a:off x="9185715" y="355487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情况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/>
      <p:bldP spid="1048645" grpId="0"/>
      <p:bldP spid="1048646" grpId="0"/>
      <p:bldP spid="1048647" grpId="0"/>
      <p:bldP spid="1048648" grpId="0"/>
      <p:bldP spid="104864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17735</Words>
  <Application>WPS 演示</Application>
  <PresentationFormat>自定义</PresentationFormat>
  <Paragraphs>3341</Paragraphs>
  <Slides>58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8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Calibri Light</vt:lpstr>
      <vt:lpstr>Arial Unicode MS</vt:lpstr>
      <vt:lpstr>Office 主题</vt:lpstr>
      <vt:lpstr>PowerPoint 演示文稿</vt:lpstr>
      <vt:lpstr>构词法记单词-1</vt:lpstr>
      <vt:lpstr>高考词汇精讲</vt:lpstr>
      <vt:lpstr>a在……状态，位置（前缀）</vt:lpstr>
      <vt:lpstr>a在……状态，位置（前缀）</vt:lpstr>
      <vt:lpstr>ab 相反；离开；加强(前缀)</vt:lpstr>
      <vt:lpstr>ac使得；加强(前缀)</vt:lpstr>
      <vt:lpstr>be在；靠近；使(前缀)</vt:lpstr>
      <vt:lpstr>circum圆形，环形(前缀)</vt:lpstr>
      <vt:lpstr>circum圆形，环形(前缀)</vt:lpstr>
      <vt:lpstr>com，con 共同(前缀)</vt:lpstr>
      <vt:lpstr>com，con共同(前缀)</vt:lpstr>
      <vt:lpstr>contra相反(前缀)</vt:lpstr>
      <vt:lpstr>de 离开；去掉；加强(前缀)</vt:lpstr>
      <vt:lpstr>dis不；分开；相反(前缀)</vt:lpstr>
      <vt:lpstr>dia穿过，横过；流转(前缀)</vt:lpstr>
      <vt:lpstr>en进入；促使(前缀)</vt:lpstr>
      <vt:lpstr>ex朝外，出(前缀)</vt:lpstr>
      <vt:lpstr>ex朝外，出(前缀)</vt:lpstr>
      <vt:lpstr>fore在前(前缀)</vt:lpstr>
      <vt:lpstr>PowerPoint 演示文稿</vt:lpstr>
      <vt:lpstr>I. 根据提示写出单词的正确形式</vt:lpstr>
      <vt:lpstr>II. 写出单词的正确含义</vt:lpstr>
      <vt:lpstr>III. 根据语境写出所给单词的正确形式</vt:lpstr>
      <vt:lpstr>IV. 用所给动词的适当形式填空</vt:lpstr>
      <vt:lpstr>IV. 用所给动词的适当形式填空</vt:lpstr>
      <vt:lpstr>V. 选词填空</vt:lpstr>
      <vt:lpstr>VI. 单句写作</vt:lpstr>
      <vt:lpstr>构词法记单词-2</vt:lpstr>
      <vt:lpstr>高考词汇精讲</vt:lpstr>
      <vt:lpstr>ment 表示“关系、状态”等(名词后缀)</vt:lpstr>
      <vt:lpstr>ness表示“性质、关系、状态”等(名词后缀)</vt:lpstr>
      <vt:lpstr>ure，ture表示“关系、状态”等(名词后缀)</vt:lpstr>
      <vt:lpstr>ery，ory表示“起某种作用的场所”(名词后缀)</vt:lpstr>
      <vt:lpstr>ship表示“关系、状态”等(名词后缀)</vt:lpstr>
      <vt:lpstr>al 表示“······的”(形容词后缀)</vt:lpstr>
      <vt:lpstr>able，ible表示“可以······的”(形容词后缀)</vt:lpstr>
      <vt:lpstr>ic，ical表示“······的”(形容词后缀)</vt:lpstr>
      <vt:lpstr>ous 表示“······性质的”(形容词后缀)</vt:lpstr>
      <vt:lpstr>y 表示“有······的”(形容词后缀)</vt:lpstr>
      <vt:lpstr>ent 表示“······的”(形容词后缀)</vt:lpstr>
      <vt:lpstr>en 表示“促使······”(动词后缀)</vt:lpstr>
      <vt:lpstr>ify，fy 表示“使······”；“······化”(动词后缀)</vt:lpstr>
      <vt:lpstr>cap 头(词根)</vt:lpstr>
      <vt:lpstr>car 车(词根)</vt:lpstr>
      <vt:lpstr>dic(t) 说，示(词根)</vt:lpstr>
      <vt:lpstr>min(i)小；少(词根)</vt:lpstr>
      <vt:lpstr>opt 选择(词根)</vt:lpstr>
      <vt:lpstr>spect看(词根)</vt:lpstr>
      <vt:lpstr>spect看(词根)</vt:lpstr>
      <vt:lpstr>PowerPoint 演示文稿</vt:lpstr>
      <vt:lpstr>I. 根据提示写出单词的正确形式</vt:lpstr>
      <vt:lpstr>II. 写出单词的正确含义</vt:lpstr>
      <vt:lpstr>III. 根据语境写出所给单词的正确形式</vt:lpstr>
      <vt:lpstr>III. 根据语境写出所给单词的正确形式</vt:lpstr>
      <vt:lpstr>IV. 单句改错</vt:lpstr>
      <vt:lpstr>V. 单句写作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Woodpecker</cp:lastModifiedBy>
  <cp:revision>5</cp:revision>
  <dcterms:created xsi:type="dcterms:W3CDTF">2017-12-31T20:06:00Z</dcterms:created>
  <dcterms:modified xsi:type="dcterms:W3CDTF">2020-10-02T00:30:17Z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