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3"/>
  </p:sldMasterIdLst>
  <p:notesMasterIdLst>
    <p:notesMasterId r:id="rId9"/>
  </p:notesMasterIdLst>
  <p:sldIdLst>
    <p:sldId id="526" r:id="rId4"/>
    <p:sldId id="256" r:id="rId5"/>
    <p:sldId id="504" r:id="rId6"/>
    <p:sldId id="505" r:id="rId7"/>
    <p:sldId id="506" r:id="rId8"/>
    <p:sldId id="507" r:id="rId10"/>
    <p:sldId id="508" r:id="rId11"/>
    <p:sldId id="509" r:id="rId12"/>
    <p:sldId id="510" r:id="rId13"/>
    <p:sldId id="511" r:id="rId14"/>
    <p:sldId id="490" r:id="rId15"/>
    <p:sldId id="491" r:id="rId16"/>
    <p:sldId id="316" r:id="rId17"/>
    <p:sldId id="493" r:id="rId18"/>
    <p:sldId id="494" r:id="rId19"/>
    <p:sldId id="257" r:id="rId20"/>
    <p:sldId id="441" r:id="rId21"/>
    <p:sldId id="492" r:id="rId22"/>
    <p:sldId id="480" r:id="rId23"/>
    <p:sldId id="417" r:id="rId24"/>
    <p:sldId id="486" r:id="rId25"/>
    <p:sldId id="359" r:id="rId26"/>
    <p:sldId id="276" r:id="rId27"/>
    <p:sldId id="327"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p:nvPr>
            <p:ph type="sldImg"/>
          </p:nvPr>
        </p:nvSpPr>
        <p:spPr>
          <a:xfrm>
            <a:off x="1143000" y="685800"/>
            <a:ext cx="4572000" cy="3429000"/>
          </a:xfrm>
          <a:prstGeom prst="rect">
            <a:avLst/>
          </a:prstGeom>
        </p:spPr>
        <p:txBody>
          <a:bodyPr/>
          <a:lstStyle/>
          <a:p/>
        </p:txBody>
      </p:sp>
      <p:sp>
        <p:nvSpPr>
          <p:cNvPr id="254" name="Shape 254"/>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txBox="1"/>
          <p:nvPr>
            <p:ph type="body" sz="quarter" idx="1" hasCustomPrompt="1"/>
          </p:nvPr>
        </p:nvSpPr>
        <p:spPr>
          <a:xfrm>
            <a:off x="1524000" y="3602037"/>
            <a:ext cx="9144000" cy="1655782"/>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p>
          <a:p>
            <a:pPr lvl="2"/>
          </a:p>
          <a:p>
            <a:pPr lvl="3"/>
          </a:p>
          <a:p>
            <a:pPr lvl="4"/>
          </a:p>
        </p:txBody>
      </p:sp>
      <p:sp>
        <p:nvSpPr>
          <p:cNvPr id="1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92" name="标题文本"/>
          <p:cNvSpPr txBox="1"/>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93" name="正文级别 1…"/>
          <p:cNvSpPr txBox="1"/>
          <p:nvPr>
            <p:ph type="body" sz="quarter" idx="1" hasCustomPrompt="1"/>
          </p:nvPr>
        </p:nvSpPr>
        <p:spPr>
          <a:xfrm>
            <a:off x="1524000" y="3602037"/>
            <a:ext cx="9144000" cy="1655782"/>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p>
          <a:p>
            <a:pPr lvl="2"/>
          </a:p>
          <a:p>
            <a:pPr lvl="3"/>
          </a:p>
          <a:p>
            <a:pPr lvl="4"/>
          </a:p>
        </p:txBody>
      </p:sp>
      <p:sp>
        <p:nvSpPr>
          <p:cNvPr id="9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01" name="标题文本"/>
          <p:cNvSpPr txBox="1"/>
          <p:nvPr>
            <p:ph type="title" hasCustomPrompt="1"/>
          </p:nvPr>
        </p:nvSpPr>
        <p:spPr>
          <a:prstGeom prst="rect">
            <a:avLst/>
          </a:prstGeom>
        </p:spPr>
        <p:txBody>
          <a:bodyPr/>
          <a:lstStyle/>
          <a:p>
            <a:r>
              <a:t>标题文本</a:t>
            </a:r>
          </a:p>
        </p:txBody>
      </p:sp>
      <p:sp>
        <p:nvSpPr>
          <p:cNvPr id="102" name="正文级别 1…"/>
          <p:cNvSpPr txBox="1"/>
          <p:nvPr>
            <p:ph type="body" idx="1" hasCustomPrompt="1"/>
          </p:nvPr>
        </p:nvSpPr>
        <p:spPr>
          <a:prstGeom prst="rect">
            <a:avLst/>
          </a:prstGeom>
        </p:spPr>
        <p:txBody>
          <a:bodyPr/>
          <a:lstStyle/>
          <a:p>
            <a:r>
              <a:t>正文级别 1</a:t>
            </a:r>
          </a:p>
          <a:p>
            <a:pPr lvl="1"/>
          </a:p>
          <a:p>
            <a:pPr lvl="2"/>
          </a:p>
          <a:p>
            <a:pPr lvl="3"/>
          </a:p>
          <a:p>
            <a:pPr lvl="4"/>
          </a:p>
        </p:txBody>
      </p:sp>
      <p:sp>
        <p:nvSpPr>
          <p:cNvPr id="10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10" name="标题文本"/>
          <p:cNvSpPr txBox="1"/>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111" name="正文级别 1…"/>
          <p:cNvSpPr txBox="1"/>
          <p:nvPr>
            <p:ph type="body" sz="quarter" idx="1" hasCustomPrompt="1"/>
          </p:nvPr>
        </p:nvSpPr>
        <p:spPr>
          <a:xfrm>
            <a:off x="831850" y="4589462"/>
            <a:ext cx="10515600" cy="1500207"/>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p>
          <a:p>
            <a:pPr lvl="2"/>
          </a:p>
          <a:p>
            <a:pPr lvl="3"/>
          </a:p>
          <a:p>
            <a:pPr lvl="4"/>
          </a:p>
        </p:txBody>
      </p:sp>
      <p:sp>
        <p:nvSpPr>
          <p:cNvPr id="11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119" name="标题文本"/>
          <p:cNvSpPr txBox="1"/>
          <p:nvPr>
            <p:ph type="title" hasCustomPrompt="1"/>
          </p:nvPr>
        </p:nvSpPr>
        <p:spPr>
          <a:prstGeom prst="rect">
            <a:avLst/>
          </a:prstGeom>
        </p:spPr>
        <p:txBody>
          <a:bodyPr/>
          <a:lstStyle/>
          <a:p>
            <a:r>
              <a:t>标题文本</a:t>
            </a:r>
          </a:p>
        </p:txBody>
      </p:sp>
      <p:sp>
        <p:nvSpPr>
          <p:cNvPr id="120" name="正文级别 1…"/>
          <p:cNvSpPr txBox="1"/>
          <p:nvPr>
            <p:ph type="body" sz="half" idx="1" hasCustomPrompt="1"/>
          </p:nvPr>
        </p:nvSpPr>
        <p:spPr>
          <a:xfrm>
            <a:off x="838200" y="1825625"/>
            <a:ext cx="5181600" cy="4351338"/>
          </a:xfrm>
          <a:prstGeom prst="rect">
            <a:avLst/>
          </a:prstGeom>
        </p:spPr>
        <p:txBody>
          <a:bodyPr/>
          <a:lstStyle/>
          <a:p>
            <a:r>
              <a:t>正文级别 1</a:t>
            </a:r>
          </a:p>
          <a:p>
            <a:pPr lvl="1"/>
          </a:p>
          <a:p>
            <a:pPr lvl="2"/>
          </a:p>
          <a:p>
            <a:pPr lvl="3"/>
          </a:p>
          <a:p>
            <a:pPr lvl="4"/>
          </a:p>
        </p:txBody>
      </p:sp>
      <p:sp>
        <p:nvSpPr>
          <p:cNvPr id="12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128" name="标题文本"/>
          <p:cNvSpPr txBox="1"/>
          <p:nvPr>
            <p:ph type="title" hasCustomPrompt="1"/>
          </p:nvPr>
        </p:nvSpPr>
        <p:spPr>
          <a:xfrm>
            <a:off x="839787" y="365125"/>
            <a:ext cx="10515601" cy="1325563"/>
          </a:xfrm>
          <a:prstGeom prst="rect">
            <a:avLst/>
          </a:prstGeom>
        </p:spPr>
        <p:txBody>
          <a:bodyPr/>
          <a:lstStyle/>
          <a:p>
            <a:r>
              <a:t>标题文本</a:t>
            </a:r>
          </a:p>
        </p:txBody>
      </p:sp>
      <p:sp>
        <p:nvSpPr>
          <p:cNvPr id="129" name="正文级别 1…"/>
          <p:cNvSpPr txBox="1"/>
          <p:nvPr>
            <p:ph type="body" sz="quarter" idx="1" hasCustomPrompt="1"/>
          </p:nvPr>
        </p:nvSpPr>
        <p:spPr>
          <a:xfrm>
            <a:off x="839787" y="1681163"/>
            <a:ext cx="5157790" cy="823932"/>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p>
          <a:p>
            <a:pPr lvl="2"/>
          </a:p>
          <a:p>
            <a:pPr lvl="3"/>
          </a:p>
          <a:p>
            <a:pPr lvl="4"/>
          </a:p>
        </p:txBody>
      </p:sp>
      <p:sp>
        <p:nvSpPr>
          <p:cNvPr id="130" name="文本占位符 4"/>
          <p:cNvSpPr/>
          <p:nvPr>
            <p:ph type="body" sz="quarter" idx="21"/>
          </p:nvPr>
        </p:nvSpPr>
        <p:spPr>
          <a:xfrm>
            <a:off x="6172200" y="1681163"/>
            <a:ext cx="5183188" cy="823914"/>
          </a:xfrm>
          <a:prstGeom prst="rect">
            <a:avLst/>
          </a:prstGeom>
        </p:spPr>
        <p:txBody>
          <a:bodyPr anchor="b"/>
          <a:lstStyle/>
          <a:p/>
        </p:txBody>
      </p:sp>
      <p:sp>
        <p:nvSpPr>
          <p:cNvPr id="13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138" name="标题文本"/>
          <p:cNvSpPr txBox="1"/>
          <p:nvPr>
            <p:ph type="title" hasCustomPrompt="1"/>
          </p:nvPr>
        </p:nvSpPr>
        <p:spPr>
          <a:prstGeom prst="rect">
            <a:avLst/>
          </a:prstGeom>
        </p:spPr>
        <p:txBody>
          <a:bodyPr/>
          <a:lstStyle/>
          <a:p>
            <a:r>
              <a:t>标题文本</a:t>
            </a:r>
          </a:p>
        </p:txBody>
      </p:sp>
      <p:sp>
        <p:nvSpPr>
          <p:cNvPr id="139"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153"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54" name="正文级别 1…"/>
          <p:cNvSpPr txBox="1"/>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p>
          <a:p>
            <a:pPr lvl="2"/>
          </a:p>
          <a:p>
            <a:pPr lvl="3"/>
          </a:p>
          <a:p>
            <a:pPr lvl="4"/>
          </a:p>
        </p:txBody>
      </p:sp>
      <p:sp>
        <p:nvSpPr>
          <p:cNvPr id="155" name="文本占位符 3"/>
          <p:cNvSpPr/>
          <p:nvPr>
            <p:ph type="body" sz="quarter" idx="21"/>
          </p:nvPr>
        </p:nvSpPr>
        <p:spPr>
          <a:xfrm>
            <a:off x="839787" y="2057400"/>
            <a:ext cx="3932238" cy="3811588"/>
          </a:xfrm>
          <a:prstGeom prst="rect">
            <a:avLst/>
          </a:prstGeom>
        </p:spPr>
        <p:txBody>
          <a:bodyPr/>
          <a:lstStyle/>
          <a:p/>
        </p:txBody>
      </p:sp>
      <p:sp>
        <p:nvSpPr>
          <p:cNvPr id="15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163"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164" name="图片占位符 2"/>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165" name="正文级别 1…"/>
          <p:cNvSpPr txBox="1"/>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p>
          <a:p>
            <a:pPr lvl="2"/>
          </a:p>
          <a:p>
            <a:pPr lvl="3"/>
          </a:p>
          <a:p>
            <a:pPr lvl="4"/>
          </a:p>
        </p:txBody>
      </p:sp>
      <p:sp>
        <p:nvSpPr>
          <p:cNvPr id="166"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73" name="标题文本"/>
          <p:cNvSpPr txBox="1"/>
          <p:nvPr>
            <p:ph type="title" hasCustomPrompt="1"/>
          </p:nvPr>
        </p:nvSpPr>
        <p:spPr>
          <a:xfrm>
            <a:off x="1524000" y="1122362"/>
            <a:ext cx="9144000" cy="2387601"/>
          </a:xfrm>
          <a:prstGeom prst="rect">
            <a:avLst/>
          </a:prstGeom>
        </p:spPr>
        <p:txBody>
          <a:bodyPr lIns="45719" tIns="45719" rIns="45719" bIns="45719" anchor="b"/>
          <a:lstStyle>
            <a:lvl1pPr algn="ctr">
              <a:defRPr sz="6000"/>
            </a:lvl1pPr>
          </a:lstStyle>
          <a:p>
            <a:r>
              <a:t>标题文本</a:t>
            </a:r>
          </a:p>
        </p:txBody>
      </p:sp>
      <p:sp>
        <p:nvSpPr>
          <p:cNvPr id="174" name="正文级别 1…"/>
          <p:cNvSpPr txBox="1"/>
          <p:nvPr>
            <p:ph type="body" sz="quarter" idx="1" hasCustomPrompt="1"/>
          </p:nvPr>
        </p:nvSpPr>
        <p:spPr>
          <a:xfrm>
            <a:off x="1524000" y="3602037"/>
            <a:ext cx="9144000" cy="1655763"/>
          </a:xfrm>
          <a:prstGeom prst="rect">
            <a:avLst/>
          </a:prstGeom>
        </p:spPr>
        <p:txBody>
          <a:bodyPr lIns="45719" tIns="45719" rIns="45719" bIns="45719"/>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75"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p:nvPr>
            <p:ph type="title" hasCustomPrompt="1"/>
          </p:nvPr>
        </p:nvSpPr>
        <p:spPr>
          <a:prstGeom prst="rect">
            <a:avLst/>
          </a:prstGeom>
        </p:spPr>
        <p:txBody>
          <a:bodyPr/>
          <a:lstStyle/>
          <a:p>
            <a:r>
              <a:t>标题文本</a:t>
            </a:r>
          </a:p>
        </p:txBody>
      </p:sp>
      <p:sp>
        <p:nvSpPr>
          <p:cNvPr id="21" name="正文级别 1…"/>
          <p:cNvSpPr txBox="1"/>
          <p:nvPr>
            <p:ph type="body" idx="1" hasCustomPrompt="1"/>
          </p:nvPr>
        </p:nvSpPr>
        <p:spPr>
          <a:prstGeom prst="rect">
            <a:avLst/>
          </a:prstGeom>
        </p:spPr>
        <p:txBody>
          <a:bodyPr/>
          <a:lstStyle/>
          <a:p>
            <a:r>
              <a:t>正文级别 1</a:t>
            </a:r>
          </a:p>
          <a:p>
            <a:pPr lvl="1"/>
          </a:p>
          <a:p>
            <a:pPr lvl="2"/>
          </a:p>
          <a:p>
            <a:pPr lvl="3"/>
          </a:p>
          <a:p>
            <a:pPr lvl="4"/>
          </a:p>
        </p:txBody>
      </p:sp>
      <p:sp>
        <p:nvSpPr>
          <p:cNvPr id="2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82" name="标题文本"/>
          <p:cNvSpPr txBox="1"/>
          <p:nvPr>
            <p:ph type="title" hasCustomPrompt="1"/>
          </p:nvPr>
        </p:nvSpPr>
        <p:spPr>
          <a:prstGeom prst="rect">
            <a:avLst/>
          </a:prstGeom>
        </p:spPr>
        <p:txBody>
          <a:bodyPr lIns="45719" tIns="45719" rIns="45719" bIns="45719"/>
          <a:lstStyle/>
          <a:p>
            <a:r>
              <a:t>标题文本</a:t>
            </a:r>
          </a:p>
        </p:txBody>
      </p:sp>
      <p:sp>
        <p:nvSpPr>
          <p:cNvPr id="183" name="正文级别 1…"/>
          <p:cNvSpPr txBox="1"/>
          <p:nvPr>
            <p:ph type="body" idx="1" hasCustomPrompt="1"/>
          </p:nvPr>
        </p:nvSpPr>
        <p:spPr>
          <a:prstGeom prst="rect">
            <a:avLst/>
          </a:prstGeom>
        </p:spPr>
        <p:txBody>
          <a:bodyPr lIns="45719" tIns="45719" rIns="45719" bIns="45719"/>
          <a:lstStyle/>
          <a:p>
            <a:r>
              <a:t>正文级别 1</a:t>
            </a:r>
          </a:p>
          <a:p>
            <a:pPr lvl="1"/>
            <a:r>
              <a:t>正文级别 2</a:t>
            </a:r>
          </a:p>
          <a:p>
            <a:pPr lvl="2"/>
            <a:r>
              <a:t>正文级别 3</a:t>
            </a:r>
          </a:p>
          <a:p>
            <a:pPr lvl="3"/>
            <a:r>
              <a:t>正文级别 4</a:t>
            </a:r>
          </a:p>
          <a:p>
            <a:pPr lvl="4"/>
            <a:r>
              <a:t>正文级别 5</a:t>
            </a:r>
          </a:p>
        </p:txBody>
      </p:sp>
      <p:sp>
        <p:nvSpPr>
          <p:cNvPr id="184"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191" name="标题文本"/>
          <p:cNvSpPr txBox="1"/>
          <p:nvPr>
            <p:ph type="title" hasCustomPrompt="1"/>
          </p:nvPr>
        </p:nvSpPr>
        <p:spPr>
          <a:xfrm>
            <a:off x="831850" y="1709738"/>
            <a:ext cx="10515600" cy="2852737"/>
          </a:xfrm>
          <a:prstGeom prst="rect">
            <a:avLst/>
          </a:prstGeom>
        </p:spPr>
        <p:txBody>
          <a:bodyPr lIns="45719" tIns="45719" rIns="45719" bIns="45719" anchor="b"/>
          <a:lstStyle>
            <a:lvl1pPr>
              <a:defRPr sz="6000"/>
            </a:lvl1pPr>
          </a:lstStyle>
          <a:p>
            <a:r>
              <a:t>标题文本</a:t>
            </a:r>
          </a:p>
        </p:txBody>
      </p:sp>
      <p:sp>
        <p:nvSpPr>
          <p:cNvPr id="192" name="正文级别 1…"/>
          <p:cNvSpPr txBox="1"/>
          <p:nvPr>
            <p:ph type="body" sz="quarter" idx="1" hasCustomPrompt="1"/>
          </p:nvPr>
        </p:nvSpPr>
        <p:spPr>
          <a:xfrm>
            <a:off x="831850" y="4589462"/>
            <a:ext cx="10515600" cy="1500188"/>
          </a:xfrm>
          <a:prstGeom prst="rect">
            <a:avLst/>
          </a:prstGeom>
        </p:spPr>
        <p:txBody>
          <a:bodyPr lIns="45719" tIns="45719" rIns="45719" bIns="45719"/>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193"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200" name="标题文本"/>
          <p:cNvSpPr txBox="1"/>
          <p:nvPr>
            <p:ph type="title" hasCustomPrompt="1"/>
          </p:nvPr>
        </p:nvSpPr>
        <p:spPr>
          <a:prstGeom prst="rect">
            <a:avLst/>
          </a:prstGeom>
        </p:spPr>
        <p:txBody>
          <a:bodyPr lIns="45719" tIns="45719" rIns="45719" bIns="45719"/>
          <a:lstStyle/>
          <a:p>
            <a:r>
              <a:t>标题文本</a:t>
            </a:r>
          </a:p>
        </p:txBody>
      </p:sp>
      <p:sp>
        <p:nvSpPr>
          <p:cNvPr id="201" name="正文级别 1…"/>
          <p:cNvSpPr txBox="1"/>
          <p:nvPr>
            <p:ph type="body" sz="half" idx="1" hasCustomPrompt="1"/>
          </p:nvPr>
        </p:nvSpPr>
        <p:spPr>
          <a:xfrm>
            <a:off x="838200" y="1825625"/>
            <a:ext cx="5181600" cy="4351338"/>
          </a:xfrm>
          <a:prstGeom prst="rect">
            <a:avLst/>
          </a:prstGeom>
        </p:spPr>
        <p:txBody>
          <a:bodyPr lIns="45719" tIns="45719" rIns="45719" bIns="45719"/>
          <a:lstStyle/>
          <a:p>
            <a:r>
              <a:t>正文级别 1</a:t>
            </a:r>
          </a:p>
          <a:p>
            <a:pPr lvl="1"/>
            <a:r>
              <a:t>正文级别 2</a:t>
            </a:r>
          </a:p>
          <a:p>
            <a:pPr lvl="2"/>
            <a:r>
              <a:t>正文级别 3</a:t>
            </a:r>
          </a:p>
          <a:p>
            <a:pPr lvl="3"/>
            <a:r>
              <a:t>正文级别 4</a:t>
            </a:r>
          </a:p>
          <a:p>
            <a:pPr lvl="4"/>
            <a:r>
              <a:t>正文级别 5</a:t>
            </a:r>
          </a:p>
        </p:txBody>
      </p:sp>
      <p:sp>
        <p:nvSpPr>
          <p:cNvPr id="202"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209" name="标题文本"/>
          <p:cNvSpPr txBox="1"/>
          <p:nvPr>
            <p:ph type="title" hasCustomPrompt="1"/>
          </p:nvPr>
        </p:nvSpPr>
        <p:spPr>
          <a:xfrm>
            <a:off x="839787" y="365125"/>
            <a:ext cx="10515601" cy="1325563"/>
          </a:xfrm>
          <a:prstGeom prst="rect">
            <a:avLst/>
          </a:prstGeom>
        </p:spPr>
        <p:txBody>
          <a:bodyPr lIns="45719" tIns="45719" rIns="45719" bIns="45719"/>
          <a:lstStyle/>
          <a:p>
            <a:r>
              <a:t>标题文本</a:t>
            </a:r>
          </a:p>
        </p:txBody>
      </p:sp>
      <p:sp>
        <p:nvSpPr>
          <p:cNvPr id="210" name="正文级别 1…"/>
          <p:cNvSpPr txBox="1"/>
          <p:nvPr>
            <p:ph type="body" sz="quarter" idx="1" hasCustomPrompt="1"/>
          </p:nvPr>
        </p:nvSpPr>
        <p:spPr>
          <a:xfrm>
            <a:off x="839787" y="1681163"/>
            <a:ext cx="5157789" cy="823913"/>
          </a:xfrm>
          <a:prstGeom prst="rect">
            <a:avLst/>
          </a:prstGeom>
        </p:spPr>
        <p:txBody>
          <a:bodyPr lIns="45719" tIns="45719" rIns="45719" bIns="45719"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211" name="文本占位符 4"/>
          <p:cNvSpPr/>
          <p:nvPr>
            <p:ph type="body" sz="quarter" idx="21"/>
          </p:nvPr>
        </p:nvSpPr>
        <p:spPr>
          <a:xfrm>
            <a:off x="6172200" y="1681163"/>
            <a:ext cx="5183188" cy="823913"/>
          </a:xfrm>
          <a:prstGeom prst="rect">
            <a:avLst/>
          </a:prstGeom>
        </p:spPr>
        <p:txBody>
          <a:bodyPr lIns="45719" tIns="45719" rIns="45719" bIns="45719" anchor="b"/>
          <a:lstStyle/>
          <a:p>
            <a:pPr marL="0" indent="0">
              <a:buSzTx/>
              <a:buFontTx/>
              <a:buNone/>
              <a:defRPr sz="2400" b="1"/>
            </a:pPr>
          </a:p>
        </p:txBody>
      </p:sp>
      <p:sp>
        <p:nvSpPr>
          <p:cNvPr id="212"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219" name="标题文本"/>
          <p:cNvSpPr txBox="1"/>
          <p:nvPr>
            <p:ph type="title" hasCustomPrompt="1"/>
          </p:nvPr>
        </p:nvSpPr>
        <p:spPr>
          <a:prstGeom prst="rect">
            <a:avLst/>
          </a:prstGeom>
        </p:spPr>
        <p:txBody>
          <a:bodyPr lIns="45719" tIns="45719" rIns="45719" bIns="45719"/>
          <a:lstStyle/>
          <a:p>
            <a:r>
              <a:t>标题文本</a:t>
            </a:r>
          </a:p>
        </p:txBody>
      </p:sp>
      <p:sp>
        <p:nvSpPr>
          <p:cNvPr id="220"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27"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234" name="标题文本"/>
          <p:cNvSpPr txBox="1"/>
          <p:nvPr>
            <p:ph type="title" hasCustomPrompt="1"/>
          </p:nvPr>
        </p:nvSpPr>
        <p:spPr>
          <a:xfrm>
            <a:off x="839787" y="457200"/>
            <a:ext cx="3932239" cy="1600200"/>
          </a:xfrm>
          <a:prstGeom prst="rect">
            <a:avLst/>
          </a:prstGeom>
        </p:spPr>
        <p:txBody>
          <a:bodyPr lIns="45719" tIns="45719" rIns="45719" bIns="45719" anchor="b"/>
          <a:lstStyle>
            <a:lvl1pPr>
              <a:defRPr sz="3200"/>
            </a:lvl1pPr>
          </a:lstStyle>
          <a:p>
            <a:r>
              <a:t>标题文本</a:t>
            </a:r>
          </a:p>
        </p:txBody>
      </p:sp>
      <p:sp>
        <p:nvSpPr>
          <p:cNvPr id="235" name="正文级别 1…"/>
          <p:cNvSpPr txBox="1"/>
          <p:nvPr>
            <p:ph type="body" sz="half" idx="1" hasCustomPrompt="1"/>
          </p:nvPr>
        </p:nvSpPr>
        <p:spPr>
          <a:xfrm>
            <a:off x="5183187" y="987425"/>
            <a:ext cx="6172201" cy="4873625"/>
          </a:xfrm>
          <a:prstGeom prst="rect">
            <a:avLst/>
          </a:prstGeom>
        </p:spPr>
        <p:txBody>
          <a:bodyPr lIns="45719" tIns="45719" rIns="45719" bIns="45719"/>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236" name="文本占位符 3"/>
          <p:cNvSpPr/>
          <p:nvPr>
            <p:ph type="body" sz="quarter" idx="21"/>
          </p:nvPr>
        </p:nvSpPr>
        <p:spPr>
          <a:xfrm>
            <a:off x="839787" y="2057400"/>
            <a:ext cx="3932238" cy="3811588"/>
          </a:xfrm>
          <a:prstGeom prst="rect">
            <a:avLst/>
          </a:prstGeom>
        </p:spPr>
        <p:txBody>
          <a:bodyPr lIns="45719" tIns="45719" rIns="45719" bIns="45719"/>
          <a:lstStyle/>
          <a:p>
            <a:pPr marL="0" indent="0">
              <a:buSzTx/>
              <a:buFontTx/>
              <a:buNone/>
              <a:defRPr sz="1600"/>
            </a:pPr>
          </a:p>
        </p:txBody>
      </p:sp>
      <p:sp>
        <p:nvSpPr>
          <p:cNvPr id="237"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244" name="标题文本"/>
          <p:cNvSpPr txBox="1"/>
          <p:nvPr>
            <p:ph type="title" hasCustomPrompt="1"/>
          </p:nvPr>
        </p:nvSpPr>
        <p:spPr>
          <a:xfrm>
            <a:off x="839787" y="457200"/>
            <a:ext cx="3932239" cy="1600200"/>
          </a:xfrm>
          <a:prstGeom prst="rect">
            <a:avLst/>
          </a:prstGeom>
        </p:spPr>
        <p:txBody>
          <a:bodyPr lIns="45719" tIns="45719" rIns="45719" bIns="45719" anchor="b"/>
          <a:lstStyle>
            <a:lvl1pPr>
              <a:defRPr sz="3200"/>
            </a:lvl1pPr>
          </a:lstStyle>
          <a:p>
            <a:r>
              <a:t>标题文本</a:t>
            </a:r>
          </a:p>
        </p:txBody>
      </p:sp>
      <p:sp>
        <p:nvSpPr>
          <p:cNvPr id="245" name="图片占位符 2"/>
          <p:cNvSpPr/>
          <p:nvPr>
            <p:ph type="pic" sz="half" idx="21"/>
          </p:nvPr>
        </p:nvSpPr>
        <p:spPr>
          <a:xfrm>
            <a:off x="5183187" y="987425"/>
            <a:ext cx="6172201" cy="4873625"/>
          </a:xfrm>
          <a:prstGeom prst="rect">
            <a:avLst/>
          </a:prstGeom>
        </p:spPr>
        <p:txBody>
          <a:bodyPr lIns="91439" tIns="45719" rIns="91439" bIns="45719">
            <a:noAutofit/>
          </a:bodyPr>
          <a:lstStyle/>
          <a:p/>
        </p:txBody>
      </p:sp>
      <p:sp>
        <p:nvSpPr>
          <p:cNvPr id="246" name="正文级别 1…"/>
          <p:cNvSpPr txBox="1"/>
          <p:nvPr>
            <p:ph type="body" sz="quarter" idx="1" hasCustomPrompt="1"/>
          </p:nvPr>
        </p:nvSpPr>
        <p:spPr>
          <a:xfrm>
            <a:off x="839787" y="2057400"/>
            <a:ext cx="3932239" cy="3811588"/>
          </a:xfrm>
          <a:prstGeom prst="rect">
            <a:avLst/>
          </a:prstGeom>
        </p:spPr>
        <p:txBody>
          <a:bodyPr lIns="45719" tIns="45719" rIns="45719" bIns="45719"/>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247" name="幻灯片编号"/>
          <p:cNvSpPr txBox="1"/>
          <p:nvPr>
            <p:ph type="sldNum" sz="quarter" idx="2"/>
          </p:nvPr>
        </p:nvSpPr>
        <p:spPr>
          <a:xfrm>
            <a:off x="11095176" y="6414760"/>
            <a:ext cx="258624" cy="248305"/>
          </a:xfrm>
          <a:prstGeom prst="rect">
            <a:avLst/>
          </a:prstGeom>
        </p:spPr>
        <p:txBody>
          <a:bodyPr lIns="45719" tIns="45719" rIns="45719" bIns="45719"/>
          <a:lstStyle/>
          <a:p>
            <a:fld id="{86CB4B4D-7CA3-9044-876B-883B54F8677D}" type="slidenum">
              <a:rPr/>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txBox="1"/>
          <p:nvPr>
            <p:ph type="body" sz="quarter" idx="1" hasCustomPrompt="1"/>
          </p:nvPr>
        </p:nvSpPr>
        <p:spPr>
          <a:xfrm>
            <a:off x="831850" y="4589462"/>
            <a:ext cx="10515600" cy="1500207"/>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p>
          <a:p>
            <a:pPr lvl="2"/>
          </a:p>
          <a:p>
            <a:pPr lvl="3"/>
          </a:p>
          <a:p>
            <a:pPr lvl="4"/>
          </a:p>
        </p:txBody>
      </p:sp>
      <p:sp>
        <p:nvSpPr>
          <p:cNvPr id="3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p:nvPr>
            <p:ph type="title" hasCustomPrompt="1"/>
          </p:nvPr>
        </p:nvSpPr>
        <p:spPr>
          <a:prstGeom prst="rect">
            <a:avLst/>
          </a:prstGeom>
        </p:spPr>
        <p:txBody>
          <a:bodyPr/>
          <a:lstStyle/>
          <a:p>
            <a:r>
              <a:t>标题文本</a:t>
            </a:r>
          </a:p>
        </p:txBody>
      </p:sp>
      <p:sp>
        <p:nvSpPr>
          <p:cNvPr id="39" name="正文级别 1…"/>
          <p:cNvSpPr txBox="1"/>
          <p:nvPr>
            <p:ph type="body" sz="half" idx="1" hasCustomPrompt="1"/>
          </p:nvPr>
        </p:nvSpPr>
        <p:spPr>
          <a:xfrm>
            <a:off x="838200" y="1825625"/>
            <a:ext cx="5181600" cy="4351338"/>
          </a:xfrm>
          <a:prstGeom prst="rect">
            <a:avLst/>
          </a:prstGeom>
        </p:spPr>
        <p:txBody>
          <a:bodyPr/>
          <a:lstStyle/>
          <a:p>
            <a:r>
              <a:t>正文级别 1</a:t>
            </a:r>
          </a:p>
          <a:p>
            <a:pPr lvl="1"/>
          </a:p>
          <a:p>
            <a:pPr lvl="2"/>
          </a:p>
          <a:p>
            <a:pPr lvl="3"/>
          </a:p>
          <a:p>
            <a:pPr lvl="4"/>
          </a:p>
        </p:txBody>
      </p:sp>
      <p:sp>
        <p:nvSpPr>
          <p:cNvPr id="4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p:nvPr>
            <p:ph type="title" hasCustomPrompt="1"/>
          </p:nvPr>
        </p:nvSpPr>
        <p:spPr>
          <a:xfrm>
            <a:off x="839787" y="365125"/>
            <a:ext cx="10515601" cy="1325563"/>
          </a:xfrm>
          <a:prstGeom prst="rect">
            <a:avLst/>
          </a:prstGeom>
        </p:spPr>
        <p:txBody>
          <a:bodyPr/>
          <a:lstStyle/>
          <a:p>
            <a:r>
              <a:t>标题文本</a:t>
            </a:r>
          </a:p>
        </p:txBody>
      </p:sp>
      <p:sp>
        <p:nvSpPr>
          <p:cNvPr id="48" name="正文级别 1…"/>
          <p:cNvSpPr txBox="1"/>
          <p:nvPr>
            <p:ph type="body" sz="quarter" idx="1" hasCustomPrompt="1"/>
          </p:nvPr>
        </p:nvSpPr>
        <p:spPr>
          <a:xfrm>
            <a:off x="839787" y="1681163"/>
            <a:ext cx="5157790" cy="823932"/>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p>
          <a:p>
            <a:pPr lvl="2"/>
          </a:p>
          <a:p>
            <a:pPr lvl="3"/>
          </a:p>
          <a:p>
            <a:pPr lvl="4"/>
          </a:p>
        </p:txBody>
      </p:sp>
      <p:sp>
        <p:nvSpPr>
          <p:cNvPr id="49" name="文本占位符 4"/>
          <p:cNvSpPr/>
          <p:nvPr>
            <p:ph type="body" sz="quarter" idx="21"/>
          </p:nvPr>
        </p:nvSpPr>
        <p:spPr>
          <a:xfrm>
            <a:off x="6172200" y="1681163"/>
            <a:ext cx="5183188" cy="823914"/>
          </a:xfrm>
          <a:prstGeom prst="rect">
            <a:avLst/>
          </a:prstGeom>
        </p:spPr>
        <p:txBody>
          <a:bodyPr anchor="b"/>
          <a:lstStyle/>
          <a:p/>
        </p:txBody>
      </p:sp>
      <p:sp>
        <p:nvSpPr>
          <p:cNvPr id="50"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p:nvPr>
            <p:ph type="title" hasCustomPrompt="1"/>
          </p:nvPr>
        </p:nvSpPr>
        <p:spPr>
          <a:prstGeom prst="rect">
            <a:avLst/>
          </a:prstGeom>
        </p:spPr>
        <p:txBody>
          <a:bodyPr/>
          <a:lstStyle/>
          <a:p>
            <a:r>
              <a:t>标题文本</a:t>
            </a:r>
          </a:p>
        </p:txBody>
      </p:sp>
      <p:sp>
        <p:nvSpPr>
          <p:cNvPr id="58"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73" name="正文级别 1…"/>
          <p:cNvSpPr txBox="1"/>
          <p:nvPr>
            <p:ph type="body" sz="half" idx="1" hasCustomPrompt="1"/>
          </p:nvPr>
        </p:nvSpPr>
        <p:spPr>
          <a:xfrm>
            <a:off x="5183187" y="987425"/>
            <a:ext cx="6172204"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p>
          <a:p>
            <a:pPr lvl="2"/>
          </a:p>
          <a:p>
            <a:pPr lvl="3"/>
          </a:p>
          <a:p>
            <a:pPr lvl="4"/>
          </a:p>
        </p:txBody>
      </p:sp>
      <p:sp>
        <p:nvSpPr>
          <p:cNvPr id="74" name="文本占位符 3"/>
          <p:cNvSpPr/>
          <p:nvPr>
            <p:ph type="body" sz="quarter" idx="21"/>
          </p:nvPr>
        </p:nvSpPr>
        <p:spPr>
          <a:xfrm>
            <a:off x="839787" y="2057400"/>
            <a:ext cx="3932238" cy="3811588"/>
          </a:xfrm>
          <a:prstGeom prst="rect">
            <a:avLst/>
          </a:prstGeom>
        </p:spPr>
        <p:txBody>
          <a:bodyPr/>
          <a:lstStyle/>
          <a:p/>
        </p:txBody>
      </p:sp>
      <p:sp>
        <p:nvSpPr>
          <p:cNvPr id="7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83" name="图片占位符 2"/>
          <p:cNvSpPr/>
          <p:nvPr>
            <p:ph type="pic" sz="half" idx="21"/>
          </p:nvPr>
        </p:nvSpPr>
        <p:spPr>
          <a:xfrm>
            <a:off x="5183187" y="987425"/>
            <a:ext cx="6172204" cy="4873625"/>
          </a:xfrm>
          <a:prstGeom prst="rect">
            <a:avLst/>
          </a:prstGeom>
        </p:spPr>
        <p:txBody>
          <a:bodyPr lIns="91439" tIns="45719" rIns="91439" bIns="45719">
            <a:noAutofit/>
          </a:bodyPr>
          <a:lstStyle/>
          <a:p/>
        </p:txBody>
      </p:sp>
      <p:sp>
        <p:nvSpPr>
          <p:cNvPr id="84" name="正文级别 1…"/>
          <p:cNvSpPr txBox="1"/>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p>
          <a:p>
            <a:pPr lvl="2"/>
          </a:p>
          <a:p>
            <a:pPr lvl="3"/>
          </a:p>
          <a:p>
            <a:pPr lvl="4"/>
          </a:p>
        </p:txBody>
      </p:sp>
      <p:sp>
        <p:nvSpPr>
          <p:cNvPr id="8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1.png"/><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p:nvPr>
            <p:ph type="title" hasCustomPrompt="1"/>
          </p:nvPr>
        </p:nvSpPr>
        <p:spPr>
          <a:xfrm>
            <a:off x="838200" y="365125"/>
            <a:ext cx="10515600" cy="1325563"/>
          </a:xfrm>
          <a:prstGeom prst="rect">
            <a:avLst/>
          </a:prstGeom>
          <a:ln w="12700">
            <a:miter lim="400000"/>
          </a:ln>
        </p:spPr>
        <p:txBody>
          <a:bodyPr lIns="45718" tIns="45718" rIns="45718" bIns="45718" anchor="ctr">
            <a:normAutofit/>
          </a:bodyPr>
          <a:lstStyle/>
          <a:p>
            <a:r>
              <a:t>标题文本</a:t>
            </a:r>
          </a:p>
        </p:txBody>
      </p:sp>
      <p:sp>
        <p:nvSpPr>
          <p:cNvPr id="3" name="正文级别 1…"/>
          <p:cNvSpPr txBox="1"/>
          <p:nvPr>
            <p:ph type="body" idx="1" hasCustomPrompt="1"/>
          </p:nvPr>
        </p:nvSpPr>
        <p:spPr>
          <a:xfrm>
            <a:off x="838200" y="1825625"/>
            <a:ext cx="10515600" cy="4351338"/>
          </a:xfrm>
          <a:prstGeom prst="rect">
            <a:avLst/>
          </a:prstGeom>
          <a:ln w="12700">
            <a:miter lim="400000"/>
          </a:ln>
        </p:spPr>
        <p:txBody>
          <a:bodyPr lIns="45718" tIns="45718" rIns="45718" bIns="45718">
            <a:normAutofit/>
          </a:bodyPr>
          <a:lstStyle/>
          <a:p>
            <a:r>
              <a:t>正文级别 1</a:t>
            </a:r>
          </a:p>
          <a:p>
            <a:pPr lvl="1"/>
          </a:p>
          <a:p>
            <a:pPr lvl="2"/>
          </a:p>
          <a:p>
            <a:pPr lvl="3"/>
          </a:p>
          <a:p>
            <a:pPr lvl="4"/>
          </a:p>
        </p:txBody>
      </p:sp>
      <p:sp>
        <p:nvSpPr>
          <p:cNvPr id="4" name="幻灯片编号"/>
          <p:cNvSpPr txBox="1"/>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rPr/>
            </a:fld>
            <a:endParaRPr/>
          </a:p>
        </p:txBody>
      </p:sp>
      <p:pic>
        <p:nvPicPr>
          <p:cNvPr id="12" name="图片 11" descr="水印"/>
          <p:cNvPicPr>
            <a:picLocks noChangeAspect="1"/>
          </p:cNvPicPr>
          <p:nvPr userDrawn="1"/>
        </p:nvPicPr>
        <p:blipFill>
          <a:blip r:embed="rId2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1pPr>
      <a:lvl2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2pPr>
      <a:lvl3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3pPr>
      <a:lvl4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4pPr>
      <a:lvl5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5pPr>
      <a:lvl6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6pPr>
      <a:lvl7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7pPr>
      <a:lvl8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8pPr>
      <a:lvl9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9.png"/><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9.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media/media1.mp3"/></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17805" y="868680"/>
            <a:ext cx="11800205" cy="2943860"/>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78790" y="933450"/>
            <a:ext cx="11403965" cy="1691640"/>
          </a:xfrm>
          <a:prstGeom prst="rect">
            <a:avLst/>
          </a:prstGeom>
          <a:noFill/>
        </p:spPr>
        <p:txBody>
          <a:bodyPr wrap="square">
            <a:spAutoFit/>
          </a:bodyPr>
          <a:lstStyle/>
          <a:p>
            <a:pPr algn="l"/>
            <a:r>
              <a:rPr lang="en-US" altLang="zh-CN" sz="2600">
                <a:latin typeface="Times New Roman" panose="02020603050405020304" charset="0"/>
                <a:cs typeface="Times New Roman" panose="02020603050405020304" charset="0"/>
                <a:sym typeface="+mn-ea"/>
              </a:rPr>
              <a:t>For one thing, Hanks had little interest in Elvis. For another, the actor specializes in decent all-American Everymen and Parker was a mysterious wheeler-dealer who managed (some say exploited) the King throughout his singular career while remaining almost anonymous himself.</a:t>
            </a:r>
            <a:endParaRPr lang="en-US" altLang="zh-CN" sz="2600">
              <a:latin typeface="Times New Roman" panose="02020603050405020304" charset="0"/>
              <a:cs typeface="Times New Roman" panose="02020603050405020304" charset="0"/>
              <a:sym typeface="+mn-ea"/>
            </a:endParaRPr>
          </a:p>
        </p:txBody>
      </p:sp>
      <p:sp>
        <p:nvSpPr>
          <p:cNvPr id="4" name="文本框 3"/>
          <p:cNvSpPr txBox="1"/>
          <p:nvPr/>
        </p:nvSpPr>
        <p:spPr>
          <a:xfrm>
            <a:off x="536575" y="284861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631950" y="2567305"/>
            <a:ext cx="9921875" cy="1198880"/>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一方面，汉克斯对猫王没什么兴趣。 另一方面，这位演员擅长演正派的典型美国普通人，</a:t>
            </a:r>
            <a:r>
              <a:rPr lang="zh-CN" sz="2400">
                <a:latin typeface="Times New Roman" panose="02020603050405020304" charset="0"/>
                <a:ea typeface="华文中宋" panose="02010600040101010101" charset="-122"/>
                <a:cs typeface="Times New Roman" panose="02020603050405020304" charset="0"/>
              </a:rPr>
              <a:t>而</a:t>
            </a:r>
            <a:r>
              <a:rPr sz="2400">
                <a:latin typeface="Times New Roman" panose="02020603050405020304" charset="0"/>
                <a:ea typeface="华文中宋" panose="02010600040101010101" charset="-122"/>
                <a:cs typeface="Times New Roman" panose="02020603050405020304" charset="0"/>
              </a:rPr>
              <a:t>帕克是一个神秘的精明商人，在</a:t>
            </a:r>
            <a:r>
              <a:rPr lang="zh-CN" sz="2400">
                <a:latin typeface="Times New Roman" panose="02020603050405020304" charset="0"/>
                <a:ea typeface="华文中宋" panose="02010600040101010101" charset="-122"/>
                <a:cs typeface="Times New Roman" panose="02020603050405020304" charset="0"/>
              </a:rPr>
              <a:t>猫王非凡</a:t>
            </a:r>
            <a:r>
              <a:rPr sz="2400">
                <a:latin typeface="Times New Roman" panose="02020603050405020304" charset="0"/>
                <a:ea typeface="华文中宋" panose="02010600040101010101" charset="-122"/>
                <a:cs typeface="Times New Roman" panose="02020603050405020304" charset="0"/>
              </a:rPr>
              <a:t>的职业生涯中管理(有人说利用)猫王，而他自己几乎默默无闻。</a:t>
            </a:r>
            <a:endParaRPr sz="2400">
              <a:latin typeface="Times New Roman" panose="02020603050405020304" charset="0"/>
              <a:ea typeface="华文中宋" panose="02010600040101010101" charset="-122"/>
              <a:cs typeface="Times New Roman" panose="02020603050405020304" charset="0"/>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17805" y="4205605"/>
            <a:ext cx="11808460" cy="224599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78790" y="4267200"/>
            <a:ext cx="11334115" cy="1291590"/>
          </a:xfrm>
          <a:prstGeom prst="rect">
            <a:avLst/>
          </a:prstGeom>
          <a:noFill/>
        </p:spPr>
        <p:txBody>
          <a:bodyPr wrap="square">
            <a:spAutoFit/>
          </a:bodyPr>
          <a:lstStyle/>
          <a:p>
            <a:pPr algn="l"/>
            <a:r>
              <a:rPr sz="2600">
                <a:latin typeface="Times New Roman" panose="02020603050405020304" charset="0"/>
                <a:cs typeface="Times New Roman" panose="02020603050405020304" charset="0"/>
                <a:sym typeface="+mn-ea"/>
              </a:rPr>
              <a:t>Still, Hanks says he was intrigued and only got more interested as he started researching Parker. What he found was a “devious mix of self-serving and moxie of genius somehow.”</a:t>
            </a:r>
            <a:endParaRPr sz="2600">
              <a:latin typeface="Times New Roman" panose="02020603050405020304" charset="0"/>
              <a:cs typeface="Times New Roman" panose="02020603050405020304" charset="0"/>
              <a:sym typeface="+mn-ea"/>
            </a:endParaRPr>
          </a:p>
        </p:txBody>
      </p:sp>
      <p:sp>
        <p:nvSpPr>
          <p:cNvPr id="12" name="文本框 11"/>
          <p:cNvSpPr txBox="1"/>
          <p:nvPr/>
        </p:nvSpPr>
        <p:spPr>
          <a:xfrm>
            <a:off x="478790" y="572579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604645" y="5555615"/>
            <a:ext cx="10422255"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尽管如此，汉克斯说他很感兴趣，而且随着他开始研究帕克，他的兴趣越来越大。 他发现的是一种“自私自利和天才勇气的巧妙结合”。 </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文本框 17"/>
          <p:cNvSpPr txBox="1"/>
          <p:nvPr>
            <p:custDataLst>
              <p:tags r:id="rId1"/>
            </p:custDataLst>
          </p:nvPr>
        </p:nvSpPr>
        <p:spPr>
          <a:xfrm>
            <a:off x="343535" y="116839"/>
            <a:ext cx="11497310" cy="1137285"/>
          </a:xfrm>
          <a:prstGeom prst="rect">
            <a:avLst/>
          </a:prstGeom>
          <a:ln w="12700">
            <a:miter lim="400000"/>
          </a:ln>
        </p:spPr>
        <p:txBody>
          <a:bodyPr lIns="45719" rIns="45719">
            <a:spAutoFit/>
          </a:bodyPr>
          <a:lstStyle/>
          <a:p>
            <a:pPr algn="ctr">
              <a:defRPr sz="2800" b="1">
                <a:latin typeface="+mn-lt"/>
                <a:ea typeface="+mn-ea"/>
                <a:cs typeface="+mn-cs"/>
                <a:sym typeface="Helvetica"/>
              </a:defRPr>
            </a:pPr>
            <a:r>
              <a:rPr lang="en-US" sz="3600">
                <a:latin typeface="+mj-lt"/>
                <a:cs typeface="+mj-lt"/>
              </a:rPr>
              <a:t>3</a:t>
            </a:r>
            <a:r>
              <a:rPr sz="3600">
                <a:latin typeface="+mj-lt"/>
                <a:cs typeface="+mj-lt"/>
              </a:rPr>
              <a:t>. </a:t>
            </a:r>
            <a:r>
              <a:rPr lang="en-US" sz="3600">
                <a:latin typeface="+mj-lt"/>
                <a:cs typeface="+mj-lt"/>
              </a:rPr>
              <a:t>ELECTRIC SKIN: THE ULTIMATE WEARABLE TECH   </a:t>
            </a:r>
            <a:endParaRPr lang="en-US" sz="3600">
              <a:latin typeface="+mj-lt"/>
              <a:cs typeface="+mj-lt"/>
            </a:endParaRPr>
          </a:p>
          <a:p>
            <a:pPr algn="ctr">
              <a:defRPr sz="2800" b="1">
                <a:latin typeface="+mn-lt"/>
                <a:ea typeface="+mn-ea"/>
                <a:cs typeface="+mn-cs"/>
                <a:sym typeface="Helvetica"/>
              </a:defRPr>
            </a:pPr>
            <a:r>
              <a:rPr lang="zh-CN" altLang="en-US" sz="3200">
                <a:solidFill>
                  <a:schemeClr val="accent2"/>
                </a:solidFill>
                <a:latin typeface="微软雅黑" panose="020B0503020204020204" charset="-122"/>
                <a:ea typeface="微软雅黑" panose="020B0503020204020204" charset="-122"/>
                <a:cs typeface="Arial" panose="020B0604020202020204" pitchFamily="34" charset="0"/>
              </a:rPr>
              <a:t>电子皮肤:</a:t>
            </a:r>
            <a:r>
              <a:rPr lang="en-US" altLang="zh-CN" sz="3200">
                <a:solidFill>
                  <a:schemeClr val="accent2"/>
                </a:solidFill>
                <a:latin typeface="微软雅黑" panose="020B0503020204020204" charset="-122"/>
                <a:ea typeface="微软雅黑" panose="020B0503020204020204" charset="-122"/>
                <a:cs typeface="Arial" panose="020B0604020202020204" pitchFamily="34" charset="0"/>
              </a:rPr>
              <a:t> </a:t>
            </a:r>
            <a:r>
              <a:rPr lang="zh-CN" altLang="en-US" sz="3200">
                <a:solidFill>
                  <a:schemeClr val="accent2"/>
                </a:solidFill>
                <a:latin typeface="微软雅黑" panose="020B0503020204020204" charset="-122"/>
                <a:ea typeface="微软雅黑" panose="020B0503020204020204" charset="-122"/>
                <a:cs typeface="Arial" panose="020B0604020202020204" pitchFamily="34" charset="0"/>
              </a:rPr>
              <a:t>终极可穿戴技术</a:t>
            </a:r>
            <a:endParaRPr lang="zh-CN" altLang="en-US" sz="3200">
              <a:solidFill>
                <a:schemeClr val="accent2"/>
              </a:solidFill>
              <a:latin typeface="微软雅黑" panose="020B0503020204020204" charset="-122"/>
              <a:ea typeface="微软雅黑" panose="020B0503020204020204" charset="-122"/>
              <a:cs typeface="Arial" panose="020B0604020202020204" pitchFamily="34" charset="0"/>
            </a:endParaRPr>
          </a:p>
        </p:txBody>
      </p:sp>
      <p:pic>
        <p:nvPicPr>
          <p:cNvPr id="3" name="图片 1"/>
          <p:cNvPicPr>
            <a:picLocks noChangeAspect="1"/>
          </p:cNvPicPr>
          <p:nvPr>
            <p:custDataLst>
              <p:tags r:id="rId2"/>
            </p:custDataLst>
          </p:nvPr>
        </p:nvPicPr>
        <p:blipFill>
          <a:blip r:embed="rId3"/>
          <a:stretch>
            <a:fillRect/>
          </a:stretch>
        </p:blipFill>
        <p:spPr>
          <a:xfrm>
            <a:off x="3455353" y="1556703"/>
            <a:ext cx="5273675" cy="4886325"/>
          </a:xfrm>
          <a:prstGeom prst="rect">
            <a:avLst/>
          </a:prstGeom>
          <a:noFill/>
          <a:ln>
            <a:noFill/>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510540"/>
            <a:ext cx="12192635" cy="6419850"/>
          </a:xfrm>
          <a:prstGeom prst="rect">
            <a:avLst/>
          </a:prstGeom>
          <a:noFill/>
        </p:spPr>
        <p:txBody>
          <a:bodyPr wrap="square" rtlCol="0" anchor="t">
            <a:spAutoFit/>
          </a:bodyPr>
          <a:p>
            <a:pPr fontAlgn="auto">
              <a:lnSpc>
                <a:spcPct val="95000"/>
              </a:lnSpc>
            </a:pPr>
            <a:r>
              <a:rPr lang="en-US" altLang="zh-CN" sz="27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The skin is the body’s largest organ, and also its most complex. </a:t>
            </a:r>
            <a:r>
              <a:rPr lang="en-US" altLang="zh-CN" sz="2700">
                <a:solidFill>
                  <a:srgbClr val="0000FF"/>
                </a:solidFill>
                <a:latin typeface="Times New Roman" panose="02020603050405020304" charset="0"/>
                <a:cs typeface="Times New Roman" panose="02020603050405020304" charset="0"/>
              </a:rPr>
              <a:t>Peer</a:t>
            </a:r>
            <a:r>
              <a:rPr sz="2500">
                <a:latin typeface="Times New Roman" panose="02020603050405020304" charset="0"/>
                <a:cs typeface="Times New Roman" panose="02020603050405020304" charset="0"/>
              </a:rPr>
              <a:t> at it under a micro</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scope and you’ll see thousands of nerve endings that keep the brain </a:t>
            </a:r>
            <a:r>
              <a:rPr lang="en-US" sz="2500">
                <a:latin typeface="Times New Roman" panose="02020603050405020304" charset="0"/>
                <a:cs typeface="Times New Roman" panose="02020603050405020304" charset="0"/>
              </a:rPr>
              <a:t>________ (</a:t>
            </a:r>
            <a:r>
              <a:rPr sz="2500">
                <a:latin typeface="Times New Roman" panose="02020603050405020304" charset="0"/>
                <a:cs typeface="Times New Roman" panose="02020603050405020304" charset="0"/>
              </a:rPr>
              <a:t>connect</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to the outside world and allow us to feel touch,pressure and pain. But Zhenan Bao sees something else. </a:t>
            </a:r>
            <a:endParaRPr sz="2500">
              <a:latin typeface="Times New Roman" panose="02020603050405020304" charset="0"/>
              <a:cs typeface="Times New Roman" panose="02020603050405020304" charset="0"/>
            </a:endParaRPr>
          </a:p>
          <a:p>
            <a:pPr fontAlgn="auto">
              <a:lnSpc>
                <a:spcPct val="95000"/>
              </a:lnSpc>
            </a:pP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For Bao, a chemical engineer, the skin is not only a sensory organ, but a flexible, </a:t>
            </a:r>
            <a:r>
              <a:rPr lang="en-US" sz="2500">
                <a:latin typeface="Times New Roman" panose="02020603050405020304" charset="0"/>
                <a:cs typeface="Times New Roman" panose="02020603050405020304" charset="0"/>
              </a:rPr>
              <a:t>_______ (</a:t>
            </a:r>
            <a:r>
              <a:rPr sz="2500">
                <a:latin typeface="Times New Roman" panose="02020603050405020304" charset="0"/>
                <a:cs typeface="Times New Roman" panose="02020603050405020304" charset="0"/>
              </a:rPr>
              <a:t>stretch</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self-healing and </a:t>
            </a:r>
            <a:r>
              <a:rPr lang="en-US" altLang="zh-CN" sz="2700">
                <a:solidFill>
                  <a:srgbClr val="0000FF"/>
                </a:solidFill>
                <a:latin typeface="Times New Roman" panose="02020603050405020304" charset="0"/>
                <a:cs typeface="Times New Roman" panose="02020603050405020304" charset="0"/>
              </a:rPr>
              <a:t>biodegradable</a:t>
            </a:r>
            <a:r>
              <a:rPr sz="2500">
                <a:latin typeface="Times New Roman" panose="02020603050405020304" charset="0"/>
                <a:cs typeface="Times New Roman" panose="02020603050405020304" charset="0"/>
              </a:rPr>
              <a:t> material. Bao works in the </a:t>
            </a:r>
            <a:r>
              <a:rPr lang="en-US" sz="2500">
                <a:latin typeface="Times New Roman" panose="02020603050405020304" charset="0"/>
                <a:cs typeface="Times New Roman" panose="02020603050405020304" charset="0"/>
              </a:rPr>
              <a:t>_________ (</a:t>
            </a:r>
            <a:r>
              <a:rPr sz="2500">
                <a:latin typeface="Times New Roman" panose="02020603050405020304" charset="0"/>
                <a:cs typeface="Times New Roman" panose="02020603050405020304" charset="0"/>
              </a:rPr>
              <a:t>emerg</a:t>
            </a:r>
            <a:r>
              <a:rPr lang="en-US" sz="2500">
                <a:latin typeface="Times New Roman" panose="02020603050405020304" charset="0"/>
                <a:cs typeface="Times New Roman" panose="02020603050405020304" charset="0"/>
              </a:rPr>
              <a:t>e)</a:t>
            </a:r>
            <a:r>
              <a:rPr sz="2500">
                <a:latin typeface="Times New Roman" panose="02020603050405020304" charset="0"/>
                <a:cs typeface="Times New Roman" panose="02020603050405020304" charset="0"/>
              </a:rPr>
              <a:t> field of electronic skin, and has made it her mission </a:t>
            </a:r>
            <a:r>
              <a:rPr lang="en-US" sz="2500">
                <a:latin typeface="Times New Roman" panose="02020603050405020304" charset="0"/>
                <a:cs typeface="Times New Roman" panose="02020603050405020304" charset="0"/>
              </a:rPr>
              <a:t>__________ (</a:t>
            </a:r>
            <a:r>
              <a:rPr sz="2500">
                <a:latin typeface="Times New Roman" panose="02020603050405020304" charset="0"/>
                <a:cs typeface="Times New Roman" panose="02020603050405020304" charset="0"/>
              </a:rPr>
              <a:t>recreate</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the many functions of human skin for use in </a:t>
            </a:r>
            <a:r>
              <a:rPr lang="en-US" altLang="zh-CN" sz="2700">
                <a:solidFill>
                  <a:srgbClr val="0000FF"/>
                </a:solidFill>
                <a:latin typeface="Times New Roman" panose="02020603050405020304" charset="0"/>
                <a:cs typeface="Times New Roman" panose="02020603050405020304" charset="0"/>
              </a:rPr>
              <a:t>prosthetics</a:t>
            </a:r>
            <a:r>
              <a:rPr sz="2500">
                <a:latin typeface="Times New Roman" panose="02020603050405020304" charset="0"/>
                <a:cs typeface="Times New Roman" panose="02020603050405020304" charset="0"/>
              </a:rPr>
              <a:t> and robotics. For those who wear artificial limbs, a sense of touch would immeasurably improve their quality of life. </a:t>
            </a:r>
            <a:endParaRPr sz="2500">
              <a:latin typeface="Times New Roman" panose="02020603050405020304" charset="0"/>
              <a:cs typeface="Times New Roman" panose="02020603050405020304" charset="0"/>
            </a:endParaRPr>
          </a:p>
          <a:p>
            <a:pPr fontAlgn="auto">
              <a:lnSpc>
                <a:spcPct val="95000"/>
              </a:lnSpc>
            </a:pP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When Bao joined Stanford University in 2004, few researchers were working on flexible sensors. By 2010, Bao and her colleagues </a:t>
            </a:r>
            <a:r>
              <a:rPr lang="en-US" sz="2500">
                <a:latin typeface="Times New Roman" panose="02020603050405020304" charset="0"/>
                <a:cs typeface="Times New Roman" panose="02020603050405020304" charset="0"/>
              </a:rPr>
              <a:t>_____________ (</a:t>
            </a:r>
            <a:r>
              <a:rPr sz="2500">
                <a:latin typeface="Times New Roman" panose="02020603050405020304" charset="0"/>
                <a:cs typeface="Times New Roman" panose="02020603050405020304" charset="0"/>
              </a:rPr>
              <a:t>develope</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a flexible sensor so sensitive that it could detect the touch of an </a:t>
            </a:r>
            <a:r>
              <a:rPr lang="en-US" altLang="zh-CN" sz="2700">
                <a:solidFill>
                  <a:srgbClr val="0000FF"/>
                </a:solidFill>
                <a:latin typeface="Times New Roman" panose="02020603050405020304" charset="0"/>
                <a:cs typeface="Times New Roman" panose="02020603050405020304" charset="0"/>
              </a:rPr>
              <a:t>alighting</a:t>
            </a:r>
            <a:r>
              <a:rPr sz="2500">
                <a:latin typeface="Times New Roman" panose="02020603050405020304" charset="0"/>
                <a:cs typeface="Times New Roman" panose="02020603050405020304" charset="0"/>
              </a:rPr>
              <a:t> butterfly.</a:t>
            </a:r>
            <a:endParaRPr sz="2500">
              <a:latin typeface="Times New Roman" panose="02020603050405020304" charset="0"/>
              <a:cs typeface="Times New Roman" panose="02020603050405020304" charset="0"/>
            </a:endParaRPr>
          </a:p>
          <a:p>
            <a:pPr fontAlgn="auto">
              <a:lnSpc>
                <a:spcPct val="95000"/>
              </a:lnSpc>
            </a:pPr>
            <a:r>
              <a:rPr sz="2500">
                <a:latin typeface="Times New Roman" panose="02020603050405020304" charset="0"/>
                <a:cs typeface="Times New Roman" panose="02020603050405020304" charset="0"/>
              </a:rPr>
              <a:t>   </a:t>
            </a:r>
            <a:r>
              <a:rPr lang="en-US" sz="2500">
                <a:latin typeface="Times New Roman" panose="02020603050405020304" charset="0"/>
                <a:cs typeface="Times New Roman" panose="02020603050405020304" charset="0"/>
              </a:rPr>
              <a:t>  </a:t>
            </a:r>
            <a:r>
              <a:rPr sz="2500">
                <a:latin typeface="Times New Roman" panose="02020603050405020304" charset="0"/>
                <a:cs typeface="Times New Roman" panose="02020603050405020304" charset="0"/>
              </a:rPr>
              <a:t>In addition </a:t>
            </a:r>
            <a:r>
              <a:rPr lang="en-US" sz="2500">
                <a:latin typeface="Times New Roman" panose="02020603050405020304" charset="0"/>
                <a:cs typeface="Times New Roman" panose="02020603050405020304" charset="0"/>
              </a:rPr>
              <a:t>___ </a:t>
            </a:r>
            <a:r>
              <a:rPr sz="2500">
                <a:latin typeface="Times New Roman" panose="02020603050405020304" charset="0"/>
                <a:cs typeface="Times New Roman" panose="02020603050405020304" charset="0"/>
              </a:rPr>
              <a:t> robotics and prostheses, Bao sees potential </a:t>
            </a:r>
            <a:r>
              <a:rPr lang="en-US" sz="2500">
                <a:latin typeface="Times New Roman" panose="02020603050405020304" charset="0"/>
                <a:cs typeface="Times New Roman" panose="02020603050405020304" charset="0"/>
              </a:rPr>
              <a:t>___________ (</a:t>
            </a:r>
            <a:r>
              <a:rPr sz="2500">
                <a:latin typeface="Times New Roman" panose="02020603050405020304" charset="0"/>
                <a:cs typeface="Times New Roman" panose="02020603050405020304" charset="0"/>
              </a:rPr>
              <a:t>application</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for electronic skin, or e-skin, in the field of wearables. Imagine a device that </a:t>
            </a:r>
            <a:r>
              <a:rPr lang="en-US" sz="2500">
                <a:latin typeface="Times New Roman" panose="02020603050405020304" charset="0"/>
                <a:cs typeface="Times New Roman" panose="02020603050405020304" charset="0"/>
              </a:rPr>
              <a:t>_______ (</a:t>
            </a:r>
            <a:r>
              <a:rPr sz="2500">
                <a:latin typeface="Times New Roman" panose="02020603050405020304" charset="0"/>
                <a:cs typeface="Times New Roman" panose="02020603050405020304" charset="0"/>
              </a:rPr>
              <a:t>worn</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on the body like a second skin and uses sensors to </a:t>
            </a:r>
            <a:r>
              <a:rPr lang="en-US" sz="2500">
                <a:latin typeface="Times New Roman" panose="02020603050405020304" charset="0"/>
                <a:cs typeface="Times New Roman" panose="02020603050405020304" charset="0"/>
              </a:rPr>
              <a:t>__________ (</a:t>
            </a:r>
            <a:r>
              <a:rPr sz="2500">
                <a:latin typeface="Times New Roman" panose="02020603050405020304" charset="0"/>
                <a:cs typeface="Times New Roman" panose="02020603050405020304" charset="0"/>
              </a:rPr>
              <a:t>accurately</a:t>
            </a:r>
            <a:r>
              <a:rPr lang="en-US" sz="2500">
                <a:latin typeface="Times New Roman" panose="02020603050405020304" charset="0"/>
                <a:cs typeface="Times New Roman" panose="02020603050405020304" charset="0"/>
              </a:rPr>
              <a:t>)</a:t>
            </a:r>
            <a:r>
              <a:rPr sz="2500">
                <a:latin typeface="Times New Roman" panose="02020603050405020304" charset="0"/>
                <a:cs typeface="Times New Roman" panose="02020603050405020304" charset="0"/>
              </a:rPr>
              <a:t> measure blood pressure, temperature, or glucose and oxygen levels in real time. There are many potential applications for e-skin, says Bao, </a:t>
            </a:r>
            <a:r>
              <a:rPr lang="en-US" sz="2500">
                <a:latin typeface="Times New Roman" panose="02020603050405020304" charset="0"/>
                <a:cs typeface="Times New Roman" panose="02020603050405020304" charset="0"/>
              </a:rPr>
              <a:t>____</a:t>
            </a:r>
            <a:r>
              <a:rPr sz="2500">
                <a:latin typeface="Times New Roman" panose="02020603050405020304" charset="0"/>
                <a:cs typeface="Times New Roman" panose="02020603050405020304" charset="0"/>
              </a:rPr>
              <a:t> the road to commercialization is long. </a:t>
            </a:r>
            <a:endParaRPr sz="2500">
              <a:latin typeface="Times New Roman" panose="02020603050405020304" charset="0"/>
              <a:cs typeface="Times New Roman" panose="02020603050405020304" charset="0"/>
            </a:endParaRPr>
          </a:p>
        </p:txBody>
      </p:sp>
      <p:sp>
        <p:nvSpPr>
          <p:cNvPr id="1048598" name="文本框 4"/>
          <p:cNvSpPr txBox="1"/>
          <p:nvPr/>
        </p:nvSpPr>
        <p:spPr>
          <a:xfrm>
            <a:off x="1871980" y="65405"/>
            <a:ext cx="545147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《连线</a:t>
            </a:r>
            <a:r>
              <a:rPr sz="2300" b="1">
                <a:solidFill>
                  <a:srgbClr val="ED7D31"/>
                </a:solidFill>
                <a:latin typeface="微软雅黑" panose="020B0503020204020204" charset="-122"/>
                <a:ea typeface="微软雅黑" panose="020B0503020204020204" charset="-122"/>
                <a:cs typeface="微软雅黑" panose="020B0503020204020204" charset="-122"/>
              </a:rPr>
              <a:t>》2022</a:t>
            </a:r>
            <a:r>
              <a:rPr lang="zh-CN" sz="2300" b="1">
                <a:solidFill>
                  <a:srgbClr val="ED7D31"/>
                </a:solidFill>
                <a:latin typeface="微软雅黑" panose="020B0503020204020204" charset="-122"/>
                <a:ea typeface="微软雅黑" panose="020B0503020204020204" charset="-122"/>
                <a:cs typeface="微软雅黑" panose="020B0503020204020204" charset="-122"/>
              </a:rPr>
              <a:t>年</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7</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1</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日</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23</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zh-CN" altLang="zh-CN" sz="2800" b="1" dirty="0">
              <a:solidFill>
                <a:sysClr val="window" lastClr="FFFFFF"/>
              </a:solidFill>
              <a:sym typeface="微软雅黑" panose="020B0503020204020204" charset="-122"/>
            </a:endParaRPr>
          </a:p>
        </p:txBody>
      </p:sp>
      <p:sp>
        <p:nvSpPr>
          <p:cNvPr id="3" name="文本框 2"/>
          <p:cNvSpPr txBox="1"/>
          <p:nvPr/>
        </p:nvSpPr>
        <p:spPr>
          <a:xfrm>
            <a:off x="8688070" y="908685"/>
            <a:ext cx="1440815"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connected</a:t>
            </a:r>
            <a:endParaRPr sz="2500">
              <a:solidFill>
                <a:srgbClr val="FF0000"/>
              </a:solidFill>
              <a:latin typeface="Times New Roman" panose="02020603050405020304" charset="0"/>
              <a:cs typeface="Times New Roman" panose="02020603050405020304" charset="0"/>
              <a:sym typeface="+mn-ea"/>
            </a:endParaRPr>
          </a:p>
        </p:txBody>
      </p:sp>
      <p:sp>
        <p:nvSpPr>
          <p:cNvPr id="2" name="文本框 1"/>
          <p:cNvSpPr txBox="1"/>
          <p:nvPr/>
        </p:nvSpPr>
        <p:spPr>
          <a:xfrm>
            <a:off x="8976360" y="2377440"/>
            <a:ext cx="1585595"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emerging</a:t>
            </a:r>
            <a:endParaRPr sz="27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9483090" y="5373370"/>
            <a:ext cx="1293495"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is worn</a:t>
            </a:r>
            <a:endParaRPr sz="270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2135505" y="5013325"/>
            <a:ext cx="50673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to</a:t>
            </a:r>
            <a:endParaRPr sz="270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4439920" y="6442710"/>
            <a:ext cx="52895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bu</a:t>
            </a:r>
            <a:r>
              <a:rPr sz="2700">
                <a:solidFill>
                  <a:srgbClr val="FF0000"/>
                </a:solidFill>
                <a:latin typeface="Times New Roman" panose="02020603050405020304" charset="0"/>
                <a:cs typeface="Times New Roman" panose="02020603050405020304" charset="0"/>
                <a:sym typeface="+mn-ea"/>
              </a:rPr>
              <a:t>t </a:t>
            </a:r>
            <a:endParaRPr lang="en-US" sz="270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6217920" y="5685155"/>
            <a:ext cx="160020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accurately</a:t>
            </a:r>
            <a:r>
              <a:rPr sz="2700">
                <a:solidFill>
                  <a:srgbClr val="FF0000"/>
                </a:solidFill>
                <a:latin typeface="Times New Roman" panose="02020603050405020304" charset="0"/>
                <a:cs typeface="Times New Roman" panose="02020603050405020304" charset="0"/>
                <a:sym typeface="+mn-ea"/>
              </a:rPr>
              <a:t> </a:t>
            </a:r>
            <a:endParaRPr lang="en-US" sz="270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5572760" y="4240530"/>
            <a:ext cx="224536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had developed</a:t>
            </a:r>
            <a:endParaRPr sz="27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6887845" y="2761615"/>
            <a:ext cx="2046605"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to recreate</a:t>
            </a:r>
            <a:endParaRPr sz="2700">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8328025" y="4940935"/>
            <a:ext cx="1741805"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applications</a:t>
            </a:r>
            <a:endParaRPr sz="2500">
              <a:solidFill>
                <a:srgbClr val="FF0000"/>
              </a:solidFill>
              <a:latin typeface="Times New Roman" panose="02020603050405020304" charset="0"/>
              <a:cs typeface="Times New Roman" panose="02020603050405020304" charset="0"/>
              <a:sym typeface="+mn-ea"/>
            </a:endParaRPr>
          </a:p>
        </p:txBody>
      </p:sp>
      <p:sp>
        <p:nvSpPr>
          <p:cNvPr id="19" name="文本框 18"/>
          <p:cNvSpPr txBox="1"/>
          <p:nvPr/>
        </p:nvSpPr>
        <p:spPr>
          <a:xfrm>
            <a:off x="10776585" y="1993265"/>
            <a:ext cx="1764030" cy="3841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500">
                <a:solidFill>
                  <a:srgbClr val="FF0000"/>
                </a:solidFill>
                <a:latin typeface="Times New Roman" panose="02020603050405020304" charset="0"/>
                <a:cs typeface="Times New Roman" panose="02020603050405020304" charset="0"/>
                <a:sym typeface="+mn-ea"/>
              </a:rPr>
              <a:t>stretchable</a:t>
            </a:r>
            <a:endParaRPr sz="27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3" grpId="0" bldLvl="0" animBg="1"/>
      <p:bldP spid="2"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文本框 5"/>
          <p:cNvSpPr txBox="1"/>
          <p:nvPr/>
        </p:nvSpPr>
        <p:spPr>
          <a:xfrm>
            <a:off x="120015" y="2943860"/>
            <a:ext cx="9037955"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 On the flyover, I peer down at a chessboard of tin roofs.</a:t>
            </a:r>
            <a:endParaRPr lang="en-US" sz="2800"/>
          </a:p>
        </p:txBody>
      </p:sp>
      <p:sp>
        <p:nvSpPr>
          <p:cNvPr id="1048602" name="文本框 3"/>
          <p:cNvSpPr txBox="1"/>
          <p:nvPr/>
        </p:nvSpPr>
        <p:spPr>
          <a:xfrm>
            <a:off x="-24765" y="542290"/>
            <a:ext cx="12026265" cy="594868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peer</a:t>
            </a:r>
            <a:r>
              <a:rPr lang="en-US" altLang="zh-CN" sz="2800">
                <a:latin typeface="Times New Roman" panose="02020603050405020304" charset="0"/>
                <a:ea typeface="华文中宋" panose="02010600040101010101" charset="-122"/>
                <a:cs typeface="Times New Roman" panose="02020603050405020304" charset="0"/>
                <a:sym typeface="+mn-ea"/>
              </a:rPr>
              <a:t>: look keenly or with difficulty at someone or something   </a:t>
            </a:r>
            <a:r>
              <a:rPr sz="2800">
                <a:latin typeface="Times New Roman" panose="02020603050405020304" charset="0"/>
                <a:ea typeface="华文中宋" panose="02010600040101010101" charset="-122"/>
                <a:cs typeface="Times New Roman" panose="02020603050405020304" charset="0"/>
                <a:sym typeface="+mn-ea"/>
              </a:rPr>
              <a:t>凝视，盯着看，费力地看</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 I had been peering at a computer print-out that made no sense at all.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sz="2800">
                <a:latin typeface="华文中宋" panose="02010600040101010101" charset="-122"/>
                <a:ea typeface="华文中宋" panose="02010600040101010101" charset="-122"/>
                <a:cs typeface="华文中宋" panose="02010600040101010101" charset="-122"/>
                <a:sym typeface="+mn-ea"/>
              </a:rPr>
              <a:t>我一直在费力地看一份不知所云的电脑打印稿</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 </a:t>
            </a:r>
            <a:r>
              <a:rPr lang="en-US" altLang="zh-CN" sz="2800">
                <a:solidFill>
                  <a:srgbClr val="0000FF"/>
                </a:solidFill>
                <a:latin typeface="Times New Roman" panose="02020603050405020304" charset="0"/>
                <a:cs typeface="Times New Roman" panose="02020603050405020304" charset="0"/>
                <a:sym typeface="+mn-ea"/>
              </a:rPr>
              <a:t>biodegradable</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Something breaks down or decays naturally without any special scientific treatment.</a:t>
            </a:r>
            <a:r>
              <a:rPr lang="en-US" altLang="zh-CN" sz="2800"/>
              <a:t>    </a:t>
            </a:r>
            <a:r>
              <a:rPr lang="zh-CN" altLang="en-US" sz="2800">
                <a:latin typeface="Times New Roman" panose="02020603050405020304" charset="0"/>
                <a:ea typeface="华文中宋" panose="02010600040101010101" charset="-122"/>
                <a:cs typeface="Times New Roman" panose="02020603050405020304" charset="0"/>
              </a:rPr>
              <a:t>能进行生物降解的</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The car materials are recyclable and biodegradable.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全车材质都是可循环可降解的</a:t>
            </a:r>
            <a:r>
              <a:rPr lang="en-US" altLang="zh-CN" sz="2800">
                <a:latin typeface="华文中宋" panose="02010600040101010101" charset="-122"/>
                <a:ea typeface="华文中宋" panose="02010600040101010101" charset="-122"/>
                <a:cs typeface="华文中宋" panose="02010600040101010101" charset="-122"/>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05410" y="6093460"/>
            <a:ext cx="6693535"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Space waste is not biodegradable.</a:t>
            </a:r>
            <a:endParaRPr lang="en-US"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75460" y="2423160"/>
            <a:ext cx="8162925"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在立交桥上，我俯视着桥下如棋盘般的铁皮屋顶。</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187960" y="3357245"/>
            <a:ext cx="8212455" cy="3683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77165" y="6525895"/>
            <a:ext cx="4982845" cy="44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870075"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r>
              <a:rPr kumimoji="1" lang="en-US" altLang="zh-CN" sz="2800" b="1" dirty="0">
                <a:solidFill>
                  <a:schemeClr val="lt1"/>
                </a:solidFill>
                <a:latin typeface="微软雅黑" panose="020B0503020204020204" charset="-122"/>
                <a:ea typeface="微软雅黑" panose="020B0503020204020204" charset="-122"/>
                <a:sym typeface="+mn-ea"/>
              </a:rPr>
              <a:t>1</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847850" y="5517515"/>
            <a:ext cx="9620250" cy="521970"/>
          </a:xfrm>
          <a:prstGeom prst="rect">
            <a:avLst/>
          </a:prstGeom>
          <a:noFill/>
        </p:spPr>
        <p:txBody>
          <a:bodyPr wrap="square" rtlCol="0" anchor="t">
            <a:spAutoFit/>
          </a:bodyPr>
          <a:p>
            <a:pPr algn="l"/>
            <a:r>
              <a:rPr lang="zh-CN" altLang="en-US" sz="2800">
                <a:ea typeface="华文中宋" panose="02010600040101010101" charset="-122"/>
                <a:sym typeface="+mn-ea"/>
              </a:rPr>
              <a:t>太空垃圾是不能生物降解的。</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14935" y="2423160"/>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5" name="文本框 4"/>
          <p:cNvSpPr txBox="1"/>
          <p:nvPr/>
        </p:nvSpPr>
        <p:spPr>
          <a:xfrm>
            <a:off x="105410" y="5517515"/>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6" end="6"/>
                                            </p:txEl>
                                          </p:spTgt>
                                        </p:tgtEl>
                                        <p:attrNameLst>
                                          <p:attrName>style.visibility</p:attrName>
                                        </p:attrNameLst>
                                      </p:cBhvr>
                                      <p:to>
                                        <p:strVal val="visible"/>
                                      </p:to>
                                    </p:set>
                                    <p:animEffect transition="in" filter="wipe(down)">
                                      <p:cBhvr>
                                        <p:cTn id="31" dur="500"/>
                                        <p:tgtEl>
                                          <p:spTgt spid="104860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7" end="7"/>
                                            </p:txEl>
                                          </p:spTgt>
                                        </p:tgtEl>
                                        <p:attrNameLst>
                                          <p:attrName>style.visibility</p:attrName>
                                        </p:attrNameLst>
                                      </p:cBhvr>
                                      <p:to>
                                        <p:strVal val="visible"/>
                                      </p:to>
                                    </p:set>
                                    <p:animEffect transition="in" filter="wipe(down)">
                                      <p:cBhvr>
                                        <p:cTn id="34" dur="500"/>
                                        <p:tgtEl>
                                          <p:spTgt spid="104860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4765" y="542290"/>
            <a:ext cx="12026265" cy="607695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3</a:t>
            </a:r>
            <a:r>
              <a:rPr lang="zh-CN" altLang="en-US" sz="2800">
                <a:latin typeface="Times New Roman" panose="02020603050405020304" charset="0"/>
                <a:ea typeface="华文中宋" panose="02010600040101010101" charset="-122"/>
                <a:cs typeface="Times New Roman" panose="02020603050405020304" charset="0"/>
                <a:sym typeface="+mn-ea"/>
              </a:rPr>
              <a:t>. </a:t>
            </a:r>
            <a:r>
              <a:rPr lang="en-US" altLang="zh-CN" sz="2800">
                <a:solidFill>
                  <a:srgbClr val="0000FF"/>
                </a:solidFill>
                <a:latin typeface="Times New Roman" panose="02020603050405020304" charset="0"/>
                <a:cs typeface="Times New Roman" panose="02020603050405020304" charset="0"/>
                <a:sym typeface="+mn-ea"/>
              </a:rPr>
              <a:t>prosthetics</a:t>
            </a:r>
            <a:r>
              <a:rPr lang="en-US" altLang="zh-CN" sz="2800">
                <a:latin typeface="Times New Roman" panose="02020603050405020304" charset="0"/>
                <a:ea typeface="华文中宋" panose="02010600040101010101" charset="-122"/>
                <a:cs typeface="Times New Roman" panose="02020603050405020304" charset="0"/>
                <a:sym typeface="+mn-ea"/>
              </a:rPr>
              <a:t>: artificial parts of the body    </a:t>
            </a:r>
            <a:r>
              <a:rPr sz="2800">
                <a:latin typeface="Times New Roman" panose="02020603050405020304" charset="0"/>
                <a:ea typeface="华文中宋" panose="02010600040101010101" charset="-122"/>
                <a:cs typeface="Times New Roman" panose="02020603050405020304" charset="0"/>
                <a:sym typeface="+mn-ea"/>
              </a:rPr>
              <a:t>假体（人造的身体部分）；义肢</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 It can also enhance the quality of life for disabled persons through advanced prosthetics.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sz="2800">
                <a:latin typeface="华文中宋" panose="02010600040101010101" charset="-122"/>
                <a:ea typeface="华文中宋" panose="02010600040101010101" charset="-122"/>
                <a:cs typeface="华文中宋" panose="02010600040101010101" charset="-122"/>
                <a:sym typeface="+mn-ea"/>
              </a:rPr>
              <a:t>科技还能通过先进的肢体修复技术提高残疾人的生活品质</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4. </a:t>
            </a:r>
            <a:r>
              <a:rPr lang="en-US" altLang="zh-CN" sz="2800">
                <a:solidFill>
                  <a:srgbClr val="0000FF"/>
                </a:solidFill>
                <a:latin typeface="Times New Roman" panose="02020603050405020304" charset="0"/>
                <a:cs typeface="Times New Roman" panose="02020603050405020304" charset="0"/>
                <a:sym typeface="+mn-ea"/>
              </a:rPr>
              <a:t>alighting</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to land in or on sth after flying to it</a:t>
            </a:r>
            <a:r>
              <a:rPr lang="en-US" altLang="zh-CN" sz="2800"/>
              <a:t>   </a:t>
            </a:r>
            <a:r>
              <a:rPr lang="zh-CN" altLang="en-US" sz="2800">
                <a:latin typeface="Times New Roman" panose="02020603050405020304" charset="0"/>
                <a:ea typeface="华文中宋" panose="02010600040101010101" charset="-122"/>
                <a:cs typeface="Times New Roman" panose="02020603050405020304" charset="0"/>
              </a:rPr>
              <a:t>降落；飞落</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The birds couldn't alight on the MATS and his head simultaneously.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鸟儿不可能同时停在垫子和他身上</a:t>
            </a:r>
            <a:r>
              <a:rPr lang="en-US" altLang="zh-CN" sz="2800">
                <a:latin typeface="华文中宋" panose="02010600040101010101" charset="-122"/>
                <a:ea typeface="华文中宋" panose="02010600040101010101" charset="-122"/>
                <a:cs typeface="华文中宋" panose="02010600040101010101" charset="-122"/>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54940" y="6039485"/>
            <a:ext cx="7146290"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A thrush alighted on a branch of the pine tree.</a:t>
            </a:r>
            <a:endParaRPr lang="en-US"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75460" y="2423160"/>
            <a:ext cx="10177145"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许多研究都专注于将解读大脑作为操作假肢的一种方法。</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187960" y="3357245"/>
            <a:ext cx="11020425" cy="3683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77165" y="6525260"/>
            <a:ext cx="6783070" cy="508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965325"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r>
              <a:rPr kumimoji="1" lang="en-US" altLang="zh-CN" sz="2800" b="1" dirty="0">
                <a:solidFill>
                  <a:schemeClr val="lt1"/>
                </a:solidFill>
                <a:latin typeface="微软雅黑" panose="020B0503020204020204" charset="-122"/>
                <a:ea typeface="微软雅黑" panose="020B0503020204020204" charset="-122"/>
                <a:sym typeface="+mn-ea"/>
              </a:rPr>
              <a:t>2</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847850" y="5517515"/>
            <a:ext cx="9620250" cy="521970"/>
          </a:xfrm>
          <a:prstGeom prst="rect">
            <a:avLst/>
          </a:prstGeom>
          <a:noFill/>
        </p:spPr>
        <p:txBody>
          <a:bodyPr wrap="square" rtlCol="0" anchor="t">
            <a:spAutoFit/>
          </a:bodyPr>
          <a:p>
            <a:pPr algn="l"/>
            <a:r>
              <a:rPr lang="zh-CN" altLang="en-US" sz="2800">
                <a:ea typeface="华文中宋" panose="02010600040101010101" charset="-122"/>
                <a:sym typeface="+mn-ea"/>
              </a:rPr>
              <a:t>一只画眉落在这棵松树的一根树枝上。</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14935" y="2423160"/>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154940" y="2853055"/>
            <a:ext cx="11882120"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 Much research focused on reading the mind as a way to operate prosthetics.</a:t>
            </a:r>
            <a:endParaRPr lang="en-US" sz="2800"/>
          </a:p>
        </p:txBody>
      </p:sp>
      <p:sp>
        <p:nvSpPr>
          <p:cNvPr id="5" name="文本框 4"/>
          <p:cNvSpPr txBox="1"/>
          <p:nvPr/>
        </p:nvSpPr>
        <p:spPr>
          <a:xfrm>
            <a:off x="105410" y="5517515"/>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64795" y="3571240"/>
            <a:ext cx="11800205" cy="284543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40360" y="3646170"/>
            <a:ext cx="11818620"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Imagine a device that is worn on the body like a second skin and uses sensors to accurately measure blood pressure, temperature, or glucose and oxygen levels in real time.</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07670" y="515810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87170" y="5137150"/>
            <a:ext cx="10612120" cy="891540"/>
          </a:xfrm>
          <a:prstGeom prst="rect">
            <a:avLst/>
          </a:prstGeom>
          <a:noFill/>
        </p:spPr>
        <p:txBody>
          <a:bodyPr wrap="square" rtlCol="0">
            <a:spAutoFit/>
          </a:bodyPr>
          <a:lstStyle/>
          <a:p>
            <a:pPr algn="l">
              <a:buClrTx/>
              <a:buSzTx/>
              <a:buFontTx/>
            </a:pPr>
            <a:r>
              <a:rPr sz="2600">
                <a:ea typeface="华文中宋" panose="02010600040101010101" charset="-122"/>
              </a:rPr>
              <a:t>想象一下，有一种装置可以像第二层皮肤一样戴在身上，它使用传感器实时准确地测量血压、温度、血糖和氧气水平。</a:t>
            </a:r>
            <a:r>
              <a:rPr sz="2400">
                <a:ea typeface="华文中宋" panose="02010600040101010101" charset="-122"/>
              </a:rPr>
              <a:t>      </a:t>
            </a:r>
            <a:r>
              <a:rPr sz="2400">
                <a:latin typeface="华文中宋" panose="02010600040101010101" charset="-122"/>
                <a:ea typeface="华文中宋" panose="02010600040101010101" charset="-122"/>
                <a:cs typeface="华文中宋" panose="02010600040101010101" charset="-122"/>
              </a:rPr>
              <a:t> </a:t>
            </a:r>
            <a:r>
              <a:rPr sz="2400">
                <a:ea typeface="华文中宋" panose="02010600040101010101" charset="-122"/>
              </a:rPr>
              <a:t>   </a:t>
            </a:r>
            <a:endParaRPr sz="24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8915" y="923290"/>
            <a:ext cx="11856085" cy="223710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68605" y="982980"/>
            <a:ext cx="11803380" cy="95313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Bao works in the emerging field of electronic skin, and has made it her mission to recreate the many functions of human skin for use in prosthetics and robotics.</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351155" y="213296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43660" y="2054860"/>
            <a:ext cx="10728325" cy="891540"/>
          </a:xfrm>
          <a:prstGeom prst="rect">
            <a:avLst/>
          </a:prstGeom>
          <a:noFill/>
        </p:spPr>
        <p:txBody>
          <a:bodyPr wrap="square" rtlCol="0">
            <a:spAutoFit/>
          </a:bodyPr>
          <a:lstStyle/>
          <a:p>
            <a:pPr algn="l">
              <a:buClrTx/>
              <a:buSzTx/>
              <a:buFontTx/>
            </a:pPr>
            <a:r>
              <a:rPr sz="2600">
                <a:ea typeface="华文中宋" panose="02010600040101010101" charset="-122"/>
                <a:cs typeface="Times New Roman" panose="02020603050405020304" charset="0"/>
              </a:rPr>
              <a:t>鲍女士的工作领域是新兴的电子皮肤领域，她的使命是重现人类皮肤的许多功能，用于假肢和机器人技术。</a:t>
            </a:r>
            <a:r>
              <a:rPr sz="2600">
                <a:latin typeface="Times New Roman" panose="02020603050405020304" charset="0"/>
                <a:ea typeface="华文中宋" panose="02010600040101010101" charset="-122"/>
                <a:cs typeface="Times New Roman" panose="02020603050405020304" charset="0"/>
              </a:rPr>
              <a:t> </a:t>
            </a:r>
            <a:r>
              <a:rPr sz="2400">
                <a:latin typeface="Times New Roman" panose="02020603050405020304" charset="0"/>
                <a:ea typeface="华文中宋" panose="02010600040101010101" charset="-122"/>
                <a:cs typeface="Times New Roman" panose="02020603050405020304" charset="0"/>
              </a:rPr>
              <a:t> </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文本框 17"/>
          <p:cNvSpPr txBox="1"/>
          <p:nvPr/>
        </p:nvSpPr>
        <p:spPr>
          <a:xfrm>
            <a:off x="343535" y="116839"/>
            <a:ext cx="11497310" cy="645160"/>
          </a:xfrm>
          <a:prstGeom prst="rect">
            <a:avLst/>
          </a:prstGeom>
          <a:ln w="12700">
            <a:miter lim="400000"/>
          </a:ln>
        </p:spPr>
        <p:txBody>
          <a:bodyPr lIns="45719" rIns="45719">
            <a:spAutoFit/>
          </a:bodyPr>
          <a:lstStyle/>
          <a:p>
            <a:pPr algn="ctr">
              <a:defRPr sz="2800" b="1">
                <a:latin typeface="+mn-lt"/>
                <a:ea typeface="+mn-ea"/>
                <a:cs typeface="+mn-cs"/>
                <a:sym typeface="Helvetica"/>
              </a:defRPr>
            </a:pPr>
            <a:r>
              <a:rPr lang="en-US" sz="3600">
                <a:latin typeface="+mj-lt"/>
                <a:cs typeface="+mj-lt"/>
              </a:rPr>
              <a:t>4</a:t>
            </a:r>
            <a:r>
              <a:rPr sz="3600">
                <a:latin typeface="+mj-lt"/>
                <a:cs typeface="+mj-lt"/>
              </a:rPr>
              <a:t>. </a:t>
            </a:r>
            <a:r>
              <a:rPr lang="en-US" sz="3600">
                <a:latin typeface="+mj-lt"/>
                <a:cs typeface="+mj-lt"/>
              </a:rPr>
              <a:t>Too Many Mouths?    </a:t>
            </a:r>
            <a:r>
              <a:rPr lang="zh-CN" altLang="en-US" sz="3200">
                <a:solidFill>
                  <a:schemeClr val="accent2"/>
                </a:solidFill>
                <a:latin typeface="微软雅黑" panose="020B0503020204020204" charset="-122"/>
                <a:ea typeface="微软雅黑" panose="020B0503020204020204" charset="-122"/>
                <a:cs typeface="Arial" panose="020B0604020202020204" pitchFamily="34" charset="0"/>
              </a:rPr>
              <a:t>蟾蜍的自相残杀</a:t>
            </a:r>
            <a:endParaRPr lang="zh-CN" altLang="en-US" sz="3200">
              <a:solidFill>
                <a:schemeClr val="accent2"/>
              </a:solidFill>
              <a:latin typeface="微软雅黑" panose="020B0503020204020204" charset="-122"/>
              <a:ea typeface="微软雅黑" panose="020B0503020204020204" charset="-122"/>
              <a:cs typeface="Arial" panose="020B0604020202020204" pitchFamily="34" charset="0"/>
            </a:endParaRPr>
          </a:p>
        </p:txBody>
      </p:sp>
      <p:pic>
        <p:nvPicPr>
          <p:cNvPr id="2" name="图片 1"/>
          <p:cNvPicPr>
            <a:picLocks noChangeAspect="1"/>
          </p:cNvPicPr>
          <p:nvPr>
            <p:custDataLst>
              <p:tags r:id="rId1"/>
            </p:custDataLst>
          </p:nvPr>
        </p:nvPicPr>
        <p:blipFill>
          <a:blip r:embed="rId2"/>
          <a:stretch>
            <a:fillRect/>
          </a:stretch>
        </p:blipFill>
        <p:spPr>
          <a:xfrm>
            <a:off x="2006600" y="762000"/>
            <a:ext cx="8179435" cy="608393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692785"/>
            <a:ext cx="12192635" cy="6006465"/>
          </a:xfrm>
          <a:prstGeom prst="rect">
            <a:avLst/>
          </a:prstGeom>
          <a:noFill/>
        </p:spPr>
        <p:txBody>
          <a:bodyPr wrap="square" rtlCol="0" anchor="t">
            <a:spAutoFit/>
          </a:bodyPr>
          <a:p>
            <a:pPr fontAlgn="auto">
              <a:lnSpc>
                <a:spcPct val="95000"/>
              </a:lnSpc>
            </a:pPr>
            <a:r>
              <a:rPr lang="en-US" altLang="zh-CN" sz="2700">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Known as the marine toad, giant toad, and cane toad, </a:t>
            </a:r>
            <a:r>
              <a:rPr sz="2700" i="1">
                <a:latin typeface="Times New Roman" panose="02020603050405020304" charset="0"/>
                <a:cs typeface="Times New Roman" panose="02020603050405020304" charset="0"/>
              </a:rPr>
              <a:t>Rhinella marina</a:t>
            </a:r>
            <a:r>
              <a:rPr sz="2700">
                <a:latin typeface="Times New Roman" panose="02020603050405020304" charset="0"/>
                <a:cs typeface="Times New Roman" panose="02020603050405020304" charset="0"/>
              </a:rPr>
              <a:t> feasts on insects in </a:t>
            </a:r>
            <a:r>
              <a:rPr lang="en-US" sz="2700">
                <a:latin typeface="Times New Roman" panose="02020603050405020304" charset="0"/>
                <a:cs typeface="Times New Roman" panose="02020603050405020304" charset="0"/>
              </a:rPr>
              <a:t>___</a:t>
            </a:r>
            <a:r>
              <a:rPr sz="2700">
                <a:solidFill>
                  <a:srgbClr val="FF0000"/>
                </a:solidFill>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(it)</a:t>
            </a:r>
            <a:r>
              <a:rPr lang="en-US" sz="2700">
                <a:solidFill>
                  <a:srgbClr val="FF0000"/>
                </a:solidFill>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native South America. So in 1935, 101 toads </a:t>
            </a:r>
            <a:r>
              <a:rPr lang="en-US" sz="2700">
                <a:latin typeface="Times New Roman" panose="02020603050405020304" charset="0"/>
                <a:cs typeface="Times New Roman" panose="02020603050405020304" charset="0"/>
              </a:rPr>
              <a:t>___________ (bring)</a:t>
            </a:r>
            <a:r>
              <a:rPr sz="2700">
                <a:latin typeface="Times New Roman" panose="02020603050405020304" charset="0"/>
                <a:cs typeface="Times New Roman" panose="02020603050405020304" charset="0"/>
              </a:rPr>
              <a:t> to Australia in hopes of ridding sugarcane plantations </a:t>
            </a:r>
            <a:r>
              <a:rPr lang="en-US" sz="2700">
                <a:latin typeface="Times New Roman" panose="02020603050405020304" charset="0"/>
                <a:cs typeface="Times New Roman" panose="02020603050405020304" charset="0"/>
              </a:rPr>
              <a:t>___</a:t>
            </a:r>
            <a:r>
              <a:rPr sz="2700">
                <a:solidFill>
                  <a:srgbClr val="FF0000"/>
                </a:solidFill>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beetles. The poisonous amphibians did little to curb the beetle population and quickly became </a:t>
            </a:r>
            <a:r>
              <a:rPr lang="en-US" sz="2700">
                <a:latin typeface="Times New Roman" panose="02020603050405020304" charset="0"/>
                <a:cs typeface="Times New Roman" panose="02020603050405020304" charset="0"/>
              </a:rPr>
              <a:t>_____ (pest)</a:t>
            </a:r>
            <a:r>
              <a:rPr sz="2700">
                <a:latin typeface="Times New Roman" panose="02020603050405020304" charset="0"/>
                <a:cs typeface="Times New Roman" panose="02020603050405020304" charset="0"/>
              </a:rPr>
              <a:t>, multiplying rapidly and taking a toll on native species. Today the more than 200 million cane toads in Australia are far too many for anyone’s liking—including the toads’, </a:t>
            </a:r>
            <a:r>
              <a:rPr lang="en-US" sz="2700">
                <a:latin typeface="Times New Roman" panose="02020603050405020304" charset="0"/>
                <a:cs typeface="Times New Roman" panose="02020603050405020304" charset="0"/>
              </a:rPr>
              <a:t>______ </a:t>
            </a:r>
            <a:r>
              <a:rPr sz="2700">
                <a:latin typeface="Times New Roman" panose="02020603050405020304" charset="0"/>
                <a:cs typeface="Times New Roman" panose="02020603050405020304" charset="0"/>
              </a:rPr>
              <a:t>intraspecies competition for resources has evolved a </a:t>
            </a:r>
            <a:r>
              <a:rPr lang="en-US" altLang="zh-CN" sz="2700">
                <a:solidFill>
                  <a:srgbClr val="0000FF"/>
                </a:solidFill>
                <a:latin typeface="Times New Roman" panose="02020603050405020304" charset="0"/>
                <a:cs typeface="Times New Roman" panose="02020603050405020304" charset="0"/>
              </a:rPr>
              <a:t>gruesome </a:t>
            </a:r>
            <a:r>
              <a:rPr sz="2700">
                <a:latin typeface="Times New Roman" panose="02020603050405020304" charset="0"/>
                <a:cs typeface="Times New Roman" panose="02020603050405020304" charset="0"/>
              </a:rPr>
              <a:t>new behavior: cannibalism. In a study </a:t>
            </a:r>
            <a:r>
              <a:rPr lang="en-US" sz="2700">
                <a:latin typeface="Times New Roman" panose="02020603050405020304" charset="0"/>
                <a:cs typeface="Times New Roman" panose="02020603050405020304" charset="0"/>
              </a:rPr>
              <a:t>_________ (publish)</a:t>
            </a:r>
            <a:r>
              <a:rPr sz="2700">
                <a:solidFill>
                  <a:srgbClr val="FF0000"/>
                </a:solidFill>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in the journal </a:t>
            </a:r>
            <a:r>
              <a:rPr sz="2700" i="1">
                <a:latin typeface="Times New Roman" panose="02020603050405020304" charset="0"/>
                <a:cs typeface="Times New Roman" panose="02020603050405020304" charset="0"/>
              </a:rPr>
              <a:t>Ecology and Evolution</a:t>
            </a:r>
            <a:r>
              <a:rPr sz="2700">
                <a:latin typeface="Times New Roman" panose="02020603050405020304" charset="0"/>
                <a:cs typeface="Times New Roman" panose="02020603050405020304" charset="0"/>
              </a:rPr>
              <a:t>, scientists found that after cane toad tadpoles in Australia detect a toxin in eggs of their own species—</a:t>
            </a:r>
            <a:r>
              <a:rPr lang="en-US" sz="2700">
                <a:latin typeface="Times New Roman" panose="02020603050405020304" charset="0"/>
                <a:cs typeface="Times New Roman" panose="02020603050405020304" charset="0"/>
              </a:rPr>
              <a:t>____</a:t>
            </a:r>
            <a:r>
              <a:rPr sz="2700">
                <a:solidFill>
                  <a:srgbClr val="FF0000"/>
                </a:solidFill>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same toxin that makes the toads poisonous to predators—the tadpoles become </a:t>
            </a:r>
            <a:r>
              <a:rPr lang="en-US" altLang="zh-CN" sz="2700">
                <a:solidFill>
                  <a:srgbClr val="0000FF"/>
                </a:solidFill>
                <a:latin typeface="Times New Roman" panose="02020603050405020304" charset="0"/>
                <a:cs typeface="Times New Roman" panose="02020603050405020304" charset="0"/>
              </a:rPr>
              <a:t>ravenous </a:t>
            </a:r>
            <a:r>
              <a:rPr sz="2700">
                <a:latin typeface="Times New Roman" panose="02020603050405020304" charset="0"/>
                <a:cs typeface="Times New Roman" panose="02020603050405020304" charset="0"/>
              </a:rPr>
              <a:t>and eat the eggs and hatchlings. This behavior is virtually </a:t>
            </a:r>
            <a:r>
              <a:rPr lang="en-US" sz="2700">
                <a:latin typeface="Times New Roman" panose="02020603050405020304" charset="0"/>
                <a:cs typeface="Times New Roman" panose="02020603050405020304" charset="0"/>
              </a:rPr>
              <a:t>________ (know)</a:t>
            </a:r>
            <a:r>
              <a:rPr sz="2700">
                <a:solidFill>
                  <a:srgbClr val="FF0000"/>
                </a:solidFill>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in cane toads in their native range; it’s thought to have arisen </a:t>
            </a:r>
            <a:r>
              <a:rPr lang="en-US" sz="2700">
                <a:latin typeface="Times New Roman" panose="02020603050405020304" charset="0"/>
                <a:cs typeface="Times New Roman" panose="02020603050405020304" charset="0"/>
              </a:rPr>
              <a:t>_______ (recent) </a:t>
            </a:r>
            <a:r>
              <a:rPr sz="2700">
                <a:latin typeface="Times New Roman" panose="02020603050405020304" charset="0"/>
                <a:cs typeface="Times New Roman" panose="02020603050405020304" charset="0"/>
              </a:rPr>
              <a:t>among those in Australia as a way to reduce competition. “They’re definitely their own </a:t>
            </a:r>
            <a:r>
              <a:rPr lang="en-US" sz="2700">
                <a:latin typeface="Times New Roman" panose="02020603050405020304" charset="0"/>
                <a:cs typeface="Times New Roman" panose="02020603050405020304" charset="0"/>
              </a:rPr>
              <a:t>_____ (bad) </a:t>
            </a:r>
            <a:r>
              <a:rPr sz="2700">
                <a:latin typeface="Times New Roman" panose="02020603050405020304" charset="0"/>
                <a:cs typeface="Times New Roman" panose="02020603050405020304" charset="0"/>
              </a:rPr>
              <a:t>enemy in Australia,” says study co-author Michael Crossland of the University of Sydney.</a:t>
            </a:r>
            <a:endParaRPr sz="2700">
              <a:latin typeface="Times New Roman" panose="02020603050405020304" charset="0"/>
              <a:cs typeface="Times New Roman" panose="02020603050405020304" charset="0"/>
            </a:endParaRPr>
          </a:p>
        </p:txBody>
      </p:sp>
      <p:sp>
        <p:nvSpPr>
          <p:cNvPr id="1048598" name="文本框 4"/>
          <p:cNvSpPr txBox="1"/>
          <p:nvPr/>
        </p:nvSpPr>
        <p:spPr>
          <a:xfrm>
            <a:off x="1871980" y="65405"/>
            <a:ext cx="545147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《国家地理</a:t>
            </a:r>
            <a:r>
              <a:rPr sz="2300" b="1">
                <a:solidFill>
                  <a:srgbClr val="ED7D31"/>
                </a:solidFill>
                <a:latin typeface="微软雅黑" panose="020B0503020204020204" charset="-122"/>
                <a:ea typeface="微软雅黑" panose="020B0503020204020204" charset="-122"/>
                <a:cs typeface="微软雅黑" panose="020B0503020204020204" charset="-122"/>
              </a:rPr>
              <a:t>》2022</a:t>
            </a:r>
            <a:r>
              <a:rPr lang="zh-CN" sz="2300" b="1">
                <a:solidFill>
                  <a:srgbClr val="ED7D31"/>
                </a:solidFill>
                <a:latin typeface="微软雅黑" panose="020B0503020204020204" charset="-122"/>
                <a:ea typeface="微软雅黑" panose="020B0503020204020204" charset="-122"/>
                <a:cs typeface="微软雅黑" panose="020B0503020204020204" charset="-122"/>
              </a:rPr>
              <a:t>年</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7</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zh-CN" sz="2300" b="1">
                <a:solidFill>
                  <a:srgbClr val="ED7D31"/>
                </a:solidFill>
                <a:latin typeface="微软雅黑" panose="020B0503020204020204" charset="-122"/>
                <a:ea typeface="微软雅黑" panose="020B0503020204020204" charset="-122"/>
                <a:cs typeface="微软雅黑" panose="020B0503020204020204" charset="-122"/>
              </a:rPr>
              <a:t>刊</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19</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zh-CN" altLang="zh-CN" sz="2800" b="1" dirty="0">
              <a:solidFill>
                <a:sysClr val="window" lastClr="FFFFFF"/>
              </a:solidFill>
              <a:sym typeface="微软雅黑" panose="020B0503020204020204" charset="-122"/>
            </a:endParaRPr>
          </a:p>
        </p:txBody>
      </p:sp>
      <p:pic>
        <p:nvPicPr>
          <p:cNvPr id="24" name="图片 23"/>
          <p:cNvPicPr>
            <a:picLocks noChangeAspect="1"/>
          </p:cNvPicPr>
          <p:nvPr/>
        </p:nvPicPr>
        <p:blipFill>
          <a:blip r:embed="rId1"/>
          <a:stretch>
            <a:fillRect/>
          </a:stretch>
        </p:blipFill>
        <p:spPr>
          <a:xfrm>
            <a:off x="10756265" y="0"/>
            <a:ext cx="1435735" cy="498475"/>
          </a:xfrm>
          <a:prstGeom prst="rect">
            <a:avLst/>
          </a:prstGeom>
        </p:spPr>
      </p:pic>
      <p:sp>
        <p:nvSpPr>
          <p:cNvPr id="3" name="文本框 2"/>
          <p:cNvSpPr txBox="1"/>
          <p:nvPr/>
        </p:nvSpPr>
        <p:spPr>
          <a:xfrm>
            <a:off x="1559560" y="1125220"/>
            <a:ext cx="58102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its</a:t>
            </a:r>
            <a:endParaRPr lang="en-US" sz="2700">
              <a:solidFill>
                <a:srgbClr val="FF0000"/>
              </a:solidFill>
              <a:latin typeface="Times New Roman" panose="02020603050405020304" charset="0"/>
              <a:cs typeface="Times New Roman" panose="02020603050405020304" charset="0"/>
              <a:sym typeface="+mn-ea"/>
            </a:endParaRPr>
          </a:p>
        </p:txBody>
      </p:sp>
      <p:sp>
        <p:nvSpPr>
          <p:cNvPr id="2" name="文本框 1"/>
          <p:cNvSpPr txBox="1"/>
          <p:nvPr/>
        </p:nvSpPr>
        <p:spPr>
          <a:xfrm>
            <a:off x="7247890" y="1485265"/>
            <a:ext cx="47879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of</a:t>
            </a:r>
            <a:endParaRPr lang="en-US" sz="2700">
              <a:solidFill>
                <a:srgbClr val="FF0000"/>
              </a:solidFill>
              <a:latin typeface="Times New Roman" panose="02020603050405020304" charset="0"/>
              <a:cs typeface="Times New Roman" panose="02020603050405020304" charset="0"/>
              <a:sym typeface="+mn-ea"/>
            </a:endParaRPr>
          </a:p>
        </p:txBody>
      </p:sp>
      <p:sp>
        <p:nvSpPr>
          <p:cNvPr id="7" name="文本框 6"/>
          <p:cNvSpPr txBox="1"/>
          <p:nvPr/>
        </p:nvSpPr>
        <p:spPr>
          <a:xfrm>
            <a:off x="2999740" y="5013960"/>
            <a:ext cx="129349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unknown</a:t>
            </a:r>
            <a:endParaRPr lang="en-US" sz="2700">
              <a:solidFill>
                <a:srgbClr val="FF0000"/>
              </a:solidFill>
              <a:latin typeface="Times New Roman" panose="02020603050405020304" charset="0"/>
              <a:cs typeface="Times New Roman" panose="02020603050405020304" charset="0"/>
              <a:sym typeface="+mn-ea"/>
            </a:endParaRPr>
          </a:p>
        </p:txBody>
      </p:sp>
      <p:sp>
        <p:nvSpPr>
          <p:cNvPr id="8" name="文本框 7"/>
          <p:cNvSpPr txBox="1"/>
          <p:nvPr/>
        </p:nvSpPr>
        <p:spPr>
          <a:xfrm>
            <a:off x="4799330" y="3500755"/>
            <a:ext cx="144780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published</a:t>
            </a:r>
            <a:endParaRPr lang="en-US" sz="2700">
              <a:solidFill>
                <a:srgbClr val="FF0000"/>
              </a:solidFill>
              <a:latin typeface="Times New Roman" panose="02020603050405020304" charset="0"/>
              <a:cs typeface="Times New Roman" panose="02020603050405020304" charset="0"/>
              <a:sym typeface="+mn-ea"/>
            </a:endParaRPr>
          </a:p>
        </p:txBody>
      </p:sp>
      <p:sp>
        <p:nvSpPr>
          <p:cNvPr id="9" name="文本框 8"/>
          <p:cNvSpPr txBox="1"/>
          <p:nvPr/>
        </p:nvSpPr>
        <p:spPr>
          <a:xfrm>
            <a:off x="6024245" y="5805805"/>
            <a:ext cx="129349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worst </a:t>
            </a:r>
            <a:endParaRPr lang="en-US" sz="270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2135505" y="5429250"/>
            <a:ext cx="160020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recently </a:t>
            </a:r>
            <a:endParaRPr lang="en-US" sz="2700">
              <a:solidFill>
                <a:srgbClr val="FF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1199515" y="3068955"/>
            <a:ext cx="116903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whose </a:t>
            </a:r>
            <a:endParaRPr lang="en-US" sz="27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9912350" y="1900555"/>
            <a:ext cx="129349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pests</a:t>
            </a:r>
            <a:endParaRPr lang="en-US" sz="2700">
              <a:solidFill>
                <a:srgbClr val="FF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4008120" y="4221480"/>
            <a:ext cx="51435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the</a:t>
            </a:r>
            <a:endParaRPr lang="en-US" sz="2700">
              <a:solidFill>
                <a:srgbClr val="FF0000"/>
              </a:solidFill>
              <a:latin typeface="Times New Roman" panose="02020603050405020304" charset="0"/>
              <a:cs typeface="Times New Roman" panose="02020603050405020304" charset="0"/>
              <a:sym typeface="+mn-ea"/>
            </a:endParaRPr>
          </a:p>
        </p:txBody>
      </p:sp>
      <p:sp>
        <p:nvSpPr>
          <p:cNvPr id="19" name="文本框 18"/>
          <p:cNvSpPr txBox="1"/>
          <p:nvPr/>
        </p:nvSpPr>
        <p:spPr>
          <a:xfrm>
            <a:off x="8832215" y="1124585"/>
            <a:ext cx="187452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were brought</a:t>
            </a:r>
            <a:endParaRPr lang="en-US" sz="2700">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3" grpId="0" bldLvl="0" animBg="1"/>
      <p:bldP spid="2"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4765" y="542290"/>
            <a:ext cx="12026265" cy="594868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gruesome</a:t>
            </a:r>
            <a:r>
              <a:rPr lang="en-US" altLang="zh-CN" sz="2800">
                <a:latin typeface="Times New Roman" panose="02020603050405020304" charset="0"/>
                <a:ea typeface="华文中宋" panose="02010600040101010101" charset="-122"/>
                <a:cs typeface="Times New Roman" panose="02020603050405020304" charset="0"/>
                <a:sym typeface="+mn-ea"/>
              </a:rPr>
              <a:t>: very unpleasant and filling you with horror, usually because it is connected with death or injury   令人厌恶的；恐怖的；可怕的  </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(humorous) We spent a week in a grusesome apartment in Miami.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（幽默用法）</a:t>
            </a:r>
            <a:r>
              <a:rPr lang="zh-CN" sz="2800">
                <a:latin typeface="华文中宋" panose="02010600040101010101" charset="-122"/>
                <a:ea typeface="华文中宋" panose="02010600040101010101" charset="-122"/>
                <a:cs typeface="华文中宋" panose="02010600040101010101" charset="-122"/>
                <a:sym typeface="+mn-ea"/>
              </a:rPr>
              <a:t>我们在迈阿密一套糟糕的公寓里住了一个星期</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 </a:t>
            </a:r>
            <a:r>
              <a:rPr lang="en-US" altLang="zh-CN" sz="2800">
                <a:solidFill>
                  <a:srgbClr val="0000FF"/>
                </a:solidFill>
                <a:latin typeface="Times New Roman" panose="02020603050405020304" charset="0"/>
                <a:cs typeface="Times New Roman" panose="02020603050405020304" charset="0"/>
                <a:sym typeface="+mn-ea"/>
              </a:rPr>
              <a:t>ravenous</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(of a person or an animal) extremely hungry</a:t>
            </a:r>
            <a:r>
              <a:rPr lang="en-US" altLang="zh-CN" sz="2800"/>
              <a:t>    </a:t>
            </a:r>
            <a:r>
              <a:rPr lang="zh-CN" altLang="en-US" sz="2800">
                <a:latin typeface="Times New Roman" panose="02020603050405020304" charset="0"/>
                <a:ea typeface="华文中宋" panose="02010600040101010101" charset="-122"/>
                <a:cs typeface="Times New Roman" panose="02020603050405020304" charset="0"/>
              </a:rPr>
              <a:t>及其饥饿的</a:t>
            </a:r>
            <a:endPar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Amy realized that she had eaten nothing since leaving Bruton Street, and she was ravenous.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埃米意识到自己从离开布鲁顿大街之后什么东西都没吃，她饿极了</a:t>
            </a:r>
            <a:r>
              <a:rPr lang="en-US" altLang="zh-CN" sz="2800">
                <a:latin typeface="华文中宋" panose="02010600040101010101" charset="-122"/>
                <a:ea typeface="华文中宋" panose="02010600040101010101" charset="-122"/>
                <a:cs typeface="华文中宋" panose="02010600040101010101" charset="-122"/>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05410" y="6093460"/>
            <a:ext cx="6693535"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What’s for lunch? I’m absolutely ravenous.</a:t>
            </a:r>
            <a:endParaRPr lang="en-US"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75460" y="2423160"/>
            <a:ext cx="7777480"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在首都发生了一连串让人毛骨悚然的谋杀案。</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187960" y="3358515"/>
            <a:ext cx="8572500" cy="3556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77165" y="6525895"/>
            <a:ext cx="6207125" cy="44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5989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775460" y="5486400"/>
            <a:ext cx="9620250" cy="521970"/>
          </a:xfrm>
          <a:prstGeom prst="rect">
            <a:avLst/>
          </a:prstGeom>
          <a:noFill/>
        </p:spPr>
        <p:txBody>
          <a:bodyPr wrap="square" rtlCol="0" anchor="t">
            <a:spAutoFit/>
          </a:bodyPr>
          <a:p>
            <a:pPr algn="l"/>
            <a:r>
              <a:rPr lang="zh-CN" altLang="en-US" sz="2800">
                <a:ea typeface="华文中宋" panose="02010600040101010101" charset="-122"/>
                <a:sym typeface="+mn-ea"/>
              </a:rPr>
              <a:t>午饭吃什么？我饿死了。</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14935" y="2423160"/>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120015" y="2943860"/>
            <a:ext cx="9037955"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There has been a series of gruesome murders in the capital.</a:t>
            </a:r>
            <a:endParaRPr lang="en-US" sz="2800"/>
          </a:p>
        </p:txBody>
      </p:sp>
      <p:sp>
        <p:nvSpPr>
          <p:cNvPr id="5" name="文本框 4"/>
          <p:cNvSpPr txBox="1"/>
          <p:nvPr/>
        </p:nvSpPr>
        <p:spPr>
          <a:xfrm>
            <a:off x="105410" y="5516880"/>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6" end="6"/>
                                            </p:txEl>
                                          </p:spTgt>
                                        </p:tgtEl>
                                        <p:attrNameLst>
                                          <p:attrName>style.visibility</p:attrName>
                                        </p:attrNameLst>
                                      </p:cBhvr>
                                      <p:to>
                                        <p:strVal val="visible"/>
                                      </p:to>
                                    </p:set>
                                    <p:animEffect transition="in" filter="wipe(down)">
                                      <p:cBhvr>
                                        <p:cTn id="31" dur="500"/>
                                        <p:tgtEl>
                                          <p:spTgt spid="104860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7" end="7"/>
                                            </p:txEl>
                                          </p:spTgt>
                                        </p:tgtEl>
                                        <p:attrNameLst>
                                          <p:attrName>style.visibility</p:attrName>
                                        </p:attrNameLst>
                                      </p:cBhvr>
                                      <p:to>
                                        <p:strVal val="visible"/>
                                      </p:to>
                                    </p:set>
                                    <p:animEffect transition="in" filter="wipe(down)">
                                      <p:cBhvr>
                                        <p:cTn id="34" dur="500"/>
                                        <p:tgtEl>
                                          <p:spTgt spid="104860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24765" y="0"/>
            <a:ext cx="1976755" cy="521970"/>
          </a:xfrm>
          <a:prstGeom prst="rect">
            <a:avLst/>
          </a:prstGeom>
          <a:solidFill>
            <a:schemeClr val="accent6"/>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长难句分析</a:t>
            </a:r>
            <a:r>
              <a:rPr kumimoji="1" lang="en-US" altLang="zh-CN" sz="2800" b="1" dirty="0">
                <a:solidFill>
                  <a:schemeClr val="lt1"/>
                </a:solidFill>
                <a:latin typeface="微软雅黑" panose="020B0503020204020204" charset="-122"/>
                <a:ea typeface="微软雅黑" panose="020B0503020204020204" charset="-122"/>
              </a:rPr>
              <a:t> </a:t>
            </a:r>
            <a:endParaRPr kumimoji="1" lang="en-US" altLang="zh-CN" sz="2800" b="1" dirty="0">
              <a:solidFill>
                <a:schemeClr val="lt1"/>
              </a:solidFill>
              <a:latin typeface="微软雅黑" panose="020B0503020204020204" charset="-122"/>
              <a:ea typeface="微软雅黑" panose="020B0503020204020204" charset="-122"/>
            </a:endParaRPr>
          </a:p>
        </p:txBody>
      </p:sp>
      <p:sp>
        <p:nvSpPr>
          <p:cNvPr id="7" name="圆角矩形 6"/>
          <p:cNvSpPr/>
          <p:nvPr/>
        </p:nvSpPr>
        <p:spPr>
          <a:xfrm>
            <a:off x="118745" y="690880"/>
            <a:ext cx="11925935" cy="4251325"/>
          </a:xfrm>
          <a:prstGeom prst="roundRect">
            <a:avLst>
              <a:gd name="adj" fmla="val 16667"/>
            </a:avLst>
          </a:prstGeom>
          <a:noFill/>
          <a:ln w="63500" cap="flat" cmpd="sng">
            <a:solidFill>
              <a:schemeClr val="accent4">
                <a:lumMod val="75000"/>
              </a:schemeClr>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191135" y="5300980"/>
            <a:ext cx="967740" cy="521970"/>
          </a:xfrm>
          <a:prstGeom prst="rect">
            <a:avLst/>
          </a:prstGeom>
          <a:solidFill>
            <a:srgbClr val="0070C0"/>
          </a:solidFill>
        </p:spPr>
        <p:txBody>
          <a:bodyPr wrap="square" rtlCol="0">
            <a:spAutoFit/>
          </a:bodyPr>
          <a:p>
            <a:r>
              <a:rPr kumimoji="1" lang="zh-CN" altLang="en-US" sz="2800" b="1" dirty="0">
                <a:solidFill>
                  <a:schemeClr val="lt1"/>
                </a:solidFill>
                <a:latin typeface="微软雅黑" panose="020B0503020204020204" charset="-122"/>
                <a:ea typeface="微软雅黑" panose="020B0503020204020204" charset="-122"/>
              </a:rPr>
              <a:t>翻译</a:t>
            </a:r>
            <a:endParaRPr kumimoji="1" lang="zh-CN" altLang="en-US" sz="2800" b="1" dirty="0">
              <a:solidFill>
                <a:schemeClr val="lt1"/>
              </a:solidFill>
              <a:latin typeface="微软雅黑" panose="020B0503020204020204" charset="-122"/>
              <a:ea typeface="微软雅黑" panose="020B0503020204020204" charset="-122"/>
            </a:endParaRPr>
          </a:p>
        </p:txBody>
      </p:sp>
      <p:sp>
        <p:nvSpPr>
          <p:cNvPr id="10" name="文本框 9"/>
          <p:cNvSpPr txBox="1"/>
          <p:nvPr/>
        </p:nvSpPr>
        <p:spPr>
          <a:xfrm>
            <a:off x="1198880" y="5227955"/>
            <a:ext cx="10888345" cy="1383665"/>
          </a:xfrm>
          <a:prstGeom prst="rect">
            <a:avLst/>
          </a:prstGeom>
          <a:noFill/>
        </p:spPr>
        <p:txBody>
          <a:bodyPr wrap="square" rtlCol="0">
            <a:spAutoFit/>
          </a:bodyPr>
          <a:p>
            <a:pPr algn="l">
              <a:buClrTx/>
              <a:buSzTx/>
              <a:buFontTx/>
            </a:pPr>
            <a:r>
              <a:rPr sz="2800">
                <a:latin typeface="华文中宋" panose="02010600040101010101" charset="-122"/>
                <a:ea typeface="华文中宋" panose="02010600040101010101" charset="-122"/>
                <a:cs typeface="华文中宋" panose="02010600040101010101" charset="-122"/>
              </a:rPr>
              <a:t>在发表</a:t>
            </a:r>
            <a:r>
              <a:rPr lang="zh-CN" sz="2800">
                <a:latin typeface="华文中宋" panose="02010600040101010101" charset="-122"/>
                <a:ea typeface="华文中宋" panose="02010600040101010101" charset="-122"/>
                <a:cs typeface="华文中宋" panose="02010600040101010101" charset="-122"/>
              </a:rPr>
              <a:t>于</a:t>
            </a:r>
            <a:r>
              <a:rPr sz="2800">
                <a:latin typeface="华文中宋" panose="02010600040101010101" charset="-122"/>
                <a:ea typeface="华文中宋" panose="02010600040101010101" charset="-122"/>
                <a:cs typeface="华文中宋" panose="02010600040101010101" charset="-122"/>
              </a:rPr>
              <a:t>《生态与进化》杂志上的一项研究中，科学家们发现，澳大利亚的蔗蟾</a:t>
            </a:r>
            <a:r>
              <a:rPr lang="zh-CN" sz="2800">
                <a:latin typeface="华文中宋" panose="02010600040101010101" charset="-122"/>
                <a:ea typeface="华文中宋" panose="02010600040101010101" charset="-122"/>
                <a:cs typeface="华文中宋" panose="02010600040101010101" charset="-122"/>
              </a:rPr>
              <a:t>蝌蚪</a:t>
            </a:r>
            <a:r>
              <a:rPr sz="2800">
                <a:latin typeface="华文中宋" panose="02010600040101010101" charset="-122"/>
                <a:ea typeface="华文中宋" panose="02010600040101010101" charset="-122"/>
                <a:cs typeface="华文中宋" panose="02010600040101010101" charset="-122"/>
              </a:rPr>
              <a:t>在它们自己物种的卵中检测到一种毒素后——这种毒素</a:t>
            </a:r>
            <a:r>
              <a:rPr lang="zh-CN" sz="2800">
                <a:latin typeface="华文中宋" panose="02010600040101010101" charset="-122"/>
                <a:ea typeface="华文中宋" panose="02010600040101010101" charset="-122"/>
                <a:cs typeface="华文中宋" panose="02010600040101010101" charset="-122"/>
              </a:rPr>
              <a:t>能毒死</a:t>
            </a:r>
            <a:r>
              <a:rPr sz="2800">
                <a:latin typeface="华文中宋" panose="02010600040101010101" charset="-122"/>
                <a:ea typeface="华文中宋" panose="02010600040101010101" charset="-122"/>
                <a:cs typeface="华文中宋" panose="02010600040101010101" charset="-122"/>
              </a:rPr>
              <a:t>蟾蜍</a:t>
            </a:r>
            <a:r>
              <a:rPr lang="zh-CN" sz="2800">
                <a:latin typeface="华文中宋" panose="02010600040101010101" charset="-122"/>
                <a:ea typeface="华文中宋" panose="02010600040101010101" charset="-122"/>
                <a:cs typeface="华文中宋" panose="02010600040101010101" charset="-122"/>
              </a:rPr>
              <a:t>的</a:t>
            </a:r>
            <a:r>
              <a:rPr sz="2800">
                <a:latin typeface="华文中宋" panose="02010600040101010101" charset="-122"/>
                <a:ea typeface="华文中宋" panose="02010600040101010101" charset="-122"/>
                <a:cs typeface="华文中宋" panose="02010600040101010101" charset="-122"/>
              </a:rPr>
              <a:t>捕食者——它们变得贪婪并吃掉卵和幼体。</a:t>
            </a:r>
            <a:r>
              <a:rPr sz="2400">
                <a:latin typeface="华文中宋" panose="02010600040101010101" charset="-122"/>
                <a:ea typeface="华文中宋" panose="02010600040101010101" charset="-122"/>
                <a:cs typeface="华文中宋" panose="02010600040101010101" charset="-122"/>
              </a:rPr>
              <a:t> </a:t>
            </a:r>
            <a:r>
              <a:rPr sz="2800">
                <a:latin typeface="华文中宋" panose="02010600040101010101" charset="-122"/>
                <a:ea typeface="华文中宋" panose="02010600040101010101" charset="-122"/>
              </a:rPr>
              <a:t> </a:t>
            </a:r>
            <a:endParaRPr sz="2800">
              <a:latin typeface="华文中宋" panose="02010600040101010101" charset="-122"/>
              <a:ea typeface="华文中宋" panose="02010600040101010101" charset="-122"/>
            </a:endParaRPr>
          </a:p>
        </p:txBody>
      </p:sp>
      <p:sp>
        <p:nvSpPr>
          <p:cNvPr id="16" name="文本框 15"/>
          <p:cNvSpPr txBox="1"/>
          <p:nvPr/>
        </p:nvSpPr>
        <p:spPr>
          <a:xfrm>
            <a:off x="407035" y="814070"/>
            <a:ext cx="11588115" cy="401637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algn="l"/>
            <a:r>
              <a:rPr sz="2900">
                <a:latin typeface="Times New Roman" panose="02020603050405020304" charset="0"/>
                <a:cs typeface="Times New Roman" panose="02020603050405020304" charset="0"/>
                <a:sym typeface="+mn-ea"/>
              </a:rPr>
              <a:t>In a study publish</a:t>
            </a:r>
            <a:r>
              <a:rPr lang="en-US" sz="2900">
                <a:latin typeface="Times New Roman" panose="02020603050405020304" charset="0"/>
                <a:cs typeface="Times New Roman" panose="02020603050405020304" charset="0"/>
                <a:sym typeface="+mn-ea"/>
              </a:rPr>
              <a:t>ed</a:t>
            </a:r>
            <a:r>
              <a:rPr sz="2900">
                <a:latin typeface="Times New Roman" panose="02020603050405020304" charset="0"/>
                <a:cs typeface="Times New Roman" panose="02020603050405020304" charset="0"/>
                <a:sym typeface="+mn-ea"/>
              </a:rPr>
              <a:t> in the journal </a:t>
            </a:r>
            <a:r>
              <a:rPr sz="2900" i="1">
                <a:latin typeface="Times New Roman" panose="02020603050405020304" charset="0"/>
                <a:cs typeface="Times New Roman" panose="02020603050405020304" charset="0"/>
                <a:sym typeface="+mn-ea"/>
              </a:rPr>
              <a:t>Ecology and Evolution</a:t>
            </a:r>
            <a:r>
              <a:rPr sz="2900">
                <a:latin typeface="Times New Roman" panose="02020603050405020304" charset="0"/>
                <a:cs typeface="Times New Roman" panose="02020603050405020304" charset="0"/>
                <a:sym typeface="+mn-ea"/>
              </a:rPr>
              <a:t>, scientists found that after cane toad tadpoles in Australia detect a toxin in eggs of their own species—</a:t>
            </a:r>
            <a:r>
              <a:rPr lang="en-US" sz="2900">
                <a:latin typeface="Times New Roman" panose="02020603050405020304" charset="0"/>
                <a:cs typeface="Times New Roman" panose="02020603050405020304" charset="0"/>
                <a:sym typeface="+mn-ea"/>
              </a:rPr>
              <a:t>the </a:t>
            </a:r>
            <a:r>
              <a:rPr sz="2900">
                <a:latin typeface="Times New Roman" panose="02020603050405020304" charset="0"/>
                <a:cs typeface="Times New Roman" panose="02020603050405020304" charset="0"/>
                <a:sym typeface="+mn-ea"/>
              </a:rPr>
              <a:t>same toxin that makes the toads poisonous to predators—the tadpoles become ravenous and eat the eggs and hatchlings. </a:t>
            </a:r>
            <a:endParaRPr sz="2900">
              <a:latin typeface="Times New Roman" panose="02020603050405020304" charset="0"/>
              <a:cs typeface="Times New Roman" panose="02020603050405020304" charset="0"/>
              <a:sym typeface="+mn-ea"/>
            </a:endParaRPr>
          </a:p>
          <a:p>
            <a:pPr algn="l"/>
            <a:r>
              <a:rPr lang="en-US" altLang="zh-CN" sz="2900" dirty="0">
                <a:latin typeface="华文中宋" panose="02010600040101010101" charset="-122"/>
                <a:ea typeface="华文中宋" panose="02010600040101010101" charset="-122"/>
                <a:cs typeface="宋体" panose="02010600030101010101" pitchFamily="2" charset="-122"/>
                <a:sym typeface="+mn-ea"/>
              </a:rPr>
              <a:t>分析：</a:t>
            </a:r>
            <a:r>
              <a:rPr lang="zh-CN" altLang="en-US" sz="2900" dirty="0">
                <a:latin typeface="华文中宋" panose="02010600040101010101" charset="-122"/>
                <a:ea typeface="华文中宋" panose="02010600040101010101" charset="-122"/>
                <a:cs typeface="宋体" panose="02010600030101010101" pitchFamily="2" charset="-122"/>
                <a:sym typeface="+mn-ea"/>
              </a:rPr>
              <a:t>整</a:t>
            </a:r>
            <a:r>
              <a:rPr lang="en-US" altLang="zh-CN" sz="2900" dirty="0">
                <a:latin typeface="华文中宋" panose="02010600040101010101" charset="-122"/>
                <a:ea typeface="华文中宋" panose="02010600040101010101" charset="-122"/>
                <a:cs typeface="宋体" panose="02010600030101010101" pitchFamily="2" charset="-122"/>
                <a:sym typeface="+mn-ea"/>
              </a:rPr>
              <a:t>句是一个____</a:t>
            </a:r>
            <a:r>
              <a:rPr lang="zh-CN" altLang="en-US" sz="2900" dirty="0">
                <a:latin typeface="华文中宋" panose="02010600040101010101" charset="-122"/>
                <a:ea typeface="华文中宋" panose="02010600040101010101" charset="-122"/>
                <a:cs typeface="宋体" panose="02010600030101010101" pitchFamily="2" charset="-122"/>
                <a:sym typeface="+mn-ea"/>
              </a:rPr>
              <a:t>从句</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lang="zh-CN" altLang="en-US" sz="2900" dirty="0">
                <a:latin typeface="华文中宋" panose="02010600040101010101" charset="-122"/>
                <a:ea typeface="华文中宋" panose="02010600040101010101" charset="-122"/>
                <a:cs typeface="宋体" panose="02010600030101010101" pitchFamily="2" charset="-122"/>
                <a:sym typeface="+mn-ea"/>
              </a:rPr>
              <a:t>其中，</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lang="en-US" altLang="zh-CN" sz="2900">
                <a:latin typeface="Times New Roman" panose="02020603050405020304" charset="0"/>
                <a:cs typeface="Times New Roman" panose="02020603050405020304" charset="0"/>
                <a:sym typeface="+mn-ea"/>
              </a:rPr>
              <a:t>after cane toad tadpoles ... own species</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lang="zh-CN" altLang="en-US" sz="2900" dirty="0">
                <a:latin typeface="华文中宋" panose="02010600040101010101" charset="-122"/>
                <a:ea typeface="华文中宋" panose="02010600040101010101" charset="-122"/>
                <a:cs typeface="宋体" panose="02010600030101010101" pitchFamily="2" charset="-122"/>
                <a:sym typeface="+mn-ea"/>
              </a:rPr>
              <a:t>是</a:t>
            </a:r>
            <a:r>
              <a:rPr lang="en-US" altLang="zh-CN" sz="2900" dirty="0">
                <a:latin typeface="华文中宋" panose="02010600040101010101" charset="-122"/>
                <a:ea typeface="华文中宋" panose="02010600040101010101" charset="-122"/>
                <a:cs typeface="宋体" panose="02010600030101010101" pitchFamily="2" charset="-122"/>
                <a:sym typeface="+mn-ea"/>
              </a:rPr>
              <a:t>_____________</a:t>
            </a:r>
            <a:r>
              <a:rPr lang="zh-CN" altLang="en-US" sz="2900" dirty="0">
                <a:latin typeface="华文中宋" panose="02010600040101010101" charset="-122"/>
                <a:ea typeface="华文中宋" panose="02010600040101010101" charset="-122"/>
                <a:cs typeface="宋体" panose="02010600030101010101" pitchFamily="2" charset="-122"/>
                <a:sym typeface="+mn-ea"/>
              </a:rPr>
              <a:t>；</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lang="en-US" altLang="zh-CN" sz="2900">
                <a:latin typeface="Times New Roman" panose="02020603050405020304" charset="0"/>
                <a:cs typeface="Times New Roman" panose="02020603050405020304" charset="0"/>
                <a:sym typeface="+mn-ea"/>
              </a:rPr>
              <a:t>the same toxin</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lang="zh-CN" altLang="en-US" sz="2900" dirty="0">
                <a:latin typeface="华文中宋" panose="02010600040101010101" charset="-122"/>
                <a:ea typeface="华文中宋" panose="02010600040101010101" charset="-122"/>
                <a:cs typeface="宋体" panose="02010600030101010101" pitchFamily="2" charset="-122"/>
                <a:sym typeface="+mn-ea"/>
              </a:rPr>
              <a:t>是</a:t>
            </a:r>
            <a:r>
              <a:rPr lang="en-US" altLang="zh-CN" sz="2900" dirty="0">
                <a:latin typeface="华文中宋" panose="02010600040101010101" charset="-122"/>
                <a:ea typeface="华文中宋" panose="02010600040101010101" charset="-122"/>
                <a:cs typeface="宋体" panose="02010600030101010101" pitchFamily="2" charset="-122"/>
                <a:sym typeface="+mn-ea"/>
              </a:rPr>
              <a:t>_______</a:t>
            </a:r>
            <a:r>
              <a:rPr lang="zh-CN" altLang="en-US" sz="2900" dirty="0">
                <a:latin typeface="华文中宋" panose="02010600040101010101" charset="-122"/>
                <a:ea typeface="华文中宋" panose="02010600040101010101" charset="-122"/>
                <a:cs typeface="宋体" panose="02010600030101010101" pitchFamily="2" charset="-122"/>
                <a:sym typeface="+mn-ea"/>
              </a:rPr>
              <a:t>，并且是</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sz="2900">
                <a:latin typeface="Times New Roman" panose="02020603050405020304" charset="0"/>
                <a:cs typeface="Times New Roman" panose="02020603050405020304" charset="0"/>
                <a:sym typeface="+mn-ea"/>
              </a:rPr>
              <a:t>that makes the toads poisonous to predators</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lang="zh-CN" altLang="en-US" sz="2900" dirty="0">
                <a:latin typeface="华文中宋" panose="02010600040101010101" charset="-122"/>
                <a:ea typeface="华文中宋" panose="02010600040101010101" charset="-122"/>
                <a:cs typeface="宋体" panose="02010600030101010101" pitchFamily="2" charset="-122"/>
                <a:sym typeface="+mn-ea"/>
              </a:rPr>
              <a:t>这个</a:t>
            </a:r>
            <a:r>
              <a:rPr lang="en-US" altLang="zh-CN" sz="2900" dirty="0">
                <a:latin typeface="华文中宋" panose="02010600040101010101" charset="-122"/>
                <a:ea typeface="华文中宋" panose="02010600040101010101" charset="-122"/>
                <a:cs typeface="宋体" panose="02010600030101010101" pitchFamily="2" charset="-122"/>
                <a:sym typeface="+mn-ea"/>
              </a:rPr>
              <a:t>_________</a:t>
            </a:r>
            <a:r>
              <a:rPr lang="zh-CN" altLang="en-US" sz="2900" dirty="0">
                <a:latin typeface="华文中宋" panose="02010600040101010101" charset="-122"/>
                <a:ea typeface="华文中宋" panose="02010600040101010101" charset="-122"/>
                <a:cs typeface="宋体" panose="02010600030101010101" pitchFamily="2" charset="-122"/>
                <a:sym typeface="+mn-ea"/>
              </a:rPr>
              <a:t>的</a:t>
            </a:r>
            <a:r>
              <a:rPr lang="en-US" altLang="zh-CN" sz="2900" dirty="0">
                <a:latin typeface="华文中宋" panose="02010600040101010101" charset="-122"/>
                <a:ea typeface="华文中宋" panose="02010600040101010101" charset="-122"/>
                <a:cs typeface="宋体" panose="02010600030101010101" pitchFamily="2" charset="-122"/>
                <a:sym typeface="+mn-ea"/>
              </a:rPr>
              <a:t>_______ “</a:t>
            </a:r>
            <a:r>
              <a:rPr sz="2900">
                <a:latin typeface="Times New Roman" panose="02020603050405020304" charset="0"/>
                <a:cs typeface="Times New Roman" panose="02020603050405020304" charset="0"/>
                <a:sym typeface="+mn-ea"/>
              </a:rPr>
              <a:t>published in the journal </a:t>
            </a:r>
            <a:r>
              <a:rPr sz="2900" i="1">
                <a:latin typeface="Times New Roman" panose="02020603050405020304" charset="0"/>
                <a:cs typeface="Times New Roman" panose="02020603050405020304" charset="0"/>
                <a:sym typeface="+mn-ea"/>
              </a:rPr>
              <a:t>Ecology and Evolution</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lang="zh-CN" altLang="en-US" sz="2900" dirty="0">
                <a:latin typeface="华文中宋" panose="02010600040101010101" charset="-122"/>
                <a:ea typeface="华文中宋" panose="02010600040101010101" charset="-122"/>
                <a:cs typeface="宋体" panose="02010600030101010101" pitchFamily="2" charset="-122"/>
                <a:sym typeface="+mn-ea"/>
              </a:rPr>
              <a:t>是</a:t>
            </a:r>
            <a:r>
              <a:rPr lang="en-US" altLang="zh-CN" sz="2900" dirty="0">
                <a:latin typeface="华文中宋" panose="02010600040101010101" charset="-122"/>
                <a:ea typeface="华文中宋" panose="02010600040101010101" charset="-122"/>
                <a:cs typeface="宋体" panose="02010600030101010101" pitchFamily="2" charset="-122"/>
                <a:sym typeface="+mn-ea"/>
              </a:rPr>
              <a:t>过去分词短语</a:t>
            </a:r>
            <a:r>
              <a:rPr lang="zh-CN" altLang="en-US" sz="2900" dirty="0">
                <a:latin typeface="华文中宋" panose="02010600040101010101" charset="-122"/>
                <a:ea typeface="华文中宋" panose="02010600040101010101" charset="-122"/>
                <a:cs typeface="宋体" panose="02010600030101010101" pitchFamily="2" charset="-122"/>
                <a:sym typeface="+mn-ea"/>
              </a:rPr>
              <a:t>作</a:t>
            </a:r>
            <a:endParaRPr lang="en-US" altLang="zh-CN" sz="2900" dirty="0">
              <a:effectLst/>
              <a:latin typeface="华文中宋" panose="02010600040101010101" charset="-122"/>
              <a:ea typeface="华文中宋" panose="02010600040101010101" charset="-122"/>
              <a:cs typeface="宋体" panose="02010600030101010101" pitchFamily="2" charset="-122"/>
              <a:sym typeface="+mn-ea"/>
            </a:endParaRPr>
          </a:p>
          <a:p>
            <a:pPr algn="l"/>
            <a:r>
              <a:rPr lang="en-US" altLang="zh-CN" sz="2900" dirty="0">
                <a:latin typeface="华文中宋" panose="02010600040101010101" charset="-122"/>
                <a:ea typeface="华文中宋" panose="02010600040101010101" charset="-122"/>
                <a:cs typeface="宋体" panose="02010600030101010101" pitchFamily="2" charset="-122"/>
                <a:sym typeface="+mn-ea"/>
              </a:rPr>
              <a:t>_________</a:t>
            </a:r>
            <a:r>
              <a:rPr lang="zh-CN" altLang="en-US" sz="2900" dirty="0">
                <a:latin typeface="华文中宋" panose="02010600040101010101" charset="-122"/>
                <a:ea typeface="华文中宋" panose="02010600040101010101" charset="-122"/>
                <a:cs typeface="宋体" panose="02010600030101010101" pitchFamily="2" charset="-122"/>
                <a:sym typeface="+mn-ea"/>
              </a:rPr>
              <a:t>修饰</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sz="2900">
                <a:latin typeface="Times New Roman" panose="02020603050405020304" charset="0"/>
                <a:cs typeface="Times New Roman" panose="02020603050405020304" charset="0"/>
                <a:sym typeface="+mn-ea"/>
              </a:rPr>
              <a:t>study</a:t>
            </a:r>
            <a:r>
              <a:rPr lang="en-US" altLang="zh-CN" sz="2900" dirty="0">
                <a:latin typeface="华文中宋" panose="02010600040101010101" charset="-122"/>
                <a:ea typeface="华文中宋" panose="02010600040101010101" charset="-122"/>
                <a:cs typeface="宋体" panose="02010600030101010101" pitchFamily="2" charset="-122"/>
                <a:sym typeface="+mn-ea"/>
              </a:rPr>
              <a:t>”</a:t>
            </a:r>
            <a:r>
              <a:rPr lang="zh-CN" altLang="en-US" sz="2900" dirty="0">
                <a:latin typeface="华文中宋" panose="02010600040101010101" charset="-122"/>
                <a:ea typeface="华文中宋" panose="02010600040101010101" charset="-122"/>
                <a:cs typeface="宋体" panose="02010600030101010101" pitchFamily="2" charset="-122"/>
                <a:sym typeface="+mn-ea"/>
              </a:rPr>
              <a:t>。</a:t>
            </a:r>
            <a:endParaRPr lang="zh-CN" altLang="en-US" sz="2900" dirty="0">
              <a:latin typeface="华文中宋" panose="02010600040101010101" charset="-122"/>
              <a:ea typeface="华文中宋" panose="02010600040101010101" charset="-122"/>
              <a:cs typeface="宋体" panose="02010600030101010101" pitchFamily="2" charset="-122"/>
              <a:sym typeface="+mn-ea"/>
            </a:endParaRPr>
          </a:p>
        </p:txBody>
      </p:sp>
      <p:sp>
        <p:nvSpPr>
          <p:cNvPr id="6" name="文本框 5"/>
          <p:cNvSpPr txBox="1"/>
          <p:nvPr/>
        </p:nvSpPr>
        <p:spPr>
          <a:xfrm>
            <a:off x="3287395" y="2494280"/>
            <a:ext cx="919480" cy="537210"/>
          </a:xfrm>
          <a:prstGeom prst="rect">
            <a:avLst/>
          </a:prstGeom>
          <a:noFill/>
        </p:spPr>
        <p:txBody>
          <a:bodyPr wrap="none" rtlCol="0" anchor="t">
            <a:spAutoFit/>
          </a:bodyPr>
          <a:p>
            <a:r>
              <a:rPr lang="zh-CN" altLang="en-US" sz="29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宾语</a:t>
            </a:r>
            <a:endParaRPr lang="zh-CN" altLang="en-US" sz="29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3" name="文本框 2"/>
          <p:cNvSpPr txBox="1"/>
          <p:nvPr/>
        </p:nvSpPr>
        <p:spPr>
          <a:xfrm>
            <a:off x="7247890" y="3378200"/>
            <a:ext cx="1656080" cy="537210"/>
          </a:xfrm>
          <a:prstGeom prst="rect">
            <a:avLst/>
          </a:prstGeom>
          <a:noFill/>
        </p:spPr>
        <p:txBody>
          <a:bodyPr wrap="none" rtlCol="0" anchor="t">
            <a:spAutoFit/>
          </a:bodyPr>
          <a:p>
            <a:pPr algn="l"/>
            <a:r>
              <a:rPr lang="zh-CN" altLang="en-US" sz="29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定语从句</a:t>
            </a:r>
            <a:endParaRPr lang="zh-CN" altLang="en-US" sz="29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14" name="文本框 13"/>
          <p:cNvSpPr txBox="1"/>
          <p:nvPr/>
        </p:nvSpPr>
        <p:spPr>
          <a:xfrm>
            <a:off x="2205990" y="2926715"/>
            <a:ext cx="2392680" cy="537210"/>
          </a:xfrm>
          <a:prstGeom prst="rect">
            <a:avLst/>
          </a:prstGeom>
          <a:noFill/>
        </p:spPr>
        <p:txBody>
          <a:bodyPr wrap="none" rtlCol="0" anchor="t">
            <a:spAutoFit/>
          </a:bodyPr>
          <a:p>
            <a:r>
              <a:rPr lang="zh-CN" altLang="en-US" sz="29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时间状语从句</a:t>
            </a:r>
            <a:endParaRPr lang="zh-CN" altLang="en-US" sz="29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11" name="文本框 10"/>
          <p:cNvSpPr txBox="1"/>
          <p:nvPr/>
        </p:nvSpPr>
        <p:spPr>
          <a:xfrm>
            <a:off x="8254365" y="2926715"/>
            <a:ext cx="1440815" cy="537210"/>
          </a:xfrm>
          <a:prstGeom prst="rect">
            <a:avLst/>
          </a:prstGeom>
          <a:noFill/>
        </p:spPr>
        <p:txBody>
          <a:bodyPr wrap="square" rtlCol="0" anchor="t">
            <a:spAutoFit/>
          </a:bodyPr>
          <a:p>
            <a:r>
              <a:rPr lang="zh-CN" altLang="en-US" sz="29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同位语</a:t>
            </a:r>
            <a:endParaRPr lang="zh-CN" altLang="en-US" sz="29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2" name="文本框 1"/>
          <p:cNvSpPr txBox="1"/>
          <p:nvPr/>
        </p:nvSpPr>
        <p:spPr>
          <a:xfrm>
            <a:off x="9264015" y="3358515"/>
            <a:ext cx="1325880" cy="537210"/>
          </a:xfrm>
          <a:prstGeom prst="rect">
            <a:avLst/>
          </a:prstGeom>
          <a:noFill/>
        </p:spPr>
        <p:txBody>
          <a:bodyPr wrap="square" rtlCol="0" anchor="t">
            <a:spAutoFit/>
          </a:bodyPr>
          <a:p>
            <a:pPr algn="l"/>
            <a:r>
              <a:rPr lang="zh-CN" altLang="en-US" sz="2900" dirty="0">
                <a:solidFill>
                  <a:srgbClr val="FF0000"/>
                </a:solidFill>
                <a:latin typeface="Times New Roman" panose="02020603050405020304" charset="0"/>
                <a:ea typeface="华文中宋" panose="02010600040101010101" charset="-122"/>
                <a:cs typeface="Times New Roman" panose="02020603050405020304" charset="0"/>
                <a:sym typeface="+mn-ea"/>
              </a:rPr>
              <a:t>先行词</a:t>
            </a:r>
            <a:endParaRPr lang="zh-CN" altLang="en-US" sz="2900" dirty="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5" name="文本框 4"/>
          <p:cNvSpPr txBox="1"/>
          <p:nvPr/>
        </p:nvSpPr>
        <p:spPr>
          <a:xfrm>
            <a:off x="407035" y="4271010"/>
            <a:ext cx="1656080" cy="537210"/>
          </a:xfrm>
          <a:prstGeom prst="rect">
            <a:avLst/>
          </a:prstGeom>
          <a:noFill/>
        </p:spPr>
        <p:txBody>
          <a:bodyPr wrap="none" rtlCol="0" anchor="t">
            <a:spAutoFit/>
          </a:bodyPr>
          <a:p>
            <a:pPr algn="l"/>
            <a:r>
              <a:rPr lang="zh-CN" altLang="en-US" sz="29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后置定语</a:t>
            </a:r>
            <a:endParaRPr lang="zh-CN" altLang="en-US" sz="29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1" animBg="1"/>
      <p:bldP spid="11" grpId="0"/>
      <p:bldP spid="11" grpId="1"/>
      <p:bldP spid="6" grpId="0"/>
      <p:bldP spid="14" grpId="0"/>
      <p:bldP spid="2" grpId="0"/>
      <p:bldP spid="2" grpId="1"/>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组合 4"/>
          <p:cNvGrpSpPr/>
          <p:nvPr/>
        </p:nvGrpSpPr>
        <p:grpSpPr>
          <a:xfrm>
            <a:off x="-19082" y="609"/>
            <a:ext cx="12214284" cy="6857409"/>
            <a:chOff x="-1" y="-1"/>
            <a:chExt cx="12214282" cy="6857407"/>
          </a:xfrm>
        </p:grpSpPr>
        <p:pic>
          <p:nvPicPr>
            <p:cNvPr id="256" name="图片 101" descr="图片 101"/>
            <p:cNvPicPr>
              <a:picLocks noChangeAspect="1"/>
            </p:cNvPicPr>
            <p:nvPr/>
          </p:nvPicPr>
          <p:blipFill>
            <a:blip r:embed="rId1"/>
            <a:stretch>
              <a:fillRect/>
            </a:stretch>
          </p:blipFill>
          <p:spPr>
            <a:xfrm>
              <a:off x="501650" y="1"/>
              <a:ext cx="11228128" cy="6857406"/>
            </a:xfrm>
            <a:prstGeom prst="rect">
              <a:avLst/>
            </a:prstGeom>
            <a:ln w="12700" cap="flat">
              <a:noFill/>
              <a:miter lim="400000"/>
              <a:headEnd/>
              <a:tailEnd/>
            </a:ln>
            <a:effectLst/>
          </p:spPr>
        </p:pic>
        <p:sp>
          <p:nvSpPr>
            <p:cNvPr id="257" name="矩形 2"/>
            <p:cNvSpPr/>
            <p:nvPr/>
          </p:nvSpPr>
          <p:spPr>
            <a:xfrm>
              <a:off x="-2" y="-2"/>
              <a:ext cx="514369"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sp>
          <p:nvSpPr>
            <p:cNvPr id="258" name="矩形 3"/>
            <p:cNvSpPr/>
            <p:nvPr/>
          </p:nvSpPr>
          <p:spPr>
            <a:xfrm>
              <a:off x="11699912" y="-2"/>
              <a:ext cx="514370"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grpSp>
      <p:sp>
        <p:nvSpPr>
          <p:cNvPr id="260" name="文本框 1"/>
          <p:cNvSpPr txBox="1"/>
          <p:nvPr/>
        </p:nvSpPr>
        <p:spPr>
          <a:xfrm>
            <a:off x="3142282" y="4930673"/>
            <a:ext cx="5907435" cy="1936750"/>
          </a:xfrm>
          <a:prstGeom prst="rect">
            <a:avLst/>
          </a:prstGeom>
          <a:ln w="12700">
            <a:miter lim="400000"/>
          </a:ln>
        </p:spPr>
        <p:txBody>
          <a:bodyPr lIns="45718" tIns="45718" rIns="45718" bIns="45718">
            <a:spAutoFit/>
          </a:bodyPr>
          <a:lstStyle/>
          <a:p>
            <a:pPr algn="ctr">
              <a:defRPr sz="8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t>The </a:t>
            </a:r>
            <a:r>
              <a:rPr lang="en-US"/>
              <a:t>World</a:t>
            </a:r>
            <a:endParaRPr sz="4000"/>
          </a:p>
          <a:p>
            <a:pPr algn="ctr">
              <a:defRPr sz="4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rPr lang="en-US"/>
              <a:t>July 1st</a:t>
            </a:r>
            <a:r>
              <a:t>-</a:t>
            </a:r>
            <a:r>
              <a:rPr lang="en-US"/>
              <a:t>15th</a:t>
            </a:r>
            <a:r>
              <a:t>, 2022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64795" y="3571240"/>
            <a:ext cx="11800205" cy="284543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40360" y="3646170"/>
            <a:ext cx="11818620"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Today the more than 200 million cane toads in Australia are far too many for anyone’s liking—including the toads’, whose intraspecies competition for resources has evolved a gruesome new behavior: cannibalism.</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07670" y="515810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87170" y="5137150"/>
            <a:ext cx="10612120" cy="891540"/>
          </a:xfrm>
          <a:prstGeom prst="rect">
            <a:avLst/>
          </a:prstGeom>
          <a:noFill/>
        </p:spPr>
        <p:txBody>
          <a:bodyPr wrap="square" rtlCol="0">
            <a:spAutoFit/>
          </a:bodyPr>
          <a:lstStyle/>
          <a:p>
            <a:pPr algn="l">
              <a:buClrTx/>
              <a:buSzTx/>
              <a:buFontTx/>
            </a:pPr>
            <a:r>
              <a:rPr lang="zh-CN" sz="2600">
                <a:ea typeface="华文中宋" panose="02010600040101010101" charset="-122"/>
              </a:rPr>
              <a:t>如今，</a:t>
            </a:r>
            <a:r>
              <a:rPr sz="2600">
                <a:ea typeface="华文中宋" panose="02010600040101010101" charset="-122"/>
              </a:rPr>
              <a:t>澳大利亚</a:t>
            </a:r>
            <a:r>
              <a:rPr lang="zh-CN" sz="2600">
                <a:ea typeface="华文中宋" panose="02010600040101010101" charset="-122"/>
              </a:rPr>
              <a:t>数量</a:t>
            </a:r>
            <a:r>
              <a:rPr sz="2600">
                <a:ea typeface="华文中宋" panose="02010600040101010101" charset="-122"/>
              </a:rPr>
              <a:t>超过 2 亿只</a:t>
            </a:r>
            <a:r>
              <a:rPr lang="zh-CN" sz="2600">
                <a:ea typeface="华文中宋" panose="02010600040101010101" charset="-122"/>
              </a:rPr>
              <a:t>的</a:t>
            </a:r>
            <a:r>
              <a:rPr sz="2600">
                <a:ea typeface="华文中宋" panose="02010600040101010101" charset="-122"/>
              </a:rPr>
              <a:t>蔗蟾</a:t>
            </a:r>
            <a:r>
              <a:rPr lang="zh-CN" sz="2600">
                <a:ea typeface="华文中宋" panose="02010600040101010101" charset="-122"/>
              </a:rPr>
              <a:t>另</a:t>
            </a:r>
            <a:r>
              <a:rPr sz="2600">
                <a:ea typeface="华文中宋" panose="02010600040101010101" charset="-122"/>
              </a:rPr>
              <a:t>任何人都无法接受——包括</a:t>
            </a:r>
            <a:endParaRPr sz="2600">
              <a:ea typeface="华文中宋" panose="02010600040101010101" charset="-122"/>
            </a:endParaRPr>
          </a:p>
          <a:p>
            <a:pPr algn="l">
              <a:buClrTx/>
              <a:buSzTx/>
              <a:buFontTx/>
            </a:pPr>
            <a:r>
              <a:rPr sz="2600">
                <a:ea typeface="华文中宋" panose="02010600040101010101" charset="-122"/>
              </a:rPr>
              <a:t>蔗蟾，它们的种内资源竞争已经演变成一种可怕的新行为：自相残杀。</a:t>
            </a:r>
            <a:r>
              <a:rPr sz="2400">
                <a:ea typeface="华文中宋" panose="02010600040101010101" charset="-122"/>
              </a:rPr>
              <a:t>      </a:t>
            </a:r>
            <a:r>
              <a:rPr sz="2400">
                <a:latin typeface="华文中宋" panose="02010600040101010101" charset="-122"/>
                <a:ea typeface="华文中宋" panose="02010600040101010101" charset="-122"/>
                <a:cs typeface="华文中宋" panose="02010600040101010101" charset="-122"/>
              </a:rPr>
              <a:t> </a:t>
            </a:r>
            <a:r>
              <a:rPr sz="2400">
                <a:ea typeface="华文中宋" panose="02010600040101010101" charset="-122"/>
              </a:rPr>
              <a:t>   </a:t>
            </a:r>
            <a:endParaRPr sz="24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8915" y="923290"/>
            <a:ext cx="11856085" cy="223710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268605" y="982980"/>
            <a:ext cx="11803380" cy="95313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The poisonous amphibians did little to curb the beetle population and quickly became pests, multiplying rapidly and taking a toll on native species.</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351155" y="213296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43660" y="2054860"/>
            <a:ext cx="10728325" cy="891540"/>
          </a:xfrm>
          <a:prstGeom prst="rect">
            <a:avLst/>
          </a:prstGeom>
          <a:noFill/>
        </p:spPr>
        <p:txBody>
          <a:bodyPr wrap="square" rtlCol="0">
            <a:spAutoFit/>
          </a:bodyPr>
          <a:lstStyle/>
          <a:p>
            <a:pPr algn="l">
              <a:buClrTx/>
              <a:buSzTx/>
              <a:buFontTx/>
            </a:pPr>
            <a:r>
              <a:rPr lang="zh-CN" sz="2600">
                <a:ea typeface="华文中宋" panose="02010600040101010101" charset="-122"/>
                <a:cs typeface="Times New Roman" panose="02020603050405020304" charset="0"/>
              </a:rPr>
              <a:t>这种</a:t>
            </a:r>
            <a:r>
              <a:rPr sz="2600">
                <a:ea typeface="华文中宋" panose="02010600040101010101" charset="-122"/>
                <a:cs typeface="Times New Roman" panose="02020603050405020304" charset="0"/>
              </a:rPr>
              <a:t>有毒的两栖动物几乎没有遏制甲虫的数量，很快就变成了害虫，迅速繁殖并对本地物种造成了伤害。</a:t>
            </a:r>
            <a:r>
              <a:rPr sz="2600">
                <a:latin typeface="Times New Roman" panose="02020603050405020304" charset="0"/>
                <a:ea typeface="华文中宋" panose="02010600040101010101" charset="-122"/>
                <a:cs typeface="Times New Roman" panose="02020603050405020304" charset="0"/>
              </a:rPr>
              <a:t> </a:t>
            </a:r>
            <a:r>
              <a:rPr sz="2400">
                <a:latin typeface="Times New Roman" panose="02020603050405020304" charset="0"/>
                <a:ea typeface="华文中宋" panose="02010600040101010101" charset="-122"/>
                <a:cs typeface="Times New Roman" panose="02020603050405020304" charset="0"/>
              </a:rPr>
              <a:t> </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62275" y="154940"/>
            <a:ext cx="6269355" cy="553085"/>
          </a:xfrm>
          <a:prstGeom prst="rect">
            <a:avLst/>
          </a:prstGeom>
          <a:noFill/>
        </p:spPr>
        <p:txBody>
          <a:bodyPr wrap="none" rtlCol="0" anchor="t">
            <a:spAutoFit/>
          </a:bodyPr>
          <a:p>
            <a:pPr algn="ct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5. BBC新闻听写填空 0</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7</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01</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/22      </a:t>
            </a:r>
            <a:endPar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endParaRPr>
          </a:p>
        </p:txBody>
      </p:sp>
      <p:pic>
        <p:nvPicPr>
          <p:cNvPr id="101" name="图片 100"/>
          <p:cNvPicPr>
            <a:picLocks noChangeAspect="1"/>
          </p:cNvPicPr>
          <p:nvPr/>
        </p:nvPicPr>
        <p:blipFill>
          <a:blip r:embed="rId1"/>
          <a:stretch>
            <a:fillRect/>
          </a:stretch>
        </p:blipFill>
        <p:spPr>
          <a:xfrm>
            <a:off x="848995" y="889635"/>
            <a:ext cx="10495280" cy="590359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文本框 15"/>
          <p:cNvSpPr txBox="1"/>
          <p:nvPr/>
        </p:nvSpPr>
        <p:spPr>
          <a:xfrm>
            <a:off x="104775" y="473075"/>
            <a:ext cx="11972290" cy="6322695"/>
          </a:xfrm>
          <a:prstGeom prst="rect">
            <a:avLst/>
          </a:prstGeom>
          <a:ln w="12700">
            <a:miter lim="400000"/>
          </a:ln>
        </p:spPr>
        <p:txBody>
          <a:bodyPr wrap="square" lIns="45718" tIns="45718" rIns="45718" bIns="45718">
            <a:spAutoFit/>
          </a:bodyPr>
          <a:lstStyle/>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700">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Talks are expected to start in Qatar today in a renewed effort to </a:t>
            </a:r>
            <a:r>
              <a:rPr lang="en-US" altLang="zh-CN" sz="2700">
                <a:solidFill>
                  <a:srgbClr val="0000FF"/>
                </a:solidFill>
                <a:latin typeface="Times New Roman" panose="02020603050405020304" charset="0"/>
                <a:ea typeface="+mj-ea"/>
                <a:cs typeface="Times New Roman" panose="02020603050405020304" charset="0"/>
              </a:rPr>
              <a:t>revive </a:t>
            </a:r>
            <a:r>
              <a:rPr sz="2700">
                <a:latin typeface="Times New Roman" panose="02020603050405020304" charset="0"/>
                <a:cs typeface="Times New Roman" panose="02020603050405020304" charset="0"/>
              </a:rPr>
              <a:t>the international deal on Iran</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s </a:t>
            </a:r>
            <a:r>
              <a:rPr lang="en-US" sz="2700">
                <a:latin typeface="Times New Roman" panose="02020603050405020304" charset="0"/>
                <a:cs typeface="Times New Roman" panose="02020603050405020304" charset="0"/>
              </a:rPr>
              <a:t>______________</a:t>
            </a:r>
            <a:r>
              <a:rPr sz="2700">
                <a:latin typeface="Times New Roman" panose="02020603050405020304" charset="0"/>
                <a:cs typeface="Times New Roman" panose="02020603050405020304" charset="0"/>
              </a:rPr>
              <a:t>. Discussions in Vienna on the 2015 Agreement have been stored since March. The latest </a:t>
            </a:r>
            <a:r>
              <a:rPr lang="en-US" sz="2700">
                <a:latin typeface="Times New Roman" panose="02020603050405020304" charset="0"/>
                <a:cs typeface="Times New Roman" panose="02020603050405020304" charset="0"/>
              </a:rPr>
              <a:t>_______ </a:t>
            </a:r>
            <a:r>
              <a:rPr sz="2700">
                <a:latin typeface="Times New Roman" panose="02020603050405020304" charset="0"/>
                <a:cs typeface="Times New Roman" panose="02020603050405020304" charset="0"/>
              </a:rPr>
              <a:t>talks follow an </a:t>
            </a:r>
            <a:r>
              <a:rPr lang="en-US" sz="2700">
                <a:latin typeface="Times New Roman" panose="02020603050405020304" charset="0"/>
                <a:cs typeface="Times New Roman" panose="02020603050405020304" charset="0"/>
              </a:rPr>
              <a:t>__________ </a:t>
            </a:r>
            <a:r>
              <a:rPr sz="2700">
                <a:latin typeface="Times New Roman" panose="02020603050405020304" charset="0"/>
                <a:cs typeface="Times New Roman" panose="02020603050405020304" charset="0"/>
              </a:rPr>
              <a:t>visit by the European foreign policy chief Josep Borrell to Iran on Saturday.</a:t>
            </a:r>
            <a:endParaRPr sz="27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700">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Sri Lanka</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s government has announced that it will allow firms from oil-producing countries to </a:t>
            </a:r>
            <a:r>
              <a:rPr lang="en-US" sz="2700">
                <a:latin typeface="Times New Roman" panose="02020603050405020304" charset="0"/>
                <a:cs typeface="Times New Roman" panose="02020603050405020304" charset="0"/>
              </a:rPr>
              <a:t>_____________</a:t>
            </a:r>
            <a:r>
              <a:rPr sz="2700">
                <a:latin typeface="Times New Roman" panose="02020603050405020304" charset="0"/>
                <a:cs typeface="Times New Roman" panose="02020603050405020304" charset="0"/>
              </a:rPr>
              <a:t> fuel in Sri Lanka. It</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s the latest attempt to </a:t>
            </a:r>
            <a:r>
              <a:rPr lang="en-US" altLang="zh-CN" sz="2700">
                <a:solidFill>
                  <a:srgbClr val="0000FF"/>
                </a:solidFill>
                <a:latin typeface="Times New Roman" panose="02020603050405020304" charset="0"/>
                <a:ea typeface="+mj-ea"/>
                <a:cs typeface="Times New Roman" panose="02020603050405020304" charset="0"/>
              </a:rPr>
              <a:t>tackle </a:t>
            </a:r>
            <a:r>
              <a:rPr sz="2700">
                <a:latin typeface="Times New Roman" panose="02020603050405020304" charset="0"/>
                <a:cs typeface="Times New Roman" panose="02020603050405020304" charset="0"/>
              </a:rPr>
              <a:t>the worst economic crisis in the country</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s history since </a:t>
            </a:r>
            <a:r>
              <a:rPr lang="en-US" sz="2700">
                <a:latin typeface="Times New Roman" panose="02020603050405020304" charset="0"/>
                <a:cs typeface="Times New Roman" panose="02020603050405020304" charset="0"/>
              </a:rPr>
              <a:t>____________</a:t>
            </a:r>
            <a:r>
              <a:rPr sz="2700">
                <a:latin typeface="Times New Roman" panose="02020603050405020304" charset="0"/>
                <a:cs typeface="Times New Roman" panose="02020603050405020304" charset="0"/>
              </a:rPr>
              <a:t>. The energy minister said the companies would be chosen on the basis of their ability to operate without </a:t>
            </a:r>
            <a:r>
              <a:rPr lang="en-US" sz="2700">
                <a:latin typeface="Times New Roman" panose="02020603050405020304" charset="0"/>
                <a:cs typeface="Times New Roman" panose="02020603050405020304" charset="0"/>
              </a:rPr>
              <a:t>_______ </a:t>
            </a:r>
            <a:r>
              <a:rPr sz="2700">
                <a:latin typeface="Times New Roman" panose="02020603050405020304" charset="0"/>
                <a:cs typeface="Times New Roman" panose="02020603050405020304" charset="0"/>
              </a:rPr>
              <a:t>any foreign exchange in their central bank, which is nearly </a:t>
            </a:r>
            <a:r>
              <a:rPr lang="en-US" sz="2700">
                <a:latin typeface="Times New Roman" panose="02020603050405020304" charset="0"/>
                <a:cs typeface="Times New Roman" panose="02020603050405020304" charset="0"/>
              </a:rPr>
              <a:t>_________</a:t>
            </a:r>
            <a:r>
              <a:rPr sz="2700">
                <a:latin typeface="Times New Roman" panose="02020603050405020304" charset="0"/>
                <a:cs typeface="Times New Roman" panose="02020603050405020304" charset="0"/>
              </a:rPr>
              <a:t> foreign currency reserves.</a:t>
            </a:r>
            <a:endParaRPr sz="27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700">
                <a:latin typeface="Times New Roman" panose="02020603050405020304" charset="0"/>
                <a:cs typeface="Times New Roman" panose="02020603050405020304" charset="0"/>
              </a:rPr>
              <a:t>     </a:t>
            </a:r>
            <a:r>
              <a:rPr sz="2700">
                <a:latin typeface="Times New Roman" panose="02020603050405020304" charset="0"/>
                <a:cs typeface="Times New Roman" panose="02020603050405020304" charset="0"/>
              </a:rPr>
              <a:t>The supreme court in the Philippines has </a:t>
            </a:r>
            <a:r>
              <a:rPr lang="en-US" sz="2700">
                <a:latin typeface="Times New Roman" panose="02020603050405020304" charset="0"/>
                <a:cs typeface="Times New Roman" panose="02020603050405020304" charset="0"/>
              </a:rPr>
              <a:t>_______ </a:t>
            </a:r>
            <a:r>
              <a:rPr sz="2700">
                <a:latin typeface="Times New Roman" panose="02020603050405020304" charset="0"/>
                <a:cs typeface="Times New Roman" panose="02020603050405020304" charset="0"/>
              </a:rPr>
              <a:t>an attempt to stop the inauguration of Ferdinand Marcos Jr. as the country</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s next president. Petitioners </a:t>
            </a:r>
            <a:r>
              <a:rPr lang="en-US" sz="2700">
                <a:latin typeface="Times New Roman" panose="02020603050405020304" charset="0"/>
                <a:cs typeface="Times New Roman" panose="02020603050405020304" charset="0"/>
              </a:rPr>
              <a:t>______ </a:t>
            </a:r>
            <a:r>
              <a:rPr sz="2700">
                <a:latin typeface="Times New Roman" panose="02020603050405020304" charset="0"/>
                <a:cs typeface="Times New Roman" panose="02020603050405020304" charset="0"/>
              </a:rPr>
              <a:t>that Mr Marcos shouldn</a:t>
            </a:r>
            <a:r>
              <a:rPr lang="en-US" sz="2700">
                <a:latin typeface="Times New Roman" panose="02020603050405020304" charset="0"/>
                <a:cs typeface="Times New Roman" panose="02020603050405020304" charset="0"/>
              </a:rPr>
              <a:t>’</a:t>
            </a:r>
            <a:r>
              <a:rPr sz="2700">
                <a:latin typeface="Times New Roman" panose="02020603050405020304" charset="0"/>
                <a:cs typeface="Times New Roman" panose="02020603050405020304" charset="0"/>
              </a:rPr>
              <a:t>t have been allowed to run because of his conviction for </a:t>
            </a:r>
            <a:r>
              <a:rPr lang="en-US" sz="2700">
                <a:latin typeface="Times New Roman" panose="02020603050405020304" charset="0"/>
                <a:cs typeface="Times New Roman" panose="02020603050405020304" charset="0"/>
              </a:rPr>
              <a:t>______ </a:t>
            </a:r>
            <a:r>
              <a:rPr sz="2700">
                <a:latin typeface="Times New Roman" panose="02020603050405020304" charset="0"/>
                <a:cs typeface="Times New Roman" panose="02020603050405020304" charset="0"/>
              </a:rPr>
              <a:t>to file tax returns for four years. This took place in the 1980s.</a:t>
            </a:r>
            <a:endParaRPr sz="2700">
              <a:latin typeface="Times New Roman" panose="02020603050405020304" charset="0"/>
              <a:cs typeface="Times New Roman" panose="02020603050405020304" charset="0"/>
            </a:endParaRPr>
          </a:p>
        </p:txBody>
      </p:sp>
      <p:pic>
        <p:nvPicPr>
          <p:cNvPr id="304" name="AP News Minute 03.15.22" descr="AP News Minute 03.15.22"/>
          <p:cNvPicPr/>
          <p:nvPr>
            <a:audioFile r:link="rId1"/>
            <p:extLst>
              <p:ext uri="{DAA4B4D4-6D71-4841-9C94-3DE7FCFB9230}">
                <p14:media xmlns:p14="http://schemas.microsoft.com/office/powerpoint/2010/main" r:embed="rId2"/>
              </p:ext>
            </p:extLst>
          </p:nvPr>
        </p:nvPicPr>
        <p:blipFill>
          <a:blip r:embed="rId3"/>
          <a:stretch>
            <a:fillRect/>
          </a:stretch>
        </p:blipFill>
        <p:spPr>
          <a:xfrm>
            <a:off x="11562080" y="6238875"/>
            <a:ext cx="1" cy="1"/>
          </a:xfrm>
          <a:prstGeom prst="rect">
            <a:avLst/>
          </a:prstGeom>
          <a:ln w="12700">
            <a:miter lim="400000"/>
            <a:headEnd/>
            <a:tailEnd/>
          </a:ln>
        </p:spPr>
      </p:pic>
      <p:sp>
        <p:nvSpPr>
          <p:cNvPr id="2" name="文本框 16"/>
          <p:cNvSpPr txBox="1"/>
          <p:nvPr/>
        </p:nvSpPr>
        <p:spPr>
          <a:xfrm>
            <a:off x="0" y="0"/>
            <a:ext cx="1326515" cy="428625"/>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sz="2200"/>
              <a:t>听力填空</a:t>
            </a:r>
            <a:r>
              <a:rPr lang="en-US" sz="2200"/>
              <a:t> </a:t>
            </a:r>
            <a:endParaRPr lang="en-US" sz="2200"/>
          </a:p>
        </p:txBody>
      </p:sp>
      <p:sp>
        <p:nvSpPr>
          <p:cNvPr id="5" name="文本框 4"/>
          <p:cNvSpPr txBox="1"/>
          <p:nvPr/>
        </p:nvSpPr>
        <p:spPr>
          <a:xfrm>
            <a:off x="4007485" y="925830"/>
            <a:ext cx="240030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nuclear program</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6" name="文本框 5"/>
          <p:cNvSpPr txBox="1"/>
          <p:nvPr/>
        </p:nvSpPr>
        <p:spPr>
          <a:xfrm>
            <a:off x="191135" y="1756410"/>
            <a:ext cx="186563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unexpected </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7" name="文本框 6"/>
          <p:cNvSpPr txBox="1"/>
          <p:nvPr/>
        </p:nvSpPr>
        <p:spPr>
          <a:xfrm>
            <a:off x="1919605" y="2980055"/>
            <a:ext cx="314325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import and sell</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8" name="文本框 7"/>
          <p:cNvSpPr txBox="1"/>
          <p:nvPr/>
        </p:nvSpPr>
        <p:spPr>
          <a:xfrm>
            <a:off x="7391400" y="3395345"/>
            <a:ext cx="197358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independence</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9" name="文本框 8"/>
          <p:cNvSpPr txBox="1"/>
          <p:nvPr/>
        </p:nvSpPr>
        <p:spPr>
          <a:xfrm>
            <a:off x="6311900" y="5085080"/>
            <a:ext cx="152717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rejected </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0" name="文本框 9"/>
          <p:cNvSpPr txBox="1"/>
          <p:nvPr/>
        </p:nvSpPr>
        <p:spPr>
          <a:xfrm>
            <a:off x="119380" y="5894070"/>
            <a:ext cx="100711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argued </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1" name="文本框 10"/>
          <p:cNvSpPr txBox="1"/>
          <p:nvPr/>
        </p:nvSpPr>
        <p:spPr>
          <a:xfrm>
            <a:off x="1343660" y="4220845"/>
            <a:ext cx="199771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seeking </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713740" y="6309360"/>
            <a:ext cx="284289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failing </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24" name="文本框 23"/>
          <p:cNvSpPr txBox="1"/>
          <p:nvPr/>
        </p:nvSpPr>
        <p:spPr>
          <a:xfrm>
            <a:off x="191135" y="4653280"/>
            <a:ext cx="152717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run out of</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25" name="文本框 24"/>
          <p:cNvSpPr txBox="1"/>
          <p:nvPr/>
        </p:nvSpPr>
        <p:spPr>
          <a:xfrm>
            <a:off x="7463790" y="1341120"/>
            <a:ext cx="152717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indirect </a:t>
            </a:r>
            <a:endParaRPr kumimoji="0" 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pic>
        <p:nvPicPr>
          <p:cNvPr id="26" name="BBC 07.01.22">
            <a:hlinkClick r:id="" action="ppaction://media"/>
          </p:cNvPr>
          <p:cNvPicPr/>
          <p:nvPr>
            <a:audioFile r:link="rId4"/>
            <p:extLst>
              <p:ext uri="{DAA4B4D4-6D71-4841-9C94-3DE7FCFB9230}">
                <p14:media xmlns:p14="http://schemas.microsoft.com/office/powerpoint/2010/main" r:embed="rId5"/>
              </p:ext>
            </p:extLst>
          </p:nvPr>
        </p:nvPicPr>
        <p:blipFill>
          <a:blip r:embed="rId3"/>
          <a:stretch>
            <a:fillRect/>
          </a:stretch>
        </p:blipFill>
        <p:spPr>
          <a:xfrm>
            <a:off x="11424285" y="6238875"/>
            <a:ext cx="619125" cy="61912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0">
              <p:cMediaNode numSld="1" showWhenStopped="0">
                <p:cTn id="53" fill="hold" display="0">
                  <p:stCondLst>
                    <p:cond delay="indefinite"/>
                  </p:stCondLst>
                </p:cTn>
                <p:tgtEl>
                  <p:spTgt spid="304"/>
                </p:tgtEl>
              </p:cMediaNode>
            </p:audio>
            <p:audio>
              <p:cMediaNode>
                <p:cTn id="54" fill="hold" display="1">
                  <p:stCondLst>
                    <p:cond delay="indefinite"/>
                  </p:stCondLst>
                  <p:endCondLst>
                    <p:cond evt="onStopAudio">
                      <p:tgtEl>
                        <p:sldTgt/>
                      </p:tgtEl>
                    </p:cond>
                  </p:endCondLst>
                </p:cTn>
                <p:tgtEl>
                  <p:spTgt spid="26"/>
                </p:tgtEl>
              </p:cMediaNode>
            </p:audio>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24" grpId="0" bldLvl="0" animBg="1"/>
      <p:bldP spid="2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46990" y="542290"/>
            <a:ext cx="12178030" cy="465836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3333FF"/>
                </a:solidFill>
                <a:latin typeface="Times New Roman" panose="02020603050405020304" charset="0"/>
                <a:cs typeface="Times New Roman" panose="02020603050405020304" charset="0"/>
                <a:sym typeface="+mn-ea"/>
              </a:rPr>
              <a:t>revive</a:t>
            </a:r>
            <a:r>
              <a:rPr lang="en-US" altLang="zh-CN" sz="2800">
                <a:latin typeface="Times New Roman" panose="02020603050405020304" charset="0"/>
                <a:ea typeface="华文中宋" panose="02010600040101010101" charset="-122"/>
                <a:cs typeface="Times New Roman" panose="02020603050405020304" charset="0"/>
                <a:sym typeface="+mn-ea"/>
              </a:rPr>
              <a:t>: to make sth start being used or done again    </a:t>
            </a:r>
            <a:r>
              <a:rPr lang="zh-CN" altLang="en-US" sz="2800">
                <a:latin typeface="Times New Roman" panose="02020603050405020304" charset="0"/>
                <a:ea typeface="华文中宋" panose="02010600040101010101" charset="-122"/>
                <a:cs typeface="Times New Roman" panose="02020603050405020304" charset="0"/>
                <a:sym typeface="+mn-ea"/>
              </a:rPr>
              <a:t>重新使用；使重做</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 She has been trying to revive the debate over equal pay.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她一直在设法再次展开同工同酬的辩论</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mj-ea"/>
            </a:pPr>
            <a:r>
              <a:rPr lang="en-US" altLang="zh-CN" sz="28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tackle</a:t>
            </a:r>
            <a:r>
              <a:rPr lang="en-US" altLang="zh-CN" sz="2800"/>
              <a:t>:</a:t>
            </a:r>
            <a:r>
              <a:rPr lang="en-US" altLang="zh-CN" sz="2800">
                <a:latin typeface="Times New Roman" panose="02020603050405020304" charset="0"/>
                <a:cs typeface="Times New Roman" panose="02020603050405020304" charset="0"/>
              </a:rPr>
              <a:t> to make a determined effort to deal with a difficult problem or situation    </a:t>
            </a:r>
            <a:endParaRPr lang="en-US" altLang="zh-CN" sz="28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pP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ea typeface="华文中宋" panose="02010600040101010101" charset="-122"/>
                <a:cs typeface="Times New Roman" panose="02020603050405020304" charset="0"/>
              </a:rPr>
              <a:t>应付，处理，解决（难题或局面）</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 The first reason to tackle these problems is to save children’s lives.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ea typeface="华文中宋" panose="02010600040101010101" charset="-122"/>
                <a:sym typeface="+mn-ea"/>
              </a:rPr>
              <a:t>       </a:t>
            </a:r>
            <a:r>
              <a:rPr lang="zh-CN" altLang="en-US" sz="2800">
                <a:ea typeface="华文中宋" panose="02010600040101010101" charset="-122"/>
                <a:sym typeface="+mn-ea"/>
              </a:rPr>
              <a:t>果断处理这些问题的首要原因是为了挽救孩子们的生命</a:t>
            </a:r>
            <a:r>
              <a:rPr sz="2800">
                <a:ea typeface="华文中宋" panose="02010600040101010101" charset="-122"/>
                <a:sym typeface="+mn-ea"/>
              </a:rPr>
              <a:t>。</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53975" y="5890895"/>
            <a:ext cx="4974590"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Firemen later tackled the big fire.</a:t>
            </a:r>
            <a:endParaRPr lang="zh-CN" altLang="en-US"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901190" y="2133600"/>
            <a:ext cx="4615815" cy="521970"/>
          </a:xfrm>
          <a:prstGeom prst="rect">
            <a:avLst/>
          </a:prstGeom>
          <a:noFill/>
        </p:spPr>
        <p:txBody>
          <a:bodyPr wrap="square" rtlCol="0" anchor="t">
            <a:spAutoFit/>
          </a:bodyPr>
          <a:lstStyle/>
          <a:p>
            <a:r>
              <a:rPr lang="zh-CN" altLang="en-US" sz="2800">
                <a:ea typeface="华文中宋" panose="02010600040101010101" charset="-122"/>
              </a:rPr>
              <a:t>应该恢复这一独特的风俗。  </a:t>
            </a:r>
            <a:endParaRPr lang="zh-CN" altLang="en-US" sz="2800">
              <a:ea typeface="华文中宋" panose="02010600040101010101" charset="-122"/>
            </a:endParaRPr>
          </a:p>
        </p:txBody>
      </p:sp>
      <p:cxnSp>
        <p:nvCxnSpPr>
          <p:cNvPr id="3145728" name="直接连接符 8"/>
          <p:cNvCxnSpPr/>
          <p:nvPr/>
        </p:nvCxnSpPr>
        <p:spPr>
          <a:xfrm flipV="1">
            <a:off x="67310" y="3070225"/>
            <a:ext cx="5740400" cy="171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05410" y="6381750"/>
            <a:ext cx="4910455" cy="508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2687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960880" y="5373370"/>
            <a:ext cx="6499860" cy="521970"/>
          </a:xfrm>
          <a:prstGeom prst="rect">
            <a:avLst/>
          </a:prstGeom>
          <a:noFill/>
        </p:spPr>
        <p:txBody>
          <a:bodyPr wrap="square" rtlCol="0" anchor="t">
            <a:spAutoFit/>
          </a:bodyPr>
          <a:p>
            <a:pPr algn="l"/>
            <a:r>
              <a:rPr lang="zh-CN" altLang="en-US" sz="2800">
                <a:ea typeface="华文中宋" panose="02010600040101010101" charset="-122"/>
                <a:sym typeface="+mn-ea"/>
              </a:rPr>
              <a:t>消防队员们后来扑灭了这场大火</a:t>
            </a:r>
            <a:r>
              <a:rPr sz="2800">
                <a:ea typeface="华文中宋" panose="02010600040101010101" charset="-122"/>
                <a:sym typeface="+mn-ea"/>
              </a:rPr>
              <a:t>。</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39065" y="2098040"/>
            <a:ext cx="1605280"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105410" y="2617470"/>
            <a:ext cx="5666105"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pPr algn="l"/>
            <a:r>
              <a:rPr lang="en-US" sz="2800"/>
              <a:t>This unique custom should be revived.</a:t>
            </a:r>
            <a:endParaRPr lang="en-US" sz="2800"/>
          </a:p>
        </p:txBody>
      </p:sp>
      <p:sp>
        <p:nvSpPr>
          <p:cNvPr id="5" name="文本框 4"/>
          <p:cNvSpPr txBox="1"/>
          <p:nvPr/>
        </p:nvSpPr>
        <p:spPr>
          <a:xfrm>
            <a:off x="119380" y="5374005"/>
            <a:ext cx="1624965"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文本框 8"/>
          <p:cNvSpPr txBox="1"/>
          <p:nvPr/>
        </p:nvSpPr>
        <p:spPr>
          <a:xfrm>
            <a:off x="279400" y="981710"/>
            <a:ext cx="11714480" cy="1337945"/>
          </a:xfrm>
          <a:prstGeom prst="rect">
            <a:avLst/>
          </a:prstGeom>
          <a:ln w="12700">
            <a:miter lim="400000"/>
          </a:ln>
        </p:spPr>
        <p:txBody>
          <a:bodyPr wrap="square" lIns="45719" rIns="45719">
            <a:spAutoFit/>
          </a:bodyPr>
          <a:lstStyle>
            <a:lvl1pPr>
              <a:defRPr sz="2800">
                <a:latin typeface="Times New Roman" panose="02020603050405020304"/>
                <a:ea typeface="Times New Roman" panose="02020603050405020304"/>
                <a:cs typeface="Times New Roman" panose="02020603050405020304"/>
                <a:sym typeface="Times New Roman" panose="02020603050405020304"/>
              </a:defRPr>
            </a:lvl1pPr>
          </a:lstStyle>
          <a:p>
            <a:r>
              <a:rPr sz="2700"/>
              <a:t>The energy minister said the companies would be chosen on the basis of their ability to operate without seeking any foreign exchange in their central bank, which is nearly run out of foreign currency reserves.</a:t>
            </a:r>
            <a:endParaRPr sz="2700"/>
          </a:p>
        </p:txBody>
      </p:sp>
      <p:sp>
        <p:nvSpPr>
          <p:cNvPr id="291" name="文本框 16"/>
          <p:cNvSpPr txBox="1"/>
          <p:nvPr/>
        </p:nvSpPr>
        <p:spPr>
          <a:xfrm>
            <a:off x="0" y="-1"/>
            <a:ext cx="1670050" cy="521970"/>
          </a:xfrm>
          <a:prstGeom prst="rect">
            <a:avLst/>
          </a:prstGeom>
          <a:solidFill>
            <a:schemeClr val="accent6"/>
          </a:solidFill>
          <a:ln w="12700">
            <a:miter lim="400000"/>
          </a:ln>
        </p:spPr>
        <p:txBody>
          <a:bodyPr lIns="45719" rIns="45719">
            <a:spAutoFit/>
          </a:bodyPr>
          <a:lstStyle>
            <a:lvl1pPr algn="ctr">
              <a:defRPr sz="2800" b="1">
                <a:solidFill>
                  <a:srgbClr val="FFFFFF"/>
                </a:solidFill>
                <a:latin typeface="+mn-lt"/>
                <a:ea typeface="+mn-ea"/>
                <a:cs typeface="+mn-cs"/>
                <a:sym typeface="Helvetica"/>
              </a:defRPr>
            </a:lvl1pPr>
          </a:lstStyle>
          <a:p>
            <a:pPr>
              <a:defRPr>
                <a:latin typeface="+mj-lt"/>
                <a:ea typeface="+mj-ea"/>
                <a:cs typeface="+mj-cs"/>
                <a:sym typeface="Calibri" panose="020F0502020204030204"/>
              </a:defRPr>
            </a:pPr>
            <a:r>
              <a:rPr>
                <a:latin typeface="微软雅黑" panose="020B0503020204020204" charset="-122"/>
                <a:ea typeface="微软雅黑" panose="020B0503020204020204" charset="-122"/>
                <a:cs typeface="+mn-cs"/>
                <a:sym typeface="Helvetica"/>
              </a:rPr>
              <a:t>句子翻译</a:t>
            </a:r>
            <a:endParaRPr>
              <a:latin typeface="微软雅黑" panose="020B0503020204020204" charset="-122"/>
              <a:ea typeface="微软雅黑" panose="020B0503020204020204" charset="-122"/>
              <a:cs typeface="+mn-cs"/>
              <a:sym typeface="Helvetica"/>
            </a:endParaRPr>
          </a:p>
        </p:txBody>
      </p:sp>
      <p:sp>
        <p:nvSpPr>
          <p:cNvPr id="296" name="文本框 1"/>
          <p:cNvSpPr txBox="1"/>
          <p:nvPr/>
        </p:nvSpPr>
        <p:spPr>
          <a:xfrm>
            <a:off x="263525" y="2493010"/>
            <a:ext cx="905510" cy="460375"/>
          </a:xfrm>
          <a:prstGeom prst="rect">
            <a:avLst/>
          </a:prstGeom>
          <a:solidFill>
            <a:srgbClr val="0070C0"/>
          </a:solidFill>
          <a:ln w="12700">
            <a:miter lim="400000"/>
          </a:ln>
        </p:spPr>
        <p:txBody>
          <a:bodyPr wrap="square" lIns="45719" rIns="45719">
            <a:spAutoFit/>
          </a:bodyPr>
          <a:lstStyle>
            <a:lvl1pPr algn="ctr">
              <a:defRPr sz="2400" b="1">
                <a:solidFill>
                  <a:srgbClr val="FFFFFF"/>
                </a:solidFill>
                <a:latin typeface="+mn-lt"/>
                <a:ea typeface="+mn-ea"/>
                <a:cs typeface="+mn-cs"/>
                <a:sym typeface="Helvetica"/>
              </a:defRPr>
            </a:lvl1pPr>
          </a:lstStyle>
          <a:p>
            <a:pPr>
              <a:defRPr>
                <a:latin typeface="+mj-lt"/>
                <a:ea typeface="+mj-ea"/>
                <a:cs typeface="+mj-cs"/>
                <a:sym typeface="Calibri" panose="020F0502020204030204"/>
              </a:defRPr>
            </a:pPr>
            <a:r>
              <a:rPr>
                <a:latin typeface="微软雅黑" panose="020B0503020204020204" charset="-122"/>
                <a:ea typeface="微软雅黑" panose="020B0503020204020204" charset="-122"/>
                <a:cs typeface="+mn-cs"/>
                <a:sym typeface="Helvetica"/>
              </a:rPr>
              <a:t>翻译</a:t>
            </a:r>
            <a:endParaRPr>
              <a:latin typeface="微软雅黑" panose="020B0503020204020204" charset="-122"/>
              <a:ea typeface="微软雅黑" panose="020B0503020204020204" charset="-122"/>
              <a:cs typeface="+mn-cs"/>
              <a:sym typeface="Helvetica"/>
            </a:endParaRPr>
          </a:p>
        </p:txBody>
      </p:sp>
      <p:sp>
        <p:nvSpPr>
          <p:cNvPr id="297" name="圆角矩形 3"/>
          <p:cNvSpPr/>
          <p:nvPr/>
        </p:nvSpPr>
        <p:spPr>
          <a:xfrm>
            <a:off x="142875" y="869950"/>
            <a:ext cx="11928475" cy="2655570"/>
          </a:xfrm>
          <a:prstGeom prst="roundRect">
            <a:avLst>
              <a:gd name="adj" fmla="val 14620"/>
            </a:avLst>
          </a:prstGeom>
          <a:ln w="63500">
            <a:solidFill>
              <a:schemeClr val="accent2"/>
            </a:solidFill>
          </a:ln>
        </p:spPr>
        <p:txBody>
          <a:bodyPr lIns="0" tIns="0" rIns="0" bIns="0"/>
          <a:lstStyle/>
          <a:p/>
        </p:txBody>
      </p:sp>
      <p:sp>
        <p:nvSpPr>
          <p:cNvPr id="298" name="文本框 9"/>
          <p:cNvSpPr txBox="1"/>
          <p:nvPr/>
        </p:nvSpPr>
        <p:spPr>
          <a:xfrm>
            <a:off x="1311275" y="2493010"/>
            <a:ext cx="10765155" cy="810260"/>
          </a:xfrm>
          <a:prstGeom prst="rect">
            <a:avLst/>
          </a:prstGeom>
          <a:ln w="12700">
            <a:miter lim="400000"/>
          </a:ln>
        </p:spPr>
        <p:txBody>
          <a:bodyPr wrap="square" lIns="45719" rIns="45719">
            <a:spAutoFit/>
          </a:bodyPr>
          <a:lstStyle>
            <a:lvl1pPr>
              <a:lnSpc>
                <a:spcPct val="90000"/>
              </a:lnSpc>
              <a:spcBef>
                <a:spcPts val="1000"/>
              </a:spcBef>
              <a:defRPr sz="24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r>
              <a:rPr sz="2600"/>
              <a:t>能源部长表示，将根据</a:t>
            </a:r>
            <a:r>
              <a:rPr lang="zh-CN" sz="2600"/>
              <a:t>这些公司不</a:t>
            </a:r>
            <a:r>
              <a:rPr sz="2600">
                <a:sym typeface="+mn-ea"/>
              </a:rPr>
              <a:t>在央行寻求任何外汇储备</a:t>
            </a:r>
            <a:r>
              <a:rPr lang="zh-CN" sz="2600">
                <a:sym typeface="+mn-ea"/>
              </a:rPr>
              <a:t>情况下的</a:t>
            </a:r>
            <a:r>
              <a:rPr sz="2600"/>
              <a:t>运营能力</a:t>
            </a:r>
            <a:r>
              <a:rPr lang="zh-CN" sz="2600"/>
              <a:t>选择</a:t>
            </a:r>
            <a:r>
              <a:rPr sz="2600"/>
              <a:t>，</a:t>
            </a:r>
            <a:r>
              <a:rPr lang="zh-CN" sz="2600"/>
              <a:t>而</a:t>
            </a:r>
            <a:r>
              <a:rPr sz="2600"/>
              <a:t>央行的外汇储备几乎</a:t>
            </a:r>
            <a:r>
              <a:rPr lang="zh-CN" sz="2600"/>
              <a:t>已</a:t>
            </a:r>
            <a:r>
              <a:rPr sz="2600"/>
              <a:t>耗尽。</a:t>
            </a:r>
            <a:endParaRPr sz="2600"/>
          </a:p>
        </p:txBody>
      </p:sp>
      <p:sp>
        <p:nvSpPr>
          <p:cNvPr id="2" name="文本框 8"/>
          <p:cNvSpPr txBox="1"/>
          <p:nvPr/>
        </p:nvSpPr>
        <p:spPr>
          <a:xfrm>
            <a:off x="240665" y="4132580"/>
            <a:ext cx="11804015" cy="922020"/>
          </a:xfrm>
          <a:prstGeom prst="rect">
            <a:avLst/>
          </a:prstGeom>
          <a:ln w="12700">
            <a:miter lim="400000"/>
          </a:ln>
        </p:spPr>
        <p:txBody>
          <a:bodyPr wrap="square" lIns="45719" rIns="45719">
            <a:spAutoFit/>
          </a:bodyPr>
          <a:lstStyle>
            <a:lvl1pPr>
              <a:defRPr sz="2800">
                <a:latin typeface="Times New Roman" panose="02020603050405020304"/>
                <a:ea typeface="Times New Roman" panose="02020603050405020304"/>
                <a:cs typeface="Times New Roman" panose="02020603050405020304"/>
                <a:sym typeface="Times New Roman" panose="02020603050405020304"/>
              </a:defRPr>
            </a:lvl1pPr>
          </a:lstStyle>
          <a:p>
            <a:r>
              <a:rPr sz="2700"/>
              <a:t>The supreme court in the Philippines has rejected an attempt to stop the inauguration of Ferdinand Marcos Jr. as the country’s next president.</a:t>
            </a:r>
            <a:endParaRPr sz="2700"/>
          </a:p>
        </p:txBody>
      </p:sp>
      <p:sp>
        <p:nvSpPr>
          <p:cNvPr id="3" name="圆角矩形 3"/>
          <p:cNvSpPr/>
          <p:nvPr/>
        </p:nvSpPr>
        <p:spPr>
          <a:xfrm>
            <a:off x="173990" y="4005580"/>
            <a:ext cx="11897360" cy="2165350"/>
          </a:xfrm>
          <a:prstGeom prst="roundRect">
            <a:avLst>
              <a:gd name="adj" fmla="val 14620"/>
            </a:avLst>
          </a:prstGeom>
          <a:ln w="63500">
            <a:solidFill>
              <a:schemeClr val="accent3"/>
            </a:solidFill>
          </a:ln>
        </p:spPr>
        <p:txBody>
          <a:bodyPr lIns="0" tIns="0" rIns="0" bIns="0"/>
          <a:lstStyle/>
          <a:p/>
        </p:txBody>
      </p:sp>
      <p:sp>
        <p:nvSpPr>
          <p:cNvPr id="4" name="文本框 9"/>
          <p:cNvSpPr txBox="1"/>
          <p:nvPr/>
        </p:nvSpPr>
        <p:spPr>
          <a:xfrm>
            <a:off x="1487805" y="5229225"/>
            <a:ext cx="10307955" cy="810260"/>
          </a:xfrm>
          <a:prstGeom prst="rect">
            <a:avLst/>
          </a:prstGeom>
          <a:ln w="12700">
            <a:miter lim="400000"/>
          </a:ln>
        </p:spPr>
        <p:txBody>
          <a:bodyPr wrap="square" lIns="45719" rIns="45719">
            <a:spAutoFit/>
          </a:bodyPr>
          <a:lstStyle>
            <a:lvl1pPr>
              <a:lnSpc>
                <a:spcPct val="90000"/>
              </a:lnSpc>
              <a:spcBef>
                <a:spcPts val="1000"/>
              </a:spcBef>
              <a:defRPr sz="2400">
                <a:latin typeface="华文中宋" panose="02010600040101010101" charset="-122"/>
                <a:ea typeface="华文中宋" panose="02010600040101010101" charset="-122"/>
                <a:cs typeface="华文中宋" panose="02010600040101010101" charset="-122"/>
                <a:sym typeface="华文中宋" panose="02010600040101010101" charset="-122"/>
              </a:defRPr>
            </a:lvl1pPr>
          </a:lstStyle>
          <a:p>
            <a:pPr algn="l"/>
            <a:r>
              <a:rPr sz="2600"/>
              <a:t>菲律宾最高法院驳回了阻止小费迪南德·马科斯就任该国下一任总统的</a:t>
            </a:r>
            <a:r>
              <a:rPr lang="zh-CN" sz="2600"/>
              <a:t>尝试</a:t>
            </a:r>
            <a:r>
              <a:rPr sz="2600"/>
              <a:t>。</a:t>
            </a:r>
            <a:endParaRPr sz="2600"/>
          </a:p>
        </p:txBody>
      </p:sp>
      <p:sp>
        <p:nvSpPr>
          <p:cNvPr id="5" name="文本框 1"/>
          <p:cNvSpPr txBox="1"/>
          <p:nvPr/>
        </p:nvSpPr>
        <p:spPr>
          <a:xfrm>
            <a:off x="407035" y="5300980"/>
            <a:ext cx="900430" cy="460375"/>
          </a:xfrm>
          <a:prstGeom prst="rect">
            <a:avLst/>
          </a:prstGeom>
          <a:solidFill>
            <a:srgbClr val="0070C0"/>
          </a:solidFill>
          <a:ln w="12700">
            <a:miter lim="400000"/>
          </a:ln>
        </p:spPr>
        <p:txBody>
          <a:bodyPr wrap="square" lIns="45719" rIns="45719">
            <a:spAutoFit/>
          </a:bodyPr>
          <a:lstStyle>
            <a:lvl1pPr algn="ctr">
              <a:defRPr sz="2400" b="1">
                <a:solidFill>
                  <a:srgbClr val="FFFFFF"/>
                </a:solidFill>
                <a:latin typeface="+mn-lt"/>
                <a:ea typeface="+mn-ea"/>
                <a:cs typeface="+mn-cs"/>
                <a:sym typeface="Helvetica"/>
              </a:defRPr>
            </a:lvl1pPr>
          </a:lstStyle>
          <a:p>
            <a:pPr>
              <a:defRPr>
                <a:latin typeface="+mj-lt"/>
                <a:ea typeface="+mj-ea"/>
                <a:cs typeface="+mj-cs"/>
                <a:sym typeface="Calibri" panose="020F0502020204030204"/>
              </a:defRPr>
            </a:pPr>
            <a:r>
              <a:rPr>
                <a:latin typeface="微软雅黑" panose="020B0503020204020204" charset="-122"/>
                <a:ea typeface="微软雅黑" panose="020B0503020204020204" charset="-122"/>
                <a:cs typeface="+mn-cs"/>
                <a:sym typeface="Helvetica"/>
              </a:rPr>
              <a:t>翻译</a:t>
            </a:r>
            <a:endParaRPr>
              <a:latin typeface="微软雅黑" panose="020B0503020204020204" charset="-122"/>
              <a:ea typeface="微软雅黑" panose="020B0503020204020204" charset="-122"/>
              <a:cs typeface="+mn-cs"/>
              <a:sym typeface="Helvetica"/>
            </a:endParaRP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iterate type="el">
                                    <p:tmAbs val="0"/>
                                  </p:iterate>
                                  <p:childTnLst>
                                    <p:set>
                                      <p:cBhvr>
                                        <p:cTn id="6" dur="indefinite" fill="hold"/>
                                        <p:tgtEl>
                                          <p:spTgt spid="298"/>
                                        </p:tgtEl>
                                        <p:attrNameLst>
                                          <p:attrName>style.visibility</p:attrName>
                                        </p:attrNameLst>
                                      </p:cBhvr>
                                      <p:to>
                                        <p:strVal val="visible"/>
                                      </p:to>
                                    </p:set>
                                    <p:animEffect transition="in" filter="blinds(horizontal)">
                                      <p:cBhvr>
                                        <p:cTn id="7" dur="5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iterate type="el">
                                    <p:tmAbs val="0"/>
                                  </p:iterate>
                                  <p:childTnLst>
                                    <p:set>
                                      <p:cBhvr>
                                        <p:cTn id="11" dur="indefinite" fill="hold"/>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98" grpId="2" animBg="1" advAuto="0"/>
      <p:bldP spid="4"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b="45853"/>
          <a:stretch>
            <a:fillRect/>
          </a:stretch>
        </p:blipFill>
        <p:spPr>
          <a:xfrm>
            <a:off x="2667000" y="1358900"/>
            <a:ext cx="6858000" cy="5116195"/>
          </a:xfrm>
          <a:prstGeom prst="rect">
            <a:avLst/>
          </a:prstGeom>
        </p:spPr>
      </p:pic>
      <p:sp>
        <p:nvSpPr>
          <p:cNvPr id="7" name="文本框 6"/>
          <p:cNvSpPr txBox="1"/>
          <p:nvPr/>
        </p:nvSpPr>
        <p:spPr>
          <a:xfrm>
            <a:off x="4486275" y="2294255"/>
            <a:ext cx="3296920" cy="460375"/>
          </a:xfrm>
          <a:prstGeom prst="rect">
            <a:avLst/>
          </a:prstGeom>
          <a:noFill/>
        </p:spPr>
        <p:txBody>
          <a:bodyPr wrap="square" rtlCol="0">
            <a:spAutoFit/>
          </a:bodyPr>
          <a:p>
            <a:r>
              <a:rPr lang="en-US" altLang="zh-CN" sz="2400" b="1"/>
              <a:t>NEWS WORTH SHARING</a:t>
            </a:r>
            <a:endParaRPr lang="en-US" altLang="zh-CN" sz="2400" b="1"/>
          </a:p>
        </p:txBody>
      </p:sp>
      <p:sp>
        <p:nvSpPr>
          <p:cNvPr id="8" name="文本框 7"/>
          <p:cNvSpPr txBox="1"/>
          <p:nvPr/>
        </p:nvSpPr>
        <p:spPr>
          <a:xfrm>
            <a:off x="1847533" y="196850"/>
            <a:ext cx="8496935" cy="1076325"/>
          </a:xfrm>
          <a:prstGeom prst="rect">
            <a:avLst/>
          </a:prstGeom>
          <a:noFill/>
        </p:spPr>
        <p:txBody>
          <a:bodyPr wrap="square" rtlCol="0" anchor="t">
            <a:spAutoFit/>
          </a:bodyPr>
          <a:p>
            <a:pPr algn="ctr"/>
            <a:r>
              <a:rPr lang="en-US" altLang="zh-CN" sz="3600" b="1"/>
              <a:t>1. Bringing Stars To The Eyes Of Students</a:t>
            </a:r>
            <a:endParaRPr lang="en-US" altLang="zh-CN" sz="3600" b="1"/>
          </a:p>
          <a:p>
            <a:pPr algn="ctr"/>
            <a:r>
              <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让孩子的眼中充满星光</a:t>
            </a:r>
            <a:endPar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16"/>
          <p:cNvSpPr txBox="1"/>
          <p:nvPr/>
        </p:nvSpPr>
        <p:spPr>
          <a:xfrm>
            <a:off x="0" y="0"/>
            <a:ext cx="1633220"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71980" y="65405"/>
            <a:ext cx="7352030"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《读者文摘</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澳大利亚版</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6</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zh-CN" sz="2300" b="1">
                <a:solidFill>
                  <a:srgbClr val="ED7D31"/>
                </a:solidFill>
                <a:latin typeface="微软雅黑" panose="020B0503020204020204" charset="-122"/>
                <a:ea typeface="微软雅黑" panose="020B0503020204020204" charset="-122"/>
                <a:cs typeface="微软雅黑" panose="020B0503020204020204" charset="-122"/>
              </a:rPr>
              <a:t>刊</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10</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7945" y="806450"/>
            <a:ext cx="12124055" cy="5877560"/>
          </a:xfrm>
          <a:prstGeom prst="rect">
            <a:avLst/>
          </a:prstGeom>
          <a:noFill/>
        </p:spPr>
        <p:txBody>
          <a:bodyPr wrap="square" rtlCol="0" anchor="t">
            <a:spAutoFit/>
          </a:bodyPr>
          <a:p>
            <a:pPr fontAlgn="auto">
              <a:lnSpc>
                <a:spcPts val="2820"/>
              </a:lnSpc>
            </a:pPr>
            <a:r>
              <a:rPr lang="en-US" altLang="zh-CN" sz="2600">
                <a:latin typeface="Times New Roman" panose="02020603050405020304" charset="0"/>
                <a:cs typeface="Times New Roman" panose="02020603050405020304" charset="0"/>
              </a:rPr>
              <a:t>    A</a:t>
            </a:r>
            <a:r>
              <a:rPr lang="zh-CN" altLang="en-US" sz="2600">
                <a:latin typeface="Times New Roman" panose="02020603050405020304" charset="0"/>
                <a:cs typeface="Times New Roman" panose="02020603050405020304" charset="0"/>
              </a:rPr>
              <a:t>s a child growing up in Nairobi, Kenya, looking up at the stars wasn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t something school</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children </a:t>
            </a:r>
            <a:r>
              <a:rPr lang="en-US" altLang="zh-CN" sz="2600">
                <a:latin typeface="Times New Roman" panose="02020603050405020304" charset="0"/>
                <a:cs typeface="Times New Roman" panose="02020603050405020304" charset="0"/>
              </a:rPr>
              <a:t>_______________ (encourage)</a:t>
            </a:r>
            <a:r>
              <a:rPr lang="zh-CN" altLang="en-US" sz="2600">
                <a:latin typeface="Times New Roman" panose="02020603050405020304" charset="0"/>
                <a:cs typeface="Times New Roman" panose="02020603050405020304" charset="0"/>
              </a:rPr>
              <a:t> to do. For Susan Murabana, that changed in her early 20s when she </a:t>
            </a:r>
            <a:r>
              <a:rPr lang="zh-CN" altLang="en-US" sz="2600">
                <a:solidFill>
                  <a:srgbClr val="0000FF"/>
                </a:solidFill>
                <a:latin typeface="Times New Roman" panose="02020603050405020304" charset="0"/>
                <a:cs typeface="Times New Roman" panose="02020603050405020304" charset="0"/>
              </a:rPr>
              <a:t>encounter</a:t>
            </a:r>
            <a:r>
              <a:rPr lang="zh-CN" altLang="en-US" sz="2600">
                <a:latin typeface="Times New Roman" panose="02020603050405020304" charset="0"/>
                <a:cs typeface="Times New Roman" panose="02020603050405020304" charset="0"/>
              </a:rPr>
              <a:t>ed her first telescope and spotted Saturn.</a:t>
            </a:r>
            <a:r>
              <a:rPr lang="en-US" altLang="zh-CN" sz="2600">
                <a:latin typeface="Times New Roman" panose="02020603050405020304" charset="0"/>
                <a:cs typeface="Times New Roman" panose="02020603050405020304" charset="0"/>
              </a:rPr>
              <a:t> “______ (see) </a:t>
            </a:r>
            <a:r>
              <a:rPr lang="zh-CN" altLang="en-US" sz="2600">
                <a:latin typeface="Times New Roman" panose="02020603050405020304" charset="0"/>
                <a:cs typeface="Times New Roman" panose="02020603050405020304" charset="0"/>
              </a:rPr>
              <a:t>something I had only read about in a textbook made me realise how small we </a:t>
            </a:r>
            <a:r>
              <a:rPr lang="en-US" altLang="zh-CN" sz="2600">
                <a:latin typeface="Times New Roman" panose="02020603050405020304" charset="0"/>
                <a:cs typeface="Times New Roman" panose="02020603050405020304" charset="0"/>
              </a:rPr>
              <a:t>______ (real) </a:t>
            </a:r>
            <a:r>
              <a:rPr lang="zh-CN" altLang="en-US" sz="2600">
                <a:latin typeface="Times New Roman" panose="02020603050405020304" charset="0"/>
                <a:cs typeface="Times New Roman" panose="02020603050405020304" charset="0"/>
              </a:rPr>
              <a:t>are,</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says Murabana, who is now </a:t>
            </a:r>
            <a:r>
              <a:rPr lang="en-US" altLang="zh-CN" sz="2600">
                <a:latin typeface="Times New Roman" panose="02020603050405020304" charset="0"/>
                <a:cs typeface="Times New Roman" panose="02020603050405020304" charset="0"/>
              </a:rPr>
              <a:t>___ </a:t>
            </a:r>
            <a:r>
              <a:rPr lang="zh-CN" altLang="en-US" sz="2600">
                <a:latin typeface="Times New Roman" panose="02020603050405020304" charset="0"/>
                <a:cs typeface="Times New Roman" panose="02020603050405020304" charset="0"/>
              </a:rPr>
              <a:t>astronomer. </a:t>
            </a:r>
            <a:endParaRPr lang="zh-CN" altLang="en-US" sz="2600">
              <a:latin typeface="Times New Roman" panose="02020603050405020304" charset="0"/>
              <a:cs typeface="Times New Roman" panose="02020603050405020304" charset="0"/>
            </a:endParaRPr>
          </a:p>
          <a:p>
            <a:pPr fontAlgn="auto">
              <a:lnSpc>
                <a:spcPts val="2820"/>
              </a:lnSpc>
            </a:pPr>
            <a:r>
              <a:rPr lang="zh-CN" altLang="en-US" sz="2600">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In 2014, Murabana</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husband was so inspired </a:t>
            </a:r>
            <a:r>
              <a:rPr lang="en-US" altLang="zh-CN" sz="2600">
                <a:latin typeface="Times New Roman" panose="02020603050405020304" charset="0"/>
                <a:cs typeface="Times New Roman" panose="02020603050405020304" charset="0"/>
              </a:rPr>
              <a:t>___ </a:t>
            </a:r>
            <a:r>
              <a:rPr lang="zh-CN" altLang="en-US" sz="2600">
                <a:latin typeface="Times New Roman" panose="02020603050405020304" charset="0"/>
                <a:cs typeface="Times New Roman" panose="02020603050405020304" charset="0"/>
              </a:rPr>
              <a:t>how studying space had opened up Murabana</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life</a:t>
            </a:r>
            <a:r>
              <a:rPr lang="en-US" altLang="zh-CN" sz="2600">
                <a:latin typeface="Times New Roman" panose="02020603050405020304" charset="0"/>
                <a:cs typeface="Times New Roman" panose="02020603050405020304" charset="0"/>
              </a:rPr>
              <a:t> that </a:t>
            </a:r>
            <a:r>
              <a:rPr lang="zh-CN" altLang="en-US" sz="2600">
                <a:latin typeface="Times New Roman" panose="02020603050405020304" charset="0"/>
                <a:cs typeface="Times New Roman" panose="02020603050405020304" charset="0"/>
              </a:rPr>
              <a:t>the couple decided to give kids this experience by creating an </a:t>
            </a:r>
            <a:r>
              <a:rPr lang="en-US" altLang="zh-CN" sz="2600">
                <a:latin typeface="Times New Roman" panose="02020603050405020304" charset="0"/>
                <a:cs typeface="Times New Roman" panose="02020603050405020304" charset="0"/>
              </a:rPr>
              <a:t>__________ (education) </a:t>
            </a:r>
            <a:r>
              <a:rPr lang="zh-CN" altLang="en-US" sz="2600">
                <a:latin typeface="Times New Roman" panose="02020603050405020304" charset="0"/>
                <a:cs typeface="Times New Roman" panose="02020603050405020304" charset="0"/>
              </a:rPr>
              <a:t>programme</a:t>
            </a:r>
            <a:r>
              <a:rPr lang="en-US" altLang="zh-CN" sz="2600">
                <a:latin typeface="Times New Roman" panose="02020603050405020304" charset="0"/>
                <a:cs typeface="Times New Roman" panose="02020603050405020304" charset="0"/>
              </a:rPr>
              <a:t> c</a:t>
            </a:r>
            <a:r>
              <a:rPr lang="zh-CN" altLang="en-US" sz="2600">
                <a:latin typeface="Times New Roman" panose="02020603050405020304" charset="0"/>
                <a:cs typeface="Times New Roman" panose="02020603050405020304" charset="0"/>
              </a:rPr>
              <a:t>alled</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Travelling</a:t>
            </a:r>
            <a:r>
              <a:rPr lang="en-US" altLang="zh-CN" sz="2600">
                <a:latin typeface="Times New Roman" panose="02020603050405020304" charset="0"/>
                <a:cs typeface="Times New Roman" panose="02020603050405020304" charset="0"/>
              </a:rPr>
              <a:t> Telescope”. They criss-cross Kenya bringing astronomy education and a portable planetarium to schools and ____________ (community). So far, they ________ (meet) with more than 300,000 children. Kids can’t resist the </a:t>
            </a:r>
            <a:r>
              <a:rPr lang="en-US" altLang="zh-CN" sz="2600">
                <a:solidFill>
                  <a:srgbClr val="0000FF"/>
                </a:solidFill>
                <a:latin typeface="Times New Roman" panose="02020603050405020304" charset="0"/>
                <a:cs typeface="Times New Roman" panose="02020603050405020304" charset="0"/>
              </a:rPr>
              <a:t>lure </a:t>
            </a:r>
            <a:r>
              <a:rPr lang="en-US" altLang="zh-CN" sz="2600">
                <a:latin typeface="Times New Roman" panose="02020603050405020304" charset="0"/>
                <a:cs typeface="Times New Roman" panose="02020603050405020304" charset="0"/>
              </a:rPr>
              <a:t>of the telescope and the opportunity it offers to see the moon up close, as well as stars and planets, says Murabana.</a:t>
            </a:r>
            <a:endParaRPr lang="en-US" altLang="zh-CN" sz="2600">
              <a:latin typeface="Times New Roman" panose="02020603050405020304" charset="0"/>
              <a:cs typeface="Times New Roman" panose="02020603050405020304" charset="0"/>
            </a:endParaRPr>
          </a:p>
          <a:p>
            <a:pPr fontAlgn="auto">
              <a:lnSpc>
                <a:spcPts val="2820"/>
              </a:lnSpc>
            </a:pPr>
            <a:r>
              <a:rPr lang="en-US" altLang="zh-CN" sz="2600">
                <a:latin typeface="Times New Roman" panose="02020603050405020304" charset="0"/>
                <a:cs typeface="Times New Roman" panose="02020603050405020304" charset="0"/>
              </a:rPr>
              <a:t>   In January 2021, pop royalty Madonna visited Kenya and booked a private telescope session for ____ (she) family. Murabana watched the pop star’s face light up with the same sense of wonder </a:t>
            </a:r>
            <a:r>
              <a:rPr lang="en-US" altLang="zh-CN" sz="2600">
                <a:solidFill>
                  <a:schemeClr val="tx1"/>
                </a:solidFill>
                <a:latin typeface="Times New Roman" panose="02020603050405020304" charset="0"/>
                <a:cs typeface="Times New Roman" panose="02020603050405020304" charset="0"/>
              </a:rPr>
              <a:t>as </a:t>
            </a:r>
            <a:r>
              <a:rPr lang="en-US" altLang="zh-CN" sz="2600">
                <a:latin typeface="Times New Roman" panose="02020603050405020304" charset="0"/>
                <a:cs typeface="Times New Roman" panose="02020603050405020304" charset="0"/>
              </a:rPr>
              <a:t>the kids. “It reminds people about the universe ___________ sits just above their heads,”she says.</a:t>
            </a:r>
            <a:endParaRPr lang="en-US" altLang="zh-CN" sz="2600">
              <a:latin typeface="Times New Roman" panose="02020603050405020304" charset="0"/>
              <a:cs typeface="Times New Roman" panose="02020603050405020304" charset="0"/>
            </a:endParaRPr>
          </a:p>
        </p:txBody>
      </p:sp>
      <p:sp>
        <p:nvSpPr>
          <p:cNvPr id="2" name="文本框 1"/>
          <p:cNvSpPr txBox="1"/>
          <p:nvPr/>
        </p:nvSpPr>
        <p:spPr>
          <a:xfrm>
            <a:off x="2254885" y="1103630"/>
            <a:ext cx="242951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were</a:t>
            </a:r>
            <a:r>
              <a:rPr lang="en-US" altLang="zh-CN" sz="2600">
                <a:solidFill>
                  <a:srgbClr val="FF0000"/>
                </a:solidFill>
                <a:latin typeface="Times New Roman" panose="02020603050405020304" charset="0"/>
                <a:cs typeface="Times New Roman" panose="02020603050405020304" charset="0"/>
                <a:sym typeface="+mn-ea"/>
              </a:rPr>
              <a:t> </a:t>
            </a:r>
            <a:r>
              <a:rPr lang="zh-CN" altLang="en-US" sz="2600">
                <a:solidFill>
                  <a:srgbClr val="FF0000"/>
                </a:solidFill>
                <a:latin typeface="Times New Roman" panose="02020603050405020304" charset="0"/>
                <a:cs typeface="Times New Roman" panose="02020603050405020304" charset="0"/>
                <a:sym typeface="+mn-ea"/>
              </a:rPr>
              <a:t>encouraged</a:t>
            </a:r>
            <a:endParaRPr lang="zh-CN" altLang="en-US"/>
          </a:p>
        </p:txBody>
      </p:sp>
      <p:sp>
        <p:nvSpPr>
          <p:cNvPr id="3" name="文本框 2"/>
          <p:cNvSpPr txBox="1"/>
          <p:nvPr/>
        </p:nvSpPr>
        <p:spPr>
          <a:xfrm>
            <a:off x="10450195" y="1448435"/>
            <a:ext cx="116395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Seeing </a:t>
            </a:r>
            <a:endParaRPr lang="zh-CN" altLang="en-US"/>
          </a:p>
        </p:txBody>
      </p:sp>
      <p:sp>
        <p:nvSpPr>
          <p:cNvPr id="4" name="文本框 3"/>
          <p:cNvSpPr txBox="1"/>
          <p:nvPr/>
        </p:nvSpPr>
        <p:spPr>
          <a:xfrm>
            <a:off x="162560" y="2157730"/>
            <a:ext cx="101663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really </a:t>
            </a:r>
            <a:endParaRPr lang="zh-CN" altLang="en-US"/>
          </a:p>
        </p:txBody>
      </p:sp>
      <p:sp>
        <p:nvSpPr>
          <p:cNvPr id="6" name="文本框 5"/>
          <p:cNvSpPr txBox="1"/>
          <p:nvPr/>
        </p:nvSpPr>
        <p:spPr>
          <a:xfrm>
            <a:off x="6516370" y="2157730"/>
            <a:ext cx="57721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an </a:t>
            </a:r>
            <a:endParaRPr lang="zh-CN" altLang="en-US"/>
          </a:p>
        </p:txBody>
      </p:sp>
      <p:sp>
        <p:nvSpPr>
          <p:cNvPr id="7" name="文本框 6"/>
          <p:cNvSpPr txBox="1"/>
          <p:nvPr/>
        </p:nvSpPr>
        <p:spPr>
          <a:xfrm>
            <a:off x="6612890" y="2522220"/>
            <a:ext cx="59563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by </a:t>
            </a:r>
            <a:endParaRPr lang="zh-CN" altLang="en-US"/>
          </a:p>
        </p:txBody>
      </p:sp>
      <p:sp>
        <p:nvSpPr>
          <p:cNvPr id="8" name="文本框 7"/>
          <p:cNvSpPr txBox="1"/>
          <p:nvPr/>
        </p:nvSpPr>
        <p:spPr>
          <a:xfrm>
            <a:off x="133985" y="3260090"/>
            <a:ext cx="178689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educational </a:t>
            </a:r>
            <a:endParaRPr lang="zh-CN" altLang="en-US"/>
          </a:p>
        </p:txBody>
      </p:sp>
      <p:sp>
        <p:nvSpPr>
          <p:cNvPr id="9" name="文本框 8"/>
          <p:cNvSpPr txBox="1"/>
          <p:nvPr/>
        </p:nvSpPr>
        <p:spPr>
          <a:xfrm>
            <a:off x="162560" y="3959225"/>
            <a:ext cx="188722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communities</a:t>
            </a:r>
            <a:endParaRPr lang="zh-CN" altLang="en-US"/>
          </a:p>
        </p:txBody>
      </p:sp>
      <p:sp>
        <p:nvSpPr>
          <p:cNvPr id="11" name="文本框 10"/>
          <p:cNvSpPr txBox="1"/>
          <p:nvPr/>
        </p:nvSpPr>
        <p:spPr>
          <a:xfrm>
            <a:off x="5671820" y="3959225"/>
            <a:ext cx="138366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have met</a:t>
            </a:r>
            <a:endParaRPr lang="zh-CN" altLang="en-US"/>
          </a:p>
        </p:txBody>
      </p:sp>
      <p:sp>
        <p:nvSpPr>
          <p:cNvPr id="12" name="文本框 11"/>
          <p:cNvSpPr txBox="1"/>
          <p:nvPr/>
        </p:nvSpPr>
        <p:spPr>
          <a:xfrm>
            <a:off x="1661795" y="5387975"/>
            <a:ext cx="68707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her </a:t>
            </a:r>
            <a:endParaRPr lang="zh-CN" altLang="en-US"/>
          </a:p>
        </p:txBody>
      </p:sp>
      <p:sp>
        <p:nvSpPr>
          <p:cNvPr id="13" name="文本框 12"/>
          <p:cNvSpPr txBox="1"/>
          <p:nvPr/>
        </p:nvSpPr>
        <p:spPr>
          <a:xfrm>
            <a:off x="9789160" y="5771515"/>
            <a:ext cx="182372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which / that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P spid="11" grpId="0"/>
      <p:bldP spid="12" grpId="0"/>
      <p:bldP spid="13" grpId="0"/>
      <p:bldP spid="2" grpId="1"/>
      <p:bldP spid="3" grpId="1"/>
      <p:bldP spid="4" grpId="1"/>
      <p:bldP spid="6" grpId="1"/>
      <p:bldP spid="7" grpId="1"/>
      <p:bldP spid="8" grpId="1"/>
      <p:bldP spid="9" grpId="1"/>
      <p:bldP spid="11" grpId="1"/>
      <p:bldP spid="12" grpId="1"/>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846455"/>
            <a:ext cx="12098655" cy="456946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0000FF"/>
                </a:solidFill>
                <a:latin typeface="Times New Roman" panose="02020603050405020304" charset="0"/>
                <a:cs typeface="Times New Roman" panose="02020603050405020304" charset="0"/>
                <a:sym typeface="+mn-ea"/>
              </a:rPr>
              <a:t>encounter</a:t>
            </a:r>
            <a:r>
              <a:rPr lang="en-US" altLang="zh-CN" sz="2800">
                <a:latin typeface="Times New Roman" panose="02020603050405020304" charset="0"/>
                <a:ea typeface="华文中宋" panose="02010600040101010101" charset="-122"/>
                <a:cs typeface="Times New Roman" panose="02020603050405020304" charset="0"/>
                <a:sym typeface="+mn-ea"/>
              </a:rPr>
              <a:t>: to meet sb, or discover or experience sth, especially sb/sth new, unusual or unexpected 偶然碰到；意外地遇见；与…邂逅</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She was the most remarkable woman he had ever encountered.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她是他所见到过的最出色的女性。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Wingdings" panose="05000000000000000000"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lure</a:t>
            </a:r>
            <a:r>
              <a:rPr lang="en-US" altLang="zh-CN" sz="2800"/>
              <a:t>: </a:t>
            </a:r>
            <a:r>
              <a:rPr sz="2800">
                <a:latin typeface="Times New Roman" panose="02020603050405020304" charset="0"/>
                <a:ea typeface="华文中宋" panose="02010600040101010101" charset="-122"/>
                <a:cs typeface="Times New Roman" panose="02020603050405020304" charset="0"/>
              </a:rPr>
              <a:t>the attractive qualities of sth 吸引力；诱惑力；魅力</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Few can resist the lure of adventure. </a:t>
            </a:r>
            <a:r>
              <a:rPr lang="en-US" altLang="zh-CN" sz="2800">
                <a:latin typeface="华文中宋" panose="02010600040101010101" charset="-122"/>
                <a:ea typeface="华文中宋" panose="02010600040101010101" charset="-122"/>
                <a:cs typeface="华文中宋" panose="02010600040101010101" charset="-122"/>
              </a:rPr>
              <a:t>很少有人能抵御历险的诱惑力。</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68605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3188970"/>
            <a:ext cx="11609705"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We encountered a number of difficulties in the first week.</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507990"/>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039485"/>
            <a:ext cx="9365615"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He </a:t>
            </a:r>
            <a:r>
              <a:rPr sz="2800">
                <a:solidFill>
                  <a:srgbClr val="FF0000"/>
                </a:solidFill>
                <a:latin typeface="Times New Roman" panose="02020603050405020304" charset="0"/>
                <a:cs typeface="Times New Roman" panose="02020603050405020304" charset="0"/>
              </a:rPr>
              <a:t>wasn’t mature enough to resist the lure of drink and drugs.</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686050"/>
            <a:ext cx="7842885" cy="521970"/>
          </a:xfrm>
          <a:prstGeom prst="rect">
            <a:avLst/>
          </a:prstGeom>
          <a:noFill/>
        </p:spPr>
        <p:txBody>
          <a:bodyPr wrap="square" rtlCol="0" anchor="t">
            <a:spAutoFit/>
          </a:bodyPr>
          <a:lstStyle/>
          <a:p>
            <a:r>
              <a:rPr lang="zh-CN" altLang="en-US" sz="2800">
                <a:ea typeface="华文中宋" panose="02010600040101010101" charset="-122"/>
              </a:rPr>
              <a:t>我们在第一周遇到了一些困难。</a:t>
            </a:r>
            <a:endParaRPr lang="zh-CN" altLang="en-US" sz="2800">
              <a:ea typeface="华文中宋" panose="02010600040101010101" charset="-122"/>
            </a:endParaRPr>
          </a:p>
        </p:txBody>
      </p:sp>
      <p:cxnSp>
        <p:nvCxnSpPr>
          <p:cNvPr id="3145728" name="直接连接符 8"/>
          <p:cNvCxnSpPr/>
          <p:nvPr/>
        </p:nvCxnSpPr>
        <p:spPr>
          <a:xfrm flipV="1">
            <a:off x="311150" y="3677285"/>
            <a:ext cx="8304530" cy="254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533515"/>
            <a:ext cx="9023985" cy="4000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764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507990"/>
            <a:ext cx="7515225" cy="521970"/>
          </a:xfrm>
          <a:prstGeom prst="rect">
            <a:avLst/>
          </a:prstGeom>
          <a:noFill/>
        </p:spPr>
        <p:txBody>
          <a:bodyPr wrap="square" rtlCol="0" anchor="t">
            <a:spAutoFit/>
          </a:bodyPr>
          <a:p>
            <a:r>
              <a:rPr lang="zh-CN" altLang="en-US" sz="2800">
                <a:ea typeface="华文中宋" panose="02010600040101010101" charset="-122"/>
              </a:rPr>
              <a:t>他还不够成熟，无法抵抗酒精和毒品的诱惑。 </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08915" y="973455"/>
            <a:ext cx="11800205" cy="2098040"/>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478790" y="1076325"/>
            <a:ext cx="11403965" cy="95313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Kids can’t resist the lure of the telescope and the opportunity it offers to see the moon up close, as well as stars and planets, says Murabana.</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78790" y="225996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604645" y="2075180"/>
            <a:ext cx="9921875" cy="86042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孩子们无法抗拒望远镜的诱惑，它提供了近距离观察月球以及恒星和行星的机会，Murabana说。</a:t>
            </a:r>
            <a:r>
              <a:rPr sz="2600">
                <a:latin typeface="Times New Roman" panose="02020603050405020304" charset="0"/>
                <a:ea typeface="华文中宋" panose="02010600040101010101" charset="-122"/>
                <a:cs typeface="Times New Roman" panose="02020603050405020304" charset="0"/>
              </a:rPr>
              <a:t>  </a:t>
            </a:r>
            <a:r>
              <a:rPr sz="2400">
                <a:latin typeface="Times New Roman" panose="02020603050405020304" charset="0"/>
                <a:ea typeface="华文中宋" panose="02010600040101010101" charset="-122"/>
                <a:cs typeface="Times New Roman" panose="02020603050405020304" charset="0"/>
              </a:rPr>
              <a:t>  </a:t>
            </a:r>
            <a:endParaRPr sz="2400">
              <a:latin typeface="Times New Roman" panose="02020603050405020304" charset="0"/>
              <a:ea typeface="华文中宋" panose="02010600040101010101" charset="-122"/>
              <a:cs typeface="Times New Roman" panose="02020603050405020304" charset="0"/>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8915" y="4100830"/>
            <a:ext cx="11817350" cy="231267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78790" y="4162425"/>
            <a:ext cx="11334115" cy="1383665"/>
          </a:xfrm>
          <a:prstGeom prst="rect">
            <a:avLst/>
          </a:prstGeom>
          <a:noFill/>
        </p:spPr>
        <p:txBody>
          <a:bodyPr wrap="square">
            <a:spAutoFit/>
          </a:bodyPr>
          <a:lstStyle/>
          <a:p>
            <a:pPr algn="l"/>
            <a:r>
              <a:rPr sz="2800">
                <a:latin typeface="Times New Roman" panose="02020603050405020304" charset="0"/>
                <a:cs typeface="Times New Roman" panose="02020603050405020304" charset="0"/>
                <a:sym typeface="+mn-ea"/>
              </a:rPr>
              <a:t>Murabana watched the pop star’s face light up with the same sense of wonder as the kids. “It reminds people about the universe that sits just above their heads,”</a:t>
            </a:r>
            <a:r>
              <a:rPr lang="en-US"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she says.</a:t>
            </a:r>
            <a:endParaRPr sz="2800">
              <a:latin typeface="Times New Roman" panose="02020603050405020304" charset="0"/>
              <a:cs typeface="Times New Roman" panose="02020603050405020304" charset="0"/>
              <a:sym typeface="+mn-ea"/>
            </a:endParaRPr>
          </a:p>
        </p:txBody>
      </p:sp>
      <p:sp>
        <p:nvSpPr>
          <p:cNvPr id="12" name="文本框 11"/>
          <p:cNvSpPr txBox="1"/>
          <p:nvPr/>
        </p:nvSpPr>
        <p:spPr>
          <a:xfrm>
            <a:off x="478790" y="569722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604645" y="5527040"/>
            <a:ext cx="10422255"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Murabana看到这位流行歌手的脸上绽放出和孩子们一样的惊奇。 “它提醒人们，宇宙就在他们头顶上，”</a:t>
            </a:r>
            <a:r>
              <a:rPr lang="en-US" sz="2400">
                <a:latin typeface="Times New Roman" panose="02020603050405020304" charset="0"/>
                <a:ea typeface="华文中宋" panose="02010600040101010101" charset="-122"/>
                <a:cs typeface="Times New Roman" panose="02020603050405020304" charset="0"/>
              </a:rPr>
              <a:t> </a:t>
            </a:r>
            <a:r>
              <a:rPr sz="2400">
                <a:latin typeface="Times New Roman" panose="02020603050405020304" charset="0"/>
                <a:ea typeface="华文中宋" panose="02010600040101010101" charset="-122"/>
                <a:cs typeface="Times New Roman" panose="02020603050405020304" charset="0"/>
              </a:rPr>
              <a:t>她说。 </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1179513" y="6320155"/>
            <a:ext cx="9832975" cy="368300"/>
          </a:xfrm>
          <a:prstGeom prst="rect">
            <a:avLst/>
          </a:prstGeom>
          <a:noFill/>
        </p:spPr>
        <p:txBody>
          <a:bodyPr wrap="square" rtlCol="0" anchor="t">
            <a:spAutoFit/>
          </a:bodyPr>
          <a:p>
            <a:pPr algn="ctr"/>
            <a:r>
              <a:rPr lang="zh-CN" altLang="en-US">
                <a:latin typeface="Times New Roman" panose="02020603050405020304" charset="0"/>
                <a:cs typeface="Times New Roman" panose="02020603050405020304" charset="0"/>
              </a:rPr>
              <a:t>As the King</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manager in the biopic Elvis, Tom Hanks says he tried to take audiences someplace new</a:t>
            </a:r>
            <a:r>
              <a:rPr lang="en-US" altLang="zh-CN">
                <a:latin typeface="Times New Roman" panose="02020603050405020304" charset="0"/>
                <a:cs typeface="Times New Roman" panose="02020603050405020304" charset="0"/>
              </a:rPr>
              <a:t>.</a:t>
            </a:r>
            <a:endParaRPr lang="en-US" altLang="zh-CN">
              <a:latin typeface="Times New Roman" panose="02020603050405020304" charset="0"/>
              <a:cs typeface="Times New Roman" panose="02020603050405020304" charset="0"/>
            </a:endParaRPr>
          </a:p>
        </p:txBody>
      </p:sp>
      <p:grpSp>
        <p:nvGrpSpPr>
          <p:cNvPr id="2" name="组合 1"/>
          <p:cNvGrpSpPr>
            <a:grpSpLocks noChangeAspect="1"/>
          </p:cNvGrpSpPr>
          <p:nvPr/>
        </p:nvGrpSpPr>
        <p:grpSpPr>
          <a:xfrm>
            <a:off x="2164141" y="819150"/>
            <a:ext cx="7863718" cy="5472000"/>
            <a:chOff x="3214" y="1050"/>
            <a:chExt cx="12060" cy="8392"/>
          </a:xfrm>
        </p:grpSpPr>
        <p:grpSp>
          <p:nvGrpSpPr>
            <p:cNvPr id="7" name="组合 6"/>
            <p:cNvGrpSpPr>
              <a:grpSpLocks noChangeAspect="1"/>
            </p:cNvGrpSpPr>
            <p:nvPr/>
          </p:nvGrpSpPr>
          <p:grpSpPr>
            <a:xfrm>
              <a:off x="3866" y="1358"/>
              <a:ext cx="11409" cy="8085"/>
              <a:chOff x="-6277" y="-1271"/>
              <a:chExt cx="27504" cy="19491"/>
            </a:xfrm>
          </p:grpSpPr>
          <p:pic>
            <p:nvPicPr>
              <p:cNvPr id="4" name="图片 3"/>
              <p:cNvPicPr>
                <a:picLocks noChangeAspect="1"/>
              </p:cNvPicPr>
              <p:nvPr>
                <p:custDataLst>
                  <p:tags r:id="rId1"/>
                </p:custDataLst>
              </p:nvPr>
            </p:nvPicPr>
            <p:blipFill>
              <a:blip r:embed="rId2"/>
              <a:srcRect t="10244" b="1474"/>
              <a:stretch>
                <a:fillRect/>
              </a:stretch>
            </p:blipFill>
            <p:spPr>
              <a:xfrm>
                <a:off x="-6277" y="-1271"/>
                <a:ext cx="17324" cy="19491"/>
              </a:xfrm>
              <a:prstGeom prst="rect">
                <a:avLst/>
              </a:prstGeom>
            </p:spPr>
          </p:pic>
          <p:pic>
            <p:nvPicPr>
              <p:cNvPr id="5" name="图片 4"/>
              <p:cNvPicPr>
                <a:picLocks noChangeAspect="1"/>
              </p:cNvPicPr>
              <p:nvPr/>
            </p:nvPicPr>
            <p:blipFill>
              <a:blip r:embed="rId3"/>
              <a:srcRect t="10448" r="41089" b="1649"/>
              <a:stretch>
                <a:fillRect/>
              </a:stretch>
            </p:blipFill>
            <p:spPr>
              <a:xfrm>
                <a:off x="11046" y="-1230"/>
                <a:ext cx="10181" cy="19409"/>
              </a:xfrm>
              <a:prstGeom prst="rect">
                <a:avLst/>
              </a:prstGeom>
            </p:spPr>
          </p:pic>
        </p:grpSp>
        <p:sp>
          <p:nvSpPr>
            <p:cNvPr id="11" name="矩形 10"/>
            <p:cNvSpPr/>
            <p:nvPr/>
          </p:nvSpPr>
          <p:spPr>
            <a:xfrm>
              <a:off x="3214" y="1050"/>
              <a:ext cx="3425" cy="4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grpSp>
      <p:sp>
        <p:nvSpPr>
          <p:cNvPr id="8" name="文本框 7"/>
          <p:cNvSpPr txBox="1"/>
          <p:nvPr/>
        </p:nvSpPr>
        <p:spPr>
          <a:xfrm>
            <a:off x="1945640" y="0"/>
            <a:ext cx="9430385" cy="1014730"/>
          </a:xfrm>
          <a:prstGeom prst="rect">
            <a:avLst/>
          </a:prstGeom>
          <a:noFill/>
        </p:spPr>
        <p:txBody>
          <a:bodyPr wrap="square" rtlCol="0" anchor="t">
            <a:spAutoFit/>
          </a:bodyPr>
          <a:p>
            <a:pPr algn="ctr"/>
            <a:r>
              <a:rPr lang="en-US" altLang="zh-CN" sz="3200" b="1"/>
              <a:t>2. A Good Guy Movie Star Steps Into the Shadows</a:t>
            </a:r>
            <a:endParaRPr lang="en-US" altLang="zh-CN" sz="3200" b="1"/>
          </a:p>
          <a:p>
            <a:pPr algn="ctr"/>
            <a:r>
              <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汤姆</a:t>
            </a:r>
            <a:r>
              <a:rPr lang="en-US" altLang="zh-CN"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a:t>
            </a:r>
            <a:r>
              <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汉克斯出演猫王经纪人</a:t>
            </a:r>
            <a:endPar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0244455" y="-8890"/>
            <a:ext cx="2033766" cy="540000"/>
          </a:xfrm>
          <a:prstGeom prst="rect">
            <a:avLst/>
          </a:prstGeom>
        </p:spPr>
      </p:pic>
      <p:sp>
        <p:nvSpPr>
          <p:cNvPr id="3" name="文本框 2"/>
          <p:cNvSpPr txBox="1"/>
          <p:nvPr/>
        </p:nvSpPr>
        <p:spPr>
          <a:xfrm>
            <a:off x="0" y="809625"/>
            <a:ext cx="12192635" cy="5708015"/>
          </a:xfrm>
          <a:prstGeom prst="rect">
            <a:avLst/>
          </a:prstGeom>
          <a:noFill/>
        </p:spPr>
        <p:txBody>
          <a:bodyPr wrap="square" rtlCol="0" anchor="t">
            <a:spAutoFit/>
          </a:bodyPr>
          <a:p>
            <a:pPr fontAlgn="auto">
              <a:lnSpc>
                <a:spcPts val="292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E</a:t>
            </a:r>
            <a:r>
              <a:rPr lang="en-US" altLang="zh-CN" sz="2600">
                <a:latin typeface="Times New Roman" panose="02020603050405020304" charset="0"/>
                <a:cs typeface="Times New Roman" panose="02020603050405020304" charset="0"/>
              </a:rPr>
              <a:t>ven</a:t>
            </a:r>
            <a:r>
              <a:rPr lang="zh-CN" altLang="en-US" sz="2600">
                <a:latin typeface="Times New Roman" panose="02020603050405020304" charset="0"/>
                <a:cs typeface="Times New Roman" panose="02020603050405020304" charset="0"/>
              </a:rPr>
              <a:t> T</a:t>
            </a:r>
            <a:r>
              <a:rPr lang="en-US" altLang="zh-CN" sz="2600">
                <a:latin typeface="Times New Roman" panose="02020603050405020304" charset="0"/>
                <a:cs typeface="Times New Roman" panose="02020603050405020304" charset="0"/>
              </a:rPr>
              <a:t>om</a:t>
            </a:r>
            <a:r>
              <a:rPr lang="zh-CN" altLang="en-US" sz="2600">
                <a:latin typeface="Times New Roman" panose="02020603050405020304" charset="0"/>
                <a:cs typeface="Times New Roman" panose="02020603050405020304" charset="0"/>
              </a:rPr>
              <a:t> H</a:t>
            </a:r>
            <a:r>
              <a:rPr lang="en-US" altLang="zh-CN" sz="2600">
                <a:latin typeface="Times New Roman" panose="02020603050405020304" charset="0"/>
                <a:cs typeface="Times New Roman" panose="02020603050405020304" charset="0"/>
              </a:rPr>
              <a:t>anks</a:t>
            </a:r>
            <a:r>
              <a:rPr lang="zh-CN" altLang="en-US" sz="2600">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rPr>
              <a:t>thought</a:t>
            </a:r>
            <a:r>
              <a:rPr lang="zh-CN" altLang="en-US" sz="2600">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rPr>
              <a:t>he was an odd ______ (</a:t>
            </a:r>
            <a:r>
              <a:rPr lang="en-US" altLang="zh-CN" sz="2600">
                <a:latin typeface="Times New Roman" panose="02020603050405020304" charset="0"/>
                <a:cs typeface="Times New Roman" panose="02020603050405020304" charset="0"/>
                <a:sym typeface="+mn-ea"/>
              </a:rPr>
              <a:t>choose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to play Elvis Presley</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manager Colonel Tom Parker in director Baz</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Luhrmann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s </a:t>
            </a:r>
            <a:r>
              <a:rPr lang="zh-CN" altLang="en-US" sz="2600" i="1">
                <a:latin typeface="Times New Roman" panose="02020603050405020304" charset="0"/>
                <a:cs typeface="Times New Roman" panose="02020603050405020304" charset="0"/>
              </a:rPr>
              <a:t>Elvis</a:t>
            </a:r>
            <a:r>
              <a:rPr lang="zh-CN" altLang="en-US" sz="2600">
                <a:latin typeface="Times New Roman" panose="02020603050405020304" charset="0"/>
                <a:cs typeface="Times New Roman" panose="02020603050405020304" charset="0"/>
              </a:rPr>
              <a:t>.</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When Baz</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came in and first talked about Elvis,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couldn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t figure out </a:t>
            </a:r>
            <a:r>
              <a:rPr lang="en-US" altLang="zh-CN" sz="2600">
                <a:latin typeface="Times New Roman" panose="02020603050405020304" charset="0"/>
                <a:cs typeface="Times New Roman" panose="02020603050405020304" charset="0"/>
              </a:rPr>
              <a:t>____ </a:t>
            </a:r>
            <a:r>
              <a:rPr lang="zh-CN" altLang="en-US" sz="2600">
                <a:latin typeface="Times New Roman" panose="02020603050405020304" charset="0"/>
                <a:cs typeface="Times New Roman" panose="02020603050405020304" charset="0"/>
              </a:rPr>
              <a:t>in the world he would come to see me,</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 Hanks recalls.</a:t>
            </a:r>
            <a:endParaRPr lang="zh-CN" altLang="en-US" sz="2600">
              <a:latin typeface="Times New Roman" panose="02020603050405020304" charset="0"/>
              <a:cs typeface="Times New Roman" panose="02020603050405020304" charset="0"/>
            </a:endParaRPr>
          </a:p>
          <a:p>
            <a:pPr fontAlgn="auto">
              <a:lnSpc>
                <a:spcPts val="292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For one thing, Hanks had little interest </a:t>
            </a:r>
            <a:r>
              <a:rPr lang="en-US" altLang="zh-CN" sz="2600">
                <a:latin typeface="Times New Roman" panose="02020603050405020304" charset="0"/>
                <a:cs typeface="Times New Roman" panose="02020603050405020304" charset="0"/>
              </a:rPr>
              <a:t>__ </a:t>
            </a:r>
            <a:r>
              <a:rPr lang="zh-CN" altLang="en-US" sz="2600">
                <a:latin typeface="Times New Roman" panose="02020603050405020304" charset="0"/>
                <a:cs typeface="Times New Roman" panose="02020603050405020304" charset="0"/>
              </a:rPr>
              <a:t>Elvis. For another, the actor specializes in decent all-American Everymen and Parker was a </a:t>
            </a:r>
            <a:r>
              <a:rPr lang="en-US" altLang="zh-CN" sz="2600">
                <a:latin typeface="Times New Roman" panose="02020603050405020304" charset="0"/>
                <a:cs typeface="Times New Roman" panose="02020603050405020304" charset="0"/>
              </a:rPr>
              <a:t>_________ (</a:t>
            </a:r>
            <a:r>
              <a:rPr lang="en-US" altLang="zh-CN" sz="2600">
                <a:latin typeface="Times New Roman" panose="02020603050405020304" charset="0"/>
                <a:cs typeface="Times New Roman" panose="02020603050405020304" charset="0"/>
                <a:sym typeface="+mn-ea"/>
              </a:rPr>
              <a:t>mystery </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wheeler-dealer who managed (some say exploited) the King throughout his singular career while </a:t>
            </a:r>
            <a:r>
              <a:rPr lang="en-US" altLang="zh-CN" sz="2600">
                <a:latin typeface="Times New Roman" panose="02020603050405020304" charset="0"/>
                <a:cs typeface="Times New Roman" panose="02020603050405020304" charset="0"/>
              </a:rPr>
              <a:t>_________ (remain) </a:t>
            </a:r>
            <a:r>
              <a:rPr lang="zh-CN" altLang="en-US" sz="2600">
                <a:latin typeface="Times New Roman" panose="02020603050405020304" charset="0"/>
                <a:cs typeface="Times New Roman" panose="02020603050405020304" charset="0"/>
              </a:rPr>
              <a:t>almost anonymous himself. Hanks remembers thinking, </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I don</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t know</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what the man </a:t>
            </a:r>
            <a:r>
              <a:rPr lang="en-US" altLang="zh-CN" sz="2600">
                <a:latin typeface="Times New Roman" panose="02020603050405020304" charset="0"/>
                <a:cs typeface="Times New Roman" panose="02020603050405020304" charset="0"/>
              </a:rPr>
              <a:t>_____ (look) </a:t>
            </a:r>
            <a:r>
              <a:rPr lang="zh-CN" altLang="en-US" sz="2600">
                <a:latin typeface="Times New Roman" panose="02020603050405020304" charset="0"/>
                <a:cs typeface="Times New Roman" panose="02020603050405020304" charset="0"/>
              </a:rPr>
              <a:t>like.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a:t>
            </a:r>
            <a:r>
              <a:rPr lang="en-US" altLang="zh-CN" sz="2600">
                <a:latin typeface="Times New Roman" panose="02020603050405020304" charset="0"/>
                <a:cs typeface="Times New Roman" panose="02020603050405020304" charset="0"/>
              </a:rPr>
              <a:t>’</a:t>
            </a:r>
            <a:r>
              <a:rPr lang="zh-CN" altLang="en-US" sz="2600">
                <a:latin typeface="Times New Roman" panose="02020603050405020304" charset="0"/>
                <a:cs typeface="Times New Roman" panose="02020603050405020304" charset="0"/>
              </a:rPr>
              <a:t>ve never heard his voice.</a:t>
            </a:r>
            <a:r>
              <a:rPr lang="en-US" altLang="zh-CN" sz="2600">
                <a:latin typeface="Times New Roman" panose="02020603050405020304" charset="0"/>
                <a:cs typeface="Times New Roman" panose="02020603050405020304" charset="0"/>
              </a:rPr>
              <a:t>”</a:t>
            </a:r>
            <a:endParaRPr lang="zh-CN" altLang="en-US" sz="2600">
              <a:latin typeface="Times New Roman" panose="02020603050405020304" charset="0"/>
              <a:cs typeface="Times New Roman" panose="02020603050405020304" charset="0"/>
            </a:endParaRPr>
          </a:p>
          <a:p>
            <a:pPr fontAlgn="auto">
              <a:lnSpc>
                <a:spcPts val="292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Still, Hanks says he was </a:t>
            </a:r>
            <a:r>
              <a:rPr lang="zh-CN" altLang="en-US" sz="2600">
                <a:solidFill>
                  <a:srgbClr val="0000FF"/>
                </a:solidFill>
                <a:latin typeface="Times New Roman" panose="02020603050405020304" charset="0"/>
                <a:cs typeface="Times New Roman" panose="02020603050405020304" charset="0"/>
              </a:rPr>
              <a:t>intrigued </a:t>
            </a:r>
            <a:r>
              <a:rPr lang="zh-CN" altLang="en-US" sz="2600">
                <a:latin typeface="Times New Roman" panose="02020603050405020304" charset="0"/>
                <a:cs typeface="Times New Roman" panose="02020603050405020304" charset="0"/>
              </a:rPr>
              <a:t>and only got more interested as he started researching Parker. </a:t>
            </a:r>
            <a:r>
              <a:rPr lang="en-US" altLang="zh-CN" sz="2600">
                <a:latin typeface="Times New Roman" panose="02020603050405020304" charset="0"/>
                <a:cs typeface="Times New Roman" panose="02020603050405020304" charset="0"/>
              </a:rPr>
              <a:t>_____ </a:t>
            </a:r>
            <a:r>
              <a:rPr lang="zh-CN" altLang="en-US" sz="2600">
                <a:latin typeface="Times New Roman" panose="02020603050405020304" charset="0"/>
                <a:cs typeface="Times New Roman" panose="02020603050405020304" charset="0"/>
              </a:rPr>
              <a:t>he found was a </a:t>
            </a:r>
            <a:r>
              <a:rPr lang="en-US" altLang="zh-CN" sz="2600">
                <a:latin typeface="Times New Roman" panose="02020603050405020304" charset="0"/>
                <a:cs typeface="Times New Roman" panose="02020603050405020304" charset="0"/>
              </a:rPr>
              <a:t>“</a:t>
            </a:r>
            <a:r>
              <a:rPr lang="zh-CN" altLang="en-US" sz="2600">
                <a:solidFill>
                  <a:srgbClr val="0000FF"/>
                </a:solidFill>
                <a:latin typeface="Times New Roman" panose="02020603050405020304" charset="0"/>
                <a:cs typeface="Times New Roman" panose="02020603050405020304" charset="0"/>
              </a:rPr>
              <a:t>devious </a:t>
            </a:r>
            <a:r>
              <a:rPr lang="zh-CN" altLang="en-US" sz="2600">
                <a:latin typeface="Times New Roman" panose="02020603050405020304" charset="0"/>
                <a:cs typeface="Times New Roman" panose="02020603050405020304" charset="0"/>
              </a:rPr>
              <a:t>mix of self-serving and moxie of genius somehow.</a:t>
            </a:r>
            <a:r>
              <a:rPr lang="en-US" altLang="zh-CN" sz="2600">
                <a:latin typeface="Times New Roman" panose="02020603050405020304" charset="0"/>
                <a:cs typeface="Times New Roman" panose="02020603050405020304" charset="0"/>
              </a:rPr>
              <a:t>”</a:t>
            </a:r>
            <a:endParaRPr lang="en-US" altLang="zh-CN" sz="2600">
              <a:latin typeface="Times New Roman" panose="02020603050405020304" charset="0"/>
              <a:cs typeface="Times New Roman" panose="02020603050405020304" charset="0"/>
            </a:endParaRPr>
          </a:p>
          <a:p>
            <a:pPr fontAlgn="auto">
              <a:lnSpc>
                <a:spcPts val="2920"/>
              </a:lnSpc>
            </a:pPr>
            <a:r>
              <a:rPr lang="en-US" altLang="zh-CN" sz="2600">
                <a:latin typeface="Times New Roman" panose="02020603050405020304" charset="0"/>
                <a:cs typeface="Times New Roman" panose="02020603050405020304" charset="0"/>
              </a:rPr>
              <a:t>    “There was not ___ artistic bone in Colonel Tom Parker,” he says, “he didn’t care about the music, he didn’t care about the movies. He cared about the _____ (deal). He cared about making sure that his boy didn’t just have a million dollars worth of talent, but _______ (actual) had a million dollars.”</a:t>
            </a:r>
            <a:endParaRPr lang="en-US" altLang="zh-CN" sz="2600">
              <a:latin typeface="Times New Roman" panose="02020603050405020304" charset="0"/>
              <a:cs typeface="Times New Roman" panose="02020603050405020304" charset="0"/>
            </a:endParaRPr>
          </a:p>
        </p:txBody>
      </p:sp>
      <p:sp>
        <p:nvSpPr>
          <p:cNvPr id="10" name="文本框 16"/>
          <p:cNvSpPr txBox="1"/>
          <p:nvPr/>
        </p:nvSpPr>
        <p:spPr>
          <a:xfrm>
            <a:off x="0" y="0"/>
            <a:ext cx="1633220"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71980" y="65405"/>
            <a:ext cx="664146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《新闻周刊</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7</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en-US" sz="2300" b="1">
                <a:solidFill>
                  <a:srgbClr val="ED7D31"/>
                </a:solidFill>
                <a:latin typeface="微软雅黑" panose="020B0503020204020204" charset="-122"/>
                <a:ea typeface="微软雅黑" panose="020B0503020204020204" charset="-122"/>
                <a:cs typeface="微软雅黑" panose="020B0503020204020204" charset="-122"/>
              </a:rPr>
              <a:t>1</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日</a:t>
            </a:r>
            <a:r>
              <a:rPr lang="zh-CN" sz="2300" b="1">
                <a:solidFill>
                  <a:srgbClr val="ED7D31"/>
                </a:solidFill>
                <a:latin typeface="微软雅黑" panose="020B0503020204020204" charset="-122"/>
                <a:ea typeface="微软雅黑" panose="020B0503020204020204" charset="-122"/>
                <a:cs typeface="微软雅黑" panose="020B0503020204020204" charset="-122"/>
              </a:rPr>
              <a:t>刊</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61</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5810250" y="748030"/>
            <a:ext cx="112712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choice </a:t>
            </a:r>
            <a:endParaRPr lang="zh-CN" altLang="en-US"/>
          </a:p>
        </p:txBody>
      </p:sp>
      <p:sp>
        <p:nvSpPr>
          <p:cNvPr id="6" name="文本框 5"/>
          <p:cNvSpPr txBox="1"/>
          <p:nvPr/>
        </p:nvSpPr>
        <p:spPr>
          <a:xfrm>
            <a:off x="5937885" y="1495425"/>
            <a:ext cx="83439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why </a:t>
            </a:r>
            <a:endParaRPr lang="zh-CN" altLang="en-US"/>
          </a:p>
        </p:txBody>
      </p:sp>
      <p:sp>
        <p:nvSpPr>
          <p:cNvPr id="7" name="文本框 6"/>
          <p:cNvSpPr txBox="1"/>
          <p:nvPr/>
        </p:nvSpPr>
        <p:spPr>
          <a:xfrm>
            <a:off x="5528310" y="2242820"/>
            <a:ext cx="52197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in </a:t>
            </a:r>
            <a:endParaRPr lang="zh-CN" altLang="en-US"/>
          </a:p>
        </p:txBody>
      </p:sp>
      <p:sp>
        <p:nvSpPr>
          <p:cNvPr id="8" name="文本框 7"/>
          <p:cNvSpPr txBox="1"/>
          <p:nvPr/>
        </p:nvSpPr>
        <p:spPr>
          <a:xfrm>
            <a:off x="6553200" y="2616835"/>
            <a:ext cx="171323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mysterious </a:t>
            </a:r>
            <a:endParaRPr lang="zh-CN" altLang="en-US"/>
          </a:p>
        </p:txBody>
      </p:sp>
      <p:sp>
        <p:nvSpPr>
          <p:cNvPr id="9" name="文本框 8"/>
          <p:cNvSpPr txBox="1"/>
          <p:nvPr/>
        </p:nvSpPr>
        <p:spPr>
          <a:xfrm>
            <a:off x="50800" y="3345180"/>
            <a:ext cx="160337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remaining </a:t>
            </a:r>
            <a:endParaRPr lang="zh-CN" altLang="en-US"/>
          </a:p>
        </p:txBody>
      </p:sp>
      <p:sp>
        <p:nvSpPr>
          <p:cNvPr id="11" name="文本框 10"/>
          <p:cNvSpPr txBox="1"/>
          <p:nvPr/>
        </p:nvSpPr>
        <p:spPr>
          <a:xfrm>
            <a:off x="2740025" y="3709670"/>
            <a:ext cx="98044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looks </a:t>
            </a:r>
            <a:endParaRPr lang="zh-CN" altLang="en-US"/>
          </a:p>
        </p:txBody>
      </p:sp>
      <p:sp>
        <p:nvSpPr>
          <p:cNvPr id="12" name="文本框 11"/>
          <p:cNvSpPr txBox="1"/>
          <p:nvPr/>
        </p:nvSpPr>
        <p:spPr>
          <a:xfrm>
            <a:off x="1015365" y="4466590"/>
            <a:ext cx="98044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What </a:t>
            </a:r>
            <a:endParaRPr lang="zh-CN" altLang="en-US"/>
          </a:p>
        </p:txBody>
      </p:sp>
      <p:sp>
        <p:nvSpPr>
          <p:cNvPr id="13" name="文本框 12"/>
          <p:cNvSpPr txBox="1"/>
          <p:nvPr/>
        </p:nvSpPr>
        <p:spPr>
          <a:xfrm>
            <a:off x="2519680" y="5208905"/>
            <a:ext cx="57721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an </a:t>
            </a:r>
            <a:endParaRPr lang="zh-CN" altLang="en-US"/>
          </a:p>
        </p:txBody>
      </p:sp>
      <p:sp>
        <p:nvSpPr>
          <p:cNvPr id="14" name="文本框 13"/>
          <p:cNvSpPr txBox="1"/>
          <p:nvPr/>
        </p:nvSpPr>
        <p:spPr>
          <a:xfrm>
            <a:off x="8349615" y="5563235"/>
            <a:ext cx="86106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deals</a:t>
            </a:r>
            <a:endParaRPr lang="zh-CN" altLang="en-US"/>
          </a:p>
        </p:txBody>
      </p:sp>
      <p:sp>
        <p:nvSpPr>
          <p:cNvPr id="15" name="文本框 14"/>
          <p:cNvSpPr txBox="1"/>
          <p:nvPr/>
        </p:nvSpPr>
        <p:spPr>
          <a:xfrm>
            <a:off x="50800" y="6301740"/>
            <a:ext cx="131000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actually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P spid="13" grpId="0"/>
      <p:bldP spid="14" grpId="0"/>
      <p:bldP spid="15" grpId="0"/>
      <p:bldP spid="3" grpId="1"/>
      <p:bldP spid="5" grpId="1"/>
      <p:bldP spid="6" grpId="1"/>
      <p:bldP spid="7" grpId="1"/>
      <p:bldP spid="8" grpId="1"/>
      <p:bldP spid="9" grpId="1"/>
      <p:bldP spid="11" grpId="1"/>
      <p:bldP spid="12" grpId="1"/>
      <p:bldP spid="13" grpId="1"/>
      <p:bldP spid="14" grpId="1"/>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9060" y="607060"/>
            <a:ext cx="11993880" cy="490093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0000FF"/>
                </a:solidFill>
                <a:latin typeface="Times New Roman" panose="02020603050405020304" charset="0"/>
                <a:cs typeface="Times New Roman" panose="02020603050405020304" charset="0"/>
                <a:sym typeface="+mn-ea"/>
              </a:rPr>
              <a:t>intrigued</a:t>
            </a:r>
            <a:r>
              <a:rPr lang="en-US" altLang="zh-CN" sz="2800">
                <a:latin typeface="Times New Roman" panose="02020603050405020304" charset="0"/>
                <a:ea typeface="华文中宋" panose="02010600040101010101" charset="-122"/>
                <a:cs typeface="Times New Roman" panose="02020603050405020304" charset="0"/>
                <a:sym typeface="+mn-ea"/>
              </a:rPr>
              <a:t>: very interested in sth/sb and wanting to know more about it/them 着迷；很感兴趣</a:t>
            </a:r>
            <a:r>
              <a:rPr lang="zh-CN" altLang="en-US" sz="2800">
                <a:latin typeface="Times New Roman" panose="02020603050405020304" charset="0"/>
                <a:ea typeface="华文中宋" panose="02010600040101010101" charset="-122"/>
                <a:cs typeface="Times New Roman" panose="02020603050405020304" charset="0"/>
                <a:sym typeface="+mn-ea"/>
              </a:rPr>
              <a:t>；好奇</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 I'm intrigued to know what you thought of the movie.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我很想知道你对这部电影的看法。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Wingdings" panose="05000000000000000000" charset="0"/>
              <a:buNone/>
            </a:pPr>
            <a:endParaRPr lang="en-US" altLang="zh-CN" sz="32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zh-CN" altLang="en-US" sz="2800">
                <a:solidFill>
                  <a:srgbClr val="0000FF"/>
                </a:solidFill>
                <a:latin typeface="Times New Roman" panose="02020603050405020304" charset="0"/>
                <a:cs typeface="Times New Roman" panose="02020603050405020304" charset="0"/>
                <a:sym typeface="+mn-ea"/>
              </a:rPr>
              <a:t>devious</a:t>
            </a:r>
            <a:r>
              <a:rPr lang="en-US" altLang="zh-CN" sz="2800"/>
              <a:t>: </a:t>
            </a:r>
            <a:r>
              <a:rPr sz="2800">
                <a:latin typeface="Times New Roman" panose="02020603050405020304" charset="0"/>
                <a:ea typeface="华文中宋" panose="02010600040101010101" charset="-122"/>
                <a:cs typeface="Times New Roman" panose="02020603050405020304" charset="0"/>
              </a:rPr>
              <a:t>behaving in a dishonest or indirect way, or tricking people, in order to get sth  不诚实的；不直率的；欺诈的</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sz="2800">
                <a:latin typeface="Times New Roman" panose="02020603050405020304" charset="0"/>
                <a:ea typeface="华文中宋" panose="02010600040101010101" charset="-122"/>
                <a:cs typeface="Times New Roman" panose="02020603050405020304" charset="0"/>
              </a:rPr>
              <a:t>He got rich by devious means. 他不择手段大发横财。  </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50507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3017520"/>
            <a:ext cx="6607175"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 I would be intrigued to hear others’ views. </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507990"/>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6039485"/>
            <a:ext cx="936561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He might be devious, but he was not without principles.</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505075"/>
            <a:ext cx="6174740" cy="521970"/>
          </a:xfrm>
          <a:prstGeom prst="rect">
            <a:avLst/>
          </a:prstGeom>
          <a:noFill/>
        </p:spPr>
        <p:txBody>
          <a:bodyPr wrap="square" rtlCol="0" anchor="t">
            <a:spAutoFit/>
          </a:bodyPr>
          <a:lstStyle/>
          <a:p>
            <a:r>
              <a:rPr lang="zh-CN" altLang="en-US" sz="2800">
                <a:ea typeface="华文中宋" panose="02010600040101010101" charset="-122"/>
              </a:rPr>
              <a:t> 我对倾听别人的看法会感兴趣的。</a:t>
            </a:r>
            <a:endParaRPr lang="zh-CN" altLang="en-US" sz="2800">
              <a:ea typeface="华文中宋" panose="02010600040101010101" charset="-122"/>
            </a:endParaRPr>
          </a:p>
        </p:txBody>
      </p:sp>
      <p:cxnSp>
        <p:nvCxnSpPr>
          <p:cNvPr id="3145728" name="直接连接符 8"/>
          <p:cNvCxnSpPr/>
          <p:nvPr/>
        </p:nvCxnSpPr>
        <p:spPr>
          <a:xfrm flipV="1">
            <a:off x="311150" y="3477260"/>
            <a:ext cx="6176645" cy="4445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514465"/>
            <a:ext cx="8209280" cy="5905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764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507990"/>
            <a:ext cx="7515225" cy="521970"/>
          </a:xfrm>
          <a:prstGeom prst="rect">
            <a:avLst/>
          </a:prstGeom>
          <a:noFill/>
        </p:spPr>
        <p:txBody>
          <a:bodyPr wrap="square" rtlCol="0" anchor="t">
            <a:spAutoFit/>
          </a:bodyPr>
          <a:p>
            <a:r>
              <a:rPr lang="zh-CN" altLang="en-US" sz="2800">
                <a:ea typeface="华文中宋" panose="02010600040101010101" charset="-122"/>
              </a:rPr>
              <a:t>他也许狡猾，但并非没有原则。 </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tags/tag1.xml><?xml version="1.0" encoding="utf-8"?>
<p:tagLst xmlns:p="http://schemas.openxmlformats.org/presentationml/2006/main">
  <p:tag name="KSO_WM_SPECIAL_SOURCE" val="bdnull"/>
</p:tagLst>
</file>

<file path=ppt/tags/tag10.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PLACING_PICTURE_USER_VIEWPORT" val="{&quot;height&quot;:22080,&quot;width&quot;:17325}"/>
</p:tagLst>
</file>

<file path=ppt/tags/tag4.xml><?xml version="1.0" encoding="utf-8"?>
<p:tagLst xmlns:p="http://schemas.openxmlformats.org/presentationml/2006/main">
  <p:tag name="KSO_WM_SPECIAL_SOURCE" val="bdnull"/>
</p:tagLst>
</file>

<file path=ppt/tags/tag5.xml><?xml version="1.0" encoding="utf-8"?>
<p:tagLst xmlns:p="http://schemas.openxmlformats.org/presentationml/2006/main">
  <p:tag name="KSO_WM_SPECIAL_SOURCE" val="bdnull"/>
</p:tagLst>
</file>

<file path=ppt/tags/tag6.xml><?xml version="1.0" encoding="utf-8"?>
<p:tagLst xmlns:p="http://schemas.openxmlformats.org/presentationml/2006/main">
  <p:tag name="KSO_WM_UNIT_PLACING_PICTURE_USER_VIEWPORT" val="{&quot;height&quot;:1016,&quot;width&quot;:18106}"/>
</p:tagLst>
</file>

<file path=ppt/tags/tag7.xml><?xml version="1.0" encoding="utf-8"?>
<p:tagLst xmlns:p="http://schemas.openxmlformats.org/presentationml/2006/main">
  <p:tag name="KSO_WM_UNIT_PLACING_PICTURE_USER_VIEWPORT" val="{&quot;height&quot;:7695,&quot;width&quot;:8305}"/>
</p:tagLst>
</file>

<file path=ppt/tags/tag8.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PLACING_PICTURE_USER_VIEWPORT" val="{&quot;height&quot;:8880,&quot;width&quot;:11940}"/>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13263</Words>
  <Application>WPS 演示</Application>
  <PresentationFormat/>
  <Paragraphs>402</Paragraphs>
  <Slides>24</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24</vt:i4>
      </vt:variant>
    </vt:vector>
  </HeadingPairs>
  <TitlesOfParts>
    <vt:vector size="43" baseType="lpstr">
      <vt:lpstr>Arial</vt:lpstr>
      <vt:lpstr>宋体</vt:lpstr>
      <vt:lpstr>Wingdings</vt:lpstr>
      <vt:lpstr>Calibri</vt:lpstr>
      <vt:lpstr>Arial</vt:lpstr>
      <vt:lpstr>Trebuchet MS</vt:lpstr>
      <vt:lpstr>微软雅黑</vt:lpstr>
      <vt:lpstr>Times New Roman</vt:lpstr>
      <vt:lpstr>华文中宋</vt:lpstr>
      <vt:lpstr>Wingdings</vt:lpstr>
      <vt:lpstr>Helvetica</vt:lpstr>
      <vt:lpstr>Arial Unicode MS</vt:lpstr>
      <vt:lpstr>Times New Roman</vt:lpstr>
      <vt:lpstr>Calibri</vt:lpstr>
      <vt:lpstr>HelveticaNeue</vt:lpstr>
      <vt:lpstr>Corbel</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24147</cp:lastModifiedBy>
  <cp:revision>354</cp:revision>
  <dcterms:created xsi:type="dcterms:W3CDTF">2022-04-05T02:15:00Z</dcterms:created>
  <dcterms:modified xsi:type="dcterms:W3CDTF">2022-07-08T01:48:48Z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E96E95698E754D1F84B6D9FBE92296B7</vt:lpwstr>
  </property>
  <property fmtid="{D5CDD505-2E9C-101B-9397-08002B2CF9AE}" pid="3" name="KSOProductBuildVer">
    <vt:lpwstr>2052-11.8.2.8411</vt:lpwstr>
  </property>
  <property fmtid="{D5CDD505-2E9C-101B-9397-08002B2CF9AE}" pid="4" name="commondata">
    <vt:lpwstr>eyJoZGlkIjoiOTcyOGM2ZTRiZmI4MzgxMmE1OWI1MGMyNDA3YTk5ZjUifQ==</vt:lpwstr>
  </property>
</Properties>
</file>