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handoutMasterIdLst>
    <p:handoutMasterId r:id="rId46"/>
  </p:handoutMasterIdLst>
  <p:sldIdLst>
    <p:sldId id="330" r:id="rId3"/>
    <p:sldId id="256" r:id="rId4"/>
    <p:sldId id="259" r:id="rId5"/>
    <p:sldId id="261" r:id="rId6"/>
    <p:sldId id="262" r:id="rId7"/>
    <p:sldId id="263" r:id="rId8"/>
    <p:sldId id="264" r:id="rId9"/>
    <p:sldId id="265" r:id="rId10"/>
    <p:sldId id="257" r:id="rId11"/>
    <p:sldId id="297" r:id="rId12"/>
    <p:sldId id="267" r:id="rId13"/>
    <p:sldId id="268" r:id="rId14"/>
    <p:sldId id="275" r:id="rId15"/>
    <p:sldId id="269" r:id="rId16"/>
    <p:sldId id="274" r:id="rId17"/>
    <p:sldId id="260" r:id="rId18"/>
    <p:sldId id="270" r:id="rId19"/>
    <p:sldId id="273" r:id="rId20"/>
    <p:sldId id="298" r:id="rId21"/>
    <p:sldId id="272" r:id="rId22"/>
    <p:sldId id="271" r:id="rId23"/>
    <p:sldId id="276" r:id="rId24"/>
    <p:sldId id="296" r:id="rId25"/>
    <p:sldId id="277" r:id="rId26"/>
    <p:sldId id="287" r:id="rId27"/>
    <p:sldId id="286" r:id="rId28"/>
    <p:sldId id="285" r:id="rId29"/>
    <p:sldId id="284" r:id="rId30"/>
    <p:sldId id="283" r:id="rId31"/>
    <p:sldId id="282" r:id="rId32"/>
    <p:sldId id="281" r:id="rId33"/>
    <p:sldId id="280" r:id="rId34"/>
    <p:sldId id="292" r:id="rId35"/>
    <p:sldId id="279" r:id="rId36"/>
    <p:sldId id="291" r:id="rId37"/>
    <p:sldId id="290" r:id="rId38"/>
    <p:sldId id="289" r:id="rId39"/>
    <p:sldId id="278" r:id="rId40"/>
    <p:sldId id="293" r:id="rId41"/>
    <p:sldId id="294" r:id="rId43"/>
    <p:sldId id="295" r:id="rId44"/>
    <p:sldId id="258"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无标题节" id="{B37D1E83-3255-4082-AD92-F97E23B9EEFC}">
          <p14:sldIdLst>
            <p14:sldId id="256"/>
            <p14:sldId id="259"/>
            <p14:sldId id="261"/>
            <p14:sldId id="262"/>
            <p14:sldId id="263"/>
            <p14:sldId id="264"/>
            <p14:sldId id="265"/>
            <p14:sldId id="257"/>
            <p14:sldId id="297"/>
            <p14:sldId id="267"/>
            <p14:sldId id="268"/>
            <p14:sldId id="275"/>
            <p14:sldId id="269"/>
            <p14:sldId id="274"/>
            <p14:sldId id="260"/>
            <p14:sldId id="270"/>
            <p14:sldId id="273"/>
            <p14:sldId id="298"/>
            <p14:sldId id="272"/>
            <p14:sldId id="271"/>
            <p14:sldId id="276"/>
            <p14:sldId id="296"/>
            <p14:sldId id="277"/>
            <p14:sldId id="287"/>
            <p14:sldId id="286"/>
            <p14:sldId id="285"/>
            <p14:sldId id="284"/>
            <p14:sldId id="283"/>
            <p14:sldId id="282"/>
            <p14:sldId id="281"/>
            <p14:sldId id="280"/>
            <p14:sldId id="292"/>
            <p14:sldId id="279"/>
            <p14:sldId id="291"/>
            <p14:sldId id="290"/>
            <p14:sldId id="289"/>
            <p14:sldId id="278"/>
            <p14:sldId id="293"/>
            <p14:sldId id="294"/>
            <p14:sldId id="295"/>
            <p14:sldId id="258"/>
            <p14:sldId id="33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804" y="5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60"/>
    </p:cViewPr>
  </p:sorterViewPr>
  <p:notesViewPr>
    <p:cSldViewPr>
      <p:cViewPr varScale="1">
        <p:scale>
          <a:sx n="62" d="100"/>
          <a:sy n="62" d="100"/>
        </p:scale>
        <p:origin x="-316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notesMaster" Target="notesMasters/notesMaster1.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3F58D0-7609-4F55-94FC-03A42FC0B474}"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BD4DDE-1D6F-4B89-B4A5-4D9D70A35F2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55B05-1C48-4DBE-AE7F-76FAB70ACDE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37319-6DF7-4DAC-88B6-ADC71BDB79C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DC37319-6DF7-4DAC-88B6-ADC71BDB79C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0298CD5-6C1E-4009-B41F-6DF62E31D3BE}"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0298CD5-6C1E-4009-B41F-6DF62E31D3BE}"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90298CD5-6C1E-4009-B41F-6DF62E31D3BE}"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endParaRPr lang="zh-CN" alt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90298CD5-6C1E-4009-B41F-6DF62E31D3BE}"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endParaRPr lang="zh-CN" alt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90298CD5-6C1E-4009-B41F-6DF62E31D3BE}"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目录">
    <p:spTree>
      <p:nvGrpSpPr>
        <p:cNvPr id="1" name=""/>
        <p:cNvGrpSpPr/>
        <p:nvPr/>
      </p:nvGrpSpPr>
      <p:grpSpPr>
        <a:xfrm>
          <a:off x="0" y="0"/>
          <a:ext cx="0" cy="0"/>
          <a:chOff x="0" y="0"/>
          <a:chExt cx="0" cy="0"/>
        </a:xfrm>
      </p:grpSpPr>
      <p:sp>
        <p:nvSpPr>
          <p:cNvPr id="3" name="任意多边形: 形状 2"/>
          <p:cNvSpPr/>
          <p:nvPr userDrawn="1"/>
        </p:nvSpPr>
        <p:spPr>
          <a:xfrm>
            <a:off x="-845" y="-1"/>
            <a:ext cx="12193359" cy="6296540"/>
          </a:xfrm>
          <a:custGeom>
            <a:avLst/>
            <a:gdLst>
              <a:gd name="connsiteX0" fmla="*/ 4045 w 12196045"/>
              <a:gd name="connsiteY0" fmla="*/ 2501462 h 4866290"/>
              <a:gd name="connsiteX1" fmla="*/ 4355328 w 12196045"/>
              <a:gd name="connsiteY1" fmla="*/ 4866290 h 4866290"/>
              <a:gd name="connsiteX2" fmla="*/ 12196045 w 12196045"/>
              <a:gd name="connsiteY2" fmla="*/ 1135118 h 4866290"/>
              <a:gd name="connsiteX3" fmla="*/ 12196045 w 12196045"/>
              <a:gd name="connsiteY3" fmla="*/ 0 h 4866290"/>
              <a:gd name="connsiteX4" fmla="*/ 4045 w 12196045"/>
              <a:gd name="connsiteY4" fmla="*/ 0 h 4866290"/>
              <a:gd name="connsiteX5" fmla="*/ 4045 w 12196045"/>
              <a:gd name="connsiteY5" fmla="*/ 2501462 h 4866290"/>
              <a:gd name="connsiteX0-1" fmla="*/ 4045 w 12196045"/>
              <a:gd name="connsiteY0-2" fmla="*/ 2501462 h 4886227"/>
              <a:gd name="connsiteX1-3" fmla="*/ 4355328 w 12196045"/>
              <a:gd name="connsiteY1-4" fmla="*/ 4866290 h 4886227"/>
              <a:gd name="connsiteX2-5" fmla="*/ 12196045 w 12196045"/>
              <a:gd name="connsiteY2-6" fmla="*/ 1135118 h 4886227"/>
              <a:gd name="connsiteX3-7" fmla="*/ 12196045 w 12196045"/>
              <a:gd name="connsiteY3-8" fmla="*/ 0 h 4886227"/>
              <a:gd name="connsiteX4-9" fmla="*/ 4045 w 12196045"/>
              <a:gd name="connsiteY4-10" fmla="*/ 0 h 4886227"/>
              <a:gd name="connsiteX5-11" fmla="*/ 4045 w 12196045"/>
              <a:gd name="connsiteY5-12" fmla="*/ 2501462 h 4886227"/>
              <a:gd name="connsiteX0-13" fmla="*/ 4045 w 12196045"/>
              <a:gd name="connsiteY0-14" fmla="*/ 2501462 h 5721077"/>
              <a:gd name="connsiteX1-15" fmla="*/ 3934914 w 12196045"/>
              <a:gd name="connsiteY1-16" fmla="*/ 5707118 h 5721077"/>
              <a:gd name="connsiteX2-17" fmla="*/ 12196045 w 12196045"/>
              <a:gd name="connsiteY2-18" fmla="*/ 1135118 h 5721077"/>
              <a:gd name="connsiteX3-19" fmla="*/ 12196045 w 12196045"/>
              <a:gd name="connsiteY3-20" fmla="*/ 0 h 5721077"/>
              <a:gd name="connsiteX4-21" fmla="*/ 4045 w 12196045"/>
              <a:gd name="connsiteY4-22" fmla="*/ 0 h 5721077"/>
              <a:gd name="connsiteX5-23" fmla="*/ 4045 w 12196045"/>
              <a:gd name="connsiteY5-24" fmla="*/ 2501462 h 5721077"/>
              <a:gd name="connsiteX0-25" fmla="*/ 1834 w 12205408"/>
              <a:gd name="connsiteY0-26" fmla="*/ 4237664 h 5834193"/>
              <a:gd name="connsiteX1-27" fmla="*/ 3944277 w 12205408"/>
              <a:gd name="connsiteY1-28" fmla="*/ 5707118 h 5834193"/>
              <a:gd name="connsiteX2-29" fmla="*/ 12205408 w 12205408"/>
              <a:gd name="connsiteY2-30" fmla="*/ 1135118 h 5834193"/>
              <a:gd name="connsiteX3-31" fmla="*/ 12205408 w 12205408"/>
              <a:gd name="connsiteY3-32" fmla="*/ 0 h 5834193"/>
              <a:gd name="connsiteX4-33" fmla="*/ 13408 w 12205408"/>
              <a:gd name="connsiteY4-34" fmla="*/ 0 h 5834193"/>
              <a:gd name="connsiteX5-35" fmla="*/ 1834 w 12205408"/>
              <a:gd name="connsiteY5-36" fmla="*/ 4237664 h 5834193"/>
              <a:gd name="connsiteX0-37" fmla="*/ 1834 w 12228558"/>
              <a:gd name="connsiteY0-38" fmla="*/ 4237664 h 5715181"/>
              <a:gd name="connsiteX1-39" fmla="*/ 3944277 w 12228558"/>
              <a:gd name="connsiteY1-40" fmla="*/ 5707118 h 5715181"/>
              <a:gd name="connsiteX2-41" fmla="*/ 12228558 w 12228558"/>
              <a:gd name="connsiteY2-42" fmla="*/ 3669973 h 5715181"/>
              <a:gd name="connsiteX3-43" fmla="*/ 12205408 w 12228558"/>
              <a:gd name="connsiteY3-44" fmla="*/ 0 h 5715181"/>
              <a:gd name="connsiteX4-45" fmla="*/ 13408 w 12228558"/>
              <a:gd name="connsiteY4-46" fmla="*/ 0 h 5715181"/>
              <a:gd name="connsiteX5-47" fmla="*/ 1834 w 12228558"/>
              <a:gd name="connsiteY5-48" fmla="*/ 4237664 h 5715181"/>
              <a:gd name="connsiteX0-49" fmla="*/ 12421 w 12215996"/>
              <a:gd name="connsiteY0-50" fmla="*/ 4990018 h 5803089"/>
              <a:gd name="connsiteX1-51" fmla="*/ 3931715 w 12215996"/>
              <a:gd name="connsiteY1-52" fmla="*/ 5707118 h 5803089"/>
              <a:gd name="connsiteX2-53" fmla="*/ 12215996 w 12215996"/>
              <a:gd name="connsiteY2-54" fmla="*/ 3669973 h 5803089"/>
              <a:gd name="connsiteX3-55" fmla="*/ 12192846 w 12215996"/>
              <a:gd name="connsiteY3-56" fmla="*/ 0 h 5803089"/>
              <a:gd name="connsiteX4-57" fmla="*/ 846 w 12215996"/>
              <a:gd name="connsiteY4-58" fmla="*/ 0 h 5803089"/>
              <a:gd name="connsiteX5-59" fmla="*/ 12421 w 12215996"/>
              <a:gd name="connsiteY5-60" fmla="*/ 4990018 h 5803089"/>
              <a:gd name="connsiteX0-61" fmla="*/ 12421 w 12204421"/>
              <a:gd name="connsiteY0-62" fmla="*/ 4990018 h 5746603"/>
              <a:gd name="connsiteX1-63" fmla="*/ 3931715 w 12204421"/>
              <a:gd name="connsiteY1-64" fmla="*/ 5707118 h 5746603"/>
              <a:gd name="connsiteX2-65" fmla="*/ 12204421 w 12204421"/>
              <a:gd name="connsiteY2-66" fmla="*/ 4457052 h 5746603"/>
              <a:gd name="connsiteX3-67" fmla="*/ 12192846 w 12204421"/>
              <a:gd name="connsiteY3-68" fmla="*/ 0 h 5746603"/>
              <a:gd name="connsiteX4-69" fmla="*/ 846 w 12204421"/>
              <a:gd name="connsiteY4-70" fmla="*/ 0 h 5746603"/>
              <a:gd name="connsiteX5-71" fmla="*/ 12421 w 12204421"/>
              <a:gd name="connsiteY5-72" fmla="*/ 4990018 h 5746603"/>
              <a:gd name="connsiteX0-73" fmla="*/ 12421 w 12204421"/>
              <a:gd name="connsiteY0-74" fmla="*/ 4990018 h 6158350"/>
              <a:gd name="connsiteX1-75" fmla="*/ 4278955 w 12204421"/>
              <a:gd name="connsiteY1-76" fmla="*/ 6146956 h 6158350"/>
              <a:gd name="connsiteX2-77" fmla="*/ 12204421 w 12204421"/>
              <a:gd name="connsiteY2-78" fmla="*/ 4457052 h 6158350"/>
              <a:gd name="connsiteX3-79" fmla="*/ 12192846 w 12204421"/>
              <a:gd name="connsiteY3-80" fmla="*/ 0 h 6158350"/>
              <a:gd name="connsiteX4-81" fmla="*/ 846 w 12204421"/>
              <a:gd name="connsiteY4-82" fmla="*/ 0 h 6158350"/>
              <a:gd name="connsiteX5-83" fmla="*/ 12421 w 12204421"/>
              <a:gd name="connsiteY5-84" fmla="*/ 4990018 h 6158350"/>
              <a:gd name="connsiteX0-85" fmla="*/ 12421 w 12204421"/>
              <a:gd name="connsiteY0-86" fmla="*/ 4990018 h 6263151"/>
              <a:gd name="connsiteX1-87" fmla="*/ 4278955 w 12204421"/>
              <a:gd name="connsiteY1-88" fmla="*/ 6146956 h 6263151"/>
              <a:gd name="connsiteX2-89" fmla="*/ 12204421 w 12204421"/>
              <a:gd name="connsiteY2-90" fmla="*/ 4457052 h 6263151"/>
              <a:gd name="connsiteX3-91" fmla="*/ 12192846 w 12204421"/>
              <a:gd name="connsiteY3-92" fmla="*/ 0 h 6263151"/>
              <a:gd name="connsiteX4-93" fmla="*/ 846 w 12204421"/>
              <a:gd name="connsiteY4-94" fmla="*/ 0 h 6263151"/>
              <a:gd name="connsiteX5-95" fmla="*/ 12421 w 12204421"/>
              <a:gd name="connsiteY5-96" fmla="*/ 4990018 h 6263151"/>
              <a:gd name="connsiteX0-97" fmla="*/ 12421 w 12204421"/>
              <a:gd name="connsiteY0-98" fmla="*/ 4990018 h 6182734"/>
              <a:gd name="connsiteX1-99" fmla="*/ 4278955 w 12204421"/>
              <a:gd name="connsiteY1-100" fmla="*/ 6146956 h 6182734"/>
              <a:gd name="connsiteX2-101" fmla="*/ 12204421 w 12204421"/>
              <a:gd name="connsiteY2-102" fmla="*/ 4457052 h 6182734"/>
              <a:gd name="connsiteX3-103" fmla="*/ 12192846 w 12204421"/>
              <a:gd name="connsiteY3-104" fmla="*/ 0 h 6182734"/>
              <a:gd name="connsiteX4-105" fmla="*/ 846 w 12204421"/>
              <a:gd name="connsiteY4-106" fmla="*/ 0 h 6182734"/>
              <a:gd name="connsiteX5-107" fmla="*/ 12421 w 12204421"/>
              <a:gd name="connsiteY5-108" fmla="*/ 4990018 h 6182734"/>
              <a:gd name="connsiteX0-109" fmla="*/ 12421 w 12204421"/>
              <a:gd name="connsiteY0-110" fmla="*/ 4990018 h 6285320"/>
              <a:gd name="connsiteX1-111" fmla="*/ 4278955 w 12204421"/>
              <a:gd name="connsiteY1-112" fmla="*/ 6146956 h 6285320"/>
              <a:gd name="connsiteX2-113" fmla="*/ 12204421 w 12204421"/>
              <a:gd name="connsiteY2-114" fmla="*/ 4457052 h 6285320"/>
              <a:gd name="connsiteX3-115" fmla="*/ 12192846 w 12204421"/>
              <a:gd name="connsiteY3-116" fmla="*/ 0 h 6285320"/>
              <a:gd name="connsiteX4-117" fmla="*/ 846 w 12204421"/>
              <a:gd name="connsiteY4-118" fmla="*/ 0 h 6285320"/>
              <a:gd name="connsiteX5-119" fmla="*/ 12421 w 12204421"/>
              <a:gd name="connsiteY5-120" fmla="*/ 4990018 h 6285320"/>
              <a:gd name="connsiteX0-121" fmla="*/ 12421 w 12204421"/>
              <a:gd name="connsiteY0-122" fmla="*/ 4990018 h 6285320"/>
              <a:gd name="connsiteX1-123" fmla="*/ 4278955 w 12204421"/>
              <a:gd name="connsiteY1-124" fmla="*/ 6146956 h 6285320"/>
              <a:gd name="connsiteX2-125" fmla="*/ 12204421 w 12204421"/>
              <a:gd name="connsiteY2-126" fmla="*/ 4457052 h 6285320"/>
              <a:gd name="connsiteX3-127" fmla="*/ 12192846 w 12204421"/>
              <a:gd name="connsiteY3-128" fmla="*/ 0 h 6285320"/>
              <a:gd name="connsiteX4-129" fmla="*/ 846 w 12204421"/>
              <a:gd name="connsiteY4-130" fmla="*/ 0 h 6285320"/>
              <a:gd name="connsiteX5-131" fmla="*/ 12421 w 12204421"/>
              <a:gd name="connsiteY5-132" fmla="*/ 4990018 h 6285320"/>
              <a:gd name="connsiteX0-133" fmla="*/ 12421 w 12204421"/>
              <a:gd name="connsiteY0-134" fmla="*/ 4990018 h 6285320"/>
              <a:gd name="connsiteX1-135" fmla="*/ 4278955 w 12204421"/>
              <a:gd name="connsiteY1-136" fmla="*/ 6146956 h 6285320"/>
              <a:gd name="connsiteX2-137" fmla="*/ 12204421 w 12204421"/>
              <a:gd name="connsiteY2-138" fmla="*/ 4457052 h 6285320"/>
              <a:gd name="connsiteX3-139" fmla="*/ 12192846 w 12204421"/>
              <a:gd name="connsiteY3-140" fmla="*/ 0 h 6285320"/>
              <a:gd name="connsiteX4-141" fmla="*/ 846 w 12204421"/>
              <a:gd name="connsiteY4-142" fmla="*/ 0 h 6285320"/>
              <a:gd name="connsiteX5-143" fmla="*/ 12421 w 12204421"/>
              <a:gd name="connsiteY5-144" fmla="*/ 4990018 h 6285320"/>
              <a:gd name="connsiteX0-145" fmla="*/ 12421 w 12193359"/>
              <a:gd name="connsiteY0-146" fmla="*/ 4990018 h 6149605"/>
              <a:gd name="connsiteX1-147" fmla="*/ 4278955 w 12193359"/>
              <a:gd name="connsiteY1-148" fmla="*/ 6146956 h 6149605"/>
              <a:gd name="connsiteX2-149" fmla="*/ 12181272 w 12193359"/>
              <a:gd name="connsiteY2-150" fmla="*/ 4757993 h 6149605"/>
              <a:gd name="connsiteX3-151" fmla="*/ 12192846 w 12193359"/>
              <a:gd name="connsiteY3-152" fmla="*/ 0 h 6149605"/>
              <a:gd name="connsiteX4-153" fmla="*/ 846 w 12193359"/>
              <a:gd name="connsiteY4-154" fmla="*/ 0 h 6149605"/>
              <a:gd name="connsiteX5-155" fmla="*/ 12421 w 12193359"/>
              <a:gd name="connsiteY5-156" fmla="*/ 4990018 h 6149605"/>
              <a:gd name="connsiteX0-157" fmla="*/ 12421 w 12193359"/>
              <a:gd name="connsiteY0-158" fmla="*/ 4990018 h 6149605"/>
              <a:gd name="connsiteX1-159" fmla="*/ 4278955 w 12193359"/>
              <a:gd name="connsiteY1-160" fmla="*/ 6146956 h 6149605"/>
              <a:gd name="connsiteX2-161" fmla="*/ 12181272 w 12193359"/>
              <a:gd name="connsiteY2-162" fmla="*/ 4757993 h 6149605"/>
              <a:gd name="connsiteX3-163" fmla="*/ 12192846 w 12193359"/>
              <a:gd name="connsiteY3-164" fmla="*/ 0 h 6149605"/>
              <a:gd name="connsiteX4-165" fmla="*/ 846 w 12193359"/>
              <a:gd name="connsiteY4-166" fmla="*/ 0 h 6149605"/>
              <a:gd name="connsiteX5-167" fmla="*/ 12421 w 12193359"/>
              <a:gd name="connsiteY5-168" fmla="*/ 4990018 h 6149605"/>
              <a:gd name="connsiteX0-169" fmla="*/ 12421 w 12193359"/>
              <a:gd name="connsiteY0-170" fmla="*/ 4990018 h 6276325"/>
              <a:gd name="connsiteX1-171" fmla="*/ 3260383 w 12193359"/>
              <a:gd name="connsiteY1-172" fmla="*/ 6274277 h 6276325"/>
              <a:gd name="connsiteX2-173" fmla="*/ 12181272 w 12193359"/>
              <a:gd name="connsiteY2-174" fmla="*/ 4757993 h 6276325"/>
              <a:gd name="connsiteX3-175" fmla="*/ 12192846 w 12193359"/>
              <a:gd name="connsiteY3-176" fmla="*/ 0 h 6276325"/>
              <a:gd name="connsiteX4-177" fmla="*/ 846 w 12193359"/>
              <a:gd name="connsiteY4-178" fmla="*/ 0 h 6276325"/>
              <a:gd name="connsiteX5-179" fmla="*/ 12421 w 12193359"/>
              <a:gd name="connsiteY5-180" fmla="*/ 4990018 h 6276325"/>
              <a:gd name="connsiteX0-181" fmla="*/ 12421 w 12193359"/>
              <a:gd name="connsiteY0-182" fmla="*/ 4990018 h 6331911"/>
              <a:gd name="connsiteX1-183" fmla="*/ 3260383 w 12193359"/>
              <a:gd name="connsiteY1-184" fmla="*/ 6274277 h 6331911"/>
              <a:gd name="connsiteX2-185" fmla="*/ 12181272 w 12193359"/>
              <a:gd name="connsiteY2-186" fmla="*/ 4757993 h 6331911"/>
              <a:gd name="connsiteX3-187" fmla="*/ 12192846 w 12193359"/>
              <a:gd name="connsiteY3-188" fmla="*/ 0 h 6331911"/>
              <a:gd name="connsiteX4-189" fmla="*/ 846 w 12193359"/>
              <a:gd name="connsiteY4-190" fmla="*/ 0 h 6331911"/>
              <a:gd name="connsiteX5-191" fmla="*/ 12421 w 12193359"/>
              <a:gd name="connsiteY5-192" fmla="*/ 4990018 h 6331911"/>
              <a:gd name="connsiteX0-193" fmla="*/ 12421 w 12193359"/>
              <a:gd name="connsiteY0-194" fmla="*/ 4990018 h 6296540"/>
              <a:gd name="connsiteX1-195" fmla="*/ 3260383 w 12193359"/>
              <a:gd name="connsiteY1-196" fmla="*/ 6274277 h 6296540"/>
              <a:gd name="connsiteX2-197" fmla="*/ 12181272 w 12193359"/>
              <a:gd name="connsiteY2-198" fmla="*/ 4757993 h 6296540"/>
              <a:gd name="connsiteX3-199" fmla="*/ 12192846 w 12193359"/>
              <a:gd name="connsiteY3-200" fmla="*/ 0 h 6296540"/>
              <a:gd name="connsiteX4-201" fmla="*/ 846 w 12193359"/>
              <a:gd name="connsiteY4-202" fmla="*/ 0 h 6296540"/>
              <a:gd name="connsiteX5-203" fmla="*/ 12421 w 12193359"/>
              <a:gd name="connsiteY5-204" fmla="*/ 4990018 h 62965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193359" h="6296540">
                <a:moveTo>
                  <a:pt x="12421" y="4990018"/>
                </a:moveTo>
                <a:cubicBezTo>
                  <a:pt x="737635" y="5801066"/>
                  <a:pt x="1845699" y="6035155"/>
                  <a:pt x="3260383" y="6274277"/>
                </a:cubicBezTo>
                <a:cubicBezTo>
                  <a:pt x="4675067" y="6513399"/>
                  <a:pt x="9728592" y="4747238"/>
                  <a:pt x="12181272" y="4757993"/>
                </a:cubicBezTo>
                <a:cubicBezTo>
                  <a:pt x="12177414" y="3272309"/>
                  <a:pt x="12196704" y="1485684"/>
                  <a:pt x="12192846" y="0"/>
                </a:cubicBezTo>
                <a:lnTo>
                  <a:pt x="846" y="0"/>
                </a:lnTo>
                <a:cubicBezTo>
                  <a:pt x="-2657" y="837324"/>
                  <a:pt x="5414" y="4163205"/>
                  <a:pt x="12421" y="499001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2" name="任意多边形: 形状 1"/>
          <p:cNvSpPr/>
          <p:nvPr userDrawn="1"/>
        </p:nvSpPr>
        <p:spPr>
          <a:xfrm>
            <a:off x="-847" y="-41510"/>
            <a:ext cx="12204421" cy="6285320"/>
          </a:xfrm>
          <a:custGeom>
            <a:avLst/>
            <a:gdLst>
              <a:gd name="connsiteX0" fmla="*/ 4045 w 12196045"/>
              <a:gd name="connsiteY0" fmla="*/ 2501462 h 4866290"/>
              <a:gd name="connsiteX1" fmla="*/ 4355328 w 12196045"/>
              <a:gd name="connsiteY1" fmla="*/ 4866290 h 4866290"/>
              <a:gd name="connsiteX2" fmla="*/ 12196045 w 12196045"/>
              <a:gd name="connsiteY2" fmla="*/ 1135118 h 4866290"/>
              <a:gd name="connsiteX3" fmla="*/ 12196045 w 12196045"/>
              <a:gd name="connsiteY3" fmla="*/ 0 h 4866290"/>
              <a:gd name="connsiteX4" fmla="*/ 4045 w 12196045"/>
              <a:gd name="connsiteY4" fmla="*/ 0 h 4866290"/>
              <a:gd name="connsiteX5" fmla="*/ 4045 w 12196045"/>
              <a:gd name="connsiteY5" fmla="*/ 2501462 h 4866290"/>
              <a:gd name="connsiteX0-1" fmla="*/ 4045 w 12196045"/>
              <a:gd name="connsiteY0-2" fmla="*/ 2501462 h 4886227"/>
              <a:gd name="connsiteX1-3" fmla="*/ 4355328 w 12196045"/>
              <a:gd name="connsiteY1-4" fmla="*/ 4866290 h 4886227"/>
              <a:gd name="connsiteX2-5" fmla="*/ 12196045 w 12196045"/>
              <a:gd name="connsiteY2-6" fmla="*/ 1135118 h 4886227"/>
              <a:gd name="connsiteX3-7" fmla="*/ 12196045 w 12196045"/>
              <a:gd name="connsiteY3-8" fmla="*/ 0 h 4886227"/>
              <a:gd name="connsiteX4-9" fmla="*/ 4045 w 12196045"/>
              <a:gd name="connsiteY4-10" fmla="*/ 0 h 4886227"/>
              <a:gd name="connsiteX5-11" fmla="*/ 4045 w 12196045"/>
              <a:gd name="connsiteY5-12" fmla="*/ 2501462 h 4886227"/>
              <a:gd name="connsiteX0-13" fmla="*/ 4045 w 12196045"/>
              <a:gd name="connsiteY0-14" fmla="*/ 2501462 h 5721077"/>
              <a:gd name="connsiteX1-15" fmla="*/ 3934914 w 12196045"/>
              <a:gd name="connsiteY1-16" fmla="*/ 5707118 h 5721077"/>
              <a:gd name="connsiteX2-17" fmla="*/ 12196045 w 12196045"/>
              <a:gd name="connsiteY2-18" fmla="*/ 1135118 h 5721077"/>
              <a:gd name="connsiteX3-19" fmla="*/ 12196045 w 12196045"/>
              <a:gd name="connsiteY3-20" fmla="*/ 0 h 5721077"/>
              <a:gd name="connsiteX4-21" fmla="*/ 4045 w 12196045"/>
              <a:gd name="connsiteY4-22" fmla="*/ 0 h 5721077"/>
              <a:gd name="connsiteX5-23" fmla="*/ 4045 w 12196045"/>
              <a:gd name="connsiteY5-24" fmla="*/ 2501462 h 5721077"/>
              <a:gd name="connsiteX0-25" fmla="*/ 1834 w 12205408"/>
              <a:gd name="connsiteY0-26" fmla="*/ 4237664 h 5834193"/>
              <a:gd name="connsiteX1-27" fmla="*/ 3944277 w 12205408"/>
              <a:gd name="connsiteY1-28" fmla="*/ 5707118 h 5834193"/>
              <a:gd name="connsiteX2-29" fmla="*/ 12205408 w 12205408"/>
              <a:gd name="connsiteY2-30" fmla="*/ 1135118 h 5834193"/>
              <a:gd name="connsiteX3-31" fmla="*/ 12205408 w 12205408"/>
              <a:gd name="connsiteY3-32" fmla="*/ 0 h 5834193"/>
              <a:gd name="connsiteX4-33" fmla="*/ 13408 w 12205408"/>
              <a:gd name="connsiteY4-34" fmla="*/ 0 h 5834193"/>
              <a:gd name="connsiteX5-35" fmla="*/ 1834 w 12205408"/>
              <a:gd name="connsiteY5-36" fmla="*/ 4237664 h 5834193"/>
              <a:gd name="connsiteX0-37" fmla="*/ 1834 w 12228558"/>
              <a:gd name="connsiteY0-38" fmla="*/ 4237664 h 5715181"/>
              <a:gd name="connsiteX1-39" fmla="*/ 3944277 w 12228558"/>
              <a:gd name="connsiteY1-40" fmla="*/ 5707118 h 5715181"/>
              <a:gd name="connsiteX2-41" fmla="*/ 12228558 w 12228558"/>
              <a:gd name="connsiteY2-42" fmla="*/ 3669973 h 5715181"/>
              <a:gd name="connsiteX3-43" fmla="*/ 12205408 w 12228558"/>
              <a:gd name="connsiteY3-44" fmla="*/ 0 h 5715181"/>
              <a:gd name="connsiteX4-45" fmla="*/ 13408 w 12228558"/>
              <a:gd name="connsiteY4-46" fmla="*/ 0 h 5715181"/>
              <a:gd name="connsiteX5-47" fmla="*/ 1834 w 12228558"/>
              <a:gd name="connsiteY5-48" fmla="*/ 4237664 h 5715181"/>
              <a:gd name="connsiteX0-49" fmla="*/ 12421 w 12215996"/>
              <a:gd name="connsiteY0-50" fmla="*/ 4990018 h 5803089"/>
              <a:gd name="connsiteX1-51" fmla="*/ 3931715 w 12215996"/>
              <a:gd name="connsiteY1-52" fmla="*/ 5707118 h 5803089"/>
              <a:gd name="connsiteX2-53" fmla="*/ 12215996 w 12215996"/>
              <a:gd name="connsiteY2-54" fmla="*/ 3669973 h 5803089"/>
              <a:gd name="connsiteX3-55" fmla="*/ 12192846 w 12215996"/>
              <a:gd name="connsiteY3-56" fmla="*/ 0 h 5803089"/>
              <a:gd name="connsiteX4-57" fmla="*/ 846 w 12215996"/>
              <a:gd name="connsiteY4-58" fmla="*/ 0 h 5803089"/>
              <a:gd name="connsiteX5-59" fmla="*/ 12421 w 12215996"/>
              <a:gd name="connsiteY5-60" fmla="*/ 4990018 h 5803089"/>
              <a:gd name="connsiteX0-61" fmla="*/ 12421 w 12204421"/>
              <a:gd name="connsiteY0-62" fmla="*/ 4990018 h 5746603"/>
              <a:gd name="connsiteX1-63" fmla="*/ 3931715 w 12204421"/>
              <a:gd name="connsiteY1-64" fmla="*/ 5707118 h 5746603"/>
              <a:gd name="connsiteX2-65" fmla="*/ 12204421 w 12204421"/>
              <a:gd name="connsiteY2-66" fmla="*/ 4457052 h 5746603"/>
              <a:gd name="connsiteX3-67" fmla="*/ 12192846 w 12204421"/>
              <a:gd name="connsiteY3-68" fmla="*/ 0 h 5746603"/>
              <a:gd name="connsiteX4-69" fmla="*/ 846 w 12204421"/>
              <a:gd name="connsiteY4-70" fmla="*/ 0 h 5746603"/>
              <a:gd name="connsiteX5-71" fmla="*/ 12421 w 12204421"/>
              <a:gd name="connsiteY5-72" fmla="*/ 4990018 h 5746603"/>
              <a:gd name="connsiteX0-73" fmla="*/ 12421 w 12204421"/>
              <a:gd name="connsiteY0-74" fmla="*/ 4990018 h 6158350"/>
              <a:gd name="connsiteX1-75" fmla="*/ 4278955 w 12204421"/>
              <a:gd name="connsiteY1-76" fmla="*/ 6146956 h 6158350"/>
              <a:gd name="connsiteX2-77" fmla="*/ 12204421 w 12204421"/>
              <a:gd name="connsiteY2-78" fmla="*/ 4457052 h 6158350"/>
              <a:gd name="connsiteX3-79" fmla="*/ 12192846 w 12204421"/>
              <a:gd name="connsiteY3-80" fmla="*/ 0 h 6158350"/>
              <a:gd name="connsiteX4-81" fmla="*/ 846 w 12204421"/>
              <a:gd name="connsiteY4-82" fmla="*/ 0 h 6158350"/>
              <a:gd name="connsiteX5-83" fmla="*/ 12421 w 12204421"/>
              <a:gd name="connsiteY5-84" fmla="*/ 4990018 h 6158350"/>
              <a:gd name="connsiteX0-85" fmla="*/ 12421 w 12204421"/>
              <a:gd name="connsiteY0-86" fmla="*/ 4990018 h 6263151"/>
              <a:gd name="connsiteX1-87" fmla="*/ 4278955 w 12204421"/>
              <a:gd name="connsiteY1-88" fmla="*/ 6146956 h 6263151"/>
              <a:gd name="connsiteX2-89" fmla="*/ 12204421 w 12204421"/>
              <a:gd name="connsiteY2-90" fmla="*/ 4457052 h 6263151"/>
              <a:gd name="connsiteX3-91" fmla="*/ 12192846 w 12204421"/>
              <a:gd name="connsiteY3-92" fmla="*/ 0 h 6263151"/>
              <a:gd name="connsiteX4-93" fmla="*/ 846 w 12204421"/>
              <a:gd name="connsiteY4-94" fmla="*/ 0 h 6263151"/>
              <a:gd name="connsiteX5-95" fmla="*/ 12421 w 12204421"/>
              <a:gd name="connsiteY5-96" fmla="*/ 4990018 h 6263151"/>
              <a:gd name="connsiteX0-97" fmla="*/ 12421 w 12204421"/>
              <a:gd name="connsiteY0-98" fmla="*/ 4990018 h 6182734"/>
              <a:gd name="connsiteX1-99" fmla="*/ 4278955 w 12204421"/>
              <a:gd name="connsiteY1-100" fmla="*/ 6146956 h 6182734"/>
              <a:gd name="connsiteX2-101" fmla="*/ 12204421 w 12204421"/>
              <a:gd name="connsiteY2-102" fmla="*/ 4457052 h 6182734"/>
              <a:gd name="connsiteX3-103" fmla="*/ 12192846 w 12204421"/>
              <a:gd name="connsiteY3-104" fmla="*/ 0 h 6182734"/>
              <a:gd name="connsiteX4-105" fmla="*/ 846 w 12204421"/>
              <a:gd name="connsiteY4-106" fmla="*/ 0 h 6182734"/>
              <a:gd name="connsiteX5-107" fmla="*/ 12421 w 12204421"/>
              <a:gd name="connsiteY5-108" fmla="*/ 4990018 h 6182734"/>
              <a:gd name="connsiteX0-109" fmla="*/ 12421 w 12204421"/>
              <a:gd name="connsiteY0-110" fmla="*/ 4990018 h 6285320"/>
              <a:gd name="connsiteX1-111" fmla="*/ 4278955 w 12204421"/>
              <a:gd name="connsiteY1-112" fmla="*/ 6146956 h 6285320"/>
              <a:gd name="connsiteX2-113" fmla="*/ 12204421 w 12204421"/>
              <a:gd name="connsiteY2-114" fmla="*/ 4457052 h 6285320"/>
              <a:gd name="connsiteX3-115" fmla="*/ 12192846 w 12204421"/>
              <a:gd name="connsiteY3-116" fmla="*/ 0 h 6285320"/>
              <a:gd name="connsiteX4-117" fmla="*/ 846 w 12204421"/>
              <a:gd name="connsiteY4-118" fmla="*/ 0 h 6285320"/>
              <a:gd name="connsiteX5-119" fmla="*/ 12421 w 12204421"/>
              <a:gd name="connsiteY5-120" fmla="*/ 4990018 h 6285320"/>
              <a:gd name="connsiteX0-121" fmla="*/ 12421 w 12204421"/>
              <a:gd name="connsiteY0-122" fmla="*/ 4990018 h 6285320"/>
              <a:gd name="connsiteX1-123" fmla="*/ 4278955 w 12204421"/>
              <a:gd name="connsiteY1-124" fmla="*/ 6146956 h 6285320"/>
              <a:gd name="connsiteX2-125" fmla="*/ 12204421 w 12204421"/>
              <a:gd name="connsiteY2-126" fmla="*/ 4457052 h 6285320"/>
              <a:gd name="connsiteX3-127" fmla="*/ 12192846 w 12204421"/>
              <a:gd name="connsiteY3-128" fmla="*/ 0 h 6285320"/>
              <a:gd name="connsiteX4-129" fmla="*/ 846 w 12204421"/>
              <a:gd name="connsiteY4-130" fmla="*/ 0 h 6285320"/>
              <a:gd name="connsiteX5-131" fmla="*/ 12421 w 12204421"/>
              <a:gd name="connsiteY5-132" fmla="*/ 4990018 h 6285320"/>
              <a:gd name="connsiteX0-133" fmla="*/ 12421 w 12204421"/>
              <a:gd name="connsiteY0-134" fmla="*/ 4990018 h 6285320"/>
              <a:gd name="connsiteX1-135" fmla="*/ 4278955 w 12204421"/>
              <a:gd name="connsiteY1-136" fmla="*/ 6146956 h 6285320"/>
              <a:gd name="connsiteX2-137" fmla="*/ 12204421 w 12204421"/>
              <a:gd name="connsiteY2-138" fmla="*/ 4457052 h 6285320"/>
              <a:gd name="connsiteX3-139" fmla="*/ 12192846 w 12204421"/>
              <a:gd name="connsiteY3-140" fmla="*/ 0 h 6285320"/>
              <a:gd name="connsiteX4-141" fmla="*/ 846 w 12204421"/>
              <a:gd name="connsiteY4-142" fmla="*/ 0 h 6285320"/>
              <a:gd name="connsiteX5-143" fmla="*/ 12421 w 12204421"/>
              <a:gd name="connsiteY5-144" fmla="*/ 4990018 h 6285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204421" h="6285320">
                <a:moveTo>
                  <a:pt x="12421" y="4990018"/>
                </a:moveTo>
                <a:cubicBezTo>
                  <a:pt x="737635" y="5801066"/>
                  <a:pt x="2420575" y="6617749"/>
                  <a:pt x="4278955" y="6146956"/>
                </a:cubicBezTo>
                <a:cubicBezTo>
                  <a:pt x="6137335" y="5676163"/>
                  <a:pt x="9751741" y="4446297"/>
                  <a:pt x="12204421" y="4457052"/>
                </a:cubicBezTo>
                <a:cubicBezTo>
                  <a:pt x="12200563" y="2971368"/>
                  <a:pt x="12196704" y="1485684"/>
                  <a:pt x="12192846" y="0"/>
                </a:cubicBezTo>
                <a:lnTo>
                  <a:pt x="846" y="0"/>
                </a:lnTo>
                <a:cubicBezTo>
                  <a:pt x="-2657" y="837324"/>
                  <a:pt x="5414" y="4163205"/>
                  <a:pt x="12421" y="499001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文本占位符 9"/>
          <p:cNvSpPr>
            <a:spLocks noGrp="1"/>
          </p:cNvSpPr>
          <p:nvPr>
            <p:ph type="body" sz="quarter" idx="10" hasCustomPrompt="1"/>
          </p:nvPr>
        </p:nvSpPr>
        <p:spPr>
          <a:xfrm>
            <a:off x="6108498" y="1448726"/>
            <a:ext cx="1620957" cy="480131"/>
          </a:xfrm>
          <a:prstGeom prst="rect">
            <a:avLst/>
          </a:prstGeom>
        </p:spPr>
        <p:txBody>
          <a:bodyPr wrap="none">
            <a:spAutoFit/>
          </a:bodyPr>
          <a:lstStyle>
            <a:lvl1pPr marL="0" indent="0">
              <a:buFont typeface="Arial" panose="020B0604020202020204" pitchFamily="34" charset="0"/>
              <a:buNone/>
              <a:defRPr sz="2800" b="1">
                <a:solidFill>
                  <a:schemeClr val="bg1"/>
                </a:solidFill>
              </a:defRPr>
            </a:lvl1pPr>
          </a:lstStyle>
          <a:p>
            <a:pPr lvl="0"/>
            <a:r>
              <a:rPr lang="zh-CN" altLang="en-US" dirty="0"/>
              <a:t>输入标题</a:t>
            </a:r>
            <a:endParaRPr lang="zh-CN" altLang="en-US" dirty="0"/>
          </a:p>
        </p:txBody>
      </p:sp>
      <p:sp>
        <p:nvSpPr>
          <p:cNvPr id="7" name="文本占位符 9"/>
          <p:cNvSpPr>
            <a:spLocks noGrp="1"/>
          </p:cNvSpPr>
          <p:nvPr>
            <p:ph type="body" sz="quarter" idx="11" hasCustomPrompt="1"/>
          </p:nvPr>
        </p:nvSpPr>
        <p:spPr>
          <a:xfrm>
            <a:off x="5087740" y="1321538"/>
            <a:ext cx="1127232" cy="1006429"/>
          </a:xfrm>
          <a:prstGeom prst="rect">
            <a:avLst/>
          </a:prstGeom>
        </p:spPr>
        <p:txBody>
          <a:bodyPr wrap="none">
            <a:spAutoFit/>
          </a:bodyPr>
          <a:lstStyle>
            <a:lvl1pPr marL="0" indent="0">
              <a:buFont typeface="Arial" panose="020B0604020202020204" pitchFamily="34" charset="0"/>
              <a:buNone/>
              <a:defRPr sz="6600" b="1">
                <a:solidFill>
                  <a:schemeClr val="bg1"/>
                </a:solidFill>
              </a:defRPr>
            </a:lvl1pPr>
          </a:lstStyle>
          <a:p>
            <a:pPr lvl="0"/>
            <a:r>
              <a:rPr lang="en-US" altLang="zh-CN" dirty="0"/>
              <a:t>01</a:t>
            </a:r>
            <a:endParaRPr lang="zh-CN" altLang="en-US" dirty="0"/>
          </a:p>
        </p:txBody>
      </p:sp>
      <p:sp>
        <p:nvSpPr>
          <p:cNvPr id="8" name="文本占位符 9"/>
          <p:cNvSpPr>
            <a:spLocks noGrp="1"/>
          </p:cNvSpPr>
          <p:nvPr>
            <p:ph type="body" sz="quarter" idx="12" hasCustomPrompt="1"/>
          </p:nvPr>
        </p:nvSpPr>
        <p:spPr>
          <a:xfrm>
            <a:off x="6108498" y="1861543"/>
            <a:ext cx="1089209" cy="258532"/>
          </a:xfrm>
          <a:prstGeom prst="rect">
            <a:avLst/>
          </a:prstGeom>
        </p:spPr>
        <p:txBody>
          <a:bodyPr wrap="none">
            <a:spAutoFit/>
          </a:bodyPr>
          <a:lstStyle>
            <a:lvl1pPr marL="0" indent="0">
              <a:buFont typeface="Arial" panose="020B0604020202020204" pitchFamily="34" charset="0"/>
              <a:buNone/>
              <a:defRPr sz="1200" b="0">
                <a:solidFill>
                  <a:schemeClr val="bg1">
                    <a:alpha val="50000"/>
                  </a:schemeClr>
                </a:solidFill>
              </a:defRPr>
            </a:lvl1pPr>
          </a:lstStyle>
          <a:p>
            <a:pPr lvl="0"/>
            <a:r>
              <a:rPr lang="en-US" altLang="zh-CN" dirty="0"/>
              <a:t>YOUR TITLE</a:t>
            </a:r>
            <a:endParaRPr lang="zh-CN" altLang="en-US" dirty="0"/>
          </a:p>
        </p:txBody>
      </p:sp>
      <p:sp>
        <p:nvSpPr>
          <p:cNvPr id="9" name="文本占位符 9"/>
          <p:cNvSpPr>
            <a:spLocks noGrp="1"/>
          </p:cNvSpPr>
          <p:nvPr>
            <p:ph type="body" sz="quarter" idx="13" hasCustomPrompt="1"/>
          </p:nvPr>
        </p:nvSpPr>
        <p:spPr>
          <a:xfrm>
            <a:off x="9511393" y="1448726"/>
            <a:ext cx="1620957" cy="480131"/>
          </a:xfrm>
          <a:prstGeom prst="rect">
            <a:avLst/>
          </a:prstGeom>
        </p:spPr>
        <p:txBody>
          <a:bodyPr wrap="none">
            <a:spAutoFit/>
          </a:bodyPr>
          <a:lstStyle>
            <a:lvl1pPr marL="0" indent="0">
              <a:buFont typeface="Arial" panose="020B0604020202020204" pitchFamily="34" charset="0"/>
              <a:buNone/>
              <a:defRPr sz="2800" b="1">
                <a:solidFill>
                  <a:schemeClr val="bg1"/>
                </a:solidFill>
              </a:defRPr>
            </a:lvl1pPr>
          </a:lstStyle>
          <a:p>
            <a:pPr lvl="0"/>
            <a:r>
              <a:rPr lang="zh-CN" altLang="en-US" dirty="0"/>
              <a:t>输入标题</a:t>
            </a:r>
            <a:endParaRPr lang="zh-CN" altLang="en-US" dirty="0"/>
          </a:p>
        </p:txBody>
      </p:sp>
      <p:sp>
        <p:nvSpPr>
          <p:cNvPr id="10" name="文本占位符 9"/>
          <p:cNvSpPr>
            <a:spLocks noGrp="1"/>
          </p:cNvSpPr>
          <p:nvPr>
            <p:ph type="body" sz="quarter" idx="14" hasCustomPrompt="1"/>
          </p:nvPr>
        </p:nvSpPr>
        <p:spPr>
          <a:xfrm>
            <a:off x="8490635" y="1321538"/>
            <a:ext cx="1127232" cy="1006429"/>
          </a:xfrm>
          <a:prstGeom prst="rect">
            <a:avLst/>
          </a:prstGeom>
        </p:spPr>
        <p:txBody>
          <a:bodyPr wrap="none">
            <a:spAutoFit/>
          </a:bodyPr>
          <a:lstStyle>
            <a:lvl1pPr marL="0" indent="0">
              <a:buFont typeface="Arial" panose="020B0604020202020204" pitchFamily="34" charset="0"/>
              <a:buNone/>
              <a:defRPr sz="6600" b="1">
                <a:solidFill>
                  <a:schemeClr val="bg1"/>
                </a:solidFill>
              </a:defRPr>
            </a:lvl1pPr>
          </a:lstStyle>
          <a:p>
            <a:pPr lvl="0"/>
            <a:r>
              <a:rPr lang="en-US" altLang="zh-CN" dirty="0"/>
              <a:t>02</a:t>
            </a:r>
            <a:endParaRPr lang="zh-CN" altLang="en-US" dirty="0"/>
          </a:p>
        </p:txBody>
      </p:sp>
      <p:sp>
        <p:nvSpPr>
          <p:cNvPr id="11" name="文本占位符 9"/>
          <p:cNvSpPr>
            <a:spLocks noGrp="1"/>
          </p:cNvSpPr>
          <p:nvPr>
            <p:ph type="body" sz="quarter" idx="15" hasCustomPrompt="1"/>
          </p:nvPr>
        </p:nvSpPr>
        <p:spPr>
          <a:xfrm>
            <a:off x="9511391" y="1861543"/>
            <a:ext cx="1089209" cy="258532"/>
          </a:xfrm>
          <a:prstGeom prst="rect">
            <a:avLst/>
          </a:prstGeom>
        </p:spPr>
        <p:txBody>
          <a:bodyPr wrap="none">
            <a:spAutoFit/>
          </a:bodyPr>
          <a:lstStyle>
            <a:lvl1pPr marL="0" indent="0">
              <a:buFont typeface="Arial" panose="020B0604020202020204" pitchFamily="34" charset="0"/>
              <a:buNone/>
              <a:defRPr sz="1200" b="0">
                <a:solidFill>
                  <a:schemeClr val="bg1">
                    <a:alpha val="50000"/>
                  </a:schemeClr>
                </a:solidFill>
              </a:defRPr>
            </a:lvl1pPr>
          </a:lstStyle>
          <a:p>
            <a:pPr lvl="0"/>
            <a:r>
              <a:rPr lang="en-US" altLang="zh-CN" dirty="0"/>
              <a:t>YOUR TITLE</a:t>
            </a:r>
            <a:endParaRPr lang="zh-CN" altLang="en-US" dirty="0"/>
          </a:p>
        </p:txBody>
      </p:sp>
      <p:sp>
        <p:nvSpPr>
          <p:cNvPr id="12" name="文本占位符 9"/>
          <p:cNvSpPr>
            <a:spLocks noGrp="1"/>
          </p:cNvSpPr>
          <p:nvPr>
            <p:ph type="body" sz="quarter" idx="16" hasCustomPrompt="1"/>
          </p:nvPr>
        </p:nvSpPr>
        <p:spPr>
          <a:xfrm>
            <a:off x="6108498" y="2979882"/>
            <a:ext cx="1620957" cy="480131"/>
          </a:xfrm>
          <a:prstGeom prst="rect">
            <a:avLst/>
          </a:prstGeom>
        </p:spPr>
        <p:txBody>
          <a:bodyPr wrap="none">
            <a:spAutoFit/>
          </a:bodyPr>
          <a:lstStyle>
            <a:lvl1pPr marL="0" indent="0">
              <a:buFont typeface="Arial" panose="020B0604020202020204" pitchFamily="34" charset="0"/>
              <a:buNone/>
              <a:defRPr sz="2800" b="1">
                <a:solidFill>
                  <a:schemeClr val="bg1"/>
                </a:solidFill>
              </a:defRPr>
            </a:lvl1pPr>
          </a:lstStyle>
          <a:p>
            <a:pPr lvl="0"/>
            <a:r>
              <a:rPr lang="zh-CN" altLang="en-US" dirty="0"/>
              <a:t>输入标题</a:t>
            </a:r>
            <a:endParaRPr lang="zh-CN" altLang="en-US" dirty="0"/>
          </a:p>
        </p:txBody>
      </p:sp>
      <p:sp>
        <p:nvSpPr>
          <p:cNvPr id="13" name="文本占位符 9"/>
          <p:cNvSpPr>
            <a:spLocks noGrp="1"/>
          </p:cNvSpPr>
          <p:nvPr>
            <p:ph type="body" sz="quarter" idx="17" hasCustomPrompt="1"/>
          </p:nvPr>
        </p:nvSpPr>
        <p:spPr>
          <a:xfrm>
            <a:off x="5087740" y="2852696"/>
            <a:ext cx="1127232" cy="1006429"/>
          </a:xfrm>
          <a:prstGeom prst="rect">
            <a:avLst/>
          </a:prstGeom>
        </p:spPr>
        <p:txBody>
          <a:bodyPr wrap="none">
            <a:spAutoFit/>
          </a:bodyPr>
          <a:lstStyle>
            <a:lvl1pPr marL="0" indent="0">
              <a:buFont typeface="Arial" panose="020B0604020202020204" pitchFamily="34" charset="0"/>
              <a:buNone/>
              <a:defRPr sz="6600" b="1">
                <a:solidFill>
                  <a:schemeClr val="bg1"/>
                </a:solidFill>
              </a:defRPr>
            </a:lvl1pPr>
          </a:lstStyle>
          <a:p>
            <a:pPr lvl="0"/>
            <a:r>
              <a:rPr lang="en-US" altLang="zh-CN" dirty="0"/>
              <a:t>03</a:t>
            </a:r>
            <a:endParaRPr lang="zh-CN" altLang="en-US" dirty="0"/>
          </a:p>
        </p:txBody>
      </p:sp>
      <p:sp>
        <p:nvSpPr>
          <p:cNvPr id="14" name="文本占位符 9"/>
          <p:cNvSpPr>
            <a:spLocks noGrp="1"/>
          </p:cNvSpPr>
          <p:nvPr>
            <p:ph type="body" sz="quarter" idx="18" hasCustomPrompt="1"/>
          </p:nvPr>
        </p:nvSpPr>
        <p:spPr>
          <a:xfrm>
            <a:off x="6108498" y="3392699"/>
            <a:ext cx="1089209" cy="258532"/>
          </a:xfrm>
          <a:prstGeom prst="rect">
            <a:avLst/>
          </a:prstGeom>
        </p:spPr>
        <p:txBody>
          <a:bodyPr wrap="none">
            <a:spAutoFit/>
          </a:bodyPr>
          <a:lstStyle>
            <a:lvl1pPr marL="0" indent="0">
              <a:buFont typeface="Arial" panose="020B0604020202020204" pitchFamily="34" charset="0"/>
              <a:buNone/>
              <a:defRPr sz="1200" b="0">
                <a:solidFill>
                  <a:schemeClr val="bg1">
                    <a:alpha val="50000"/>
                  </a:schemeClr>
                </a:solidFill>
              </a:defRPr>
            </a:lvl1pPr>
          </a:lstStyle>
          <a:p>
            <a:pPr lvl="0"/>
            <a:r>
              <a:rPr lang="en-US" altLang="zh-CN" dirty="0"/>
              <a:t>YOUR TITLE</a:t>
            </a:r>
            <a:endParaRPr lang="zh-CN" altLang="en-US" dirty="0"/>
          </a:p>
        </p:txBody>
      </p:sp>
      <p:sp>
        <p:nvSpPr>
          <p:cNvPr id="15" name="文本占位符 9"/>
          <p:cNvSpPr>
            <a:spLocks noGrp="1"/>
          </p:cNvSpPr>
          <p:nvPr>
            <p:ph type="body" sz="quarter" idx="19" hasCustomPrompt="1"/>
          </p:nvPr>
        </p:nvSpPr>
        <p:spPr>
          <a:xfrm>
            <a:off x="9511393" y="2979882"/>
            <a:ext cx="1620957" cy="480131"/>
          </a:xfrm>
          <a:prstGeom prst="rect">
            <a:avLst/>
          </a:prstGeom>
        </p:spPr>
        <p:txBody>
          <a:bodyPr wrap="none">
            <a:spAutoFit/>
          </a:bodyPr>
          <a:lstStyle>
            <a:lvl1pPr marL="0" indent="0">
              <a:buFont typeface="Arial" panose="020B0604020202020204" pitchFamily="34" charset="0"/>
              <a:buNone/>
              <a:defRPr sz="2800" b="1">
                <a:solidFill>
                  <a:schemeClr val="bg1"/>
                </a:solidFill>
              </a:defRPr>
            </a:lvl1pPr>
          </a:lstStyle>
          <a:p>
            <a:pPr lvl="0"/>
            <a:r>
              <a:rPr lang="zh-CN" altLang="en-US" dirty="0"/>
              <a:t>输入标题</a:t>
            </a:r>
            <a:endParaRPr lang="zh-CN" altLang="en-US" dirty="0"/>
          </a:p>
        </p:txBody>
      </p:sp>
      <p:sp>
        <p:nvSpPr>
          <p:cNvPr id="16" name="文本占位符 9"/>
          <p:cNvSpPr>
            <a:spLocks noGrp="1"/>
          </p:cNvSpPr>
          <p:nvPr>
            <p:ph type="body" sz="quarter" idx="20" hasCustomPrompt="1"/>
          </p:nvPr>
        </p:nvSpPr>
        <p:spPr>
          <a:xfrm>
            <a:off x="8490635" y="2852696"/>
            <a:ext cx="1127232" cy="1006429"/>
          </a:xfrm>
          <a:prstGeom prst="rect">
            <a:avLst/>
          </a:prstGeom>
        </p:spPr>
        <p:txBody>
          <a:bodyPr wrap="none">
            <a:spAutoFit/>
          </a:bodyPr>
          <a:lstStyle>
            <a:lvl1pPr marL="0" indent="0">
              <a:buFont typeface="Arial" panose="020B0604020202020204" pitchFamily="34" charset="0"/>
              <a:buNone/>
              <a:defRPr sz="6600" b="1">
                <a:solidFill>
                  <a:schemeClr val="bg1"/>
                </a:solidFill>
              </a:defRPr>
            </a:lvl1pPr>
          </a:lstStyle>
          <a:p>
            <a:pPr lvl="0"/>
            <a:r>
              <a:rPr lang="en-US" altLang="zh-CN" dirty="0"/>
              <a:t>04</a:t>
            </a:r>
            <a:endParaRPr lang="zh-CN" altLang="en-US" dirty="0"/>
          </a:p>
        </p:txBody>
      </p:sp>
      <p:sp>
        <p:nvSpPr>
          <p:cNvPr id="17" name="文本占位符 9"/>
          <p:cNvSpPr>
            <a:spLocks noGrp="1"/>
          </p:cNvSpPr>
          <p:nvPr>
            <p:ph type="body" sz="quarter" idx="21" hasCustomPrompt="1"/>
          </p:nvPr>
        </p:nvSpPr>
        <p:spPr>
          <a:xfrm>
            <a:off x="9511391" y="3392699"/>
            <a:ext cx="1089209" cy="258532"/>
          </a:xfrm>
          <a:prstGeom prst="rect">
            <a:avLst/>
          </a:prstGeom>
        </p:spPr>
        <p:txBody>
          <a:bodyPr wrap="none">
            <a:spAutoFit/>
          </a:bodyPr>
          <a:lstStyle>
            <a:lvl1pPr marL="0" indent="0">
              <a:buFont typeface="Arial" panose="020B0604020202020204" pitchFamily="34" charset="0"/>
              <a:buNone/>
              <a:defRPr sz="1200" b="0">
                <a:solidFill>
                  <a:schemeClr val="bg1">
                    <a:alpha val="50000"/>
                  </a:schemeClr>
                </a:solidFill>
              </a:defRPr>
            </a:lvl1pPr>
          </a:lstStyle>
          <a:p>
            <a:pPr lvl="0"/>
            <a:r>
              <a:rPr lang="en-US" altLang="zh-CN" dirty="0"/>
              <a:t>YOUR TITLE</a:t>
            </a:r>
            <a:endParaRPr lang="zh-CN" altLang="en-US" dirty="0"/>
          </a:p>
        </p:txBody>
      </p:sp>
      <p:sp>
        <p:nvSpPr>
          <p:cNvPr id="18" name="椭圆 17"/>
          <p:cNvSpPr/>
          <p:nvPr userDrawn="1"/>
        </p:nvSpPr>
        <p:spPr>
          <a:xfrm>
            <a:off x="1063349" y="5190337"/>
            <a:ext cx="709639" cy="709639"/>
          </a:xfrm>
          <a:prstGeom prst="ellipse">
            <a:avLst/>
          </a:prstGeom>
          <a:gradFill>
            <a:gsLst>
              <a:gs pos="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椭圆 18"/>
          <p:cNvSpPr/>
          <p:nvPr userDrawn="1"/>
        </p:nvSpPr>
        <p:spPr>
          <a:xfrm>
            <a:off x="1160372" y="5654259"/>
            <a:ext cx="515589" cy="515589"/>
          </a:xfrm>
          <a:prstGeom prst="ellipse">
            <a:avLst/>
          </a:prstGeom>
          <a:gradFill>
            <a:gsLst>
              <a:gs pos="0">
                <a:schemeClr val="accent1">
                  <a:lumMod val="60000"/>
                  <a:lumOff val="40000"/>
                </a:schemeClr>
              </a:gs>
              <a:gs pos="100000">
                <a:schemeClr val="accent1">
                  <a:lumMod val="60000"/>
                  <a:lumOff val="4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 name="椭圆 19"/>
          <p:cNvSpPr/>
          <p:nvPr userDrawn="1"/>
        </p:nvSpPr>
        <p:spPr>
          <a:xfrm>
            <a:off x="1307435" y="1433259"/>
            <a:ext cx="523503" cy="523503"/>
          </a:xfrm>
          <a:prstGeom prst="ellipse">
            <a:avLst/>
          </a:prstGeom>
          <a:gradFill>
            <a:gsLst>
              <a:gs pos="0">
                <a:schemeClr val="accent1">
                  <a:lumMod val="60000"/>
                  <a:lumOff val="40000"/>
                </a:schemeClr>
              </a:gs>
              <a:gs pos="100000">
                <a:schemeClr val="accent1">
                  <a:lumMod val="60000"/>
                  <a:lumOff val="4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 name="椭圆 20"/>
          <p:cNvSpPr/>
          <p:nvPr userDrawn="1"/>
        </p:nvSpPr>
        <p:spPr>
          <a:xfrm>
            <a:off x="10502938" y="4218052"/>
            <a:ext cx="1137447" cy="1137447"/>
          </a:xfrm>
          <a:prstGeom prst="ellipse">
            <a:avLst/>
          </a:prstGeom>
          <a:gradFill>
            <a:gsLst>
              <a:gs pos="0">
                <a:schemeClr val="accent1">
                  <a:lumMod val="60000"/>
                  <a:lumOff val="40000"/>
                </a:schemeClr>
              </a:gs>
              <a:gs pos="100000">
                <a:schemeClr val="accent1">
                  <a:lumMod val="60000"/>
                  <a:lumOff val="4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5A61015F-7CC6-4D0A-9D87-873EA4C304CC}"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fld>
            <a:endParaRPr lang="en-US" dirty="0"/>
          </a:p>
        </p:txBody>
      </p:sp>
      <p:pic>
        <p:nvPicPr>
          <p:cNvPr id="7" name="图片 6"/>
          <p:cNvPicPr>
            <a:picLocks noChangeAspect="1"/>
          </p:cNvPicPr>
          <p:nvPr userDrawn="1"/>
        </p:nvPicPr>
        <p:blipFill rotWithShape="1">
          <a:blip r:embed="rId2" cstate="print"/>
          <a:srcRect/>
          <a:stretch>
            <a:fillRect/>
          </a:stretch>
        </p:blipFill>
        <p:spPr>
          <a:xfrm>
            <a:off x="11055792" y="78741"/>
            <a:ext cx="725805" cy="69596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8" name="图片 7"/>
          <p:cNvPicPr>
            <a:picLocks noChangeAspect="1"/>
          </p:cNvPicPr>
          <p:nvPr userDrawn="1"/>
        </p:nvPicPr>
        <p:blipFill rotWithShape="1">
          <a:blip r:embed="rId3" cstate="print"/>
          <a:srcRect/>
          <a:stretch>
            <a:fillRect/>
          </a:stretch>
        </p:blipFill>
        <p:spPr>
          <a:xfrm>
            <a:off x="11781596" y="526418"/>
            <a:ext cx="259080" cy="24828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9" name="图片 8"/>
          <p:cNvPicPr>
            <a:picLocks noChangeAspect="1"/>
          </p:cNvPicPr>
          <p:nvPr userDrawn="1"/>
        </p:nvPicPr>
        <p:blipFill rotWithShape="1">
          <a:blip r:embed="rId3" cstate="print"/>
          <a:srcRect/>
          <a:stretch>
            <a:fillRect/>
          </a:stretch>
        </p:blipFill>
        <p:spPr>
          <a:xfrm>
            <a:off x="10947842" y="78741"/>
            <a:ext cx="363220" cy="34798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05C68B11-C5A8-448C-8CE9-B1A273C79CFC}"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C7616CA0-919D-4A49-9C8A-62FDFB3A5183}"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531812" y="4983087"/>
            <a:ext cx="779767" cy="365125"/>
          </a:xfrm>
        </p:spPr>
        <p:txBody>
          <a:bodyPr/>
          <a:lstStyle/>
          <a:p>
            <a:fld id="{867E5644-1E61-4311-A31E-84CB9C7AA8A9}"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userDrawn="1"/>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userDrawn="1"/>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userDrawn="1"/>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fld>
            <a:endParaRPr lang="en-US" dirty="0"/>
          </a:p>
        </p:txBody>
      </p:sp>
      <p:sp>
        <p:nvSpPr>
          <p:cNvPr id="36" name="Freeform 11"/>
          <p:cNvSpPr/>
          <p:nvPr userDrawn="1"/>
        </p:nvSpPr>
        <p:spPr bwMode="auto">
          <a:xfrm flipV="1">
            <a:off x="-5902" y="12418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8" name="图片 7" descr="水印"/>
          <p:cNvPicPr>
            <a:picLocks noChangeAspect="1"/>
          </p:cNvPicPr>
          <p:nvPr userDrawn="1"/>
        </p:nvPicPr>
        <p:blipFill>
          <a:blip r:embed="rId18"/>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GI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GI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GI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GIF"/></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2.GIF"/><Relationship Id="rId6" Type="http://schemas.openxmlformats.org/officeDocument/2006/relationships/image" Target="../media/image3.svg"/><Relationship Id="rId5" Type="http://schemas.openxmlformats.org/officeDocument/2006/relationships/image" Target="../media/image17.png"/><Relationship Id="rId4" Type="http://schemas.openxmlformats.org/officeDocument/2006/relationships/image" Target="../media/image2.svg"/><Relationship Id="rId3" Type="http://schemas.openxmlformats.org/officeDocument/2006/relationships/image" Target="../media/image16.png"/><Relationship Id="rId2" Type="http://schemas.openxmlformats.org/officeDocument/2006/relationships/image" Target="../media/image1.sv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GI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GI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11424" y="1556792"/>
            <a:ext cx="10801200" cy="4735216"/>
          </a:xfrm>
          <a:prstGeom prst="rect">
            <a:avLst/>
          </a:prstGeom>
        </p:spPr>
      </p:pic>
      <p:sp>
        <p:nvSpPr>
          <p:cNvPr id="5" name="文本框 4"/>
          <p:cNvSpPr txBox="1"/>
          <p:nvPr/>
        </p:nvSpPr>
        <p:spPr>
          <a:xfrm>
            <a:off x="1631752" y="188506"/>
            <a:ext cx="6097712"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en-US" altLang="zh-CN" sz="2800" b="1" kern="0" dirty="0">
                <a:solidFill>
                  <a:schemeClr val="tx1">
                    <a:lumMod val="95000"/>
                    <a:lumOff val="5000"/>
                  </a:schemeClr>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800" b="1" kern="0" dirty="0">
                <a:solidFill>
                  <a:schemeClr val="tx1">
                    <a:lumMod val="95000"/>
                    <a:lumOff val="5000"/>
                  </a:schemeClr>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0" dirty="0">
                <a:solidFill>
                  <a:schemeClr val="tx1">
                    <a:lumMod val="95000"/>
                    <a:lumOff val="5000"/>
                  </a:schemeClr>
                </a:solidFill>
                <a:effectLst/>
                <a:latin typeface="Times New Roman" panose="02020603050405020304" pitchFamily="18" charset="0"/>
                <a:ea typeface="宋体" panose="02010600030101010101" pitchFamily="2" charset="-122"/>
                <a:cs typeface="Times New Roman" panose="02020603050405020304" pitchFamily="18" charset="0"/>
              </a:rPr>
              <a:t>投诉信的四项评判标准</a:t>
            </a:r>
            <a:endParaRPr lang="zh-CN" altLang="zh-CN" sz="2800" kern="100" dirty="0">
              <a:solidFill>
                <a:schemeClr val="tx1">
                  <a:lumMod val="95000"/>
                  <a:lumOff val="5000"/>
                </a:schemeClr>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9376" y="1628800"/>
            <a:ext cx="11449272" cy="454752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altLang="zh-CN" sz="28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Beginning ---</a:t>
            </a:r>
            <a:r>
              <a:rPr lang="en-US" altLang="zh-CN" sz="28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Purpose</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of writing the letter</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写信意图</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投诉不当行为</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8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说明身份</a:t>
            </a:r>
            <a:r>
              <a:rPr lang="en-US" altLang="zh-CN" sz="28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表明写作的目的</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sz="28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Body Arrangements---</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主体段落</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8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投诉的内容</a:t>
            </a:r>
            <a:r>
              <a:rPr lang="en-US" altLang="zh-CN" sz="28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投诉的具体原因</a:t>
            </a:r>
            <a:r>
              <a:rPr lang="zh-CN"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（诉求的条理要清晰）</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8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呈现所有要点</a:t>
            </a:r>
            <a:r>
              <a:rPr lang="en-US" altLang="zh-CN" sz="28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描述事件的经过</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sz="28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Ending ---</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希望得到的结果</a:t>
            </a:r>
            <a:r>
              <a:rPr lang="en-US" altLang="zh-CN" sz="28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期待对方调查整改</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总结全文，再次点题</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文本框 3"/>
          <p:cNvSpPr txBox="1"/>
          <p:nvPr/>
        </p:nvSpPr>
        <p:spPr>
          <a:xfrm>
            <a:off x="1631950" y="116205"/>
            <a:ext cx="7955915" cy="8299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257300" lvl="2" indent="-342900" algn="l">
              <a:lnSpc>
                <a:spcPct val="150000"/>
              </a:lnSpc>
              <a:buBlip>
                <a:blip r:embed="rId1"/>
              </a:buBlip>
            </a:pPr>
            <a:r>
              <a:rPr lang="en-US" altLang="zh-CN" sz="3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Structure</a:t>
            </a:r>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of the letter of complaint</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图片 49156" descr="t01bf2bc8f23f917026"/>
          <p:cNvPicPr>
            <a:picLocks noChangeAspect="1"/>
          </p:cNvPicPr>
          <p:nvPr/>
        </p:nvPicPr>
        <p:blipFill>
          <a:blip r:embed="rId2"/>
          <a:stretch>
            <a:fillRect/>
          </a:stretch>
        </p:blipFill>
        <p:spPr>
          <a:xfrm>
            <a:off x="10056440" y="4920614"/>
            <a:ext cx="1762125" cy="1255713"/>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1000"/>
                                        <p:tgtEl>
                                          <p:spTgt spid="3">
                                            <p:bg/>
                                          </p:spTgt>
                                        </p:tgtEl>
                                      </p:cBhvr>
                                    </p:animEffect>
                                    <p:anim calcmode="lin" valueType="num">
                                      <p:cBhvr>
                                        <p:cTn id="18" dur="1000" fill="hold"/>
                                        <p:tgtEl>
                                          <p:spTgt spid="3">
                                            <p:bg/>
                                          </p:spTgt>
                                        </p:tgtEl>
                                        <p:attrNameLst>
                                          <p:attrName>ppt_x</p:attrName>
                                        </p:attrNameLst>
                                      </p:cBhvr>
                                      <p:tavLst>
                                        <p:tav tm="0">
                                          <p:val>
                                            <p:strVal val="#ppt_x"/>
                                          </p:val>
                                        </p:tav>
                                        <p:tav tm="100000">
                                          <p:val>
                                            <p:strVal val="#ppt_x"/>
                                          </p:val>
                                        </p:tav>
                                      </p:tavLst>
                                    </p:anim>
                                    <p:anim calcmode="lin" valueType="num">
                                      <p:cBhvr>
                                        <p:cTn id="1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1000"/>
                                        <p:tgtEl>
                                          <p:spTgt spid="3">
                                            <p:txEl>
                                              <p:pRg st="3" end="3"/>
                                            </p:txEl>
                                          </p:spTgt>
                                        </p:tgtEl>
                                      </p:cBhvr>
                                    </p:animEffect>
                                    <p:anim calcmode="lin" valueType="num">
                                      <p:cBhvr>
                                        <p:cTn id="4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7368" y="1340768"/>
            <a:ext cx="11593288" cy="50167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gn="just">
              <a:buFont typeface="Wingdings" panose="05000000000000000000" pitchFamily="2" charset="2"/>
              <a:buBlip>
                <a:blip r:embed="rId1"/>
              </a:buBlip>
            </a:pPr>
            <a:r>
              <a:rPr lang="en-US" altLang="zh-CN" sz="20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Part 1: Beginning</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【首段</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引人入胜开头句】</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Purpose of writing the letter</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【写信意图</a:t>
            </a:r>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投诉不当行为</a:t>
            </a:r>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表明写作的目的】</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zh-CN" altLang="zh-CN" sz="20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篇首介绍自己，说明身份，投诉不当行为。</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0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am writing to you to </a:t>
            </a:r>
            <a:r>
              <a:rPr lang="en-US" altLang="zh-CN" sz="2000" b="1" u="wavyHeavy" kern="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complain about</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我写信是投诉关于</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 am most </a:t>
            </a:r>
            <a:r>
              <a:rPr lang="en-US" altLang="zh-CN" sz="2000" b="1" u="wavyHeavy" kern="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reluctant to</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complain, but...    </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l"/>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我最不想抱怨，但是</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I’m writing to </a:t>
            </a:r>
            <a:r>
              <a:rPr lang="en-US" altLang="zh-CN" sz="2000" b="1" u="wavyHeavy" kern="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express my dissatisfaction about</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the coat which I bought last month in your store.</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l"/>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我写信向你投诉有关上个月我在你家店买的衣服的问题。</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am one of your </a:t>
            </a:r>
            <a:r>
              <a:rPr lang="en-US" altLang="zh-CN" sz="2000" b="1" u="wavyHeavy" kern="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customers</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I’m writing to </a:t>
            </a:r>
            <a:r>
              <a:rPr lang="en-US" altLang="zh-CN" sz="2000" b="1" u="wavyHeavy" kern="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complain about</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one of your waiters’ </a:t>
            </a:r>
            <a:r>
              <a:rPr lang="en-US" altLang="zh-CN" sz="2000" b="1" u="wavyHeavy" kern="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improper and rude behaviors.</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l"/>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我是你的一个顾客。我想投诉你店里一个服务员的不礼貌且粗鲁的行为。</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have </a:t>
            </a:r>
            <a:r>
              <a:rPr lang="en-US" altLang="zh-CN" sz="2000" b="1" u="wavyHeavy" kern="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been content /satisfied with your service</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for years but I am writing to </a:t>
            </a:r>
            <a:r>
              <a:rPr lang="en-US" altLang="zh-CN" sz="2000" b="1" u="wavyHeavy" kern="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express my dissatisfaction</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about…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l"/>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这几年我对你们的服务都很满意，但是我写信是表达关于</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的不满。</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0" dirty="0">
                <a:effectLst/>
                <a:latin typeface="Times New Roman" panose="02020603050405020304" pitchFamily="18" charset="0"/>
                <a:ea typeface="宋体" panose="02010600030101010101" pitchFamily="2" charset="-122"/>
                <a:cs typeface="Times New Roman" panose="02020603050405020304" pitchFamily="18" charset="0"/>
              </a:rPr>
              <a:t>I’m </a:t>
            </a:r>
            <a:r>
              <a:rPr lang="en-US" altLang="zh-CN" sz="2000" b="1" kern="0" dirty="0" err="1">
                <a:effectLst/>
                <a:latin typeface="Times New Roman" panose="02020603050405020304" pitchFamily="18" charset="0"/>
                <a:ea typeface="宋体" panose="02010600030101010101" pitchFamily="2" charset="-122"/>
                <a:cs typeface="Times New Roman" panose="02020603050405020304" pitchFamily="18" charset="0"/>
              </a:rPr>
              <a:t>LiHua</a:t>
            </a:r>
            <a:r>
              <a:rPr lang="en-US" altLang="zh-CN" sz="2000" b="1" kern="0" dirty="0">
                <a:effectLst/>
                <a:latin typeface="Times New Roman" panose="02020603050405020304" pitchFamily="18" charset="0"/>
                <a:ea typeface="宋体" panose="02010600030101010101" pitchFamily="2" charset="-122"/>
                <a:cs typeface="Times New Roman" panose="02020603050405020304" pitchFamily="18" charset="0"/>
              </a:rPr>
              <a:t>. I feel sorry </a:t>
            </a:r>
            <a:r>
              <a:rPr lang="en-US" altLang="zh-CN" sz="2000" b="1" u="wavyHeavy" kern="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to trouble you</a:t>
            </a:r>
            <a:r>
              <a:rPr lang="en-US" altLang="zh-CN" sz="2000" b="1" kern="0" dirty="0">
                <a:effectLst/>
                <a:latin typeface="Times New Roman" panose="02020603050405020304" pitchFamily="18" charset="0"/>
                <a:ea typeface="宋体" panose="02010600030101010101" pitchFamily="2" charset="-122"/>
                <a:cs typeface="Times New Roman" panose="02020603050405020304" pitchFamily="18" charset="0"/>
              </a:rPr>
              <a:t> but I’m afraid that I </a:t>
            </a:r>
            <a:r>
              <a:rPr lang="en-US" altLang="zh-CN" sz="2000" b="1" u="wavyHeavy" kern="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have to make a complaint about</a:t>
            </a:r>
            <a:r>
              <a:rPr lang="en-US" altLang="zh-CN" sz="2000" b="1" kern="0" dirty="0">
                <a:effectLst/>
                <a:latin typeface="Times New Roman" panose="02020603050405020304" pitchFamily="18" charset="0"/>
                <a:ea typeface="宋体" panose="02010600030101010101" pitchFamily="2" charset="-122"/>
                <a:cs typeface="Times New Roman" panose="02020603050405020304" pitchFamily="18" charset="0"/>
              </a:rPr>
              <a:t> your restaurant. </a:t>
            </a:r>
            <a:r>
              <a:rPr lang="zh-CN" altLang="zh-CN" sz="2000" b="1" kern="0" dirty="0">
                <a:effectLst/>
                <a:latin typeface="Times New Roman" panose="02020603050405020304" pitchFamily="18" charset="0"/>
                <a:ea typeface="宋体" panose="02010600030101010101" pitchFamily="2" charset="-122"/>
                <a:cs typeface="Times New Roman" panose="02020603050405020304" pitchFamily="18" charset="0"/>
              </a:rPr>
              <a:t>我是李华，我不想给你添麻烦。但是，恐怕我不得不对你们餐馆进行投诉。</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p:cNvSpPr txBox="1"/>
          <p:nvPr/>
        </p:nvSpPr>
        <p:spPr>
          <a:xfrm>
            <a:off x="1703484" y="188511"/>
            <a:ext cx="6097712"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zh-CN" sz="28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8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如何写投诉信的开头</a:t>
            </a:r>
            <a:r>
              <a:rPr lang="en-US" altLang="zh-CN" sz="28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barn(inVertical)">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barn(inVertical)">
                                      <p:cBhvr>
                                        <p:cTn id="17" dur="500"/>
                                        <p:tgtEl>
                                          <p:spTgt spid="3">
                                            <p:bg/>
                                          </p:spTgt>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barn(inVertical)">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arn(inVertical)">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arn(inVertic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barn(inVertical)">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barn(inVertical)">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barn(inVertical)">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barn(inVertical)">
                                      <p:cBhvr>
                                        <p:cTn id="56" dur="5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barn(inVertical)">
                                      <p:cBhvr>
                                        <p:cTn id="61" dur="500"/>
                                        <p:tgtEl>
                                          <p:spTgt spid="3">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barn(inVertical)">
                                      <p:cBhvr>
                                        <p:cTn id="66" dur="500"/>
                                        <p:tgtEl>
                                          <p:spTgt spid="3">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Effect transition="in" filter="barn(inVertical)">
                                      <p:cBhvr>
                                        <p:cTn id="71" dur="500"/>
                                        <p:tgtEl>
                                          <p:spTgt spid="3">
                                            <p:txEl>
                                              <p:pRg st="10" end="1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3">
                                            <p:txEl>
                                              <p:pRg st="11" end="11"/>
                                            </p:txEl>
                                          </p:spTgt>
                                        </p:tgtEl>
                                        <p:attrNameLst>
                                          <p:attrName>style.visibility</p:attrName>
                                        </p:attrNameLst>
                                      </p:cBhvr>
                                      <p:to>
                                        <p:strVal val="visible"/>
                                      </p:to>
                                    </p:set>
                                    <p:animEffect transition="in" filter="barn(inVertical)">
                                      <p:cBhvr>
                                        <p:cTn id="76" dur="500"/>
                                        <p:tgtEl>
                                          <p:spTgt spid="3">
                                            <p:txEl>
                                              <p:pRg st="11" end="1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3">
                                            <p:txEl>
                                              <p:pRg st="12" end="12"/>
                                            </p:txEl>
                                          </p:spTgt>
                                        </p:tgtEl>
                                        <p:attrNameLst>
                                          <p:attrName>style.visibility</p:attrName>
                                        </p:attrNameLst>
                                      </p:cBhvr>
                                      <p:to>
                                        <p:strVal val="visible"/>
                                      </p:to>
                                    </p:set>
                                    <p:animEffect transition="in" filter="barn(inVertical)">
                                      <p:cBhvr>
                                        <p:cTn id="8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5"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19732" y="1412277"/>
            <a:ext cx="8136904" cy="1384995"/>
            <a:chOff x="2168652" y="1375447"/>
            <a:chExt cx="8136904" cy="1384995"/>
          </a:xfrm>
        </p:grpSpPr>
        <p:sp>
          <p:nvSpPr>
            <p:cNvPr id="6" name="Rectangle 8"/>
            <p:cNvSpPr>
              <a:spLocks noChangeArrowheads="1"/>
            </p:cNvSpPr>
            <p:nvPr/>
          </p:nvSpPr>
          <p:spPr bwMode="auto">
            <a:xfrm>
              <a:off x="2168652" y="1375447"/>
              <a:ext cx="8136904" cy="1384995"/>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Part 2: Body Arrangements: (</a:t>
              </a:r>
              <a:r>
                <a:rPr kumimoji="0" lang="zh-CN" altLang="en-US" sz="2800" b="1" i="0" u="none" strike="noStrike" cap="none" normalizeH="0" baseline="0" dirty="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正文部分的衔接词</a:t>
              </a:r>
              <a:r>
                <a:rPr kumimoji="0" lang="en-US" altLang="zh-CN" sz="2800" b="1" i="0" u="none" strike="noStrike" cap="none" normalizeH="0" baseline="0" dirty="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Natural transitions </a:t>
              </a:r>
              <a:endParaRPr kumimoji="0" lang="en-US" altLang="zh-CN" sz="2800" b="0" i="0" u="none" strike="noStrike" cap="none" normalizeH="0" baseline="0" dirty="0">
                <a:ln>
                  <a:noFill/>
                </a:ln>
                <a:solidFill>
                  <a:schemeClr val="tx1"/>
                </a:solidFill>
                <a:effectLst/>
                <a:latin typeface="Arial" panose="020B0604020202020204" pitchFamily="34" charset="0"/>
              </a:endParaRPr>
            </a:p>
          </p:txBody>
        </p:sp>
        <p:pic>
          <p:nvPicPr>
            <p:cNvPr id="1031" name="图片 2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flipV="1">
              <a:off x="5519936" y="2183538"/>
              <a:ext cx="1008112" cy="576904"/>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9"/>
          <p:cNvSpPr>
            <a:spLocks noChangeArrowheads="1"/>
          </p:cNvSpPr>
          <p:nvPr/>
        </p:nvSpPr>
        <p:spPr bwMode="auto">
          <a:xfrm>
            <a:off x="2168652" y="3212976"/>
            <a:ext cx="9543972" cy="1077218"/>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32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to begin with, as for, In addition , Therefore, as well, to be frank, what</a:t>
            </a:r>
            <a:r>
              <a:rPr kumimoji="0" lang="en-US" altLang="zh-CN" sz="3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en-US" altLang="zh-CN" sz="32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 more, meanwhile, undoubtedly</a:t>
            </a:r>
            <a:r>
              <a:rPr kumimoji="0" lang="en-US" altLang="zh-CN" sz="3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3200" b="0" i="0" u="none" strike="noStrike" cap="none" normalizeH="0" baseline="0" dirty="0">
              <a:ln>
                <a:noFill/>
              </a:ln>
              <a:solidFill>
                <a:schemeClr val="tx1"/>
              </a:solidFill>
              <a:effectLst/>
              <a:latin typeface="Arial" panose="020B0604020202020204" pitchFamily="34" charset="0"/>
            </a:endParaRPr>
          </a:p>
        </p:txBody>
      </p:sp>
      <p:sp>
        <p:nvSpPr>
          <p:cNvPr id="14" name="文本框 13"/>
          <p:cNvSpPr txBox="1"/>
          <p:nvPr/>
        </p:nvSpPr>
        <p:spPr>
          <a:xfrm>
            <a:off x="1632077" y="188739"/>
            <a:ext cx="6097712"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32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32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32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如何写投诉信的</a:t>
            </a:r>
            <a:r>
              <a:rPr lang="zh-CN" altLang="en-US" sz="32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正文</a:t>
            </a:r>
            <a:endParaRPr lang="zh-CN" altLang="en-US" sz="3200" dirty="0"/>
          </a:p>
        </p:txBody>
      </p:sp>
      <p:pic>
        <p:nvPicPr>
          <p:cNvPr id="8" name="图片 49156" descr="t01bf2bc8f23f917026"/>
          <p:cNvPicPr>
            <a:picLocks noChangeAspect="1"/>
          </p:cNvPicPr>
          <p:nvPr/>
        </p:nvPicPr>
        <p:blipFill>
          <a:blip r:embed="rId2"/>
          <a:stretch>
            <a:fillRect/>
          </a:stretch>
        </p:blipFill>
        <p:spPr>
          <a:xfrm>
            <a:off x="8760296" y="4742728"/>
            <a:ext cx="2770237" cy="1454153"/>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9376" y="1052736"/>
            <a:ext cx="11568608" cy="553997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base"/>
            <a:r>
              <a:rPr lang="en-US" altLang="zh-CN" sz="2000" b="1"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1. </a:t>
            </a:r>
            <a:r>
              <a:rPr lang="en-US" altLang="zh-CN" sz="2000"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I </a:t>
            </a:r>
            <a:r>
              <a:rPr lang="en-US" altLang="zh-CN" sz="2000" b="1" u="wavyHeavy" kern="12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宋体" panose="02010600030101010101" pitchFamily="2" charset="-122"/>
              </a:rPr>
              <a:t>think it necessary</a:t>
            </a:r>
            <a:r>
              <a:rPr lang="en-US" altLang="zh-CN" sz="2000"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for you to do something /</a:t>
            </a:r>
            <a:r>
              <a:rPr lang="en-US" altLang="zh-CN" sz="2000" b="1" u="wavyHeavy" kern="12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宋体" panose="02010600030101010101" pitchFamily="2" charset="-122"/>
              </a:rPr>
              <a:t>take some measures</a:t>
            </a:r>
            <a:r>
              <a:rPr lang="en-US" altLang="zh-CN" sz="2000"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to solve the problem.</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pPr indent="133985" fontAlgn="base"/>
            <a:r>
              <a:rPr lang="zh-CN"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我认为您有必要采取措施解决问题。</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pPr fontAlgn="base"/>
            <a:r>
              <a:rPr lang="en-US" altLang="zh-CN" sz="2000" b="1"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2. There are </a:t>
            </a:r>
            <a:r>
              <a:rPr lang="en-US" altLang="zh-CN" sz="2000" b="1" u="wavyHeavy" kern="12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宋体" panose="02010600030101010101" pitchFamily="2" charset="-122"/>
              </a:rPr>
              <a:t>some main reasons why</a:t>
            </a:r>
            <a:r>
              <a:rPr lang="en-US" altLang="zh-CN" sz="2000" b="1"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I am not content with… At first, … </a:t>
            </a:r>
            <a:r>
              <a:rPr lang="en-US" altLang="zh-CN" sz="2000" b="1" u="wavyHeavy" kern="12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宋体" panose="02010600030101010101" pitchFamily="2" charset="-122"/>
              </a:rPr>
              <a:t>What’s worse</a:t>
            </a:r>
            <a:r>
              <a:rPr lang="en-US" altLang="zh-CN" sz="2000" b="1"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 Eventually,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pPr indent="133985" algn="l"/>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我对</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不满意有一些主要原因。首先，</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更糟糕的是，</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最后，</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347345" indent="-347345" algn="l" eaLnBrk="0" hangingPunct="0">
              <a:lnSpc>
                <a:spcPct val="110000"/>
              </a:lnSpc>
            </a:pPr>
            <a:r>
              <a:rPr lang="en-US"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 </a:t>
            </a:r>
            <a:r>
              <a:rPr lang="en-US" altLang="zh-CN" sz="2000" b="1" u="wavyHeavy" kern="12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There are some problems</a:t>
            </a:r>
            <a:r>
              <a:rPr lang="en-US" altLang="zh-CN" sz="2000" b="1"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1200" dirty="0">
                <a:effectLst/>
                <a:latin typeface="Times New Roman" panose="02020603050405020304" pitchFamily="18" charset="0"/>
                <a:ea typeface="宋体" panose="02010600030101010101" pitchFamily="2" charset="-122"/>
                <a:cs typeface="Times New Roman" panose="02020603050405020304" pitchFamily="18" charset="0"/>
              </a:rPr>
              <a:t>that I wish to</a:t>
            </a:r>
            <a:r>
              <a:rPr lang="en-US" altLang="zh-CN" sz="2000" b="1"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u="wavyHeavy" kern="12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bring to your attention</a:t>
            </a:r>
            <a:r>
              <a:rPr lang="en-US" altLang="zh-CN" sz="2000" b="1"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For one thing, …</a:t>
            </a:r>
            <a:r>
              <a:rPr lang="en-US" altLang="zh-CN" sz="2000" b="1"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u="wavyHeavy" kern="12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For another thing</a:t>
            </a:r>
            <a:r>
              <a:rPr lang="en-US" altLang="zh-CN" sz="2000" b="1"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133350" algn="l" eaLnBrk="0" hangingPunct="0">
              <a:lnSpc>
                <a:spcPct val="110000"/>
              </a:lnSpc>
            </a:pPr>
            <a:r>
              <a:rPr lang="zh-CN"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有一些问题希望能引起你的注意：首先</a:t>
            </a:r>
            <a:r>
              <a:rPr lang="en-US"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其次</a:t>
            </a:r>
            <a:r>
              <a:rPr lang="en-US"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347345" indent="-347345" algn="l" eaLnBrk="0" hangingPunct="0">
              <a:lnSpc>
                <a:spcPct val="110000"/>
              </a:lnSpc>
            </a:pPr>
            <a:r>
              <a:rPr lang="en-US"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 </a:t>
            </a:r>
            <a:r>
              <a:rPr lang="en-US" altLang="zh-CN" sz="2000" b="1" u="wavyHeavy" kern="12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In the first place</a:t>
            </a:r>
            <a:r>
              <a:rPr lang="en-US"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the food is </a:t>
            </a:r>
            <a:r>
              <a:rPr lang="en-US" altLang="zh-CN" sz="2000" b="1" u="wavyHeavy" kern="12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too salty</a:t>
            </a:r>
            <a:r>
              <a:rPr lang="en-US"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and the water isn’t served in time. In addition, the music you broadcast is </a:t>
            </a:r>
            <a:r>
              <a:rPr lang="en-US" altLang="zh-CN" sz="2000" b="1" u="wavyHeavy" kern="12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too noisy</a:t>
            </a:r>
            <a:r>
              <a:rPr lang="en-US"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133350" algn="l" eaLnBrk="0" hangingPunct="0">
              <a:lnSpc>
                <a:spcPct val="110000"/>
              </a:lnSpc>
            </a:pPr>
            <a:r>
              <a:rPr lang="zh-CN"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首先，</a:t>
            </a:r>
            <a:r>
              <a:rPr lang="zh-CN" altLang="zh-CN" sz="20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zh-CN"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食物太咸，水没有及时端上来。而且，你们播放的音乐太吵了。</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l" eaLnBrk="0" hangingPunct="0">
              <a:lnSpc>
                <a:spcPct val="110000"/>
              </a:lnSpc>
            </a:pPr>
            <a:r>
              <a:rPr lang="en-US"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u="wavyHeavy" kern="12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Under these circumstances</a:t>
            </a:r>
            <a:r>
              <a:rPr lang="en-US"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 </a:t>
            </a:r>
            <a:r>
              <a:rPr lang="en-US" altLang="zh-CN" sz="2000" b="1" u="wavyHeavy" kern="12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find it hard</a:t>
            </a:r>
            <a:r>
              <a:rPr lang="en-US"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to sit here having dinner quietly.</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l" eaLnBrk="0" hangingPunct="0">
              <a:lnSpc>
                <a:spcPct val="110000"/>
              </a:lnSpc>
            </a:pPr>
            <a:r>
              <a:rPr lang="en-US" altLang="zh-CN" sz="20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在这样的环境下，</a:t>
            </a:r>
            <a:r>
              <a:rPr lang="zh-CN" altLang="zh-CN" sz="20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zh-CN"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我很难安静地坐在这里吃饭。</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lvl="0" algn="l" fontAlgn="ctr"/>
            <a:r>
              <a:rPr lang="en-US" altLang="zh-CN" sz="20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6.  </a:t>
            </a:r>
            <a:r>
              <a:rPr lang="en-US" altLang="zh-CN" sz="2000" b="1" u="wavyHeavy" kern="12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It is a great pity that</a:t>
            </a:r>
            <a:r>
              <a:rPr lang="en-US" altLang="zh-CN" sz="2000" b="1"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your goods and service have the following </a:t>
            </a:r>
            <a:r>
              <a:rPr lang="en-US" altLang="zh-CN" sz="2000" b="1" u="wavyHeavy" kern="12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unacceptable/unbearable problems/faults.</a:t>
            </a:r>
            <a:r>
              <a:rPr lang="zh-CN"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很遗憾的是你们的产品和服务竟然有以下这些令人难以接受的问题。</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lvl="0" algn="l"/>
            <a:r>
              <a:rPr lang="en-US"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 While I was </a:t>
            </a:r>
            <a:r>
              <a:rPr lang="en-US" altLang="zh-CN" sz="2000" b="1" u="wavyHeavy" kern="12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on vacation</a:t>
            </a:r>
            <a:r>
              <a:rPr lang="en-US"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in </a:t>
            </a:r>
            <a:r>
              <a:rPr lang="en-US" altLang="zh-CN" sz="2000" b="1" kern="12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HongKong</a:t>
            </a:r>
            <a:r>
              <a:rPr lang="en-US"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about a week ago, I bought a green shirt for 300 HK dollars in your shop, but </a:t>
            </a:r>
            <a:r>
              <a:rPr lang="en-US" altLang="zh-CN" sz="2000" b="1" u="wavyHeavy" kern="12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there seems to be</a:t>
            </a:r>
            <a:r>
              <a:rPr lang="en-US"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something wrong with it.</a:t>
            </a:r>
            <a:endParaRPr lang="en-US" altLang="zh-CN" sz="2000" kern="100" dirty="0">
              <a:latin typeface="Calibri" panose="020F0502020204030204" pitchFamily="34" charset="0"/>
              <a:ea typeface="宋体" panose="02010600030101010101" pitchFamily="2" charset="-122"/>
              <a:cs typeface="Times New Roman" panose="02020603050405020304" pitchFamily="18" charset="0"/>
            </a:endParaRPr>
          </a:p>
          <a:p>
            <a:pPr lvl="0" algn="l"/>
            <a:r>
              <a:rPr lang="zh-CN"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大概一周前我在香港度假的时候，我在你们店里花</a:t>
            </a:r>
            <a:r>
              <a:rPr lang="en-US"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300</a:t>
            </a:r>
            <a:r>
              <a:rPr lang="zh-CN"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港元买了一件绿色衬衫，但看上去有些问题。</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文本框 3"/>
          <p:cNvSpPr txBox="1"/>
          <p:nvPr/>
        </p:nvSpPr>
        <p:spPr>
          <a:xfrm>
            <a:off x="1487805" y="260350"/>
            <a:ext cx="8919845" cy="6451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gn="just">
              <a:buFont typeface="Wingdings" panose="05000000000000000000" pitchFamily="2" charset="2"/>
              <a:buBlip>
                <a:blip r:embed="rId1"/>
              </a:buBlip>
            </a:pPr>
            <a:r>
              <a:rPr lang="en-US" altLang="zh-CN" sz="1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Part 2: Body Arrangements</a:t>
            </a:r>
            <a:r>
              <a:rPr lang="zh-CN" altLang="zh-CN" sz="1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【主体段落</a:t>
            </a:r>
            <a:r>
              <a:rPr lang="en-US" altLang="zh-CN" sz="1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1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画龙点睛篇中句】</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zh-CN" altLang="zh-CN" sz="1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1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）篇中说明</a:t>
            </a:r>
            <a:r>
              <a:rPr lang="zh-CN" altLang="zh-CN" sz="18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投诉的内容</a:t>
            </a:r>
            <a:r>
              <a:rPr lang="en-US" altLang="zh-CN" sz="18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投诉的具体原因</a:t>
            </a:r>
            <a:r>
              <a:rPr lang="en-US" altLang="zh-CN" sz="18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呈现所有要点</a:t>
            </a:r>
            <a:r>
              <a:rPr lang="en-US" altLang="zh-CN" sz="1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描述事件的经过</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3">
                                            <p:bg/>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additive="base">
                                        <p:cTn id="6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 calcmode="lin" valueType="num">
                                      <p:cBhvr additive="base">
                                        <p:cTn id="7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 calcmode="lin" valueType="num">
                                      <p:cBhvr additive="base">
                                        <p:cTn id="7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1" end="11"/>
                                            </p:txEl>
                                          </p:spTgt>
                                        </p:tgtEl>
                                        <p:attrNameLst>
                                          <p:attrName>style.visibility</p:attrName>
                                        </p:attrNameLst>
                                      </p:cBhvr>
                                      <p:to>
                                        <p:strVal val="visible"/>
                                      </p:to>
                                    </p:set>
                                    <p:anim calcmode="lin" valueType="num">
                                      <p:cBhvr additive="base">
                                        <p:cTn id="8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 calcmode="lin" valueType="num">
                                      <p:cBhvr additive="base">
                                        <p:cTn id="9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3" end="13"/>
                                            </p:txEl>
                                          </p:spTgt>
                                        </p:tgtEl>
                                        <p:attrNameLst>
                                          <p:attrName>style.visibility</p:attrName>
                                        </p:attrNameLst>
                                      </p:cBhvr>
                                      <p:to>
                                        <p:strVal val="visible"/>
                                      </p:to>
                                    </p:set>
                                    <p:anim calcmode="lin" valueType="num">
                                      <p:cBhvr additive="base">
                                        <p:cTn id="9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1384" y="980728"/>
            <a:ext cx="11305256" cy="56323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gn="l">
              <a:buFont typeface="Wingdings" panose="05000000000000000000" pitchFamily="2" charset="2"/>
              <a:buBlip>
                <a:blip r:embed="rId1"/>
              </a:buBlip>
            </a:pPr>
            <a:r>
              <a:rPr lang="en-US" altLang="zh-CN" sz="20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Part 3: Ending</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【言简意赅篇尾句】</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Blip>
                <a:blip r:embed="rId1"/>
              </a:buBlip>
            </a:pP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篇尾写</a:t>
            </a:r>
            <a:r>
              <a:rPr lang="zh-CN" altLang="zh-CN" sz="20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希望得到的结果</a:t>
            </a:r>
            <a:r>
              <a:rPr lang="en-US" altLang="zh-CN" sz="2000" kern="100" dirty="0">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0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期待对方调查整改</a:t>
            </a:r>
            <a:r>
              <a:rPr lang="en-US" altLang="zh-CN" sz="2000" kern="100" dirty="0">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总结全文，再次点题</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000" b="1" kern="0" dirty="0">
                <a:effectLst/>
                <a:latin typeface="Times New Roman" panose="02020603050405020304" pitchFamily="18" charset="0"/>
                <a:ea typeface="宋体" panose="02010600030101010101" pitchFamily="2" charset="-122"/>
                <a:cs typeface="Times New Roman" panose="02020603050405020304" pitchFamily="18" charset="0"/>
              </a:rPr>
              <a:t>I do hope that the problems can </a:t>
            </a:r>
            <a:r>
              <a:rPr lang="en-US" altLang="zh-CN" sz="2000" b="1" u="wavyHeavy" kern="0" dirty="0">
                <a:solidFill>
                  <a:srgbClr val="0033CC"/>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be solved</a:t>
            </a:r>
            <a:r>
              <a:rPr lang="en-US" altLang="zh-CN" sz="2000" b="1" kern="0" dirty="0">
                <a:effectLst/>
                <a:latin typeface="Times New Roman" panose="02020603050405020304" pitchFamily="18" charset="0"/>
                <a:ea typeface="宋体" panose="02010600030101010101" pitchFamily="2" charset="-122"/>
                <a:cs typeface="Times New Roman" panose="02020603050405020304" pitchFamily="18" charset="0"/>
              </a:rPr>
              <a:t> as soon </a:t>
            </a:r>
            <a:r>
              <a:rPr lang="en-US" altLang="zh-CN" sz="2000" b="1" u="wavyHeavy" kern="0" dirty="0">
                <a:solidFill>
                  <a:srgbClr val="0033CC"/>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as possible</a:t>
            </a:r>
            <a:r>
              <a:rPr lang="en-US" altLang="zh-CN" sz="2000" b="1"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l"/>
            <a:r>
              <a:rPr lang="zh-CN" altLang="zh-CN" sz="2000" b="1" kern="0" dirty="0">
                <a:effectLst/>
                <a:latin typeface="Times New Roman" panose="02020603050405020304" pitchFamily="18" charset="0"/>
                <a:ea typeface="宋体" panose="02010600030101010101" pitchFamily="2" charset="-122"/>
                <a:cs typeface="Times New Roman" panose="02020603050405020304" pitchFamily="18" charset="0"/>
              </a:rPr>
              <a:t>我希望问题可以得到尽早解决。</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0" dirty="0">
                <a:effectLst/>
                <a:latin typeface="Times New Roman" panose="02020603050405020304" pitchFamily="18" charset="0"/>
                <a:ea typeface="宋体" panose="02010600030101010101" pitchFamily="2" charset="-122"/>
                <a:cs typeface="Times New Roman" panose="02020603050405020304" pitchFamily="18" charset="0"/>
              </a:rPr>
              <a:t>I believe</a:t>
            </a:r>
            <a:r>
              <a:rPr lang="en-US"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0" dirty="0">
                <a:effectLst/>
                <a:latin typeface="Times New Roman" panose="02020603050405020304" pitchFamily="18" charset="0"/>
                <a:ea typeface="宋体" panose="02010600030101010101" pitchFamily="2" charset="-122"/>
                <a:cs typeface="Times New Roman" panose="02020603050405020304" pitchFamily="18" charset="0"/>
              </a:rPr>
              <a:t>you will</a:t>
            </a:r>
            <a:r>
              <a:rPr lang="en-US"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u="wavyHeavy" kern="0" dirty="0">
                <a:solidFill>
                  <a:srgbClr val="0033CC"/>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take my complaint seriously.</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000" b="1" kern="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0" dirty="0">
                <a:effectLst/>
                <a:latin typeface="Times New Roman" panose="02020603050405020304" pitchFamily="18" charset="0"/>
                <a:ea typeface="宋体" panose="02010600030101010101" pitchFamily="2" charset="-122"/>
                <a:cs typeface="Times New Roman" panose="02020603050405020304" pitchFamily="18" charset="0"/>
              </a:rPr>
              <a:t>我相信你会认真考虑我的投诉。</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 sincerely hope that you will</a:t>
            </a:r>
            <a:r>
              <a:rPr lang="en-US" altLang="zh-CN" sz="2000" b="1" u="wavyHeavy" kern="0" dirty="0">
                <a:solidFill>
                  <a:srgbClr val="0033CC"/>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 look into the matter seriously</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and proper measures </a:t>
            </a:r>
            <a:r>
              <a:rPr lang="en-US" altLang="zh-CN" sz="2000" b="1" u="wavyHeavy" kern="0" dirty="0">
                <a:solidFill>
                  <a:srgbClr val="0033CC"/>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should be taken</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to </a:t>
            </a:r>
            <a:r>
              <a:rPr lang="en-US" altLang="zh-CN" sz="2000" b="1" u="wavyHeavy" kern="0" dirty="0">
                <a:solidFill>
                  <a:srgbClr val="0033CC"/>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prevent</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such an incident </a:t>
            </a:r>
            <a:r>
              <a:rPr lang="en-US" altLang="zh-CN" sz="2000" b="1" u="wavyHeavy" kern="0" dirty="0">
                <a:solidFill>
                  <a:srgbClr val="0033CC"/>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happening</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again.</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l"/>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我真诚地希望你能认真调查这件事情，以及采取恰当的措施防止类似事件再次发生。</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000" b="1" kern="0" spc="-4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would </a:t>
            </a:r>
            <a:r>
              <a:rPr lang="en-US" altLang="zh-CN" sz="2000" b="1" u="wavyHeavy" kern="0" dirty="0">
                <a:solidFill>
                  <a:srgbClr val="0033CC"/>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appreciate it</a:t>
            </a:r>
            <a:r>
              <a:rPr lang="en-US" altLang="zh-CN" sz="2000" b="1" kern="0" spc="-4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very much if you could </a:t>
            </a:r>
            <a:r>
              <a:rPr lang="en-US" altLang="zh-CN" sz="2000" b="1" u="wavyHeavy" kern="0" dirty="0">
                <a:solidFill>
                  <a:srgbClr val="0033CC"/>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take measures</a:t>
            </a:r>
            <a:r>
              <a:rPr lang="en-US" altLang="zh-CN" sz="2000" b="1" kern="0" spc="-4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to solve the problem </a:t>
            </a:r>
            <a:r>
              <a:rPr lang="en-US" altLang="zh-CN" sz="2000" b="1" u="wavyHeavy" kern="0" dirty="0">
                <a:solidFill>
                  <a:srgbClr val="0033CC"/>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as soon as possible</a:t>
            </a:r>
            <a:r>
              <a:rPr lang="en-US" altLang="zh-CN" sz="2000" b="1" kern="0" spc="-4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l"/>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你若能尽快采取措施处理这个问题，我将感激不尽。</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000" b="1" kern="0" spc="-4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would like to </a:t>
            </a:r>
            <a:r>
              <a:rPr lang="en-US" altLang="zh-CN" sz="2000" b="1" u="wavyHeavy" kern="0" dirty="0">
                <a:solidFill>
                  <a:srgbClr val="0033CC"/>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have this matter settled</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by the end of this month.  </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l"/>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我希望这个问题能在这个月底之前得以解决。</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We trust that you will </a:t>
            </a:r>
            <a:r>
              <a:rPr lang="en-US" altLang="zh-CN" sz="2000" b="1" u="wavyHeavy" kern="0" dirty="0">
                <a:solidFill>
                  <a:srgbClr val="0033CC"/>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consider </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this matter </a:t>
            </a:r>
            <a:r>
              <a:rPr lang="en-US" altLang="zh-CN" sz="2000" b="1" u="wavyHeavy" kern="0" dirty="0">
                <a:solidFill>
                  <a:srgbClr val="0033CC"/>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seriously </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and </a:t>
            </a:r>
            <a:r>
              <a:rPr lang="en-US" altLang="zh-CN" sz="2000" b="1" u="wavyHeavy" kern="0" dirty="0">
                <a:solidFill>
                  <a:srgbClr val="0033CC"/>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make an effort to</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prevent the recurrence of this kind.  </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l"/>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我相信您能认真考虑这件事情，并且尽力阻止这类事情的发生。</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r>
              <a:rPr lang="en-US" altLang="zh-CN" sz="20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000" b="1"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 </a:t>
            </a:r>
            <a:r>
              <a:rPr lang="en-US" altLang="zh-CN" sz="2000" b="1" kern="1200" dirty="0">
                <a:effectLst/>
                <a:latin typeface="Times New Roman" panose="02020603050405020304" pitchFamily="18" charset="0"/>
                <a:ea typeface="宋体" panose="02010600030101010101" pitchFamily="2" charset="-122"/>
                <a:cs typeface="宋体" panose="02010600030101010101" pitchFamily="2" charset="-122"/>
              </a:rPr>
              <a:t>I am waiting for</a:t>
            </a:r>
            <a:r>
              <a:rPr lang="en-US" altLang="zh-CN" sz="2000" b="1" kern="12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 </a:t>
            </a:r>
            <a:r>
              <a:rPr lang="en-US" altLang="zh-CN" sz="2000" b="1" u="wavyHeavy" dirty="0">
                <a:solidFill>
                  <a:srgbClr val="0033CC"/>
                </a:solidFill>
                <a:effectLst/>
                <a:uFill>
                  <a:solidFill>
                    <a:srgbClr val="00B050"/>
                  </a:solidFill>
                </a:uFill>
                <a:latin typeface="Times New Roman" panose="02020603050405020304" pitchFamily="18" charset="0"/>
                <a:ea typeface="宋体" panose="02010600030101010101" pitchFamily="2" charset="-122"/>
                <a:cs typeface="宋体" panose="02010600030101010101" pitchFamily="2" charset="-122"/>
              </a:rPr>
              <a:t>a reasonable explanation</a:t>
            </a:r>
            <a:r>
              <a:rPr lang="en-US" altLang="zh-CN" sz="2000" b="1" kern="12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 </a:t>
            </a:r>
            <a:r>
              <a:rPr lang="en-US" altLang="zh-CN" sz="2000" b="1" kern="1200" dirty="0">
                <a:effectLst/>
                <a:latin typeface="Times New Roman" panose="02020603050405020304" pitchFamily="18" charset="0"/>
                <a:ea typeface="宋体" panose="02010600030101010101" pitchFamily="2" charset="-122"/>
                <a:cs typeface="宋体" panose="02010600030101010101" pitchFamily="2" charset="-122"/>
              </a:rPr>
              <a:t>and</a:t>
            </a:r>
            <a:r>
              <a:rPr lang="en-US" altLang="zh-CN" sz="2000" b="1" kern="12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 </a:t>
            </a:r>
            <a:r>
              <a:rPr lang="en-US" altLang="zh-CN" sz="2000" b="1" u="wavyHeavy" dirty="0">
                <a:solidFill>
                  <a:srgbClr val="0033CC"/>
                </a:solidFill>
                <a:effectLst/>
                <a:uFill>
                  <a:solidFill>
                    <a:srgbClr val="00B050"/>
                  </a:solidFill>
                </a:uFill>
                <a:latin typeface="Times New Roman" panose="02020603050405020304" pitchFamily="18" charset="0"/>
                <a:ea typeface="宋体" panose="02010600030101010101" pitchFamily="2" charset="-122"/>
                <a:cs typeface="宋体" panose="02010600030101010101" pitchFamily="2" charset="-122"/>
              </a:rPr>
              <a:t>expecting an early reply.</a:t>
            </a:r>
            <a:r>
              <a:rPr lang="en-US" altLang="zh-CN" sz="2000" b="1" kern="12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pPr indent="266700"/>
            <a:r>
              <a:rPr lang="zh-CN" altLang="zh-CN" sz="20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我在等待一个合理的解释，并期待及早回复。</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1631950" y="116205"/>
            <a:ext cx="5112385" cy="52197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en-US" altLang="zh-CN" sz="28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800" b="1" u="sng"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如何写投诉信的结尾</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barn(inVertical)">
                                      <p:cBhvr>
                                        <p:cTn id="13" dur="500"/>
                                        <p:tgtEl>
                                          <p:spTgt spid="3">
                                            <p:bg/>
                                          </p:spTgt>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arn(inVertic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arn(inVertical)">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barn(inVertical)">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barn(inVertical)">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barn(inVertical)">
                                      <p:cBhvr>
                                        <p:cTn id="57" dur="5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barn(inVertical)">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barn(inVertical)">
                                      <p:cBhvr>
                                        <p:cTn id="67" dur="500"/>
                                        <p:tgtEl>
                                          <p:spTgt spid="3">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barn(inVertical)">
                                      <p:cBhvr>
                                        <p:cTn id="72" dur="500"/>
                                        <p:tgtEl>
                                          <p:spTgt spid="3">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barn(inVertical)">
                                      <p:cBhvr>
                                        <p:cTn id="77" dur="500"/>
                                        <p:tgtEl>
                                          <p:spTgt spid="3">
                                            <p:txEl>
                                              <p:pRg st="12" end="1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
                                            <p:txEl>
                                              <p:pRg st="13" end="13"/>
                                            </p:txEl>
                                          </p:spTgt>
                                        </p:tgtEl>
                                        <p:attrNameLst>
                                          <p:attrName>style.visibility</p:attrName>
                                        </p:attrNameLst>
                                      </p:cBhvr>
                                      <p:to>
                                        <p:strVal val="visible"/>
                                      </p:to>
                                    </p:set>
                                    <p:animEffect transition="in" filter="barn(inVertical)">
                                      <p:cBhvr>
                                        <p:cTn id="82" dur="500"/>
                                        <p:tgtEl>
                                          <p:spTgt spid="3">
                                            <p:txEl>
                                              <p:pRg st="13" end="1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
                                            <p:txEl>
                                              <p:pRg st="14" end="14"/>
                                            </p:txEl>
                                          </p:spTgt>
                                        </p:tgtEl>
                                        <p:attrNameLst>
                                          <p:attrName>style.visibility</p:attrName>
                                        </p:attrNameLst>
                                      </p:cBhvr>
                                      <p:to>
                                        <p:strVal val="visible"/>
                                      </p:to>
                                    </p:set>
                                    <p:animEffect transition="in" filter="barn(inVertical)">
                                      <p:cBhvr>
                                        <p:cTn id="87" dur="500"/>
                                        <p:tgtEl>
                                          <p:spTgt spid="3">
                                            <p:txEl>
                                              <p:pRg st="14" end="1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
                                            <p:txEl>
                                              <p:pRg st="15" end="15"/>
                                            </p:txEl>
                                          </p:spTgt>
                                        </p:tgtEl>
                                        <p:attrNameLst>
                                          <p:attrName>style.visibility</p:attrName>
                                        </p:attrNameLst>
                                      </p:cBhvr>
                                      <p:to>
                                        <p:strVal val="visible"/>
                                      </p:to>
                                    </p:set>
                                    <p:animEffect transition="in" filter="barn(inVertical)">
                                      <p:cBhvr>
                                        <p:cTn id="9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27882" y="724100"/>
            <a:ext cx="3355458" cy="5528087"/>
            <a:chOff x="3940469" y="1009442"/>
            <a:chExt cx="2291556" cy="5308018"/>
          </a:xfrm>
        </p:grpSpPr>
        <p:sp>
          <p:nvSpPr>
            <p:cNvPr id="3" name="梯形 2"/>
            <p:cNvSpPr/>
            <p:nvPr/>
          </p:nvSpPr>
          <p:spPr>
            <a:xfrm rot="5400000">
              <a:off x="2432238" y="2517673"/>
              <a:ext cx="5308018" cy="2291556"/>
            </a:xfrm>
            <a:prstGeom prst="trapezoid">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kumimoji="1" lang="zh-CN" altLang="en-US">
                <a:solidFill>
                  <a:prstClr val="white"/>
                </a:solidFill>
                <a:latin typeface="Arial" panose="020B0604020202020204"/>
                <a:ea typeface="黑体" panose="02010609060101010101" charset="-122"/>
              </a:endParaRPr>
            </a:p>
          </p:txBody>
        </p:sp>
        <p:sp>
          <p:nvSpPr>
            <p:cNvPr id="4" name="椭圆 3"/>
            <p:cNvSpPr/>
            <p:nvPr/>
          </p:nvSpPr>
          <p:spPr>
            <a:xfrm flipH="1">
              <a:off x="4420830" y="1683723"/>
              <a:ext cx="1330834" cy="1330831"/>
            </a:xfrm>
            <a:prstGeom prst="ellipse">
              <a:avLst/>
            </a:prstGeom>
            <a:solidFill>
              <a:schemeClr val="accent1">
                <a:alpha val="79000"/>
              </a:schemeClr>
            </a:solidFill>
            <a:ln w="76200" cmpd="sng">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kumimoji="1" lang="zh-CN" altLang="en-US" sz="1200" b="1" dirty="0">
                <a:solidFill>
                  <a:srgbClr val="EEECE1">
                    <a:lumMod val="90000"/>
                  </a:srgbClr>
                </a:solidFill>
                <a:latin typeface="Arial" panose="020B0604020202020204"/>
                <a:ea typeface="黑体" panose="02010609060101010101" charset="-122"/>
              </a:endParaRPr>
            </a:p>
          </p:txBody>
        </p:sp>
        <p:pic>
          <p:nvPicPr>
            <p:cNvPr id="5" name="图形 4"/>
            <p:cNvPicPr>
              <a:picLocks noChangeAspect="1"/>
            </p:cNvPicPr>
            <p:nvPr/>
          </p:nvPicPr>
          <p:blipFill>
            <a:blip r:embed="rId1" cstate="print">
              <a:extLst>
                <a:ext uri="{96DAC541-7B7A-43D3-8B79-37D633B846F1}">
                  <asvg:svgBlip xmlns:asvg="http://schemas.microsoft.com/office/drawing/2016/SVG/main" r:embed="rId2"/>
                </a:ext>
              </a:extLst>
            </a:blip>
            <a:stretch>
              <a:fillRect/>
            </a:stretch>
          </p:blipFill>
          <p:spPr>
            <a:xfrm>
              <a:off x="4785049" y="2048086"/>
              <a:ext cx="601754" cy="601754"/>
            </a:xfrm>
            <a:prstGeom prst="rect">
              <a:avLst/>
            </a:prstGeom>
          </p:spPr>
        </p:pic>
        <p:sp>
          <p:nvSpPr>
            <p:cNvPr id="6" name="矩形 5"/>
            <p:cNvSpPr/>
            <p:nvPr/>
          </p:nvSpPr>
          <p:spPr>
            <a:xfrm>
              <a:off x="4155844" y="3261079"/>
              <a:ext cx="1808563" cy="24824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抱怨</a:t>
              </a:r>
              <a:r>
                <a:rPr lang="en-US" altLang="zh-CN"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b="1" u="wavyHeavy" kern="12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complain</a:t>
              </a:r>
              <a:r>
                <a:rPr lang="en-US" altLang="zh-CN"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about</a:t>
              </a:r>
              <a:endParaRPr lang="zh-CN" altLang="zh-CN" kern="100" dirty="0">
                <a:effectLst/>
                <a:latin typeface="Calibri" panose="020F0502020204030204" pitchFamily="34" charset="0"/>
                <a:ea typeface="宋体" panose="02010600030101010101" pitchFamily="2" charset="-122"/>
                <a:cs typeface="Times New Roman" panose="02020603050405020304" pitchFamily="18" charset="0"/>
              </a:endParaRPr>
            </a:p>
            <a:p>
              <a:pPr fontAlgn="base"/>
              <a:r>
                <a:rPr lang="en-US" altLang="zh-CN"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2. </a:t>
              </a:r>
              <a:r>
                <a:rPr lang="zh-CN" altLang="zh-CN"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希望解决这个问题</a:t>
              </a:r>
              <a:r>
                <a:rPr lang="en-US" altLang="zh-CN"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hope to </a:t>
              </a:r>
              <a:r>
                <a:rPr lang="en-US" altLang="zh-CN" b="1" u="wavyHeavy" kern="12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宋体" panose="02010600030101010101" pitchFamily="2" charset="-122"/>
                </a:rPr>
                <a:t>resolve this problem</a:t>
              </a:r>
              <a:r>
                <a:rPr lang="en-US" altLang="zh-CN"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dirty="0">
                <a:effectLst/>
                <a:latin typeface="宋体" panose="02010600030101010101" pitchFamily="2" charset="-122"/>
                <a:ea typeface="宋体" panose="02010600030101010101" pitchFamily="2" charset="-122"/>
                <a:cs typeface="宋体" panose="02010600030101010101" pitchFamily="2" charset="-122"/>
              </a:endParaRPr>
            </a:p>
            <a:p>
              <a:pPr fontAlgn="base"/>
              <a:r>
                <a:rPr lang="en-US" altLang="zh-CN"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3. </a:t>
              </a:r>
              <a:r>
                <a:rPr lang="zh-CN" altLang="zh-CN"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忍受</a:t>
              </a:r>
              <a:r>
                <a:rPr lang="zh-CN" altLang="zh-CN" b="1" kern="1200" dirty="0">
                  <a:solidFill>
                    <a:srgbClr val="000000"/>
                  </a:solidFill>
                  <a:effectLst/>
                  <a:latin typeface="宋体" panose="02010600030101010101" pitchFamily="2" charset="-122"/>
                  <a:ea typeface="Times New Roman" panose="02020603050405020304" pitchFamily="18" charset="0"/>
                  <a:cs typeface="宋体" panose="02010600030101010101" pitchFamily="2" charset="-122"/>
                </a:rPr>
                <a:t> </a:t>
              </a:r>
              <a:r>
                <a:rPr lang="en-US" altLang="zh-CN" b="1" dirty="0">
                  <a:solidFill>
                    <a:srgbClr val="000000"/>
                  </a:solidFill>
                  <a:latin typeface="Times New Roman" panose="02020603050405020304" pitchFamily="18" charset="0"/>
                  <a:ea typeface="宋体" panose="02010600030101010101" pitchFamily="2" charset="-122"/>
                </a:rPr>
                <a:t>put up with/bear </a:t>
              </a:r>
              <a:endParaRPr lang="zh-CN" altLang="zh-CN" b="1" dirty="0">
                <a:solidFill>
                  <a:srgbClr val="000000"/>
                </a:solidFill>
                <a:latin typeface="Times New Roman" panose="02020603050405020304" pitchFamily="18" charset="0"/>
                <a:ea typeface="宋体" panose="02010600030101010101" pitchFamily="2" charset="-122"/>
              </a:endParaRPr>
            </a:p>
            <a:p>
              <a:pPr fontAlgn="base"/>
              <a:r>
                <a:rPr lang="en-US" altLang="zh-CN"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4. </a:t>
              </a:r>
              <a:r>
                <a:rPr lang="zh-CN" altLang="zh-CN"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不愉快的事件</a:t>
              </a:r>
              <a:r>
                <a:rPr lang="en-US" altLang="zh-CN" b="1" u="wavyHeavy" kern="12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宋体" panose="02010600030101010101" pitchFamily="2" charset="-122"/>
                </a:rPr>
                <a:t>unpleasant </a:t>
              </a:r>
              <a:r>
                <a:rPr lang="en-US" altLang="zh-CN"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incident</a:t>
              </a:r>
              <a:endParaRPr lang="zh-CN" altLang="zh-CN" dirty="0">
                <a:effectLst/>
                <a:latin typeface="宋体" panose="02010600030101010101" pitchFamily="2" charset="-122"/>
                <a:ea typeface="宋体" panose="02010600030101010101" pitchFamily="2" charset="-122"/>
                <a:cs typeface="宋体" panose="02010600030101010101" pitchFamily="2" charset="-122"/>
              </a:endParaRPr>
            </a:p>
            <a:p>
              <a:pPr fontAlgn="base"/>
              <a:r>
                <a:rPr lang="en-US" altLang="zh-CN"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5. </a:t>
              </a:r>
              <a:r>
                <a:rPr lang="zh-CN" altLang="zh-CN"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糟糕的服务</a:t>
              </a:r>
              <a:r>
                <a:rPr lang="en-US" altLang="zh-CN"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poor </a:t>
              </a:r>
              <a:r>
                <a:rPr lang="en-US" altLang="zh-CN" b="1" u="wavyHeavy" kern="12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宋体" panose="02010600030101010101" pitchFamily="2" charset="-122"/>
                </a:rPr>
                <a:t>service</a:t>
              </a:r>
              <a:r>
                <a:rPr lang="en-US" altLang="zh-CN"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dirty="0">
                <a:effectLst/>
                <a:latin typeface="宋体" panose="02010600030101010101" pitchFamily="2" charset="-122"/>
                <a:ea typeface="宋体" panose="02010600030101010101" pitchFamily="2" charset="-122"/>
                <a:cs typeface="宋体" panose="02010600030101010101" pitchFamily="2" charset="-122"/>
              </a:endParaRPr>
            </a:p>
          </p:txBody>
        </p:sp>
      </p:grpSp>
      <p:grpSp>
        <p:nvGrpSpPr>
          <p:cNvPr id="7" name="组合 6"/>
          <p:cNvGrpSpPr/>
          <p:nvPr/>
        </p:nvGrpSpPr>
        <p:grpSpPr>
          <a:xfrm>
            <a:off x="4728503" y="1340179"/>
            <a:ext cx="3341987" cy="5065399"/>
            <a:chOff x="6308328" y="1009442"/>
            <a:chExt cx="2291556" cy="5308018"/>
          </a:xfrm>
        </p:grpSpPr>
        <p:sp>
          <p:nvSpPr>
            <p:cNvPr id="8" name="梯形 7"/>
            <p:cNvSpPr/>
            <p:nvPr/>
          </p:nvSpPr>
          <p:spPr>
            <a:xfrm rot="5400000">
              <a:off x="4800097" y="2517673"/>
              <a:ext cx="5308018" cy="2291556"/>
            </a:xfrm>
            <a:prstGeom prst="trapezoid">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endParaRPr kumimoji="1" lang="zh-CN" altLang="en-US">
                <a:solidFill>
                  <a:prstClr val="white"/>
                </a:solidFill>
                <a:latin typeface="Arial" panose="020B0604020202020204"/>
                <a:ea typeface="黑体" panose="02010609060101010101" charset="-122"/>
              </a:endParaRPr>
            </a:p>
          </p:txBody>
        </p:sp>
        <p:sp>
          <p:nvSpPr>
            <p:cNvPr id="9" name="椭圆 8"/>
            <p:cNvSpPr/>
            <p:nvPr/>
          </p:nvSpPr>
          <p:spPr>
            <a:xfrm flipH="1">
              <a:off x="6788254" y="1764260"/>
              <a:ext cx="1330834" cy="1330831"/>
            </a:xfrm>
            <a:prstGeom prst="ellipse">
              <a:avLst/>
            </a:prstGeom>
            <a:solidFill>
              <a:schemeClr val="accent1">
                <a:alpha val="79000"/>
              </a:schemeClr>
            </a:solidFill>
            <a:ln w="76200" cmpd="sng">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pPr>
              <a:endParaRPr kumimoji="1" lang="zh-CN" altLang="en-US" sz="1200" b="1" dirty="0">
                <a:solidFill>
                  <a:srgbClr val="EEECE1">
                    <a:lumMod val="90000"/>
                  </a:srgbClr>
                </a:solidFill>
                <a:latin typeface="Arial" panose="020B0604020202020204"/>
                <a:ea typeface="黑体" panose="02010609060101010101" charset="-122"/>
              </a:endParaRPr>
            </a:p>
          </p:txBody>
        </p:sp>
        <p:pic>
          <p:nvPicPr>
            <p:cNvPr id="10" name="图形 9"/>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7147133" y="2129232"/>
              <a:ext cx="601754" cy="601754"/>
            </a:xfrm>
            <a:prstGeom prst="rect">
              <a:avLst/>
            </a:prstGeom>
          </p:spPr>
        </p:pic>
        <p:sp>
          <p:nvSpPr>
            <p:cNvPr id="11" name="矩形 10"/>
            <p:cNvSpPr/>
            <p:nvPr/>
          </p:nvSpPr>
          <p:spPr>
            <a:xfrm>
              <a:off x="6505377" y="3319510"/>
              <a:ext cx="1898326" cy="28372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base"/>
              <a:r>
                <a:rPr lang="en-US" altLang="zh-CN" sz="1800"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6. </a:t>
              </a:r>
              <a:r>
                <a:rPr lang="zh-CN" altLang="zh-CN" sz="18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修正你的记录</a:t>
              </a:r>
              <a:r>
                <a:rPr lang="en-US" altLang="zh-CN" sz="1800" b="1" u="wavyHeavy" kern="12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宋体" panose="02010600030101010101" pitchFamily="2" charset="-122"/>
                </a:rPr>
                <a:t>correct</a:t>
              </a:r>
              <a:r>
                <a:rPr lang="en-US" altLang="zh-CN" sz="1800"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your records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fontAlgn="base"/>
              <a:r>
                <a:rPr lang="en-US" altLang="zh-CN" sz="1800"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7. </a:t>
              </a:r>
              <a:r>
                <a:rPr lang="zh-CN" altLang="zh-CN" sz="18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解决问题</a:t>
              </a:r>
              <a:r>
                <a:rPr lang="en-US" altLang="zh-CN" sz="1800"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deal with/</a:t>
              </a:r>
              <a:r>
                <a:rPr lang="en-US" altLang="zh-CN" sz="1800" b="1" u="wavyHeavy" kern="12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宋体" panose="02010600030101010101" pitchFamily="2" charset="-122"/>
                </a:rPr>
                <a:t>solve the problem</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fontAlgn="base"/>
              <a:r>
                <a:rPr lang="en-US" altLang="zh-CN" sz="1800"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8. </a:t>
              </a:r>
              <a:r>
                <a:rPr lang="zh-CN" altLang="zh-CN" sz="18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我想提醒你</a:t>
              </a:r>
              <a:r>
                <a:rPr lang="en-US" altLang="zh-CN" sz="1800"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I would like to </a:t>
              </a:r>
              <a:r>
                <a:rPr lang="en-US" altLang="zh-CN" sz="1800" b="1" u="wavyHeavy" kern="12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宋体" panose="02010600030101010101" pitchFamily="2" charset="-122"/>
                </a:rPr>
                <a:t>alert you to</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fontAlgn="base"/>
              <a:r>
                <a:rPr lang="en-US" altLang="zh-CN" sz="1800"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9. </a:t>
              </a:r>
              <a:r>
                <a:rPr lang="zh-CN" altLang="zh-CN" sz="18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调查此次事件</a:t>
              </a:r>
              <a:r>
                <a:rPr lang="en-US" altLang="zh-CN" sz="1800" b="1" u="wavyHeavy" kern="12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宋体" panose="02010600030101010101" pitchFamily="2" charset="-122"/>
                </a:rPr>
                <a:t>investigate</a:t>
              </a:r>
              <a:r>
                <a:rPr lang="en-US" altLang="zh-CN" sz="1800"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/look into the matter/</a:t>
              </a:r>
              <a:r>
                <a:rPr lang="en-US" altLang="zh-CN" sz="1800" b="1" u="wavyHeavy" kern="12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宋体" panose="02010600030101010101" pitchFamily="2" charset="-122"/>
                </a:rPr>
                <a:t>incident</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grpSp>
      <p:grpSp>
        <p:nvGrpSpPr>
          <p:cNvPr id="12" name="组合 11"/>
          <p:cNvGrpSpPr/>
          <p:nvPr/>
        </p:nvGrpSpPr>
        <p:grpSpPr>
          <a:xfrm>
            <a:off x="8328779" y="1792650"/>
            <a:ext cx="3341987" cy="4558005"/>
            <a:chOff x="8700551" y="1009442"/>
            <a:chExt cx="2291556" cy="5617970"/>
          </a:xfrm>
        </p:grpSpPr>
        <p:sp>
          <p:nvSpPr>
            <p:cNvPr id="13" name="梯形 12"/>
            <p:cNvSpPr/>
            <p:nvPr/>
          </p:nvSpPr>
          <p:spPr>
            <a:xfrm rot="5400000">
              <a:off x="7192320" y="2517673"/>
              <a:ext cx="5308018" cy="2291556"/>
            </a:xfrm>
            <a:prstGeom prst="trapezoid">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kumimoji="1" lang="zh-CN" altLang="en-US">
                <a:solidFill>
                  <a:prstClr val="white"/>
                </a:solidFill>
                <a:latin typeface="Arial" panose="020B0604020202020204"/>
                <a:ea typeface="黑体" panose="02010609060101010101" charset="-122"/>
              </a:endParaRPr>
            </a:p>
          </p:txBody>
        </p:sp>
        <p:sp>
          <p:nvSpPr>
            <p:cNvPr id="14" name="椭圆 13"/>
            <p:cNvSpPr/>
            <p:nvPr/>
          </p:nvSpPr>
          <p:spPr>
            <a:xfrm flipH="1">
              <a:off x="9095571" y="1768314"/>
              <a:ext cx="1330834" cy="1330831"/>
            </a:xfrm>
            <a:prstGeom prst="ellipse">
              <a:avLst/>
            </a:prstGeom>
            <a:solidFill>
              <a:schemeClr val="accent1">
                <a:alpha val="79000"/>
              </a:schemeClr>
            </a:solidFill>
            <a:ln w="76200" cmpd="sng">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kumimoji="1" lang="zh-CN" altLang="en-US" sz="1200" b="1" dirty="0">
                <a:solidFill>
                  <a:srgbClr val="EEECE1">
                    <a:lumMod val="90000"/>
                  </a:srgbClr>
                </a:solidFill>
                <a:latin typeface="Arial" panose="020B0604020202020204"/>
                <a:ea typeface="黑体" panose="02010609060101010101" charset="-122"/>
              </a:endParaRPr>
            </a:p>
          </p:txBody>
        </p:sp>
        <p:pic>
          <p:nvPicPr>
            <p:cNvPr id="15" name="图形 14"/>
            <p:cNvPicPr>
              <a:picLocks noChangeAspect="1"/>
            </p:cNvPicPr>
            <p:nvPr/>
          </p:nvPicPr>
          <p:blipFill>
            <a:blip r:embed="rId5" cstate="print">
              <a:extLst>
                <a:ext uri="{96DAC541-7B7A-43D3-8B79-37D633B846F1}">
                  <asvg:svgBlip xmlns:asvg="http://schemas.microsoft.com/office/drawing/2016/SVG/main" r:embed="rId6"/>
                </a:ext>
              </a:extLst>
            </a:blip>
            <a:stretch>
              <a:fillRect/>
            </a:stretch>
          </p:blipFill>
          <p:spPr>
            <a:xfrm>
              <a:off x="9539356" y="2049799"/>
              <a:ext cx="601754" cy="601754"/>
            </a:xfrm>
            <a:prstGeom prst="rect">
              <a:avLst/>
            </a:prstGeom>
          </p:spPr>
        </p:pic>
        <p:sp>
          <p:nvSpPr>
            <p:cNvPr id="16" name="矩形 15"/>
            <p:cNvSpPr/>
            <p:nvPr/>
          </p:nvSpPr>
          <p:spPr>
            <a:xfrm>
              <a:off x="8879312" y="3380630"/>
              <a:ext cx="1933981" cy="32467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base"/>
              <a:r>
                <a:rPr lang="en-US" altLang="zh-CN" sz="1800"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10. </a:t>
              </a:r>
              <a:r>
                <a:rPr lang="zh-CN" altLang="zh-CN" sz="18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我敢肯定你想知道</a:t>
              </a:r>
              <a:r>
                <a:rPr lang="en-US" altLang="zh-CN" sz="1800"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I </a:t>
              </a:r>
              <a:r>
                <a:rPr lang="en-US" altLang="zh-CN" sz="1800" b="1" u="wavyHeavy" kern="12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宋体" panose="02010600030101010101" pitchFamily="2" charset="-122"/>
                </a:rPr>
                <a:t>feel certain that</a:t>
              </a:r>
              <a:r>
                <a:rPr lang="en-US" altLang="zh-CN" sz="1800"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you would want to know that</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fontAlgn="base"/>
              <a:r>
                <a:rPr lang="en-US" altLang="zh-CN" sz="1800"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11. </a:t>
              </a:r>
              <a:r>
                <a:rPr lang="zh-CN" altLang="zh-CN" sz="18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向</a:t>
              </a:r>
              <a:r>
                <a:rPr lang="en-US" altLang="zh-CN" sz="1800"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zh-CN" altLang="zh-CN" sz="18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道歉</a:t>
              </a:r>
              <a:r>
                <a:rPr lang="en-US" altLang="zh-CN" sz="1800"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make an apology to…/</a:t>
              </a:r>
              <a:r>
                <a:rPr lang="en-US" altLang="zh-CN" sz="1800" b="1" u="wavyHeavy" kern="12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宋体" panose="02010600030101010101" pitchFamily="2" charset="-122"/>
                </a:rPr>
                <a:t>apologize to…</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fontAlgn="base"/>
              <a:r>
                <a:rPr lang="en-US" altLang="zh-CN" sz="1800"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12. </a:t>
              </a:r>
              <a:r>
                <a:rPr lang="zh-CN" altLang="zh-CN" sz="18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以粗鲁的方式</a:t>
              </a:r>
              <a:r>
                <a:rPr lang="en-US" altLang="zh-CN" sz="1800"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in </a:t>
              </a:r>
              <a:r>
                <a:rPr lang="en-US" altLang="zh-CN" sz="1800" b="1" u="wavyHeavy" kern="12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宋体" panose="02010600030101010101" pitchFamily="2" charset="-122"/>
                </a:rPr>
                <a:t>a rude manner</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fontAlgn="base"/>
              <a:r>
                <a:rPr lang="en-US" altLang="zh-CN" sz="1800"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13. </a:t>
              </a:r>
              <a:r>
                <a:rPr lang="zh-CN" altLang="zh-CN" sz="18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不用说</a:t>
              </a:r>
              <a:r>
                <a:rPr lang="en-US" altLang="zh-CN" sz="1800"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en-US" altLang="zh-CN" sz="1800" b="1" u="wavyHeavy" kern="12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宋体" panose="02010600030101010101" pitchFamily="2" charset="-122"/>
                </a:rPr>
                <a:t>needless</a:t>
              </a:r>
              <a:r>
                <a:rPr lang="en-US" altLang="zh-CN" sz="1800" b="1" kern="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to say</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grpSp>
      <p:sp>
        <p:nvSpPr>
          <p:cNvPr id="18" name="文本框 17"/>
          <p:cNvSpPr txBox="1"/>
          <p:nvPr/>
        </p:nvSpPr>
        <p:spPr>
          <a:xfrm>
            <a:off x="1703705" y="188595"/>
            <a:ext cx="7938135" cy="4603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gn="just">
              <a:buFont typeface="Wingdings" panose="05000000000000000000" pitchFamily="2" charset="2"/>
              <a:buBlip>
                <a:blip r:embed="rId7"/>
              </a:buBlip>
            </a:pPr>
            <a:r>
              <a:rPr lang="zh-CN" altLang="zh-CN" sz="24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常用语块</a:t>
            </a:r>
            <a:r>
              <a:rPr lang="en-US" altLang="zh-CN" sz="2400" b="1" u="wavyHeavy" kern="1200" dirty="0">
                <a:solidFill>
                  <a:srgbClr val="00B05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Writing help: Useful phrases and expressions</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3392" y="1268760"/>
            <a:ext cx="11208568" cy="39011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gn="l">
              <a:lnSpc>
                <a:spcPct val="150000"/>
              </a:lnSpc>
              <a:buFont typeface="+mj-lt"/>
              <a:buAutoNum type="arabicPeriod"/>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believe that </a:t>
            </a:r>
            <a:r>
              <a:rPr lang="en-US" altLang="zh-CN" sz="2800" b="1" u="wavyHeavy" kern="100" dirty="0">
                <a:solidFill>
                  <a:srgbClr val="00B05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an apology is due</a:t>
            </a: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us.</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lnSpc>
                <a:spcPct val="150000"/>
              </a:lnSpc>
              <a:buFont typeface="+mj-lt"/>
              <a:buAutoNum type="arabicPeriod"/>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expect an </a:t>
            </a:r>
            <a:r>
              <a:rPr lang="en-US" altLang="zh-CN" sz="2800" b="1" u="wavyHeavy" kern="100" dirty="0">
                <a:solidFill>
                  <a:srgbClr val="00B05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adjustment</a:t>
            </a: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to </a:t>
            </a:r>
            <a:r>
              <a:rPr lang="en-US" altLang="zh-CN" sz="2800" b="1" u="wavyHeavy" kern="100" dirty="0">
                <a:solidFill>
                  <a:srgbClr val="00B05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be made</a:t>
            </a: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as soon as possible.</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lnSpc>
                <a:spcPct val="150000"/>
              </a:lnSpc>
              <a:buFont typeface="+mj-lt"/>
              <a:buAutoNum type="arabicPeriod"/>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know you will want to see that </a:t>
            </a:r>
            <a:r>
              <a:rPr lang="en-US" altLang="zh-CN" sz="2800" b="1" u="wavyHeavy" kern="100" dirty="0">
                <a:solidFill>
                  <a:srgbClr val="00B05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such an incident does not occur </a:t>
            </a: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again.</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lnSpc>
                <a:spcPct val="150000"/>
              </a:lnSpc>
              <a:buFont typeface="+mj-lt"/>
              <a:buAutoNum type="arabicPeriod"/>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like your product but I </a:t>
            </a:r>
            <a:r>
              <a:rPr lang="en-US" altLang="zh-CN" sz="2800" b="1" u="wavyHeavy" kern="100" dirty="0">
                <a:solidFill>
                  <a:srgbClr val="00B05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object strongly to </a:t>
            </a: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your advertising.</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lnSpc>
                <a:spcPct val="150000"/>
              </a:lnSpc>
              <a:buFont typeface="+mj-lt"/>
              <a:buAutoNum type="arabicPeriod"/>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I’m </a:t>
            </a:r>
            <a:r>
              <a:rPr lang="en-US" altLang="zh-CN" sz="2800" b="1" u="wavyHeavy" kern="100" dirty="0">
                <a:solidFill>
                  <a:srgbClr val="00B05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confident</a:t>
            </a: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that we can </a:t>
            </a:r>
            <a:r>
              <a:rPr lang="en-US" altLang="zh-CN" sz="2800" b="1" u="wavyHeavy" kern="100" dirty="0">
                <a:solidFill>
                  <a:srgbClr val="00B05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resolve this matter</a:t>
            </a: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to our satisfaction.</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lnSpc>
                <a:spcPct val="150000"/>
              </a:lnSpc>
              <a:buFont typeface="+mj-lt"/>
              <a:buAutoNum type="arabicPeriod"/>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regret/am sorry to </a:t>
            </a:r>
            <a:r>
              <a:rPr lang="en-US" altLang="zh-CN" sz="2800" b="1" u="wavyHeavy" kern="100" dirty="0">
                <a:solidFill>
                  <a:srgbClr val="00B05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inform you of</a:t>
            </a: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the following </a:t>
            </a:r>
            <a:r>
              <a:rPr lang="en-US" altLang="zh-CN" sz="2800" b="1" u="wavyHeavy" kern="100" dirty="0">
                <a:solidFill>
                  <a:srgbClr val="00B05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unpleasant situation</a:t>
            </a: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文本框 3"/>
          <p:cNvSpPr txBox="1"/>
          <p:nvPr/>
        </p:nvSpPr>
        <p:spPr>
          <a:xfrm>
            <a:off x="1847270" y="116121"/>
            <a:ext cx="6097712" cy="66954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Blip>
                <a:blip r:embed="rId1"/>
              </a:buBlip>
              <a:defRPr/>
            </a:pPr>
            <a:r>
              <a:rPr kumimoji="0" lang="en-US" altLang="zh-CN" sz="2800" b="1" i="0" u="wavyHeavy" strike="noStrike" kern="1200" cap="none" spc="0" normalizeH="0" baseline="0" noProof="0" dirty="0">
                <a:ln>
                  <a:noFill/>
                </a:ln>
                <a:solidFill>
                  <a:srgbClr val="FF0000"/>
                </a:solidFill>
                <a:effectLst/>
                <a:uLnTx/>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Writing help:  Useful sentences</a:t>
            </a:r>
            <a:endParaRPr kumimoji="0" lang="zh-CN" altLang="zh-CN" sz="28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down)">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down)">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down)">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down)">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wipe(down)">
                                      <p:cBhvr>
                                        <p:cTn id="4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9376" y="999892"/>
            <a:ext cx="11521280" cy="56323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Dear ____, (</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对象</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sz="20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Part 1:Beginning-</a:t>
            </a:r>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Purpose of writing the letter</a:t>
            </a:r>
            <a:endPar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Why are you writing the letter of </a:t>
            </a:r>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Complaint</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2000" b="1" kern="0" dirty="0">
                <a:solidFill>
                  <a:srgbClr val="FF0000"/>
                </a:solidFill>
                <a:effectLst/>
                <a:latin typeface="Calibri" panose="020F0502020204030204" pitchFamily="34" charset="0"/>
                <a:ea typeface="宋体" panose="02010600030101010101" pitchFamily="2" charset="-122"/>
                <a:cs typeface="宋体" panose="02010600030101010101" pitchFamily="2" charset="-122"/>
              </a:rPr>
              <a:t>①</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 am </a:t>
            </a:r>
            <a:r>
              <a:rPr lang="zh-CN" altLang="zh-CN" sz="2000" b="1" u="sng"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u="sng"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自我介绍</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0" dirty="0">
                <a:solidFill>
                  <a:srgbClr val="FF0000"/>
                </a:solidFill>
                <a:effectLst/>
                <a:latin typeface="Calibri" panose="020F0502020204030204" pitchFamily="34" charset="0"/>
                <a:ea typeface="宋体" panose="02010600030101010101" pitchFamily="2" charset="-122"/>
                <a:cs typeface="宋体" panose="02010600030101010101" pitchFamily="2" charset="-122"/>
              </a:rPr>
              <a:t>②</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 </a:t>
            </a:r>
            <a:r>
              <a:rPr lang="en-US" altLang="zh-CN" sz="2000" b="1" u="wavyHeavy" kern="0" dirty="0">
                <a:solidFill>
                  <a:srgbClr val="00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feel bad to trouble</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you but I am afraid that I have to </a:t>
            </a:r>
            <a:r>
              <a:rPr lang="en-US" altLang="zh-CN" sz="2000" b="1" u="wavyHeavy" kern="0" dirty="0">
                <a:solidFill>
                  <a:srgbClr val="00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make a complaint about</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u="sng"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u="sng"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写作意图，投诉事件</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sz="20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Part 2: Body Arrangements</a:t>
            </a:r>
            <a:r>
              <a:rPr lang="zh-CN" altLang="en-US" sz="20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What’s your complaint</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Make a list of </a:t>
            </a:r>
            <a:r>
              <a:rPr lang="en-US" altLang="zh-CN" sz="2000" b="1" kern="100" dirty="0">
                <a:solidFill>
                  <a:srgbClr val="0D0D0D"/>
                </a:solidFill>
                <a:effectLst/>
                <a:latin typeface="Times New Roman" panose="02020603050405020304" pitchFamily="18" charset="0"/>
                <a:ea typeface="宋体" panose="02010600030101010101" pitchFamily="2" charset="-122"/>
                <a:cs typeface="Times New Roman" panose="02020603050405020304" pitchFamily="18" charset="0"/>
              </a:rPr>
              <a:t>your</a:t>
            </a:r>
            <a:r>
              <a:rPr lang="en-US" altLang="zh-CN" sz="20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complaints.</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zh-CN" altLang="zh-CN" sz="2000" b="1" kern="0" dirty="0">
                <a:solidFill>
                  <a:srgbClr val="FF0000"/>
                </a:solidFill>
                <a:effectLst/>
                <a:latin typeface="Calibri" panose="020F0502020204030204" pitchFamily="34" charset="0"/>
                <a:ea typeface="宋体" panose="02010600030101010101" pitchFamily="2" charset="-122"/>
                <a:cs typeface="宋体" panose="02010600030101010101" pitchFamily="2" charset="-122"/>
              </a:rPr>
              <a:t>③</a:t>
            </a:r>
            <a:r>
              <a:rPr lang="en-US" altLang="zh-CN" sz="2000" b="1" u="wavyHeavy" kern="0" dirty="0">
                <a:solidFill>
                  <a:srgbClr val="00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The reason for my dissatisfaction</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is </a:t>
            </a:r>
            <a:r>
              <a:rPr lang="zh-CN" altLang="zh-CN" sz="2000" b="1" u="sng"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u="sng"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介绍不满意的原因</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0" dirty="0">
                <a:solidFill>
                  <a:srgbClr val="FF0000"/>
                </a:solidFill>
                <a:effectLst/>
                <a:latin typeface="Calibri" panose="020F0502020204030204" pitchFamily="34" charset="0"/>
                <a:ea typeface="宋体" panose="02010600030101010101" pitchFamily="2" charset="-122"/>
                <a:cs typeface="宋体" panose="02010600030101010101" pitchFamily="2" charset="-122"/>
              </a:rPr>
              <a:t>④</a:t>
            </a:r>
            <a:r>
              <a:rPr lang="en-US"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the first place,</a:t>
            </a:r>
            <a:r>
              <a:rPr lang="zh-CN" altLang="zh-CN" sz="2000" b="1" u="sng"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u="sng"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（抱怨的第一个方面）</a:t>
            </a:r>
            <a:r>
              <a:rPr lang="zh-CN"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⑤</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In addition,</a:t>
            </a:r>
            <a:r>
              <a:rPr lang="zh-CN" altLang="zh-CN" sz="2000" b="1" u="sng"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u="sng"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（抱怨的第二个方面）</a:t>
            </a:r>
            <a:r>
              <a:rPr lang="zh-CN"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⑥</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u="wavyHeavy" kern="0" dirty="0">
                <a:solidFill>
                  <a:srgbClr val="00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Under these circumstances</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 find it </a:t>
            </a:r>
            <a:r>
              <a:rPr lang="zh-CN" altLang="zh-CN" sz="2000" b="1" u="sng"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u="sng"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（感觉）</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to ___________ (</a:t>
            </a:r>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描述给你带来的后果</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Blip>
                <a:blip r:embed="rId1"/>
              </a:buBlip>
            </a:pPr>
            <a:r>
              <a:rPr lang="en-US" altLang="zh-CN" sz="20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Part 3: Ending</a:t>
            </a:r>
            <a:endParaRPr lang="en-US" altLang="zh-CN" sz="20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lvl="0" algn="l"/>
            <a:r>
              <a:rPr lang="zh-CN"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⑦</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I’d </a:t>
            </a:r>
            <a:r>
              <a:rPr lang="en-US" altLang="zh-CN" sz="2000" b="1" u="wavyHeavy" kern="0" dirty="0">
                <a:solidFill>
                  <a:srgbClr val="00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appreciate it</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very much if you could</a:t>
            </a:r>
            <a:r>
              <a:rPr lang="zh-CN" altLang="zh-CN" sz="2000" b="1" u="sng"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u="sng"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提出建议和请求</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 </a:t>
            </a:r>
            <a:r>
              <a:rPr lang="en-US" altLang="zh-CN" sz="2000" b="1" u="wavyHeavy" kern="0" dirty="0">
                <a:solidFill>
                  <a:srgbClr val="00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preferably</a:t>
            </a:r>
            <a:r>
              <a:rPr lang="zh-CN" altLang="zh-CN" sz="2000" b="1" u="sng"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u="sng"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u="sng"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（进一步要求），</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and I would like to </a:t>
            </a:r>
            <a:r>
              <a:rPr lang="en-US" altLang="zh-CN" sz="2000" b="1" u="wavyHeavy" kern="0" dirty="0">
                <a:solidFill>
                  <a:srgbClr val="00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have this matter settled</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by </a:t>
            </a:r>
            <a:r>
              <a:rPr lang="zh-CN" altLang="zh-CN" sz="2000" b="1" u="sng"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u="sng"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设定解决事情的最后期限</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zh-CN"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⑧</a:t>
            </a:r>
            <a:r>
              <a:rPr lang="en-US"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Thank you for your </a:t>
            </a:r>
            <a:r>
              <a:rPr lang="en-US" altLang="zh-CN" sz="2000" b="1" u="wavyHeavy" kern="0" dirty="0">
                <a:solidFill>
                  <a:srgbClr val="00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consideration</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and I will be looking forward to </a:t>
            </a:r>
            <a:r>
              <a:rPr lang="en-US" altLang="zh-CN" sz="2000" b="1" u="wavyHeavy" kern="0" dirty="0">
                <a:solidFill>
                  <a:srgbClr val="00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your reply</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表示感谢和期待问题解决的愿望</a:t>
            </a:r>
            <a:r>
              <a:rPr lang="en-US" altLang="zh-CN" sz="20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3467100" indent="266700" algn="r"/>
            <a:r>
              <a:rPr lang="en-US" altLang="zh-CN" sz="2000" b="1" kern="100" dirty="0">
                <a:effectLst/>
                <a:latin typeface="Times New Roman" panose="02020603050405020304" pitchFamily="18" charset="0"/>
                <a:ea typeface="华文隶书" panose="02010800040101010101" pitchFamily="2" charset="-122"/>
                <a:cs typeface="Times New Roman" panose="02020603050405020304" pitchFamily="18" charset="0"/>
              </a:rPr>
              <a:t>Yours Sincerely / Faithfully/ Truly, </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3732530" indent="266700" algn="r"/>
            <a:r>
              <a:rPr lang="en-US" altLang="zh-CN" sz="2000" b="1" kern="100" dirty="0">
                <a:effectLst/>
                <a:latin typeface="Times New Roman" panose="02020603050405020304" pitchFamily="18" charset="0"/>
                <a:ea typeface="华文隶书" panose="02010800040101010101" pitchFamily="2" charset="-122"/>
                <a:cs typeface="Times New Roman" panose="02020603050405020304" pitchFamily="18" charset="0"/>
              </a:rPr>
              <a:t>________________</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文本框 3"/>
          <p:cNvSpPr txBox="1"/>
          <p:nvPr/>
        </p:nvSpPr>
        <p:spPr>
          <a:xfrm>
            <a:off x="1919605" y="188595"/>
            <a:ext cx="3489960" cy="52197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投诉信模板</a:t>
            </a:r>
            <a:r>
              <a:rPr lang="en-US" altLang="zh-CN" sz="28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barn(inVertical)">
                                      <p:cBhvr>
                                        <p:cTn id="13" dur="500"/>
                                        <p:tgtEl>
                                          <p:spTgt spid="3">
                                            <p:bg/>
                                          </p:spTgt>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arn(inVertic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arn(inVertical)">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barn(inVertical)">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barn(inVertical)">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barn(inVertical)">
                                      <p:cBhvr>
                                        <p:cTn id="57" dur="5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barn(inVertical)">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barn(inVertical)">
                                      <p:cBhvr>
                                        <p:cTn id="67" dur="500"/>
                                        <p:tgtEl>
                                          <p:spTgt spid="3">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barn(inVertical)">
                                      <p:cBhvr>
                                        <p:cTn id="72" dur="500"/>
                                        <p:tgtEl>
                                          <p:spTgt spid="3">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barn(inVertical)">
                                      <p:cBhvr>
                                        <p:cTn id="7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27448" y="1268760"/>
            <a:ext cx="9793088" cy="41549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Dear ____, (</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对象</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a:p>
            <a:pPr indent="200660" algn="just" fontAlgn="base"/>
            <a:r>
              <a:rPr lang="en-US" altLang="zh-CN" sz="24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My name is ____________. (</a:t>
            </a:r>
            <a:r>
              <a:rPr lang="zh-CN" altLang="zh-CN"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自我介绍</a:t>
            </a:r>
            <a:r>
              <a:rPr lang="en-US" altLang="zh-CN" sz="24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 I am ____________. </a:t>
            </a:r>
            <a:r>
              <a:rPr lang="zh-CN" altLang="zh-CN"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（告知身份）</a:t>
            </a:r>
            <a:r>
              <a:rPr lang="en-US" altLang="zh-CN" sz="24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I am </a:t>
            </a:r>
            <a:r>
              <a:rPr lang="en-US" altLang="zh-CN" sz="2400" b="1" u="wavyHeavy" dirty="0">
                <a:solidFill>
                  <a:srgbClr val="FF0000"/>
                </a:solidFill>
                <a:uFill>
                  <a:solidFill>
                    <a:srgbClr val="0000FF"/>
                  </a:solidFill>
                </a:uFill>
                <a:latin typeface="Times New Roman" panose="02020603050405020304" pitchFamily="18" charset="0"/>
                <a:ea typeface="宋体" panose="02010600030101010101" pitchFamily="2" charset="-122"/>
                <a:cs typeface="宋体" panose="02010600030101010101" pitchFamily="2" charset="-122"/>
              </a:rPr>
              <a:t>writing to you</a:t>
            </a:r>
            <a:r>
              <a:rPr lang="en-US" altLang="zh-CN" sz="24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 for ________.  (</a:t>
            </a:r>
            <a:r>
              <a:rPr lang="zh-CN" altLang="zh-CN"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写作意图</a:t>
            </a:r>
            <a:r>
              <a:rPr lang="en-US" altLang="zh-CN" sz="24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)Firstly, _______. </a:t>
            </a:r>
            <a:r>
              <a:rPr lang="zh-CN" altLang="zh-CN"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（抱怨的第一个方面）</a:t>
            </a:r>
            <a:r>
              <a:rPr lang="en-US" altLang="zh-CN" sz="24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Secondly, _________. </a:t>
            </a:r>
            <a:r>
              <a:rPr lang="zh-CN" altLang="zh-CN"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抱怨</a:t>
            </a:r>
            <a:r>
              <a:rPr lang="zh-CN" altLang="zh-CN"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的第二个方面）</a:t>
            </a:r>
            <a:r>
              <a:rPr lang="zh-CN" altLang="zh-CN" sz="2400" b="1" dirty="0">
                <a:solidFill>
                  <a:srgbClr val="000000"/>
                </a:solidFill>
                <a:latin typeface="宋体" panose="02010600030101010101" pitchFamily="2" charset="-122"/>
                <a:ea typeface="Times New Roman" panose="02020603050405020304" pitchFamily="18" charset="0"/>
                <a:cs typeface="宋体" panose="02010600030101010101" pitchFamily="2" charset="-122"/>
              </a:rPr>
              <a:t> </a:t>
            </a:r>
            <a:r>
              <a:rPr lang="en-US" altLang="zh-CN" sz="2400" b="1" dirty="0">
                <a:solidFill>
                  <a:srgbClr val="000000"/>
                </a:solidFill>
                <a:latin typeface="宋体" panose="02010600030101010101" pitchFamily="2" charset="-122"/>
                <a:ea typeface="Times New Roman" panose="02020603050405020304" pitchFamily="18" charset="0"/>
                <a:cs typeface="宋体" panose="02010600030101010101" pitchFamily="2" charset="-122"/>
              </a:rPr>
              <a:t>Thirdly, _________. </a:t>
            </a:r>
            <a:r>
              <a:rPr lang="en-US" altLang="zh-CN" sz="2400" b="1" u="wavyHeavy" dirty="0">
                <a:solidFill>
                  <a:srgbClr val="FF0000"/>
                </a:solidFill>
                <a:uFill>
                  <a:solidFill>
                    <a:srgbClr val="0000FF"/>
                  </a:solidFill>
                </a:uFill>
                <a:latin typeface="Times New Roman" panose="02020603050405020304" pitchFamily="18" charset="0"/>
                <a:ea typeface="宋体" panose="02010600030101010101" pitchFamily="2" charset="-122"/>
                <a:cs typeface="宋体" panose="02010600030101010101" pitchFamily="2" charset="-122"/>
              </a:rPr>
              <a:t>Therefore</a:t>
            </a:r>
            <a:r>
              <a:rPr lang="en-US" altLang="zh-CN" sz="24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 I require that you send me a new one of </a:t>
            </a:r>
            <a:r>
              <a:rPr lang="en-US" altLang="zh-CN" sz="2400" b="1" u="wavyHeavy" dirty="0">
                <a:solidFill>
                  <a:srgbClr val="FF0000"/>
                </a:solidFill>
                <a:uFill>
                  <a:solidFill>
                    <a:srgbClr val="0000FF"/>
                  </a:solidFill>
                </a:uFill>
                <a:latin typeface="Times New Roman" panose="02020603050405020304" pitchFamily="18" charset="0"/>
                <a:ea typeface="宋体" panose="02010600030101010101" pitchFamily="2" charset="-122"/>
                <a:cs typeface="宋体" panose="02010600030101010101" pitchFamily="2" charset="-122"/>
              </a:rPr>
              <a:t>the same model </a:t>
            </a:r>
            <a:r>
              <a:rPr lang="en-US" altLang="zh-CN" sz="24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within a month. (</a:t>
            </a:r>
            <a:r>
              <a:rPr lang="zh-CN" altLang="zh-CN"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你的要求</a:t>
            </a:r>
            <a:r>
              <a:rPr lang="en-US" altLang="zh-CN" sz="24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a:t>
            </a:r>
            <a:endParaRPr lang="zh-CN" altLang="zh-CN" sz="2400" dirty="0">
              <a:latin typeface="宋体" panose="02010600030101010101" pitchFamily="2" charset="-122"/>
              <a:ea typeface="宋体" panose="02010600030101010101" pitchFamily="2" charset="-122"/>
              <a:cs typeface="宋体" panose="02010600030101010101" pitchFamily="2" charset="-122"/>
            </a:endParaRPr>
          </a:p>
          <a:p>
            <a:pPr indent="200660" algn="just" fontAlgn="base"/>
            <a:r>
              <a:rPr lang="en-US" altLang="zh-CN" sz="24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To be honest/</a:t>
            </a:r>
            <a:r>
              <a:rPr lang="en-US" altLang="zh-CN" sz="2400" b="1" u="wavyHeavy" dirty="0">
                <a:solidFill>
                  <a:srgbClr val="FF0000"/>
                </a:solidFill>
                <a:uFill>
                  <a:solidFill>
                    <a:srgbClr val="0000FF"/>
                  </a:solidFill>
                </a:uFill>
                <a:latin typeface="Times New Roman" panose="02020603050405020304" pitchFamily="18" charset="0"/>
                <a:ea typeface="宋体" panose="02010600030101010101" pitchFamily="2" charset="-122"/>
                <a:cs typeface="宋体" panose="02010600030101010101" pitchFamily="2" charset="-122"/>
              </a:rPr>
              <a:t>Honestly speaking</a:t>
            </a:r>
            <a:r>
              <a:rPr lang="en-US" altLang="zh-CN" sz="24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 _______. Therefore, I </a:t>
            </a:r>
            <a:r>
              <a:rPr lang="en-US" altLang="zh-CN" sz="2400" b="1" u="wavyHeavy" dirty="0">
                <a:solidFill>
                  <a:srgbClr val="FF0000"/>
                </a:solidFill>
                <a:uFill>
                  <a:solidFill>
                    <a:srgbClr val="0000FF"/>
                  </a:solidFill>
                </a:uFill>
                <a:latin typeface="Times New Roman" panose="02020603050405020304" pitchFamily="18" charset="0"/>
                <a:ea typeface="宋体" panose="02010600030101010101" pitchFamily="2" charset="-122"/>
                <a:cs typeface="宋体" panose="02010600030101010101" pitchFamily="2" charset="-122"/>
              </a:rPr>
              <a:t>do require</a:t>
            </a:r>
            <a:r>
              <a:rPr lang="en-US" altLang="zh-CN" sz="24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/hope ________. </a:t>
            </a:r>
            <a:r>
              <a:rPr lang="zh-CN" altLang="zh-CN"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（你的希望和建议）</a:t>
            </a:r>
            <a:endParaRPr lang="zh-CN" altLang="zh-CN" sz="2400" dirty="0">
              <a:latin typeface="宋体" panose="02010600030101010101" pitchFamily="2" charset="-122"/>
              <a:ea typeface="宋体" panose="02010600030101010101" pitchFamily="2" charset="-122"/>
              <a:cs typeface="宋体" panose="02010600030101010101" pitchFamily="2" charset="-122"/>
            </a:endParaRPr>
          </a:p>
          <a:p>
            <a:pPr indent="229235" algn="just" fontAlgn="base"/>
            <a:r>
              <a:rPr lang="en-US" altLang="zh-CN" sz="24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Thank you for </a:t>
            </a:r>
            <a:r>
              <a:rPr lang="en-US" altLang="zh-CN" sz="2400" b="1" u="wavyHeavy" dirty="0">
                <a:solidFill>
                  <a:srgbClr val="FF0000"/>
                </a:solidFill>
                <a:uFill>
                  <a:solidFill>
                    <a:srgbClr val="0000FF"/>
                  </a:solidFill>
                </a:uFill>
                <a:latin typeface="Times New Roman" panose="02020603050405020304" pitchFamily="18" charset="0"/>
                <a:ea typeface="宋体" panose="02010600030101010101" pitchFamily="2" charset="-122"/>
                <a:cs typeface="宋体" panose="02010600030101010101" pitchFamily="2" charset="-122"/>
              </a:rPr>
              <a:t>your consideration</a:t>
            </a:r>
            <a:r>
              <a:rPr lang="en-US" altLang="zh-CN" sz="24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 </a:t>
            </a:r>
            <a:endParaRPr lang="zh-CN" altLang="zh-CN" sz="2400" dirty="0">
              <a:latin typeface="宋体" panose="02010600030101010101" pitchFamily="2" charset="-122"/>
              <a:ea typeface="宋体" panose="02010600030101010101" pitchFamily="2" charset="-122"/>
              <a:cs typeface="宋体" panose="02010600030101010101" pitchFamily="2" charset="-122"/>
            </a:endParaRPr>
          </a:p>
          <a:p>
            <a:pPr indent="200025" algn="r" fontAlgn="base" latinLnBrk="1"/>
            <a:r>
              <a:rPr lang="en-US" altLang="zh-CN" sz="2400" b="1" dirty="0">
                <a:latin typeface="Times New Roman" panose="02020603050405020304" pitchFamily="18" charset="0"/>
                <a:ea typeface="华文隶书" panose="02010800040101010101" pitchFamily="2" charset="-122"/>
                <a:cs typeface="宋体" panose="02010600030101010101" pitchFamily="2" charset="-122"/>
              </a:rPr>
              <a:t>Sincerely yours,</a:t>
            </a:r>
            <a:endParaRPr lang="zh-CN" altLang="zh-CN" sz="2400" dirty="0">
              <a:latin typeface="宋体" panose="02010600030101010101" pitchFamily="2" charset="-122"/>
              <a:ea typeface="宋体" panose="02010600030101010101" pitchFamily="2" charset="-122"/>
              <a:cs typeface="宋体" panose="02010600030101010101" pitchFamily="2" charset="-122"/>
            </a:endParaRPr>
          </a:p>
          <a:p>
            <a:pPr indent="200025" algn="r" fontAlgn="base" latinLnBrk="1"/>
            <a:r>
              <a:rPr lang="en-US" altLang="zh-CN" sz="2400" b="1" dirty="0">
                <a:latin typeface="Times New Roman" panose="02020603050405020304" pitchFamily="18" charset="0"/>
                <a:ea typeface="华文隶书" panose="02010800040101010101" pitchFamily="2" charset="-122"/>
                <a:cs typeface="宋体" panose="02010600030101010101" pitchFamily="2" charset="-122"/>
              </a:rPr>
              <a:t>Li Hua</a:t>
            </a:r>
            <a:endParaRPr lang="zh-CN" altLang="zh-CN" sz="2400" dirty="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1703070" y="260350"/>
            <a:ext cx="3678555" cy="52197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投诉信模板</a:t>
            </a:r>
            <a:r>
              <a:rPr lang="en-US" altLang="zh-CN" sz="2800" b="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a:t>
            </a:r>
            <a:r>
              <a:rPr lang="zh-CN"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图片 4" descr="图片包含 游戏机, 伞&#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048383" y="5562198"/>
            <a:ext cx="3240360" cy="12961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barn(inVertical)">
                                      <p:cBhvr>
                                        <p:cTn id="16" dur="5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barn(inVertical)">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arn(inVertical)">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arn(inVertic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barn(inVertical)">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barn(inVertical)">
                                      <p:cBhvr>
                                        <p:cTn id="4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25" name="图片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119443" y="921052"/>
            <a:ext cx="10351223" cy="531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p:cNvGrpSpPr/>
          <p:nvPr/>
        </p:nvGrpSpPr>
        <p:grpSpPr>
          <a:xfrm>
            <a:off x="10056440" y="4725144"/>
            <a:ext cx="1728192" cy="1790899"/>
            <a:chOff x="3471863" y="2343150"/>
            <a:chExt cx="2197101" cy="1985963"/>
          </a:xfrm>
        </p:grpSpPr>
        <p:sp>
          <p:nvSpPr>
            <p:cNvPr id="5" name="Freeform 5"/>
            <p:cNvSpPr/>
            <p:nvPr/>
          </p:nvSpPr>
          <p:spPr bwMode="auto">
            <a:xfrm>
              <a:off x="3477191" y="2381777"/>
              <a:ext cx="2191773" cy="1494467"/>
            </a:xfrm>
            <a:custGeom>
              <a:avLst/>
              <a:gdLst/>
              <a:ahLst/>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rgbClr val="4472C4"/>
            </a:solidFill>
            <a:ln w="9525">
              <a:noFill/>
              <a:round/>
            </a:ln>
          </p:spPr>
          <p:txBody>
            <a:bodyPr lIns="128558" tIns="64279" rIns="128558" bIns="64279"/>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prstClr val="black"/>
                </a:solidFill>
                <a:effectLst/>
                <a:uLnTx/>
                <a:uFillTx/>
                <a:latin typeface="华文细黑" panose="02010600040101010101" charset="-122"/>
                <a:ea typeface="微软雅黑" panose="020B0503020204020204" pitchFamily="34" charset="-122"/>
                <a:cs typeface="+mn-ea"/>
                <a:sym typeface="Arial" panose="020B0604020202020204" pitchFamily="34" charset="0"/>
              </a:endParaRPr>
            </a:p>
          </p:txBody>
        </p:sp>
        <p:sp>
          <p:nvSpPr>
            <p:cNvPr id="6" name="Rectangle 6"/>
            <p:cNvSpPr>
              <a:spLocks noChangeArrowheads="1"/>
            </p:cNvSpPr>
            <p:nvPr/>
          </p:nvSpPr>
          <p:spPr bwMode="auto">
            <a:xfrm>
              <a:off x="3564223" y="3713744"/>
              <a:ext cx="2019486" cy="89241"/>
            </a:xfrm>
            <a:prstGeom prst="rect">
              <a:avLst/>
            </a:prstGeom>
            <a:solidFill>
              <a:srgbClr val="788661">
                <a:lumMod val="40000"/>
                <a:lumOff val="60000"/>
              </a:srgbClr>
            </a:solidFill>
            <a:ln w="9525">
              <a:noFill/>
              <a:miter lim="800000"/>
            </a:ln>
          </p:spPr>
          <p:txBody>
            <a:bodyPr lIns="128558" tIns="64279" rIns="128558" bIns="64279"/>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prstClr val="black"/>
                </a:solidFill>
                <a:effectLst/>
                <a:uLnTx/>
                <a:uFillTx/>
                <a:latin typeface="华文细黑" panose="02010600040101010101" charset="-122"/>
                <a:ea typeface="微软雅黑" panose="020B0503020204020204" pitchFamily="34" charset="-122"/>
                <a:cs typeface="+mn-ea"/>
                <a:sym typeface="Arial" panose="020B0604020202020204" pitchFamily="34" charset="0"/>
              </a:endParaRPr>
            </a:p>
          </p:txBody>
        </p:sp>
        <p:sp>
          <p:nvSpPr>
            <p:cNvPr id="7" name="Freeform 7"/>
            <p:cNvSpPr/>
            <p:nvPr/>
          </p:nvSpPr>
          <p:spPr bwMode="auto">
            <a:xfrm>
              <a:off x="4573078" y="2343150"/>
              <a:ext cx="1010631" cy="1459836"/>
            </a:xfrm>
            <a:custGeom>
              <a:avLst/>
              <a:gdLst/>
              <a:ahLst/>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ysClr val="window" lastClr="FFFFFF">
                <a:lumMod val="95000"/>
              </a:sysClr>
            </a:solidFill>
            <a:ln w="9525">
              <a:noFill/>
              <a:round/>
            </a:ln>
          </p:spPr>
          <p:txBody>
            <a:bodyPr lIns="128558" tIns="64279" rIns="128558" bIns="64279"/>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prstClr val="black"/>
                </a:solidFill>
                <a:effectLst/>
                <a:uLnTx/>
                <a:uFillTx/>
                <a:latin typeface="华文细黑" panose="02010600040101010101" charset="-122"/>
                <a:ea typeface="微软雅黑" panose="020B0503020204020204" pitchFamily="34" charset="-122"/>
                <a:cs typeface="+mn-ea"/>
                <a:sym typeface="Arial" panose="020B0604020202020204" pitchFamily="34" charset="0"/>
              </a:endParaRPr>
            </a:p>
          </p:txBody>
        </p:sp>
        <p:sp>
          <p:nvSpPr>
            <p:cNvPr id="8" name="Freeform 8"/>
            <p:cNvSpPr/>
            <p:nvPr/>
          </p:nvSpPr>
          <p:spPr bwMode="auto">
            <a:xfrm>
              <a:off x="3564223" y="2343150"/>
              <a:ext cx="1010631" cy="1459836"/>
            </a:xfrm>
            <a:custGeom>
              <a:avLst/>
              <a:gdLst/>
              <a:ahLst/>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ysClr val="window" lastClr="FFFFFF">
                <a:lumMod val="95000"/>
              </a:sysClr>
            </a:solidFill>
            <a:ln w="9525">
              <a:noFill/>
              <a:round/>
            </a:ln>
          </p:spPr>
          <p:txBody>
            <a:bodyPr lIns="128558" tIns="64279" rIns="128558" bIns="64279"/>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prstClr val="black"/>
                </a:solidFill>
                <a:effectLst/>
                <a:uLnTx/>
                <a:uFillTx/>
                <a:latin typeface="华文细黑" panose="02010600040101010101" charset="-122"/>
                <a:ea typeface="微软雅黑" panose="020B0503020204020204" pitchFamily="34" charset="-122"/>
                <a:cs typeface="+mn-ea"/>
                <a:sym typeface="Arial" panose="020B0604020202020204" pitchFamily="34" charset="0"/>
              </a:endParaRPr>
            </a:p>
          </p:txBody>
        </p:sp>
        <p:sp>
          <p:nvSpPr>
            <p:cNvPr id="9" name="Freeform 9"/>
            <p:cNvSpPr/>
            <p:nvPr/>
          </p:nvSpPr>
          <p:spPr bwMode="auto">
            <a:xfrm>
              <a:off x="4502032" y="2357802"/>
              <a:ext cx="72822" cy="1445184"/>
            </a:xfrm>
            <a:custGeom>
              <a:avLst/>
              <a:gdLst/>
              <a:ahLst/>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lIns="128558" tIns="64279" rIns="128558" bIns="64279"/>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prstClr val="black"/>
                </a:solidFill>
                <a:effectLst/>
                <a:uLnTx/>
                <a:uFillTx/>
                <a:latin typeface="华文细黑" panose="02010600040101010101" charset="-122"/>
                <a:ea typeface="微软雅黑" panose="020B0503020204020204" pitchFamily="34" charset="-122"/>
                <a:cs typeface="+mn-ea"/>
                <a:sym typeface="Arial" panose="020B0604020202020204" pitchFamily="34" charset="0"/>
              </a:endParaRPr>
            </a:p>
          </p:txBody>
        </p:sp>
        <p:sp>
          <p:nvSpPr>
            <p:cNvPr id="10" name="Rectangle 10"/>
            <p:cNvSpPr>
              <a:spLocks noChangeArrowheads="1"/>
            </p:cNvSpPr>
            <p:nvPr/>
          </p:nvSpPr>
          <p:spPr bwMode="auto">
            <a:xfrm>
              <a:off x="4700961" y="2585568"/>
              <a:ext cx="745984" cy="47951"/>
            </a:xfrm>
            <a:prstGeom prst="rect">
              <a:avLst/>
            </a:prstGeom>
            <a:solidFill>
              <a:srgbClr val="A8AAAD"/>
            </a:solidFill>
            <a:ln w="9525">
              <a:noFill/>
              <a:miter lim="800000"/>
            </a:ln>
          </p:spPr>
          <p:txBody>
            <a:bodyPr lIns="128558" tIns="64279" rIns="128558" bIns="64279"/>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prstClr val="black"/>
                </a:solidFill>
                <a:effectLst/>
                <a:uLnTx/>
                <a:uFillTx/>
                <a:latin typeface="华文细黑" panose="02010600040101010101" charset="-122"/>
                <a:ea typeface="微软雅黑" panose="020B0503020204020204" pitchFamily="34" charset="-122"/>
                <a:cs typeface="+mn-ea"/>
                <a:sym typeface="Arial" panose="020B0604020202020204" pitchFamily="34" charset="0"/>
              </a:endParaRPr>
            </a:p>
          </p:txBody>
        </p:sp>
        <p:sp>
          <p:nvSpPr>
            <p:cNvPr id="11" name="Rectangle 11"/>
            <p:cNvSpPr>
              <a:spLocks noChangeArrowheads="1"/>
            </p:cNvSpPr>
            <p:nvPr/>
          </p:nvSpPr>
          <p:spPr bwMode="auto">
            <a:xfrm>
              <a:off x="4700961" y="2758724"/>
              <a:ext cx="745984" cy="47951"/>
            </a:xfrm>
            <a:prstGeom prst="rect">
              <a:avLst/>
            </a:prstGeom>
            <a:solidFill>
              <a:srgbClr val="A8AAAD"/>
            </a:solidFill>
            <a:ln w="9525">
              <a:noFill/>
              <a:miter lim="800000"/>
            </a:ln>
          </p:spPr>
          <p:txBody>
            <a:bodyPr lIns="128558" tIns="64279" rIns="128558" bIns="64279"/>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prstClr val="black"/>
                </a:solidFill>
                <a:effectLst/>
                <a:uLnTx/>
                <a:uFillTx/>
                <a:latin typeface="华文细黑" panose="02010600040101010101" charset="-122"/>
                <a:ea typeface="微软雅黑" panose="020B0503020204020204" pitchFamily="34" charset="-122"/>
                <a:cs typeface="+mn-ea"/>
                <a:sym typeface="Arial" panose="020B0604020202020204" pitchFamily="34" charset="0"/>
              </a:endParaRPr>
            </a:p>
          </p:txBody>
        </p:sp>
        <p:sp>
          <p:nvSpPr>
            <p:cNvPr id="12" name="Rectangle 12"/>
            <p:cNvSpPr>
              <a:spLocks noChangeArrowheads="1"/>
            </p:cNvSpPr>
            <p:nvPr/>
          </p:nvSpPr>
          <p:spPr bwMode="auto">
            <a:xfrm>
              <a:off x="4700961" y="2931879"/>
              <a:ext cx="745984" cy="49283"/>
            </a:xfrm>
            <a:prstGeom prst="rect">
              <a:avLst/>
            </a:prstGeom>
            <a:solidFill>
              <a:srgbClr val="A8AAAD"/>
            </a:solidFill>
            <a:ln w="9525">
              <a:noFill/>
              <a:miter lim="800000"/>
            </a:ln>
          </p:spPr>
          <p:txBody>
            <a:bodyPr lIns="128558" tIns="64279" rIns="128558" bIns="64279"/>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prstClr val="black"/>
                </a:solidFill>
                <a:effectLst/>
                <a:uLnTx/>
                <a:uFillTx/>
                <a:latin typeface="华文细黑" panose="02010600040101010101" charset="-122"/>
                <a:ea typeface="微软雅黑" panose="020B0503020204020204" pitchFamily="34" charset="-122"/>
                <a:cs typeface="+mn-ea"/>
                <a:sym typeface="Arial" panose="020B0604020202020204" pitchFamily="34" charset="0"/>
              </a:endParaRPr>
            </a:p>
          </p:txBody>
        </p:sp>
        <p:sp>
          <p:nvSpPr>
            <p:cNvPr id="13" name="Rectangle 13"/>
            <p:cNvSpPr>
              <a:spLocks noChangeArrowheads="1"/>
            </p:cNvSpPr>
            <p:nvPr/>
          </p:nvSpPr>
          <p:spPr bwMode="auto">
            <a:xfrm>
              <a:off x="4700961" y="3105035"/>
              <a:ext cx="745984" cy="49283"/>
            </a:xfrm>
            <a:prstGeom prst="rect">
              <a:avLst/>
            </a:prstGeom>
            <a:solidFill>
              <a:srgbClr val="A8AAAD"/>
            </a:solidFill>
            <a:ln w="9525">
              <a:noFill/>
              <a:miter lim="800000"/>
            </a:ln>
          </p:spPr>
          <p:txBody>
            <a:bodyPr lIns="128558" tIns="64279" rIns="128558" bIns="64279"/>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prstClr val="black"/>
                </a:solidFill>
                <a:effectLst/>
                <a:uLnTx/>
                <a:uFillTx/>
                <a:latin typeface="华文细黑" panose="02010600040101010101" charset="-122"/>
                <a:ea typeface="微软雅黑" panose="020B0503020204020204" pitchFamily="34" charset="-122"/>
                <a:cs typeface="+mn-ea"/>
                <a:sym typeface="Arial" panose="020B0604020202020204" pitchFamily="34" charset="0"/>
              </a:endParaRPr>
            </a:p>
          </p:txBody>
        </p:sp>
        <p:sp>
          <p:nvSpPr>
            <p:cNvPr id="14" name="Rectangle 14"/>
            <p:cNvSpPr>
              <a:spLocks noChangeArrowheads="1"/>
            </p:cNvSpPr>
            <p:nvPr/>
          </p:nvSpPr>
          <p:spPr bwMode="auto">
            <a:xfrm>
              <a:off x="4700961" y="3279523"/>
              <a:ext cx="745984" cy="49282"/>
            </a:xfrm>
            <a:prstGeom prst="rect">
              <a:avLst/>
            </a:prstGeom>
            <a:solidFill>
              <a:srgbClr val="A8AAAD"/>
            </a:solidFill>
            <a:ln w="9525">
              <a:noFill/>
              <a:miter lim="800000"/>
            </a:ln>
          </p:spPr>
          <p:txBody>
            <a:bodyPr lIns="128558" tIns="64279" rIns="128558" bIns="64279"/>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prstClr val="black"/>
                </a:solidFill>
                <a:effectLst/>
                <a:uLnTx/>
                <a:uFillTx/>
                <a:latin typeface="华文细黑" panose="02010600040101010101" charset="-122"/>
                <a:ea typeface="微软雅黑" panose="020B0503020204020204" pitchFamily="34" charset="-122"/>
                <a:cs typeface="+mn-ea"/>
                <a:sym typeface="Arial" panose="020B0604020202020204" pitchFamily="34" charset="0"/>
              </a:endParaRPr>
            </a:p>
          </p:txBody>
        </p:sp>
        <p:sp>
          <p:nvSpPr>
            <p:cNvPr id="15" name="Rectangle 15"/>
            <p:cNvSpPr>
              <a:spLocks noChangeArrowheads="1"/>
            </p:cNvSpPr>
            <p:nvPr/>
          </p:nvSpPr>
          <p:spPr bwMode="auto">
            <a:xfrm>
              <a:off x="4700961" y="3452679"/>
              <a:ext cx="745984" cy="49282"/>
            </a:xfrm>
            <a:prstGeom prst="rect">
              <a:avLst/>
            </a:prstGeom>
            <a:solidFill>
              <a:srgbClr val="A8AAAD"/>
            </a:solidFill>
            <a:ln w="9525">
              <a:noFill/>
              <a:miter lim="800000"/>
            </a:ln>
          </p:spPr>
          <p:txBody>
            <a:bodyPr lIns="128558" tIns="64279" rIns="128558" bIns="64279"/>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prstClr val="black"/>
                </a:solidFill>
                <a:effectLst/>
                <a:uLnTx/>
                <a:uFillTx/>
                <a:latin typeface="华文细黑" panose="02010600040101010101" charset="-122"/>
                <a:ea typeface="微软雅黑" panose="020B0503020204020204" pitchFamily="34" charset="-122"/>
                <a:cs typeface="+mn-ea"/>
                <a:sym typeface="Arial" panose="020B0604020202020204" pitchFamily="34" charset="0"/>
              </a:endParaRPr>
            </a:p>
          </p:txBody>
        </p:sp>
        <p:sp>
          <p:nvSpPr>
            <p:cNvPr id="16" name="Rectangle 16"/>
            <p:cNvSpPr>
              <a:spLocks noChangeArrowheads="1"/>
            </p:cNvSpPr>
            <p:nvPr/>
          </p:nvSpPr>
          <p:spPr bwMode="auto">
            <a:xfrm>
              <a:off x="3692106" y="2585568"/>
              <a:ext cx="745984" cy="47951"/>
            </a:xfrm>
            <a:prstGeom prst="rect">
              <a:avLst/>
            </a:prstGeom>
            <a:solidFill>
              <a:srgbClr val="A8AAAD"/>
            </a:solidFill>
            <a:ln w="9525">
              <a:noFill/>
              <a:miter lim="800000"/>
            </a:ln>
          </p:spPr>
          <p:txBody>
            <a:bodyPr lIns="128558" tIns="64279" rIns="128558" bIns="64279"/>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prstClr val="black"/>
                </a:solidFill>
                <a:effectLst/>
                <a:uLnTx/>
                <a:uFillTx/>
                <a:latin typeface="华文细黑" panose="02010600040101010101" charset="-122"/>
                <a:ea typeface="微软雅黑" panose="020B0503020204020204" pitchFamily="34" charset="-122"/>
                <a:cs typeface="+mn-ea"/>
                <a:sym typeface="Arial" panose="020B0604020202020204" pitchFamily="34" charset="0"/>
              </a:endParaRPr>
            </a:p>
          </p:txBody>
        </p:sp>
        <p:sp>
          <p:nvSpPr>
            <p:cNvPr id="17" name="Rectangle 17"/>
            <p:cNvSpPr>
              <a:spLocks noChangeArrowheads="1"/>
            </p:cNvSpPr>
            <p:nvPr/>
          </p:nvSpPr>
          <p:spPr bwMode="auto">
            <a:xfrm>
              <a:off x="3692106" y="2758724"/>
              <a:ext cx="745984" cy="47951"/>
            </a:xfrm>
            <a:prstGeom prst="rect">
              <a:avLst/>
            </a:prstGeom>
            <a:solidFill>
              <a:srgbClr val="A8AAAD"/>
            </a:solidFill>
            <a:ln w="9525">
              <a:noFill/>
              <a:miter lim="800000"/>
            </a:ln>
          </p:spPr>
          <p:txBody>
            <a:bodyPr lIns="128558" tIns="64279" rIns="128558" bIns="64279"/>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prstClr val="black"/>
                </a:solidFill>
                <a:effectLst/>
                <a:uLnTx/>
                <a:uFillTx/>
                <a:latin typeface="华文细黑" panose="02010600040101010101" charset="-122"/>
                <a:ea typeface="微软雅黑" panose="020B0503020204020204" pitchFamily="34" charset="-122"/>
                <a:cs typeface="+mn-ea"/>
                <a:sym typeface="Arial" panose="020B0604020202020204" pitchFamily="34" charset="0"/>
              </a:endParaRPr>
            </a:p>
          </p:txBody>
        </p:sp>
        <p:sp>
          <p:nvSpPr>
            <p:cNvPr id="18" name="Rectangle 18"/>
            <p:cNvSpPr>
              <a:spLocks noChangeArrowheads="1"/>
            </p:cNvSpPr>
            <p:nvPr/>
          </p:nvSpPr>
          <p:spPr bwMode="auto">
            <a:xfrm>
              <a:off x="3692106" y="2931879"/>
              <a:ext cx="745984" cy="49283"/>
            </a:xfrm>
            <a:prstGeom prst="rect">
              <a:avLst/>
            </a:prstGeom>
            <a:solidFill>
              <a:srgbClr val="A8AAAD"/>
            </a:solidFill>
            <a:ln w="9525">
              <a:noFill/>
              <a:miter lim="800000"/>
            </a:ln>
          </p:spPr>
          <p:txBody>
            <a:bodyPr lIns="128558" tIns="64279" rIns="128558" bIns="64279"/>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prstClr val="black"/>
                </a:solidFill>
                <a:effectLst/>
                <a:uLnTx/>
                <a:uFillTx/>
                <a:latin typeface="华文细黑" panose="02010600040101010101" charset="-122"/>
                <a:ea typeface="微软雅黑" panose="020B0503020204020204" pitchFamily="34" charset="-122"/>
                <a:cs typeface="+mn-ea"/>
                <a:sym typeface="Arial" panose="020B0604020202020204" pitchFamily="34" charset="0"/>
              </a:endParaRPr>
            </a:p>
          </p:txBody>
        </p:sp>
        <p:sp>
          <p:nvSpPr>
            <p:cNvPr id="19" name="Rectangle 19"/>
            <p:cNvSpPr>
              <a:spLocks noChangeArrowheads="1"/>
            </p:cNvSpPr>
            <p:nvPr/>
          </p:nvSpPr>
          <p:spPr bwMode="auto">
            <a:xfrm>
              <a:off x="3692106" y="3105035"/>
              <a:ext cx="745984" cy="49283"/>
            </a:xfrm>
            <a:prstGeom prst="rect">
              <a:avLst/>
            </a:prstGeom>
            <a:solidFill>
              <a:srgbClr val="A8AAAD"/>
            </a:solidFill>
            <a:ln w="9525">
              <a:noFill/>
              <a:miter lim="800000"/>
            </a:ln>
          </p:spPr>
          <p:txBody>
            <a:bodyPr lIns="128558" tIns="64279" rIns="128558" bIns="64279"/>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prstClr val="black"/>
                </a:solidFill>
                <a:effectLst/>
                <a:uLnTx/>
                <a:uFillTx/>
                <a:latin typeface="华文细黑" panose="02010600040101010101" charset="-122"/>
                <a:ea typeface="微软雅黑" panose="020B0503020204020204" pitchFamily="34" charset="-122"/>
                <a:cs typeface="+mn-ea"/>
                <a:sym typeface="Arial" panose="020B0604020202020204" pitchFamily="34" charset="0"/>
              </a:endParaRPr>
            </a:p>
          </p:txBody>
        </p:sp>
        <p:sp>
          <p:nvSpPr>
            <p:cNvPr id="20" name="Rectangle 20"/>
            <p:cNvSpPr>
              <a:spLocks noChangeArrowheads="1"/>
            </p:cNvSpPr>
            <p:nvPr/>
          </p:nvSpPr>
          <p:spPr bwMode="auto">
            <a:xfrm>
              <a:off x="3692106" y="3279523"/>
              <a:ext cx="745984" cy="49282"/>
            </a:xfrm>
            <a:prstGeom prst="rect">
              <a:avLst/>
            </a:prstGeom>
            <a:solidFill>
              <a:srgbClr val="A8AAAD"/>
            </a:solidFill>
            <a:ln w="9525">
              <a:noFill/>
              <a:miter lim="800000"/>
            </a:ln>
          </p:spPr>
          <p:txBody>
            <a:bodyPr lIns="128558" tIns="64279" rIns="128558" bIns="64279"/>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prstClr val="black"/>
                </a:solidFill>
                <a:effectLst/>
                <a:uLnTx/>
                <a:uFillTx/>
                <a:latin typeface="华文细黑" panose="02010600040101010101" charset="-122"/>
                <a:ea typeface="微软雅黑" panose="020B0503020204020204" pitchFamily="34" charset="-122"/>
                <a:cs typeface="+mn-ea"/>
                <a:sym typeface="Arial" panose="020B0604020202020204" pitchFamily="34" charset="0"/>
              </a:endParaRPr>
            </a:p>
          </p:txBody>
        </p:sp>
        <p:sp>
          <p:nvSpPr>
            <p:cNvPr id="21" name="Rectangle 21"/>
            <p:cNvSpPr>
              <a:spLocks noChangeArrowheads="1"/>
            </p:cNvSpPr>
            <p:nvPr/>
          </p:nvSpPr>
          <p:spPr bwMode="auto">
            <a:xfrm>
              <a:off x="3692106" y="3452679"/>
              <a:ext cx="745984" cy="49282"/>
            </a:xfrm>
            <a:prstGeom prst="rect">
              <a:avLst/>
            </a:prstGeom>
            <a:solidFill>
              <a:srgbClr val="A8AAAD"/>
            </a:solidFill>
            <a:ln w="9525">
              <a:noFill/>
              <a:miter lim="800000"/>
            </a:ln>
          </p:spPr>
          <p:txBody>
            <a:bodyPr lIns="128558" tIns="64279" rIns="128558" bIns="64279"/>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prstClr val="black"/>
                </a:solidFill>
                <a:effectLst/>
                <a:uLnTx/>
                <a:uFillTx/>
                <a:latin typeface="华文细黑" panose="02010600040101010101" charset="-122"/>
                <a:ea typeface="微软雅黑" panose="020B0503020204020204" pitchFamily="34" charset="-122"/>
                <a:cs typeface="+mn-ea"/>
                <a:sym typeface="Arial" panose="020B0604020202020204" pitchFamily="34" charset="0"/>
              </a:endParaRPr>
            </a:p>
          </p:txBody>
        </p:sp>
        <p:sp>
          <p:nvSpPr>
            <p:cNvPr id="22" name="Freeform 22"/>
            <p:cNvSpPr/>
            <p:nvPr/>
          </p:nvSpPr>
          <p:spPr bwMode="auto">
            <a:xfrm>
              <a:off x="3548237" y="3338130"/>
              <a:ext cx="928929" cy="917725"/>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2">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rgbClr val="788661"/>
            </a:solidFill>
            <a:ln w="9525">
              <a:noFill/>
              <a:round/>
            </a:ln>
          </p:spPr>
          <p:txBody>
            <a:bodyPr lIns="128558" tIns="64279" rIns="128558" bIns="64279"/>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prstClr val="black"/>
                </a:solidFill>
                <a:effectLst/>
                <a:uLnTx/>
                <a:uFillTx/>
                <a:latin typeface="华文细黑" panose="02010600040101010101" charset="-122"/>
                <a:ea typeface="微软雅黑" panose="020B0503020204020204" pitchFamily="34" charset="-122"/>
                <a:cs typeface="+mn-ea"/>
                <a:sym typeface="Arial" panose="020B0604020202020204" pitchFamily="34" charset="0"/>
              </a:endParaRPr>
            </a:p>
          </p:txBody>
        </p:sp>
        <p:sp>
          <p:nvSpPr>
            <p:cNvPr id="23" name="Freeform 23"/>
            <p:cNvSpPr/>
            <p:nvPr/>
          </p:nvSpPr>
          <p:spPr bwMode="auto">
            <a:xfrm>
              <a:off x="3471863" y="3467330"/>
              <a:ext cx="873867" cy="861783"/>
            </a:xfrm>
            <a:custGeom>
              <a:avLst/>
              <a:gdLst/>
              <a:ahLst/>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2">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rgbClr val="788661">
                <a:lumMod val="75000"/>
              </a:srgbClr>
            </a:solidFill>
            <a:ln w="9525">
              <a:noFill/>
              <a:round/>
            </a:ln>
          </p:spPr>
          <p:txBody>
            <a:bodyPr lIns="128558" tIns="64279" rIns="128558" bIns="64279"/>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prstClr val="black"/>
                </a:solidFill>
                <a:effectLst/>
                <a:uLnTx/>
                <a:uFillTx/>
                <a:latin typeface="华文细黑" panose="02010600040101010101" charset="-122"/>
                <a:ea typeface="微软雅黑" panose="020B0503020204020204" pitchFamily="34" charset="-122"/>
                <a:cs typeface="+mn-ea"/>
                <a:sym typeface="Arial" panose="020B0604020202020204" pitchFamily="34" charset="0"/>
              </a:endParaRPr>
            </a:p>
          </p:txBody>
        </p:sp>
        <p:sp>
          <p:nvSpPr>
            <p:cNvPr id="24" name="Freeform 24"/>
            <p:cNvSpPr>
              <a:spLocks noEditPoints="1"/>
            </p:cNvSpPr>
            <p:nvPr/>
          </p:nvSpPr>
          <p:spPr bwMode="auto">
            <a:xfrm>
              <a:off x="4196534" y="2540281"/>
              <a:ext cx="1083453" cy="1084221"/>
            </a:xfrm>
            <a:custGeom>
              <a:avLst/>
              <a:gdLst/>
              <a:ahLst/>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rgbClr val="FFC000"/>
            </a:solidFill>
            <a:ln w="9525">
              <a:noFill/>
              <a:round/>
            </a:ln>
          </p:spPr>
          <p:txBody>
            <a:bodyPr lIns="128558" tIns="64279" rIns="128558" bIns="64279"/>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prstClr val="black"/>
                </a:solidFill>
                <a:effectLst/>
                <a:uLnTx/>
                <a:uFillTx/>
                <a:latin typeface="华文细黑" panose="02010600040101010101" charset="-122"/>
                <a:ea typeface="微软雅黑" panose="020B0503020204020204" pitchFamily="34" charset="-122"/>
                <a:cs typeface="+mn-ea"/>
                <a:sym typeface="Arial" panose="020B0604020202020204" pitchFamily="34" charset="0"/>
              </a:endParaRPr>
            </a:p>
          </p:txBody>
        </p:sp>
      </p:grpSp>
      <p:sp>
        <p:nvSpPr>
          <p:cNvPr id="26" name="文本框 25"/>
          <p:cNvSpPr txBox="1"/>
          <p:nvPr/>
        </p:nvSpPr>
        <p:spPr>
          <a:xfrm>
            <a:off x="2208023" y="1484691"/>
            <a:ext cx="8350097" cy="3707765"/>
          </a:xfrm>
          <a:prstGeom prst="rect">
            <a:avLst/>
          </a:prstGeom>
          <a:noFill/>
        </p:spPr>
        <p:txBody>
          <a:bodyPr wrap="square">
            <a:spAutoFit/>
          </a:bodyPr>
          <a:lstStyle/>
          <a:p>
            <a:pPr marL="0" marR="0" lvl="0" indent="0" algn="ctr" defTabSz="914400" rtl="0" eaLnBrk="1" fontAlgn="auto" latinLnBrk="0" hangingPunct="1">
              <a:lnSpc>
                <a:spcPct val="250000"/>
              </a:lnSpc>
              <a:spcBef>
                <a:spcPts val="0"/>
              </a:spcBef>
              <a:spcAft>
                <a:spcPts val="0"/>
              </a:spcAft>
              <a:buClrTx/>
              <a:buSzTx/>
              <a:buFontTx/>
              <a:buNone/>
              <a:defRPr/>
            </a:pPr>
            <a:r>
              <a:rPr kumimoji="0" lang="zh-CN" altLang="zh-CN" sz="3600" b="1" i="0" u="none" strike="noStrike" kern="100" cap="none" spc="0" normalizeH="0" baseline="0" noProof="0" dirty="0">
                <a:ln>
                  <a:noFill/>
                </a:ln>
                <a:solidFill>
                  <a:prstClr val="black"/>
                </a:solidFill>
                <a:effectLst/>
                <a:uLnTx/>
                <a:uFillTx/>
                <a:latin typeface="Highlight LET" pitchFamily="2" charset="0"/>
                <a:ea typeface="宋体" panose="02010600030101010101" pitchFamily="2" charset="-122"/>
                <a:cs typeface="Times New Roman" panose="02020603050405020304" pitchFamily="18" charset="0"/>
              </a:rPr>
              <a:t>高中英语应用文写作</a:t>
            </a:r>
            <a:r>
              <a:rPr kumimoji="0" lang="en-US" altLang="zh-CN" sz="3600" b="1" i="0" u="none" strike="noStrike" kern="100" cap="none" spc="0" normalizeH="0" baseline="0" noProof="0" dirty="0">
                <a:ln>
                  <a:noFill/>
                </a:ln>
                <a:solidFill>
                  <a:prstClr val="black"/>
                </a:solidFill>
                <a:effectLst/>
                <a:uLnTx/>
                <a:uFillTx/>
                <a:latin typeface="Highlight LET" pitchFamily="2" charset="0"/>
                <a:ea typeface="宋体" panose="02010600030101010101" pitchFamily="2" charset="-122"/>
                <a:cs typeface="Times New Roman" panose="02020603050405020304" pitchFamily="18" charset="0"/>
              </a:rPr>
              <a:t>---</a:t>
            </a:r>
            <a:r>
              <a:rPr kumimoji="0" lang="zh-CN" altLang="zh-CN" sz="3600" b="1" i="0" u="none" strike="noStrike" kern="100" cap="none" spc="0" normalizeH="0" baseline="0" noProof="0" dirty="0">
                <a:ln>
                  <a:noFill/>
                </a:ln>
                <a:solidFill>
                  <a:prstClr val="black"/>
                </a:solidFill>
                <a:effectLst/>
                <a:uLnTx/>
                <a:uFillTx/>
                <a:latin typeface="Highlight LET" pitchFamily="2" charset="0"/>
                <a:ea typeface="宋体" panose="02010600030101010101" pitchFamily="2" charset="-122"/>
                <a:cs typeface="Times New Roman" panose="02020603050405020304" pitchFamily="18" charset="0"/>
              </a:rPr>
              <a:t>投诉信</a:t>
            </a:r>
            <a:br>
              <a:rPr kumimoji="0" lang="en-US" altLang="zh-CN" sz="3600" b="1" i="0" u="none" strike="noStrike" kern="100" cap="none" spc="0" normalizeH="0" baseline="0" noProof="0" dirty="0">
                <a:ln>
                  <a:noFill/>
                </a:ln>
                <a:solidFill>
                  <a:prstClr val="black"/>
                </a:solidFill>
                <a:effectLst/>
                <a:uLnTx/>
                <a:uFillTx/>
                <a:latin typeface="Highlight LET" pitchFamily="2" charset="0"/>
                <a:ea typeface="宋体" panose="02010600030101010101" pitchFamily="2" charset="-122"/>
                <a:cs typeface="Times New Roman" panose="02020603050405020304" pitchFamily="18" charset="0"/>
              </a:rPr>
            </a:br>
            <a:r>
              <a:rPr kumimoji="0" lang="en-US" altLang="zh-CN" sz="4000" b="1" i="0" u="none" strike="noStrike" kern="100" cap="none" spc="0" normalizeH="0" baseline="0" noProof="0" dirty="0">
                <a:ln>
                  <a:noFill/>
                </a:ln>
                <a:solidFill>
                  <a:srgbClr val="FF0000"/>
                </a:solidFill>
                <a:effectLst/>
                <a:uLnTx/>
                <a:uFillTx/>
                <a:latin typeface="Highlight LET" pitchFamily="2" charset="0"/>
                <a:ea typeface="宋体" panose="02010600030101010101" pitchFamily="2" charset="-122"/>
                <a:cs typeface="Times New Roman" panose="02020603050405020304" pitchFamily="18" charset="0"/>
              </a:rPr>
              <a:t>Letters of Complaint </a:t>
            </a:r>
            <a:endParaRPr kumimoji="0" lang="zh-CN" altLang="en-US" sz="1800" b="1" i="0" u="none" strike="noStrike" kern="100" cap="none" spc="0" normalizeH="0" baseline="0" noProof="0" dirty="0">
              <a:ln>
                <a:noFill/>
              </a:ln>
              <a:solidFill>
                <a:prstClr val="black">
                  <a:lumMod val="95000"/>
                  <a:lumOff val="5000"/>
                </a:prstClr>
              </a:solidFill>
              <a:effectLst/>
              <a:uLnTx/>
              <a:uFillTx/>
              <a:latin typeface="华文行楷" panose="02010800040101010101" pitchFamily="2" charset="-122"/>
              <a:ea typeface="华文行楷" panose="02010800040101010101" pitchFamily="2" charset="-122"/>
              <a:cs typeface="Times New Roman" panose="02020603050405020304" pitchFamily="18" charset="0"/>
            </a:endParaRPr>
          </a:p>
          <a:p>
            <a:pPr marL="0" marR="0" lvl="0" indent="0" algn="ctr" defTabSz="914400" rtl="0" eaLnBrk="1" fontAlgn="auto" latinLnBrk="0" hangingPunct="1">
              <a:lnSpc>
                <a:spcPct val="250000"/>
              </a:lnSpc>
              <a:spcBef>
                <a:spcPts val="0"/>
              </a:spcBef>
              <a:spcAft>
                <a:spcPts val="0"/>
              </a:spcAft>
              <a:buClrTx/>
              <a:buSzTx/>
              <a:buFontTx/>
              <a:buNone/>
              <a:defRPr/>
            </a:pPr>
            <a:r>
              <a:rPr kumimoji="0" lang="zh-CN" altLang="en-US" sz="1800" b="1" i="0" u="none" strike="noStrike" kern="100" cap="none" spc="0" normalizeH="0" baseline="0" noProof="0" dirty="0">
                <a:ln>
                  <a:noFill/>
                </a:ln>
                <a:solidFill>
                  <a:prstClr val="black">
                    <a:lumMod val="95000"/>
                    <a:lumOff val="5000"/>
                  </a:prstClr>
                </a:solidFill>
                <a:effectLst/>
                <a:uLnTx/>
                <a:uFillTx/>
                <a:latin typeface="华文行楷" panose="02010800040101010101" pitchFamily="2" charset="-122"/>
                <a:ea typeface="华文行楷" panose="02010800040101010101" pitchFamily="2" charset="-122"/>
                <a:cs typeface="Times New Roman" panose="02020603050405020304" pitchFamily="18" charset="0"/>
              </a:rPr>
              <a:t>杭州二中许丽君</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barn(inVertical)">
                                      <p:cBhvr>
                                        <p:cTn id="19" dur="500"/>
                                        <p:tgtEl>
                                          <p:spTgt spid="2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xEl>
                                              <p:pRg st="1" end="1"/>
                                            </p:txEl>
                                          </p:spTgt>
                                        </p:tgtEl>
                                        <p:attrNameLst>
                                          <p:attrName>style.visibility</p:attrName>
                                        </p:attrNameLst>
                                      </p:cBhvr>
                                      <p:to>
                                        <p:strVal val="visible"/>
                                      </p:to>
                                    </p:set>
                                    <p:animEffect transition="in" filter="barn(inVertical)">
                                      <p:cBhvr>
                                        <p:cTn id="24"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199456" y="1844824"/>
          <a:ext cx="10873208" cy="4767665"/>
        </p:xfrm>
        <a:graphic>
          <a:graphicData uri="http://schemas.openxmlformats.org/drawingml/2006/table">
            <a:tbl>
              <a:tblPr/>
              <a:tblGrid>
                <a:gridCol w="4248472"/>
                <a:gridCol w="6624736"/>
              </a:tblGrid>
              <a:tr h="511666">
                <a:tc>
                  <a:txBody>
                    <a:bodyPr/>
                    <a:lstStyle/>
                    <a:p>
                      <a:pPr algn="l">
                        <a:spcAft>
                          <a:spcPts val="1000"/>
                        </a:spcAft>
                      </a:pPr>
                      <a:r>
                        <a:rPr lang="en-US" sz="2000" b="1" kern="0" dirty="0">
                          <a:solidFill>
                            <a:srgbClr val="0033CC"/>
                          </a:solidFill>
                          <a:effectLst/>
                          <a:latin typeface="Times New Roman" panose="02020603050405020304" pitchFamily="18" charset="0"/>
                          <a:ea typeface="宋体" panose="02010600030101010101" pitchFamily="2" charset="-122"/>
                          <a:cs typeface="Times New Roman" panose="02020603050405020304" pitchFamily="18" charset="0"/>
                        </a:rPr>
                        <a:t>Teaching Goal</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1000"/>
                        </a:spcAft>
                      </a:pPr>
                      <a:r>
                        <a:rPr lang="en-US" sz="2000" b="1" kern="0">
                          <a:effectLst/>
                          <a:latin typeface="Times New Roman" panose="02020603050405020304" pitchFamily="18" charset="0"/>
                          <a:ea typeface="宋体" panose="02010600030101010101" pitchFamily="2" charset="-122"/>
                          <a:cs typeface="Times New Roman" panose="02020603050405020304" pitchFamily="18" charset="0"/>
                        </a:rPr>
                        <a:t>Have you made the purpose clear?</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5318">
                <a:tc>
                  <a:txBody>
                    <a:bodyPr/>
                    <a:lstStyle/>
                    <a:p>
                      <a:pPr algn="l">
                        <a:spcAft>
                          <a:spcPts val="1000"/>
                        </a:spcAft>
                      </a:pPr>
                      <a:r>
                        <a:rPr lang="en-US" sz="20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Frame/</a:t>
                      </a:r>
                      <a:r>
                        <a:rPr lang="en-US" sz="2000" b="1" kern="0" dirty="0">
                          <a:solidFill>
                            <a:srgbClr val="0033CC"/>
                          </a:solidFill>
                          <a:effectLst/>
                          <a:latin typeface="Times New Roman" panose="02020603050405020304" pitchFamily="18" charset="0"/>
                          <a:ea typeface="宋体" panose="02010600030101010101" pitchFamily="2" charset="-122"/>
                          <a:cs typeface="Times New Roman" panose="02020603050405020304" pitchFamily="18" charset="0"/>
                        </a:rPr>
                        <a:t> structure</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1000"/>
                        </a:spcAft>
                      </a:pPr>
                      <a:r>
                        <a:rPr lang="en-US" sz="2000" b="1" u="sng"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Does the structure conform to the requirements?</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2070">
                <a:tc>
                  <a:txBody>
                    <a:bodyPr/>
                    <a:lstStyle/>
                    <a:p>
                      <a:pPr algn="l">
                        <a:spcAft>
                          <a:spcPts val="1000"/>
                        </a:spcAft>
                      </a:pPr>
                      <a:r>
                        <a:rPr lang="en-US" sz="2000" b="1" kern="0" dirty="0">
                          <a:solidFill>
                            <a:srgbClr val="0033CC"/>
                          </a:solidFill>
                          <a:effectLst/>
                          <a:latin typeface="Times New Roman" panose="02020603050405020304" pitchFamily="18" charset="0"/>
                          <a:ea typeface="宋体" panose="02010600030101010101" pitchFamily="2" charset="-122"/>
                          <a:cs typeface="Times New Roman" panose="02020603050405020304" pitchFamily="18" charset="0"/>
                        </a:rPr>
                        <a:t>Language</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1000"/>
                        </a:spcAft>
                      </a:pPr>
                      <a:r>
                        <a:rPr lang="en-US" sz="2000" b="1" kern="0">
                          <a:effectLst/>
                          <a:latin typeface="Times New Roman" panose="02020603050405020304" pitchFamily="18" charset="0"/>
                          <a:ea typeface="宋体" panose="02010600030101010101" pitchFamily="2" charset="-122"/>
                          <a:cs typeface="Times New Roman" panose="02020603050405020304" pitchFamily="18" charset="0"/>
                        </a:rPr>
                        <a:t>Are the sentences concise and accurate?  </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5318">
                <a:tc>
                  <a:txBody>
                    <a:bodyPr/>
                    <a:lstStyle/>
                    <a:p>
                      <a:pPr algn="l">
                        <a:spcAft>
                          <a:spcPts val="1000"/>
                        </a:spcAft>
                      </a:pPr>
                      <a:r>
                        <a:rPr lang="en-US" sz="2000" b="1" u="sng"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Main points</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1000"/>
                        </a:spcAft>
                      </a:pPr>
                      <a:r>
                        <a:rPr lang="en-US" sz="20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Have you included all the points of view?</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659">
                <a:tc>
                  <a:txBody>
                    <a:bodyPr/>
                    <a:lstStyle/>
                    <a:p>
                      <a:pPr algn="l">
                        <a:spcAft>
                          <a:spcPts val="1000"/>
                        </a:spcAft>
                      </a:pPr>
                      <a:r>
                        <a:rPr lang="en-US" sz="2000" b="1" kern="0">
                          <a:solidFill>
                            <a:srgbClr val="0033CC"/>
                          </a:solidFill>
                          <a:effectLst/>
                          <a:latin typeface="Times New Roman" panose="02020603050405020304" pitchFamily="18" charset="0"/>
                          <a:ea typeface="宋体" panose="02010600030101010101" pitchFamily="2" charset="-122"/>
                          <a:cs typeface="Times New Roman" panose="02020603050405020304" pitchFamily="18" charset="0"/>
                        </a:rPr>
                        <a:t>Proper details</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1000"/>
                        </a:spcAft>
                      </a:pPr>
                      <a:r>
                        <a:rPr lang="en-US" sz="2000" b="1" kern="0">
                          <a:solidFill>
                            <a:srgbClr val="0033CC"/>
                          </a:solidFill>
                          <a:effectLst/>
                          <a:latin typeface="Times New Roman" panose="02020603050405020304" pitchFamily="18" charset="0"/>
                          <a:ea typeface="宋体" panose="02010600030101010101" pitchFamily="2" charset="-122"/>
                          <a:cs typeface="Times New Roman" panose="02020603050405020304" pitchFamily="18" charset="0"/>
                        </a:rPr>
                        <a:t>Are the details suitable?</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0634">
                <a:tc>
                  <a:txBody>
                    <a:bodyPr/>
                    <a:lstStyle/>
                    <a:p>
                      <a:pPr algn="l">
                        <a:spcAft>
                          <a:spcPts val="1000"/>
                        </a:spcAft>
                      </a:pPr>
                      <a:r>
                        <a:rPr lang="en-US" sz="2000" b="1" u="sng"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three Criteria of complaint</a:t>
                      </a:r>
                      <a:r>
                        <a:rPr lang="en-US" sz="2000" b="1" kern="0">
                          <a:solidFill>
                            <a:srgbClr val="0033CC"/>
                          </a:solidFill>
                          <a:effectLst/>
                          <a:latin typeface="Times New Roman" panose="02020603050405020304" pitchFamily="18" charset="0"/>
                          <a:ea typeface="宋体" panose="02010600030101010101" pitchFamily="2" charset="-122"/>
                          <a:cs typeface="Times New Roman" panose="02020603050405020304" pitchFamily="18" charset="0"/>
                        </a:rPr>
                        <a:t> Letters</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1000"/>
                        </a:spcAft>
                      </a:pPr>
                      <a:r>
                        <a:rPr lang="en-US" sz="2000" b="1" kern="0" dirty="0">
                          <a:solidFill>
                            <a:srgbClr val="0033CC"/>
                          </a:solidFill>
                          <a:effectLst/>
                          <a:latin typeface="Times New Roman" panose="02020603050405020304" pitchFamily="18" charset="0"/>
                          <a:ea typeface="宋体" panose="02010600030101010101" pitchFamily="2" charset="-122"/>
                          <a:cs typeface="Times New Roman" panose="02020603050405020304" pitchFamily="18" charset="0"/>
                        </a:rPr>
                        <a:t>Does the letter meet </a:t>
                      </a:r>
                      <a:r>
                        <a:rPr lang="en-US" sz="20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three Criteria of complaint</a:t>
                      </a:r>
                      <a:r>
                        <a:rPr lang="en-US" sz="2000" b="1" kern="0" dirty="0">
                          <a:solidFill>
                            <a:srgbClr val="0033CC"/>
                          </a:solidFill>
                          <a:effectLst/>
                          <a:latin typeface="Times New Roman" panose="02020603050405020304" pitchFamily="18" charset="0"/>
                          <a:ea typeface="宋体" panose="02010600030101010101" pitchFamily="2" charset="-122"/>
                          <a:cs typeface="Times New Roman" panose="02020603050405020304" pitchFamily="18" charset="0"/>
                        </a:rPr>
                        <a:t> Letters-To be appropriate/concise/</a:t>
                      </a:r>
                      <a:r>
                        <a:rPr lang="en-US" sz="20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To get to the point</a:t>
                      </a:r>
                      <a:r>
                        <a:rPr lang="en-US" sz="2000" b="1" kern="0" dirty="0">
                          <a:solidFill>
                            <a:srgbClr val="0033CC"/>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371140" y="106760"/>
            <a:ext cx="1034148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6540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400" b="1" i="0" u="sng" strike="noStrike" cap="none" normalizeH="0" baseline="0" dirty="0">
                <a:ln>
                  <a:noFill/>
                </a:ln>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kumimoji="0" lang="en-US" altLang="zh-CN" sz="2400" b="1" i="0" u="sng" strike="noStrike" cap="none" normalizeH="0" baseline="0" dirty="0">
                <a:ln>
                  <a:noFill/>
                </a:ln>
                <a:solidFill>
                  <a:srgbClr val="7030A0"/>
                </a:solidFill>
                <a:effectLst/>
                <a:latin typeface="Calibri" panose="020F0502020204030204" pitchFamily="34" charset="0"/>
                <a:ea typeface="宋体" panose="02010600030101010101" pitchFamily="2" charset="-122"/>
                <a:cs typeface="Times New Roman" panose="02020603050405020304" pitchFamily="18" charset="0"/>
              </a:rPr>
              <a:t>Evaluation:</a:t>
            </a:r>
            <a:endParaRPr kumimoji="0" lang="en-US" altLang="zh-CN" sz="2400" b="0" i="0" u="none" strike="noStrike" cap="none" normalizeH="0" baseline="0" dirty="0">
              <a:ln>
                <a:noFill/>
              </a:ln>
              <a:solidFill>
                <a:schemeClr val="tx1"/>
              </a:solidFill>
              <a:effectLst/>
              <a:sym typeface="Wingdings" panose="05000000000000000000" pitchFamily="2" charset="2"/>
            </a:endParaRPr>
          </a:p>
          <a:p>
            <a:pPr marL="0" marR="0" lvl="0" indent="65405" algn="l" defTabSz="914400" rtl="0" eaLnBrk="0" fontAlgn="base" latinLnBrk="0" hangingPunct="0">
              <a:lnSpc>
                <a:spcPct val="100000"/>
              </a:lnSpc>
              <a:spcBef>
                <a:spcPct val="0"/>
              </a:spcBef>
              <a:spcAft>
                <a:spcPct val="0"/>
              </a:spcAft>
              <a:buClrTx/>
              <a:buSzTx/>
              <a:buFontTx/>
              <a:buNone/>
            </a:pPr>
            <a:r>
              <a:rPr kumimoji="0" lang="en-US" altLang="zh-CN" sz="2400" b="1" i="0" u="sng" strike="noStrike" cap="none" normalizeH="0" baseline="0" dirty="0">
                <a:ln>
                  <a:noFill/>
                </a:ln>
                <a:solidFill>
                  <a:srgbClr val="7030A0"/>
                </a:solidFill>
                <a:effectLst/>
                <a:latin typeface="Calibri" panose="020F0502020204030204" pitchFamily="34" charset="0"/>
                <a:ea typeface="宋体" panose="02010600030101010101" pitchFamily="2" charset="-122"/>
                <a:cs typeface="Times New Roman" panose="02020603050405020304" pitchFamily="18" charset="0"/>
                <a:sym typeface="Wingdings" panose="05000000000000000000" pitchFamily="2" charset="2"/>
              </a:rPr>
              <a:t>Work in groups of four. Each student read the article and others comment on others’ article. Then choose the best one to present in the class. When you are discussing, you can pay attention to the following hints.</a:t>
            </a:r>
            <a:endParaRPr kumimoji="0" lang="en-US" altLang="zh-CN" sz="2400" b="0" i="0" u="sng" strike="noStrike" cap="none" normalizeH="0" baseline="0" dirty="0">
              <a:ln>
                <a:noFill/>
              </a:ln>
              <a:solidFill>
                <a:srgbClr val="7030A0"/>
              </a:solidFill>
              <a:effectLst/>
              <a:sym typeface="Wingdings" panose="05000000000000000000" pitchFamily="2" charset="2"/>
            </a:endParaRPr>
          </a:p>
          <a:p>
            <a:pPr marL="0" marR="0" lvl="0" indent="65405" algn="l" defTabSz="914400" rtl="0" eaLnBrk="0" fontAlgn="base" latinLnBrk="0" hangingPunct="0">
              <a:lnSpc>
                <a:spcPct val="100000"/>
              </a:lnSpc>
              <a:spcBef>
                <a:spcPct val="0"/>
              </a:spcBef>
              <a:spcAft>
                <a:spcPct val="0"/>
              </a:spcAft>
              <a:buClrTx/>
              <a:buSzTx/>
              <a:buFontTx/>
              <a:buNone/>
            </a:pPr>
            <a:endParaRPr kumimoji="0" lang="en-US" altLang="zh-CN" sz="2400" b="1" i="0" u="sng" strike="noStrike" cap="none" normalizeH="0" baseline="0" dirty="0">
              <a:ln>
                <a:noFill/>
              </a:ln>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dfab478628a2ac24f8b0d76470a6b09.png"/>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31618" y="4766208"/>
            <a:ext cx="2169038" cy="1646064"/>
          </a:xfrm>
          <a:prstGeom prst="rect">
            <a:avLst/>
          </a:prstGeom>
        </p:spPr>
      </p:pic>
      <p:sp>
        <p:nvSpPr>
          <p:cNvPr id="5" name="云形 4"/>
          <p:cNvSpPr/>
          <p:nvPr/>
        </p:nvSpPr>
        <p:spPr>
          <a:xfrm>
            <a:off x="1055440" y="1268760"/>
            <a:ext cx="10945216" cy="3312368"/>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200000"/>
              </a:lnSpc>
              <a:defRPr/>
            </a:pPr>
            <a:r>
              <a:rPr kumimoji="0" lang="en-US" altLang="zh-CN" sz="3600" b="1" i="0" u="dotDotDashHeavy" strike="noStrike" kern="100" cap="none" spc="0" normalizeH="0" baseline="0" noProof="0" dirty="0">
                <a:ln>
                  <a:noFill/>
                </a:ln>
                <a:solidFill>
                  <a:srgbClr val="FF0000"/>
                </a:solidFill>
                <a:effectLst/>
                <a:uLnTx/>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kumimoji="0" lang="zh-CN" altLang="zh-CN" sz="3600" b="1" i="0" u="dotDotDashHeavy" strike="noStrike" kern="100" cap="none" spc="0" normalizeH="0" baseline="0" noProof="0" dirty="0">
                <a:ln>
                  <a:noFill/>
                </a:ln>
                <a:solidFill>
                  <a:srgbClr val="FF0000"/>
                </a:solidFill>
                <a:effectLst/>
                <a:uLnTx/>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应用文写作</a:t>
            </a:r>
            <a:r>
              <a:rPr kumimoji="0" lang="en-US" altLang="zh-CN" sz="3600" b="1" i="0" u="dotDotDashHeavy" strike="noStrike" kern="100" cap="none" spc="0" normalizeH="0" baseline="0" noProof="0" dirty="0">
                <a:ln>
                  <a:noFill/>
                </a:ln>
                <a:solidFill>
                  <a:srgbClr val="FF0000"/>
                </a:solidFill>
                <a:effectLst/>
                <a:uLnTx/>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3600" b="1"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lang="zh-CN" altLang="zh-CN" sz="3600" b="1" u="wavyHeavy" kern="0" dirty="0">
                <a:solidFill>
                  <a:srgbClr val="0033CC"/>
                </a:solidFill>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投诉信</a:t>
            </a:r>
            <a:endParaRPr kumimoji="0" lang="en-US" altLang="zh-CN" sz="3600" b="1"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auto" latinLnBrk="0" hangingPunct="1">
              <a:lnSpc>
                <a:spcPct val="200000"/>
              </a:lnSpc>
              <a:spcBef>
                <a:spcPts val="0"/>
              </a:spcBef>
              <a:spcAft>
                <a:spcPts val="0"/>
              </a:spcAft>
              <a:buClrTx/>
              <a:buSzTx/>
              <a:buFontTx/>
              <a:buNone/>
              <a:defRPr/>
            </a:pPr>
            <a:r>
              <a:rPr kumimoji="0" lang="zh-CN" altLang="en-US" sz="3600" b="1" i="0" u="wavyHeavy" strike="noStrike" kern="0" cap="none" spc="0" normalizeH="0" baseline="0" noProof="0" dirty="0">
                <a:ln>
                  <a:noFill/>
                </a:ln>
                <a:solidFill>
                  <a:srgbClr val="0033CC"/>
                </a:solidFill>
                <a:effectLst/>
                <a:uLnTx/>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题型训练</a:t>
            </a:r>
            <a:r>
              <a:rPr kumimoji="0" lang="en-US" altLang="zh-CN" sz="3600" b="1" i="0" u="none" strike="noStrike" kern="0" cap="none" spc="25"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kumimoji="0" lang="zh-CN" altLang="en-US" sz="3600" b="1" i="0" u="wavyHeavy" strike="noStrike" kern="0" cap="none" spc="0" normalizeH="0" baseline="0" noProof="0" dirty="0">
                <a:ln>
                  <a:noFill/>
                </a:ln>
                <a:solidFill>
                  <a:srgbClr val="0033CC"/>
                </a:solidFill>
                <a:effectLst/>
                <a:uLnTx/>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实战演练</a:t>
            </a:r>
            <a:r>
              <a:rPr kumimoji="0" lang="en-US" altLang="zh-CN" sz="3600" b="1" i="0" u="none" strike="noStrike" kern="0" cap="none" spc="25"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kumimoji="0" lang="zh-CN" altLang="zh-CN" sz="3600" b="1" i="0" u="none" strike="noStrike" kern="0" cap="none" spc="25"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参考范文</a:t>
            </a:r>
            <a:endParaRPr kumimoji="0" lang="zh-CN" altLang="zh-CN" sz="36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43472" y="1556792"/>
            <a:ext cx="10585176" cy="35394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zh-CN"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第一节</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应用文写作（满分</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15</a:t>
            </a:r>
            <a:r>
              <a:rPr lang="zh-CN"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分）</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7970" algn="just">
              <a:tabLst>
                <a:tab pos="192405" algn="l"/>
                <a:tab pos="1530350" algn="l"/>
                <a:tab pos="2970530" algn="l"/>
                <a:tab pos="4410710" algn="l"/>
              </a:tabLst>
            </a:pP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假定你是来自新华高中的李华，你对学校学生</a:t>
            </a:r>
            <a:r>
              <a:rPr lang="zh-CN" altLang="zh-CN" sz="2800" b="1" u="wavyHeavy" kern="100" dirty="0">
                <a:solidFill>
                  <a:srgbClr val="FF0000"/>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餐厅</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的</a:t>
            </a:r>
            <a:r>
              <a:rPr lang="zh-CN" altLang="zh-CN" sz="2800" b="1" u="wavyHeavy" kern="100" dirty="0">
                <a:solidFill>
                  <a:srgbClr val="FF0000"/>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食品</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zh-CN" altLang="zh-CN" sz="2800" b="1" u="wavyHeavy" kern="100" dirty="0">
                <a:solidFill>
                  <a:srgbClr val="FF0000"/>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服务质量</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不满意。请你给校长写一封投诉信反映情况。要点如下：</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tabLst>
                <a:tab pos="192405" algn="l"/>
                <a:tab pos="1530350" algn="l"/>
                <a:tab pos="2970530" algn="l"/>
                <a:tab pos="4410710" algn="l"/>
              </a:tabLst>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问题：食品质量差，价格高；餐厅服务</a:t>
            </a:r>
            <a:r>
              <a:rPr lang="zh-CN" altLang="zh-CN" sz="2800" b="1" u="wavyHeavy" kern="100" dirty="0">
                <a:solidFill>
                  <a:srgbClr val="FF0000"/>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不佳</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tabLst>
                <a:tab pos="192405" algn="l"/>
                <a:tab pos="1530350" algn="l"/>
                <a:tab pos="2970530" algn="l"/>
                <a:tab pos="4410710" algn="l"/>
              </a:tabLst>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你的</a:t>
            </a:r>
            <a:r>
              <a:rPr lang="zh-CN" altLang="zh-CN" sz="2800" b="1" u="wavyHeavy" kern="100" dirty="0">
                <a:solidFill>
                  <a:srgbClr val="FF0000"/>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建议</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zh-CN" altLang="zh-CN" sz="2800" b="1" u="wavyHeavy" kern="100" dirty="0">
                <a:solidFill>
                  <a:srgbClr val="FF0000"/>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要求</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tabLst>
                <a:tab pos="192405" algn="l"/>
                <a:tab pos="1530350" algn="l"/>
                <a:tab pos="2970530" algn="l"/>
                <a:tab pos="4410710" algn="l"/>
              </a:tabLst>
            </a:pP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左右。</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401320" algn="just">
              <a:tabLst>
                <a:tab pos="192405" algn="l"/>
                <a:tab pos="1530350" algn="l"/>
                <a:tab pos="2970530" algn="l"/>
                <a:tab pos="4410710" algn="l"/>
              </a:tabLst>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可以适当增加细节，以使行文连贯。</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401320" algn="just">
              <a:tabLst>
                <a:tab pos="192405" algn="l"/>
                <a:tab pos="1530350" algn="l"/>
                <a:tab pos="2970530" algn="l"/>
                <a:tab pos="4410710" algn="l"/>
              </a:tabLst>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开头语和结束语已为你写好。</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p:cNvSpPr txBox="1"/>
          <p:nvPr/>
        </p:nvSpPr>
        <p:spPr>
          <a:xfrm>
            <a:off x="1631315" y="260350"/>
            <a:ext cx="8855075" cy="49149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6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投诉信题型训练</a:t>
            </a:r>
            <a:r>
              <a:rPr lang="en-US" altLang="zh-CN" sz="26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1-</a:t>
            </a:r>
            <a:r>
              <a:rPr lang="zh-CN" altLang="zh-CN" sz="26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投诉学生餐厅食品和服务质量不佳</a:t>
            </a:r>
            <a:r>
              <a:rPr lang="zh-CN"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2600" dirty="0"/>
          </a:p>
        </p:txBody>
      </p:sp>
      <p:pic>
        <p:nvPicPr>
          <p:cNvPr id="4" name="图片 3" descr="厨房的摆设布局&#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56340" y="3286189"/>
            <a:ext cx="2664296" cy="17770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arn(inVertical)">
                                      <p:cBhvr>
                                        <p:cTn id="11" dur="500"/>
                                        <p:tgtEl>
                                          <p:spTgt spid="5">
                                            <p:txEl>
                                              <p:pRg st="0" end="0"/>
                                            </p:txEl>
                                          </p:spTgt>
                                        </p:tgtEl>
                                      </p:cBhvr>
                                    </p:animEffect>
                                  </p:childTnLst>
                                </p:cTn>
                              </p:par>
                              <p:par>
                                <p:cTn id="12" presetID="42"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wipe(down)">
                                      <p:cBhvr>
                                        <p:cTn id="21" dur="500"/>
                                        <p:tgtEl>
                                          <p:spTgt spid="3">
                                            <p:bg/>
                                          </p:spTgt>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down)">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wipe(down)">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wipe(down)">
                                      <p:cBhvr>
                                        <p:cTn id="5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75262" y="188893"/>
            <a:ext cx="8352928" cy="4924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zh-CN"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6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投诉信</a:t>
            </a:r>
            <a:r>
              <a:rPr lang="en-US" altLang="zh-CN" sz="26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1</a:t>
            </a:r>
            <a:r>
              <a:rPr lang="zh-CN" altLang="en-US" sz="26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思维导图</a:t>
            </a:r>
            <a:r>
              <a:rPr lang="en-US" altLang="zh-CN" sz="26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a:t>
            </a:r>
            <a:r>
              <a:rPr lang="zh-CN" altLang="zh-CN" sz="26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投诉学生餐厅食品和服务质量不佳</a:t>
            </a:r>
            <a:r>
              <a:rPr lang="zh-CN"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descr="图示, 文本&#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15480" y="1024086"/>
            <a:ext cx="10058400" cy="5429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95400" y="1052736"/>
            <a:ext cx="11161240" cy="56323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altLang="zh-CN" sz="2400" b="1" kern="0" spc="25" dirty="0">
                <a:solidFill>
                  <a:srgbClr val="FF0000"/>
                </a:solidFill>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400" b="1" kern="0" spc="25" dirty="0">
                <a:solidFill>
                  <a:srgbClr val="FF0000"/>
                </a:solidFill>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参考范文</a:t>
            </a:r>
            <a:endParaRPr lang="en-US" altLang="zh-CN" sz="2400" b="1" kern="0" spc="25" dirty="0">
              <a:solidFill>
                <a:srgbClr val="FF0000"/>
              </a:solidFill>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 Letter to the President about the Canteen Service on Campus.</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Dear Mr. President,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Clr>
                <a:srgbClr val="FF0000"/>
              </a:buClr>
              <a:buFont typeface="宋体" panose="02010600030101010101" pitchFamily="2" charset="-122"/>
              <a:buAutoNum type="arabicPeriod"/>
            </a:pPr>
            <a:r>
              <a:rPr lang="en-US" altLang="zh-CN" sz="2400" b="1" kern="100" dirty="0">
                <a:effectLst/>
                <a:latin typeface="Times New Roman" panose="02020603050405020304" pitchFamily="18" charset="0"/>
                <a:ea typeface="Times New Roman" panose="02020603050405020304" pitchFamily="18" charset="0"/>
                <a:cs typeface="宋体" panose="02010600030101010101" pitchFamily="2" charset="-122"/>
              </a:rPr>
              <a:t>My name is </a:t>
            </a:r>
            <a:r>
              <a:rPr lang="en-US" altLang="zh-CN" sz="2400" b="1" kern="100" dirty="0" err="1">
                <a:effectLst/>
                <a:latin typeface="Times New Roman" panose="02020603050405020304" pitchFamily="18" charset="0"/>
                <a:ea typeface="Times New Roman" panose="02020603050405020304" pitchFamily="18" charset="0"/>
                <a:cs typeface="宋体" panose="02010600030101010101" pitchFamily="2" charset="-122"/>
              </a:rPr>
              <a:t>LiHua</a:t>
            </a:r>
            <a:r>
              <a:rPr lang="en-US" altLang="zh-CN" sz="2400" b="1" kern="100" dirty="0">
                <a:effectLst/>
                <a:latin typeface="Times New Roman" panose="02020603050405020304" pitchFamily="18" charset="0"/>
                <a:ea typeface="Times New Roman" panose="02020603050405020304" pitchFamily="18" charset="0"/>
                <a:cs typeface="宋体" panose="02010600030101010101" pitchFamily="2" charset="-122"/>
              </a:rPr>
              <a:t>, I am a student from Xinhua High School. I want to write you a letter about the </a:t>
            </a:r>
            <a:r>
              <a:rPr lang="en-US" altLang="zh-CN" sz="2400" b="1" u="wavyHeavy" kern="100" dirty="0">
                <a:solidFill>
                  <a:srgbClr val="00B050"/>
                </a:solidFill>
                <a:effectLst/>
                <a:uFill>
                  <a:solidFill>
                    <a:srgbClr val="FF0000"/>
                  </a:solidFill>
                </a:uFill>
                <a:latin typeface="Times New Roman" panose="02020603050405020304" pitchFamily="18" charset="0"/>
                <a:ea typeface="Times New Roman" panose="02020603050405020304" pitchFamily="18" charset="0"/>
                <a:cs typeface="宋体" panose="02010600030101010101" pitchFamily="2" charset="-122"/>
              </a:rPr>
              <a:t>canteen service on campus</a:t>
            </a:r>
            <a:r>
              <a:rPr lang="en-US" altLang="zh-CN" sz="2400" b="1" kern="100" dirty="0">
                <a:effectLst/>
                <a:latin typeface="Times New Roman" panose="02020603050405020304" pitchFamily="18" charset="0"/>
                <a:ea typeface="Times New Roman" panose="02020603050405020304" pitchFamily="18" charset="0"/>
                <a:cs typeface="宋体" panose="02010600030101010101" pitchFamily="2" charset="-122"/>
              </a:rPr>
              <a:t>.</a:t>
            </a:r>
            <a:endParaRPr lang="zh-CN" altLang="zh-CN" sz="2400" kern="100" dirty="0">
              <a:effectLst/>
              <a:latin typeface="Calibri" panose="020F0502020204030204" pitchFamily="34" charset="0"/>
              <a:ea typeface="Times New Roman" panose="02020603050405020304" pitchFamily="18" charset="0"/>
              <a:cs typeface="宋体" panose="02010600030101010101" pitchFamily="2" charset="-122"/>
            </a:endParaRPr>
          </a:p>
          <a:p>
            <a:pPr marL="342900" lvl="0" indent="-342900" algn="just">
              <a:buClr>
                <a:srgbClr val="FF0000"/>
              </a:buClr>
              <a:buFont typeface="宋体" panose="02010600030101010101" pitchFamily="2" charset="-122"/>
              <a:buAutoNum type="arabicPeriod"/>
            </a:pPr>
            <a:r>
              <a:rPr lang="en-US" altLang="zh-CN" sz="2400" b="1" u="wavyHeavy" kern="100" dirty="0">
                <a:solidFill>
                  <a:srgbClr val="00B050"/>
                </a:solidFill>
                <a:effectLst/>
                <a:uFill>
                  <a:solidFill>
                    <a:srgbClr val="FF0000"/>
                  </a:solidFill>
                </a:uFill>
                <a:latin typeface="Times New Roman" panose="02020603050405020304" pitchFamily="18" charset="0"/>
                <a:ea typeface="Times New Roman" panose="02020603050405020304" pitchFamily="18" charset="0"/>
                <a:cs typeface="宋体" panose="02010600030101010101" pitchFamily="2" charset="-122"/>
              </a:rPr>
              <a:t>The focus of </a:t>
            </a:r>
            <a:r>
              <a:rPr lang="en-US" altLang="zh-CN" sz="2400" b="1" kern="100" dirty="0">
                <a:effectLst/>
                <a:latin typeface="Times New Roman" panose="02020603050405020304" pitchFamily="18" charset="0"/>
                <a:ea typeface="Times New Roman" panose="02020603050405020304" pitchFamily="18" charset="0"/>
                <a:cs typeface="宋体" panose="02010600030101010101" pitchFamily="2" charset="-122"/>
              </a:rPr>
              <a:t>the complaint is </a:t>
            </a:r>
            <a:r>
              <a:rPr lang="en-US" altLang="zh-CN" sz="2400" b="1" u="wavyHeavy" kern="100" dirty="0">
                <a:solidFill>
                  <a:srgbClr val="00B050"/>
                </a:solidFill>
                <a:effectLst/>
                <a:uFill>
                  <a:solidFill>
                    <a:srgbClr val="FF0000"/>
                  </a:solidFill>
                </a:uFill>
                <a:latin typeface="Times New Roman" panose="02020603050405020304" pitchFamily="18" charset="0"/>
                <a:ea typeface="Times New Roman" panose="02020603050405020304" pitchFamily="18" charset="0"/>
                <a:cs typeface="宋体" panose="02010600030101010101" pitchFamily="2" charset="-122"/>
              </a:rPr>
              <a:t>the poor quality </a:t>
            </a:r>
            <a:r>
              <a:rPr lang="en-US" altLang="zh-CN" sz="2400" b="1" kern="100" dirty="0">
                <a:effectLst/>
                <a:latin typeface="Times New Roman" panose="02020603050405020304" pitchFamily="18" charset="0"/>
                <a:ea typeface="Times New Roman" panose="02020603050405020304" pitchFamily="18" charset="0"/>
                <a:cs typeface="宋体" panose="02010600030101010101" pitchFamily="2" charset="-122"/>
              </a:rPr>
              <a:t>and high price of the food. </a:t>
            </a:r>
            <a:r>
              <a:rPr lang="en-US" altLang="zh-CN" sz="2400" b="1" u="wavyHeavy" kern="100" dirty="0">
                <a:solidFill>
                  <a:srgbClr val="00B050"/>
                </a:solidFill>
                <a:effectLst/>
                <a:uFill>
                  <a:solidFill>
                    <a:srgbClr val="FF0000"/>
                  </a:solidFill>
                </a:uFill>
                <a:latin typeface="Times New Roman" panose="02020603050405020304" pitchFamily="18" charset="0"/>
                <a:ea typeface="Times New Roman" panose="02020603050405020304" pitchFamily="18" charset="0"/>
                <a:cs typeface="宋体" panose="02010600030101010101" pitchFamily="2" charset="-122"/>
              </a:rPr>
              <a:t>For one thing</a:t>
            </a:r>
            <a:r>
              <a:rPr lang="en-US" altLang="zh-CN" sz="2400" b="1" kern="100" dirty="0">
                <a:effectLst/>
                <a:latin typeface="Times New Roman" panose="02020603050405020304" pitchFamily="18" charset="0"/>
                <a:ea typeface="Times New Roman" panose="02020603050405020304" pitchFamily="18" charset="0"/>
                <a:cs typeface="宋体" panose="02010600030101010101" pitchFamily="2" charset="-122"/>
              </a:rPr>
              <a:t>, the rice is so hard, the price of the food is </a:t>
            </a:r>
            <a:r>
              <a:rPr lang="en-US" altLang="zh-CN" sz="2400" b="1" u="wavyHeavy" kern="100" dirty="0">
                <a:solidFill>
                  <a:srgbClr val="00B050"/>
                </a:solidFill>
                <a:effectLst/>
                <a:uFill>
                  <a:solidFill>
                    <a:srgbClr val="FF0000"/>
                  </a:solidFill>
                </a:uFill>
                <a:latin typeface="Times New Roman" panose="02020603050405020304" pitchFamily="18" charset="0"/>
                <a:ea typeface="Times New Roman" panose="02020603050405020304" pitchFamily="18" charset="0"/>
                <a:cs typeface="宋体" panose="02010600030101010101" pitchFamily="2" charset="-122"/>
              </a:rPr>
              <a:t>so high that</a:t>
            </a:r>
            <a:r>
              <a:rPr lang="en-US" altLang="zh-CN" sz="2400" b="1" kern="100" dirty="0">
                <a:effectLst/>
                <a:latin typeface="Times New Roman" panose="02020603050405020304" pitchFamily="18" charset="0"/>
                <a:ea typeface="Times New Roman" panose="02020603050405020304" pitchFamily="18" charset="0"/>
                <a:cs typeface="宋体" panose="02010600030101010101" pitchFamily="2" charset="-122"/>
              </a:rPr>
              <a:t> many of us </a:t>
            </a:r>
            <a:r>
              <a:rPr lang="en-US" altLang="zh-CN" sz="2400" b="1" u="wavyHeavy" kern="100" dirty="0">
                <a:solidFill>
                  <a:srgbClr val="00B050"/>
                </a:solidFill>
                <a:effectLst/>
                <a:uFill>
                  <a:solidFill>
                    <a:srgbClr val="FF0000"/>
                  </a:solidFill>
                </a:uFill>
                <a:latin typeface="Times New Roman" panose="02020603050405020304" pitchFamily="18" charset="0"/>
                <a:ea typeface="Times New Roman" panose="02020603050405020304" pitchFamily="18" charset="0"/>
                <a:cs typeface="宋体" panose="02010600030101010101" pitchFamily="2" charset="-122"/>
              </a:rPr>
              <a:t>go out to dine</a:t>
            </a:r>
            <a:r>
              <a:rPr lang="en-US" altLang="zh-CN" sz="2400" b="1" kern="100" dirty="0">
                <a:effectLst/>
                <a:latin typeface="Times New Roman" panose="02020603050405020304" pitchFamily="18" charset="0"/>
                <a:ea typeface="Times New Roman" panose="02020603050405020304" pitchFamily="18" charset="0"/>
                <a:cs typeface="宋体" panose="02010600030101010101" pitchFamily="2" charset="-122"/>
              </a:rPr>
              <a:t>. </a:t>
            </a:r>
            <a:r>
              <a:rPr lang="en-US" altLang="zh-CN" sz="2400" b="1" u="wavyHeavy" kern="100" dirty="0">
                <a:solidFill>
                  <a:srgbClr val="00B050"/>
                </a:solidFill>
                <a:effectLst/>
                <a:uFill>
                  <a:solidFill>
                    <a:srgbClr val="FF0000"/>
                  </a:solidFill>
                </a:uFill>
                <a:latin typeface="Times New Roman" panose="02020603050405020304" pitchFamily="18" charset="0"/>
                <a:ea typeface="Times New Roman" panose="02020603050405020304" pitchFamily="18" charset="0"/>
                <a:cs typeface="宋体" panose="02010600030101010101" pitchFamily="2" charset="-122"/>
              </a:rPr>
              <a:t>For another,</a:t>
            </a:r>
            <a:r>
              <a:rPr lang="en-US" altLang="zh-CN" sz="2400" b="1" kern="100" dirty="0">
                <a:effectLst/>
                <a:latin typeface="Times New Roman" panose="02020603050405020304" pitchFamily="18" charset="0"/>
                <a:ea typeface="Times New Roman" panose="02020603050405020304" pitchFamily="18" charset="0"/>
                <a:cs typeface="宋体" panose="02010600030101010101" pitchFamily="2" charset="-122"/>
              </a:rPr>
              <a:t> the steam bread too cold</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effectLst/>
                <a:latin typeface="Times New Roman" panose="02020603050405020304" pitchFamily="18" charset="0"/>
                <a:ea typeface="Times New Roman" panose="02020603050405020304" pitchFamily="18" charset="0"/>
                <a:cs typeface="宋体" panose="02010600030101010101" pitchFamily="2" charset="-122"/>
              </a:rPr>
              <a:t>and vegetables overcooked. </a:t>
            </a:r>
            <a:r>
              <a:rPr lang="en-US" altLang="zh-CN" sz="2400" b="1" u="wavyHeavy" kern="100" dirty="0">
                <a:solidFill>
                  <a:srgbClr val="00B050"/>
                </a:solidFill>
                <a:effectLst/>
                <a:uFill>
                  <a:solidFill>
                    <a:srgbClr val="FF0000"/>
                  </a:solidFill>
                </a:uFill>
                <a:latin typeface="Times New Roman" panose="02020603050405020304" pitchFamily="18" charset="0"/>
                <a:ea typeface="Times New Roman" panose="02020603050405020304" pitchFamily="18" charset="0"/>
                <a:cs typeface="宋体" panose="02010600030101010101" pitchFamily="2" charset="-122"/>
              </a:rPr>
              <a:t>Honestly speaking</a:t>
            </a:r>
            <a:r>
              <a:rPr lang="en-US" altLang="zh-CN" sz="2400" b="1" kern="100" dirty="0">
                <a:effectLst/>
                <a:latin typeface="Times New Roman" panose="02020603050405020304" pitchFamily="18" charset="0"/>
                <a:ea typeface="Times New Roman" panose="02020603050405020304" pitchFamily="18" charset="0"/>
                <a:cs typeface="宋体" panose="02010600030101010101" pitchFamily="2" charset="-122"/>
              </a:rPr>
              <a:t>, the canteen service is </a:t>
            </a:r>
            <a:r>
              <a:rPr lang="en-US" altLang="zh-CN" sz="2400" b="1" u="wavyHeavy" kern="100" dirty="0">
                <a:solidFill>
                  <a:srgbClr val="00B050"/>
                </a:solidFill>
                <a:effectLst/>
                <a:uFill>
                  <a:solidFill>
                    <a:srgbClr val="FF0000"/>
                  </a:solidFill>
                </a:uFill>
                <a:latin typeface="Times New Roman" panose="02020603050405020304" pitchFamily="18" charset="0"/>
                <a:ea typeface="Times New Roman" panose="02020603050405020304" pitchFamily="18" charset="0"/>
                <a:cs typeface="宋体" panose="02010600030101010101" pitchFamily="2" charset="-122"/>
              </a:rPr>
              <a:t>a little better than before</a:t>
            </a:r>
            <a:r>
              <a:rPr lang="en-US" altLang="zh-CN" sz="2400" b="1" kern="100" dirty="0">
                <a:effectLst/>
                <a:latin typeface="Times New Roman" panose="02020603050405020304" pitchFamily="18" charset="0"/>
                <a:ea typeface="Times New Roman" panose="02020603050405020304" pitchFamily="18" charset="0"/>
                <a:cs typeface="宋体" panose="02010600030101010101" pitchFamily="2" charset="-122"/>
              </a:rPr>
              <a:t>. But the cooking staff need to do the cooking more carefully.</a:t>
            </a:r>
            <a:r>
              <a:rPr lang="en-US" altLang="zh-CN" sz="2400" b="1" kern="1200" dirty="0">
                <a:solidFill>
                  <a:srgbClr val="FF0000"/>
                </a:solidFill>
                <a:effectLst/>
                <a:latin typeface="Times New Roman" panose="02020603050405020304" pitchFamily="18" charset="0"/>
                <a:ea typeface="Times New Roman" panose="02020603050405020304" pitchFamily="18" charset="0"/>
                <a:cs typeface="宋体" panose="02010600030101010101" pitchFamily="2" charset="-122"/>
              </a:rPr>
              <a:t> </a:t>
            </a:r>
            <a:r>
              <a:rPr lang="en-US" altLang="zh-CN" sz="2400" b="1" u="wavyHeavy" kern="100" dirty="0">
                <a:solidFill>
                  <a:srgbClr val="00B050"/>
                </a:solidFill>
                <a:effectLst/>
                <a:uFill>
                  <a:solidFill>
                    <a:srgbClr val="FF0000"/>
                  </a:solidFill>
                </a:uFill>
                <a:latin typeface="Times New Roman" panose="02020603050405020304" pitchFamily="18" charset="0"/>
                <a:ea typeface="Times New Roman" panose="02020603050405020304" pitchFamily="18" charset="0"/>
                <a:cs typeface="宋体" panose="02010600030101010101" pitchFamily="2" charset="-122"/>
              </a:rPr>
              <a:t>Besides</a:t>
            </a:r>
            <a:r>
              <a:rPr lang="en-US" altLang="zh-CN" sz="2400" b="1" kern="100" dirty="0">
                <a:effectLst/>
                <a:latin typeface="Times New Roman" panose="02020603050405020304" pitchFamily="18" charset="0"/>
                <a:ea typeface="Times New Roman" panose="02020603050405020304" pitchFamily="18" charset="0"/>
                <a:cs typeface="宋体" panose="02010600030101010101" pitchFamily="2" charset="-122"/>
              </a:rPr>
              <a:t>, the cost needs to </a:t>
            </a:r>
            <a:r>
              <a:rPr lang="en-US" altLang="zh-CN" sz="2400" b="1" u="wavyHeavy" kern="100" dirty="0">
                <a:solidFill>
                  <a:srgbClr val="00B050"/>
                </a:solidFill>
                <a:effectLst/>
                <a:uFill>
                  <a:solidFill>
                    <a:srgbClr val="FF0000"/>
                  </a:solidFill>
                </a:uFill>
                <a:latin typeface="Times New Roman" panose="02020603050405020304" pitchFamily="18" charset="0"/>
                <a:ea typeface="Times New Roman" panose="02020603050405020304" pitchFamily="18" charset="0"/>
                <a:cs typeface="宋体" panose="02010600030101010101" pitchFamily="2" charset="-122"/>
              </a:rPr>
              <a:t>be reduced to lower the price</a:t>
            </a:r>
            <a:r>
              <a:rPr lang="en-US" altLang="zh-CN" sz="2400" b="1" kern="100" dirty="0">
                <a:effectLst/>
                <a:latin typeface="Times New Roman" panose="02020603050405020304" pitchFamily="18" charset="0"/>
                <a:ea typeface="Times New Roman" panose="02020603050405020304" pitchFamily="18" charset="0"/>
                <a:cs typeface="宋体" panose="02010600030101010101" pitchFamily="2" charset="-122"/>
              </a:rPr>
              <a:t>. </a:t>
            </a:r>
            <a:r>
              <a:rPr lang="en-US" altLang="zh-CN" sz="2400" b="1" u="wavyHeavy" kern="100" dirty="0">
                <a:solidFill>
                  <a:srgbClr val="00B050"/>
                </a:solidFill>
                <a:effectLst/>
                <a:uFill>
                  <a:solidFill>
                    <a:srgbClr val="FF0000"/>
                  </a:solidFill>
                </a:uFill>
                <a:latin typeface="Times New Roman" panose="02020603050405020304" pitchFamily="18" charset="0"/>
                <a:ea typeface="Times New Roman" panose="02020603050405020304" pitchFamily="18" charset="0"/>
                <a:cs typeface="宋体" panose="02010600030101010101" pitchFamily="2" charset="-122"/>
              </a:rPr>
              <a:t>All in all</a:t>
            </a:r>
            <a:r>
              <a:rPr lang="en-US" altLang="zh-CN" sz="2400" b="1" kern="100" dirty="0">
                <a:effectLst/>
                <a:latin typeface="Times New Roman" panose="02020603050405020304" pitchFamily="18" charset="0"/>
                <a:ea typeface="Times New Roman" panose="02020603050405020304" pitchFamily="18" charset="0"/>
                <a:cs typeface="宋体" panose="02010600030101010101" pitchFamily="2" charset="-122"/>
              </a:rPr>
              <a:t>, there is still much </a:t>
            </a:r>
            <a:r>
              <a:rPr lang="en-US" altLang="zh-CN" sz="2400" b="1" u="wavyHeavy" kern="100" dirty="0">
                <a:solidFill>
                  <a:srgbClr val="00B050"/>
                </a:solidFill>
                <a:effectLst/>
                <a:uFill>
                  <a:solidFill>
                    <a:srgbClr val="FF0000"/>
                  </a:solidFill>
                </a:uFill>
                <a:latin typeface="Times New Roman" panose="02020603050405020304" pitchFamily="18" charset="0"/>
                <a:ea typeface="Times New Roman" panose="02020603050405020304" pitchFamily="18" charset="0"/>
                <a:cs typeface="宋体" panose="02010600030101010101" pitchFamily="2" charset="-122"/>
              </a:rPr>
              <a:t>room for improvement</a:t>
            </a:r>
            <a:r>
              <a:rPr lang="en-US" altLang="zh-CN" sz="2400" b="1" kern="100" dirty="0">
                <a:effectLst/>
                <a:latin typeface="Times New Roman" panose="02020603050405020304" pitchFamily="18" charset="0"/>
                <a:ea typeface="Times New Roman" panose="02020603050405020304" pitchFamily="18" charset="0"/>
                <a:cs typeface="宋体" panose="02010600030101010101" pitchFamily="2" charset="-122"/>
              </a:rPr>
              <a:t>.</a:t>
            </a:r>
            <a:endParaRPr lang="zh-CN" altLang="zh-CN" sz="2400" kern="100" dirty="0">
              <a:effectLst/>
              <a:latin typeface="Calibri" panose="020F0502020204030204" pitchFamily="34" charset="0"/>
              <a:ea typeface="Times New Roman" panose="02020603050405020304" pitchFamily="18" charset="0"/>
              <a:cs typeface="宋体" panose="02010600030101010101" pitchFamily="2" charset="-122"/>
            </a:endParaRPr>
          </a:p>
          <a:p>
            <a:pPr marL="342900" lvl="0" indent="-342900" algn="just">
              <a:buClr>
                <a:srgbClr val="FF0000"/>
              </a:buClr>
              <a:buFont typeface="宋体" panose="02010600030101010101" pitchFamily="2" charset="-122"/>
              <a:buAutoNum type="arabicPeriod"/>
            </a:pPr>
            <a:r>
              <a:rPr lang="en-US" altLang="zh-CN" sz="2400" b="1" kern="100" dirty="0">
                <a:effectLst/>
                <a:latin typeface="Times New Roman" panose="02020603050405020304" pitchFamily="18" charset="0"/>
                <a:ea typeface="Times New Roman" panose="02020603050405020304" pitchFamily="18" charset="0"/>
                <a:cs typeface="宋体" panose="02010600030101010101" pitchFamily="2" charset="-122"/>
              </a:rPr>
              <a:t>I do hope the service will be much improved very soon. </a:t>
            </a:r>
            <a:r>
              <a:rPr lang="en-US" altLang="zh-CN" sz="2400" b="1" u="wavyHeavy" kern="100" dirty="0">
                <a:solidFill>
                  <a:srgbClr val="00B050"/>
                </a:solidFill>
                <a:effectLst/>
                <a:uFill>
                  <a:solidFill>
                    <a:srgbClr val="FF0000"/>
                  </a:solidFill>
                </a:uFill>
                <a:latin typeface="Times New Roman" panose="02020603050405020304" pitchFamily="18" charset="0"/>
                <a:ea typeface="Times New Roman" panose="02020603050405020304" pitchFamily="18" charset="0"/>
                <a:cs typeface="宋体" panose="02010600030101010101" pitchFamily="2" charset="-122"/>
              </a:rPr>
              <a:t>Thank you for</a:t>
            </a:r>
            <a:r>
              <a:rPr lang="en-US" altLang="zh-CN" sz="2400" b="1" kern="100" dirty="0">
                <a:effectLst/>
                <a:latin typeface="Times New Roman" panose="02020603050405020304" pitchFamily="18" charset="0"/>
                <a:ea typeface="Times New Roman" panose="02020603050405020304" pitchFamily="18" charset="0"/>
                <a:cs typeface="宋体" panose="02010600030101010101" pitchFamily="2" charset="-122"/>
              </a:rPr>
              <a:t> your </a:t>
            </a:r>
            <a:r>
              <a:rPr lang="en-US" altLang="zh-CN" sz="2400" b="1" u="wavyHeavy" kern="100" dirty="0">
                <a:solidFill>
                  <a:srgbClr val="00B050"/>
                </a:solidFill>
                <a:effectLst/>
                <a:uFill>
                  <a:solidFill>
                    <a:srgbClr val="FF0000"/>
                  </a:solidFill>
                </a:uFill>
                <a:latin typeface="Times New Roman" panose="02020603050405020304" pitchFamily="18" charset="0"/>
                <a:ea typeface="Times New Roman" panose="02020603050405020304" pitchFamily="18" charset="0"/>
                <a:cs typeface="宋体" panose="02010600030101010101" pitchFamily="2" charset="-122"/>
              </a:rPr>
              <a:t>time and kind consideration</a:t>
            </a:r>
            <a:r>
              <a:rPr lang="en-US" altLang="zh-CN" sz="2400" b="1" kern="100" dirty="0">
                <a:effectLst/>
                <a:latin typeface="Times New Roman" panose="02020603050405020304" pitchFamily="18" charset="0"/>
                <a:ea typeface="Times New Roman" panose="02020603050405020304" pitchFamily="18" charset="0"/>
                <a:cs typeface="宋体" panose="02010600030101010101" pitchFamily="2" charset="-122"/>
              </a:rPr>
              <a:t>.</a:t>
            </a:r>
            <a:endParaRPr lang="zh-CN" altLang="zh-CN" sz="2400" kern="100" dirty="0">
              <a:effectLst/>
              <a:latin typeface="Calibri" panose="020F0502020204030204" pitchFamily="34" charset="0"/>
              <a:ea typeface="Times New Roman" panose="02020603050405020304" pitchFamily="18" charset="0"/>
              <a:cs typeface="宋体" panose="02010600030101010101" pitchFamily="2" charset="-122"/>
            </a:endParaRPr>
          </a:p>
          <a:p>
            <a:pPr algn="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华文隶书" panose="02010800040101010101" pitchFamily="2" charset="-122"/>
                <a:cs typeface="Times New Roman" panose="02020603050405020304" pitchFamily="18" charset="0"/>
              </a:rPr>
              <a:t> Sincerely yours</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r"/>
            <a:r>
              <a:rPr lang="en-US" altLang="zh-CN" sz="2400" b="1" kern="100" dirty="0">
                <a:effectLst/>
                <a:latin typeface="Times New Roman" panose="02020603050405020304" pitchFamily="18" charset="0"/>
                <a:ea typeface="华文隶书" panose="02010800040101010101" pitchFamily="2" charset="-122"/>
                <a:cs typeface="Times New Roman" panose="02020603050405020304" pitchFamily="18" charset="0"/>
              </a:rPr>
              <a:t>                                                           </a:t>
            </a:r>
            <a:r>
              <a:rPr lang="en-US" altLang="zh-CN" sz="2400" b="1" kern="100" dirty="0" err="1">
                <a:effectLst/>
                <a:latin typeface="Times New Roman" panose="02020603050405020304" pitchFamily="18" charset="0"/>
                <a:ea typeface="华文隶书" panose="02010800040101010101" pitchFamily="2" charset="-122"/>
                <a:cs typeface="Times New Roman" panose="02020603050405020304" pitchFamily="18" charset="0"/>
              </a:rPr>
              <a:t>LiHua</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p:cNvSpPr txBox="1"/>
          <p:nvPr/>
        </p:nvSpPr>
        <p:spPr>
          <a:xfrm>
            <a:off x="1702872" y="188764"/>
            <a:ext cx="7344816"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投诉信</a:t>
            </a:r>
            <a:r>
              <a:rPr lang="en-US" altLang="zh-CN" sz="24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1-</a:t>
            </a:r>
            <a:r>
              <a:rPr lang="zh-CN" altLang="zh-CN" sz="24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投诉学生餐厅食品和服务质量不佳</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descr="房间里有桌子和椅子&#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336649" y="116494"/>
            <a:ext cx="2592288" cy="151010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wipe(down)">
                                      <p:cBhvr>
                                        <p:cTn id="15" dur="500"/>
                                        <p:tgtEl>
                                          <p:spTgt spid="3">
                                            <p:bg/>
                                          </p:spTgt>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down)">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down)">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wipe(down)">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wipe(down)">
                                      <p:cBhvr>
                                        <p:cTn id="5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5"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95400" y="990135"/>
            <a:ext cx="8208912" cy="542526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tabLst>
                <a:tab pos="192405" algn="l"/>
                <a:tab pos="1530350" algn="l"/>
                <a:tab pos="2970530" algn="l"/>
                <a:tab pos="4410710" algn="l"/>
              </a:tabLst>
            </a:pPr>
            <a:r>
              <a:rPr lang="zh-CN" altLang="zh-CN" sz="2600" b="1" kern="0" spc="25" dirty="0">
                <a:effectLst/>
                <a:latin typeface="Times New Roman" panose="02020603050405020304" pitchFamily="18" charset="0"/>
                <a:ea typeface="宋体" panose="02010600030101010101" pitchFamily="2" charset="-122"/>
                <a:cs typeface="Times New Roman" panose="02020603050405020304" pitchFamily="18" charset="0"/>
              </a:rPr>
              <a:t>第一节</a:t>
            </a:r>
            <a:r>
              <a:rPr lang="en-US" altLang="zh-CN" sz="2600" b="1" kern="0" spc="25"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600" b="1" kern="100" spc="25" dirty="0">
                <a:effectLst/>
                <a:latin typeface="Times New Roman" panose="02020603050405020304" pitchFamily="18" charset="0"/>
                <a:ea typeface="宋体" panose="02010600030101010101" pitchFamily="2" charset="-122"/>
                <a:cs typeface="Times New Roman" panose="02020603050405020304" pitchFamily="18" charset="0"/>
              </a:rPr>
              <a:t>应用文写作（满分</a:t>
            </a:r>
            <a:r>
              <a:rPr lang="en-US" altLang="zh-CN" sz="2600" b="1" kern="100" spc="25" dirty="0">
                <a:effectLst/>
                <a:latin typeface="Times New Roman" panose="02020603050405020304" pitchFamily="18" charset="0"/>
                <a:ea typeface="宋体" panose="02010600030101010101" pitchFamily="2" charset="-122"/>
                <a:cs typeface="Times New Roman" panose="02020603050405020304" pitchFamily="18" charset="0"/>
              </a:rPr>
              <a:t>15</a:t>
            </a:r>
            <a:r>
              <a:rPr lang="zh-CN" altLang="zh-CN" sz="2600" b="1" kern="100" spc="25" dirty="0">
                <a:effectLst/>
                <a:latin typeface="Times New Roman" panose="02020603050405020304" pitchFamily="18" charset="0"/>
                <a:ea typeface="宋体" panose="02010600030101010101" pitchFamily="2" charset="-122"/>
                <a:cs typeface="Times New Roman" panose="02020603050405020304" pitchFamily="18" charset="0"/>
              </a:rPr>
              <a:t>分）</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浙江金丽衢三市一模</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7970" algn="just">
              <a:lnSpc>
                <a:spcPct val="150000"/>
              </a:lnSpc>
              <a:tabLst>
                <a:tab pos="192405" algn="l"/>
                <a:tab pos="1530350" algn="l"/>
                <a:tab pos="2970530" algn="l"/>
                <a:tab pos="4410710" algn="l"/>
              </a:tabLst>
            </a:pP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假如你是李华</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一周前在某购物</a:t>
            </a:r>
            <a:r>
              <a:rPr lang="zh-CN" altLang="zh-CN" sz="26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网</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站订</a:t>
            </a:r>
            <a:r>
              <a:rPr lang="zh-CN" altLang="zh-CN" sz="26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购</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了一套</a:t>
            </a:r>
            <a:r>
              <a:rPr lang="zh-CN" altLang="zh-CN" sz="26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英文小说</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昨天收到货</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发现少了几本</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并且书本纸张粗糙</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有异味。请你就此事给该网站客服写一封</a:t>
            </a:r>
            <a:r>
              <a:rPr lang="zh-CN" altLang="zh-CN" sz="26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投诉</a:t>
            </a:r>
            <a:r>
              <a:rPr lang="zh-CN"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邮件</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。内容包括</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tabLst>
                <a:tab pos="192405" algn="l"/>
                <a:tab pos="1530350" algn="l"/>
                <a:tab pos="2970530" algn="l"/>
                <a:tab pos="4410710" algn="l"/>
              </a:tabLst>
            </a:pP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投诉的原因</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少货、</a:t>
            </a:r>
            <a:r>
              <a:rPr lang="zh-CN" altLang="zh-CN" sz="26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质量</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差。</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tabLst>
                <a:tab pos="192405" algn="l"/>
                <a:tab pos="1530350" algn="l"/>
                <a:tab pos="2970530" algn="l"/>
                <a:tab pos="4410710" algn="l"/>
              </a:tabLst>
            </a:pP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你的要求。</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tabLst>
                <a:tab pos="192405" algn="l"/>
                <a:tab pos="1530350" algn="l"/>
                <a:tab pos="2970530" algn="l"/>
                <a:tab pos="4410710" algn="l"/>
              </a:tabLst>
            </a:pP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左右。</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401320" algn="just">
              <a:lnSpc>
                <a:spcPct val="150000"/>
              </a:lnSpc>
              <a:tabLst>
                <a:tab pos="192405" algn="l"/>
                <a:tab pos="1530350" algn="l"/>
                <a:tab pos="2970530" algn="l"/>
                <a:tab pos="4410710" algn="l"/>
              </a:tabLst>
            </a:pP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可以适当增加细节，以使行文连贯。</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401320" algn="just">
              <a:lnSpc>
                <a:spcPct val="150000"/>
              </a:lnSpc>
              <a:tabLst>
                <a:tab pos="192405" algn="l"/>
                <a:tab pos="1530350" algn="l"/>
                <a:tab pos="2970530" algn="l"/>
                <a:tab pos="4410710" algn="l"/>
              </a:tabLst>
            </a:pP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开头语和结束语已为你写好。</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p:cNvSpPr txBox="1"/>
          <p:nvPr/>
        </p:nvSpPr>
        <p:spPr>
          <a:xfrm>
            <a:off x="1919536" y="195198"/>
            <a:ext cx="7272808" cy="4924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tabLst>
                <a:tab pos="192405" algn="l"/>
                <a:tab pos="1530350" algn="l"/>
                <a:tab pos="2970530" algn="l"/>
                <a:tab pos="4410710" algn="l"/>
              </a:tabLst>
            </a:pPr>
            <a:r>
              <a:rPr lang="zh-CN" altLang="zh-CN" sz="26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投诉信题型训练</a:t>
            </a:r>
            <a:r>
              <a:rPr lang="en-US" altLang="zh-CN" sz="26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2</a:t>
            </a:r>
            <a:r>
              <a:rPr lang="zh-CN"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6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投诉网购英文小说质量问题</a:t>
            </a:r>
            <a:r>
              <a:rPr lang="zh-CN"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descr="图示&#10;&#10;低可信度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048115" y="1736725"/>
            <a:ext cx="3019425" cy="3931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1000"/>
                                        <p:tgtEl>
                                          <p:spTgt spid="5">
                                            <p:bg/>
                                          </p:spTgt>
                                        </p:tgtEl>
                                      </p:cBhvr>
                                    </p:animEffect>
                                    <p:anim calcmode="lin" valueType="num">
                                      <p:cBhvr>
                                        <p:cTn id="13" dur="1000" fill="hold"/>
                                        <p:tgtEl>
                                          <p:spTgt spid="5">
                                            <p:bg/>
                                          </p:spTgt>
                                        </p:tgtEl>
                                        <p:attrNameLst>
                                          <p:attrName>ppt_x</p:attrName>
                                        </p:attrNameLst>
                                      </p:cBhvr>
                                      <p:tavLst>
                                        <p:tav tm="0">
                                          <p:val>
                                            <p:strVal val="#ppt_x"/>
                                          </p:val>
                                        </p:tav>
                                        <p:tav tm="100000">
                                          <p:val>
                                            <p:strVal val="#ppt_x"/>
                                          </p:val>
                                        </p:tav>
                                      </p:tavLst>
                                    </p:anim>
                                    <p:anim calcmode="lin" valueType="num">
                                      <p:cBhvr>
                                        <p:cTn id="14" dur="1000" fill="hold"/>
                                        <p:tgtEl>
                                          <p:spTgt spid="5">
                                            <p:bg/>
                                          </p:spTgt>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bg/>
                                          </p:spTgt>
                                        </p:tgtEl>
                                        <p:attrNameLst>
                                          <p:attrName>style.visibility</p:attrName>
                                        </p:attrNameLst>
                                      </p:cBhvr>
                                      <p:to>
                                        <p:strVal val="visible"/>
                                      </p:to>
                                    </p:set>
                                    <p:anim calcmode="lin" valueType="num">
                                      <p:cBhvr additive="base">
                                        <p:cTn id="2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3" dur="500" fill="hold"/>
                                        <p:tgtEl>
                                          <p:spTgt spid="3">
                                            <p:bg/>
                                          </p:spTgt>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additive="base">
                                        <p:cTn id="3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additive="base">
                                        <p:cTn id="4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additive="base">
                                        <p:cTn id="5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additive="base">
                                        <p:cTn id="5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additive="base">
                                        <p:cTn id="6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5" grpId="0" animBg="1"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67408" y="1877317"/>
            <a:ext cx="8352928" cy="444006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tabLst>
                <a:tab pos="192405" algn="l"/>
                <a:tab pos="1530350" algn="l"/>
                <a:tab pos="2970530" algn="l"/>
                <a:tab pos="4410710" algn="l"/>
              </a:tabLst>
            </a:pPr>
            <a:r>
              <a:rPr lang="zh-CN"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kern="100" dirty="0">
                <a:solidFill>
                  <a:srgbClr val="0033CC"/>
                </a:solidFill>
                <a:effectLst/>
                <a:latin typeface="Times New Roman" panose="02020603050405020304" pitchFamily="18" charset="0"/>
                <a:ea typeface="宋体" panose="02010600030101010101" pitchFamily="2" charset="-122"/>
                <a:cs typeface="Times New Roman" panose="02020603050405020304" pitchFamily="18" charset="0"/>
              </a:rPr>
              <a:t>写作提示</a:t>
            </a:r>
            <a:r>
              <a:rPr lang="zh-CN"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tabLst>
                <a:tab pos="192405" algn="l"/>
                <a:tab pos="1530350" algn="l"/>
                <a:tab pos="2970530" algn="l"/>
                <a:tab pos="4410710" algn="l"/>
              </a:tabLst>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3200" b="1" u="wavyHeavy" kern="100" dirty="0">
                <a:solidFill>
                  <a:srgbClr val="00B05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投诉信</a:t>
            </a:r>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是比较特殊的</a:t>
            </a:r>
            <a:r>
              <a:rPr lang="zh-CN" altLang="zh-CN" sz="3200" b="1" u="wavyHeavy" kern="100" dirty="0">
                <a:solidFill>
                  <a:srgbClr val="00B05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应用文</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写作时要注意其</a:t>
            </a:r>
            <a:r>
              <a:rPr lang="zh-CN" altLang="zh-CN" sz="3200" b="1" u="wavyHeavy" kern="100" dirty="0">
                <a:solidFill>
                  <a:srgbClr val="00B05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特殊的</a:t>
            </a:r>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表达</a:t>
            </a:r>
            <a:r>
              <a:rPr lang="zh-CN" altLang="zh-CN" sz="3200" b="1" u="wavyHeavy" kern="100" dirty="0">
                <a:solidFill>
                  <a:srgbClr val="00B05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语气</a:t>
            </a:r>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tabLst>
                <a:tab pos="192405" algn="l"/>
                <a:tab pos="1530350" algn="l"/>
                <a:tab pos="2970530" algn="l"/>
                <a:tab pos="4410710" algn="l"/>
              </a:tabLst>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投诉要</a:t>
            </a:r>
            <a:r>
              <a:rPr lang="zh-CN" altLang="zh-CN" sz="3200" b="1" u="wavyHeavy" kern="100" dirty="0">
                <a:solidFill>
                  <a:srgbClr val="00B05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涉及过去</a:t>
            </a:r>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购买东西的</a:t>
            </a:r>
            <a:r>
              <a:rPr lang="zh-CN" altLang="zh-CN" sz="3200" b="1" u="wavyHeavy" kern="100" dirty="0">
                <a:solidFill>
                  <a:srgbClr val="00B05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经历</a:t>
            </a:r>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以及</a:t>
            </a:r>
            <a:r>
              <a:rPr lang="zh-CN" altLang="zh-CN" sz="3200" b="1" u="wavyHeavy" kern="100" dirty="0">
                <a:solidFill>
                  <a:srgbClr val="00B05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现</a:t>
            </a:r>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在的</a:t>
            </a:r>
            <a:r>
              <a:rPr lang="zh-CN" altLang="zh-CN" sz="3200" b="1" u="wavyHeavy" kern="100" dirty="0">
                <a:solidFill>
                  <a:srgbClr val="00B05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状</a:t>
            </a:r>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况和</a:t>
            </a:r>
            <a:r>
              <a:rPr lang="zh-CN" altLang="zh-CN" sz="3200" b="1" u="wavyHeavy" kern="100" dirty="0">
                <a:solidFill>
                  <a:srgbClr val="00B05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未来的要求</a:t>
            </a:r>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等多种语境</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因此注意</a:t>
            </a:r>
            <a:r>
              <a:rPr lang="zh-CN" altLang="zh-CN" sz="3200" b="1" u="wavyHeavy" kern="100" dirty="0">
                <a:solidFill>
                  <a:srgbClr val="00B05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时态的多样性</a:t>
            </a:r>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p:cNvSpPr txBox="1"/>
          <p:nvPr/>
        </p:nvSpPr>
        <p:spPr>
          <a:xfrm>
            <a:off x="1703373" y="260385"/>
            <a:ext cx="72008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tabLst>
                <a:tab pos="192405" algn="l"/>
                <a:tab pos="1530350" algn="l"/>
                <a:tab pos="2970530" algn="l"/>
                <a:tab pos="4410710" algn="l"/>
              </a:tabLst>
            </a:pPr>
            <a:r>
              <a:rPr lang="zh-CN" altLang="zh-CN" sz="32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投诉信</a:t>
            </a:r>
            <a:r>
              <a:rPr lang="en-US" altLang="zh-CN" sz="32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2</a:t>
            </a:r>
            <a:r>
              <a:rPr lang="zh-CN"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投诉网购英文小说质量问题</a:t>
            </a:r>
            <a:r>
              <a:rPr lang="zh-CN"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descr="图示&#10;&#10;中度可信度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336360" y="2257352"/>
            <a:ext cx="2423592" cy="36799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down)">
                                      <p:cBhvr>
                                        <p:cTn id="17" dur="500"/>
                                        <p:tgtEl>
                                          <p:spTgt spid="3">
                                            <p:bg/>
                                          </p:spTgt>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down)">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down)">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down)">
                                      <p:cBhvr>
                                        <p:cTn id="3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5"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59496" y="1746843"/>
            <a:ext cx="9686925" cy="4457700"/>
          </a:xfrm>
          <a:prstGeom prst="rect">
            <a:avLst/>
          </a:prstGeom>
        </p:spPr>
      </p:pic>
      <p:sp>
        <p:nvSpPr>
          <p:cNvPr id="4" name="文本框 3"/>
          <p:cNvSpPr txBox="1"/>
          <p:nvPr/>
        </p:nvSpPr>
        <p:spPr>
          <a:xfrm>
            <a:off x="2112752" y="620688"/>
            <a:ext cx="801569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zh-CN" sz="28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投诉信</a:t>
            </a:r>
            <a:r>
              <a:rPr lang="en-US" altLang="zh-CN" sz="28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2</a:t>
            </a:r>
            <a:r>
              <a:rPr lang="zh-CN" altLang="en-US" sz="28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思维导图</a:t>
            </a:r>
            <a:r>
              <a:rPr lang="zh-CN"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投诉网购英文小说质量问题</a:t>
            </a:r>
            <a:r>
              <a:rPr lang="zh-CN"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9376" y="1723591"/>
            <a:ext cx="11449272" cy="449353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tabLst>
                <a:tab pos="192405" algn="l"/>
                <a:tab pos="1530350" algn="l"/>
                <a:tab pos="2970530" algn="l"/>
                <a:tab pos="4410710" algn="l"/>
              </a:tabLst>
            </a:pP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0"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600" b="1" kern="0"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Writing Sample</a:t>
            </a:r>
            <a:r>
              <a:rPr lang="zh-CN" altLang="zh-CN" sz="2600" b="1" kern="0"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One possible version:</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tabLst>
                <a:tab pos="192405" algn="l"/>
                <a:tab pos="1530350" algn="l"/>
                <a:tab pos="2970530" algn="l"/>
                <a:tab pos="4410710" algn="l"/>
              </a:tabLst>
            </a:pP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To whom it may concern</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7970" algn="just">
              <a:tabLst>
                <a:tab pos="192405" algn="l"/>
                <a:tab pos="1530350" algn="l"/>
                <a:tab pos="2970530" algn="l"/>
                <a:tab pos="4410710" algn="l"/>
              </a:tabLst>
            </a:pPr>
            <a:r>
              <a:rPr lang="en-US" altLang="zh-CN" sz="26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 am writing to complain about</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the English novels I bought on your website a week ago. When I received the package yesterday, I found you </a:t>
            </a:r>
            <a:r>
              <a:rPr lang="en-US" altLang="zh-CN" sz="26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didn’t send me a full set</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Worse still</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the rough paper and the terrible smell from the books make me sick.</a:t>
            </a:r>
            <a:r>
              <a:rPr lang="en-US" altLang="zh-CN" sz="26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I am really disappointed about it</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I’d like you to </a:t>
            </a:r>
            <a:r>
              <a:rPr lang="en-US" altLang="zh-CN" sz="26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make it up</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by sending me a full new set </a:t>
            </a:r>
            <a:r>
              <a:rPr lang="en-US" altLang="zh-CN" sz="26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of good quality.</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If this requirement can’t be met</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the </a:t>
            </a:r>
            <a:r>
              <a:rPr lang="en-US" altLang="zh-CN" sz="26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refund</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u="sng" kern="100" dirty="0">
                <a:effectLst/>
                <a:latin typeface="Times New Roman" panose="02020603050405020304" pitchFamily="18" charset="0"/>
                <a:ea typeface="宋体" panose="02010600030101010101" pitchFamily="2" charset="-122"/>
                <a:cs typeface="Times New Roman" panose="02020603050405020304" pitchFamily="18" charset="0"/>
              </a:rPr>
              <a:t>is acceptable</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to me. I hope to get your reply as soon as possible.</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algn="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kern="100" dirty="0">
                <a:effectLst/>
                <a:latin typeface="Times New Roman" panose="02020603050405020304" pitchFamily="18" charset="0"/>
                <a:ea typeface="华文隶书" panose="02010800040101010101" pitchFamily="2" charset="-122"/>
                <a:cs typeface="Times New Roman" panose="02020603050405020304" pitchFamily="18" charset="0"/>
              </a:rPr>
              <a:t>Sincerely yours</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algn="r"/>
            <a:r>
              <a:rPr lang="en-US" altLang="zh-CN" sz="2600" b="1" kern="100" dirty="0">
                <a:effectLst/>
                <a:latin typeface="Times New Roman" panose="02020603050405020304" pitchFamily="18" charset="0"/>
                <a:ea typeface="华文隶书" panose="02010800040101010101" pitchFamily="2" charset="-122"/>
                <a:cs typeface="Times New Roman" panose="02020603050405020304" pitchFamily="18" charset="0"/>
              </a:rPr>
              <a:t>                                                           </a:t>
            </a:r>
            <a:r>
              <a:rPr lang="en-US" altLang="zh-CN" sz="2600" b="1" kern="100" dirty="0" err="1">
                <a:effectLst/>
                <a:latin typeface="Times New Roman" panose="02020603050405020304" pitchFamily="18" charset="0"/>
                <a:ea typeface="华文隶书" panose="02010800040101010101" pitchFamily="2" charset="-122"/>
                <a:cs typeface="Times New Roman" panose="02020603050405020304" pitchFamily="18" charset="0"/>
              </a:rPr>
              <a:t>LiHua</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p:cNvSpPr txBox="1"/>
          <p:nvPr/>
        </p:nvSpPr>
        <p:spPr>
          <a:xfrm>
            <a:off x="1703177" y="260643"/>
            <a:ext cx="703381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zh-CN" sz="28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投诉信</a:t>
            </a:r>
            <a:r>
              <a:rPr lang="en-US" altLang="zh-CN" sz="28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2</a:t>
            </a:r>
            <a:r>
              <a:rPr lang="zh-CN" altLang="en-US" sz="28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范文</a:t>
            </a:r>
            <a:r>
              <a:rPr lang="zh-CN"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投诉网购英文小说质量问题</a:t>
            </a:r>
            <a:r>
              <a:rPr lang="zh-CN"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randombar(horizontal)">
                                      <p:cBhvr>
                                        <p:cTn id="18" dur="500"/>
                                        <p:tgtEl>
                                          <p:spTgt spid="3">
                                            <p:bg/>
                                          </p:spTgt>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5"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6033" y="1052736"/>
            <a:ext cx="11666984" cy="51891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tabLst>
                <a:tab pos="192405" algn="l"/>
                <a:tab pos="1530350" algn="l"/>
                <a:tab pos="2970530" algn="l"/>
                <a:tab pos="4410710" algn="l"/>
              </a:tabLst>
            </a:pPr>
            <a:r>
              <a:rPr lang="zh-CN"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第一节</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spc="25" dirty="0">
                <a:effectLst/>
                <a:latin typeface="Times New Roman" panose="02020603050405020304" pitchFamily="18" charset="0"/>
                <a:ea typeface="宋体" panose="02010600030101010101" pitchFamily="2" charset="-122"/>
                <a:cs typeface="Times New Roman" panose="02020603050405020304" pitchFamily="18" charset="0"/>
              </a:rPr>
              <a:t>应用文写作（满分</a:t>
            </a:r>
            <a:r>
              <a:rPr lang="en-US" altLang="zh-CN" sz="2800" b="1" kern="100" spc="25" dirty="0">
                <a:effectLst/>
                <a:latin typeface="Times New Roman" panose="02020603050405020304" pitchFamily="18" charset="0"/>
                <a:ea typeface="宋体" panose="02010600030101010101" pitchFamily="2" charset="-122"/>
                <a:cs typeface="Times New Roman" panose="02020603050405020304" pitchFamily="18" charset="0"/>
              </a:rPr>
              <a:t>15</a:t>
            </a:r>
            <a:r>
              <a:rPr lang="zh-CN" altLang="zh-CN" sz="2800" b="1" kern="100" spc="25" dirty="0">
                <a:effectLst/>
                <a:latin typeface="Times New Roman" panose="02020603050405020304" pitchFamily="18" charset="0"/>
                <a:ea typeface="宋体" panose="02010600030101010101" pitchFamily="2" charset="-122"/>
                <a:cs typeface="Times New Roman" panose="02020603050405020304" pitchFamily="18" charset="0"/>
              </a:rPr>
              <a:t>分）</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tabLst>
                <a:tab pos="192405" algn="l"/>
                <a:tab pos="1530350" algn="l"/>
                <a:tab pos="2970530" algn="l"/>
                <a:tab pos="4410710" algn="l"/>
              </a:tabLst>
            </a:pPr>
            <a:r>
              <a:rPr lang="en-US" altLang="zh-CN" sz="2800" b="1" kern="100" spc="25"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假定你是李华，昨天你乘飞机去伦敦，经历了一次不愉快的旅途，对</a:t>
            </a:r>
            <a:r>
              <a:rPr lang="zh-CN" altLang="zh-CN" sz="2800" b="1" u="wavyHeavy" kern="100" dirty="0">
                <a:solidFill>
                  <a:srgbClr val="00B050"/>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航空公司</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的</a:t>
            </a:r>
            <a:r>
              <a:rPr lang="zh-CN" altLang="zh-CN" sz="2800" b="1" u="wavyHeavy" kern="100" dirty="0">
                <a:solidFill>
                  <a:srgbClr val="00B050"/>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服务</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非常</a:t>
            </a:r>
            <a:r>
              <a:rPr lang="zh-CN" altLang="zh-CN" sz="2800" b="1" u="wavyHeavy" kern="100" dirty="0">
                <a:solidFill>
                  <a:srgbClr val="00B050"/>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不满意</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。请你给航空公司写一封</a:t>
            </a:r>
            <a:r>
              <a:rPr lang="zh-CN" altLang="zh-CN" sz="2800" b="1" u="wavyHeavy" kern="100" dirty="0">
                <a:solidFill>
                  <a:srgbClr val="00B050"/>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投诉</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信。要点如下：</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tabLst>
                <a:tab pos="192405" algn="l"/>
                <a:tab pos="1530350" algn="l"/>
                <a:tab pos="2970530" algn="l"/>
                <a:tab pos="4410710" algn="l"/>
              </a:tabLst>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反映的问题：行李箱丢失，</a:t>
            </a:r>
            <a:r>
              <a:rPr lang="zh-CN" altLang="zh-CN" sz="2800" b="1" u="wavyHeavy" kern="100" dirty="0">
                <a:solidFill>
                  <a:srgbClr val="00B050"/>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航班</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延误，航空</a:t>
            </a:r>
            <a:r>
              <a:rPr lang="zh-CN" altLang="zh-CN" sz="2800" b="1" u="wavyHeavy" kern="100" dirty="0">
                <a:solidFill>
                  <a:srgbClr val="00B050"/>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食品</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差，服务员</a:t>
            </a:r>
            <a:r>
              <a:rPr lang="zh-CN" altLang="zh-CN" sz="2800" b="1" u="wavyHeavy" kern="100" dirty="0">
                <a:solidFill>
                  <a:srgbClr val="00B050"/>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态度</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粗鲁。</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tabLst>
                <a:tab pos="192405" algn="l"/>
                <a:tab pos="1530350" algn="l"/>
                <a:tab pos="2970530" algn="l"/>
                <a:tab pos="4410710" algn="l"/>
              </a:tabLst>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要求：</a:t>
            </a:r>
            <a:r>
              <a:rPr lang="zh-CN" altLang="zh-CN" sz="2800" b="1" u="wavyHeavy" kern="100" dirty="0">
                <a:solidFill>
                  <a:srgbClr val="00B050"/>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改进</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并妥善</a:t>
            </a:r>
            <a:r>
              <a:rPr lang="zh-CN" altLang="zh-CN" sz="2800" b="1" u="wavyHeavy" kern="100" dirty="0">
                <a:solidFill>
                  <a:srgbClr val="00B050"/>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解决</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tabLst>
                <a:tab pos="192405" algn="l"/>
                <a:tab pos="1530350" algn="l"/>
                <a:tab pos="2970530" algn="l"/>
                <a:tab pos="4410710" algn="l"/>
              </a:tabLst>
            </a:pP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左右。</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401320" algn="just">
              <a:lnSpc>
                <a:spcPct val="150000"/>
              </a:lnSpc>
              <a:tabLst>
                <a:tab pos="192405" algn="l"/>
                <a:tab pos="1530350" algn="l"/>
                <a:tab pos="2970530" algn="l"/>
                <a:tab pos="4410710" algn="l"/>
              </a:tabLst>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可以适当增加细节，以使行文连贯。</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401320" algn="just">
              <a:lnSpc>
                <a:spcPct val="150000"/>
              </a:lnSpc>
              <a:tabLst>
                <a:tab pos="192405" algn="l"/>
                <a:tab pos="1530350" algn="l"/>
                <a:tab pos="2970530" algn="l"/>
                <a:tab pos="4410710" algn="l"/>
              </a:tabLst>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开头语和结束语已为你写好。</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p:cNvSpPr txBox="1"/>
          <p:nvPr/>
        </p:nvSpPr>
        <p:spPr>
          <a:xfrm>
            <a:off x="1847528" y="130095"/>
            <a:ext cx="667377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tabLst>
                <a:tab pos="192405" algn="l"/>
                <a:tab pos="1530350" algn="l"/>
                <a:tab pos="2970530" algn="l"/>
                <a:tab pos="4410710" algn="l"/>
              </a:tabLst>
            </a:pPr>
            <a:r>
              <a:rPr lang="zh-CN" altLang="zh-CN" sz="28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投诉信题型训练</a:t>
            </a:r>
            <a:r>
              <a:rPr lang="en-US" altLang="zh-CN" sz="28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3</a:t>
            </a:r>
            <a:r>
              <a:rPr lang="zh-CN"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投诉航班糟糕的服务</a:t>
            </a:r>
            <a:r>
              <a:rPr lang="zh-CN"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descr="飞机在飞行&#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752184" y="4249426"/>
            <a:ext cx="4371846" cy="19818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 calcmode="lin" valueType="num">
                                      <p:cBhvr additive="base">
                                        <p:cTn id="2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3">
                                            <p:bg/>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additive="base">
                                        <p:cTn id="3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additive="base">
                                        <p:cTn id="4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additive="base">
                                        <p:cTn id="4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additive="base">
                                        <p:cTn id="5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 calcmode="lin" valueType="num">
                                      <p:cBhvr additive="base">
                                        <p:cTn id="5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 calcmode="lin" valueType="num">
                                      <p:cBhvr additive="base">
                                        <p:cTn id="6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79425" y="2613660"/>
            <a:ext cx="4073525" cy="1476375"/>
          </a:xfrm>
          <a:prstGeom prst="rect">
            <a:avLst/>
          </a:prstGeom>
          <a:noFill/>
          <a:extLst>
            <a:ext uri="{909E8E84-426E-40DD-AFC4-6F175D3DCCD1}">
              <a14:hiddenFill xmlns:a14="http://schemas.microsoft.com/office/drawing/2010/main">
                <a:solidFill>
                  <a:schemeClr val="accent1"/>
                </a:solidFill>
              </a14:hiddenFill>
            </a:ext>
          </a:extLst>
        </p:spPr>
        <p:style>
          <a:lnRef idx="3">
            <a:schemeClr val="lt1"/>
          </a:lnRef>
          <a:fillRef idx="1">
            <a:schemeClr val="accent1"/>
          </a:fillRef>
          <a:effectRef idx="1">
            <a:schemeClr val="accent1"/>
          </a:effectRef>
          <a:fontRef idx="minor">
            <a:schemeClr val="lt1"/>
          </a:fontRef>
        </p:style>
        <p:txBody>
          <a:bodyPr wrap="square">
            <a:spAutoFit/>
          </a:bodyPr>
          <a:lstStyle/>
          <a:p>
            <a:pPr lvl="0" algn="just">
              <a:lnSpc>
                <a:spcPct val="150000"/>
              </a:lnSpc>
            </a:pPr>
            <a:r>
              <a:rPr lang="en-US" altLang="zh-CN" sz="20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5. write an appropriate letter of Complaint, especially pay attention to the tone and language. </a:t>
            </a:r>
            <a:endParaRPr lang="en-US" altLang="zh-CN" sz="20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1902844" y="117831"/>
            <a:ext cx="8435275" cy="97167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marR="0" lvl="0" indent="-342900" algn="just" defTabSz="914400" rtl="0" eaLnBrk="1" fontAlgn="auto" latinLnBrk="0" hangingPunct="1">
              <a:lnSpc>
                <a:spcPct val="150000"/>
              </a:lnSpc>
              <a:spcBef>
                <a:spcPts val="0"/>
              </a:spcBef>
              <a:spcAft>
                <a:spcPts val="0"/>
              </a:spcAft>
              <a:buClr>
                <a:srgbClr val="FF0000"/>
              </a:buClr>
              <a:buSzTx/>
              <a:buFont typeface="Wingdings" panose="05000000000000000000" pitchFamily="2" charset="2"/>
              <a:buChar char=""/>
              <a:defRPr/>
            </a:pPr>
            <a:r>
              <a:rPr kumimoji="0" lang="zh-CN" altLang="zh-CN" sz="20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学习目标：</a:t>
            </a:r>
            <a:r>
              <a:rPr kumimoji="0" lang="zh-CN" altLang="zh-CN" sz="2000" b="1"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altLang="zh-CN" sz="2000" b="1" i="0" u="none" strike="noStrike" kern="1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Times New Roman" panose="02020603050405020304" pitchFamily="18" charset="0"/>
              </a:rPr>
              <a:t>Learning Goals</a:t>
            </a:r>
            <a:endParaRPr kumimoji="0" lang="en-US" altLang="zh-CN" sz="2000" b="1" i="0" u="none" strike="noStrike" kern="1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50000"/>
              </a:lnSpc>
              <a:buClr>
                <a:srgbClr val="FF0000"/>
              </a:buClr>
              <a:buFont typeface="Wingdings" panose="05000000000000000000" pitchFamily="2" charset="2"/>
              <a:buChar char=""/>
              <a:defRPr/>
            </a:pPr>
            <a:r>
              <a:rPr lang="en-US" altLang="zh-CN" sz="2000" b="1" kern="100" dirty="0">
                <a:latin typeface="Academy Engraved LET" pitchFamily="2" charset="0"/>
                <a:ea typeface="宋体" panose="02010600030101010101" pitchFamily="2" charset="-122"/>
                <a:cs typeface="Times New Roman" panose="02020603050405020304" pitchFamily="18" charset="0"/>
              </a:rPr>
              <a:t>After learning this lesson, students will</a:t>
            </a:r>
            <a:endParaRPr kumimoji="0" lang="zh-CN" altLang="zh-CN" sz="2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grpSp>
        <p:nvGrpSpPr>
          <p:cNvPr id="4" name="Group 2"/>
          <p:cNvGrpSpPr/>
          <p:nvPr/>
        </p:nvGrpSpPr>
        <p:grpSpPr>
          <a:xfrm>
            <a:off x="4367808" y="2348880"/>
            <a:ext cx="3256441" cy="3299065"/>
            <a:chOff x="4269622" y="2043241"/>
            <a:chExt cx="3638469" cy="3686144"/>
          </a:xfrm>
        </p:grpSpPr>
        <p:sp>
          <p:nvSpPr>
            <p:cNvPr id="5" name="1"/>
            <p:cNvSpPr/>
            <p:nvPr/>
          </p:nvSpPr>
          <p:spPr bwMode="auto">
            <a:xfrm flipH="1">
              <a:off x="6336244" y="4124595"/>
              <a:ext cx="1543610" cy="1454194"/>
            </a:xfrm>
            <a:custGeom>
              <a:avLst/>
              <a:gdLst/>
              <a:ahLst/>
              <a:cxnLst>
                <a:cxn ang="0">
                  <a:pos x="271" y="184"/>
                </a:cxn>
                <a:cxn ang="0">
                  <a:pos x="108" y="0"/>
                </a:cxn>
                <a:cxn ang="0">
                  <a:pos x="0" y="21"/>
                </a:cxn>
                <a:cxn ang="0">
                  <a:pos x="237" y="289"/>
                </a:cxn>
                <a:cxn ang="0">
                  <a:pos x="307" y="254"/>
                </a:cxn>
                <a:cxn ang="0">
                  <a:pos x="271" y="184"/>
                </a:cxn>
              </a:cxnLst>
              <a:rect l="0" t="0" r="r" b="b"/>
              <a:pathLst>
                <a:path w="307" h="289">
                  <a:moveTo>
                    <a:pt x="271" y="184"/>
                  </a:moveTo>
                  <a:cubicBezTo>
                    <a:pt x="184" y="156"/>
                    <a:pt x="125" y="84"/>
                    <a:pt x="108" y="0"/>
                  </a:cubicBezTo>
                  <a:cubicBezTo>
                    <a:pt x="0" y="21"/>
                    <a:pt x="0" y="21"/>
                    <a:pt x="0" y="21"/>
                  </a:cubicBezTo>
                  <a:cubicBezTo>
                    <a:pt x="24" y="143"/>
                    <a:pt x="111" y="248"/>
                    <a:pt x="237" y="289"/>
                  </a:cubicBezTo>
                  <a:cubicBezTo>
                    <a:pt x="307" y="254"/>
                    <a:pt x="307" y="254"/>
                    <a:pt x="307" y="254"/>
                  </a:cubicBezTo>
                  <a:lnTo>
                    <a:pt x="271" y="184"/>
                  </a:lnTo>
                  <a:close/>
                </a:path>
              </a:pathLst>
            </a:custGeom>
            <a:solidFill>
              <a:srgbClr val="FE7F8D"/>
            </a:solidFill>
            <a:ln w="9525">
              <a:noFill/>
              <a:round/>
            </a:ln>
          </p:spPr>
          <p:txBody>
            <a:bodyPr anchor="ctr"/>
            <a:lstStyle/>
            <a:p>
              <a:pPr algn="ctr" fontAlgn="auto">
                <a:spcBef>
                  <a:spcPct val="0"/>
                </a:spcBef>
                <a:spcAft>
                  <a:spcPct val="0"/>
                </a:spcAft>
                <a:defRPr/>
              </a:pPr>
              <a:endParaRPr sz="1705" kern="0">
                <a:solidFill>
                  <a:prstClr val="black"/>
                </a:solidFill>
                <a:latin typeface="+mn-lt"/>
                <a:ea typeface="+mn-ea"/>
                <a:cs typeface="+mn-ea"/>
                <a:sym typeface="+mn-lt"/>
              </a:endParaRPr>
            </a:p>
          </p:txBody>
        </p:sp>
        <p:sp>
          <p:nvSpPr>
            <p:cNvPr id="7" name="1"/>
            <p:cNvSpPr/>
            <p:nvPr/>
          </p:nvSpPr>
          <p:spPr bwMode="auto">
            <a:xfrm flipH="1">
              <a:off x="4707925" y="4548146"/>
              <a:ext cx="1647144" cy="1181239"/>
            </a:xfrm>
            <a:custGeom>
              <a:avLst/>
              <a:gdLst/>
              <a:ahLst/>
              <a:cxnLst>
                <a:cxn ang="0">
                  <a:pos x="316" y="0"/>
                </a:cxn>
                <a:cxn ang="0">
                  <a:pos x="239" y="12"/>
                </a:cxn>
                <a:cxn ang="0">
                  <a:pos x="14" y="110"/>
                </a:cxn>
                <a:cxn ang="0">
                  <a:pos x="0" y="220"/>
                </a:cxn>
                <a:cxn ang="0">
                  <a:pos x="328" y="77"/>
                </a:cxn>
                <a:cxn ang="0">
                  <a:pos x="316" y="0"/>
                </a:cxn>
              </a:cxnLst>
              <a:rect l="0" t="0" r="r" b="b"/>
              <a:pathLst>
                <a:path w="328" h="235">
                  <a:moveTo>
                    <a:pt x="316" y="0"/>
                  </a:moveTo>
                  <a:cubicBezTo>
                    <a:pt x="239" y="12"/>
                    <a:pt x="239" y="12"/>
                    <a:pt x="239" y="12"/>
                  </a:cubicBezTo>
                  <a:cubicBezTo>
                    <a:pt x="186" y="86"/>
                    <a:pt x="98" y="121"/>
                    <a:pt x="14" y="110"/>
                  </a:cubicBezTo>
                  <a:cubicBezTo>
                    <a:pt x="0" y="220"/>
                    <a:pt x="0" y="220"/>
                    <a:pt x="0" y="220"/>
                  </a:cubicBezTo>
                  <a:cubicBezTo>
                    <a:pt x="123" y="235"/>
                    <a:pt x="250" y="184"/>
                    <a:pt x="328" y="77"/>
                  </a:cubicBezTo>
                  <a:lnTo>
                    <a:pt x="316" y="0"/>
                  </a:lnTo>
                  <a:close/>
                </a:path>
              </a:pathLst>
            </a:custGeom>
            <a:solidFill>
              <a:srgbClr val="FE7F8D"/>
            </a:solidFill>
            <a:ln w="9525">
              <a:noFill/>
              <a:round/>
            </a:ln>
          </p:spPr>
          <p:txBody>
            <a:bodyPr anchor="ctr"/>
            <a:lstStyle/>
            <a:p>
              <a:pPr algn="ctr" fontAlgn="auto">
                <a:spcBef>
                  <a:spcPct val="0"/>
                </a:spcBef>
                <a:spcAft>
                  <a:spcPct val="0"/>
                </a:spcAft>
                <a:defRPr/>
              </a:pPr>
              <a:endParaRPr sz="1705" kern="0">
                <a:solidFill>
                  <a:prstClr val="black"/>
                </a:solidFill>
                <a:latin typeface="+mn-lt"/>
                <a:ea typeface="+mn-ea"/>
                <a:cs typeface="+mn-ea"/>
                <a:sym typeface="+mn-lt"/>
              </a:endParaRPr>
            </a:p>
          </p:txBody>
        </p:sp>
        <p:sp>
          <p:nvSpPr>
            <p:cNvPr id="8" name="1"/>
            <p:cNvSpPr/>
            <p:nvPr/>
          </p:nvSpPr>
          <p:spPr bwMode="auto">
            <a:xfrm flipH="1">
              <a:off x="4269622" y="2784879"/>
              <a:ext cx="884751" cy="1854213"/>
            </a:xfrm>
            <a:custGeom>
              <a:avLst/>
              <a:gdLst/>
              <a:ahLst/>
              <a:cxnLst>
                <a:cxn ang="0">
                  <a:pos x="89" y="13"/>
                </a:cxn>
                <a:cxn ang="0">
                  <a:pos x="12" y="0"/>
                </a:cxn>
                <a:cxn ang="0">
                  <a:pos x="0" y="77"/>
                </a:cxn>
                <a:cxn ang="0">
                  <a:pos x="24" y="322"/>
                </a:cxn>
                <a:cxn ang="0">
                  <a:pos x="124" y="369"/>
                </a:cxn>
                <a:cxn ang="0">
                  <a:pos x="89" y="13"/>
                </a:cxn>
              </a:cxnLst>
              <a:rect l="0" t="0" r="r" b="b"/>
              <a:pathLst>
                <a:path w="176" h="369">
                  <a:moveTo>
                    <a:pt x="89" y="13"/>
                  </a:moveTo>
                  <a:cubicBezTo>
                    <a:pt x="12" y="0"/>
                    <a:pt x="12" y="0"/>
                    <a:pt x="12" y="0"/>
                  </a:cubicBezTo>
                  <a:cubicBezTo>
                    <a:pt x="0" y="77"/>
                    <a:pt x="0" y="77"/>
                    <a:pt x="0" y="77"/>
                  </a:cubicBezTo>
                  <a:cubicBezTo>
                    <a:pt x="54" y="151"/>
                    <a:pt x="60" y="245"/>
                    <a:pt x="24" y="322"/>
                  </a:cubicBezTo>
                  <a:cubicBezTo>
                    <a:pt x="124" y="369"/>
                    <a:pt x="124" y="369"/>
                    <a:pt x="124" y="369"/>
                  </a:cubicBezTo>
                  <a:cubicBezTo>
                    <a:pt x="176" y="256"/>
                    <a:pt x="167" y="120"/>
                    <a:pt x="89" y="13"/>
                  </a:cubicBezTo>
                  <a:close/>
                </a:path>
              </a:pathLst>
            </a:custGeom>
            <a:solidFill>
              <a:srgbClr val="FE7F8D"/>
            </a:solidFill>
            <a:ln w="9525">
              <a:noFill/>
              <a:round/>
            </a:ln>
          </p:spPr>
          <p:txBody>
            <a:bodyPr anchor="ctr"/>
            <a:lstStyle/>
            <a:p>
              <a:pPr algn="ctr" fontAlgn="auto">
                <a:spcBef>
                  <a:spcPct val="0"/>
                </a:spcBef>
                <a:spcAft>
                  <a:spcPct val="0"/>
                </a:spcAft>
                <a:defRPr/>
              </a:pPr>
              <a:endParaRPr sz="1705" kern="0">
                <a:solidFill>
                  <a:prstClr val="black"/>
                </a:solidFill>
                <a:latin typeface="+mn-lt"/>
                <a:ea typeface="+mn-ea"/>
                <a:cs typeface="+mn-ea"/>
                <a:sym typeface="+mn-lt"/>
              </a:endParaRPr>
            </a:p>
          </p:txBody>
        </p:sp>
        <p:sp>
          <p:nvSpPr>
            <p:cNvPr id="9" name="1"/>
            <p:cNvSpPr/>
            <p:nvPr/>
          </p:nvSpPr>
          <p:spPr bwMode="auto">
            <a:xfrm flipH="1">
              <a:off x="4929111" y="2119785"/>
              <a:ext cx="1934219" cy="884751"/>
            </a:xfrm>
            <a:custGeom>
              <a:avLst/>
              <a:gdLst/>
              <a:ahLst/>
              <a:cxnLst>
                <a:cxn ang="0">
                  <a:pos x="144" y="0"/>
                </a:cxn>
                <a:cxn ang="0">
                  <a:pos x="35" y="17"/>
                </a:cxn>
                <a:cxn ang="0">
                  <a:pos x="0" y="87"/>
                </a:cxn>
                <a:cxn ang="0">
                  <a:pos x="69" y="122"/>
                </a:cxn>
                <a:cxn ang="0">
                  <a:pos x="144" y="110"/>
                </a:cxn>
                <a:cxn ang="0">
                  <a:pos x="309" y="176"/>
                </a:cxn>
                <a:cxn ang="0">
                  <a:pos x="385" y="95"/>
                </a:cxn>
                <a:cxn ang="0">
                  <a:pos x="144" y="0"/>
                </a:cxn>
              </a:cxnLst>
              <a:rect l="0" t="0" r="r" b="b"/>
              <a:pathLst>
                <a:path w="385" h="176">
                  <a:moveTo>
                    <a:pt x="144" y="0"/>
                  </a:moveTo>
                  <a:cubicBezTo>
                    <a:pt x="108" y="0"/>
                    <a:pt x="71" y="6"/>
                    <a:pt x="35" y="17"/>
                  </a:cubicBezTo>
                  <a:cubicBezTo>
                    <a:pt x="0" y="87"/>
                    <a:pt x="0" y="87"/>
                    <a:pt x="0" y="87"/>
                  </a:cubicBezTo>
                  <a:cubicBezTo>
                    <a:pt x="69" y="122"/>
                    <a:pt x="69" y="122"/>
                    <a:pt x="69" y="122"/>
                  </a:cubicBezTo>
                  <a:cubicBezTo>
                    <a:pt x="94" y="114"/>
                    <a:pt x="119" y="110"/>
                    <a:pt x="144" y="110"/>
                  </a:cubicBezTo>
                  <a:cubicBezTo>
                    <a:pt x="206" y="110"/>
                    <a:pt x="265" y="134"/>
                    <a:pt x="309" y="176"/>
                  </a:cubicBezTo>
                  <a:cubicBezTo>
                    <a:pt x="385" y="95"/>
                    <a:pt x="385" y="95"/>
                    <a:pt x="385" y="95"/>
                  </a:cubicBezTo>
                  <a:cubicBezTo>
                    <a:pt x="320" y="35"/>
                    <a:pt x="234" y="0"/>
                    <a:pt x="144" y="0"/>
                  </a:cubicBezTo>
                  <a:close/>
                </a:path>
              </a:pathLst>
            </a:custGeom>
            <a:solidFill>
              <a:srgbClr val="FE7F8D"/>
            </a:solidFill>
            <a:ln w="9525">
              <a:noFill/>
              <a:round/>
            </a:ln>
          </p:spPr>
          <p:txBody>
            <a:bodyPr anchor="ctr"/>
            <a:lstStyle/>
            <a:p>
              <a:pPr algn="ctr" fontAlgn="auto">
                <a:spcBef>
                  <a:spcPct val="0"/>
                </a:spcBef>
                <a:spcAft>
                  <a:spcPct val="0"/>
                </a:spcAft>
                <a:defRPr/>
              </a:pPr>
              <a:endParaRPr sz="1705" kern="0">
                <a:solidFill>
                  <a:prstClr val="black"/>
                </a:solidFill>
                <a:latin typeface="+mn-lt"/>
                <a:ea typeface="+mn-ea"/>
                <a:cs typeface="+mn-ea"/>
                <a:sym typeface="+mn-lt"/>
              </a:endParaRPr>
            </a:p>
          </p:txBody>
        </p:sp>
        <p:sp>
          <p:nvSpPr>
            <p:cNvPr id="10" name="1"/>
            <p:cNvSpPr/>
            <p:nvPr/>
          </p:nvSpPr>
          <p:spPr bwMode="auto">
            <a:xfrm flipH="1">
              <a:off x="6726852" y="2340971"/>
              <a:ext cx="1181239" cy="1830683"/>
            </a:xfrm>
            <a:custGeom>
              <a:avLst/>
              <a:gdLst/>
              <a:ahLst/>
              <a:cxnLst>
                <a:cxn ang="0">
                  <a:pos x="0" y="309"/>
                </a:cxn>
                <a:cxn ang="0">
                  <a:pos x="55" y="364"/>
                </a:cxn>
                <a:cxn ang="0">
                  <a:pos x="110" y="309"/>
                </a:cxn>
                <a:cxn ang="0">
                  <a:pos x="235" y="97"/>
                </a:cxn>
                <a:cxn ang="0">
                  <a:pos x="181" y="0"/>
                </a:cxn>
                <a:cxn ang="0">
                  <a:pos x="0" y="309"/>
                </a:cxn>
              </a:cxnLst>
              <a:rect l="0" t="0" r="r" b="b"/>
              <a:pathLst>
                <a:path w="235" h="364">
                  <a:moveTo>
                    <a:pt x="0" y="309"/>
                  </a:moveTo>
                  <a:cubicBezTo>
                    <a:pt x="55" y="364"/>
                    <a:pt x="55" y="364"/>
                    <a:pt x="55" y="364"/>
                  </a:cubicBezTo>
                  <a:cubicBezTo>
                    <a:pt x="110" y="309"/>
                    <a:pt x="110" y="309"/>
                    <a:pt x="110" y="309"/>
                  </a:cubicBezTo>
                  <a:cubicBezTo>
                    <a:pt x="110" y="218"/>
                    <a:pt x="160" y="138"/>
                    <a:pt x="235" y="97"/>
                  </a:cubicBezTo>
                  <a:cubicBezTo>
                    <a:pt x="181" y="0"/>
                    <a:pt x="181" y="0"/>
                    <a:pt x="181" y="0"/>
                  </a:cubicBezTo>
                  <a:cubicBezTo>
                    <a:pt x="73" y="61"/>
                    <a:pt x="0" y="176"/>
                    <a:pt x="0" y="309"/>
                  </a:cubicBezTo>
                  <a:close/>
                </a:path>
              </a:pathLst>
            </a:custGeom>
            <a:solidFill>
              <a:srgbClr val="FE7F8D"/>
            </a:solidFill>
            <a:ln w="9525">
              <a:noFill/>
              <a:round/>
            </a:ln>
          </p:spPr>
          <p:txBody>
            <a:bodyPr anchor="ctr"/>
            <a:lstStyle/>
            <a:p>
              <a:pPr algn="ctr" fontAlgn="auto">
                <a:spcBef>
                  <a:spcPct val="0"/>
                </a:spcBef>
                <a:spcAft>
                  <a:spcPct val="0"/>
                </a:spcAft>
                <a:defRPr/>
              </a:pPr>
              <a:endParaRPr sz="1705" kern="0">
                <a:solidFill>
                  <a:prstClr val="black"/>
                </a:solidFill>
                <a:latin typeface="+mn-lt"/>
                <a:ea typeface="+mn-ea"/>
                <a:cs typeface="+mn-ea"/>
                <a:sym typeface="+mn-lt"/>
              </a:endParaRPr>
            </a:p>
          </p:txBody>
        </p:sp>
        <p:sp>
          <p:nvSpPr>
            <p:cNvPr id="11" name="1"/>
            <p:cNvSpPr/>
            <p:nvPr/>
          </p:nvSpPr>
          <p:spPr bwMode="auto">
            <a:xfrm>
              <a:off x="5486390" y="2043241"/>
              <a:ext cx="741520" cy="741520"/>
            </a:xfrm>
            <a:prstGeom prst="ellipse">
              <a:avLst/>
            </a:prstGeom>
            <a:solidFill>
              <a:srgbClr val="FE7F8D"/>
            </a:solidFill>
            <a:ln w="28575">
              <a:solidFill>
                <a:sysClr val="window" lastClr="FFFFFF"/>
              </a:solidFill>
              <a:round/>
            </a:ln>
            <a:effectLst/>
          </p:spPr>
          <p:txBody>
            <a:bodyPr vert="horz" wrap="none" lIns="86698" tIns="43349" rIns="86698" bIns="43349" anchor="ctr" anchorCtr="1" compatLnSpc="1">
              <a:normAutofit/>
            </a:bodyPr>
            <a:lstStyle/>
            <a:p>
              <a:pPr algn="ctr" fontAlgn="auto">
                <a:spcBef>
                  <a:spcPct val="0"/>
                </a:spcBef>
                <a:spcAft>
                  <a:spcPct val="0"/>
                </a:spcAft>
                <a:defRPr/>
              </a:pPr>
              <a:r>
                <a:rPr lang="en-US" sz="1895" b="1" kern="0">
                  <a:solidFill>
                    <a:prstClr val="white"/>
                  </a:solidFill>
                  <a:latin typeface="+mn-lt"/>
                  <a:ea typeface="+mn-ea"/>
                  <a:cs typeface="+mn-ea"/>
                  <a:sym typeface="+mn-lt"/>
                </a:rPr>
                <a:t>01</a:t>
              </a:r>
              <a:endParaRPr lang="en-US" sz="1895" b="1" kern="0">
                <a:solidFill>
                  <a:prstClr val="white"/>
                </a:solidFill>
                <a:latin typeface="+mn-lt"/>
                <a:ea typeface="+mn-ea"/>
                <a:cs typeface="+mn-ea"/>
                <a:sym typeface="+mn-lt"/>
              </a:endParaRPr>
            </a:p>
          </p:txBody>
        </p:sp>
        <p:sp>
          <p:nvSpPr>
            <p:cNvPr id="12" name="1"/>
            <p:cNvSpPr/>
            <p:nvPr/>
          </p:nvSpPr>
          <p:spPr bwMode="auto">
            <a:xfrm>
              <a:off x="7065108" y="2794329"/>
              <a:ext cx="741520" cy="741520"/>
            </a:xfrm>
            <a:prstGeom prst="ellipse">
              <a:avLst/>
            </a:prstGeom>
            <a:solidFill>
              <a:srgbClr val="FE7F8D"/>
            </a:solidFill>
            <a:ln w="28575">
              <a:solidFill>
                <a:sysClr val="window" lastClr="FFFFFF"/>
              </a:solidFill>
              <a:round/>
            </a:ln>
            <a:effectLst/>
          </p:spPr>
          <p:txBody>
            <a:bodyPr vert="horz" wrap="none" lIns="86698" tIns="43349" rIns="86698" bIns="43349" anchor="ctr" anchorCtr="1" compatLnSpc="1">
              <a:normAutofit/>
            </a:bodyPr>
            <a:lstStyle/>
            <a:p>
              <a:pPr algn="ctr" fontAlgn="auto">
                <a:spcBef>
                  <a:spcPct val="0"/>
                </a:spcBef>
                <a:spcAft>
                  <a:spcPct val="0"/>
                </a:spcAft>
                <a:defRPr/>
              </a:pPr>
              <a:r>
                <a:rPr lang="en-US" sz="1895" b="1" kern="0">
                  <a:solidFill>
                    <a:prstClr val="white"/>
                  </a:solidFill>
                  <a:latin typeface="+mn-lt"/>
                  <a:ea typeface="+mn-ea"/>
                  <a:cs typeface="+mn-ea"/>
                  <a:sym typeface="+mn-lt"/>
                </a:rPr>
                <a:t>02</a:t>
              </a:r>
              <a:endParaRPr lang="en-US" sz="1895" b="1" kern="0">
                <a:solidFill>
                  <a:prstClr val="white"/>
                </a:solidFill>
                <a:latin typeface="+mn-lt"/>
                <a:ea typeface="+mn-ea"/>
                <a:cs typeface="+mn-ea"/>
                <a:sym typeface="+mn-lt"/>
              </a:endParaRPr>
            </a:p>
          </p:txBody>
        </p:sp>
        <p:sp>
          <p:nvSpPr>
            <p:cNvPr id="13" name="1"/>
            <p:cNvSpPr/>
            <p:nvPr/>
          </p:nvSpPr>
          <p:spPr bwMode="auto">
            <a:xfrm>
              <a:off x="6873749" y="4526137"/>
              <a:ext cx="741520" cy="741520"/>
            </a:xfrm>
            <a:prstGeom prst="ellipse">
              <a:avLst/>
            </a:prstGeom>
            <a:solidFill>
              <a:srgbClr val="FE7F8D"/>
            </a:solidFill>
            <a:ln w="28575">
              <a:solidFill>
                <a:sysClr val="window" lastClr="FFFFFF"/>
              </a:solidFill>
              <a:round/>
            </a:ln>
            <a:effectLst/>
          </p:spPr>
          <p:txBody>
            <a:bodyPr vert="horz" wrap="none" lIns="86698" tIns="43349" rIns="86698" bIns="43349" anchor="ctr" anchorCtr="1" compatLnSpc="1">
              <a:normAutofit/>
            </a:bodyPr>
            <a:lstStyle/>
            <a:p>
              <a:pPr algn="ctr" fontAlgn="auto">
                <a:spcBef>
                  <a:spcPct val="0"/>
                </a:spcBef>
                <a:spcAft>
                  <a:spcPct val="0"/>
                </a:spcAft>
                <a:defRPr/>
              </a:pPr>
              <a:r>
                <a:rPr lang="en-US" sz="1895" b="1" kern="0">
                  <a:solidFill>
                    <a:prstClr val="white"/>
                  </a:solidFill>
                  <a:latin typeface="+mn-lt"/>
                  <a:ea typeface="+mn-ea"/>
                  <a:cs typeface="+mn-ea"/>
                  <a:sym typeface="+mn-lt"/>
                </a:rPr>
                <a:t>03</a:t>
              </a:r>
              <a:endParaRPr lang="en-US" sz="1895" b="1" kern="0">
                <a:solidFill>
                  <a:prstClr val="white"/>
                </a:solidFill>
                <a:latin typeface="+mn-lt"/>
                <a:ea typeface="+mn-ea"/>
                <a:cs typeface="+mn-ea"/>
                <a:sym typeface="+mn-lt"/>
              </a:endParaRPr>
            </a:p>
          </p:txBody>
        </p:sp>
        <p:sp>
          <p:nvSpPr>
            <p:cNvPr id="14" name="1"/>
            <p:cNvSpPr/>
            <p:nvPr/>
          </p:nvSpPr>
          <p:spPr bwMode="auto">
            <a:xfrm>
              <a:off x="5084534" y="4846665"/>
              <a:ext cx="741520" cy="741520"/>
            </a:xfrm>
            <a:prstGeom prst="ellipse">
              <a:avLst/>
            </a:prstGeom>
            <a:solidFill>
              <a:srgbClr val="FE7F8D"/>
            </a:solidFill>
            <a:ln w="28575">
              <a:solidFill>
                <a:sysClr val="window" lastClr="FFFFFF"/>
              </a:solidFill>
              <a:round/>
            </a:ln>
            <a:effectLst/>
          </p:spPr>
          <p:txBody>
            <a:bodyPr vert="horz" wrap="none" lIns="86698" tIns="43349" rIns="86698" bIns="43349" anchor="ctr" anchorCtr="1" compatLnSpc="1">
              <a:normAutofit/>
            </a:bodyPr>
            <a:lstStyle/>
            <a:p>
              <a:pPr algn="ctr" fontAlgn="auto">
                <a:spcBef>
                  <a:spcPct val="0"/>
                </a:spcBef>
                <a:spcAft>
                  <a:spcPct val="0"/>
                </a:spcAft>
                <a:defRPr/>
              </a:pPr>
              <a:r>
                <a:rPr lang="en-US" sz="1895" b="1" kern="0">
                  <a:solidFill>
                    <a:prstClr val="white"/>
                  </a:solidFill>
                  <a:latin typeface="+mn-lt"/>
                  <a:ea typeface="+mn-ea"/>
                  <a:cs typeface="+mn-ea"/>
                  <a:sym typeface="+mn-lt"/>
                </a:rPr>
                <a:t>04</a:t>
              </a:r>
              <a:endParaRPr lang="en-US" sz="1895" b="1" kern="0">
                <a:solidFill>
                  <a:prstClr val="white"/>
                </a:solidFill>
                <a:latin typeface="+mn-lt"/>
                <a:ea typeface="+mn-ea"/>
                <a:cs typeface="+mn-ea"/>
                <a:sym typeface="+mn-lt"/>
              </a:endParaRPr>
            </a:p>
          </p:txBody>
        </p:sp>
        <p:sp>
          <p:nvSpPr>
            <p:cNvPr id="16" name="1"/>
            <p:cNvSpPr/>
            <p:nvPr/>
          </p:nvSpPr>
          <p:spPr bwMode="auto">
            <a:xfrm>
              <a:off x="4299958" y="3277513"/>
              <a:ext cx="741520" cy="741520"/>
            </a:xfrm>
            <a:prstGeom prst="ellipse">
              <a:avLst/>
            </a:prstGeom>
            <a:solidFill>
              <a:srgbClr val="FE7F8D"/>
            </a:solidFill>
            <a:ln w="28575">
              <a:solidFill>
                <a:sysClr val="window" lastClr="FFFFFF"/>
              </a:solidFill>
              <a:round/>
            </a:ln>
            <a:effectLst/>
          </p:spPr>
          <p:txBody>
            <a:bodyPr vert="horz" wrap="none" lIns="86698" tIns="43349" rIns="86698" bIns="43349" anchor="ctr" anchorCtr="1" compatLnSpc="1">
              <a:normAutofit/>
            </a:bodyPr>
            <a:lstStyle/>
            <a:p>
              <a:pPr algn="ctr" fontAlgn="auto">
                <a:spcBef>
                  <a:spcPct val="0"/>
                </a:spcBef>
                <a:spcAft>
                  <a:spcPct val="0"/>
                </a:spcAft>
                <a:defRPr/>
              </a:pPr>
              <a:r>
                <a:rPr lang="en-US" sz="1895" b="1" kern="0">
                  <a:solidFill>
                    <a:prstClr val="white"/>
                  </a:solidFill>
                  <a:latin typeface="+mn-lt"/>
                  <a:ea typeface="+mn-ea"/>
                  <a:cs typeface="+mn-ea"/>
                  <a:sym typeface="+mn-lt"/>
                </a:rPr>
                <a:t>05</a:t>
              </a:r>
              <a:endParaRPr lang="en-US" sz="1895" b="1" kern="0">
                <a:solidFill>
                  <a:prstClr val="white"/>
                </a:solidFill>
                <a:latin typeface="+mn-lt"/>
                <a:ea typeface="+mn-ea"/>
                <a:cs typeface="+mn-ea"/>
                <a:sym typeface="+mn-lt"/>
              </a:endParaRPr>
            </a:p>
          </p:txBody>
        </p:sp>
      </p:grpSp>
      <p:sp>
        <p:nvSpPr>
          <p:cNvPr id="17" name="文本框 16"/>
          <p:cNvSpPr txBox="1"/>
          <p:nvPr/>
        </p:nvSpPr>
        <p:spPr>
          <a:xfrm>
            <a:off x="4721860" y="1402715"/>
            <a:ext cx="4748530" cy="1014730"/>
          </a:xfrm>
          <a:prstGeom prst="rect">
            <a:avLst/>
          </a:prstGeom>
          <a:noFill/>
          <a:ln>
            <a:noFill/>
          </a:ln>
          <a:extLst>
            <a:ext uri="{909E8E84-426E-40DD-AFC4-6F175D3DCCD1}">
              <a14:hiddenFill xmlns:a14="http://schemas.microsoft.com/office/drawing/2010/main">
                <a:solidFill>
                  <a:schemeClr val="accent1"/>
                </a:solidFill>
              </a14:hiddenFill>
            </a:ext>
          </a:extLst>
        </p:spPr>
        <p:style>
          <a:lnRef idx="0">
            <a:scrgbClr r="0" g="0" b="0"/>
          </a:lnRef>
          <a:fillRef idx="0">
            <a:scrgbClr r="0" g="0" b="0"/>
          </a:fillRef>
          <a:effectRef idx="0">
            <a:scrgbClr r="0" g="0" b="0"/>
          </a:effectRef>
          <a:fontRef idx="minor">
            <a:schemeClr val="lt1"/>
          </a:fontRef>
        </p:style>
        <p:txBody>
          <a:bodyPr wrap="square">
            <a:spAutoFit/>
          </a:bodyPr>
          <a:lstStyle/>
          <a:p>
            <a:pPr marL="342900" lvl="0" indent="-342900" algn="just">
              <a:lnSpc>
                <a:spcPct val="150000"/>
              </a:lnSpc>
              <a:buFont typeface="+mj-lt"/>
              <a:buAutoNum type="arabicPeriod"/>
            </a:pPr>
            <a:r>
              <a:rPr lang="en-US" altLang="zh-CN" sz="20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learn about the structure and contents of letters of Complaint;</a:t>
            </a:r>
            <a:endParaRPr lang="en-US" altLang="zh-CN" sz="20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nvSpPr>
        <p:spPr>
          <a:xfrm>
            <a:off x="7564772" y="2847228"/>
            <a:ext cx="4497087" cy="1014730"/>
          </a:xfrm>
          <a:prstGeom prst="rect">
            <a:avLst/>
          </a:prstGeom>
          <a:noFill/>
          <a:ln>
            <a:noFill/>
            <a:headEnd type="none" w="med" len="med"/>
            <a:tailEnd type="none" w="med" len="med"/>
          </a:ln>
          <a:extLst>
            <a:ext uri="{909E8E84-426E-40DD-AFC4-6F175D3DCCD1}">
              <a14:hiddenFill xmlns:a14="http://schemas.microsoft.com/office/drawing/2010/main">
                <a:gradFill rotWithShape="1">
                  <a:gsLst>
                    <a:gs pos="0">
                      <a:schemeClr val="accent1">
                        <a:tint val="96000"/>
                        <a:lumMod val="104000"/>
                      </a:schemeClr>
                    </a:gs>
                    <a:gs pos="100000">
                      <a:schemeClr val="accent1">
                        <a:shade val="98000"/>
                        <a:lumMod val="94000"/>
                      </a:schemeClr>
                    </a:gs>
                  </a:gsLst>
                  <a:lin ang="5400000" scaled="0"/>
                </a:gradFill>
              </a14:hiddenFill>
            </a:ext>
          </a:extLst>
        </p:spPr>
        <p:style>
          <a:lnRef idx="1">
            <a:schemeClr val="accent1"/>
          </a:lnRef>
          <a:fillRef idx="3">
            <a:schemeClr val="accent1"/>
          </a:fillRef>
          <a:effectRef idx="2">
            <a:schemeClr val="accent1"/>
          </a:effectRef>
          <a:fontRef idx="minor">
            <a:schemeClr val="lt1"/>
          </a:fontRef>
        </p:style>
        <p:txBody>
          <a:bodyPr wrap="square">
            <a:spAutoFit/>
          </a:bodyPr>
          <a:lstStyle/>
          <a:p>
            <a:pPr marR="0" lvl="0" algn="just" defTabSz="914400" rtl="0" eaLnBrk="1" fontAlgn="auto" latinLnBrk="0" hangingPunct="1">
              <a:lnSpc>
                <a:spcPct val="150000"/>
              </a:lnSpc>
              <a:spcBef>
                <a:spcPts val="0"/>
              </a:spcBef>
              <a:spcAft>
                <a:spcPts val="0"/>
              </a:spcAft>
              <a:buClrTx/>
              <a:buSzTx/>
              <a:defRPr/>
            </a:pPr>
            <a:r>
              <a:rPr kumimoji="0" lang="en-US" altLang="zh-CN" sz="2000" b="1" i="0" u="none" strike="noStrike" kern="100" cap="none" spc="0" normalizeH="0" baseline="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2. write the points completely and clearly.</a:t>
            </a:r>
            <a:endParaRPr kumimoji="0" lang="en-US" altLang="zh-CN" sz="2000" b="1" i="0" u="none" strike="noStrike" kern="100" cap="none" spc="0" normalizeH="0" baseline="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文本框 19"/>
          <p:cNvSpPr txBox="1"/>
          <p:nvPr/>
        </p:nvSpPr>
        <p:spPr>
          <a:xfrm>
            <a:off x="7533640" y="4571365"/>
            <a:ext cx="4303395" cy="1476375"/>
          </a:xfrm>
          <a:prstGeom prst="rect">
            <a:avLst/>
          </a:prstGeom>
          <a:solidFill>
            <a:srgbClr val="000000">
              <a:alpha val="0"/>
            </a:srgbClr>
          </a:solidFill>
          <a:ln>
            <a:solidFill>
              <a:srgbClr val="000000">
                <a:alpha val="0"/>
              </a:srgbClr>
            </a:solidFill>
          </a:ln>
        </p:spPr>
        <p:style>
          <a:lnRef idx="1">
            <a:schemeClr val="accent1"/>
          </a:lnRef>
          <a:fillRef idx="3">
            <a:schemeClr val="accent1"/>
          </a:fillRef>
          <a:effectRef idx="2">
            <a:schemeClr val="accent1"/>
          </a:effectRef>
          <a:fontRef idx="minor">
            <a:schemeClr val="lt1"/>
          </a:fontRef>
        </p:style>
        <p:txBody>
          <a:bodyPr wrap="square">
            <a:spAutoFit/>
          </a:bodyPr>
          <a:lstStyle/>
          <a:p>
            <a:pPr marR="0" lvl="0" algn="just" defTabSz="914400" rtl="0" eaLnBrk="1" fontAlgn="auto" latinLnBrk="0" hangingPunct="1">
              <a:lnSpc>
                <a:spcPct val="150000"/>
              </a:lnSpc>
              <a:spcBef>
                <a:spcPts val="0"/>
              </a:spcBef>
              <a:spcAft>
                <a:spcPts val="0"/>
              </a:spcAft>
              <a:buClrTx/>
              <a:buSzTx/>
              <a:defRPr/>
            </a:pPr>
            <a:r>
              <a:rPr kumimoji="0" lang="en-US" altLang="zh-CN" sz="2000" b="1" i="0" u="none" strike="noStrike" kern="100" cap="none" spc="0" normalizeH="0" baseline="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3. use advanced expressions and sentence patterns to write a letter of Complaint.</a:t>
            </a:r>
            <a:endParaRPr kumimoji="0" lang="en-US" altLang="zh-CN" sz="2000" b="1" i="0" u="none" strike="noStrike" kern="100" cap="none" spc="0" normalizeH="0" baseline="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文本框 21"/>
          <p:cNvSpPr txBox="1"/>
          <p:nvPr/>
        </p:nvSpPr>
        <p:spPr>
          <a:xfrm>
            <a:off x="2712312" y="5444867"/>
            <a:ext cx="3887108" cy="1014730"/>
          </a:xfrm>
          <a:prstGeom prst="rect">
            <a:avLst/>
          </a:prstGeom>
          <a:solidFill>
            <a:srgbClr val="000000">
              <a:alpha val="0"/>
            </a:srgbClr>
          </a:solidFill>
          <a:ln>
            <a:solidFill>
              <a:srgbClr val="000000">
                <a:alpha val="0"/>
              </a:srgbClr>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marR="0" lvl="0" algn="just" defTabSz="914400" rtl="0" eaLnBrk="1" fontAlgn="auto" latinLnBrk="0" hangingPunct="1">
              <a:lnSpc>
                <a:spcPct val="150000"/>
              </a:lnSpc>
              <a:spcBef>
                <a:spcPts val="0"/>
              </a:spcBef>
              <a:spcAft>
                <a:spcPts val="0"/>
              </a:spcAft>
              <a:buClrTx/>
              <a:buSzTx/>
              <a:defRPr/>
            </a:pPr>
            <a:r>
              <a:rPr kumimoji="0" lang="en-US" altLang="zh-CN" sz="2000" b="1" i="0" u="none" strike="noStrike" kern="100" cap="none" spc="0" normalizeH="0" baseline="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4. know what a good letter of Complaint is like.</a:t>
            </a:r>
            <a:endParaRPr kumimoji="0" lang="en-US" altLang="zh-CN" sz="2000" b="1" i="0" u="none" strike="noStrike" kern="100" cap="none" spc="0" normalizeH="0" baseline="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6" grpId="0" animBg="1"/>
      <p:bldP spid="17" grpId="0" bldLvl="0" animBg="1"/>
      <p:bldP spid="18" grpId="0" bldLvl="0" animBg="1"/>
      <p:bldP spid="20" grpId="0" bldLvl="0" animBg="1"/>
      <p:bldP spid="22"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示, 文本&#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7448" y="1032288"/>
            <a:ext cx="10598199" cy="5825712"/>
          </a:xfrm>
          <a:prstGeom prst="rect">
            <a:avLst/>
          </a:prstGeom>
        </p:spPr>
      </p:pic>
      <p:sp>
        <p:nvSpPr>
          <p:cNvPr id="4" name="文本框 3"/>
          <p:cNvSpPr txBox="1"/>
          <p:nvPr/>
        </p:nvSpPr>
        <p:spPr>
          <a:xfrm>
            <a:off x="1991544" y="290350"/>
            <a:ext cx="8064896"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tabLst>
                <a:tab pos="192405" algn="l"/>
                <a:tab pos="1530350" algn="l"/>
                <a:tab pos="2970530" algn="l"/>
                <a:tab pos="4410710" algn="l"/>
              </a:tabLst>
            </a:pPr>
            <a:r>
              <a:rPr lang="zh-CN" altLang="zh-CN" sz="32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投诉信</a:t>
            </a:r>
            <a:r>
              <a:rPr lang="en-US" altLang="zh-CN" sz="32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3</a:t>
            </a:r>
            <a:r>
              <a:rPr lang="zh-CN" altLang="en-US" sz="3200" b="1" u="wavyHeavy" kern="0" dirty="0">
                <a:solidFill>
                  <a:srgbClr val="0033CC"/>
                </a:solidFill>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思维导图</a:t>
            </a:r>
            <a:r>
              <a:rPr lang="zh-CN"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投诉航班糟糕的服务</a:t>
            </a:r>
            <a:r>
              <a:rPr lang="zh-CN"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9421" y="1412708"/>
            <a:ext cx="10909212" cy="526297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0"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400" b="1" kern="0"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Writing Sample</a:t>
            </a:r>
            <a:r>
              <a:rPr lang="zh-CN" altLang="zh-CN" sz="2400" b="1" kern="0"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solidFill>
                  <a:srgbClr val="0033CC"/>
                </a:solidFill>
                <a:effectLst/>
                <a:latin typeface="Times New Roman" panose="02020603050405020304" pitchFamily="18" charset="0"/>
                <a:ea typeface="宋体" panose="02010600030101010101" pitchFamily="2" charset="-122"/>
                <a:cs typeface="Times New Roman" panose="02020603050405020304" pitchFamily="18" charset="0"/>
              </a:rPr>
              <a:t>One possible version:</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tabLst>
                <a:tab pos="192405" algn="l"/>
                <a:tab pos="1530350" algn="l"/>
                <a:tab pos="2970530" algn="l"/>
                <a:tab pos="441071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Dear Manager,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tabLst>
                <a:tab pos="192405" algn="l"/>
                <a:tab pos="1530350" algn="l"/>
                <a:tab pos="2970530" algn="l"/>
                <a:tab pos="441071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My name is Li Hua. I’m writing to </a:t>
            </a:r>
            <a:r>
              <a:rPr lang="en-US" altLang="zh-CN" sz="2400" b="1" u="wavyHeavy" kern="100" dirty="0">
                <a:solidFill>
                  <a:srgbClr val="0033CC"/>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complain about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u="wavyHeavy" kern="100" dirty="0">
                <a:solidFill>
                  <a:srgbClr val="0033CC"/>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the bad service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on one of your flights.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tabLst>
                <a:tab pos="192405" algn="l"/>
                <a:tab pos="1530350" algn="l"/>
                <a:tab pos="2970530" algn="l"/>
                <a:tab pos="441071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Yesterday, I took a plane to London and I have to say that I’m </a:t>
            </a:r>
            <a:r>
              <a:rPr lang="en-US" altLang="zh-CN" sz="2400" b="1" u="wavyHeavy" kern="100" dirty="0">
                <a:solidFill>
                  <a:srgbClr val="0033CC"/>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very unhappy about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the line. </a:t>
            </a:r>
            <a:r>
              <a:rPr lang="en-US" altLang="zh-CN" sz="2400" b="1" u="wavyHeavy" kern="100" dirty="0">
                <a:solidFill>
                  <a:srgbClr val="0033CC"/>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First of all</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your airline lost one of my suitcases </a:t>
            </a:r>
            <a:r>
              <a:rPr lang="en-US" altLang="zh-CN" sz="2400" b="1" u="wavyHeavy" kern="100" dirty="0">
                <a:solidFill>
                  <a:srgbClr val="0033CC"/>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in which</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there is an important contract. </a:t>
            </a:r>
            <a:r>
              <a:rPr lang="en-US" altLang="zh-CN" sz="2400" b="1" u="wavyHeavy" kern="100" dirty="0">
                <a:solidFill>
                  <a:srgbClr val="0033CC"/>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Second</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the plane </a:t>
            </a:r>
            <a:r>
              <a:rPr lang="en-US" altLang="zh-CN" sz="2400" b="1" u="wavyHeavy" kern="100" dirty="0">
                <a:solidFill>
                  <a:srgbClr val="0033CC"/>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was delayed</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for an hour. </a:t>
            </a:r>
            <a:r>
              <a:rPr lang="en-US" altLang="zh-CN" sz="2400" b="1" u="wavyHeavy" kern="100" dirty="0">
                <a:solidFill>
                  <a:srgbClr val="0033CC"/>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As a result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I was late for an important meeting. </a:t>
            </a:r>
            <a:r>
              <a:rPr lang="en-US" altLang="zh-CN" sz="2400" b="1" u="wavyHeavy" kern="100" dirty="0">
                <a:solidFill>
                  <a:srgbClr val="0033CC"/>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Third</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the food on the plane was </a:t>
            </a:r>
            <a:r>
              <a:rPr lang="en-US" altLang="zh-CN" sz="2400" b="1" u="wavyHeavy" kern="100" dirty="0">
                <a:solidFill>
                  <a:srgbClr val="0033CC"/>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terrible</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u="wavyHeavy" kern="100" dirty="0">
                <a:solidFill>
                  <a:srgbClr val="0033CC"/>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What’s most unacceptable is that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the air hostesses on the plane were quite </a:t>
            </a:r>
            <a:r>
              <a:rPr lang="en-US" altLang="zh-CN" sz="2400" b="1" u="wavyHeavy" kern="100" dirty="0">
                <a:solidFill>
                  <a:srgbClr val="0033CC"/>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unfriendly</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and </a:t>
            </a:r>
            <a:r>
              <a:rPr lang="en-US" altLang="zh-CN" sz="2400" b="1" u="wavyHeavy" kern="100" dirty="0">
                <a:solidFill>
                  <a:srgbClr val="0033CC"/>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impolite</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u="wavyHeavy" kern="100" dirty="0">
                <a:solidFill>
                  <a:srgbClr val="0033CC"/>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Frankly speaking</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this is </a:t>
            </a:r>
            <a:r>
              <a:rPr lang="en-US" altLang="zh-CN" sz="2400" b="1" u="wavyHeavy" kern="100" dirty="0">
                <a:solidFill>
                  <a:srgbClr val="0033CC"/>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the worst experience</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I have ever had on the plane. I hope you can help me find my suitcase and </a:t>
            </a:r>
            <a:r>
              <a:rPr lang="en-US" altLang="zh-CN" sz="2400" b="1" u="wavyHeavy" kern="100" dirty="0">
                <a:solidFill>
                  <a:srgbClr val="0033CC"/>
                </a:solidFill>
                <a:effectLst/>
                <a:uFill>
                  <a:solidFill>
                    <a:srgbClr val="FFC000"/>
                  </a:solidFill>
                </a:uFill>
                <a:latin typeface="Times New Roman" panose="02020603050405020304" pitchFamily="18" charset="0"/>
                <a:ea typeface="宋体" panose="02010600030101010101" pitchFamily="2" charset="-122"/>
                <a:cs typeface="Times New Roman" panose="02020603050405020304" pitchFamily="18" charset="0"/>
              </a:rPr>
              <a:t>improve your service</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tabLst>
                <a:tab pos="192405" algn="l"/>
                <a:tab pos="1530350" algn="l"/>
                <a:tab pos="2970530" algn="l"/>
                <a:tab pos="441071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Thank you very much.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r">
              <a:tabLst>
                <a:tab pos="192405" algn="l"/>
                <a:tab pos="1530350" algn="l"/>
                <a:tab pos="2970530" algn="l"/>
                <a:tab pos="441071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Yours sincerely,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r">
              <a:tabLst>
                <a:tab pos="192405" algn="l"/>
                <a:tab pos="1530350" algn="l"/>
                <a:tab pos="2970530" algn="l"/>
                <a:tab pos="441071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Li Hua</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p:cNvSpPr txBox="1"/>
          <p:nvPr/>
        </p:nvSpPr>
        <p:spPr>
          <a:xfrm>
            <a:off x="1703512" y="153738"/>
            <a:ext cx="6961808"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tabLst>
                <a:tab pos="192405" algn="l"/>
                <a:tab pos="1530350" algn="l"/>
                <a:tab pos="2970530" algn="l"/>
                <a:tab pos="4410710" algn="l"/>
              </a:tabLst>
            </a:pPr>
            <a:r>
              <a:rPr lang="zh-CN" altLang="zh-CN" sz="32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投诉信</a:t>
            </a:r>
            <a:r>
              <a:rPr lang="en-US" altLang="zh-CN" sz="32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3</a:t>
            </a:r>
            <a:r>
              <a:rPr lang="zh-CN" altLang="zh-CN" sz="32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范文</a:t>
            </a:r>
            <a:r>
              <a:rPr lang="zh-CN"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投诉航班糟糕的服务</a:t>
            </a:r>
            <a:r>
              <a:rPr lang="zh-CN"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wipe(down)">
                                      <p:cBhvr>
                                        <p:cTn id="18" dur="500"/>
                                        <p:tgtEl>
                                          <p:spTgt spid="3">
                                            <p:bg/>
                                          </p:spTgt>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down)">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down)">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wipe(down)">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down)">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wipe(down)">
                                      <p:cBhvr>
                                        <p:cTn id="5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67408" y="1772816"/>
            <a:ext cx="7272808"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90000"/>
              </a:lnSpc>
            </a:pPr>
            <a:r>
              <a:rPr lang="zh-CN" altLang="zh-CN" sz="3200" b="1" spc="25" dirty="0">
                <a:effectLst/>
                <a:latin typeface="Times New Roman" panose="02020603050405020304" pitchFamily="18" charset="0"/>
                <a:ea typeface="宋体" panose="02010600030101010101" pitchFamily="2" charset="-122"/>
                <a:cs typeface="Times New Roman" panose="02020603050405020304" pitchFamily="18" charset="0"/>
              </a:rPr>
              <a:t>第一节</a:t>
            </a:r>
            <a:r>
              <a:rPr lang="en-US" altLang="zh-CN" sz="3200" b="1" spc="25" dirty="0">
                <a:effectLst/>
                <a:latin typeface="Times New Roman" panose="02020603050405020304" pitchFamily="18" charset="0"/>
                <a:ea typeface="宋体" panose="02010600030101010101" pitchFamily="2" charset="-122"/>
                <a:cs typeface="宋体" panose="02010600030101010101" pitchFamily="2" charset="-122"/>
              </a:rPr>
              <a:t>:</a:t>
            </a:r>
            <a:r>
              <a:rPr lang="zh-CN" altLang="zh-CN" sz="3200" b="1" spc="25" dirty="0">
                <a:effectLst/>
                <a:latin typeface="Times New Roman" panose="02020603050405020304" pitchFamily="18" charset="0"/>
                <a:ea typeface="宋体" panose="02010600030101010101" pitchFamily="2" charset="-122"/>
                <a:cs typeface="Times New Roman" panose="02020603050405020304" pitchFamily="18" charset="0"/>
              </a:rPr>
              <a:t>应用文写作（满分</a:t>
            </a:r>
            <a:r>
              <a:rPr lang="en-US" altLang="zh-CN" sz="3200" b="1" spc="25" dirty="0">
                <a:effectLst/>
                <a:latin typeface="Times New Roman" panose="02020603050405020304" pitchFamily="18" charset="0"/>
                <a:ea typeface="宋体" panose="02010600030101010101" pitchFamily="2" charset="-122"/>
                <a:cs typeface="宋体" panose="02010600030101010101" pitchFamily="2" charset="-122"/>
              </a:rPr>
              <a:t>15</a:t>
            </a:r>
            <a:r>
              <a:rPr lang="zh-CN" altLang="zh-CN" sz="3200" b="1" spc="25" dirty="0">
                <a:effectLst/>
                <a:latin typeface="Times New Roman" panose="02020603050405020304" pitchFamily="18" charset="0"/>
                <a:ea typeface="宋体" panose="02010600030101010101" pitchFamily="2" charset="-122"/>
                <a:cs typeface="Times New Roman" panose="02020603050405020304" pitchFamily="18" charset="0"/>
              </a:rPr>
              <a:t>分）</a:t>
            </a:r>
            <a:endParaRPr lang="zh-CN" altLang="zh-CN" sz="3200" dirty="0">
              <a:effectLst/>
              <a:latin typeface="宋体" panose="02010600030101010101" pitchFamily="2" charset="-122"/>
              <a:ea typeface="宋体" panose="02010600030101010101" pitchFamily="2" charset="-122"/>
              <a:cs typeface="宋体" panose="02010600030101010101" pitchFamily="2" charset="-122"/>
            </a:endParaRPr>
          </a:p>
          <a:p>
            <a:pPr indent="266700">
              <a:lnSpc>
                <a:spcPct val="90000"/>
              </a:lnSpc>
            </a:pPr>
            <a:r>
              <a:rPr lang="zh-CN" altLang="zh-CN" sz="3200" b="1" dirty="0">
                <a:effectLst/>
                <a:latin typeface="Times New Roman" panose="02020603050405020304" pitchFamily="18" charset="0"/>
                <a:ea typeface="宋体" panose="02010600030101010101" pitchFamily="2" charset="-122"/>
                <a:cs typeface="Times New Roman" panose="02020603050405020304" pitchFamily="18" charset="0"/>
              </a:rPr>
              <a:t>假定你是李华，</a:t>
            </a:r>
            <a:r>
              <a:rPr lang="zh-CN" altLang="zh-CN" sz="3200" b="1" dirty="0">
                <a:effectLst/>
                <a:latin typeface="宋体" panose="02010600030101010101" pitchFamily="2" charset="-122"/>
                <a:ea typeface="Times New Roman" panose="02020603050405020304" pitchFamily="18" charset="0"/>
                <a:cs typeface="宋体" panose="02010600030101010101" pitchFamily="2" charset="-122"/>
              </a:rPr>
              <a:t> </a:t>
            </a:r>
            <a:r>
              <a:rPr lang="zh-CN" altLang="zh-CN" sz="3200" b="1" dirty="0">
                <a:effectLst/>
                <a:latin typeface="Times New Roman" panose="02020603050405020304" pitchFamily="18" charset="0"/>
                <a:ea typeface="宋体" panose="02010600030101010101" pitchFamily="2" charset="-122"/>
                <a:cs typeface="Times New Roman" panose="02020603050405020304" pitchFamily="18" charset="0"/>
              </a:rPr>
              <a:t>你在一家商店购得</a:t>
            </a:r>
            <a:r>
              <a:rPr lang="zh-CN" altLang="zh-CN" sz="3200" b="1" u="wavyHeavy"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劣质商品</a:t>
            </a:r>
            <a:r>
              <a:rPr lang="zh-CN" altLang="zh-CN" sz="3200" b="1" dirty="0">
                <a:effectLst/>
                <a:latin typeface="Times New Roman" panose="02020603050405020304" pitchFamily="18" charset="0"/>
                <a:ea typeface="宋体" panose="02010600030101010101" pitchFamily="2" charset="-122"/>
                <a:cs typeface="Times New Roman" panose="02020603050405020304" pitchFamily="18" charset="0"/>
              </a:rPr>
              <a:t>，遂与</a:t>
            </a:r>
            <a:r>
              <a:rPr lang="zh-CN" altLang="zh-CN" sz="3200" b="1" u="wavyHeavy"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营业员</a:t>
            </a:r>
            <a:r>
              <a:rPr lang="zh-CN" altLang="zh-CN" sz="3200" b="1" dirty="0">
                <a:effectLst/>
                <a:latin typeface="Times New Roman" panose="02020603050405020304" pitchFamily="18" charset="0"/>
                <a:ea typeface="宋体" panose="02010600030101010101" pitchFamily="2" charset="-122"/>
                <a:cs typeface="Times New Roman" panose="02020603050405020304" pitchFamily="18" charset="0"/>
              </a:rPr>
              <a:t>交涉。但营业员对你</a:t>
            </a:r>
            <a:r>
              <a:rPr lang="zh-CN" altLang="zh-CN" sz="3200" b="1" u="wavyHeavy"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态度</a:t>
            </a:r>
            <a:r>
              <a:rPr lang="zh-CN" altLang="zh-CN" sz="3200" b="1" dirty="0">
                <a:effectLst/>
                <a:latin typeface="Times New Roman" panose="02020603050405020304" pitchFamily="18" charset="0"/>
                <a:ea typeface="宋体" panose="02010600030101010101" pitchFamily="2" charset="-122"/>
                <a:cs typeface="Times New Roman" panose="02020603050405020304" pitchFamily="18" charset="0"/>
              </a:rPr>
              <a:t>粗暴，不予受理，为此你向经理写封</a:t>
            </a:r>
            <a:r>
              <a:rPr lang="zh-CN" altLang="zh-CN" sz="3200" b="1" u="wavyHeavy"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投诉</a:t>
            </a:r>
            <a:r>
              <a:rPr lang="zh-CN" altLang="zh-CN" sz="3200" b="1" dirty="0">
                <a:effectLst/>
                <a:latin typeface="Times New Roman" panose="02020603050405020304" pitchFamily="18" charset="0"/>
                <a:ea typeface="宋体" panose="02010600030101010101" pitchFamily="2" charset="-122"/>
                <a:cs typeface="Times New Roman" panose="02020603050405020304" pitchFamily="18" charset="0"/>
              </a:rPr>
              <a:t>信反映情况，希望得到</a:t>
            </a:r>
            <a:r>
              <a:rPr lang="zh-CN" altLang="zh-CN" sz="3200" b="1" u="wavyHeavy"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解决</a:t>
            </a:r>
            <a:r>
              <a:rPr lang="zh-CN" altLang="zh-CN" sz="3200" b="1"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dirty="0">
              <a:effectLst/>
              <a:latin typeface="宋体" panose="02010600030101010101" pitchFamily="2" charset="-122"/>
              <a:ea typeface="宋体" panose="02010600030101010101" pitchFamily="2" charset="-122"/>
              <a:cs typeface="宋体" panose="02010600030101010101" pitchFamily="2" charset="-122"/>
            </a:endParaRPr>
          </a:p>
          <a:p>
            <a:pPr algn="just">
              <a:tabLst>
                <a:tab pos="192405" algn="l"/>
                <a:tab pos="1530350" algn="l"/>
                <a:tab pos="2970530" algn="l"/>
                <a:tab pos="4410710" algn="l"/>
              </a:tabLst>
            </a:pPr>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左右。</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indent="401320" algn="just">
              <a:tabLst>
                <a:tab pos="192405" algn="l"/>
                <a:tab pos="1530350" algn="l"/>
                <a:tab pos="2970530" algn="l"/>
                <a:tab pos="4410710" algn="l"/>
              </a:tabLst>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可以适当增加细节，以使行文连贯。</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indent="401320" algn="just">
              <a:tabLst>
                <a:tab pos="192405" algn="l"/>
                <a:tab pos="1530350" algn="l"/>
                <a:tab pos="2970530" algn="l"/>
                <a:tab pos="4410710" algn="l"/>
              </a:tabLst>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开头语和结束语已为你写好。</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p:cNvSpPr txBox="1"/>
          <p:nvPr/>
        </p:nvSpPr>
        <p:spPr>
          <a:xfrm>
            <a:off x="1703254" y="188477"/>
            <a:ext cx="8568952" cy="4801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90000"/>
              </a:lnSpc>
            </a:pPr>
            <a:r>
              <a:rPr lang="zh-CN" altLang="zh-CN" sz="2800" b="1" u="wavyHeavy"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投诉信题型训练</a:t>
            </a:r>
            <a:r>
              <a:rPr lang="en-US" altLang="zh-CN" sz="2800" b="1" u="wavyHeavy" dirty="0">
                <a:solidFill>
                  <a:srgbClr val="0033CC"/>
                </a:solidFill>
                <a:effectLst/>
                <a:uFill>
                  <a:solidFill>
                    <a:srgbClr val="FF6600"/>
                  </a:solidFill>
                </a:uFill>
                <a:latin typeface="Times New Roman" panose="02020603050405020304" pitchFamily="18" charset="0"/>
                <a:ea typeface="宋体" panose="02010600030101010101" pitchFamily="2" charset="-122"/>
                <a:cs typeface="宋体" panose="02010600030101010101" pitchFamily="2" charset="-122"/>
              </a:rPr>
              <a:t>4</a:t>
            </a:r>
            <a:r>
              <a:rPr lang="zh-CN" altLang="zh-CN" sz="28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u="wavyHeavy"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投诉商品劣质营业员态度粗暴</a:t>
            </a:r>
            <a:r>
              <a:rPr lang="zh-CN" altLang="zh-CN" sz="28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dirty="0">
              <a:effectLst/>
              <a:latin typeface="宋体" panose="02010600030101010101" pitchFamily="2" charset="-122"/>
              <a:ea typeface="宋体" panose="02010600030101010101" pitchFamily="2" charset="-122"/>
              <a:cs typeface="宋体" panose="02010600030101010101" pitchFamily="2" charset="-122"/>
            </a:endParaRPr>
          </a:p>
        </p:txBody>
      </p:sp>
      <p:pic>
        <p:nvPicPr>
          <p:cNvPr id="4" name="图片 3" descr="穿白色衣服的女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47584" y="1484784"/>
            <a:ext cx="3744416" cy="450076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barn(inVertical)">
                                      <p:cBhvr>
                                        <p:cTn id="16" dur="500"/>
                                        <p:tgtEl>
                                          <p:spTgt spid="3">
                                            <p:bg/>
                                          </p:spTgt>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Vertic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arn(inVertical)">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barn(inVertical)">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5"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11424" y="908720"/>
            <a:ext cx="10838804" cy="5873751"/>
          </a:xfrm>
          <a:prstGeom prst="rect">
            <a:avLst/>
          </a:prstGeom>
        </p:spPr>
      </p:pic>
      <p:sp>
        <p:nvSpPr>
          <p:cNvPr id="5" name="文本框 4"/>
          <p:cNvSpPr txBox="1"/>
          <p:nvPr/>
        </p:nvSpPr>
        <p:spPr>
          <a:xfrm>
            <a:off x="1919536" y="332656"/>
            <a:ext cx="8352928"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zh-CN" sz="2400" b="1" u="wavyHeavy"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投诉信</a:t>
            </a:r>
            <a:r>
              <a:rPr lang="en-US" altLang="zh-CN" sz="2400" b="1" u="wavyHeavy" dirty="0">
                <a:solidFill>
                  <a:srgbClr val="0033CC"/>
                </a:solidFill>
                <a:effectLst/>
                <a:uFill>
                  <a:solidFill>
                    <a:srgbClr val="FF6600"/>
                  </a:solidFill>
                </a:uFill>
                <a:latin typeface="Times New Roman" panose="02020603050405020304" pitchFamily="18" charset="0"/>
                <a:ea typeface="宋体" panose="02010600030101010101" pitchFamily="2" charset="-122"/>
                <a:cs typeface="宋体" panose="02010600030101010101" pitchFamily="2" charset="-122"/>
              </a:rPr>
              <a:t>4</a:t>
            </a:r>
            <a:r>
              <a:rPr lang="zh-CN" altLang="en-US" sz="2400" b="1" u="wavyHeavy" dirty="0">
                <a:solidFill>
                  <a:srgbClr val="0033CC"/>
                </a:solidFill>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思维导图</a:t>
            </a:r>
            <a:r>
              <a:rPr lang="zh-CN" altLang="zh-CN" sz="24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投诉商品劣质营业员态度粗暴</a:t>
            </a:r>
            <a:r>
              <a:rPr lang="zh-CN" altLang="zh-CN" sz="24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7348" y="1196752"/>
            <a:ext cx="11737304" cy="52137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90000"/>
              </a:lnSpc>
              <a:tabLst>
                <a:tab pos="2025015" algn="l"/>
              </a:tabLst>
            </a:pPr>
            <a:r>
              <a:rPr lang="en-US" altLang="zh-CN" sz="2600" kern="1200" dirty="0">
                <a:solidFill>
                  <a:srgbClr val="000000"/>
                </a:solidFill>
                <a:effectLst/>
                <a:latin typeface="Times New Roman" panose="02020603050405020304" pitchFamily="18" charset="0"/>
                <a:ea typeface="黑体" panose="02010609060101010101" charset="-122"/>
                <a:cs typeface="宋体" panose="02010600030101010101" pitchFamily="2" charset="-122"/>
              </a:rPr>
              <a:t>Dear </a:t>
            </a:r>
            <a:r>
              <a:rPr lang="en-US" altLang="zh-CN" sz="2600" b="1" kern="1200" dirty="0">
                <a:solidFill>
                  <a:srgbClr val="002060"/>
                </a:solidFill>
                <a:effectLst/>
                <a:latin typeface="Times New Roman" panose="02020603050405020304" pitchFamily="18" charset="0"/>
                <a:ea typeface="黑体" panose="02010609060101010101" charset="-122"/>
                <a:cs typeface="宋体" panose="02010600030101010101" pitchFamily="2" charset="-122"/>
              </a:rPr>
              <a:t>Sir/ Madam, </a:t>
            </a:r>
            <a:endParaRPr lang="zh-CN" altLang="zh-CN" sz="2600" dirty="0">
              <a:effectLst/>
              <a:latin typeface="宋体" panose="02010600030101010101" pitchFamily="2" charset="-122"/>
              <a:ea typeface="宋体" panose="02010600030101010101" pitchFamily="2" charset="-122"/>
              <a:cs typeface="宋体" panose="02010600030101010101" pitchFamily="2" charset="-122"/>
            </a:endParaRPr>
          </a:p>
          <a:p>
            <a:pPr>
              <a:lnSpc>
                <a:spcPct val="90000"/>
              </a:lnSpc>
              <a:tabLst>
                <a:tab pos="2025015" algn="l"/>
              </a:tabLst>
            </a:pPr>
            <a:r>
              <a:rPr lang="en-US" altLang="zh-CN" sz="2600" i="1" kern="1200" dirty="0">
                <a:solidFill>
                  <a:srgbClr val="000000"/>
                </a:solidFill>
                <a:effectLst/>
                <a:latin typeface="Times New Roman" panose="02020603050405020304" pitchFamily="18" charset="0"/>
                <a:ea typeface="黑体" panose="02010609060101010101" charset="-122"/>
                <a:cs typeface="宋体" panose="02010600030101010101" pitchFamily="2" charset="-122"/>
              </a:rPr>
              <a:t>    </a:t>
            </a:r>
            <a:r>
              <a:rPr lang="en-US" altLang="zh-CN" sz="2600" b="1" kern="1200" dirty="0">
                <a:solidFill>
                  <a:srgbClr val="000000"/>
                </a:solidFill>
                <a:effectLst/>
                <a:latin typeface="Times New Roman" panose="02020603050405020304" pitchFamily="18" charset="0"/>
                <a:ea typeface="黑体" panose="02010609060101010101" charset="-122"/>
                <a:cs typeface="宋体" panose="02010600030101010101" pitchFamily="2" charset="-122"/>
              </a:rPr>
              <a:t>Now </a:t>
            </a:r>
            <a:r>
              <a:rPr lang="en-US" altLang="zh-CN" sz="2600" b="1" kern="1200" dirty="0">
                <a:solidFill>
                  <a:srgbClr val="0066FF"/>
                </a:solidFill>
                <a:effectLst/>
                <a:latin typeface="Times New Roman" panose="02020603050405020304" pitchFamily="18" charset="0"/>
                <a:ea typeface="黑体" panose="02010609060101010101" charset="-122"/>
                <a:cs typeface="宋体" panose="02010600030101010101" pitchFamily="2" charset="-122"/>
              </a:rPr>
              <a:t>I am writing to </a:t>
            </a:r>
            <a:r>
              <a:rPr lang="en-US" altLang="zh-CN" sz="2600" b="1" u="sng" kern="1200" dirty="0">
                <a:solidFill>
                  <a:srgbClr val="0066FF"/>
                </a:solidFill>
                <a:effectLst/>
                <a:latin typeface="Times New Roman" panose="02020603050405020304" pitchFamily="18" charset="0"/>
                <a:ea typeface="黑体" panose="02010609060101010101" charset="-122"/>
                <a:cs typeface="宋体" panose="02010600030101010101" pitchFamily="2" charset="-122"/>
              </a:rPr>
              <a:t>make a complaint </a:t>
            </a:r>
            <a:r>
              <a:rPr lang="en-US" altLang="zh-CN" sz="2600" b="1" kern="1200" dirty="0">
                <a:solidFill>
                  <a:srgbClr val="0066FF"/>
                </a:solidFill>
                <a:effectLst/>
                <a:latin typeface="Times New Roman" panose="02020603050405020304" pitchFamily="18" charset="0"/>
                <a:ea typeface="黑体" panose="02010609060101010101" charset="-122"/>
                <a:cs typeface="宋体" panose="02010600030101010101" pitchFamily="2" charset="-122"/>
              </a:rPr>
              <a:t>about </a:t>
            </a:r>
            <a:r>
              <a:rPr lang="en-US" altLang="zh-CN" sz="2600" b="1" kern="1200" dirty="0">
                <a:solidFill>
                  <a:srgbClr val="000000"/>
                </a:solidFill>
                <a:effectLst/>
                <a:latin typeface="Times New Roman" panose="02020603050405020304" pitchFamily="18" charset="0"/>
                <a:ea typeface="黑体" panose="02010609060101010101" charset="-122"/>
                <a:cs typeface="宋体" panose="02010600030101010101" pitchFamily="2" charset="-122"/>
              </a:rPr>
              <a:t>the TV set </a:t>
            </a:r>
            <a:r>
              <a:rPr lang="en-US" altLang="zh-CN" sz="2600" b="1" u="sng" kern="1200" dirty="0">
                <a:solidFill>
                  <a:srgbClr val="000000"/>
                </a:solidFill>
                <a:effectLst/>
                <a:latin typeface="Times New Roman" panose="02020603050405020304" pitchFamily="18" charset="0"/>
                <a:ea typeface="黑体" panose="02010609060101010101" charset="-122"/>
                <a:cs typeface="宋体" panose="02010600030101010101" pitchFamily="2" charset="-122"/>
              </a:rPr>
              <a:t>bought from your shop</a:t>
            </a:r>
            <a:r>
              <a:rPr lang="en-US" altLang="zh-CN" sz="2600" b="1" kern="1200" dirty="0">
                <a:solidFill>
                  <a:srgbClr val="000000"/>
                </a:solidFill>
                <a:effectLst/>
                <a:latin typeface="Times New Roman" panose="02020603050405020304" pitchFamily="18" charset="0"/>
                <a:ea typeface="黑体" panose="02010609060101010101" charset="-122"/>
                <a:cs typeface="宋体" panose="02010600030101010101" pitchFamily="2" charset="-122"/>
              </a:rPr>
              <a:t>.</a:t>
            </a:r>
            <a:endParaRPr lang="zh-CN" altLang="zh-CN" sz="2600" dirty="0">
              <a:effectLst/>
              <a:latin typeface="宋体" panose="02010600030101010101" pitchFamily="2" charset="-122"/>
              <a:ea typeface="宋体" panose="02010600030101010101" pitchFamily="2" charset="-122"/>
              <a:cs typeface="宋体" panose="02010600030101010101" pitchFamily="2" charset="-122"/>
            </a:endParaRPr>
          </a:p>
          <a:p>
            <a:pPr>
              <a:lnSpc>
                <a:spcPct val="90000"/>
              </a:lnSpc>
            </a:pPr>
            <a:r>
              <a:rPr lang="en-US" altLang="zh-CN" sz="2600" b="1" kern="1200" dirty="0">
                <a:solidFill>
                  <a:srgbClr val="000000"/>
                </a:solidFill>
                <a:effectLst/>
                <a:latin typeface="Times New Roman" panose="02020603050405020304" pitchFamily="18" charset="0"/>
                <a:ea typeface="黑体" panose="02010609060101010101" charset="-122"/>
                <a:cs typeface="宋体" panose="02010600030101010101" pitchFamily="2" charset="-122"/>
              </a:rPr>
              <a:t>    </a:t>
            </a:r>
            <a:r>
              <a:rPr lang="en-US" altLang="zh-CN" sz="2600" b="1" u="sng" kern="1200" dirty="0">
                <a:solidFill>
                  <a:srgbClr val="0066FF"/>
                </a:solidFill>
                <a:effectLst/>
                <a:latin typeface="Times New Roman" panose="02020603050405020304" pitchFamily="18" charset="0"/>
                <a:ea typeface="黑体" panose="02010609060101010101" charset="-122"/>
                <a:cs typeface="宋体" panose="02010600030101010101" pitchFamily="2" charset="-122"/>
              </a:rPr>
              <a:t>Several days ago</a:t>
            </a:r>
            <a:r>
              <a:rPr lang="en-US" altLang="zh-CN" sz="2600" b="1" kern="1200" dirty="0">
                <a:solidFill>
                  <a:srgbClr val="000000"/>
                </a:solidFill>
                <a:effectLst/>
                <a:latin typeface="Times New Roman" panose="02020603050405020304" pitchFamily="18" charset="0"/>
                <a:ea typeface="黑体" panose="02010609060101010101" charset="-122"/>
                <a:cs typeface="宋体" panose="02010600030101010101" pitchFamily="2" charset="-122"/>
              </a:rPr>
              <a:t>, I bought a TV set in your shop, </a:t>
            </a:r>
            <a:r>
              <a:rPr lang="en-US" altLang="zh-CN" sz="2600" b="1" u="sng" kern="1200" dirty="0">
                <a:solidFill>
                  <a:srgbClr val="0066FF"/>
                </a:solidFill>
                <a:effectLst/>
                <a:latin typeface="Times New Roman" panose="02020603050405020304" pitchFamily="18" charset="0"/>
                <a:ea typeface="黑体" panose="02010609060101010101" charset="-122"/>
                <a:cs typeface="宋体" panose="02010600030101010101" pitchFamily="2" charset="-122"/>
              </a:rPr>
              <a:t>but when</a:t>
            </a:r>
            <a:r>
              <a:rPr lang="en-US" altLang="zh-CN" sz="2600" b="1" kern="1200" dirty="0">
                <a:solidFill>
                  <a:srgbClr val="0066FF"/>
                </a:solidFill>
                <a:effectLst/>
                <a:latin typeface="Times New Roman" panose="02020603050405020304" pitchFamily="18" charset="0"/>
                <a:ea typeface="黑体" panose="02010609060101010101" charset="-122"/>
                <a:cs typeface="宋体" panose="02010600030101010101" pitchFamily="2" charset="-122"/>
              </a:rPr>
              <a:t> </a:t>
            </a:r>
            <a:r>
              <a:rPr lang="en-US" altLang="zh-CN" sz="2600" b="1" kern="1200" dirty="0">
                <a:solidFill>
                  <a:srgbClr val="000000"/>
                </a:solidFill>
                <a:effectLst/>
                <a:latin typeface="Times New Roman" panose="02020603050405020304" pitchFamily="18" charset="0"/>
                <a:ea typeface="黑体" panose="02010609060101010101" charset="-122"/>
                <a:cs typeface="宋体" panose="02010600030101010101" pitchFamily="2" charset="-122"/>
              </a:rPr>
              <a:t>I brought it home and turned it on, I found it </a:t>
            </a:r>
            <a:r>
              <a:rPr lang="en-US" altLang="zh-CN" sz="2600" b="1" u="sng" kern="1200" dirty="0">
                <a:solidFill>
                  <a:srgbClr val="000000"/>
                </a:solidFill>
                <a:effectLst/>
                <a:latin typeface="Times New Roman" panose="02020603050405020304" pitchFamily="18" charset="0"/>
                <a:ea typeface="黑体" panose="02010609060101010101" charset="-122"/>
                <a:cs typeface="宋体" panose="02010600030101010101" pitchFamily="2" charset="-122"/>
              </a:rPr>
              <a:t>didn’t work properly</a:t>
            </a:r>
            <a:r>
              <a:rPr lang="en-US" altLang="zh-CN" sz="2600" b="1" kern="1200" dirty="0">
                <a:solidFill>
                  <a:srgbClr val="000000"/>
                </a:solidFill>
                <a:effectLst/>
                <a:latin typeface="Times New Roman" panose="02020603050405020304" pitchFamily="18" charset="0"/>
                <a:ea typeface="黑体" panose="02010609060101010101" charset="-122"/>
                <a:cs typeface="宋体" panose="02010600030101010101" pitchFamily="2" charset="-122"/>
              </a:rPr>
              <a:t>. So I took it back to the shop and told the assistant what had happened. </a:t>
            </a:r>
            <a:r>
              <a:rPr lang="en-US" altLang="zh-CN" sz="2600" b="1" u="sng" kern="1200" dirty="0">
                <a:solidFill>
                  <a:srgbClr val="0066FF"/>
                </a:solidFill>
                <a:effectLst/>
                <a:latin typeface="Times New Roman" panose="02020603050405020304" pitchFamily="18" charset="0"/>
                <a:ea typeface="黑体" panose="02010609060101010101" charset="-122"/>
                <a:cs typeface="宋体" panose="02010600030101010101" pitchFamily="2" charset="-122"/>
              </a:rPr>
              <a:t>To my surprise</a:t>
            </a:r>
            <a:r>
              <a:rPr lang="en-US" altLang="zh-CN" sz="2600" b="1" kern="1200" dirty="0">
                <a:solidFill>
                  <a:srgbClr val="000000"/>
                </a:solidFill>
                <a:effectLst/>
                <a:latin typeface="Times New Roman" panose="02020603050405020304" pitchFamily="18" charset="0"/>
                <a:ea typeface="黑体" panose="02010609060101010101" charset="-122"/>
                <a:cs typeface="宋体" panose="02010600030101010101" pitchFamily="2" charset="-122"/>
              </a:rPr>
              <a:t>, your assistant </a:t>
            </a:r>
            <a:r>
              <a:rPr lang="en-US" altLang="zh-CN" sz="2600" b="1" kern="1200" dirty="0">
                <a:solidFill>
                  <a:srgbClr val="0066FF"/>
                </a:solidFill>
                <a:effectLst/>
                <a:latin typeface="Times New Roman" panose="02020603050405020304" pitchFamily="18" charset="0"/>
                <a:ea typeface="黑体" panose="02010609060101010101" charset="-122"/>
                <a:cs typeface="宋体" panose="02010600030101010101" pitchFamily="2" charset="-122"/>
              </a:rPr>
              <a:t>didn’t</a:t>
            </a:r>
            <a:r>
              <a:rPr lang="en-US" altLang="zh-CN" sz="2600" b="1" kern="1200" dirty="0">
                <a:solidFill>
                  <a:srgbClr val="000000"/>
                </a:solidFill>
                <a:effectLst/>
                <a:latin typeface="Times New Roman" panose="02020603050405020304" pitchFamily="18" charset="0"/>
                <a:ea typeface="黑体" panose="02010609060101010101" charset="-122"/>
                <a:cs typeface="宋体" panose="02010600030101010101" pitchFamily="2" charset="-122"/>
              </a:rPr>
              <a:t> help me to solve the problem. </a:t>
            </a:r>
            <a:r>
              <a:rPr lang="en-US" altLang="zh-CN" sz="2600" b="1" u="sng" kern="1200" dirty="0">
                <a:solidFill>
                  <a:srgbClr val="0066FF"/>
                </a:solidFill>
                <a:effectLst/>
                <a:latin typeface="Times New Roman" panose="02020603050405020304" pitchFamily="18" charset="0"/>
                <a:ea typeface="黑体" panose="02010609060101010101" charset="-122"/>
                <a:cs typeface="宋体" panose="02010600030101010101" pitchFamily="2" charset="-122"/>
              </a:rPr>
              <a:t>On the contrary</a:t>
            </a:r>
            <a:r>
              <a:rPr lang="en-US" altLang="zh-CN" sz="2600" b="1" kern="1200" dirty="0">
                <a:solidFill>
                  <a:srgbClr val="000000"/>
                </a:solidFill>
                <a:effectLst/>
                <a:latin typeface="Times New Roman" panose="02020603050405020304" pitchFamily="18" charset="0"/>
                <a:ea typeface="黑体" panose="02010609060101010101" charset="-122"/>
                <a:cs typeface="宋体" panose="02010600030101010101" pitchFamily="2" charset="-122"/>
              </a:rPr>
              <a:t>, he shouted at me rudely and refused to examine it. I know your shop enjoys a high reputation but, </a:t>
            </a:r>
            <a:r>
              <a:rPr lang="en-US" altLang="zh-CN" sz="2600" b="1" u="sng" kern="1200" dirty="0">
                <a:solidFill>
                  <a:srgbClr val="0066FF"/>
                </a:solidFill>
                <a:effectLst/>
                <a:latin typeface="Times New Roman" panose="02020603050405020304" pitchFamily="18" charset="0"/>
                <a:ea typeface="黑体" panose="02010609060101010101" charset="-122"/>
                <a:cs typeface="宋体" panose="02010600030101010101" pitchFamily="2" charset="-122"/>
              </a:rPr>
              <a:t>I am sorry to find that</a:t>
            </a:r>
            <a:r>
              <a:rPr lang="en-US" altLang="zh-CN" sz="2600" b="1" kern="1200" dirty="0">
                <a:solidFill>
                  <a:srgbClr val="0066FF"/>
                </a:solidFill>
                <a:effectLst/>
                <a:latin typeface="Times New Roman" panose="02020603050405020304" pitchFamily="18" charset="0"/>
                <a:ea typeface="黑体" panose="02010609060101010101" charset="-122"/>
                <a:cs typeface="宋体" panose="02010600030101010101" pitchFamily="2" charset="-122"/>
              </a:rPr>
              <a:t> </a:t>
            </a:r>
            <a:r>
              <a:rPr lang="en-US" altLang="zh-CN" sz="2600" b="1" kern="1200" dirty="0">
                <a:solidFill>
                  <a:srgbClr val="000000"/>
                </a:solidFill>
                <a:effectLst/>
                <a:latin typeface="Times New Roman" panose="02020603050405020304" pitchFamily="18" charset="0"/>
                <a:ea typeface="黑体" panose="02010609060101010101" charset="-122"/>
                <a:cs typeface="宋体" panose="02010600030101010101" pitchFamily="2" charset="-122"/>
              </a:rPr>
              <a:t>such poor service </a:t>
            </a:r>
            <a:r>
              <a:rPr lang="en-US" altLang="zh-CN" sz="2600" b="1" u="sng" kern="1200" dirty="0">
                <a:solidFill>
                  <a:srgbClr val="000000"/>
                </a:solidFill>
                <a:effectLst/>
                <a:latin typeface="Times New Roman" panose="02020603050405020304" pitchFamily="18" charset="0"/>
                <a:ea typeface="黑体" panose="02010609060101010101" charset="-122"/>
                <a:cs typeface="宋体" panose="02010600030101010101" pitchFamily="2" charset="-122"/>
              </a:rPr>
              <a:t>should have happened </a:t>
            </a:r>
            <a:r>
              <a:rPr lang="en-US" altLang="zh-CN" sz="2600" b="1" kern="1200" dirty="0">
                <a:solidFill>
                  <a:srgbClr val="000000"/>
                </a:solidFill>
                <a:effectLst/>
                <a:latin typeface="Times New Roman" panose="02020603050405020304" pitchFamily="18" charset="0"/>
                <a:ea typeface="黑体" panose="02010609060101010101" charset="-122"/>
                <a:cs typeface="宋体" panose="02010600030101010101" pitchFamily="2" charset="-122"/>
              </a:rPr>
              <a:t>in your shop and your assistant didn’t seriously </a:t>
            </a:r>
            <a:r>
              <a:rPr lang="en-US" altLang="zh-CN" sz="2600" b="1" u="sng" kern="1200" dirty="0">
                <a:solidFill>
                  <a:srgbClr val="0066FF"/>
                </a:solidFill>
                <a:effectLst/>
                <a:latin typeface="Times New Roman" panose="02020603050405020304" pitchFamily="18" charset="0"/>
                <a:ea typeface="黑体" panose="02010609060101010101" charset="-122"/>
                <a:cs typeface="宋体" panose="02010600030101010101" pitchFamily="2" charset="-122"/>
              </a:rPr>
              <a:t>think of the interests of customers</a:t>
            </a:r>
            <a:r>
              <a:rPr lang="en-US" altLang="zh-CN" sz="2600" b="1" kern="1200" dirty="0">
                <a:solidFill>
                  <a:srgbClr val="000000"/>
                </a:solidFill>
                <a:effectLst/>
                <a:latin typeface="Times New Roman" panose="02020603050405020304" pitchFamily="18" charset="0"/>
                <a:ea typeface="黑体" panose="02010609060101010101" charset="-122"/>
                <a:cs typeface="宋体" panose="02010600030101010101" pitchFamily="2" charset="-122"/>
              </a:rPr>
              <a:t>.</a:t>
            </a:r>
            <a:endParaRPr lang="zh-CN" altLang="zh-CN" sz="2600" dirty="0">
              <a:effectLst/>
              <a:latin typeface="宋体" panose="02010600030101010101" pitchFamily="2" charset="-122"/>
              <a:ea typeface="宋体" panose="02010600030101010101" pitchFamily="2" charset="-122"/>
              <a:cs typeface="宋体" panose="02010600030101010101" pitchFamily="2" charset="-122"/>
            </a:endParaRPr>
          </a:p>
          <a:p>
            <a:pPr>
              <a:lnSpc>
                <a:spcPct val="90000"/>
              </a:lnSpc>
            </a:pPr>
            <a:r>
              <a:rPr lang="en-US" altLang="zh-CN" sz="2600" b="1" kern="1200" dirty="0">
                <a:solidFill>
                  <a:srgbClr val="000000"/>
                </a:solidFill>
                <a:effectLst/>
                <a:latin typeface="Times New Roman" panose="02020603050405020304" pitchFamily="18" charset="0"/>
                <a:ea typeface="黑体" panose="02010609060101010101" charset="-122"/>
                <a:cs typeface="宋体" panose="02010600030101010101" pitchFamily="2" charset="-122"/>
              </a:rPr>
              <a:t>    </a:t>
            </a:r>
            <a:r>
              <a:rPr lang="en-US" altLang="zh-CN" sz="2600" b="1" u="sng" kern="1200" dirty="0">
                <a:solidFill>
                  <a:srgbClr val="0066FF"/>
                </a:solidFill>
                <a:effectLst/>
                <a:latin typeface="Times New Roman" panose="02020603050405020304" pitchFamily="18" charset="0"/>
                <a:ea typeface="黑体" panose="02010609060101010101" charset="-122"/>
                <a:cs typeface="宋体" panose="02010600030101010101" pitchFamily="2" charset="-122"/>
              </a:rPr>
              <a:t>I do hope that</a:t>
            </a:r>
            <a:r>
              <a:rPr lang="en-US" altLang="zh-CN" sz="2600" b="1" kern="1200" dirty="0">
                <a:solidFill>
                  <a:srgbClr val="0066FF"/>
                </a:solidFill>
                <a:effectLst/>
                <a:latin typeface="Times New Roman" panose="02020603050405020304" pitchFamily="18" charset="0"/>
                <a:ea typeface="黑体" panose="02010609060101010101" charset="-122"/>
                <a:cs typeface="宋体" panose="02010600030101010101" pitchFamily="2" charset="-122"/>
              </a:rPr>
              <a:t> </a:t>
            </a:r>
            <a:r>
              <a:rPr lang="en-US" altLang="zh-CN" sz="2600" b="1" kern="1200" dirty="0">
                <a:solidFill>
                  <a:srgbClr val="000000"/>
                </a:solidFill>
                <a:effectLst/>
                <a:latin typeface="Times New Roman" panose="02020603050405020304" pitchFamily="18" charset="0"/>
                <a:ea typeface="黑体" panose="02010609060101010101" charset="-122"/>
                <a:cs typeface="宋体" panose="02010600030101010101" pitchFamily="2" charset="-122"/>
              </a:rPr>
              <a:t>you can look into this matter and </a:t>
            </a:r>
            <a:r>
              <a:rPr lang="en-US" altLang="zh-CN" sz="2600" b="1" u="sng" kern="1200" dirty="0">
                <a:solidFill>
                  <a:srgbClr val="000000"/>
                </a:solidFill>
                <a:effectLst/>
                <a:latin typeface="Times New Roman" panose="02020603050405020304" pitchFamily="18" charset="0"/>
                <a:ea typeface="黑体" panose="02010609060101010101" charset="-122"/>
                <a:cs typeface="宋体" panose="02010600030101010101" pitchFamily="2" charset="-122"/>
              </a:rPr>
              <a:t>give me a reasonable explanation by either giving me a full refund or sending me a new TV set</a:t>
            </a:r>
            <a:r>
              <a:rPr lang="en-US" altLang="zh-CN" sz="2600" b="1" kern="1200" dirty="0">
                <a:solidFill>
                  <a:srgbClr val="000000"/>
                </a:solidFill>
                <a:effectLst/>
                <a:latin typeface="Times New Roman" panose="02020603050405020304" pitchFamily="18" charset="0"/>
                <a:ea typeface="黑体" panose="02010609060101010101" charset="-122"/>
                <a:cs typeface="宋体" panose="02010600030101010101" pitchFamily="2" charset="-122"/>
              </a:rPr>
              <a:t>. </a:t>
            </a:r>
            <a:r>
              <a:rPr lang="en-US" altLang="zh-CN" sz="2600" b="1" u="sng" kern="1200" dirty="0">
                <a:solidFill>
                  <a:srgbClr val="0066FF"/>
                </a:solidFill>
                <a:effectLst/>
                <a:latin typeface="Times New Roman" panose="02020603050405020304" pitchFamily="18" charset="0"/>
                <a:ea typeface="黑体" panose="02010609060101010101" charset="-122"/>
                <a:cs typeface="宋体" panose="02010600030101010101" pitchFamily="2" charset="-122"/>
              </a:rPr>
              <a:t>Thank you for your consideration</a:t>
            </a:r>
            <a:r>
              <a:rPr lang="en-US" altLang="zh-CN" sz="2600" b="1" kern="1200" dirty="0">
                <a:solidFill>
                  <a:srgbClr val="0066FF"/>
                </a:solidFill>
                <a:effectLst/>
                <a:latin typeface="Times New Roman" panose="02020603050405020304" pitchFamily="18" charset="0"/>
                <a:ea typeface="黑体" panose="02010609060101010101" charset="-122"/>
                <a:cs typeface="宋体" panose="02010600030101010101" pitchFamily="2" charset="-122"/>
              </a:rPr>
              <a:t> </a:t>
            </a:r>
            <a:r>
              <a:rPr lang="en-US" altLang="zh-CN" sz="2600" b="1" kern="1200" dirty="0">
                <a:effectLst/>
                <a:latin typeface="Times New Roman" panose="02020603050405020304" pitchFamily="18" charset="0"/>
                <a:ea typeface="黑体" panose="02010609060101010101" charset="-122"/>
                <a:cs typeface="宋体" panose="02010600030101010101" pitchFamily="2" charset="-122"/>
              </a:rPr>
              <a:t>and I am expecting an early reply</a:t>
            </a:r>
            <a:r>
              <a:rPr lang="en-US" altLang="zh-CN" sz="2600" b="1" kern="1200" dirty="0">
                <a:solidFill>
                  <a:srgbClr val="0066FF"/>
                </a:solidFill>
                <a:effectLst/>
                <a:latin typeface="Times New Roman" panose="02020603050405020304" pitchFamily="18" charset="0"/>
                <a:ea typeface="黑体" panose="02010609060101010101" charset="-122"/>
                <a:cs typeface="宋体" panose="02010600030101010101" pitchFamily="2" charset="-122"/>
              </a:rPr>
              <a:t>.</a:t>
            </a:r>
            <a:endParaRPr lang="zh-CN" altLang="zh-CN" sz="2600" dirty="0">
              <a:effectLst/>
              <a:latin typeface="宋体" panose="02010600030101010101" pitchFamily="2" charset="-122"/>
              <a:ea typeface="宋体" panose="02010600030101010101" pitchFamily="2" charset="-122"/>
              <a:cs typeface="宋体" panose="02010600030101010101" pitchFamily="2" charset="-122"/>
            </a:endParaRPr>
          </a:p>
          <a:p>
            <a:pPr algn="r"/>
            <a:r>
              <a:rPr lang="en-US" altLang="zh-CN" sz="2600" b="1" kern="100" dirty="0">
                <a:effectLst/>
                <a:latin typeface="Times New Roman" panose="02020603050405020304" pitchFamily="18" charset="0"/>
                <a:ea typeface="华文隶书" panose="02010800040101010101" pitchFamily="2" charset="-122"/>
                <a:cs typeface="Times New Roman" panose="02020603050405020304" pitchFamily="18" charset="0"/>
              </a:rPr>
              <a:t>Sincerely yours</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algn="r"/>
            <a:r>
              <a:rPr lang="en-US" altLang="zh-CN" sz="2600" b="1" kern="100" dirty="0">
                <a:effectLst/>
                <a:latin typeface="Times New Roman" panose="02020603050405020304" pitchFamily="18" charset="0"/>
                <a:ea typeface="华文隶书" panose="02010800040101010101" pitchFamily="2" charset="-122"/>
                <a:cs typeface="Times New Roman" panose="02020603050405020304" pitchFamily="18" charset="0"/>
              </a:rPr>
              <a:t>                                                           </a:t>
            </a:r>
            <a:r>
              <a:rPr lang="en-US" altLang="zh-CN" sz="2600" b="1" kern="100" dirty="0" err="1">
                <a:effectLst/>
                <a:latin typeface="Times New Roman" panose="02020603050405020304" pitchFamily="18" charset="0"/>
                <a:ea typeface="华文隶书" panose="02010800040101010101" pitchFamily="2" charset="-122"/>
                <a:cs typeface="Times New Roman" panose="02020603050405020304" pitchFamily="18" charset="0"/>
              </a:rPr>
              <a:t>LiHua</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p:cNvSpPr txBox="1"/>
          <p:nvPr/>
        </p:nvSpPr>
        <p:spPr>
          <a:xfrm>
            <a:off x="1703512" y="548680"/>
            <a:ext cx="936104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zh-CN" sz="2400" b="1" u="wavyHeavy"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投诉信</a:t>
            </a:r>
            <a:r>
              <a:rPr lang="en-US" altLang="zh-CN" sz="2400" b="1" u="wavyHeavy" dirty="0">
                <a:solidFill>
                  <a:srgbClr val="0033CC"/>
                </a:solidFill>
                <a:effectLst/>
                <a:uFill>
                  <a:solidFill>
                    <a:srgbClr val="FF6600"/>
                  </a:solidFill>
                </a:uFill>
                <a:latin typeface="Times New Roman" panose="02020603050405020304" pitchFamily="18" charset="0"/>
                <a:ea typeface="宋体" panose="02010600030101010101" pitchFamily="2" charset="-122"/>
                <a:cs typeface="宋体" panose="02010600030101010101" pitchFamily="2" charset="-122"/>
              </a:rPr>
              <a:t>4</a:t>
            </a:r>
            <a:r>
              <a:rPr lang="zh-CN" altLang="zh-CN" sz="2400" b="1" u="wavyHeavy"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范文</a:t>
            </a:r>
            <a:r>
              <a:rPr lang="zh-CN" altLang="zh-CN" sz="24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投诉商品劣质营业员态度粗暴</a:t>
            </a:r>
            <a:r>
              <a:rPr lang="zh-CN" altLang="zh-CN" sz="24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u="wavyHeavy" dirty="0">
                <a:solidFill>
                  <a:srgbClr val="FF0000"/>
                </a:solidFill>
                <a:effectLst/>
                <a:uFill>
                  <a:solidFill>
                    <a:srgbClr val="7030A0"/>
                  </a:solidFill>
                </a:uFill>
                <a:latin typeface="Times New Roman" panose="02020603050405020304" pitchFamily="18" charset="0"/>
                <a:ea typeface="宋体" panose="02010600030101010101" pitchFamily="2" charset="-122"/>
                <a:cs typeface="宋体" panose="02010600030101010101" pitchFamily="2" charset="-122"/>
              </a:rPr>
              <a:t>---</a:t>
            </a:r>
            <a:r>
              <a:rPr lang="en-US" altLang="zh-CN" sz="2400" b="1" u="wavyHeavy" dirty="0">
                <a:solidFill>
                  <a:srgbClr val="00B050"/>
                </a:solidFill>
                <a:effectLst/>
                <a:uFill>
                  <a:solidFill>
                    <a:srgbClr val="FF0000"/>
                  </a:solidFill>
                </a:uFill>
                <a:latin typeface="Times New Roman" panose="02020603050405020304" pitchFamily="18" charset="0"/>
                <a:ea typeface="宋体" panose="02010600030101010101" pitchFamily="2" charset="-122"/>
                <a:cs typeface="宋体" panose="02010600030101010101" pitchFamily="2" charset="-122"/>
              </a:rPr>
              <a:t>Possible version 1:</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down)">
                                      <p:cBhvr>
                                        <p:cTn id="14" dur="500"/>
                                        <p:tgtEl>
                                          <p:spTgt spid="3">
                                            <p:bg/>
                                          </p:spTgt>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down)">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wipe(down)">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ipe(down)">
                                      <p:cBhvr>
                                        <p:cTn id="4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99456" y="1772816"/>
            <a:ext cx="10585176" cy="4226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altLang="zh-CN" sz="2400" b="1" kern="1200" dirty="0">
                <a:solidFill>
                  <a:srgbClr val="000000"/>
                </a:solidFill>
                <a:effectLst/>
                <a:latin typeface="Times New Roman" panose="02020603050405020304" pitchFamily="18" charset="0"/>
                <a:ea typeface="黑体" panose="02010609060101010101" charset="-122"/>
                <a:cs typeface="Times New Roman" panose="02020603050405020304" pitchFamily="18" charset="0"/>
              </a:rPr>
              <a:t>Dear manager</a:t>
            </a:r>
            <a:r>
              <a:rPr lang="zh-CN" altLang="zh-CN" sz="2400" b="1" kern="1200" dirty="0">
                <a:solidFill>
                  <a:srgbClr val="000000"/>
                </a:solidFill>
                <a:effectLst/>
                <a:latin typeface="Times New Roman" panose="02020603050405020304" pitchFamily="18" charset="0"/>
                <a:ea typeface="黑体" panose="02010609060101010101"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tabLst>
                <a:tab pos="266700" algn="l"/>
                <a:tab pos="1357630" algn="l"/>
              </a:tabLst>
            </a:pPr>
            <a:r>
              <a:rPr lang="en-US" altLang="zh-CN" sz="2400" b="1" kern="1200" dirty="0">
                <a:solidFill>
                  <a:srgbClr val="000000"/>
                </a:solidFill>
                <a:effectLst/>
                <a:latin typeface="Times New Roman" panose="02020603050405020304" pitchFamily="18" charset="0"/>
                <a:ea typeface="黑体" panose="02010609060101010101" charset="-122"/>
                <a:cs typeface="Times New Roman" panose="02020603050405020304" pitchFamily="18" charset="0"/>
              </a:rPr>
              <a:t>	I </a:t>
            </a:r>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feel bad to trouble you</a:t>
            </a:r>
            <a:r>
              <a:rPr lang="en-US" altLang="zh-CN" sz="2400" b="1" kern="1200" dirty="0">
                <a:solidFill>
                  <a:srgbClr val="000000"/>
                </a:solidFill>
                <a:effectLst/>
                <a:latin typeface="Times New Roman" panose="02020603050405020304" pitchFamily="18" charset="0"/>
                <a:ea typeface="黑体" panose="02010609060101010101" charset="-122"/>
                <a:cs typeface="Times New Roman" panose="02020603050405020304" pitchFamily="18" charset="0"/>
              </a:rPr>
              <a:t> but I am afraid I have to </a:t>
            </a:r>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make a complaint about</a:t>
            </a:r>
            <a:r>
              <a:rPr lang="en-US" altLang="zh-CN" sz="2400" b="1" kern="1200" dirty="0">
                <a:solidFill>
                  <a:srgbClr val="000000"/>
                </a:solidFill>
                <a:effectLst/>
                <a:latin typeface="Times New Roman" panose="02020603050405020304" pitchFamily="18" charset="0"/>
                <a:ea typeface="黑体" panose="02010609060101010101" charset="-122"/>
                <a:cs typeface="Times New Roman" panose="02020603050405020304" pitchFamily="18" charset="0"/>
              </a:rPr>
              <a:t> your bad service.</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400" b="1" kern="1200" dirty="0">
                <a:solidFill>
                  <a:srgbClr val="000000"/>
                </a:solidFill>
                <a:effectLst/>
                <a:latin typeface="Times New Roman" panose="02020603050405020304" pitchFamily="18" charset="0"/>
                <a:ea typeface="黑体" panose="02010609060101010101" charset="-122"/>
                <a:cs typeface="Times New Roman" panose="02020603050405020304" pitchFamily="18" charset="0"/>
              </a:rPr>
              <a:t>I bought a TV set from your shop</a:t>
            </a:r>
            <a:r>
              <a:rPr lang="en-US" altLang="zh-CN" sz="2400" b="1" kern="1200" dirty="0">
                <a:solidFill>
                  <a:srgbClr val="0066FF"/>
                </a:solidFill>
                <a:effectLst/>
                <a:latin typeface="Times New Roman" panose="02020603050405020304" pitchFamily="18" charset="0"/>
                <a:ea typeface="黑体" panose="02010609060101010101" charset="-122"/>
                <a:cs typeface="Times New Roman" panose="02020603050405020304" pitchFamily="18" charset="0"/>
              </a:rPr>
              <a:t> </a:t>
            </a:r>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several days ago</a:t>
            </a:r>
            <a:r>
              <a:rPr lang="en-US" altLang="zh-CN" sz="2400" b="1" kern="1200" dirty="0">
                <a:solidFill>
                  <a:srgbClr val="000000"/>
                </a:solidFill>
                <a:effectLst/>
                <a:latin typeface="Times New Roman" panose="02020603050405020304" pitchFamily="18" charset="0"/>
                <a:ea typeface="黑体" panose="02010609060101010101" charset="-122"/>
                <a:cs typeface="Times New Roman" panose="02020603050405020304" pitchFamily="18" charset="0"/>
              </a:rPr>
              <a:t>. A few days later, I found it </a:t>
            </a:r>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didn’t work properly</a:t>
            </a:r>
            <a:r>
              <a:rPr lang="en-US" altLang="zh-CN" sz="2400" b="1" kern="1200" dirty="0">
                <a:solidFill>
                  <a:srgbClr val="000000"/>
                </a:solidFill>
                <a:effectLst/>
                <a:latin typeface="Times New Roman" panose="02020603050405020304" pitchFamily="18" charset="0"/>
                <a:ea typeface="黑体" panose="02010609060101010101" charset="-122"/>
                <a:cs typeface="Times New Roman" panose="02020603050405020304" pitchFamily="18" charset="0"/>
              </a:rPr>
              <a:t>. To my shock, when I took it back to the shop, your assistant didn’t solve the problem but </a:t>
            </a:r>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shouted at me rudely</a:t>
            </a:r>
            <a:r>
              <a:rPr lang="en-US" altLang="zh-CN" sz="2400" b="1" kern="1200" dirty="0">
                <a:solidFill>
                  <a:srgbClr val="000000"/>
                </a:solidFill>
                <a:effectLst/>
                <a:latin typeface="Times New Roman" panose="02020603050405020304" pitchFamily="18" charset="0"/>
                <a:ea typeface="黑体" panose="02010609060101010101" charset="-122"/>
                <a:cs typeface="Times New Roman" panose="02020603050405020304" pitchFamily="18" charset="0"/>
              </a:rPr>
              <a:t>. </a:t>
            </a:r>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Honestly speaking</a:t>
            </a:r>
            <a:r>
              <a:rPr lang="en-US" altLang="zh-CN" sz="2400" b="1" kern="1200" dirty="0">
                <a:solidFill>
                  <a:srgbClr val="000000"/>
                </a:solidFill>
                <a:effectLst/>
                <a:latin typeface="Times New Roman" panose="02020603050405020304" pitchFamily="18" charset="0"/>
                <a:ea typeface="黑体" panose="02010609060101010101" charset="-122"/>
                <a:cs typeface="Times New Roman" panose="02020603050405020304" pitchFamily="18" charset="0"/>
              </a:rPr>
              <a:t>, I am sorry to find that such service </a:t>
            </a:r>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should have happened </a:t>
            </a:r>
            <a:r>
              <a:rPr lang="en-US" altLang="zh-CN" sz="2400" b="1" kern="1200" dirty="0">
                <a:solidFill>
                  <a:srgbClr val="000000"/>
                </a:solidFill>
                <a:effectLst/>
                <a:latin typeface="Times New Roman" panose="02020603050405020304" pitchFamily="18" charset="0"/>
                <a:ea typeface="黑体" panose="02010609060101010101" charset="-122"/>
                <a:cs typeface="Times New Roman" panose="02020603050405020304" pitchFamily="18" charset="0"/>
              </a:rPr>
              <a:t>in your shop.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It’s my sincere hope that </a:t>
            </a:r>
            <a:r>
              <a:rPr lang="en-US" altLang="zh-CN" sz="2400" b="1" kern="1200" dirty="0">
                <a:solidFill>
                  <a:srgbClr val="000000"/>
                </a:solidFill>
                <a:effectLst/>
                <a:latin typeface="Times New Roman" panose="02020603050405020304" pitchFamily="18" charset="0"/>
                <a:ea typeface="黑体" panose="02010609060101010101" charset="-122"/>
                <a:cs typeface="Times New Roman" panose="02020603050405020304" pitchFamily="18" charset="0"/>
              </a:rPr>
              <a:t>the problem will </a:t>
            </a:r>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be solved</a:t>
            </a:r>
            <a:r>
              <a:rPr lang="en-US" altLang="zh-CN" sz="2400" b="1" kern="1200" dirty="0">
                <a:solidFill>
                  <a:srgbClr val="000000"/>
                </a:solidFill>
                <a:effectLst/>
                <a:latin typeface="Times New Roman" panose="02020603050405020304" pitchFamily="18" charset="0"/>
                <a:ea typeface="黑体" panose="02010609060101010101" charset="-122"/>
                <a:cs typeface="Times New Roman" panose="02020603050405020304" pitchFamily="18" charset="0"/>
              </a:rPr>
              <a:t> </a:t>
            </a:r>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in an appropriate way</a:t>
            </a:r>
            <a:r>
              <a:rPr lang="en-US" altLang="zh-CN" sz="2400" b="1" kern="1200" dirty="0">
                <a:solidFill>
                  <a:srgbClr val="000000"/>
                </a:solidFill>
                <a:effectLst/>
                <a:latin typeface="Times New Roman" panose="02020603050405020304" pitchFamily="18" charset="0"/>
                <a:ea typeface="黑体" panose="02010609060101010101" charset="-122"/>
                <a:cs typeface="Times New Roman" panose="02020603050405020304" pitchFamily="18" charset="0"/>
              </a:rPr>
              <a:t>. Looking forward to your reply.</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r"/>
            <a:r>
              <a:rPr lang="en-US" altLang="zh-CN" sz="2400" b="1" kern="100" dirty="0">
                <a:effectLst/>
                <a:latin typeface="Times New Roman" panose="02020603050405020304" pitchFamily="18" charset="0"/>
                <a:ea typeface="华文隶书" panose="02010800040101010101" pitchFamily="2" charset="-122"/>
                <a:cs typeface="Times New Roman" panose="02020603050405020304" pitchFamily="18" charset="0"/>
              </a:rPr>
              <a:t>Sincerely yours</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r"/>
            <a:r>
              <a:rPr lang="en-US" altLang="zh-CN" sz="2400" b="1" kern="100" dirty="0">
                <a:effectLst/>
                <a:latin typeface="Times New Roman" panose="02020603050405020304" pitchFamily="18" charset="0"/>
                <a:ea typeface="华文隶书" panose="02010800040101010101" pitchFamily="2" charset="-122"/>
                <a:cs typeface="Times New Roman" panose="02020603050405020304" pitchFamily="18" charset="0"/>
              </a:rPr>
              <a:t>                                                           </a:t>
            </a:r>
            <a:r>
              <a:rPr lang="en-US" altLang="zh-CN" sz="2400" b="1" kern="100" dirty="0" err="1">
                <a:effectLst/>
                <a:latin typeface="Times New Roman" panose="02020603050405020304" pitchFamily="18" charset="0"/>
                <a:ea typeface="华文隶书" panose="02010800040101010101" pitchFamily="2" charset="-122"/>
                <a:cs typeface="Times New Roman" panose="02020603050405020304" pitchFamily="18" charset="0"/>
              </a:rPr>
              <a:t>LiHua</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p:cNvSpPr txBox="1"/>
          <p:nvPr/>
        </p:nvSpPr>
        <p:spPr>
          <a:xfrm>
            <a:off x="1631628" y="260151"/>
            <a:ext cx="936104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zh-CN" altLang="zh-CN" sz="24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投诉信</a:t>
            </a:r>
            <a:r>
              <a:rPr lang="en-US" altLang="zh-CN" sz="2400" b="1" u="wavyHeavy" kern="10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4</a:t>
            </a:r>
            <a:r>
              <a:rPr lang="zh-CN" altLang="zh-CN" sz="2400" b="1" u="wavyHeavy" kern="10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范文</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投诉商品劣质营业员态度粗暴】</a:t>
            </a:r>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Possible version 2:</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down)">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down)">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down)">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down)">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wipe(down)">
                                      <p:cBhvr>
                                        <p:cTn id="4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5"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3392" y="1082353"/>
            <a:ext cx="11377264" cy="556908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tabLst>
                <a:tab pos="1530350" algn="l"/>
                <a:tab pos="2970530" algn="l"/>
                <a:tab pos="4410710" algn="l"/>
              </a:tabLst>
            </a:pP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第一节</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b="1" kern="100" spc="25" dirty="0">
                <a:effectLst/>
                <a:latin typeface="Times New Roman" panose="02020603050405020304" pitchFamily="18" charset="0"/>
                <a:ea typeface="宋体" panose="02010600030101010101" pitchFamily="2" charset="-122"/>
                <a:cs typeface="Times New Roman" panose="02020603050405020304" pitchFamily="18" charset="0"/>
              </a:rPr>
              <a:t>应用文写作（满分</a:t>
            </a:r>
            <a:r>
              <a:rPr lang="en-US" altLang="zh-CN" sz="2400" b="1" kern="100" spc="25" dirty="0">
                <a:effectLst/>
                <a:latin typeface="Times New Roman" panose="02020603050405020304" pitchFamily="18" charset="0"/>
                <a:ea typeface="宋体" panose="02010600030101010101" pitchFamily="2" charset="-122"/>
                <a:cs typeface="Times New Roman" panose="02020603050405020304" pitchFamily="18" charset="0"/>
              </a:rPr>
              <a:t>15</a:t>
            </a:r>
            <a:r>
              <a:rPr lang="zh-CN" altLang="zh-CN" sz="2400" b="1" kern="100" spc="25" dirty="0">
                <a:effectLst/>
                <a:latin typeface="Times New Roman" panose="02020603050405020304" pitchFamily="18" charset="0"/>
                <a:ea typeface="宋体" panose="02010600030101010101" pitchFamily="2" charset="-122"/>
                <a:cs typeface="Times New Roman" panose="02020603050405020304" pitchFamily="18" charset="0"/>
              </a:rPr>
              <a:t>分）</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7970" algn="just">
              <a:lnSpc>
                <a:spcPct val="150000"/>
              </a:lnSpc>
              <a:tabLst>
                <a:tab pos="1530350" algn="l"/>
                <a:tab pos="2970530" algn="l"/>
                <a:tab pos="4410710" algn="l"/>
              </a:tabLst>
            </a:pP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假如你是李华</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上周末你在重庆</a:t>
            </a:r>
            <a:r>
              <a:rPr lang="zh-CN" altLang="zh-CN" sz="2400" b="1" u="wavyHeavy" kern="100" dirty="0">
                <a:solidFill>
                  <a:srgbClr val="00B050"/>
                </a:solidFill>
                <a:effectLst/>
                <a:uFill>
                  <a:solidFill>
                    <a:srgbClr val="E36C0A"/>
                  </a:solidFill>
                </a:uFill>
                <a:latin typeface="Times New Roman" panose="02020603050405020304" pitchFamily="18" charset="0"/>
                <a:ea typeface="宋体" panose="02010600030101010101" pitchFamily="2" charset="-122"/>
                <a:cs typeface="Times New Roman" panose="02020603050405020304" pitchFamily="18" charset="0"/>
              </a:rPr>
              <a:t>新华书店买</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了一本</a:t>
            </a:r>
            <a:r>
              <a:rPr lang="zh-CN" altLang="zh-CN" sz="2400" b="1" u="wavyHeavy" kern="100" dirty="0">
                <a:solidFill>
                  <a:srgbClr val="00B050"/>
                </a:solidFill>
                <a:effectLst/>
                <a:uFill>
                  <a:solidFill>
                    <a:srgbClr val="E36C0A"/>
                  </a:solidFill>
                </a:uFill>
                <a:latin typeface="Times New Roman" panose="02020603050405020304" pitchFamily="18" charset="0"/>
                <a:ea typeface="宋体" panose="02010600030101010101" pitchFamily="2" charset="-122"/>
                <a:cs typeface="Times New Roman" panose="02020603050405020304" pitchFamily="18" charset="0"/>
              </a:rPr>
              <a:t>英文词典</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，发现有印刷错误、漏页等</a:t>
            </a:r>
            <a:r>
              <a:rPr lang="zh-CN" altLang="zh-CN" sz="2400" b="1" u="wavyHeavy" kern="100" dirty="0">
                <a:solidFill>
                  <a:srgbClr val="00B050"/>
                </a:solidFill>
                <a:effectLst/>
                <a:uFill>
                  <a:solidFill>
                    <a:srgbClr val="E36C0A"/>
                  </a:solidFill>
                </a:uFill>
                <a:latin typeface="Times New Roman" panose="02020603050405020304" pitchFamily="18" charset="0"/>
                <a:ea typeface="宋体" panose="02010600030101010101" pitchFamily="2" charset="-122"/>
                <a:cs typeface="Times New Roman" panose="02020603050405020304" pitchFamily="18" charset="0"/>
              </a:rPr>
              <a:t>质量问题</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，后与书店交涉，要去</a:t>
            </a:r>
            <a:r>
              <a:rPr lang="zh-CN" altLang="zh-CN" sz="2400" b="1" u="wavyHeavy" kern="100" dirty="0">
                <a:solidFill>
                  <a:srgbClr val="00B050"/>
                </a:solidFill>
                <a:effectLst/>
                <a:uFill>
                  <a:solidFill>
                    <a:srgbClr val="E36C0A"/>
                  </a:solidFill>
                </a:uFill>
                <a:latin typeface="Times New Roman" panose="02020603050405020304" pitchFamily="18" charset="0"/>
                <a:ea typeface="宋体" panose="02010600030101010101" pitchFamily="2" charset="-122"/>
                <a:cs typeface="Times New Roman" panose="02020603050405020304" pitchFamily="18" charset="0"/>
              </a:rPr>
              <a:t>调换</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，但营业员却拒绝你的要求。因此你给一家英语报社编辑写一封</a:t>
            </a:r>
            <a:r>
              <a:rPr lang="zh-CN" altLang="zh-CN" sz="2400" b="1" u="wavyHeavy" kern="100" dirty="0">
                <a:solidFill>
                  <a:srgbClr val="00B050"/>
                </a:solidFill>
                <a:effectLst/>
                <a:uFill>
                  <a:solidFill>
                    <a:srgbClr val="E36C0A"/>
                  </a:solidFill>
                </a:uFill>
                <a:latin typeface="Times New Roman" panose="02020603050405020304" pitchFamily="18" charset="0"/>
                <a:ea typeface="宋体" panose="02010600030101010101" pitchFamily="2" charset="-122"/>
                <a:cs typeface="Times New Roman" panose="02020603050405020304" pitchFamily="18" charset="0"/>
              </a:rPr>
              <a:t>投诉</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信，信中必须包括以下内容：</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buFont typeface="+mj-lt"/>
              <a:buAutoNum type="arabicPeriod"/>
              <a:tabLst>
                <a:tab pos="192405" algn="l"/>
                <a:tab pos="1530350" algn="l"/>
                <a:tab pos="2970530" algn="l"/>
                <a:tab pos="4410710" algn="l"/>
              </a:tabLst>
            </a:pP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事情的</a:t>
            </a:r>
            <a:r>
              <a:rPr lang="zh-CN" altLang="zh-CN" sz="2400" b="1" u="wavyHeavy" kern="100" dirty="0">
                <a:solidFill>
                  <a:srgbClr val="00B050"/>
                </a:solidFill>
                <a:effectLst/>
                <a:uFill>
                  <a:solidFill>
                    <a:srgbClr val="E36C0A"/>
                  </a:solidFill>
                </a:uFill>
                <a:latin typeface="Times New Roman" panose="02020603050405020304" pitchFamily="18" charset="0"/>
                <a:ea typeface="宋体" panose="02010600030101010101" pitchFamily="2" charset="-122"/>
                <a:cs typeface="Times New Roman" panose="02020603050405020304" pitchFamily="18" charset="0"/>
              </a:rPr>
              <a:t>起因</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buFont typeface="+mj-lt"/>
              <a:buAutoNum type="arabicPeriod"/>
              <a:tabLst>
                <a:tab pos="192405" algn="l"/>
                <a:tab pos="1530350" algn="l"/>
                <a:tab pos="2970530" algn="l"/>
                <a:tab pos="4410710" algn="l"/>
              </a:tabLst>
            </a:pP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与书店</a:t>
            </a:r>
            <a:r>
              <a:rPr lang="zh-CN" altLang="zh-CN" sz="2400" b="1" u="wavyHeavy" kern="100" dirty="0">
                <a:solidFill>
                  <a:srgbClr val="00B050"/>
                </a:solidFill>
                <a:effectLst/>
                <a:uFill>
                  <a:solidFill>
                    <a:srgbClr val="E36C0A"/>
                  </a:solidFill>
                </a:uFill>
                <a:latin typeface="Times New Roman" panose="02020603050405020304" pitchFamily="18" charset="0"/>
                <a:ea typeface="宋体" panose="02010600030101010101" pitchFamily="2" charset="-122"/>
                <a:cs typeface="Times New Roman" panose="02020603050405020304" pitchFamily="18" charset="0"/>
              </a:rPr>
              <a:t>交涉</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的经过；</a:t>
            </a:r>
            <a:r>
              <a:rPr lang="zh-CN" altLang="zh-CN" sz="2400" b="1"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buFont typeface="+mj-lt"/>
              <a:buAutoNum type="arabicPeriod"/>
              <a:tabLst>
                <a:tab pos="192405" algn="l"/>
                <a:tab pos="1530350" algn="l"/>
                <a:tab pos="2970530" algn="l"/>
                <a:tab pos="4410710" algn="l"/>
              </a:tabLst>
            </a:pP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呼吁服务行业</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(service trade)</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必须</a:t>
            </a:r>
            <a:r>
              <a:rPr lang="zh-CN" altLang="zh-CN" sz="2400" b="1" u="wavyHeavy" kern="100" dirty="0">
                <a:solidFill>
                  <a:srgbClr val="00B050"/>
                </a:solidFill>
                <a:effectLst/>
                <a:uFill>
                  <a:solidFill>
                    <a:srgbClr val="E36C0A"/>
                  </a:solidFill>
                </a:uFill>
                <a:latin typeface="Times New Roman" panose="02020603050405020304" pitchFamily="18" charset="0"/>
                <a:ea typeface="宋体" panose="02010600030101010101" pitchFamily="2" charset="-122"/>
                <a:cs typeface="Times New Roman" panose="02020603050405020304" pitchFamily="18" charset="0"/>
              </a:rPr>
              <a:t>提高服务质量</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tabLst>
                <a:tab pos="192405" algn="l"/>
                <a:tab pos="1530350" algn="l"/>
                <a:tab pos="2970530" algn="l"/>
                <a:tab pos="4410710" algn="l"/>
              </a:tabLst>
            </a:pP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左右。</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401320" algn="just">
              <a:lnSpc>
                <a:spcPct val="150000"/>
              </a:lnSpc>
              <a:tabLst>
                <a:tab pos="192405" algn="l"/>
                <a:tab pos="1530350" algn="l"/>
                <a:tab pos="2970530" algn="l"/>
                <a:tab pos="441071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可以适当增加细节，以使行文连贯。</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401320" algn="just">
              <a:lnSpc>
                <a:spcPct val="150000"/>
              </a:lnSpc>
              <a:tabLst>
                <a:tab pos="192405" algn="l"/>
                <a:tab pos="1530350" algn="l"/>
                <a:tab pos="2970530" algn="l"/>
                <a:tab pos="441071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开头语和结束语已为你写好。</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p:cNvSpPr txBox="1"/>
          <p:nvPr/>
        </p:nvSpPr>
        <p:spPr>
          <a:xfrm>
            <a:off x="1847399" y="188764"/>
            <a:ext cx="8208912"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zh-CN"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投诉信题型训练</a:t>
            </a:r>
            <a:r>
              <a:rPr lang="en-US"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5</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kern="100" dirty="0">
                <a:solidFill>
                  <a:srgbClr val="0033CC"/>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投诉新华书店买的英文词典质量问题</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descr="图示&#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52216" y="4077072"/>
            <a:ext cx="3316392" cy="155455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fade">
                                      <p:cBhvr>
                                        <p:cTn id="18" dur="1000"/>
                                        <p:tgtEl>
                                          <p:spTgt spid="3">
                                            <p:bg/>
                                          </p:spTgt>
                                        </p:tgtEl>
                                      </p:cBhvr>
                                    </p:animEffect>
                                    <p:anim calcmode="lin" valueType="num">
                                      <p:cBhvr>
                                        <p:cTn id="19" dur="1000" fill="hold"/>
                                        <p:tgtEl>
                                          <p:spTgt spid="3">
                                            <p:bg/>
                                          </p:spTgt>
                                        </p:tgtEl>
                                        <p:attrNameLst>
                                          <p:attrName>ppt_x</p:attrName>
                                        </p:attrNameLst>
                                      </p:cBhvr>
                                      <p:tavLst>
                                        <p:tav tm="0">
                                          <p:val>
                                            <p:strVal val="#ppt_x"/>
                                          </p:val>
                                        </p:tav>
                                        <p:tav tm="100000">
                                          <p:val>
                                            <p:strVal val="#ppt_x"/>
                                          </p:val>
                                        </p:tav>
                                      </p:tavLst>
                                    </p:anim>
                                    <p:anim calcmode="lin" valueType="num">
                                      <p:cBhvr>
                                        <p:cTn id="20" dur="1000" fill="hold"/>
                                        <p:tgtEl>
                                          <p:spTgt spid="3">
                                            <p:bg/>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1000"/>
                                        <p:tgtEl>
                                          <p:spTgt spid="3">
                                            <p:txEl>
                                              <p:pRg st="3" end="3"/>
                                            </p:txEl>
                                          </p:spTgt>
                                        </p:tgtEl>
                                      </p:cBhvr>
                                    </p:animEffect>
                                    <p:anim calcmode="lin" valueType="num">
                                      <p:cBhvr>
                                        <p:cTn id="4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1000"/>
                                        <p:tgtEl>
                                          <p:spTgt spid="3">
                                            <p:txEl>
                                              <p:pRg st="4" end="4"/>
                                            </p:txEl>
                                          </p:spTgt>
                                        </p:tgtEl>
                                      </p:cBhvr>
                                    </p:animEffect>
                                    <p:anim calcmode="lin" valueType="num">
                                      <p:cBhvr>
                                        <p:cTn id="5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1000"/>
                                        <p:tgtEl>
                                          <p:spTgt spid="3">
                                            <p:txEl>
                                              <p:pRg st="5" end="5"/>
                                            </p:txEl>
                                          </p:spTgt>
                                        </p:tgtEl>
                                      </p:cBhvr>
                                    </p:animEffect>
                                    <p:anim calcmode="lin" valueType="num">
                                      <p:cBhvr>
                                        <p:cTn id="6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Effect transition="in" filter="fade">
                                      <p:cBhvr>
                                        <p:cTn id="66" dur="1000"/>
                                        <p:tgtEl>
                                          <p:spTgt spid="3">
                                            <p:txEl>
                                              <p:pRg st="6" end="6"/>
                                            </p:txEl>
                                          </p:spTgt>
                                        </p:tgtEl>
                                      </p:cBhvr>
                                    </p:animEffect>
                                    <p:anim calcmode="lin" valueType="num">
                                      <p:cBhvr>
                                        <p:cTn id="6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animEffect transition="in" filter="fade">
                                      <p:cBhvr>
                                        <p:cTn id="73" dur="1000"/>
                                        <p:tgtEl>
                                          <p:spTgt spid="3">
                                            <p:txEl>
                                              <p:pRg st="7" end="7"/>
                                            </p:txEl>
                                          </p:spTgt>
                                        </p:tgtEl>
                                      </p:cBhvr>
                                    </p:animEffect>
                                    <p:anim calcmode="lin" valueType="num">
                                      <p:cBhvr>
                                        <p:cTn id="7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5"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9416" y="1052736"/>
            <a:ext cx="10729192" cy="5701612"/>
          </a:xfrm>
          <a:prstGeom prst="rect">
            <a:avLst/>
          </a:prstGeom>
        </p:spPr>
      </p:pic>
      <p:sp>
        <p:nvSpPr>
          <p:cNvPr id="4" name="文本框 3"/>
          <p:cNvSpPr txBox="1"/>
          <p:nvPr/>
        </p:nvSpPr>
        <p:spPr>
          <a:xfrm>
            <a:off x="2135560" y="260648"/>
            <a:ext cx="8640960" cy="461665"/>
          </a:xfrm>
          <a:prstGeom prst="rect">
            <a:avLst/>
          </a:prstGeom>
          <a:noFill/>
        </p:spPr>
        <p:txBody>
          <a:bodyPr wrap="square">
            <a:spAutoFit/>
          </a:bodyPr>
          <a:lstStyle/>
          <a:p>
            <a:pPr algn="just"/>
            <a:r>
              <a:rPr lang="zh-CN"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投诉信</a:t>
            </a:r>
            <a:r>
              <a:rPr lang="en-US"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5</a:t>
            </a:r>
            <a:r>
              <a:rPr lang="zh-CN" altLang="en-US" sz="2400" b="1" u="wavyHeavy" kern="100" dirty="0">
                <a:solidFill>
                  <a:srgbClr val="FF0000"/>
                </a:solidFill>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思维导图</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kern="100" dirty="0">
                <a:solidFill>
                  <a:srgbClr val="0033CC"/>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投诉新华书店买的英文词典质量问题</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04675" y="836712"/>
            <a:ext cx="10782650" cy="56323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tabLst>
                <a:tab pos="192405" algn="l"/>
                <a:tab pos="1530350" algn="l"/>
                <a:tab pos="2970530" algn="l"/>
                <a:tab pos="4410710" algn="l"/>
              </a:tabLst>
            </a:pP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0"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400" b="1" kern="0"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Writing Sample</a:t>
            </a:r>
            <a:r>
              <a:rPr lang="zh-CN" altLang="zh-CN" sz="2400" b="1" kern="0"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solidFill>
                  <a:srgbClr val="0033CC"/>
                </a:solidFill>
                <a:effectLst/>
                <a:latin typeface="Times New Roman" panose="02020603050405020304" pitchFamily="18" charset="0"/>
                <a:ea typeface="宋体" panose="02010600030101010101" pitchFamily="2" charset="-122"/>
                <a:cs typeface="Times New Roman" panose="02020603050405020304" pitchFamily="18" charset="0"/>
              </a:rPr>
              <a:t>One possible Version:</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tabLst>
                <a:tab pos="192405" algn="l"/>
                <a:tab pos="1530350" algn="l"/>
                <a:tab pos="2970530" algn="l"/>
                <a:tab pos="441071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Dear Editor,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00660" algn="just">
              <a:tabLst>
                <a:tab pos="192405" algn="l"/>
                <a:tab pos="1530350" algn="l"/>
                <a:tab pos="2970530" algn="l"/>
                <a:tab pos="441071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My name is </a:t>
            </a:r>
            <a:r>
              <a:rPr lang="en-US" altLang="zh-CN" sz="2400" b="1" kern="100" dirty="0" err="1">
                <a:effectLst/>
                <a:latin typeface="Times New Roman" panose="02020603050405020304" pitchFamily="18" charset="0"/>
                <a:ea typeface="宋体" panose="02010600030101010101" pitchFamily="2" charset="-122"/>
                <a:cs typeface="Times New Roman" panose="02020603050405020304" pitchFamily="18" charset="0"/>
              </a:rPr>
              <a:t>LiHua</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I am a middle school student. I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have some complaints</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to make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about the poor service</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of Xinhua bookstore.</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00660" algn="just">
              <a:tabLst>
                <a:tab pos="192405" algn="l"/>
                <a:tab pos="1530350" algn="l"/>
                <a:tab pos="2970530" algn="l"/>
                <a:tab pos="441071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I went to the bookstore last weekend and bought an English dictionary.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Unfortunately</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I noticed some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printing mistakes and faults</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in the dictionary and found it poor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in quality</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too. So I decided to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change it for</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another one. As I discussed this matter with a clerk, she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refused my request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which made me very sad and angry. I think she was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a bit rude to</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her customer.</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00660" algn="just">
              <a:tabLst>
                <a:tab pos="192405" algn="l"/>
                <a:tab pos="1530350" algn="l"/>
                <a:tab pos="2970530" algn="l"/>
                <a:tab pos="441071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My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purpose of writing</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the letter is to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appeal to people</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in the service trade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to improve service quality</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Only in this way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can customers really have</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the feeling of being treated as “God”.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00660" algn="just">
              <a:tabLst>
                <a:tab pos="192405" algn="l"/>
                <a:tab pos="1530350" algn="l"/>
                <a:tab pos="2970530" algn="l"/>
                <a:tab pos="441071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Best regards!</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r"/>
            <a:r>
              <a:rPr lang="en-US" altLang="zh-CN" sz="2400" b="1" kern="100" dirty="0">
                <a:effectLst/>
                <a:latin typeface="Times New Roman" panose="02020603050405020304" pitchFamily="18" charset="0"/>
                <a:ea typeface="华文隶书" panose="02010800040101010101" pitchFamily="2" charset="-122"/>
                <a:cs typeface="Times New Roman" panose="02020603050405020304" pitchFamily="18" charset="0"/>
              </a:rPr>
              <a:t>Sincerely yours</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r"/>
            <a:r>
              <a:rPr lang="en-US" altLang="zh-CN" sz="2400" b="1" kern="100" dirty="0">
                <a:effectLst/>
                <a:latin typeface="Times New Roman" panose="02020603050405020304" pitchFamily="18" charset="0"/>
                <a:ea typeface="华文隶书" panose="02010800040101010101" pitchFamily="2" charset="-122"/>
                <a:cs typeface="Times New Roman" panose="02020603050405020304" pitchFamily="18" charset="0"/>
              </a:rPr>
              <a:t>                                                           </a:t>
            </a:r>
            <a:r>
              <a:rPr lang="en-US" altLang="zh-CN" sz="2400" b="1" kern="100" dirty="0" err="1">
                <a:effectLst/>
                <a:latin typeface="Times New Roman" panose="02020603050405020304" pitchFamily="18" charset="0"/>
                <a:ea typeface="华文隶书" panose="02010800040101010101" pitchFamily="2" charset="-122"/>
                <a:cs typeface="Times New Roman" panose="02020603050405020304" pitchFamily="18" charset="0"/>
              </a:rPr>
              <a:t>LiHua</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p:cNvSpPr txBox="1"/>
          <p:nvPr/>
        </p:nvSpPr>
        <p:spPr>
          <a:xfrm>
            <a:off x="1847528" y="172953"/>
            <a:ext cx="8208912"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zh-CN"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投诉信</a:t>
            </a:r>
            <a:r>
              <a:rPr lang="en-US"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5</a:t>
            </a:r>
            <a:r>
              <a:rPr lang="zh-CN"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范文</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kern="100" dirty="0">
                <a:solidFill>
                  <a:srgbClr val="0033CC"/>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投诉新华书店买的英文词典质量问题</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descr="桌子上放了不同类型的书本&#10;&#10;中度可信度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935760" y="5301209"/>
            <a:ext cx="5143500" cy="15567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wipe(down)">
                                      <p:cBhvr>
                                        <p:cTn id="20" dur="500"/>
                                        <p:tgtEl>
                                          <p:spTgt spid="3">
                                            <p:bg/>
                                          </p:spTgt>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down)">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down)">
                                      <p:cBhvr>
                                        <p:cTn id="39" dur="5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wipe(down)">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wipe(down)">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wipe(down)">
                                      <p:cBhvr>
                                        <p:cTn id="54" dur="500"/>
                                        <p:tgtEl>
                                          <p:spTgt spid="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wipe(down)">
                                      <p:cBhvr>
                                        <p:cTn id="5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9416" y="1028263"/>
            <a:ext cx="11017224" cy="556908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第一节</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spc="25" dirty="0">
                <a:effectLst/>
                <a:latin typeface="Times New Roman" panose="02020603050405020304" pitchFamily="18" charset="0"/>
                <a:ea typeface="宋体" panose="02010600030101010101" pitchFamily="2" charset="-122"/>
                <a:cs typeface="Times New Roman" panose="02020603050405020304" pitchFamily="18" charset="0"/>
              </a:rPr>
              <a:t>应用文写作（满分</a:t>
            </a:r>
            <a:r>
              <a:rPr lang="en-US" altLang="zh-CN" sz="2400" b="1" kern="100" spc="25" dirty="0">
                <a:effectLst/>
                <a:latin typeface="Times New Roman" panose="02020603050405020304" pitchFamily="18" charset="0"/>
                <a:ea typeface="宋体" panose="02010600030101010101" pitchFamily="2" charset="-122"/>
                <a:cs typeface="Times New Roman" panose="02020603050405020304" pitchFamily="18" charset="0"/>
              </a:rPr>
              <a:t>15</a:t>
            </a:r>
            <a:r>
              <a:rPr lang="zh-CN" altLang="zh-CN" sz="2400" b="1" kern="100" spc="25" dirty="0">
                <a:effectLst/>
                <a:latin typeface="Times New Roman" panose="02020603050405020304" pitchFamily="18" charset="0"/>
                <a:ea typeface="宋体" panose="02010600030101010101" pitchFamily="2" charset="-122"/>
                <a:cs typeface="Times New Roman" panose="02020603050405020304" pitchFamily="18" charset="0"/>
              </a:rPr>
              <a:t>分）</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假定你是李华，半月前你从国外</a:t>
            </a:r>
            <a:r>
              <a:rPr lang="zh-CN" altLang="zh-CN" sz="2400" b="1" u="wavyHeavy" kern="100"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网</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站上订</a:t>
            </a:r>
            <a:r>
              <a:rPr lang="zh-CN" altLang="zh-CN" sz="2400" b="1" u="wavyHeavy" kern="100"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购</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了一台</a:t>
            </a:r>
            <a:r>
              <a:rPr lang="zh-CN" altLang="zh-CN" sz="2400" b="1" u="wavyHeavy" kern="100"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笔记本电脑和</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一套</a:t>
            </a:r>
            <a:r>
              <a:rPr lang="zh-CN" altLang="zh-CN" sz="2400" b="1" u="wavyHeavy" kern="100"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英文小说</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，昨天才到货，且电脑不是你订购的型号，小说也有缺页现象。请就此向网店客服写邮件</a:t>
            </a:r>
            <a:r>
              <a:rPr lang="zh-CN" altLang="zh-CN" sz="2400" b="1" u="wavyHeavy" kern="100"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投诉</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，要点如下：</a:t>
            </a:r>
            <a:r>
              <a:rPr lang="zh-CN" altLang="zh-CN" sz="2400" b="1"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介绍</a:t>
            </a:r>
            <a:r>
              <a:rPr lang="zh-CN" altLang="zh-CN" sz="2400" b="1" u="wavyHeavy" kern="100"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购物情况</a:t>
            </a:r>
            <a:r>
              <a:rPr lang="zh-CN" altLang="zh-CN" sz="2400" b="1"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反映</a:t>
            </a:r>
            <a:r>
              <a:rPr lang="zh-CN" altLang="zh-CN" sz="2400" b="1" u="wavyHeavy" kern="100"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存在问题</a:t>
            </a:r>
            <a:r>
              <a:rPr lang="zh-CN" altLang="zh-CN" sz="2400" b="1"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提出</a:t>
            </a:r>
            <a:r>
              <a:rPr lang="zh-CN" altLang="zh-CN" sz="2400" b="1" u="wavyHeavy" kern="100"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解决方案</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tabLst>
                <a:tab pos="192405" algn="l"/>
                <a:tab pos="1530350" algn="l"/>
                <a:tab pos="2970530" algn="l"/>
                <a:tab pos="4410710" algn="l"/>
              </a:tabLst>
            </a:pP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左右。</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401320" algn="just">
              <a:lnSpc>
                <a:spcPct val="150000"/>
              </a:lnSpc>
              <a:tabLst>
                <a:tab pos="192405" algn="l"/>
                <a:tab pos="1530350" algn="l"/>
                <a:tab pos="2970530" algn="l"/>
                <a:tab pos="441071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可以适当增加细节，以使行文连贯。</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401320" algn="just">
              <a:lnSpc>
                <a:spcPct val="150000"/>
              </a:lnSpc>
              <a:tabLst>
                <a:tab pos="192405" algn="l"/>
                <a:tab pos="1530350" algn="l"/>
                <a:tab pos="2970530" algn="l"/>
                <a:tab pos="441071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开头语和结束语已为你写好。</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p:cNvSpPr txBox="1"/>
          <p:nvPr/>
        </p:nvSpPr>
        <p:spPr>
          <a:xfrm>
            <a:off x="1919536" y="260648"/>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zh-CN" sz="24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投诉信题型训练</a:t>
            </a:r>
            <a:r>
              <a:rPr lang="en-US" altLang="zh-CN" sz="2400" b="1" u="wavyHeavy" kern="10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6</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投诉网购笔记本电脑及英文小说存在的问题</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7536160" y="3140968"/>
            <a:ext cx="3816424" cy="28006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wipe(down)">
                                      <p:cBhvr>
                                        <p:cTn id="19" dur="500"/>
                                        <p:tgtEl>
                                          <p:spTgt spid="3">
                                            <p:bg/>
                                          </p:spTgt>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down)">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ipe(down)">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wipe(down)">
                                      <p:cBhvr>
                                        <p:cTn id="48" dur="5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wipe(down)">
                                      <p:cBhvr>
                                        <p:cTn id="53" dur="500"/>
                                        <p:tgtEl>
                                          <p:spTgt spid="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wipe(down)">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03512" y="1988840"/>
            <a:ext cx="10369152" cy="446513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gn="just">
              <a:lnSpc>
                <a:spcPct val="150000"/>
              </a:lnSpc>
              <a:buClr>
                <a:srgbClr val="FF0000"/>
              </a:buClr>
              <a:buFont typeface="Wingdings" panose="05000000000000000000" pitchFamily="2" charset="2"/>
              <a:buChar char=""/>
              <a:tabLst>
                <a:tab pos="45720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complain about the poor quality of goods</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buClr>
                <a:srgbClr val="FF0000"/>
              </a:buClr>
              <a:buFont typeface="Wingdings" panose="05000000000000000000" pitchFamily="2" charset="2"/>
              <a:buChar char=""/>
              <a:tabLst>
                <a:tab pos="45720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complain about service attitude</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buClr>
                <a:srgbClr val="FF0000"/>
              </a:buClr>
              <a:buFont typeface="Wingdings" panose="05000000000000000000" pitchFamily="2" charset="2"/>
              <a:buChar char=""/>
              <a:tabLst>
                <a:tab pos="45720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complain about rude behavior</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buClr>
                <a:srgbClr val="FF0000"/>
              </a:buClr>
              <a:buFont typeface="Wingdings" panose="05000000000000000000" pitchFamily="2" charset="2"/>
              <a:buChar char=""/>
              <a:tabLst>
                <a:tab pos="45720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complain about waste</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buClr>
                <a:srgbClr val="FF0000"/>
              </a:buClr>
              <a:buFont typeface="Wingdings" panose="05000000000000000000" pitchFamily="2" charset="2"/>
              <a:buChar char=""/>
              <a:tabLst>
                <a:tab pos="45720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complain about ordering errors</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buClr>
                <a:srgbClr val="FF0000"/>
              </a:buClr>
              <a:buFont typeface="Wingdings" panose="05000000000000000000" pitchFamily="2" charset="2"/>
              <a:buChar char=""/>
              <a:tabLst>
                <a:tab pos="45720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complain about damage</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buClr>
                <a:srgbClr val="FF0000"/>
              </a:buClr>
              <a:buFont typeface="Wingdings" panose="05000000000000000000" pitchFamily="2" charset="2"/>
              <a:buChar char=""/>
              <a:tabLst>
                <a:tab pos="45720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complain about noisy parties</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buClr>
                <a:srgbClr val="FF0000"/>
              </a:buClr>
              <a:buFont typeface="Wingdings" panose="05000000000000000000" pitchFamily="2" charset="2"/>
              <a:buChar char=""/>
              <a:tabLst>
                <a:tab pos="45720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complain about hotel service</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p:cNvSpPr txBox="1"/>
          <p:nvPr/>
        </p:nvSpPr>
        <p:spPr>
          <a:xfrm>
            <a:off x="1631943" y="260261"/>
            <a:ext cx="813690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Lead in: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When do you need to write letters of</a:t>
            </a:r>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Complaint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 name="组合 1"/>
          <p:cNvGrpSpPr/>
          <p:nvPr/>
        </p:nvGrpSpPr>
        <p:grpSpPr>
          <a:xfrm>
            <a:off x="8256240" y="2253736"/>
            <a:ext cx="3168352" cy="3908288"/>
            <a:chOff x="8220236" y="2267262"/>
            <a:chExt cx="3168352" cy="3908288"/>
          </a:xfrm>
        </p:grpSpPr>
        <p:pic>
          <p:nvPicPr>
            <p:cNvPr id="7" name="图片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8220236" y="2267262"/>
              <a:ext cx="3168352" cy="39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图片包含 游戏机, 地毯, 食物&#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5817" y="3082811"/>
              <a:ext cx="2277190" cy="227719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barn(inVertical)">
                                      <p:cBhvr>
                                        <p:cTn id="18" dur="500"/>
                                        <p:tgtEl>
                                          <p:spTgt spid="3">
                                            <p:bg/>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barn(inVertical)">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arn(inVertical)">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arn(inVertic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barn(inVertical)">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barn(inVertical)">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barn(inVertical)">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barn(inVertical)">
                                      <p:cBhvr>
                                        <p:cTn id="5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5"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71464" y="1268760"/>
            <a:ext cx="10369152" cy="5250806"/>
          </a:xfrm>
          <a:prstGeom prst="rect">
            <a:avLst/>
          </a:prstGeom>
        </p:spPr>
      </p:pic>
      <p:sp>
        <p:nvSpPr>
          <p:cNvPr id="4" name="文本框 3"/>
          <p:cNvSpPr txBox="1"/>
          <p:nvPr/>
        </p:nvSpPr>
        <p:spPr>
          <a:xfrm>
            <a:off x="1702810" y="260390"/>
            <a:ext cx="8892988"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zh-CN" sz="24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投诉信</a:t>
            </a:r>
            <a:r>
              <a:rPr lang="en-US" altLang="zh-CN" sz="2400" b="1" u="wavyHeavy" kern="10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6</a:t>
            </a:r>
            <a:r>
              <a:rPr lang="zh-CN" altLang="en-US" sz="2400" b="1" u="wavyHeavy" kern="100" dirty="0">
                <a:solidFill>
                  <a:srgbClr val="0033CC"/>
                </a:solidFill>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思维导图</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投诉网购笔记本电脑及英文小说存在的问题</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32116" y="1340768"/>
            <a:ext cx="11413268" cy="526297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tabLst>
                <a:tab pos="192405" algn="l"/>
                <a:tab pos="1530350" algn="l"/>
                <a:tab pos="2970530" algn="l"/>
                <a:tab pos="4410710" algn="l"/>
              </a:tabLst>
            </a:pP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0"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400" b="1" kern="0"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Writing Sample</a:t>
            </a:r>
            <a:r>
              <a:rPr lang="zh-CN" altLang="zh-CN" sz="2400" b="1" kern="0"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solidFill>
                  <a:srgbClr val="0033CC"/>
                </a:solidFill>
                <a:effectLst/>
                <a:latin typeface="Times New Roman" panose="02020603050405020304" pitchFamily="18" charset="0"/>
                <a:ea typeface="宋体" panose="02010600030101010101" pitchFamily="2" charset="-122"/>
                <a:cs typeface="Times New Roman" panose="02020603050405020304" pitchFamily="18" charset="0"/>
              </a:rPr>
              <a:t>One possible Version</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Dear Sir or Madam,</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I am one of your customers. I am writing to make a complaint about your goods.</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介绍购物情况</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To begin with</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I ordered a notebook computer and a set of English novels on your website two weeks ago, but I </a:t>
            </a:r>
            <a:r>
              <a:rPr lang="en-US" altLang="zh-CN" sz="24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didn’t receive them until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yesterday.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（反映存在问题）</a:t>
            </a:r>
            <a:r>
              <a:rPr lang="en-US" altLang="zh-CN" sz="24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To my disappointment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the computer I received isn’t the one I ordered. </a:t>
            </a:r>
            <a:r>
              <a:rPr lang="en-US" altLang="zh-CN" sz="24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To make matters worse</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the books are </a:t>
            </a:r>
            <a:r>
              <a:rPr lang="en-US" altLang="zh-CN" sz="2400" b="1" u="wavyHeavy" kern="0" dirty="0">
                <a:solidFill>
                  <a:srgbClr val="0033CC"/>
                </a:solidFill>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f</a:t>
            </a:r>
            <a:r>
              <a:rPr lang="en-US" altLang="zh-CN" sz="24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ar from satisfying</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as I found some pages missing.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（提出解决方法）</a:t>
            </a:r>
            <a:r>
              <a:rPr lang="en-US" altLang="zh-CN" sz="24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Therefore</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I hope you can solve the matter for me. I wonder if you can </a:t>
            </a:r>
            <a:r>
              <a:rPr lang="en-US" altLang="zh-CN" sz="24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take back those</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you sent out and </a:t>
            </a:r>
            <a:r>
              <a:rPr lang="en-US" altLang="zh-CN" sz="24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replace</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them. </a:t>
            </a:r>
            <a:r>
              <a:rPr lang="en-US" altLang="zh-CN" sz="24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I would appreciate it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if you could </a:t>
            </a:r>
            <a:r>
              <a:rPr lang="en-US" altLang="zh-CN" sz="24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give due attention to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this matter.</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Looking forward to your reply.</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r"/>
            <a:r>
              <a:rPr lang="en-US" altLang="zh-CN" sz="2400" b="1" kern="100" dirty="0">
                <a:effectLst/>
                <a:latin typeface="Times New Roman" panose="02020603050405020304" pitchFamily="18" charset="0"/>
                <a:ea typeface="华文隶书" panose="02010800040101010101" pitchFamily="2" charset="-122"/>
                <a:cs typeface="Times New Roman" panose="02020603050405020304" pitchFamily="18" charset="0"/>
              </a:rPr>
              <a:t>Sincerely yours</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r"/>
            <a:r>
              <a:rPr lang="en-US" altLang="zh-CN" sz="2400" b="1" kern="100" dirty="0">
                <a:effectLst/>
                <a:latin typeface="Times New Roman" panose="02020603050405020304" pitchFamily="18" charset="0"/>
                <a:ea typeface="华文隶书" panose="02010800040101010101" pitchFamily="2" charset="-122"/>
                <a:cs typeface="Times New Roman" panose="02020603050405020304" pitchFamily="18" charset="0"/>
              </a:rPr>
              <a:t>                                                           </a:t>
            </a:r>
            <a:r>
              <a:rPr lang="en-US" altLang="zh-CN" sz="2400" b="1" kern="100" dirty="0" err="1">
                <a:effectLst/>
                <a:latin typeface="Times New Roman" panose="02020603050405020304" pitchFamily="18" charset="0"/>
                <a:ea typeface="华文隶书" panose="02010800040101010101" pitchFamily="2" charset="-122"/>
                <a:cs typeface="Times New Roman" panose="02020603050405020304" pitchFamily="18" charset="0"/>
              </a:rPr>
              <a:t>LiHua</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p:cNvSpPr txBox="1"/>
          <p:nvPr/>
        </p:nvSpPr>
        <p:spPr>
          <a:xfrm>
            <a:off x="1703383" y="260137"/>
            <a:ext cx="864096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zh-CN" sz="2400" b="1" u="wavyHeavy" kern="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投诉信</a:t>
            </a:r>
            <a:r>
              <a:rPr lang="en-US" altLang="zh-CN" sz="2400" b="1" u="wavyHeavy" kern="10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6</a:t>
            </a:r>
            <a:r>
              <a:rPr lang="zh-CN" altLang="zh-CN" sz="2400" b="1" u="wavyHeavy" kern="100" dirty="0">
                <a:solidFill>
                  <a:srgbClr val="0033CC"/>
                </a:solidFill>
                <a:effectLst/>
                <a:uFill>
                  <a:solidFill>
                    <a:srgbClr val="FF6600"/>
                  </a:solidFill>
                </a:uFill>
                <a:latin typeface="Times New Roman" panose="02020603050405020304" pitchFamily="18" charset="0"/>
                <a:ea typeface="宋体" panose="02010600030101010101" pitchFamily="2" charset="-122"/>
                <a:cs typeface="Times New Roman" panose="02020603050405020304" pitchFamily="18" charset="0"/>
              </a:rPr>
              <a:t>范文</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投诉网购笔记本电脑及英文小说存在的问题</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dirty="0"/>
          </a:p>
        </p:txBody>
      </p:sp>
      <p:pic>
        <p:nvPicPr>
          <p:cNvPr id="4" name="图片 3" descr="桌子上的电脑和手机&#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980008" y="1210535"/>
            <a:ext cx="1865376" cy="12435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circle(in)">
                                      <p:cBhvr>
                                        <p:cTn id="16" dur="2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ircle(in)">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circle(in)">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circle(in)">
                                      <p:cBhvr>
                                        <p:cTn id="31" dur="2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circle(in)">
                                      <p:cBhvr>
                                        <p:cTn id="36" dur="20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circle(in)">
                                      <p:cBhvr>
                                        <p:cTn id="41" dur="20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circle(in)">
                                      <p:cBhvr>
                                        <p:cTn id="46" dur="20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circle(in)">
                                      <p:cBhvr>
                                        <p:cTn id="5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5"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云形 52"/>
          <p:cNvSpPr/>
          <p:nvPr/>
        </p:nvSpPr>
        <p:spPr>
          <a:xfrm>
            <a:off x="2351584" y="2006286"/>
            <a:ext cx="8928992" cy="144016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Thanks for attention</a:t>
            </a:r>
            <a:r>
              <a:rPr lang="zh-CN" alt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endParaRPr lang="zh-CN" alt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34020" y="1628800"/>
            <a:ext cx="8820150" cy="4267200"/>
          </a:xfrm>
          <a:prstGeom prst="rect">
            <a:avLst/>
          </a:prstGeom>
        </p:spPr>
      </p:pic>
      <p:sp>
        <p:nvSpPr>
          <p:cNvPr id="4" name="文本框 3"/>
          <p:cNvSpPr txBox="1"/>
          <p:nvPr/>
        </p:nvSpPr>
        <p:spPr>
          <a:xfrm>
            <a:off x="1632160" y="116374"/>
            <a:ext cx="813690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Lead in: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When do you need to write letters of</a:t>
            </a:r>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Complaint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487488" y="1412776"/>
            <a:ext cx="10081120" cy="46916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gn="just">
              <a:buClr>
                <a:srgbClr val="FF0000"/>
              </a:buClr>
              <a:buFont typeface="Wingdings" panose="05000000000000000000" pitchFamily="2" charset="2"/>
              <a:buChar char=""/>
            </a:pPr>
            <a:r>
              <a:rPr lang="en-US" altLang="zh-CN" sz="32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Write</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 Letters of Complaint </a:t>
            </a:r>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to </a:t>
            </a:r>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Who is the </a:t>
            </a:r>
            <a:r>
              <a:rPr lang="en-US" altLang="zh-CN" sz="3200" b="1" u="sng"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recipient</a:t>
            </a:r>
            <a:r>
              <a:rPr lang="zh-CN"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receiver</a:t>
            </a:r>
            <a:r>
              <a:rPr lang="zh-CN"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To someone it may concern</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buFont typeface="Wingdings" panose="05000000000000000000" pitchFamily="2" charset="2"/>
              <a:buChar char=""/>
              <a:tabLst>
                <a:tab pos="457200" algn="l"/>
              </a:tabLst>
            </a:pPr>
            <a:r>
              <a:rPr lang="en-US" altLang="zh-CN" sz="3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shops</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buFont typeface="Wingdings" panose="05000000000000000000" pitchFamily="2" charset="2"/>
              <a:buChar char=""/>
              <a:tabLst>
                <a:tab pos="457200" algn="l"/>
              </a:tabLst>
            </a:pPr>
            <a:r>
              <a:rPr lang="en-US" altLang="zh-CN" sz="3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sales clerk</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buFont typeface="Wingdings" panose="05000000000000000000" pitchFamily="2" charset="2"/>
              <a:buChar char=""/>
              <a:tabLst>
                <a:tab pos="457200" algn="l"/>
              </a:tabLst>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headmaster</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buFont typeface="Wingdings" panose="05000000000000000000" pitchFamily="2" charset="2"/>
              <a:buChar char=""/>
              <a:tabLst>
                <a:tab pos="457200" algn="l"/>
              </a:tabLst>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person in charge</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buFont typeface="Wingdings" panose="05000000000000000000" pitchFamily="2" charset="2"/>
              <a:buChar char=""/>
              <a:tabLst>
                <a:tab pos="457200" algn="l"/>
              </a:tabLst>
            </a:pPr>
            <a:r>
              <a:rPr lang="en-US" altLang="zh-CN" sz="3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canteen manager</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7" name="文本框 6"/>
          <p:cNvSpPr txBox="1"/>
          <p:nvPr/>
        </p:nvSpPr>
        <p:spPr>
          <a:xfrm>
            <a:off x="1703760" y="188764"/>
            <a:ext cx="648072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3200" dirty="0">
                <a:latin typeface="Academy Engraved LET" pitchFamily="2" charset="0"/>
              </a:rPr>
              <a:t>写投诉信给谁</a:t>
            </a:r>
            <a:r>
              <a:rPr lang="en-US" altLang="zh-CN" sz="3200" dirty="0">
                <a:latin typeface="Academy Engraved LET" pitchFamily="2" charset="0"/>
              </a:rPr>
              <a:t>: (the receiver)</a:t>
            </a:r>
            <a:endParaRPr lang="zh-CN" altLang="en-US" sz="3200" dirty="0">
              <a:latin typeface="Academy Engraved LET" pitchFamily="2" charset="0"/>
            </a:endParaRPr>
          </a:p>
        </p:txBody>
      </p:sp>
      <p:pic>
        <p:nvPicPr>
          <p:cNvPr id="3" name="图片 2" descr="卡通人物&#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904312" y="3312292"/>
            <a:ext cx="1872208" cy="2582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500"/>
                            </p:stCondLst>
                            <p:childTnLst>
                              <p:par>
                                <p:cTn id="15" presetID="6" presetClass="entr" presetSubtype="16" fill="hold" grpId="0" nodeType="after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circle(in)">
                                      <p:cBhvr>
                                        <p:cTn id="17" dur="2000"/>
                                        <p:tgtEl>
                                          <p:spTgt spid="7">
                                            <p:bg/>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 calcmode="lin" valueType="num">
                                      <p:cBhvr additive="base">
                                        <p:cTn id="22"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3" dur="500" fill="hold"/>
                                        <p:tgtEl>
                                          <p:spTgt spid="6">
                                            <p:bg/>
                                          </p:spTgt>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 calcmode="lin" valueType="num">
                                      <p:cBhvr additive="base">
                                        <p:cTn id="3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 calcmode="lin" valueType="num">
                                      <p:cBhvr additive="base">
                                        <p:cTn id="4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 calcmode="lin" valueType="num">
                                      <p:cBhvr additive="base">
                                        <p:cTn id="5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uiExpand="1" build="p"/>
      <p:bldP spid="7"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形用户界面, 文本, 聊天或短信&#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31881" y="1844819"/>
            <a:ext cx="9564450" cy="3621757"/>
          </a:xfrm>
          <a:prstGeom prst="rect">
            <a:avLst/>
          </a:prstGeom>
        </p:spPr>
        <p:style>
          <a:lnRef idx="1">
            <a:schemeClr val="accent4"/>
          </a:lnRef>
          <a:fillRef idx="2">
            <a:schemeClr val="accent4"/>
          </a:fillRef>
          <a:effectRef idx="1">
            <a:schemeClr val="accent4"/>
          </a:effectRef>
          <a:fontRef idx="minor">
            <a:schemeClr val="dk1"/>
          </a:fontRef>
        </p:style>
      </p:pic>
      <p:sp>
        <p:nvSpPr>
          <p:cNvPr id="4" name="文本框 3"/>
          <p:cNvSpPr txBox="1"/>
          <p:nvPr/>
        </p:nvSpPr>
        <p:spPr>
          <a:xfrm>
            <a:off x="5640512" y="2974368"/>
            <a:ext cx="914400" cy="914400"/>
          </a:xfrm>
          <a:prstGeom prst="rect">
            <a:avLst/>
          </a:prstGeom>
          <a:noFill/>
        </p:spPr>
        <p:txBody>
          <a:bodyPr wrap="square" rtlCol="0">
            <a:spAutoFit/>
          </a:bodyPr>
          <a:lstStyle/>
          <a:p>
            <a:endParaRPr lang="zh-CN" altLang="en-US" dirty="0"/>
          </a:p>
        </p:txBody>
      </p:sp>
      <p:sp>
        <p:nvSpPr>
          <p:cNvPr id="5" name="文本框 4"/>
          <p:cNvSpPr txBox="1"/>
          <p:nvPr/>
        </p:nvSpPr>
        <p:spPr>
          <a:xfrm>
            <a:off x="1703557" y="116056"/>
            <a:ext cx="648072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3200" dirty="0">
                <a:latin typeface="Academy Engraved LET" pitchFamily="2" charset="0"/>
              </a:rPr>
              <a:t>写投诉信给谁</a:t>
            </a:r>
            <a:r>
              <a:rPr lang="en-US" altLang="zh-CN" sz="3200" dirty="0">
                <a:latin typeface="Academy Engraved LET" pitchFamily="2" charset="0"/>
              </a:rPr>
              <a:t>: (the receiver)</a:t>
            </a:r>
            <a:endParaRPr lang="zh-CN" altLang="en-US" sz="3200" dirty="0">
              <a:latin typeface="Academy Engraved LET"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3392" y="1411952"/>
            <a:ext cx="11161240" cy="50150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228600" algn="l">
              <a:lnSpc>
                <a:spcPct val="150000"/>
              </a:lnSpc>
            </a:pPr>
            <a:r>
              <a:rPr lang="zh-CN" altLang="zh-CN" sz="24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投诉信是人们在遇到一些不文明现象、所购商品质量差、售后服务不满意等情况下解决问题的一个方法。在语言方面，要注意把握分寸，要公平、公正。投诉信应包括六个方面的内容：</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lnSpc>
                <a:spcPct val="150000"/>
              </a:lnSpc>
              <a:buFont typeface="+mj-lt"/>
              <a:buAutoNum type="arabicPeriod"/>
            </a:pPr>
            <a:r>
              <a:rPr lang="zh-CN" altLang="zh-CN" sz="24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首先说明投诉者身份；</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lnSpc>
                <a:spcPct val="150000"/>
              </a:lnSpc>
              <a:buFont typeface="+mj-lt"/>
              <a:buAutoNum type="arabicPeriod"/>
            </a:pPr>
            <a:r>
              <a:rPr lang="zh-CN" altLang="zh-CN" sz="24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表明写信目的，投诉的内容；</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lnSpc>
                <a:spcPct val="150000"/>
              </a:lnSpc>
            </a:pPr>
            <a:r>
              <a:rPr lang="en-US" altLang="zh-CN" sz="24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zh-CN" sz="24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投诉的具体事实与原因；</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lnSpc>
                <a:spcPct val="150000"/>
              </a:lnSpc>
            </a:pPr>
            <a:r>
              <a:rPr lang="en-US" altLang="zh-CN" sz="24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4. </a:t>
            </a:r>
            <a:r>
              <a:rPr lang="zh-CN" altLang="zh-CN" sz="24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提出你的要求，说出具体的解决方法；</a:t>
            </a:r>
            <a:r>
              <a:rPr lang="zh-CN" altLang="zh-CN" sz="2400" b="1" kern="0" dirty="0">
                <a:solidFill>
                  <a:srgbClr val="7B0C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lnSpc>
                <a:spcPct val="150000"/>
              </a:lnSpc>
            </a:pPr>
            <a:r>
              <a:rPr lang="en-US" altLang="zh-CN" sz="24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5. </a:t>
            </a:r>
            <a:r>
              <a:rPr lang="zh-CN" altLang="zh-CN" sz="24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具体的诉求，希望得到的结果；</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lnSpc>
                <a:spcPct val="150000"/>
              </a:lnSpc>
            </a:pPr>
            <a:r>
              <a:rPr lang="en-US" altLang="zh-CN" sz="24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6. </a:t>
            </a:r>
            <a:r>
              <a:rPr lang="zh-CN" altLang="zh-CN" sz="24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最后写出期待答复的句子，答复期限要求。</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p:cNvSpPr txBox="1"/>
          <p:nvPr/>
        </p:nvSpPr>
        <p:spPr>
          <a:xfrm>
            <a:off x="1703636" y="188387"/>
            <a:ext cx="8280920" cy="73723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2800" b="1"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kumimoji="0" lang="en-US" altLang="zh-CN" sz="2800" b="1"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Writing preparations</a:t>
            </a:r>
            <a:r>
              <a:rPr kumimoji="0" lang="zh-CN"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投诉信</a:t>
            </a:r>
            <a:r>
              <a:rPr kumimoji="0" lang="zh-CN" altLang="zh-CN" sz="2800" b="1" i="0" u="sng" strike="noStrike" kern="0" cap="none" spc="0" normalizeH="0" baseline="0" noProof="0" dirty="0">
                <a:ln>
                  <a:noFill/>
                </a:ln>
                <a:solidFill>
                  <a:srgbClr val="92D050"/>
                </a:solidFill>
                <a:effectLst/>
                <a:uLnTx/>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文体概述</a:t>
            </a:r>
            <a:endParaRPr kumimoji="0" lang="zh-CN" altLang="zh-CN" sz="28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52229" descr="t0194a2551f17663a9d"/>
          <p:cNvPicPr>
            <a:picLocks noChangeAspect="1"/>
          </p:cNvPicPr>
          <p:nvPr/>
        </p:nvPicPr>
        <p:blipFill>
          <a:blip r:embed="rId1"/>
          <a:stretch>
            <a:fillRect/>
          </a:stretch>
        </p:blipFill>
        <p:spPr>
          <a:xfrm rot="3356875">
            <a:off x="8998216" y="3954952"/>
            <a:ext cx="1966332" cy="1966332"/>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additive="base">
                                        <p:cTn id="5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additive="base">
                                        <p:cTn id="5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p:cNvSpPr txBox="1"/>
          <p:nvPr/>
        </p:nvSpPr>
        <p:spPr>
          <a:xfrm>
            <a:off x="1632033" y="188782"/>
            <a:ext cx="3901743"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8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投诉信</a:t>
            </a:r>
            <a:r>
              <a:rPr lang="zh-CN"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写作步骤：</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rotWithShape="1">
          <a:blip r:embed="rId1" cstate="print"/>
          <a:srcRect/>
          <a:stretch>
            <a:fillRect/>
          </a:stretch>
        </p:blipFill>
        <p:spPr>
          <a:xfrm>
            <a:off x="9858076" y="5326925"/>
            <a:ext cx="377666" cy="48260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6" name="Freeform 12"/>
          <p:cNvSpPr>
            <a:spLocks noEditPoints="1"/>
          </p:cNvSpPr>
          <p:nvPr/>
        </p:nvSpPr>
        <p:spPr bwMode="auto">
          <a:xfrm>
            <a:off x="6074398" y="2912477"/>
            <a:ext cx="529947" cy="950702"/>
          </a:xfrm>
          <a:custGeom>
            <a:avLst/>
            <a:gdLst>
              <a:gd name="T0" fmla="*/ 20 w 60"/>
              <a:gd name="T1" fmla="*/ 38 h 156"/>
              <a:gd name="T2" fmla="*/ 19 w 60"/>
              <a:gd name="T3" fmla="*/ 38 h 156"/>
              <a:gd name="T4" fmla="*/ 22 w 60"/>
              <a:gd name="T5" fmla="*/ 36 h 156"/>
              <a:gd name="T6" fmla="*/ 21 w 60"/>
              <a:gd name="T7" fmla="*/ 35 h 156"/>
              <a:gd name="T8" fmla="*/ 22 w 60"/>
              <a:gd name="T9" fmla="*/ 32 h 156"/>
              <a:gd name="T10" fmla="*/ 21 w 60"/>
              <a:gd name="T11" fmla="*/ 32 h 156"/>
              <a:gd name="T12" fmla="*/ 22 w 60"/>
              <a:gd name="T13" fmla="*/ 35 h 156"/>
              <a:gd name="T14" fmla="*/ 24 w 60"/>
              <a:gd name="T15" fmla="*/ 29 h 156"/>
              <a:gd name="T16" fmla="*/ 24 w 60"/>
              <a:gd name="T17" fmla="*/ 29 h 156"/>
              <a:gd name="T18" fmla="*/ 26 w 60"/>
              <a:gd name="T19" fmla="*/ 27 h 156"/>
              <a:gd name="T20" fmla="*/ 25 w 60"/>
              <a:gd name="T21" fmla="*/ 29 h 156"/>
              <a:gd name="T22" fmla="*/ 33 w 60"/>
              <a:gd name="T23" fmla="*/ 38 h 156"/>
              <a:gd name="T24" fmla="*/ 37 w 60"/>
              <a:gd name="T25" fmla="*/ 29 h 156"/>
              <a:gd name="T26" fmla="*/ 39 w 60"/>
              <a:gd name="T27" fmla="*/ 22 h 156"/>
              <a:gd name="T28" fmla="*/ 32 w 60"/>
              <a:gd name="T29" fmla="*/ 24 h 156"/>
              <a:gd name="T30" fmla="*/ 29 w 60"/>
              <a:gd name="T31" fmla="*/ 25 h 156"/>
              <a:gd name="T32" fmla="*/ 43 w 60"/>
              <a:gd name="T33" fmla="*/ 13 h 156"/>
              <a:gd name="T34" fmla="*/ 40 w 60"/>
              <a:gd name="T35" fmla="*/ 16 h 156"/>
              <a:gd name="T36" fmla="*/ 44 w 60"/>
              <a:gd name="T37" fmla="*/ 13 h 156"/>
              <a:gd name="T38" fmla="*/ 48 w 60"/>
              <a:gd name="T39" fmla="*/ 12 h 156"/>
              <a:gd name="T40" fmla="*/ 44 w 60"/>
              <a:gd name="T41" fmla="*/ 15 h 156"/>
              <a:gd name="T42" fmla="*/ 42 w 60"/>
              <a:gd name="T43" fmla="*/ 19 h 156"/>
              <a:gd name="T44" fmla="*/ 42 w 60"/>
              <a:gd name="T45" fmla="*/ 22 h 156"/>
              <a:gd name="T46" fmla="*/ 46 w 60"/>
              <a:gd name="T47" fmla="*/ 20 h 156"/>
              <a:gd name="T48" fmla="*/ 51 w 60"/>
              <a:gd name="T49" fmla="*/ 13 h 156"/>
              <a:gd name="T50" fmla="*/ 51 w 60"/>
              <a:gd name="T51" fmla="*/ 8 h 156"/>
              <a:gd name="T52" fmla="*/ 47 w 60"/>
              <a:gd name="T53" fmla="*/ 10 h 156"/>
              <a:gd name="T54" fmla="*/ 47 w 60"/>
              <a:gd name="T55" fmla="*/ 9 h 156"/>
              <a:gd name="T56" fmla="*/ 52 w 60"/>
              <a:gd name="T57" fmla="*/ 5 h 156"/>
              <a:gd name="T58" fmla="*/ 56 w 60"/>
              <a:gd name="T59" fmla="*/ 2 h 156"/>
              <a:gd name="T60" fmla="*/ 53 w 60"/>
              <a:gd name="T61" fmla="*/ 4 h 156"/>
              <a:gd name="T62" fmla="*/ 12 w 60"/>
              <a:gd name="T63" fmla="*/ 45 h 156"/>
              <a:gd name="T64" fmla="*/ 9 w 60"/>
              <a:gd name="T65" fmla="*/ 52 h 156"/>
              <a:gd name="T66" fmla="*/ 9 w 60"/>
              <a:gd name="T67" fmla="*/ 53 h 156"/>
              <a:gd name="T68" fmla="*/ 16 w 60"/>
              <a:gd name="T69" fmla="*/ 45 h 156"/>
              <a:gd name="T70" fmla="*/ 23 w 60"/>
              <a:gd name="T71" fmla="*/ 40 h 156"/>
              <a:gd name="T72" fmla="*/ 27 w 60"/>
              <a:gd name="T73" fmla="*/ 42 h 156"/>
              <a:gd name="T74" fmla="*/ 28 w 60"/>
              <a:gd name="T75" fmla="*/ 38 h 156"/>
              <a:gd name="T76" fmla="*/ 26 w 60"/>
              <a:gd name="T77" fmla="*/ 35 h 156"/>
              <a:gd name="T78" fmla="*/ 30 w 60"/>
              <a:gd name="T79" fmla="*/ 34 h 156"/>
              <a:gd name="T80" fmla="*/ 32 w 60"/>
              <a:gd name="T81" fmla="*/ 35 h 156"/>
              <a:gd name="T82" fmla="*/ 31 w 60"/>
              <a:gd name="T83" fmla="*/ 40 h 156"/>
              <a:gd name="T84" fmla="*/ 25 w 60"/>
              <a:gd name="T85" fmla="*/ 125 h 156"/>
              <a:gd name="T86" fmla="*/ 13 w 60"/>
              <a:gd name="T87" fmla="*/ 113 h 156"/>
              <a:gd name="T88" fmla="*/ 10 w 60"/>
              <a:gd name="T89" fmla="*/ 98 h 156"/>
              <a:gd name="T90" fmla="*/ 6 w 60"/>
              <a:gd name="T91" fmla="*/ 87 h 156"/>
              <a:gd name="T92" fmla="*/ 5 w 60"/>
              <a:gd name="T93" fmla="*/ 84 h 156"/>
              <a:gd name="T94" fmla="*/ 2 w 60"/>
              <a:gd name="T95" fmla="*/ 86 h 156"/>
              <a:gd name="T96" fmla="*/ 2 w 60"/>
              <a:gd name="T97" fmla="*/ 73 h 156"/>
              <a:gd name="T98" fmla="*/ 2 w 60"/>
              <a:gd name="T99" fmla="*/ 92 h 156"/>
              <a:gd name="T100" fmla="*/ 27 w 60"/>
              <a:gd name="T101" fmla="*/ 154 h 156"/>
              <a:gd name="T102" fmla="*/ 22 w 60"/>
              <a:gd name="T103" fmla="*/ 147 h 156"/>
              <a:gd name="T104" fmla="*/ 25 w 60"/>
              <a:gd name="T105" fmla="*/ 14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 h="156">
                <a:moveTo>
                  <a:pt x="21" y="37"/>
                </a:moveTo>
                <a:cubicBezTo>
                  <a:pt x="21" y="37"/>
                  <a:pt x="20" y="37"/>
                  <a:pt x="20" y="38"/>
                </a:cubicBezTo>
                <a:cubicBezTo>
                  <a:pt x="20" y="38"/>
                  <a:pt x="20" y="38"/>
                  <a:pt x="20" y="38"/>
                </a:cubicBezTo>
                <a:cubicBezTo>
                  <a:pt x="20" y="38"/>
                  <a:pt x="20" y="38"/>
                  <a:pt x="20" y="38"/>
                </a:cubicBezTo>
                <a:cubicBezTo>
                  <a:pt x="19" y="38"/>
                  <a:pt x="19" y="38"/>
                  <a:pt x="19" y="38"/>
                </a:cubicBezTo>
                <a:cubicBezTo>
                  <a:pt x="19" y="38"/>
                  <a:pt x="19" y="39"/>
                  <a:pt x="18" y="39"/>
                </a:cubicBezTo>
                <a:cubicBezTo>
                  <a:pt x="18" y="39"/>
                  <a:pt x="18" y="39"/>
                  <a:pt x="18" y="39"/>
                </a:cubicBezTo>
                <a:cubicBezTo>
                  <a:pt x="18" y="39"/>
                  <a:pt x="18" y="38"/>
                  <a:pt x="19" y="38"/>
                </a:cubicBezTo>
                <a:cubicBezTo>
                  <a:pt x="19" y="37"/>
                  <a:pt x="19" y="37"/>
                  <a:pt x="20" y="37"/>
                </a:cubicBezTo>
                <a:cubicBezTo>
                  <a:pt x="20" y="37"/>
                  <a:pt x="21" y="36"/>
                  <a:pt x="21" y="36"/>
                </a:cubicBezTo>
                <a:cubicBezTo>
                  <a:pt x="21" y="36"/>
                  <a:pt x="21" y="36"/>
                  <a:pt x="21" y="36"/>
                </a:cubicBezTo>
                <a:cubicBezTo>
                  <a:pt x="22" y="36"/>
                  <a:pt x="22" y="36"/>
                  <a:pt x="22" y="36"/>
                </a:cubicBezTo>
                <a:cubicBezTo>
                  <a:pt x="22" y="37"/>
                  <a:pt x="22" y="37"/>
                  <a:pt x="21" y="37"/>
                </a:cubicBezTo>
                <a:moveTo>
                  <a:pt x="22" y="35"/>
                </a:moveTo>
                <a:cubicBezTo>
                  <a:pt x="21" y="35"/>
                  <a:pt x="22" y="35"/>
                  <a:pt x="22" y="33"/>
                </a:cubicBezTo>
                <a:cubicBezTo>
                  <a:pt x="22" y="33"/>
                  <a:pt x="21" y="34"/>
                  <a:pt x="21" y="35"/>
                </a:cubicBezTo>
                <a:cubicBezTo>
                  <a:pt x="20" y="36"/>
                  <a:pt x="20" y="36"/>
                  <a:pt x="20" y="36"/>
                </a:cubicBezTo>
                <a:cubicBezTo>
                  <a:pt x="20" y="36"/>
                  <a:pt x="20" y="36"/>
                  <a:pt x="21" y="34"/>
                </a:cubicBezTo>
                <a:cubicBezTo>
                  <a:pt x="22" y="33"/>
                  <a:pt x="22" y="33"/>
                  <a:pt x="22" y="32"/>
                </a:cubicBezTo>
                <a:cubicBezTo>
                  <a:pt x="22" y="32"/>
                  <a:pt x="22" y="32"/>
                  <a:pt x="22" y="32"/>
                </a:cubicBezTo>
                <a:cubicBezTo>
                  <a:pt x="22" y="32"/>
                  <a:pt x="21" y="33"/>
                  <a:pt x="19" y="35"/>
                </a:cubicBezTo>
                <a:cubicBezTo>
                  <a:pt x="18" y="37"/>
                  <a:pt x="18" y="37"/>
                  <a:pt x="18" y="37"/>
                </a:cubicBezTo>
                <a:cubicBezTo>
                  <a:pt x="18" y="37"/>
                  <a:pt x="18" y="37"/>
                  <a:pt x="18" y="37"/>
                </a:cubicBezTo>
                <a:cubicBezTo>
                  <a:pt x="18" y="36"/>
                  <a:pt x="21" y="32"/>
                  <a:pt x="21" y="32"/>
                </a:cubicBezTo>
                <a:cubicBezTo>
                  <a:pt x="22" y="32"/>
                  <a:pt x="23" y="31"/>
                  <a:pt x="23" y="31"/>
                </a:cubicBezTo>
                <a:cubicBezTo>
                  <a:pt x="23" y="31"/>
                  <a:pt x="23" y="31"/>
                  <a:pt x="23" y="32"/>
                </a:cubicBezTo>
                <a:cubicBezTo>
                  <a:pt x="23" y="32"/>
                  <a:pt x="23" y="32"/>
                  <a:pt x="23" y="32"/>
                </a:cubicBezTo>
                <a:cubicBezTo>
                  <a:pt x="23" y="32"/>
                  <a:pt x="22" y="34"/>
                  <a:pt x="22" y="35"/>
                </a:cubicBezTo>
                <a:moveTo>
                  <a:pt x="24" y="30"/>
                </a:moveTo>
                <a:cubicBezTo>
                  <a:pt x="24" y="30"/>
                  <a:pt x="24" y="30"/>
                  <a:pt x="24" y="30"/>
                </a:cubicBezTo>
                <a:cubicBezTo>
                  <a:pt x="24" y="30"/>
                  <a:pt x="24" y="30"/>
                  <a:pt x="24" y="30"/>
                </a:cubicBezTo>
                <a:cubicBezTo>
                  <a:pt x="24" y="30"/>
                  <a:pt x="24" y="29"/>
                  <a:pt x="24" y="29"/>
                </a:cubicBezTo>
                <a:cubicBezTo>
                  <a:pt x="24" y="29"/>
                  <a:pt x="24" y="29"/>
                  <a:pt x="24" y="29"/>
                </a:cubicBezTo>
                <a:cubicBezTo>
                  <a:pt x="24" y="29"/>
                  <a:pt x="24" y="29"/>
                  <a:pt x="24" y="29"/>
                </a:cubicBezTo>
                <a:cubicBezTo>
                  <a:pt x="24" y="29"/>
                  <a:pt x="24" y="29"/>
                  <a:pt x="24" y="29"/>
                </a:cubicBezTo>
                <a:cubicBezTo>
                  <a:pt x="24" y="29"/>
                  <a:pt x="24" y="29"/>
                  <a:pt x="24" y="29"/>
                </a:cubicBezTo>
                <a:cubicBezTo>
                  <a:pt x="24" y="28"/>
                  <a:pt x="24" y="28"/>
                  <a:pt x="25" y="28"/>
                </a:cubicBezTo>
                <a:cubicBezTo>
                  <a:pt x="25" y="28"/>
                  <a:pt x="25" y="28"/>
                  <a:pt x="25" y="28"/>
                </a:cubicBezTo>
                <a:cubicBezTo>
                  <a:pt x="25" y="28"/>
                  <a:pt x="25" y="28"/>
                  <a:pt x="25" y="28"/>
                </a:cubicBezTo>
                <a:cubicBezTo>
                  <a:pt x="25" y="27"/>
                  <a:pt x="26" y="27"/>
                  <a:pt x="26" y="27"/>
                </a:cubicBezTo>
                <a:cubicBezTo>
                  <a:pt x="26" y="27"/>
                  <a:pt x="26" y="27"/>
                  <a:pt x="26" y="27"/>
                </a:cubicBezTo>
                <a:cubicBezTo>
                  <a:pt x="26" y="27"/>
                  <a:pt x="26" y="27"/>
                  <a:pt x="26" y="27"/>
                </a:cubicBezTo>
                <a:cubicBezTo>
                  <a:pt x="26" y="28"/>
                  <a:pt x="25" y="28"/>
                  <a:pt x="25" y="28"/>
                </a:cubicBezTo>
                <a:cubicBezTo>
                  <a:pt x="25" y="29"/>
                  <a:pt x="25" y="29"/>
                  <a:pt x="25" y="29"/>
                </a:cubicBezTo>
                <a:cubicBezTo>
                  <a:pt x="25" y="29"/>
                  <a:pt x="25" y="29"/>
                  <a:pt x="24" y="30"/>
                </a:cubicBezTo>
                <a:moveTo>
                  <a:pt x="32" y="41"/>
                </a:moveTo>
                <a:cubicBezTo>
                  <a:pt x="32" y="41"/>
                  <a:pt x="33" y="39"/>
                  <a:pt x="33" y="38"/>
                </a:cubicBezTo>
                <a:cubicBezTo>
                  <a:pt x="33" y="38"/>
                  <a:pt x="33" y="38"/>
                  <a:pt x="33" y="38"/>
                </a:cubicBezTo>
                <a:cubicBezTo>
                  <a:pt x="33" y="37"/>
                  <a:pt x="33" y="37"/>
                  <a:pt x="33" y="37"/>
                </a:cubicBezTo>
                <a:cubicBezTo>
                  <a:pt x="34" y="36"/>
                  <a:pt x="35" y="35"/>
                  <a:pt x="36" y="34"/>
                </a:cubicBezTo>
                <a:cubicBezTo>
                  <a:pt x="36" y="33"/>
                  <a:pt x="36" y="32"/>
                  <a:pt x="37" y="31"/>
                </a:cubicBezTo>
                <a:cubicBezTo>
                  <a:pt x="37" y="31"/>
                  <a:pt x="37" y="30"/>
                  <a:pt x="37" y="29"/>
                </a:cubicBezTo>
                <a:cubicBezTo>
                  <a:pt x="37" y="29"/>
                  <a:pt x="37" y="29"/>
                  <a:pt x="36" y="29"/>
                </a:cubicBezTo>
                <a:cubicBezTo>
                  <a:pt x="38" y="27"/>
                  <a:pt x="40" y="25"/>
                  <a:pt x="40" y="23"/>
                </a:cubicBezTo>
                <a:cubicBezTo>
                  <a:pt x="39" y="23"/>
                  <a:pt x="39" y="24"/>
                  <a:pt x="37" y="24"/>
                </a:cubicBezTo>
                <a:cubicBezTo>
                  <a:pt x="37" y="23"/>
                  <a:pt x="37" y="23"/>
                  <a:pt x="39" y="22"/>
                </a:cubicBezTo>
                <a:cubicBezTo>
                  <a:pt x="40" y="19"/>
                  <a:pt x="40" y="19"/>
                  <a:pt x="40" y="19"/>
                </a:cubicBezTo>
                <a:cubicBezTo>
                  <a:pt x="40" y="17"/>
                  <a:pt x="37" y="20"/>
                  <a:pt x="36" y="21"/>
                </a:cubicBezTo>
                <a:cubicBezTo>
                  <a:pt x="35" y="22"/>
                  <a:pt x="34" y="24"/>
                  <a:pt x="32" y="24"/>
                </a:cubicBezTo>
                <a:cubicBezTo>
                  <a:pt x="32" y="24"/>
                  <a:pt x="32" y="24"/>
                  <a:pt x="32" y="24"/>
                </a:cubicBezTo>
                <a:cubicBezTo>
                  <a:pt x="30" y="24"/>
                  <a:pt x="30" y="26"/>
                  <a:pt x="28" y="28"/>
                </a:cubicBezTo>
                <a:cubicBezTo>
                  <a:pt x="28" y="28"/>
                  <a:pt x="28" y="27"/>
                  <a:pt x="28" y="27"/>
                </a:cubicBezTo>
                <a:cubicBezTo>
                  <a:pt x="28" y="27"/>
                  <a:pt x="28" y="27"/>
                  <a:pt x="30" y="25"/>
                </a:cubicBezTo>
                <a:cubicBezTo>
                  <a:pt x="30" y="25"/>
                  <a:pt x="30" y="25"/>
                  <a:pt x="29" y="25"/>
                </a:cubicBezTo>
                <a:cubicBezTo>
                  <a:pt x="30" y="24"/>
                  <a:pt x="32" y="23"/>
                  <a:pt x="32" y="22"/>
                </a:cubicBezTo>
                <a:cubicBezTo>
                  <a:pt x="31" y="20"/>
                  <a:pt x="38" y="14"/>
                  <a:pt x="41" y="14"/>
                </a:cubicBezTo>
                <a:cubicBezTo>
                  <a:pt x="41" y="14"/>
                  <a:pt x="41" y="14"/>
                  <a:pt x="41" y="14"/>
                </a:cubicBezTo>
                <a:cubicBezTo>
                  <a:pt x="42" y="14"/>
                  <a:pt x="42" y="13"/>
                  <a:pt x="43" y="13"/>
                </a:cubicBezTo>
                <a:cubicBezTo>
                  <a:pt x="42" y="14"/>
                  <a:pt x="41" y="15"/>
                  <a:pt x="40" y="15"/>
                </a:cubicBezTo>
                <a:cubicBezTo>
                  <a:pt x="41" y="15"/>
                  <a:pt x="41" y="15"/>
                  <a:pt x="41" y="15"/>
                </a:cubicBezTo>
                <a:cubicBezTo>
                  <a:pt x="41" y="15"/>
                  <a:pt x="41" y="15"/>
                  <a:pt x="41" y="15"/>
                </a:cubicBezTo>
                <a:cubicBezTo>
                  <a:pt x="41" y="15"/>
                  <a:pt x="41" y="15"/>
                  <a:pt x="40" y="16"/>
                </a:cubicBezTo>
                <a:cubicBezTo>
                  <a:pt x="41" y="16"/>
                  <a:pt x="41" y="16"/>
                  <a:pt x="44" y="13"/>
                </a:cubicBezTo>
                <a:cubicBezTo>
                  <a:pt x="43" y="13"/>
                  <a:pt x="43" y="13"/>
                  <a:pt x="43" y="13"/>
                </a:cubicBezTo>
                <a:cubicBezTo>
                  <a:pt x="44" y="13"/>
                  <a:pt x="44" y="13"/>
                  <a:pt x="44" y="12"/>
                </a:cubicBezTo>
                <a:cubicBezTo>
                  <a:pt x="44" y="13"/>
                  <a:pt x="44" y="13"/>
                  <a:pt x="44" y="13"/>
                </a:cubicBezTo>
                <a:cubicBezTo>
                  <a:pt x="46" y="13"/>
                  <a:pt x="47" y="11"/>
                  <a:pt x="48" y="11"/>
                </a:cubicBezTo>
                <a:cubicBezTo>
                  <a:pt x="49" y="12"/>
                  <a:pt x="49" y="12"/>
                  <a:pt x="49" y="11"/>
                </a:cubicBezTo>
                <a:cubicBezTo>
                  <a:pt x="49" y="11"/>
                  <a:pt x="49" y="11"/>
                  <a:pt x="48" y="12"/>
                </a:cubicBezTo>
                <a:cubicBezTo>
                  <a:pt x="48" y="12"/>
                  <a:pt x="48" y="12"/>
                  <a:pt x="48" y="12"/>
                </a:cubicBezTo>
                <a:cubicBezTo>
                  <a:pt x="48" y="13"/>
                  <a:pt x="45" y="13"/>
                  <a:pt x="46" y="14"/>
                </a:cubicBezTo>
                <a:cubicBezTo>
                  <a:pt x="46" y="14"/>
                  <a:pt x="47" y="14"/>
                  <a:pt x="47" y="14"/>
                </a:cubicBezTo>
                <a:cubicBezTo>
                  <a:pt x="47" y="14"/>
                  <a:pt x="47" y="15"/>
                  <a:pt x="44" y="16"/>
                </a:cubicBezTo>
                <a:cubicBezTo>
                  <a:pt x="44" y="15"/>
                  <a:pt x="44" y="15"/>
                  <a:pt x="44" y="15"/>
                </a:cubicBezTo>
                <a:cubicBezTo>
                  <a:pt x="44" y="15"/>
                  <a:pt x="43" y="15"/>
                  <a:pt x="42" y="16"/>
                </a:cubicBezTo>
                <a:cubicBezTo>
                  <a:pt x="42" y="16"/>
                  <a:pt x="42" y="17"/>
                  <a:pt x="42" y="17"/>
                </a:cubicBezTo>
                <a:cubicBezTo>
                  <a:pt x="42" y="18"/>
                  <a:pt x="42" y="18"/>
                  <a:pt x="41" y="19"/>
                </a:cubicBezTo>
                <a:cubicBezTo>
                  <a:pt x="42" y="19"/>
                  <a:pt x="42" y="19"/>
                  <a:pt x="42" y="19"/>
                </a:cubicBezTo>
                <a:cubicBezTo>
                  <a:pt x="41" y="21"/>
                  <a:pt x="41" y="21"/>
                  <a:pt x="41" y="21"/>
                </a:cubicBezTo>
                <a:cubicBezTo>
                  <a:pt x="42" y="21"/>
                  <a:pt x="42" y="21"/>
                  <a:pt x="42" y="21"/>
                </a:cubicBezTo>
                <a:cubicBezTo>
                  <a:pt x="42" y="21"/>
                  <a:pt x="42" y="21"/>
                  <a:pt x="42" y="21"/>
                </a:cubicBezTo>
                <a:cubicBezTo>
                  <a:pt x="42" y="21"/>
                  <a:pt x="42" y="21"/>
                  <a:pt x="42" y="22"/>
                </a:cubicBezTo>
                <a:cubicBezTo>
                  <a:pt x="44" y="21"/>
                  <a:pt x="44" y="19"/>
                  <a:pt x="46" y="18"/>
                </a:cubicBezTo>
                <a:cubicBezTo>
                  <a:pt x="46" y="18"/>
                  <a:pt x="46" y="18"/>
                  <a:pt x="46" y="18"/>
                </a:cubicBezTo>
                <a:cubicBezTo>
                  <a:pt x="46" y="18"/>
                  <a:pt x="46" y="18"/>
                  <a:pt x="45" y="19"/>
                </a:cubicBezTo>
                <a:cubicBezTo>
                  <a:pt x="46" y="19"/>
                  <a:pt x="46" y="19"/>
                  <a:pt x="46" y="20"/>
                </a:cubicBezTo>
                <a:cubicBezTo>
                  <a:pt x="47" y="19"/>
                  <a:pt x="47" y="19"/>
                  <a:pt x="48" y="19"/>
                </a:cubicBezTo>
                <a:cubicBezTo>
                  <a:pt x="48" y="17"/>
                  <a:pt x="49" y="17"/>
                  <a:pt x="49" y="16"/>
                </a:cubicBezTo>
                <a:cubicBezTo>
                  <a:pt x="49" y="16"/>
                  <a:pt x="49" y="16"/>
                  <a:pt x="49" y="16"/>
                </a:cubicBezTo>
                <a:cubicBezTo>
                  <a:pt x="49" y="14"/>
                  <a:pt x="51" y="14"/>
                  <a:pt x="51" y="13"/>
                </a:cubicBezTo>
                <a:cubicBezTo>
                  <a:pt x="52" y="13"/>
                  <a:pt x="52" y="11"/>
                  <a:pt x="53" y="10"/>
                </a:cubicBezTo>
                <a:cubicBezTo>
                  <a:pt x="53" y="10"/>
                  <a:pt x="54" y="9"/>
                  <a:pt x="54" y="9"/>
                </a:cubicBezTo>
                <a:cubicBezTo>
                  <a:pt x="54" y="8"/>
                  <a:pt x="53" y="8"/>
                  <a:pt x="53" y="8"/>
                </a:cubicBezTo>
                <a:cubicBezTo>
                  <a:pt x="52" y="8"/>
                  <a:pt x="52" y="9"/>
                  <a:pt x="51" y="8"/>
                </a:cubicBezTo>
                <a:cubicBezTo>
                  <a:pt x="52" y="8"/>
                  <a:pt x="53" y="8"/>
                  <a:pt x="54" y="7"/>
                </a:cubicBezTo>
                <a:cubicBezTo>
                  <a:pt x="50" y="7"/>
                  <a:pt x="49" y="10"/>
                  <a:pt x="46" y="11"/>
                </a:cubicBezTo>
                <a:cubicBezTo>
                  <a:pt x="46" y="11"/>
                  <a:pt x="47" y="10"/>
                  <a:pt x="48" y="10"/>
                </a:cubicBezTo>
                <a:cubicBezTo>
                  <a:pt x="48" y="10"/>
                  <a:pt x="48" y="10"/>
                  <a:pt x="47" y="10"/>
                </a:cubicBezTo>
                <a:cubicBezTo>
                  <a:pt x="49" y="8"/>
                  <a:pt x="50" y="8"/>
                  <a:pt x="51" y="7"/>
                </a:cubicBezTo>
                <a:cubicBezTo>
                  <a:pt x="49" y="7"/>
                  <a:pt x="48" y="9"/>
                  <a:pt x="46" y="9"/>
                </a:cubicBezTo>
                <a:cubicBezTo>
                  <a:pt x="47" y="9"/>
                  <a:pt x="48" y="9"/>
                  <a:pt x="49" y="7"/>
                </a:cubicBezTo>
                <a:cubicBezTo>
                  <a:pt x="48" y="7"/>
                  <a:pt x="48" y="8"/>
                  <a:pt x="47" y="9"/>
                </a:cubicBezTo>
                <a:cubicBezTo>
                  <a:pt x="47" y="8"/>
                  <a:pt x="47" y="7"/>
                  <a:pt x="49" y="7"/>
                </a:cubicBezTo>
                <a:cubicBezTo>
                  <a:pt x="49" y="7"/>
                  <a:pt x="49" y="7"/>
                  <a:pt x="49" y="7"/>
                </a:cubicBezTo>
                <a:cubicBezTo>
                  <a:pt x="51" y="6"/>
                  <a:pt x="54" y="4"/>
                  <a:pt x="55" y="3"/>
                </a:cubicBezTo>
                <a:cubicBezTo>
                  <a:pt x="55" y="3"/>
                  <a:pt x="55" y="3"/>
                  <a:pt x="52" y="5"/>
                </a:cubicBezTo>
                <a:cubicBezTo>
                  <a:pt x="55" y="3"/>
                  <a:pt x="57" y="2"/>
                  <a:pt x="59" y="1"/>
                </a:cubicBezTo>
                <a:cubicBezTo>
                  <a:pt x="60" y="1"/>
                  <a:pt x="60" y="1"/>
                  <a:pt x="60" y="0"/>
                </a:cubicBezTo>
                <a:cubicBezTo>
                  <a:pt x="59" y="1"/>
                  <a:pt x="57" y="2"/>
                  <a:pt x="56" y="2"/>
                </a:cubicBezTo>
                <a:cubicBezTo>
                  <a:pt x="56" y="2"/>
                  <a:pt x="56" y="2"/>
                  <a:pt x="56" y="2"/>
                </a:cubicBezTo>
                <a:cubicBezTo>
                  <a:pt x="56" y="2"/>
                  <a:pt x="56" y="2"/>
                  <a:pt x="56" y="2"/>
                </a:cubicBezTo>
                <a:cubicBezTo>
                  <a:pt x="56" y="2"/>
                  <a:pt x="56" y="2"/>
                  <a:pt x="56" y="2"/>
                </a:cubicBezTo>
                <a:cubicBezTo>
                  <a:pt x="54" y="3"/>
                  <a:pt x="54" y="3"/>
                  <a:pt x="52" y="4"/>
                </a:cubicBezTo>
                <a:cubicBezTo>
                  <a:pt x="52" y="4"/>
                  <a:pt x="53" y="4"/>
                  <a:pt x="53" y="4"/>
                </a:cubicBezTo>
                <a:cubicBezTo>
                  <a:pt x="50" y="6"/>
                  <a:pt x="45" y="8"/>
                  <a:pt x="42" y="10"/>
                </a:cubicBezTo>
                <a:cubicBezTo>
                  <a:pt x="35" y="16"/>
                  <a:pt x="34" y="16"/>
                  <a:pt x="30" y="20"/>
                </a:cubicBezTo>
                <a:cubicBezTo>
                  <a:pt x="24" y="27"/>
                  <a:pt x="23" y="27"/>
                  <a:pt x="20" y="32"/>
                </a:cubicBezTo>
                <a:cubicBezTo>
                  <a:pt x="14" y="40"/>
                  <a:pt x="14" y="40"/>
                  <a:pt x="12" y="45"/>
                </a:cubicBezTo>
                <a:cubicBezTo>
                  <a:pt x="9" y="51"/>
                  <a:pt x="9" y="51"/>
                  <a:pt x="9" y="51"/>
                </a:cubicBezTo>
                <a:cubicBezTo>
                  <a:pt x="9" y="51"/>
                  <a:pt x="9" y="51"/>
                  <a:pt x="9" y="51"/>
                </a:cubicBezTo>
                <a:cubicBezTo>
                  <a:pt x="9" y="50"/>
                  <a:pt x="9" y="50"/>
                  <a:pt x="10" y="50"/>
                </a:cubicBezTo>
                <a:cubicBezTo>
                  <a:pt x="9" y="50"/>
                  <a:pt x="9" y="50"/>
                  <a:pt x="9" y="52"/>
                </a:cubicBezTo>
                <a:cubicBezTo>
                  <a:pt x="9" y="51"/>
                  <a:pt x="9" y="51"/>
                  <a:pt x="9" y="51"/>
                </a:cubicBezTo>
                <a:cubicBezTo>
                  <a:pt x="9" y="51"/>
                  <a:pt x="10" y="51"/>
                  <a:pt x="10" y="52"/>
                </a:cubicBezTo>
                <a:cubicBezTo>
                  <a:pt x="9" y="52"/>
                  <a:pt x="9" y="52"/>
                  <a:pt x="9" y="53"/>
                </a:cubicBezTo>
                <a:cubicBezTo>
                  <a:pt x="9" y="53"/>
                  <a:pt x="9" y="53"/>
                  <a:pt x="9" y="53"/>
                </a:cubicBezTo>
                <a:cubicBezTo>
                  <a:pt x="9" y="55"/>
                  <a:pt x="8" y="57"/>
                  <a:pt x="7" y="60"/>
                </a:cubicBezTo>
                <a:cubicBezTo>
                  <a:pt x="7" y="60"/>
                  <a:pt x="8" y="59"/>
                  <a:pt x="8" y="57"/>
                </a:cubicBezTo>
                <a:cubicBezTo>
                  <a:pt x="10" y="52"/>
                  <a:pt x="13" y="49"/>
                  <a:pt x="16" y="45"/>
                </a:cubicBezTo>
                <a:cubicBezTo>
                  <a:pt x="16" y="45"/>
                  <a:pt x="16" y="45"/>
                  <a:pt x="16" y="45"/>
                </a:cubicBezTo>
                <a:cubicBezTo>
                  <a:pt x="17" y="45"/>
                  <a:pt x="17" y="43"/>
                  <a:pt x="18" y="43"/>
                </a:cubicBezTo>
                <a:cubicBezTo>
                  <a:pt x="19" y="42"/>
                  <a:pt x="19" y="42"/>
                  <a:pt x="19" y="42"/>
                </a:cubicBezTo>
                <a:cubicBezTo>
                  <a:pt x="20" y="43"/>
                  <a:pt x="20" y="43"/>
                  <a:pt x="20" y="43"/>
                </a:cubicBezTo>
                <a:cubicBezTo>
                  <a:pt x="21" y="42"/>
                  <a:pt x="21" y="39"/>
                  <a:pt x="23" y="40"/>
                </a:cubicBezTo>
                <a:cubicBezTo>
                  <a:pt x="23" y="40"/>
                  <a:pt x="24" y="40"/>
                  <a:pt x="24" y="39"/>
                </a:cubicBezTo>
                <a:cubicBezTo>
                  <a:pt x="24" y="40"/>
                  <a:pt x="23" y="41"/>
                  <a:pt x="23" y="42"/>
                </a:cubicBezTo>
                <a:cubicBezTo>
                  <a:pt x="23" y="42"/>
                  <a:pt x="23" y="42"/>
                  <a:pt x="23" y="42"/>
                </a:cubicBezTo>
                <a:cubicBezTo>
                  <a:pt x="24" y="42"/>
                  <a:pt x="26" y="42"/>
                  <a:pt x="27" y="42"/>
                </a:cubicBezTo>
                <a:cubicBezTo>
                  <a:pt x="27" y="42"/>
                  <a:pt x="28" y="40"/>
                  <a:pt x="28" y="39"/>
                </a:cubicBezTo>
                <a:cubicBezTo>
                  <a:pt x="28" y="39"/>
                  <a:pt x="27" y="40"/>
                  <a:pt x="27" y="40"/>
                </a:cubicBezTo>
                <a:cubicBezTo>
                  <a:pt x="27" y="40"/>
                  <a:pt x="27" y="40"/>
                  <a:pt x="27" y="40"/>
                </a:cubicBezTo>
                <a:cubicBezTo>
                  <a:pt x="27" y="39"/>
                  <a:pt x="27" y="39"/>
                  <a:pt x="28" y="38"/>
                </a:cubicBezTo>
                <a:cubicBezTo>
                  <a:pt x="27" y="38"/>
                  <a:pt x="27" y="38"/>
                  <a:pt x="27" y="38"/>
                </a:cubicBezTo>
                <a:cubicBezTo>
                  <a:pt x="26" y="37"/>
                  <a:pt x="28" y="36"/>
                  <a:pt x="28" y="35"/>
                </a:cubicBezTo>
                <a:cubicBezTo>
                  <a:pt x="28" y="35"/>
                  <a:pt x="28" y="35"/>
                  <a:pt x="28" y="35"/>
                </a:cubicBezTo>
                <a:cubicBezTo>
                  <a:pt x="27" y="35"/>
                  <a:pt x="26" y="35"/>
                  <a:pt x="26" y="35"/>
                </a:cubicBezTo>
                <a:cubicBezTo>
                  <a:pt x="26" y="34"/>
                  <a:pt x="27" y="34"/>
                  <a:pt x="28" y="33"/>
                </a:cubicBezTo>
                <a:cubicBezTo>
                  <a:pt x="28" y="33"/>
                  <a:pt x="29" y="34"/>
                  <a:pt x="29" y="33"/>
                </a:cubicBezTo>
                <a:cubicBezTo>
                  <a:pt x="29" y="33"/>
                  <a:pt x="30" y="34"/>
                  <a:pt x="30" y="34"/>
                </a:cubicBezTo>
                <a:cubicBezTo>
                  <a:pt x="30" y="34"/>
                  <a:pt x="30" y="34"/>
                  <a:pt x="30" y="34"/>
                </a:cubicBezTo>
                <a:cubicBezTo>
                  <a:pt x="30" y="34"/>
                  <a:pt x="30" y="34"/>
                  <a:pt x="30" y="34"/>
                </a:cubicBezTo>
                <a:cubicBezTo>
                  <a:pt x="30" y="35"/>
                  <a:pt x="29" y="35"/>
                  <a:pt x="29" y="36"/>
                </a:cubicBezTo>
                <a:cubicBezTo>
                  <a:pt x="30" y="37"/>
                  <a:pt x="31" y="35"/>
                  <a:pt x="32" y="35"/>
                </a:cubicBezTo>
                <a:cubicBezTo>
                  <a:pt x="32" y="35"/>
                  <a:pt x="32" y="35"/>
                  <a:pt x="32" y="35"/>
                </a:cubicBezTo>
                <a:cubicBezTo>
                  <a:pt x="32" y="35"/>
                  <a:pt x="32" y="35"/>
                  <a:pt x="33" y="35"/>
                </a:cubicBezTo>
                <a:cubicBezTo>
                  <a:pt x="33" y="35"/>
                  <a:pt x="34" y="35"/>
                  <a:pt x="34" y="35"/>
                </a:cubicBezTo>
                <a:cubicBezTo>
                  <a:pt x="33" y="37"/>
                  <a:pt x="30" y="37"/>
                  <a:pt x="29" y="39"/>
                </a:cubicBezTo>
                <a:cubicBezTo>
                  <a:pt x="30" y="39"/>
                  <a:pt x="30" y="40"/>
                  <a:pt x="31" y="40"/>
                </a:cubicBezTo>
                <a:cubicBezTo>
                  <a:pt x="31" y="40"/>
                  <a:pt x="31" y="41"/>
                  <a:pt x="30" y="41"/>
                </a:cubicBezTo>
                <a:cubicBezTo>
                  <a:pt x="31" y="41"/>
                  <a:pt x="32" y="41"/>
                  <a:pt x="32" y="42"/>
                </a:cubicBezTo>
                <a:cubicBezTo>
                  <a:pt x="32" y="41"/>
                  <a:pt x="32" y="41"/>
                  <a:pt x="32" y="41"/>
                </a:cubicBezTo>
                <a:moveTo>
                  <a:pt x="25" y="125"/>
                </a:moveTo>
                <a:cubicBezTo>
                  <a:pt x="25" y="123"/>
                  <a:pt x="15" y="111"/>
                  <a:pt x="14" y="111"/>
                </a:cubicBezTo>
                <a:cubicBezTo>
                  <a:pt x="14" y="112"/>
                  <a:pt x="14" y="112"/>
                  <a:pt x="14" y="113"/>
                </a:cubicBezTo>
                <a:cubicBezTo>
                  <a:pt x="14" y="113"/>
                  <a:pt x="14" y="113"/>
                  <a:pt x="14" y="113"/>
                </a:cubicBezTo>
                <a:cubicBezTo>
                  <a:pt x="13" y="113"/>
                  <a:pt x="13" y="113"/>
                  <a:pt x="13" y="113"/>
                </a:cubicBezTo>
                <a:cubicBezTo>
                  <a:pt x="14" y="110"/>
                  <a:pt x="14" y="110"/>
                  <a:pt x="13" y="109"/>
                </a:cubicBezTo>
                <a:cubicBezTo>
                  <a:pt x="13" y="109"/>
                  <a:pt x="13" y="110"/>
                  <a:pt x="13" y="110"/>
                </a:cubicBezTo>
                <a:cubicBezTo>
                  <a:pt x="12" y="110"/>
                  <a:pt x="12" y="110"/>
                  <a:pt x="12" y="109"/>
                </a:cubicBezTo>
                <a:cubicBezTo>
                  <a:pt x="16" y="107"/>
                  <a:pt x="10" y="98"/>
                  <a:pt x="10" y="98"/>
                </a:cubicBezTo>
                <a:cubicBezTo>
                  <a:pt x="10" y="98"/>
                  <a:pt x="9" y="98"/>
                  <a:pt x="9" y="98"/>
                </a:cubicBezTo>
                <a:cubicBezTo>
                  <a:pt x="7" y="93"/>
                  <a:pt x="7" y="93"/>
                  <a:pt x="8" y="89"/>
                </a:cubicBezTo>
                <a:cubicBezTo>
                  <a:pt x="8" y="89"/>
                  <a:pt x="7" y="89"/>
                  <a:pt x="7" y="90"/>
                </a:cubicBezTo>
                <a:cubicBezTo>
                  <a:pt x="7" y="89"/>
                  <a:pt x="7" y="88"/>
                  <a:pt x="6" y="87"/>
                </a:cubicBezTo>
                <a:cubicBezTo>
                  <a:pt x="6" y="88"/>
                  <a:pt x="6" y="88"/>
                  <a:pt x="6" y="88"/>
                </a:cubicBezTo>
                <a:cubicBezTo>
                  <a:pt x="6" y="88"/>
                  <a:pt x="6" y="87"/>
                  <a:pt x="5" y="86"/>
                </a:cubicBezTo>
                <a:cubicBezTo>
                  <a:pt x="5" y="86"/>
                  <a:pt x="5" y="86"/>
                  <a:pt x="5" y="86"/>
                </a:cubicBezTo>
                <a:cubicBezTo>
                  <a:pt x="5" y="86"/>
                  <a:pt x="5" y="86"/>
                  <a:pt x="5" y="84"/>
                </a:cubicBezTo>
                <a:cubicBezTo>
                  <a:pt x="5" y="84"/>
                  <a:pt x="4" y="84"/>
                  <a:pt x="4" y="84"/>
                </a:cubicBezTo>
                <a:cubicBezTo>
                  <a:pt x="4" y="85"/>
                  <a:pt x="4" y="85"/>
                  <a:pt x="4" y="88"/>
                </a:cubicBezTo>
                <a:cubicBezTo>
                  <a:pt x="3" y="86"/>
                  <a:pt x="4" y="84"/>
                  <a:pt x="4" y="82"/>
                </a:cubicBezTo>
                <a:cubicBezTo>
                  <a:pt x="3" y="83"/>
                  <a:pt x="3" y="83"/>
                  <a:pt x="2" y="86"/>
                </a:cubicBezTo>
                <a:cubicBezTo>
                  <a:pt x="2" y="85"/>
                  <a:pt x="2" y="85"/>
                  <a:pt x="2" y="83"/>
                </a:cubicBezTo>
                <a:cubicBezTo>
                  <a:pt x="2" y="83"/>
                  <a:pt x="2" y="84"/>
                  <a:pt x="2" y="84"/>
                </a:cubicBezTo>
                <a:cubicBezTo>
                  <a:pt x="0" y="76"/>
                  <a:pt x="6" y="70"/>
                  <a:pt x="5" y="62"/>
                </a:cubicBezTo>
                <a:cubicBezTo>
                  <a:pt x="4" y="65"/>
                  <a:pt x="2" y="73"/>
                  <a:pt x="2" y="73"/>
                </a:cubicBezTo>
                <a:cubicBezTo>
                  <a:pt x="2" y="73"/>
                  <a:pt x="2" y="73"/>
                  <a:pt x="2" y="73"/>
                </a:cubicBezTo>
                <a:cubicBezTo>
                  <a:pt x="1" y="81"/>
                  <a:pt x="1" y="85"/>
                  <a:pt x="2" y="87"/>
                </a:cubicBezTo>
                <a:cubicBezTo>
                  <a:pt x="2" y="86"/>
                  <a:pt x="2" y="86"/>
                  <a:pt x="2" y="85"/>
                </a:cubicBezTo>
                <a:cubicBezTo>
                  <a:pt x="2" y="86"/>
                  <a:pt x="2" y="92"/>
                  <a:pt x="2" y="92"/>
                </a:cubicBezTo>
                <a:cubicBezTo>
                  <a:pt x="1" y="112"/>
                  <a:pt x="11" y="137"/>
                  <a:pt x="27" y="154"/>
                </a:cubicBezTo>
                <a:cubicBezTo>
                  <a:pt x="29" y="156"/>
                  <a:pt x="29" y="156"/>
                  <a:pt x="29" y="156"/>
                </a:cubicBezTo>
                <a:cubicBezTo>
                  <a:pt x="29" y="156"/>
                  <a:pt x="29" y="156"/>
                  <a:pt x="29" y="156"/>
                </a:cubicBezTo>
                <a:cubicBezTo>
                  <a:pt x="28" y="155"/>
                  <a:pt x="28" y="155"/>
                  <a:pt x="27" y="154"/>
                </a:cubicBezTo>
                <a:cubicBezTo>
                  <a:pt x="27" y="154"/>
                  <a:pt x="27" y="154"/>
                  <a:pt x="28" y="155"/>
                </a:cubicBezTo>
                <a:cubicBezTo>
                  <a:pt x="27" y="154"/>
                  <a:pt x="27" y="154"/>
                  <a:pt x="26" y="153"/>
                </a:cubicBezTo>
                <a:cubicBezTo>
                  <a:pt x="26" y="153"/>
                  <a:pt x="27" y="153"/>
                  <a:pt x="27" y="154"/>
                </a:cubicBezTo>
                <a:cubicBezTo>
                  <a:pt x="26" y="151"/>
                  <a:pt x="23" y="149"/>
                  <a:pt x="22" y="147"/>
                </a:cubicBezTo>
                <a:cubicBezTo>
                  <a:pt x="24" y="150"/>
                  <a:pt x="24" y="150"/>
                  <a:pt x="26" y="151"/>
                </a:cubicBezTo>
                <a:cubicBezTo>
                  <a:pt x="25" y="150"/>
                  <a:pt x="24" y="149"/>
                  <a:pt x="24" y="148"/>
                </a:cubicBezTo>
                <a:cubicBezTo>
                  <a:pt x="24" y="146"/>
                  <a:pt x="22" y="145"/>
                  <a:pt x="22" y="143"/>
                </a:cubicBezTo>
                <a:cubicBezTo>
                  <a:pt x="23" y="141"/>
                  <a:pt x="24" y="142"/>
                  <a:pt x="25" y="142"/>
                </a:cubicBezTo>
                <a:cubicBezTo>
                  <a:pt x="25" y="141"/>
                  <a:pt x="25" y="140"/>
                  <a:pt x="25" y="139"/>
                </a:cubicBezTo>
                <a:cubicBezTo>
                  <a:pt x="25" y="137"/>
                  <a:pt x="23" y="134"/>
                  <a:pt x="23" y="132"/>
                </a:cubicBezTo>
                <a:cubicBezTo>
                  <a:pt x="23" y="130"/>
                  <a:pt x="25" y="128"/>
                  <a:pt x="25" y="125"/>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7" name="Freeform 13"/>
          <p:cNvSpPr/>
          <p:nvPr/>
        </p:nvSpPr>
        <p:spPr bwMode="auto">
          <a:xfrm>
            <a:off x="6419284" y="3009724"/>
            <a:ext cx="8412" cy="5806"/>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0"/>
                  <a:pt x="1" y="0"/>
                  <a:pt x="1" y="0"/>
                </a:cubicBezTo>
                <a:cubicBezTo>
                  <a:pt x="1" y="0"/>
                  <a:pt x="1" y="0"/>
                  <a:pt x="1" y="0"/>
                </a:cubicBezTo>
                <a:cubicBezTo>
                  <a:pt x="1" y="0"/>
                  <a:pt x="1" y="0"/>
                  <a:pt x="0" y="1"/>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8" name="Freeform 14"/>
          <p:cNvSpPr/>
          <p:nvPr/>
        </p:nvSpPr>
        <p:spPr bwMode="auto">
          <a:xfrm>
            <a:off x="6410872" y="3015529"/>
            <a:ext cx="8412" cy="7258"/>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1" y="0"/>
                  <a:pt x="1" y="0"/>
                </a:cubicBezTo>
                <a:cubicBezTo>
                  <a:pt x="1" y="0"/>
                  <a:pt x="1" y="0"/>
                  <a:pt x="1" y="0"/>
                </a:cubicBezTo>
                <a:cubicBezTo>
                  <a:pt x="1" y="1"/>
                  <a:pt x="1" y="1"/>
                  <a:pt x="1" y="1"/>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9" name="Freeform 15"/>
          <p:cNvSpPr/>
          <p:nvPr/>
        </p:nvSpPr>
        <p:spPr bwMode="auto">
          <a:xfrm>
            <a:off x="6570697" y="2906671"/>
            <a:ext cx="60987" cy="24675"/>
          </a:xfrm>
          <a:custGeom>
            <a:avLst/>
            <a:gdLst>
              <a:gd name="T0" fmla="*/ 2 w 7"/>
              <a:gd name="T1" fmla="*/ 3 h 4"/>
              <a:gd name="T2" fmla="*/ 0 w 7"/>
              <a:gd name="T3" fmla="*/ 4 h 4"/>
              <a:gd name="T4" fmla="*/ 0 w 7"/>
              <a:gd name="T5" fmla="*/ 4 h 4"/>
              <a:gd name="T6" fmla="*/ 1 w 7"/>
              <a:gd name="T7" fmla="*/ 3 h 4"/>
              <a:gd name="T8" fmla="*/ 1 w 7"/>
              <a:gd name="T9" fmla="*/ 3 h 4"/>
              <a:gd name="T10" fmla="*/ 2 w 7"/>
              <a:gd name="T11" fmla="*/ 3 h 4"/>
              <a:gd name="T12" fmla="*/ 3 w 7"/>
              <a:gd name="T13" fmla="*/ 2 h 4"/>
              <a:gd name="T14" fmla="*/ 2 w 7"/>
              <a:gd name="T15" fmla="*/ 2 h 4"/>
              <a:gd name="T16" fmla="*/ 4 w 7"/>
              <a:gd name="T17" fmla="*/ 2 h 4"/>
              <a:gd name="T18" fmla="*/ 5 w 7"/>
              <a:gd name="T19" fmla="*/ 1 h 4"/>
              <a:gd name="T20" fmla="*/ 5 w 7"/>
              <a:gd name="T21" fmla="*/ 1 h 4"/>
              <a:gd name="T22" fmla="*/ 5 w 7"/>
              <a:gd name="T23" fmla="*/ 1 h 4"/>
              <a:gd name="T24" fmla="*/ 5 w 7"/>
              <a:gd name="T25" fmla="*/ 1 h 4"/>
              <a:gd name="T26" fmla="*/ 5 w 7"/>
              <a:gd name="T27" fmla="*/ 1 h 4"/>
              <a:gd name="T28" fmla="*/ 5 w 7"/>
              <a:gd name="T29" fmla="*/ 1 h 4"/>
              <a:gd name="T30" fmla="*/ 5 w 7"/>
              <a:gd name="T31" fmla="*/ 1 h 4"/>
              <a:gd name="T32" fmla="*/ 5 w 7"/>
              <a:gd name="T33" fmla="*/ 1 h 4"/>
              <a:gd name="T34" fmla="*/ 5 w 7"/>
              <a:gd name="T35" fmla="*/ 1 h 4"/>
              <a:gd name="T36" fmla="*/ 5 w 7"/>
              <a:gd name="T37" fmla="*/ 1 h 4"/>
              <a:gd name="T38" fmla="*/ 5 w 7"/>
              <a:gd name="T39" fmla="*/ 1 h 4"/>
              <a:gd name="T40" fmla="*/ 6 w 7"/>
              <a:gd name="T41" fmla="*/ 1 h 4"/>
              <a:gd name="T42" fmla="*/ 6 w 7"/>
              <a:gd name="T43" fmla="*/ 1 h 4"/>
              <a:gd name="T44" fmla="*/ 7 w 7"/>
              <a:gd name="T45" fmla="*/ 0 h 4"/>
              <a:gd name="T46" fmla="*/ 7 w 7"/>
              <a:gd name="T47" fmla="*/ 0 h 4"/>
              <a:gd name="T48" fmla="*/ 7 w 7"/>
              <a:gd name="T49" fmla="*/ 0 h 4"/>
              <a:gd name="T50" fmla="*/ 7 w 7"/>
              <a:gd name="T51" fmla="*/ 1 h 4"/>
              <a:gd name="T52" fmla="*/ 6 w 7"/>
              <a:gd name="T53" fmla="*/ 1 h 4"/>
              <a:gd name="T54" fmla="*/ 3 w 7"/>
              <a:gd name="T55" fmla="*/ 2 h 4"/>
              <a:gd name="T56" fmla="*/ 3 w 7"/>
              <a:gd name="T57" fmla="*/ 2 h 4"/>
              <a:gd name="T58" fmla="*/ 4 w 7"/>
              <a:gd name="T59" fmla="*/ 2 h 4"/>
              <a:gd name="T60" fmla="*/ 2 w 7"/>
              <a:gd name="T61" fmla="*/ 3 h 4"/>
              <a:gd name="T62" fmla="*/ 3 w 7"/>
              <a:gd name="T63" fmla="*/ 3 h 4"/>
              <a:gd name="T64" fmla="*/ 2 w 7"/>
              <a:gd name="T6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4">
                <a:moveTo>
                  <a:pt x="2" y="3"/>
                </a:moveTo>
                <a:cubicBezTo>
                  <a:pt x="1" y="4"/>
                  <a:pt x="0" y="4"/>
                  <a:pt x="0" y="4"/>
                </a:cubicBezTo>
                <a:cubicBezTo>
                  <a:pt x="0" y="4"/>
                  <a:pt x="0" y="4"/>
                  <a:pt x="0" y="4"/>
                </a:cubicBezTo>
                <a:cubicBezTo>
                  <a:pt x="0" y="4"/>
                  <a:pt x="1" y="3"/>
                  <a:pt x="1" y="3"/>
                </a:cubicBezTo>
                <a:cubicBezTo>
                  <a:pt x="1" y="3"/>
                  <a:pt x="1" y="3"/>
                  <a:pt x="1" y="3"/>
                </a:cubicBezTo>
                <a:cubicBezTo>
                  <a:pt x="1" y="3"/>
                  <a:pt x="1" y="3"/>
                  <a:pt x="2" y="3"/>
                </a:cubicBezTo>
                <a:cubicBezTo>
                  <a:pt x="2" y="2"/>
                  <a:pt x="3" y="2"/>
                  <a:pt x="3" y="2"/>
                </a:cubicBezTo>
                <a:cubicBezTo>
                  <a:pt x="3" y="2"/>
                  <a:pt x="3" y="2"/>
                  <a:pt x="2" y="2"/>
                </a:cubicBezTo>
                <a:cubicBezTo>
                  <a:pt x="3" y="2"/>
                  <a:pt x="3" y="2"/>
                  <a:pt x="4" y="2"/>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6" y="1"/>
                  <a:pt x="6" y="1"/>
                  <a:pt x="6" y="1"/>
                </a:cubicBezTo>
                <a:cubicBezTo>
                  <a:pt x="6" y="1"/>
                  <a:pt x="6" y="1"/>
                  <a:pt x="6" y="1"/>
                </a:cubicBezTo>
                <a:cubicBezTo>
                  <a:pt x="6" y="1"/>
                  <a:pt x="7" y="1"/>
                  <a:pt x="7" y="0"/>
                </a:cubicBezTo>
                <a:cubicBezTo>
                  <a:pt x="7" y="0"/>
                  <a:pt x="7" y="0"/>
                  <a:pt x="7" y="0"/>
                </a:cubicBezTo>
                <a:cubicBezTo>
                  <a:pt x="7" y="0"/>
                  <a:pt x="7" y="0"/>
                  <a:pt x="7" y="0"/>
                </a:cubicBezTo>
                <a:cubicBezTo>
                  <a:pt x="7" y="1"/>
                  <a:pt x="7" y="1"/>
                  <a:pt x="7" y="1"/>
                </a:cubicBezTo>
                <a:cubicBezTo>
                  <a:pt x="7" y="1"/>
                  <a:pt x="7" y="1"/>
                  <a:pt x="6" y="1"/>
                </a:cubicBezTo>
                <a:cubicBezTo>
                  <a:pt x="5" y="1"/>
                  <a:pt x="3" y="2"/>
                  <a:pt x="3" y="2"/>
                </a:cubicBezTo>
                <a:cubicBezTo>
                  <a:pt x="3" y="2"/>
                  <a:pt x="3" y="2"/>
                  <a:pt x="3" y="2"/>
                </a:cubicBezTo>
                <a:cubicBezTo>
                  <a:pt x="4" y="2"/>
                  <a:pt x="4" y="2"/>
                  <a:pt x="4" y="2"/>
                </a:cubicBezTo>
                <a:cubicBezTo>
                  <a:pt x="4" y="3"/>
                  <a:pt x="3" y="3"/>
                  <a:pt x="2" y="3"/>
                </a:cubicBezTo>
                <a:cubicBezTo>
                  <a:pt x="3" y="3"/>
                  <a:pt x="3" y="3"/>
                  <a:pt x="3" y="3"/>
                </a:cubicBezTo>
                <a:cubicBezTo>
                  <a:pt x="3" y="3"/>
                  <a:pt x="2" y="3"/>
                  <a:pt x="2" y="3"/>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10" name="Freeform 16"/>
          <p:cNvSpPr/>
          <p:nvPr/>
        </p:nvSpPr>
        <p:spPr bwMode="auto">
          <a:xfrm>
            <a:off x="6614860" y="2912477"/>
            <a:ext cx="16824" cy="5806"/>
          </a:xfrm>
          <a:custGeom>
            <a:avLst/>
            <a:gdLst>
              <a:gd name="T0" fmla="*/ 1 w 2"/>
              <a:gd name="T1" fmla="*/ 0 h 1"/>
              <a:gd name="T2" fmla="*/ 0 w 2"/>
              <a:gd name="T3" fmla="*/ 1 h 1"/>
              <a:gd name="T4" fmla="*/ 0 w 2"/>
              <a:gd name="T5" fmla="*/ 1 h 1"/>
              <a:gd name="T6" fmla="*/ 0 w 2"/>
              <a:gd name="T7" fmla="*/ 1 h 1"/>
              <a:gd name="T8" fmla="*/ 0 w 2"/>
              <a:gd name="T9" fmla="*/ 0 h 1"/>
              <a:gd name="T10" fmla="*/ 1 w 2"/>
              <a:gd name="T11" fmla="*/ 0 h 1"/>
              <a:gd name="T12" fmla="*/ 2 w 2"/>
              <a:gd name="T13" fmla="*/ 0 h 1"/>
              <a:gd name="T14" fmla="*/ 2 w 2"/>
              <a:gd name="T15" fmla="*/ 0 h 1"/>
              <a:gd name="T16" fmla="*/ 1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0"/>
                </a:moveTo>
                <a:cubicBezTo>
                  <a:pt x="0" y="1"/>
                  <a:pt x="0" y="1"/>
                  <a:pt x="0" y="1"/>
                </a:cubicBezTo>
                <a:cubicBezTo>
                  <a:pt x="0" y="1"/>
                  <a:pt x="0" y="1"/>
                  <a:pt x="0" y="1"/>
                </a:cubicBezTo>
                <a:cubicBezTo>
                  <a:pt x="0" y="1"/>
                  <a:pt x="0" y="1"/>
                  <a:pt x="0" y="1"/>
                </a:cubicBezTo>
                <a:cubicBezTo>
                  <a:pt x="0" y="0"/>
                  <a:pt x="0" y="0"/>
                  <a:pt x="0" y="0"/>
                </a:cubicBezTo>
                <a:cubicBezTo>
                  <a:pt x="0" y="0"/>
                  <a:pt x="1" y="0"/>
                  <a:pt x="1" y="0"/>
                </a:cubicBezTo>
                <a:cubicBezTo>
                  <a:pt x="2" y="0"/>
                  <a:pt x="2" y="0"/>
                  <a:pt x="2" y="0"/>
                </a:cubicBezTo>
                <a:cubicBezTo>
                  <a:pt x="2" y="0"/>
                  <a:pt x="2" y="0"/>
                  <a:pt x="2" y="0"/>
                </a:cubicBezTo>
                <a:cubicBezTo>
                  <a:pt x="2" y="0"/>
                  <a:pt x="2" y="0"/>
                  <a:pt x="1"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11" name="Freeform 17"/>
          <p:cNvSpPr/>
          <p:nvPr/>
        </p:nvSpPr>
        <p:spPr bwMode="auto">
          <a:xfrm>
            <a:off x="6595933" y="2918283"/>
            <a:ext cx="35751" cy="5806"/>
          </a:xfrm>
          <a:custGeom>
            <a:avLst/>
            <a:gdLst>
              <a:gd name="T0" fmla="*/ 0 w 4"/>
              <a:gd name="T1" fmla="*/ 1 h 1"/>
              <a:gd name="T2" fmla="*/ 0 w 4"/>
              <a:gd name="T3" fmla="*/ 1 h 1"/>
              <a:gd name="T4" fmla="*/ 1 w 4"/>
              <a:gd name="T5" fmla="*/ 1 h 1"/>
              <a:gd name="T6" fmla="*/ 2 w 4"/>
              <a:gd name="T7" fmla="*/ 1 h 1"/>
              <a:gd name="T8" fmla="*/ 2 w 4"/>
              <a:gd name="T9" fmla="*/ 0 h 1"/>
              <a:gd name="T10" fmla="*/ 2 w 4"/>
              <a:gd name="T11" fmla="*/ 0 h 1"/>
              <a:gd name="T12" fmla="*/ 4 w 4"/>
              <a:gd name="T13" fmla="*/ 0 h 1"/>
              <a:gd name="T14" fmla="*/ 4 w 4"/>
              <a:gd name="T15" fmla="*/ 0 h 1"/>
              <a:gd name="T16" fmla="*/ 4 w 4"/>
              <a:gd name="T17" fmla="*/ 0 h 1"/>
              <a:gd name="T18" fmla="*/ 0 w 4"/>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0" y="1"/>
                </a:moveTo>
                <a:cubicBezTo>
                  <a:pt x="0" y="1"/>
                  <a:pt x="0" y="1"/>
                  <a:pt x="0" y="1"/>
                </a:cubicBezTo>
                <a:cubicBezTo>
                  <a:pt x="0" y="1"/>
                  <a:pt x="0" y="1"/>
                  <a:pt x="1" y="1"/>
                </a:cubicBezTo>
                <a:cubicBezTo>
                  <a:pt x="1" y="1"/>
                  <a:pt x="1" y="1"/>
                  <a:pt x="2" y="1"/>
                </a:cubicBezTo>
                <a:cubicBezTo>
                  <a:pt x="2" y="0"/>
                  <a:pt x="2" y="0"/>
                  <a:pt x="2" y="0"/>
                </a:cubicBezTo>
                <a:cubicBezTo>
                  <a:pt x="2" y="0"/>
                  <a:pt x="2" y="0"/>
                  <a:pt x="2" y="0"/>
                </a:cubicBezTo>
                <a:cubicBezTo>
                  <a:pt x="2" y="0"/>
                  <a:pt x="3" y="0"/>
                  <a:pt x="4" y="0"/>
                </a:cubicBezTo>
                <a:cubicBezTo>
                  <a:pt x="4" y="0"/>
                  <a:pt x="4" y="0"/>
                  <a:pt x="4" y="0"/>
                </a:cubicBezTo>
                <a:cubicBezTo>
                  <a:pt x="4" y="0"/>
                  <a:pt x="4" y="0"/>
                  <a:pt x="4" y="0"/>
                </a:cubicBezTo>
                <a:cubicBezTo>
                  <a:pt x="3" y="0"/>
                  <a:pt x="0" y="1"/>
                  <a:pt x="0" y="1"/>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13" name="Freeform 18"/>
          <p:cNvSpPr/>
          <p:nvPr/>
        </p:nvSpPr>
        <p:spPr bwMode="auto">
          <a:xfrm>
            <a:off x="6560183" y="2924088"/>
            <a:ext cx="27339" cy="13064"/>
          </a:xfrm>
          <a:custGeom>
            <a:avLst/>
            <a:gdLst>
              <a:gd name="T0" fmla="*/ 2 w 3"/>
              <a:gd name="T1" fmla="*/ 2 h 2"/>
              <a:gd name="T2" fmla="*/ 1 w 3"/>
              <a:gd name="T3" fmla="*/ 2 h 2"/>
              <a:gd name="T4" fmla="*/ 1 w 3"/>
              <a:gd name="T5" fmla="*/ 2 h 2"/>
              <a:gd name="T6" fmla="*/ 1 w 3"/>
              <a:gd name="T7" fmla="*/ 2 h 2"/>
              <a:gd name="T8" fmla="*/ 1 w 3"/>
              <a:gd name="T9" fmla="*/ 2 h 2"/>
              <a:gd name="T10" fmla="*/ 2 w 3"/>
              <a:gd name="T11" fmla="*/ 1 h 2"/>
              <a:gd name="T12" fmla="*/ 2 w 3"/>
              <a:gd name="T13" fmla="*/ 1 h 2"/>
              <a:gd name="T14" fmla="*/ 2 w 3"/>
              <a:gd name="T15" fmla="*/ 1 h 2"/>
              <a:gd name="T16" fmla="*/ 1 w 3"/>
              <a:gd name="T17" fmla="*/ 1 h 2"/>
              <a:gd name="T18" fmla="*/ 0 w 3"/>
              <a:gd name="T19" fmla="*/ 1 h 2"/>
              <a:gd name="T20" fmla="*/ 3 w 3"/>
              <a:gd name="T21" fmla="*/ 0 h 2"/>
              <a:gd name="T22" fmla="*/ 3 w 3"/>
              <a:gd name="T23" fmla="*/ 1 h 2"/>
              <a:gd name="T24" fmla="*/ 3 w 3"/>
              <a:gd name="T25" fmla="*/ 1 h 2"/>
              <a:gd name="T26" fmla="*/ 2 w 3"/>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
                <a:moveTo>
                  <a:pt x="2" y="2"/>
                </a:moveTo>
                <a:cubicBezTo>
                  <a:pt x="1" y="2"/>
                  <a:pt x="1" y="2"/>
                  <a:pt x="1" y="2"/>
                </a:cubicBezTo>
                <a:cubicBezTo>
                  <a:pt x="1" y="2"/>
                  <a:pt x="1" y="2"/>
                  <a:pt x="1" y="2"/>
                </a:cubicBezTo>
                <a:cubicBezTo>
                  <a:pt x="1" y="2"/>
                  <a:pt x="1" y="2"/>
                  <a:pt x="1" y="2"/>
                </a:cubicBezTo>
                <a:cubicBezTo>
                  <a:pt x="1" y="2"/>
                  <a:pt x="1" y="2"/>
                  <a:pt x="1" y="2"/>
                </a:cubicBezTo>
                <a:cubicBezTo>
                  <a:pt x="1" y="2"/>
                  <a:pt x="1" y="1"/>
                  <a:pt x="2" y="1"/>
                </a:cubicBezTo>
                <a:cubicBezTo>
                  <a:pt x="2" y="1"/>
                  <a:pt x="2" y="1"/>
                  <a:pt x="2" y="1"/>
                </a:cubicBezTo>
                <a:cubicBezTo>
                  <a:pt x="2" y="1"/>
                  <a:pt x="2" y="1"/>
                  <a:pt x="2" y="1"/>
                </a:cubicBezTo>
                <a:cubicBezTo>
                  <a:pt x="2" y="1"/>
                  <a:pt x="2" y="1"/>
                  <a:pt x="1" y="1"/>
                </a:cubicBezTo>
                <a:cubicBezTo>
                  <a:pt x="1" y="1"/>
                  <a:pt x="1" y="1"/>
                  <a:pt x="0" y="1"/>
                </a:cubicBezTo>
                <a:cubicBezTo>
                  <a:pt x="1" y="1"/>
                  <a:pt x="3" y="0"/>
                  <a:pt x="3" y="0"/>
                </a:cubicBezTo>
                <a:cubicBezTo>
                  <a:pt x="3" y="0"/>
                  <a:pt x="3" y="0"/>
                  <a:pt x="3" y="1"/>
                </a:cubicBezTo>
                <a:cubicBezTo>
                  <a:pt x="3" y="1"/>
                  <a:pt x="3" y="1"/>
                  <a:pt x="3" y="1"/>
                </a:cubicBezTo>
                <a:cubicBezTo>
                  <a:pt x="3" y="1"/>
                  <a:pt x="2" y="2"/>
                  <a:pt x="2" y="2"/>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14" name="Freeform 19"/>
          <p:cNvSpPr/>
          <p:nvPr/>
        </p:nvSpPr>
        <p:spPr bwMode="auto">
          <a:xfrm>
            <a:off x="6516020" y="2937151"/>
            <a:ext cx="35751" cy="11612"/>
          </a:xfrm>
          <a:custGeom>
            <a:avLst/>
            <a:gdLst>
              <a:gd name="T0" fmla="*/ 2 w 4"/>
              <a:gd name="T1" fmla="*/ 2 h 2"/>
              <a:gd name="T2" fmla="*/ 2 w 4"/>
              <a:gd name="T3" fmla="*/ 2 h 2"/>
              <a:gd name="T4" fmla="*/ 0 w 4"/>
              <a:gd name="T5" fmla="*/ 2 h 2"/>
              <a:gd name="T6" fmla="*/ 0 w 4"/>
              <a:gd name="T7" fmla="*/ 2 h 2"/>
              <a:gd name="T8" fmla="*/ 2 w 4"/>
              <a:gd name="T9" fmla="*/ 1 h 2"/>
              <a:gd name="T10" fmla="*/ 3 w 4"/>
              <a:gd name="T11" fmla="*/ 1 h 2"/>
              <a:gd name="T12" fmla="*/ 3 w 4"/>
              <a:gd name="T13" fmla="*/ 1 h 2"/>
              <a:gd name="T14" fmla="*/ 3 w 4"/>
              <a:gd name="T15" fmla="*/ 1 h 2"/>
              <a:gd name="T16" fmla="*/ 3 w 4"/>
              <a:gd name="T17" fmla="*/ 1 h 2"/>
              <a:gd name="T18" fmla="*/ 4 w 4"/>
              <a:gd name="T19" fmla="*/ 0 h 2"/>
              <a:gd name="T20" fmla="*/ 4 w 4"/>
              <a:gd name="T21" fmla="*/ 1 h 2"/>
              <a:gd name="T22" fmla="*/ 4 w 4"/>
              <a:gd name="T23" fmla="*/ 1 h 2"/>
              <a:gd name="T24" fmla="*/ 4 w 4"/>
              <a:gd name="T25" fmla="*/ 1 h 2"/>
              <a:gd name="T26" fmla="*/ 2 w 4"/>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2">
                <a:moveTo>
                  <a:pt x="2" y="2"/>
                </a:moveTo>
                <a:cubicBezTo>
                  <a:pt x="2" y="2"/>
                  <a:pt x="2" y="2"/>
                  <a:pt x="2" y="2"/>
                </a:cubicBezTo>
                <a:cubicBezTo>
                  <a:pt x="1" y="2"/>
                  <a:pt x="1" y="2"/>
                  <a:pt x="0" y="2"/>
                </a:cubicBezTo>
                <a:cubicBezTo>
                  <a:pt x="0" y="2"/>
                  <a:pt x="0" y="2"/>
                  <a:pt x="0" y="2"/>
                </a:cubicBezTo>
                <a:cubicBezTo>
                  <a:pt x="1" y="2"/>
                  <a:pt x="1" y="2"/>
                  <a:pt x="2" y="1"/>
                </a:cubicBezTo>
                <a:cubicBezTo>
                  <a:pt x="2" y="1"/>
                  <a:pt x="3" y="1"/>
                  <a:pt x="3" y="1"/>
                </a:cubicBezTo>
                <a:cubicBezTo>
                  <a:pt x="3" y="1"/>
                  <a:pt x="3" y="1"/>
                  <a:pt x="3" y="1"/>
                </a:cubicBezTo>
                <a:cubicBezTo>
                  <a:pt x="3" y="1"/>
                  <a:pt x="3" y="1"/>
                  <a:pt x="3" y="1"/>
                </a:cubicBezTo>
                <a:cubicBezTo>
                  <a:pt x="3" y="1"/>
                  <a:pt x="3" y="1"/>
                  <a:pt x="3" y="1"/>
                </a:cubicBezTo>
                <a:cubicBezTo>
                  <a:pt x="3" y="1"/>
                  <a:pt x="4" y="0"/>
                  <a:pt x="4" y="0"/>
                </a:cubicBezTo>
                <a:cubicBezTo>
                  <a:pt x="4" y="0"/>
                  <a:pt x="4" y="0"/>
                  <a:pt x="4" y="1"/>
                </a:cubicBezTo>
                <a:cubicBezTo>
                  <a:pt x="4" y="1"/>
                  <a:pt x="4" y="1"/>
                  <a:pt x="4" y="1"/>
                </a:cubicBezTo>
                <a:cubicBezTo>
                  <a:pt x="4" y="1"/>
                  <a:pt x="4" y="1"/>
                  <a:pt x="4" y="1"/>
                </a:cubicBezTo>
                <a:cubicBezTo>
                  <a:pt x="4" y="1"/>
                  <a:pt x="2" y="2"/>
                  <a:pt x="2" y="2"/>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15" name="Freeform 20"/>
          <p:cNvSpPr/>
          <p:nvPr/>
        </p:nvSpPr>
        <p:spPr bwMode="auto">
          <a:xfrm>
            <a:off x="6534948" y="2942957"/>
            <a:ext cx="16824" cy="5806"/>
          </a:xfrm>
          <a:custGeom>
            <a:avLst/>
            <a:gdLst>
              <a:gd name="T0" fmla="*/ 1 w 2"/>
              <a:gd name="T1" fmla="*/ 1 h 1"/>
              <a:gd name="T2" fmla="*/ 0 w 2"/>
              <a:gd name="T3" fmla="*/ 1 h 1"/>
              <a:gd name="T4" fmla="*/ 0 w 2"/>
              <a:gd name="T5" fmla="*/ 1 h 1"/>
              <a:gd name="T6" fmla="*/ 0 w 2"/>
              <a:gd name="T7" fmla="*/ 1 h 1"/>
              <a:gd name="T8" fmla="*/ 0 w 2"/>
              <a:gd name="T9" fmla="*/ 1 h 1"/>
              <a:gd name="T10" fmla="*/ 1 w 2"/>
              <a:gd name="T11" fmla="*/ 1 h 1"/>
              <a:gd name="T12" fmla="*/ 2 w 2"/>
              <a:gd name="T13" fmla="*/ 0 h 1"/>
              <a:gd name="T14" fmla="*/ 2 w 2"/>
              <a:gd name="T15" fmla="*/ 0 h 1"/>
              <a:gd name="T16" fmla="*/ 2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1" y="1"/>
                  <a:pt x="0" y="1"/>
                </a:cubicBezTo>
                <a:cubicBezTo>
                  <a:pt x="0" y="1"/>
                  <a:pt x="0" y="1"/>
                  <a:pt x="0" y="1"/>
                </a:cubicBezTo>
                <a:cubicBezTo>
                  <a:pt x="0" y="1"/>
                  <a:pt x="0" y="1"/>
                  <a:pt x="0" y="1"/>
                </a:cubicBezTo>
                <a:cubicBezTo>
                  <a:pt x="0" y="1"/>
                  <a:pt x="0" y="1"/>
                  <a:pt x="0" y="1"/>
                </a:cubicBezTo>
                <a:cubicBezTo>
                  <a:pt x="0" y="1"/>
                  <a:pt x="1" y="1"/>
                  <a:pt x="1" y="1"/>
                </a:cubicBezTo>
                <a:cubicBezTo>
                  <a:pt x="1" y="0"/>
                  <a:pt x="2" y="0"/>
                  <a:pt x="2" y="0"/>
                </a:cubicBezTo>
                <a:cubicBezTo>
                  <a:pt x="2" y="0"/>
                  <a:pt x="2" y="0"/>
                  <a:pt x="2" y="0"/>
                </a:cubicBezTo>
                <a:cubicBezTo>
                  <a:pt x="2" y="0"/>
                  <a:pt x="2" y="1"/>
                  <a:pt x="2" y="1"/>
                </a:cubicBezTo>
                <a:cubicBezTo>
                  <a:pt x="1" y="1"/>
                  <a:pt x="1" y="1"/>
                  <a:pt x="1" y="1"/>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17" name="Freeform 21"/>
          <p:cNvSpPr/>
          <p:nvPr/>
        </p:nvSpPr>
        <p:spPr bwMode="auto">
          <a:xfrm>
            <a:off x="6560183" y="2937151"/>
            <a:ext cx="10515" cy="5806"/>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0"/>
                  <a:pt x="1" y="0"/>
                </a:cubicBezTo>
                <a:cubicBezTo>
                  <a:pt x="1" y="0"/>
                  <a:pt x="1" y="0"/>
                  <a:pt x="1" y="0"/>
                </a:cubicBezTo>
                <a:cubicBezTo>
                  <a:pt x="1" y="0"/>
                  <a:pt x="1" y="1"/>
                  <a:pt x="0" y="1"/>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18" name="Freeform 22"/>
          <p:cNvSpPr/>
          <p:nvPr/>
        </p:nvSpPr>
        <p:spPr bwMode="auto">
          <a:xfrm>
            <a:off x="6551771" y="2924088"/>
            <a:ext cx="63089" cy="37738"/>
          </a:xfrm>
          <a:custGeom>
            <a:avLst/>
            <a:gdLst>
              <a:gd name="T0" fmla="*/ 1 w 7"/>
              <a:gd name="T1" fmla="*/ 6 h 6"/>
              <a:gd name="T2" fmla="*/ 1 w 7"/>
              <a:gd name="T3" fmla="*/ 5 h 6"/>
              <a:gd name="T4" fmla="*/ 1 w 7"/>
              <a:gd name="T5" fmla="*/ 4 h 6"/>
              <a:gd name="T6" fmla="*/ 1 w 7"/>
              <a:gd name="T7" fmla="*/ 4 h 6"/>
              <a:gd name="T8" fmla="*/ 1 w 7"/>
              <a:gd name="T9" fmla="*/ 3 h 6"/>
              <a:gd name="T10" fmla="*/ 3 w 7"/>
              <a:gd name="T11" fmla="*/ 2 h 6"/>
              <a:gd name="T12" fmla="*/ 4 w 7"/>
              <a:gd name="T13" fmla="*/ 2 h 6"/>
              <a:gd name="T14" fmla="*/ 4 w 7"/>
              <a:gd name="T15" fmla="*/ 1 h 6"/>
              <a:gd name="T16" fmla="*/ 7 w 7"/>
              <a:gd name="T17" fmla="*/ 0 h 6"/>
              <a:gd name="T18" fmla="*/ 6 w 7"/>
              <a:gd name="T19" fmla="*/ 0 h 6"/>
              <a:gd name="T20" fmla="*/ 5 w 7"/>
              <a:gd name="T21" fmla="*/ 1 h 6"/>
              <a:gd name="T22" fmla="*/ 2 w 7"/>
              <a:gd name="T23" fmla="*/ 3 h 6"/>
              <a:gd name="T24" fmla="*/ 2 w 7"/>
              <a:gd name="T25" fmla="*/ 3 h 6"/>
              <a:gd name="T26" fmla="*/ 2 w 7"/>
              <a:gd name="T27" fmla="*/ 5 h 6"/>
              <a:gd name="T28" fmla="*/ 1 w 7"/>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6">
                <a:moveTo>
                  <a:pt x="1" y="6"/>
                </a:moveTo>
                <a:cubicBezTo>
                  <a:pt x="1" y="6"/>
                  <a:pt x="0" y="6"/>
                  <a:pt x="1" y="5"/>
                </a:cubicBezTo>
                <a:cubicBezTo>
                  <a:pt x="1" y="4"/>
                  <a:pt x="1" y="4"/>
                  <a:pt x="1" y="4"/>
                </a:cubicBezTo>
                <a:cubicBezTo>
                  <a:pt x="1" y="4"/>
                  <a:pt x="1" y="4"/>
                  <a:pt x="1" y="4"/>
                </a:cubicBezTo>
                <a:cubicBezTo>
                  <a:pt x="1" y="4"/>
                  <a:pt x="1" y="3"/>
                  <a:pt x="1" y="3"/>
                </a:cubicBezTo>
                <a:cubicBezTo>
                  <a:pt x="2" y="3"/>
                  <a:pt x="2" y="3"/>
                  <a:pt x="3" y="2"/>
                </a:cubicBezTo>
                <a:cubicBezTo>
                  <a:pt x="3" y="2"/>
                  <a:pt x="3" y="2"/>
                  <a:pt x="4" y="2"/>
                </a:cubicBezTo>
                <a:cubicBezTo>
                  <a:pt x="4" y="2"/>
                  <a:pt x="4" y="1"/>
                  <a:pt x="4" y="1"/>
                </a:cubicBezTo>
                <a:cubicBezTo>
                  <a:pt x="5" y="1"/>
                  <a:pt x="6" y="0"/>
                  <a:pt x="7" y="0"/>
                </a:cubicBezTo>
                <a:cubicBezTo>
                  <a:pt x="7" y="0"/>
                  <a:pt x="7" y="0"/>
                  <a:pt x="6" y="0"/>
                </a:cubicBezTo>
                <a:cubicBezTo>
                  <a:pt x="6" y="0"/>
                  <a:pt x="6" y="1"/>
                  <a:pt x="5" y="1"/>
                </a:cubicBezTo>
                <a:cubicBezTo>
                  <a:pt x="4" y="2"/>
                  <a:pt x="3" y="2"/>
                  <a:pt x="2" y="3"/>
                </a:cubicBezTo>
                <a:cubicBezTo>
                  <a:pt x="2" y="3"/>
                  <a:pt x="2" y="3"/>
                  <a:pt x="2" y="3"/>
                </a:cubicBezTo>
                <a:cubicBezTo>
                  <a:pt x="2" y="4"/>
                  <a:pt x="2" y="4"/>
                  <a:pt x="2" y="5"/>
                </a:cubicBezTo>
                <a:cubicBezTo>
                  <a:pt x="2" y="5"/>
                  <a:pt x="2" y="5"/>
                  <a:pt x="1" y="6"/>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19" name="Freeform 23"/>
          <p:cNvSpPr/>
          <p:nvPr/>
        </p:nvSpPr>
        <p:spPr bwMode="auto">
          <a:xfrm>
            <a:off x="6640096" y="3083748"/>
            <a:ext cx="63089" cy="30481"/>
          </a:xfrm>
          <a:custGeom>
            <a:avLst/>
            <a:gdLst>
              <a:gd name="T0" fmla="*/ 7 w 7"/>
              <a:gd name="T1" fmla="*/ 3 h 5"/>
              <a:gd name="T2" fmla="*/ 5 w 7"/>
              <a:gd name="T3" fmla="*/ 4 h 5"/>
              <a:gd name="T4" fmla="*/ 5 w 7"/>
              <a:gd name="T5" fmla="*/ 4 h 5"/>
              <a:gd name="T6" fmla="*/ 4 w 7"/>
              <a:gd name="T7" fmla="*/ 4 h 5"/>
              <a:gd name="T8" fmla="*/ 3 w 7"/>
              <a:gd name="T9" fmla="*/ 5 h 5"/>
              <a:gd name="T10" fmla="*/ 1 w 7"/>
              <a:gd name="T11" fmla="*/ 4 h 5"/>
              <a:gd name="T12" fmla="*/ 1 w 7"/>
              <a:gd name="T13" fmla="*/ 3 h 5"/>
              <a:gd name="T14" fmla="*/ 0 w 7"/>
              <a:gd name="T15" fmla="*/ 3 h 5"/>
              <a:gd name="T16" fmla="*/ 0 w 7"/>
              <a:gd name="T17" fmla="*/ 2 h 5"/>
              <a:gd name="T18" fmla="*/ 2 w 7"/>
              <a:gd name="T19" fmla="*/ 0 h 5"/>
              <a:gd name="T20" fmla="*/ 3 w 7"/>
              <a:gd name="T21" fmla="*/ 1 h 5"/>
              <a:gd name="T22" fmla="*/ 3 w 7"/>
              <a:gd name="T23" fmla="*/ 1 h 5"/>
              <a:gd name="T24" fmla="*/ 5 w 7"/>
              <a:gd name="T25" fmla="*/ 2 h 5"/>
              <a:gd name="T26" fmla="*/ 6 w 7"/>
              <a:gd name="T27" fmla="*/ 2 h 5"/>
              <a:gd name="T28" fmla="*/ 7 w 7"/>
              <a:gd name="T2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5">
                <a:moveTo>
                  <a:pt x="7" y="3"/>
                </a:moveTo>
                <a:cubicBezTo>
                  <a:pt x="6" y="4"/>
                  <a:pt x="5" y="4"/>
                  <a:pt x="5" y="4"/>
                </a:cubicBezTo>
                <a:cubicBezTo>
                  <a:pt x="5" y="4"/>
                  <a:pt x="5" y="4"/>
                  <a:pt x="5" y="4"/>
                </a:cubicBezTo>
                <a:cubicBezTo>
                  <a:pt x="5" y="4"/>
                  <a:pt x="4" y="4"/>
                  <a:pt x="4" y="4"/>
                </a:cubicBezTo>
                <a:cubicBezTo>
                  <a:pt x="4" y="4"/>
                  <a:pt x="3" y="4"/>
                  <a:pt x="3" y="5"/>
                </a:cubicBezTo>
                <a:cubicBezTo>
                  <a:pt x="1" y="5"/>
                  <a:pt x="1" y="5"/>
                  <a:pt x="1" y="4"/>
                </a:cubicBezTo>
                <a:cubicBezTo>
                  <a:pt x="1" y="4"/>
                  <a:pt x="1" y="4"/>
                  <a:pt x="1" y="3"/>
                </a:cubicBezTo>
                <a:cubicBezTo>
                  <a:pt x="1" y="3"/>
                  <a:pt x="1" y="3"/>
                  <a:pt x="0" y="3"/>
                </a:cubicBezTo>
                <a:cubicBezTo>
                  <a:pt x="0" y="3"/>
                  <a:pt x="0" y="3"/>
                  <a:pt x="0" y="2"/>
                </a:cubicBezTo>
                <a:cubicBezTo>
                  <a:pt x="1" y="0"/>
                  <a:pt x="2" y="0"/>
                  <a:pt x="2" y="0"/>
                </a:cubicBezTo>
                <a:cubicBezTo>
                  <a:pt x="3" y="0"/>
                  <a:pt x="3" y="1"/>
                  <a:pt x="3" y="1"/>
                </a:cubicBezTo>
                <a:cubicBezTo>
                  <a:pt x="3" y="1"/>
                  <a:pt x="3" y="1"/>
                  <a:pt x="3" y="1"/>
                </a:cubicBezTo>
                <a:cubicBezTo>
                  <a:pt x="3" y="1"/>
                  <a:pt x="5" y="2"/>
                  <a:pt x="5" y="2"/>
                </a:cubicBezTo>
                <a:cubicBezTo>
                  <a:pt x="6" y="2"/>
                  <a:pt x="6" y="2"/>
                  <a:pt x="6" y="2"/>
                </a:cubicBezTo>
                <a:cubicBezTo>
                  <a:pt x="6" y="2"/>
                  <a:pt x="7" y="3"/>
                  <a:pt x="7" y="3"/>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20" name="Freeform 24"/>
          <p:cNvSpPr/>
          <p:nvPr/>
        </p:nvSpPr>
        <p:spPr bwMode="auto">
          <a:xfrm>
            <a:off x="6480271" y="2942957"/>
            <a:ext cx="346990" cy="152403"/>
          </a:xfrm>
          <a:custGeom>
            <a:avLst/>
            <a:gdLst>
              <a:gd name="T0" fmla="*/ 32 w 39"/>
              <a:gd name="T1" fmla="*/ 10 h 25"/>
              <a:gd name="T2" fmla="*/ 30 w 39"/>
              <a:gd name="T3" fmla="*/ 13 h 25"/>
              <a:gd name="T4" fmla="*/ 25 w 39"/>
              <a:gd name="T5" fmla="*/ 15 h 25"/>
              <a:gd name="T6" fmla="*/ 21 w 39"/>
              <a:gd name="T7" fmla="*/ 19 h 25"/>
              <a:gd name="T8" fmla="*/ 20 w 39"/>
              <a:gd name="T9" fmla="*/ 17 h 25"/>
              <a:gd name="T10" fmla="*/ 19 w 39"/>
              <a:gd name="T11" fmla="*/ 19 h 25"/>
              <a:gd name="T12" fmla="*/ 14 w 39"/>
              <a:gd name="T13" fmla="*/ 19 h 25"/>
              <a:gd name="T14" fmla="*/ 10 w 39"/>
              <a:gd name="T15" fmla="*/ 20 h 25"/>
              <a:gd name="T16" fmla="*/ 5 w 39"/>
              <a:gd name="T17" fmla="*/ 21 h 25"/>
              <a:gd name="T18" fmla="*/ 2 w 39"/>
              <a:gd name="T19" fmla="*/ 24 h 25"/>
              <a:gd name="T20" fmla="*/ 0 w 39"/>
              <a:gd name="T21" fmla="*/ 23 h 25"/>
              <a:gd name="T22" fmla="*/ 7 w 39"/>
              <a:gd name="T23" fmla="*/ 13 h 25"/>
              <a:gd name="T24" fmla="*/ 9 w 39"/>
              <a:gd name="T25" fmla="*/ 11 h 25"/>
              <a:gd name="T26" fmla="*/ 10 w 39"/>
              <a:gd name="T27" fmla="*/ 11 h 25"/>
              <a:gd name="T28" fmla="*/ 10 w 39"/>
              <a:gd name="T29" fmla="*/ 11 h 25"/>
              <a:gd name="T30" fmla="*/ 10 w 39"/>
              <a:gd name="T31" fmla="*/ 11 h 25"/>
              <a:gd name="T32" fmla="*/ 10 w 39"/>
              <a:gd name="T33" fmla="*/ 11 h 25"/>
              <a:gd name="T34" fmla="*/ 11 w 39"/>
              <a:gd name="T35" fmla="*/ 10 h 25"/>
              <a:gd name="T36" fmla="*/ 13 w 39"/>
              <a:gd name="T37" fmla="*/ 5 h 25"/>
              <a:gd name="T38" fmla="*/ 12 w 39"/>
              <a:gd name="T39" fmla="*/ 4 h 25"/>
              <a:gd name="T40" fmla="*/ 13 w 39"/>
              <a:gd name="T41" fmla="*/ 3 h 25"/>
              <a:gd name="T42" fmla="*/ 13 w 39"/>
              <a:gd name="T43" fmla="*/ 3 h 25"/>
              <a:gd name="T44" fmla="*/ 13 w 39"/>
              <a:gd name="T45" fmla="*/ 3 h 25"/>
              <a:gd name="T46" fmla="*/ 13 w 39"/>
              <a:gd name="T47" fmla="*/ 3 h 25"/>
              <a:gd name="T48" fmla="*/ 14 w 39"/>
              <a:gd name="T49" fmla="*/ 2 h 25"/>
              <a:gd name="T50" fmla="*/ 18 w 39"/>
              <a:gd name="T51" fmla="*/ 2 h 25"/>
              <a:gd name="T52" fmla="*/ 22 w 39"/>
              <a:gd name="T53" fmla="*/ 1 h 25"/>
              <a:gd name="T54" fmla="*/ 22 w 39"/>
              <a:gd name="T55" fmla="*/ 1 h 25"/>
              <a:gd name="T56" fmla="*/ 26 w 39"/>
              <a:gd name="T57" fmla="*/ 1 h 25"/>
              <a:gd name="T58" fmla="*/ 26 w 39"/>
              <a:gd name="T59" fmla="*/ 2 h 25"/>
              <a:gd name="T60" fmla="*/ 29 w 39"/>
              <a:gd name="T61" fmla="*/ 1 h 25"/>
              <a:gd name="T62" fmla="*/ 37 w 39"/>
              <a:gd name="T63" fmla="*/ 1 h 25"/>
              <a:gd name="T64" fmla="*/ 34 w 39"/>
              <a:gd name="T65" fmla="*/ 2 h 25"/>
              <a:gd name="T66" fmla="*/ 38 w 39"/>
              <a:gd name="T67" fmla="*/ 4 h 25"/>
              <a:gd name="T68" fmla="*/ 36 w 39"/>
              <a:gd name="T6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 h="25">
                <a:moveTo>
                  <a:pt x="38" y="8"/>
                </a:moveTo>
                <a:cubicBezTo>
                  <a:pt x="36" y="9"/>
                  <a:pt x="34" y="9"/>
                  <a:pt x="32" y="10"/>
                </a:cubicBezTo>
                <a:cubicBezTo>
                  <a:pt x="30" y="11"/>
                  <a:pt x="30" y="12"/>
                  <a:pt x="30" y="12"/>
                </a:cubicBezTo>
                <a:cubicBezTo>
                  <a:pt x="30" y="13"/>
                  <a:pt x="30" y="13"/>
                  <a:pt x="30" y="13"/>
                </a:cubicBezTo>
                <a:cubicBezTo>
                  <a:pt x="26" y="16"/>
                  <a:pt x="26" y="16"/>
                  <a:pt x="26" y="16"/>
                </a:cubicBezTo>
                <a:cubicBezTo>
                  <a:pt x="26" y="16"/>
                  <a:pt x="25" y="14"/>
                  <a:pt x="25" y="15"/>
                </a:cubicBezTo>
                <a:cubicBezTo>
                  <a:pt x="23" y="16"/>
                  <a:pt x="23" y="18"/>
                  <a:pt x="21" y="19"/>
                </a:cubicBezTo>
                <a:cubicBezTo>
                  <a:pt x="21" y="19"/>
                  <a:pt x="21" y="19"/>
                  <a:pt x="21" y="19"/>
                </a:cubicBezTo>
                <a:cubicBezTo>
                  <a:pt x="20" y="18"/>
                  <a:pt x="22" y="17"/>
                  <a:pt x="21" y="16"/>
                </a:cubicBezTo>
                <a:cubicBezTo>
                  <a:pt x="21" y="16"/>
                  <a:pt x="20" y="17"/>
                  <a:pt x="20" y="17"/>
                </a:cubicBezTo>
                <a:cubicBezTo>
                  <a:pt x="20" y="18"/>
                  <a:pt x="20" y="19"/>
                  <a:pt x="19" y="19"/>
                </a:cubicBezTo>
                <a:cubicBezTo>
                  <a:pt x="19" y="19"/>
                  <a:pt x="19" y="19"/>
                  <a:pt x="19" y="19"/>
                </a:cubicBezTo>
                <a:cubicBezTo>
                  <a:pt x="18" y="19"/>
                  <a:pt x="17" y="20"/>
                  <a:pt x="16" y="19"/>
                </a:cubicBezTo>
                <a:cubicBezTo>
                  <a:pt x="15" y="19"/>
                  <a:pt x="15" y="19"/>
                  <a:pt x="14" y="19"/>
                </a:cubicBezTo>
                <a:cubicBezTo>
                  <a:pt x="13" y="19"/>
                  <a:pt x="13" y="20"/>
                  <a:pt x="11" y="20"/>
                </a:cubicBezTo>
                <a:cubicBezTo>
                  <a:pt x="11" y="20"/>
                  <a:pt x="11" y="20"/>
                  <a:pt x="10" y="20"/>
                </a:cubicBezTo>
                <a:cubicBezTo>
                  <a:pt x="10" y="19"/>
                  <a:pt x="10" y="19"/>
                  <a:pt x="8" y="20"/>
                </a:cubicBezTo>
                <a:cubicBezTo>
                  <a:pt x="6" y="20"/>
                  <a:pt x="6" y="23"/>
                  <a:pt x="5" y="21"/>
                </a:cubicBezTo>
                <a:cubicBezTo>
                  <a:pt x="5" y="21"/>
                  <a:pt x="5" y="21"/>
                  <a:pt x="4" y="23"/>
                </a:cubicBezTo>
                <a:cubicBezTo>
                  <a:pt x="3" y="23"/>
                  <a:pt x="2" y="24"/>
                  <a:pt x="2" y="24"/>
                </a:cubicBezTo>
                <a:cubicBezTo>
                  <a:pt x="0" y="25"/>
                  <a:pt x="1" y="24"/>
                  <a:pt x="1" y="22"/>
                </a:cubicBezTo>
                <a:cubicBezTo>
                  <a:pt x="1" y="22"/>
                  <a:pt x="1" y="23"/>
                  <a:pt x="0" y="23"/>
                </a:cubicBezTo>
                <a:cubicBezTo>
                  <a:pt x="0" y="22"/>
                  <a:pt x="1" y="18"/>
                  <a:pt x="3" y="18"/>
                </a:cubicBezTo>
                <a:cubicBezTo>
                  <a:pt x="3" y="16"/>
                  <a:pt x="3" y="16"/>
                  <a:pt x="7" y="13"/>
                </a:cubicBezTo>
                <a:cubicBezTo>
                  <a:pt x="7" y="13"/>
                  <a:pt x="7" y="13"/>
                  <a:pt x="7" y="13"/>
                </a:cubicBezTo>
                <a:cubicBezTo>
                  <a:pt x="7" y="12"/>
                  <a:pt x="9" y="11"/>
                  <a:pt x="9"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9" y="12"/>
                  <a:pt x="8" y="12"/>
                  <a:pt x="8" y="13"/>
                </a:cubicBezTo>
                <a:cubicBezTo>
                  <a:pt x="9" y="13"/>
                  <a:pt x="11" y="11"/>
                  <a:pt x="11" y="10"/>
                </a:cubicBezTo>
                <a:cubicBezTo>
                  <a:pt x="10" y="10"/>
                  <a:pt x="9" y="11"/>
                  <a:pt x="8" y="11"/>
                </a:cubicBezTo>
                <a:cubicBezTo>
                  <a:pt x="10" y="9"/>
                  <a:pt x="16" y="7"/>
                  <a:pt x="13" y="5"/>
                </a:cubicBezTo>
                <a:cubicBezTo>
                  <a:pt x="13" y="4"/>
                  <a:pt x="13" y="4"/>
                  <a:pt x="14" y="3"/>
                </a:cubicBezTo>
                <a:cubicBezTo>
                  <a:pt x="12" y="5"/>
                  <a:pt x="12" y="5"/>
                  <a:pt x="12" y="4"/>
                </a:cubicBezTo>
                <a:cubicBezTo>
                  <a:pt x="12" y="4"/>
                  <a:pt x="13" y="4"/>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4" y="2"/>
                  <a:pt x="14" y="2"/>
                  <a:pt x="14" y="2"/>
                </a:cubicBezTo>
                <a:cubicBezTo>
                  <a:pt x="15" y="2"/>
                  <a:pt x="15" y="2"/>
                  <a:pt x="16" y="2"/>
                </a:cubicBezTo>
                <a:cubicBezTo>
                  <a:pt x="18" y="2"/>
                  <a:pt x="18" y="2"/>
                  <a:pt x="18" y="2"/>
                </a:cubicBezTo>
                <a:cubicBezTo>
                  <a:pt x="18" y="2"/>
                  <a:pt x="18" y="2"/>
                  <a:pt x="18" y="2"/>
                </a:cubicBezTo>
                <a:cubicBezTo>
                  <a:pt x="19" y="2"/>
                  <a:pt x="20" y="1"/>
                  <a:pt x="22" y="1"/>
                </a:cubicBezTo>
                <a:cubicBezTo>
                  <a:pt x="22" y="1"/>
                  <a:pt x="22" y="1"/>
                  <a:pt x="22" y="1"/>
                </a:cubicBezTo>
                <a:cubicBezTo>
                  <a:pt x="22" y="1"/>
                  <a:pt x="22" y="1"/>
                  <a:pt x="22" y="1"/>
                </a:cubicBezTo>
                <a:cubicBezTo>
                  <a:pt x="23" y="1"/>
                  <a:pt x="23" y="0"/>
                  <a:pt x="24" y="0"/>
                </a:cubicBezTo>
                <a:cubicBezTo>
                  <a:pt x="26" y="0"/>
                  <a:pt x="26" y="1"/>
                  <a:pt x="26" y="1"/>
                </a:cubicBezTo>
                <a:cubicBezTo>
                  <a:pt x="26" y="1"/>
                  <a:pt x="26" y="1"/>
                  <a:pt x="26" y="1"/>
                </a:cubicBezTo>
                <a:cubicBezTo>
                  <a:pt x="26" y="1"/>
                  <a:pt x="26" y="2"/>
                  <a:pt x="26" y="2"/>
                </a:cubicBezTo>
                <a:cubicBezTo>
                  <a:pt x="28" y="3"/>
                  <a:pt x="29" y="0"/>
                  <a:pt x="30" y="0"/>
                </a:cubicBezTo>
                <a:cubicBezTo>
                  <a:pt x="30" y="1"/>
                  <a:pt x="29" y="1"/>
                  <a:pt x="29" y="1"/>
                </a:cubicBezTo>
                <a:cubicBezTo>
                  <a:pt x="31" y="1"/>
                  <a:pt x="32" y="0"/>
                  <a:pt x="34" y="0"/>
                </a:cubicBezTo>
                <a:cubicBezTo>
                  <a:pt x="35" y="0"/>
                  <a:pt x="35" y="0"/>
                  <a:pt x="37" y="1"/>
                </a:cubicBezTo>
                <a:cubicBezTo>
                  <a:pt x="37" y="1"/>
                  <a:pt x="37" y="1"/>
                  <a:pt x="38" y="2"/>
                </a:cubicBezTo>
                <a:cubicBezTo>
                  <a:pt x="37" y="2"/>
                  <a:pt x="34" y="2"/>
                  <a:pt x="34" y="2"/>
                </a:cubicBezTo>
                <a:cubicBezTo>
                  <a:pt x="34" y="2"/>
                  <a:pt x="34" y="3"/>
                  <a:pt x="39" y="3"/>
                </a:cubicBezTo>
                <a:cubicBezTo>
                  <a:pt x="39" y="3"/>
                  <a:pt x="39" y="3"/>
                  <a:pt x="38" y="4"/>
                </a:cubicBezTo>
                <a:cubicBezTo>
                  <a:pt x="36" y="5"/>
                  <a:pt x="34" y="7"/>
                  <a:pt x="34" y="7"/>
                </a:cubicBezTo>
                <a:cubicBezTo>
                  <a:pt x="35" y="8"/>
                  <a:pt x="35" y="8"/>
                  <a:pt x="36" y="7"/>
                </a:cubicBezTo>
                <a:cubicBezTo>
                  <a:pt x="39" y="6"/>
                  <a:pt x="38" y="7"/>
                  <a:pt x="38" y="8"/>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21" name="Freeform 25"/>
          <p:cNvSpPr/>
          <p:nvPr/>
        </p:nvSpPr>
        <p:spPr bwMode="auto">
          <a:xfrm>
            <a:off x="6118561" y="3289854"/>
            <a:ext cx="8412" cy="43544"/>
          </a:xfrm>
          <a:custGeom>
            <a:avLst/>
            <a:gdLst>
              <a:gd name="T0" fmla="*/ 1 w 1"/>
              <a:gd name="T1" fmla="*/ 7 h 7"/>
              <a:gd name="T2" fmla="*/ 1 w 1"/>
              <a:gd name="T3" fmla="*/ 7 h 7"/>
              <a:gd name="T4" fmla="*/ 0 w 1"/>
              <a:gd name="T5" fmla="*/ 6 h 7"/>
              <a:gd name="T6" fmla="*/ 0 w 1"/>
              <a:gd name="T7" fmla="*/ 5 h 7"/>
              <a:gd name="T8" fmla="*/ 1 w 1"/>
              <a:gd name="T9" fmla="*/ 3 h 7"/>
              <a:gd name="T10" fmla="*/ 0 w 1"/>
              <a:gd name="T11" fmla="*/ 2 h 7"/>
              <a:gd name="T12" fmla="*/ 0 w 1"/>
              <a:gd name="T13" fmla="*/ 1 h 7"/>
              <a:gd name="T14" fmla="*/ 1 w 1"/>
              <a:gd name="T15" fmla="*/ 0 h 7"/>
              <a:gd name="T16" fmla="*/ 1 w 1"/>
              <a:gd name="T17" fmla="*/ 0 h 7"/>
              <a:gd name="T18" fmla="*/ 1 w 1"/>
              <a:gd name="T19" fmla="*/ 1 h 7"/>
              <a:gd name="T20" fmla="*/ 1 w 1"/>
              <a:gd name="T21" fmla="*/ 2 h 7"/>
              <a:gd name="T22" fmla="*/ 1 w 1"/>
              <a:gd name="T23" fmla="*/ 4 h 7"/>
              <a:gd name="T24" fmla="*/ 1 w 1"/>
              <a:gd name="T25" fmla="*/ 6 h 7"/>
              <a:gd name="T26" fmla="*/ 1 w 1"/>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7">
                <a:moveTo>
                  <a:pt x="1" y="7"/>
                </a:moveTo>
                <a:cubicBezTo>
                  <a:pt x="1" y="7"/>
                  <a:pt x="1" y="7"/>
                  <a:pt x="1" y="7"/>
                </a:cubicBezTo>
                <a:cubicBezTo>
                  <a:pt x="0" y="7"/>
                  <a:pt x="0" y="6"/>
                  <a:pt x="0" y="6"/>
                </a:cubicBezTo>
                <a:cubicBezTo>
                  <a:pt x="0" y="6"/>
                  <a:pt x="0" y="5"/>
                  <a:pt x="0" y="5"/>
                </a:cubicBezTo>
                <a:cubicBezTo>
                  <a:pt x="1" y="4"/>
                  <a:pt x="1" y="3"/>
                  <a:pt x="1" y="3"/>
                </a:cubicBezTo>
                <a:cubicBezTo>
                  <a:pt x="1" y="2"/>
                  <a:pt x="0" y="2"/>
                  <a:pt x="0" y="2"/>
                </a:cubicBezTo>
                <a:cubicBezTo>
                  <a:pt x="0" y="1"/>
                  <a:pt x="0" y="1"/>
                  <a:pt x="0" y="1"/>
                </a:cubicBezTo>
                <a:cubicBezTo>
                  <a:pt x="0" y="1"/>
                  <a:pt x="0" y="1"/>
                  <a:pt x="1" y="0"/>
                </a:cubicBezTo>
                <a:cubicBezTo>
                  <a:pt x="1" y="0"/>
                  <a:pt x="1" y="0"/>
                  <a:pt x="1" y="0"/>
                </a:cubicBezTo>
                <a:cubicBezTo>
                  <a:pt x="1" y="1"/>
                  <a:pt x="1" y="1"/>
                  <a:pt x="1" y="1"/>
                </a:cubicBezTo>
                <a:cubicBezTo>
                  <a:pt x="1" y="1"/>
                  <a:pt x="1" y="1"/>
                  <a:pt x="1" y="2"/>
                </a:cubicBezTo>
                <a:cubicBezTo>
                  <a:pt x="1" y="2"/>
                  <a:pt x="1" y="3"/>
                  <a:pt x="1" y="4"/>
                </a:cubicBezTo>
                <a:cubicBezTo>
                  <a:pt x="1" y="5"/>
                  <a:pt x="1" y="5"/>
                  <a:pt x="1" y="6"/>
                </a:cubicBezTo>
                <a:cubicBezTo>
                  <a:pt x="1" y="6"/>
                  <a:pt x="1" y="7"/>
                  <a:pt x="1" y="7"/>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22" name="Freeform 26"/>
          <p:cNvSpPr/>
          <p:nvPr/>
        </p:nvSpPr>
        <p:spPr bwMode="auto">
          <a:xfrm>
            <a:off x="6135385" y="3284049"/>
            <a:ext cx="0" cy="13064"/>
          </a:xfrm>
          <a:custGeom>
            <a:avLst/>
            <a:gdLst>
              <a:gd name="T0" fmla="*/ 1 h 2"/>
              <a:gd name="T1" fmla="*/ 2 h 2"/>
              <a:gd name="T2" fmla="*/ 0 h 2"/>
              <a:gd name="T3" fmla="*/ 0 h 2"/>
              <a:gd name="T4" fmla="*/ 1 h 2"/>
            </a:gdLst>
            <a:ahLst/>
            <a:cxnLst>
              <a:cxn ang="0">
                <a:pos x="0" y="T0"/>
              </a:cxn>
              <a:cxn ang="0">
                <a:pos x="0" y="T1"/>
              </a:cxn>
              <a:cxn ang="0">
                <a:pos x="0" y="T2"/>
              </a:cxn>
              <a:cxn ang="0">
                <a:pos x="0" y="T3"/>
              </a:cxn>
              <a:cxn ang="0">
                <a:pos x="0" y="T4"/>
              </a:cxn>
            </a:cxnLst>
            <a:rect l="0" t="0" r="r" b="b"/>
            <a:pathLst>
              <a:path h="2">
                <a:moveTo>
                  <a:pt x="0" y="1"/>
                </a:moveTo>
                <a:cubicBezTo>
                  <a:pt x="0" y="2"/>
                  <a:pt x="0" y="2"/>
                  <a:pt x="0" y="2"/>
                </a:cubicBezTo>
                <a:cubicBezTo>
                  <a:pt x="0" y="1"/>
                  <a:pt x="0" y="0"/>
                  <a:pt x="0" y="0"/>
                </a:cubicBezTo>
                <a:cubicBezTo>
                  <a:pt x="0" y="0"/>
                  <a:pt x="0" y="0"/>
                  <a:pt x="0" y="0"/>
                </a:cubicBezTo>
                <a:cubicBezTo>
                  <a:pt x="0" y="1"/>
                  <a:pt x="0" y="1"/>
                  <a:pt x="0" y="1"/>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23" name="Freeform 27"/>
          <p:cNvSpPr/>
          <p:nvPr/>
        </p:nvSpPr>
        <p:spPr bwMode="auto">
          <a:xfrm>
            <a:off x="6110149" y="3350816"/>
            <a:ext cx="0" cy="13064"/>
          </a:xfrm>
          <a:custGeom>
            <a:avLst/>
            <a:gdLst>
              <a:gd name="T0" fmla="*/ 1 h 2"/>
              <a:gd name="T1" fmla="*/ 2 h 2"/>
              <a:gd name="T2" fmla="*/ 0 h 2"/>
              <a:gd name="T3" fmla="*/ 0 h 2"/>
              <a:gd name="T4" fmla="*/ 1 h 2"/>
            </a:gdLst>
            <a:ahLst/>
            <a:cxnLst>
              <a:cxn ang="0">
                <a:pos x="0" y="T0"/>
              </a:cxn>
              <a:cxn ang="0">
                <a:pos x="0" y="T1"/>
              </a:cxn>
              <a:cxn ang="0">
                <a:pos x="0" y="T2"/>
              </a:cxn>
              <a:cxn ang="0">
                <a:pos x="0" y="T3"/>
              </a:cxn>
              <a:cxn ang="0">
                <a:pos x="0" y="T4"/>
              </a:cxn>
            </a:cxnLst>
            <a:rect l="0" t="0" r="r" b="b"/>
            <a:pathLst>
              <a:path h="2">
                <a:moveTo>
                  <a:pt x="0" y="1"/>
                </a:moveTo>
                <a:cubicBezTo>
                  <a:pt x="0" y="2"/>
                  <a:pt x="0" y="2"/>
                  <a:pt x="0" y="2"/>
                </a:cubicBezTo>
                <a:cubicBezTo>
                  <a:pt x="0" y="2"/>
                  <a:pt x="0" y="0"/>
                  <a:pt x="0" y="0"/>
                </a:cubicBezTo>
                <a:cubicBezTo>
                  <a:pt x="0" y="0"/>
                  <a:pt x="0" y="0"/>
                  <a:pt x="0" y="0"/>
                </a:cubicBezTo>
                <a:cubicBezTo>
                  <a:pt x="0" y="0"/>
                  <a:pt x="0" y="1"/>
                  <a:pt x="0" y="1"/>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24" name="Freeform 28"/>
          <p:cNvSpPr/>
          <p:nvPr/>
        </p:nvSpPr>
        <p:spPr bwMode="auto">
          <a:xfrm>
            <a:off x="6135385" y="3363878"/>
            <a:ext cx="10515" cy="17417"/>
          </a:xfrm>
          <a:custGeom>
            <a:avLst/>
            <a:gdLst>
              <a:gd name="T0" fmla="*/ 1 w 1"/>
              <a:gd name="T1" fmla="*/ 2 h 3"/>
              <a:gd name="T2" fmla="*/ 0 w 1"/>
              <a:gd name="T3" fmla="*/ 3 h 3"/>
              <a:gd name="T4" fmla="*/ 1 w 1"/>
              <a:gd name="T5" fmla="*/ 1 h 3"/>
              <a:gd name="T6" fmla="*/ 1 w 1"/>
              <a:gd name="T7" fmla="*/ 1 h 3"/>
              <a:gd name="T8" fmla="*/ 1 w 1"/>
              <a:gd name="T9" fmla="*/ 2 h 3"/>
            </a:gdLst>
            <a:ahLst/>
            <a:cxnLst>
              <a:cxn ang="0">
                <a:pos x="T0" y="T1"/>
              </a:cxn>
              <a:cxn ang="0">
                <a:pos x="T2" y="T3"/>
              </a:cxn>
              <a:cxn ang="0">
                <a:pos x="T4" y="T5"/>
              </a:cxn>
              <a:cxn ang="0">
                <a:pos x="T6" y="T7"/>
              </a:cxn>
              <a:cxn ang="0">
                <a:pos x="T8" y="T9"/>
              </a:cxn>
            </a:cxnLst>
            <a:rect l="0" t="0" r="r" b="b"/>
            <a:pathLst>
              <a:path w="1" h="3">
                <a:moveTo>
                  <a:pt x="1" y="2"/>
                </a:moveTo>
                <a:cubicBezTo>
                  <a:pt x="0" y="3"/>
                  <a:pt x="0" y="3"/>
                  <a:pt x="0" y="3"/>
                </a:cubicBezTo>
                <a:cubicBezTo>
                  <a:pt x="0" y="2"/>
                  <a:pt x="0" y="0"/>
                  <a:pt x="1" y="1"/>
                </a:cubicBezTo>
                <a:cubicBezTo>
                  <a:pt x="1" y="1"/>
                  <a:pt x="1" y="1"/>
                  <a:pt x="1" y="1"/>
                </a:cubicBezTo>
                <a:cubicBezTo>
                  <a:pt x="1" y="1"/>
                  <a:pt x="1" y="2"/>
                  <a:pt x="1" y="2"/>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12" name="Freeform 29"/>
          <p:cNvSpPr/>
          <p:nvPr/>
        </p:nvSpPr>
        <p:spPr bwMode="auto">
          <a:xfrm>
            <a:off x="6118561" y="3345010"/>
            <a:ext cx="16824" cy="24675"/>
          </a:xfrm>
          <a:custGeom>
            <a:avLst/>
            <a:gdLst>
              <a:gd name="T0" fmla="*/ 2 w 2"/>
              <a:gd name="T1" fmla="*/ 4 h 4"/>
              <a:gd name="T2" fmla="*/ 1 w 2"/>
              <a:gd name="T3" fmla="*/ 4 h 4"/>
              <a:gd name="T4" fmla="*/ 1 w 2"/>
              <a:gd name="T5" fmla="*/ 4 h 4"/>
              <a:gd name="T6" fmla="*/ 1 w 2"/>
              <a:gd name="T7" fmla="*/ 3 h 4"/>
              <a:gd name="T8" fmla="*/ 1 w 2"/>
              <a:gd name="T9" fmla="*/ 3 h 4"/>
              <a:gd name="T10" fmla="*/ 1 w 2"/>
              <a:gd name="T11" fmla="*/ 2 h 4"/>
              <a:gd name="T12" fmla="*/ 0 w 2"/>
              <a:gd name="T13" fmla="*/ 1 h 4"/>
              <a:gd name="T14" fmla="*/ 1 w 2"/>
              <a:gd name="T15" fmla="*/ 0 h 4"/>
              <a:gd name="T16" fmla="*/ 2 w 2"/>
              <a:gd name="T17" fmla="*/ 0 h 4"/>
              <a:gd name="T18" fmla="*/ 2 w 2"/>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2" y="4"/>
                </a:moveTo>
                <a:cubicBezTo>
                  <a:pt x="1" y="4"/>
                  <a:pt x="1" y="4"/>
                  <a:pt x="1" y="4"/>
                </a:cubicBezTo>
                <a:cubicBezTo>
                  <a:pt x="1" y="4"/>
                  <a:pt x="1" y="4"/>
                  <a:pt x="1" y="4"/>
                </a:cubicBezTo>
                <a:cubicBezTo>
                  <a:pt x="1" y="4"/>
                  <a:pt x="1" y="4"/>
                  <a:pt x="1" y="3"/>
                </a:cubicBezTo>
                <a:cubicBezTo>
                  <a:pt x="1" y="3"/>
                  <a:pt x="1" y="4"/>
                  <a:pt x="1" y="3"/>
                </a:cubicBezTo>
                <a:cubicBezTo>
                  <a:pt x="1" y="3"/>
                  <a:pt x="1" y="3"/>
                  <a:pt x="1" y="2"/>
                </a:cubicBezTo>
                <a:cubicBezTo>
                  <a:pt x="1" y="2"/>
                  <a:pt x="0" y="1"/>
                  <a:pt x="0" y="1"/>
                </a:cubicBezTo>
                <a:cubicBezTo>
                  <a:pt x="1" y="0"/>
                  <a:pt x="1" y="0"/>
                  <a:pt x="1" y="0"/>
                </a:cubicBezTo>
                <a:cubicBezTo>
                  <a:pt x="1" y="0"/>
                  <a:pt x="2" y="0"/>
                  <a:pt x="2" y="0"/>
                </a:cubicBezTo>
                <a:cubicBezTo>
                  <a:pt x="2" y="0"/>
                  <a:pt x="2" y="2"/>
                  <a:pt x="2" y="4"/>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26" name="Freeform 30"/>
          <p:cNvSpPr>
            <a:spLocks noEditPoints="1"/>
          </p:cNvSpPr>
          <p:nvPr/>
        </p:nvSpPr>
        <p:spPr bwMode="auto">
          <a:xfrm>
            <a:off x="6446623" y="3350816"/>
            <a:ext cx="725523" cy="597998"/>
          </a:xfrm>
          <a:custGeom>
            <a:avLst/>
            <a:gdLst>
              <a:gd name="T0" fmla="*/ 57 w 82"/>
              <a:gd name="T1" fmla="*/ 62 h 98"/>
              <a:gd name="T2" fmla="*/ 55 w 82"/>
              <a:gd name="T3" fmla="*/ 65 h 98"/>
              <a:gd name="T4" fmla="*/ 55 w 82"/>
              <a:gd name="T5" fmla="*/ 61 h 98"/>
              <a:gd name="T6" fmla="*/ 58 w 82"/>
              <a:gd name="T7" fmla="*/ 62 h 98"/>
              <a:gd name="T8" fmla="*/ 57 w 82"/>
              <a:gd name="T9" fmla="*/ 62 h 98"/>
              <a:gd name="T10" fmla="*/ 81 w 82"/>
              <a:gd name="T11" fmla="*/ 47 h 98"/>
              <a:gd name="T12" fmla="*/ 81 w 82"/>
              <a:gd name="T13" fmla="*/ 46 h 98"/>
              <a:gd name="T14" fmla="*/ 71 w 82"/>
              <a:gd name="T15" fmla="*/ 48 h 98"/>
              <a:gd name="T16" fmla="*/ 71 w 82"/>
              <a:gd name="T17" fmla="*/ 45 h 98"/>
              <a:gd name="T18" fmla="*/ 68 w 82"/>
              <a:gd name="T19" fmla="*/ 40 h 98"/>
              <a:gd name="T20" fmla="*/ 64 w 82"/>
              <a:gd name="T21" fmla="*/ 33 h 98"/>
              <a:gd name="T22" fmla="*/ 63 w 82"/>
              <a:gd name="T23" fmla="*/ 22 h 98"/>
              <a:gd name="T24" fmla="*/ 61 w 82"/>
              <a:gd name="T25" fmla="*/ 15 h 98"/>
              <a:gd name="T26" fmla="*/ 58 w 82"/>
              <a:gd name="T27" fmla="*/ 14 h 98"/>
              <a:gd name="T28" fmla="*/ 54 w 82"/>
              <a:gd name="T29" fmla="*/ 17 h 98"/>
              <a:gd name="T30" fmla="*/ 54 w 82"/>
              <a:gd name="T31" fmla="*/ 16 h 98"/>
              <a:gd name="T32" fmla="*/ 57 w 82"/>
              <a:gd name="T33" fmla="*/ 14 h 98"/>
              <a:gd name="T34" fmla="*/ 57 w 82"/>
              <a:gd name="T35" fmla="*/ 13 h 98"/>
              <a:gd name="T36" fmla="*/ 50 w 82"/>
              <a:gd name="T37" fmla="*/ 11 h 98"/>
              <a:gd name="T38" fmla="*/ 45 w 82"/>
              <a:gd name="T39" fmla="*/ 14 h 98"/>
              <a:gd name="T40" fmla="*/ 36 w 82"/>
              <a:gd name="T41" fmla="*/ 6 h 98"/>
              <a:gd name="T42" fmla="*/ 37 w 82"/>
              <a:gd name="T43" fmla="*/ 5 h 98"/>
              <a:gd name="T44" fmla="*/ 38 w 82"/>
              <a:gd name="T45" fmla="*/ 5 h 98"/>
              <a:gd name="T46" fmla="*/ 38 w 82"/>
              <a:gd name="T47" fmla="*/ 1 h 98"/>
              <a:gd name="T48" fmla="*/ 36 w 82"/>
              <a:gd name="T49" fmla="*/ 1 h 98"/>
              <a:gd name="T50" fmla="*/ 16 w 82"/>
              <a:gd name="T51" fmla="*/ 3 h 98"/>
              <a:gd name="T52" fmla="*/ 13 w 82"/>
              <a:gd name="T53" fmla="*/ 7 h 98"/>
              <a:gd name="T54" fmla="*/ 13 w 82"/>
              <a:gd name="T55" fmla="*/ 8 h 98"/>
              <a:gd name="T56" fmla="*/ 11 w 82"/>
              <a:gd name="T57" fmla="*/ 9 h 98"/>
              <a:gd name="T58" fmla="*/ 3 w 82"/>
              <a:gd name="T59" fmla="*/ 17 h 98"/>
              <a:gd name="T60" fmla="*/ 0 w 82"/>
              <a:gd name="T61" fmla="*/ 27 h 98"/>
              <a:gd name="T62" fmla="*/ 0 w 82"/>
              <a:gd name="T63" fmla="*/ 32 h 98"/>
              <a:gd name="T64" fmla="*/ 4 w 82"/>
              <a:gd name="T65" fmla="*/ 37 h 98"/>
              <a:gd name="T66" fmla="*/ 6 w 82"/>
              <a:gd name="T67" fmla="*/ 43 h 98"/>
              <a:gd name="T68" fmla="*/ 9 w 82"/>
              <a:gd name="T69" fmla="*/ 47 h 98"/>
              <a:gd name="T70" fmla="*/ 18 w 82"/>
              <a:gd name="T71" fmla="*/ 46 h 98"/>
              <a:gd name="T72" fmla="*/ 23 w 82"/>
              <a:gd name="T73" fmla="*/ 48 h 98"/>
              <a:gd name="T74" fmla="*/ 27 w 82"/>
              <a:gd name="T75" fmla="*/ 50 h 98"/>
              <a:gd name="T76" fmla="*/ 27 w 82"/>
              <a:gd name="T77" fmla="*/ 56 h 98"/>
              <a:gd name="T78" fmla="*/ 30 w 82"/>
              <a:gd name="T79" fmla="*/ 64 h 98"/>
              <a:gd name="T80" fmla="*/ 31 w 82"/>
              <a:gd name="T81" fmla="*/ 73 h 98"/>
              <a:gd name="T82" fmla="*/ 30 w 82"/>
              <a:gd name="T83" fmla="*/ 81 h 98"/>
              <a:gd name="T84" fmla="*/ 33 w 82"/>
              <a:gd name="T85" fmla="*/ 89 h 98"/>
              <a:gd name="T86" fmla="*/ 36 w 82"/>
              <a:gd name="T87" fmla="*/ 96 h 98"/>
              <a:gd name="T88" fmla="*/ 45 w 82"/>
              <a:gd name="T89" fmla="*/ 96 h 98"/>
              <a:gd name="T90" fmla="*/ 51 w 82"/>
              <a:gd name="T91" fmla="*/ 92 h 98"/>
              <a:gd name="T92" fmla="*/ 51 w 82"/>
              <a:gd name="T93" fmla="*/ 90 h 98"/>
              <a:gd name="T94" fmla="*/ 54 w 82"/>
              <a:gd name="T95" fmla="*/ 90 h 98"/>
              <a:gd name="T96" fmla="*/ 54 w 82"/>
              <a:gd name="T97" fmla="*/ 86 h 98"/>
              <a:gd name="T98" fmla="*/ 60 w 82"/>
              <a:gd name="T99" fmla="*/ 82 h 98"/>
              <a:gd name="T100" fmla="*/ 62 w 82"/>
              <a:gd name="T101" fmla="*/ 74 h 98"/>
              <a:gd name="T102" fmla="*/ 62 w 82"/>
              <a:gd name="T103" fmla="*/ 70 h 98"/>
              <a:gd name="T104" fmla="*/ 69 w 82"/>
              <a:gd name="T105" fmla="*/ 62 h 98"/>
              <a:gd name="T106" fmla="*/ 75 w 82"/>
              <a:gd name="T107" fmla="*/ 58 h 98"/>
              <a:gd name="T108" fmla="*/ 78 w 82"/>
              <a:gd name="T109" fmla="*/ 54 h 98"/>
              <a:gd name="T110" fmla="*/ 81 w 82"/>
              <a:gd name="T111"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 h="98">
                <a:moveTo>
                  <a:pt x="57" y="62"/>
                </a:moveTo>
                <a:cubicBezTo>
                  <a:pt x="57" y="63"/>
                  <a:pt x="56" y="65"/>
                  <a:pt x="55" y="65"/>
                </a:cubicBezTo>
                <a:cubicBezTo>
                  <a:pt x="54" y="64"/>
                  <a:pt x="55" y="61"/>
                  <a:pt x="55" y="61"/>
                </a:cubicBezTo>
                <a:cubicBezTo>
                  <a:pt x="55" y="61"/>
                  <a:pt x="58" y="60"/>
                  <a:pt x="58" y="62"/>
                </a:cubicBezTo>
                <a:cubicBezTo>
                  <a:pt x="57" y="62"/>
                  <a:pt x="57" y="62"/>
                  <a:pt x="57" y="62"/>
                </a:cubicBezTo>
                <a:moveTo>
                  <a:pt x="81" y="47"/>
                </a:moveTo>
                <a:cubicBezTo>
                  <a:pt x="82" y="47"/>
                  <a:pt x="82" y="46"/>
                  <a:pt x="81" y="46"/>
                </a:cubicBezTo>
                <a:cubicBezTo>
                  <a:pt x="78" y="46"/>
                  <a:pt x="74" y="52"/>
                  <a:pt x="71" y="48"/>
                </a:cubicBezTo>
                <a:cubicBezTo>
                  <a:pt x="71" y="47"/>
                  <a:pt x="72" y="46"/>
                  <a:pt x="71" y="45"/>
                </a:cubicBezTo>
                <a:cubicBezTo>
                  <a:pt x="71" y="43"/>
                  <a:pt x="69" y="42"/>
                  <a:pt x="68" y="40"/>
                </a:cubicBezTo>
                <a:cubicBezTo>
                  <a:pt x="67" y="37"/>
                  <a:pt x="64" y="36"/>
                  <a:pt x="64" y="33"/>
                </a:cubicBezTo>
                <a:cubicBezTo>
                  <a:pt x="65" y="27"/>
                  <a:pt x="65" y="27"/>
                  <a:pt x="63" y="22"/>
                </a:cubicBezTo>
                <a:cubicBezTo>
                  <a:pt x="63" y="20"/>
                  <a:pt x="59" y="18"/>
                  <a:pt x="61" y="15"/>
                </a:cubicBezTo>
                <a:cubicBezTo>
                  <a:pt x="61" y="14"/>
                  <a:pt x="60" y="14"/>
                  <a:pt x="58" y="14"/>
                </a:cubicBezTo>
                <a:cubicBezTo>
                  <a:pt x="56" y="15"/>
                  <a:pt x="56" y="16"/>
                  <a:pt x="54" y="17"/>
                </a:cubicBezTo>
                <a:cubicBezTo>
                  <a:pt x="54" y="17"/>
                  <a:pt x="54" y="16"/>
                  <a:pt x="54" y="16"/>
                </a:cubicBezTo>
                <a:cubicBezTo>
                  <a:pt x="55" y="15"/>
                  <a:pt x="56" y="15"/>
                  <a:pt x="57" y="14"/>
                </a:cubicBezTo>
                <a:cubicBezTo>
                  <a:pt x="57" y="14"/>
                  <a:pt x="57" y="13"/>
                  <a:pt x="57" y="13"/>
                </a:cubicBezTo>
                <a:cubicBezTo>
                  <a:pt x="55" y="12"/>
                  <a:pt x="52" y="12"/>
                  <a:pt x="50" y="11"/>
                </a:cubicBezTo>
                <a:cubicBezTo>
                  <a:pt x="48" y="11"/>
                  <a:pt x="48" y="15"/>
                  <a:pt x="45" y="14"/>
                </a:cubicBezTo>
                <a:cubicBezTo>
                  <a:pt x="45" y="14"/>
                  <a:pt x="36" y="9"/>
                  <a:pt x="36" y="6"/>
                </a:cubicBezTo>
                <a:cubicBezTo>
                  <a:pt x="36" y="6"/>
                  <a:pt x="36" y="6"/>
                  <a:pt x="37" y="5"/>
                </a:cubicBezTo>
                <a:cubicBezTo>
                  <a:pt x="38" y="5"/>
                  <a:pt x="38" y="5"/>
                  <a:pt x="38" y="5"/>
                </a:cubicBezTo>
                <a:cubicBezTo>
                  <a:pt x="39" y="5"/>
                  <a:pt x="39" y="3"/>
                  <a:pt x="38" y="1"/>
                </a:cubicBezTo>
                <a:cubicBezTo>
                  <a:pt x="37" y="1"/>
                  <a:pt x="37" y="1"/>
                  <a:pt x="36" y="1"/>
                </a:cubicBezTo>
                <a:cubicBezTo>
                  <a:pt x="25" y="0"/>
                  <a:pt x="19" y="0"/>
                  <a:pt x="16" y="3"/>
                </a:cubicBezTo>
                <a:cubicBezTo>
                  <a:pt x="15" y="3"/>
                  <a:pt x="14" y="4"/>
                  <a:pt x="13" y="7"/>
                </a:cubicBezTo>
                <a:cubicBezTo>
                  <a:pt x="13" y="7"/>
                  <a:pt x="13" y="7"/>
                  <a:pt x="13" y="8"/>
                </a:cubicBezTo>
                <a:cubicBezTo>
                  <a:pt x="12" y="8"/>
                  <a:pt x="12" y="8"/>
                  <a:pt x="11" y="9"/>
                </a:cubicBezTo>
                <a:cubicBezTo>
                  <a:pt x="7" y="10"/>
                  <a:pt x="5" y="12"/>
                  <a:pt x="3" y="17"/>
                </a:cubicBezTo>
                <a:cubicBezTo>
                  <a:pt x="2" y="20"/>
                  <a:pt x="3" y="24"/>
                  <a:pt x="0" y="27"/>
                </a:cubicBezTo>
                <a:cubicBezTo>
                  <a:pt x="0" y="28"/>
                  <a:pt x="0" y="32"/>
                  <a:pt x="0" y="32"/>
                </a:cubicBezTo>
                <a:cubicBezTo>
                  <a:pt x="1" y="34"/>
                  <a:pt x="3" y="35"/>
                  <a:pt x="4" y="37"/>
                </a:cubicBezTo>
                <a:cubicBezTo>
                  <a:pt x="5" y="39"/>
                  <a:pt x="5" y="41"/>
                  <a:pt x="6" y="43"/>
                </a:cubicBezTo>
                <a:cubicBezTo>
                  <a:pt x="8" y="47"/>
                  <a:pt x="8" y="47"/>
                  <a:pt x="9" y="47"/>
                </a:cubicBezTo>
                <a:cubicBezTo>
                  <a:pt x="11" y="43"/>
                  <a:pt x="15" y="48"/>
                  <a:pt x="18" y="46"/>
                </a:cubicBezTo>
                <a:cubicBezTo>
                  <a:pt x="20" y="44"/>
                  <a:pt x="23" y="46"/>
                  <a:pt x="23" y="48"/>
                </a:cubicBezTo>
                <a:cubicBezTo>
                  <a:pt x="24" y="51"/>
                  <a:pt x="24" y="51"/>
                  <a:pt x="27" y="50"/>
                </a:cubicBezTo>
                <a:cubicBezTo>
                  <a:pt x="29" y="51"/>
                  <a:pt x="29" y="51"/>
                  <a:pt x="27" y="56"/>
                </a:cubicBezTo>
                <a:cubicBezTo>
                  <a:pt x="27" y="59"/>
                  <a:pt x="29" y="61"/>
                  <a:pt x="30" y="64"/>
                </a:cubicBezTo>
                <a:cubicBezTo>
                  <a:pt x="31" y="66"/>
                  <a:pt x="32" y="72"/>
                  <a:pt x="31" y="73"/>
                </a:cubicBezTo>
                <a:cubicBezTo>
                  <a:pt x="30" y="74"/>
                  <a:pt x="28" y="76"/>
                  <a:pt x="30" y="81"/>
                </a:cubicBezTo>
                <a:cubicBezTo>
                  <a:pt x="33" y="87"/>
                  <a:pt x="33" y="87"/>
                  <a:pt x="33" y="89"/>
                </a:cubicBezTo>
                <a:cubicBezTo>
                  <a:pt x="36" y="96"/>
                  <a:pt x="36" y="96"/>
                  <a:pt x="36" y="96"/>
                </a:cubicBezTo>
                <a:cubicBezTo>
                  <a:pt x="37" y="98"/>
                  <a:pt x="45" y="96"/>
                  <a:pt x="45" y="96"/>
                </a:cubicBezTo>
                <a:cubicBezTo>
                  <a:pt x="45" y="96"/>
                  <a:pt x="51" y="93"/>
                  <a:pt x="51" y="92"/>
                </a:cubicBezTo>
                <a:cubicBezTo>
                  <a:pt x="51" y="90"/>
                  <a:pt x="51" y="90"/>
                  <a:pt x="51" y="90"/>
                </a:cubicBezTo>
                <a:cubicBezTo>
                  <a:pt x="52" y="90"/>
                  <a:pt x="53" y="90"/>
                  <a:pt x="54" y="90"/>
                </a:cubicBezTo>
                <a:cubicBezTo>
                  <a:pt x="54" y="88"/>
                  <a:pt x="53" y="87"/>
                  <a:pt x="54" y="86"/>
                </a:cubicBezTo>
                <a:cubicBezTo>
                  <a:pt x="55" y="85"/>
                  <a:pt x="55" y="85"/>
                  <a:pt x="60" y="82"/>
                </a:cubicBezTo>
                <a:cubicBezTo>
                  <a:pt x="63" y="80"/>
                  <a:pt x="63" y="75"/>
                  <a:pt x="62" y="74"/>
                </a:cubicBezTo>
                <a:cubicBezTo>
                  <a:pt x="62" y="73"/>
                  <a:pt x="62" y="71"/>
                  <a:pt x="62" y="70"/>
                </a:cubicBezTo>
                <a:cubicBezTo>
                  <a:pt x="63" y="68"/>
                  <a:pt x="63" y="68"/>
                  <a:pt x="69" y="62"/>
                </a:cubicBezTo>
                <a:cubicBezTo>
                  <a:pt x="71" y="60"/>
                  <a:pt x="73" y="60"/>
                  <a:pt x="75" y="58"/>
                </a:cubicBezTo>
                <a:cubicBezTo>
                  <a:pt x="76" y="57"/>
                  <a:pt x="77" y="55"/>
                  <a:pt x="78" y="54"/>
                </a:cubicBezTo>
                <a:cubicBezTo>
                  <a:pt x="79" y="52"/>
                  <a:pt x="81" y="50"/>
                  <a:pt x="81" y="47"/>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27" name="Freeform 31"/>
          <p:cNvSpPr/>
          <p:nvPr/>
        </p:nvSpPr>
        <p:spPr bwMode="auto">
          <a:xfrm>
            <a:off x="7003908" y="3826892"/>
            <a:ext cx="96736" cy="85636"/>
          </a:xfrm>
          <a:custGeom>
            <a:avLst/>
            <a:gdLst>
              <a:gd name="T0" fmla="*/ 10 w 11"/>
              <a:gd name="T1" fmla="*/ 4 h 14"/>
              <a:gd name="T2" fmla="*/ 3 w 11"/>
              <a:gd name="T3" fmla="*/ 13 h 14"/>
              <a:gd name="T4" fmla="*/ 0 w 11"/>
              <a:gd name="T5" fmla="*/ 13 h 14"/>
              <a:gd name="T6" fmla="*/ 0 w 11"/>
              <a:gd name="T7" fmla="*/ 13 h 14"/>
              <a:gd name="T8" fmla="*/ 0 w 11"/>
              <a:gd name="T9" fmla="*/ 12 h 14"/>
              <a:gd name="T10" fmla="*/ 0 w 11"/>
              <a:gd name="T11" fmla="*/ 9 h 14"/>
              <a:gd name="T12" fmla="*/ 1 w 11"/>
              <a:gd name="T13" fmla="*/ 8 h 14"/>
              <a:gd name="T14" fmla="*/ 2 w 11"/>
              <a:gd name="T15" fmla="*/ 5 h 14"/>
              <a:gd name="T16" fmla="*/ 5 w 11"/>
              <a:gd name="T17" fmla="*/ 4 h 14"/>
              <a:gd name="T18" fmla="*/ 8 w 11"/>
              <a:gd name="T19" fmla="*/ 1 h 14"/>
              <a:gd name="T20" fmla="*/ 9 w 11"/>
              <a:gd name="T21" fmla="*/ 0 h 14"/>
              <a:gd name="T22" fmla="*/ 9 w 11"/>
              <a:gd name="T23" fmla="*/ 0 h 14"/>
              <a:gd name="T24" fmla="*/ 10 w 11"/>
              <a:gd name="T25"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4">
                <a:moveTo>
                  <a:pt x="10" y="4"/>
                </a:moveTo>
                <a:cubicBezTo>
                  <a:pt x="9" y="5"/>
                  <a:pt x="4" y="12"/>
                  <a:pt x="3" y="13"/>
                </a:cubicBezTo>
                <a:cubicBezTo>
                  <a:pt x="2" y="14"/>
                  <a:pt x="0" y="14"/>
                  <a:pt x="0" y="13"/>
                </a:cubicBezTo>
                <a:cubicBezTo>
                  <a:pt x="0" y="13"/>
                  <a:pt x="0" y="13"/>
                  <a:pt x="0" y="13"/>
                </a:cubicBezTo>
                <a:cubicBezTo>
                  <a:pt x="0" y="13"/>
                  <a:pt x="0" y="12"/>
                  <a:pt x="0" y="12"/>
                </a:cubicBezTo>
                <a:cubicBezTo>
                  <a:pt x="0" y="11"/>
                  <a:pt x="0" y="10"/>
                  <a:pt x="0" y="9"/>
                </a:cubicBezTo>
                <a:cubicBezTo>
                  <a:pt x="1" y="9"/>
                  <a:pt x="1" y="9"/>
                  <a:pt x="1" y="8"/>
                </a:cubicBezTo>
                <a:cubicBezTo>
                  <a:pt x="2" y="7"/>
                  <a:pt x="1" y="6"/>
                  <a:pt x="2" y="5"/>
                </a:cubicBezTo>
                <a:cubicBezTo>
                  <a:pt x="3" y="4"/>
                  <a:pt x="4" y="4"/>
                  <a:pt x="5" y="4"/>
                </a:cubicBezTo>
                <a:cubicBezTo>
                  <a:pt x="7" y="3"/>
                  <a:pt x="7" y="2"/>
                  <a:pt x="8" y="1"/>
                </a:cubicBezTo>
                <a:cubicBezTo>
                  <a:pt x="8" y="1"/>
                  <a:pt x="9" y="1"/>
                  <a:pt x="9" y="0"/>
                </a:cubicBezTo>
                <a:cubicBezTo>
                  <a:pt x="9" y="0"/>
                  <a:pt x="9" y="0"/>
                  <a:pt x="9" y="0"/>
                </a:cubicBezTo>
                <a:cubicBezTo>
                  <a:pt x="11" y="0"/>
                  <a:pt x="10" y="3"/>
                  <a:pt x="10" y="4"/>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16" name="Freeform 32"/>
          <p:cNvSpPr/>
          <p:nvPr/>
        </p:nvSpPr>
        <p:spPr bwMode="auto">
          <a:xfrm>
            <a:off x="7445530" y="3649815"/>
            <a:ext cx="18927" cy="42093"/>
          </a:xfrm>
          <a:custGeom>
            <a:avLst/>
            <a:gdLst>
              <a:gd name="T0" fmla="*/ 2 w 2"/>
              <a:gd name="T1" fmla="*/ 3 h 7"/>
              <a:gd name="T2" fmla="*/ 0 w 2"/>
              <a:gd name="T3" fmla="*/ 6 h 7"/>
              <a:gd name="T4" fmla="*/ 2 w 2"/>
              <a:gd name="T5" fmla="*/ 0 h 7"/>
              <a:gd name="T6" fmla="*/ 2 w 2"/>
              <a:gd name="T7" fmla="*/ 0 h 7"/>
              <a:gd name="T8" fmla="*/ 2 w 2"/>
              <a:gd name="T9" fmla="*/ 3 h 7"/>
            </a:gdLst>
            <a:ahLst/>
            <a:cxnLst>
              <a:cxn ang="0">
                <a:pos x="T0" y="T1"/>
              </a:cxn>
              <a:cxn ang="0">
                <a:pos x="T2" y="T3"/>
              </a:cxn>
              <a:cxn ang="0">
                <a:pos x="T4" y="T5"/>
              </a:cxn>
              <a:cxn ang="0">
                <a:pos x="T6" y="T7"/>
              </a:cxn>
              <a:cxn ang="0">
                <a:pos x="T8" y="T9"/>
              </a:cxn>
            </a:cxnLst>
            <a:rect l="0" t="0" r="r" b="b"/>
            <a:pathLst>
              <a:path w="2" h="7">
                <a:moveTo>
                  <a:pt x="2" y="3"/>
                </a:moveTo>
                <a:cubicBezTo>
                  <a:pt x="2" y="5"/>
                  <a:pt x="0" y="7"/>
                  <a:pt x="0" y="6"/>
                </a:cubicBezTo>
                <a:cubicBezTo>
                  <a:pt x="0" y="6"/>
                  <a:pt x="1" y="0"/>
                  <a:pt x="2" y="0"/>
                </a:cubicBezTo>
                <a:cubicBezTo>
                  <a:pt x="2" y="0"/>
                  <a:pt x="2" y="0"/>
                  <a:pt x="2" y="0"/>
                </a:cubicBezTo>
                <a:cubicBezTo>
                  <a:pt x="2" y="2"/>
                  <a:pt x="2" y="3"/>
                  <a:pt x="2" y="3"/>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29" name="Freeform 33"/>
          <p:cNvSpPr/>
          <p:nvPr/>
        </p:nvSpPr>
        <p:spPr bwMode="auto">
          <a:xfrm>
            <a:off x="6755758" y="3327592"/>
            <a:ext cx="27339" cy="17417"/>
          </a:xfrm>
          <a:custGeom>
            <a:avLst/>
            <a:gdLst>
              <a:gd name="T0" fmla="*/ 3 w 3"/>
              <a:gd name="T1" fmla="*/ 2 h 3"/>
              <a:gd name="T2" fmla="*/ 1 w 3"/>
              <a:gd name="T3" fmla="*/ 2 h 3"/>
              <a:gd name="T4" fmla="*/ 2 w 3"/>
              <a:gd name="T5" fmla="*/ 0 h 3"/>
              <a:gd name="T6" fmla="*/ 3 w 3"/>
              <a:gd name="T7" fmla="*/ 2 h 3"/>
            </a:gdLst>
            <a:ahLst/>
            <a:cxnLst>
              <a:cxn ang="0">
                <a:pos x="T0" y="T1"/>
              </a:cxn>
              <a:cxn ang="0">
                <a:pos x="T2" y="T3"/>
              </a:cxn>
              <a:cxn ang="0">
                <a:pos x="T4" y="T5"/>
              </a:cxn>
              <a:cxn ang="0">
                <a:pos x="T6" y="T7"/>
              </a:cxn>
            </a:cxnLst>
            <a:rect l="0" t="0" r="r" b="b"/>
            <a:pathLst>
              <a:path w="3" h="3">
                <a:moveTo>
                  <a:pt x="3" y="2"/>
                </a:moveTo>
                <a:cubicBezTo>
                  <a:pt x="3" y="2"/>
                  <a:pt x="1" y="3"/>
                  <a:pt x="1" y="2"/>
                </a:cubicBezTo>
                <a:cubicBezTo>
                  <a:pt x="0" y="1"/>
                  <a:pt x="1" y="0"/>
                  <a:pt x="2" y="0"/>
                </a:cubicBezTo>
                <a:cubicBezTo>
                  <a:pt x="3" y="0"/>
                  <a:pt x="3" y="1"/>
                  <a:pt x="3" y="2"/>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30" name="Freeform 34"/>
          <p:cNvSpPr/>
          <p:nvPr/>
        </p:nvSpPr>
        <p:spPr bwMode="auto">
          <a:xfrm>
            <a:off x="6711597" y="3327592"/>
            <a:ext cx="8412" cy="5806"/>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0"/>
                  <a:pt x="0" y="0"/>
                  <a:pt x="1" y="0"/>
                </a:cubicBezTo>
                <a:cubicBezTo>
                  <a:pt x="1" y="0"/>
                  <a:pt x="1" y="0"/>
                  <a:pt x="1"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31" name="Freeform 35"/>
          <p:cNvSpPr/>
          <p:nvPr/>
        </p:nvSpPr>
        <p:spPr bwMode="auto">
          <a:xfrm>
            <a:off x="6799921" y="3350816"/>
            <a:ext cx="27339" cy="24675"/>
          </a:xfrm>
          <a:custGeom>
            <a:avLst/>
            <a:gdLst>
              <a:gd name="T0" fmla="*/ 3 w 3"/>
              <a:gd name="T1" fmla="*/ 3 h 4"/>
              <a:gd name="T2" fmla="*/ 2 w 3"/>
              <a:gd name="T3" fmla="*/ 4 h 4"/>
              <a:gd name="T4" fmla="*/ 2 w 3"/>
              <a:gd name="T5" fmla="*/ 3 h 4"/>
              <a:gd name="T6" fmla="*/ 1 w 3"/>
              <a:gd name="T7" fmla="*/ 2 h 4"/>
              <a:gd name="T8" fmla="*/ 0 w 3"/>
              <a:gd name="T9" fmla="*/ 2 h 4"/>
              <a:gd name="T10" fmla="*/ 0 w 3"/>
              <a:gd name="T11" fmla="*/ 1 h 4"/>
              <a:gd name="T12" fmla="*/ 1 w 3"/>
              <a:gd name="T13" fmla="*/ 1 h 4"/>
              <a:gd name="T14" fmla="*/ 2 w 3"/>
              <a:gd name="T15" fmla="*/ 1 h 4"/>
              <a:gd name="T16" fmla="*/ 3 w 3"/>
              <a:gd name="T17" fmla="*/ 1 h 4"/>
              <a:gd name="T18" fmla="*/ 3 w 3"/>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3" y="3"/>
                </a:moveTo>
                <a:cubicBezTo>
                  <a:pt x="3" y="4"/>
                  <a:pt x="2" y="4"/>
                  <a:pt x="2" y="4"/>
                </a:cubicBezTo>
                <a:cubicBezTo>
                  <a:pt x="2" y="3"/>
                  <a:pt x="2" y="3"/>
                  <a:pt x="2" y="3"/>
                </a:cubicBezTo>
                <a:cubicBezTo>
                  <a:pt x="1" y="3"/>
                  <a:pt x="1" y="3"/>
                  <a:pt x="1" y="2"/>
                </a:cubicBezTo>
                <a:cubicBezTo>
                  <a:pt x="1" y="2"/>
                  <a:pt x="1" y="2"/>
                  <a:pt x="0" y="2"/>
                </a:cubicBezTo>
                <a:cubicBezTo>
                  <a:pt x="0" y="2"/>
                  <a:pt x="0" y="1"/>
                  <a:pt x="0" y="1"/>
                </a:cubicBezTo>
                <a:cubicBezTo>
                  <a:pt x="0" y="1"/>
                  <a:pt x="0" y="0"/>
                  <a:pt x="1" y="1"/>
                </a:cubicBezTo>
                <a:cubicBezTo>
                  <a:pt x="1" y="1"/>
                  <a:pt x="2" y="1"/>
                  <a:pt x="2" y="1"/>
                </a:cubicBezTo>
                <a:cubicBezTo>
                  <a:pt x="3" y="1"/>
                  <a:pt x="3" y="1"/>
                  <a:pt x="3" y="1"/>
                </a:cubicBezTo>
                <a:cubicBezTo>
                  <a:pt x="3" y="2"/>
                  <a:pt x="3" y="3"/>
                  <a:pt x="3" y="3"/>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32" name="Freeform 36"/>
          <p:cNvSpPr/>
          <p:nvPr/>
        </p:nvSpPr>
        <p:spPr bwMode="auto">
          <a:xfrm>
            <a:off x="6659022" y="3186801"/>
            <a:ext cx="52575" cy="30481"/>
          </a:xfrm>
          <a:custGeom>
            <a:avLst/>
            <a:gdLst>
              <a:gd name="T0" fmla="*/ 4 w 6"/>
              <a:gd name="T1" fmla="*/ 3 h 5"/>
              <a:gd name="T2" fmla="*/ 2 w 6"/>
              <a:gd name="T3" fmla="*/ 4 h 5"/>
              <a:gd name="T4" fmla="*/ 0 w 6"/>
              <a:gd name="T5" fmla="*/ 4 h 5"/>
              <a:gd name="T6" fmla="*/ 0 w 6"/>
              <a:gd name="T7" fmla="*/ 3 h 5"/>
              <a:gd name="T8" fmla="*/ 0 w 6"/>
              <a:gd name="T9" fmla="*/ 3 h 5"/>
              <a:gd name="T10" fmla="*/ 1 w 6"/>
              <a:gd name="T11" fmla="*/ 2 h 5"/>
              <a:gd name="T12" fmla="*/ 1 w 6"/>
              <a:gd name="T13" fmla="*/ 1 h 5"/>
              <a:gd name="T14" fmla="*/ 1 w 6"/>
              <a:gd name="T15" fmla="*/ 0 h 5"/>
              <a:gd name="T16" fmla="*/ 2 w 6"/>
              <a:gd name="T17" fmla="*/ 0 h 5"/>
              <a:gd name="T18" fmla="*/ 4 w 6"/>
              <a:gd name="T19" fmla="*/ 0 h 5"/>
              <a:gd name="T20" fmla="*/ 4 w 6"/>
              <a:gd name="T21" fmla="*/ 0 h 5"/>
              <a:gd name="T22" fmla="*/ 4 w 6"/>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
                <a:moveTo>
                  <a:pt x="4" y="3"/>
                </a:moveTo>
                <a:cubicBezTo>
                  <a:pt x="4" y="3"/>
                  <a:pt x="3" y="4"/>
                  <a:pt x="2" y="4"/>
                </a:cubicBezTo>
                <a:cubicBezTo>
                  <a:pt x="1" y="5"/>
                  <a:pt x="0" y="5"/>
                  <a:pt x="0" y="4"/>
                </a:cubicBezTo>
                <a:cubicBezTo>
                  <a:pt x="0" y="4"/>
                  <a:pt x="0" y="4"/>
                  <a:pt x="0" y="3"/>
                </a:cubicBezTo>
                <a:cubicBezTo>
                  <a:pt x="0" y="3"/>
                  <a:pt x="0" y="3"/>
                  <a:pt x="0" y="3"/>
                </a:cubicBezTo>
                <a:cubicBezTo>
                  <a:pt x="0" y="3"/>
                  <a:pt x="0" y="3"/>
                  <a:pt x="1" y="2"/>
                </a:cubicBezTo>
                <a:cubicBezTo>
                  <a:pt x="1" y="2"/>
                  <a:pt x="1" y="1"/>
                  <a:pt x="1" y="1"/>
                </a:cubicBezTo>
                <a:cubicBezTo>
                  <a:pt x="1" y="1"/>
                  <a:pt x="1" y="1"/>
                  <a:pt x="1" y="0"/>
                </a:cubicBezTo>
                <a:cubicBezTo>
                  <a:pt x="2" y="0"/>
                  <a:pt x="2" y="1"/>
                  <a:pt x="2" y="0"/>
                </a:cubicBezTo>
                <a:cubicBezTo>
                  <a:pt x="3" y="0"/>
                  <a:pt x="3" y="0"/>
                  <a:pt x="4" y="0"/>
                </a:cubicBezTo>
                <a:cubicBezTo>
                  <a:pt x="4" y="0"/>
                  <a:pt x="4" y="0"/>
                  <a:pt x="4" y="0"/>
                </a:cubicBezTo>
                <a:cubicBezTo>
                  <a:pt x="6" y="0"/>
                  <a:pt x="4" y="2"/>
                  <a:pt x="4" y="3"/>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33" name="Freeform 37"/>
          <p:cNvSpPr/>
          <p:nvPr/>
        </p:nvSpPr>
        <p:spPr bwMode="auto">
          <a:xfrm>
            <a:off x="6684258" y="3162127"/>
            <a:ext cx="71501" cy="74025"/>
          </a:xfrm>
          <a:custGeom>
            <a:avLst/>
            <a:gdLst>
              <a:gd name="T0" fmla="*/ 7 w 8"/>
              <a:gd name="T1" fmla="*/ 11 h 12"/>
              <a:gd name="T2" fmla="*/ 6 w 8"/>
              <a:gd name="T3" fmla="*/ 12 h 12"/>
              <a:gd name="T4" fmla="*/ 3 w 8"/>
              <a:gd name="T5" fmla="*/ 11 h 12"/>
              <a:gd name="T6" fmla="*/ 1 w 8"/>
              <a:gd name="T7" fmla="*/ 11 h 12"/>
              <a:gd name="T8" fmla="*/ 1 w 8"/>
              <a:gd name="T9" fmla="*/ 11 h 12"/>
              <a:gd name="T10" fmla="*/ 2 w 8"/>
              <a:gd name="T11" fmla="*/ 10 h 12"/>
              <a:gd name="T12" fmla="*/ 0 w 8"/>
              <a:gd name="T13" fmla="*/ 9 h 12"/>
              <a:gd name="T14" fmla="*/ 2 w 8"/>
              <a:gd name="T15" fmla="*/ 8 h 12"/>
              <a:gd name="T16" fmla="*/ 4 w 8"/>
              <a:gd name="T17" fmla="*/ 7 h 12"/>
              <a:gd name="T18" fmla="*/ 3 w 8"/>
              <a:gd name="T19" fmla="*/ 6 h 12"/>
              <a:gd name="T20" fmla="*/ 2 w 8"/>
              <a:gd name="T21" fmla="*/ 2 h 12"/>
              <a:gd name="T22" fmla="*/ 3 w 8"/>
              <a:gd name="T23" fmla="*/ 1 h 12"/>
              <a:gd name="T24" fmla="*/ 3 w 8"/>
              <a:gd name="T25" fmla="*/ 1 h 12"/>
              <a:gd name="T26" fmla="*/ 4 w 8"/>
              <a:gd name="T27" fmla="*/ 1 h 12"/>
              <a:gd name="T28" fmla="*/ 6 w 8"/>
              <a:gd name="T29" fmla="*/ 0 h 12"/>
              <a:gd name="T30" fmla="*/ 6 w 8"/>
              <a:gd name="T31" fmla="*/ 0 h 12"/>
              <a:gd name="T32" fmla="*/ 6 w 8"/>
              <a:gd name="T33" fmla="*/ 0 h 12"/>
              <a:gd name="T34" fmla="*/ 6 w 8"/>
              <a:gd name="T35" fmla="*/ 1 h 12"/>
              <a:gd name="T36" fmla="*/ 7 w 8"/>
              <a:gd name="T37" fmla="*/ 1 h 12"/>
              <a:gd name="T38" fmla="*/ 8 w 8"/>
              <a:gd name="T39" fmla="*/ 2 h 12"/>
              <a:gd name="T40" fmla="*/ 7 w 8"/>
              <a:gd name="T41" fmla="*/ 3 h 12"/>
              <a:gd name="T42" fmla="*/ 6 w 8"/>
              <a:gd name="T43" fmla="*/ 4 h 12"/>
              <a:gd name="T44" fmla="*/ 7 w 8"/>
              <a:gd name="T45" fmla="*/ 6 h 12"/>
              <a:gd name="T46" fmla="*/ 7 w 8"/>
              <a:gd name="T4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2">
                <a:moveTo>
                  <a:pt x="7" y="11"/>
                </a:moveTo>
                <a:cubicBezTo>
                  <a:pt x="7" y="11"/>
                  <a:pt x="6" y="12"/>
                  <a:pt x="6" y="12"/>
                </a:cubicBezTo>
                <a:cubicBezTo>
                  <a:pt x="4" y="12"/>
                  <a:pt x="4" y="11"/>
                  <a:pt x="3" y="11"/>
                </a:cubicBezTo>
                <a:cubicBezTo>
                  <a:pt x="2" y="11"/>
                  <a:pt x="2" y="12"/>
                  <a:pt x="1" y="11"/>
                </a:cubicBezTo>
                <a:cubicBezTo>
                  <a:pt x="1" y="11"/>
                  <a:pt x="1" y="11"/>
                  <a:pt x="1" y="11"/>
                </a:cubicBezTo>
                <a:cubicBezTo>
                  <a:pt x="1" y="11"/>
                  <a:pt x="1" y="11"/>
                  <a:pt x="2" y="10"/>
                </a:cubicBezTo>
                <a:cubicBezTo>
                  <a:pt x="1" y="10"/>
                  <a:pt x="0" y="10"/>
                  <a:pt x="0" y="9"/>
                </a:cubicBezTo>
                <a:cubicBezTo>
                  <a:pt x="0" y="9"/>
                  <a:pt x="1" y="9"/>
                  <a:pt x="2" y="8"/>
                </a:cubicBezTo>
                <a:cubicBezTo>
                  <a:pt x="3" y="8"/>
                  <a:pt x="3" y="7"/>
                  <a:pt x="4" y="7"/>
                </a:cubicBezTo>
                <a:cubicBezTo>
                  <a:pt x="4" y="6"/>
                  <a:pt x="4" y="6"/>
                  <a:pt x="3" y="6"/>
                </a:cubicBezTo>
                <a:cubicBezTo>
                  <a:pt x="2" y="4"/>
                  <a:pt x="2" y="2"/>
                  <a:pt x="2" y="2"/>
                </a:cubicBezTo>
                <a:cubicBezTo>
                  <a:pt x="2" y="1"/>
                  <a:pt x="3" y="1"/>
                  <a:pt x="3" y="1"/>
                </a:cubicBezTo>
                <a:cubicBezTo>
                  <a:pt x="3" y="1"/>
                  <a:pt x="3" y="1"/>
                  <a:pt x="3" y="1"/>
                </a:cubicBezTo>
                <a:cubicBezTo>
                  <a:pt x="4" y="1"/>
                  <a:pt x="4" y="1"/>
                  <a:pt x="4" y="1"/>
                </a:cubicBezTo>
                <a:cubicBezTo>
                  <a:pt x="5" y="1"/>
                  <a:pt x="5" y="0"/>
                  <a:pt x="6" y="0"/>
                </a:cubicBezTo>
                <a:cubicBezTo>
                  <a:pt x="6" y="0"/>
                  <a:pt x="6" y="0"/>
                  <a:pt x="6" y="0"/>
                </a:cubicBezTo>
                <a:cubicBezTo>
                  <a:pt x="6" y="0"/>
                  <a:pt x="6" y="0"/>
                  <a:pt x="6" y="0"/>
                </a:cubicBezTo>
                <a:cubicBezTo>
                  <a:pt x="6" y="0"/>
                  <a:pt x="6" y="1"/>
                  <a:pt x="6" y="1"/>
                </a:cubicBezTo>
                <a:cubicBezTo>
                  <a:pt x="7" y="1"/>
                  <a:pt x="7" y="1"/>
                  <a:pt x="7" y="1"/>
                </a:cubicBezTo>
                <a:cubicBezTo>
                  <a:pt x="8" y="1"/>
                  <a:pt x="8" y="1"/>
                  <a:pt x="8" y="2"/>
                </a:cubicBezTo>
                <a:cubicBezTo>
                  <a:pt x="8" y="2"/>
                  <a:pt x="8" y="3"/>
                  <a:pt x="7" y="3"/>
                </a:cubicBezTo>
                <a:cubicBezTo>
                  <a:pt x="7" y="4"/>
                  <a:pt x="6" y="4"/>
                  <a:pt x="6" y="4"/>
                </a:cubicBezTo>
                <a:cubicBezTo>
                  <a:pt x="6" y="4"/>
                  <a:pt x="6" y="4"/>
                  <a:pt x="7" y="6"/>
                </a:cubicBezTo>
                <a:cubicBezTo>
                  <a:pt x="7" y="8"/>
                  <a:pt x="8" y="9"/>
                  <a:pt x="7" y="11"/>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34" name="Freeform 38"/>
          <p:cNvSpPr>
            <a:spLocks noEditPoints="1"/>
          </p:cNvSpPr>
          <p:nvPr/>
        </p:nvSpPr>
        <p:spPr bwMode="auto">
          <a:xfrm>
            <a:off x="6587521" y="3022786"/>
            <a:ext cx="1158734" cy="645897"/>
          </a:xfrm>
          <a:custGeom>
            <a:avLst/>
            <a:gdLst>
              <a:gd name="T0" fmla="*/ 47 w 131"/>
              <a:gd name="T1" fmla="*/ 53 h 106"/>
              <a:gd name="T2" fmla="*/ 42 w 131"/>
              <a:gd name="T3" fmla="*/ 54 h 106"/>
              <a:gd name="T4" fmla="*/ 46 w 131"/>
              <a:gd name="T5" fmla="*/ 46 h 106"/>
              <a:gd name="T6" fmla="*/ 51 w 131"/>
              <a:gd name="T7" fmla="*/ 48 h 106"/>
              <a:gd name="T8" fmla="*/ 57 w 131"/>
              <a:gd name="T9" fmla="*/ 52 h 106"/>
              <a:gd name="T10" fmla="*/ 68 w 131"/>
              <a:gd name="T11" fmla="*/ 50 h 106"/>
              <a:gd name="T12" fmla="*/ 71 w 131"/>
              <a:gd name="T13" fmla="*/ 55 h 106"/>
              <a:gd name="T14" fmla="*/ 69 w 131"/>
              <a:gd name="T15" fmla="*/ 63 h 106"/>
              <a:gd name="T16" fmla="*/ 66 w 131"/>
              <a:gd name="T17" fmla="*/ 55 h 106"/>
              <a:gd name="T18" fmla="*/ 69 w 131"/>
              <a:gd name="T19" fmla="*/ 46 h 106"/>
              <a:gd name="T20" fmla="*/ 50 w 131"/>
              <a:gd name="T21" fmla="*/ 28 h 106"/>
              <a:gd name="T22" fmla="*/ 103 w 131"/>
              <a:gd name="T23" fmla="*/ 0 h 106"/>
              <a:gd name="T24" fmla="*/ 105 w 131"/>
              <a:gd name="T25" fmla="*/ 4 h 106"/>
              <a:gd name="T26" fmla="*/ 99 w 131"/>
              <a:gd name="T27" fmla="*/ 2 h 106"/>
              <a:gd name="T28" fmla="*/ 104 w 131"/>
              <a:gd name="T29" fmla="*/ 8 h 106"/>
              <a:gd name="T30" fmla="*/ 93 w 131"/>
              <a:gd name="T31" fmla="*/ 5 h 106"/>
              <a:gd name="T32" fmla="*/ 90 w 131"/>
              <a:gd name="T33" fmla="*/ 7 h 106"/>
              <a:gd name="T34" fmla="*/ 87 w 131"/>
              <a:gd name="T35" fmla="*/ 16 h 106"/>
              <a:gd name="T36" fmla="*/ 82 w 131"/>
              <a:gd name="T37" fmla="*/ 15 h 106"/>
              <a:gd name="T38" fmla="*/ 85 w 131"/>
              <a:gd name="T39" fmla="*/ 18 h 106"/>
              <a:gd name="T40" fmla="*/ 82 w 131"/>
              <a:gd name="T41" fmla="*/ 21 h 106"/>
              <a:gd name="T42" fmla="*/ 72 w 131"/>
              <a:gd name="T43" fmla="*/ 17 h 106"/>
              <a:gd name="T44" fmla="*/ 66 w 131"/>
              <a:gd name="T45" fmla="*/ 18 h 106"/>
              <a:gd name="T46" fmla="*/ 62 w 131"/>
              <a:gd name="T47" fmla="*/ 18 h 106"/>
              <a:gd name="T48" fmla="*/ 57 w 131"/>
              <a:gd name="T49" fmla="*/ 21 h 106"/>
              <a:gd name="T50" fmla="*/ 53 w 131"/>
              <a:gd name="T51" fmla="*/ 23 h 106"/>
              <a:gd name="T52" fmla="*/ 45 w 131"/>
              <a:gd name="T53" fmla="*/ 12 h 106"/>
              <a:gd name="T54" fmla="*/ 30 w 131"/>
              <a:gd name="T55" fmla="*/ 31 h 106"/>
              <a:gd name="T56" fmla="*/ 44 w 131"/>
              <a:gd name="T57" fmla="*/ 20 h 106"/>
              <a:gd name="T58" fmla="*/ 41 w 131"/>
              <a:gd name="T59" fmla="*/ 28 h 106"/>
              <a:gd name="T60" fmla="*/ 37 w 131"/>
              <a:gd name="T61" fmla="*/ 34 h 106"/>
              <a:gd name="T62" fmla="*/ 29 w 131"/>
              <a:gd name="T63" fmla="*/ 32 h 106"/>
              <a:gd name="T64" fmla="*/ 29 w 131"/>
              <a:gd name="T65" fmla="*/ 32 h 106"/>
              <a:gd name="T66" fmla="*/ 26 w 131"/>
              <a:gd name="T67" fmla="*/ 32 h 106"/>
              <a:gd name="T68" fmla="*/ 10 w 131"/>
              <a:gd name="T69" fmla="*/ 44 h 106"/>
              <a:gd name="T70" fmla="*/ 5 w 131"/>
              <a:gd name="T71" fmla="*/ 53 h 106"/>
              <a:gd name="T72" fmla="*/ 29 w 131"/>
              <a:gd name="T73" fmla="*/ 57 h 106"/>
              <a:gd name="T74" fmla="*/ 26 w 131"/>
              <a:gd name="T75" fmla="*/ 45 h 106"/>
              <a:gd name="T76" fmla="*/ 39 w 131"/>
              <a:gd name="T77" fmla="*/ 53 h 106"/>
              <a:gd name="T78" fmla="*/ 45 w 131"/>
              <a:gd name="T79" fmla="*/ 74 h 106"/>
              <a:gd name="T80" fmla="*/ 73 w 131"/>
              <a:gd name="T81" fmla="*/ 79 h 106"/>
              <a:gd name="T82" fmla="*/ 85 w 131"/>
              <a:gd name="T83" fmla="*/ 79 h 106"/>
              <a:gd name="T84" fmla="*/ 95 w 131"/>
              <a:gd name="T85" fmla="*/ 106 h 106"/>
              <a:gd name="T86" fmla="*/ 110 w 131"/>
              <a:gd name="T87" fmla="*/ 82 h 106"/>
              <a:gd name="T88" fmla="*/ 115 w 131"/>
              <a:gd name="T89" fmla="*/ 99 h 106"/>
              <a:gd name="T90" fmla="*/ 123 w 131"/>
              <a:gd name="T91" fmla="*/ 79 h 106"/>
              <a:gd name="T92" fmla="*/ 125 w 131"/>
              <a:gd name="T93" fmla="*/ 53 h 106"/>
              <a:gd name="T94" fmla="*/ 126 w 131"/>
              <a:gd name="T95" fmla="*/ 48 h 106"/>
              <a:gd name="T96" fmla="*/ 127 w 131"/>
              <a:gd name="T97" fmla="*/ 49 h 106"/>
              <a:gd name="T98" fmla="*/ 121 w 131"/>
              <a:gd name="T99" fmla="*/ 26 h 106"/>
              <a:gd name="T100" fmla="*/ 113 w 131"/>
              <a:gd name="T101" fmla="*/ 11 h 106"/>
              <a:gd name="T102" fmla="*/ 118 w 131"/>
              <a:gd name="T103" fmla="*/ 17 h 106"/>
              <a:gd name="T104" fmla="*/ 89 w 131"/>
              <a:gd name="T10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 h="106">
                <a:moveTo>
                  <a:pt x="58" y="54"/>
                </a:moveTo>
                <a:cubicBezTo>
                  <a:pt x="57" y="55"/>
                  <a:pt x="54" y="56"/>
                  <a:pt x="52" y="54"/>
                </a:cubicBezTo>
                <a:cubicBezTo>
                  <a:pt x="51" y="54"/>
                  <a:pt x="50" y="53"/>
                  <a:pt x="49" y="53"/>
                </a:cubicBezTo>
                <a:cubicBezTo>
                  <a:pt x="48" y="53"/>
                  <a:pt x="47" y="53"/>
                  <a:pt x="47" y="53"/>
                </a:cubicBezTo>
                <a:cubicBezTo>
                  <a:pt x="47" y="54"/>
                  <a:pt x="47" y="54"/>
                  <a:pt x="46" y="54"/>
                </a:cubicBezTo>
                <a:cubicBezTo>
                  <a:pt x="46" y="54"/>
                  <a:pt x="45" y="54"/>
                  <a:pt x="44" y="54"/>
                </a:cubicBezTo>
                <a:cubicBezTo>
                  <a:pt x="43" y="54"/>
                  <a:pt x="43" y="54"/>
                  <a:pt x="42" y="54"/>
                </a:cubicBezTo>
                <a:cubicBezTo>
                  <a:pt x="42" y="54"/>
                  <a:pt x="42" y="54"/>
                  <a:pt x="42" y="54"/>
                </a:cubicBezTo>
                <a:cubicBezTo>
                  <a:pt x="43" y="52"/>
                  <a:pt x="42" y="52"/>
                  <a:pt x="42" y="52"/>
                </a:cubicBezTo>
                <a:cubicBezTo>
                  <a:pt x="42" y="51"/>
                  <a:pt x="42" y="51"/>
                  <a:pt x="43" y="50"/>
                </a:cubicBezTo>
                <a:cubicBezTo>
                  <a:pt x="43" y="49"/>
                  <a:pt x="44" y="49"/>
                  <a:pt x="45" y="48"/>
                </a:cubicBezTo>
                <a:cubicBezTo>
                  <a:pt x="46" y="46"/>
                  <a:pt x="46" y="46"/>
                  <a:pt x="46" y="46"/>
                </a:cubicBezTo>
                <a:cubicBezTo>
                  <a:pt x="47" y="45"/>
                  <a:pt x="48" y="46"/>
                  <a:pt x="48" y="47"/>
                </a:cubicBezTo>
                <a:cubicBezTo>
                  <a:pt x="48" y="47"/>
                  <a:pt x="49" y="49"/>
                  <a:pt x="49" y="49"/>
                </a:cubicBezTo>
                <a:cubicBezTo>
                  <a:pt x="49" y="49"/>
                  <a:pt x="49" y="49"/>
                  <a:pt x="49" y="49"/>
                </a:cubicBezTo>
                <a:cubicBezTo>
                  <a:pt x="49" y="49"/>
                  <a:pt x="51" y="49"/>
                  <a:pt x="51" y="48"/>
                </a:cubicBezTo>
                <a:cubicBezTo>
                  <a:pt x="52" y="46"/>
                  <a:pt x="54" y="47"/>
                  <a:pt x="54" y="47"/>
                </a:cubicBezTo>
                <a:cubicBezTo>
                  <a:pt x="54" y="47"/>
                  <a:pt x="54" y="47"/>
                  <a:pt x="53" y="48"/>
                </a:cubicBezTo>
                <a:cubicBezTo>
                  <a:pt x="52" y="48"/>
                  <a:pt x="53" y="49"/>
                  <a:pt x="53" y="49"/>
                </a:cubicBezTo>
                <a:cubicBezTo>
                  <a:pt x="55" y="50"/>
                  <a:pt x="57" y="52"/>
                  <a:pt x="57" y="52"/>
                </a:cubicBezTo>
                <a:cubicBezTo>
                  <a:pt x="58" y="53"/>
                  <a:pt x="58" y="54"/>
                  <a:pt x="58" y="54"/>
                </a:cubicBezTo>
                <a:moveTo>
                  <a:pt x="72" y="50"/>
                </a:moveTo>
                <a:cubicBezTo>
                  <a:pt x="72" y="50"/>
                  <a:pt x="70" y="50"/>
                  <a:pt x="69" y="50"/>
                </a:cubicBezTo>
                <a:cubicBezTo>
                  <a:pt x="69" y="49"/>
                  <a:pt x="68" y="49"/>
                  <a:pt x="68" y="50"/>
                </a:cubicBezTo>
                <a:cubicBezTo>
                  <a:pt x="68" y="50"/>
                  <a:pt x="67" y="52"/>
                  <a:pt x="68" y="52"/>
                </a:cubicBezTo>
                <a:cubicBezTo>
                  <a:pt x="68" y="52"/>
                  <a:pt x="69" y="52"/>
                  <a:pt x="69" y="53"/>
                </a:cubicBezTo>
                <a:cubicBezTo>
                  <a:pt x="70" y="54"/>
                  <a:pt x="70" y="54"/>
                  <a:pt x="70" y="55"/>
                </a:cubicBezTo>
                <a:cubicBezTo>
                  <a:pt x="71" y="55"/>
                  <a:pt x="71" y="55"/>
                  <a:pt x="71" y="55"/>
                </a:cubicBezTo>
                <a:cubicBezTo>
                  <a:pt x="71" y="56"/>
                  <a:pt x="70" y="56"/>
                  <a:pt x="70" y="57"/>
                </a:cubicBezTo>
                <a:cubicBezTo>
                  <a:pt x="70" y="57"/>
                  <a:pt x="70" y="57"/>
                  <a:pt x="71" y="58"/>
                </a:cubicBezTo>
                <a:cubicBezTo>
                  <a:pt x="71" y="58"/>
                  <a:pt x="72" y="62"/>
                  <a:pt x="72" y="62"/>
                </a:cubicBezTo>
                <a:cubicBezTo>
                  <a:pt x="71" y="63"/>
                  <a:pt x="69" y="63"/>
                  <a:pt x="69" y="63"/>
                </a:cubicBezTo>
                <a:cubicBezTo>
                  <a:pt x="65" y="62"/>
                  <a:pt x="65" y="61"/>
                  <a:pt x="65" y="60"/>
                </a:cubicBezTo>
                <a:cubicBezTo>
                  <a:pt x="65" y="60"/>
                  <a:pt x="65" y="58"/>
                  <a:pt x="65" y="58"/>
                </a:cubicBezTo>
                <a:cubicBezTo>
                  <a:pt x="67" y="58"/>
                  <a:pt x="68" y="56"/>
                  <a:pt x="68" y="56"/>
                </a:cubicBezTo>
                <a:cubicBezTo>
                  <a:pt x="67" y="55"/>
                  <a:pt x="66" y="55"/>
                  <a:pt x="66" y="55"/>
                </a:cubicBezTo>
                <a:cubicBezTo>
                  <a:pt x="65" y="54"/>
                  <a:pt x="63" y="51"/>
                  <a:pt x="63" y="50"/>
                </a:cubicBezTo>
                <a:cubicBezTo>
                  <a:pt x="63" y="49"/>
                  <a:pt x="64" y="48"/>
                  <a:pt x="64" y="48"/>
                </a:cubicBezTo>
                <a:cubicBezTo>
                  <a:pt x="65" y="47"/>
                  <a:pt x="65" y="48"/>
                  <a:pt x="66" y="48"/>
                </a:cubicBezTo>
                <a:cubicBezTo>
                  <a:pt x="67" y="48"/>
                  <a:pt x="68" y="46"/>
                  <a:pt x="69" y="46"/>
                </a:cubicBezTo>
                <a:cubicBezTo>
                  <a:pt x="69" y="46"/>
                  <a:pt x="70" y="47"/>
                  <a:pt x="71" y="47"/>
                </a:cubicBezTo>
                <a:cubicBezTo>
                  <a:pt x="71" y="47"/>
                  <a:pt x="72" y="49"/>
                  <a:pt x="72" y="50"/>
                </a:cubicBezTo>
                <a:moveTo>
                  <a:pt x="50" y="27"/>
                </a:moveTo>
                <a:cubicBezTo>
                  <a:pt x="50" y="27"/>
                  <a:pt x="50" y="28"/>
                  <a:pt x="50" y="28"/>
                </a:cubicBezTo>
                <a:cubicBezTo>
                  <a:pt x="48" y="27"/>
                  <a:pt x="48" y="26"/>
                  <a:pt x="48" y="26"/>
                </a:cubicBezTo>
                <a:cubicBezTo>
                  <a:pt x="49" y="25"/>
                  <a:pt x="50" y="27"/>
                  <a:pt x="50" y="27"/>
                </a:cubicBezTo>
                <a:moveTo>
                  <a:pt x="112" y="10"/>
                </a:moveTo>
                <a:cubicBezTo>
                  <a:pt x="107" y="3"/>
                  <a:pt x="106" y="3"/>
                  <a:pt x="103" y="0"/>
                </a:cubicBezTo>
                <a:cubicBezTo>
                  <a:pt x="103" y="0"/>
                  <a:pt x="103" y="0"/>
                  <a:pt x="103" y="0"/>
                </a:cubicBezTo>
                <a:cubicBezTo>
                  <a:pt x="104" y="1"/>
                  <a:pt x="104" y="1"/>
                  <a:pt x="105" y="3"/>
                </a:cubicBezTo>
                <a:cubicBezTo>
                  <a:pt x="105" y="3"/>
                  <a:pt x="105" y="2"/>
                  <a:pt x="105" y="2"/>
                </a:cubicBezTo>
                <a:cubicBezTo>
                  <a:pt x="105" y="3"/>
                  <a:pt x="105" y="3"/>
                  <a:pt x="105" y="4"/>
                </a:cubicBezTo>
                <a:cubicBezTo>
                  <a:pt x="104" y="3"/>
                  <a:pt x="104" y="3"/>
                  <a:pt x="103" y="3"/>
                </a:cubicBezTo>
                <a:cubicBezTo>
                  <a:pt x="103" y="3"/>
                  <a:pt x="103" y="3"/>
                  <a:pt x="103" y="4"/>
                </a:cubicBezTo>
                <a:cubicBezTo>
                  <a:pt x="102" y="3"/>
                  <a:pt x="101" y="1"/>
                  <a:pt x="99" y="1"/>
                </a:cubicBezTo>
                <a:cubicBezTo>
                  <a:pt x="99" y="1"/>
                  <a:pt x="99" y="1"/>
                  <a:pt x="99" y="2"/>
                </a:cubicBezTo>
                <a:cubicBezTo>
                  <a:pt x="99" y="2"/>
                  <a:pt x="99" y="1"/>
                  <a:pt x="99" y="1"/>
                </a:cubicBezTo>
                <a:cubicBezTo>
                  <a:pt x="100" y="3"/>
                  <a:pt x="104" y="3"/>
                  <a:pt x="104" y="7"/>
                </a:cubicBezTo>
                <a:cubicBezTo>
                  <a:pt x="104" y="7"/>
                  <a:pt x="103" y="7"/>
                  <a:pt x="103" y="7"/>
                </a:cubicBezTo>
                <a:cubicBezTo>
                  <a:pt x="103" y="7"/>
                  <a:pt x="104" y="8"/>
                  <a:pt x="104" y="8"/>
                </a:cubicBezTo>
                <a:cubicBezTo>
                  <a:pt x="104" y="8"/>
                  <a:pt x="104" y="8"/>
                  <a:pt x="101" y="5"/>
                </a:cubicBezTo>
                <a:cubicBezTo>
                  <a:pt x="100" y="6"/>
                  <a:pt x="100" y="6"/>
                  <a:pt x="100" y="6"/>
                </a:cubicBezTo>
                <a:cubicBezTo>
                  <a:pt x="100" y="6"/>
                  <a:pt x="100" y="6"/>
                  <a:pt x="100" y="8"/>
                </a:cubicBezTo>
                <a:cubicBezTo>
                  <a:pt x="98" y="7"/>
                  <a:pt x="96" y="5"/>
                  <a:pt x="93" y="5"/>
                </a:cubicBezTo>
                <a:cubicBezTo>
                  <a:pt x="93" y="5"/>
                  <a:pt x="92" y="5"/>
                  <a:pt x="92" y="6"/>
                </a:cubicBezTo>
                <a:cubicBezTo>
                  <a:pt x="90" y="5"/>
                  <a:pt x="90" y="5"/>
                  <a:pt x="90" y="5"/>
                </a:cubicBezTo>
                <a:cubicBezTo>
                  <a:pt x="90" y="5"/>
                  <a:pt x="90" y="5"/>
                  <a:pt x="90" y="5"/>
                </a:cubicBezTo>
                <a:cubicBezTo>
                  <a:pt x="90" y="6"/>
                  <a:pt x="90" y="6"/>
                  <a:pt x="90" y="7"/>
                </a:cubicBezTo>
                <a:cubicBezTo>
                  <a:pt x="89" y="7"/>
                  <a:pt x="89" y="7"/>
                  <a:pt x="87" y="6"/>
                </a:cubicBezTo>
                <a:cubicBezTo>
                  <a:pt x="87" y="7"/>
                  <a:pt x="88" y="7"/>
                  <a:pt x="88" y="8"/>
                </a:cubicBezTo>
                <a:cubicBezTo>
                  <a:pt x="86" y="9"/>
                  <a:pt x="85" y="11"/>
                  <a:pt x="83" y="12"/>
                </a:cubicBezTo>
                <a:cubicBezTo>
                  <a:pt x="84" y="13"/>
                  <a:pt x="86" y="14"/>
                  <a:pt x="87" y="16"/>
                </a:cubicBezTo>
                <a:cubicBezTo>
                  <a:pt x="87" y="16"/>
                  <a:pt x="87" y="16"/>
                  <a:pt x="87" y="16"/>
                </a:cubicBezTo>
                <a:cubicBezTo>
                  <a:pt x="84" y="13"/>
                  <a:pt x="82" y="12"/>
                  <a:pt x="82" y="12"/>
                </a:cubicBezTo>
                <a:cubicBezTo>
                  <a:pt x="82" y="13"/>
                  <a:pt x="82" y="13"/>
                  <a:pt x="83" y="15"/>
                </a:cubicBezTo>
                <a:cubicBezTo>
                  <a:pt x="82" y="15"/>
                  <a:pt x="82" y="15"/>
                  <a:pt x="82" y="15"/>
                </a:cubicBezTo>
                <a:cubicBezTo>
                  <a:pt x="82" y="14"/>
                  <a:pt x="82" y="14"/>
                  <a:pt x="81" y="13"/>
                </a:cubicBezTo>
                <a:cubicBezTo>
                  <a:pt x="80" y="14"/>
                  <a:pt x="80" y="14"/>
                  <a:pt x="82" y="18"/>
                </a:cubicBezTo>
                <a:cubicBezTo>
                  <a:pt x="83" y="16"/>
                  <a:pt x="83" y="16"/>
                  <a:pt x="84" y="16"/>
                </a:cubicBezTo>
                <a:cubicBezTo>
                  <a:pt x="85" y="17"/>
                  <a:pt x="85" y="18"/>
                  <a:pt x="85" y="18"/>
                </a:cubicBezTo>
                <a:cubicBezTo>
                  <a:pt x="85" y="18"/>
                  <a:pt x="85" y="19"/>
                  <a:pt x="85" y="19"/>
                </a:cubicBezTo>
                <a:cubicBezTo>
                  <a:pt x="84" y="18"/>
                  <a:pt x="84" y="18"/>
                  <a:pt x="84" y="18"/>
                </a:cubicBezTo>
                <a:cubicBezTo>
                  <a:pt x="83" y="18"/>
                  <a:pt x="83" y="18"/>
                  <a:pt x="83" y="18"/>
                </a:cubicBezTo>
                <a:cubicBezTo>
                  <a:pt x="82" y="21"/>
                  <a:pt x="82" y="21"/>
                  <a:pt x="82" y="21"/>
                </a:cubicBezTo>
                <a:cubicBezTo>
                  <a:pt x="82" y="21"/>
                  <a:pt x="81" y="21"/>
                  <a:pt x="81" y="21"/>
                </a:cubicBezTo>
                <a:cubicBezTo>
                  <a:pt x="83" y="14"/>
                  <a:pt x="77" y="12"/>
                  <a:pt x="77" y="12"/>
                </a:cubicBezTo>
                <a:cubicBezTo>
                  <a:pt x="76" y="14"/>
                  <a:pt x="76" y="14"/>
                  <a:pt x="79" y="18"/>
                </a:cubicBezTo>
                <a:cubicBezTo>
                  <a:pt x="76" y="18"/>
                  <a:pt x="75" y="16"/>
                  <a:pt x="72" y="17"/>
                </a:cubicBezTo>
                <a:cubicBezTo>
                  <a:pt x="72" y="17"/>
                  <a:pt x="72" y="18"/>
                  <a:pt x="72" y="18"/>
                </a:cubicBezTo>
                <a:cubicBezTo>
                  <a:pt x="71" y="18"/>
                  <a:pt x="71" y="18"/>
                  <a:pt x="70" y="18"/>
                </a:cubicBezTo>
                <a:cubicBezTo>
                  <a:pt x="69" y="18"/>
                  <a:pt x="69" y="18"/>
                  <a:pt x="68" y="18"/>
                </a:cubicBezTo>
                <a:cubicBezTo>
                  <a:pt x="68" y="18"/>
                  <a:pt x="68" y="18"/>
                  <a:pt x="66" y="18"/>
                </a:cubicBezTo>
                <a:cubicBezTo>
                  <a:pt x="65" y="19"/>
                  <a:pt x="65" y="19"/>
                  <a:pt x="62" y="19"/>
                </a:cubicBezTo>
                <a:cubicBezTo>
                  <a:pt x="62" y="19"/>
                  <a:pt x="62" y="20"/>
                  <a:pt x="62" y="20"/>
                </a:cubicBezTo>
                <a:cubicBezTo>
                  <a:pt x="62" y="20"/>
                  <a:pt x="61" y="20"/>
                  <a:pt x="61" y="19"/>
                </a:cubicBezTo>
                <a:cubicBezTo>
                  <a:pt x="61" y="19"/>
                  <a:pt x="62" y="18"/>
                  <a:pt x="62" y="18"/>
                </a:cubicBezTo>
                <a:cubicBezTo>
                  <a:pt x="61" y="17"/>
                  <a:pt x="61" y="17"/>
                  <a:pt x="60" y="18"/>
                </a:cubicBezTo>
                <a:cubicBezTo>
                  <a:pt x="59" y="19"/>
                  <a:pt x="60" y="20"/>
                  <a:pt x="60" y="21"/>
                </a:cubicBezTo>
                <a:cubicBezTo>
                  <a:pt x="60" y="21"/>
                  <a:pt x="59" y="20"/>
                  <a:pt x="59" y="20"/>
                </a:cubicBezTo>
                <a:cubicBezTo>
                  <a:pt x="58" y="20"/>
                  <a:pt x="58" y="20"/>
                  <a:pt x="57" y="21"/>
                </a:cubicBezTo>
                <a:cubicBezTo>
                  <a:pt x="57" y="21"/>
                  <a:pt x="57" y="22"/>
                  <a:pt x="57" y="22"/>
                </a:cubicBezTo>
                <a:cubicBezTo>
                  <a:pt x="56" y="23"/>
                  <a:pt x="56" y="23"/>
                  <a:pt x="56" y="23"/>
                </a:cubicBezTo>
                <a:cubicBezTo>
                  <a:pt x="56" y="23"/>
                  <a:pt x="56" y="23"/>
                  <a:pt x="54" y="22"/>
                </a:cubicBezTo>
                <a:cubicBezTo>
                  <a:pt x="54" y="22"/>
                  <a:pt x="53" y="22"/>
                  <a:pt x="53" y="23"/>
                </a:cubicBezTo>
                <a:cubicBezTo>
                  <a:pt x="52" y="22"/>
                  <a:pt x="53" y="21"/>
                  <a:pt x="52" y="20"/>
                </a:cubicBezTo>
                <a:cubicBezTo>
                  <a:pt x="54" y="20"/>
                  <a:pt x="56" y="21"/>
                  <a:pt x="58" y="20"/>
                </a:cubicBezTo>
                <a:cubicBezTo>
                  <a:pt x="57" y="18"/>
                  <a:pt x="56" y="17"/>
                  <a:pt x="56" y="17"/>
                </a:cubicBezTo>
                <a:cubicBezTo>
                  <a:pt x="45" y="12"/>
                  <a:pt x="45" y="12"/>
                  <a:pt x="45" y="12"/>
                </a:cubicBezTo>
                <a:cubicBezTo>
                  <a:pt x="41" y="12"/>
                  <a:pt x="27" y="20"/>
                  <a:pt x="26" y="22"/>
                </a:cubicBezTo>
                <a:cubicBezTo>
                  <a:pt x="25" y="23"/>
                  <a:pt x="24" y="28"/>
                  <a:pt x="28" y="27"/>
                </a:cubicBezTo>
                <a:cubicBezTo>
                  <a:pt x="29" y="27"/>
                  <a:pt x="29" y="26"/>
                  <a:pt x="29" y="26"/>
                </a:cubicBezTo>
                <a:cubicBezTo>
                  <a:pt x="30" y="27"/>
                  <a:pt x="29" y="29"/>
                  <a:pt x="30" y="31"/>
                </a:cubicBezTo>
                <a:cubicBezTo>
                  <a:pt x="36" y="32"/>
                  <a:pt x="37" y="25"/>
                  <a:pt x="37" y="25"/>
                </a:cubicBezTo>
                <a:cubicBezTo>
                  <a:pt x="37" y="25"/>
                  <a:pt x="37" y="24"/>
                  <a:pt x="36" y="24"/>
                </a:cubicBezTo>
                <a:cubicBezTo>
                  <a:pt x="37" y="22"/>
                  <a:pt x="41" y="22"/>
                  <a:pt x="41" y="19"/>
                </a:cubicBezTo>
                <a:cubicBezTo>
                  <a:pt x="43" y="19"/>
                  <a:pt x="44" y="19"/>
                  <a:pt x="44" y="20"/>
                </a:cubicBezTo>
                <a:cubicBezTo>
                  <a:pt x="43" y="21"/>
                  <a:pt x="41" y="21"/>
                  <a:pt x="40" y="23"/>
                </a:cubicBezTo>
                <a:cubicBezTo>
                  <a:pt x="40" y="23"/>
                  <a:pt x="40" y="25"/>
                  <a:pt x="41" y="27"/>
                </a:cubicBezTo>
                <a:cubicBezTo>
                  <a:pt x="42" y="26"/>
                  <a:pt x="47" y="25"/>
                  <a:pt x="46" y="28"/>
                </a:cubicBezTo>
                <a:cubicBezTo>
                  <a:pt x="45" y="28"/>
                  <a:pt x="43" y="28"/>
                  <a:pt x="41" y="28"/>
                </a:cubicBezTo>
                <a:cubicBezTo>
                  <a:pt x="41" y="28"/>
                  <a:pt x="41" y="28"/>
                  <a:pt x="41" y="29"/>
                </a:cubicBezTo>
                <a:cubicBezTo>
                  <a:pt x="41" y="29"/>
                  <a:pt x="42" y="29"/>
                  <a:pt x="42" y="30"/>
                </a:cubicBezTo>
                <a:cubicBezTo>
                  <a:pt x="42" y="30"/>
                  <a:pt x="41" y="30"/>
                  <a:pt x="41" y="30"/>
                </a:cubicBezTo>
                <a:cubicBezTo>
                  <a:pt x="39" y="29"/>
                  <a:pt x="39" y="29"/>
                  <a:pt x="37" y="34"/>
                </a:cubicBezTo>
                <a:cubicBezTo>
                  <a:pt x="35" y="33"/>
                  <a:pt x="33" y="33"/>
                  <a:pt x="30" y="32"/>
                </a:cubicBezTo>
                <a:cubicBezTo>
                  <a:pt x="30" y="32"/>
                  <a:pt x="30" y="32"/>
                  <a:pt x="30" y="32"/>
                </a:cubicBezTo>
                <a:cubicBezTo>
                  <a:pt x="30" y="32"/>
                  <a:pt x="30" y="32"/>
                  <a:pt x="30" y="32"/>
                </a:cubicBezTo>
                <a:cubicBezTo>
                  <a:pt x="30" y="32"/>
                  <a:pt x="30" y="32"/>
                  <a:pt x="29" y="32"/>
                </a:cubicBezTo>
                <a:cubicBezTo>
                  <a:pt x="29" y="32"/>
                  <a:pt x="29" y="32"/>
                  <a:pt x="29" y="32"/>
                </a:cubicBezTo>
                <a:cubicBezTo>
                  <a:pt x="29" y="32"/>
                  <a:pt x="29" y="32"/>
                  <a:pt x="29" y="32"/>
                </a:cubicBezTo>
                <a:cubicBezTo>
                  <a:pt x="29" y="32"/>
                  <a:pt x="29" y="32"/>
                  <a:pt x="29" y="32"/>
                </a:cubicBezTo>
                <a:cubicBezTo>
                  <a:pt x="29" y="32"/>
                  <a:pt x="29" y="32"/>
                  <a:pt x="29" y="32"/>
                </a:cubicBezTo>
                <a:cubicBezTo>
                  <a:pt x="29" y="32"/>
                  <a:pt x="29" y="32"/>
                  <a:pt x="29" y="32"/>
                </a:cubicBezTo>
                <a:cubicBezTo>
                  <a:pt x="29" y="32"/>
                  <a:pt x="29" y="32"/>
                  <a:pt x="29" y="32"/>
                </a:cubicBezTo>
                <a:cubicBezTo>
                  <a:pt x="28" y="31"/>
                  <a:pt x="28" y="31"/>
                  <a:pt x="29" y="29"/>
                </a:cubicBezTo>
                <a:cubicBezTo>
                  <a:pt x="27" y="28"/>
                  <a:pt x="25" y="29"/>
                  <a:pt x="26" y="32"/>
                </a:cubicBezTo>
                <a:cubicBezTo>
                  <a:pt x="26" y="32"/>
                  <a:pt x="25" y="32"/>
                  <a:pt x="25" y="32"/>
                </a:cubicBezTo>
                <a:cubicBezTo>
                  <a:pt x="25" y="32"/>
                  <a:pt x="25" y="32"/>
                  <a:pt x="18" y="34"/>
                </a:cubicBezTo>
                <a:cubicBezTo>
                  <a:pt x="17" y="38"/>
                  <a:pt x="13" y="36"/>
                  <a:pt x="10" y="37"/>
                </a:cubicBezTo>
                <a:cubicBezTo>
                  <a:pt x="16" y="45"/>
                  <a:pt x="10" y="44"/>
                  <a:pt x="10" y="44"/>
                </a:cubicBezTo>
                <a:cubicBezTo>
                  <a:pt x="4" y="42"/>
                  <a:pt x="4" y="42"/>
                  <a:pt x="4" y="42"/>
                </a:cubicBezTo>
                <a:cubicBezTo>
                  <a:pt x="4" y="42"/>
                  <a:pt x="0" y="49"/>
                  <a:pt x="1" y="52"/>
                </a:cubicBezTo>
                <a:cubicBezTo>
                  <a:pt x="3" y="52"/>
                  <a:pt x="3" y="52"/>
                  <a:pt x="4" y="54"/>
                </a:cubicBezTo>
                <a:cubicBezTo>
                  <a:pt x="4" y="54"/>
                  <a:pt x="5" y="53"/>
                  <a:pt x="5" y="53"/>
                </a:cubicBezTo>
                <a:cubicBezTo>
                  <a:pt x="9" y="54"/>
                  <a:pt x="11" y="48"/>
                  <a:pt x="15" y="48"/>
                </a:cubicBezTo>
                <a:cubicBezTo>
                  <a:pt x="16" y="47"/>
                  <a:pt x="16" y="46"/>
                  <a:pt x="17" y="46"/>
                </a:cubicBezTo>
                <a:cubicBezTo>
                  <a:pt x="19" y="47"/>
                  <a:pt x="21" y="45"/>
                  <a:pt x="23" y="46"/>
                </a:cubicBezTo>
                <a:cubicBezTo>
                  <a:pt x="26" y="49"/>
                  <a:pt x="27" y="53"/>
                  <a:pt x="29" y="57"/>
                </a:cubicBezTo>
                <a:cubicBezTo>
                  <a:pt x="29" y="57"/>
                  <a:pt x="29" y="56"/>
                  <a:pt x="30" y="56"/>
                </a:cubicBezTo>
                <a:cubicBezTo>
                  <a:pt x="30" y="54"/>
                  <a:pt x="30" y="54"/>
                  <a:pt x="30" y="53"/>
                </a:cubicBezTo>
                <a:cubicBezTo>
                  <a:pt x="30" y="53"/>
                  <a:pt x="31" y="53"/>
                  <a:pt x="31" y="53"/>
                </a:cubicBezTo>
                <a:cubicBezTo>
                  <a:pt x="30" y="50"/>
                  <a:pt x="25" y="49"/>
                  <a:pt x="26" y="45"/>
                </a:cubicBezTo>
                <a:cubicBezTo>
                  <a:pt x="27" y="45"/>
                  <a:pt x="27" y="44"/>
                  <a:pt x="27" y="44"/>
                </a:cubicBezTo>
                <a:cubicBezTo>
                  <a:pt x="33" y="49"/>
                  <a:pt x="33" y="53"/>
                  <a:pt x="33" y="60"/>
                </a:cubicBezTo>
                <a:cubicBezTo>
                  <a:pt x="33" y="60"/>
                  <a:pt x="40" y="60"/>
                  <a:pt x="36" y="55"/>
                </a:cubicBezTo>
                <a:cubicBezTo>
                  <a:pt x="38" y="54"/>
                  <a:pt x="39" y="53"/>
                  <a:pt x="39" y="53"/>
                </a:cubicBezTo>
                <a:cubicBezTo>
                  <a:pt x="41" y="56"/>
                  <a:pt x="40" y="59"/>
                  <a:pt x="42" y="61"/>
                </a:cubicBezTo>
                <a:cubicBezTo>
                  <a:pt x="43" y="61"/>
                  <a:pt x="48" y="61"/>
                  <a:pt x="50" y="61"/>
                </a:cubicBezTo>
                <a:cubicBezTo>
                  <a:pt x="51" y="64"/>
                  <a:pt x="48" y="68"/>
                  <a:pt x="47" y="69"/>
                </a:cubicBezTo>
                <a:cubicBezTo>
                  <a:pt x="42" y="69"/>
                  <a:pt x="45" y="74"/>
                  <a:pt x="45" y="74"/>
                </a:cubicBezTo>
                <a:cubicBezTo>
                  <a:pt x="46" y="75"/>
                  <a:pt x="48" y="74"/>
                  <a:pt x="49" y="74"/>
                </a:cubicBezTo>
                <a:cubicBezTo>
                  <a:pt x="54" y="92"/>
                  <a:pt x="56" y="98"/>
                  <a:pt x="57" y="98"/>
                </a:cubicBezTo>
                <a:cubicBezTo>
                  <a:pt x="57" y="98"/>
                  <a:pt x="70" y="98"/>
                  <a:pt x="78" y="85"/>
                </a:cubicBezTo>
                <a:cubicBezTo>
                  <a:pt x="79" y="82"/>
                  <a:pt x="75" y="81"/>
                  <a:pt x="73" y="79"/>
                </a:cubicBezTo>
                <a:cubicBezTo>
                  <a:pt x="71" y="82"/>
                  <a:pt x="70" y="82"/>
                  <a:pt x="69" y="82"/>
                </a:cubicBezTo>
                <a:cubicBezTo>
                  <a:pt x="69" y="79"/>
                  <a:pt x="61" y="73"/>
                  <a:pt x="66" y="72"/>
                </a:cubicBezTo>
                <a:cubicBezTo>
                  <a:pt x="71" y="78"/>
                  <a:pt x="71" y="79"/>
                  <a:pt x="74" y="77"/>
                </a:cubicBezTo>
                <a:cubicBezTo>
                  <a:pt x="81" y="82"/>
                  <a:pt x="81" y="82"/>
                  <a:pt x="85" y="79"/>
                </a:cubicBezTo>
                <a:cubicBezTo>
                  <a:pt x="86" y="80"/>
                  <a:pt x="86" y="80"/>
                  <a:pt x="90" y="86"/>
                </a:cubicBezTo>
                <a:cubicBezTo>
                  <a:pt x="90" y="86"/>
                  <a:pt x="90" y="87"/>
                  <a:pt x="91" y="87"/>
                </a:cubicBezTo>
                <a:cubicBezTo>
                  <a:pt x="91" y="86"/>
                  <a:pt x="91" y="86"/>
                  <a:pt x="92" y="85"/>
                </a:cubicBezTo>
                <a:cubicBezTo>
                  <a:pt x="92" y="85"/>
                  <a:pt x="92" y="85"/>
                  <a:pt x="95" y="106"/>
                </a:cubicBezTo>
                <a:cubicBezTo>
                  <a:pt x="95" y="106"/>
                  <a:pt x="95" y="106"/>
                  <a:pt x="95" y="106"/>
                </a:cubicBezTo>
                <a:cubicBezTo>
                  <a:pt x="100" y="100"/>
                  <a:pt x="100" y="99"/>
                  <a:pt x="100" y="96"/>
                </a:cubicBezTo>
                <a:cubicBezTo>
                  <a:pt x="100" y="94"/>
                  <a:pt x="106" y="85"/>
                  <a:pt x="106" y="84"/>
                </a:cubicBezTo>
                <a:cubicBezTo>
                  <a:pt x="107" y="83"/>
                  <a:pt x="109" y="83"/>
                  <a:pt x="110" y="82"/>
                </a:cubicBezTo>
                <a:cubicBezTo>
                  <a:pt x="111" y="83"/>
                  <a:pt x="112" y="87"/>
                  <a:pt x="112" y="87"/>
                </a:cubicBezTo>
                <a:cubicBezTo>
                  <a:pt x="113" y="90"/>
                  <a:pt x="112" y="93"/>
                  <a:pt x="112" y="95"/>
                </a:cubicBezTo>
                <a:cubicBezTo>
                  <a:pt x="113" y="93"/>
                  <a:pt x="113" y="91"/>
                  <a:pt x="115" y="89"/>
                </a:cubicBezTo>
                <a:cubicBezTo>
                  <a:pt x="116" y="92"/>
                  <a:pt x="114" y="96"/>
                  <a:pt x="115" y="99"/>
                </a:cubicBezTo>
                <a:cubicBezTo>
                  <a:pt x="115" y="98"/>
                  <a:pt x="115" y="98"/>
                  <a:pt x="116" y="94"/>
                </a:cubicBezTo>
                <a:cubicBezTo>
                  <a:pt x="118" y="95"/>
                  <a:pt x="118" y="98"/>
                  <a:pt x="118" y="103"/>
                </a:cubicBezTo>
                <a:cubicBezTo>
                  <a:pt x="122" y="95"/>
                  <a:pt x="124" y="92"/>
                  <a:pt x="122" y="86"/>
                </a:cubicBezTo>
                <a:cubicBezTo>
                  <a:pt x="120" y="83"/>
                  <a:pt x="122" y="80"/>
                  <a:pt x="123" y="79"/>
                </a:cubicBezTo>
                <a:cubicBezTo>
                  <a:pt x="124" y="81"/>
                  <a:pt x="122" y="84"/>
                  <a:pt x="123" y="86"/>
                </a:cubicBezTo>
                <a:cubicBezTo>
                  <a:pt x="125" y="84"/>
                  <a:pt x="123" y="81"/>
                  <a:pt x="124" y="79"/>
                </a:cubicBezTo>
                <a:cubicBezTo>
                  <a:pt x="131" y="77"/>
                  <a:pt x="128" y="56"/>
                  <a:pt x="126" y="53"/>
                </a:cubicBezTo>
                <a:cubicBezTo>
                  <a:pt x="126" y="53"/>
                  <a:pt x="126" y="53"/>
                  <a:pt x="125" y="53"/>
                </a:cubicBezTo>
                <a:cubicBezTo>
                  <a:pt x="125" y="53"/>
                  <a:pt x="125" y="53"/>
                  <a:pt x="125" y="53"/>
                </a:cubicBezTo>
                <a:cubicBezTo>
                  <a:pt x="124" y="52"/>
                  <a:pt x="124" y="52"/>
                  <a:pt x="124" y="48"/>
                </a:cubicBezTo>
                <a:cubicBezTo>
                  <a:pt x="125" y="48"/>
                  <a:pt x="125" y="49"/>
                  <a:pt x="125" y="50"/>
                </a:cubicBezTo>
                <a:cubicBezTo>
                  <a:pt x="125" y="50"/>
                  <a:pt x="125" y="50"/>
                  <a:pt x="126" y="48"/>
                </a:cubicBezTo>
                <a:cubicBezTo>
                  <a:pt x="126" y="49"/>
                  <a:pt x="126" y="49"/>
                  <a:pt x="127" y="52"/>
                </a:cubicBezTo>
                <a:cubicBezTo>
                  <a:pt x="127" y="52"/>
                  <a:pt x="127" y="52"/>
                  <a:pt x="127" y="52"/>
                </a:cubicBezTo>
                <a:cubicBezTo>
                  <a:pt x="128" y="53"/>
                  <a:pt x="128" y="55"/>
                  <a:pt x="129" y="56"/>
                </a:cubicBezTo>
                <a:cubicBezTo>
                  <a:pt x="129" y="56"/>
                  <a:pt x="130" y="55"/>
                  <a:pt x="127" y="49"/>
                </a:cubicBezTo>
                <a:cubicBezTo>
                  <a:pt x="127" y="49"/>
                  <a:pt x="127" y="49"/>
                  <a:pt x="126" y="42"/>
                </a:cubicBezTo>
                <a:cubicBezTo>
                  <a:pt x="126" y="42"/>
                  <a:pt x="127" y="42"/>
                  <a:pt x="127" y="42"/>
                </a:cubicBezTo>
                <a:cubicBezTo>
                  <a:pt x="126" y="37"/>
                  <a:pt x="124" y="31"/>
                  <a:pt x="122" y="27"/>
                </a:cubicBezTo>
                <a:cubicBezTo>
                  <a:pt x="121" y="27"/>
                  <a:pt x="121" y="26"/>
                  <a:pt x="121" y="26"/>
                </a:cubicBezTo>
                <a:cubicBezTo>
                  <a:pt x="121" y="26"/>
                  <a:pt x="121" y="26"/>
                  <a:pt x="121" y="26"/>
                </a:cubicBezTo>
                <a:cubicBezTo>
                  <a:pt x="120" y="26"/>
                  <a:pt x="120" y="26"/>
                  <a:pt x="120" y="26"/>
                </a:cubicBezTo>
                <a:cubicBezTo>
                  <a:pt x="120" y="26"/>
                  <a:pt x="120" y="26"/>
                  <a:pt x="120" y="26"/>
                </a:cubicBezTo>
                <a:cubicBezTo>
                  <a:pt x="116" y="22"/>
                  <a:pt x="116" y="16"/>
                  <a:pt x="113" y="11"/>
                </a:cubicBezTo>
                <a:cubicBezTo>
                  <a:pt x="113" y="11"/>
                  <a:pt x="114" y="12"/>
                  <a:pt x="114" y="12"/>
                </a:cubicBezTo>
                <a:cubicBezTo>
                  <a:pt x="114" y="12"/>
                  <a:pt x="114" y="11"/>
                  <a:pt x="112" y="10"/>
                </a:cubicBezTo>
                <a:cubicBezTo>
                  <a:pt x="115" y="13"/>
                  <a:pt x="121" y="21"/>
                  <a:pt x="124" y="27"/>
                </a:cubicBezTo>
                <a:cubicBezTo>
                  <a:pt x="122" y="23"/>
                  <a:pt x="120" y="21"/>
                  <a:pt x="118" y="17"/>
                </a:cubicBezTo>
                <a:cubicBezTo>
                  <a:pt x="118" y="17"/>
                  <a:pt x="118" y="17"/>
                  <a:pt x="118" y="17"/>
                </a:cubicBezTo>
                <a:cubicBezTo>
                  <a:pt x="115" y="13"/>
                  <a:pt x="112" y="10"/>
                  <a:pt x="112" y="10"/>
                </a:cubicBezTo>
                <a:moveTo>
                  <a:pt x="89" y="5"/>
                </a:moveTo>
                <a:cubicBezTo>
                  <a:pt x="89" y="5"/>
                  <a:pt x="89" y="5"/>
                  <a:pt x="89" y="5"/>
                </a:cubicBezTo>
                <a:cubicBezTo>
                  <a:pt x="89" y="5"/>
                  <a:pt x="89" y="5"/>
                  <a:pt x="90" y="5"/>
                </a:cubicBezTo>
                <a:cubicBezTo>
                  <a:pt x="89" y="5"/>
                  <a:pt x="89" y="5"/>
                  <a:pt x="89" y="5"/>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35" name="Freeform 39"/>
          <p:cNvSpPr/>
          <p:nvPr/>
        </p:nvSpPr>
        <p:spPr bwMode="auto">
          <a:xfrm>
            <a:off x="7161631" y="3070685"/>
            <a:ext cx="90428" cy="49349"/>
          </a:xfrm>
          <a:custGeom>
            <a:avLst/>
            <a:gdLst>
              <a:gd name="T0" fmla="*/ 10 w 10"/>
              <a:gd name="T1" fmla="*/ 1 h 8"/>
              <a:gd name="T2" fmla="*/ 9 w 10"/>
              <a:gd name="T3" fmla="*/ 2 h 8"/>
              <a:gd name="T4" fmla="*/ 9 w 10"/>
              <a:gd name="T5" fmla="*/ 3 h 8"/>
              <a:gd name="T6" fmla="*/ 4 w 10"/>
              <a:gd name="T7" fmla="*/ 3 h 8"/>
              <a:gd name="T8" fmla="*/ 4 w 10"/>
              <a:gd name="T9" fmla="*/ 6 h 8"/>
              <a:gd name="T10" fmla="*/ 4 w 10"/>
              <a:gd name="T11" fmla="*/ 8 h 8"/>
              <a:gd name="T12" fmla="*/ 3 w 10"/>
              <a:gd name="T13" fmla="*/ 8 h 8"/>
              <a:gd name="T14" fmla="*/ 3 w 10"/>
              <a:gd name="T15" fmla="*/ 8 h 8"/>
              <a:gd name="T16" fmla="*/ 1 w 10"/>
              <a:gd name="T17" fmla="*/ 7 h 8"/>
              <a:gd name="T18" fmla="*/ 0 w 10"/>
              <a:gd name="T19" fmla="*/ 7 h 8"/>
              <a:gd name="T20" fmla="*/ 0 w 10"/>
              <a:gd name="T21" fmla="*/ 5 h 8"/>
              <a:gd name="T22" fmla="*/ 0 w 10"/>
              <a:gd name="T23" fmla="*/ 5 h 8"/>
              <a:gd name="T24" fmla="*/ 2 w 10"/>
              <a:gd name="T25" fmla="*/ 3 h 8"/>
              <a:gd name="T26" fmla="*/ 3 w 10"/>
              <a:gd name="T27" fmla="*/ 2 h 8"/>
              <a:gd name="T28" fmla="*/ 3 w 10"/>
              <a:gd name="T29" fmla="*/ 1 h 8"/>
              <a:gd name="T30" fmla="*/ 4 w 10"/>
              <a:gd name="T31" fmla="*/ 1 h 8"/>
              <a:gd name="T32" fmla="*/ 6 w 10"/>
              <a:gd name="T33" fmla="*/ 1 h 8"/>
              <a:gd name="T34" fmla="*/ 7 w 10"/>
              <a:gd name="T35" fmla="*/ 1 h 8"/>
              <a:gd name="T36" fmla="*/ 8 w 10"/>
              <a:gd name="T37" fmla="*/ 0 h 8"/>
              <a:gd name="T38" fmla="*/ 9 w 10"/>
              <a:gd name="T39" fmla="*/ 0 h 8"/>
              <a:gd name="T40" fmla="*/ 10 w 10"/>
              <a:gd name="T4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8">
                <a:moveTo>
                  <a:pt x="10" y="1"/>
                </a:moveTo>
                <a:cubicBezTo>
                  <a:pt x="10" y="1"/>
                  <a:pt x="10" y="2"/>
                  <a:pt x="9" y="2"/>
                </a:cubicBezTo>
                <a:cubicBezTo>
                  <a:pt x="9" y="3"/>
                  <a:pt x="9" y="3"/>
                  <a:pt x="9" y="3"/>
                </a:cubicBezTo>
                <a:cubicBezTo>
                  <a:pt x="9" y="3"/>
                  <a:pt x="6" y="2"/>
                  <a:pt x="4" y="3"/>
                </a:cubicBezTo>
                <a:cubicBezTo>
                  <a:pt x="4" y="4"/>
                  <a:pt x="2" y="5"/>
                  <a:pt x="4" y="6"/>
                </a:cubicBezTo>
                <a:cubicBezTo>
                  <a:pt x="4" y="6"/>
                  <a:pt x="5" y="8"/>
                  <a:pt x="4" y="8"/>
                </a:cubicBezTo>
                <a:cubicBezTo>
                  <a:pt x="4" y="8"/>
                  <a:pt x="3" y="8"/>
                  <a:pt x="3" y="8"/>
                </a:cubicBezTo>
                <a:cubicBezTo>
                  <a:pt x="3" y="8"/>
                  <a:pt x="3" y="8"/>
                  <a:pt x="3" y="8"/>
                </a:cubicBezTo>
                <a:cubicBezTo>
                  <a:pt x="2" y="8"/>
                  <a:pt x="2" y="7"/>
                  <a:pt x="1" y="7"/>
                </a:cubicBezTo>
                <a:cubicBezTo>
                  <a:pt x="1" y="7"/>
                  <a:pt x="0" y="7"/>
                  <a:pt x="0" y="7"/>
                </a:cubicBezTo>
                <a:cubicBezTo>
                  <a:pt x="0" y="6"/>
                  <a:pt x="0" y="5"/>
                  <a:pt x="0" y="5"/>
                </a:cubicBezTo>
                <a:cubicBezTo>
                  <a:pt x="0" y="5"/>
                  <a:pt x="0" y="5"/>
                  <a:pt x="0" y="5"/>
                </a:cubicBezTo>
                <a:cubicBezTo>
                  <a:pt x="1" y="4"/>
                  <a:pt x="1" y="4"/>
                  <a:pt x="2" y="3"/>
                </a:cubicBezTo>
                <a:cubicBezTo>
                  <a:pt x="2" y="3"/>
                  <a:pt x="2" y="3"/>
                  <a:pt x="3" y="2"/>
                </a:cubicBezTo>
                <a:cubicBezTo>
                  <a:pt x="3" y="2"/>
                  <a:pt x="3" y="2"/>
                  <a:pt x="3" y="1"/>
                </a:cubicBezTo>
                <a:cubicBezTo>
                  <a:pt x="3" y="1"/>
                  <a:pt x="4" y="1"/>
                  <a:pt x="4" y="1"/>
                </a:cubicBezTo>
                <a:cubicBezTo>
                  <a:pt x="5" y="1"/>
                  <a:pt x="5" y="1"/>
                  <a:pt x="6" y="1"/>
                </a:cubicBezTo>
                <a:cubicBezTo>
                  <a:pt x="7" y="1"/>
                  <a:pt x="7" y="1"/>
                  <a:pt x="7" y="1"/>
                </a:cubicBezTo>
                <a:cubicBezTo>
                  <a:pt x="8" y="1"/>
                  <a:pt x="8" y="1"/>
                  <a:pt x="8" y="0"/>
                </a:cubicBezTo>
                <a:cubicBezTo>
                  <a:pt x="8" y="0"/>
                  <a:pt x="8" y="0"/>
                  <a:pt x="9" y="0"/>
                </a:cubicBezTo>
                <a:cubicBezTo>
                  <a:pt x="9" y="0"/>
                  <a:pt x="10" y="0"/>
                  <a:pt x="10" y="1"/>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36" name="Freeform 40"/>
          <p:cNvSpPr/>
          <p:nvPr/>
        </p:nvSpPr>
        <p:spPr bwMode="auto">
          <a:xfrm>
            <a:off x="7657931" y="3175189"/>
            <a:ext cx="44163" cy="60961"/>
          </a:xfrm>
          <a:custGeom>
            <a:avLst/>
            <a:gdLst>
              <a:gd name="T0" fmla="*/ 3 w 5"/>
              <a:gd name="T1" fmla="*/ 6 h 10"/>
              <a:gd name="T2" fmla="*/ 5 w 5"/>
              <a:gd name="T3" fmla="*/ 10 h 10"/>
              <a:gd name="T4" fmla="*/ 4 w 5"/>
              <a:gd name="T5" fmla="*/ 9 h 10"/>
              <a:gd name="T6" fmla="*/ 1 w 5"/>
              <a:gd name="T7" fmla="*/ 2 h 10"/>
              <a:gd name="T8" fmla="*/ 0 w 5"/>
              <a:gd name="T9" fmla="*/ 0 h 10"/>
              <a:gd name="T10" fmla="*/ 1 w 5"/>
              <a:gd name="T11" fmla="*/ 1 h 10"/>
              <a:gd name="T12" fmla="*/ 1 w 5"/>
              <a:gd name="T13" fmla="*/ 3 h 10"/>
              <a:gd name="T14" fmla="*/ 3 w 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0">
                <a:moveTo>
                  <a:pt x="3" y="6"/>
                </a:moveTo>
                <a:cubicBezTo>
                  <a:pt x="5" y="10"/>
                  <a:pt x="5" y="10"/>
                  <a:pt x="5" y="10"/>
                </a:cubicBezTo>
                <a:cubicBezTo>
                  <a:pt x="5" y="10"/>
                  <a:pt x="5" y="10"/>
                  <a:pt x="4" y="9"/>
                </a:cubicBezTo>
                <a:cubicBezTo>
                  <a:pt x="2" y="5"/>
                  <a:pt x="2" y="4"/>
                  <a:pt x="1" y="2"/>
                </a:cubicBezTo>
                <a:cubicBezTo>
                  <a:pt x="0" y="1"/>
                  <a:pt x="0" y="1"/>
                  <a:pt x="0" y="0"/>
                </a:cubicBezTo>
                <a:cubicBezTo>
                  <a:pt x="0" y="0"/>
                  <a:pt x="1" y="1"/>
                  <a:pt x="1" y="1"/>
                </a:cubicBezTo>
                <a:cubicBezTo>
                  <a:pt x="1" y="2"/>
                  <a:pt x="1" y="2"/>
                  <a:pt x="1" y="3"/>
                </a:cubicBezTo>
                <a:cubicBezTo>
                  <a:pt x="2" y="4"/>
                  <a:pt x="3" y="6"/>
                  <a:pt x="3" y="6"/>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37" name="Freeform 41"/>
          <p:cNvSpPr/>
          <p:nvPr/>
        </p:nvSpPr>
        <p:spPr bwMode="auto">
          <a:xfrm>
            <a:off x="7710504" y="3247762"/>
            <a:ext cx="10515" cy="24675"/>
          </a:xfrm>
          <a:custGeom>
            <a:avLst/>
            <a:gdLst>
              <a:gd name="T0" fmla="*/ 1 w 1"/>
              <a:gd name="T1" fmla="*/ 1 h 4"/>
              <a:gd name="T2" fmla="*/ 1 w 1"/>
              <a:gd name="T3" fmla="*/ 4 h 4"/>
              <a:gd name="T4" fmla="*/ 1 w 1"/>
              <a:gd name="T5" fmla="*/ 4 h 4"/>
              <a:gd name="T6" fmla="*/ 1 w 1"/>
              <a:gd name="T7" fmla="*/ 3 h 4"/>
              <a:gd name="T8" fmla="*/ 0 w 1"/>
              <a:gd name="T9" fmla="*/ 2 h 4"/>
              <a:gd name="T10" fmla="*/ 0 w 1"/>
              <a:gd name="T11" fmla="*/ 0 h 4"/>
              <a:gd name="T12" fmla="*/ 0 w 1"/>
              <a:gd name="T13" fmla="*/ 0 h 4"/>
              <a:gd name="T14" fmla="*/ 0 w 1"/>
              <a:gd name="T15" fmla="*/ 0 h 4"/>
              <a:gd name="T16" fmla="*/ 0 w 1"/>
              <a:gd name="T17" fmla="*/ 0 h 4"/>
              <a:gd name="T18" fmla="*/ 0 w 1"/>
              <a:gd name="T19" fmla="*/ 0 h 4"/>
              <a:gd name="T20" fmla="*/ 1 w 1"/>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4">
                <a:moveTo>
                  <a:pt x="1" y="1"/>
                </a:moveTo>
                <a:cubicBezTo>
                  <a:pt x="1" y="2"/>
                  <a:pt x="1" y="4"/>
                  <a:pt x="1" y="4"/>
                </a:cubicBezTo>
                <a:cubicBezTo>
                  <a:pt x="1" y="4"/>
                  <a:pt x="1" y="4"/>
                  <a:pt x="1" y="4"/>
                </a:cubicBezTo>
                <a:cubicBezTo>
                  <a:pt x="1" y="4"/>
                  <a:pt x="1" y="3"/>
                  <a:pt x="1" y="3"/>
                </a:cubicBezTo>
                <a:cubicBezTo>
                  <a:pt x="1" y="3"/>
                  <a:pt x="1" y="2"/>
                  <a:pt x="0" y="2"/>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1"/>
                  <a:pt x="1" y="1"/>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38" name="Freeform 42"/>
          <p:cNvSpPr/>
          <p:nvPr/>
        </p:nvSpPr>
        <p:spPr bwMode="auto">
          <a:xfrm>
            <a:off x="7721019" y="3272437"/>
            <a:ext cx="25236" cy="108859"/>
          </a:xfrm>
          <a:custGeom>
            <a:avLst/>
            <a:gdLst>
              <a:gd name="T0" fmla="*/ 2 w 3"/>
              <a:gd name="T1" fmla="*/ 4 h 18"/>
              <a:gd name="T2" fmla="*/ 3 w 3"/>
              <a:gd name="T3" fmla="*/ 9 h 18"/>
              <a:gd name="T4" fmla="*/ 3 w 3"/>
              <a:gd name="T5" fmla="*/ 14 h 18"/>
              <a:gd name="T6" fmla="*/ 3 w 3"/>
              <a:gd name="T7" fmla="*/ 13 h 18"/>
              <a:gd name="T8" fmla="*/ 3 w 3"/>
              <a:gd name="T9" fmla="*/ 15 h 18"/>
              <a:gd name="T10" fmla="*/ 3 w 3"/>
              <a:gd name="T11" fmla="*/ 15 h 18"/>
              <a:gd name="T12" fmla="*/ 2 w 3"/>
              <a:gd name="T13" fmla="*/ 15 h 18"/>
              <a:gd name="T14" fmla="*/ 3 w 3"/>
              <a:gd name="T15" fmla="*/ 18 h 18"/>
              <a:gd name="T16" fmla="*/ 2 w 3"/>
              <a:gd name="T17" fmla="*/ 15 h 18"/>
              <a:gd name="T18" fmla="*/ 2 w 3"/>
              <a:gd name="T19" fmla="*/ 14 h 18"/>
              <a:gd name="T20" fmla="*/ 2 w 3"/>
              <a:gd name="T21" fmla="*/ 12 h 18"/>
              <a:gd name="T22" fmla="*/ 2 w 3"/>
              <a:gd name="T23" fmla="*/ 11 h 18"/>
              <a:gd name="T24" fmla="*/ 2 w 3"/>
              <a:gd name="T25" fmla="*/ 11 h 18"/>
              <a:gd name="T26" fmla="*/ 2 w 3"/>
              <a:gd name="T27" fmla="*/ 11 h 18"/>
              <a:gd name="T28" fmla="*/ 2 w 3"/>
              <a:gd name="T29" fmla="*/ 10 h 18"/>
              <a:gd name="T30" fmla="*/ 2 w 3"/>
              <a:gd name="T31" fmla="*/ 6 h 18"/>
              <a:gd name="T32" fmla="*/ 1 w 3"/>
              <a:gd name="T33" fmla="*/ 3 h 18"/>
              <a:gd name="T34" fmla="*/ 0 w 3"/>
              <a:gd name="T35" fmla="*/ 0 h 18"/>
              <a:gd name="T36" fmla="*/ 2 w 3"/>
              <a:gd name="T3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18">
                <a:moveTo>
                  <a:pt x="2" y="4"/>
                </a:moveTo>
                <a:cubicBezTo>
                  <a:pt x="2" y="6"/>
                  <a:pt x="3" y="7"/>
                  <a:pt x="3" y="9"/>
                </a:cubicBezTo>
                <a:cubicBezTo>
                  <a:pt x="3" y="9"/>
                  <a:pt x="3" y="14"/>
                  <a:pt x="3" y="14"/>
                </a:cubicBezTo>
                <a:cubicBezTo>
                  <a:pt x="3" y="14"/>
                  <a:pt x="3" y="13"/>
                  <a:pt x="3" y="13"/>
                </a:cubicBezTo>
                <a:cubicBezTo>
                  <a:pt x="3" y="15"/>
                  <a:pt x="3" y="15"/>
                  <a:pt x="3" y="15"/>
                </a:cubicBezTo>
                <a:cubicBezTo>
                  <a:pt x="3" y="15"/>
                  <a:pt x="3" y="15"/>
                  <a:pt x="3" y="15"/>
                </a:cubicBezTo>
                <a:cubicBezTo>
                  <a:pt x="3" y="15"/>
                  <a:pt x="3" y="15"/>
                  <a:pt x="2" y="15"/>
                </a:cubicBezTo>
                <a:cubicBezTo>
                  <a:pt x="2" y="16"/>
                  <a:pt x="3" y="17"/>
                  <a:pt x="3" y="18"/>
                </a:cubicBezTo>
                <a:cubicBezTo>
                  <a:pt x="2" y="18"/>
                  <a:pt x="2" y="15"/>
                  <a:pt x="2" y="15"/>
                </a:cubicBezTo>
                <a:cubicBezTo>
                  <a:pt x="1" y="14"/>
                  <a:pt x="2" y="14"/>
                  <a:pt x="2" y="14"/>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0"/>
                </a:cubicBezTo>
                <a:cubicBezTo>
                  <a:pt x="2" y="7"/>
                  <a:pt x="2" y="7"/>
                  <a:pt x="2" y="6"/>
                </a:cubicBezTo>
                <a:cubicBezTo>
                  <a:pt x="1" y="5"/>
                  <a:pt x="1" y="4"/>
                  <a:pt x="1" y="3"/>
                </a:cubicBezTo>
                <a:cubicBezTo>
                  <a:pt x="0" y="1"/>
                  <a:pt x="0" y="1"/>
                  <a:pt x="0" y="0"/>
                </a:cubicBezTo>
                <a:cubicBezTo>
                  <a:pt x="1" y="1"/>
                  <a:pt x="2" y="4"/>
                  <a:pt x="2" y="4"/>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39" name="Freeform 43"/>
          <p:cNvSpPr/>
          <p:nvPr/>
        </p:nvSpPr>
        <p:spPr bwMode="auto">
          <a:xfrm>
            <a:off x="7721019" y="3455320"/>
            <a:ext cx="8412" cy="30481"/>
          </a:xfrm>
          <a:custGeom>
            <a:avLst/>
            <a:gdLst>
              <a:gd name="T0" fmla="*/ 1 w 1"/>
              <a:gd name="T1" fmla="*/ 1 h 5"/>
              <a:gd name="T2" fmla="*/ 0 w 1"/>
              <a:gd name="T3" fmla="*/ 5 h 5"/>
              <a:gd name="T4" fmla="*/ 1 w 1"/>
              <a:gd name="T5" fmla="*/ 0 h 5"/>
              <a:gd name="T6" fmla="*/ 1 w 1"/>
              <a:gd name="T7" fmla="*/ 1 h 5"/>
            </a:gdLst>
            <a:ahLst/>
            <a:cxnLst>
              <a:cxn ang="0">
                <a:pos x="T0" y="T1"/>
              </a:cxn>
              <a:cxn ang="0">
                <a:pos x="T2" y="T3"/>
              </a:cxn>
              <a:cxn ang="0">
                <a:pos x="T4" y="T5"/>
              </a:cxn>
              <a:cxn ang="0">
                <a:pos x="T6" y="T7"/>
              </a:cxn>
            </a:cxnLst>
            <a:rect l="0" t="0" r="r" b="b"/>
            <a:pathLst>
              <a:path w="1" h="5">
                <a:moveTo>
                  <a:pt x="1" y="1"/>
                </a:moveTo>
                <a:cubicBezTo>
                  <a:pt x="1" y="3"/>
                  <a:pt x="1" y="5"/>
                  <a:pt x="0" y="5"/>
                </a:cubicBezTo>
                <a:cubicBezTo>
                  <a:pt x="0" y="5"/>
                  <a:pt x="0" y="1"/>
                  <a:pt x="1" y="0"/>
                </a:cubicBezTo>
                <a:cubicBezTo>
                  <a:pt x="1" y="0"/>
                  <a:pt x="1" y="0"/>
                  <a:pt x="1" y="1"/>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40" name="Freeform 44"/>
          <p:cNvSpPr/>
          <p:nvPr/>
        </p:nvSpPr>
        <p:spPr bwMode="auto">
          <a:xfrm>
            <a:off x="7409781" y="3752867"/>
            <a:ext cx="248150" cy="177077"/>
          </a:xfrm>
          <a:custGeom>
            <a:avLst/>
            <a:gdLst>
              <a:gd name="T0" fmla="*/ 22 w 28"/>
              <a:gd name="T1" fmla="*/ 8 h 29"/>
              <a:gd name="T2" fmla="*/ 12 w 28"/>
              <a:gd name="T3" fmla="*/ 20 h 29"/>
              <a:gd name="T4" fmla="*/ 7 w 28"/>
              <a:gd name="T5" fmla="*/ 24 h 29"/>
              <a:gd name="T6" fmla="*/ 5 w 28"/>
              <a:gd name="T7" fmla="*/ 25 h 29"/>
              <a:gd name="T8" fmla="*/ 3 w 28"/>
              <a:gd name="T9" fmla="*/ 27 h 29"/>
              <a:gd name="T10" fmla="*/ 0 w 28"/>
              <a:gd name="T11" fmla="*/ 29 h 29"/>
              <a:gd name="T12" fmla="*/ 1 w 28"/>
              <a:gd name="T13" fmla="*/ 29 h 29"/>
              <a:gd name="T14" fmla="*/ 6 w 28"/>
              <a:gd name="T15" fmla="*/ 24 h 29"/>
              <a:gd name="T16" fmla="*/ 12 w 28"/>
              <a:gd name="T17" fmla="*/ 18 h 29"/>
              <a:gd name="T18" fmla="*/ 18 w 28"/>
              <a:gd name="T19" fmla="*/ 12 h 29"/>
              <a:gd name="T20" fmla="*/ 24 w 28"/>
              <a:gd name="T21" fmla="*/ 4 h 29"/>
              <a:gd name="T22" fmla="*/ 24 w 28"/>
              <a:gd name="T23" fmla="*/ 5 h 29"/>
              <a:gd name="T24" fmla="*/ 27 w 28"/>
              <a:gd name="T25" fmla="*/ 1 h 29"/>
              <a:gd name="T26" fmla="*/ 26 w 28"/>
              <a:gd name="T27" fmla="*/ 2 h 29"/>
              <a:gd name="T28" fmla="*/ 28 w 28"/>
              <a:gd name="T29" fmla="*/ 0 h 29"/>
              <a:gd name="T30" fmla="*/ 27 w 28"/>
              <a:gd name="T31" fmla="*/ 1 h 29"/>
              <a:gd name="T32" fmla="*/ 28 w 28"/>
              <a:gd name="T33" fmla="*/ 0 h 29"/>
              <a:gd name="T34" fmla="*/ 22 w 28"/>
              <a:gd name="T35"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9">
                <a:moveTo>
                  <a:pt x="22" y="8"/>
                </a:moveTo>
                <a:cubicBezTo>
                  <a:pt x="16" y="16"/>
                  <a:pt x="16" y="16"/>
                  <a:pt x="12" y="20"/>
                </a:cubicBezTo>
                <a:cubicBezTo>
                  <a:pt x="7" y="24"/>
                  <a:pt x="7" y="24"/>
                  <a:pt x="7" y="24"/>
                </a:cubicBezTo>
                <a:cubicBezTo>
                  <a:pt x="6" y="24"/>
                  <a:pt x="6" y="25"/>
                  <a:pt x="5" y="25"/>
                </a:cubicBezTo>
                <a:cubicBezTo>
                  <a:pt x="3" y="27"/>
                  <a:pt x="3" y="27"/>
                  <a:pt x="3" y="27"/>
                </a:cubicBezTo>
                <a:cubicBezTo>
                  <a:pt x="2" y="27"/>
                  <a:pt x="2" y="28"/>
                  <a:pt x="0" y="29"/>
                </a:cubicBezTo>
                <a:cubicBezTo>
                  <a:pt x="1" y="29"/>
                  <a:pt x="1" y="29"/>
                  <a:pt x="1" y="29"/>
                </a:cubicBezTo>
                <a:cubicBezTo>
                  <a:pt x="2" y="27"/>
                  <a:pt x="5" y="26"/>
                  <a:pt x="6" y="24"/>
                </a:cubicBezTo>
                <a:cubicBezTo>
                  <a:pt x="8" y="22"/>
                  <a:pt x="10" y="19"/>
                  <a:pt x="12" y="18"/>
                </a:cubicBezTo>
                <a:cubicBezTo>
                  <a:pt x="14" y="16"/>
                  <a:pt x="16" y="14"/>
                  <a:pt x="18" y="12"/>
                </a:cubicBezTo>
                <a:cubicBezTo>
                  <a:pt x="20" y="10"/>
                  <a:pt x="22" y="7"/>
                  <a:pt x="24" y="4"/>
                </a:cubicBezTo>
                <a:cubicBezTo>
                  <a:pt x="24" y="4"/>
                  <a:pt x="24" y="4"/>
                  <a:pt x="24" y="5"/>
                </a:cubicBezTo>
                <a:cubicBezTo>
                  <a:pt x="24" y="5"/>
                  <a:pt x="25" y="3"/>
                  <a:pt x="27" y="1"/>
                </a:cubicBezTo>
                <a:cubicBezTo>
                  <a:pt x="27" y="1"/>
                  <a:pt x="27" y="1"/>
                  <a:pt x="26" y="2"/>
                </a:cubicBezTo>
                <a:cubicBezTo>
                  <a:pt x="27" y="1"/>
                  <a:pt x="27" y="1"/>
                  <a:pt x="28" y="0"/>
                </a:cubicBezTo>
                <a:cubicBezTo>
                  <a:pt x="27" y="0"/>
                  <a:pt x="27" y="0"/>
                  <a:pt x="27" y="1"/>
                </a:cubicBezTo>
                <a:cubicBezTo>
                  <a:pt x="27" y="0"/>
                  <a:pt x="27" y="0"/>
                  <a:pt x="28" y="0"/>
                </a:cubicBezTo>
                <a:cubicBezTo>
                  <a:pt x="26" y="2"/>
                  <a:pt x="24" y="6"/>
                  <a:pt x="22" y="8"/>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41" name="Freeform 45"/>
          <p:cNvSpPr/>
          <p:nvPr/>
        </p:nvSpPr>
        <p:spPr bwMode="auto">
          <a:xfrm>
            <a:off x="7561194" y="3668683"/>
            <a:ext cx="44163" cy="84184"/>
          </a:xfrm>
          <a:custGeom>
            <a:avLst/>
            <a:gdLst>
              <a:gd name="T0" fmla="*/ 5 w 5"/>
              <a:gd name="T1" fmla="*/ 10 h 14"/>
              <a:gd name="T2" fmla="*/ 2 w 5"/>
              <a:gd name="T3" fmla="*/ 14 h 14"/>
              <a:gd name="T4" fmla="*/ 2 w 5"/>
              <a:gd name="T5" fmla="*/ 14 h 14"/>
              <a:gd name="T6" fmla="*/ 2 w 5"/>
              <a:gd name="T7" fmla="*/ 13 h 14"/>
              <a:gd name="T8" fmla="*/ 1 w 5"/>
              <a:gd name="T9" fmla="*/ 13 h 14"/>
              <a:gd name="T10" fmla="*/ 1 w 5"/>
              <a:gd name="T11" fmla="*/ 13 h 14"/>
              <a:gd name="T12" fmla="*/ 2 w 5"/>
              <a:gd name="T13" fmla="*/ 8 h 14"/>
              <a:gd name="T14" fmla="*/ 2 w 5"/>
              <a:gd name="T15" fmla="*/ 4 h 14"/>
              <a:gd name="T16" fmla="*/ 0 w 5"/>
              <a:gd name="T17" fmla="*/ 2 h 14"/>
              <a:gd name="T18" fmla="*/ 1 w 5"/>
              <a:gd name="T19" fmla="*/ 0 h 14"/>
              <a:gd name="T20" fmla="*/ 3 w 5"/>
              <a:gd name="T21" fmla="*/ 3 h 14"/>
              <a:gd name="T22" fmla="*/ 3 w 5"/>
              <a:gd name="T23" fmla="*/ 3 h 14"/>
              <a:gd name="T24" fmla="*/ 4 w 5"/>
              <a:gd name="T25" fmla="*/ 7 h 14"/>
              <a:gd name="T26" fmla="*/ 5 w 5"/>
              <a:gd name="T27" fmla="*/ 8 h 14"/>
              <a:gd name="T28" fmla="*/ 5 w 5"/>
              <a:gd name="T29" fmla="*/ 9 h 14"/>
              <a:gd name="T30" fmla="*/ 5 w 5"/>
              <a:gd name="T31" fmla="*/ 9 h 14"/>
              <a:gd name="T32" fmla="*/ 5 w 5"/>
              <a:gd name="T3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14">
                <a:moveTo>
                  <a:pt x="5" y="10"/>
                </a:moveTo>
                <a:cubicBezTo>
                  <a:pt x="4" y="11"/>
                  <a:pt x="3" y="14"/>
                  <a:pt x="2" y="14"/>
                </a:cubicBezTo>
                <a:cubicBezTo>
                  <a:pt x="2" y="14"/>
                  <a:pt x="2" y="14"/>
                  <a:pt x="2" y="14"/>
                </a:cubicBezTo>
                <a:cubicBezTo>
                  <a:pt x="2" y="14"/>
                  <a:pt x="2" y="14"/>
                  <a:pt x="2" y="13"/>
                </a:cubicBezTo>
                <a:cubicBezTo>
                  <a:pt x="2" y="13"/>
                  <a:pt x="2" y="13"/>
                  <a:pt x="1" y="13"/>
                </a:cubicBezTo>
                <a:cubicBezTo>
                  <a:pt x="1" y="13"/>
                  <a:pt x="1" y="13"/>
                  <a:pt x="1" y="13"/>
                </a:cubicBezTo>
                <a:cubicBezTo>
                  <a:pt x="1" y="12"/>
                  <a:pt x="2" y="8"/>
                  <a:pt x="2" y="8"/>
                </a:cubicBezTo>
                <a:cubicBezTo>
                  <a:pt x="2" y="7"/>
                  <a:pt x="2" y="6"/>
                  <a:pt x="2" y="4"/>
                </a:cubicBezTo>
                <a:cubicBezTo>
                  <a:pt x="1" y="3"/>
                  <a:pt x="1" y="3"/>
                  <a:pt x="0" y="2"/>
                </a:cubicBezTo>
                <a:cubicBezTo>
                  <a:pt x="0" y="1"/>
                  <a:pt x="0" y="1"/>
                  <a:pt x="1" y="0"/>
                </a:cubicBezTo>
                <a:cubicBezTo>
                  <a:pt x="2" y="0"/>
                  <a:pt x="2" y="1"/>
                  <a:pt x="3" y="3"/>
                </a:cubicBezTo>
                <a:cubicBezTo>
                  <a:pt x="3" y="3"/>
                  <a:pt x="3" y="3"/>
                  <a:pt x="3" y="3"/>
                </a:cubicBezTo>
                <a:cubicBezTo>
                  <a:pt x="4" y="7"/>
                  <a:pt x="4" y="7"/>
                  <a:pt x="4" y="7"/>
                </a:cubicBezTo>
                <a:cubicBezTo>
                  <a:pt x="5" y="7"/>
                  <a:pt x="5" y="8"/>
                  <a:pt x="5" y="8"/>
                </a:cubicBezTo>
                <a:cubicBezTo>
                  <a:pt x="5" y="8"/>
                  <a:pt x="5" y="9"/>
                  <a:pt x="5" y="9"/>
                </a:cubicBezTo>
                <a:cubicBezTo>
                  <a:pt x="5" y="9"/>
                  <a:pt x="5" y="9"/>
                  <a:pt x="5" y="9"/>
                </a:cubicBezTo>
                <a:cubicBezTo>
                  <a:pt x="5" y="9"/>
                  <a:pt x="5" y="9"/>
                  <a:pt x="5" y="1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42" name="Freeform 46"/>
          <p:cNvSpPr/>
          <p:nvPr/>
        </p:nvSpPr>
        <p:spPr bwMode="auto">
          <a:xfrm>
            <a:off x="7596944" y="3625140"/>
            <a:ext cx="16824" cy="79830"/>
          </a:xfrm>
          <a:custGeom>
            <a:avLst/>
            <a:gdLst>
              <a:gd name="T0" fmla="*/ 2 w 2"/>
              <a:gd name="T1" fmla="*/ 12 h 13"/>
              <a:gd name="T2" fmla="*/ 0 w 2"/>
              <a:gd name="T3" fmla="*/ 11 h 13"/>
              <a:gd name="T4" fmla="*/ 0 w 2"/>
              <a:gd name="T5" fmla="*/ 5 h 13"/>
              <a:gd name="T6" fmla="*/ 0 w 2"/>
              <a:gd name="T7" fmla="*/ 3 h 13"/>
              <a:gd name="T8" fmla="*/ 0 w 2"/>
              <a:gd name="T9" fmla="*/ 3 h 13"/>
              <a:gd name="T10" fmla="*/ 0 w 2"/>
              <a:gd name="T11" fmla="*/ 0 h 13"/>
              <a:gd name="T12" fmla="*/ 2 w 2"/>
              <a:gd name="T13" fmla="*/ 5 h 13"/>
              <a:gd name="T14" fmla="*/ 2 w 2"/>
              <a:gd name="T15" fmla="*/ 7 h 13"/>
              <a:gd name="T16" fmla="*/ 2 w 2"/>
              <a:gd name="T17" fmla="*/ 9 h 13"/>
              <a:gd name="T18" fmla="*/ 2 w 2"/>
              <a:gd name="T19" fmla="*/ 11 h 13"/>
              <a:gd name="T20" fmla="*/ 2 w 2"/>
              <a:gd name="T2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3">
                <a:moveTo>
                  <a:pt x="2" y="12"/>
                </a:moveTo>
                <a:cubicBezTo>
                  <a:pt x="1" y="13"/>
                  <a:pt x="1" y="13"/>
                  <a:pt x="0" y="11"/>
                </a:cubicBezTo>
                <a:cubicBezTo>
                  <a:pt x="0" y="10"/>
                  <a:pt x="0" y="7"/>
                  <a:pt x="0" y="5"/>
                </a:cubicBezTo>
                <a:cubicBezTo>
                  <a:pt x="0" y="4"/>
                  <a:pt x="0" y="4"/>
                  <a:pt x="0" y="3"/>
                </a:cubicBezTo>
                <a:cubicBezTo>
                  <a:pt x="0" y="3"/>
                  <a:pt x="0" y="3"/>
                  <a:pt x="0" y="3"/>
                </a:cubicBezTo>
                <a:cubicBezTo>
                  <a:pt x="0" y="3"/>
                  <a:pt x="0" y="1"/>
                  <a:pt x="0" y="0"/>
                </a:cubicBezTo>
                <a:cubicBezTo>
                  <a:pt x="2" y="3"/>
                  <a:pt x="2" y="5"/>
                  <a:pt x="2" y="5"/>
                </a:cubicBezTo>
                <a:cubicBezTo>
                  <a:pt x="2" y="6"/>
                  <a:pt x="2" y="7"/>
                  <a:pt x="2" y="7"/>
                </a:cubicBezTo>
                <a:cubicBezTo>
                  <a:pt x="2" y="8"/>
                  <a:pt x="2" y="9"/>
                  <a:pt x="2" y="9"/>
                </a:cubicBezTo>
                <a:cubicBezTo>
                  <a:pt x="2" y="10"/>
                  <a:pt x="2" y="10"/>
                  <a:pt x="2" y="11"/>
                </a:cubicBezTo>
                <a:cubicBezTo>
                  <a:pt x="2" y="11"/>
                  <a:pt x="2" y="11"/>
                  <a:pt x="2" y="12"/>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43" name="Freeform 47"/>
          <p:cNvSpPr/>
          <p:nvPr/>
        </p:nvSpPr>
        <p:spPr bwMode="auto">
          <a:xfrm>
            <a:off x="7578018" y="3752867"/>
            <a:ext cx="18927" cy="13064"/>
          </a:xfrm>
          <a:custGeom>
            <a:avLst/>
            <a:gdLst>
              <a:gd name="T0" fmla="*/ 2 w 2"/>
              <a:gd name="T1" fmla="*/ 1 h 2"/>
              <a:gd name="T2" fmla="*/ 2 w 2"/>
              <a:gd name="T3" fmla="*/ 1 h 2"/>
              <a:gd name="T4" fmla="*/ 2 w 2"/>
              <a:gd name="T5" fmla="*/ 1 h 2"/>
              <a:gd name="T6" fmla="*/ 1 w 2"/>
              <a:gd name="T7" fmla="*/ 2 h 2"/>
              <a:gd name="T8" fmla="*/ 0 w 2"/>
              <a:gd name="T9" fmla="*/ 2 h 2"/>
              <a:gd name="T10" fmla="*/ 1 w 2"/>
              <a:gd name="T11" fmla="*/ 0 h 2"/>
              <a:gd name="T12" fmla="*/ 1 w 2"/>
              <a:gd name="T13" fmla="*/ 0 h 2"/>
              <a:gd name="T14" fmla="*/ 1 w 2"/>
              <a:gd name="T15" fmla="*/ 0 h 2"/>
              <a:gd name="T16" fmla="*/ 2 w 2"/>
              <a:gd name="T17" fmla="*/ 0 h 2"/>
              <a:gd name="T18" fmla="*/ 2 w 2"/>
              <a:gd name="T19" fmla="*/ 0 h 2"/>
              <a:gd name="T20" fmla="*/ 2 w 2"/>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2" y="1"/>
                </a:moveTo>
                <a:cubicBezTo>
                  <a:pt x="2" y="1"/>
                  <a:pt x="2" y="1"/>
                  <a:pt x="2" y="1"/>
                </a:cubicBezTo>
                <a:cubicBezTo>
                  <a:pt x="2" y="1"/>
                  <a:pt x="2" y="1"/>
                  <a:pt x="2" y="1"/>
                </a:cubicBezTo>
                <a:cubicBezTo>
                  <a:pt x="2" y="1"/>
                  <a:pt x="1" y="2"/>
                  <a:pt x="1" y="2"/>
                </a:cubicBezTo>
                <a:cubicBezTo>
                  <a:pt x="1" y="2"/>
                  <a:pt x="0" y="2"/>
                  <a:pt x="0" y="2"/>
                </a:cubicBezTo>
                <a:cubicBezTo>
                  <a:pt x="0" y="1"/>
                  <a:pt x="1" y="0"/>
                  <a:pt x="1" y="0"/>
                </a:cubicBezTo>
                <a:cubicBezTo>
                  <a:pt x="1" y="0"/>
                  <a:pt x="1" y="0"/>
                  <a:pt x="1" y="0"/>
                </a:cubicBezTo>
                <a:cubicBezTo>
                  <a:pt x="1" y="0"/>
                  <a:pt x="1" y="0"/>
                  <a:pt x="1" y="0"/>
                </a:cubicBezTo>
                <a:cubicBezTo>
                  <a:pt x="2" y="1"/>
                  <a:pt x="2" y="0"/>
                  <a:pt x="2" y="0"/>
                </a:cubicBezTo>
                <a:cubicBezTo>
                  <a:pt x="2" y="0"/>
                  <a:pt x="2" y="0"/>
                  <a:pt x="2" y="0"/>
                </a:cubicBezTo>
                <a:cubicBezTo>
                  <a:pt x="2" y="1"/>
                  <a:pt x="2" y="1"/>
                  <a:pt x="2" y="1"/>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44" name="Freeform 48"/>
          <p:cNvSpPr/>
          <p:nvPr/>
        </p:nvSpPr>
        <p:spPr bwMode="auto">
          <a:xfrm>
            <a:off x="7596944" y="3752867"/>
            <a:ext cx="25236" cy="13064"/>
          </a:xfrm>
          <a:custGeom>
            <a:avLst/>
            <a:gdLst>
              <a:gd name="T0" fmla="*/ 2 w 3"/>
              <a:gd name="T1" fmla="*/ 1 h 2"/>
              <a:gd name="T2" fmla="*/ 2 w 3"/>
              <a:gd name="T3" fmla="*/ 2 h 2"/>
              <a:gd name="T4" fmla="*/ 1 w 3"/>
              <a:gd name="T5" fmla="*/ 2 h 2"/>
              <a:gd name="T6" fmla="*/ 1 w 3"/>
              <a:gd name="T7" fmla="*/ 2 h 2"/>
              <a:gd name="T8" fmla="*/ 0 w 3"/>
              <a:gd name="T9" fmla="*/ 2 h 2"/>
              <a:gd name="T10" fmla="*/ 0 w 3"/>
              <a:gd name="T11" fmla="*/ 1 h 2"/>
              <a:gd name="T12" fmla="*/ 1 w 3"/>
              <a:gd name="T13" fmla="*/ 0 h 2"/>
              <a:gd name="T14" fmla="*/ 2 w 3"/>
              <a:gd name="T15" fmla="*/ 0 h 2"/>
              <a:gd name="T16" fmla="*/ 2 w 3"/>
              <a:gd name="T17" fmla="*/ 0 h 2"/>
              <a:gd name="T18" fmla="*/ 2 w 3"/>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1"/>
                </a:moveTo>
                <a:cubicBezTo>
                  <a:pt x="2" y="1"/>
                  <a:pt x="2" y="2"/>
                  <a:pt x="2" y="2"/>
                </a:cubicBezTo>
                <a:cubicBezTo>
                  <a:pt x="2" y="2"/>
                  <a:pt x="1" y="2"/>
                  <a:pt x="1" y="2"/>
                </a:cubicBezTo>
                <a:cubicBezTo>
                  <a:pt x="1" y="2"/>
                  <a:pt x="1" y="2"/>
                  <a:pt x="1" y="2"/>
                </a:cubicBezTo>
                <a:cubicBezTo>
                  <a:pt x="0" y="2"/>
                  <a:pt x="0" y="2"/>
                  <a:pt x="0" y="2"/>
                </a:cubicBezTo>
                <a:cubicBezTo>
                  <a:pt x="0" y="2"/>
                  <a:pt x="0" y="1"/>
                  <a:pt x="0" y="1"/>
                </a:cubicBezTo>
                <a:cubicBezTo>
                  <a:pt x="0" y="1"/>
                  <a:pt x="0" y="1"/>
                  <a:pt x="1" y="0"/>
                </a:cubicBezTo>
                <a:cubicBezTo>
                  <a:pt x="2" y="0"/>
                  <a:pt x="2" y="0"/>
                  <a:pt x="2" y="0"/>
                </a:cubicBezTo>
                <a:cubicBezTo>
                  <a:pt x="2" y="0"/>
                  <a:pt x="2" y="0"/>
                  <a:pt x="2" y="0"/>
                </a:cubicBezTo>
                <a:cubicBezTo>
                  <a:pt x="3" y="0"/>
                  <a:pt x="2" y="1"/>
                  <a:pt x="2" y="1"/>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45" name="Freeform 49"/>
          <p:cNvSpPr/>
          <p:nvPr/>
        </p:nvSpPr>
        <p:spPr bwMode="auto">
          <a:xfrm>
            <a:off x="7622179" y="3760125"/>
            <a:ext cx="8412" cy="5806"/>
          </a:xfrm>
          <a:custGeom>
            <a:avLst/>
            <a:gdLst>
              <a:gd name="T0" fmla="*/ 1 w 1"/>
              <a:gd name="T1" fmla="*/ 0 h 1"/>
              <a:gd name="T2" fmla="*/ 0 w 1"/>
              <a:gd name="T3" fmla="*/ 1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0" y="1"/>
                  <a:pt x="0" y="1"/>
                </a:cubicBezTo>
                <a:cubicBezTo>
                  <a:pt x="0" y="1"/>
                  <a:pt x="1" y="0"/>
                  <a:pt x="1" y="0"/>
                </a:cubicBezTo>
                <a:cubicBezTo>
                  <a:pt x="1" y="0"/>
                  <a:pt x="1" y="0"/>
                  <a:pt x="1" y="0"/>
                </a:cubicBezTo>
                <a:cubicBezTo>
                  <a:pt x="1" y="0"/>
                  <a:pt x="1" y="0"/>
                  <a:pt x="1"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46" name="Freeform 50"/>
          <p:cNvSpPr/>
          <p:nvPr/>
        </p:nvSpPr>
        <p:spPr bwMode="auto">
          <a:xfrm>
            <a:off x="7641107" y="3741256"/>
            <a:ext cx="16824" cy="18869"/>
          </a:xfrm>
          <a:custGeom>
            <a:avLst/>
            <a:gdLst>
              <a:gd name="T0" fmla="*/ 2 w 2"/>
              <a:gd name="T1" fmla="*/ 1 h 3"/>
              <a:gd name="T2" fmla="*/ 0 w 2"/>
              <a:gd name="T3" fmla="*/ 3 h 3"/>
              <a:gd name="T4" fmla="*/ 2 w 2"/>
              <a:gd name="T5" fmla="*/ 0 h 3"/>
              <a:gd name="T6" fmla="*/ 2 w 2"/>
              <a:gd name="T7" fmla="*/ 0 h 3"/>
              <a:gd name="T8" fmla="*/ 2 w 2"/>
              <a:gd name="T9" fmla="*/ 0 h 3"/>
              <a:gd name="T10" fmla="*/ 2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2" y="1"/>
                </a:moveTo>
                <a:cubicBezTo>
                  <a:pt x="1" y="1"/>
                  <a:pt x="0" y="3"/>
                  <a:pt x="0" y="3"/>
                </a:cubicBezTo>
                <a:cubicBezTo>
                  <a:pt x="0" y="3"/>
                  <a:pt x="2" y="0"/>
                  <a:pt x="2" y="0"/>
                </a:cubicBezTo>
                <a:cubicBezTo>
                  <a:pt x="2" y="0"/>
                  <a:pt x="2" y="0"/>
                  <a:pt x="2" y="0"/>
                </a:cubicBezTo>
                <a:cubicBezTo>
                  <a:pt x="2" y="0"/>
                  <a:pt x="2" y="0"/>
                  <a:pt x="2" y="0"/>
                </a:cubicBezTo>
                <a:cubicBezTo>
                  <a:pt x="2" y="0"/>
                  <a:pt x="2" y="0"/>
                  <a:pt x="2" y="1"/>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47" name="Freeform 51"/>
          <p:cNvSpPr/>
          <p:nvPr/>
        </p:nvSpPr>
        <p:spPr bwMode="auto">
          <a:xfrm>
            <a:off x="7657931" y="3686101"/>
            <a:ext cx="27339" cy="36287"/>
          </a:xfrm>
          <a:custGeom>
            <a:avLst/>
            <a:gdLst>
              <a:gd name="T0" fmla="*/ 3 w 3"/>
              <a:gd name="T1" fmla="*/ 1 h 6"/>
              <a:gd name="T2" fmla="*/ 2 w 3"/>
              <a:gd name="T3" fmla="*/ 2 h 6"/>
              <a:gd name="T4" fmla="*/ 2 w 3"/>
              <a:gd name="T5" fmla="*/ 3 h 6"/>
              <a:gd name="T6" fmla="*/ 1 w 3"/>
              <a:gd name="T7" fmla="*/ 6 h 6"/>
              <a:gd name="T8" fmla="*/ 1 w 3"/>
              <a:gd name="T9" fmla="*/ 6 h 6"/>
              <a:gd name="T10" fmla="*/ 1 w 3"/>
              <a:gd name="T11" fmla="*/ 4 h 6"/>
              <a:gd name="T12" fmla="*/ 1 w 3"/>
              <a:gd name="T13" fmla="*/ 3 h 6"/>
              <a:gd name="T14" fmla="*/ 1 w 3"/>
              <a:gd name="T15" fmla="*/ 4 h 6"/>
              <a:gd name="T16" fmla="*/ 0 w 3"/>
              <a:gd name="T17" fmla="*/ 5 h 6"/>
              <a:gd name="T18" fmla="*/ 0 w 3"/>
              <a:gd name="T19" fmla="*/ 5 h 6"/>
              <a:gd name="T20" fmla="*/ 2 w 3"/>
              <a:gd name="T21" fmla="*/ 1 h 6"/>
              <a:gd name="T22" fmla="*/ 2 w 3"/>
              <a:gd name="T23" fmla="*/ 1 h 6"/>
              <a:gd name="T24" fmla="*/ 2 w 3"/>
              <a:gd name="T25" fmla="*/ 1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2"/>
                  <a:pt x="2" y="2"/>
                </a:cubicBezTo>
                <a:cubicBezTo>
                  <a:pt x="2" y="2"/>
                  <a:pt x="2" y="2"/>
                  <a:pt x="2" y="3"/>
                </a:cubicBezTo>
                <a:cubicBezTo>
                  <a:pt x="2" y="3"/>
                  <a:pt x="2" y="4"/>
                  <a:pt x="1" y="6"/>
                </a:cubicBezTo>
                <a:cubicBezTo>
                  <a:pt x="1" y="6"/>
                  <a:pt x="1" y="6"/>
                  <a:pt x="1" y="6"/>
                </a:cubicBezTo>
                <a:cubicBezTo>
                  <a:pt x="1" y="6"/>
                  <a:pt x="1" y="5"/>
                  <a:pt x="1" y="4"/>
                </a:cubicBezTo>
                <a:cubicBezTo>
                  <a:pt x="1" y="4"/>
                  <a:pt x="1" y="3"/>
                  <a:pt x="1" y="3"/>
                </a:cubicBezTo>
                <a:cubicBezTo>
                  <a:pt x="1" y="3"/>
                  <a:pt x="1" y="3"/>
                  <a:pt x="1" y="4"/>
                </a:cubicBezTo>
                <a:cubicBezTo>
                  <a:pt x="0" y="5"/>
                  <a:pt x="0" y="5"/>
                  <a:pt x="0" y="5"/>
                </a:cubicBezTo>
                <a:cubicBezTo>
                  <a:pt x="0" y="5"/>
                  <a:pt x="0" y="5"/>
                  <a:pt x="0" y="5"/>
                </a:cubicBezTo>
                <a:cubicBezTo>
                  <a:pt x="2" y="1"/>
                  <a:pt x="2" y="1"/>
                  <a:pt x="2" y="1"/>
                </a:cubicBezTo>
                <a:cubicBezTo>
                  <a:pt x="2" y="1"/>
                  <a:pt x="2" y="1"/>
                  <a:pt x="2" y="1"/>
                </a:cubicBezTo>
                <a:cubicBezTo>
                  <a:pt x="2" y="1"/>
                  <a:pt x="2" y="1"/>
                  <a:pt x="2" y="1"/>
                </a:cubicBezTo>
                <a:cubicBezTo>
                  <a:pt x="3" y="0"/>
                  <a:pt x="3" y="0"/>
                  <a:pt x="3" y="1"/>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48" name="Freeform 52"/>
          <p:cNvSpPr/>
          <p:nvPr/>
        </p:nvSpPr>
        <p:spPr bwMode="auto">
          <a:xfrm>
            <a:off x="7685268" y="3661426"/>
            <a:ext cx="16824" cy="24675"/>
          </a:xfrm>
          <a:custGeom>
            <a:avLst/>
            <a:gdLst>
              <a:gd name="T0" fmla="*/ 2 w 2"/>
              <a:gd name="T1" fmla="*/ 1 h 4"/>
              <a:gd name="T2" fmla="*/ 1 w 2"/>
              <a:gd name="T3" fmla="*/ 2 h 4"/>
              <a:gd name="T4" fmla="*/ 0 w 2"/>
              <a:gd name="T5" fmla="*/ 3 h 4"/>
              <a:gd name="T6" fmla="*/ 0 w 2"/>
              <a:gd name="T7" fmla="*/ 4 h 4"/>
              <a:gd name="T8" fmla="*/ 0 w 2"/>
              <a:gd name="T9" fmla="*/ 3 h 4"/>
              <a:gd name="T10" fmla="*/ 0 w 2"/>
              <a:gd name="T11" fmla="*/ 2 h 4"/>
              <a:gd name="T12" fmla="*/ 1 w 2"/>
              <a:gd name="T13" fmla="*/ 2 h 4"/>
              <a:gd name="T14" fmla="*/ 2 w 2"/>
              <a:gd name="T15" fmla="*/ 0 h 4"/>
              <a:gd name="T16" fmla="*/ 2 w 2"/>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1"/>
                </a:moveTo>
                <a:cubicBezTo>
                  <a:pt x="2" y="1"/>
                  <a:pt x="1" y="2"/>
                  <a:pt x="1" y="2"/>
                </a:cubicBezTo>
                <a:cubicBezTo>
                  <a:pt x="1" y="2"/>
                  <a:pt x="1" y="3"/>
                  <a:pt x="0" y="3"/>
                </a:cubicBezTo>
                <a:cubicBezTo>
                  <a:pt x="0" y="3"/>
                  <a:pt x="0" y="3"/>
                  <a:pt x="0" y="4"/>
                </a:cubicBezTo>
                <a:cubicBezTo>
                  <a:pt x="0" y="3"/>
                  <a:pt x="0" y="3"/>
                  <a:pt x="0" y="3"/>
                </a:cubicBezTo>
                <a:cubicBezTo>
                  <a:pt x="0" y="3"/>
                  <a:pt x="0" y="3"/>
                  <a:pt x="0" y="2"/>
                </a:cubicBezTo>
                <a:cubicBezTo>
                  <a:pt x="0" y="2"/>
                  <a:pt x="1" y="2"/>
                  <a:pt x="1" y="2"/>
                </a:cubicBezTo>
                <a:cubicBezTo>
                  <a:pt x="1" y="1"/>
                  <a:pt x="1" y="1"/>
                  <a:pt x="2" y="0"/>
                </a:cubicBezTo>
                <a:cubicBezTo>
                  <a:pt x="2" y="0"/>
                  <a:pt x="2" y="0"/>
                  <a:pt x="2" y="1"/>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49" name="Freeform 53"/>
          <p:cNvSpPr/>
          <p:nvPr/>
        </p:nvSpPr>
        <p:spPr bwMode="auto">
          <a:xfrm>
            <a:off x="7702092" y="3649815"/>
            <a:ext cx="18927" cy="30481"/>
          </a:xfrm>
          <a:custGeom>
            <a:avLst/>
            <a:gdLst>
              <a:gd name="T0" fmla="*/ 1 w 2"/>
              <a:gd name="T1" fmla="*/ 1 h 5"/>
              <a:gd name="T2" fmla="*/ 0 w 2"/>
              <a:gd name="T3" fmla="*/ 5 h 5"/>
              <a:gd name="T4" fmla="*/ 0 w 2"/>
              <a:gd name="T5" fmla="*/ 5 h 5"/>
              <a:gd name="T6" fmla="*/ 2 w 2"/>
              <a:gd name="T7" fmla="*/ 0 h 5"/>
              <a:gd name="T8" fmla="*/ 2 w 2"/>
              <a:gd name="T9" fmla="*/ 0 h 5"/>
              <a:gd name="T10" fmla="*/ 1 w 2"/>
              <a:gd name="T11" fmla="*/ 1 h 5"/>
            </a:gdLst>
            <a:ahLst/>
            <a:cxnLst>
              <a:cxn ang="0">
                <a:pos x="T0" y="T1"/>
              </a:cxn>
              <a:cxn ang="0">
                <a:pos x="T2" y="T3"/>
              </a:cxn>
              <a:cxn ang="0">
                <a:pos x="T4" y="T5"/>
              </a:cxn>
              <a:cxn ang="0">
                <a:pos x="T6" y="T7"/>
              </a:cxn>
              <a:cxn ang="0">
                <a:pos x="T8" y="T9"/>
              </a:cxn>
              <a:cxn ang="0">
                <a:pos x="T10" y="T11"/>
              </a:cxn>
            </a:cxnLst>
            <a:rect l="0" t="0" r="r" b="b"/>
            <a:pathLst>
              <a:path w="2" h="5">
                <a:moveTo>
                  <a:pt x="1" y="1"/>
                </a:moveTo>
                <a:cubicBezTo>
                  <a:pt x="1" y="2"/>
                  <a:pt x="0" y="4"/>
                  <a:pt x="0" y="5"/>
                </a:cubicBezTo>
                <a:cubicBezTo>
                  <a:pt x="0" y="5"/>
                  <a:pt x="0" y="5"/>
                  <a:pt x="0" y="5"/>
                </a:cubicBezTo>
                <a:cubicBezTo>
                  <a:pt x="0" y="4"/>
                  <a:pt x="1" y="0"/>
                  <a:pt x="2" y="0"/>
                </a:cubicBezTo>
                <a:cubicBezTo>
                  <a:pt x="2" y="0"/>
                  <a:pt x="2" y="0"/>
                  <a:pt x="2" y="0"/>
                </a:cubicBezTo>
                <a:cubicBezTo>
                  <a:pt x="2" y="0"/>
                  <a:pt x="2" y="0"/>
                  <a:pt x="1" y="1"/>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50" name="Freeform 54"/>
          <p:cNvSpPr/>
          <p:nvPr/>
        </p:nvSpPr>
        <p:spPr bwMode="auto">
          <a:xfrm>
            <a:off x="7622179" y="3630945"/>
            <a:ext cx="71501" cy="98699"/>
          </a:xfrm>
          <a:custGeom>
            <a:avLst/>
            <a:gdLst>
              <a:gd name="T0" fmla="*/ 8 w 8"/>
              <a:gd name="T1" fmla="*/ 2 h 16"/>
              <a:gd name="T2" fmla="*/ 7 w 8"/>
              <a:gd name="T3" fmla="*/ 4 h 16"/>
              <a:gd name="T4" fmla="*/ 6 w 8"/>
              <a:gd name="T5" fmla="*/ 8 h 16"/>
              <a:gd name="T6" fmla="*/ 6 w 8"/>
              <a:gd name="T7" fmla="*/ 8 h 16"/>
              <a:gd name="T8" fmla="*/ 4 w 8"/>
              <a:gd name="T9" fmla="*/ 11 h 16"/>
              <a:gd name="T10" fmla="*/ 3 w 8"/>
              <a:gd name="T11" fmla="*/ 14 h 16"/>
              <a:gd name="T12" fmla="*/ 3 w 8"/>
              <a:gd name="T13" fmla="*/ 14 h 16"/>
              <a:gd name="T14" fmla="*/ 2 w 8"/>
              <a:gd name="T15" fmla="*/ 15 h 16"/>
              <a:gd name="T16" fmla="*/ 1 w 8"/>
              <a:gd name="T17" fmla="*/ 15 h 16"/>
              <a:gd name="T18" fmla="*/ 2 w 8"/>
              <a:gd name="T19" fmla="*/ 8 h 16"/>
              <a:gd name="T20" fmla="*/ 2 w 8"/>
              <a:gd name="T21" fmla="*/ 9 h 16"/>
              <a:gd name="T22" fmla="*/ 3 w 8"/>
              <a:gd name="T23" fmla="*/ 8 h 16"/>
              <a:gd name="T24" fmla="*/ 4 w 8"/>
              <a:gd name="T25" fmla="*/ 6 h 16"/>
              <a:gd name="T26" fmla="*/ 5 w 8"/>
              <a:gd name="T27" fmla="*/ 4 h 16"/>
              <a:gd name="T28" fmla="*/ 6 w 8"/>
              <a:gd name="T29" fmla="*/ 3 h 16"/>
              <a:gd name="T30" fmla="*/ 7 w 8"/>
              <a:gd name="T31" fmla="*/ 2 h 16"/>
              <a:gd name="T32" fmla="*/ 7 w 8"/>
              <a:gd name="T33" fmla="*/ 0 h 16"/>
              <a:gd name="T34" fmla="*/ 8 w 8"/>
              <a:gd name="T35" fmla="*/ 0 h 16"/>
              <a:gd name="T36" fmla="*/ 8 w 8"/>
              <a:gd name="T37" fmla="*/ 0 h 16"/>
              <a:gd name="T38" fmla="*/ 8 w 8"/>
              <a:gd name="T39" fmla="*/ 0 h 16"/>
              <a:gd name="T40" fmla="*/ 8 w 8"/>
              <a:gd name="T41" fmla="*/ 2 h 16"/>
              <a:gd name="T42" fmla="*/ 8 w 8"/>
              <a:gd name="T43" fmla="*/ 2 h 16"/>
              <a:gd name="T44" fmla="*/ 8 w 8"/>
              <a:gd name="T45" fmla="*/ 2 h 16"/>
              <a:gd name="T46" fmla="*/ 8 w 8"/>
              <a:gd name="T4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6">
                <a:moveTo>
                  <a:pt x="8" y="2"/>
                </a:moveTo>
                <a:cubicBezTo>
                  <a:pt x="8" y="3"/>
                  <a:pt x="7" y="3"/>
                  <a:pt x="7" y="4"/>
                </a:cubicBezTo>
                <a:cubicBezTo>
                  <a:pt x="7" y="5"/>
                  <a:pt x="7" y="7"/>
                  <a:pt x="6" y="8"/>
                </a:cubicBezTo>
                <a:cubicBezTo>
                  <a:pt x="6" y="8"/>
                  <a:pt x="6" y="8"/>
                  <a:pt x="6" y="8"/>
                </a:cubicBezTo>
                <a:cubicBezTo>
                  <a:pt x="6" y="9"/>
                  <a:pt x="5" y="10"/>
                  <a:pt x="4" y="11"/>
                </a:cubicBezTo>
                <a:cubicBezTo>
                  <a:pt x="4" y="12"/>
                  <a:pt x="4" y="13"/>
                  <a:pt x="3" y="14"/>
                </a:cubicBezTo>
                <a:cubicBezTo>
                  <a:pt x="3" y="14"/>
                  <a:pt x="3" y="14"/>
                  <a:pt x="3" y="14"/>
                </a:cubicBezTo>
                <a:cubicBezTo>
                  <a:pt x="3" y="15"/>
                  <a:pt x="2" y="15"/>
                  <a:pt x="2" y="15"/>
                </a:cubicBezTo>
                <a:cubicBezTo>
                  <a:pt x="1" y="16"/>
                  <a:pt x="1" y="15"/>
                  <a:pt x="1" y="15"/>
                </a:cubicBezTo>
                <a:cubicBezTo>
                  <a:pt x="0" y="14"/>
                  <a:pt x="1" y="9"/>
                  <a:pt x="2" y="8"/>
                </a:cubicBezTo>
                <a:cubicBezTo>
                  <a:pt x="2" y="9"/>
                  <a:pt x="2" y="9"/>
                  <a:pt x="2" y="9"/>
                </a:cubicBezTo>
                <a:cubicBezTo>
                  <a:pt x="3" y="9"/>
                  <a:pt x="3" y="9"/>
                  <a:pt x="3" y="8"/>
                </a:cubicBezTo>
                <a:cubicBezTo>
                  <a:pt x="3" y="7"/>
                  <a:pt x="3" y="7"/>
                  <a:pt x="4" y="6"/>
                </a:cubicBezTo>
                <a:cubicBezTo>
                  <a:pt x="4" y="6"/>
                  <a:pt x="4" y="6"/>
                  <a:pt x="5" y="4"/>
                </a:cubicBezTo>
                <a:cubicBezTo>
                  <a:pt x="6" y="3"/>
                  <a:pt x="6" y="3"/>
                  <a:pt x="6" y="3"/>
                </a:cubicBezTo>
                <a:cubicBezTo>
                  <a:pt x="7" y="3"/>
                  <a:pt x="7" y="3"/>
                  <a:pt x="7" y="2"/>
                </a:cubicBezTo>
                <a:cubicBezTo>
                  <a:pt x="7" y="1"/>
                  <a:pt x="7" y="1"/>
                  <a:pt x="7" y="0"/>
                </a:cubicBezTo>
                <a:cubicBezTo>
                  <a:pt x="7" y="0"/>
                  <a:pt x="8" y="0"/>
                  <a:pt x="8" y="0"/>
                </a:cubicBezTo>
                <a:cubicBezTo>
                  <a:pt x="8" y="0"/>
                  <a:pt x="8" y="0"/>
                  <a:pt x="8" y="0"/>
                </a:cubicBezTo>
                <a:cubicBezTo>
                  <a:pt x="8" y="0"/>
                  <a:pt x="8" y="0"/>
                  <a:pt x="8" y="0"/>
                </a:cubicBezTo>
                <a:cubicBezTo>
                  <a:pt x="8" y="0"/>
                  <a:pt x="7" y="1"/>
                  <a:pt x="8" y="2"/>
                </a:cubicBezTo>
                <a:cubicBezTo>
                  <a:pt x="8" y="2"/>
                  <a:pt x="8" y="2"/>
                  <a:pt x="8" y="2"/>
                </a:cubicBezTo>
                <a:cubicBezTo>
                  <a:pt x="8" y="2"/>
                  <a:pt x="8" y="2"/>
                  <a:pt x="8" y="2"/>
                </a:cubicBezTo>
                <a:cubicBezTo>
                  <a:pt x="8" y="2"/>
                  <a:pt x="8" y="2"/>
                  <a:pt x="8" y="2"/>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51" name="Freeform 55"/>
          <p:cNvSpPr/>
          <p:nvPr/>
        </p:nvSpPr>
        <p:spPr bwMode="auto">
          <a:xfrm>
            <a:off x="7710504" y="3516281"/>
            <a:ext cx="27339" cy="72573"/>
          </a:xfrm>
          <a:custGeom>
            <a:avLst/>
            <a:gdLst>
              <a:gd name="T0" fmla="*/ 3 w 3"/>
              <a:gd name="T1" fmla="*/ 6 h 12"/>
              <a:gd name="T2" fmla="*/ 2 w 3"/>
              <a:gd name="T3" fmla="*/ 7 h 12"/>
              <a:gd name="T4" fmla="*/ 2 w 3"/>
              <a:gd name="T5" fmla="*/ 7 h 12"/>
              <a:gd name="T6" fmla="*/ 1 w 3"/>
              <a:gd name="T7" fmla="*/ 9 h 12"/>
              <a:gd name="T8" fmla="*/ 0 w 3"/>
              <a:gd name="T9" fmla="*/ 12 h 12"/>
              <a:gd name="T10" fmla="*/ 1 w 3"/>
              <a:gd name="T11" fmla="*/ 9 h 12"/>
              <a:gd name="T12" fmla="*/ 1 w 3"/>
              <a:gd name="T13" fmla="*/ 8 h 12"/>
              <a:gd name="T14" fmla="*/ 1 w 3"/>
              <a:gd name="T15" fmla="*/ 7 h 12"/>
              <a:gd name="T16" fmla="*/ 1 w 3"/>
              <a:gd name="T17" fmla="*/ 4 h 12"/>
              <a:gd name="T18" fmla="*/ 1 w 3"/>
              <a:gd name="T19" fmla="*/ 4 h 12"/>
              <a:gd name="T20" fmla="*/ 2 w 3"/>
              <a:gd name="T21" fmla="*/ 2 h 12"/>
              <a:gd name="T22" fmla="*/ 2 w 3"/>
              <a:gd name="T23" fmla="*/ 0 h 12"/>
              <a:gd name="T24" fmla="*/ 2 w 3"/>
              <a:gd name="T25" fmla="*/ 3 h 12"/>
              <a:gd name="T26" fmla="*/ 2 w 3"/>
              <a:gd name="T27" fmla="*/ 6 h 12"/>
              <a:gd name="T28" fmla="*/ 2 w 3"/>
              <a:gd name="T29" fmla="*/ 6 h 12"/>
              <a:gd name="T30" fmla="*/ 3 w 3"/>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2">
                <a:moveTo>
                  <a:pt x="3" y="6"/>
                </a:moveTo>
                <a:cubicBezTo>
                  <a:pt x="2" y="6"/>
                  <a:pt x="2" y="6"/>
                  <a:pt x="2" y="7"/>
                </a:cubicBezTo>
                <a:cubicBezTo>
                  <a:pt x="2" y="7"/>
                  <a:pt x="2" y="7"/>
                  <a:pt x="2" y="7"/>
                </a:cubicBezTo>
                <a:cubicBezTo>
                  <a:pt x="2" y="8"/>
                  <a:pt x="2" y="8"/>
                  <a:pt x="1" y="9"/>
                </a:cubicBezTo>
                <a:cubicBezTo>
                  <a:pt x="1" y="9"/>
                  <a:pt x="1" y="11"/>
                  <a:pt x="0" y="12"/>
                </a:cubicBezTo>
                <a:cubicBezTo>
                  <a:pt x="0" y="12"/>
                  <a:pt x="0" y="12"/>
                  <a:pt x="1" y="9"/>
                </a:cubicBezTo>
                <a:cubicBezTo>
                  <a:pt x="1" y="9"/>
                  <a:pt x="1" y="9"/>
                  <a:pt x="1" y="8"/>
                </a:cubicBezTo>
                <a:cubicBezTo>
                  <a:pt x="1" y="8"/>
                  <a:pt x="1" y="8"/>
                  <a:pt x="1" y="7"/>
                </a:cubicBezTo>
                <a:cubicBezTo>
                  <a:pt x="1" y="6"/>
                  <a:pt x="1" y="5"/>
                  <a:pt x="1" y="4"/>
                </a:cubicBezTo>
                <a:cubicBezTo>
                  <a:pt x="1" y="4"/>
                  <a:pt x="1" y="4"/>
                  <a:pt x="1" y="4"/>
                </a:cubicBezTo>
                <a:cubicBezTo>
                  <a:pt x="1" y="3"/>
                  <a:pt x="2" y="3"/>
                  <a:pt x="2" y="2"/>
                </a:cubicBezTo>
                <a:cubicBezTo>
                  <a:pt x="2" y="1"/>
                  <a:pt x="2" y="0"/>
                  <a:pt x="2" y="0"/>
                </a:cubicBezTo>
                <a:cubicBezTo>
                  <a:pt x="2" y="0"/>
                  <a:pt x="3" y="1"/>
                  <a:pt x="2" y="3"/>
                </a:cubicBezTo>
                <a:cubicBezTo>
                  <a:pt x="2" y="4"/>
                  <a:pt x="2" y="6"/>
                  <a:pt x="2" y="6"/>
                </a:cubicBezTo>
                <a:cubicBezTo>
                  <a:pt x="2" y="6"/>
                  <a:pt x="2" y="6"/>
                  <a:pt x="2" y="6"/>
                </a:cubicBezTo>
                <a:cubicBezTo>
                  <a:pt x="2" y="5"/>
                  <a:pt x="2" y="6"/>
                  <a:pt x="3" y="6"/>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52" name="Freeform 56"/>
          <p:cNvSpPr/>
          <p:nvPr/>
        </p:nvSpPr>
        <p:spPr bwMode="auto">
          <a:xfrm>
            <a:off x="7721019" y="3577242"/>
            <a:ext cx="8412" cy="17417"/>
          </a:xfrm>
          <a:custGeom>
            <a:avLst/>
            <a:gdLst>
              <a:gd name="T0" fmla="*/ 1 w 1"/>
              <a:gd name="T1" fmla="*/ 2 h 3"/>
              <a:gd name="T2" fmla="*/ 0 w 1"/>
              <a:gd name="T3" fmla="*/ 3 h 3"/>
              <a:gd name="T4" fmla="*/ 0 w 1"/>
              <a:gd name="T5" fmla="*/ 0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3"/>
                  <a:pt x="0" y="3"/>
                </a:cubicBezTo>
                <a:cubicBezTo>
                  <a:pt x="0" y="3"/>
                  <a:pt x="0" y="1"/>
                  <a:pt x="0" y="0"/>
                </a:cubicBezTo>
                <a:cubicBezTo>
                  <a:pt x="1" y="0"/>
                  <a:pt x="1" y="2"/>
                  <a:pt x="1" y="2"/>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53" name="Freeform 57"/>
          <p:cNvSpPr/>
          <p:nvPr/>
        </p:nvSpPr>
        <p:spPr bwMode="auto">
          <a:xfrm>
            <a:off x="7729431" y="3564179"/>
            <a:ext cx="8412" cy="18869"/>
          </a:xfrm>
          <a:custGeom>
            <a:avLst/>
            <a:gdLst>
              <a:gd name="T0" fmla="*/ 1 w 1"/>
              <a:gd name="T1" fmla="*/ 1 h 3"/>
              <a:gd name="T2" fmla="*/ 0 w 1"/>
              <a:gd name="T3" fmla="*/ 3 h 3"/>
              <a:gd name="T4" fmla="*/ 1 w 1"/>
              <a:gd name="T5" fmla="*/ 0 h 3"/>
              <a:gd name="T6" fmla="*/ 1 w 1"/>
              <a:gd name="T7" fmla="*/ 0 h 3"/>
              <a:gd name="T8" fmla="*/ 1 w 1"/>
              <a:gd name="T9" fmla="*/ 0 h 3"/>
              <a:gd name="T10" fmla="*/ 1 w 1"/>
              <a:gd name="T11" fmla="*/ 0 h 3"/>
              <a:gd name="T12" fmla="*/ 1 w 1"/>
              <a:gd name="T13" fmla="*/ 0 h 3"/>
              <a:gd name="T14" fmla="*/ 1 w 1"/>
              <a:gd name="T15" fmla="*/ 0 h 3"/>
              <a:gd name="T16" fmla="*/ 1 w 1"/>
              <a:gd name="T17" fmla="*/ 0 h 3"/>
              <a:gd name="T18" fmla="*/ 1 w 1"/>
              <a:gd name="T19" fmla="*/ 0 h 3"/>
              <a:gd name="T20" fmla="*/ 1 w 1"/>
              <a:gd name="T21" fmla="*/ 0 h 3"/>
              <a:gd name="T22" fmla="*/ 1 w 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3">
                <a:moveTo>
                  <a:pt x="1" y="1"/>
                </a:moveTo>
                <a:cubicBezTo>
                  <a:pt x="1" y="2"/>
                  <a:pt x="0" y="3"/>
                  <a:pt x="0" y="3"/>
                </a:cubicBezTo>
                <a:cubicBezTo>
                  <a:pt x="0" y="2"/>
                  <a:pt x="0"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1"/>
                  <a:pt x="1" y="1"/>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54" name="Freeform 58"/>
          <p:cNvSpPr/>
          <p:nvPr/>
        </p:nvSpPr>
        <p:spPr bwMode="auto">
          <a:xfrm>
            <a:off x="7710504" y="3594660"/>
            <a:ext cx="18927" cy="30481"/>
          </a:xfrm>
          <a:custGeom>
            <a:avLst/>
            <a:gdLst>
              <a:gd name="T0" fmla="*/ 2 w 2"/>
              <a:gd name="T1" fmla="*/ 2 h 5"/>
              <a:gd name="T2" fmla="*/ 1 w 2"/>
              <a:gd name="T3" fmla="*/ 5 h 5"/>
              <a:gd name="T4" fmla="*/ 1 w 2"/>
              <a:gd name="T5" fmla="*/ 5 h 5"/>
              <a:gd name="T6" fmla="*/ 1 w 2"/>
              <a:gd name="T7" fmla="*/ 4 h 5"/>
              <a:gd name="T8" fmla="*/ 1 w 2"/>
              <a:gd name="T9" fmla="*/ 4 h 5"/>
              <a:gd name="T10" fmla="*/ 0 w 2"/>
              <a:gd name="T11" fmla="*/ 4 h 5"/>
              <a:gd name="T12" fmla="*/ 1 w 2"/>
              <a:gd name="T13" fmla="*/ 1 h 5"/>
              <a:gd name="T14" fmla="*/ 1 w 2"/>
              <a:gd name="T15" fmla="*/ 2 h 5"/>
              <a:gd name="T16" fmla="*/ 2 w 2"/>
              <a:gd name="T17" fmla="*/ 0 h 5"/>
              <a:gd name="T18" fmla="*/ 2 w 2"/>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5">
                <a:moveTo>
                  <a:pt x="2" y="2"/>
                </a:moveTo>
                <a:cubicBezTo>
                  <a:pt x="2" y="3"/>
                  <a:pt x="1" y="5"/>
                  <a:pt x="1" y="5"/>
                </a:cubicBezTo>
                <a:cubicBezTo>
                  <a:pt x="1" y="5"/>
                  <a:pt x="1" y="5"/>
                  <a:pt x="1" y="5"/>
                </a:cubicBezTo>
                <a:cubicBezTo>
                  <a:pt x="1" y="5"/>
                  <a:pt x="1" y="5"/>
                  <a:pt x="1" y="4"/>
                </a:cubicBezTo>
                <a:cubicBezTo>
                  <a:pt x="1" y="4"/>
                  <a:pt x="1" y="4"/>
                  <a:pt x="1" y="4"/>
                </a:cubicBezTo>
                <a:cubicBezTo>
                  <a:pt x="0" y="4"/>
                  <a:pt x="0" y="4"/>
                  <a:pt x="0" y="4"/>
                </a:cubicBezTo>
                <a:cubicBezTo>
                  <a:pt x="0" y="3"/>
                  <a:pt x="1" y="1"/>
                  <a:pt x="1" y="1"/>
                </a:cubicBezTo>
                <a:cubicBezTo>
                  <a:pt x="1" y="1"/>
                  <a:pt x="1" y="2"/>
                  <a:pt x="1" y="2"/>
                </a:cubicBezTo>
                <a:cubicBezTo>
                  <a:pt x="1" y="2"/>
                  <a:pt x="1" y="2"/>
                  <a:pt x="2" y="0"/>
                </a:cubicBezTo>
                <a:cubicBezTo>
                  <a:pt x="2" y="1"/>
                  <a:pt x="2" y="2"/>
                  <a:pt x="2" y="2"/>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sp>
        <p:nvSpPr>
          <p:cNvPr id="55" name="Freeform 59"/>
          <p:cNvSpPr/>
          <p:nvPr/>
        </p:nvSpPr>
        <p:spPr bwMode="auto">
          <a:xfrm>
            <a:off x="7693680" y="3661426"/>
            <a:ext cx="27339" cy="37738"/>
          </a:xfrm>
          <a:custGeom>
            <a:avLst/>
            <a:gdLst>
              <a:gd name="T0" fmla="*/ 1 w 3"/>
              <a:gd name="T1" fmla="*/ 6 h 6"/>
              <a:gd name="T2" fmla="*/ 1 w 3"/>
              <a:gd name="T3" fmla="*/ 5 h 6"/>
              <a:gd name="T4" fmla="*/ 1 w 3"/>
              <a:gd name="T5" fmla="*/ 5 h 6"/>
              <a:gd name="T6" fmla="*/ 1 w 3"/>
              <a:gd name="T7" fmla="*/ 5 h 6"/>
              <a:gd name="T8" fmla="*/ 0 w 3"/>
              <a:gd name="T9" fmla="*/ 6 h 6"/>
              <a:gd name="T10" fmla="*/ 1 w 3"/>
              <a:gd name="T11" fmla="*/ 4 h 6"/>
              <a:gd name="T12" fmla="*/ 2 w 3"/>
              <a:gd name="T13" fmla="*/ 2 h 6"/>
              <a:gd name="T14" fmla="*/ 1 w 3"/>
              <a:gd name="T15" fmla="*/ 2 h 6"/>
              <a:gd name="T16" fmla="*/ 2 w 3"/>
              <a:gd name="T17" fmla="*/ 0 h 6"/>
              <a:gd name="T18" fmla="*/ 2 w 3"/>
              <a:gd name="T19" fmla="*/ 0 h 6"/>
              <a:gd name="T20" fmla="*/ 2 w 3"/>
              <a:gd name="T21" fmla="*/ 1 h 6"/>
              <a:gd name="T22" fmla="*/ 2 w 3"/>
              <a:gd name="T23" fmla="*/ 1 h 6"/>
              <a:gd name="T24" fmla="*/ 2 w 3"/>
              <a:gd name="T25" fmla="*/ 1 h 6"/>
              <a:gd name="T26" fmla="*/ 3 w 3"/>
              <a:gd name="T27" fmla="*/ 0 h 6"/>
              <a:gd name="T28" fmla="*/ 1 w 3"/>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6">
                <a:moveTo>
                  <a:pt x="1" y="6"/>
                </a:moveTo>
                <a:cubicBezTo>
                  <a:pt x="1" y="6"/>
                  <a:pt x="1" y="5"/>
                  <a:pt x="1" y="5"/>
                </a:cubicBezTo>
                <a:cubicBezTo>
                  <a:pt x="1" y="5"/>
                  <a:pt x="1" y="5"/>
                  <a:pt x="1" y="5"/>
                </a:cubicBezTo>
                <a:cubicBezTo>
                  <a:pt x="1" y="5"/>
                  <a:pt x="1" y="5"/>
                  <a:pt x="1" y="5"/>
                </a:cubicBezTo>
                <a:cubicBezTo>
                  <a:pt x="1" y="5"/>
                  <a:pt x="1" y="5"/>
                  <a:pt x="0" y="6"/>
                </a:cubicBezTo>
                <a:cubicBezTo>
                  <a:pt x="0" y="5"/>
                  <a:pt x="0" y="5"/>
                  <a:pt x="1" y="4"/>
                </a:cubicBezTo>
                <a:cubicBezTo>
                  <a:pt x="2" y="3"/>
                  <a:pt x="2" y="2"/>
                  <a:pt x="2" y="2"/>
                </a:cubicBezTo>
                <a:cubicBezTo>
                  <a:pt x="2" y="2"/>
                  <a:pt x="2" y="2"/>
                  <a:pt x="1" y="2"/>
                </a:cubicBezTo>
                <a:cubicBezTo>
                  <a:pt x="1" y="2"/>
                  <a:pt x="2" y="0"/>
                  <a:pt x="2" y="0"/>
                </a:cubicBezTo>
                <a:cubicBezTo>
                  <a:pt x="2" y="0"/>
                  <a:pt x="2" y="0"/>
                  <a:pt x="2" y="0"/>
                </a:cubicBezTo>
                <a:cubicBezTo>
                  <a:pt x="2" y="0"/>
                  <a:pt x="2" y="1"/>
                  <a:pt x="2" y="1"/>
                </a:cubicBezTo>
                <a:cubicBezTo>
                  <a:pt x="2" y="1"/>
                  <a:pt x="2" y="1"/>
                  <a:pt x="2" y="1"/>
                </a:cubicBezTo>
                <a:cubicBezTo>
                  <a:pt x="2" y="1"/>
                  <a:pt x="2" y="1"/>
                  <a:pt x="2" y="1"/>
                </a:cubicBezTo>
                <a:cubicBezTo>
                  <a:pt x="3" y="1"/>
                  <a:pt x="3" y="0"/>
                  <a:pt x="3" y="0"/>
                </a:cubicBezTo>
                <a:cubicBezTo>
                  <a:pt x="1" y="6"/>
                  <a:pt x="1" y="6"/>
                  <a:pt x="1" y="6"/>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srgbClr val="222222"/>
              </a:solidFill>
              <a:latin typeface="Noto Sans S Chinese Regular" panose="020B0500000000000000" charset="-122"/>
              <a:ea typeface="Noto Sans S Chinese Regular" panose="020B0500000000000000" charset="-122"/>
              <a:cs typeface="+mn-ea"/>
              <a:sym typeface="+mn-lt"/>
            </a:endParaRPr>
          </a:p>
        </p:txBody>
      </p:sp>
      <p:grpSp>
        <p:nvGrpSpPr>
          <p:cNvPr id="2" name="组合 1"/>
          <p:cNvGrpSpPr/>
          <p:nvPr/>
        </p:nvGrpSpPr>
        <p:grpSpPr>
          <a:xfrm>
            <a:off x="1786012" y="1069285"/>
            <a:ext cx="9517779" cy="5365884"/>
            <a:chOff x="2069222" y="290140"/>
            <a:chExt cx="9517779" cy="5365884"/>
          </a:xfrm>
        </p:grpSpPr>
        <p:sp>
          <p:nvSpPr>
            <p:cNvPr id="56" name="任意多边形 55"/>
            <p:cNvSpPr/>
            <p:nvPr/>
          </p:nvSpPr>
          <p:spPr>
            <a:xfrm>
              <a:off x="4177513" y="290140"/>
              <a:ext cx="7409488" cy="1813152"/>
            </a:xfrm>
            <a:custGeom>
              <a:avLst/>
              <a:gdLst>
                <a:gd name="connsiteX0" fmla="*/ 2794647 w 8176569"/>
                <a:gd name="connsiteY0" fmla="*/ 0 h 2898985"/>
                <a:gd name="connsiteX1" fmla="*/ 4577899 w 8176569"/>
                <a:gd name="connsiteY1" fmla="*/ 640267 h 2898985"/>
                <a:gd name="connsiteX2" fmla="*/ 5527192 w 8176569"/>
                <a:gd name="connsiteY2" fmla="*/ 2169792 h 2898985"/>
                <a:gd name="connsiteX3" fmla="*/ 7363675 w 8176569"/>
                <a:gd name="connsiteY3" fmla="*/ 2169792 h 2898985"/>
                <a:gd name="connsiteX4" fmla="*/ 7363675 w 8176569"/>
                <a:gd name="connsiteY4" fmla="*/ 2169942 h 2898985"/>
                <a:gd name="connsiteX5" fmla="*/ 8176569 w 8176569"/>
                <a:gd name="connsiteY5" fmla="*/ 2169942 h 2898985"/>
                <a:gd name="connsiteX6" fmla="*/ 8176569 w 8176569"/>
                <a:gd name="connsiteY6" fmla="*/ 2338509 h 2898985"/>
                <a:gd name="connsiteX7" fmla="*/ 7363675 w 8176569"/>
                <a:gd name="connsiteY7" fmla="*/ 2338509 h 2898985"/>
                <a:gd name="connsiteX8" fmla="*/ 7363675 w 8176569"/>
                <a:gd name="connsiteY8" fmla="*/ 2338752 h 2898985"/>
                <a:gd name="connsiteX9" fmla="*/ 5456217 w 8176569"/>
                <a:gd name="connsiteY9" fmla="*/ 2338752 h 2898985"/>
                <a:gd name="connsiteX10" fmla="*/ 5376370 w 8176569"/>
                <a:gd name="connsiteY10" fmla="*/ 2276504 h 2898985"/>
                <a:gd name="connsiteX11" fmla="*/ 2794647 w 8176569"/>
                <a:gd name="connsiteY11" fmla="*/ 177852 h 2898985"/>
                <a:gd name="connsiteX12" fmla="*/ 168566 w 8176569"/>
                <a:gd name="connsiteY12" fmla="*/ 2810059 h 2898985"/>
                <a:gd name="connsiteX13" fmla="*/ 79847 w 8176569"/>
                <a:gd name="connsiteY13" fmla="*/ 2898985 h 2898985"/>
                <a:gd name="connsiteX14" fmla="*/ 0 w 8176569"/>
                <a:gd name="connsiteY14" fmla="*/ 2810059 h 2898985"/>
                <a:gd name="connsiteX15" fmla="*/ 2794647 w 8176569"/>
                <a:gd name="connsiteY15" fmla="*/ 0 h 289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76569" h="2898985">
                  <a:moveTo>
                    <a:pt x="2794647" y="0"/>
                  </a:moveTo>
                  <a:cubicBezTo>
                    <a:pt x="3442296" y="0"/>
                    <a:pt x="4081073" y="231207"/>
                    <a:pt x="4577899" y="640267"/>
                  </a:cubicBezTo>
                  <a:cubicBezTo>
                    <a:pt x="5048110" y="1031541"/>
                    <a:pt x="5385242" y="1573989"/>
                    <a:pt x="5527192" y="2169792"/>
                  </a:cubicBezTo>
                  <a:lnTo>
                    <a:pt x="7363675" y="2169792"/>
                  </a:lnTo>
                  <a:lnTo>
                    <a:pt x="7363675" y="2169942"/>
                  </a:lnTo>
                  <a:lnTo>
                    <a:pt x="8176569" y="2169942"/>
                  </a:lnTo>
                  <a:lnTo>
                    <a:pt x="8176569" y="2338509"/>
                  </a:lnTo>
                  <a:lnTo>
                    <a:pt x="7363675" y="2338509"/>
                  </a:lnTo>
                  <a:lnTo>
                    <a:pt x="7363675" y="2338752"/>
                  </a:lnTo>
                  <a:cubicBezTo>
                    <a:pt x="7363675" y="2338752"/>
                    <a:pt x="7363675" y="2338752"/>
                    <a:pt x="5456217" y="2338752"/>
                  </a:cubicBezTo>
                  <a:cubicBezTo>
                    <a:pt x="5411857" y="2338752"/>
                    <a:pt x="5376370" y="2312074"/>
                    <a:pt x="5376370" y="2276504"/>
                  </a:cubicBezTo>
                  <a:cubicBezTo>
                    <a:pt x="5119085" y="1058218"/>
                    <a:pt x="4036713" y="177852"/>
                    <a:pt x="2794647" y="177852"/>
                  </a:cubicBezTo>
                  <a:cubicBezTo>
                    <a:pt x="1348528" y="177852"/>
                    <a:pt x="168566" y="1360567"/>
                    <a:pt x="168566" y="2810059"/>
                  </a:cubicBezTo>
                  <a:cubicBezTo>
                    <a:pt x="168566" y="2863415"/>
                    <a:pt x="133078" y="2898985"/>
                    <a:pt x="79847" y="2898985"/>
                  </a:cubicBezTo>
                  <a:cubicBezTo>
                    <a:pt x="35487" y="2898985"/>
                    <a:pt x="0" y="2863415"/>
                    <a:pt x="0" y="2810059"/>
                  </a:cubicBezTo>
                  <a:cubicBezTo>
                    <a:pt x="0" y="1262748"/>
                    <a:pt x="1250937" y="0"/>
                    <a:pt x="2794647" y="0"/>
                  </a:cubicBezTo>
                  <a:close/>
                </a:path>
              </a:pathLst>
            </a:custGeom>
            <a:gradFill flip="none" rotWithShape="1">
              <a:gsLst>
                <a:gs pos="0">
                  <a:srgbClr val="6005A6"/>
                </a:gs>
                <a:gs pos="33000">
                  <a:srgbClr val="4785C9"/>
                </a:gs>
                <a:gs pos="38000">
                  <a:srgbClr val="7892F4">
                    <a:alpha val="100000"/>
                  </a:srgbClr>
                </a:gs>
                <a:gs pos="68000">
                  <a:srgbClr val="B666FB"/>
                </a:gs>
                <a:gs pos="23000">
                  <a:srgbClr val="4D61CA">
                    <a:alpha val="100000"/>
                  </a:srgbClr>
                </a:gs>
                <a:gs pos="100000">
                  <a:srgbClr val="6005A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ym typeface="+mn-lt"/>
              </a:endParaRPr>
            </a:p>
          </p:txBody>
        </p:sp>
        <p:sp>
          <p:nvSpPr>
            <p:cNvPr id="59" name="椭圆 58"/>
            <p:cNvSpPr/>
            <p:nvPr/>
          </p:nvSpPr>
          <p:spPr>
            <a:xfrm>
              <a:off x="3721453" y="2975240"/>
              <a:ext cx="852525" cy="44763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000" b="1" dirty="0">
                  <a:solidFill>
                    <a:srgbClr val="FF0000"/>
                  </a:solidFill>
                </a:rPr>
                <a:t>1</a:t>
              </a:r>
              <a:endParaRPr lang="zh-CN" altLang="en-US" sz="2000" b="1" dirty="0">
                <a:solidFill>
                  <a:srgbClr val="FF0000"/>
                </a:solidFill>
              </a:endParaRPr>
            </a:p>
          </p:txBody>
        </p:sp>
        <p:sp>
          <p:nvSpPr>
            <p:cNvPr id="62" name="TextBox 46"/>
            <p:cNvSpPr txBox="1">
              <a:spLocks noChangeArrowheads="1"/>
            </p:cNvSpPr>
            <p:nvPr/>
          </p:nvSpPr>
          <p:spPr bwMode="auto">
            <a:xfrm>
              <a:off x="2069222" y="3717032"/>
              <a:ext cx="2078493"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a:defRPr sz="2400" b="1">
                  <a:latin typeface="Calibri" panose="020F050202020403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微软雅黑" panose="020B0503020204020204" pitchFamily="34" charset="-122"/>
                </a:defRPr>
              </a:lvl9pPr>
            </a:lstStyle>
            <a:p>
              <a:r>
                <a:rPr lang="zh-CN" altLang="zh-CN" dirty="0"/>
                <a:t>第一步：表明自己的身份，说明写信的目的，因何事投诉何人和机构；</a:t>
              </a:r>
              <a:endParaRPr lang="zh-CN" altLang="zh-CN" dirty="0"/>
            </a:p>
          </p:txBody>
        </p:sp>
      </p:grpSp>
      <p:grpSp>
        <p:nvGrpSpPr>
          <p:cNvPr id="25" name="组合 24"/>
          <p:cNvGrpSpPr/>
          <p:nvPr/>
        </p:nvGrpSpPr>
        <p:grpSpPr>
          <a:xfrm>
            <a:off x="4368408" y="1709705"/>
            <a:ext cx="7119965" cy="4737739"/>
            <a:chOff x="4651618" y="930560"/>
            <a:chExt cx="7119965" cy="4737739"/>
          </a:xfrm>
        </p:grpSpPr>
        <p:sp>
          <p:nvSpPr>
            <p:cNvPr id="57" name="任意多边形 56"/>
            <p:cNvSpPr/>
            <p:nvPr/>
          </p:nvSpPr>
          <p:spPr>
            <a:xfrm>
              <a:off x="5028422" y="930560"/>
              <a:ext cx="6743161" cy="1461623"/>
            </a:xfrm>
            <a:custGeom>
              <a:avLst/>
              <a:gdLst>
                <a:gd name="connsiteX0" fmla="*/ 2058608 w 7441259"/>
                <a:gd name="connsiteY0" fmla="*/ 0 h 2336938"/>
                <a:gd name="connsiteX1" fmla="*/ 4126091 w 7441259"/>
                <a:gd name="connsiteY1" fmla="*/ 2061480 h 2336938"/>
                <a:gd name="connsiteX2" fmla="*/ 4117217 w 7441259"/>
                <a:gd name="connsiteY2" fmla="*/ 2159223 h 2336938"/>
                <a:gd name="connsiteX3" fmla="*/ 6628365 w 7441259"/>
                <a:gd name="connsiteY3" fmla="*/ 2159223 h 2336938"/>
                <a:gd name="connsiteX4" fmla="*/ 6628365 w 7441259"/>
                <a:gd name="connsiteY4" fmla="*/ 2157738 h 2336938"/>
                <a:gd name="connsiteX5" fmla="*/ 7441259 w 7441259"/>
                <a:gd name="connsiteY5" fmla="*/ 2157738 h 2336938"/>
                <a:gd name="connsiteX6" fmla="*/ 7441259 w 7441259"/>
                <a:gd name="connsiteY6" fmla="*/ 2336938 h 2336938"/>
                <a:gd name="connsiteX7" fmla="*/ 6628365 w 7441259"/>
                <a:gd name="connsiteY7" fmla="*/ 2336938 h 2336938"/>
                <a:gd name="connsiteX8" fmla="*/ 6628365 w 7441259"/>
                <a:gd name="connsiteY8" fmla="*/ 2336937 h 2336938"/>
                <a:gd name="connsiteX9" fmla="*/ 4028484 w 7441259"/>
                <a:gd name="connsiteY9" fmla="*/ 2336937 h 2336938"/>
                <a:gd name="connsiteX10" fmla="*/ 3966371 w 7441259"/>
                <a:gd name="connsiteY10" fmla="*/ 2310280 h 2336938"/>
                <a:gd name="connsiteX11" fmla="*/ 3939751 w 7441259"/>
                <a:gd name="connsiteY11" fmla="*/ 2248080 h 2336938"/>
                <a:gd name="connsiteX12" fmla="*/ 3948625 w 7441259"/>
                <a:gd name="connsiteY12" fmla="*/ 2061480 h 2336938"/>
                <a:gd name="connsiteX13" fmla="*/ 2058608 w 7441259"/>
                <a:gd name="connsiteY13" fmla="*/ 168828 h 2336938"/>
                <a:gd name="connsiteX14" fmla="*/ 177466 w 7441259"/>
                <a:gd name="connsiteY14" fmla="*/ 2061480 h 2336938"/>
                <a:gd name="connsiteX15" fmla="*/ 88733 w 7441259"/>
                <a:gd name="connsiteY15" fmla="*/ 2150337 h 2336938"/>
                <a:gd name="connsiteX16" fmla="*/ 0 w 7441259"/>
                <a:gd name="connsiteY16" fmla="*/ 2061480 h 2336938"/>
                <a:gd name="connsiteX17" fmla="*/ 2058608 w 7441259"/>
                <a:gd name="connsiteY17" fmla="*/ 0 h 2336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41259" h="2336938">
                  <a:moveTo>
                    <a:pt x="2058608" y="0"/>
                  </a:moveTo>
                  <a:cubicBezTo>
                    <a:pt x="3203266" y="0"/>
                    <a:pt x="4126091" y="924112"/>
                    <a:pt x="4126091" y="2061480"/>
                  </a:cubicBezTo>
                  <a:cubicBezTo>
                    <a:pt x="4126091" y="2088137"/>
                    <a:pt x="4126091" y="2132566"/>
                    <a:pt x="4117217" y="2159223"/>
                  </a:cubicBezTo>
                  <a:lnTo>
                    <a:pt x="6628365" y="2159223"/>
                  </a:lnTo>
                  <a:lnTo>
                    <a:pt x="6628365" y="2157738"/>
                  </a:lnTo>
                  <a:lnTo>
                    <a:pt x="7441259" y="2157738"/>
                  </a:lnTo>
                  <a:lnTo>
                    <a:pt x="7441259" y="2336938"/>
                  </a:lnTo>
                  <a:lnTo>
                    <a:pt x="6628365" y="2336938"/>
                  </a:lnTo>
                  <a:lnTo>
                    <a:pt x="6628365" y="2336937"/>
                  </a:lnTo>
                  <a:cubicBezTo>
                    <a:pt x="6628365" y="2336937"/>
                    <a:pt x="6628365" y="2336937"/>
                    <a:pt x="4028484" y="2336937"/>
                  </a:cubicBezTo>
                  <a:cubicBezTo>
                    <a:pt x="4001864" y="2336937"/>
                    <a:pt x="3984118" y="2328051"/>
                    <a:pt x="3966371" y="2310280"/>
                  </a:cubicBezTo>
                  <a:cubicBezTo>
                    <a:pt x="3948625" y="2292509"/>
                    <a:pt x="3939751" y="2265852"/>
                    <a:pt x="3939751" y="2248080"/>
                  </a:cubicBezTo>
                  <a:cubicBezTo>
                    <a:pt x="3939751" y="2239195"/>
                    <a:pt x="3948625" y="2123680"/>
                    <a:pt x="3948625" y="2061480"/>
                  </a:cubicBezTo>
                  <a:cubicBezTo>
                    <a:pt x="3948625" y="1021854"/>
                    <a:pt x="3105660" y="168828"/>
                    <a:pt x="2058608" y="168828"/>
                  </a:cubicBezTo>
                  <a:cubicBezTo>
                    <a:pt x="1020431" y="168828"/>
                    <a:pt x="177466" y="1021854"/>
                    <a:pt x="177466" y="2061480"/>
                  </a:cubicBezTo>
                  <a:cubicBezTo>
                    <a:pt x="177466" y="2114795"/>
                    <a:pt x="133099" y="2150337"/>
                    <a:pt x="88733" y="2150337"/>
                  </a:cubicBezTo>
                  <a:cubicBezTo>
                    <a:pt x="35493" y="2150337"/>
                    <a:pt x="0" y="2114795"/>
                    <a:pt x="0" y="2061480"/>
                  </a:cubicBezTo>
                  <a:cubicBezTo>
                    <a:pt x="0" y="924112"/>
                    <a:pt x="922824" y="0"/>
                    <a:pt x="2058608" y="0"/>
                  </a:cubicBezTo>
                  <a:close/>
                </a:path>
              </a:pathLst>
            </a:custGeom>
            <a:gradFill flip="none" rotWithShape="1">
              <a:gsLst>
                <a:gs pos="0">
                  <a:srgbClr val="6005A6"/>
                </a:gs>
                <a:gs pos="33000">
                  <a:srgbClr val="4785C9"/>
                </a:gs>
                <a:gs pos="38000">
                  <a:srgbClr val="7892F4">
                    <a:alpha val="100000"/>
                  </a:srgbClr>
                </a:gs>
                <a:gs pos="68000">
                  <a:srgbClr val="B666FB"/>
                </a:gs>
                <a:gs pos="23000">
                  <a:srgbClr val="4D61CA">
                    <a:alpha val="100000"/>
                  </a:srgbClr>
                </a:gs>
                <a:gs pos="100000">
                  <a:srgbClr val="6005A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ym typeface="+mn-lt"/>
              </a:endParaRPr>
            </a:p>
          </p:txBody>
        </p:sp>
        <p:sp>
          <p:nvSpPr>
            <p:cNvPr id="60" name="椭圆 59"/>
            <p:cNvSpPr/>
            <p:nvPr/>
          </p:nvSpPr>
          <p:spPr>
            <a:xfrm>
              <a:off x="4777315" y="2967938"/>
              <a:ext cx="818455" cy="44559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000" b="1" dirty="0">
                  <a:solidFill>
                    <a:srgbClr val="FF0000"/>
                  </a:solidFill>
                </a:rPr>
                <a:t>2</a:t>
              </a:r>
              <a:endParaRPr lang="zh-CN" altLang="en-US" sz="2000" b="1" dirty="0">
                <a:solidFill>
                  <a:srgbClr val="FF0000"/>
                </a:solidFill>
              </a:endParaRPr>
            </a:p>
          </p:txBody>
        </p:sp>
        <p:sp>
          <p:nvSpPr>
            <p:cNvPr id="63" name="TextBox 46"/>
            <p:cNvSpPr txBox="1">
              <a:spLocks noChangeArrowheads="1"/>
            </p:cNvSpPr>
            <p:nvPr/>
          </p:nvSpPr>
          <p:spPr bwMode="auto">
            <a:xfrm>
              <a:off x="4651618" y="3729307"/>
              <a:ext cx="1621099" cy="193899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defPPr>
                <a:defRPr lang="zh-CN"/>
              </a:defPPr>
              <a:lvl1pPr>
                <a:defRPr sz="2400" b="1">
                  <a:latin typeface="Calibri" panose="020F0502020204030204" pitchFamily="34" charset="0"/>
                  <a:ea typeface="微软雅黑" panose="020B0503020204020204" pitchFamily="34" charset="-122"/>
                </a:defRPr>
              </a:lvl1pPr>
              <a:lvl2pPr marL="742950" indent="-285750">
                <a:defRPr>
                  <a:latin typeface="Calibri" panose="020F0502020204030204" pitchFamily="34" charset="0"/>
                  <a:ea typeface="微软雅黑" panose="020B0503020204020204" pitchFamily="34" charset="-122"/>
                </a:defRPr>
              </a:lvl2pPr>
              <a:lvl3pPr marL="1143000" indent="-228600">
                <a:defRPr>
                  <a:latin typeface="Calibri" panose="020F0502020204030204" pitchFamily="34" charset="0"/>
                  <a:ea typeface="微软雅黑" panose="020B0503020204020204" pitchFamily="34" charset="-122"/>
                </a:defRPr>
              </a:lvl3pPr>
              <a:lvl4pPr marL="1600200" indent="-228600">
                <a:defRPr>
                  <a:latin typeface="Calibri" panose="020F0502020204030204" pitchFamily="34" charset="0"/>
                  <a:ea typeface="微软雅黑" panose="020B0503020204020204" pitchFamily="34" charset="-122"/>
                </a:defRPr>
              </a:lvl4pPr>
              <a:lvl5pPr marL="2057400" indent="-228600">
                <a:defRPr>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微软雅黑" panose="020B0503020204020204" pitchFamily="34" charset="-122"/>
                </a:defRPr>
              </a:lvl9pPr>
            </a:lstStyle>
            <a:p>
              <a:r>
                <a:rPr lang="zh-CN" altLang="zh-CN" dirty="0"/>
                <a:t>第二步：具体阐述投诉的内容与投诉的理由；</a:t>
              </a:r>
              <a:endParaRPr lang="zh-CN" altLang="zh-CN" dirty="0"/>
            </a:p>
          </p:txBody>
        </p:sp>
      </p:grpSp>
      <p:grpSp>
        <p:nvGrpSpPr>
          <p:cNvPr id="28" name="组合 27"/>
          <p:cNvGrpSpPr/>
          <p:nvPr/>
        </p:nvGrpSpPr>
        <p:grpSpPr>
          <a:xfrm>
            <a:off x="5480980" y="2281238"/>
            <a:ext cx="6344935" cy="4144101"/>
            <a:chOff x="5764190" y="1502093"/>
            <a:chExt cx="6344935" cy="4144101"/>
          </a:xfrm>
        </p:grpSpPr>
        <p:sp>
          <p:nvSpPr>
            <p:cNvPr id="58" name="任意多边形 57"/>
            <p:cNvSpPr/>
            <p:nvPr/>
          </p:nvSpPr>
          <p:spPr>
            <a:xfrm>
              <a:off x="6041867" y="1502093"/>
              <a:ext cx="6067258" cy="1462944"/>
            </a:xfrm>
            <a:custGeom>
              <a:avLst/>
              <a:gdLst>
                <a:gd name="connsiteX0" fmla="*/ 1313134 w 6695382"/>
                <a:gd name="connsiteY0" fmla="*/ 0 h 2339050"/>
                <a:gd name="connsiteX1" fmla="*/ 2635142 w 6695382"/>
                <a:gd name="connsiteY1" fmla="*/ 1325165 h 2339050"/>
                <a:gd name="connsiteX2" fmla="*/ 2333476 w 6695382"/>
                <a:gd name="connsiteY2" fmla="*/ 2170069 h 2339050"/>
                <a:gd name="connsiteX3" fmla="*/ 5882488 w 6695382"/>
                <a:gd name="connsiteY3" fmla="*/ 2170069 h 2339050"/>
                <a:gd name="connsiteX4" fmla="*/ 5882488 w 6695382"/>
                <a:gd name="connsiteY4" fmla="*/ 2170177 h 2339050"/>
                <a:gd name="connsiteX5" fmla="*/ 6695382 w 6695382"/>
                <a:gd name="connsiteY5" fmla="*/ 2170177 h 2339050"/>
                <a:gd name="connsiteX6" fmla="*/ 6695382 w 6695382"/>
                <a:gd name="connsiteY6" fmla="*/ 2339050 h 2339050"/>
                <a:gd name="connsiteX7" fmla="*/ 5882488 w 6695382"/>
                <a:gd name="connsiteY7" fmla="*/ 2339050 h 2339050"/>
                <a:gd name="connsiteX8" fmla="*/ 2129407 w 6695382"/>
                <a:gd name="connsiteY8" fmla="*/ 2339050 h 2339050"/>
                <a:gd name="connsiteX9" fmla="*/ 2049555 w 6695382"/>
                <a:gd name="connsiteY9" fmla="*/ 2285688 h 2339050"/>
                <a:gd name="connsiteX10" fmla="*/ 2076172 w 6695382"/>
                <a:gd name="connsiteY10" fmla="*/ 2187857 h 2339050"/>
                <a:gd name="connsiteX11" fmla="*/ 2466563 w 6695382"/>
                <a:gd name="connsiteY11" fmla="*/ 1325165 h 2339050"/>
                <a:gd name="connsiteX12" fmla="*/ 1313134 w 6695382"/>
                <a:gd name="connsiteY12" fmla="*/ 177874 h 2339050"/>
                <a:gd name="connsiteX13" fmla="*/ 168578 w 6695382"/>
                <a:gd name="connsiteY13" fmla="*/ 1325165 h 2339050"/>
                <a:gd name="connsiteX14" fmla="*/ 79853 w 6695382"/>
                <a:gd name="connsiteY14" fmla="*/ 1414102 h 2339050"/>
                <a:gd name="connsiteX15" fmla="*/ 0 w 6695382"/>
                <a:gd name="connsiteY15" fmla="*/ 1325165 h 2339050"/>
                <a:gd name="connsiteX16" fmla="*/ 1313134 w 6695382"/>
                <a:gd name="connsiteY16" fmla="*/ 0 h 23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5382" h="2339050">
                  <a:moveTo>
                    <a:pt x="1313134" y="0"/>
                  </a:moveTo>
                  <a:cubicBezTo>
                    <a:pt x="2040682" y="0"/>
                    <a:pt x="2635142" y="595880"/>
                    <a:pt x="2635142" y="1325165"/>
                  </a:cubicBezTo>
                  <a:cubicBezTo>
                    <a:pt x="2635142" y="1636445"/>
                    <a:pt x="2528671" y="1929938"/>
                    <a:pt x="2333476" y="2170069"/>
                  </a:cubicBezTo>
                  <a:lnTo>
                    <a:pt x="5882488" y="2170069"/>
                  </a:lnTo>
                  <a:lnTo>
                    <a:pt x="5882488" y="2170177"/>
                  </a:lnTo>
                  <a:lnTo>
                    <a:pt x="6695382" y="2170177"/>
                  </a:lnTo>
                  <a:lnTo>
                    <a:pt x="6695382" y="2339050"/>
                  </a:lnTo>
                  <a:lnTo>
                    <a:pt x="5882488" y="2339050"/>
                  </a:lnTo>
                  <a:cubicBezTo>
                    <a:pt x="5882488" y="2339050"/>
                    <a:pt x="5882488" y="2339050"/>
                    <a:pt x="2129407" y="2339050"/>
                  </a:cubicBezTo>
                  <a:cubicBezTo>
                    <a:pt x="2093917" y="2339050"/>
                    <a:pt x="2067300" y="2321263"/>
                    <a:pt x="2049555" y="2285688"/>
                  </a:cubicBezTo>
                  <a:cubicBezTo>
                    <a:pt x="2040682" y="2250113"/>
                    <a:pt x="2049555" y="2214538"/>
                    <a:pt x="2076172" y="2187857"/>
                  </a:cubicBezTo>
                  <a:cubicBezTo>
                    <a:pt x="2324603" y="1974407"/>
                    <a:pt x="2466563" y="1654233"/>
                    <a:pt x="2466563" y="1325165"/>
                  </a:cubicBezTo>
                  <a:cubicBezTo>
                    <a:pt x="2466563" y="693710"/>
                    <a:pt x="1951957" y="177874"/>
                    <a:pt x="1313134" y="177874"/>
                  </a:cubicBezTo>
                  <a:cubicBezTo>
                    <a:pt x="683185" y="177874"/>
                    <a:pt x="168578" y="693711"/>
                    <a:pt x="168578" y="1325165"/>
                  </a:cubicBezTo>
                  <a:cubicBezTo>
                    <a:pt x="168578" y="1378528"/>
                    <a:pt x="133088" y="1414102"/>
                    <a:pt x="79853" y="1414102"/>
                  </a:cubicBezTo>
                  <a:cubicBezTo>
                    <a:pt x="35490" y="1414102"/>
                    <a:pt x="0" y="1378528"/>
                    <a:pt x="0" y="1325165"/>
                  </a:cubicBezTo>
                  <a:cubicBezTo>
                    <a:pt x="0" y="595880"/>
                    <a:pt x="585587" y="0"/>
                    <a:pt x="1313134" y="0"/>
                  </a:cubicBezTo>
                  <a:close/>
                </a:path>
              </a:pathLst>
            </a:custGeom>
            <a:gradFill flip="none" rotWithShape="1">
              <a:gsLst>
                <a:gs pos="0">
                  <a:srgbClr val="6005A6"/>
                </a:gs>
                <a:gs pos="33000">
                  <a:srgbClr val="4785C9"/>
                </a:gs>
                <a:gs pos="38000">
                  <a:srgbClr val="7892F4">
                    <a:alpha val="100000"/>
                  </a:srgbClr>
                </a:gs>
                <a:gs pos="68000">
                  <a:srgbClr val="B666FB"/>
                </a:gs>
                <a:gs pos="23000">
                  <a:srgbClr val="4D61CA">
                    <a:alpha val="100000"/>
                  </a:srgbClr>
                </a:gs>
                <a:gs pos="100000">
                  <a:srgbClr val="6005A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ym typeface="+mn-lt"/>
              </a:endParaRPr>
            </a:p>
          </p:txBody>
        </p:sp>
        <p:sp>
          <p:nvSpPr>
            <p:cNvPr id="61" name="椭圆 60"/>
            <p:cNvSpPr/>
            <p:nvPr/>
          </p:nvSpPr>
          <p:spPr>
            <a:xfrm>
              <a:off x="5764190" y="2956108"/>
              <a:ext cx="780135" cy="4192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000" b="1" dirty="0">
                  <a:solidFill>
                    <a:srgbClr val="FF0000"/>
                  </a:solidFill>
                </a:rPr>
                <a:t>3</a:t>
              </a:r>
              <a:endParaRPr lang="zh-CN" altLang="en-US" sz="2000" b="1" dirty="0">
                <a:solidFill>
                  <a:srgbClr val="FF0000"/>
                </a:solidFill>
              </a:endParaRPr>
            </a:p>
          </p:txBody>
        </p:sp>
        <p:sp>
          <p:nvSpPr>
            <p:cNvPr id="64" name="TextBox 46"/>
            <p:cNvSpPr txBox="1">
              <a:spLocks noChangeArrowheads="1"/>
            </p:cNvSpPr>
            <p:nvPr/>
          </p:nvSpPr>
          <p:spPr bwMode="auto">
            <a:xfrm>
              <a:off x="6729833" y="3707202"/>
              <a:ext cx="1855329"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r>
                <a:rPr lang="zh-CN" altLang="zh-CN" sz="2400" b="1" dirty="0">
                  <a:solidFill>
                    <a:schemeClr val="dk1"/>
                  </a:solidFill>
                </a:rPr>
                <a:t>第三步：提出解决建议并期望尽快解决，表示感谢。</a:t>
              </a:r>
              <a:endParaRPr lang="zh-CN" altLang="zh-CN" sz="2400" b="1" dirty="0">
                <a:solidFill>
                  <a:schemeClr val="dk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250"/>
                                        <p:tgtEl>
                                          <p:spTgt spid="2"/>
                                        </p:tgtEl>
                                      </p:cBhvr>
                                    </p:animEffect>
                                    <p:anim calcmode="lin" valueType="num">
                                      <p:cBhvr>
                                        <p:cTn id="15" dur="2250" fill="hold"/>
                                        <p:tgtEl>
                                          <p:spTgt spid="2"/>
                                        </p:tgtEl>
                                        <p:attrNameLst>
                                          <p:attrName>ppt_x</p:attrName>
                                        </p:attrNameLst>
                                      </p:cBhvr>
                                      <p:tavLst>
                                        <p:tav tm="0">
                                          <p:val>
                                            <p:strVal val="#ppt_x"/>
                                          </p:val>
                                        </p:tav>
                                        <p:tav tm="100000">
                                          <p:val>
                                            <p:strVal val="#ppt_x"/>
                                          </p:val>
                                        </p:tav>
                                      </p:tavLst>
                                    </p:anim>
                                    <p:anim calcmode="lin" valueType="num">
                                      <p:cBhvr>
                                        <p:cTn id="16" dur="2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2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circle(in)">
                                      <p:cBhvr>
                                        <p:cTn id="26"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theme/theme1.xml><?xml version="1.0" encoding="utf-8"?>
<a:theme xmlns:a="http://schemas.openxmlformats.org/drawingml/2006/main" name="丝状">
  <a:themeElements>
    <a:clrScheme name="丝状">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丝状">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14222</Words>
  <Application>WPS 演示</Application>
  <PresentationFormat>宽屏</PresentationFormat>
  <Paragraphs>384</Paragraphs>
  <Slides>42</Slides>
  <Notes>1</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42</vt:i4>
      </vt:variant>
    </vt:vector>
  </HeadingPairs>
  <TitlesOfParts>
    <vt:vector size="66" baseType="lpstr">
      <vt:lpstr>Arial</vt:lpstr>
      <vt:lpstr>宋体</vt:lpstr>
      <vt:lpstr>Wingdings</vt:lpstr>
      <vt:lpstr>Wingdings 3</vt:lpstr>
      <vt:lpstr>Arial</vt:lpstr>
      <vt:lpstr>华文细黑</vt:lpstr>
      <vt:lpstr>微软雅黑</vt:lpstr>
      <vt:lpstr>Highlight LET</vt:lpstr>
      <vt:lpstr>Segoe Print</vt:lpstr>
      <vt:lpstr>Times New Roman</vt:lpstr>
      <vt:lpstr>华文行楷</vt:lpstr>
      <vt:lpstr>Calibri</vt:lpstr>
      <vt:lpstr>Academy Engraved LET</vt:lpstr>
      <vt:lpstr>Noto Sans S Chinese Regular</vt:lpstr>
      <vt:lpstr>Century Gothic</vt:lpstr>
      <vt:lpstr>Arial Unicode MS</vt:lpstr>
      <vt:lpstr>幼圆</vt:lpstr>
      <vt:lpstr>等线</vt:lpstr>
      <vt:lpstr>黑体</vt:lpstr>
      <vt:lpstr>华文隶书</vt:lpstr>
      <vt:lpstr>HelveticaNeue</vt:lpstr>
      <vt:lpstr>Corbel</vt:lpstr>
      <vt:lpstr>华文新魏</vt:lpstr>
      <vt:lpstr>丝状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南山有谷堆</cp:lastModifiedBy>
  <cp:revision>48</cp:revision>
  <dcterms:created xsi:type="dcterms:W3CDTF">2021-05-08T08:43:00Z</dcterms:created>
  <dcterms:modified xsi:type="dcterms:W3CDTF">2021-07-30T14:07:06Z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132B431C9AA04D459396FB9912BC1992</vt:lpwstr>
  </property>
  <property fmtid="{D5CDD505-2E9C-101B-9397-08002B2CF9AE}" pid="3" name="KSOProductBuildVer">
    <vt:lpwstr>2052-11.8.2.8506</vt:lpwstr>
  </property>
</Properties>
</file>