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56" r:id="rId4"/>
    <p:sldId id="261" r:id="rId5"/>
    <p:sldId id="262" r:id="rId6"/>
    <p:sldId id="265" r:id="rId7"/>
    <p:sldId id="264" r:id="rId8"/>
    <p:sldId id="257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1" y="-7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89960" y="47625"/>
            <a:ext cx="3676650" cy="11906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571500" y="934641"/>
            <a:ext cx="490418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pic>
        <p:nvPicPr>
          <p:cNvPr id="5122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3063" y="1704975"/>
            <a:ext cx="2519363" cy="2519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矩形 3"/>
          <p:cNvSpPr/>
          <p:nvPr/>
        </p:nvSpPr>
        <p:spPr>
          <a:xfrm>
            <a:off x="5484019" y="1212056"/>
            <a:ext cx="2702719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None/>
            </a:pPr>
            <a:r>
              <a:rPr lang="zh-CN" altLang="en-US" sz="3000" b="1">
                <a:latin typeface="华文新魏" panose="02010800040101010101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0424" y="267494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学生习作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Boys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girls,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Earth Day approaching, the Student Union of our school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hereby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calls on everyone to take care of the earth.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It’s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that the condition of the earth is far from satisfying. The endangered animals are losing their habitats and clean water is nowhere to be found.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 our motherland from being destroyed, riding bikes to school is highly recommended.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What’s more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no account can we ignore the importance of recycling.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Only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make joint efforts can we restore the earth. Join us and heal the world! 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Union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32594"/>
            <a:ext cx="83529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zh-CN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习作</a:t>
            </a:r>
            <a:r>
              <a:rPr lang="en-US" altLang="zh-C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zh-C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fellow students,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Nowadays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earth is becoming warmer and warmer and the environment gets worse, which risks human beings and other creatures in the earth greatly.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Earth Day approaching, it’s high time that our students get involved in protecting the earth.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it’s necessary for us to raise the awareness of environmental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develop a good habit of low-carbon life.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saving resources like water and electricity can’t be stressed too much.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should voluntarily turn off the lights and fans when there is no one in the classroom.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everyone does his or her bit responsibly in protecting the earth, our earth will become better and better.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Union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14940" y="55552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zh-CN" alt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习作</a:t>
            </a:r>
            <a:r>
              <a:rPr lang="en-US" altLang="zh-CN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Fulfilling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Cleaning Experience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Last Saturday, I spent all morning in cleaning up my house, which was exhausting but rewarding.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cleaned the room with a vacuum and mopped the floor,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skipping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single corner of each room.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that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order to remove the stain on the windows, I had to climb onto chairs and wiped those windows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spotless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Sore as my back was, everything became worthwhile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stepped into a neat and orderly house.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 you are seeking a sense of fulfillment and satisfaction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labor will be a good choice. </a:t>
            </a:r>
            <a:endParaRPr lang="zh-CN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弧形箭头 5"/>
          <p:cNvSpPr/>
          <p:nvPr/>
        </p:nvSpPr>
        <p:spPr>
          <a:xfrm>
            <a:off x="3203848" y="1203598"/>
            <a:ext cx="219732" cy="1008112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右弧形箭头 6"/>
          <p:cNvSpPr/>
          <p:nvPr/>
        </p:nvSpPr>
        <p:spPr>
          <a:xfrm rot="20926430">
            <a:off x="3981902" y="1184818"/>
            <a:ext cx="432048" cy="1618540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右弧形箭头 7"/>
          <p:cNvSpPr/>
          <p:nvPr/>
        </p:nvSpPr>
        <p:spPr>
          <a:xfrm rot="20926430" flipH="1">
            <a:off x="2766610" y="1177086"/>
            <a:ext cx="456431" cy="2178594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5 Best Labour Day Quotes to Motivates you on Labor Day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65748"/>
            <a:ext cx="2537550" cy="157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组合 2"/>
          <p:cNvGrpSpPr/>
          <p:nvPr/>
        </p:nvGrpSpPr>
        <p:grpSpPr>
          <a:xfrm>
            <a:off x="683568" y="2346902"/>
            <a:ext cx="7362073" cy="1323440"/>
            <a:chOff x="942866" y="852241"/>
            <a:chExt cx="7362073" cy="728213"/>
          </a:xfrm>
        </p:grpSpPr>
        <p:pic>
          <p:nvPicPr>
            <p:cNvPr id="1027" name="Picture 3" descr="C:\Users\cheng'ming'zhi\Downloads\5c75084115b5c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72006">
              <a:off x="942866" y="942844"/>
              <a:ext cx="7362073" cy="590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rot="21343522">
              <a:off x="1705378" y="852241"/>
              <a:ext cx="6336704" cy="728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Proposal</a:t>
              </a:r>
              <a:endParaRPr lang="en-US" altLang="zh-CN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zh-CN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Labor is the Most Beautiful </a:t>
              </a:r>
              <a:endPara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6" name="Picture 2" descr="https://images.squarespace-cdn.com/content/v1/57114dc4f8baf35df565ba2a/1465249410016-OFV7TKIXBQVZEU49MHQH/image-asset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2" r="7243" b="15552"/>
          <a:stretch>
            <a:fillRect/>
          </a:stretch>
        </p:blipFill>
        <p:spPr bwMode="auto">
          <a:xfrm>
            <a:off x="251521" y="20314"/>
            <a:ext cx="3672408" cy="238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09" y="2767236"/>
            <a:ext cx="7677176" cy="2252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67493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审题关：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       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假定你是校学生会主席李华，你校将于下周开展以“</a:t>
            </a:r>
            <a:r>
              <a:rPr lang="en-US" altLang="zh-CN" dirty="0" smtClean="0"/>
              <a:t>Labor is the Most Beautiful</a:t>
            </a:r>
            <a:r>
              <a:rPr lang="zh-CN" altLang="en-US" dirty="0" smtClean="0"/>
              <a:t>”为主题的劳动周活动，请你以学生会的名义发起倡议，内容包括：</a:t>
            </a:r>
            <a:endParaRPr lang="en-US" altLang="zh-CN" dirty="0" smtClean="0"/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学生目前对劳动的态度； </a:t>
            </a:r>
            <a:r>
              <a:rPr lang="en-US" altLang="zh-CN" dirty="0" smtClean="0"/>
              <a:t>2. </a:t>
            </a:r>
            <a:r>
              <a:rPr lang="zh-CN" altLang="en-US" dirty="0" smtClean="0"/>
              <a:t>劳动的意义； </a:t>
            </a:r>
            <a:r>
              <a:rPr lang="en-US" altLang="zh-CN" dirty="0" smtClean="0"/>
              <a:t>3. </a:t>
            </a:r>
            <a:r>
              <a:rPr lang="zh-CN" altLang="en-US" dirty="0" smtClean="0"/>
              <a:t>呼吁参加。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Dear fellow students,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</a:t>
            </a:r>
            <a:endParaRPr lang="en-US" altLang="zh-CN" dirty="0" smtClean="0"/>
          </a:p>
          <a:p>
            <a:pPr algn="r"/>
            <a:r>
              <a:rPr lang="en-US" altLang="zh-CN" dirty="0"/>
              <a:t> </a:t>
            </a:r>
            <a:r>
              <a:rPr lang="en-US" altLang="zh-CN" dirty="0" smtClean="0"/>
              <a:t>The Student Union</a:t>
            </a:r>
            <a:endParaRPr lang="en-US" altLang="zh-CN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51720" y="41151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5556" y="300670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审题五步法：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dirty="0" smtClean="0"/>
              <a:t>文体</a:t>
            </a:r>
            <a:endParaRPr lang="en-US" altLang="zh-CN" dirty="0" smtClean="0"/>
          </a:p>
          <a:p>
            <a:r>
              <a:rPr lang="zh-CN" altLang="en-US" dirty="0"/>
              <a:t>人称</a:t>
            </a:r>
            <a:endParaRPr lang="en-US" altLang="zh-CN" dirty="0"/>
          </a:p>
          <a:p>
            <a:r>
              <a:rPr lang="zh-CN" altLang="en-US" dirty="0" smtClean="0"/>
              <a:t>语气</a:t>
            </a:r>
            <a:endParaRPr lang="en-US" altLang="zh-CN" dirty="0" smtClean="0"/>
          </a:p>
          <a:p>
            <a:r>
              <a:rPr lang="zh-CN" altLang="en-US" dirty="0" smtClean="0"/>
              <a:t>时态</a:t>
            </a:r>
            <a:endParaRPr lang="en-US" altLang="zh-CN" dirty="0" smtClean="0"/>
          </a:p>
          <a:p>
            <a:r>
              <a:rPr lang="zh-CN" altLang="en-US" dirty="0"/>
              <a:t>要点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右大括号 5"/>
          <p:cNvSpPr/>
          <p:nvPr/>
        </p:nvSpPr>
        <p:spPr>
          <a:xfrm>
            <a:off x="1189945" y="3654776"/>
            <a:ext cx="144016" cy="432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05969" y="36861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对象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2988697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an </a:t>
            </a:r>
            <a:r>
              <a:rPr lang="en-US" altLang="zh-CN" b="1" dirty="0" smtClean="0">
                <a:solidFill>
                  <a:srgbClr val="0000FF"/>
                </a:solidFill>
              </a:rPr>
              <a:t>appeal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 </a:t>
            </a:r>
            <a:r>
              <a:rPr lang="en-US" altLang="zh-CN" dirty="0" smtClean="0"/>
              <a:t>&amp;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person   (most students-they; we</a:t>
            </a:r>
            <a:r>
              <a:rPr lang="en-US" altLang="zh-CN" dirty="0"/>
              <a:t>) 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urgent; encouraging; convincing 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en-US" altLang="zh-CN" dirty="0" smtClean="0"/>
              <a:t>present &amp; future tense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necessity</a:t>
            </a:r>
            <a:r>
              <a:rPr lang="en-US" altLang="zh-CN" dirty="0" smtClean="0"/>
              <a:t>+ </a:t>
            </a:r>
            <a:r>
              <a:rPr lang="en-US" altLang="zh-CN" b="1" dirty="0" smtClean="0">
                <a:solidFill>
                  <a:srgbClr val="0000FF"/>
                </a:solidFill>
              </a:rPr>
              <a:t>significance</a:t>
            </a:r>
            <a:r>
              <a:rPr lang="en-US" altLang="zh-CN" dirty="0" smtClean="0"/>
              <a:t>+ </a:t>
            </a:r>
            <a:r>
              <a:rPr lang="en-US" altLang="zh-CN" b="1" dirty="0" smtClean="0">
                <a:solidFill>
                  <a:srgbClr val="0000FF"/>
                </a:solidFill>
              </a:rPr>
              <a:t>appeal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eng'ming'zhi\Desktop\5c755754b7f27.pn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7" t="9180" r="10199" b="8572"/>
          <a:stretch>
            <a:fillRect/>
          </a:stretch>
        </p:blipFill>
        <p:spPr bwMode="auto">
          <a:xfrm>
            <a:off x="251520" y="614363"/>
            <a:ext cx="8856984" cy="156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98779"/>
            <a:ext cx="84969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格式关：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Dear fellow students, 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algn="r"/>
            <a:r>
              <a:rPr lang="en-US" altLang="zh-CN" dirty="0" smtClean="0"/>
              <a:t> The Student Union</a:t>
            </a:r>
            <a:endParaRPr lang="en-US" altLang="zh-CN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4657" y="3943171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Other formats of an appeal: </a:t>
            </a:r>
            <a:endParaRPr lang="en-US" altLang="zh-CN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1 necessity+ significance </a:t>
            </a:r>
            <a:endParaRPr lang="en-US" altLang="zh-CN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2 </a:t>
            </a:r>
            <a:r>
              <a:rPr lang="en-US" altLang="zh-CN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coping methods</a:t>
            </a:r>
            <a:endParaRPr lang="en-US" altLang="zh-CN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3 appeal  </a:t>
            </a:r>
            <a:endParaRPr lang="zh-CN" altLang="en-US" b="1" dirty="0"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3" y="194505"/>
            <a:ext cx="6084168" cy="1077218"/>
          </a:xfrm>
          <a:prstGeom prst="rect">
            <a:avLst/>
          </a:prstGeom>
          <a:solidFill>
            <a:schemeClr val="accent3">
              <a:lumMod val="40000"/>
              <a:lumOff val="60000"/>
              <a:alpha val="52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Nowadays/ Currently,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as+</a:t>
            </a:r>
            <a:r>
              <a:rPr lang="zh-CN" altLang="en-US" sz="1600" dirty="0" smtClean="0">
                <a:latin typeface="Cambria" panose="02040503050406030204" pitchFamily="18" charset="0"/>
              </a:rPr>
              <a:t>从句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we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are in urgent/ desperate need of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with+ n.,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it’s high time that we should 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Cambria" panose="02040503050406030204" pitchFamily="18" charset="0"/>
              </a:rPr>
              <a:t>独立</a:t>
            </a:r>
            <a:r>
              <a:rPr lang="zh-CN" altLang="en-US" sz="1600" dirty="0" smtClean="0">
                <a:latin typeface="Cambria" panose="02040503050406030204" pitchFamily="18" charset="0"/>
              </a:rPr>
              <a:t>主格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it’s highly suggested/ imperative that we 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 </a:t>
            </a:r>
            <a:endParaRPr lang="zh-CN" altLang="en-US" sz="1600" dirty="0">
              <a:latin typeface="Cambria" panose="02040503050406030204" pitchFamily="18" charset="0"/>
            </a:endParaRPr>
          </a:p>
        </p:txBody>
      </p:sp>
      <p:pic>
        <p:nvPicPr>
          <p:cNvPr id="2051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4060">
            <a:off x="2221291" y="423340"/>
            <a:ext cx="882703" cy="8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0042" y="1510812"/>
            <a:ext cx="6084168" cy="2061210"/>
          </a:xfrm>
          <a:prstGeom prst="rect">
            <a:avLst/>
          </a:prstGeom>
          <a:solidFill>
            <a:schemeClr val="accent3">
              <a:lumMod val="40000"/>
              <a:lumOff val="60000"/>
              <a:alpha val="88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should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be attached great importance to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in that it can…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plays a major/ decisive role in</a:t>
            </a:r>
            <a:endParaRPr lang="en-US" altLang="zh-CN" sz="16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is beneficial to/ of benefit to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can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contribute to/ make a big difference to </a:t>
            </a: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b="1" i="1" dirty="0">
                <a:latin typeface="Cambria" panose="02040503050406030204" pitchFamily="18" charset="0"/>
              </a:rPr>
              <a:t>否定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zh-CN" altLang="en-US" sz="1600" b="1" i="1" dirty="0">
                <a:latin typeface="Cambria" panose="02040503050406030204" pitchFamily="18" charset="0"/>
              </a:rPr>
              <a:t>比较级</a:t>
            </a:r>
            <a:endParaRPr lang="en-US" altLang="zh-CN" sz="16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Nothing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is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more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important than doing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in terms of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The importance of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cannot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be emphasized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too much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It is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that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can… </a:t>
            </a:r>
            <a:r>
              <a:rPr lang="zh-CN" altLang="en-US" sz="1600" dirty="0" smtClean="0">
                <a:latin typeface="Cambria" panose="02040503050406030204" pitchFamily="18" charset="0"/>
              </a:rPr>
              <a:t>强调句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0226">
            <a:off x="2944092" y="1456639"/>
            <a:ext cx="882703" cy="8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7213">
            <a:off x="2056327" y="1926771"/>
            <a:ext cx="525689" cy="55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691007" y="2687309"/>
            <a:ext cx="4200508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Let's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do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. 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take immediate action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.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  <a:sym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It’s time that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we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should….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Join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us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Get engaged in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…!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3608" y="987574"/>
            <a:ext cx="2208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0000FF"/>
                </a:solidFill>
              </a:rPr>
              <a:t>Para. 1 necessity</a:t>
            </a:r>
            <a:endParaRPr lang="en-US" altLang="zh-CN" sz="2000" dirty="0" smtClean="0"/>
          </a:p>
          <a:p>
            <a:r>
              <a:rPr lang="en-US" altLang="zh-CN" sz="2000" b="1" dirty="0" smtClean="0">
                <a:solidFill>
                  <a:srgbClr val="0000FF"/>
                </a:solidFill>
              </a:rPr>
              <a:t>Para. 2 significance</a:t>
            </a:r>
            <a:endParaRPr lang="en-US" altLang="zh-CN" sz="2000" dirty="0" smtClean="0"/>
          </a:p>
          <a:p>
            <a:r>
              <a:rPr lang="en-US" altLang="zh-CN" sz="2000" b="1" dirty="0" smtClean="0">
                <a:solidFill>
                  <a:srgbClr val="0000FF"/>
                </a:solidFill>
              </a:rPr>
              <a:t>Para. 3 appeal</a:t>
            </a:r>
            <a:endParaRPr lang="zh-CN" altLang="en-US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bldLvl="0" animBg="1"/>
      <p:bldP spid="8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https://clipground.com/images/too-much-homework-clipart-1.gi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56345"/>
            <a:ext cx="1187624" cy="11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necessity—problem </a:t>
            </a:r>
            <a:endParaRPr lang="zh-CN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619185"/>
            <a:ext cx="76328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客观：</a:t>
            </a:r>
            <a:endParaRPr lang="en-US" altLang="zh-CN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latin typeface="Cambria" panose="02040503050406030204" pitchFamily="18" charset="0"/>
              </a:rPr>
              <a:t>作业负担</a:t>
            </a:r>
            <a:r>
              <a:rPr lang="zh-CN" altLang="en-US" sz="1600" b="1" dirty="0" smtClean="0">
                <a:latin typeface="Cambria" panose="02040503050406030204" pitchFamily="18" charset="0"/>
              </a:rPr>
              <a:t>重</a:t>
            </a:r>
            <a:endParaRPr lang="en-US" altLang="zh-CN" sz="16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most students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are buried in/ occupied with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heavy homework load, </a:t>
            </a: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hinders them from 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阻止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 labor in person,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let alone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attaining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delight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from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labor.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Cambria" panose="02040503050406030204" pitchFamily="18" charset="0"/>
              </a:rPr>
              <a:t>忽视劳动教育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In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such</a:t>
            </a:r>
            <a:r>
              <a:rPr lang="zh-CN" altLang="en-US" sz="1600" dirty="0">
                <a:latin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competitive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world, many parents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have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been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focusing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students‘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academic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scores/ performance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ignored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overlooked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neglected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teaching students basic social and life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skills,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 could otherwise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be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fostered/ cultivated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through labor education.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CN" altLang="en-US" sz="1600" b="1" dirty="0">
                <a:solidFill>
                  <a:srgbClr val="0000FF"/>
                </a:solidFill>
                <a:latin typeface="Cambria" panose="02040503050406030204" pitchFamily="18" charset="0"/>
              </a:rPr>
              <a:t>主观：</a:t>
            </a:r>
            <a:endParaRPr lang="en-US" altLang="zh-CN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Cambria" panose="02040503050406030204" pitchFamily="18" charset="0"/>
              </a:rPr>
              <a:t>不愿意劳动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the rapid socioeconomic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development, students are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way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too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early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exposed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social media and electronic games, </a:t>
            </a: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thus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depriving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them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of 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剥夺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the interest to actively accept labor education at home and school. </a:t>
            </a:r>
            <a:endParaRPr lang="zh-CN" altLang="en-US" sz="1600" dirty="0">
              <a:latin typeface="Cambria" panose="02040503050406030204" pitchFamily="18" charset="0"/>
            </a:endParaRPr>
          </a:p>
        </p:txBody>
      </p:sp>
      <p:pic>
        <p:nvPicPr>
          <p:cNvPr id="3075" name="Picture 3" descr="C:\Users\cheng'ming'zhi\Desktop\60a922010b9ca162169702588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242" y="2283718"/>
            <a:ext cx="1334874" cy="133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heng'ming'zhi\Desktop\647bf0ab1d625168584413962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872814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75656" y="728930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China’s labor education policy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placed labor education on the same level as that in </a:t>
            </a:r>
            <a:r>
              <a:rPr lang="en-US" altLang="zh-CN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morality, intellect, sports, and aesthetics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thereby endowing labor education with new meaning. Labor 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seeks to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cultivate workers with all-round physical and mental development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Becoming more varied over time, labor education now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the cultivation of skills, technological capacities, creative thinking, labor habits, and emotional development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Approaches and methods include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programs and teaching, education in daily life at home and school, as well as practical activities outside of school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significance—benefits </a:t>
            </a:r>
            <a:endParaRPr lang="zh-CN" altLang="en-US" sz="2000" b="1" dirty="0"/>
          </a:p>
        </p:txBody>
      </p:sp>
      <p:pic>
        <p:nvPicPr>
          <p:cNvPr id="4098" name="Picture 2" descr="C:\Users\cheng'ming'zhi\Desktop\5c753a66bf9a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40" y="782786"/>
            <a:ext cx="1036382" cy="99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34733" y="47577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status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22450" y="1040851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aim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883092"/>
            <a:ext cx="105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content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2400" y="1676159"/>
            <a:ext cx="105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methods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8029" y="2551120"/>
            <a:ext cx="896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a trait/ spirit we Chinese have been promoting for </a:t>
            </a:r>
            <a:r>
              <a:rPr lang="en-US" altLang="zh-CN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generations in that labor can… </a:t>
            </a:r>
            <a:endParaRPr lang="en-US" altLang="zh-CN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develop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an interest in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doing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labor 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cultivate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 right view of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the world, life and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values;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enrich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our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life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experience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temper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our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will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zh-CN" alt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磨炼意志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cultivate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 positive view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of labor and hard-working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spirit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help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students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master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necessary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and learn to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appreciate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the value of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labor.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More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importantly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labor education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 also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improve students' mental and physical health.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Otherwise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students with good academic performance and few life skills are unlikely to be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successful.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Moreover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learning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the spirit of China’s model workers about their craftsmanship, diligence, the sense of responsibility, and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innovation can lay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 solid foundation for our future work and life. 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zh-CN" altLang="en-US" sz="1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41" y="992567"/>
            <a:ext cx="84825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Come and join us! We have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curated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zh-CN" alt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筹办、策划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a list of fun-filled and fulfilling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engaging yet entertaining 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Labor 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Week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activities that you should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try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out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lang="en-US" altLang="zh-CN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zh-C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As Labor Day approaches, we hope that everyone can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carry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forward 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发扬光大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such spirit, work to improve ourselves, and make the world a better place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zh-C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Come and explore the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long-lost 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失落已久的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delight/ beauty 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of labor!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appeal </a:t>
            </a:r>
            <a:endParaRPr lang="zh-CN" altLang="en-US" sz="2000" b="1" dirty="0"/>
          </a:p>
        </p:txBody>
      </p:sp>
      <p:sp>
        <p:nvSpPr>
          <p:cNvPr id="2" name="矩形 1"/>
          <p:cNvSpPr/>
          <p:nvPr/>
        </p:nvSpPr>
        <p:spPr>
          <a:xfrm>
            <a:off x="3131840" y="306501"/>
            <a:ext cx="1622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000FF"/>
                </a:solidFill>
              </a:rPr>
              <a:t>theme-related 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8753" y="546809"/>
            <a:ext cx="78740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fellow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students,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education has been increasingly attached great importance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to,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students just bury themselves in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believing that labor is a waste of time.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necessary for us to do it.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laboring is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promote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practical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unity and cooperation.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Meanwhile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given the precious chances to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 our share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rewarded 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spiritual fulfillment.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actively engage in labor and take our obligation both at home and at school. It will turn out to be very beneficial and essential.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Union</a:t>
            </a:r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右弧形箭头 1"/>
          <p:cNvSpPr/>
          <p:nvPr/>
        </p:nvSpPr>
        <p:spPr>
          <a:xfrm rot="16200000">
            <a:off x="5699689" y="1705256"/>
            <a:ext cx="288032" cy="792088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右弧形箭头 4"/>
          <p:cNvSpPr/>
          <p:nvPr/>
        </p:nvSpPr>
        <p:spPr>
          <a:xfrm rot="1206086">
            <a:off x="4599879" y="2381097"/>
            <a:ext cx="288032" cy="792088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956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结构关：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99679" y="24111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Format/ Theme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555526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/>
              <a:t>         假定</a:t>
            </a:r>
            <a:r>
              <a:rPr lang="zh-CN" altLang="en-US" sz="2000" dirty="0"/>
              <a:t>你是国际学校学生李华，</a:t>
            </a:r>
            <a:r>
              <a:rPr lang="en-US" altLang="zh-CN" sz="2000" dirty="0"/>
              <a:t>4</a:t>
            </a:r>
            <a:r>
              <a:rPr lang="zh-CN" altLang="en-US" sz="2000" dirty="0"/>
              <a:t>月</a:t>
            </a:r>
            <a:r>
              <a:rPr lang="en-US" altLang="zh-CN" sz="2000" dirty="0"/>
              <a:t>22</a:t>
            </a:r>
            <a:r>
              <a:rPr lang="zh-CN" altLang="en-US" sz="2000" dirty="0"/>
              <a:t>日</a:t>
            </a:r>
            <a:r>
              <a:rPr lang="en-US" altLang="zh-CN" sz="2000" dirty="0"/>
              <a:t>“</a:t>
            </a:r>
            <a:r>
              <a:rPr lang="zh-CN" altLang="en-US" sz="2000" dirty="0"/>
              <a:t>世界地球日</a:t>
            </a:r>
            <a:r>
              <a:rPr lang="en-US" altLang="zh-CN" sz="2000" dirty="0"/>
              <a:t>”</a:t>
            </a:r>
            <a:r>
              <a:rPr lang="zh-CN" altLang="en-US" sz="2000" dirty="0"/>
              <a:t>即将来临，请你代表学生会写一封倡议书，呼吁大家关爱地球。内容包括：</a:t>
            </a:r>
            <a:endParaRPr lang="zh-CN" altLang="en-US" sz="2000" dirty="0"/>
          </a:p>
          <a:p>
            <a:r>
              <a:rPr lang="en-US" altLang="zh-CN" sz="2000" dirty="0" smtClean="0"/>
              <a:t>    1</a:t>
            </a:r>
            <a:r>
              <a:rPr lang="en-US" altLang="zh-CN" sz="2000" dirty="0"/>
              <a:t>. </a:t>
            </a:r>
            <a:r>
              <a:rPr lang="zh-CN" altLang="en-US" sz="2000" dirty="0"/>
              <a:t>现状说明</a:t>
            </a:r>
            <a:endParaRPr lang="zh-CN" altLang="en-US" sz="2000" dirty="0"/>
          </a:p>
          <a:p>
            <a:r>
              <a:rPr lang="en-US" altLang="zh-CN" sz="2000" dirty="0" smtClean="0"/>
              <a:t>    2</a:t>
            </a:r>
            <a:r>
              <a:rPr lang="en-US" altLang="zh-CN" sz="2000" dirty="0"/>
              <a:t>. </a:t>
            </a:r>
            <a:r>
              <a:rPr lang="zh-CN" altLang="en-US" sz="2000" dirty="0"/>
              <a:t>具体措施</a:t>
            </a:r>
            <a:endParaRPr lang="zh-CN" altLang="en-US" sz="2000" dirty="0"/>
          </a:p>
          <a:p>
            <a:r>
              <a:rPr lang="en-US" altLang="zh-CN" sz="2000" dirty="0" smtClean="0"/>
              <a:t>    3</a:t>
            </a:r>
            <a:r>
              <a:rPr lang="en-US" altLang="zh-CN" sz="2000" dirty="0"/>
              <a:t>. </a:t>
            </a:r>
            <a:r>
              <a:rPr lang="zh-CN" altLang="en-US" sz="2000" dirty="0"/>
              <a:t>发出</a:t>
            </a:r>
            <a:r>
              <a:rPr lang="zh-CN" altLang="en-US" sz="2000" dirty="0" smtClean="0"/>
              <a:t>倡议</a:t>
            </a:r>
            <a:endParaRPr lang="en-US" altLang="zh-CN" sz="2000" dirty="0" smtClean="0"/>
          </a:p>
          <a:p>
            <a:endParaRPr lang="en-US" altLang="zh-CN" sz="2000" dirty="0"/>
          </a:p>
          <a:p>
            <a:pPr indent="266700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你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校英文报正在征集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以</a:t>
            </a:r>
            <a:r>
              <a:rPr lang="en-US" altLang="zh-CN" sz="2000" dirty="0" smtClean="0">
                <a:solidFill>
                  <a:srgbClr val="000000"/>
                </a:solidFill>
              </a:rPr>
              <a:t>“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劳动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使人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快乐</a:t>
            </a:r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”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为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主题的文章。请你写一篇短文投稿，内容包括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：</a:t>
            </a:r>
            <a:endParaRPr lang="en-US" altLang="zh-CN" sz="20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266700"/>
            <a:r>
              <a:rPr lang="en-US" altLang="zh-CN" sz="2000" dirty="0" smtClean="0">
                <a:solidFill>
                  <a:srgbClr val="000000"/>
                </a:solidFill>
              </a:rPr>
              <a:t>1</a:t>
            </a:r>
            <a:r>
              <a:rPr lang="en-US" altLang="zh-CN" sz="2000" dirty="0">
                <a:solidFill>
                  <a:srgbClr val="000000"/>
                </a:solidFill>
              </a:rPr>
              <a:t>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一次劳动经历；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indent="266700"/>
            <a:r>
              <a:rPr lang="en-US" altLang="zh-CN" sz="2000" dirty="0">
                <a:solidFill>
                  <a:srgbClr val="000000"/>
                </a:solidFill>
              </a:rPr>
              <a:t>2.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你的感受；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indent="266700"/>
            <a:r>
              <a:rPr lang="en-US" altLang="zh-CN" sz="2000" dirty="0">
                <a:solidFill>
                  <a:srgbClr val="000000"/>
                </a:solidFill>
              </a:rPr>
              <a:t>3.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发出倡议。</a:t>
            </a:r>
            <a:endParaRPr lang="zh-CN" altLang="en-US" sz="20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7524" y="149833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Homework</a:t>
            </a:r>
            <a:endParaRPr lang="en-US" altLang="zh-CN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6596</Words>
  <Application>WPS 演示</Application>
  <PresentationFormat>全屏显示(16:9)</PresentationFormat>
  <Paragraphs>173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HelveticaNeue</vt:lpstr>
      <vt:lpstr>Shit Happens</vt:lpstr>
      <vt:lpstr>华文新魏</vt:lpstr>
      <vt:lpstr>Cambria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陈敏之</dc:creator>
  <cp:lastModifiedBy>南山有谷堆</cp:lastModifiedBy>
  <cp:revision>71</cp:revision>
  <dcterms:created xsi:type="dcterms:W3CDTF">2023-08-28T12:19:00Z</dcterms:created>
  <dcterms:modified xsi:type="dcterms:W3CDTF">2023-09-01T05:36:22Z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