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1740" r:id="rId3"/>
    <p:sldId id="256" r:id="rId4"/>
    <p:sldId id="1728" r:id="rId5"/>
    <p:sldId id="258" r:id="rId6"/>
    <p:sldId id="268" r:id="rId7"/>
    <p:sldId id="1729" r:id="rId8"/>
    <p:sldId id="266" r:id="rId9"/>
    <p:sldId id="265" r:id="rId10"/>
    <p:sldId id="1730" r:id="rId12"/>
    <p:sldId id="257" r:id="rId13"/>
    <p:sldId id="1731" r:id="rId14"/>
    <p:sldId id="1734" r:id="rId15"/>
    <p:sldId id="1732" r:id="rId16"/>
    <p:sldId id="1733"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122EF-1E00-4453-9CE8-71D1E2D933E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3A285-4D2A-46E3-A5BC-218226035BC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29374" y="604868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4" name="日期占位符 3"/>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9153BA6-D578-4748-962B-84A42DA73F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CA68A2-43BE-4DCA-AC17-8C9F94AC326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53BA6-D578-4748-962B-84A42DA73F6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A68A2-43BE-4DCA-AC17-8C9F94AC3266}" type="slidenum">
              <a:rPr lang="zh-CN" altLang="en-US" smtClean="0"/>
            </a:fld>
            <a:endParaRPr lang="zh-CN" altLang="en-US"/>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microsoft.com/office/2007/relationships/hdphoto" Target="../media/image18.wdp"/><Relationship Id="rId3" Type="http://schemas.openxmlformats.org/officeDocument/2006/relationships/image" Target="../media/image17.png"/><Relationship Id="rId2" Type="http://schemas.openxmlformats.org/officeDocument/2006/relationships/tags" Target="../tags/tag14.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hdphoto" Target="../media/image8.wdp"/><Relationship Id="rId4" Type="http://schemas.openxmlformats.org/officeDocument/2006/relationships/image" Target="../media/image7.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3.xml"/><Relationship Id="rId3" Type="http://schemas.openxmlformats.org/officeDocument/2006/relationships/tags" Target="../tags/tag9.xml"/><Relationship Id="rId2" Type="http://schemas.openxmlformats.org/officeDocument/2006/relationships/image" Target="../media/image10.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Shape 10"/>
          <p:cNvSpPr>
            <a:spLocks noGrp="1" noRot="1" noChangeAspect="1" noMove="1" noResize="1" noEditPoints="1" noAdjustHandles="1" noChangeArrowheads="1" noChangeShapeType="1" noTextEdit="1"/>
          </p:cNvSpPr>
          <p:nvPr/>
        </p:nvSpPr>
        <p:spPr>
          <a:xfrm>
            <a:off x="1516063" y="0"/>
            <a:ext cx="4210050" cy="3957638"/>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rgbClr val="404040"/>
          </a:solidFill>
          <a:ln w="12700" cap="flat" cmpd="sng" algn="ctr">
            <a:noFill/>
            <a:prstDash val="solid"/>
            <a:miter lim="800000"/>
            <a:headEnd type="none" w="med" len="med"/>
            <a:tailEnd type="none" w="med" len="med"/>
          </a:ln>
        </p:spPr>
        <p:txBody>
          <a:bodyPr anchor="ctr"/>
          <a:lstStyle/>
          <a:p>
            <a:pPr algn="ctr" defTabSz="685800" fontAlgn="auto">
              <a:buSzTx/>
            </a:pPr>
            <a:endParaRPr lang="en-US" sz="1350" noProof="1">
              <a:solidFill>
                <a:prstClr val="white"/>
              </a:solidFill>
              <a:latin typeface="+mn-lt"/>
              <a:cs typeface="+mn-cs"/>
            </a:endParaRPr>
          </a:p>
        </p:txBody>
      </p:sp>
      <p:sp useBgFill="1">
        <p:nvSpPr>
          <p:cNvPr id="10243" name="Freeform: Shape 12"/>
          <p:cNvSpPr>
            <a:spLocks noGrp="1" noRot="1" noChangeAspect="1" noMove="1" noResize="1" noEditPoints="1" noAdjustHandles="1" noChangeArrowheads="1" noChangeShapeType="1" noTextEdit="1"/>
          </p:cNvSpPr>
          <p:nvPr/>
        </p:nvSpPr>
        <p:spPr>
          <a:xfrm>
            <a:off x="1516063" y="0"/>
            <a:ext cx="4097337" cy="3852863"/>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solidFill>
            <a:srgbClr val="4472C4"/>
          </a:solidFill>
          <a:ln w="12700" cap="flat" cmpd="sng" algn="ctr">
            <a:noFill/>
            <a:prstDash val="solid"/>
            <a:miter lim="800000"/>
            <a:headEnd type="none" w="med" len="med"/>
            <a:tailEnd type="none" w="med" len="med"/>
          </a:ln>
        </p:spPr>
        <p:txBody>
          <a:bodyPr anchor="ctr"/>
          <a:lstStyle/>
          <a:p>
            <a:pPr algn="ctr" fontAlgn="auto">
              <a:buSzTx/>
            </a:pPr>
            <a:endParaRPr lang="en-US" sz="1350" noProof="1">
              <a:solidFill>
                <a:schemeClr val="lt1"/>
              </a:solidFill>
              <a:latin typeface="+mn-lt"/>
              <a:cs typeface="+mn-cs"/>
            </a:endParaRPr>
          </a:p>
        </p:txBody>
      </p:sp>
      <p:sp>
        <p:nvSpPr>
          <p:cNvPr id="10244" name="Freeform: Shape 14"/>
          <p:cNvSpPr>
            <a:spLocks noGrp="1" noRot="1" noChangeAspect="1" noMove="1" noResize="1" noEditPoints="1" noAdjustHandles="1" noChangeArrowheads="1" noChangeShapeType="1" noTextEdit="1"/>
          </p:cNvSpPr>
          <p:nvPr/>
        </p:nvSpPr>
        <p:spPr>
          <a:xfrm>
            <a:off x="6149975" y="2900363"/>
            <a:ext cx="4518025" cy="3957637"/>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rgbClr val="404040"/>
          </a:solidFill>
          <a:ln w="12700" cap="flat" cmpd="sng" algn="ctr">
            <a:noFill/>
            <a:prstDash val="solid"/>
            <a:miter lim="800000"/>
            <a:headEnd type="none" w="med" len="med"/>
            <a:tailEnd type="none" w="med" len="med"/>
          </a:ln>
        </p:spPr>
        <p:txBody>
          <a:bodyPr anchor="ctr"/>
          <a:lstStyle/>
          <a:p>
            <a:pPr algn="ctr" defTabSz="685800" fontAlgn="auto">
              <a:buSzTx/>
            </a:pPr>
            <a:endParaRPr lang="en-US" sz="1350" noProof="1">
              <a:solidFill>
                <a:prstClr val="white"/>
              </a:solidFill>
              <a:latin typeface="+mn-lt"/>
              <a:cs typeface="+mn-cs"/>
            </a:endParaRPr>
          </a:p>
        </p:txBody>
      </p:sp>
      <p:sp useBgFill="1">
        <p:nvSpPr>
          <p:cNvPr id="10245" name="Freeform: Shape 16"/>
          <p:cNvSpPr>
            <a:spLocks noGrp="1" noRot="1" noChangeAspect="1" noMove="1" noResize="1" noEditPoints="1" noAdjustHandles="1" noChangeArrowheads="1" noChangeShapeType="1" noTextEdit="1"/>
          </p:cNvSpPr>
          <p:nvPr/>
        </p:nvSpPr>
        <p:spPr>
          <a:xfrm>
            <a:off x="6251575" y="3001963"/>
            <a:ext cx="4416425" cy="3856037"/>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solidFill>
            <a:srgbClr val="4472C4"/>
          </a:solidFill>
          <a:ln w="12700" cap="flat" cmpd="sng" algn="ctr">
            <a:noFill/>
            <a:prstDash val="solid"/>
            <a:miter lim="800000"/>
            <a:headEnd type="none" w="med" len="med"/>
            <a:tailEnd type="none" w="med" len="med"/>
          </a:ln>
        </p:spPr>
        <p:txBody>
          <a:bodyPr anchor="ctr"/>
          <a:lstStyle/>
          <a:p>
            <a:pPr algn="ctr" fontAlgn="auto">
              <a:buSzTx/>
            </a:pPr>
            <a:endParaRPr lang="en-US" sz="1350" noProof="1">
              <a:solidFill>
                <a:schemeClr val="lt1"/>
              </a:solidFill>
              <a:latin typeface="+mn-lt"/>
              <a:cs typeface="+mn-cs"/>
            </a:endParaRPr>
          </a:p>
        </p:txBody>
      </p:sp>
      <p:sp>
        <p:nvSpPr>
          <p:cNvPr id="10246" name="Oval 18"/>
          <p:cNvSpPr>
            <a:spLocks noGrp="1" noRot="1" noChangeAspect="1" noMove="1" noResize="1" noEditPoints="1" noAdjustHandles="1" noChangeArrowheads="1" noChangeShapeType="1" noTextEdit="1"/>
          </p:cNvSpPr>
          <p:nvPr/>
        </p:nvSpPr>
        <p:spPr>
          <a:xfrm>
            <a:off x="4035425" y="2247900"/>
            <a:ext cx="3429000" cy="3429000"/>
          </a:xfrm>
          <a:prstGeom prst="ellipse">
            <a:avLst/>
          </a:prstGeom>
          <a:solidFill>
            <a:srgbClr val="404040"/>
          </a:solidFill>
          <a:ln w="12700" cap="flat" cmpd="sng" algn="ctr">
            <a:noFill/>
            <a:prstDash val="solid"/>
            <a:miter lim="800000"/>
            <a:headEnd type="none" w="med" len="med"/>
            <a:tailEnd type="none" w="med" len="med"/>
          </a:ln>
        </p:spPr>
        <p:txBody>
          <a:bodyPr anchor="ctr"/>
          <a:lstStyle/>
          <a:p>
            <a:pPr algn="ctr" defTabSz="685800" fontAlgn="auto">
              <a:buSzTx/>
            </a:pPr>
            <a:endParaRPr lang="en-US" sz="1350" noProof="1">
              <a:solidFill>
                <a:prstClr val="white"/>
              </a:solidFill>
              <a:latin typeface="+mn-lt"/>
              <a:cs typeface="+mn-cs"/>
            </a:endParaRPr>
          </a:p>
        </p:txBody>
      </p:sp>
      <p:sp useBgFill="1">
        <p:nvSpPr>
          <p:cNvPr id="10247" name="Freeform: Shape 20"/>
          <p:cNvSpPr>
            <a:spLocks noGrp="1" noRot="1" noChangeAspect="1" noMove="1" noResize="1" noEditPoints="1" noAdjustHandles="1" noChangeArrowheads="1" noChangeShapeType="1" noTextEdit="1"/>
          </p:cNvSpPr>
          <p:nvPr/>
        </p:nvSpPr>
        <p:spPr>
          <a:xfrm>
            <a:off x="4138613" y="2351088"/>
            <a:ext cx="3222625" cy="3222625"/>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solidFill>
            <a:srgbClr val="4472C4"/>
          </a:solidFill>
          <a:ln w="12700" cap="flat" cmpd="sng" algn="ctr">
            <a:noFill/>
            <a:prstDash val="solid"/>
            <a:miter lim="800000"/>
            <a:headEnd type="none" w="med" len="med"/>
            <a:tailEnd type="none" w="med" len="med"/>
          </a:ln>
        </p:spPr>
        <p:txBody>
          <a:bodyPr anchor="ctr"/>
          <a:lstStyle/>
          <a:p>
            <a:pPr algn="ctr" fontAlgn="auto">
              <a:buSzTx/>
            </a:pPr>
            <a:endParaRPr lang="en-US" sz="1350" noProof="1">
              <a:solidFill>
                <a:schemeClr val="lt1"/>
              </a:solidFill>
              <a:latin typeface="+mn-lt"/>
              <a:cs typeface="+mn-cs"/>
            </a:endParaRPr>
          </a:p>
        </p:txBody>
      </p:sp>
      <p:pic>
        <p:nvPicPr>
          <p:cNvPr id="19464" name="图片 5"/>
          <p:cNvPicPr>
            <a:picLocks noChangeAspect="1" noChangeArrowheads="1"/>
          </p:cNvPicPr>
          <p:nvPr/>
        </p:nvPicPr>
        <p:blipFill>
          <a:blip r:embed="rId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633913" y="2703513"/>
            <a:ext cx="2141537"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4"/>
          <p:cNvPicPr>
            <a:picLocks noChangeAspect="1" noChangeArrowheads="1"/>
          </p:cNvPicPr>
          <p:nvPr/>
        </p:nvPicPr>
        <p:blipFill>
          <a:blip r:embed="rId2">
            <a:extLst>
              <a:ext uri="{28A0092B-C50C-407E-A947-70E740481C1C}">
                <a14:useLocalDpi xmlns:a14="http://schemas.microsoft.com/office/drawing/2010/main" val="0"/>
              </a:ext>
            </a:extLst>
          </a:blip>
          <a:srcRect l="4076" t="6520" r="4594" b="6461"/>
          <a:stretch>
            <a:fillRect/>
          </a:stretch>
        </p:blipFill>
        <p:spPr bwMode="auto">
          <a:xfrm>
            <a:off x="7615238" y="3792538"/>
            <a:ext cx="3163887"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图片 3"/>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8798" t="25307" r="8765" b="18414"/>
          <a:stretch>
            <a:fillRect/>
          </a:stretch>
        </p:blipFill>
        <p:spPr bwMode="auto">
          <a:xfrm>
            <a:off x="785813" y="215900"/>
            <a:ext cx="3792537"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图片 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b="4143"/>
          <a:stretch>
            <a:fillRect/>
          </a:stretch>
        </p:blipFill>
        <p:spPr bwMode="auto">
          <a:xfrm>
            <a:off x="969963" y="4002088"/>
            <a:ext cx="296227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图片 7" descr="图片包含 游戏机, 画描述已自动生成"/>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31138" y="-71438"/>
            <a:ext cx="3343275" cy="284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图片 6" descr="图片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3039" y="-159124"/>
            <a:ext cx="5676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文本框 12"/>
          <p:cNvSpPr/>
          <p:nvPr/>
        </p:nvSpPr>
        <p:spPr>
          <a:xfrm>
            <a:off x="1029583" y="2358335"/>
            <a:ext cx="3251472" cy="1255728"/>
          </a:xfrm>
          <a:prstGeom prst="rect">
            <a:avLst/>
          </a:prstGeom>
          <a:solidFill>
            <a:srgbClr val="FFFF00"/>
          </a:solidFill>
          <a:ln>
            <a:noFill/>
            <a:miter lim="800000"/>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lean towards..</a:t>
            </a:r>
            <a:r>
              <a:rPr 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sym typeface="Wingdings" panose="05000000000000000000"/>
              </a:rPr>
              <a:t>gossip</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7030A0"/>
                </a:solidFill>
                <a:latin typeface="Arial Narrow" panose="020B0606020202030204" pitchFamily="34" charset="0"/>
                <a:sym typeface="Wingdings" panose="05000000000000000000"/>
              </a:rPr>
              <a:t>distracted</a:t>
            </a:r>
            <a:endParaRPr lang="zh-CN" b="1" dirty="0">
              <a:solidFill>
                <a:srgbClr val="7030A0"/>
              </a:solidFill>
              <a:latin typeface="Arial Narrow" panose="020B0606020202030204" pitchFamily="34" charset="0"/>
            </a:endParaRPr>
          </a:p>
        </p:txBody>
      </p:sp>
      <p:sp>
        <p:nvSpPr>
          <p:cNvPr id="10255" name="文本框 13"/>
          <p:cNvSpPr/>
          <p:nvPr/>
        </p:nvSpPr>
        <p:spPr>
          <a:xfrm>
            <a:off x="7464424" y="2025650"/>
            <a:ext cx="4579530" cy="1255728"/>
          </a:xfrm>
          <a:prstGeom prst="rect">
            <a:avLst/>
          </a:prstGeom>
          <a:solidFill>
            <a:srgbClr val="FFFF00"/>
          </a:solidFill>
          <a:ln>
            <a:noFill/>
            <a:miter lim="800000"/>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droop/lower his head</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bury his head in the book</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7030A0"/>
                </a:solidFill>
                <a:latin typeface="Arial Narrow" panose="020B0606020202030204" pitchFamily="34" charset="0"/>
                <a:sym typeface="Wingdings" panose="05000000000000000000"/>
              </a:rPr>
              <a:t>sleepy</a:t>
            </a:r>
            <a:endParaRPr lang="zh-CN" altLang="zh-CN" b="1" dirty="0">
              <a:solidFill>
                <a:srgbClr val="7030A0"/>
              </a:solidFill>
              <a:latin typeface="Arial Narrow" panose="020B0606020202030204" pitchFamily="34" charset="0"/>
            </a:endParaRPr>
          </a:p>
        </p:txBody>
      </p:sp>
      <p:sp>
        <p:nvSpPr>
          <p:cNvPr id="10256" name="文本框 14"/>
          <p:cNvSpPr/>
          <p:nvPr/>
        </p:nvSpPr>
        <p:spPr>
          <a:xfrm>
            <a:off x="353999" y="5537942"/>
            <a:ext cx="4923395" cy="1255728"/>
          </a:xfrm>
          <a:prstGeom prst="rect">
            <a:avLst/>
          </a:prstGeom>
          <a:solidFill>
            <a:srgbClr val="FFFF00"/>
          </a:solidFill>
          <a:ln>
            <a:noFill/>
            <a:miter lim="800000"/>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keep his head up high</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sym typeface="Wingdings" panose="05000000000000000000"/>
              </a:rPr>
              <a:t>wear a bored expression</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7030A0"/>
                </a:solidFill>
                <a:latin typeface="Arial Narrow" panose="020B0606020202030204" pitchFamily="34" charset="0"/>
                <a:sym typeface="Wingdings" panose="05000000000000000000"/>
              </a:rPr>
              <a:t>bored/waiting for---to end</a:t>
            </a:r>
            <a:endParaRPr altLang="zh-CN" b="1" dirty="0">
              <a:solidFill>
                <a:srgbClr val="7030A0"/>
              </a:solidFill>
              <a:latin typeface="Arial Narrow" panose="020B0606020202030204" pitchFamily="34" charset="0"/>
            </a:endParaRPr>
          </a:p>
        </p:txBody>
      </p:sp>
      <p:sp>
        <p:nvSpPr>
          <p:cNvPr id="10257" name="文本框 15"/>
          <p:cNvSpPr/>
          <p:nvPr/>
        </p:nvSpPr>
        <p:spPr>
          <a:xfrm>
            <a:off x="7322899" y="5770563"/>
            <a:ext cx="3884613" cy="867930"/>
          </a:xfrm>
          <a:prstGeom prst="rect">
            <a:avLst/>
          </a:prstGeom>
          <a:solidFill>
            <a:srgbClr val="FFFF00"/>
          </a:solidFill>
          <a:ln>
            <a:noFill/>
            <a:miter lim="800000"/>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gn="ctr" defTabSz="457200" eaLnBrk="1" hangingPunct="1">
              <a:spcBef>
                <a:spcPct val="0"/>
              </a:spcBef>
              <a:buFontTx/>
              <a:buNone/>
            </a:pPr>
            <a:r>
              <a:rPr lang="en-US" altLang="zh-CN" b="1">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hold </a:t>
            </a: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his book up</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7030A0"/>
                </a:solidFill>
                <a:latin typeface="Arial Narrow" panose="020B0606020202030204" pitchFamily="34" charset="0"/>
                <a:cs typeface="等线" panose="02010600030101010101" pitchFamily="2" charset="-122"/>
                <a:sym typeface="Wingdings" panose="05000000000000000000"/>
              </a:rPr>
              <a:t>daydreaming</a:t>
            </a:r>
            <a:endParaRPr lang="zh-CN" altLang="zh-CN" b="1" dirty="0">
              <a:solidFill>
                <a:srgbClr val="7030A0"/>
              </a:solidFill>
              <a:latin typeface="Arial Narrow" panose="020B0606020202030204" pitchFamily="34" charset="0"/>
            </a:endParaRPr>
          </a:p>
        </p:txBody>
      </p:sp>
      <p:sp>
        <p:nvSpPr>
          <p:cNvPr id="10258" name="文本框 16"/>
          <p:cNvSpPr/>
          <p:nvPr/>
        </p:nvSpPr>
        <p:spPr>
          <a:xfrm>
            <a:off x="4014823" y="3699113"/>
            <a:ext cx="3510360" cy="1643527"/>
          </a:xfrm>
          <a:prstGeom prst="rect">
            <a:avLst/>
          </a:prstGeom>
          <a:solidFill>
            <a:srgbClr val="FFFF00"/>
          </a:solidFill>
          <a:ln>
            <a:noFill/>
            <a:miter lim="800000"/>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sit straight up</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take notes</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rPr>
              <a:t>with eyes fixed on</a:t>
            </a:r>
            <a:endParaRPr lang="en-US" altLang="zh-CN" b="1" dirty="0">
              <a:ln w="9525" cap="flat" cmpd="sng" algn="ctr">
                <a:noFill/>
                <a:prstDash val="solid"/>
                <a:round/>
                <a:headEnd type="none" w="med" len="med"/>
                <a:tailEnd type="none" w="med" len="med"/>
              </a:ln>
              <a:solidFill>
                <a:srgbClr val="002060"/>
              </a:solidFill>
              <a:latin typeface="Arial Narrow" panose="020B0606020202030204" pitchFamily="34" charset="0"/>
              <a:cs typeface="等线" panose="02010600030101010101" pitchFamily="2" charset="-122"/>
              <a:sym typeface="Wingdings" panose="05000000000000000000"/>
            </a:endParaRPr>
          </a:p>
          <a:p>
            <a:pPr marL="0" indent="0" algn="ctr" defTabSz="457200" eaLnBrk="1" hangingPunct="1">
              <a:spcBef>
                <a:spcPct val="0"/>
              </a:spcBef>
              <a:buFontTx/>
              <a:buNone/>
            </a:pPr>
            <a:r>
              <a:rPr lang="en-US" altLang="zh-CN" b="1" dirty="0">
                <a:ln w="9525" cap="flat" cmpd="sng" algn="ctr">
                  <a:noFill/>
                  <a:prstDash val="solid"/>
                  <a:round/>
                  <a:headEnd type="none" w="med" len="med"/>
                  <a:tailEnd type="none" w="med" len="med"/>
                </a:ln>
                <a:solidFill>
                  <a:srgbClr val="7030A0"/>
                </a:solidFill>
                <a:latin typeface="Arial Narrow" panose="020B0606020202030204" pitchFamily="34" charset="0"/>
                <a:sym typeface="Wingdings" panose="05000000000000000000"/>
              </a:rPr>
              <a:t>absorbed/attentive</a:t>
            </a:r>
            <a:endParaRPr lang="zh-CN" b="1" dirty="0">
              <a:solidFill>
                <a:srgbClr val="7030A0"/>
              </a:solidFill>
              <a:latin typeface="Arial Narrow" panose="020B0606020202030204" pitchFamily="34" charset="0"/>
            </a:endParaRPr>
          </a:p>
        </p:txBody>
      </p:sp>
      <p:sp>
        <p:nvSpPr>
          <p:cNvPr id="2" name="文本框 1"/>
          <p:cNvSpPr txBox="1"/>
          <p:nvPr/>
        </p:nvSpPr>
        <p:spPr>
          <a:xfrm>
            <a:off x="173182" y="284018"/>
            <a:ext cx="11817927" cy="954107"/>
          </a:xfrm>
          <a:prstGeom prst="rect">
            <a:avLst/>
          </a:prstGeom>
          <a:solidFill>
            <a:srgbClr val="FFFF00"/>
          </a:solidFill>
        </p:spPr>
        <p:txBody>
          <a:bodyPr wrap="square" rtlCol="0">
            <a:spAutoFit/>
          </a:bodyPr>
          <a:lstStyle/>
          <a:p>
            <a:r>
              <a:rPr lang="en-US" altLang="zh-CN" sz="2800" dirty="0">
                <a:latin typeface="Abadi" panose="020B0604020104020204" pitchFamily="34" charset="0"/>
              </a:rPr>
              <a:t>Tip3: When describing body language, pay attention to the person’s facial expressions, gestures and postures.</a:t>
            </a:r>
            <a:endParaRPr lang="zh-CN" altLang="en-US" sz="2800" dirty="0">
              <a:latin typeface="Abadi" panose="020B0604020104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barn(inVertical)">
                                      <p:cBhvr>
                                        <p:cTn id="7" dur="5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55"/>
                                        </p:tgtEl>
                                        <p:attrNameLst>
                                          <p:attrName>style.visibility</p:attrName>
                                        </p:attrNameLst>
                                      </p:cBhvr>
                                      <p:to>
                                        <p:strVal val="visible"/>
                                      </p:to>
                                    </p:set>
                                    <p:animEffect transition="in" filter="barn(inVertical)">
                                      <p:cBhvr>
                                        <p:cTn id="12" dur="500"/>
                                        <p:tgtEl>
                                          <p:spTgt spid="1025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258"/>
                                        </p:tgtEl>
                                        <p:attrNameLst>
                                          <p:attrName>style.visibility</p:attrName>
                                        </p:attrNameLst>
                                      </p:cBhvr>
                                      <p:to>
                                        <p:strVal val="visible"/>
                                      </p:to>
                                    </p:set>
                                    <p:animEffect transition="in" filter="fade">
                                      <p:cBhvr>
                                        <p:cTn id="17" dur="1000"/>
                                        <p:tgtEl>
                                          <p:spTgt spid="10258"/>
                                        </p:tgtEl>
                                      </p:cBhvr>
                                    </p:animEffect>
                                    <p:anim calcmode="lin" valueType="num">
                                      <p:cBhvr>
                                        <p:cTn id="18" dur="1000" fill="hold"/>
                                        <p:tgtEl>
                                          <p:spTgt spid="10258"/>
                                        </p:tgtEl>
                                        <p:attrNameLst>
                                          <p:attrName>ppt_x</p:attrName>
                                        </p:attrNameLst>
                                      </p:cBhvr>
                                      <p:tavLst>
                                        <p:tav tm="0">
                                          <p:val>
                                            <p:strVal val="#ppt_x"/>
                                          </p:val>
                                        </p:tav>
                                        <p:tav tm="100000">
                                          <p:val>
                                            <p:strVal val="#ppt_x"/>
                                          </p:val>
                                        </p:tav>
                                      </p:tavLst>
                                    </p:anim>
                                    <p:anim calcmode="lin" valueType="num">
                                      <p:cBhvr>
                                        <p:cTn id="19" dur="1000" fill="hold"/>
                                        <p:tgtEl>
                                          <p:spTgt spid="102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256"/>
                                        </p:tgtEl>
                                        <p:attrNameLst>
                                          <p:attrName>style.visibility</p:attrName>
                                        </p:attrNameLst>
                                      </p:cBhvr>
                                      <p:to>
                                        <p:strVal val="visible"/>
                                      </p:to>
                                    </p:set>
                                    <p:animEffect transition="in" filter="barn(inVertical)">
                                      <p:cBhvr>
                                        <p:cTn id="24" dur="500"/>
                                        <p:tgtEl>
                                          <p:spTgt spid="102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257"/>
                                        </p:tgtEl>
                                        <p:attrNameLst>
                                          <p:attrName>style.visibility</p:attrName>
                                        </p:attrNameLst>
                                      </p:cBhvr>
                                      <p:to>
                                        <p:strVal val="visible"/>
                                      </p:to>
                                    </p:set>
                                    <p:animEffect transition="in" filter="barn(inVertical)">
                                      <p:cBhvr>
                                        <p:cTn id="29" dur="500"/>
                                        <p:tgtEl>
                                          <p:spTgt spid="1025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5" grpId="0" animBg="1"/>
      <p:bldP spid="10256" grpId="0" animBg="1"/>
      <p:bldP spid="10257" grpId="0" animBg="1"/>
      <p:bldP spid="1025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descr="0x786"/>
          <p:cNvSpPr/>
          <p:nvPr/>
        </p:nvSpPr>
        <p:spPr bwMode="auto">
          <a:xfrm>
            <a:off x="662025" y="305664"/>
            <a:ext cx="1984192" cy="637936"/>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4" name="对角圆角矩形 5"/>
          <p:cNvSpPr/>
          <p:nvPr>
            <p:custDataLst>
              <p:tags r:id="rId2"/>
            </p:custDataLst>
          </p:nvPr>
        </p:nvSpPr>
        <p:spPr>
          <a:xfrm>
            <a:off x="2446797" y="249381"/>
            <a:ext cx="5240401"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Writing: design a story</a:t>
            </a:r>
            <a:endPar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291349" y="324430"/>
            <a:ext cx="10292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4</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08901" y="1601115"/>
            <a:ext cx="5479281" cy="4264558"/>
          </a:xfrm>
          <a:prstGeom prst="rect">
            <a:avLst/>
          </a:prstGeom>
        </p:spPr>
      </p:pic>
      <p:sp>
        <p:nvSpPr>
          <p:cNvPr id="8" name="文本框 7"/>
          <p:cNvSpPr txBox="1"/>
          <p:nvPr/>
        </p:nvSpPr>
        <p:spPr>
          <a:xfrm>
            <a:off x="6220691" y="1586345"/>
            <a:ext cx="5811982" cy="3970318"/>
          </a:xfrm>
          <a:prstGeom prst="rect">
            <a:avLst/>
          </a:prstGeom>
          <a:noFill/>
        </p:spPr>
        <p:txBody>
          <a:bodyPr wrap="square" rtlCol="0">
            <a:spAutoFit/>
          </a:bodyPr>
          <a:lstStyle/>
          <a:p>
            <a:r>
              <a:rPr lang="en-US" altLang="zh-CN" sz="3600" dirty="0">
                <a:latin typeface="Abadi" panose="020B0604020104020204" pitchFamily="34" charset="0"/>
              </a:rPr>
              <a:t>Step 1: Discussion:</a:t>
            </a:r>
            <a:endParaRPr lang="en-US" altLang="zh-CN" sz="3600" dirty="0">
              <a:latin typeface="Abadi" panose="020B0604020104020204" pitchFamily="34" charset="0"/>
            </a:endParaRPr>
          </a:p>
          <a:p>
            <a:r>
              <a:rPr lang="en-US" altLang="zh-CN" sz="3600" dirty="0">
                <a:latin typeface="Abadi" panose="020B0604020104020204" pitchFamily="34" charset="0"/>
              </a:rPr>
              <a:t>Q: Why are the students sitting in a circle?</a:t>
            </a:r>
            <a:endParaRPr lang="en-US" altLang="zh-CN" sz="3600" dirty="0">
              <a:latin typeface="Abadi" panose="020B0604020104020204" pitchFamily="34" charset="0"/>
            </a:endParaRPr>
          </a:p>
          <a:p>
            <a:endParaRPr lang="en-US" altLang="zh-CN" sz="3600" dirty="0">
              <a:latin typeface="Abadi" panose="020B0604020104020204" pitchFamily="34" charset="0"/>
            </a:endParaRPr>
          </a:p>
          <a:p>
            <a:r>
              <a:rPr lang="en-US" altLang="zh-CN" sz="3600" dirty="0">
                <a:latin typeface="Abadi" panose="020B0604020104020204" pitchFamily="34" charset="0"/>
              </a:rPr>
              <a:t>Q: What may be the reasons why the boy student </a:t>
            </a:r>
            <a:r>
              <a:rPr lang="en-US" altLang="zh-CN" sz="3600" dirty="0">
                <a:solidFill>
                  <a:srgbClr val="7030A0"/>
                </a:solidFill>
                <a:latin typeface="Abadi" panose="020B0604020104020204" pitchFamily="34" charset="0"/>
              </a:rPr>
              <a:t>is scolded by</a:t>
            </a:r>
            <a:r>
              <a:rPr lang="en-US" altLang="zh-CN" sz="3600" dirty="0">
                <a:latin typeface="Abadi" panose="020B0604020104020204" pitchFamily="34" charset="0"/>
              </a:rPr>
              <a:t> his teacher? </a:t>
            </a:r>
            <a:endParaRPr lang="zh-CN" altLang="en-US" sz="3600" dirty="0">
              <a:latin typeface="Abadi" panose="020B0604020104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763" y="484909"/>
            <a:ext cx="10924309" cy="5632311"/>
          </a:xfrm>
          <a:prstGeom prst="rect">
            <a:avLst/>
          </a:prstGeom>
          <a:solidFill>
            <a:schemeClr val="accent1">
              <a:lumMod val="20000"/>
              <a:lumOff val="80000"/>
            </a:schemeClr>
          </a:solidFill>
          <a:ln>
            <a:solidFill>
              <a:schemeClr val="tx1"/>
            </a:solidFill>
          </a:ln>
        </p:spPr>
        <p:txBody>
          <a:bodyPr wrap="square" rtlCol="0">
            <a:spAutoFit/>
          </a:bodyPr>
          <a:lstStyle/>
          <a:p>
            <a:r>
              <a:rPr lang="en-US" altLang="zh-CN" sz="3600" b="1" dirty="0">
                <a:solidFill>
                  <a:srgbClr val="FF0000"/>
                </a:solidFill>
                <a:latin typeface="Abadi" panose="020B0604020104020204" pitchFamily="34" charset="0"/>
              </a:rPr>
              <a:t>Step2: design a story</a:t>
            </a:r>
            <a:endParaRPr lang="en-US" altLang="zh-CN" sz="3600" b="1" dirty="0">
              <a:solidFill>
                <a:srgbClr val="FF0000"/>
              </a:solidFill>
              <a:latin typeface="Abadi" panose="020B0604020104020204" pitchFamily="34" charset="0"/>
            </a:endParaRPr>
          </a:p>
          <a:p>
            <a:r>
              <a:rPr lang="en-US" altLang="zh-CN" sz="3600" b="1" dirty="0">
                <a:solidFill>
                  <a:srgbClr val="FF0000"/>
                </a:solidFill>
                <a:latin typeface="Abadi" panose="020B0604020104020204" pitchFamily="34" charset="0"/>
              </a:rPr>
              <a:t>Requirements:</a:t>
            </a:r>
            <a:endParaRPr lang="en-US" altLang="zh-CN" sz="3600" b="1" dirty="0">
              <a:solidFill>
                <a:srgbClr val="FF0000"/>
              </a:solidFill>
              <a:latin typeface="Abadi" panose="020B0604020104020204" pitchFamily="34" charset="0"/>
            </a:endParaRPr>
          </a:p>
          <a:p>
            <a:pPr marL="342900" indent="-342900">
              <a:buAutoNum type="arabicPeriod"/>
            </a:pPr>
            <a:r>
              <a:rPr lang="en-US" altLang="zh-CN" sz="3600" b="1" dirty="0">
                <a:latin typeface="Abadi" panose="020B0604020104020204" pitchFamily="34" charset="0"/>
              </a:rPr>
              <a:t>You are the teacher who is </a:t>
            </a:r>
            <a:r>
              <a:rPr lang="en-US" altLang="zh-CN" sz="3600" b="1" dirty="0">
                <a:solidFill>
                  <a:srgbClr val="7030A0"/>
                </a:solidFill>
                <a:latin typeface="Abadi" panose="020B0604020104020204" pitchFamily="34" charset="0"/>
              </a:rPr>
              <a:t>scold</a:t>
            </a:r>
            <a:r>
              <a:rPr lang="en-US" altLang="zh-CN" sz="3600" b="1" dirty="0">
                <a:latin typeface="Abadi" panose="020B0604020104020204" pitchFamily="34" charset="0"/>
              </a:rPr>
              <a:t>ing;</a:t>
            </a:r>
            <a:endParaRPr lang="en-US" altLang="zh-CN" sz="3600" b="1" dirty="0">
              <a:latin typeface="Abadi" panose="020B0604020104020204" pitchFamily="34" charset="0"/>
            </a:endParaRPr>
          </a:p>
          <a:p>
            <a:pPr marL="342900" indent="-342900">
              <a:buAutoNum type="arabicPeriod"/>
            </a:pPr>
            <a:r>
              <a:rPr lang="en-US" altLang="zh-CN" sz="3600" b="1" dirty="0">
                <a:latin typeface="Abadi" panose="020B0604020104020204" pitchFamily="34" charset="0"/>
              </a:rPr>
              <a:t>Make full use of the information you get from the discussion;</a:t>
            </a:r>
            <a:endParaRPr lang="en-US" altLang="zh-CN" sz="3600" b="1" dirty="0">
              <a:latin typeface="Abadi" panose="020B0604020104020204" pitchFamily="34" charset="0"/>
            </a:endParaRPr>
          </a:p>
          <a:p>
            <a:pPr marL="342900" indent="-342900">
              <a:buAutoNum type="arabicPeriod"/>
            </a:pPr>
            <a:r>
              <a:rPr lang="en-US" altLang="zh-CN" sz="3600" b="1" dirty="0">
                <a:latin typeface="Abadi" panose="020B0604020104020204" pitchFamily="34" charset="0"/>
              </a:rPr>
              <a:t>Make up a logical story;</a:t>
            </a:r>
            <a:endParaRPr lang="en-US" altLang="zh-CN" sz="3600" b="1" dirty="0">
              <a:latin typeface="Abadi" panose="020B0604020104020204" pitchFamily="34" charset="0"/>
            </a:endParaRPr>
          </a:p>
          <a:p>
            <a:pPr marL="342900" indent="-342900">
              <a:buAutoNum type="arabicPeriod"/>
            </a:pPr>
            <a:r>
              <a:rPr lang="en-US" altLang="zh-CN" sz="3600" b="1" dirty="0">
                <a:latin typeface="Abadi" panose="020B0604020104020204" pitchFamily="34" charset="0"/>
              </a:rPr>
              <a:t>Show characters’ feelings by describing their body language;</a:t>
            </a:r>
            <a:endParaRPr lang="en-US" altLang="zh-CN" sz="3600" b="1" dirty="0">
              <a:latin typeface="Abadi" panose="020B0604020104020204" pitchFamily="34" charset="0"/>
            </a:endParaRPr>
          </a:p>
          <a:p>
            <a:pPr marL="342900" indent="-342900">
              <a:buAutoNum type="arabicPeriod"/>
            </a:pPr>
            <a:r>
              <a:rPr lang="en-US" altLang="zh-CN" sz="3600" b="1" dirty="0">
                <a:latin typeface="Abadi" panose="020B0604020104020204" pitchFamily="34" charset="0"/>
              </a:rPr>
              <a:t>Work with your partner and finish the story of </a:t>
            </a:r>
            <a:r>
              <a:rPr lang="en-US" altLang="zh-CN" sz="3600" b="1" dirty="0">
                <a:solidFill>
                  <a:srgbClr val="7030A0"/>
                </a:solidFill>
                <a:latin typeface="Abadi" panose="020B0604020104020204" pitchFamily="34" charset="0"/>
              </a:rPr>
              <a:t>80 words </a:t>
            </a:r>
            <a:r>
              <a:rPr lang="en-US" altLang="zh-CN" sz="3600" b="1" dirty="0">
                <a:latin typeface="Abadi" panose="020B0604020104020204" pitchFamily="34" charset="0"/>
              </a:rPr>
              <a:t>in </a:t>
            </a:r>
            <a:r>
              <a:rPr lang="en-US" altLang="zh-CN" sz="3600" b="1" dirty="0">
                <a:solidFill>
                  <a:srgbClr val="7030A0"/>
                </a:solidFill>
                <a:latin typeface="Abadi" panose="020B0604020104020204" pitchFamily="34" charset="0"/>
              </a:rPr>
              <a:t>5 mins</a:t>
            </a:r>
            <a:r>
              <a:rPr lang="en-US" altLang="zh-CN" sz="3600" b="1" dirty="0">
                <a:latin typeface="Abadi" panose="020B0604020104020204" pitchFamily="34" charset="0"/>
              </a:rPr>
              <a:t>.</a:t>
            </a:r>
            <a:endParaRPr lang="zh-CN" altLang="en-US" sz="3600" b="1" dirty="0">
              <a:latin typeface="Abadi" panose="020B0604020104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0688" y="0"/>
            <a:ext cx="11916621" cy="6955750"/>
          </a:xfrm>
          <a:prstGeom prst="rect">
            <a:avLst/>
          </a:prstGeom>
          <a:noFill/>
        </p:spPr>
        <p:txBody>
          <a:bodyPr wrap="square" rtlCol="0">
            <a:spAutoFit/>
          </a:bodyPr>
          <a:lstStyle/>
          <a:p>
            <a:r>
              <a:rPr lang="en-US" altLang="zh-CN" sz="3600" b="1" i="1" u="sng" dirty="0">
                <a:solidFill>
                  <a:srgbClr val="7030A0"/>
                </a:solidFill>
                <a:latin typeface="Times New Roman" panose="02020603050405020304" charset="0"/>
                <a:ea typeface="宋体" panose="02010600030101010101" pitchFamily="2" charset="-122"/>
                <a:cs typeface="Times New Roman" panose="02020603050405020304" charset="0"/>
              </a:rPr>
              <a:t>Sample:</a:t>
            </a:r>
            <a:endParaRPr lang="en-US" altLang="zh-CN" sz="3600" b="1" i="1" dirty="0">
              <a:solidFill>
                <a:prstClr val="black"/>
              </a:solidFill>
              <a:latin typeface="Times New Roman" panose="02020603050405020304" charset="0"/>
              <a:ea typeface="宋体" panose="02010600030101010101" pitchFamily="2" charset="-122"/>
              <a:cs typeface="Times New Roman" panose="02020603050405020304" charset="0"/>
            </a:endParaRPr>
          </a:p>
          <a:p>
            <a:r>
              <a:rPr lang="en-US" altLang="zh-CN" sz="3600" b="1" i="1" dirty="0">
                <a:solidFill>
                  <a:prstClr val="black"/>
                </a:solidFill>
                <a:latin typeface="Times New Roman" panose="02020603050405020304" charset="0"/>
                <a:ea typeface="宋体" panose="02010600030101010101" pitchFamily="2" charset="-122"/>
                <a:cs typeface="Times New Roman" panose="02020603050405020304" charset="0"/>
              </a:rPr>
              <a:t>    </a:t>
            </a:r>
            <a:r>
              <a:rPr lang="en-US" altLang="zh-CN" sz="3400" b="1" i="1" dirty="0">
                <a:solidFill>
                  <a:prstClr val="black"/>
                </a:solidFill>
                <a:latin typeface="Times New Roman" panose="02020603050405020304" charset="0"/>
                <a:ea typeface="宋体" panose="02010600030101010101" pitchFamily="2" charset="-122"/>
                <a:cs typeface="Times New Roman" panose="02020603050405020304" charset="0"/>
              </a:rPr>
              <a:t>One day in my English class, I assigned students a task for discussion. Several groups were formed instantly and one group drew my attention. In this group, a handsome boy was enthusiastically involved in the discussion, making others giggle a lot. Sometimes he bounced up and down, sometimes he made funny faces and in the other times, he leaned towards a girl talking something to her in secret. His </a:t>
            </a:r>
            <a:r>
              <a:rPr lang="en-US" altLang="zh-CN" sz="3400" b="1" i="1" dirty="0" err="1">
                <a:solidFill>
                  <a:prstClr val="black"/>
                </a:solidFill>
                <a:latin typeface="Times New Roman" panose="02020603050405020304" charset="0"/>
                <a:ea typeface="宋体" panose="02010600030101010101" pitchFamily="2" charset="-122"/>
                <a:cs typeface="Times New Roman" panose="02020603050405020304" charset="0"/>
              </a:rPr>
              <a:t>behaviour</a:t>
            </a:r>
            <a:r>
              <a:rPr lang="en-US" altLang="zh-CN" sz="3400" b="1" i="1" dirty="0">
                <a:solidFill>
                  <a:prstClr val="black"/>
                </a:solidFill>
                <a:latin typeface="Times New Roman" panose="02020603050405020304" charset="0"/>
                <a:ea typeface="宋体" panose="02010600030101010101" pitchFamily="2" charset="-122"/>
                <a:cs typeface="Times New Roman" panose="02020603050405020304" charset="0"/>
              </a:rPr>
              <a:t> really annoyed me, forcing me to take action. When I approached him, he pretended to work on the task with others. I scolded him for his </a:t>
            </a:r>
            <a:r>
              <a:rPr lang="en-US" altLang="zh-CN" sz="3400" b="1" i="1" dirty="0" err="1">
                <a:solidFill>
                  <a:prstClr val="black"/>
                </a:solidFill>
                <a:latin typeface="Times New Roman" panose="02020603050405020304" charset="0"/>
                <a:ea typeface="宋体" panose="02010600030101010101" pitchFamily="2" charset="-122"/>
                <a:cs typeface="Times New Roman" panose="02020603050405020304" charset="0"/>
              </a:rPr>
              <a:t>misbehaviour</a:t>
            </a:r>
            <a:r>
              <a:rPr lang="en-US" altLang="zh-CN" sz="3400" b="1" i="1" dirty="0">
                <a:solidFill>
                  <a:prstClr val="black"/>
                </a:solidFill>
                <a:latin typeface="Times New Roman" panose="02020603050405020304" charset="0"/>
                <a:ea typeface="宋体" panose="02010600030101010101" pitchFamily="2" charset="-122"/>
                <a:cs typeface="Times New Roman" panose="02020603050405020304" charset="0"/>
              </a:rPr>
              <a:t>. However, the serious look he wore on his face amused the girls in the corner, one covering her mouth with her hand. What a naughty boy!</a:t>
            </a:r>
            <a:endParaRPr lang="en-US" altLang="zh-CN" sz="3400" b="1" i="1" dirty="0">
              <a:solidFill>
                <a:prstClr val="black"/>
              </a:solidFill>
              <a:latin typeface="Times New Roman" panose="02020603050405020304" charset="0"/>
              <a:ea typeface="宋体" panose="02010600030101010101" pitchFamily="2" charset="-122"/>
              <a:cs typeface="Times New Roman" panose="02020603050405020304" charset="0"/>
            </a:endParaRPr>
          </a:p>
        </p:txBody>
      </p:sp>
      <p:cxnSp>
        <p:nvCxnSpPr>
          <p:cNvPr id="4" name="直接连接符 3"/>
          <p:cNvCxnSpPr/>
          <p:nvPr/>
        </p:nvCxnSpPr>
        <p:spPr>
          <a:xfrm>
            <a:off x="3519055" y="3241964"/>
            <a:ext cx="3927763"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6" name="直接连接符 5"/>
          <p:cNvCxnSpPr/>
          <p:nvPr/>
        </p:nvCxnSpPr>
        <p:spPr>
          <a:xfrm>
            <a:off x="242455" y="3789218"/>
            <a:ext cx="2036618"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8" name="直接连接符 7"/>
          <p:cNvCxnSpPr/>
          <p:nvPr/>
        </p:nvCxnSpPr>
        <p:spPr>
          <a:xfrm>
            <a:off x="7065819" y="3761509"/>
            <a:ext cx="3927763"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9" name="直接连接符 8"/>
          <p:cNvCxnSpPr/>
          <p:nvPr/>
        </p:nvCxnSpPr>
        <p:spPr>
          <a:xfrm>
            <a:off x="6954982" y="4765964"/>
            <a:ext cx="2486891"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 name="直接连接符 11"/>
          <p:cNvCxnSpPr/>
          <p:nvPr/>
        </p:nvCxnSpPr>
        <p:spPr>
          <a:xfrm>
            <a:off x="4682837" y="5811983"/>
            <a:ext cx="6199908"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5" name="直接连接符 14"/>
          <p:cNvCxnSpPr/>
          <p:nvPr/>
        </p:nvCxnSpPr>
        <p:spPr>
          <a:xfrm>
            <a:off x="5763491" y="6373092"/>
            <a:ext cx="6199908"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5" name="矩形: 圆角 4"/>
          <p:cNvSpPr/>
          <p:nvPr/>
        </p:nvSpPr>
        <p:spPr>
          <a:xfrm>
            <a:off x="4114800" y="1940944"/>
            <a:ext cx="2889849" cy="9230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Abadi" panose="020B0604020104020204" pitchFamily="34" charset="0"/>
              </a:rPr>
              <a:t>active/</a:t>
            </a:r>
            <a:endParaRPr lang="en-US" altLang="zh-CN" sz="3200" dirty="0">
              <a:solidFill>
                <a:schemeClr val="tx1"/>
              </a:solidFill>
              <a:latin typeface="Abadi" panose="020B0604020104020204" pitchFamily="34" charset="0"/>
            </a:endParaRPr>
          </a:p>
          <a:p>
            <a:pPr algn="ctr"/>
            <a:r>
              <a:rPr lang="en-US" altLang="zh-CN" sz="3200" dirty="0">
                <a:solidFill>
                  <a:schemeClr val="tx1"/>
                </a:solidFill>
                <a:latin typeface="Abadi" panose="020B0604020104020204" pitchFamily="34" charset="0"/>
              </a:rPr>
              <a:t>enthusiastic</a:t>
            </a:r>
            <a:endParaRPr lang="zh-CN" altLang="en-US" sz="3200" dirty="0">
              <a:solidFill>
                <a:schemeClr val="tx1"/>
              </a:solidFill>
              <a:latin typeface="Abadi" panose="020B0604020104020204" pitchFamily="34" charset="0"/>
            </a:endParaRPr>
          </a:p>
        </p:txBody>
      </p:sp>
      <p:sp>
        <p:nvSpPr>
          <p:cNvPr id="7" name="文本框 6"/>
          <p:cNvSpPr txBox="1"/>
          <p:nvPr/>
        </p:nvSpPr>
        <p:spPr>
          <a:xfrm>
            <a:off x="396815" y="2656936"/>
            <a:ext cx="1785668" cy="584775"/>
          </a:xfrm>
          <a:prstGeom prst="rect">
            <a:avLst/>
          </a:prstGeom>
          <a:solidFill>
            <a:schemeClr val="accent1">
              <a:lumMod val="20000"/>
              <a:lumOff val="80000"/>
            </a:schemeClr>
          </a:solidFill>
        </p:spPr>
        <p:txBody>
          <a:bodyPr wrap="square" rtlCol="0">
            <a:spAutoFit/>
          </a:bodyPr>
          <a:lstStyle/>
          <a:p>
            <a:r>
              <a:rPr lang="en-US" altLang="zh-CN" sz="3200" dirty="0">
                <a:latin typeface="Abadi" panose="020B0604020104020204" pitchFamily="34" charset="0"/>
              </a:rPr>
              <a:t>naughty</a:t>
            </a:r>
            <a:endParaRPr lang="zh-CN" altLang="en-US" sz="3200" dirty="0">
              <a:latin typeface="Abadi" panose="020B0604020104020204" pitchFamily="34" charset="0"/>
            </a:endParaRPr>
          </a:p>
        </p:txBody>
      </p:sp>
      <p:sp>
        <p:nvSpPr>
          <p:cNvPr id="10" name="文本框 9"/>
          <p:cNvSpPr txBox="1"/>
          <p:nvPr/>
        </p:nvSpPr>
        <p:spPr>
          <a:xfrm>
            <a:off x="5714999" y="4918364"/>
            <a:ext cx="4199709" cy="523220"/>
          </a:xfrm>
          <a:prstGeom prst="rect">
            <a:avLst/>
          </a:prstGeom>
          <a:solidFill>
            <a:schemeClr val="accent1">
              <a:lumMod val="20000"/>
              <a:lumOff val="80000"/>
            </a:schemeClr>
          </a:solidFill>
        </p:spPr>
        <p:txBody>
          <a:bodyPr wrap="square" rtlCol="0">
            <a:spAutoFit/>
          </a:bodyPr>
          <a:lstStyle/>
          <a:p>
            <a:r>
              <a:rPr lang="en-US" altLang="zh-CN" sz="2800" dirty="0">
                <a:latin typeface="Abadi" panose="020B0604020104020204" pitchFamily="34" charset="0"/>
              </a:rPr>
              <a:t>pretend to be innocent</a:t>
            </a:r>
            <a:endParaRPr lang="zh-CN" altLang="en-US" sz="2800" dirty="0">
              <a:latin typeface="Abadi" panose="020B0604020104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19200" y="990600"/>
            <a:ext cx="9753600" cy="48768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14053" y="129872"/>
            <a:ext cx="8679874" cy="2172582"/>
          </a:xfrm>
          <a:prstGeom prst="rect">
            <a:avLst/>
          </a:prstGeom>
          <a:noFill/>
        </p:spPr>
        <p:txBody>
          <a:bodyPr wrap="square">
            <a:spAutoFit/>
          </a:bodyPr>
          <a:lstStyle/>
          <a:p>
            <a:pPr algn="ctr" fontAlgn="auto">
              <a:lnSpc>
                <a:spcPct val="150000"/>
              </a:lnSpc>
              <a:defRPr/>
            </a:pPr>
            <a:r>
              <a:rPr lang="en-US" altLang="zh-CN" sz="4800" b="1" noProof="1">
                <a:solidFill>
                  <a:srgbClr val="FF0000"/>
                </a:solidFill>
                <a:latin typeface="Britannic Bold" panose="020B0903060703020204" pitchFamily="34" charset="0"/>
              </a:rPr>
              <a:t>Unit 4 Using language</a:t>
            </a:r>
            <a:endParaRPr lang="en-US" altLang="zh-CN" sz="4800" b="1" noProof="1">
              <a:solidFill>
                <a:srgbClr val="FF0000"/>
              </a:solidFill>
              <a:latin typeface="Britannic Bold" panose="020B0903060703020204" pitchFamily="34" charset="0"/>
            </a:endParaRPr>
          </a:p>
          <a:p>
            <a:pPr algn="ctr" fontAlgn="auto">
              <a:lnSpc>
                <a:spcPct val="150000"/>
              </a:lnSpc>
              <a:defRPr/>
            </a:pPr>
            <a:r>
              <a:rPr lang="en-US" altLang="zh-CN" sz="4800" b="1" u="sng" noProof="1">
                <a:solidFill>
                  <a:srgbClr val="FF0000"/>
                </a:solidFill>
                <a:latin typeface="Britannic Bold" panose="020B0903060703020204" pitchFamily="34" charset="0"/>
              </a:rPr>
              <a:t>How do I know my students?</a:t>
            </a:r>
            <a:endParaRPr lang="en-US" altLang="zh-CN" sz="4800" b="1" u="sng" noProof="1">
              <a:solidFill>
                <a:srgbClr val="FF0000"/>
              </a:solidFill>
              <a:latin typeface="Britannic Bold" panose="020B0903060703020204" pitchFamily="34" charset="0"/>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 y="3144982"/>
            <a:ext cx="11125200" cy="3713018"/>
          </a:xfrm>
          <a:prstGeom prst="rect">
            <a:avLst/>
          </a:prstGeom>
        </p:spPr>
      </p:pic>
      <p:sp>
        <p:nvSpPr>
          <p:cNvPr id="2" name="文本框 1"/>
          <p:cNvSpPr txBox="1"/>
          <p:nvPr/>
        </p:nvSpPr>
        <p:spPr>
          <a:xfrm>
            <a:off x="7302137" y="2481943"/>
            <a:ext cx="4310743" cy="369332"/>
          </a:xfrm>
          <a:prstGeom prst="rect">
            <a:avLst/>
          </a:prstGeom>
          <a:noFill/>
        </p:spPr>
        <p:txBody>
          <a:bodyPr wrap="square" rtlCol="0">
            <a:spAutoFit/>
          </a:bodyPr>
          <a:lstStyle/>
          <a:p>
            <a:r>
              <a:rPr lang="zh-CN" altLang="en-US" smtClean="0"/>
              <a:t>浙江省临安中学     余智良</a:t>
            </a:r>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273" y="694748"/>
            <a:ext cx="12144375" cy="5962361"/>
          </a:xfrm>
        </p:spPr>
        <p:txBody>
          <a:bodyPr>
            <a:normAutofit fontScale="95000"/>
          </a:bodyPr>
          <a:lstStyle/>
          <a:p>
            <a:pPr marL="0" lvl="0" indent="0" algn="just">
              <a:lnSpc>
                <a:spcPts val="3960"/>
              </a:lnSpc>
              <a:spcBef>
                <a:spcPts val="0"/>
              </a:spcBef>
              <a:buNone/>
            </a:pPr>
            <a:r>
              <a:rPr lang="en-US" altLang="zh-CN" sz="3500" b="1" i="1" u="sng" kern="100" dirty="0">
                <a:solidFill>
                  <a:srgbClr val="7030A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rPr>
              <a:t>Read the passage and figure out the meanings of body language</a:t>
            </a:r>
            <a:endParaRPr lang="en-US" altLang="zh-CN" sz="3500" b="1" i="1" u="sng" kern="100" dirty="0">
              <a:solidFill>
                <a:srgbClr val="7030A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endParaRPr>
          </a:p>
          <a:p>
            <a:pPr marL="0" lvl="0" indent="0" algn="just">
              <a:lnSpc>
                <a:spcPts val="3960"/>
              </a:lnSpc>
              <a:spcBef>
                <a:spcPts val="0"/>
              </a:spcBef>
              <a:buNone/>
            </a:pPr>
            <a:r>
              <a:rPr lang="en-US" altLang="zh-CN" sz="3500" b="1" i="1" kern="100" dirty="0">
                <a:latin typeface="Times New Roman" panose="02020603050405020304" charset="0"/>
                <a:ea typeface="宋体" panose="02010600030101010101" pitchFamily="2" charset="-122"/>
                <a:cs typeface="Times New Roman" panose="02020603050405020304" charset="0"/>
              </a:rPr>
              <a:t>      As Lonnie yelled, we found a turkey leg was missing. </a:t>
            </a:r>
            <a:r>
              <a:rPr lang="en-US" altLang="zh-CN" sz="3400" b="1" dirty="0">
                <a:latin typeface="Times New Roman Bold" panose="02020803070505020304" pitchFamily="18" charset="0"/>
                <a:ea typeface="宋体" panose="02010600030101010101" pitchFamily="2" charset="-122"/>
                <a:cs typeface="Times New Roman Bold" panose="02020803070505020304" pitchFamily="18" charset="0"/>
                <a:sym typeface="+mn-ea"/>
              </a:rPr>
              <a:t>We searched around the room, under the table, but in vain. We looked at Fido, who was standing at the gate licking his lips. Surprisingly, little Lonnie still yelled and kicked in his seat, with his eyes staring at something upward. We followed his eyes' direction.There, lying on the top of chandelier was the missing turkey leg.</a:t>
            </a:r>
            <a:r>
              <a:rPr lang="en-US" sz="3400" b="1" dirty="0">
                <a:uFillTx/>
                <a:latin typeface="Times New Roman Bold" panose="02020803070505020304" pitchFamily="18" charset="0"/>
                <a:ea typeface="微软雅黑" panose="020B0503020204020204" pitchFamily="34" charset="-122"/>
                <a:cs typeface="Times New Roman Bold" panose="02020803070505020304" pitchFamily="18" charset="0"/>
                <a:sym typeface="+mn-ea"/>
              </a:rPr>
              <a:t>We all jumped to our feet, dancing and screaming with joy. The room echoed with our happy laughter and our gratitude for the returning turkey leg.</a:t>
            </a:r>
            <a:endParaRPr lang="zh-CN" altLang="en-US" kern="100" dirty="0">
              <a:latin typeface="Times New Roman Bold" panose="02020803070505020304" pitchFamily="18" charset="0"/>
              <a:ea typeface="宋体" panose="02010600030101010101" pitchFamily="2" charset="-122"/>
              <a:cs typeface="Times New Roman Bold" panose="02020803070505020304" pitchFamily="18" charset="0"/>
              <a:sym typeface="+mn-ea"/>
            </a:endParaRPr>
          </a:p>
        </p:txBody>
      </p:sp>
      <p:grpSp>
        <p:nvGrpSpPr>
          <p:cNvPr id="11" name="组合 10"/>
          <p:cNvGrpSpPr/>
          <p:nvPr/>
        </p:nvGrpSpPr>
        <p:grpSpPr>
          <a:xfrm>
            <a:off x="150489" y="101618"/>
            <a:ext cx="11501184" cy="697779"/>
            <a:chOff x="3137021" y="-377761"/>
            <a:chExt cx="7551184" cy="697779"/>
          </a:xfrm>
        </p:grpSpPr>
        <p:grpSp>
          <p:nvGrpSpPr>
            <p:cNvPr id="12" name="组合 11"/>
            <p:cNvGrpSpPr/>
            <p:nvPr/>
          </p:nvGrpSpPr>
          <p:grpSpPr>
            <a:xfrm>
              <a:off x="3137021" y="-368301"/>
              <a:ext cx="2425580" cy="688319"/>
              <a:chOff x="102318" y="0"/>
              <a:chExt cx="2425580" cy="736601"/>
            </a:xfrm>
          </p:grpSpPr>
          <p:sp>
            <p:nvSpPr>
              <p:cNvPr id="16" name="Freeform 2" descr="0x786"/>
              <p:cNvSpPr/>
              <p:nvPr/>
            </p:nvSpPr>
            <p:spPr bwMode="auto">
              <a:xfrm>
                <a:off x="102318" y="0"/>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17" name="矩形 16"/>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1</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14" name="对角圆角矩形 7"/>
            <p:cNvSpPr/>
            <p:nvPr>
              <p:custDataLst>
                <p:tags r:id="rId2"/>
              </p:custDataLst>
            </p:nvPr>
          </p:nvSpPr>
          <p:spPr>
            <a:xfrm>
              <a:off x="4868157" y="-377761"/>
              <a:ext cx="5820048"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grpSp>
      <p:sp>
        <p:nvSpPr>
          <p:cNvPr id="18" name="文本框 17"/>
          <p:cNvSpPr txBox="1"/>
          <p:nvPr/>
        </p:nvSpPr>
        <p:spPr>
          <a:xfrm>
            <a:off x="2459181" y="117764"/>
            <a:ext cx="9407237" cy="523220"/>
          </a:xfrm>
          <a:prstGeom prst="rect">
            <a:avLst/>
          </a:prstGeom>
          <a:noFill/>
        </p:spPr>
        <p:txBody>
          <a:bodyPr wrap="square" rtlCol="0">
            <a:spAutoFit/>
          </a:bodyPr>
          <a:lstStyle/>
          <a:p>
            <a:pPr>
              <a:buFont typeface="Arial" panose="020B0604020202020204" pitchFamily="34" charset="0"/>
              <a:buNone/>
              <a:defRPr/>
            </a:pPr>
            <a:r>
              <a:rPr lang="en-US" altLang="zh-CN" sz="2800" b="1" dirty="0">
                <a:latin typeface="Times New Roman" panose="02020603050405020304" charset="0"/>
                <a:cs typeface="Times New Roman" panose="02020603050405020304" charset="0"/>
              </a:rPr>
              <a:t>Pre-reading</a:t>
            </a:r>
            <a:r>
              <a:rPr lang="zh-CN" altLang="en-US" sz="2800" b="1" dirty="0">
                <a:latin typeface="Times New Roman" panose="02020603050405020304" charset="0"/>
                <a:cs typeface="Times New Roman" panose="02020603050405020304" charset="0"/>
              </a:rPr>
              <a:t>：</a:t>
            </a:r>
            <a:r>
              <a:rPr lang="en-US" altLang="zh-CN" sz="2800" b="1" dirty="0">
                <a:latin typeface="Times New Roman" panose="02020603050405020304" charset="0"/>
                <a:cs typeface="Times New Roman" panose="02020603050405020304" charset="0"/>
              </a:rPr>
              <a:t>the function of description of body language</a:t>
            </a:r>
            <a:endParaRPr lang="zh-CN" altLang="en-US" sz="2800" b="1" dirty="0">
              <a:latin typeface="Times New Roman" panose="02020603050405020304" charset="0"/>
              <a:cs typeface="Times New Roman" panose="02020603050405020304" charset="0"/>
            </a:endParaRPr>
          </a:p>
        </p:txBody>
      </p:sp>
      <p:cxnSp>
        <p:nvCxnSpPr>
          <p:cNvPr id="20" name="直接连接符 19"/>
          <p:cNvCxnSpPr/>
          <p:nvPr/>
        </p:nvCxnSpPr>
        <p:spPr>
          <a:xfrm>
            <a:off x="6213763" y="2736272"/>
            <a:ext cx="2313709"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1" name="直接连接符 20"/>
          <p:cNvCxnSpPr/>
          <p:nvPr/>
        </p:nvCxnSpPr>
        <p:spPr>
          <a:xfrm>
            <a:off x="-3872346" y="3304309"/>
            <a:ext cx="838200"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5" name="直接连接符 24"/>
          <p:cNvCxnSpPr/>
          <p:nvPr/>
        </p:nvCxnSpPr>
        <p:spPr>
          <a:xfrm>
            <a:off x="4218710" y="3241963"/>
            <a:ext cx="3228108"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4" name="椭圆 3"/>
          <p:cNvSpPr/>
          <p:nvPr/>
        </p:nvSpPr>
        <p:spPr>
          <a:xfrm>
            <a:off x="6199911" y="1724890"/>
            <a:ext cx="2092036" cy="61652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solidFill>
                  <a:srgbClr val="7030A0"/>
                </a:solidFill>
              </a:rPr>
              <a:t>satisfied</a:t>
            </a:r>
            <a:endParaRPr lang="zh-CN" altLang="en-US" sz="2700" b="1" dirty="0">
              <a:solidFill>
                <a:srgbClr val="7030A0"/>
              </a:solidFill>
            </a:endParaRPr>
          </a:p>
        </p:txBody>
      </p:sp>
      <p:sp>
        <p:nvSpPr>
          <p:cNvPr id="5" name="椭圆 4"/>
          <p:cNvSpPr/>
          <p:nvPr/>
        </p:nvSpPr>
        <p:spPr>
          <a:xfrm>
            <a:off x="3394364" y="2119746"/>
            <a:ext cx="2590800" cy="7966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solidFill>
                  <a:srgbClr val="7030A0"/>
                </a:solidFill>
              </a:rPr>
              <a:t>impatient\anxious</a:t>
            </a:r>
            <a:endParaRPr lang="zh-CN" altLang="en-US" sz="2700" b="1" dirty="0">
              <a:solidFill>
                <a:srgbClr val="7030A0"/>
              </a:solidFill>
            </a:endParaRPr>
          </a:p>
        </p:txBody>
      </p:sp>
      <p:sp>
        <p:nvSpPr>
          <p:cNvPr id="6" name="椭圆 5"/>
          <p:cNvSpPr/>
          <p:nvPr/>
        </p:nvSpPr>
        <p:spPr>
          <a:xfrm>
            <a:off x="3013363" y="3318166"/>
            <a:ext cx="5278582" cy="85898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solidFill>
                  <a:srgbClr val="7030A0"/>
                </a:solidFill>
              </a:rPr>
              <a:t>curious about </a:t>
            </a:r>
            <a:r>
              <a:rPr lang="en-US" altLang="zh-CN" sz="2700" b="1" dirty="0" err="1">
                <a:solidFill>
                  <a:srgbClr val="7030A0"/>
                </a:solidFill>
              </a:rPr>
              <a:t>sth</a:t>
            </a:r>
            <a:r>
              <a:rPr lang="en-US" altLang="zh-CN" sz="2700" b="1" dirty="0">
                <a:solidFill>
                  <a:srgbClr val="7030A0"/>
                </a:solidFill>
              </a:rPr>
              <a:t> upward</a:t>
            </a:r>
            <a:endParaRPr lang="zh-CN" altLang="en-US" sz="2700" b="1" dirty="0">
              <a:solidFill>
                <a:srgbClr val="7030A0"/>
              </a:solidFill>
            </a:endParaRPr>
          </a:p>
        </p:txBody>
      </p:sp>
      <p:sp>
        <p:nvSpPr>
          <p:cNvPr id="7" name="椭圆 6"/>
          <p:cNvSpPr/>
          <p:nvPr/>
        </p:nvSpPr>
        <p:spPr>
          <a:xfrm>
            <a:off x="2646218" y="4578927"/>
            <a:ext cx="2888673" cy="7897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solidFill>
                  <a:srgbClr val="7030A0"/>
                </a:solidFill>
              </a:rPr>
              <a:t>thrilled/</a:t>
            </a:r>
            <a:endParaRPr lang="en-US" altLang="zh-CN" sz="2700" b="1" dirty="0">
              <a:solidFill>
                <a:srgbClr val="7030A0"/>
              </a:solidFill>
            </a:endParaRPr>
          </a:p>
          <a:p>
            <a:pPr algn="ctr"/>
            <a:r>
              <a:rPr lang="en-US" altLang="zh-CN" sz="2700" b="1" dirty="0">
                <a:solidFill>
                  <a:srgbClr val="7030A0"/>
                </a:solidFill>
              </a:rPr>
              <a:t>overjoyed</a:t>
            </a:r>
            <a:endParaRPr lang="zh-CN" altLang="en-US" sz="2700" b="1" dirty="0">
              <a:solidFill>
                <a:srgbClr val="7030A0"/>
              </a:solidFill>
            </a:endParaRPr>
          </a:p>
        </p:txBody>
      </p:sp>
      <p:grpSp>
        <p:nvGrpSpPr>
          <p:cNvPr id="19" name="组合 18"/>
          <p:cNvGrpSpPr/>
          <p:nvPr/>
        </p:nvGrpSpPr>
        <p:grpSpPr>
          <a:xfrm>
            <a:off x="83128" y="3276599"/>
            <a:ext cx="11817927" cy="498764"/>
            <a:chOff x="83128" y="3276599"/>
            <a:chExt cx="11817927" cy="498764"/>
          </a:xfrm>
        </p:grpSpPr>
        <p:cxnSp>
          <p:nvCxnSpPr>
            <p:cNvPr id="28" name="直接连接符 27"/>
            <p:cNvCxnSpPr/>
            <p:nvPr/>
          </p:nvCxnSpPr>
          <p:spPr>
            <a:xfrm>
              <a:off x="8707583" y="3276599"/>
              <a:ext cx="31934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3128" y="3775363"/>
              <a:ext cx="3193472"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0" y="4281054"/>
            <a:ext cx="11970326" cy="498764"/>
            <a:chOff x="0" y="4281054"/>
            <a:chExt cx="11970326" cy="498764"/>
          </a:xfrm>
        </p:grpSpPr>
        <p:cxnSp>
          <p:nvCxnSpPr>
            <p:cNvPr id="31" name="直接连接符 30"/>
            <p:cNvCxnSpPr/>
            <p:nvPr/>
          </p:nvCxnSpPr>
          <p:spPr>
            <a:xfrm>
              <a:off x="9088580" y="4281054"/>
              <a:ext cx="2881746"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27" name="直接连接符 26"/>
            <p:cNvCxnSpPr/>
            <p:nvPr/>
          </p:nvCxnSpPr>
          <p:spPr>
            <a:xfrm>
              <a:off x="0" y="4779818"/>
              <a:ext cx="2881746" cy="0"/>
            </a:xfrm>
            <a:prstGeom prst="line">
              <a:avLst/>
            </a:prstGeom>
            <a:ln w="38100"/>
          </p:spPr>
          <p:style>
            <a:lnRef idx="3">
              <a:schemeClr val="accent1"/>
            </a:lnRef>
            <a:fillRef idx="0">
              <a:schemeClr val="accent1"/>
            </a:fillRef>
            <a:effectRef idx="2">
              <a:schemeClr val="accent1"/>
            </a:effectRef>
            <a:fontRef idx="minor">
              <a:schemeClr val="tx1"/>
            </a:fontRef>
          </p:style>
        </p:cxnSp>
      </p:grpSp>
      <p:sp>
        <p:nvSpPr>
          <p:cNvPr id="24" name="文本框 23"/>
          <p:cNvSpPr txBox="1"/>
          <p:nvPr/>
        </p:nvSpPr>
        <p:spPr>
          <a:xfrm>
            <a:off x="0" y="5659583"/>
            <a:ext cx="11977255" cy="1015663"/>
          </a:xfrm>
          <a:prstGeom prst="rect">
            <a:avLst/>
          </a:prstGeom>
          <a:solidFill>
            <a:srgbClr val="FFFF00"/>
          </a:solidFill>
        </p:spPr>
        <p:txBody>
          <a:bodyPr wrap="square" rtlCol="0">
            <a:spAutoFit/>
          </a:bodyPr>
          <a:lstStyle/>
          <a:p>
            <a:r>
              <a:rPr lang="en-US" altLang="zh-CN" sz="3000" dirty="0">
                <a:latin typeface="Abadi" panose="020B0604020104020204" pitchFamily="34" charset="0"/>
              </a:rPr>
              <a:t>Tip1</a:t>
            </a:r>
            <a:r>
              <a:rPr lang="zh-CN" altLang="en-US" sz="3000" dirty="0">
                <a:latin typeface="Abadi" panose="020B0604020104020204" pitchFamily="34" charset="0"/>
              </a:rPr>
              <a:t>：</a:t>
            </a:r>
            <a:r>
              <a:rPr lang="en-US" altLang="zh-CN" sz="3000" dirty="0">
                <a:latin typeface="Abadi" panose="020B0604020104020204" pitchFamily="34" charset="0"/>
              </a:rPr>
              <a:t>Description of body language plays an important role in </a:t>
            </a:r>
            <a:r>
              <a:rPr lang="en-US" altLang="zh-CN" sz="3000" b="1" u="sng" dirty="0">
                <a:latin typeface="Abadi" panose="020B0604020104020204" pitchFamily="34" charset="0"/>
              </a:rPr>
              <a:t>showing</a:t>
            </a:r>
            <a:r>
              <a:rPr lang="en-US" altLang="zh-CN" sz="3000" dirty="0">
                <a:latin typeface="Abadi" panose="020B0604020104020204" pitchFamily="34" charset="0"/>
              </a:rPr>
              <a:t> the characters’ feelings.</a:t>
            </a:r>
            <a:endParaRPr lang="zh-CN" altLang="en-US" sz="3000" dirty="0">
              <a:latin typeface="Abadi" panose="020B0604020104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18468" y="561403"/>
            <a:ext cx="11679755" cy="1164590"/>
            <a:chOff x="1027906" y="3427652"/>
            <a:chExt cx="4991392" cy="590703"/>
          </a:xfrm>
        </p:grpSpPr>
        <p:sp>
          <p:nvSpPr>
            <p:cNvPr id="20" name="文本框 19"/>
            <p:cNvSpPr txBox="1"/>
            <p:nvPr/>
          </p:nvSpPr>
          <p:spPr>
            <a:xfrm>
              <a:off x="1217704" y="3427652"/>
              <a:ext cx="471512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nvGrpSpPr>
            <p:cNvPr id="21" name="组合 20"/>
            <p:cNvGrpSpPr/>
            <p:nvPr/>
          </p:nvGrpSpPr>
          <p:grpSpPr>
            <a:xfrm>
              <a:off x="1027906" y="3544326"/>
              <a:ext cx="4991392" cy="474029"/>
              <a:chOff x="1671318" y="1729911"/>
              <a:chExt cx="5560811" cy="528105"/>
            </a:xfrm>
          </p:grpSpPr>
          <p:sp>
            <p:nvSpPr>
              <p:cNvPr id="22" name="圆角矩形 7"/>
              <p:cNvSpPr/>
              <p:nvPr/>
            </p:nvSpPr>
            <p:spPr>
              <a:xfrm>
                <a:off x="1852333" y="1729911"/>
                <a:ext cx="5379796" cy="528105"/>
              </a:xfrm>
              <a:prstGeom prst="roundRect">
                <a:avLst/>
              </a:prstGeom>
              <a:solidFill>
                <a:srgbClr val="014E6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23" name="矩形 22"/>
              <p:cNvSpPr/>
              <p:nvPr/>
            </p:nvSpPr>
            <p:spPr>
              <a:xfrm rot="18614180">
                <a:off x="1707600" y="1823641"/>
                <a:ext cx="324420" cy="396983"/>
              </a:xfrm>
              <a:prstGeom prst="rect">
                <a:avLst/>
              </a:prstGeom>
              <a:solidFill>
                <a:srgbClr val="1784AD"/>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grpSp>
      <p:grpSp>
        <p:nvGrpSpPr>
          <p:cNvPr id="7" name="组合 6"/>
          <p:cNvGrpSpPr/>
          <p:nvPr/>
        </p:nvGrpSpPr>
        <p:grpSpPr>
          <a:xfrm>
            <a:off x="81217" y="0"/>
            <a:ext cx="5819665" cy="697779"/>
            <a:chOff x="3137021" y="-377761"/>
            <a:chExt cx="5123497" cy="697779"/>
          </a:xfrm>
        </p:grpSpPr>
        <p:grpSp>
          <p:nvGrpSpPr>
            <p:cNvPr id="8" name="组合 7"/>
            <p:cNvGrpSpPr/>
            <p:nvPr/>
          </p:nvGrpSpPr>
          <p:grpSpPr>
            <a:xfrm>
              <a:off x="3137021" y="-368301"/>
              <a:ext cx="2425580" cy="688319"/>
              <a:chOff x="102318" y="0"/>
              <a:chExt cx="2425580" cy="736601"/>
            </a:xfrm>
          </p:grpSpPr>
          <p:sp>
            <p:nvSpPr>
              <p:cNvPr id="17" name="Freeform 2" descr="0x786"/>
              <p:cNvSpPr/>
              <p:nvPr/>
            </p:nvSpPr>
            <p:spPr bwMode="auto">
              <a:xfrm>
                <a:off x="102318" y="0"/>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18" name="矩形 17"/>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1</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grpSp>
          <p:nvGrpSpPr>
            <p:cNvPr id="14" name="组合 13"/>
            <p:cNvGrpSpPr/>
            <p:nvPr/>
          </p:nvGrpSpPr>
          <p:grpSpPr>
            <a:xfrm>
              <a:off x="4868158" y="-377761"/>
              <a:ext cx="3392360" cy="575776"/>
              <a:chOff x="-529463" y="-10124"/>
              <a:chExt cx="3392360" cy="616164"/>
            </a:xfrm>
          </p:grpSpPr>
          <p:sp>
            <p:nvSpPr>
              <p:cNvPr id="15" name="对角圆角矩形 7"/>
              <p:cNvSpPr/>
              <p:nvPr>
                <p:custDataLst>
                  <p:tags r:id="rId2"/>
                </p:custDataLst>
              </p:nvPr>
            </p:nvSpPr>
            <p:spPr>
              <a:xfrm>
                <a:off x="-529463" y="-10124"/>
                <a:ext cx="3392360" cy="616164"/>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16" name="TextBox 6"/>
              <p:cNvSpPr txBox="1">
                <a:spLocks noChangeArrowheads="1"/>
              </p:cNvSpPr>
              <p:nvPr>
                <p:custDataLst>
                  <p:tags r:id="rId3"/>
                </p:custDataLst>
              </p:nvPr>
            </p:nvSpPr>
            <p:spPr bwMode="auto">
              <a:xfrm>
                <a:off x="-448010" y="73712"/>
                <a:ext cx="3052666" cy="494049"/>
              </a:xfrm>
              <a:prstGeom prst="rect">
                <a:avLst/>
              </a:prstGeom>
              <a:solidFill>
                <a:srgbClr val="FFC000"/>
              </a:solidFill>
              <a:ln w="9525">
                <a:noFill/>
                <a:miter lim="800000"/>
              </a:ln>
            </p:spPr>
            <p:txBody>
              <a:bodyPr wrap="square">
                <a:spAutoFit/>
              </a:bodyPr>
              <a:lstStyle/>
              <a:p>
                <a:pPr>
                  <a:buFont typeface="Arial" panose="020B0604020202020204" pitchFamily="34" charset="0"/>
                  <a:buNone/>
                  <a:defRPr/>
                </a:pPr>
                <a:r>
                  <a:rPr lang="en-US" altLang="zh-CN" sz="2400" b="1" dirty="0">
                    <a:solidFill>
                      <a:srgbClr val="FF0000"/>
                    </a:solidFill>
                    <a:latin typeface="Times New Roman" panose="02020603050405020304" charset="0"/>
                    <a:cs typeface="Times New Roman" panose="02020603050405020304" charset="0"/>
                  </a:rPr>
                  <a:t>Pre-reading</a:t>
                </a:r>
                <a:r>
                  <a:rPr lang="zh-CN" altLang="en-US" sz="2400" b="1" dirty="0">
                    <a:solidFill>
                      <a:srgbClr val="FF0000"/>
                    </a:solidFill>
                    <a:latin typeface="Times New Roman" panose="02020603050405020304" charset="0"/>
                    <a:cs typeface="Times New Roman" panose="02020603050405020304" charset="0"/>
                  </a:rPr>
                  <a:t> ：</a:t>
                </a:r>
                <a:r>
                  <a:rPr lang="en-US" altLang="zh-CN" sz="2400" b="1" dirty="0">
                    <a:solidFill>
                      <a:srgbClr val="FF0000"/>
                    </a:solidFill>
                    <a:latin typeface="Times New Roman" panose="02020603050405020304" charset="0"/>
                    <a:cs typeface="Times New Roman" panose="02020603050405020304" charset="0"/>
                  </a:rPr>
                  <a:t>Prediction</a:t>
                </a:r>
                <a:endParaRPr lang="zh-CN" altLang="en-US" sz="2400" b="1" dirty="0">
                  <a:solidFill>
                    <a:srgbClr val="FF0000"/>
                  </a:solidFill>
                  <a:latin typeface="Times New Roman" panose="02020603050405020304" charset="0"/>
                  <a:cs typeface="Times New Roman" panose="02020603050405020304" charset="0"/>
                </a:endParaRPr>
              </a:p>
            </p:txBody>
          </p:sp>
        </p:grpSp>
      </p:gr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00245" y="2362822"/>
            <a:ext cx="5086601" cy="3690704"/>
          </a:xfrm>
          <a:prstGeom prst="rect">
            <a:avLst/>
          </a:prstGeom>
        </p:spPr>
      </p:pic>
      <p:sp>
        <p:nvSpPr>
          <p:cNvPr id="12" name="文本框 11"/>
          <p:cNvSpPr txBox="1"/>
          <p:nvPr/>
        </p:nvSpPr>
        <p:spPr>
          <a:xfrm>
            <a:off x="1253836" y="927287"/>
            <a:ext cx="10654145" cy="584775"/>
          </a:xfrm>
          <a:prstGeom prst="rect">
            <a:avLst/>
          </a:prstGeom>
          <a:noFill/>
        </p:spPr>
        <p:txBody>
          <a:bodyPr wrap="square" rtlCol="0">
            <a:spAutoFit/>
          </a:bodyPr>
          <a:lstStyle/>
          <a:p>
            <a:r>
              <a:rPr lang="en-US" altLang="zh-CN" sz="3200" b="1" dirty="0">
                <a:solidFill>
                  <a:schemeClr val="bg1"/>
                </a:solidFill>
                <a:latin typeface="Times New Roman" panose="02020603050405020304" charset="0"/>
                <a:ea typeface="宋体" panose="02010600030101010101" pitchFamily="2" charset="-122"/>
                <a:cs typeface="Times New Roman" panose="02020603050405020304" charset="0"/>
              </a:rPr>
              <a:t>How do teachers tell their students’ performance in class?</a:t>
            </a:r>
            <a:endPar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393873" y="3427900"/>
            <a:ext cx="5535077" cy="1200329"/>
          </a:xfrm>
          <a:prstGeom prst="rect">
            <a:avLst/>
          </a:prstGeom>
          <a:noFill/>
        </p:spPr>
        <p:txBody>
          <a:bodyPr wrap="square" rtlCol="0">
            <a:spAutoFit/>
          </a:bodyPr>
          <a:lstStyle/>
          <a:p>
            <a:r>
              <a:rPr lang="en-US" altLang="zh-CN" sz="3600" dirty="0">
                <a:latin typeface="Bahnschrift" panose="020B0502040204020203" pitchFamily="34" charset="0"/>
              </a:rPr>
              <a:t>By reading students’ classroom body language.</a:t>
            </a:r>
            <a:endParaRPr lang="zh-CN" altLang="en-US" sz="3600" dirty="0">
              <a:latin typeface="Bahnschrift" panose="020B0502040204020203"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7062" y="70138"/>
            <a:ext cx="1918841" cy="637936"/>
            <a:chOff x="998682" y="1036327"/>
            <a:chExt cx="2535474" cy="688319"/>
          </a:xfrm>
        </p:grpSpPr>
        <p:sp>
          <p:nvSpPr>
            <p:cNvPr id="13" name="Freeform 2" descr="0x786"/>
            <p:cNvSpPr/>
            <p:nvPr/>
          </p:nvSpPr>
          <p:spPr bwMode="auto">
            <a:xfrm>
              <a:off x="998682" y="1036327"/>
              <a:ext cx="2535474" cy="688319"/>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14" name="文本框 13"/>
            <p:cNvSpPr txBox="1"/>
            <p:nvPr/>
          </p:nvSpPr>
          <p:spPr>
            <a:xfrm>
              <a:off x="1665962" y="1093947"/>
              <a:ext cx="1315233" cy="4981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2</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2290" name="文本框 80"/>
          <p:cNvSpPr txBox="1"/>
          <p:nvPr/>
        </p:nvSpPr>
        <p:spPr>
          <a:xfrm>
            <a:off x="1738745" y="48491"/>
            <a:ext cx="8769928" cy="644525"/>
          </a:xfrm>
          <a:prstGeom prst="rect">
            <a:avLst/>
          </a:prstGeom>
          <a:solidFill>
            <a:srgbClr val="FFD966"/>
          </a:solidFill>
          <a:ln w="19050" cap="flat" cmpd="sng" algn="ctr">
            <a:solidFill>
              <a:srgbClr val="FFFFFF"/>
            </a:solidFill>
            <a:prstDash val="solid"/>
            <a:miter lim="800000"/>
            <a:headEnd type="none" w="med" len="med"/>
            <a:tailEnd type="none" w="med" len="med"/>
          </a:ln>
        </p:spPr>
        <p:txBody>
          <a:bodyPr wrap="square">
            <a:spAutoFit/>
          </a:bodyPr>
          <a:lstStyle/>
          <a:p>
            <a:pPr fontAlgn="auto">
              <a:buSzTx/>
            </a:pPr>
            <a:r>
              <a:rPr lang="en-US" sz="3600" b="1" noProof="1">
                <a:ln w="9525" cap="flat" cmpd="sng" algn="ctr">
                  <a:noFill/>
                  <a:prstDash val="solid"/>
                  <a:round/>
                  <a:headEnd type="none" w="med" len="med"/>
                  <a:tailEnd type="none" w="med" len="med"/>
                </a:ln>
                <a:latin typeface="Times New Roman" panose="02020603050405020304" charset="0"/>
                <a:cs typeface="Times New Roman" panose="02020603050405020304" charset="0"/>
                <a:sym typeface="Wingdings" panose="05000000000000000000"/>
              </a:rPr>
              <a:t>Read the text and divide it into three parts.</a:t>
            </a:r>
            <a:endParaRPr lang="en-US" sz="3600" b="1" noProof="1">
              <a:ln w="9525" cap="flat" cmpd="sng" algn="ctr">
                <a:noFill/>
                <a:prstDash val="solid"/>
                <a:round/>
                <a:headEnd type="none" w="med" len="med"/>
                <a:tailEnd type="none" w="med" len="med"/>
              </a:ln>
              <a:latin typeface="Times New Roman" panose="02020603050405020304" charset="0"/>
              <a:cs typeface="Times New Roman" panose="02020603050405020304" charset="0"/>
              <a:sym typeface="Wingdings" panose="05000000000000000000"/>
            </a:endParaRPr>
          </a:p>
        </p:txBody>
      </p:sp>
      <p:graphicFrame>
        <p:nvGraphicFramePr>
          <p:cNvPr id="21507" name="表格 6"/>
          <p:cNvGraphicFramePr>
            <a:graphicFrameLocks noGrp="1"/>
          </p:cNvGraphicFramePr>
          <p:nvPr/>
        </p:nvGraphicFramePr>
        <p:xfrm>
          <a:off x="479425" y="720725"/>
          <a:ext cx="11233150" cy="6036659"/>
        </p:xfrm>
        <a:graphic>
          <a:graphicData uri="http://schemas.openxmlformats.org/drawingml/2006/table">
            <a:tbl>
              <a:tblPr/>
              <a:tblGrid>
                <a:gridCol w="1530350"/>
                <a:gridCol w="3036888"/>
                <a:gridCol w="6665912"/>
              </a:tblGrid>
              <a:tr h="639763">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rPr>
                        <a:t>Part</a:t>
                      </a:r>
                      <a:endPar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endParaRPr>
                    </a:p>
                  </a:txBody>
                  <a:tcPr marL="91446" marR="91446" marT="45725" marB="45725" anchor="ctr" horzOverflow="overflow">
                    <a:lnL>
                      <a:noFill/>
                    </a:lnL>
                    <a:lnR>
                      <a:noFill/>
                    </a:lnR>
                    <a:lnT>
                      <a:noFill/>
                    </a:lnT>
                    <a:lnB>
                      <a:noFill/>
                    </a:lnB>
                    <a:lnTlToBr>
                      <a:noFill/>
                    </a:lnTlToBr>
                    <a:lnBlToTr>
                      <a:noFill/>
                    </a:lnBlToTr>
                    <a:solidFill>
                      <a:srgbClr val="002060"/>
                    </a:solidFill>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rPr>
                        <a:t>Paragraph</a:t>
                      </a:r>
                      <a:endPar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endParaRPr>
                    </a:p>
                  </a:txBody>
                  <a:tcPr marL="91446" marR="91446" marT="45725" marB="45725" anchor="ctr" horzOverflow="overflow">
                    <a:lnL>
                      <a:noFill/>
                    </a:lnL>
                    <a:lnR>
                      <a:noFill/>
                    </a:lnR>
                    <a:lnT>
                      <a:noFill/>
                    </a:lnT>
                    <a:lnB>
                      <a:noFill/>
                    </a:lnB>
                    <a:lnTlToBr>
                      <a:noFill/>
                    </a:lnTlToBr>
                    <a:lnBlToTr>
                      <a:noFill/>
                    </a:lnBlToTr>
                    <a:solidFill>
                      <a:srgbClr val="002060"/>
                    </a:solidFill>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rPr>
                        <a:t>Main idea</a:t>
                      </a:r>
                      <a:endPar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endParaRPr>
                    </a:p>
                  </a:txBody>
                  <a:tcPr marL="91446" marR="91446" marT="45725" marB="45725" anchor="ctr" horzOverflow="overflow">
                    <a:lnL>
                      <a:noFill/>
                    </a:lnL>
                    <a:lnR>
                      <a:noFill/>
                    </a:lnR>
                    <a:lnT>
                      <a:noFill/>
                    </a:lnT>
                    <a:lnB>
                      <a:noFill/>
                    </a:lnB>
                    <a:lnTlToBr>
                      <a:noFill/>
                    </a:lnTlToBr>
                    <a:lnBlToTr>
                      <a:noFill/>
                    </a:lnBlToTr>
                    <a:solidFill>
                      <a:srgbClr val="002060"/>
                    </a:solidFill>
                  </a:tcPr>
                </a:tc>
              </a:tr>
              <a:tr h="639763">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rPr>
                        <a:t>1</a:t>
                      </a:r>
                      <a:endPar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endParaRPr>
                    </a:p>
                  </a:txBody>
                  <a:tcPr marL="91446" marR="91446"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sym typeface="Arial" panose="020B0604020202020204" pitchFamily="34" charset="0"/>
                      </a:endParaRPr>
                    </a:p>
                  </a:txBody>
                  <a:tcPr marL="91446" marR="91446"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endParaRPr>
                    </a:p>
                  </a:txBody>
                  <a:tcPr marL="91446" marR="9144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1738313">
                <a:tc rowSpan="3">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rPr>
                        <a:t>2</a:t>
                      </a:r>
                      <a:endPar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endParaRPr>
                    </a:p>
                  </a:txBody>
                  <a:tcPr marL="91446" marR="91446"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rowSpan="3">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宋体" panose="02010600030101010101" pitchFamily="2" charset="-122"/>
                        <a:cs typeface="Arial" panose="020B0604020202020204" pitchFamily="34" charset="0"/>
                        <a:sym typeface="Arial" panose="020B0604020202020204" pitchFamily="34" charset="0"/>
                      </a:endParaRPr>
                    </a:p>
                  </a:txBody>
                  <a:tcPr marL="91446" marR="91446"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sym typeface="Arial" panose="020B0604020202020204" pitchFamily="34" charset="0"/>
                      </a:endParaRPr>
                    </a:p>
                  </a:txBody>
                  <a:tcPr marL="91446" marR="9144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038">
                <a:tc vMerge="1">
                  <a:tcPr/>
                </a:tc>
                <a:tc vMerge="1">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sym typeface="Arial" panose="020B0604020202020204" pitchFamily="34" charset="0"/>
                      </a:endParaRPr>
                    </a:p>
                  </a:txBody>
                  <a:tcPr marL="91446" marR="9144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038">
                <a:tc vMerge="1">
                  <a:tcPr/>
                </a:tc>
                <a:tc vMerge="1">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sym typeface="Arial" panose="020B0604020202020204" pitchFamily="34" charset="0"/>
                      </a:endParaRPr>
                    </a:p>
                  </a:txBody>
                  <a:tcPr marL="91446" marR="9144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rPr>
                        <a:t>3</a:t>
                      </a:r>
                      <a:endParaRPr kumimoji="0" lang="en-US" altLang="zh-CN" sz="3600" b="1" i="0" u="none" strike="noStrike" cap="none" normalizeH="0" baseline="0">
                        <a:ln>
                          <a:noFill/>
                        </a:ln>
                        <a:solidFill>
                          <a:srgbClr val="FFFFFF"/>
                        </a:solidFill>
                        <a:effectLst/>
                        <a:latin typeface="Times New Roman" panose="02020603050405020304" charset="0"/>
                        <a:ea typeface="等线" panose="02010600030101010101" pitchFamily="2" charset="-122"/>
                        <a:cs typeface="Arial" panose="020B0604020202020204" pitchFamily="34" charset="0"/>
                      </a:endParaRPr>
                    </a:p>
                  </a:txBody>
                  <a:tcPr marL="91446" marR="91446"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sym typeface="Arial" panose="020B0604020202020204" pitchFamily="34" charset="0"/>
                      </a:endParaRPr>
                    </a:p>
                  </a:txBody>
                  <a:tcPr marL="91446" marR="91446"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rgbClr val="000000"/>
                          </a:solidFill>
                          <a:latin typeface="Calibri" panose="020F0502020204030204" pitchFamily="34" charset="0"/>
                          <a:cs typeface="Arial" panose="020B0604020202020204" pitchFamily="34" charset="0"/>
                        </a:defRPr>
                      </a:lvl1pPr>
                      <a:lvl2pPr eaLnBrk="0" hangingPunct="0">
                        <a:lnSpc>
                          <a:spcPct val="90000"/>
                        </a:lnSpc>
                        <a:spcBef>
                          <a:spcPts val="500"/>
                        </a:spcBef>
                        <a:buFont typeface="Arial" panose="020B0604020202020204" pitchFamily="34" charset="0"/>
                        <a:defRPr sz="2000">
                          <a:solidFill>
                            <a:srgbClr val="000000"/>
                          </a:solidFill>
                          <a:latin typeface="Calibri" panose="020F0502020204030204" pitchFamily="34" charset="0"/>
                          <a:cs typeface="Arial" panose="020B0604020202020204" pitchFamily="34" charset="0"/>
                        </a:defRPr>
                      </a:lvl2pPr>
                      <a:lvl3pPr eaLnBrk="0" hangingPunct="0">
                        <a:lnSpc>
                          <a:spcPct val="90000"/>
                        </a:lnSpc>
                        <a:spcBef>
                          <a:spcPts val="500"/>
                        </a:spcBef>
                        <a:buFont typeface="Arial" panose="020B0604020202020204" pitchFamily="34" charset="0"/>
                        <a:defRPr>
                          <a:solidFill>
                            <a:srgbClr val="000000"/>
                          </a:solidFill>
                          <a:latin typeface="Calibri" panose="020F0502020204030204" pitchFamily="34" charset="0"/>
                          <a:cs typeface="Arial" panose="020B0604020202020204" pitchFamily="34" charset="0"/>
                        </a:defRPr>
                      </a:lvl3pPr>
                      <a:lvl4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4pPr>
                      <a:lvl5pPr eaLnBrk="0" hangingPunct="0">
                        <a:lnSpc>
                          <a:spcPct val="90000"/>
                        </a:lnSpc>
                        <a:spcBef>
                          <a:spcPts val="500"/>
                        </a:spcBef>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5pPr>
                      <a:lvl6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6pPr>
                      <a:lvl7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7pPr>
                      <a:lvl8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8pPr>
                      <a:lvl9pPr eaLnBrk="0" fontAlgn="base" hangingPunct="0">
                        <a:lnSpc>
                          <a:spcPct val="90000"/>
                        </a:lnSpc>
                        <a:spcBef>
                          <a:spcPts val="500"/>
                        </a:spcBef>
                        <a:spcAft>
                          <a:spcPct val="0"/>
                        </a:spcAft>
                        <a:buSzPct val="100000"/>
                        <a:buFont typeface="Arial" panose="020B0604020202020204" pitchFamily="34" charset="0"/>
                        <a:defRPr sz="1600">
                          <a:solidFill>
                            <a:srgbClr val="000000"/>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3600" b="1" i="0" u="none" strike="noStrike" cap="none" normalizeH="0" baseline="0">
                        <a:ln>
                          <a:noFill/>
                        </a:ln>
                        <a:solidFill>
                          <a:srgbClr val="002060"/>
                        </a:solidFill>
                        <a:effectLst/>
                        <a:latin typeface="Times New Roman" panose="02020603050405020304" charset="0"/>
                        <a:ea typeface="等线" panose="02010600030101010101" pitchFamily="2" charset="-122"/>
                        <a:cs typeface="Arial" panose="020B0604020202020204" pitchFamily="34" charset="0"/>
                      </a:endParaRPr>
                    </a:p>
                  </a:txBody>
                  <a:tcPr marL="91446" marR="9144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5" name="文本框 7"/>
          <p:cNvSpPr/>
          <p:nvPr/>
        </p:nvSpPr>
        <p:spPr>
          <a:xfrm>
            <a:off x="2135188" y="1343025"/>
            <a:ext cx="2409825" cy="64452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gn="ctr" defTabSz="457200" eaLnBrk="1" hangingPunct="1">
              <a:lnSpc>
                <a:spcPct val="100000"/>
              </a:lnSpc>
              <a:spcBef>
                <a:spcPct val="0"/>
              </a:spcBef>
              <a:buFontTx/>
              <a:buNone/>
            </a:pP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宋体" panose="02010600030101010101" pitchFamily="2" charset="-122"/>
              </a:rPr>
              <a:t>Para 1-2</a:t>
            </a:r>
            <a:endParaRPr altLang="zh-CN" sz="3600" b="1">
              <a:solidFill>
                <a:srgbClr val="C00000"/>
              </a:solidFill>
              <a:latin typeface="Times New Roman" panose="02020603050405020304" charset="0"/>
              <a:sym typeface="宋体" panose="02010600030101010101" pitchFamily="2" charset="-122"/>
            </a:endParaRPr>
          </a:p>
        </p:txBody>
      </p:sp>
      <p:sp>
        <p:nvSpPr>
          <p:cNvPr id="12316" name="文本框 8"/>
          <p:cNvSpPr/>
          <p:nvPr/>
        </p:nvSpPr>
        <p:spPr>
          <a:xfrm>
            <a:off x="5254625" y="1343025"/>
            <a:ext cx="5351463" cy="64452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defTabSz="457200" eaLnBrk="1" hangingPunct="1">
              <a:lnSpc>
                <a:spcPct val="100000"/>
              </a:lnSpc>
              <a:spcBef>
                <a:spcPct val="0"/>
              </a:spcBef>
              <a:buFontTx/>
              <a:buNone/>
            </a:pP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宋体" panose="02010600030101010101" pitchFamily="2" charset="-122"/>
              </a:rPr>
              <a:t>Introduction</a:t>
            </a:r>
            <a:endParaRPr altLang="zh-CN" sz="3600" b="1">
              <a:solidFill>
                <a:srgbClr val="C00000"/>
              </a:solidFill>
              <a:latin typeface="Times New Roman" panose="02020603050405020304" charset="0"/>
              <a:sym typeface="宋体" panose="02010600030101010101" pitchFamily="2" charset="-122"/>
            </a:endParaRPr>
          </a:p>
        </p:txBody>
      </p:sp>
      <p:sp>
        <p:nvSpPr>
          <p:cNvPr id="12317" name="文本框 9"/>
          <p:cNvSpPr/>
          <p:nvPr/>
        </p:nvSpPr>
        <p:spPr>
          <a:xfrm>
            <a:off x="2135188" y="3429000"/>
            <a:ext cx="2409825" cy="64611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gn="ctr" defTabSz="457200" eaLnBrk="1" hangingPunct="1">
              <a:lnSpc>
                <a:spcPct val="100000"/>
              </a:lnSpc>
              <a:spcBef>
                <a:spcPct val="0"/>
              </a:spcBef>
              <a:buFontTx/>
              <a:buNone/>
            </a:pP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宋体" panose="02010600030101010101" pitchFamily="2" charset="-122"/>
              </a:rPr>
              <a:t>Para 3-5</a:t>
            </a:r>
            <a:endParaRPr altLang="zh-CN" sz="3600" b="1">
              <a:solidFill>
                <a:srgbClr val="C00000"/>
              </a:solidFill>
              <a:latin typeface="Times New Roman" panose="02020603050405020304" charset="0"/>
              <a:sym typeface="宋体" panose="02010600030101010101" pitchFamily="2" charset="-122"/>
            </a:endParaRPr>
          </a:p>
        </p:txBody>
      </p:sp>
      <p:sp>
        <p:nvSpPr>
          <p:cNvPr id="12318" name="文本框 10"/>
          <p:cNvSpPr/>
          <p:nvPr/>
        </p:nvSpPr>
        <p:spPr>
          <a:xfrm>
            <a:off x="5254625" y="2228850"/>
            <a:ext cx="6438900" cy="12001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defTabSz="457200" eaLnBrk="1" hangingPunct="1">
              <a:lnSpc>
                <a:spcPct val="100000"/>
              </a:lnSpc>
              <a:spcBef>
                <a:spcPct val="0"/>
              </a:spcBef>
              <a:buFontTx/>
              <a:buNone/>
            </a:pP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Wingdings" panose="05000000000000000000"/>
              </a:rPr>
              <a:t>Recognise when students are interested or bored (</a:t>
            </a: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宋体" panose="02010600030101010101" pitchFamily="2" charset="-122"/>
              </a:rPr>
              <a:t>Para 3)</a:t>
            </a:r>
            <a:endParaRPr altLang="zh-CN" sz="3600" b="1">
              <a:solidFill>
                <a:srgbClr val="C00000"/>
              </a:solidFill>
              <a:latin typeface="Times New Roman" panose="02020603050405020304" charset="0"/>
              <a:sym typeface="宋体" panose="02010600030101010101" pitchFamily="2" charset="-122"/>
            </a:endParaRPr>
          </a:p>
        </p:txBody>
      </p:sp>
      <p:sp>
        <p:nvSpPr>
          <p:cNvPr id="12319" name="文本框 11"/>
          <p:cNvSpPr/>
          <p:nvPr/>
        </p:nvSpPr>
        <p:spPr>
          <a:xfrm>
            <a:off x="5273675" y="3740150"/>
            <a:ext cx="6329363" cy="12001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defTabSz="457200" eaLnBrk="1" hangingPunct="1">
              <a:lnSpc>
                <a:spcPct val="100000"/>
              </a:lnSpc>
              <a:spcBef>
                <a:spcPct val="0"/>
              </a:spcBef>
              <a:buFontTx/>
              <a:buNone/>
            </a:pP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宋体" panose="02010600030101010101" pitchFamily="2" charset="-122"/>
              </a:rPr>
              <a:t>Recognise when students are distracted (Para 4)</a:t>
            </a:r>
            <a:endParaRPr altLang="zh-CN" sz="3600" b="1">
              <a:solidFill>
                <a:srgbClr val="C00000"/>
              </a:solidFill>
              <a:latin typeface="Times New Roman" panose="02020603050405020304" charset="0"/>
              <a:sym typeface="宋体" panose="02010600030101010101" pitchFamily="2" charset="-122"/>
            </a:endParaRPr>
          </a:p>
        </p:txBody>
      </p:sp>
      <p:sp>
        <p:nvSpPr>
          <p:cNvPr id="12320" name="文本框 12"/>
          <p:cNvSpPr/>
          <p:nvPr/>
        </p:nvSpPr>
        <p:spPr>
          <a:xfrm>
            <a:off x="5254625" y="4940300"/>
            <a:ext cx="6329363" cy="11985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defTabSz="457200" eaLnBrk="1" hangingPunct="1">
              <a:lnSpc>
                <a:spcPct val="100000"/>
              </a:lnSpc>
              <a:spcBef>
                <a:spcPct val="0"/>
              </a:spcBef>
              <a:buFontTx/>
              <a:buNone/>
            </a:pP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宋体" panose="02010600030101010101" pitchFamily="2" charset="-122"/>
              </a:rPr>
              <a:t>Distinguish when students are troubled (Para 5)</a:t>
            </a:r>
            <a:endParaRPr altLang="zh-CN" sz="3600" b="1">
              <a:solidFill>
                <a:srgbClr val="C00000"/>
              </a:solidFill>
              <a:latin typeface="Times New Roman" panose="02020603050405020304" charset="0"/>
              <a:sym typeface="宋体" panose="02010600030101010101" pitchFamily="2" charset="-122"/>
            </a:endParaRPr>
          </a:p>
        </p:txBody>
      </p:sp>
      <p:sp>
        <p:nvSpPr>
          <p:cNvPr id="12321" name="文本框 13"/>
          <p:cNvSpPr/>
          <p:nvPr/>
        </p:nvSpPr>
        <p:spPr>
          <a:xfrm>
            <a:off x="5273675" y="6138863"/>
            <a:ext cx="5332413" cy="64452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defTabSz="457200" eaLnBrk="1" hangingPunct="1">
              <a:lnSpc>
                <a:spcPct val="100000"/>
              </a:lnSpc>
              <a:spcBef>
                <a:spcPct val="0"/>
              </a:spcBef>
              <a:buFontTx/>
              <a:buNone/>
            </a:pP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Wingdings" panose="05000000000000000000"/>
              </a:rPr>
              <a:t>Conclusion (</a:t>
            </a: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宋体" panose="02010600030101010101" pitchFamily="2" charset="-122"/>
              </a:rPr>
              <a:t>Para 6</a:t>
            </a: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Wingdings" panose="05000000000000000000"/>
              </a:rPr>
              <a:t>)</a:t>
            </a:r>
            <a:endParaRPr altLang="zh-CN" sz="3600" b="1">
              <a:solidFill>
                <a:srgbClr val="C00000"/>
              </a:solidFill>
              <a:latin typeface="Times New Roman" panose="02020603050405020304" charset="0"/>
            </a:endParaRPr>
          </a:p>
        </p:txBody>
      </p:sp>
      <p:sp>
        <p:nvSpPr>
          <p:cNvPr id="12322" name="文本框 14"/>
          <p:cNvSpPr/>
          <p:nvPr/>
        </p:nvSpPr>
        <p:spPr>
          <a:xfrm>
            <a:off x="1847850" y="6111875"/>
            <a:ext cx="2409825" cy="64452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gn="ctr" defTabSz="457200" eaLnBrk="1" hangingPunct="1">
              <a:lnSpc>
                <a:spcPct val="100000"/>
              </a:lnSpc>
              <a:spcBef>
                <a:spcPct val="0"/>
              </a:spcBef>
              <a:buFontTx/>
              <a:buNone/>
            </a:pPr>
            <a:r>
              <a:rPr altLang="zh-CN" sz="3600" b="1">
                <a:ln w="9525" cap="flat" cmpd="sng" algn="ctr">
                  <a:noFill/>
                  <a:prstDash val="solid"/>
                  <a:round/>
                  <a:headEnd type="none" w="med" len="med"/>
                  <a:tailEnd type="none" w="med" len="med"/>
                </a:ln>
                <a:solidFill>
                  <a:srgbClr val="C00000"/>
                </a:solidFill>
                <a:latin typeface="Times New Roman" panose="02020603050405020304" charset="0"/>
                <a:sym typeface="宋体" panose="02010600030101010101" pitchFamily="2" charset="-122"/>
              </a:rPr>
              <a:t>Para 6</a:t>
            </a:r>
            <a:endParaRPr altLang="zh-CN" sz="3600" b="1">
              <a:solidFill>
                <a:srgbClr val="C00000"/>
              </a:solidFill>
              <a:latin typeface="Times New Roman" panose="02020603050405020304" charset="0"/>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15"/>
                                        </p:tgtEl>
                                        <p:attrNameLst>
                                          <p:attrName>style.visibility</p:attrName>
                                        </p:attrNameLst>
                                      </p:cBhvr>
                                      <p:to>
                                        <p:strVal val="visible"/>
                                      </p:to>
                                    </p:set>
                                    <p:animEffect transition="in" filter="wipe(left)">
                                      <p:cBhvr>
                                        <p:cTn id="7" dur="500" fill="hold"/>
                                        <p:tgtEl>
                                          <p:spTgt spid="12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16"/>
                                        </p:tgtEl>
                                        <p:attrNameLst>
                                          <p:attrName>style.visibility</p:attrName>
                                        </p:attrNameLst>
                                      </p:cBhvr>
                                      <p:to>
                                        <p:strVal val="visible"/>
                                      </p:to>
                                    </p:set>
                                    <p:animEffect transition="in" filter="wipe(left)">
                                      <p:cBhvr>
                                        <p:cTn id="12" dur="500" fill="hold"/>
                                        <p:tgtEl>
                                          <p:spTgt spid="123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17"/>
                                        </p:tgtEl>
                                        <p:attrNameLst>
                                          <p:attrName>style.visibility</p:attrName>
                                        </p:attrNameLst>
                                      </p:cBhvr>
                                      <p:to>
                                        <p:strVal val="visible"/>
                                      </p:to>
                                    </p:set>
                                    <p:animEffect transition="in" filter="wipe(left)">
                                      <p:cBhvr>
                                        <p:cTn id="17" dur="500" fill="hold"/>
                                        <p:tgtEl>
                                          <p:spTgt spid="123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18"/>
                                        </p:tgtEl>
                                        <p:attrNameLst>
                                          <p:attrName>style.visibility</p:attrName>
                                        </p:attrNameLst>
                                      </p:cBhvr>
                                      <p:to>
                                        <p:strVal val="visible"/>
                                      </p:to>
                                    </p:set>
                                    <p:animEffect transition="in" filter="wipe(left)">
                                      <p:cBhvr>
                                        <p:cTn id="22" dur="500" fill="hold"/>
                                        <p:tgtEl>
                                          <p:spTgt spid="123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19"/>
                                        </p:tgtEl>
                                        <p:attrNameLst>
                                          <p:attrName>style.visibility</p:attrName>
                                        </p:attrNameLst>
                                      </p:cBhvr>
                                      <p:to>
                                        <p:strVal val="visible"/>
                                      </p:to>
                                    </p:set>
                                    <p:animEffect transition="in" filter="wipe(left)">
                                      <p:cBhvr>
                                        <p:cTn id="27" dur="500" fill="hold"/>
                                        <p:tgtEl>
                                          <p:spTgt spid="123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20"/>
                                        </p:tgtEl>
                                        <p:attrNameLst>
                                          <p:attrName>style.visibility</p:attrName>
                                        </p:attrNameLst>
                                      </p:cBhvr>
                                      <p:to>
                                        <p:strVal val="visible"/>
                                      </p:to>
                                    </p:set>
                                    <p:animEffect transition="in" filter="wipe(left)">
                                      <p:cBhvr>
                                        <p:cTn id="32" dur="500" fill="hold"/>
                                        <p:tgtEl>
                                          <p:spTgt spid="123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322"/>
                                        </p:tgtEl>
                                        <p:attrNameLst>
                                          <p:attrName>style.visibility</p:attrName>
                                        </p:attrNameLst>
                                      </p:cBhvr>
                                      <p:to>
                                        <p:strVal val="visible"/>
                                      </p:to>
                                    </p:set>
                                    <p:animEffect transition="in" filter="wipe(left)">
                                      <p:cBhvr>
                                        <p:cTn id="37" dur="500" fill="hold"/>
                                        <p:tgtEl>
                                          <p:spTgt spid="123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21"/>
                                        </p:tgtEl>
                                        <p:attrNameLst>
                                          <p:attrName>style.visibility</p:attrName>
                                        </p:attrNameLst>
                                      </p:cBhvr>
                                      <p:to>
                                        <p:strVal val="visible"/>
                                      </p:to>
                                    </p:set>
                                    <p:animEffect transition="in" filter="wipe(left)">
                                      <p:cBhvr>
                                        <p:cTn id="42" dur="500" fill="hold"/>
                                        <p:tgtEl>
                                          <p:spTgt spid="12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5" grpId="0" animBg="1"/>
      <p:bldP spid="12316" grpId="0" animBg="1"/>
      <p:bldP spid="12317" grpId="0" animBg="1"/>
      <p:bldP spid="12318" grpId="0" animBg="1"/>
      <p:bldP spid="12319" grpId="0" animBg="1"/>
      <p:bldP spid="12320" grpId="0" animBg="1"/>
      <p:bldP spid="12321" grpId="0" animBg="1"/>
      <p:bldP spid="123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7060" y="480876"/>
            <a:ext cx="1918841" cy="637936"/>
            <a:chOff x="87060" y="480876"/>
            <a:chExt cx="1918841" cy="637936"/>
          </a:xfrm>
        </p:grpSpPr>
        <p:sp>
          <p:nvSpPr>
            <p:cNvPr id="2" name="Freeform 2" descr="0x786"/>
            <p:cNvSpPr/>
            <p:nvPr/>
          </p:nvSpPr>
          <p:spPr bwMode="auto">
            <a:xfrm>
              <a:off x="87060" y="480876"/>
              <a:ext cx="1918841" cy="637936"/>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3" name="文本框 2"/>
            <p:cNvSpPr txBox="1"/>
            <p:nvPr/>
          </p:nvSpPr>
          <p:spPr>
            <a:xfrm>
              <a:off x="548797" y="515291"/>
              <a:ext cx="9953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2</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4" name="文本框 80"/>
          <p:cNvSpPr txBox="1"/>
          <p:nvPr/>
        </p:nvSpPr>
        <p:spPr>
          <a:xfrm>
            <a:off x="1738745" y="428625"/>
            <a:ext cx="5798524" cy="646331"/>
          </a:xfrm>
          <a:prstGeom prst="rect">
            <a:avLst/>
          </a:prstGeom>
          <a:solidFill>
            <a:srgbClr val="FFD966"/>
          </a:solidFill>
          <a:ln w="19050" cap="flat" cmpd="sng" algn="ctr">
            <a:solidFill>
              <a:srgbClr val="FFFFFF"/>
            </a:solidFill>
            <a:prstDash val="solid"/>
            <a:miter lim="800000"/>
            <a:headEnd type="none" w="med" len="med"/>
            <a:tailEnd type="none" w="med" len="med"/>
          </a:ln>
        </p:spPr>
        <p:txBody>
          <a:bodyPr wrap="square">
            <a:spAutoFit/>
          </a:bodyPr>
          <a:lstStyle/>
          <a:p>
            <a:pPr fontAlgn="auto">
              <a:buSzTx/>
            </a:pPr>
            <a:r>
              <a:rPr lang="en-US" sz="3600" b="1" noProof="1">
                <a:ln w="9525" cap="flat" cmpd="sng" algn="ctr">
                  <a:noFill/>
                  <a:prstDash val="solid"/>
                  <a:round/>
                  <a:headEnd type="none" w="med" len="med"/>
                  <a:tailEnd type="none" w="med" len="med"/>
                </a:ln>
                <a:latin typeface="Times New Roman" panose="02020603050405020304" charset="0"/>
                <a:cs typeface="Times New Roman" panose="02020603050405020304" charset="0"/>
                <a:sym typeface="Wingdings" panose="05000000000000000000"/>
              </a:rPr>
              <a:t>Read for the </a:t>
            </a:r>
            <a:r>
              <a:rPr lang="en-US" sz="3600" b="1" noProof="1" smtClean="0">
                <a:ln w="9525" cap="flat" cmpd="sng" algn="ctr">
                  <a:noFill/>
                  <a:prstDash val="solid"/>
                  <a:round/>
                  <a:headEnd type="none" w="med" len="med"/>
                  <a:tailEnd type="none" w="med" len="med"/>
                </a:ln>
                <a:latin typeface="Times New Roman" panose="02020603050405020304" charset="0"/>
                <a:cs typeface="Times New Roman" panose="02020603050405020304" charset="0"/>
                <a:sym typeface="Wingdings" panose="05000000000000000000"/>
              </a:rPr>
              <a:t>writing style.</a:t>
            </a:r>
            <a:endParaRPr lang="en-US" sz="3600" b="1" noProof="1">
              <a:ln w="9525" cap="flat" cmpd="sng" algn="ctr">
                <a:noFill/>
                <a:prstDash val="solid"/>
                <a:round/>
                <a:headEnd type="none" w="med" len="med"/>
                <a:tailEnd type="none" w="med" len="med"/>
              </a:ln>
              <a:latin typeface="Times New Roman" panose="02020603050405020304" charset="0"/>
              <a:cs typeface="Times New Roman" panose="02020603050405020304" charset="0"/>
              <a:sym typeface="Wingdings" panose="05000000000000000000"/>
            </a:endParaRPr>
          </a:p>
        </p:txBody>
      </p:sp>
      <p:sp>
        <p:nvSpPr>
          <p:cNvPr id="8" name="文本框 7"/>
          <p:cNvSpPr txBox="1"/>
          <p:nvPr/>
        </p:nvSpPr>
        <p:spPr>
          <a:xfrm>
            <a:off x="288866" y="1720754"/>
            <a:ext cx="11415453" cy="2185214"/>
          </a:xfrm>
          <a:prstGeom prst="rect">
            <a:avLst/>
          </a:prstGeom>
          <a:noFill/>
        </p:spPr>
        <p:txBody>
          <a:bodyPr wrap="square">
            <a:spAutoFit/>
          </a:bodyPr>
          <a:lstStyle/>
          <a:p>
            <a:r>
              <a:rPr lang="en-US" altLang="zh-CN" sz="4000" dirty="0">
                <a:latin typeface="Eras Demi ITC" panose="020B0805030504020804" pitchFamily="34" charset="0"/>
              </a:rPr>
              <a:t>Q: Where is the text likely to be taken from?</a:t>
            </a:r>
            <a:endParaRPr lang="zh-CN" altLang="zh-CN" sz="4000" dirty="0">
              <a:latin typeface="Eras Demi ITC" panose="020B0805030504020804" pitchFamily="34" charset="0"/>
            </a:endParaRPr>
          </a:p>
          <a:p>
            <a:pPr>
              <a:lnSpc>
                <a:spcPct val="150000"/>
              </a:lnSpc>
            </a:pPr>
            <a:r>
              <a:rPr lang="fr-FR" altLang="zh-CN" sz="3200" dirty="0">
                <a:latin typeface="Eras Demi ITC" panose="020B0805030504020804" pitchFamily="34" charset="0"/>
              </a:rPr>
              <a:t>A</a:t>
            </a:r>
            <a:r>
              <a:rPr lang="zh-CN" altLang="zh-CN" sz="3200" dirty="0">
                <a:latin typeface="Eras Demi ITC" panose="020B0805030504020804" pitchFamily="34" charset="0"/>
              </a:rPr>
              <a:t>．</a:t>
            </a:r>
            <a:r>
              <a:rPr lang="fr-FR" altLang="zh-CN" sz="3200" dirty="0">
                <a:latin typeface="Eras Demi ITC" panose="020B0805030504020804" pitchFamily="34" charset="0"/>
              </a:rPr>
              <a:t>A social magazine.</a:t>
            </a:r>
            <a:r>
              <a:rPr lang="en-US" altLang="zh-CN" sz="3200" dirty="0">
                <a:latin typeface="Eras Demi ITC" panose="020B0805030504020804" pitchFamily="34" charset="0"/>
              </a:rPr>
              <a:t>          B</a:t>
            </a:r>
            <a:r>
              <a:rPr lang="zh-CN" altLang="zh-CN" sz="3200" dirty="0">
                <a:latin typeface="Eras Demi ITC" panose="020B0805030504020804" pitchFamily="34" charset="0"/>
              </a:rPr>
              <a:t>．</a:t>
            </a:r>
            <a:r>
              <a:rPr lang="en-US" altLang="zh-CN" sz="3200" dirty="0">
                <a:latin typeface="Eras Demi ITC" panose="020B0805030504020804" pitchFamily="34" charset="0"/>
              </a:rPr>
              <a:t>A science book. </a:t>
            </a:r>
            <a:endParaRPr lang="zh-CN" altLang="zh-CN" sz="3200" dirty="0">
              <a:latin typeface="Eras Demi ITC" panose="020B0805030504020804" pitchFamily="34" charset="0"/>
            </a:endParaRPr>
          </a:p>
          <a:p>
            <a:pPr>
              <a:lnSpc>
                <a:spcPct val="150000"/>
              </a:lnSpc>
            </a:pPr>
            <a:r>
              <a:rPr lang="en-US" altLang="zh-CN" sz="3200" dirty="0">
                <a:latin typeface="Eras Demi ITC" panose="020B0805030504020804" pitchFamily="34" charset="0"/>
              </a:rPr>
              <a:t>C</a:t>
            </a:r>
            <a:r>
              <a:rPr lang="zh-CN" altLang="zh-CN" sz="3200" dirty="0">
                <a:latin typeface="Eras Demi ITC" panose="020B0805030504020804" pitchFamily="34" charset="0"/>
              </a:rPr>
              <a:t>．</a:t>
            </a:r>
            <a:r>
              <a:rPr lang="en-US" altLang="zh-CN" sz="3200" dirty="0">
                <a:latin typeface="Eras Demi ITC" panose="020B0805030504020804" pitchFamily="34" charset="0"/>
              </a:rPr>
              <a:t>A research report.            D</a:t>
            </a:r>
            <a:r>
              <a:rPr lang="zh-CN" altLang="zh-CN" sz="3200" dirty="0">
                <a:latin typeface="Eras Demi ITC" panose="020B0805030504020804" pitchFamily="34" charset="0"/>
              </a:rPr>
              <a:t>．</a:t>
            </a:r>
            <a:r>
              <a:rPr lang="en-US" altLang="zh-CN" sz="3200" dirty="0">
                <a:latin typeface="Eras Demi ITC" panose="020B0805030504020804" pitchFamily="34" charset="0"/>
              </a:rPr>
              <a:t>A health magazine.</a:t>
            </a:r>
            <a:endParaRPr lang="zh-CN" altLang="zh-CN" sz="3200" dirty="0">
              <a:latin typeface="Eras Demi ITC" panose="020B08050305040208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04" y="2286703"/>
            <a:ext cx="740459" cy="8181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240" y="235585"/>
            <a:ext cx="12160885" cy="521970"/>
          </a:xfrm>
          <a:prstGeom prst="rect">
            <a:avLst/>
          </a:prstGeom>
          <a:solidFill>
            <a:srgbClr val="FFD966"/>
          </a:solidFill>
        </p:spPr>
        <p:txBody>
          <a:bodyPr wrap="square" rtlCol="0" anchor="t">
            <a:spAutoFit/>
          </a:bodyPr>
          <a:lstStyle/>
          <a:p>
            <a:pPr algn="just"/>
            <a:r>
              <a:rPr lang="en-US" sz="2800" b="1">
                <a:solidFill>
                  <a:schemeClr val="tx1"/>
                </a:solidFill>
                <a:latin typeface="Times New Roman" panose="02020603050405020304" charset="0"/>
                <a:cs typeface="Times New Roman" panose="02020603050405020304" charset="0"/>
                <a:sym typeface="+mn-ea"/>
              </a:rPr>
              <a:t>Match the body language with the meanings. Write the letters A-J on the lines.</a:t>
            </a:r>
            <a:endParaRPr lang="en-US" altLang="en-US" sz="2800" b="1" noProof="1">
              <a:solidFill>
                <a:schemeClr val="tx1"/>
              </a:solidFill>
              <a:latin typeface="Times New Roman" panose="02020603050405020304" charset="0"/>
              <a:cs typeface="Times New Roman" panose="02020603050405020304" charset="0"/>
            </a:endParaRPr>
          </a:p>
        </p:txBody>
      </p:sp>
      <p:sp>
        <p:nvSpPr>
          <p:cNvPr id="5" name="文本框 4"/>
          <p:cNvSpPr txBox="1"/>
          <p:nvPr/>
        </p:nvSpPr>
        <p:spPr bwMode="auto">
          <a:xfrm>
            <a:off x="132080" y="969010"/>
            <a:ext cx="7402830" cy="5692775"/>
          </a:xfrm>
          <a:prstGeom prst="rect">
            <a:avLst/>
          </a:prstGeom>
          <a:solidFill>
            <a:schemeClr val="bg1"/>
          </a:solidFill>
          <a:ln w="12700" cmpd="sng">
            <a:solidFill>
              <a:schemeClr val="tx1"/>
            </a:solidFill>
            <a:prstDash val="solid"/>
          </a:ln>
        </p:spPr>
        <p:txBody>
          <a:bodyPr wrap="square">
            <a:spAutoFit/>
          </a:bodyPr>
          <a:lstStyle/>
          <a:p>
            <a:pPr algn="just"/>
            <a:r>
              <a:rPr lang="en-US" altLang="zh-CN" sz="2800" b="1">
                <a:latin typeface="Times New Roman" panose="02020603050405020304" charset="0"/>
                <a:cs typeface="Times New Roman" panose="02020603050405020304" charset="0"/>
              </a:rPr>
              <a:t>___ 1. Looking up and making eye contact</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2. Leaning over to look at one's watch</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3. Two friends leaning heads together</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4. Leaning forward and looking at the </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           teacher</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5. Looking up, but no eye contact, no </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           expression</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6. Looking away</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7. Chin on hand, looking out the </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           window</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8. Looking down, arms or legs crossed</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9. Frowning</a:t>
            </a:r>
            <a:endParaRPr lang="en-US" altLang="zh-CN" sz="2800" b="1">
              <a:latin typeface="Times New Roman" panose="02020603050405020304" charset="0"/>
              <a:cs typeface="Times New Roman" panose="02020603050405020304" charset="0"/>
            </a:endParaRPr>
          </a:p>
          <a:p>
            <a:pPr algn="just"/>
            <a:r>
              <a:rPr lang="en-US" altLang="zh-CN" sz="2800" b="1">
                <a:latin typeface="Times New Roman" panose="02020603050405020304" charset="0"/>
                <a:cs typeface="Times New Roman" panose="02020603050405020304" charset="0"/>
              </a:rPr>
              <a:t>___ 10. Hair not brushed, red eyes</a:t>
            </a:r>
            <a:endParaRPr lang="en-US" altLang="zh-CN" sz="2800" b="1">
              <a:latin typeface="Times New Roman" panose="02020603050405020304" charset="0"/>
              <a:cs typeface="Times New Roman" panose="02020603050405020304" charset="0"/>
            </a:endParaRPr>
          </a:p>
        </p:txBody>
      </p:sp>
      <p:sp>
        <p:nvSpPr>
          <p:cNvPr id="6" name="文本框 5"/>
          <p:cNvSpPr txBox="1"/>
          <p:nvPr/>
        </p:nvSpPr>
        <p:spPr>
          <a:xfrm>
            <a:off x="7889875" y="1080770"/>
            <a:ext cx="3997960" cy="5409565"/>
          </a:xfrm>
          <a:prstGeom prst="rect">
            <a:avLst/>
          </a:prstGeom>
          <a:solidFill>
            <a:schemeClr val="bg1"/>
          </a:solidFill>
          <a:ln>
            <a:solidFill>
              <a:schemeClr val="accent5">
                <a:lumMod val="50000"/>
              </a:schemeClr>
            </a:solidFill>
          </a:ln>
        </p:spPr>
        <p:txBody>
          <a:bodyPr wrap="square">
            <a:spAutoFit/>
          </a:bodyPr>
          <a:lstStyle/>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A.</a:t>
            </a:r>
            <a:r>
              <a:rPr lang="en-US" altLang="zh-CN" sz="2800" b="1" noProof="1">
                <a:latin typeface="Times New Roman" panose="02020603050405020304" charset="0"/>
                <a:cs typeface="Times New Roman" panose="02020603050405020304" charset="0"/>
              </a:rPr>
              <a:t> very interested</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B.</a:t>
            </a:r>
            <a:r>
              <a:rPr lang="en-US" altLang="zh-CN" sz="2800" b="1" noProof="1">
                <a:latin typeface="Times New Roman" panose="02020603050405020304" charset="0"/>
                <a:cs typeface="Times New Roman" panose="02020603050405020304" charset="0"/>
              </a:rPr>
              <a:t> bored</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C.</a:t>
            </a:r>
            <a:r>
              <a:rPr lang="en-US" altLang="zh-CN" sz="2800" b="1" noProof="1">
                <a:latin typeface="Times New Roman" panose="02020603050405020304" charset="0"/>
                <a:cs typeface="Times New Roman" panose="02020603050405020304" charset="0"/>
              </a:rPr>
              <a:t> interested</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D.</a:t>
            </a:r>
            <a:r>
              <a:rPr lang="en-US" altLang="zh-CN" sz="2800" b="1" noProof="1">
                <a:latin typeface="Times New Roman" panose="02020603050405020304" charset="0"/>
                <a:cs typeface="Times New Roman" panose="02020603050405020304" charset="0"/>
              </a:rPr>
              <a:t> sad or worried</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E.</a:t>
            </a:r>
            <a:r>
              <a:rPr lang="en-US" altLang="zh-CN" sz="2800" b="1" noProof="1">
                <a:latin typeface="Times New Roman" panose="02020603050405020304" charset="0"/>
                <a:cs typeface="Times New Roman" panose="02020603050405020304" charset="0"/>
              </a:rPr>
              <a:t> distracted</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F.</a:t>
            </a:r>
            <a:r>
              <a:rPr lang="en-US" altLang="zh-CN" sz="2800" b="1" noProof="1">
                <a:latin typeface="Times New Roman" panose="02020603050405020304" charset="0"/>
                <a:cs typeface="Times New Roman" panose="02020603050405020304" charset="0"/>
              </a:rPr>
              <a:t> writing notes</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G.</a:t>
            </a:r>
            <a:r>
              <a:rPr lang="en-US" altLang="zh-CN" sz="2800" b="1" noProof="1">
                <a:latin typeface="Times New Roman" panose="02020603050405020304" charset="0"/>
                <a:cs typeface="Times New Roman" panose="02020603050405020304" charset="0"/>
              </a:rPr>
              <a:t> serious </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latin typeface="Times New Roman" panose="02020603050405020304" charset="0"/>
                <a:cs typeface="Times New Roman" panose="02020603050405020304" charset="0"/>
              </a:rPr>
              <a:t>     problems</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H.</a:t>
            </a:r>
            <a:r>
              <a:rPr lang="en-US" altLang="zh-CN" sz="2800" b="1" noProof="1">
                <a:latin typeface="Times New Roman" panose="02020603050405020304" charset="0"/>
                <a:cs typeface="Times New Roman" panose="02020603050405020304" charset="0"/>
              </a:rPr>
              <a:t> like they are </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latin typeface="Times New Roman" panose="02020603050405020304" charset="0"/>
                <a:cs typeface="Times New Roman" panose="02020603050405020304" charset="0"/>
              </a:rPr>
              <a:t>     asleep</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I.</a:t>
            </a:r>
            <a:r>
              <a:rPr lang="en-US" altLang="zh-CN" sz="2800" b="1" noProof="1">
                <a:latin typeface="Times New Roman" panose="02020603050405020304" charset="0"/>
                <a:cs typeface="Times New Roman" panose="02020603050405020304" charset="0"/>
              </a:rPr>
              <a:t> daydreaming</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solidFill>
                  <a:srgbClr val="C00000"/>
                </a:solidFill>
                <a:latin typeface="Times New Roman" panose="02020603050405020304" charset="0"/>
                <a:cs typeface="Times New Roman" panose="02020603050405020304" charset="0"/>
              </a:rPr>
              <a:t>J.</a:t>
            </a:r>
            <a:r>
              <a:rPr lang="en-US" altLang="zh-CN" sz="2800" b="1" noProof="1">
                <a:latin typeface="Times New Roman" panose="02020603050405020304" charset="0"/>
                <a:cs typeface="Times New Roman" panose="02020603050405020304" charset="0"/>
              </a:rPr>
              <a:t> angry, afraid, or </a:t>
            </a:r>
            <a:endParaRPr lang="en-US" altLang="zh-CN" sz="2800" b="1" noProof="1">
              <a:latin typeface="Times New Roman" panose="02020603050405020304" charset="0"/>
              <a:cs typeface="Times New Roman" panose="02020603050405020304" charset="0"/>
            </a:endParaRPr>
          </a:p>
          <a:p>
            <a:pPr algn="just">
              <a:lnSpc>
                <a:spcPct val="95000"/>
              </a:lnSpc>
              <a:spcBef>
                <a:spcPts val="0"/>
              </a:spcBef>
              <a:spcAft>
                <a:spcPts val="0"/>
              </a:spcAft>
            </a:pPr>
            <a:r>
              <a:rPr lang="en-US" altLang="zh-CN" sz="2800" b="1" noProof="1">
                <a:latin typeface="Times New Roman" panose="02020603050405020304" charset="0"/>
                <a:cs typeface="Times New Roman" panose="02020603050405020304" charset="0"/>
              </a:rPr>
              <a:t>    experiencing  anxiety</a:t>
            </a:r>
            <a:endParaRPr lang="en-US" altLang="zh-CN" sz="2800" b="1" noProof="1">
              <a:latin typeface="Times New Roman" panose="02020603050405020304" charset="0"/>
              <a:cs typeface="Times New Roman" panose="02020603050405020304" charset="0"/>
            </a:endParaRPr>
          </a:p>
        </p:txBody>
      </p:sp>
      <p:sp>
        <p:nvSpPr>
          <p:cNvPr id="7" name="文本框 6"/>
          <p:cNvSpPr txBox="1"/>
          <p:nvPr/>
        </p:nvSpPr>
        <p:spPr bwMode="auto">
          <a:xfrm>
            <a:off x="302578" y="969010"/>
            <a:ext cx="4025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rPr>
              <a:t>C</a:t>
            </a:r>
            <a:endParaRPr lang="en-US" altLang="zh-CN" sz="2800" b="1">
              <a:solidFill>
                <a:srgbClr val="C00000"/>
              </a:solidFill>
              <a:latin typeface="Comic Sans MS" panose="030F0702030302020204" pitchFamily="2" charset="0"/>
            </a:endParaRPr>
          </a:p>
        </p:txBody>
      </p:sp>
      <p:sp>
        <p:nvSpPr>
          <p:cNvPr id="10" name="文本框 9"/>
          <p:cNvSpPr txBox="1"/>
          <p:nvPr/>
        </p:nvSpPr>
        <p:spPr bwMode="auto">
          <a:xfrm>
            <a:off x="302578" y="1392238"/>
            <a:ext cx="4070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B</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11" name="文本框 10"/>
          <p:cNvSpPr txBox="1"/>
          <p:nvPr/>
        </p:nvSpPr>
        <p:spPr bwMode="auto">
          <a:xfrm>
            <a:off x="310833" y="1816735"/>
            <a:ext cx="3987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F</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13" name="文本框 12"/>
          <p:cNvSpPr txBox="1"/>
          <p:nvPr/>
        </p:nvSpPr>
        <p:spPr bwMode="auto">
          <a:xfrm>
            <a:off x="261938" y="2240598"/>
            <a:ext cx="4432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A</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14" name="文本框 13"/>
          <p:cNvSpPr txBox="1"/>
          <p:nvPr/>
        </p:nvSpPr>
        <p:spPr bwMode="auto">
          <a:xfrm>
            <a:off x="310833" y="3089275"/>
            <a:ext cx="4559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H</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15" name="文本框 14"/>
          <p:cNvSpPr txBox="1"/>
          <p:nvPr/>
        </p:nvSpPr>
        <p:spPr bwMode="auto">
          <a:xfrm>
            <a:off x="361633" y="3937635"/>
            <a:ext cx="4051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E</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16" name="文本框 15"/>
          <p:cNvSpPr txBox="1"/>
          <p:nvPr/>
        </p:nvSpPr>
        <p:spPr bwMode="auto">
          <a:xfrm>
            <a:off x="350203" y="4375468"/>
            <a:ext cx="3771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I</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17" name="文本框 16"/>
          <p:cNvSpPr txBox="1"/>
          <p:nvPr/>
        </p:nvSpPr>
        <p:spPr bwMode="auto">
          <a:xfrm>
            <a:off x="270193" y="5209540"/>
            <a:ext cx="4394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D</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18" name="文本框 17"/>
          <p:cNvSpPr txBox="1"/>
          <p:nvPr/>
        </p:nvSpPr>
        <p:spPr bwMode="auto">
          <a:xfrm>
            <a:off x="261938" y="5656263"/>
            <a:ext cx="4191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J</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19" name="文本框 18"/>
          <p:cNvSpPr txBox="1"/>
          <p:nvPr/>
        </p:nvSpPr>
        <p:spPr bwMode="auto">
          <a:xfrm>
            <a:off x="256223" y="6094095"/>
            <a:ext cx="4248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C00000"/>
                </a:solidFill>
                <a:latin typeface="Comic Sans MS" panose="030F0702030302020204" pitchFamily="2" charset="0"/>
                <a:sym typeface="宋体" panose="02010600030101010101" pitchFamily="2" charset="-122"/>
              </a:rPr>
              <a:t>G</a:t>
            </a:r>
            <a:endParaRPr lang="en-US" altLang="zh-CN" sz="2800" b="1">
              <a:solidFill>
                <a:srgbClr val="C00000"/>
              </a:solidFill>
              <a:latin typeface="Comic Sans MS" panose="030F0702030302020204" pitchFamily="2" charset="0"/>
              <a:sym typeface="宋体" panose="02010600030101010101" pitchFamily="2" charset="-122"/>
            </a:endParaRPr>
          </a:p>
        </p:txBody>
      </p:sp>
      <p:sp>
        <p:nvSpPr>
          <p:cNvPr id="20" name="文本框 19"/>
          <p:cNvSpPr txBox="1"/>
          <p:nvPr/>
        </p:nvSpPr>
        <p:spPr>
          <a:xfrm>
            <a:off x="0" y="5056910"/>
            <a:ext cx="11977255" cy="1015663"/>
          </a:xfrm>
          <a:prstGeom prst="rect">
            <a:avLst/>
          </a:prstGeom>
          <a:solidFill>
            <a:srgbClr val="FFFF00"/>
          </a:solidFill>
        </p:spPr>
        <p:txBody>
          <a:bodyPr wrap="square" rtlCol="0">
            <a:spAutoFit/>
          </a:bodyPr>
          <a:lstStyle/>
          <a:p>
            <a:r>
              <a:rPr lang="en-US" altLang="zh-CN" sz="3000" dirty="0">
                <a:latin typeface="Abadi" panose="020B0604020104020204" pitchFamily="34" charset="0"/>
              </a:rPr>
              <a:t>Tip2</a:t>
            </a:r>
            <a:r>
              <a:rPr lang="zh-CN" altLang="en-US" sz="3000" dirty="0">
                <a:latin typeface="Abadi" panose="020B0604020104020204" pitchFamily="34" charset="0"/>
              </a:rPr>
              <a:t>：</a:t>
            </a:r>
            <a:r>
              <a:rPr lang="en-US" altLang="zh-CN" sz="3000" dirty="0">
                <a:latin typeface="Abadi" panose="020B0604020104020204" pitchFamily="34" charset="0"/>
              </a:rPr>
              <a:t>Description of body language is based on the use of various verbs.</a:t>
            </a:r>
            <a:endParaRPr lang="zh-CN" altLang="en-US" sz="3000" dirty="0">
              <a:latin typeface="Abadi" panose="020B06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2"/>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3"/>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3"/>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3"/>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strVal val="#ppt_w+.3"/>
                                          </p:val>
                                        </p:tav>
                                        <p:tav tm="100000">
                                          <p:val>
                                            <p:strVal val="#ppt_w"/>
                                          </p:val>
                                        </p:tav>
                                      </p:tavLst>
                                    </p:anim>
                                    <p:anim calcmode="lin" valueType="num">
                                      <p:cBhvr>
                                        <p:cTn id="40" dur="1000" fill="hold"/>
                                        <p:tgtEl>
                                          <p:spTgt spid="13"/>
                                        </p:tgtEl>
                                        <p:attrNameLst>
                                          <p:attrName>ppt_h</p:attrName>
                                        </p:attrNameLst>
                                      </p:cBhvr>
                                      <p:tavLst>
                                        <p:tav tm="0">
                                          <p:val>
                                            <p:strVal val="#ppt_h"/>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strVal val="#ppt_w+.3"/>
                                          </p:val>
                                        </p:tav>
                                        <p:tav tm="100000">
                                          <p:val>
                                            <p:strVal val="#ppt_w"/>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animEffect transition="in" filter="fade">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strVal val="#ppt_w+.3"/>
                                          </p:val>
                                        </p:tav>
                                        <p:tav tm="100000">
                                          <p:val>
                                            <p:strVal val="#ppt_w"/>
                                          </p:val>
                                        </p:tav>
                                      </p:tavLst>
                                    </p:anim>
                                    <p:anim calcmode="lin" valueType="num">
                                      <p:cBhvr>
                                        <p:cTn id="54" dur="1000" fill="hold"/>
                                        <p:tgtEl>
                                          <p:spTgt spid="15"/>
                                        </p:tgtEl>
                                        <p:attrNameLst>
                                          <p:attrName>ppt_h</p:attrName>
                                        </p:attrNameLst>
                                      </p:cBhvr>
                                      <p:tavLst>
                                        <p:tav tm="0">
                                          <p:val>
                                            <p:strVal val="#ppt_h"/>
                                          </p:val>
                                        </p:tav>
                                        <p:tav tm="100000">
                                          <p:val>
                                            <p:strVal val="#ppt_h"/>
                                          </p:val>
                                        </p:tav>
                                      </p:tavLst>
                                    </p:anim>
                                    <p:animEffect transition="in" filter="fade">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strVal val="#ppt_w+.3"/>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animEffect transition="in" filter="fade">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0" presetClass="entr" presetSubtype="0" decel="10000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3"/>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0" presetClass="entr" presetSubtype="0" decel="10000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strVal val="#ppt_w+.3"/>
                                          </p:val>
                                        </p:tav>
                                        <p:tav tm="100000">
                                          <p:val>
                                            <p:strVal val="#ppt_w"/>
                                          </p:val>
                                        </p:tav>
                                      </p:tavLst>
                                    </p:anim>
                                    <p:anim calcmode="lin" valueType="num">
                                      <p:cBhvr>
                                        <p:cTn id="75" dur="1000" fill="hold"/>
                                        <p:tgtEl>
                                          <p:spTgt spid="18"/>
                                        </p:tgtEl>
                                        <p:attrNameLst>
                                          <p:attrName>ppt_h</p:attrName>
                                        </p:attrNameLst>
                                      </p:cBhvr>
                                      <p:tavLst>
                                        <p:tav tm="0">
                                          <p:val>
                                            <p:strVal val="#ppt_h"/>
                                          </p:val>
                                        </p:tav>
                                        <p:tav tm="100000">
                                          <p:val>
                                            <p:strVal val="#ppt_h"/>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0" presetClass="entr" presetSubtype="0" decel="10000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ppt_w</p:attrName>
                                        </p:attrNameLst>
                                      </p:cBhvr>
                                      <p:tavLst>
                                        <p:tav tm="0">
                                          <p:val>
                                            <p:strVal val="#ppt_w+.3"/>
                                          </p:val>
                                        </p:tav>
                                        <p:tav tm="100000">
                                          <p:val>
                                            <p:strVal val="#ppt_w"/>
                                          </p:val>
                                        </p:tav>
                                      </p:tavLst>
                                    </p:anim>
                                    <p:anim calcmode="lin" valueType="num">
                                      <p:cBhvr>
                                        <p:cTn id="82" dur="1000" fill="hold"/>
                                        <p:tgtEl>
                                          <p:spTgt spid="19"/>
                                        </p:tgtEl>
                                        <p:attrNameLst>
                                          <p:attrName>ppt_h</p:attrName>
                                        </p:attrNameLst>
                                      </p:cBhvr>
                                      <p:tavLst>
                                        <p:tav tm="0">
                                          <p:val>
                                            <p:strVal val="#ppt_h"/>
                                          </p:val>
                                        </p:tav>
                                        <p:tav tm="100000">
                                          <p:val>
                                            <p:strVal val="#ppt_h"/>
                                          </p:val>
                                        </p:tav>
                                      </p:tavLst>
                                    </p:anim>
                                    <p:animEffect transition="in" filter="fade">
                                      <p:cBhvr>
                                        <p:cTn id="83" dur="1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p:bldP spid="10" grpId="0"/>
      <p:bldP spid="11" grpId="0"/>
      <p:bldP spid="13" grpId="0"/>
      <p:bldP spid="14" grpId="0"/>
      <p:bldP spid="15" grpId="0"/>
      <p:bldP spid="16" grpId="0"/>
      <p:bldP spid="17" grpId="0"/>
      <p:bldP spid="18"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04826" y="160192"/>
            <a:ext cx="1918841" cy="637936"/>
            <a:chOff x="998682" y="1036327"/>
            <a:chExt cx="2535474" cy="688319"/>
          </a:xfrm>
        </p:grpSpPr>
        <p:sp>
          <p:nvSpPr>
            <p:cNvPr id="24" name="Freeform 2" descr="0x786"/>
            <p:cNvSpPr/>
            <p:nvPr/>
          </p:nvSpPr>
          <p:spPr bwMode="auto">
            <a:xfrm>
              <a:off x="998682" y="1036327"/>
              <a:ext cx="2535474" cy="688319"/>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22" name="文本框 21"/>
            <p:cNvSpPr txBox="1"/>
            <p:nvPr/>
          </p:nvSpPr>
          <p:spPr>
            <a:xfrm>
              <a:off x="1665962" y="1093947"/>
              <a:ext cx="1315233" cy="4981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2</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grpSp>
        <p:nvGrpSpPr>
          <p:cNvPr id="2" name="组合 1"/>
          <p:cNvGrpSpPr/>
          <p:nvPr/>
        </p:nvGrpSpPr>
        <p:grpSpPr>
          <a:xfrm>
            <a:off x="392330" y="912223"/>
            <a:ext cx="11253787" cy="3950160"/>
            <a:chOff x="517021" y="1071550"/>
            <a:chExt cx="11253787" cy="3950160"/>
          </a:xfrm>
        </p:grpSpPr>
        <p:sp>
          <p:nvSpPr>
            <p:cNvPr id="16" name="Freeform 544"/>
            <p:cNvSpPr>
              <a:spLocks noEditPoints="1"/>
            </p:cNvSpPr>
            <p:nvPr/>
          </p:nvSpPr>
          <p:spPr>
            <a:xfrm rot="10800000">
              <a:off x="890732" y="4945510"/>
              <a:ext cx="6283325" cy="76200"/>
            </a:xfrm>
            <a:custGeom>
              <a:avLst/>
              <a:gdLst/>
              <a:ahLst/>
              <a:cxnLst>
                <a:cxn ang="0">
                  <a:pos x="228484" y="40105"/>
                </a:cxn>
                <a:cxn ang="0">
                  <a:pos x="377878" y="53741"/>
                </a:cxn>
                <a:cxn ang="0">
                  <a:pos x="571211" y="60960"/>
                </a:cxn>
                <a:cxn ang="0">
                  <a:pos x="1256665" y="64970"/>
                </a:cxn>
                <a:cxn ang="0">
                  <a:pos x="1915755" y="64168"/>
                </a:cxn>
                <a:cxn ang="0">
                  <a:pos x="2645148" y="63366"/>
                </a:cxn>
                <a:cxn ang="0">
                  <a:pos x="3559086" y="70585"/>
                </a:cxn>
                <a:cxn ang="0">
                  <a:pos x="4314842" y="74595"/>
                </a:cxn>
                <a:cxn ang="0">
                  <a:pos x="5536356" y="51334"/>
                </a:cxn>
                <a:cxn ang="0">
                  <a:pos x="5958173" y="46522"/>
                </a:cxn>
                <a:cxn ang="0">
                  <a:pos x="5835143" y="41709"/>
                </a:cxn>
                <a:cxn ang="0">
                  <a:pos x="5817568" y="24063"/>
                </a:cxn>
                <a:cxn ang="0">
                  <a:pos x="5255144" y="29677"/>
                </a:cxn>
                <a:cxn ang="0">
                  <a:pos x="4956357" y="20052"/>
                </a:cxn>
                <a:cxn ang="0">
                  <a:pos x="4393933" y="13635"/>
                </a:cxn>
                <a:cxn ang="0">
                  <a:pos x="3893025" y="20854"/>
                </a:cxn>
                <a:cxn ang="0">
                  <a:pos x="3269086" y="16042"/>
                </a:cxn>
                <a:cxn ang="0">
                  <a:pos x="2311209" y="10427"/>
                </a:cxn>
                <a:cxn ang="0">
                  <a:pos x="1696058" y="7218"/>
                </a:cxn>
                <a:cxn ang="0">
                  <a:pos x="861210" y="16844"/>
                </a:cxn>
                <a:cxn ang="0">
                  <a:pos x="3541510" y="61762"/>
                </a:cxn>
                <a:cxn ang="0">
                  <a:pos x="3690904" y="67376"/>
                </a:cxn>
                <a:cxn ang="0">
                  <a:pos x="4024843" y="64970"/>
                </a:cxn>
                <a:cxn ang="0">
                  <a:pos x="4420297" y="51334"/>
                </a:cxn>
                <a:cxn ang="0">
                  <a:pos x="4429085" y="60960"/>
                </a:cxn>
                <a:cxn ang="0">
                  <a:pos x="4982720" y="34490"/>
                </a:cxn>
                <a:cxn ang="0">
                  <a:pos x="4921205" y="49730"/>
                </a:cxn>
                <a:cxn ang="0">
                  <a:pos x="5123326" y="44917"/>
                </a:cxn>
                <a:cxn ang="0">
                  <a:pos x="5404538" y="46522"/>
                </a:cxn>
                <a:cxn ang="0">
                  <a:pos x="5615447" y="36094"/>
                </a:cxn>
                <a:cxn ang="0">
                  <a:pos x="5307871" y="46522"/>
                </a:cxn>
                <a:cxn ang="0">
                  <a:pos x="5053023" y="40907"/>
                </a:cxn>
                <a:cxn ang="0">
                  <a:pos x="4938781" y="27271"/>
                </a:cxn>
                <a:cxn ang="0">
                  <a:pos x="4754236" y="36094"/>
                </a:cxn>
                <a:cxn ang="0">
                  <a:pos x="4323630" y="43313"/>
                </a:cxn>
                <a:cxn ang="0">
                  <a:pos x="4121509" y="23261"/>
                </a:cxn>
                <a:cxn ang="0">
                  <a:pos x="3822722" y="23261"/>
                </a:cxn>
                <a:cxn ang="0">
                  <a:pos x="3181207" y="64168"/>
                </a:cxn>
                <a:cxn ang="0">
                  <a:pos x="3031814" y="57751"/>
                </a:cxn>
                <a:cxn ang="0">
                  <a:pos x="2126663" y="64970"/>
                </a:cxn>
                <a:cxn ang="0">
                  <a:pos x="2592420" y="33688"/>
                </a:cxn>
                <a:cxn ang="0">
                  <a:pos x="2882420" y="28875"/>
                </a:cxn>
                <a:cxn ang="0">
                  <a:pos x="2601208" y="60960"/>
                </a:cxn>
                <a:cxn ang="0">
                  <a:pos x="2891208" y="35292"/>
                </a:cxn>
                <a:cxn ang="0">
                  <a:pos x="2785753" y="21656"/>
                </a:cxn>
                <a:cxn ang="0">
                  <a:pos x="2618784" y="20052"/>
                </a:cxn>
                <a:cxn ang="0">
                  <a:pos x="2021209" y="60157"/>
                </a:cxn>
                <a:cxn ang="0">
                  <a:pos x="2337572" y="25667"/>
                </a:cxn>
                <a:cxn ang="0">
                  <a:pos x="1889391" y="42511"/>
                </a:cxn>
                <a:cxn ang="0">
                  <a:pos x="1783937" y="43313"/>
                </a:cxn>
                <a:cxn ang="0">
                  <a:pos x="1326967" y="34490"/>
                </a:cxn>
                <a:cxn ang="0">
                  <a:pos x="1397270" y="50532"/>
                </a:cxn>
                <a:cxn ang="0">
                  <a:pos x="1863027" y="19250"/>
                </a:cxn>
                <a:cxn ang="0">
                  <a:pos x="1704846" y="14437"/>
                </a:cxn>
                <a:cxn ang="0">
                  <a:pos x="1344543" y="27271"/>
                </a:cxn>
                <a:cxn ang="0">
                  <a:pos x="949089" y="40907"/>
                </a:cxn>
                <a:cxn ang="0">
                  <a:pos x="984241" y="20854"/>
                </a:cxn>
                <a:cxn ang="0">
                  <a:pos x="571211" y="43313"/>
                </a:cxn>
                <a:cxn ang="0">
                  <a:pos x="764544" y="17646"/>
                </a:cxn>
                <a:cxn ang="0">
                  <a:pos x="465756" y="28875"/>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DBE00"/>
            </a:solidFill>
            <a:ln w="9525">
              <a:noFill/>
            </a:ln>
          </p:spPr>
          <p:txBody>
            <a:bodyPr/>
            <a:lstStyle/>
            <a:p>
              <a:endParaRPr lang="zh-CN" altLang="en-US" sz="2000"/>
            </a:p>
          </p:txBody>
        </p:sp>
        <p:sp>
          <p:nvSpPr>
            <p:cNvPr id="35" name="文本框 11"/>
            <p:cNvSpPr txBox="1"/>
            <p:nvPr/>
          </p:nvSpPr>
          <p:spPr>
            <a:xfrm>
              <a:off x="517021" y="1071550"/>
              <a:ext cx="11253787" cy="1118255"/>
            </a:xfrm>
            <a:prstGeom prst="rect">
              <a:avLst/>
            </a:prstGeom>
            <a:noFill/>
            <a:ln w="9525">
              <a:noFill/>
            </a:ln>
          </p:spPr>
          <p:txBody>
            <a:bodyPr wrap="square" anchor="t" anchorCtr="0">
              <a:spAutoFit/>
            </a:bodyPr>
            <a:lstStyle/>
            <a:p>
              <a:pPr>
                <a:lnSpc>
                  <a:spcPts val="4000"/>
                </a:lnSpc>
              </a:pPr>
              <a:r>
                <a:rPr lang="en-US" altLang="zh-CN" sz="3600" b="1" dirty="0">
                  <a:latin typeface="Times New Roman" panose="02020603050405020304" charset="0"/>
                  <a:ea typeface="微软雅黑" panose="020B0503020204020204" pitchFamily="34" charset="-122"/>
                </a:rPr>
                <a:t>Q: </a:t>
              </a:r>
              <a:r>
                <a:rPr lang="zh-CN" altLang="en-US" sz="3600" b="1" dirty="0">
                  <a:latin typeface="Times New Roman" panose="02020603050405020304" charset="0"/>
                  <a:ea typeface="微软雅黑" panose="020B0503020204020204" pitchFamily="34" charset="-122"/>
                </a:rPr>
                <a:t>Why do the teacher</a:t>
              </a:r>
              <a:r>
                <a:rPr lang="en-US" altLang="zh-CN" sz="3600" b="1" dirty="0">
                  <a:latin typeface="Times New Roman" panose="02020603050405020304" charset="0"/>
                  <a:ea typeface="微软雅黑" panose="020B0503020204020204" pitchFamily="34" charset="-122"/>
                </a:rPr>
                <a:t>s</a:t>
              </a:r>
              <a:r>
                <a:rPr lang="zh-CN" altLang="en-US" sz="3600" b="1" dirty="0">
                  <a:latin typeface="Times New Roman" panose="02020603050405020304" charset="0"/>
                  <a:ea typeface="微软雅黑" panose="020B0503020204020204" pitchFamily="34" charset="-122"/>
                </a:rPr>
                <a:t> think </a:t>
              </a:r>
              <a:r>
                <a:rPr lang="en-US" altLang="zh-CN" sz="3600" b="1" dirty="0">
                  <a:latin typeface="Times New Roman" panose="02020603050405020304" charset="0"/>
                  <a:ea typeface="微软雅黑" panose="020B0503020204020204" pitchFamily="34" charset="-122"/>
                </a:rPr>
                <a:t>students’ classroom </a:t>
              </a:r>
              <a:r>
                <a:rPr lang="zh-CN" altLang="en-US" sz="3600" b="1" dirty="0">
                  <a:latin typeface="Times New Roman" panose="02020603050405020304" charset="0"/>
                  <a:ea typeface="微软雅黑" panose="020B0503020204020204" pitchFamily="34" charset="-122"/>
                </a:rPr>
                <a:t>body language is important?</a:t>
              </a:r>
              <a:endParaRPr lang="zh-CN" altLang="en-US" sz="3600" b="1" dirty="0">
                <a:latin typeface="Arial" panose="020B0604020202020204" pitchFamily="34" charset="0"/>
                <a:ea typeface="微软雅黑" panose="020B0503020204020204" pitchFamily="34" charset="-122"/>
              </a:endParaRPr>
            </a:p>
          </p:txBody>
        </p:sp>
      </p:grpSp>
      <p:sp>
        <p:nvSpPr>
          <p:cNvPr id="36" name="文本框 12"/>
          <p:cNvSpPr txBox="1"/>
          <p:nvPr/>
        </p:nvSpPr>
        <p:spPr>
          <a:xfrm>
            <a:off x="477025" y="2319532"/>
            <a:ext cx="11614150" cy="2308324"/>
          </a:xfrm>
          <a:prstGeom prst="rect">
            <a:avLst/>
          </a:prstGeom>
          <a:noFill/>
          <a:ln w="9525">
            <a:noFill/>
          </a:ln>
        </p:spPr>
        <p:txBody>
          <a:bodyPr wrap="square" anchor="t" anchorCtr="0">
            <a:spAutoFit/>
          </a:bodyPr>
          <a:lstStyle/>
          <a:p>
            <a:r>
              <a:rPr lang="zh-CN" altLang="en-US" sz="3600" b="1" dirty="0">
                <a:solidFill>
                  <a:srgbClr val="FF0000"/>
                </a:solidFill>
                <a:latin typeface="Abadi" panose="020B0604020104020204" pitchFamily="34" charset="0"/>
                <a:ea typeface="微软雅黑" panose="020B0503020204020204" pitchFamily="34" charset="-122"/>
                <a:sym typeface="微软雅黑" panose="020B0503020204020204" pitchFamily="34" charset="-122"/>
              </a:rPr>
              <a:t>Students</a:t>
            </a:r>
            <a:r>
              <a:rPr lang="en-US" altLang="zh-CN" sz="3600" b="1" dirty="0">
                <a:solidFill>
                  <a:srgbClr val="FF0000"/>
                </a:solidFill>
                <a:latin typeface="Abadi" panose="020B0604020104020204" pitchFamily="34" charset="0"/>
                <a:ea typeface="微软雅黑" panose="020B0503020204020204" pitchFamily="34" charset="-122"/>
                <a:sym typeface="微软雅黑" panose="020B0503020204020204" pitchFamily="34" charset="-122"/>
              </a:rPr>
              <a:t>’</a:t>
            </a:r>
            <a:r>
              <a:rPr lang="zh-CN" altLang="en-US" sz="3600" b="1" dirty="0">
                <a:solidFill>
                  <a:srgbClr val="FF0000"/>
                </a:solidFill>
                <a:latin typeface="Abadi" panose="020B0604020104020204" pitchFamily="34" charset="0"/>
                <a:ea typeface="微软雅黑" panose="020B0503020204020204" pitchFamily="34" charset="-122"/>
                <a:sym typeface="微软雅黑" panose="020B0503020204020204" pitchFamily="34" charset="-122"/>
              </a:rPr>
              <a:t>body language lets the teacher know </a:t>
            </a:r>
            <a:r>
              <a:rPr lang="zh-CN" altLang="en-US" sz="3600" b="1" u="sng" dirty="0">
                <a:solidFill>
                  <a:srgbClr val="7030A0"/>
                </a:solidFill>
                <a:latin typeface="Abadi" panose="020B0604020104020204" pitchFamily="34" charset="0"/>
                <a:ea typeface="微软雅黑" panose="020B0503020204020204" pitchFamily="34" charset="-122"/>
                <a:sym typeface="微软雅黑" panose="020B0503020204020204" pitchFamily="34" charset="-122"/>
              </a:rPr>
              <a:t>when to  adjust class activities, when to intervene, and when to  talk to students individually</a:t>
            </a:r>
            <a:r>
              <a:rPr lang="zh-CN" altLang="en-US" sz="3600" b="1" dirty="0">
                <a:solidFill>
                  <a:srgbClr val="FF0000"/>
                </a:solidFill>
                <a:latin typeface="Abadi" panose="020B0604020104020204" pitchFamily="34" charset="0"/>
                <a:ea typeface="微软雅黑" panose="020B0503020204020204" pitchFamily="34" charset="-122"/>
                <a:sym typeface="微软雅黑" panose="020B0503020204020204" pitchFamily="34" charset="-122"/>
              </a:rPr>
              <a:t>, so they can all get the most out of school.</a:t>
            </a:r>
            <a:endParaRPr lang="zh-CN" altLang="en-US" sz="3600" b="1" dirty="0">
              <a:solidFill>
                <a:srgbClr val="FF0000"/>
              </a:solidFill>
              <a:latin typeface="Abadi" panose="020B0604020104020204" pitchFamily="34" charset="0"/>
              <a:ea typeface="微软雅黑" panose="020B0503020204020204" pitchFamily="34" charset="-122"/>
              <a:sym typeface="微软雅黑" panose="020B0503020204020204" pitchFamily="34"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962" y="4477616"/>
            <a:ext cx="2318038" cy="2318038"/>
          </a:xfrm>
          <a:prstGeom prst="rect">
            <a:avLst/>
          </a:prstGeom>
        </p:spPr>
      </p:pic>
      <p:sp>
        <p:nvSpPr>
          <p:cNvPr id="12" name="文本框 80"/>
          <p:cNvSpPr txBox="1"/>
          <p:nvPr/>
        </p:nvSpPr>
        <p:spPr>
          <a:xfrm>
            <a:off x="1738745" y="48491"/>
            <a:ext cx="5036128" cy="646331"/>
          </a:xfrm>
          <a:prstGeom prst="rect">
            <a:avLst/>
          </a:prstGeom>
          <a:solidFill>
            <a:srgbClr val="FFD966"/>
          </a:solidFill>
          <a:ln w="19050" cap="flat" cmpd="sng" algn="ctr">
            <a:solidFill>
              <a:srgbClr val="FFFFFF"/>
            </a:solidFill>
            <a:prstDash val="solid"/>
            <a:miter lim="800000"/>
            <a:headEnd type="none" w="med" len="med"/>
            <a:tailEnd type="none" w="med" len="med"/>
          </a:ln>
        </p:spPr>
        <p:txBody>
          <a:bodyPr wrap="square">
            <a:spAutoFit/>
          </a:bodyPr>
          <a:lstStyle/>
          <a:p>
            <a:pPr fontAlgn="auto">
              <a:buSzTx/>
            </a:pPr>
            <a:r>
              <a:rPr lang="en-US" sz="3600" b="1" noProof="1">
                <a:ln w="9525" cap="flat" cmpd="sng" algn="ctr">
                  <a:noFill/>
                  <a:prstDash val="solid"/>
                  <a:round/>
                  <a:headEnd type="none" w="med" len="med"/>
                  <a:tailEnd type="none" w="med" len="med"/>
                </a:ln>
                <a:latin typeface="Times New Roman" panose="02020603050405020304" charset="0"/>
                <a:cs typeface="Times New Roman" panose="02020603050405020304" charset="0"/>
                <a:sym typeface="Wingdings" panose="05000000000000000000"/>
              </a:rPr>
              <a:t>Read for specific details.</a:t>
            </a:r>
            <a:endParaRPr lang="en-US" sz="3600" b="1" noProof="1">
              <a:ln w="9525" cap="flat" cmpd="sng" algn="ctr">
                <a:noFill/>
                <a:prstDash val="solid"/>
                <a:round/>
                <a:headEnd type="none" w="med" len="med"/>
                <a:tailEnd type="none" w="med" len="med"/>
              </a:ln>
              <a:latin typeface="Times New Roman" panose="02020603050405020304" charset="0"/>
              <a:cs typeface="Times New Roman" panose="02020603050405020304" charset="0"/>
              <a:sym typeface="Wingdings" panose="0500000000000000000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625" y="581891"/>
            <a:ext cx="10158374" cy="708074"/>
            <a:chOff x="87062" y="0"/>
            <a:chExt cx="6750155" cy="708074"/>
          </a:xfrm>
        </p:grpSpPr>
        <p:sp>
          <p:nvSpPr>
            <p:cNvPr id="3" name="Freeform 2" descr="0x786"/>
            <p:cNvSpPr/>
            <p:nvPr/>
          </p:nvSpPr>
          <p:spPr bwMode="auto">
            <a:xfrm>
              <a:off x="87062" y="70138"/>
              <a:ext cx="1918841" cy="637936"/>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4" name="对角圆角矩形 5"/>
            <p:cNvSpPr/>
            <p:nvPr>
              <p:custDataLst>
                <p:tags r:id="rId2"/>
              </p:custDataLst>
            </p:nvPr>
          </p:nvSpPr>
          <p:spPr>
            <a:xfrm>
              <a:off x="1769414" y="0"/>
              <a:ext cx="506780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400" b="1" dirty="0">
                  <a:solidFill>
                    <a:schemeClr val="tx1"/>
                  </a:solidFill>
                  <a:latin typeface="微软雅黑" panose="020B0503020204020204" pitchFamily="34" charset="-122"/>
                  <a:ea typeface="微软雅黑" panose="020B0503020204020204" pitchFamily="34" charset="-122"/>
                  <a:sym typeface="+mn-ea"/>
                </a:rPr>
                <a:t>Post-reading: Learn to describe body language</a:t>
              </a:r>
              <a:endPar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592058" y="123540"/>
              <a:ext cx="9953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3</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6" name="文本框 5"/>
          <p:cNvSpPr txBox="1"/>
          <p:nvPr/>
        </p:nvSpPr>
        <p:spPr>
          <a:xfrm>
            <a:off x="394855" y="2286000"/>
            <a:ext cx="11845636" cy="3477875"/>
          </a:xfrm>
          <a:prstGeom prst="rect">
            <a:avLst/>
          </a:prstGeom>
          <a:noFill/>
        </p:spPr>
        <p:txBody>
          <a:bodyPr wrap="square" rtlCol="0">
            <a:spAutoFit/>
          </a:bodyPr>
          <a:lstStyle/>
          <a:p>
            <a:pPr marL="742950" indent="-742950">
              <a:buAutoNum type="arabicPeriod"/>
            </a:pPr>
            <a:r>
              <a:rPr lang="en-US" altLang="zh-CN" sz="4400" dirty="0">
                <a:latin typeface="Abadi" panose="020B0604020104020204" pitchFamily="34" charset="0"/>
              </a:rPr>
              <a:t>Apply what you have learnt to the description of the following </a:t>
            </a:r>
            <a:r>
              <a:rPr lang="en-US" altLang="zh-CN" sz="4400">
                <a:latin typeface="Abadi" panose="020B0604020104020204" pitchFamily="34" charset="0"/>
              </a:rPr>
              <a:t>classroom </a:t>
            </a:r>
            <a:r>
              <a:rPr lang="en-US" altLang="zh-CN" sz="4400" smtClean="0">
                <a:latin typeface="Abadi" panose="020B0604020104020204" pitchFamily="34" charset="0"/>
              </a:rPr>
              <a:t>behaviours.</a:t>
            </a:r>
            <a:endParaRPr lang="en-US" altLang="zh-CN" sz="4400" dirty="0">
              <a:latin typeface="Abadi" panose="020B0604020104020204" pitchFamily="34" charset="0"/>
            </a:endParaRPr>
          </a:p>
          <a:p>
            <a:pPr marL="742950" indent="-742950">
              <a:buAutoNum type="arabicPeriod"/>
            </a:pPr>
            <a:endParaRPr lang="en-US" altLang="zh-CN" sz="4400" dirty="0">
              <a:latin typeface="Abadi" panose="020B0604020104020204" pitchFamily="34" charset="0"/>
            </a:endParaRPr>
          </a:p>
          <a:p>
            <a:pPr marL="742950" indent="-742950">
              <a:buAutoNum type="arabicPeriod"/>
            </a:pPr>
            <a:r>
              <a:rPr lang="en-US" altLang="zh-CN" sz="4400" dirty="0">
                <a:latin typeface="Abadi" panose="020B0604020104020204" pitchFamily="34" charset="0"/>
              </a:rPr>
              <a:t>Tell the meaning of each body language</a:t>
            </a:r>
            <a:endParaRPr lang="zh-CN" altLang="en-US" sz="4400" dirty="0">
              <a:latin typeface="Abadi" panose="020B0604020104020204" pitchFamily="34" charset="0"/>
            </a:endParaRPr>
          </a:p>
        </p:txBody>
      </p:sp>
    </p:spTree>
  </p:cSld>
  <p:clrMapOvr>
    <a:masterClrMapping/>
  </p:clrMapOvr>
</p:sld>
</file>

<file path=ppt/tags/tag1.xml><?xml version="1.0" encoding="utf-8"?>
<p:tagLst xmlns:p="http://schemas.openxmlformats.org/presentationml/2006/main">
  <p:tag name="AS_UNIQUEID" val="64"/>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10.xml><?xml version="1.0" encoding="utf-8"?>
<p:tagLst xmlns:p="http://schemas.openxmlformats.org/presentationml/2006/main">
  <p:tag name="AS_UNIQUEID" val="270"/>
</p:tagLst>
</file>

<file path=ppt/tags/tag11.xml><?xml version="1.0" encoding="utf-8"?>
<p:tagLst xmlns:p="http://schemas.openxmlformats.org/presentationml/2006/main">
  <p:tag name="AS_UNIQUEID" val="271"/>
</p:tagLst>
</file>

<file path=ppt/tags/tag12.xml><?xml version="1.0" encoding="utf-8"?>
<p:tagLst xmlns:p="http://schemas.openxmlformats.org/presentationml/2006/main">
  <p:tag name="AS_UNIQUEID" val="272"/>
</p:tagLst>
</file>

<file path=ppt/tags/tag13.xml><?xml version="1.0" encoding="utf-8"?>
<p:tagLst xmlns:p="http://schemas.openxmlformats.org/presentationml/2006/main">
  <p:tag name="AS_UNIQUEID" val="21"/>
</p:tagLst>
</file>

<file path=ppt/tags/tag14.xml><?xml version="1.0" encoding="utf-8"?>
<p:tagLst xmlns:p="http://schemas.openxmlformats.org/presentationml/2006/main">
  <p:tag name="AS_UNIQUEID" val="21"/>
</p:tagLst>
</file>

<file path=ppt/tags/tag2.xml><?xml version="1.0" encoding="utf-8"?>
<p:tagLst xmlns:p="http://schemas.openxmlformats.org/presentationml/2006/main">
  <p:tag name="AS_UNIQUEID" val="65"/>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3.xml><?xml version="1.0" encoding="utf-8"?>
<p:tagLst xmlns:p="http://schemas.openxmlformats.org/presentationml/2006/main">
  <p:tag name="AS_UNIQUEID" val="68"/>
</p:tagLst>
</file>

<file path=ppt/tags/tag4.xml><?xml version="1.0" encoding="utf-8"?>
<p:tagLst xmlns:p="http://schemas.openxmlformats.org/presentationml/2006/main">
  <p:tag name="AS_UNIQUEID" val="69"/>
</p:tagLst>
</file>

<file path=ppt/tags/tag5.xml><?xml version="1.0" encoding="utf-8"?>
<p:tagLst xmlns:p="http://schemas.openxmlformats.org/presentationml/2006/main">
  <p:tag name="AS_UNIQUEID" val="70"/>
</p:tagLst>
</file>

<file path=ppt/tags/tag6.xml><?xml version="1.0" encoding="utf-8"?>
<p:tagLst xmlns:p="http://schemas.openxmlformats.org/presentationml/2006/main">
  <p:tag name="AS_UNIQUEID" val="1045"/>
</p:tagLst>
</file>

<file path=ppt/tags/tag7.xml><?xml version="1.0" encoding="utf-8"?>
<p:tagLst xmlns:p="http://schemas.openxmlformats.org/presentationml/2006/main">
  <p:tag name="AS_UNIQUEID" val="1045"/>
</p:tagLst>
</file>

<file path=ppt/tags/tag8.xml><?xml version="1.0" encoding="utf-8"?>
<p:tagLst xmlns:p="http://schemas.openxmlformats.org/presentationml/2006/main">
  <p:tag name="AS_UNIQUEID" val="1046"/>
</p:tagLst>
</file>

<file path=ppt/tags/tag9.xml><?xml version="1.0" encoding="utf-8"?>
<p:tagLst xmlns:p="http://schemas.openxmlformats.org/presentationml/2006/main">
  <p:tag name="KSO_WM_TEMPLATE_CATEGORY" val="custom"/>
  <p:tag name="KSO_WM_TEMPLATE_INDEX" val="202012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4337</Words>
  <Application>WPS 演示</Application>
  <PresentationFormat>宽屏</PresentationFormat>
  <Paragraphs>203</Paragraphs>
  <Slides>14</Slides>
  <Notes>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14</vt:i4>
      </vt:variant>
    </vt:vector>
  </HeadingPairs>
  <TitlesOfParts>
    <vt:vector size="40" baseType="lpstr">
      <vt:lpstr>Arial</vt:lpstr>
      <vt:lpstr>宋体</vt:lpstr>
      <vt:lpstr>Wingdings</vt:lpstr>
      <vt:lpstr>幼圆</vt:lpstr>
      <vt:lpstr>Britannic Bold</vt:lpstr>
      <vt:lpstr>Times New Roman</vt:lpstr>
      <vt:lpstr>Times New Roman Bold</vt:lpstr>
      <vt:lpstr>微软雅黑</vt:lpstr>
      <vt:lpstr>Abadi</vt:lpstr>
      <vt:lpstr>华文楷体</vt:lpstr>
      <vt:lpstr>Calibri</vt:lpstr>
      <vt:lpstr>Arial</vt:lpstr>
      <vt:lpstr>Bahnschrift</vt:lpstr>
      <vt:lpstr>Wingdings</vt:lpstr>
      <vt:lpstr>Calibri</vt:lpstr>
      <vt:lpstr>等线</vt:lpstr>
      <vt:lpstr>Eras Demi ITC</vt:lpstr>
      <vt:lpstr>Comic Sans MS</vt:lpstr>
      <vt:lpstr>Segoe Print</vt:lpstr>
      <vt:lpstr>Arial Narrow</vt:lpstr>
      <vt:lpstr>Arial Unicode MS</vt:lpstr>
      <vt:lpstr>等线 Light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25</cp:revision>
  <dcterms:created xsi:type="dcterms:W3CDTF">2021-12-12T13:08:00Z</dcterms:created>
  <dcterms:modified xsi:type="dcterms:W3CDTF">2022-02-28T08:08:56Z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