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302" r:id="rId4"/>
    <p:sldId id="256" r:id="rId5"/>
    <p:sldId id="258" r:id="rId6"/>
    <p:sldId id="259" r:id="rId8"/>
    <p:sldId id="260" r:id="rId9"/>
    <p:sldId id="281" r:id="rId10"/>
    <p:sldId id="282" r:id="rId11"/>
    <p:sldId id="284" r:id="rId12"/>
    <p:sldId id="283" r:id="rId13"/>
    <p:sldId id="285" r:id="rId14"/>
    <p:sldId id="287" r:id="rId15"/>
    <p:sldId id="289" r:id="rId16"/>
    <p:sldId id="290" r:id="rId17"/>
    <p:sldId id="291" r:id="rId18"/>
    <p:sldId id="272" r:id="rId19"/>
    <p:sldId id="292" r:id="rId20"/>
    <p:sldId id="294" r:id="rId21"/>
    <p:sldId id="298" r:id="rId22"/>
    <p:sldId id="296" r:id="rId23"/>
    <p:sldId id="297" r:id="rId24"/>
    <p:sldId id="29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0" clrIdx="0"/>
  <p:cmAuthor id="1" name="作者" initials="作" lastIdx="0" clrIdx="1"/>
  <p:cmAuthor id="2" name="联想" initials="联" lastIdx="0" clrIdx="0"/>
  <p:cmAuthor id="3" name="Windows User" initials="W" lastIdx="0" clrIdx="1"/>
  <p:cmAuthor id="4" name="Lenovo" initials="L" lastIdx="2" clrIdx="3"/>
  <p:cmAuthor id="5" name="1206988966@qq.com" initials="1" lastIdx="0" clrIdx="2"/>
  <p:cmAuthor id="6" name="姜伟光" initials="姜" lastIdx="0" clrIdx="0"/>
  <p:cmAuthor id="7" name="雨林木风" initials="雨" lastIdx="0" clrIdx="0"/>
  <p:cmAuthor id="8" name="宋洁然" initials="宋" lastIdx="0" clrIdx="1"/>
  <p:cmAuthor id="9" name="ming qiu" initials="m" lastIdx="0" clrIdx="1"/>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7EF"/>
    <a:srgbClr val="D6BEF9"/>
    <a:srgbClr val="C2D1FF"/>
    <a:srgbClr val="FF82C2"/>
    <a:srgbClr val="ACA9FF"/>
    <a:srgbClr val="F0F5FF"/>
    <a:srgbClr val="FF00D4"/>
    <a:srgbClr val="FFFA97"/>
    <a:srgbClr val="DCE9FA"/>
    <a:srgbClr val="E7F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7" autoAdjust="0"/>
    <p:restoredTop sz="94660"/>
  </p:normalViewPr>
  <p:slideViewPr>
    <p:cSldViewPr snapToGrid="0" showGuides="1">
      <p:cViewPr varScale="1">
        <p:scale>
          <a:sx n="118" d="100"/>
          <a:sy n="118" d="100"/>
        </p:scale>
        <p:origin x="592" y="200"/>
      </p:cViewPr>
      <p:guideLst>
        <p:guide orient="horz" pos="2116"/>
        <p:guide pos="387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1" name="任意多边形: 形状 20"/>
          <p:cNvSpPr/>
          <p:nvPr>
            <p:custDataLst>
              <p:tags r:id="rId2"/>
            </p:custDataLst>
          </p:nvPr>
        </p:nvSpPr>
        <p:spPr>
          <a:xfrm>
            <a:off x="7868920" y="0"/>
            <a:ext cx="4321810" cy="6857365"/>
          </a:xfrm>
          <a:custGeom>
            <a:avLst/>
            <a:gdLst>
              <a:gd name="connsiteX0" fmla="*/ 2552450 w 4322051"/>
              <a:gd name="connsiteY0" fmla="*/ 0 h 6863893"/>
              <a:gd name="connsiteX1" fmla="*/ 4322051 w 4322051"/>
              <a:gd name="connsiteY1" fmla="*/ 0 h 6863893"/>
              <a:gd name="connsiteX2" fmla="*/ 4322051 w 4322051"/>
              <a:gd name="connsiteY2" fmla="*/ 6863893 h 6863893"/>
              <a:gd name="connsiteX3" fmla="*/ 2588638 w 4322051"/>
              <a:gd name="connsiteY3" fmla="*/ 6863893 h 6863893"/>
              <a:gd name="connsiteX4" fmla="*/ 2655512 w 4322051"/>
              <a:gd name="connsiteY4" fmla="*/ 6782842 h 6863893"/>
              <a:gd name="connsiteX5" fmla="*/ 2852255 w 4322051"/>
              <a:gd name="connsiteY5" fmla="*/ 6138748 h 6863893"/>
              <a:gd name="connsiteX6" fmla="*/ 1932423 w 4322051"/>
              <a:gd name="connsiteY6" fmla="*/ 5010153 h 6863893"/>
              <a:gd name="connsiteX7" fmla="*/ 1890917 w 4322051"/>
              <a:gd name="connsiteY7" fmla="*/ 5003818 h 6863893"/>
              <a:gd name="connsiteX8" fmla="*/ 495300 w 4322051"/>
              <a:gd name="connsiteY8" fmla="*/ 5003818 h 6863893"/>
              <a:gd name="connsiteX9" fmla="*/ 0 w 4322051"/>
              <a:gd name="connsiteY9" fmla="*/ 4508518 h 6863893"/>
              <a:gd name="connsiteX10" fmla="*/ 495300 w 4322051"/>
              <a:gd name="connsiteY10" fmla="*/ 4013218 h 6863893"/>
              <a:gd name="connsiteX11" fmla="*/ 532130 w 4322051"/>
              <a:gd name="connsiteY11" fmla="*/ 4013218 h 6863893"/>
              <a:gd name="connsiteX12" fmla="*/ 532130 w 4322051"/>
              <a:gd name="connsiteY12" fmla="*/ 4006797 h 6863893"/>
              <a:gd name="connsiteX13" fmla="*/ 1569167 w 4322051"/>
              <a:gd name="connsiteY13" fmla="*/ 4006797 h 6863893"/>
              <a:gd name="connsiteX14" fmla="*/ 2865167 w 4322051"/>
              <a:gd name="connsiteY14" fmla="*/ 2710798 h 6863893"/>
              <a:gd name="connsiteX15" fmla="*/ 1701675 w 4322051"/>
              <a:gd name="connsiteY15" fmla="*/ 1421488 h 6863893"/>
              <a:gd name="connsiteX16" fmla="*/ 1569188 w 4322051"/>
              <a:gd name="connsiteY16" fmla="*/ 1414799 h 6863893"/>
              <a:gd name="connsiteX17" fmla="*/ 870268 w 4322051"/>
              <a:gd name="connsiteY17" fmla="*/ 1414799 h 6863893"/>
              <a:gd name="connsiteX18" fmla="*/ 613093 w 4322051"/>
              <a:gd name="connsiteY18" fmla="*/ 1157624 h 6863893"/>
              <a:gd name="connsiteX19" fmla="*/ 870268 w 4322051"/>
              <a:gd name="connsiteY19" fmla="*/ 900448 h 6863893"/>
              <a:gd name="connsiteX20" fmla="*/ 989330 w 4322051"/>
              <a:gd name="connsiteY20" fmla="*/ 900448 h 6863893"/>
              <a:gd name="connsiteX21" fmla="*/ 1699555 w 4322051"/>
              <a:gd name="connsiteY21" fmla="*/ 900448 h 6863893"/>
              <a:gd name="connsiteX22" fmla="*/ 2556805 w 4322051"/>
              <a:gd name="connsiteY22" fmla="*/ 43199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22051" h="6863893">
                <a:moveTo>
                  <a:pt x="2552450" y="0"/>
                </a:moveTo>
                <a:lnTo>
                  <a:pt x="4322051" y="0"/>
                </a:lnTo>
                <a:lnTo>
                  <a:pt x="4322051" y="6863893"/>
                </a:lnTo>
                <a:lnTo>
                  <a:pt x="2588638" y="6863893"/>
                </a:lnTo>
                <a:lnTo>
                  <a:pt x="2655512" y="6782842"/>
                </a:lnTo>
                <a:cubicBezTo>
                  <a:pt x="2779725" y="6598982"/>
                  <a:pt x="2852255" y="6377335"/>
                  <a:pt x="2852255" y="6138748"/>
                </a:cubicBezTo>
                <a:cubicBezTo>
                  <a:pt x="2852255" y="5582045"/>
                  <a:pt x="2457370" y="5117572"/>
                  <a:pt x="1932423" y="5010153"/>
                </a:cubicBezTo>
                <a:lnTo>
                  <a:pt x="1890917" y="5003818"/>
                </a:lnTo>
                <a:lnTo>
                  <a:pt x="495300" y="5003818"/>
                </a:lnTo>
                <a:cubicBezTo>
                  <a:pt x="221753" y="5003818"/>
                  <a:pt x="0" y="4782065"/>
                  <a:pt x="0" y="4508518"/>
                </a:cubicBezTo>
                <a:cubicBezTo>
                  <a:pt x="0" y="4234971"/>
                  <a:pt x="221753" y="4013218"/>
                  <a:pt x="495300" y="4013218"/>
                </a:cubicBezTo>
                <a:lnTo>
                  <a:pt x="532130" y="4013218"/>
                </a:lnTo>
                <a:lnTo>
                  <a:pt x="532130" y="4006797"/>
                </a:lnTo>
                <a:lnTo>
                  <a:pt x="1569167" y="4006797"/>
                </a:lnTo>
                <a:cubicBezTo>
                  <a:pt x="2284928" y="4006797"/>
                  <a:pt x="2865167" y="3426558"/>
                  <a:pt x="2865167" y="2710798"/>
                </a:cubicBezTo>
                <a:cubicBezTo>
                  <a:pt x="2865167" y="2039771"/>
                  <a:pt x="2355191" y="1487857"/>
                  <a:pt x="1701675" y="1421488"/>
                </a:cubicBezTo>
                <a:lnTo>
                  <a:pt x="1569188" y="1414799"/>
                </a:lnTo>
                <a:lnTo>
                  <a:pt x="870268" y="1414799"/>
                </a:lnTo>
                <a:cubicBezTo>
                  <a:pt x="728234" y="1414799"/>
                  <a:pt x="613093" y="1299658"/>
                  <a:pt x="613093" y="1157624"/>
                </a:cubicBezTo>
                <a:cubicBezTo>
                  <a:pt x="613093" y="1015590"/>
                  <a:pt x="728234" y="900448"/>
                  <a:pt x="870268" y="900448"/>
                </a:cubicBezTo>
                <a:lnTo>
                  <a:pt x="989330" y="900448"/>
                </a:lnTo>
                <a:lnTo>
                  <a:pt x="1699555" y="900448"/>
                </a:lnTo>
                <a:cubicBezTo>
                  <a:pt x="2173001" y="900448"/>
                  <a:pt x="2556805" y="516645"/>
                  <a:pt x="2556805" y="43199"/>
                </a:cubicBez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椭圆 7"/>
          <p:cNvSpPr/>
          <p:nvPr>
            <p:custDataLst>
              <p:tags r:id="rId3"/>
            </p:custDataLst>
          </p:nvPr>
        </p:nvSpPr>
        <p:spPr>
          <a:xfrm>
            <a:off x="7507287" y="921544"/>
            <a:ext cx="500063" cy="500063"/>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矩形: 圆角 8"/>
          <p:cNvSpPr/>
          <p:nvPr>
            <p:custDataLst>
              <p:tags r:id="rId4"/>
            </p:custDataLst>
          </p:nvPr>
        </p:nvSpPr>
        <p:spPr>
          <a:xfrm>
            <a:off x="5943603" y="5143501"/>
            <a:ext cx="1197766" cy="311944"/>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custDataLst>
              <p:tags r:id="rId5"/>
            </p:custDataLst>
          </p:nvPr>
        </p:nvSpPr>
        <p:spPr>
          <a:xfrm>
            <a:off x="2847974" y="6291262"/>
            <a:ext cx="2767013" cy="566738"/>
          </a:xfrm>
          <a:custGeom>
            <a:avLst/>
            <a:gdLst>
              <a:gd name="connsiteX0" fmla="*/ 373703 w 2767013"/>
              <a:gd name="connsiteY0" fmla="*/ 0 h 566738"/>
              <a:gd name="connsiteX1" fmla="*/ 2393310 w 2767013"/>
              <a:gd name="connsiteY1" fmla="*/ 0 h 566738"/>
              <a:gd name="connsiteX2" fmla="*/ 2767013 w 2767013"/>
              <a:gd name="connsiteY2" fmla="*/ 373703 h 566738"/>
              <a:gd name="connsiteX3" fmla="*/ 2737646 w 2767013"/>
              <a:gd name="connsiteY3" fmla="*/ 519165 h 566738"/>
              <a:gd name="connsiteX4" fmla="*/ 2711824 w 2767013"/>
              <a:gd name="connsiteY4" fmla="*/ 566738 h 566738"/>
              <a:gd name="connsiteX5" fmla="*/ 55190 w 2767013"/>
              <a:gd name="connsiteY5" fmla="*/ 566738 h 566738"/>
              <a:gd name="connsiteX6" fmla="*/ 29368 w 2767013"/>
              <a:gd name="connsiteY6" fmla="*/ 519165 h 566738"/>
              <a:gd name="connsiteX7" fmla="*/ 0 w 2767013"/>
              <a:gd name="connsiteY7" fmla="*/ 373703 h 566738"/>
              <a:gd name="connsiteX8" fmla="*/ 373703 w 2767013"/>
              <a:gd name="connsiteY8" fmla="*/ 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7013" h="566738">
                <a:moveTo>
                  <a:pt x="373703" y="0"/>
                </a:moveTo>
                <a:lnTo>
                  <a:pt x="2393310" y="0"/>
                </a:lnTo>
                <a:cubicBezTo>
                  <a:pt x="2599701" y="0"/>
                  <a:pt x="2767013" y="167313"/>
                  <a:pt x="2767013" y="373703"/>
                </a:cubicBezTo>
                <a:cubicBezTo>
                  <a:pt x="2767013" y="425301"/>
                  <a:pt x="2756556" y="474456"/>
                  <a:pt x="2737646" y="519165"/>
                </a:cubicBezTo>
                <a:lnTo>
                  <a:pt x="2711824" y="566738"/>
                </a:lnTo>
                <a:lnTo>
                  <a:pt x="55190" y="566738"/>
                </a:lnTo>
                <a:lnTo>
                  <a:pt x="29368" y="519165"/>
                </a:lnTo>
                <a:cubicBezTo>
                  <a:pt x="10457" y="474456"/>
                  <a:pt x="0" y="425301"/>
                  <a:pt x="0" y="373703"/>
                </a:cubicBezTo>
                <a:cubicBezTo>
                  <a:pt x="0" y="167313"/>
                  <a:pt x="167313" y="0"/>
                  <a:pt x="373703"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圆角 11"/>
          <p:cNvSpPr/>
          <p:nvPr>
            <p:custDataLst>
              <p:tags r:id="rId6"/>
            </p:custDataLst>
          </p:nvPr>
        </p:nvSpPr>
        <p:spPr>
          <a:xfrm>
            <a:off x="919719" y="1421607"/>
            <a:ext cx="550068" cy="176212"/>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7"/>
            </p:custDataLst>
          </p:nvPr>
        </p:nvSpPr>
        <p:spPr>
          <a:xfrm>
            <a:off x="8622576" y="1911385"/>
            <a:ext cx="1580515" cy="1580515"/>
          </a:xfrm>
          <a:prstGeom prst="ellipse">
            <a:avLst/>
          </a:prstGeom>
          <a:solidFill>
            <a:schemeClr val="tx1">
              <a:lumMod val="75000"/>
              <a:lumOff val="25000"/>
            </a:schemeClr>
          </a:solidFill>
          <a:ln>
            <a:noFill/>
          </a:ln>
          <a:effectLst>
            <a:outerShdw blurRad="177800" dist="38100" dir="5400000" sx="105000" sy="105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878400" y="1627200"/>
            <a:ext cx="7128950" cy="1598400"/>
          </a:xfrm>
        </p:spPr>
        <p:txBody>
          <a:bodyPr wrap="square" anchor="b">
            <a:normAutofit/>
          </a:bodyPr>
          <a:lstStyle>
            <a:lvl1pPr algn="l">
              <a:lnSpc>
                <a:spcPct val="100000"/>
              </a:lnSpc>
              <a:defRPr sz="6000"/>
            </a:lvl1pPr>
          </a:lstStyle>
          <a:p>
            <a:r>
              <a:rPr lang="zh-CN" altLang="en-US" dirty="0"/>
              <a:t>单击编辑母版标题</a:t>
            </a:r>
            <a:endParaRPr lang="zh-CN" altLang="en-US" dirty="0"/>
          </a:p>
        </p:txBody>
      </p:sp>
      <p:sp>
        <p:nvSpPr>
          <p:cNvPr id="3" name="副标题 2"/>
          <p:cNvSpPr>
            <a:spLocks noGrp="1"/>
          </p:cNvSpPr>
          <p:nvPr>
            <p:ph type="subTitle" idx="1" hasCustomPrompt="1"/>
            <p:custDataLst>
              <p:tags r:id="rId9"/>
            </p:custDataLst>
          </p:nvPr>
        </p:nvSpPr>
        <p:spPr>
          <a:xfrm>
            <a:off x="878205" y="3387725"/>
            <a:ext cx="7129145" cy="1108075"/>
          </a:xfrm>
        </p:spPr>
        <p:txBody>
          <a:bodyPr wrap="square">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3"/>
            </p:custDataLst>
          </p:nvPr>
        </p:nvSpPr>
        <p:spPr>
          <a:xfrm>
            <a:off x="878400" y="5162400"/>
            <a:ext cx="2423600" cy="273993"/>
          </a:xfrm>
        </p:spPr>
        <p:txBody>
          <a:bodyPr wrap="square" anchor="ctr">
            <a:normAutofit/>
          </a:bodyPr>
          <a:lstStyle>
            <a:lvl1pPr marL="0" indent="0" algn="l">
              <a:lnSpc>
                <a:spcPct val="100000"/>
              </a:lnSpc>
              <a:buNone/>
              <a:defRPr sz="1800"/>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6" name="任意多边形: 形状 15"/>
          <p:cNvSpPr/>
          <p:nvPr>
            <p:custDataLst>
              <p:tags r:id="rId2"/>
            </p:custDataLst>
          </p:nvPr>
        </p:nvSpPr>
        <p:spPr>
          <a:xfrm>
            <a:off x="2386965" y="0"/>
            <a:ext cx="9804400" cy="6858000"/>
          </a:xfrm>
          <a:custGeom>
            <a:avLst/>
            <a:gdLst>
              <a:gd name="connsiteX0" fmla="*/ 2594802 w 9804093"/>
              <a:gd name="connsiteY0" fmla="*/ 0 h 6863893"/>
              <a:gd name="connsiteX1" fmla="*/ 9573980 w 9804093"/>
              <a:gd name="connsiteY1" fmla="*/ 0 h 6863893"/>
              <a:gd name="connsiteX2" fmla="*/ 9573980 w 9804093"/>
              <a:gd name="connsiteY2" fmla="*/ 4463 h 6863893"/>
              <a:gd name="connsiteX3" fmla="*/ 9804093 w 9804093"/>
              <a:gd name="connsiteY3" fmla="*/ 4463 h 6863893"/>
              <a:gd name="connsiteX4" fmla="*/ 9804093 w 9804093"/>
              <a:gd name="connsiteY4" fmla="*/ 6863893 h 6863893"/>
              <a:gd name="connsiteX5" fmla="*/ 2837430 w 9804093"/>
              <a:gd name="connsiteY5" fmla="*/ 6863893 h 6863893"/>
              <a:gd name="connsiteX6" fmla="*/ 2834448 w 9804093"/>
              <a:gd name="connsiteY6" fmla="*/ 6830122 h 6863893"/>
              <a:gd name="connsiteX7" fmla="*/ 1932322 w 9804093"/>
              <a:gd name="connsiteY7" fmla="*/ 5905518 h 6863893"/>
              <a:gd name="connsiteX8" fmla="*/ 1891047 w 9804093"/>
              <a:gd name="connsiteY8" fmla="*/ 5899168 h 6863893"/>
              <a:gd name="connsiteX9" fmla="*/ 495304 w 9804093"/>
              <a:gd name="connsiteY9" fmla="*/ 5899168 h 6863893"/>
              <a:gd name="connsiteX10" fmla="*/ 0 w 9804093"/>
              <a:gd name="connsiteY10" fmla="*/ 5403868 h 6863893"/>
              <a:gd name="connsiteX11" fmla="*/ 495304 w 9804093"/>
              <a:gd name="connsiteY11" fmla="*/ 4908568 h 6863893"/>
              <a:gd name="connsiteX12" fmla="*/ 532134 w 9804093"/>
              <a:gd name="connsiteY12" fmla="*/ 4908568 h 6863893"/>
              <a:gd name="connsiteX13" fmla="*/ 532134 w 9804093"/>
              <a:gd name="connsiteY13" fmla="*/ 4902218 h 6863893"/>
              <a:gd name="connsiteX14" fmla="*/ 1569099 w 9804093"/>
              <a:gd name="connsiteY14" fmla="*/ 4902218 h 6863893"/>
              <a:gd name="connsiteX15" fmla="*/ 2865146 w 9804093"/>
              <a:gd name="connsiteY15" fmla="*/ 3606183 h 6863893"/>
              <a:gd name="connsiteX16" fmla="*/ 1701815 w 9804093"/>
              <a:gd name="connsiteY16" fmla="*/ 2317133 h 6863893"/>
              <a:gd name="connsiteX17" fmla="*/ 1569099 w 9804093"/>
              <a:gd name="connsiteY17" fmla="*/ 2310148 h 6863893"/>
              <a:gd name="connsiteX18" fmla="*/ 870593 w 9804093"/>
              <a:gd name="connsiteY18" fmla="*/ 2310148 h 6863893"/>
              <a:gd name="connsiteX19" fmla="*/ 613415 w 9804093"/>
              <a:gd name="connsiteY19" fmla="*/ 2052973 h 6863893"/>
              <a:gd name="connsiteX20" fmla="*/ 870593 w 9804093"/>
              <a:gd name="connsiteY20" fmla="*/ 1795798 h 6863893"/>
              <a:gd name="connsiteX21" fmla="*/ 989339 w 9804093"/>
              <a:gd name="connsiteY21" fmla="*/ 1795798 h 6863893"/>
              <a:gd name="connsiteX22" fmla="*/ 1699275 w 9804093"/>
              <a:gd name="connsiteY22" fmla="*/ 1795798 h 6863893"/>
              <a:gd name="connsiteX23" fmla="*/ 1954547 w 9804093"/>
              <a:gd name="connsiteY23" fmla="*/ 1757063 h 6863893"/>
              <a:gd name="connsiteX24" fmla="*/ 1985028 w 9804093"/>
              <a:gd name="connsiteY24" fmla="*/ 1746268 h 6863893"/>
              <a:gd name="connsiteX25" fmla="*/ 2010428 w 9804093"/>
              <a:gd name="connsiteY25" fmla="*/ 1739283 h 6863893"/>
              <a:gd name="connsiteX26" fmla="*/ 2806090 w 9804093"/>
              <a:gd name="connsiteY26" fmla="*/ 658513 h 6863893"/>
              <a:gd name="connsiteX27" fmla="*/ 2597170 w 9804093"/>
              <a:gd name="connsiteY27" fmla="*/ 2943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804093" h="6863893">
                <a:moveTo>
                  <a:pt x="2594802" y="0"/>
                </a:moveTo>
                <a:lnTo>
                  <a:pt x="9573980" y="0"/>
                </a:lnTo>
                <a:lnTo>
                  <a:pt x="9573980" y="4463"/>
                </a:lnTo>
                <a:lnTo>
                  <a:pt x="9804093" y="4463"/>
                </a:lnTo>
                <a:lnTo>
                  <a:pt x="9804093" y="6863893"/>
                </a:lnTo>
                <a:lnTo>
                  <a:pt x="2837430" y="6863893"/>
                </a:lnTo>
                <a:lnTo>
                  <a:pt x="2834448" y="6830122"/>
                </a:lnTo>
                <a:cubicBezTo>
                  <a:pt x="2751668" y="6367034"/>
                  <a:pt x="2391828" y="5999419"/>
                  <a:pt x="1932322" y="5905518"/>
                </a:cubicBezTo>
                <a:lnTo>
                  <a:pt x="1891047" y="5899168"/>
                </a:lnTo>
                <a:lnTo>
                  <a:pt x="495304" y="5899168"/>
                </a:lnTo>
                <a:cubicBezTo>
                  <a:pt x="221617" y="5899168"/>
                  <a:pt x="0" y="5677553"/>
                  <a:pt x="0" y="5403868"/>
                </a:cubicBezTo>
                <a:cubicBezTo>
                  <a:pt x="0" y="5130183"/>
                  <a:pt x="221617" y="4908568"/>
                  <a:pt x="495304" y="4908568"/>
                </a:cubicBezTo>
                <a:lnTo>
                  <a:pt x="532134" y="4908568"/>
                </a:lnTo>
                <a:lnTo>
                  <a:pt x="532134" y="4902218"/>
                </a:lnTo>
                <a:lnTo>
                  <a:pt x="1569099" y="4902218"/>
                </a:lnTo>
                <a:cubicBezTo>
                  <a:pt x="2284750" y="4902218"/>
                  <a:pt x="2865146" y="4321828"/>
                  <a:pt x="2865146" y="3606183"/>
                </a:cubicBezTo>
                <a:cubicBezTo>
                  <a:pt x="2865146" y="2934988"/>
                  <a:pt x="2355235" y="2383173"/>
                  <a:pt x="1701815" y="2317133"/>
                </a:cubicBezTo>
                <a:lnTo>
                  <a:pt x="1569099" y="2310148"/>
                </a:lnTo>
                <a:lnTo>
                  <a:pt x="870593" y="2310148"/>
                </a:lnTo>
                <a:cubicBezTo>
                  <a:pt x="728351" y="2310148"/>
                  <a:pt x="613415" y="2195213"/>
                  <a:pt x="613415" y="2052973"/>
                </a:cubicBezTo>
                <a:cubicBezTo>
                  <a:pt x="613415" y="1910733"/>
                  <a:pt x="728351" y="1795798"/>
                  <a:pt x="870593" y="1795798"/>
                </a:cubicBezTo>
                <a:lnTo>
                  <a:pt x="989339" y="1795798"/>
                </a:lnTo>
                <a:lnTo>
                  <a:pt x="1699275" y="1795798"/>
                </a:lnTo>
                <a:cubicBezTo>
                  <a:pt x="1788176" y="1795798"/>
                  <a:pt x="1873902" y="1782463"/>
                  <a:pt x="1954547" y="1757063"/>
                </a:cubicBezTo>
                <a:lnTo>
                  <a:pt x="1985028" y="1746268"/>
                </a:lnTo>
                <a:lnTo>
                  <a:pt x="2010428" y="1739283"/>
                </a:lnTo>
                <a:cubicBezTo>
                  <a:pt x="2471442" y="1596408"/>
                  <a:pt x="2806090" y="1166513"/>
                  <a:pt x="2806090" y="658513"/>
                </a:cubicBezTo>
                <a:cubicBezTo>
                  <a:pt x="2806090" y="414038"/>
                  <a:pt x="2728699" y="187918"/>
                  <a:pt x="2597170" y="2943"/>
                </a:cubicBez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椭圆 3"/>
          <p:cNvSpPr/>
          <p:nvPr>
            <p:custDataLst>
              <p:tags r:id="rId3"/>
            </p:custDataLst>
          </p:nvPr>
        </p:nvSpPr>
        <p:spPr>
          <a:xfrm>
            <a:off x="2232094" y="1788243"/>
            <a:ext cx="500063" cy="500063"/>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 name="任意多边形: 形状 16"/>
          <p:cNvSpPr/>
          <p:nvPr>
            <p:custDataLst>
              <p:tags r:id="rId4"/>
            </p:custDataLst>
          </p:nvPr>
        </p:nvSpPr>
        <p:spPr>
          <a:xfrm>
            <a:off x="0" y="4067479"/>
            <a:ext cx="107292" cy="292288"/>
          </a:xfrm>
          <a:custGeom>
            <a:avLst/>
            <a:gdLst>
              <a:gd name="connsiteX0" fmla="*/ 0 w 107292"/>
              <a:gd name="connsiteY0" fmla="*/ 0 h 292288"/>
              <a:gd name="connsiteX1" fmla="*/ 12031 w 107292"/>
              <a:gd name="connsiteY1" fmla="*/ 2429 h 292288"/>
              <a:gd name="connsiteX2" fmla="*/ 107292 w 107292"/>
              <a:gd name="connsiteY2" fmla="*/ 146144 h 292288"/>
              <a:gd name="connsiteX3" fmla="*/ 12031 w 107292"/>
              <a:gd name="connsiteY3" fmla="*/ 289859 h 292288"/>
              <a:gd name="connsiteX4" fmla="*/ 0 w 107292"/>
              <a:gd name="connsiteY4" fmla="*/ 292288 h 29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92" h="292288">
                <a:moveTo>
                  <a:pt x="0" y="0"/>
                </a:moveTo>
                <a:lnTo>
                  <a:pt x="12031" y="2429"/>
                </a:lnTo>
                <a:cubicBezTo>
                  <a:pt x="68012" y="26107"/>
                  <a:pt x="107292" y="81538"/>
                  <a:pt x="107292" y="146144"/>
                </a:cubicBezTo>
                <a:cubicBezTo>
                  <a:pt x="107292" y="210750"/>
                  <a:pt x="68012" y="266181"/>
                  <a:pt x="12031" y="289859"/>
                </a:cubicBezTo>
                <a:lnTo>
                  <a:pt x="0" y="292288"/>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p:cNvSpPr/>
          <p:nvPr>
            <p:custDataLst>
              <p:tags r:id="rId5"/>
            </p:custDataLst>
          </p:nvPr>
        </p:nvSpPr>
        <p:spPr>
          <a:xfrm>
            <a:off x="0" y="4705350"/>
            <a:ext cx="853816" cy="967826"/>
          </a:xfrm>
          <a:custGeom>
            <a:avLst/>
            <a:gdLst>
              <a:gd name="connsiteX0" fmla="*/ 0 w 853816"/>
              <a:gd name="connsiteY0" fmla="*/ 0 h 967826"/>
              <a:gd name="connsiteX1" fmla="*/ 369903 w 853816"/>
              <a:gd name="connsiteY1" fmla="*/ 0 h 967826"/>
              <a:gd name="connsiteX2" fmla="*/ 853816 w 853816"/>
              <a:gd name="connsiteY2" fmla="*/ 483913 h 967826"/>
              <a:gd name="connsiteX3" fmla="*/ 369903 w 853816"/>
              <a:gd name="connsiteY3" fmla="*/ 967826 h 967826"/>
              <a:gd name="connsiteX4" fmla="*/ 0 w 853816"/>
              <a:gd name="connsiteY4" fmla="*/ 967826 h 96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816" h="967826">
                <a:moveTo>
                  <a:pt x="0" y="0"/>
                </a:moveTo>
                <a:lnTo>
                  <a:pt x="369903" y="0"/>
                </a:lnTo>
                <a:cubicBezTo>
                  <a:pt x="637161" y="0"/>
                  <a:pt x="853816" y="216655"/>
                  <a:pt x="853816" y="483913"/>
                </a:cubicBezTo>
                <a:cubicBezTo>
                  <a:pt x="853816" y="751171"/>
                  <a:pt x="637161" y="967826"/>
                  <a:pt x="369903" y="967826"/>
                </a:cubicBezTo>
                <a:lnTo>
                  <a:pt x="0" y="967826"/>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 name="矩形: 圆角 9"/>
          <p:cNvSpPr/>
          <p:nvPr>
            <p:custDataLst>
              <p:tags r:id="rId6"/>
            </p:custDataLst>
          </p:nvPr>
        </p:nvSpPr>
        <p:spPr>
          <a:xfrm>
            <a:off x="182012" y="2050182"/>
            <a:ext cx="550068" cy="176212"/>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custDataLst>
              <p:tags r:id="rId7"/>
            </p:custDataLst>
          </p:nvPr>
        </p:nvSpPr>
        <p:spPr>
          <a:xfrm>
            <a:off x="1828104" y="6107832"/>
            <a:ext cx="504000" cy="176212"/>
          </a:xfrm>
          <a:prstGeom prst="roundRect">
            <a:avLst>
              <a:gd name="adj" fmla="val 50000"/>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noChangeAspect="1"/>
          </p:cNvSpPr>
          <p:nvPr>
            <p:ph type="title" hasCustomPrompt="1"/>
            <p:custDataLst>
              <p:tags r:id="rId8"/>
            </p:custDataLst>
          </p:nvPr>
        </p:nvSpPr>
        <p:spPr>
          <a:xfrm>
            <a:off x="666000" y="2379600"/>
            <a:ext cx="2408400" cy="2408400"/>
          </a:xfrm>
          <a:prstGeom prst="ellipse">
            <a:avLst/>
          </a:prstGeom>
          <a:solidFill>
            <a:schemeClr val="tx1">
              <a:lumMod val="75000"/>
              <a:lumOff val="25000"/>
            </a:schemeClr>
          </a:solidFill>
          <a:effectLst>
            <a:outerShdw blurRad="228600" dist="38100" dir="5400000" sx="105000" sy="105000" algn="ctr" rotWithShape="0">
              <a:schemeClr val="tx1">
                <a:alpha val="15000"/>
              </a:schemeClr>
            </a:outerShdw>
          </a:effectLst>
        </p:spPr>
        <p:txBody>
          <a:bodyPr wrap="square" anchor="ctr">
            <a:normAutofit/>
          </a:bodyPr>
          <a:lstStyle>
            <a:lvl1pPr algn="ctr">
              <a:defRPr sz="5400">
                <a:solidFill>
                  <a:schemeClr val="bg1"/>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0"/>
            </p:custDataLst>
          </p:nvPr>
        </p:nvSpPr>
        <p:spPr/>
        <p:txBody>
          <a:bodyPr/>
          <a:lstStyle/>
          <a:p>
            <a:endParaRPr lang="zh-CN" altLang="en-US"/>
          </a:p>
        </p:txBody>
      </p:sp>
      <p:sp>
        <p:nvSpPr>
          <p:cNvPr id="9" name="灯片编号占位符 5"/>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椭圆 6"/>
          <p:cNvSpPr>
            <a:spLocks noChangeAspect="1"/>
          </p:cNvSpPr>
          <p:nvPr>
            <p:custDataLst>
              <p:tags r:id="rId2"/>
            </p:custDataLst>
          </p:nvPr>
        </p:nvSpPr>
        <p:spPr>
          <a:xfrm>
            <a:off x="9345449" y="4189419"/>
            <a:ext cx="1224000" cy="1224000"/>
          </a:xfrm>
          <a:prstGeom prst="ellipse">
            <a:avLst/>
          </a:prstGeom>
          <a:solidFill>
            <a:schemeClr val="tx1">
              <a:lumMod val="75000"/>
              <a:lumOff val="25000"/>
            </a:schemeClr>
          </a:solidFill>
          <a:ln>
            <a:noFill/>
          </a:ln>
          <a:effectLst>
            <a:outerShdw blurRad="177800" dist="38100" dir="5400000" sx="105000" sy="105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custDataLst>
              <p:tags r:id="rId3"/>
            </p:custDataLst>
          </p:nvPr>
        </p:nvSpPr>
        <p:spPr>
          <a:xfrm rot="16200000" flipV="1">
            <a:off x="10864169" y="5502560"/>
            <a:ext cx="576000" cy="576000"/>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任意多边形: 形状 15"/>
          <p:cNvSpPr/>
          <p:nvPr>
            <p:custDataLst>
              <p:tags r:id="rId4"/>
            </p:custDataLst>
          </p:nvPr>
        </p:nvSpPr>
        <p:spPr>
          <a:xfrm rot="16200000">
            <a:off x="3669665" y="-3668712"/>
            <a:ext cx="4853305" cy="12190730"/>
          </a:xfrm>
          <a:custGeom>
            <a:avLst/>
            <a:gdLst>
              <a:gd name="connsiteX0" fmla="*/ 4852643 w 4852643"/>
              <a:gd name="connsiteY0" fmla="*/ 0 h 12198491"/>
              <a:gd name="connsiteX1" fmla="*/ 4852643 w 4852643"/>
              <a:gd name="connsiteY1" fmla="*/ 12198491 h 12198491"/>
              <a:gd name="connsiteX2" fmla="*/ 2028721 w 4852643"/>
              <a:gd name="connsiteY2" fmla="*/ 12198491 h 12198491"/>
              <a:gd name="connsiteX3" fmla="*/ 2003449 w 4852643"/>
              <a:gd name="connsiteY3" fmla="*/ 12146030 h 12198491"/>
              <a:gd name="connsiteX4" fmla="*/ 805770 w 4852643"/>
              <a:gd name="connsiteY4" fmla="*/ 11433201 h 12198491"/>
              <a:gd name="connsiteX5" fmla="*/ 290492 w 4852643"/>
              <a:gd name="connsiteY5" fmla="*/ 11431611 h 12198491"/>
              <a:gd name="connsiteX6" fmla="*/ 51677 w 4852643"/>
              <a:gd name="connsiteY6" fmla="*/ 11304635 h 12198491"/>
              <a:gd name="connsiteX7" fmla="*/ 49471 w 4852643"/>
              <a:gd name="connsiteY7" fmla="*/ 11300570 h 12198491"/>
              <a:gd name="connsiteX8" fmla="*/ 49187 w 4852643"/>
              <a:gd name="connsiteY8" fmla="*/ 11300225 h 12198491"/>
              <a:gd name="connsiteX9" fmla="*/ 0 w 4852643"/>
              <a:gd name="connsiteY9" fmla="*/ 11139201 h 12198491"/>
              <a:gd name="connsiteX10" fmla="*/ 1 w 4852643"/>
              <a:gd name="connsiteY10" fmla="*/ 11139202 h 12198491"/>
              <a:gd name="connsiteX11" fmla="*/ 437293 w 4852643"/>
              <a:gd name="connsiteY11" fmla="*/ 10851201 h 12198491"/>
              <a:gd name="connsiteX12" fmla="*/ 3313866 w 4852643"/>
              <a:gd name="connsiteY12" fmla="*/ 10851732 h 12198491"/>
              <a:gd name="connsiteX13" fmla="*/ 3531750 w 4852643"/>
              <a:gd name="connsiteY13" fmla="*/ 10633848 h 12198491"/>
              <a:gd name="connsiteX14" fmla="*/ 3313866 w 4852643"/>
              <a:gd name="connsiteY14" fmla="*/ 10415964 h 12198491"/>
              <a:gd name="connsiteX15" fmla="*/ 1690009 w 4852643"/>
              <a:gd name="connsiteY15" fmla="*/ 10413582 h 12198491"/>
              <a:gd name="connsiteX16" fmla="*/ 1223284 w 4852643"/>
              <a:gd name="connsiteY16" fmla="*/ 9946857 h 12198491"/>
              <a:gd name="connsiteX17" fmla="*/ 1690009 w 4852643"/>
              <a:gd name="connsiteY17" fmla="*/ 9480132 h 12198491"/>
              <a:gd name="connsiteX18" fmla="*/ 1969454 w 4852643"/>
              <a:gd name="connsiteY18" fmla="*/ 9472077 h 12198491"/>
              <a:gd name="connsiteX19" fmla="*/ 2449415 w 4852643"/>
              <a:gd name="connsiteY19" fmla="*/ 8883184 h 12198491"/>
              <a:gd name="connsiteX20" fmla="*/ 1848310 w 4852643"/>
              <a:gd name="connsiteY20" fmla="*/ 8282079 h 12198491"/>
              <a:gd name="connsiteX21" fmla="*/ 1077339 w 4852643"/>
              <a:gd name="connsiteY21" fmla="*/ 8282079 h 12198491"/>
              <a:gd name="connsiteX22" fmla="*/ 845384 w 4852643"/>
              <a:gd name="connsiteY22" fmla="*/ 8239973 h 12198491"/>
              <a:gd name="connsiteX23" fmla="*/ 839168 w 4852643"/>
              <a:gd name="connsiteY23" fmla="*/ 8236599 h 12198491"/>
              <a:gd name="connsiteX24" fmla="*/ 828952 w 4852643"/>
              <a:gd name="connsiteY24" fmla="*/ 8233428 h 12198491"/>
              <a:gd name="connsiteX25" fmla="*/ 504145 w 4852643"/>
              <a:gd name="connsiteY25" fmla="*/ 7743407 h 12198491"/>
              <a:gd name="connsiteX26" fmla="*/ 504146 w 4852643"/>
              <a:gd name="connsiteY26" fmla="*/ 7743408 h 12198491"/>
              <a:gd name="connsiteX27" fmla="*/ 1035959 w 4852643"/>
              <a:gd name="connsiteY27" fmla="*/ 7211595 h 12198491"/>
              <a:gd name="connsiteX28" fmla="*/ 1042827 w 4852643"/>
              <a:gd name="connsiteY28" fmla="*/ 7211595 h 12198491"/>
              <a:gd name="connsiteX29" fmla="*/ 2490462 w 4852643"/>
              <a:gd name="connsiteY29" fmla="*/ 7212880 h 12198491"/>
              <a:gd name="connsiteX30" fmla="*/ 2490462 w 4852643"/>
              <a:gd name="connsiteY30" fmla="*/ 7209612 h 12198491"/>
              <a:gd name="connsiteX31" fmla="*/ 2501844 w 4852643"/>
              <a:gd name="connsiteY31" fmla="*/ 7209612 h 12198491"/>
              <a:gd name="connsiteX32" fmla="*/ 3607934 w 4852643"/>
              <a:gd name="connsiteY32" fmla="*/ 6103521 h 12198491"/>
              <a:gd name="connsiteX33" fmla="*/ 2501844 w 4852643"/>
              <a:gd name="connsiteY33" fmla="*/ 4997430 h 12198491"/>
              <a:gd name="connsiteX34" fmla="*/ 2248540 w 4852643"/>
              <a:gd name="connsiteY34" fmla="*/ 4997429 h 12198491"/>
              <a:gd name="connsiteX35" fmla="*/ 2163766 w 4852643"/>
              <a:gd name="connsiteY35" fmla="*/ 4988643 h 12198491"/>
              <a:gd name="connsiteX36" fmla="*/ 1765571 w 4852643"/>
              <a:gd name="connsiteY36" fmla="*/ 4486306 h 12198491"/>
              <a:gd name="connsiteX37" fmla="*/ 2264271 w 4852643"/>
              <a:gd name="connsiteY37" fmla="*/ 3973551 h 12198491"/>
              <a:gd name="connsiteX38" fmla="*/ 2635267 w 4852643"/>
              <a:gd name="connsiteY38" fmla="*/ 3969042 h 12198491"/>
              <a:gd name="connsiteX39" fmla="*/ 3931267 w 4852643"/>
              <a:gd name="connsiteY39" fmla="*/ 2636517 h 12198491"/>
              <a:gd name="connsiteX40" fmla="*/ 2767775 w 4852643"/>
              <a:gd name="connsiteY40" fmla="*/ 1310870 h 12198491"/>
              <a:gd name="connsiteX41" fmla="*/ 2298843 w 4852643"/>
              <a:gd name="connsiteY41" fmla="*/ 1312086 h 12198491"/>
              <a:gd name="connsiteX42" fmla="*/ 2030416 w 4852643"/>
              <a:gd name="connsiteY42" fmla="*/ 1043659 h 12198491"/>
              <a:gd name="connsiteX43" fmla="*/ 2298843 w 4852643"/>
              <a:gd name="connsiteY43" fmla="*/ 775231 h 12198491"/>
              <a:gd name="connsiteX44" fmla="*/ 2765655 w 4852643"/>
              <a:gd name="connsiteY44" fmla="*/ 775146 h 12198491"/>
              <a:gd name="connsiteX45" fmla="*/ 3605488 w 4852643"/>
              <a:gd name="connsiteY45" fmla="*/ 71371 h 12198491"/>
              <a:gd name="connsiteX46" fmla="*/ 3616082 w 4852643"/>
              <a:gd name="connsiteY46" fmla="*/ 0 h 1219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52643" h="12198491">
                <a:moveTo>
                  <a:pt x="4852643" y="0"/>
                </a:moveTo>
                <a:lnTo>
                  <a:pt x="4852643" y="12198491"/>
                </a:lnTo>
                <a:lnTo>
                  <a:pt x="2028721" y="12198491"/>
                </a:lnTo>
                <a:lnTo>
                  <a:pt x="2003449" y="12146030"/>
                </a:lnTo>
                <a:cubicBezTo>
                  <a:pt x="1772796" y="11721437"/>
                  <a:pt x="1322943" y="11433201"/>
                  <a:pt x="805770" y="11433201"/>
                </a:cubicBezTo>
                <a:lnTo>
                  <a:pt x="290492" y="11431611"/>
                </a:lnTo>
                <a:cubicBezTo>
                  <a:pt x="191080" y="11431611"/>
                  <a:pt x="103433" y="11381243"/>
                  <a:pt x="51677" y="11304635"/>
                </a:cubicBezTo>
                <a:lnTo>
                  <a:pt x="49471" y="11300570"/>
                </a:lnTo>
                <a:lnTo>
                  <a:pt x="49187" y="11300225"/>
                </a:lnTo>
                <a:cubicBezTo>
                  <a:pt x="18133" y="11254260"/>
                  <a:pt x="0" y="11198848"/>
                  <a:pt x="0" y="11139201"/>
                </a:cubicBezTo>
                <a:lnTo>
                  <a:pt x="1" y="11139202"/>
                </a:lnTo>
                <a:cubicBezTo>
                  <a:pt x="1" y="10980143"/>
                  <a:pt x="166267" y="10813879"/>
                  <a:pt x="437293" y="10851201"/>
                </a:cubicBezTo>
                <a:lnTo>
                  <a:pt x="3313866" y="10851732"/>
                </a:lnTo>
                <a:cubicBezTo>
                  <a:pt x="3434199" y="10851732"/>
                  <a:pt x="3531750" y="10754182"/>
                  <a:pt x="3531750" y="10633848"/>
                </a:cubicBezTo>
                <a:cubicBezTo>
                  <a:pt x="3531750" y="10513514"/>
                  <a:pt x="3434199" y="10415964"/>
                  <a:pt x="3313866" y="10415964"/>
                </a:cubicBezTo>
                <a:lnTo>
                  <a:pt x="1690009" y="10413582"/>
                </a:lnTo>
                <a:cubicBezTo>
                  <a:pt x="1432244" y="10413582"/>
                  <a:pt x="1223284" y="10204622"/>
                  <a:pt x="1223284" y="9946857"/>
                </a:cubicBezTo>
                <a:cubicBezTo>
                  <a:pt x="1223284" y="9689092"/>
                  <a:pt x="1432244" y="9480132"/>
                  <a:pt x="1690009" y="9480132"/>
                </a:cubicBezTo>
                <a:lnTo>
                  <a:pt x="1969454" y="9472077"/>
                </a:lnTo>
                <a:cubicBezTo>
                  <a:pt x="2243367" y="9416026"/>
                  <a:pt x="2449415" y="9173667"/>
                  <a:pt x="2449415" y="8883184"/>
                </a:cubicBezTo>
                <a:cubicBezTo>
                  <a:pt x="2449415" y="8551203"/>
                  <a:pt x="2180291" y="8282079"/>
                  <a:pt x="1848310" y="8282079"/>
                </a:cubicBezTo>
                <a:lnTo>
                  <a:pt x="1077339" y="8282079"/>
                </a:lnTo>
                <a:lnTo>
                  <a:pt x="845384" y="8239973"/>
                </a:lnTo>
                <a:lnTo>
                  <a:pt x="839168" y="8236599"/>
                </a:lnTo>
                <a:lnTo>
                  <a:pt x="828952" y="8233428"/>
                </a:lnTo>
                <a:cubicBezTo>
                  <a:pt x="638077" y="8152694"/>
                  <a:pt x="504145" y="7963691"/>
                  <a:pt x="504145" y="7743407"/>
                </a:cubicBezTo>
                <a:lnTo>
                  <a:pt x="504146" y="7743408"/>
                </a:lnTo>
                <a:cubicBezTo>
                  <a:pt x="504146" y="7449696"/>
                  <a:pt x="742247" y="7211595"/>
                  <a:pt x="1035959" y="7211595"/>
                </a:cubicBezTo>
                <a:lnTo>
                  <a:pt x="1042827" y="7211595"/>
                </a:lnTo>
                <a:cubicBezTo>
                  <a:pt x="1469388" y="7240014"/>
                  <a:pt x="2007917" y="7212451"/>
                  <a:pt x="2490462" y="7212880"/>
                </a:cubicBezTo>
                <a:lnTo>
                  <a:pt x="2490462" y="7209612"/>
                </a:lnTo>
                <a:lnTo>
                  <a:pt x="2501844" y="7209612"/>
                </a:lnTo>
                <a:cubicBezTo>
                  <a:pt x="3112720" y="7209612"/>
                  <a:pt x="3607934" y="6714398"/>
                  <a:pt x="3607934" y="6103521"/>
                </a:cubicBezTo>
                <a:cubicBezTo>
                  <a:pt x="3607934" y="5492644"/>
                  <a:pt x="3112720" y="4997430"/>
                  <a:pt x="2501844" y="4997430"/>
                </a:cubicBezTo>
                <a:lnTo>
                  <a:pt x="2248540" y="4997429"/>
                </a:lnTo>
                <a:lnTo>
                  <a:pt x="2163766" y="4988643"/>
                </a:lnTo>
                <a:cubicBezTo>
                  <a:pt x="1936517" y="4940830"/>
                  <a:pt x="1765571" y="4734093"/>
                  <a:pt x="1765571" y="4486306"/>
                </a:cubicBezTo>
                <a:cubicBezTo>
                  <a:pt x="1765571" y="4203119"/>
                  <a:pt x="1988847" y="3973551"/>
                  <a:pt x="2264271" y="3973551"/>
                </a:cubicBezTo>
                <a:lnTo>
                  <a:pt x="2635267" y="3969042"/>
                </a:lnTo>
                <a:cubicBezTo>
                  <a:pt x="3351029" y="3969042"/>
                  <a:pt x="3931267" y="3372450"/>
                  <a:pt x="3931267" y="2636517"/>
                </a:cubicBezTo>
                <a:cubicBezTo>
                  <a:pt x="3931267" y="1946579"/>
                  <a:pt x="3421291" y="1379109"/>
                  <a:pt x="2767775" y="1310870"/>
                </a:cubicBezTo>
                <a:lnTo>
                  <a:pt x="2298843" y="1312086"/>
                </a:lnTo>
                <a:cubicBezTo>
                  <a:pt x="2150595" y="1312086"/>
                  <a:pt x="2030416" y="1191907"/>
                  <a:pt x="2030416" y="1043659"/>
                </a:cubicBezTo>
                <a:cubicBezTo>
                  <a:pt x="2030416" y="895410"/>
                  <a:pt x="2150595" y="775231"/>
                  <a:pt x="2298843" y="775231"/>
                </a:cubicBezTo>
                <a:lnTo>
                  <a:pt x="2765655" y="775146"/>
                </a:lnTo>
                <a:cubicBezTo>
                  <a:pt x="3179920" y="775146"/>
                  <a:pt x="3525553" y="473014"/>
                  <a:pt x="3605488" y="71371"/>
                </a:cubicBezTo>
                <a:lnTo>
                  <a:pt x="3616082" y="0"/>
                </a:ln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椭圆 10"/>
          <p:cNvSpPr>
            <a:spLocks noChangeAspect="1"/>
          </p:cNvSpPr>
          <p:nvPr>
            <p:custDataLst>
              <p:tags r:id="rId5"/>
            </p:custDataLst>
          </p:nvPr>
        </p:nvSpPr>
        <p:spPr>
          <a:xfrm rot="16200000">
            <a:off x="752035" y="3194206"/>
            <a:ext cx="576000" cy="576000"/>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 1"/>
          <p:cNvSpPr>
            <a:spLocks noGrp="1"/>
          </p:cNvSpPr>
          <p:nvPr>
            <p:ph type="title"/>
            <p:custDataLst>
              <p:tags r:id="rId6"/>
            </p:custDataLst>
          </p:nvPr>
        </p:nvSpPr>
        <p:spPr>
          <a:xfrm>
            <a:off x="1897200" y="3646800"/>
            <a:ext cx="5824400" cy="2182500"/>
          </a:xfrm>
        </p:spPr>
        <p:txBody>
          <a:bodyPr wrap="square" anchor="t">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7"/>
            </p:custDataLst>
          </p:nvPr>
        </p:nvSpPr>
        <p:spPr>
          <a:xfrm>
            <a:off x="1897380" y="2552700"/>
            <a:ext cx="5824220" cy="925195"/>
          </a:xfrm>
        </p:spPr>
        <p:txBody>
          <a:bodyPr wrap="none" anchor="ctr">
            <a:normAutofit/>
          </a:bodyPr>
          <a:lstStyle>
            <a:lvl1pPr marL="0" indent="0" algn="l">
              <a:buNone/>
              <a:defRPr sz="5400" b="1">
                <a:solidFill>
                  <a:schemeClr val="tx1">
                    <a:alpha val="50000"/>
                  </a:schemeClr>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9"/>
            </p:custDataLst>
          </p:nvPr>
        </p:nvSpPr>
        <p:spPr/>
        <p:txBody>
          <a:bodyPr/>
          <a:lstStyle/>
          <a:p>
            <a:endParaRPr lang="zh-CN" altLang="en-US"/>
          </a:p>
        </p:txBody>
      </p:sp>
      <p:sp>
        <p:nvSpPr>
          <p:cNvPr id="6" name="灯片编号占位符 6"/>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21" name="任意多边形: 形状 20"/>
          <p:cNvSpPr/>
          <p:nvPr>
            <p:custDataLst>
              <p:tags r:id="rId2"/>
            </p:custDataLst>
          </p:nvPr>
        </p:nvSpPr>
        <p:spPr>
          <a:xfrm flipH="1">
            <a:off x="0" y="0"/>
            <a:ext cx="4418330" cy="6858000"/>
          </a:xfrm>
          <a:custGeom>
            <a:avLst/>
            <a:gdLst>
              <a:gd name="connsiteX0" fmla="*/ 4418481 w 4418481"/>
              <a:gd name="connsiteY0" fmla="*/ 0 h 6863893"/>
              <a:gd name="connsiteX1" fmla="*/ 2552450 w 4418481"/>
              <a:gd name="connsiteY1" fmla="*/ 0 h 6863893"/>
              <a:gd name="connsiteX2" fmla="*/ 2556805 w 4418481"/>
              <a:gd name="connsiteY2" fmla="*/ 43199 h 6863893"/>
              <a:gd name="connsiteX3" fmla="*/ 1699555 w 4418481"/>
              <a:gd name="connsiteY3" fmla="*/ 900449 h 6863893"/>
              <a:gd name="connsiteX4" fmla="*/ 989330 w 4418481"/>
              <a:gd name="connsiteY4" fmla="*/ 900449 h 6863893"/>
              <a:gd name="connsiteX5" fmla="*/ 870268 w 4418481"/>
              <a:gd name="connsiteY5" fmla="*/ 900449 h 6863893"/>
              <a:gd name="connsiteX6" fmla="*/ 613093 w 4418481"/>
              <a:gd name="connsiteY6" fmla="*/ 1157624 h 6863893"/>
              <a:gd name="connsiteX7" fmla="*/ 870268 w 4418481"/>
              <a:gd name="connsiteY7" fmla="*/ 1414798 h 6863893"/>
              <a:gd name="connsiteX8" fmla="*/ 1569188 w 4418481"/>
              <a:gd name="connsiteY8" fmla="*/ 1414798 h 6863893"/>
              <a:gd name="connsiteX9" fmla="*/ 1701675 w 4418481"/>
              <a:gd name="connsiteY9" fmla="*/ 1421488 h 6863893"/>
              <a:gd name="connsiteX10" fmla="*/ 2865167 w 4418481"/>
              <a:gd name="connsiteY10" fmla="*/ 2710798 h 6863893"/>
              <a:gd name="connsiteX11" fmla="*/ 1569167 w 4418481"/>
              <a:gd name="connsiteY11" fmla="*/ 4006797 h 6863893"/>
              <a:gd name="connsiteX12" fmla="*/ 532130 w 4418481"/>
              <a:gd name="connsiteY12" fmla="*/ 4006797 h 6863893"/>
              <a:gd name="connsiteX13" fmla="*/ 532130 w 4418481"/>
              <a:gd name="connsiteY13" fmla="*/ 4013218 h 6863893"/>
              <a:gd name="connsiteX14" fmla="*/ 495300 w 4418481"/>
              <a:gd name="connsiteY14" fmla="*/ 4013218 h 6863893"/>
              <a:gd name="connsiteX15" fmla="*/ 0 w 4418481"/>
              <a:gd name="connsiteY15" fmla="*/ 4508518 h 6863893"/>
              <a:gd name="connsiteX16" fmla="*/ 495300 w 4418481"/>
              <a:gd name="connsiteY16" fmla="*/ 5003818 h 6863893"/>
              <a:gd name="connsiteX17" fmla="*/ 1890917 w 4418481"/>
              <a:gd name="connsiteY17" fmla="*/ 5003818 h 6863893"/>
              <a:gd name="connsiteX18" fmla="*/ 1932423 w 4418481"/>
              <a:gd name="connsiteY18" fmla="*/ 5010153 h 6863893"/>
              <a:gd name="connsiteX19" fmla="*/ 2852255 w 4418481"/>
              <a:gd name="connsiteY19" fmla="*/ 6138748 h 6863893"/>
              <a:gd name="connsiteX20" fmla="*/ 2655511 w 4418481"/>
              <a:gd name="connsiteY20" fmla="*/ 6782842 h 6863893"/>
              <a:gd name="connsiteX21" fmla="*/ 2588638 w 4418481"/>
              <a:gd name="connsiteY21" fmla="*/ 6863893 h 6863893"/>
              <a:gd name="connsiteX22" fmla="*/ 4418481 w 4418481"/>
              <a:gd name="connsiteY22" fmla="*/ 6863893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18481" h="6863893">
                <a:moveTo>
                  <a:pt x="4418481" y="0"/>
                </a:moveTo>
                <a:lnTo>
                  <a:pt x="2552450" y="0"/>
                </a:lnTo>
                <a:lnTo>
                  <a:pt x="2556805" y="43199"/>
                </a:lnTo>
                <a:cubicBezTo>
                  <a:pt x="2556805" y="516645"/>
                  <a:pt x="2173001" y="900449"/>
                  <a:pt x="1699555" y="900449"/>
                </a:cubicBezTo>
                <a:lnTo>
                  <a:pt x="989330" y="900449"/>
                </a:lnTo>
                <a:lnTo>
                  <a:pt x="870268" y="900449"/>
                </a:lnTo>
                <a:cubicBezTo>
                  <a:pt x="728234" y="900449"/>
                  <a:pt x="613093" y="1015590"/>
                  <a:pt x="613093" y="1157624"/>
                </a:cubicBezTo>
                <a:cubicBezTo>
                  <a:pt x="613093" y="1299658"/>
                  <a:pt x="728234" y="1414798"/>
                  <a:pt x="870268" y="1414798"/>
                </a:cubicBezTo>
                <a:lnTo>
                  <a:pt x="1569188" y="1414798"/>
                </a:lnTo>
                <a:lnTo>
                  <a:pt x="1701675" y="1421488"/>
                </a:lnTo>
                <a:cubicBezTo>
                  <a:pt x="2355191" y="1487857"/>
                  <a:pt x="2865167" y="2039771"/>
                  <a:pt x="2865167" y="2710798"/>
                </a:cubicBezTo>
                <a:cubicBezTo>
                  <a:pt x="2865167" y="3426559"/>
                  <a:pt x="2284928" y="4006797"/>
                  <a:pt x="1569167" y="4006797"/>
                </a:cubicBezTo>
                <a:lnTo>
                  <a:pt x="532130" y="4006797"/>
                </a:lnTo>
                <a:lnTo>
                  <a:pt x="532130" y="4013218"/>
                </a:lnTo>
                <a:lnTo>
                  <a:pt x="495300" y="4013218"/>
                </a:lnTo>
                <a:cubicBezTo>
                  <a:pt x="221753" y="4013218"/>
                  <a:pt x="0" y="4234971"/>
                  <a:pt x="0" y="4508518"/>
                </a:cubicBezTo>
                <a:cubicBezTo>
                  <a:pt x="0" y="4782065"/>
                  <a:pt x="221753" y="5003818"/>
                  <a:pt x="495300" y="5003818"/>
                </a:cubicBezTo>
                <a:lnTo>
                  <a:pt x="1890917" y="5003818"/>
                </a:lnTo>
                <a:lnTo>
                  <a:pt x="1932423" y="5010153"/>
                </a:lnTo>
                <a:cubicBezTo>
                  <a:pt x="2457370" y="5117572"/>
                  <a:pt x="2852255" y="5582045"/>
                  <a:pt x="2852255" y="6138748"/>
                </a:cubicBezTo>
                <a:cubicBezTo>
                  <a:pt x="2852255" y="6377335"/>
                  <a:pt x="2779725" y="6598982"/>
                  <a:pt x="2655511" y="6782842"/>
                </a:cubicBezTo>
                <a:lnTo>
                  <a:pt x="2588638" y="6863893"/>
                </a:lnTo>
                <a:lnTo>
                  <a:pt x="4418481" y="6863893"/>
                </a:lnTo>
                <a:close/>
              </a:path>
            </a:pathLst>
          </a:cu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椭圆 7"/>
          <p:cNvSpPr/>
          <p:nvPr>
            <p:custDataLst>
              <p:tags r:id="rId3"/>
            </p:custDataLst>
          </p:nvPr>
        </p:nvSpPr>
        <p:spPr>
          <a:xfrm flipH="1">
            <a:off x="4272531" y="921544"/>
            <a:ext cx="500063" cy="500063"/>
          </a:xfrm>
          <a:prstGeom prst="ellipse">
            <a:avLst/>
          </a:prstGeom>
          <a:solidFill>
            <a:schemeClr val="accent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9" name="矩形: 圆角 8"/>
          <p:cNvSpPr/>
          <p:nvPr>
            <p:custDataLst>
              <p:tags r:id="rId4"/>
            </p:custDataLst>
          </p:nvPr>
        </p:nvSpPr>
        <p:spPr>
          <a:xfrm flipH="1">
            <a:off x="5138512" y="5143501"/>
            <a:ext cx="1197766" cy="311944"/>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p:custDataLst>
              <p:tags r:id="rId5"/>
            </p:custDataLst>
          </p:nvPr>
        </p:nvSpPr>
        <p:spPr>
          <a:xfrm flipH="1">
            <a:off x="6664115" y="6291262"/>
            <a:ext cx="2767013" cy="566738"/>
          </a:xfrm>
          <a:custGeom>
            <a:avLst/>
            <a:gdLst>
              <a:gd name="connsiteX0" fmla="*/ 2393310 w 2767013"/>
              <a:gd name="connsiteY0" fmla="*/ 0 h 566738"/>
              <a:gd name="connsiteX1" fmla="*/ 373703 w 2767013"/>
              <a:gd name="connsiteY1" fmla="*/ 0 h 566738"/>
              <a:gd name="connsiteX2" fmla="*/ 0 w 2767013"/>
              <a:gd name="connsiteY2" fmla="*/ 373703 h 566738"/>
              <a:gd name="connsiteX3" fmla="*/ 29368 w 2767013"/>
              <a:gd name="connsiteY3" fmla="*/ 519165 h 566738"/>
              <a:gd name="connsiteX4" fmla="*/ 55189 w 2767013"/>
              <a:gd name="connsiteY4" fmla="*/ 566738 h 566738"/>
              <a:gd name="connsiteX5" fmla="*/ 2711824 w 2767013"/>
              <a:gd name="connsiteY5" fmla="*/ 566738 h 566738"/>
              <a:gd name="connsiteX6" fmla="*/ 2737646 w 2767013"/>
              <a:gd name="connsiteY6" fmla="*/ 519165 h 566738"/>
              <a:gd name="connsiteX7" fmla="*/ 2767013 w 2767013"/>
              <a:gd name="connsiteY7" fmla="*/ 373703 h 566738"/>
              <a:gd name="connsiteX8" fmla="*/ 2393310 w 2767013"/>
              <a:gd name="connsiteY8" fmla="*/ 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7013" h="566738">
                <a:moveTo>
                  <a:pt x="2393310" y="0"/>
                </a:moveTo>
                <a:lnTo>
                  <a:pt x="373703" y="0"/>
                </a:lnTo>
                <a:cubicBezTo>
                  <a:pt x="167313" y="0"/>
                  <a:pt x="0" y="167313"/>
                  <a:pt x="0" y="373703"/>
                </a:cubicBezTo>
                <a:cubicBezTo>
                  <a:pt x="0" y="425301"/>
                  <a:pt x="10457" y="474456"/>
                  <a:pt x="29368" y="519165"/>
                </a:cubicBezTo>
                <a:lnTo>
                  <a:pt x="55189" y="566738"/>
                </a:lnTo>
                <a:lnTo>
                  <a:pt x="2711824" y="566738"/>
                </a:lnTo>
                <a:lnTo>
                  <a:pt x="2737646" y="519165"/>
                </a:lnTo>
                <a:cubicBezTo>
                  <a:pt x="2756556" y="474456"/>
                  <a:pt x="2767013" y="425301"/>
                  <a:pt x="2767013" y="373703"/>
                </a:cubicBezTo>
                <a:cubicBezTo>
                  <a:pt x="2767013" y="167313"/>
                  <a:pt x="2599700" y="0"/>
                  <a:pt x="2393310" y="0"/>
                </a:cubicBezTo>
                <a:close/>
              </a:path>
            </a:pathLst>
          </a:cu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2" name="矩形: 圆角 11"/>
          <p:cNvSpPr/>
          <p:nvPr>
            <p:custDataLst>
              <p:tags r:id="rId6"/>
            </p:custDataLst>
          </p:nvPr>
        </p:nvSpPr>
        <p:spPr>
          <a:xfrm flipH="1">
            <a:off x="10720638" y="1421607"/>
            <a:ext cx="550068" cy="176212"/>
          </a:xfrm>
          <a:prstGeom prst="roundRect">
            <a:avLst>
              <a:gd name="adj" fmla="val 50000"/>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7"/>
            </p:custDataLst>
          </p:nvPr>
        </p:nvSpPr>
        <p:spPr>
          <a:xfrm flipH="1">
            <a:off x="2105818" y="1925899"/>
            <a:ext cx="1580515" cy="1580515"/>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8"/>
            </p:custDataLst>
          </p:nvPr>
        </p:nvSpPr>
        <p:spPr>
          <a:xfrm>
            <a:off x="4363200" y="2322000"/>
            <a:ext cx="6904800" cy="1015200"/>
          </a:xfrm>
        </p:spPr>
        <p:txBody>
          <a:bodyPr wrap="square" anchor="b">
            <a:normAutofit/>
          </a:bodyPr>
          <a:lstStyle>
            <a:lvl1pPr algn="r">
              <a:lnSpc>
                <a:spcPct val="100000"/>
              </a:lnSpc>
              <a:defRPr sz="6000"/>
            </a:lvl1pPr>
          </a:lstStyle>
          <a:p>
            <a:r>
              <a:rPr lang="zh-CN" altLang="en-US" dirty="0"/>
              <a:t>单击编辑母版标题</a:t>
            </a:r>
            <a:endParaRPr lang="zh-CN" altLang="en-US" dirty="0"/>
          </a:p>
        </p:txBody>
      </p:sp>
      <p:sp>
        <p:nvSpPr>
          <p:cNvPr id="3" name="副标题 2"/>
          <p:cNvSpPr>
            <a:spLocks noGrp="1"/>
          </p:cNvSpPr>
          <p:nvPr>
            <p:ph type="subTitle" idx="1" hasCustomPrompt="1"/>
            <p:custDataLst>
              <p:tags r:id="rId9"/>
            </p:custDataLst>
          </p:nvPr>
        </p:nvSpPr>
        <p:spPr>
          <a:xfrm>
            <a:off x="4362450" y="3459480"/>
            <a:ext cx="6905625" cy="461010"/>
          </a:xfrm>
        </p:spPr>
        <p:txBody>
          <a:bodyPr wrap="square">
            <a:normAutofit/>
          </a:bodyPr>
          <a:lstStyle>
            <a:lvl1pPr marL="0" indent="0" algn="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3"/>
            </p:custDataLst>
          </p:nvPr>
        </p:nvSpPr>
        <p:spPr>
          <a:xfrm>
            <a:off x="9075600" y="4438800"/>
            <a:ext cx="2196000" cy="367200"/>
          </a:xfrm>
        </p:spPr>
        <p:txBody>
          <a:bodyPr wrap="square" anchor="ctr">
            <a:normAutofit/>
          </a:bodyPr>
          <a:lstStyle>
            <a:lvl1pPr marL="0" indent="0" algn="r">
              <a:lnSpc>
                <a:spcPct val="100000"/>
              </a:lnSpc>
              <a:buNone/>
              <a:defRPr sz="1800"/>
            </a:lvl1pPr>
          </a:lstStyle>
          <a:p>
            <a:pPr lvl="0"/>
            <a:r>
              <a:rPr lang="zh-CN" altLang="en-US" dirty="0"/>
              <a:t>署名</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1" Type="http://schemas.openxmlformats.org/officeDocument/2006/relationships/theme" Target="../theme/theme2.xml"/><Relationship Id="rId20" Type="http://schemas.openxmlformats.org/officeDocument/2006/relationships/image" Target="../media/image1.jpeg"/><Relationship Id="rId2" Type="http://schemas.openxmlformats.org/officeDocument/2006/relationships/slideLayout" Target="../slideLayouts/slideLayout13.xml"/><Relationship Id="rId19" Type="http://schemas.openxmlformats.org/officeDocument/2006/relationships/tags" Target="../tags/tag147.xml"/><Relationship Id="rId18" Type="http://schemas.openxmlformats.org/officeDocument/2006/relationships/tags" Target="../tags/tag146.xml"/><Relationship Id="rId17" Type="http://schemas.openxmlformats.org/officeDocument/2006/relationships/tags" Target="../tags/tag145.xml"/><Relationship Id="rId16" Type="http://schemas.openxmlformats.org/officeDocument/2006/relationships/tags" Target="../tags/tag144.xml"/><Relationship Id="rId15" Type="http://schemas.openxmlformats.org/officeDocument/2006/relationships/tags" Target="../tags/tag143.xml"/><Relationship Id="rId14" Type="http://schemas.openxmlformats.org/officeDocument/2006/relationships/tags" Target="../tags/tag142.xml"/><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任意多边形: 形状 13"/>
          <p:cNvSpPr/>
          <p:nvPr userDrawn="1">
            <p:custDataLst>
              <p:tags r:id="rId12"/>
            </p:custDataLst>
          </p:nvPr>
        </p:nvSpPr>
        <p:spPr>
          <a:xfrm>
            <a:off x="7868920" y="0"/>
            <a:ext cx="4321810" cy="6858000"/>
          </a:xfrm>
          <a:custGeom>
            <a:avLst/>
            <a:gdLst>
              <a:gd name="connsiteX0" fmla="*/ 2552450 w 4322051"/>
              <a:gd name="connsiteY0" fmla="*/ 0 h 6863893"/>
              <a:gd name="connsiteX1" fmla="*/ 4322051 w 4322051"/>
              <a:gd name="connsiteY1" fmla="*/ 0 h 6863893"/>
              <a:gd name="connsiteX2" fmla="*/ 4322051 w 4322051"/>
              <a:gd name="connsiteY2" fmla="*/ 6863893 h 6863893"/>
              <a:gd name="connsiteX3" fmla="*/ 2588638 w 4322051"/>
              <a:gd name="connsiteY3" fmla="*/ 6863893 h 6863893"/>
              <a:gd name="connsiteX4" fmla="*/ 2655512 w 4322051"/>
              <a:gd name="connsiteY4" fmla="*/ 6782842 h 6863893"/>
              <a:gd name="connsiteX5" fmla="*/ 2852255 w 4322051"/>
              <a:gd name="connsiteY5" fmla="*/ 6138748 h 6863893"/>
              <a:gd name="connsiteX6" fmla="*/ 1932423 w 4322051"/>
              <a:gd name="connsiteY6" fmla="*/ 5010153 h 6863893"/>
              <a:gd name="connsiteX7" fmla="*/ 1890917 w 4322051"/>
              <a:gd name="connsiteY7" fmla="*/ 5003818 h 6863893"/>
              <a:gd name="connsiteX8" fmla="*/ 495300 w 4322051"/>
              <a:gd name="connsiteY8" fmla="*/ 5003818 h 6863893"/>
              <a:gd name="connsiteX9" fmla="*/ 0 w 4322051"/>
              <a:gd name="connsiteY9" fmla="*/ 4508518 h 6863893"/>
              <a:gd name="connsiteX10" fmla="*/ 495300 w 4322051"/>
              <a:gd name="connsiteY10" fmla="*/ 4013218 h 6863893"/>
              <a:gd name="connsiteX11" fmla="*/ 532130 w 4322051"/>
              <a:gd name="connsiteY11" fmla="*/ 4013218 h 6863893"/>
              <a:gd name="connsiteX12" fmla="*/ 532130 w 4322051"/>
              <a:gd name="connsiteY12" fmla="*/ 4006797 h 6863893"/>
              <a:gd name="connsiteX13" fmla="*/ 1569167 w 4322051"/>
              <a:gd name="connsiteY13" fmla="*/ 4006797 h 6863893"/>
              <a:gd name="connsiteX14" fmla="*/ 2865167 w 4322051"/>
              <a:gd name="connsiteY14" fmla="*/ 2710798 h 6863893"/>
              <a:gd name="connsiteX15" fmla="*/ 1701675 w 4322051"/>
              <a:gd name="connsiteY15" fmla="*/ 1421488 h 6863893"/>
              <a:gd name="connsiteX16" fmla="*/ 1569188 w 4322051"/>
              <a:gd name="connsiteY16" fmla="*/ 1414799 h 6863893"/>
              <a:gd name="connsiteX17" fmla="*/ 870268 w 4322051"/>
              <a:gd name="connsiteY17" fmla="*/ 1414799 h 6863893"/>
              <a:gd name="connsiteX18" fmla="*/ 613093 w 4322051"/>
              <a:gd name="connsiteY18" fmla="*/ 1157624 h 6863893"/>
              <a:gd name="connsiteX19" fmla="*/ 870268 w 4322051"/>
              <a:gd name="connsiteY19" fmla="*/ 900448 h 6863893"/>
              <a:gd name="connsiteX20" fmla="*/ 989330 w 4322051"/>
              <a:gd name="connsiteY20" fmla="*/ 900448 h 6863893"/>
              <a:gd name="connsiteX21" fmla="*/ 1699555 w 4322051"/>
              <a:gd name="connsiteY21" fmla="*/ 900448 h 6863893"/>
              <a:gd name="connsiteX22" fmla="*/ 2556805 w 4322051"/>
              <a:gd name="connsiteY22" fmla="*/ 43199 h 68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22051" h="6863893">
                <a:moveTo>
                  <a:pt x="2552450" y="0"/>
                </a:moveTo>
                <a:lnTo>
                  <a:pt x="4322051" y="0"/>
                </a:lnTo>
                <a:lnTo>
                  <a:pt x="4322051" y="6863893"/>
                </a:lnTo>
                <a:lnTo>
                  <a:pt x="2588638" y="6863893"/>
                </a:lnTo>
                <a:lnTo>
                  <a:pt x="2655512" y="6782842"/>
                </a:lnTo>
                <a:cubicBezTo>
                  <a:pt x="2779725" y="6598982"/>
                  <a:pt x="2852255" y="6377335"/>
                  <a:pt x="2852255" y="6138748"/>
                </a:cubicBezTo>
                <a:cubicBezTo>
                  <a:pt x="2852255" y="5582045"/>
                  <a:pt x="2457370" y="5117572"/>
                  <a:pt x="1932423" y="5010153"/>
                </a:cubicBezTo>
                <a:lnTo>
                  <a:pt x="1890917" y="5003818"/>
                </a:lnTo>
                <a:lnTo>
                  <a:pt x="495300" y="5003818"/>
                </a:lnTo>
                <a:cubicBezTo>
                  <a:pt x="221753" y="5003818"/>
                  <a:pt x="0" y="4782065"/>
                  <a:pt x="0" y="4508518"/>
                </a:cubicBezTo>
                <a:cubicBezTo>
                  <a:pt x="0" y="4234971"/>
                  <a:pt x="221753" y="4013218"/>
                  <a:pt x="495300" y="4013218"/>
                </a:cubicBezTo>
                <a:lnTo>
                  <a:pt x="532130" y="4013218"/>
                </a:lnTo>
                <a:lnTo>
                  <a:pt x="532130" y="4006797"/>
                </a:lnTo>
                <a:lnTo>
                  <a:pt x="1569167" y="4006797"/>
                </a:lnTo>
                <a:cubicBezTo>
                  <a:pt x="2284928" y="4006797"/>
                  <a:pt x="2865167" y="3426558"/>
                  <a:pt x="2865167" y="2710798"/>
                </a:cubicBezTo>
                <a:cubicBezTo>
                  <a:pt x="2865167" y="2039771"/>
                  <a:pt x="2355191" y="1487857"/>
                  <a:pt x="1701675" y="1421488"/>
                </a:cubicBezTo>
                <a:lnTo>
                  <a:pt x="1569188" y="1414799"/>
                </a:lnTo>
                <a:lnTo>
                  <a:pt x="870268" y="1414799"/>
                </a:lnTo>
                <a:cubicBezTo>
                  <a:pt x="728234" y="1414799"/>
                  <a:pt x="613093" y="1299658"/>
                  <a:pt x="613093" y="1157624"/>
                </a:cubicBezTo>
                <a:cubicBezTo>
                  <a:pt x="613093" y="1015590"/>
                  <a:pt x="728234" y="900448"/>
                  <a:pt x="870268" y="900448"/>
                </a:cubicBezTo>
                <a:lnTo>
                  <a:pt x="989330" y="900448"/>
                </a:lnTo>
                <a:lnTo>
                  <a:pt x="1699555" y="900448"/>
                </a:lnTo>
                <a:cubicBezTo>
                  <a:pt x="2173001" y="900448"/>
                  <a:pt x="2556805" y="516645"/>
                  <a:pt x="2556805" y="43199"/>
                </a:cubicBezTo>
                <a:close/>
              </a:path>
            </a:pathLst>
          </a:custGeom>
          <a:solidFill>
            <a:schemeClr val="accent1">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椭圆 12"/>
          <p:cNvSpPr/>
          <p:nvPr userDrawn="1">
            <p:custDataLst>
              <p:tags r:id="rId13"/>
            </p:custDataLst>
          </p:nvPr>
        </p:nvSpPr>
        <p:spPr>
          <a:xfrm>
            <a:off x="8622576" y="1911385"/>
            <a:ext cx="1580515" cy="1580515"/>
          </a:xfrm>
          <a:prstGeom prst="ellipse">
            <a:avLst/>
          </a:prstGeom>
          <a:solidFill>
            <a:schemeClr val="tx1">
              <a:lumMod val="75000"/>
              <a:lumOff val="25000"/>
              <a:alpha val="5000"/>
            </a:schemeClr>
          </a:solidFill>
          <a:ln>
            <a:noFill/>
          </a:ln>
          <a:effectLst>
            <a:outerShdw blurRad="177800" dist="38100" dir="5400000" sx="105000" sy="105000" algn="t"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14"/>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6"/>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20"/>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48.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tags" Target="../tags/tag158.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0.xml"/><Relationship Id="rId1" Type="http://schemas.openxmlformats.org/officeDocument/2006/relationships/tags" Target="../tags/tag1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5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5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tags" Target="../tags/tag156.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766851" y="159385"/>
            <a:ext cx="2312754" cy="6418580"/>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pPr algn="l"/>
            <a:r>
              <a:rPr lang="en-US" altLang="zh-CN" b="1" dirty="0">
                <a:solidFill>
                  <a:srgbClr val="404040"/>
                </a:solidFill>
                <a:latin typeface="Inter"/>
              </a:rPr>
              <a:t>para4:</a:t>
            </a:r>
            <a:r>
              <a:rPr lang="zh-CN" altLang="en-US" b="0" i="0" u="none" strike="noStrike" dirty="0">
                <a:solidFill>
                  <a:srgbClr val="404040"/>
                </a:solidFill>
                <a:effectLst/>
                <a:latin typeface="DeepSeek-CJK-patch"/>
              </a:rPr>
              <a:t>专家强调血清检测的重要性，并提出加强兽医防护措施的建议。</a:t>
            </a:r>
            <a:endParaRPr lang="en-US" altLang="zh-CN" dirty="0">
              <a:solidFill>
                <a:srgbClr val="404040"/>
              </a:solidFill>
              <a:latin typeface="Inter"/>
            </a:endParaRPr>
          </a:p>
          <a:p>
            <a:pPr algn="l">
              <a:buFont typeface="+mj-lt"/>
              <a:buAutoNum type="arabicPeriod"/>
            </a:pPr>
            <a:endParaRPr lang="en-US" altLang="zh-CN" b="0" i="0" u="none" strike="noStrike" dirty="0">
              <a:solidFill>
                <a:srgbClr val="404040"/>
              </a:solidFill>
              <a:effectLst/>
              <a:latin typeface="Inter"/>
            </a:endParaRPr>
          </a:p>
          <a:p>
            <a:pPr algn="l">
              <a:buFont typeface="+mj-lt"/>
              <a:buAutoNum type="arabicPeriod"/>
            </a:pPr>
            <a:endParaRPr lang="zh-CN" altLang="en-US" b="0" i="0" u="none" strike="noStrike" dirty="0">
              <a:solidFill>
                <a:srgbClr val="404040"/>
              </a:solidFill>
              <a:effectLst/>
              <a:latin typeface="Inter"/>
            </a:endParaRPr>
          </a:p>
          <a:p>
            <a:pPr algn="l"/>
            <a:r>
              <a:rPr lang="en-US" altLang="zh-CN" b="1" i="0" u="none" strike="noStrike" dirty="0">
                <a:solidFill>
                  <a:srgbClr val="404040"/>
                </a:solidFill>
                <a:effectLst/>
                <a:latin typeface="Inter"/>
              </a:rPr>
              <a:t>para5</a:t>
            </a:r>
            <a:r>
              <a:rPr lang="en-US" altLang="zh-CN" b="0" i="0" u="none" strike="noStrike" dirty="0">
                <a:solidFill>
                  <a:srgbClr val="404040"/>
                </a:solidFill>
                <a:effectLst/>
                <a:latin typeface="Inter"/>
              </a:rPr>
              <a:t>:</a:t>
            </a:r>
            <a:r>
              <a:rPr lang="zh-CN" altLang="en-US" b="0" i="0" u="none" strike="noStrike" dirty="0">
                <a:solidFill>
                  <a:srgbClr val="404040"/>
                </a:solidFill>
                <a:effectLst/>
                <a:latin typeface="DeepSeek-CJK-patch"/>
              </a:rPr>
              <a:t>另一专家评价研究结果的双面性（疫情可能被低估但感染未广泛扩散）。</a:t>
            </a:r>
            <a:endParaRPr lang="en-US" altLang="zh-CN" b="0" i="0" u="none" strike="noStrike" dirty="0">
              <a:solidFill>
                <a:srgbClr val="404040"/>
              </a:solidFill>
              <a:effectLst/>
              <a:latin typeface="Inter"/>
            </a:endParaRPr>
          </a:p>
          <a:p>
            <a:pPr algn="l">
              <a:buFont typeface="+mj-lt"/>
              <a:buAutoNum type="arabicPeriod"/>
            </a:pPr>
            <a:endParaRPr lang="en-US" altLang="zh-CN" dirty="0">
              <a:solidFill>
                <a:srgbClr val="404040"/>
              </a:solidFill>
              <a:latin typeface="Inter"/>
            </a:endParaRPr>
          </a:p>
          <a:p>
            <a:pPr algn="l">
              <a:buFont typeface="+mj-lt"/>
              <a:buAutoNum type="arabicPeriod"/>
            </a:pPr>
            <a:endParaRPr lang="zh-CN" altLang="en-US" b="0" i="0" u="none" strike="noStrike" dirty="0">
              <a:solidFill>
                <a:srgbClr val="404040"/>
              </a:solidFill>
              <a:effectLst/>
              <a:latin typeface="Inter"/>
            </a:endParaRPr>
          </a:p>
          <a:p>
            <a:pPr algn="l"/>
            <a:r>
              <a:rPr lang="en-US" altLang="zh-CN" b="1" i="0" u="none" strike="noStrike" dirty="0">
                <a:solidFill>
                  <a:srgbClr val="404040"/>
                </a:solidFill>
                <a:effectLst/>
                <a:latin typeface="Inter"/>
              </a:rPr>
              <a:t>para6:</a:t>
            </a:r>
            <a:r>
              <a:rPr lang="zh-CN" altLang="en-US" b="0" i="0" u="none" strike="noStrike" dirty="0">
                <a:solidFill>
                  <a:srgbClr val="404040"/>
                </a:solidFill>
                <a:effectLst/>
                <a:latin typeface="DeepSeek-CJK-patch"/>
              </a:rPr>
              <a:t>科学家指出当前研究的局限性，呼吁后续跟进研究</a:t>
            </a:r>
            <a:r>
              <a:rPr lang="zh-CN" altLang="en-US" b="0" i="0" u="none" strike="noStrike" dirty="0">
                <a:solidFill>
                  <a:srgbClr val="404040"/>
                </a:solidFill>
                <a:effectLst/>
                <a:latin typeface="Inter"/>
              </a:rPr>
              <a:t>。</a:t>
            </a:r>
            <a:endParaRPr lang="zh-CN" altLang="en-US" b="0" i="0" u="none" strike="noStrike" dirty="0">
              <a:solidFill>
                <a:srgbClr val="404040"/>
              </a:solidFill>
              <a:effectLst/>
              <a:latin typeface="Inter"/>
            </a:endParaRPr>
          </a:p>
          <a:p>
            <a:br>
              <a:rPr lang="zh-CN" altLang="en-US" dirty="0"/>
            </a:br>
            <a:endParaRPr lang="zh-CN" altLang="en-US" b="1"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470672" y="556230"/>
            <a:ext cx="9163657" cy="3785652"/>
          </a:xfrm>
          <a:prstGeom prst="rect">
            <a:avLst/>
          </a:prstGeom>
          <a:noFill/>
        </p:spPr>
        <p:txBody>
          <a:bodyPr wrap="square">
            <a:spAutoFit/>
          </a:bodyPr>
          <a:lstStyle/>
          <a:p>
            <a:r>
              <a:rPr lang="en-US" altLang="zh-CN" sz="2000" dirty="0">
                <a:effectLst/>
                <a:latin typeface="Times New Roman" panose="02020603050405020304" charset="0"/>
                <a:ea typeface="宋体" panose="02010600030101010101" pitchFamily="2" charset="-122"/>
                <a:cs typeface="宋体" panose="02010600030101010101" pitchFamily="2" charset="-122"/>
              </a:rPr>
              <a:t>     “These surprising results indicate that serum surveillance (</a:t>
            </a:r>
            <a:r>
              <a:rPr lang="zh-CN" altLang="zh-CN" sz="2000" dirty="0">
                <a:effectLst/>
                <a:latin typeface="Times New Roman" panose="02020603050405020304" charset="0"/>
                <a:ea typeface="宋体" panose="02010600030101010101" pitchFamily="2" charset="-122"/>
                <a:cs typeface="Times New Roman" panose="02020603050405020304" charset="0"/>
              </a:rPr>
              <a:t>血清检测</a:t>
            </a:r>
            <a:r>
              <a:rPr lang="en-US" altLang="zh-CN" sz="2000" dirty="0">
                <a:effectLst/>
                <a:latin typeface="Times New Roman" panose="02020603050405020304" charset="0"/>
                <a:ea typeface="宋体" panose="02010600030101010101" pitchFamily="2" charset="-122"/>
                <a:cs typeface="宋体" panose="02010600030101010101" pitchFamily="2" charset="-122"/>
              </a:rPr>
              <a:t>) studies are important to inform risk of infections that are going unnoticed,” she said. “Vets are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on the front line</a:t>
            </a:r>
            <a:r>
              <a:rPr lang="en-US" altLang="zh-CN" sz="2000" dirty="0">
                <a:effectLst/>
                <a:latin typeface="Times New Roman" panose="02020603050405020304" charset="0"/>
                <a:ea typeface="宋体" panose="02010600030101010101" pitchFamily="2" charset="-122"/>
                <a:cs typeface="宋体" panose="02010600030101010101" pitchFamily="2" charset="-122"/>
              </a:rPr>
              <a:t> of the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outbreak,</a:t>
            </a:r>
            <a:r>
              <a:rPr lang="en-US" altLang="zh-CN" sz="2000" dirty="0">
                <a:effectLst/>
                <a:latin typeface="Times New Roman" panose="02020603050405020304" charset="0"/>
                <a:ea typeface="宋体" panose="02010600030101010101" pitchFamily="2" charset="-122"/>
                <a:cs typeface="宋体" panose="02010600030101010101" pitchFamily="2" charset="-122"/>
              </a:rPr>
              <a:t> and increased biosafety practices like respiratory and eye protection should reduce their exposure risk.”</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Jennifer Nuzzo, director of the Pandemic Center at Brown University, described the study as “good and bad news study.” “On the one hand, we see concerning evidence that there may be more H5N1 outbreaks on farms than being reported,” she said. “On the other hand, I’m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reassured </a:t>
            </a:r>
            <a:r>
              <a:rPr lang="en-US" altLang="zh-CN" sz="2000" dirty="0">
                <a:effectLst/>
                <a:latin typeface="Times New Roman" panose="02020603050405020304" charset="0"/>
                <a:ea typeface="宋体" panose="02010600030101010101" pitchFamily="2" charset="-122"/>
                <a:cs typeface="宋体" panose="02010600030101010101" pitchFamily="2" charset="-122"/>
              </a:rPr>
              <a:t>that there isn’t evidence that infections among vets have been widespread.”</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However, John </a:t>
            </a:r>
            <a:r>
              <a:rPr lang="en-US" altLang="zh-CN" sz="2000" dirty="0" err="1">
                <a:effectLst/>
                <a:latin typeface="Times New Roman" panose="02020603050405020304" charset="0"/>
                <a:ea typeface="宋体" panose="02010600030101010101" pitchFamily="2" charset="-122"/>
                <a:cs typeface="宋体" panose="02010600030101010101" pitchFamily="2" charset="-122"/>
              </a:rPr>
              <a:t>Korslund</a:t>
            </a:r>
            <a:r>
              <a:rPr lang="en-US" altLang="zh-CN" sz="2000" dirty="0">
                <a:effectLst/>
                <a:latin typeface="Times New Roman" panose="02020603050405020304" charset="0"/>
                <a:ea typeface="宋体" panose="02010600030101010101" pitchFamily="2" charset="-122"/>
                <a:cs typeface="宋体" panose="02010600030101010101" pitchFamily="2" charset="-122"/>
              </a:rPr>
              <a:t>, a U.S. Department of Agriculture scientist, said that finding H5N1 antibodies in the blood of vets was an “interesting </a:t>
            </a:r>
            <a:r>
              <a:rPr lang="en-US" altLang="zh-CN" sz="2000" b="1" dirty="0">
                <a:solidFill>
                  <a:srgbClr val="7030A0"/>
                </a:solidFill>
                <a:effectLst/>
                <a:latin typeface="Times New Roman" panose="02020603050405020304" charset="0"/>
                <a:ea typeface="宋体" panose="02010600030101010101" pitchFamily="2" charset="-122"/>
                <a:cs typeface="宋体" panose="02010600030101010101" pitchFamily="2" charset="-122"/>
              </a:rPr>
              <a:t>but </a:t>
            </a:r>
            <a:r>
              <a:rPr lang="en-US" altLang="zh-CN" sz="2000" dirty="0">
                <a:effectLst/>
                <a:latin typeface="Times New Roman" panose="02020603050405020304" charset="0"/>
                <a:ea typeface="宋体" panose="02010600030101010101" pitchFamily="2" charset="-122"/>
                <a:cs typeface="宋体" panose="02010600030101010101" pitchFamily="2" charset="-122"/>
              </a:rPr>
              <a:t>very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imprecise </a:t>
            </a:r>
            <a:r>
              <a:rPr lang="en-US" altLang="zh-CN" sz="2000" dirty="0">
                <a:effectLst/>
                <a:latin typeface="Times New Roman" panose="02020603050405020304" charset="0"/>
                <a:ea typeface="宋体" panose="02010600030101010101" pitchFamily="2" charset="-122"/>
                <a:cs typeface="宋体" panose="02010600030101010101" pitchFamily="2" charset="-122"/>
              </a:rPr>
              <a:t>way to measure state cattle incidence, so we need follow-up study.”</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3048000" y="3247647"/>
            <a:ext cx="6096000" cy="369332"/>
          </a:xfrm>
          <a:prstGeom prst="rect">
            <a:avLst/>
          </a:prstGeom>
          <a:noFill/>
        </p:spPr>
        <p:txBody>
          <a:bodyPr wrap="square">
            <a:spAutoFit/>
          </a:bodyPr>
          <a:lstStyle/>
          <a:p>
            <a:pPr algn="l"/>
            <a:endParaRPr lang="en-US" altLang="zh-CN" dirty="0">
              <a:solidFill>
                <a:srgbClr val="404040"/>
              </a:solidFill>
              <a:latin typeface="Inter"/>
            </a:endParaRPr>
          </a:p>
        </p:txBody>
      </p:sp>
      <p:sp>
        <p:nvSpPr>
          <p:cNvPr id="13" name="文本框 12"/>
          <p:cNvSpPr txBox="1"/>
          <p:nvPr/>
        </p:nvSpPr>
        <p:spPr>
          <a:xfrm>
            <a:off x="3048000" y="3247647"/>
            <a:ext cx="6096000" cy="369332"/>
          </a:xfrm>
          <a:prstGeom prst="rect">
            <a:avLst/>
          </a:prstGeom>
          <a:noFill/>
        </p:spPr>
        <p:txBody>
          <a:bodyPr wrap="square">
            <a:spAutoFit/>
          </a:bodyPr>
          <a:lstStyle/>
          <a:p>
            <a:pPr algn="l"/>
            <a:endParaRPr lang="en-US" altLang="zh-CN" dirty="0">
              <a:solidFill>
                <a:srgbClr val="404040"/>
              </a:solidFill>
              <a:latin typeface="Inter"/>
            </a:endParaRPr>
          </a:p>
        </p:txBody>
      </p:sp>
      <p:sp>
        <p:nvSpPr>
          <p:cNvPr id="3" name="文本框 2"/>
          <p:cNvSpPr txBox="1"/>
          <p:nvPr/>
        </p:nvSpPr>
        <p:spPr>
          <a:xfrm>
            <a:off x="662077" y="4909668"/>
            <a:ext cx="8439341" cy="1631216"/>
          </a:xfrm>
          <a:prstGeom prst="rect">
            <a:avLst/>
          </a:prstGeom>
          <a:solidFill>
            <a:schemeClr val="accent3">
              <a:lumMod val="40000"/>
              <a:lumOff val="60000"/>
            </a:schemeClr>
          </a:solidFill>
        </p:spPr>
        <p:txBody>
          <a:bodyPr wrap="square">
            <a:spAutoFit/>
          </a:bodyPr>
          <a:lstStyle/>
          <a:p>
            <a:pPr lvl="0">
              <a:tabLst>
                <a:tab pos="457200" algn="l"/>
              </a:tabLst>
            </a:pPr>
            <a:r>
              <a:rPr lang="en-US" altLang="zh-CN" sz="2000" kern="100" dirty="0">
                <a:solidFill>
                  <a:srgbClr val="000000"/>
                </a:solidFill>
                <a:effectLst/>
                <a:latin typeface="Times New Roman" panose="02020603050405020304" charset="0"/>
                <a:ea typeface="宋体" panose="02010600030101010101" pitchFamily="2" charset="-122"/>
                <a:cs typeface="Times New Roman" panose="02020603050405020304" charset="0"/>
              </a:rPr>
              <a:t>31. </a:t>
            </a:r>
            <a:r>
              <a:rPr lang="en-US" altLang="zh-CN" sz="2000" dirty="0">
                <a:effectLst/>
                <a:latin typeface="Times New Roman" panose="02020603050405020304" charset="0"/>
                <a:ea typeface="宋体" panose="02010600030101010101" pitchFamily="2" charset="-122"/>
                <a:cs typeface="宋体" panose="02010600030101010101" pitchFamily="2" charset="-122"/>
              </a:rPr>
              <a:t>What aspect should be improved in the follow-up study?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2000" dirty="0">
                <a:effectLst/>
                <a:latin typeface="Times New Roman" panose="02020603050405020304" charset="0"/>
                <a:ea typeface="宋体" panose="02010600030101010101" pitchFamily="2" charset="-122"/>
                <a:cs typeface="宋体" panose="02010600030101010101" pitchFamily="2" charset="-122"/>
              </a:rPr>
              <a:t>A. The size of the tested group.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2000" dirty="0">
                <a:effectLst/>
                <a:latin typeface="Times New Roman" panose="02020603050405020304" charset="0"/>
                <a:ea typeface="宋体" panose="02010600030101010101" pitchFamily="2" charset="-122"/>
                <a:cs typeface="宋体" panose="02010600030101010101" pitchFamily="2" charset="-122"/>
              </a:rPr>
              <a:t>B. The individual samples.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2000" dirty="0">
                <a:effectLst/>
                <a:latin typeface="Times New Roman" panose="02020603050405020304" charset="0"/>
                <a:ea typeface="宋体" panose="02010600030101010101" pitchFamily="2" charset="-122"/>
                <a:cs typeface="宋体" panose="02010600030101010101" pitchFamily="2" charset="-122"/>
              </a:rPr>
              <a:t>C. The data analysis procedure.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2000" dirty="0">
                <a:effectLst/>
                <a:latin typeface="Times New Roman" panose="02020603050405020304" charset="0"/>
                <a:ea typeface="宋体" panose="02010600030101010101" pitchFamily="2" charset="-122"/>
                <a:cs typeface="宋体" panose="02010600030101010101" pitchFamily="2" charset="-122"/>
              </a:rPr>
              <a:t>D. The measuring method.</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5" name="五角星 4"/>
          <p:cNvSpPr/>
          <p:nvPr/>
        </p:nvSpPr>
        <p:spPr>
          <a:xfrm>
            <a:off x="1160151" y="6156114"/>
            <a:ext cx="304800" cy="291311"/>
          </a:xfrm>
          <a:prstGeom prst="star5">
            <a:avLst/>
          </a:prstGeom>
          <a:solidFill>
            <a:srgbClr val="DCE9FA"/>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圆角矩形 1"/>
          <p:cNvSpPr/>
          <p:nvPr/>
        </p:nvSpPr>
        <p:spPr>
          <a:xfrm>
            <a:off x="7146388" y="3616979"/>
            <a:ext cx="1997612" cy="353319"/>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p:cNvSpPr/>
          <p:nvPr/>
        </p:nvSpPr>
        <p:spPr>
          <a:xfrm>
            <a:off x="465765" y="3970298"/>
            <a:ext cx="3881151" cy="369332"/>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圆角矩形 11"/>
          <p:cNvSpPr/>
          <p:nvPr/>
        </p:nvSpPr>
        <p:spPr>
          <a:xfrm>
            <a:off x="1963024" y="6213788"/>
            <a:ext cx="2018133" cy="291311"/>
          </a:xfrm>
          <a:prstGeom prst="round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6" name="直线箭头连接符 15"/>
          <p:cNvCxnSpPr/>
          <p:nvPr/>
        </p:nvCxnSpPr>
        <p:spPr>
          <a:xfrm>
            <a:off x="1027629" y="4339630"/>
            <a:ext cx="2020371" cy="18383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7810" y="0"/>
            <a:ext cx="10800000" cy="720000"/>
          </a:xfrm>
        </p:spPr>
        <p:txBody>
          <a:bodyPr/>
          <a:lstStyle/>
          <a:p>
            <a:r>
              <a:rPr kumimoji="1" lang="en-US" altLang="zh-CN" dirty="0">
                <a:latin typeface="Times New Roman" panose="02020603050405020304" charset="0"/>
                <a:ea typeface="宋体" panose="02010600030101010101" pitchFamily="2" charset="-122"/>
                <a:cs typeface="Times New Roman" panose="02020603050405020304" charset="0"/>
              </a:rPr>
              <a:t>Language bank</a:t>
            </a:r>
            <a:endParaRPr kumimoji="1" lang="zh-CN" altLang="en-US" dirty="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480521" y="1963867"/>
            <a:ext cx="11230957" cy="5324535"/>
          </a:xfrm>
          <a:prstGeom prst="rect">
            <a:avLst/>
          </a:prstGeom>
          <a:noFill/>
        </p:spPr>
        <p:txBody>
          <a:bodyPr wrap="square">
            <a:spAutoFit/>
          </a:bodyPr>
          <a:lstStyle/>
          <a:p>
            <a:r>
              <a:rPr lang="en-US" altLang="zh-CN" sz="2000" b="1" i="0" u="none" strike="noStrike" dirty="0">
                <a:solidFill>
                  <a:srgbClr val="404040"/>
                </a:solidFill>
                <a:effectLst/>
                <a:latin typeface="Times New Roman" panose="02020603050405020304" charset="0"/>
                <a:cs typeface="Times New Roman" panose="02020603050405020304" charset="0"/>
              </a:rPr>
              <a:t>1.</a:t>
            </a:r>
            <a:r>
              <a:rPr lang="zh-CN" altLang="en-US" sz="2000" b="1" i="0" u="none" strike="noStrike" dirty="0">
                <a:solidFill>
                  <a:srgbClr val="404040"/>
                </a:solidFill>
                <a:effectLst/>
                <a:latin typeface="Times New Roman" panose="02020603050405020304" charset="0"/>
                <a:cs typeface="Times New Roman" panose="02020603050405020304" charset="0"/>
              </a:rPr>
              <a:t> </a:t>
            </a:r>
            <a:r>
              <a:rPr lang="en-GB" altLang="zh-CN" sz="2000" i="0" u="none" strike="noStrike" dirty="0">
                <a:solidFill>
                  <a:srgbClr val="404040"/>
                </a:solidFill>
                <a:effectLst/>
                <a:latin typeface="Times New Roman" panose="02020603050405020304" charset="0"/>
                <a:cs typeface="Times New Roman" panose="02020603050405020304" charset="0"/>
              </a:rPr>
              <a:t>Seema Lakdawala, a virologist at Emory University in Atlanta, who was not involved in the research, said she was surprised that only 2% of the vets surveyed tested positive for the antibodies, considering another CDC study showed that 17% of dairy workers sampled had been infected.</a:t>
            </a:r>
            <a:endParaRPr lang="en-GB" altLang="zh-CN" sz="2000" i="0" u="none" strike="noStrike" dirty="0">
              <a:solidFill>
                <a:srgbClr val="404040"/>
              </a:solidFill>
              <a:effectLst/>
              <a:latin typeface="Times New Roman" panose="02020603050405020304" charset="0"/>
              <a:cs typeface="Times New Roman" panose="02020603050405020304" charset="0"/>
            </a:endParaRPr>
          </a:p>
          <a:p>
            <a:pPr algn="l">
              <a:buFont typeface="Arial" panose="020B0604020202020204" pitchFamily="34" charset="0"/>
              <a:buChar char="•"/>
            </a:pPr>
            <a:r>
              <a:rPr lang="zh-CN" altLang="en-US" sz="2000" b="1"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主句</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Seema Lakdawala... said..."</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含同位语 </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 virologist...</a:t>
            </a:r>
            <a:r>
              <a:rPr lang="en-GB" altLang="zh-CN"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 </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和定语从句 </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who was...</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b="1"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宾语从句</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she was surprised that..."</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b="1"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原因状语</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considering..."</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引导对比数据，含宾语从句 </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showed that...</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endParaRPr lang="en-US" altLang="zh-CN"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endParaRPr>
          </a:p>
          <a:p>
            <a:pPr algn="l"/>
            <a:r>
              <a:rPr lang="zh-CN" altLang="en-US" sz="2000" b="0" i="0" u="none" strike="noStrike" dirty="0">
                <a:solidFill>
                  <a:srgbClr val="404040"/>
                </a:solidFill>
                <a:effectLst/>
                <a:latin typeface="宋体" panose="02010600030101010101" pitchFamily="2" charset="-122"/>
                <a:ea typeface="宋体" panose="02010600030101010101" pitchFamily="2" charset="-122"/>
              </a:rPr>
              <a:t>未参与此项研究的亚特兰大埃默里大学病毒学家</a:t>
            </a:r>
            <a:r>
              <a:rPr lang="en-GB" altLang="zh-CN" sz="2000" i="0" u="none" strike="noStrike" dirty="0">
                <a:solidFill>
                  <a:srgbClr val="404040"/>
                </a:solidFill>
                <a:effectLst/>
                <a:latin typeface="Times New Roman" panose="02020603050405020304" charset="0"/>
                <a:cs typeface="Times New Roman" panose="02020603050405020304" charset="0"/>
              </a:rPr>
              <a:t>Seema Lakdawala</a:t>
            </a:r>
            <a:r>
              <a:rPr lang="zh-CN" altLang="en-US" sz="2000" b="0" i="0" u="none" strike="noStrike" dirty="0">
                <a:solidFill>
                  <a:srgbClr val="404040"/>
                </a:solidFill>
                <a:effectLst/>
                <a:latin typeface="宋体" panose="02010600030101010101" pitchFamily="2" charset="-122"/>
                <a:ea typeface="宋体" panose="02010600030101010101" pitchFamily="2" charset="-122"/>
              </a:rPr>
              <a:t>表示，考虑到另一项</a:t>
            </a:r>
            <a:r>
              <a:rPr lang="en-GB" altLang="zh-CN" sz="2000" b="0" i="0" u="none" strike="noStrike" dirty="0">
                <a:solidFill>
                  <a:srgbClr val="404040"/>
                </a:solidFill>
                <a:effectLst/>
                <a:latin typeface="宋体" panose="02010600030101010101" pitchFamily="2" charset="-122"/>
                <a:ea typeface="宋体" panose="02010600030101010101" pitchFamily="2" charset="-122"/>
              </a:rPr>
              <a:t>CDC</a:t>
            </a:r>
            <a:r>
              <a:rPr lang="zh-CN" altLang="en-US" sz="2000" b="0" i="0" u="none" strike="noStrike" dirty="0">
                <a:solidFill>
                  <a:srgbClr val="404040"/>
                </a:solidFill>
                <a:effectLst/>
                <a:latin typeface="宋体" panose="02010600030101010101" pitchFamily="2" charset="-122"/>
                <a:ea typeface="宋体" panose="02010600030101010101" pitchFamily="2" charset="-122"/>
              </a:rPr>
              <a:t>研究显示</a:t>
            </a:r>
            <a:r>
              <a:rPr lang="en-US" altLang="zh-CN" sz="2000" b="0" i="0" u="none" strike="noStrike" dirty="0">
                <a:solidFill>
                  <a:srgbClr val="404040"/>
                </a:solidFill>
                <a:effectLst/>
                <a:latin typeface="宋体" panose="02010600030101010101" pitchFamily="2" charset="-122"/>
                <a:ea typeface="宋体" panose="02010600030101010101" pitchFamily="2" charset="-122"/>
              </a:rPr>
              <a:t>17%</a:t>
            </a:r>
            <a:r>
              <a:rPr lang="zh-CN" altLang="en-US" sz="2000" b="0" i="0" u="none" strike="noStrike" dirty="0">
                <a:solidFill>
                  <a:srgbClr val="404040"/>
                </a:solidFill>
                <a:effectLst/>
                <a:latin typeface="宋体" panose="02010600030101010101" pitchFamily="2" charset="-122"/>
                <a:ea typeface="宋体" panose="02010600030101010101" pitchFamily="2" charset="-122"/>
              </a:rPr>
              <a:t>的抽样奶农被感染，仅有</a:t>
            </a:r>
            <a:r>
              <a:rPr lang="en-US" altLang="zh-CN" sz="2000" b="0" i="0" u="none" strike="noStrike" dirty="0">
                <a:solidFill>
                  <a:srgbClr val="404040"/>
                </a:solidFill>
                <a:effectLst/>
                <a:latin typeface="宋体" panose="02010600030101010101" pitchFamily="2" charset="-122"/>
                <a:ea typeface="宋体" panose="02010600030101010101" pitchFamily="2" charset="-122"/>
              </a:rPr>
              <a:t>2%</a:t>
            </a:r>
            <a:r>
              <a:rPr lang="zh-CN" altLang="en-US" sz="2000" b="0" i="0" u="none" strike="noStrike" dirty="0">
                <a:solidFill>
                  <a:srgbClr val="404040"/>
                </a:solidFill>
                <a:effectLst/>
                <a:latin typeface="宋体" panose="02010600030101010101" pitchFamily="2" charset="-122"/>
                <a:ea typeface="宋体" panose="02010600030101010101" pitchFamily="2" charset="-122"/>
              </a:rPr>
              <a:t>的受调查兽医抗体检测呈阳性让她感到惊讶。</a:t>
            </a:r>
            <a:endParaRPr lang="en-US" altLang="zh-CN" sz="2000" b="0" i="0" u="none" strike="noStrike" dirty="0">
              <a:solidFill>
                <a:srgbClr val="404040"/>
              </a:solidFill>
              <a:effectLst/>
              <a:latin typeface="宋体" panose="02010600030101010101" pitchFamily="2" charset="-122"/>
              <a:ea typeface="宋体" panose="02010600030101010101" pitchFamily="2" charset="-122"/>
            </a:endParaRPr>
          </a:p>
          <a:p>
            <a:endParaRPr lang="en-US" altLang="zh-CN" sz="2000" b="1" dirty="0">
              <a:solidFill>
                <a:srgbClr val="404040"/>
              </a:solidFill>
              <a:latin typeface="Times New Roman" panose="02020603050405020304" charset="0"/>
              <a:ea typeface="宋体" panose="02010600030101010101" pitchFamily="2" charset="-122"/>
              <a:cs typeface="Times New Roman" panose="02020603050405020304" charset="0"/>
            </a:endParaRPr>
          </a:p>
          <a:p>
            <a:r>
              <a:rPr lang="en-US" altLang="zh-CN" sz="2000" b="1" dirty="0">
                <a:solidFill>
                  <a:srgbClr val="404040"/>
                </a:solidFill>
                <a:latin typeface="Times New Roman" panose="02020603050405020304" charset="0"/>
                <a:ea typeface="宋体" panose="02010600030101010101" pitchFamily="2" charset="-122"/>
                <a:cs typeface="Times New Roman" panose="02020603050405020304" charset="0"/>
              </a:rPr>
              <a:t>2.</a:t>
            </a:r>
            <a:r>
              <a:rPr lang="zh-CN" altLang="en-US" sz="2000" b="1" dirty="0">
                <a:solidFill>
                  <a:srgbClr val="404040"/>
                </a:solidFill>
                <a:latin typeface="Times New Roman" panose="02020603050405020304" charset="0"/>
                <a:ea typeface="宋体" panose="02010600030101010101" pitchFamily="2" charset="-122"/>
                <a:cs typeface="Times New Roman" panose="02020603050405020304" charset="0"/>
              </a:rPr>
              <a:t> </a:t>
            </a:r>
            <a:r>
              <a:rPr lang="en-GB" altLang="zh-CN" sz="2000" i="0" u="none" strike="noStrike" dirty="0">
                <a:solidFill>
                  <a:srgbClr val="404040"/>
                </a:solidFill>
                <a:effectLst/>
                <a:latin typeface="Times New Roman" panose="02020603050405020304" charset="0"/>
                <a:cs typeface="Times New Roman" panose="02020603050405020304" charset="0"/>
              </a:rPr>
              <a:t>John </a:t>
            </a:r>
            <a:r>
              <a:rPr lang="en-GB" altLang="zh-CN" sz="2000" i="0" u="none" strike="noStrike" dirty="0" err="1">
                <a:solidFill>
                  <a:srgbClr val="404040"/>
                </a:solidFill>
                <a:effectLst/>
                <a:latin typeface="Times New Roman" panose="02020603050405020304" charset="0"/>
                <a:cs typeface="Times New Roman" panose="02020603050405020304" charset="0"/>
              </a:rPr>
              <a:t>Korslund</a:t>
            </a:r>
            <a:r>
              <a:rPr lang="en-GB" altLang="zh-CN" sz="2000" i="0" u="none" strike="noStrike" dirty="0">
                <a:solidFill>
                  <a:srgbClr val="404040"/>
                </a:solidFill>
                <a:effectLst/>
                <a:latin typeface="Times New Roman" panose="02020603050405020304" charset="0"/>
                <a:cs typeface="Times New Roman" panose="02020603050405020304" charset="0"/>
              </a:rPr>
              <a:t>, a U.S. Department of Agriculture scientist, said that finding H5N1 antibodies in the blood of vets was an “interesting but very imprecise way to measure state cattle incidence, so we need follow-up study.</a:t>
            </a:r>
            <a:r>
              <a:rPr lang="en-US" altLang="zh-CN" sz="2000" dirty="0">
                <a:solidFill>
                  <a:srgbClr val="404040"/>
                </a:solidFill>
                <a:latin typeface="Times New Roman" panose="02020603050405020304" charset="0"/>
                <a:cs typeface="Times New Roman" panose="02020603050405020304" charset="0"/>
              </a:rPr>
              <a:t>”</a:t>
            </a:r>
            <a:endParaRPr lang="en-GB" altLang="zh-CN" sz="2000" i="0" u="none" strike="noStrike" dirty="0">
              <a:solidFill>
                <a:srgbClr val="404040"/>
              </a:solidFill>
              <a:effectLst/>
              <a:latin typeface="Times New Roman" panose="02020603050405020304" charset="0"/>
              <a:cs typeface="Times New Roman" panose="02020603050405020304" charset="0"/>
            </a:endParaRPr>
          </a:p>
          <a:p>
            <a:pPr algn="l">
              <a:buFont typeface="Arial" panose="020B0604020202020204" pitchFamily="34" charset="0"/>
              <a:buChar char="•"/>
            </a:pPr>
            <a:r>
              <a:rPr lang="zh-CN" altLang="en-US" sz="2000" b="1"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主句</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John </a:t>
            </a:r>
            <a:r>
              <a:rPr lang="en-GB" altLang="zh-CN" sz="2000" b="0" i="1" u="none" strike="noStrike" dirty="0" err="1">
                <a:solidFill>
                  <a:srgbClr val="0070C0"/>
                </a:solidFill>
                <a:effectLst/>
                <a:latin typeface="Times New Roman" panose="02020603050405020304" charset="0"/>
                <a:ea typeface="宋体" panose="02010600030101010101" pitchFamily="2" charset="-122"/>
                <a:cs typeface="Times New Roman" panose="02020603050405020304" charset="0"/>
              </a:rPr>
              <a:t>Korslund</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 said that..."</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含同位语 </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 scientist</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000" dirty="0">
                <a:solidFill>
                  <a:srgbClr val="0070C0"/>
                </a:solidFill>
                <a:latin typeface="Times New Roman" panose="02020603050405020304" charset="0"/>
                <a:ea typeface="宋体" panose="02010600030101010101" pitchFamily="2" charset="-122"/>
                <a:cs typeface="Times New Roman" panose="02020603050405020304" charset="0"/>
              </a:rPr>
              <a:t>;</a:t>
            </a:r>
            <a:r>
              <a:rPr lang="en-GB" altLang="zh-CN" sz="2000" dirty="0">
                <a:solidFill>
                  <a:srgbClr val="0070C0"/>
                </a:solidFill>
                <a:latin typeface="Times New Roman" panose="02020603050405020304" charset="0"/>
                <a:ea typeface="宋体" panose="02010600030101010101" pitchFamily="2" charset="-122"/>
                <a:cs typeface="Times New Roman" panose="02020603050405020304" charset="0"/>
              </a:rPr>
              <a:t> </a:t>
            </a:r>
            <a:r>
              <a:rPr lang="zh-CN" altLang="en-US" sz="2000" b="1"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宾语从句</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finding... was a way..."</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动名词作主语）；</a:t>
            </a:r>
            <a:r>
              <a:rPr lang="zh-CN" altLang="en-US" sz="2000" b="1"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结果状语从句</a:t>
            </a:r>
            <a:r>
              <a:rPr lang="zh-CN" altLang="en-US"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so we need..."</a:t>
            </a:r>
            <a:r>
              <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endPar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endParaRPr>
          </a:p>
          <a:p>
            <a:r>
              <a:rPr lang="zh-CN" altLang="en-US"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美国农业部科学家</a:t>
            </a:r>
            <a:r>
              <a:rPr lang="en-GB" altLang="zh-CN" sz="2000" i="0" u="none" strike="noStrike" dirty="0">
                <a:solidFill>
                  <a:srgbClr val="404040"/>
                </a:solidFill>
                <a:effectLst/>
                <a:latin typeface="Times New Roman" panose="02020603050405020304" charset="0"/>
                <a:cs typeface="Times New Roman" panose="02020603050405020304" charset="0"/>
              </a:rPr>
              <a:t>John </a:t>
            </a:r>
            <a:r>
              <a:rPr lang="en-GB" altLang="zh-CN" sz="2000" i="0" u="none" strike="noStrike" dirty="0" err="1">
                <a:solidFill>
                  <a:srgbClr val="404040"/>
                </a:solidFill>
                <a:effectLst/>
                <a:latin typeface="Times New Roman" panose="02020603050405020304" charset="0"/>
                <a:cs typeface="Times New Roman" panose="02020603050405020304" charset="0"/>
              </a:rPr>
              <a:t>Korslun</a:t>
            </a:r>
            <a:r>
              <a:rPr lang="zh-CN" altLang="en-US"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表示，发现兽医血液中的</a:t>
            </a:r>
            <a:r>
              <a:rPr lang="en-GB" altLang="zh-CN"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H5N1</a:t>
            </a:r>
            <a:r>
              <a:rPr lang="zh-CN" altLang="en-US"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抗体是“一种有趣但极不精确的</a:t>
            </a:r>
            <a:r>
              <a:rPr lang="zh-CN" altLang="en-US" sz="2000" dirty="0">
                <a:solidFill>
                  <a:srgbClr val="404040"/>
                </a:solidFill>
                <a:latin typeface="Times New Roman" panose="02020603050405020304" charset="0"/>
                <a:ea typeface="宋体" panose="02010600030101010101" pitchFamily="2" charset="-122"/>
                <a:cs typeface="Times New Roman" panose="02020603050405020304" charset="0"/>
              </a:rPr>
              <a:t>测量每个州</a:t>
            </a:r>
            <a:r>
              <a:rPr lang="zh-CN" altLang="en-US"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牛群感染率的方式，因此需要后续研究”。</a:t>
            </a:r>
            <a:endParaRPr lang="zh-CN" altLang="en-GB" sz="20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endParaRPr>
          </a:p>
          <a:p>
            <a:pPr marL="457200" indent="-457200">
              <a:buAutoNum type="arabicPeriod"/>
            </a:pPr>
            <a:endParaRPr lang="en-GB" altLang="zh-CN" sz="2000" i="0" u="none" strike="noStrike" dirty="0">
              <a:solidFill>
                <a:srgbClr val="404040"/>
              </a:solidFill>
              <a:effectLst/>
              <a:latin typeface="Times New Roman" panose="02020603050405020304" charset="0"/>
              <a:cs typeface="Times New Roman" panose="02020603050405020304" charset="0"/>
            </a:endParaRPr>
          </a:p>
          <a:p>
            <a:endParaRPr lang="zh-CN" altLang="en-US" sz="2000" i="0" u="none" strike="noStrike" dirty="0">
              <a:effectLst/>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517810" y="800704"/>
            <a:ext cx="3689652" cy="1015663"/>
          </a:xfrm>
          <a:prstGeom prst="rect">
            <a:avLst/>
          </a:prstGeom>
          <a:noFill/>
        </p:spPr>
        <p:txBody>
          <a:bodyPr wrap="square">
            <a:spAutoFit/>
          </a:bodyPr>
          <a:lstStyle/>
          <a:p>
            <a:pPr algn="l"/>
            <a:r>
              <a:rPr lang="en-US" altLang="zh-CN" sz="2000" dirty="0">
                <a:latin typeface="Times New Roman" panose="02020603050405020304" charset="0"/>
                <a:ea typeface="宋体" panose="02010600030101010101" pitchFamily="2" charset="-122"/>
                <a:cs typeface="Times New Roman" panose="02020603050405020304" charset="0"/>
              </a:rPr>
              <a:t>circulate  </a:t>
            </a:r>
            <a:r>
              <a:rPr lang="zh-CN" altLang="en-US" sz="2000" dirty="0">
                <a:latin typeface="Times New Roman" panose="02020603050405020304" charset="0"/>
                <a:ea typeface="宋体" panose="02010600030101010101" pitchFamily="2" charset="-122"/>
                <a:cs typeface="Times New Roman" panose="02020603050405020304" charset="0"/>
              </a:rPr>
              <a:t>传播；循环</a:t>
            </a:r>
            <a:endParaRPr lang="en-US" altLang="zh-CN" sz="2000" dirty="0">
              <a:latin typeface="Times New Roman" panose="02020603050405020304" charset="0"/>
              <a:ea typeface="宋体" panose="02010600030101010101" pitchFamily="2" charset="-122"/>
              <a:cs typeface="Times New Roman" panose="02020603050405020304" charset="0"/>
            </a:endParaRPr>
          </a:p>
          <a:p>
            <a:pPr algn="l"/>
            <a:r>
              <a:rPr lang="en-US" altLang="zh-CN" sz="2000" i="0" u="none" strike="noStrike" dirty="0">
                <a:effectLst/>
                <a:latin typeface="Times New Roman" panose="02020603050405020304" charset="0"/>
                <a:ea typeface="宋体" panose="02010600030101010101" pitchFamily="2" charset="-122"/>
                <a:cs typeface="Times New Roman" panose="02020603050405020304" charset="0"/>
              </a:rPr>
              <a:t>undetected </a:t>
            </a:r>
            <a:r>
              <a:rPr lang="zh-CN" altLang="en-US" sz="2000" i="0" u="none" strike="noStrike" dirty="0">
                <a:effectLst/>
                <a:latin typeface="Times New Roman" panose="02020603050405020304" charset="0"/>
                <a:ea typeface="宋体" panose="02010600030101010101" pitchFamily="2" charset="-122"/>
                <a:cs typeface="Times New Roman" panose="02020603050405020304" charset="0"/>
              </a:rPr>
              <a:t>未被发现的</a:t>
            </a:r>
            <a:endParaRPr lang="en-US" altLang="zh-CN" sz="2000" i="0" u="none" strike="noStrike" dirty="0">
              <a:effectLst/>
              <a:latin typeface="Times New Roman" panose="02020603050405020304" charset="0"/>
              <a:ea typeface="宋体" panose="02010600030101010101" pitchFamily="2" charset="-122"/>
              <a:cs typeface="Times New Roman" panose="02020603050405020304" charset="0"/>
            </a:endParaRPr>
          </a:p>
          <a:p>
            <a:pPr algn="l"/>
            <a:r>
              <a:rPr lang="en-US" altLang="zh-CN" sz="2000" dirty="0">
                <a:latin typeface="Times New Roman" panose="02020603050405020304" charset="0"/>
                <a:ea typeface="宋体" panose="02010600030101010101" pitchFamily="2" charset="-122"/>
                <a:cs typeface="Times New Roman" panose="02020603050405020304" charset="0"/>
              </a:rPr>
              <a:t>domestic  </a:t>
            </a:r>
            <a:r>
              <a:rPr lang="zh-CN" altLang="en-US" sz="2000" dirty="0">
                <a:latin typeface="Times New Roman" panose="02020603050405020304" charset="0"/>
                <a:ea typeface="宋体" panose="02010600030101010101" pitchFamily="2" charset="-122"/>
                <a:cs typeface="Times New Roman" panose="02020603050405020304" charset="0"/>
              </a:rPr>
              <a:t>家养的；国内的</a:t>
            </a:r>
            <a:endParaRPr lang="en-US" altLang="zh-CN" sz="2000" dirty="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6274191" y="492928"/>
            <a:ext cx="3798276" cy="1323439"/>
          </a:xfrm>
          <a:prstGeom prst="rect">
            <a:avLst/>
          </a:prstGeom>
          <a:noFill/>
        </p:spPr>
        <p:txBody>
          <a:bodyPr wrap="square" rtlCol="0">
            <a:spAutoFit/>
          </a:bodyPr>
          <a:lstStyle/>
          <a:p>
            <a:pPr algn="l"/>
            <a:r>
              <a:rPr lang="en-US" altLang="zh-CN" sz="2000" i="0" u="none" strike="noStrike" dirty="0">
                <a:effectLst/>
                <a:latin typeface="Times New Roman" panose="02020603050405020304" charset="0"/>
                <a:ea typeface="宋体" panose="02010600030101010101" pitchFamily="2" charset="-122"/>
                <a:cs typeface="Times New Roman" panose="02020603050405020304" charset="0"/>
              </a:rPr>
              <a:t>on the front line </a:t>
            </a:r>
            <a:r>
              <a:rPr lang="zh-CN" altLang="en-US" sz="2000" i="0" u="none" strike="noStrike" dirty="0">
                <a:effectLst/>
                <a:latin typeface="Times New Roman" panose="02020603050405020304" charset="0"/>
                <a:ea typeface="宋体" panose="02010600030101010101" pitchFamily="2" charset="-122"/>
                <a:cs typeface="Times New Roman" panose="02020603050405020304" charset="0"/>
              </a:rPr>
              <a:t>在前线</a:t>
            </a:r>
            <a:endParaRPr lang="en-US" altLang="zh-CN" sz="2000" i="0" u="none" strike="noStrike" dirty="0">
              <a:effectLst/>
              <a:latin typeface="Times New Roman" panose="02020603050405020304" charset="0"/>
              <a:ea typeface="宋体" panose="02010600030101010101" pitchFamily="2" charset="-122"/>
              <a:cs typeface="Times New Roman" panose="02020603050405020304" charset="0"/>
            </a:endParaRPr>
          </a:p>
          <a:p>
            <a:pPr algn="l"/>
            <a:r>
              <a:rPr lang="en-US" altLang="zh-CN" sz="2000" dirty="0">
                <a:latin typeface="Times New Roman" panose="02020603050405020304" charset="0"/>
                <a:ea typeface="宋体" panose="02010600030101010101" pitchFamily="2" charset="-122"/>
                <a:cs typeface="Times New Roman" panose="02020603050405020304" charset="0"/>
              </a:rPr>
              <a:t>outbreak </a:t>
            </a:r>
            <a:r>
              <a:rPr lang="zh-CN" altLang="en-US" sz="2000" dirty="0">
                <a:latin typeface="Times New Roman" panose="02020603050405020304" charset="0"/>
                <a:ea typeface="宋体" panose="02010600030101010101" pitchFamily="2" charset="-122"/>
                <a:cs typeface="Times New Roman" panose="02020603050405020304" charset="0"/>
              </a:rPr>
              <a:t>爆发</a:t>
            </a:r>
            <a:endParaRPr lang="en-US" altLang="zh-CN" sz="2000" i="0" u="none" strike="noStrike" dirty="0">
              <a:effectLst/>
              <a:latin typeface="Times New Roman" panose="02020603050405020304" charset="0"/>
              <a:ea typeface="宋体" panose="02010600030101010101" pitchFamily="2" charset="-122"/>
              <a:cs typeface="Times New Roman" panose="02020603050405020304" charset="0"/>
            </a:endParaRPr>
          </a:p>
          <a:p>
            <a:r>
              <a:rPr kumimoji="1" lang="en-US" altLang="zh-CN" sz="2000" dirty="0">
                <a:latin typeface="Times New Roman" panose="02020603050405020304" charset="0"/>
                <a:ea typeface="宋体" panose="02010600030101010101" pitchFamily="2" charset="-122"/>
                <a:cs typeface="Times New Roman" panose="02020603050405020304" charset="0"/>
              </a:rPr>
              <a:t>reassured </a:t>
            </a:r>
            <a:r>
              <a:rPr kumimoji="1" lang="zh-CN" altLang="en-US" sz="2000" dirty="0">
                <a:latin typeface="Times New Roman" panose="02020603050405020304" charset="0"/>
                <a:ea typeface="宋体" panose="02010600030101010101" pitchFamily="2" charset="-122"/>
                <a:cs typeface="Times New Roman" panose="02020603050405020304" charset="0"/>
              </a:rPr>
              <a:t> 放心的</a:t>
            </a:r>
            <a:endParaRPr kumimoji="1" lang="en-US" altLang="zh-CN" sz="2000" dirty="0">
              <a:latin typeface="Times New Roman" panose="02020603050405020304" charset="0"/>
              <a:ea typeface="宋体" panose="02010600030101010101" pitchFamily="2" charset="-122"/>
              <a:cs typeface="Times New Roman" panose="02020603050405020304" charset="0"/>
            </a:endParaRPr>
          </a:p>
          <a:p>
            <a:r>
              <a:rPr kumimoji="1" lang="en-US" altLang="zh-CN" sz="2000" dirty="0">
                <a:latin typeface="Times New Roman" panose="02020603050405020304" charset="0"/>
                <a:ea typeface="宋体" panose="02010600030101010101" pitchFamily="2" charset="-122"/>
                <a:cs typeface="Times New Roman" panose="02020603050405020304" charset="0"/>
              </a:rPr>
              <a:t>imprecise</a:t>
            </a:r>
            <a:r>
              <a:rPr kumimoji="1" lang="zh-CN" altLang="en-US" sz="2000" dirty="0">
                <a:latin typeface="Times New Roman" panose="02020603050405020304" charset="0"/>
                <a:ea typeface="宋体" panose="02010600030101010101" pitchFamily="2" charset="-122"/>
                <a:cs typeface="Times New Roman" panose="02020603050405020304" charset="0"/>
              </a:rPr>
              <a:t>  不精确的</a:t>
            </a:r>
            <a:endParaRPr kumimoji="1" lang="zh-CN" altLang="en-US" sz="20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67"/>
          <p:cNvSpPr txBox="1"/>
          <p:nvPr/>
        </p:nvSpPr>
        <p:spPr>
          <a:xfrm>
            <a:off x="136205" y="159385"/>
            <a:ext cx="8958470" cy="6608445"/>
          </a:xfrm>
          <a:prstGeom prst="rect">
            <a:avLst/>
          </a:prstGeom>
        </p:spPr>
        <p:txBody>
          <a:bodyPr wrap="square">
            <a:noAutofit/>
          </a:bodyPr>
          <a:lstStyle/>
          <a:p>
            <a:pPr algn="l"/>
            <a:r>
              <a:rPr lang="en-US" altLang="zh-CN" b="1" dirty="0">
                <a:highlight>
                  <a:srgbClr val="DCE9FA"/>
                </a:highlight>
                <a:latin typeface="Times New Roman" panose="02020603050405020304" charset="0"/>
                <a:ea typeface="黑体" panose="02010609060101010101" pitchFamily="49" charset="-122"/>
                <a:cs typeface="Times New Roman" panose="02020603050405020304" charset="0"/>
              </a:rPr>
              <a:t>D</a:t>
            </a:r>
            <a:r>
              <a:rPr lang="zh-CN" altLang="en-US" b="1" dirty="0">
                <a:highlight>
                  <a:srgbClr val="DCE9FA"/>
                </a:highlight>
                <a:latin typeface="Times New Roman" panose="02020603050405020304" charset="0"/>
                <a:ea typeface="黑体" panose="02010609060101010101" pitchFamily="49" charset="-122"/>
                <a:cs typeface="Times New Roman" panose="02020603050405020304" charset="0"/>
              </a:rPr>
              <a:t>篇  说明文。 </a:t>
            </a:r>
            <a:r>
              <a:rPr lang="zh-CN" altLang="en-US" b="0" i="0" u="none" strike="noStrike" dirty="0">
                <a:solidFill>
                  <a:srgbClr val="404040"/>
                </a:solidFill>
                <a:effectLst/>
                <a:highlight>
                  <a:srgbClr val="DCE9FA"/>
                </a:highlight>
                <a:latin typeface="DeepSeek-CJK-patch"/>
              </a:rPr>
              <a:t>解析</a:t>
            </a:r>
            <a:r>
              <a:rPr lang="en-GB" altLang="zh-CN" b="0" i="0" u="none" strike="noStrike" dirty="0">
                <a:solidFill>
                  <a:srgbClr val="404040"/>
                </a:solidFill>
                <a:effectLst/>
                <a:highlight>
                  <a:srgbClr val="DCE9FA"/>
                </a:highlight>
                <a:latin typeface="DeepSeek-CJK-patch"/>
              </a:rPr>
              <a:t>OpenAI</a:t>
            </a:r>
            <a:r>
              <a:rPr lang="zh-CN" altLang="en-US" b="0" i="0" u="none" strike="noStrike" dirty="0">
                <a:solidFill>
                  <a:srgbClr val="404040"/>
                </a:solidFill>
                <a:effectLst/>
                <a:highlight>
                  <a:srgbClr val="DCE9FA"/>
                </a:highlight>
                <a:latin typeface="DeepSeek-CJK-patch"/>
              </a:rPr>
              <a:t>架构重组背后的商业逻辑与行业影响，探讨非营利与营利模式在科技领域的平衡。</a:t>
            </a:r>
            <a:endParaRPr lang="en-US" altLang="zh-CN" b="0" i="0" u="none" strike="noStrike" dirty="0">
              <a:solidFill>
                <a:srgbClr val="404040"/>
              </a:solidFill>
              <a:effectLst/>
              <a:highlight>
                <a:srgbClr val="DCE9FA"/>
              </a:highlight>
              <a:latin typeface="DeepSeek-CJK-patch"/>
            </a:endParaRPr>
          </a:p>
          <a:p>
            <a:pPr algn="l"/>
            <a:r>
              <a:rPr lang="en-US" altLang="zh-CN" sz="20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2000" dirty="0">
                <a:effectLst/>
                <a:latin typeface="Times New Roman" panose="02020603050405020304" charset="0"/>
                <a:ea typeface="宋体" panose="02010600030101010101" pitchFamily="2" charset="-122"/>
                <a:cs typeface="宋体" panose="02010600030101010101" pitchFamily="2" charset="-122"/>
              </a:rPr>
              <a:t>, the company behind the artificial intelligence tool </a:t>
            </a:r>
            <a:r>
              <a:rPr lang="en-US" altLang="zh-CN" sz="2000" dirty="0" err="1">
                <a:effectLst/>
                <a:latin typeface="Times New Roman" panose="02020603050405020304" charset="0"/>
                <a:ea typeface="宋体" panose="02010600030101010101" pitchFamily="2" charset="-122"/>
                <a:cs typeface="宋体" panose="02010600030101010101" pitchFamily="2" charset="-122"/>
              </a:rPr>
              <a:t>ChatGPT</a:t>
            </a:r>
            <a:r>
              <a:rPr lang="en-US" altLang="zh-CN" sz="2000" dirty="0">
                <a:effectLst/>
                <a:latin typeface="Times New Roman" panose="02020603050405020304" charset="0"/>
                <a:ea typeface="宋体" panose="02010600030101010101" pitchFamily="2" charset="-122"/>
                <a:cs typeface="宋体" panose="02010600030101010101" pitchFamily="2" charset="-122"/>
              </a:rPr>
              <a:t>, has set out </a:t>
            </a:r>
            <a:r>
              <a:rPr lang="en-US" altLang="zh-CN" sz="2000" dirty="0">
                <a:effectLst/>
                <a:highlight>
                  <a:srgbClr val="D6BEF9"/>
                </a:highlight>
                <a:latin typeface="Times New Roman" panose="02020603050405020304" charset="0"/>
                <a:ea typeface="宋体" panose="02010600030101010101" pitchFamily="2" charset="-122"/>
                <a:cs typeface="宋体" panose="02010600030101010101" pitchFamily="2" charset="-122"/>
              </a:rPr>
              <a:t>restructuring plans </a:t>
            </a:r>
            <a:r>
              <a:rPr lang="zh-CN" altLang="en-US" sz="2000" dirty="0">
                <a:highlight>
                  <a:srgbClr val="D6BEF9"/>
                </a:highlight>
                <a:latin typeface="Times New Roman" panose="02020603050405020304" charset="0"/>
                <a:ea typeface="宋体" panose="02010600030101010101" pitchFamily="2" charset="-122"/>
                <a:cs typeface="宋体" panose="02010600030101010101" pitchFamily="2" charset="-122"/>
              </a:rPr>
              <a:t>重组计划 </a:t>
            </a:r>
            <a:r>
              <a:rPr lang="en-US" altLang="zh-CN" sz="2000" dirty="0">
                <a:effectLst/>
                <a:latin typeface="Times New Roman" panose="02020603050405020304" charset="0"/>
                <a:ea typeface="宋体" panose="02010600030101010101" pitchFamily="2" charset="-122"/>
                <a:cs typeface="宋体" panose="02010600030101010101" pitchFamily="2" charset="-122"/>
              </a:rPr>
              <a:t>to </a:t>
            </a:r>
            <a:r>
              <a:rPr lang="en-US" altLang="zh-CN" sz="2000" u="sng" dirty="0">
                <a:effectLst/>
                <a:latin typeface="Times New Roman" panose="02020603050405020304" charset="0"/>
                <a:ea typeface="宋体" panose="02010600030101010101" pitchFamily="2" charset="-122"/>
                <a:cs typeface="宋体" panose="02010600030101010101" pitchFamily="2" charset="-122"/>
              </a:rPr>
              <a:t>make it easier for it to </a:t>
            </a:r>
            <a:r>
              <a:rPr lang="en-US" altLang="zh-CN" sz="2000" u="sng" dirty="0">
                <a:solidFill>
                  <a:srgbClr val="0070C0"/>
                </a:solidFill>
                <a:effectLst/>
                <a:latin typeface="Times New Roman" panose="02020603050405020304" charset="0"/>
                <a:ea typeface="宋体" panose="02010600030101010101" pitchFamily="2" charset="-122"/>
                <a:cs typeface="宋体" panose="02010600030101010101" pitchFamily="2" charset="-122"/>
              </a:rPr>
              <a:t>raise money </a:t>
            </a:r>
            <a:r>
              <a:rPr lang="en-US" altLang="zh-CN" sz="2000" u="sng" dirty="0">
                <a:effectLst/>
                <a:latin typeface="Times New Roman" panose="02020603050405020304" charset="0"/>
                <a:ea typeface="宋体" panose="02010600030101010101" pitchFamily="2" charset="-122"/>
                <a:cs typeface="宋体" panose="02010600030101010101" pitchFamily="2" charset="-122"/>
              </a:rPr>
              <a:t>and </a:t>
            </a:r>
            <a:r>
              <a:rPr lang="en-US" altLang="zh-CN" sz="2000" u="sng" dirty="0">
                <a:solidFill>
                  <a:srgbClr val="0070C0"/>
                </a:solidFill>
                <a:effectLst/>
                <a:latin typeface="Times New Roman" panose="02020603050405020304" charset="0"/>
                <a:ea typeface="宋体" panose="02010600030101010101" pitchFamily="2" charset="-122"/>
                <a:cs typeface="宋体" panose="02010600030101010101" pitchFamily="2" charset="-122"/>
              </a:rPr>
              <a:t>remove restrictions</a:t>
            </a:r>
            <a:r>
              <a:rPr lang="en-US" altLang="zh-CN" sz="2000" u="sng" dirty="0">
                <a:effectLst/>
                <a:latin typeface="Times New Roman" panose="02020603050405020304" charset="0"/>
                <a:ea typeface="宋体" panose="02010600030101010101" pitchFamily="2" charset="-122"/>
                <a:cs typeface="宋体" panose="02010600030101010101" pitchFamily="2" charset="-122"/>
              </a:rPr>
              <a:t> made by its </a:t>
            </a:r>
            <a:r>
              <a:rPr lang="en-US" altLang="zh-CN" sz="2000" u="sng" dirty="0">
                <a:solidFill>
                  <a:srgbClr val="0070C0"/>
                </a:solidFill>
                <a:effectLst/>
                <a:highlight>
                  <a:srgbClr val="FFFF00"/>
                </a:highlight>
                <a:latin typeface="Times New Roman" panose="02020603050405020304" charset="0"/>
                <a:ea typeface="宋体" panose="02010600030101010101" pitchFamily="2" charset="-122"/>
                <a:cs typeface="宋体" panose="02010600030101010101" pitchFamily="2" charset="-122"/>
              </a:rPr>
              <a:t>non-profit </a:t>
            </a:r>
            <a:r>
              <a:rPr lang="en-US" altLang="zh-CN" sz="2000" u="sng" dirty="0">
                <a:solidFill>
                  <a:srgbClr val="0070C0"/>
                </a:solidFill>
                <a:effectLst/>
                <a:latin typeface="Times New Roman" panose="02020603050405020304" charset="0"/>
                <a:ea typeface="宋体" panose="02010600030101010101" pitchFamily="2" charset="-122"/>
                <a:cs typeface="宋体" panose="02010600030101010101" pitchFamily="2" charset="-122"/>
              </a:rPr>
              <a:t>parent </a:t>
            </a:r>
            <a:r>
              <a:rPr lang="en-US" altLang="zh-CN" sz="2000" dirty="0">
                <a:effectLst/>
                <a:latin typeface="Times New Roman" panose="02020603050405020304" charset="0"/>
                <a:ea typeface="宋体" panose="02010600030101010101" pitchFamily="2" charset="-122"/>
                <a:cs typeface="宋体" panose="02010600030101010101" pitchFamily="2" charset="-122"/>
              </a:rPr>
              <a:t>(</a:t>
            </a:r>
            <a:r>
              <a:rPr lang="zh-CN" altLang="zh-CN" sz="2000" dirty="0">
                <a:effectLst/>
                <a:latin typeface="Times New Roman" panose="02020603050405020304" charset="0"/>
                <a:ea typeface="宋体" panose="02010600030101010101" pitchFamily="2" charset="-122"/>
                <a:cs typeface="Times New Roman" panose="02020603050405020304" charset="0"/>
              </a:rPr>
              <a:t>母公司</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en-US" altLang="zh-CN" sz="2000" dirty="0">
              <a:effectLst/>
              <a:latin typeface="Times New Roman" panose="02020603050405020304" charset="0"/>
              <a:ea typeface="宋体" panose="02010600030101010101" pitchFamily="2" charset="-122"/>
              <a:cs typeface="宋体" panose="02010600030101010101" pitchFamily="2" charset="-122"/>
            </a:endParaRPr>
          </a:p>
          <a:p>
            <a:pPr algn="l"/>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2000" dirty="0">
                <a:effectLst/>
                <a:latin typeface="Times New Roman" panose="02020603050405020304" charset="0"/>
                <a:ea typeface="宋体" panose="02010600030101010101" pitchFamily="2" charset="-122"/>
                <a:cs typeface="宋体" panose="02010600030101010101" pitchFamily="2" charset="-122"/>
              </a:rPr>
              <a:t> reveals its </a:t>
            </a:r>
            <a:r>
              <a:rPr lang="en-US" altLang="zh-CN" sz="2000" dirty="0">
                <a:effectLst/>
                <a:highlight>
                  <a:srgbClr val="FFFF00"/>
                </a:highlight>
                <a:latin typeface="Times New Roman" panose="02020603050405020304" charset="0"/>
                <a:ea typeface="宋体" panose="02010600030101010101" pitchFamily="2" charset="-122"/>
                <a:cs typeface="宋体" panose="02010600030101010101" pitchFamily="2" charset="-122"/>
              </a:rPr>
              <a:t>for-profit</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zh-CN" altLang="en-US" sz="2000" dirty="0">
                <a:effectLst/>
                <a:latin typeface="Times New Roman" panose="02020603050405020304" charset="0"/>
                <a:ea typeface="宋体" panose="02010600030101010101" pitchFamily="2" charset="-122"/>
                <a:cs typeface="宋体" panose="02010600030101010101" pitchFamily="2" charset="-122"/>
              </a:rPr>
              <a:t>以盈利为目的的 </a:t>
            </a:r>
            <a:r>
              <a:rPr lang="en-US" altLang="zh-CN" sz="2000" dirty="0">
                <a:effectLst/>
                <a:latin typeface="Times New Roman" panose="02020603050405020304" charset="0"/>
                <a:ea typeface="宋体" panose="02010600030101010101" pitchFamily="2" charset="-122"/>
                <a:cs typeface="宋体" panose="02010600030101010101" pitchFamily="2" charset="-122"/>
              </a:rPr>
              <a:t>unit would become a public benefit corporation, a company required to </a:t>
            </a:r>
            <a:r>
              <a:rPr lang="en-US" altLang="zh-CN" sz="2000" dirty="0">
                <a:solidFill>
                  <a:srgbClr val="7030A0"/>
                </a:solidFill>
                <a:effectLst/>
                <a:latin typeface="Times New Roman" panose="02020603050405020304" charset="0"/>
                <a:ea typeface="宋体" panose="02010600030101010101" pitchFamily="2" charset="-122"/>
                <a:cs typeface="宋体" panose="02010600030101010101" pitchFamily="2" charset="-122"/>
              </a:rPr>
              <a:t>consider the interests of society</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b="1" u="sng" dirty="0">
                <a:solidFill>
                  <a:srgbClr val="7030A0"/>
                </a:solidFill>
                <a:effectLst/>
                <a:latin typeface="Times New Roman" panose="02020603050405020304" charset="0"/>
                <a:ea typeface="宋体" panose="02010600030101010101" pitchFamily="2" charset="-122"/>
                <a:cs typeface="宋体" panose="02010600030101010101" pitchFamily="2" charset="-122"/>
              </a:rPr>
              <a:t>as well as </a:t>
            </a:r>
            <a:r>
              <a:rPr lang="en-US" altLang="zh-CN" sz="2000" dirty="0">
                <a:solidFill>
                  <a:srgbClr val="7030A0"/>
                </a:solidFill>
                <a:effectLst/>
                <a:latin typeface="Times New Roman" panose="02020603050405020304" charset="0"/>
                <a:ea typeface="宋体" panose="02010600030101010101" pitchFamily="2" charset="-122"/>
                <a:cs typeface="宋体" panose="02010600030101010101" pitchFamily="2" charset="-122"/>
              </a:rPr>
              <a:t>shareholder (</a:t>
            </a:r>
            <a:r>
              <a:rPr lang="zh-CN" altLang="zh-CN" sz="2000" dirty="0">
                <a:solidFill>
                  <a:srgbClr val="7030A0"/>
                </a:solidFill>
                <a:effectLst/>
                <a:latin typeface="Times New Roman" panose="02020603050405020304" charset="0"/>
                <a:ea typeface="宋体" panose="02010600030101010101" pitchFamily="2" charset="-122"/>
                <a:cs typeface="Times New Roman" panose="02020603050405020304" charset="0"/>
              </a:rPr>
              <a:t>股东</a:t>
            </a:r>
            <a:r>
              <a:rPr lang="en-US" altLang="zh-CN" sz="2000" dirty="0">
                <a:solidFill>
                  <a:srgbClr val="7030A0"/>
                </a:solidFill>
                <a:effectLst/>
                <a:latin typeface="Times New Roman" panose="02020603050405020304" charset="0"/>
                <a:ea typeface="宋体" panose="02010600030101010101" pitchFamily="2" charset="-122"/>
                <a:cs typeface="宋体" panose="02010600030101010101" pitchFamily="2" charset="-122"/>
              </a:rPr>
              <a:t>) value </a:t>
            </a:r>
            <a:r>
              <a:rPr lang="en-US" altLang="zh-CN" sz="2000" b="1" dirty="0">
                <a:solidFill>
                  <a:srgbClr val="7030A0"/>
                </a:solidFill>
                <a:effectLst/>
                <a:latin typeface="Times New Roman" panose="02020603050405020304" charset="0"/>
                <a:ea typeface="宋体" panose="02010600030101010101" pitchFamily="2" charset="-122"/>
                <a:cs typeface="宋体" panose="02010600030101010101" pitchFamily="2" charset="-122"/>
              </a:rPr>
              <a:t>(32</a:t>
            </a:r>
            <a:r>
              <a:rPr lang="zh-CN" altLang="en-US" sz="2000" b="1" dirty="0">
                <a:solidFill>
                  <a:srgbClr val="7030A0"/>
                </a:solidFill>
                <a:effectLst/>
                <a:latin typeface="Times New Roman" panose="02020603050405020304" charset="0"/>
                <a:ea typeface="宋体" panose="02010600030101010101" pitchFamily="2" charset="-122"/>
                <a:cs typeface="宋体" panose="02010600030101010101" pitchFamily="2" charset="-122"/>
              </a:rPr>
              <a:t>题</a:t>
            </a:r>
            <a:r>
              <a:rPr lang="en-US" altLang="zh-CN" sz="2000" b="1" dirty="0">
                <a:solidFill>
                  <a:srgbClr val="7030A0"/>
                </a:solidFill>
                <a:effectLst/>
                <a:latin typeface="Times New Roman" panose="02020603050405020304" charset="0"/>
                <a:ea typeface="宋体" panose="02010600030101010101" pitchFamily="2" charset="-122"/>
                <a:cs typeface="宋体" panose="02010600030101010101" pitchFamily="2" charset="-122"/>
              </a:rPr>
              <a:t>)</a:t>
            </a:r>
            <a:r>
              <a:rPr lang="en-US" altLang="zh-CN" sz="2000" dirty="0">
                <a:effectLst/>
                <a:latin typeface="Times New Roman" panose="02020603050405020304" charset="0"/>
                <a:ea typeface="宋体" panose="02010600030101010101" pitchFamily="2" charset="-122"/>
                <a:cs typeface="宋体" panose="02010600030101010101" pitchFamily="2" charset="-122"/>
              </a:rPr>
              <a:t>. The non-profit parent would have “a significant interest” in the public benefit corporation, </a:t>
            </a:r>
            <a:r>
              <a:rPr lang="en-US" altLang="zh-CN" sz="20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2000" dirty="0">
                <a:effectLst/>
                <a:latin typeface="Times New Roman" panose="02020603050405020304" charset="0"/>
                <a:ea typeface="宋体" panose="02010600030101010101" pitchFamily="2" charset="-122"/>
                <a:cs typeface="宋体" panose="02010600030101010101" pitchFamily="2" charset="-122"/>
              </a:rPr>
              <a:t> said in a blog-post, adding that it would be one of the “best resourced non-profits in history.”</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2000" dirty="0">
                <a:effectLst/>
                <a:latin typeface="Times New Roman" panose="02020603050405020304" charset="0"/>
                <a:ea typeface="宋体" panose="02010600030101010101" pitchFamily="2" charset="-122"/>
                <a:cs typeface="宋体" panose="02010600030101010101" pitchFamily="2" charset="-122"/>
              </a:rPr>
              <a:t> has been looking to make changes to its rules to make it easier for investors to profit when they inject new investment into the firm. </a:t>
            </a:r>
            <a:r>
              <a:rPr lang="en-US" altLang="zh-CN" sz="20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2000" dirty="0">
                <a:effectLst/>
                <a:latin typeface="Times New Roman" panose="02020603050405020304" charset="0"/>
                <a:ea typeface="宋体" panose="02010600030101010101" pitchFamily="2" charset="-122"/>
                <a:cs typeface="宋体" panose="02010600030101010101" pitchFamily="2" charset="-122"/>
              </a:rPr>
              <a:t> was founded in 2015 as a research-focused non-profit but created a for-profit unit four years later to secure funding for the high costs of AI development. Its unusual structure gave control of the for-profit unit to the non-profit.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266700" algn="just" fontAlgn="ctr">
              <a:lnSpc>
                <a:spcPct val="107000"/>
              </a:lnSpc>
            </a:pPr>
            <a:endParaRPr lang="zh-CN" altLang="zh-CN" sz="1800" kern="100" dirty="0">
              <a:effectLst/>
              <a:highlight>
                <a:srgbClr val="FFFA97"/>
              </a:highlight>
              <a:latin typeface="Times New Roman" panose="02020603050405020304" charset="0"/>
              <a:ea typeface="宋体" panose="02010600030101010101" pitchFamily="2" charset="-122"/>
              <a:cs typeface="宋体" panose="02010600030101010101" pitchFamily="2" charset="-122"/>
            </a:endParaRPr>
          </a:p>
        </p:txBody>
      </p:sp>
      <p:sp>
        <p:nvSpPr>
          <p:cNvPr id="4" name="文本框 3"/>
          <p:cNvSpPr txBox="1"/>
          <p:nvPr/>
        </p:nvSpPr>
        <p:spPr>
          <a:xfrm>
            <a:off x="9431020" y="159385"/>
            <a:ext cx="2648585" cy="6418580"/>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pPr algn="l"/>
            <a:endParaRPr lang="en-US" altLang="zh-CN" b="1" dirty="0">
              <a:solidFill>
                <a:srgbClr val="404040"/>
              </a:solidFill>
              <a:latin typeface="Inter"/>
            </a:endParaRPr>
          </a:p>
          <a:p>
            <a:pPr algn="l"/>
            <a:r>
              <a:rPr lang="en-US" altLang="zh-CN" b="1" dirty="0">
                <a:solidFill>
                  <a:srgbClr val="404040"/>
                </a:solidFill>
                <a:latin typeface="Inter"/>
              </a:rPr>
              <a:t>para1:</a:t>
            </a:r>
            <a:r>
              <a:rPr lang="zh-CN" altLang="en-US" b="0" i="0" u="none" strike="noStrike" dirty="0">
                <a:solidFill>
                  <a:srgbClr val="404040"/>
                </a:solidFill>
                <a:effectLst/>
                <a:latin typeface="DeepSeek-CJK-patch"/>
              </a:rPr>
              <a:t>总述</a:t>
            </a:r>
            <a:r>
              <a:rPr lang="en-GB" altLang="zh-CN" b="0" i="0" u="none" strike="noStrike" dirty="0">
                <a:solidFill>
                  <a:srgbClr val="404040"/>
                </a:solidFill>
                <a:effectLst/>
                <a:latin typeface="DeepSeek-CJK-patch"/>
              </a:rPr>
              <a:t>OpenAI</a:t>
            </a:r>
            <a:r>
              <a:rPr lang="zh-CN" altLang="en-US" b="0" i="0" u="none" strike="noStrike" dirty="0">
                <a:solidFill>
                  <a:srgbClr val="404040"/>
                </a:solidFill>
                <a:effectLst/>
                <a:latin typeface="DeepSeek-CJK-patch"/>
              </a:rPr>
              <a:t>重组计划的目标（简化融资、解除母公司限制）。</a:t>
            </a:r>
            <a:endParaRPr lang="en-US" altLang="zh-CN" b="0" i="0" u="none" strike="noStrike" dirty="0">
              <a:solidFill>
                <a:srgbClr val="404040"/>
              </a:solidFill>
              <a:effectLst/>
              <a:latin typeface="DeepSeek-CJK-patch"/>
            </a:endParaRPr>
          </a:p>
          <a:p>
            <a:pPr algn="l"/>
            <a:endParaRPr lang="en-US" altLang="zh-CN" b="1" dirty="0">
              <a:solidFill>
                <a:srgbClr val="404040"/>
              </a:solidFill>
              <a:latin typeface="Inter"/>
            </a:endParaRPr>
          </a:p>
          <a:p>
            <a:pPr algn="l"/>
            <a:endParaRPr lang="en-US" altLang="zh-CN" b="1" dirty="0">
              <a:solidFill>
                <a:srgbClr val="404040"/>
              </a:solidFill>
              <a:latin typeface="Inter"/>
            </a:endParaRPr>
          </a:p>
          <a:p>
            <a:pPr algn="l"/>
            <a:endParaRPr lang="en-US" altLang="zh-CN" b="1" dirty="0">
              <a:solidFill>
                <a:srgbClr val="404040"/>
              </a:solidFill>
              <a:latin typeface="Inter"/>
            </a:endParaRPr>
          </a:p>
          <a:p>
            <a:pPr algn="l"/>
            <a:endParaRPr lang="en-US" altLang="zh-CN" b="1" dirty="0">
              <a:solidFill>
                <a:srgbClr val="404040"/>
              </a:solidFill>
              <a:latin typeface="Inter"/>
            </a:endParaRPr>
          </a:p>
          <a:p>
            <a:pPr algn="l"/>
            <a:r>
              <a:rPr lang="en-US" altLang="zh-CN" b="1" dirty="0">
                <a:solidFill>
                  <a:srgbClr val="404040"/>
                </a:solidFill>
                <a:latin typeface="Inter"/>
              </a:rPr>
              <a:t>para2:</a:t>
            </a:r>
            <a:r>
              <a:rPr lang="zh-CN" altLang="en-US" b="0" i="0" u="none" strike="noStrike" dirty="0">
                <a:solidFill>
                  <a:srgbClr val="404040"/>
                </a:solidFill>
                <a:effectLst/>
                <a:latin typeface="DeepSeek-CJK-patch"/>
              </a:rPr>
              <a:t>说明营利部门转型为</a:t>
            </a:r>
            <a:r>
              <a:rPr lang="en-US" altLang="zh-CN" b="0" i="0" u="none" strike="noStrike" dirty="0">
                <a:solidFill>
                  <a:srgbClr val="404040"/>
                </a:solidFill>
                <a:effectLst/>
                <a:latin typeface="DeepSeek-CJK-patch"/>
              </a:rPr>
              <a:t>"</a:t>
            </a:r>
            <a:r>
              <a:rPr lang="zh-CN" altLang="en-US" b="0" i="0" u="none" strike="noStrike" dirty="0">
                <a:solidFill>
                  <a:srgbClr val="404040"/>
                </a:solidFill>
                <a:effectLst/>
                <a:latin typeface="DeepSeek-CJK-patch"/>
              </a:rPr>
              <a:t>公益公司</a:t>
            </a:r>
            <a:r>
              <a:rPr lang="en-US" altLang="zh-CN" b="0" i="0" u="none" strike="noStrike" dirty="0">
                <a:solidFill>
                  <a:srgbClr val="404040"/>
                </a:solidFill>
                <a:effectLst/>
                <a:latin typeface="DeepSeek-CJK-patch"/>
              </a:rPr>
              <a:t>"</a:t>
            </a:r>
            <a:r>
              <a:rPr lang="zh-CN" altLang="en-US" b="0" i="0" u="none" strike="noStrike" dirty="0">
                <a:solidFill>
                  <a:srgbClr val="404040"/>
                </a:solidFill>
                <a:effectLst/>
                <a:latin typeface="DeepSeek-CJK-patch"/>
              </a:rPr>
              <a:t>的具体架构调整。</a:t>
            </a:r>
            <a:endParaRPr lang="en-US" altLang="zh-CN" b="0" i="0" u="none" strike="noStrike" dirty="0">
              <a:solidFill>
                <a:srgbClr val="404040"/>
              </a:solidFill>
              <a:effectLst/>
              <a:latin typeface="DeepSeek-CJK-patch"/>
            </a:endParaRPr>
          </a:p>
          <a:p>
            <a:pPr algn="l"/>
            <a:endParaRPr lang="en-US" altLang="zh-CN" dirty="0">
              <a:solidFill>
                <a:srgbClr val="404040"/>
              </a:solidFill>
              <a:latin typeface="DeepSeek-CJK-patch"/>
            </a:endParaRPr>
          </a:p>
          <a:p>
            <a:pPr algn="l"/>
            <a:endParaRPr lang="en-US" altLang="zh-CN" b="1" dirty="0">
              <a:solidFill>
                <a:srgbClr val="404040"/>
              </a:solidFill>
              <a:latin typeface="Inter"/>
            </a:endParaRPr>
          </a:p>
          <a:p>
            <a:pPr algn="l"/>
            <a:endParaRPr lang="en-US" altLang="zh-CN" b="1" dirty="0">
              <a:solidFill>
                <a:srgbClr val="404040"/>
              </a:solidFill>
              <a:latin typeface="Inter"/>
            </a:endParaRPr>
          </a:p>
          <a:p>
            <a:pPr algn="l"/>
            <a:r>
              <a:rPr lang="en-US" altLang="zh-CN" b="1" dirty="0">
                <a:solidFill>
                  <a:srgbClr val="404040"/>
                </a:solidFill>
                <a:latin typeface="Inter"/>
              </a:rPr>
              <a:t>para3:</a:t>
            </a:r>
            <a:r>
              <a:rPr lang="zh-CN" altLang="en-US" b="0" i="0" u="none" strike="noStrike" dirty="0">
                <a:solidFill>
                  <a:srgbClr val="404040"/>
                </a:solidFill>
                <a:effectLst/>
                <a:latin typeface="DeepSeek-CJK-patch"/>
              </a:rPr>
              <a:t>回溯</a:t>
            </a:r>
            <a:r>
              <a:rPr lang="en-GB" altLang="zh-CN" b="0" i="0" u="none" strike="noStrike" dirty="0">
                <a:solidFill>
                  <a:srgbClr val="404040"/>
                </a:solidFill>
                <a:effectLst/>
                <a:latin typeface="DeepSeek-CJK-patch"/>
              </a:rPr>
              <a:t>OpenAI</a:t>
            </a:r>
            <a:r>
              <a:rPr lang="zh-CN" altLang="en-US" b="0" i="0" u="none" strike="noStrike" dirty="0">
                <a:solidFill>
                  <a:srgbClr val="404040"/>
                </a:solidFill>
                <a:effectLst/>
                <a:latin typeface="DeepSeek-CJK-patch"/>
              </a:rPr>
              <a:t>从非营利到营利架构转变的历史背景。</a:t>
            </a:r>
            <a:endParaRPr lang="en-US" altLang="zh-CN" dirty="0">
              <a:solidFill>
                <a:srgbClr val="404040"/>
              </a:solidFill>
              <a:latin typeface="Inter"/>
            </a:endParaRPr>
          </a:p>
          <a:p>
            <a:pPr algn="l">
              <a:buFont typeface="+mj-lt"/>
              <a:buAutoNum type="arabicPeriod"/>
            </a:pPr>
            <a:endParaRPr lang="zh-CN" altLang="en-US" b="0" i="0" u="none" strike="noStrike" dirty="0">
              <a:solidFill>
                <a:srgbClr val="404040"/>
              </a:solidFill>
              <a:effectLst/>
              <a:latin typeface="Inter"/>
            </a:endParaRPr>
          </a:p>
          <a:p>
            <a:pPr algn="l">
              <a:buFont typeface="+mj-lt"/>
              <a:buAutoNum type="arabicPeriod"/>
            </a:pPr>
            <a:endParaRPr lang="en-US" altLang="zh-CN" dirty="0">
              <a:solidFill>
                <a:srgbClr val="404040"/>
              </a:solidFill>
              <a:latin typeface="Inter"/>
            </a:endParaRPr>
          </a:p>
          <a:p>
            <a:pPr algn="l">
              <a:buFont typeface="+mj-lt"/>
              <a:buAutoNum type="arabicPeriod"/>
            </a:pPr>
            <a:endParaRPr lang="zh-CN" altLang="en-US" b="0" i="0" u="none" strike="noStrike" dirty="0">
              <a:solidFill>
                <a:srgbClr val="404040"/>
              </a:solidFill>
              <a:effectLst/>
              <a:latin typeface="Inter"/>
            </a:endParaRPr>
          </a:p>
          <a:p>
            <a:pPr algn="l"/>
            <a:endParaRPr lang="zh-CN" altLang="en-US" b="0" i="0" u="none" strike="noStrike" dirty="0">
              <a:solidFill>
                <a:srgbClr val="404040"/>
              </a:solidFill>
              <a:effectLst/>
              <a:latin typeface="Inter"/>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94937" y="5374322"/>
            <a:ext cx="2648585" cy="13242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034748" y="1736035"/>
            <a:ext cx="5857460" cy="369332"/>
          </a:xfrm>
          <a:custGeom>
            <a:avLst/>
            <a:gdLst>
              <a:gd name="connsiteX0" fmla="*/ 0 w 5857460"/>
              <a:gd name="connsiteY0" fmla="*/ 0 h 369332"/>
              <a:gd name="connsiteX1" fmla="*/ 709403 w 5857460"/>
              <a:gd name="connsiteY1" fmla="*/ 0 h 369332"/>
              <a:gd name="connsiteX2" fmla="*/ 1477382 w 5857460"/>
              <a:gd name="connsiteY2" fmla="*/ 0 h 369332"/>
              <a:gd name="connsiteX3" fmla="*/ 2128210 w 5857460"/>
              <a:gd name="connsiteY3" fmla="*/ 0 h 369332"/>
              <a:gd name="connsiteX4" fmla="*/ 2837614 w 5857460"/>
              <a:gd name="connsiteY4" fmla="*/ 0 h 369332"/>
              <a:gd name="connsiteX5" fmla="*/ 3429868 w 5857460"/>
              <a:gd name="connsiteY5" fmla="*/ 0 h 369332"/>
              <a:gd name="connsiteX6" fmla="*/ 3904973 w 5857460"/>
              <a:gd name="connsiteY6" fmla="*/ 0 h 369332"/>
              <a:gd name="connsiteX7" fmla="*/ 4380078 w 5857460"/>
              <a:gd name="connsiteY7" fmla="*/ 0 h 369332"/>
              <a:gd name="connsiteX8" fmla="*/ 5030907 w 5857460"/>
              <a:gd name="connsiteY8" fmla="*/ 0 h 369332"/>
              <a:gd name="connsiteX9" fmla="*/ 5857460 w 5857460"/>
              <a:gd name="connsiteY9" fmla="*/ 0 h 369332"/>
              <a:gd name="connsiteX10" fmla="*/ 5857460 w 5857460"/>
              <a:gd name="connsiteY10" fmla="*/ 369332 h 369332"/>
              <a:gd name="connsiteX11" fmla="*/ 5148057 w 5857460"/>
              <a:gd name="connsiteY11" fmla="*/ 369332 h 369332"/>
              <a:gd name="connsiteX12" fmla="*/ 4614377 w 5857460"/>
              <a:gd name="connsiteY12" fmla="*/ 369332 h 369332"/>
              <a:gd name="connsiteX13" fmla="*/ 3904973 w 5857460"/>
              <a:gd name="connsiteY13" fmla="*/ 369332 h 369332"/>
              <a:gd name="connsiteX14" fmla="*/ 3254144 w 5857460"/>
              <a:gd name="connsiteY14" fmla="*/ 369332 h 369332"/>
              <a:gd name="connsiteX15" fmla="*/ 2661890 w 5857460"/>
              <a:gd name="connsiteY15" fmla="*/ 369332 h 369332"/>
              <a:gd name="connsiteX16" fmla="*/ 1893912 w 5857460"/>
              <a:gd name="connsiteY16" fmla="*/ 369332 h 369332"/>
              <a:gd name="connsiteX17" fmla="*/ 1184509 w 5857460"/>
              <a:gd name="connsiteY17" fmla="*/ 369332 h 369332"/>
              <a:gd name="connsiteX18" fmla="*/ 650829 w 5857460"/>
              <a:gd name="connsiteY18" fmla="*/ 369332 h 369332"/>
              <a:gd name="connsiteX19" fmla="*/ 0 w 5857460"/>
              <a:gd name="connsiteY19" fmla="*/ 369332 h 369332"/>
              <a:gd name="connsiteX20" fmla="*/ 0 w 5857460"/>
              <a:gd name="connsiteY2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57460" h="369332" fill="none" extrusionOk="0">
                <a:moveTo>
                  <a:pt x="0" y="0"/>
                </a:moveTo>
                <a:cubicBezTo>
                  <a:pt x="300065" y="-31835"/>
                  <a:pt x="415948" y="24121"/>
                  <a:pt x="709403" y="0"/>
                </a:cubicBezTo>
                <a:cubicBezTo>
                  <a:pt x="1002858" y="-24121"/>
                  <a:pt x="1278149" y="15006"/>
                  <a:pt x="1477382" y="0"/>
                </a:cubicBezTo>
                <a:cubicBezTo>
                  <a:pt x="1676615" y="-15006"/>
                  <a:pt x="1831369" y="378"/>
                  <a:pt x="2128210" y="0"/>
                </a:cubicBezTo>
                <a:cubicBezTo>
                  <a:pt x="2425051" y="-378"/>
                  <a:pt x="2510438" y="32432"/>
                  <a:pt x="2837614" y="0"/>
                </a:cubicBezTo>
                <a:cubicBezTo>
                  <a:pt x="3164790" y="-32432"/>
                  <a:pt x="3253078" y="-2442"/>
                  <a:pt x="3429868" y="0"/>
                </a:cubicBezTo>
                <a:cubicBezTo>
                  <a:pt x="3606658" y="2442"/>
                  <a:pt x="3769450" y="-1144"/>
                  <a:pt x="3904973" y="0"/>
                </a:cubicBezTo>
                <a:cubicBezTo>
                  <a:pt x="4040496" y="1144"/>
                  <a:pt x="4245255" y="4509"/>
                  <a:pt x="4380078" y="0"/>
                </a:cubicBezTo>
                <a:cubicBezTo>
                  <a:pt x="4514902" y="-4509"/>
                  <a:pt x="4784007" y="-24954"/>
                  <a:pt x="5030907" y="0"/>
                </a:cubicBezTo>
                <a:cubicBezTo>
                  <a:pt x="5277807" y="24954"/>
                  <a:pt x="5604233" y="3959"/>
                  <a:pt x="5857460" y="0"/>
                </a:cubicBezTo>
                <a:cubicBezTo>
                  <a:pt x="5852029" y="137942"/>
                  <a:pt x="5850972" y="198016"/>
                  <a:pt x="5857460" y="369332"/>
                </a:cubicBezTo>
                <a:cubicBezTo>
                  <a:pt x="5540815" y="394127"/>
                  <a:pt x="5399773" y="381749"/>
                  <a:pt x="5148057" y="369332"/>
                </a:cubicBezTo>
                <a:cubicBezTo>
                  <a:pt x="4896341" y="356915"/>
                  <a:pt x="4755126" y="380193"/>
                  <a:pt x="4614377" y="369332"/>
                </a:cubicBezTo>
                <a:cubicBezTo>
                  <a:pt x="4473628" y="358471"/>
                  <a:pt x="4054006" y="400256"/>
                  <a:pt x="3904973" y="369332"/>
                </a:cubicBezTo>
                <a:cubicBezTo>
                  <a:pt x="3755940" y="338408"/>
                  <a:pt x="3464443" y="346487"/>
                  <a:pt x="3254144" y="369332"/>
                </a:cubicBezTo>
                <a:cubicBezTo>
                  <a:pt x="3043845" y="392177"/>
                  <a:pt x="2792530" y="359664"/>
                  <a:pt x="2661890" y="369332"/>
                </a:cubicBezTo>
                <a:cubicBezTo>
                  <a:pt x="2531250" y="379000"/>
                  <a:pt x="2170336" y="400419"/>
                  <a:pt x="1893912" y="369332"/>
                </a:cubicBezTo>
                <a:cubicBezTo>
                  <a:pt x="1617488" y="338245"/>
                  <a:pt x="1338027" y="377593"/>
                  <a:pt x="1184509" y="369332"/>
                </a:cubicBezTo>
                <a:cubicBezTo>
                  <a:pt x="1030991" y="361071"/>
                  <a:pt x="788422" y="392190"/>
                  <a:pt x="650829" y="369332"/>
                </a:cubicBezTo>
                <a:cubicBezTo>
                  <a:pt x="513236" y="346474"/>
                  <a:pt x="271780" y="357608"/>
                  <a:pt x="0" y="369332"/>
                </a:cubicBezTo>
                <a:cubicBezTo>
                  <a:pt x="-4847" y="229469"/>
                  <a:pt x="-2542" y="116509"/>
                  <a:pt x="0" y="0"/>
                </a:cubicBezTo>
                <a:close/>
              </a:path>
              <a:path w="5857460" h="369332" stroke="0" extrusionOk="0">
                <a:moveTo>
                  <a:pt x="0" y="0"/>
                </a:moveTo>
                <a:cubicBezTo>
                  <a:pt x="107581" y="10408"/>
                  <a:pt x="303076" y="10934"/>
                  <a:pt x="533680" y="0"/>
                </a:cubicBezTo>
                <a:cubicBezTo>
                  <a:pt x="764284" y="-10934"/>
                  <a:pt x="913684" y="-23712"/>
                  <a:pt x="1067359" y="0"/>
                </a:cubicBezTo>
                <a:cubicBezTo>
                  <a:pt x="1221034" y="23712"/>
                  <a:pt x="1618682" y="17658"/>
                  <a:pt x="1835337" y="0"/>
                </a:cubicBezTo>
                <a:cubicBezTo>
                  <a:pt x="2051992" y="-17658"/>
                  <a:pt x="2243179" y="30162"/>
                  <a:pt x="2486166" y="0"/>
                </a:cubicBezTo>
                <a:cubicBezTo>
                  <a:pt x="2729153" y="-30162"/>
                  <a:pt x="2866378" y="-12109"/>
                  <a:pt x="3195570" y="0"/>
                </a:cubicBezTo>
                <a:cubicBezTo>
                  <a:pt x="3524762" y="12109"/>
                  <a:pt x="3547591" y="8861"/>
                  <a:pt x="3729250" y="0"/>
                </a:cubicBezTo>
                <a:cubicBezTo>
                  <a:pt x="3910909" y="-8861"/>
                  <a:pt x="4218816" y="-23668"/>
                  <a:pt x="4380078" y="0"/>
                </a:cubicBezTo>
                <a:cubicBezTo>
                  <a:pt x="4541340" y="23668"/>
                  <a:pt x="4708449" y="-21513"/>
                  <a:pt x="4913758" y="0"/>
                </a:cubicBezTo>
                <a:cubicBezTo>
                  <a:pt x="5119067" y="21513"/>
                  <a:pt x="5626531" y="1347"/>
                  <a:pt x="5857460" y="0"/>
                </a:cubicBezTo>
                <a:cubicBezTo>
                  <a:pt x="5858863" y="77897"/>
                  <a:pt x="5854532" y="238596"/>
                  <a:pt x="5857460" y="369332"/>
                </a:cubicBezTo>
                <a:cubicBezTo>
                  <a:pt x="5675180" y="339348"/>
                  <a:pt x="5508067" y="344871"/>
                  <a:pt x="5206631" y="369332"/>
                </a:cubicBezTo>
                <a:cubicBezTo>
                  <a:pt x="4905195" y="393793"/>
                  <a:pt x="4881197" y="388252"/>
                  <a:pt x="4672951" y="369332"/>
                </a:cubicBezTo>
                <a:cubicBezTo>
                  <a:pt x="4464705" y="350412"/>
                  <a:pt x="4197575" y="382523"/>
                  <a:pt x="3963548" y="369332"/>
                </a:cubicBezTo>
                <a:cubicBezTo>
                  <a:pt x="3729521" y="356141"/>
                  <a:pt x="3630475" y="395626"/>
                  <a:pt x="3371294" y="369332"/>
                </a:cubicBezTo>
                <a:cubicBezTo>
                  <a:pt x="3112113" y="343038"/>
                  <a:pt x="3002363" y="342168"/>
                  <a:pt x="2661890" y="369332"/>
                </a:cubicBezTo>
                <a:cubicBezTo>
                  <a:pt x="2321417" y="396496"/>
                  <a:pt x="2330486" y="339533"/>
                  <a:pt x="2011061" y="369332"/>
                </a:cubicBezTo>
                <a:cubicBezTo>
                  <a:pt x="1691636" y="399131"/>
                  <a:pt x="1674610" y="354146"/>
                  <a:pt x="1360232" y="369332"/>
                </a:cubicBezTo>
                <a:cubicBezTo>
                  <a:pt x="1045854" y="384518"/>
                  <a:pt x="993772" y="344016"/>
                  <a:pt x="826553" y="369332"/>
                </a:cubicBezTo>
                <a:cubicBezTo>
                  <a:pt x="659334" y="394648"/>
                  <a:pt x="326110" y="379909"/>
                  <a:pt x="0" y="369332"/>
                </a:cubicBezTo>
                <a:cubicBezTo>
                  <a:pt x="6220" y="293945"/>
                  <a:pt x="-10938" y="110724"/>
                  <a:pt x="0" y="0"/>
                </a:cubicBezTo>
                <a:close/>
              </a:path>
            </a:pathLst>
          </a:custGeom>
          <a:solidFill>
            <a:schemeClr val="bg1"/>
          </a:solidFill>
          <a:ln w="28575">
            <a:solidFill>
              <a:srgbClr val="C2D1FF"/>
            </a:solidFill>
          </a:ln>
        </p:spPr>
        <p:txBody>
          <a:bodyPr wrap="square" rtlCol="0">
            <a:spAutoFit/>
          </a:bodyPr>
          <a:lstStyle/>
          <a:p>
            <a:pPr algn="ctr"/>
            <a:r>
              <a:rPr lang="en-US" altLang="zh-CN" sz="1800" dirty="0">
                <a:effectLst/>
                <a:latin typeface="Times New Roman" panose="02020603050405020304" charset="0"/>
                <a:ea typeface="宋体" panose="02010600030101010101" pitchFamily="2" charset="-122"/>
                <a:cs typeface="宋体" panose="02010600030101010101" pitchFamily="2" charset="-122"/>
              </a:rPr>
              <a:t>[</a:t>
            </a:r>
            <a:r>
              <a:rPr lang="zh-CN" altLang="en-US" sz="1800" dirty="0">
                <a:effectLst/>
                <a:latin typeface="Times New Roman" panose="02020603050405020304" charset="0"/>
                <a:ea typeface="宋体" panose="02010600030101010101" pitchFamily="2" charset="-122"/>
                <a:cs typeface="宋体" panose="02010600030101010101" pitchFamily="2" charset="-122"/>
              </a:rPr>
              <a:t>解决</a:t>
            </a:r>
            <a:r>
              <a:rPr lang="en-US" altLang="zh-CN" sz="1800" dirty="0">
                <a:effectLst/>
                <a:latin typeface="Times New Roman" panose="02020603050405020304" charset="0"/>
                <a:ea typeface="宋体" panose="02010600030101010101" pitchFamily="2" charset="-122"/>
                <a:cs typeface="宋体" panose="02010600030101010101" pitchFamily="2" charset="-122"/>
              </a:rPr>
              <a:t>35</a:t>
            </a:r>
            <a:r>
              <a:rPr lang="zh-CN" altLang="en-US" sz="1800" dirty="0">
                <a:effectLst/>
                <a:latin typeface="Times New Roman" panose="02020603050405020304" charset="0"/>
                <a:ea typeface="宋体" panose="02010600030101010101" pitchFamily="2" charset="-122"/>
                <a:cs typeface="宋体" panose="02010600030101010101" pitchFamily="2" charset="-122"/>
              </a:rPr>
              <a:t>题时要充分理解本段所说的重组目标</a:t>
            </a:r>
            <a:r>
              <a:rPr lang="en-US" altLang="zh-CN" sz="1800" dirty="0">
                <a:effectLst/>
                <a:latin typeface="Times New Roman" panose="02020603050405020304" charset="0"/>
                <a:ea typeface="宋体" panose="02010600030101010101" pitchFamily="2" charset="-122"/>
                <a:cs typeface="宋体" panose="02010600030101010101" pitchFamily="2" charset="-122"/>
              </a:rPr>
              <a:t>]</a:t>
            </a:r>
            <a:endParaRPr kumimoji="1" lang="zh-CN"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539" y="353827"/>
            <a:ext cx="8401878" cy="4247317"/>
          </a:xfrm>
          <a:prstGeom prst="rect">
            <a:avLst/>
          </a:prstGeom>
          <a:noFill/>
        </p:spPr>
        <p:txBody>
          <a:bodyPr wrap="square">
            <a:spAutoFit/>
          </a:bodyPr>
          <a:lstStyle/>
          <a:p>
            <a:r>
              <a:rPr lang="en-US" altLang="zh-CN" sz="1800" dirty="0">
                <a:effectLst/>
                <a:latin typeface="Times New Roman" panose="02020603050405020304" charset="0"/>
                <a:ea typeface="宋体" panose="02010600030101010101" pitchFamily="2" charset="-122"/>
                <a:cs typeface="宋体" panose="02010600030101010101" pitchFamily="2" charset="-122"/>
              </a:rPr>
              <a:t>A $6.6 billion fundraising by </a:t>
            </a:r>
            <a:r>
              <a:rPr lang="en-US" altLang="zh-CN" sz="18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1800" dirty="0">
                <a:effectLst/>
                <a:latin typeface="Times New Roman" panose="02020603050405020304" charset="0"/>
                <a:ea typeface="宋体" panose="02010600030101010101" pitchFamily="2" charset="-122"/>
                <a:cs typeface="宋体" panose="02010600030101010101" pitchFamily="2" charset="-122"/>
              </a:rPr>
              <a:t>, which valued it at $157 billion, was conditional on it being able to remove a profit limit and move towards being a more conventional company.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“We again need to raise more money than we’d imagined. Investors want to back us </a:t>
            </a:r>
            <a:r>
              <a:rPr lang="en-US" altLang="zh-CN" sz="1800" dirty="0">
                <a:effectLst/>
                <a:highlight>
                  <a:srgbClr val="E7FFCD"/>
                </a:highlight>
                <a:latin typeface="Times New Roman" panose="02020603050405020304" charset="0"/>
                <a:ea typeface="宋体" panose="02010600030101010101" pitchFamily="2" charset="-122"/>
                <a:cs typeface="宋体" panose="02010600030101010101" pitchFamily="2" charset="-122"/>
              </a:rPr>
              <a:t>but they need conventional equity (</a:t>
            </a:r>
            <a:r>
              <a:rPr lang="zh-CN" altLang="zh-CN" sz="1800" dirty="0">
                <a:effectLst/>
                <a:highlight>
                  <a:srgbClr val="E7FFCD"/>
                </a:highlight>
                <a:latin typeface="Times New Roman" panose="02020603050405020304" charset="0"/>
                <a:ea typeface="宋体" panose="02010600030101010101" pitchFamily="2" charset="-122"/>
                <a:cs typeface="Times New Roman" panose="02020603050405020304" charset="0"/>
              </a:rPr>
              <a:t>股东权益</a:t>
            </a:r>
            <a:r>
              <a:rPr lang="en-US" altLang="zh-CN" sz="1800" dirty="0">
                <a:effectLst/>
                <a:highlight>
                  <a:srgbClr val="E7FFCD"/>
                </a:highlight>
                <a:latin typeface="Times New Roman" panose="02020603050405020304" charset="0"/>
                <a:ea typeface="宋体" panose="02010600030101010101" pitchFamily="2" charset="-122"/>
                <a:cs typeface="宋体" panose="02010600030101010101" pitchFamily="2" charset="-122"/>
              </a:rPr>
              <a:t>) and a less unique structure,</a:t>
            </a:r>
            <a:r>
              <a:rPr lang="en-US" altLang="zh-CN" sz="1800" dirty="0">
                <a:effectLst/>
                <a:latin typeface="Times New Roman" panose="02020603050405020304" charset="0"/>
                <a:ea typeface="宋体" panose="02010600030101010101" pitchFamily="2" charset="-122"/>
                <a:cs typeface="宋体" panose="02010600030101010101" pitchFamily="2" charset="-122"/>
              </a:rPr>
              <a:t>” </a:t>
            </a:r>
            <a:r>
              <a:rPr lang="en-US" altLang="zh-CN" sz="18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1800" dirty="0">
                <a:effectLst/>
                <a:latin typeface="Times New Roman" panose="02020603050405020304" charset="0"/>
                <a:ea typeface="宋体" panose="02010600030101010101" pitchFamily="2" charset="-122"/>
                <a:cs typeface="宋体" panose="02010600030101010101" pitchFamily="2" charset="-122"/>
              </a:rPr>
              <a:t> said. “</a:t>
            </a:r>
            <a:r>
              <a:rPr lang="en-US" altLang="zh-CN" sz="1800" u="sng" dirty="0">
                <a:effectLst/>
                <a:latin typeface="Times New Roman" panose="02020603050405020304" charset="0"/>
                <a:ea typeface="宋体" panose="02010600030101010101" pitchFamily="2" charset="-122"/>
                <a:cs typeface="宋体" panose="02010600030101010101" pitchFamily="2" charset="-122"/>
              </a:rPr>
              <a:t>The hundreds of billions of dollars that companies are investing into AI show what it will take for </a:t>
            </a:r>
            <a:r>
              <a:rPr lang="en-US" altLang="zh-CN" sz="1800" u="sng"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1800" u="sng" dirty="0">
                <a:effectLst/>
                <a:latin typeface="Times New Roman" panose="02020603050405020304" charset="0"/>
                <a:ea typeface="宋体" panose="02010600030101010101" pitchFamily="2" charset="-122"/>
                <a:cs typeface="宋体" panose="02010600030101010101" pitchFamily="2" charset="-122"/>
              </a:rPr>
              <a:t> to continue pursuing the mission.” </a:t>
            </a:r>
            <a:endParaRPr lang="zh-CN" altLang="zh-CN" sz="1800" u="sng"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“This is the critical step the company needs in order to continue fundraising,” said Gil Luria, analyst with DA Davidson &amp; Co. The key to the announcement, he said, was that the non-profit side of </a:t>
            </a:r>
            <a:r>
              <a:rPr lang="en-US" altLang="zh-CN" sz="18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1800" dirty="0">
                <a:effectLst/>
                <a:latin typeface="Times New Roman" panose="02020603050405020304" charset="0"/>
                <a:ea typeface="宋体" panose="02010600030101010101" pitchFamily="2" charset="-122"/>
                <a:cs typeface="宋体" panose="02010600030101010101" pitchFamily="2" charset="-122"/>
              </a:rPr>
              <a:t> “will run and control </a:t>
            </a:r>
            <a:r>
              <a:rPr lang="en-US" altLang="zh-CN" sz="1800" dirty="0" err="1">
                <a:effectLst/>
                <a:latin typeface="Times New Roman" panose="02020603050405020304" charset="0"/>
                <a:ea typeface="宋体" panose="02010600030101010101" pitchFamily="2" charset="-122"/>
                <a:cs typeface="宋体" panose="02010600030101010101" pitchFamily="2" charset="-122"/>
              </a:rPr>
              <a:t>OpenAI’s</a:t>
            </a:r>
            <a:r>
              <a:rPr lang="en-US" altLang="zh-CN" sz="1800" dirty="0">
                <a:effectLst/>
                <a:latin typeface="Times New Roman" panose="02020603050405020304" charset="0"/>
                <a:ea typeface="宋体" panose="02010600030101010101" pitchFamily="2" charset="-122"/>
                <a:cs typeface="宋体" panose="02010600030101010101" pitchFamily="2" charset="-122"/>
              </a:rPr>
              <a:t> operations and business.” For its AI competition, it’s a different matter. </a:t>
            </a:r>
            <a:r>
              <a:rPr lang="en-US" altLang="zh-CN" sz="1800" dirty="0">
                <a:effectLst/>
                <a:highlight>
                  <a:srgbClr val="ECE7EF"/>
                </a:highlight>
                <a:latin typeface="Times New Roman" panose="02020603050405020304" charset="0"/>
                <a:ea typeface="宋体" panose="02010600030101010101" pitchFamily="2" charset="-122"/>
                <a:cs typeface="宋体" panose="02010600030101010101" pitchFamily="2" charset="-122"/>
              </a:rPr>
              <a:t>Musk, an </a:t>
            </a:r>
            <a:r>
              <a:rPr lang="en-US" altLang="zh-CN" sz="1800" dirty="0" err="1">
                <a:effectLst/>
                <a:highlight>
                  <a:srgbClr val="ECE7EF"/>
                </a:highlight>
                <a:latin typeface="Times New Roman" panose="02020603050405020304" charset="0"/>
                <a:ea typeface="宋体" panose="02010600030101010101" pitchFamily="2" charset="-122"/>
                <a:cs typeface="宋体" panose="02010600030101010101" pitchFamily="2" charset="-122"/>
              </a:rPr>
              <a:t>OpenAI</a:t>
            </a:r>
            <a:r>
              <a:rPr lang="en-US" altLang="zh-CN" sz="1800" dirty="0">
                <a:effectLst/>
                <a:highlight>
                  <a:srgbClr val="ECE7EF"/>
                </a:highlight>
                <a:latin typeface="Times New Roman" panose="02020603050405020304" charset="0"/>
                <a:ea typeface="宋体" panose="02010600030101010101" pitchFamily="2" charset="-122"/>
                <a:cs typeface="宋体" panose="02010600030101010101" pitchFamily="2" charset="-122"/>
              </a:rPr>
              <a:t> co-founder, is trying to </a:t>
            </a:r>
            <a:r>
              <a:rPr lang="en-US" altLang="zh-CN" sz="1800" b="1" u="sng" dirty="0">
                <a:effectLst/>
                <a:highlight>
                  <a:srgbClr val="ECE7EF"/>
                </a:highlight>
                <a:latin typeface="Times New Roman" panose="02020603050405020304" charset="0"/>
                <a:ea typeface="宋体" panose="02010600030101010101" pitchFamily="2" charset="-122"/>
                <a:cs typeface="宋体" panose="02010600030101010101" pitchFamily="2" charset="-122"/>
              </a:rPr>
              <a:t>preclude </a:t>
            </a:r>
            <a:r>
              <a:rPr lang="en-US" altLang="zh-CN" sz="1800" dirty="0">
                <a:effectLst/>
                <a:highlight>
                  <a:srgbClr val="ECE7EF"/>
                </a:highlight>
                <a:latin typeface="Times New Roman" panose="02020603050405020304" charset="0"/>
                <a:ea typeface="宋体" panose="02010600030101010101" pitchFamily="2" charset="-122"/>
                <a:cs typeface="宋体" panose="02010600030101010101" pitchFamily="2" charset="-122"/>
              </a:rPr>
              <a:t>(</a:t>
            </a:r>
            <a:r>
              <a:rPr lang="zh-CN" altLang="zh-CN" sz="1800" dirty="0">
                <a:effectLst/>
                <a:highlight>
                  <a:srgbClr val="ECE7EF"/>
                </a:highlight>
                <a:latin typeface="Times New Roman" panose="02020603050405020304" charset="0"/>
                <a:ea typeface="宋体" panose="02010600030101010101" pitchFamily="2" charset="-122"/>
                <a:cs typeface="Times New Roman" panose="02020603050405020304" charset="0"/>
              </a:rPr>
              <a:t>阻止</a:t>
            </a:r>
            <a:r>
              <a:rPr lang="en-US" altLang="zh-CN" sz="1800" dirty="0">
                <a:effectLst/>
                <a:highlight>
                  <a:srgbClr val="ECE7EF"/>
                </a:highlight>
                <a:latin typeface="Times New Roman" panose="02020603050405020304" charset="0"/>
                <a:ea typeface="宋体" panose="02010600030101010101" pitchFamily="2" charset="-122"/>
                <a:cs typeface="宋体" panose="02010600030101010101" pitchFamily="2" charset="-122"/>
              </a:rPr>
              <a:t>) the plan, as is Meta Platforms, which is developing a competitor against </a:t>
            </a:r>
            <a:r>
              <a:rPr lang="en-US" altLang="zh-CN" sz="1800" dirty="0" err="1">
                <a:effectLst/>
                <a:highlight>
                  <a:srgbClr val="ECE7EF"/>
                </a:highlight>
                <a:latin typeface="Times New Roman" panose="02020603050405020304" charset="0"/>
                <a:ea typeface="宋体" panose="02010600030101010101" pitchFamily="2" charset="-122"/>
                <a:cs typeface="宋体" panose="02010600030101010101" pitchFamily="2" charset="-122"/>
              </a:rPr>
              <a:t>ChatGPT</a:t>
            </a:r>
            <a:r>
              <a:rPr lang="en-US" altLang="zh-CN" sz="1800" dirty="0">
                <a:effectLst/>
                <a:highlight>
                  <a:srgbClr val="ECE7EF"/>
                </a:highlight>
                <a:latin typeface="Times New Roman" panose="02020603050405020304" charset="0"/>
                <a:ea typeface="宋体" panose="02010600030101010101" pitchFamily="2" charset="-122"/>
                <a:cs typeface="宋体" panose="02010600030101010101" pitchFamily="2" charset="-122"/>
              </a:rPr>
              <a:t> named Meta AI.</a:t>
            </a:r>
            <a:endParaRPr lang="zh-CN" altLang="zh-CN" sz="1800" dirty="0">
              <a:effectLst/>
              <a:highlight>
                <a:srgbClr val="ECE7EF"/>
              </a:highlight>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38539" y="4792536"/>
            <a:ext cx="9001275" cy="1631216"/>
          </a:xfrm>
          <a:prstGeom prst="rect">
            <a:avLst/>
          </a:prstGeom>
          <a:solidFill>
            <a:schemeClr val="accent3">
              <a:lumMod val="40000"/>
              <a:lumOff val="60000"/>
            </a:schemeClr>
          </a:solidFill>
        </p:spPr>
        <p:txBody>
          <a:bodyPr wrap="square">
            <a:spAutoFit/>
          </a:bodyPr>
          <a:lstStyle/>
          <a:p>
            <a:pPr lvl="0">
              <a:tabLst>
                <a:tab pos="2286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33. Why does </a:t>
            </a:r>
            <a:r>
              <a:rPr lang="en-US" altLang="zh-CN" sz="2000" dirty="0" err="1">
                <a:effectLst/>
                <a:latin typeface="Times New Roman" panose="02020603050405020304" charset="0"/>
                <a:ea typeface="宋体" panose="02010600030101010101" pitchFamily="2" charset="-122"/>
                <a:cs typeface="宋体" panose="02010600030101010101" pitchFamily="2" charset="-122"/>
              </a:rPr>
              <a:t>OpenAI</a:t>
            </a:r>
            <a:r>
              <a:rPr lang="en-US" altLang="zh-CN" sz="2000" dirty="0">
                <a:effectLst/>
                <a:latin typeface="Times New Roman" panose="02020603050405020304" charset="0"/>
                <a:ea typeface="宋体" panose="02010600030101010101" pitchFamily="2" charset="-122"/>
                <a:cs typeface="宋体" panose="02010600030101010101" pitchFamily="2" charset="-122"/>
              </a:rPr>
              <a:t> believe it needs to restructure its operations in paragraph 5?</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lvl="0">
              <a:tabLst>
                <a:tab pos="2286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A. To attract more investors and simplify the structure.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lvl="0">
              <a:tabLst>
                <a:tab pos="2286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B. To push forward its development goals on AI safety.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lvl="0">
              <a:tabLst>
                <a:tab pos="2286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C. To settle conflicts with its non-profit parent organization.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lvl="0">
              <a:tabLst>
                <a:tab pos="2286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D. To prevent competitors from taking control of its operations.</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9431020" y="159385"/>
            <a:ext cx="2648585" cy="6418580"/>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pPr algn="l"/>
            <a:r>
              <a:rPr lang="en-US" altLang="zh-CN" b="1" dirty="0">
                <a:latin typeface="Inter"/>
              </a:rPr>
              <a:t>para4:</a:t>
            </a:r>
            <a:r>
              <a:rPr lang="zh-CN" altLang="en-US" b="0" i="0" u="none" strike="noStrike" dirty="0">
                <a:solidFill>
                  <a:srgbClr val="404040"/>
                </a:solidFill>
                <a:effectLst/>
                <a:latin typeface="DeepSeek-CJK-patch"/>
              </a:rPr>
              <a:t>回溯</a:t>
            </a:r>
            <a:r>
              <a:rPr lang="en-GB" altLang="zh-CN" b="0" i="0" u="none" strike="noStrike" dirty="0">
                <a:solidFill>
                  <a:srgbClr val="404040"/>
                </a:solidFill>
                <a:effectLst/>
                <a:latin typeface="DeepSeek-CJK-patch"/>
              </a:rPr>
              <a:t>OpenAI</a:t>
            </a:r>
            <a:r>
              <a:rPr lang="zh-CN" altLang="en-US" b="0" i="0" u="none" strike="noStrike" dirty="0">
                <a:solidFill>
                  <a:srgbClr val="404040"/>
                </a:solidFill>
                <a:effectLst/>
                <a:latin typeface="DeepSeek-CJK-patch"/>
              </a:rPr>
              <a:t>从非营利到营利架构转变的历史背景。</a:t>
            </a:r>
            <a:endParaRPr lang="en-US" altLang="zh-CN" b="0" i="0" u="none" strike="noStrike" dirty="0">
              <a:solidFill>
                <a:srgbClr val="404040"/>
              </a:solidFill>
              <a:effectLst/>
              <a:latin typeface="DeepSeek-CJK-patch"/>
            </a:endParaRPr>
          </a:p>
          <a:p>
            <a:pPr algn="l"/>
            <a:r>
              <a:rPr lang="en-US" altLang="zh-CN" b="1" dirty="0">
                <a:latin typeface="Inter"/>
              </a:rPr>
              <a:t> </a:t>
            </a:r>
            <a:endParaRPr lang="en-US" altLang="zh-CN" b="1" dirty="0">
              <a:latin typeface="Inter"/>
            </a:endParaRPr>
          </a:p>
          <a:p>
            <a:pPr algn="l"/>
            <a:endParaRPr lang="en-US" altLang="zh-CN" b="1" i="0" u="none" strike="noStrike" dirty="0">
              <a:effectLst/>
              <a:latin typeface="Inter"/>
            </a:endParaRPr>
          </a:p>
          <a:p>
            <a:pPr algn="l"/>
            <a:r>
              <a:rPr lang="en-US" altLang="zh-CN" b="1" i="0" u="none" strike="noStrike" dirty="0">
                <a:effectLst/>
                <a:latin typeface="Inter"/>
              </a:rPr>
              <a:t>para5:</a:t>
            </a:r>
            <a:r>
              <a:rPr lang="zh-CN" altLang="en-US" b="0" i="0" u="none" strike="noStrike" dirty="0">
                <a:solidFill>
                  <a:srgbClr val="404040"/>
                </a:solidFill>
                <a:effectLst/>
                <a:latin typeface="DeepSeek-CJK-patch"/>
              </a:rPr>
              <a:t>引用</a:t>
            </a:r>
            <a:r>
              <a:rPr lang="en-GB" altLang="zh-CN" b="0" i="0" u="none" strike="noStrike" dirty="0">
                <a:solidFill>
                  <a:srgbClr val="404040"/>
                </a:solidFill>
                <a:effectLst/>
                <a:latin typeface="DeepSeek-CJK-patch"/>
              </a:rPr>
              <a:t>OpenAI</a:t>
            </a:r>
            <a:r>
              <a:rPr lang="zh-CN" altLang="en-US" b="0" i="0" u="none" strike="noStrike" dirty="0">
                <a:solidFill>
                  <a:srgbClr val="404040"/>
                </a:solidFill>
                <a:effectLst/>
                <a:latin typeface="DeepSeek-CJK-patch"/>
              </a:rPr>
              <a:t>声明，解释架构改革的必要性。</a:t>
            </a:r>
            <a:endParaRPr lang="en-US" altLang="zh-CN" b="0" i="0" u="none" strike="noStrike" dirty="0">
              <a:solidFill>
                <a:srgbClr val="404040"/>
              </a:solidFill>
              <a:effectLst/>
              <a:latin typeface="DeepSeek-CJK-patch"/>
            </a:endParaRPr>
          </a:p>
          <a:p>
            <a:pPr algn="l"/>
            <a:endParaRPr lang="en-US" altLang="zh-CN" b="1" i="0" u="none" strike="noStrike" dirty="0">
              <a:effectLst/>
              <a:latin typeface="Inter"/>
            </a:endParaRPr>
          </a:p>
          <a:p>
            <a:pPr algn="l"/>
            <a:endParaRPr lang="en-US" altLang="zh-CN" b="1" dirty="0">
              <a:latin typeface="Inter"/>
            </a:endParaRPr>
          </a:p>
          <a:p>
            <a:pPr algn="l"/>
            <a:r>
              <a:rPr lang="en-US" altLang="zh-CN" b="1" dirty="0">
                <a:latin typeface="Inter"/>
              </a:rPr>
              <a:t>para6:</a:t>
            </a:r>
            <a:r>
              <a:rPr lang="zh-CN" altLang="en-US" b="0" i="0" u="none" strike="noStrike" dirty="0">
                <a:solidFill>
                  <a:srgbClr val="404040"/>
                </a:solidFill>
                <a:effectLst/>
                <a:latin typeface="DeepSeek-CJK-patch"/>
              </a:rPr>
              <a:t>分析师评价与竞争对手动态。</a:t>
            </a:r>
            <a:endParaRPr lang="zh-CN" altLang="en-US" b="1" i="0" u="none" strike="noStrike" dirty="0">
              <a:effectLst/>
              <a:latin typeface="Inter"/>
            </a:endParaRPr>
          </a:p>
        </p:txBody>
      </p:sp>
      <p:sp>
        <p:nvSpPr>
          <p:cNvPr id="8" name="五角星 7"/>
          <p:cNvSpPr/>
          <p:nvPr/>
        </p:nvSpPr>
        <p:spPr>
          <a:xfrm>
            <a:off x="238539" y="5127388"/>
            <a:ext cx="307065" cy="338384"/>
          </a:xfrm>
          <a:prstGeom prst="star5">
            <a:avLst/>
          </a:prstGeom>
          <a:solidFill>
            <a:srgbClr val="E8603F"/>
          </a:solidFill>
          <a:ln>
            <a:solidFill>
              <a:srgbClr val="E860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圆角矩形 1"/>
          <p:cNvSpPr/>
          <p:nvPr/>
        </p:nvSpPr>
        <p:spPr>
          <a:xfrm>
            <a:off x="1250066" y="1805651"/>
            <a:ext cx="2870521" cy="236664"/>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p:cNvSpPr/>
          <p:nvPr/>
        </p:nvSpPr>
        <p:spPr>
          <a:xfrm>
            <a:off x="4629873" y="1805651"/>
            <a:ext cx="2118168" cy="236664"/>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圆角矩形 4"/>
          <p:cNvSpPr/>
          <p:nvPr/>
        </p:nvSpPr>
        <p:spPr>
          <a:xfrm>
            <a:off x="1600156" y="5178248"/>
            <a:ext cx="4372381" cy="28752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 name="直线箭头连接符 9"/>
          <p:cNvCxnSpPr/>
          <p:nvPr/>
        </p:nvCxnSpPr>
        <p:spPr>
          <a:xfrm flipH="1">
            <a:off x="2558005" y="2065464"/>
            <a:ext cx="127321" cy="311278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线箭头连接符 10"/>
          <p:cNvCxnSpPr/>
          <p:nvPr/>
        </p:nvCxnSpPr>
        <p:spPr>
          <a:xfrm flipH="1">
            <a:off x="4739176" y="2042315"/>
            <a:ext cx="550454" cy="313593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719014" y="5400688"/>
            <a:ext cx="7440928" cy="646331"/>
          </a:xfrm>
          <a:prstGeom prst="rect">
            <a:avLst/>
          </a:prstGeom>
          <a:solidFill>
            <a:schemeClr val="bg1">
              <a:lumMod val="95000"/>
            </a:schemeClr>
          </a:solidFill>
        </p:spPr>
        <p:txBody>
          <a:bodyPr wrap="square">
            <a:spAutoFit/>
          </a:bodyPr>
          <a:lstStyle/>
          <a:p>
            <a:pPr lvl="0">
              <a:tabLst>
                <a:tab pos="228600" algn="l"/>
              </a:tabLst>
            </a:pPr>
            <a:r>
              <a:rPr lang="en-US" altLang="zh-CN" sz="1800" dirty="0">
                <a:effectLst/>
                <a:latin typeface="Times New Roman" panose="02020603050405020304" charset="0"/>
                <a:ea typeface="宋体" panose="02010600030101010101" pitchFamily="2" charset="-122"/>
                <a:cs typeface="宋体" panose="02010600030101010101" pitchFamily="2" charset="-122"/>
              </a:rPr>
              <a:t>34. What does the underlined word “preclude” in paragraph 6 mean?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1800" dirty="0">
                <a:effectLst/>
                <a:latin typeface="Times New Roman" panose="02020603050405020304" charset="0"/>
                <a:ea typeface="宋体" panose="02010600030101010101" pitchFamily="2" charset="-122"/>
                <a:cs typeface="宋体" panose="02010600030101010101" pitchFamily="2" charset="-122"/>
              </a:rPr>
              <a:t>A. Design. B. Prevent. C. Back. D. Follow.</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1" name="圆角矩形 20"/>
          <p:cNvSpPr/>
          <p:nvPr/>
        </p:nvSpPr>
        <p:spPr>
          <a:xfrm>
            <a:off x="1898248" y="3972730"/>
            <a:ext cx="787078" cy="238559"/>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p:cNvSpPr/>
          <p:nvPr/>
        </p:nvSpPr>
        <p:spPr>
          <a:xfrm>
            <a:off x="2697839" y="3984303"/>
            <a:ext cx="2028826" cy="26170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圆角矩形 22"/>
          <p:cNvSpPr/>
          <p:nvPr/>
        </p:nvSpPr>
        <p:spPr>
          <a:xfrm>
            <a:off x="1898247" y="4246013"/>
            <a:ext cx="799591" cy="32408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圆角矩形 23"/>
          <p:cNvSpPr/>
          <p:nvPr/>
        </p:nvSpPr>
        <p:spPr>
          <a:xfrm>
            <a:off x="5017626" y="3702003"/>
            <a:ext cx="2125213" cy="270727"/>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五角星 24"/>
          <p:cNvSpPr/>
          <p:nvPr/>
        </p:nvSpPr>
        <p:spPr>
          <a:xfrm>
            <a:off x="2187174" y="5688212"/>
            <a:ext cx="370831" cy="358807"/>
          </a:xfrm>
          <a:prstGeom prst="star5">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67494" y="3684404"/>
            <a:ext cx="2885967" cy="1442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par>
                                <p:cTn id="22" presetID="9" presetClass="entr" presetSubtype="0" fill="hold" grpId="1"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9" presetClass="exit" presetSubtype="0" fill="hold" grpId="0" nodeType="withEffect">
                                  <p:stCondLst>
                                    <p:cond delay="0"/>
                                  </p:stCondLst>
                                  <p:childTnLst>
                                    <p:animEffect transition="out" filter="dissolv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9" presetClass="exit" presetSubtype="0" fill="hold" grpId="2" nodeType="withEffect">
                                  <p:stCondLst>
                                    <p:cond delay="0"/>
                                  </p:stCondLst>
                                  <p:childTnLst>
                                    <p:animEffect transition="out" filter="dissolv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cTn>
                              </p:par>
                              <p:par>
                                <p:cTn id="52" presetID="9" presetClass="entr" presetSubtype="0"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dissolve">
                                      <p:cBhvr>
                                        <p:cTn id="54" dur="500"/>
                                        <p:tgtEl>
                                          <p:spTgt spid="102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ssolve">
                                      <p:cBhvr>
                                        <p:cTn id="62" dur="500"/>
                                        <p:tgtEl>
                                          <p:spTgt spid="2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1" animBg="1"/>
      <p:bldP spid="8" grpId="2" animBg="1"/>
      <p:bldP spid="2" grpId="0" animBg="1"/>
      <p:bldP spid="3" grpId="0" animBg="1"/>
      <p:bldP spid="5" grpId="0" animBg="1"/>
      <p:bldP spid="5" grpId="1" animBg="1"/>
      <p:bldP spid="15" grpId="0" animBg="1"/>
      <p:bldP spid="21"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9844" y="172979"/>
            <a:ext cx="10800000" cy="720000"/>
          </a:xfrm>
        </p:spPr>
        <p:txBody>
          <a:bodyPr>
            <a:normAutofit/>
          </a:bodyPr>
          <a:lstStyle/>
          <a:p>
            <a:r>
              <a:rPr kumimoji="1" lang="en-US" altLang="zh-CN" sz="3600" dirty="0">
                <a:latin typeface="Times New Roman" panose="02020603050405020304" charset="0"/>
                <a:cs typeface="Times New Roman" panose="02020603050405020304" charset="0"/>
              </a:rPr>
              <a:t>Language bank</a:t>
            </a:r>
            <a:endParaRPr kumimoji="1" lang="zh-CN" altLang="en-US" sz="3600" dirty="0">
              <a:latin typeface="Times New Roman" panose="02020603050405020304" charset="0"/>
              <a:cs typeface="Times New Roman" panose="02020603050405020304" charset="0"/>
            </a:endParaRPr>
          </a:p>
        </p:txBody>
      </p:sp>
      <p:sp>
        <p:nvSpPr>
          <p:cNvPr id="4" name="文本框 3"/>
          <p:cNvSpPr txBox="1"/>
          <p:nvPr/>
        </p:nvSpPr>
        <p:spPr>
          <a:xfrm>
            <a:off x="477079" y="1034540"/>
            <a:ext cx="6096000" cy="1015663"/>
          </a:xfrm>
          <a:prstGeom prst="rect">
            <a:avLst/>
          </a:prstGeom>
          <a:noFill/>
        </p:spPr>
        <p:txBody>
          <a:bodyPr wrap="square">
            <a:spAutoFit/>
          </a:bodyPr>
          <a:lstStyle/>
          <a:p>
            <a:pPr algn="l"/>
            <a:r>
              <a:rPr lang="en-GB" altLang="zh-CN" sz="2000" dirty="0">
                <a:solidFill>
                  <a:srgbClr val="404040"/>
                </a:solidFill>
                <a:latin typeface="Times New Roman" panose="02020603050405020304" charset="0"/>
                <a:ea typeface="宋体" panose="02010600030101010101" pitchFamily="2" charset="-122"/>
                <a:cs typeface="Times New Roman" panose="02020603050405020304" charset="0"/>
              </a:rPr>
              <a:t>r</a:t>
            </a:r>
            <a:r>
              <a:rPr lang="en-GB" altLang="zh-CN"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estructuring plans  </a:t>
            </a:r>
            <a:r>
              <a:rPr lang="zh-CN" altLang="en-US"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重组计划</a:t>
            </a:r>
            <a:endParaRPr lang="en-US" altLang="zh-CN"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pPr algn="l"/>
            <a:r>
              <a:rPr lang="en-GB" altLang="zh-CN" sz="2000" dirty="0">
                <a:solidFill>
                  <a:srgbClr val="404040"/>
                </a:solidFill>
                <a:latin typeface="Times New Roman" panose="02020603050405020304" charset="0"/>
                <a:ea typeface="宋体" panose="02010600030101010101" pitchFamily="2" charset="-122"/>
                <a:cs typeface="Times New Roman" panose="02020603050405020304" charset="0"/>
              </a:rPr>
              <a:t>r</a:t>
            </a:r>
            <a:r>
              <a:rPr lang="en-GB" altLang="zh-CN"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aise money  </a:t>
            </a:r>
            <a:r>
              <a:rPr lang="zh-CN" altLang="en-US"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融资</a:t>
            </a:r>
            <a:endParaRPr lang="en-US" altLang="zh-CN"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pPr algn="l"/>
            <a:r>
              <a:rPr lang="en-GB" altLang="zh-CN" sz="2000" dirty="0">
                <a:solidFill>
                  <a:srgbClr val="404040"/>
                </a:solidFill>
                <a:latin typeface="Times New Roman" panose="02020603050405020304" charset="0"/>
                <a:ea typeface="宋体" panose="02010600030101010101" pitchFamily="2" charset="-122"/>
                <a:cs typeface="Times New Roman" panose="02020603050405020304" charset="0"/>
              </a:rPr>
              <a:t>r</a:t>
            </a:r>
            <a:r>
              <a:rPr lang="en-GB" altLang="zh-CN"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estrictions  </a:t>
            </a:r>
            <a:r>
              <a:rPr lang="zh-CN" altLang="en-US"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限制</a:t>
            </a:r>
            <a:endParaRPr lang="en-US" altLang="zh-CN" sz="20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397305" y="2320681"/>
            <a:ext cx="11145077" cy="4401205"/>
          </a:xfrm>
          <a:prstGeom prst="rect">
            <a:avLst/>
          </a:prstGeom>
          <a:noFill/>
        </p:spPr>
        <p:txBody>
          <a:bodyPr wrap="square">
            <a:spAutoFit/>
          </a:bodyPr>
          <a:lstStyle/>
          <a:p>
            <a:pPr algn="l"/>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1. OpenAI, the company behind the artificial intelligence tool ChatGPT, has set out restructuring plans to make it easier for it to raise money and remove restrictions made by its non-profit parent (</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母公司</a:t>
            </a:r>
            <a:r>
              <a:rPr lang="en-US"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t>
            </a:r>
            <a:endParaRPr lang="en-US"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pPr algn="l"/>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主句：</a:t>
            </a:r>
            <a:r>
              <a:rPr lang="en-US"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OpenAI... has set out restructuring plans"</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主语含同位语 </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the company... ChatGPT</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目的状语：</a:t>
            </a:r>
            <a:r>
              <a:rPr lang="en-US"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to make it easier... and remove restrictions"</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不定式短语表目标）；后置定语：</a:t>
            </a:r>
            <a:r>
              <a:rPr lang="en-US"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made by its non-profit parent"</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过去分词短语修饰 </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restrictions</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endPar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endParaRPr>
          </a:p>
          <a:p>
            <a:pPr algn="l"/>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ChatGPT</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的开发者</a:t>
            </a:r>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OpenAI</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公司公布了重组计划，旨在简化融资流程并解除其非营利母公司制定的限制。</a:t>
            </a:r>
            <a:endParaRPr lang="en-US" altLang="zh-CN" sz="2000" dirty="0">
              <a:solidFill>
                <a:srgbClr val="404040"/>
              </a:solidFill>
              <a:latin typeface="Times New Roman" panose="02020603050405020304" charset="0"/>
              <a:ea typeface="宋体" panose="02010600030101010101" pitchFamily="2" charset="-122"/>
              <a:cs typeface="Times New Roman" panose="02020603050405020304" charset="0"/>
            </a:endParaRPr>
          </a:p>
          <a:p>
            <a:pPr algn="l"/>
            <a:endParaRPr lang="en-US"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2. Musk, an OpenAI co-founder, is trying to preclude the plan, as is Meta Platforms, which is developing a competitor against ChatGPT named Meta AI.</a:t>
            </a:r>
            <a:endPar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pPr algn="l"/>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主句：</a:t>
            </a:r>
            <a:r>
              <a:rPr lang="en-US"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Musk... is trying to preclude..."</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含同位语 </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co-founder</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类比倒装结构：</a:t>
            </a:r>
            <a:r>
              <a:rPr lang="en-US"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as is Meta Platforms"</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表“同样地”）；定语从句：</a:t>
            </a:r>
            <a:r>
              <a:rPr lang="en-US"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00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which is developing..."</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修饰</a:t>
            </a:r>
            <a:r>
              <a:rPr lang="en-GB" altLang="zh-CN"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Meta</a:t>
            </a:r>
            <a:r>
              <a:rPr lang="zh-CN" altLang="en-GB"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说明竞争产品）。</a:t>
            </a:r>
            <a:endParaRPr lang="zh-CN" altLang="en-US" sz="20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endParaRPr>
          </a:p>
          <a:p>
            <a:pPr algn="l"/>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OpenAI</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联合创始人马斯克正试图阻止该计划，</a:t>
            </a:r>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Meta Platforms</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也持相同立场</a:t>
            </a:r>
            <a:r>
              <a:rPr lang="en-US"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后者正在开发名为</a:t>
            </a:r>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Meta AI</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的</a:t>
            </a:r>
            <a:r>
              <a:rPr lang="en-GB"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ChatGPT</a:t>
            </a:r>
            <a:r>
              <a:rPr lang="zh-CN" altLang="en-US"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竞品。</a:t>
            </a:r>
            <a:endParaRPr lang="en-US" altLang="zh-CN" sz="20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5618921" y="969150"/>
            <a:ext cx="6096000" cy="1323439"/>
          </a:xfrm>
          <a:prstGeom prst="rect">
            <a:avLst/>
          </a:prstGeom>
          <a:noFill/>
        </p:spPr>
        <p:txBody>
          <a:bodyPr wrap="square">
            <a:spAutoFit/>
          </a:bodyPr>
          <a:lstStyle/>
          <a:p>
            <a:r>
              <a:rPr lang="en-US" altLang="zh-CN" sz="2000" kern="100" dirty="0">
                <a:solidFill>
                  <a:srgbClr val="000000"/>
                </a:solidFill>
                <a:latin typeface="Times New Roman" panose="02020603050405020304" charset="0"/>
                <a:ea typeface="宋体" panose="02010600030101010101" pitchFamily="2" charset="-122"/>
                <a:cs typeface="Times New Roman" panose="02020603050405020304" charset="0"/>
              </a:rPr>
              <a:t>secure funding </a:t>
            </a:r>
            <a:r>
              <a:rPr lang="zh-CN" altLang="en-US" sz="2000" kern="100" dirty="0">
                <a:solidFill>
                  <a:srgbClr val="000000"/>
                </a:solidFill>
                <a:latin typeface="Times New Roman" panose="02020603050405020304" charset="0"/>
                <a:ea typeface="宋体" panose="02010600030101010101" pitchFamily="2" charset="-122"/>
                <a:cs typeface="Times New Roman" panose="02020603050405020304" charset="0"/>
              </a:rPr>
              <a:t>获得资金</a:t>
            </a:r>
            <a:endParaRPr lang="en-US" altLang="zh-CN" sz="20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000" kern="100" dirty="0">
                <a:solidFill>
                  <a:srgbClr val="000000"/>
                </a:solidFill>
                <a:latin typeface="Times New Roman" panose="02020603050405020304" charset="0"/>
                <a:ea typeface="宋体" panose="02010600030101010101" pitchFamily="2" charset="-122"/>
                <a:cs typeface="Times New Roman" panose="02020603050405020304" charset="0"/>
              </a:rPr>
              <a:t>conventional company</a:t>
            </a:r>
            <a:r>
              <a:rPr lang="zh-CN" altLang="en-US" sz="2000" kern="100" dirty="0">
                <a:solidFill>
                  <a:srgbClr val="000000"/>
                </a:solidFill>
                <a:latin typeface="Times New Roman" panose="02020603050405020304" charset="0"/>
                <a:ea typeface="宋体" panose="02010600030101010101" pitchFamily="2" charset="-122"/>
                <a:cs typeface="Times New Roman" panose="02020603050405020304" charset="0"/>
              </a:rPr>
              <a:t> 传统公司</a:t>
            </a:r>
            <a:endParaRPr lang="en-US" altLang="zh-CN" sz="20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000" kern="100" dirty="0">
                <a:solidFill>
                  <a:srgbClr val="000000"/>
                </a:solidFill>
                <a:latin typeface="Times New Roman" panose="02020603050405020304" charset="0"/>
                <a:ea typeface="宋体" panose="02010600030101010101" pitchFamily="2" charset="-122"/>
                <a:cs typeface="Times New Roman" panose="02020603050405020304" charset="0"/>
              </a:rPr>
              <a:t>critical step</a:t>
            </a:r>
            <a:r>
              <a:rPr lang="zh-CN" altLang="en-US" sz="2000" kern="100" dirty="0">
                <a:solidFill>
                  <a:srgbClr val="000000"/>
                </a:solidFill>
                <a:latin typeface="Times New Roman" panose="02020603050405020304" charset="0"/>
                <a:ea typeface="宋体" panose="02010600030101010101" pitchFamily="2" charset="-122"/>
                <a:cs typeface="Times New Roman" panose="02020603050405020304" charset="0"/>
              </a:rPr>
              <a:t> 关键步骤</a:t>
            </a:r>
            <a:endParaRPr lang="en-US" altLang="zh-CN" sz="2000" kern="100" dirty="0">
              <a:solidFill>
                <a:srgbClr val="000000"/>
              </a:solidFill>
              <a:latin typeface="Times New Roman" panose="02020603050405020304" charset="0"/>
              <a:ea typeface="宋体" panose="02010600030101010101" pitchFamily="2" charset="-122"/>
              <a:cs typeface="Times New Roman" panose="02020603050405020304" charset="0"/>
            </a:endParaRPr>
          </a:p>
          <a:p>
            <a:endParaRPr lang="zh-CN" altLang="en-US" sz="2000"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000" y="96520"/>
            <a:ext cx="9135110" cy="4955203"/>
          </a:xfrm>
          <a:prstGeom prst="rect">
            <a:avLst/>
          </a:prstGeom>
          <a:ln>
            <a:noFill/>
          </a:ln>
        </p:spPr>
        <p:txBody>
          <a:bodyPr wrap="square">
            <a:spAutoFit/>
          </a:bodyPr>
          <a:lstStyle/>
          <a:p>
            <a:r>
              <a:rPr lang="en-US" altLang="zh-CN" sz="2000" dirty="0">
                <a:effectLst/>
                <a:latin typeface="Times New Roman" panose="02020603050405020304" charset="0"/>
                <a:ea typeface="宋体" panose="02010600030101010101" pitchFamily="2" charset="-122"/>
                <a:cs typeface="宋体" panose="02010600030101010101" pitchFamily="2" charset="-122"/>
              </a:rPr>
              <a:t>Ugh! You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swear </a:t>
            </a:r>
            <a:r>
              <a:rPr lang="en-US" altLang="zh-CN" sz="2000" dirty="0">
                <a:effectLst/>
                <a:latin typeface="Times New Roman" panose="02020603050405020304" charset="0"/>
                <a:ea typeface="宋体" panose="02010600030101010101" pitchFamily="2" charset="-122"/>
                <a:cs typeface="宋体" panose="02010600030101010101" pitchFamily="2" charset="-122"/>
              </a:rPr>
              <a:t>you had your keys a second ago, and now they’re just gone! Before you panic,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take a deep breath</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b="1" i="1" dirty="0">
                <a:effectLst/>
                <a:latin typeface="Times New Roman" panose="02020603050405020304" charset="0"/>
                <a:ea typeface="宋体" panose="02010600030101010101" pitchFamily="2" charset="-122"/>
                <a:cs typeface="宋体" panose="02010600030101010101" pitchFamily="2" charset="-122"/>
              </a:rPr>
              <a:t>36</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solidFill>
                  <a:srgbClr val="FF00D4"/>
                </a:solidFill>
                <a:effectLst/>
                <a:latin typeface="Times New Roman" panose="02020603050405020304" charset="0"/>
                <a:ea typeface="宋体" panose="02010600030101010101" pitchFamily="2" charset="-122"/>
                <a:cs typeface="宋体" panose="02010600030101010101" pitchFamily="2" charset="-122"/>
              </a:rPr>
              <a:t>Losing things is a part of life</a:t>
            </a:r>
            <a:r>
              <a:rPr lang="en-US" altLang="zh-CN" sz="2000" dirty="0">
                <a:effectLst/>
                <a:latin typeface="Times New Roman" panose="02020603050405020304" charset="0"/>
                <a:ea typeface="宋体" panose="02010600030101010101" pitchFamily="2" charset="-122"/>
                <a:cs typeface="宋体" panose="02010600030101010101" pitchFamily="2" charset="-122"/>
              </a:rPr>
              <a:t>, but finding them doesn’t have to be a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nerve-wracking rush</a:t>
            </a:r>
            <a:r>
              <a:rPr lang="en-US" altLang="zh-CN" sz="2000" dirty="0">
                <a:effectLst/>
                <a:latin typeface="Times New Roman" panose="02020603050405020304" charset="0"/>
                <a:ea typeface="宋体" panose="02010600030101010101" pitchFamily="2" charset="-122"/>
                <a:cs typeface="宋体" panose="02010600030101010101" pitchFamily="2" charset="-122"/>
              </a:rPr>
              <a:t>. In this article, we’ll teach you where you can look and how you can</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 retrace </a:t>
            </a:r>
            <a:r>
              <a:rPr lang="en-US" altLang="zh-CN" sz="2000" dirty="0">
                <a:effectLst/>
                <a:latin typeface="Times New Roman" panose="02020603050405020304" charset="0"/>
                <a:ea typeface="宋体" panose="02010600030101010101" pitchFamily="2" charset="-122"/>
                <a:cs typeface="宋体" panose="02010600030101010101" pitchFamily="2" charset="-122"/>
              </a:rPr>
              <a:t>your steps to find lost objects.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Identify </a:t>
            </a:r>
            <a:r>
              <a:rPr lang="en-US" altLang="zh-CN" sz="2000" dirty="0">
                <a:solidFill>
                  <a:srgbClr val="00B050"/>
                </a:solidFill>
                <a:effectLst/>
                <a:latin typeface="Times New Roman" panose="02020603050405020304" charset="0"/>
                <a:ea typeface="宋体" panose="02010600030101010101" pitchFamily="2" charset="-122"/>
                <a:cs typeface="宋体" panose="02010600030101010101" pitchFamily="2" charset="-122"/>
              </a:rPr>
              <a:t>what</a:t>
            </a:r>
            <a:r>
              <a:rPr lang="en-US" altLang="zh-CN" sz="2000" dirty="0">
                <a:effectLst/>
                <a:latin typeface="Times New Roman" panose="02020603050405020304" charset="0"/>
                <a:ea typeface="宋体" panose="02010600030101010101" pitchFamily="2" charset="-122"/>
                <a:cs typeface="宋体" panose="02010600030101010101" pitchFamily="2" charset="-122"/>
              </a:rPr>
              <a:t> makes your missing object </a:t>
            </a:r>
            <a:r>
              <a:rPr lang="en-US" altLang="zh-CN" sz="2000" dirty="0">
                <a:solidFill>
                  <a:srgbClr val="00B050"/>
                </a:solidFill>
                <a:effectLst/>
                <a:highlight>
                  <a:srgbClr val="FFFA97"/>
                </a:highlight>
                <a:latin typeface="Times New Roman" panose="02020603050405020304" charset="0"/>
                <a:ea typeface="宋体" panose="02010600030101010101" pitchFamily="2" charset="-122"/>
                <a:cs typeface="宋体" panose="02010600030101010101" pitchFamily="2" charset="-122"/>
              </a:rPr>
              <a:t>stand out</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in its environment. Is it big, color, texture or shape. </a:t>
            </a:r>
            <a:r>
              <a:rPr lang="en-US" altLang="zh-CN" sz="2000" b="1" i="1" dirty="0">
                <a:effectLst/>
                <a:latin typeface="Times New Roman" panose="02020603050405020304" charset="0"/>
                <a:ea typeface="宋体" panose="02010600030101010101" pitchFamily="2" charset="-122"/>
                <a:cs typeface="宋体" panose="02010600030101010101" pitchFamily="2" charset="-122"/>
              </a:rPr>
              <a:t>37</a:t>
            </a:r>
            <a:r>
              <a:rPr lang="en-US" altLang="zh-CN" sz="2000" dirty="0">
                <a:effectLst/>
                <a:latin typeface="Times New Roman" panose="02020603050405020304" charset="0"/>
                <a:ea typeface="宋体" panose="02010600030101010101" pitchFamily="2" charset="-122"/>
                <a:cs typeface="宋体" panose="02010600030101010101" pitchFamily="2" charset="-122"/>
              </a:rPr>
              <a:t> It will make the process faster and more efficient. Instead of looking at everything in a space, this approach helps you focus your attention only with that </a:t>
            </a:r>
            <a:r>
              <a:rPr lang="en-US" altLang="zh-CN" sz="2000" dirty="0">
                <a:solidFill>
                  <a:srgbClr val="00B050"/>
                </a:solidFill>
                <a:effectLst/>
                <a:highlight>
                  <a:srgbClr val="FFFA97"/>
                </a:highlight>
                <a:latin typeface="Times New Roman" panose="02020603050405020304" charset="0"/>
                <a:ea typeface="宋体" panose="02010600030101010101" pitchFamily="2" charset="-122"/>
                <a:cs typeface="宋体" panose="02010600030101010101" pitchFamily="2" charset="-122"/>
              </a:rPr>
              <a:t>distinction</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Look in places where you’ve lost this item before. Do you tend to lose your keys or student cards often? If so, it may have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ended up </a:t>
            </a:r>
            <a:r>
              <a:rPr lang="en-US" altLang="zh-CN" sz="2000" dirty="0">
                <a:effectLst/>
                <a:latin typeface="Times New Roman" panose="02020603050405020304" charset="0"/>
                <a:ea typeface="宋体" panose="02010600030101010101" pitchFamily="2" charset="-122"/>
                <a:cs typeface="宋体" panose="02010600030101010101" pitchFamily="2" charset="-122"/>
              </a:rPr>
              <a:t>in a similar place as before. Think about where your common lost objects tend to be lost. For example, maybe you have a habit of leaving your keys in the lock or your bag in the car. </a:t>
            </a:r>
            <a:r>
              <a:rPr lang="en-US" altLang="zh-CN" sz="2000" b="1" i="1" dirty="0">
                <a:effectLst/>
                <a:latin typeface="Times New Roman" panose="02020603050405020304" charset="0"/>
                <a:ea typeface="宋体" panose="02010600030101010101" pitchFamily="2" charset="-122"/>
                <a:cs typeface="宋体" panose="02010600030101010101" pitchFamily="2" charset="-122"/>
              </a:rPr>
              <a:t>38</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338541" y="4615889"/>
            <a:ext cx="8163339" cy="2031325"/>
          </a:xfrm>
          <a:prstGeom prst="rect">
            <a:avLst/>
          </a:prstGeom>
          <a:noFill/>
          <a:ln>
            <a:solidFill>
              <a:schemeClr val="accent3">
                <a:lumMod val="50000"/>
              </a:schemeClr>
            </a:solidFill>
          </a:ln>
        </p:spPr>
        <p:txBody>
          <a:bodyPr wrap="square">
            <a:spAutoFit/>
          </a:bodyPr>
          <a:lstStyle/>
          <a:p>
            <a:r>
              <a:rPr lang="en-US" altLang="zh-CN" sz="1800" dirty="0">
                <a:effectLst/>
                <a:latin typeface="Times New Roman" panose="02020603050405020304" charset="0"/>
                <a:ea typeface="宋体" panose="02010600030101010101" pitchFamily="2" charset="-122"/>
                <a:cs typeface="宋体" panose="02010600030101010101" pitchFamily="2" charset="-122"/>
              </a:rPr>
              <a:t>A. Or sit where you were standing.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B. Then search based on that unique </a:t>
            </a:r>
            <a:r>
              <a:rPr lang="en-US" altLang="zh-CN" sz="1800" b="1" dirty="0">
                <a:solidFill>
                  <a:srgbClr val="00B050"/>
                </a:solidFill>
                <a:effectLst/>
                <a:latin typeface="Times New Roman" panose="02020603050405020304" charset="0"/>
                <a:ea typeface="宋体" panose="02010600030101010101" pitchFamily="2" charset="-122"/>
                <a:cs typeface="宋体" panose="02010600030101010101" pitchFamily="2" charset="-122"/>
              </a:rPr>
              <a:t>feature</a:t>
            </a:r>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C. Look in the messiest areas of your living space.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D</a:t>
            </a:r>
            <a:r>
              <a:rPr lang="en-US" altLang="zh-CN" sz="1800" dirty="0">
                <a:solidFill>
                  <a:srgbClr val="FF00D4"/>
                </a:solidFill>
                <a:effectLst/>
                <a:latin typeface="Times New Roman" panose="02020603050405020304" charset="0"/>
                <a:ea typeface="宋体" panose="02010600030101010101" pitchFamily="2" charset="-122"/>
                <a:cs typeface="宋体" panose="02010600030101010101" pitchFamily="2" charset="-122"/>
              </a:rPr>
              <a:t>. Everyone </a:t>
            </a:r>
            <a:r>
              <a:rPr lang="en-US" altLang="zh-CN" sz="1800" dirty="0">
                <a:effectLst/>
                <a:latin typeface="Times New Roman" panose="02020603050405020304" charset="0"/>
                <a:ea typeface="宋体" panose="02010600030101010101" pitchFamily="2" charset="-122"/>
                <a:cs typeface="宋体" panose="02010600030101010101" pitchFamily="2" charset="-122"/>
              </a:rPr>
              <a:t>misplaces things </a:t>
            </a:r>
            <a:r>
              <a:rPr lang="en-US" altLang="zh-CN" sz="1800" dirty="0">
                <a:solidFill>
                  <a:srgbClr val="FF00D4"/>
                </a:solidFill>
                <a:effectLst/>
                <a:latin typeface="Times New Roman" panose="02020603050405020304" charset="0"/>
                <a:ea typeface="宋体" panose="02010600030101010101" pitchFamily="2" charset="-122"/>
                <a:cs typeface="宋体" panose="02010600030101010101" pitchFamily="2" charset="-122"/>
              </a:rPr>
              <a:t>every now and again </a:t>
            </a:r>
            <a:r>
              <a:rPr lang="zh-CN" altLang="en-US" sz="1800" dirty="0">
                <a:solidFill>
                  <a:srgbClr val="FF00D4"/>
                </a:solidFill>
                <a:effectLst/>
                <a:latin typeface="Times New Roman" panose="02020603050405020304" charset="0"/>
                <a:ea typeface="宋体" panose="02010600030101010101" pitchFamily="2" charset="-122"/>
                <a:cs typeface="宋体" panose="02010600030101010101" pitchFamily="2" charset="-122"/>
              </a:rPr>
              <a:t>有时候；间或</a:t>
            </a:r>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E. Check those places before extending your search.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F. The best thing you can do to avoid losing things is be organized.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G. Thinking about the last time you saw it helps you retrace your steps.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3190617" y="333855"/>
            <a:ext cx="549726" cy="523220"/>
          </a:xfrm>
          <a:prstGeom prst="rect">
            <a:avLst/>
          </a:prstGeom>
          <a:noFill/>
        </p:spPr>
        <p:txBody>
          <a:bodyPr wrap="square" rtlCol="0">
            <a:spAutoFit/>
          </a:bodyPr>
          <a:lstStyle/>
          <a:p>
            <a:r>
              <a:rPr kumimoji="1" lang="en-US" altLang="zh-CN" sz="2800" b="1" dirty="0">
                <a:highlight>
                  <a:srgbClr val="FFFF00"/>
                </a:highlight>
                <a:latin typeface="Times New Roman" panose="02020603050405020304" charset="0"/>
                <a:cs typeface="Times New Roman" panose="02020603050405020304" charset="0"/>
              </a:rPr>
              <a:t>D</a:t>
            </a:r>
            <a:endParaRPr kumimoji="1" lang="zh-CN" altLang="en-US" sz="2800" b="1" dirty="0">
              <a:highlight>
                <a:srgbClr val="FFFF00"/>
              </a:highlight>
              <a:latin typeface="Times New Roman" panose="02020603050405020304" charset="0"/>
              <a:cs typeface="Times New Roman" panose="02020603050405020304" charset="0"/>
            </a:endParaRPr>
          </a:p>
        </p:txBody>
      </p:sp>
      <p:sp>
        <p:nvSpPr>
          <p:cNvPr id="10" name="文本框 9"/>
          <p:cNvSpPr txBox="1"/>
          <p:nvPr/>
        </p:nvSpPr>
        <p:spPr>
          <a:xfrm>
            <a:off x="1892218" y="1857788"/>
            <a:ext cx="549726" cy="523220"/>
          </a:xfrm>
          <a:prstGeom prst="rect">
            <a:avLst/>
          </a:prstGeom>
          <a:noFill/>
        </p:spPr>
        <p:txBody>
          <a:bodyPr wrap="square" rtlCol="0">
            <a:spAutoFit/>
          </a:bodyPr>
          <a:lstStyle/>
          <a:p>
            <a:r>
              <a:rPr kumimoji="1" lang="en-US" altLang="zh-CN" sz="2800" b="1" dirty="0">
                <a:highlight>
                  <a:srgbClr val="FFFF00"/>
                </a:highlight>
                <a:latin typeface="Times New Roman" panose="02020603050405020304" charset="0"/>
                <a:cs typeface="Times New Roman" panose="02020603050405020304" charset="0"/>
              </a:rPr>
              <a:t>B</a:t>
            </a:r>
            <a:endParaRPr kumimoji="1" lang="zh-CN" altLang="en-US" sz="2800" b="1" dirty="0">
              <a:highlight>
                <a:srgbClr val="FFFF00"/>
              </a:highlight>
              <a:latin typeface="Times New Roman" panose="02020603050405020304" charset="0"/>
              <a:cs typeface="Times New Roman" panose="02020603050405020304" charset="0"/>
            </a:endParaRPr>
          </a:p>
        </p:txBody>
      </p:sp>
      <p:sp>
        <p:nvSpPr>
          <p:cNvPr id="11" name="文本框 10"/>
          <p:cNvSpPr txBox="1"/>
          <p:nvPr/>
        </p:nvSpPr>
        <p:spPr>
          <a:xfrm>
            <a:off x="6295013" y="3959612"/>
            <a:ext cx="549726" cy="523220"/>
          </a:xfrm>
          <a:prstGeom prst="rect">
            <a:avLst/>
          </a:prstGeom>
          <a:noFill/>
        </p:spPr>
        <p:txBody>
          <a:bodyPr wrap="square" rtlCol="0">
            <a:spAutoFit/>
          </a:bodyPr>
          <a:lstStyle/>
          <a:p>
            <a:r>
              <a:rPr kumimoji="1" lang="en-US" altLang="zh-CN" sz="2800" b="1" dirty="0">
                <a:highlight>
                  <a:srgbClr val="FFFF00"/>
                </a:highlight>
                <a:latin typeface="Times New Roman" panose="02020603050405020304" charset="0"/>
                <a:cs typeface="Times New Roman" panose="02020603050405020304" charset="0"/>
              </a:rPr>
              <a:t>E</a:t>
            </a:r>
            <a:endParaRPr kumimoji="1" lang="zh-CN" altLang="en-US" sz="2800" b="1" dirty="0">
              <a:highlight>
                <a:srgbClr val="FFFF00"/>
              </a:highlight>
              <a:latin typeface="Times New Roman" panose="02020603050405020304" charset="0"/>
              <a:cs typeface="Times New Roman" panose="02020603050405020304" charset="0"/>
            </a:endParaRPr>
          </a:p>
        </p:txBody>
      </p:sp>
      <p:sp>
        <p:nvSpPr>
          <p:cNvPr id="14" name="文本框 13"/>
          <p:cNvSpPr txBox="1"/>
          <p:nvPr/>
        </p:nvSpPr>
        <p:spPr>
          <a:xfrm>
            <a:off x="9340802" y="1767573"/>
            <a:ext cx="2667271" cy="3917676"/>
          </a:xfrm>
          <a:prstGeom prst="rect">
            <a:avLst/>
          </a:prstGeom>
          <a:solidFill>
            <a:schemeClr val="accent3">
              <a:lumMod val="40000"/>
              <a:lumOff val="60000"/>
              <a:alpha val="59000"/>
            </a:schemeClr>
          </a:solidFill>
        </p:spPr>
        <p:txBody>
          <a:bodyPr wrap="square" rtlCol="0">
            <a:spAutoFit/>
          </a:bodyPr>
          <a:lstStyle/>
          <a:p>
            <a:pPr>
              <a:lnSpc>
                <a:spcPct val="150000"/>
              </a:lnSpc>
            </a:pPr>
            <a:r>
              <a:rPr kumimoji="1" lang="en-US" altLang="zh-CN" sz="2400" b="1" dirty="0">
                <a:latin typeface="Times New Roman" panose="02020603050405020304" charset="0"/>
                <a:ea typeface="宋体" panose="02010600030101010101" pitchFamily="2" charset="-122"/>
                <a:cs typeface="Times New Roman" panose="02020603050405020304" charset="0"/>
              </a:rPr>
              <a:t>Language bank</a:t>
            </a:r>
            <a:endParaRPr kumimoji="1" lang="en-US" altLang="zh-CN" sz="2400" b="1"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swear</a:t>
            </a:r>
            <a:r>
              <a:rPr kumimoji="1" lang="zh-CN" altLang="en-US" dirty="0">
                <a:latin typeface="Times New Roman" panose="02020603050405020304" charset="0"/>
                <a:ea typeface="宋体" panose="02010600030101010101" pitchFamily="2" charset="-122"/>
                <a:cs typeface="Times New Roman" panose="02020603050405020304" charset="0"/>
              </a:rPr>
              <a:t> 发誓</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take a deep breath</a:t>
            </a:r>
            <a:r>
              <a:rPr kumimoji="1" lang="zh-CN" altLang="en-US" dirty="0">
                <a:latin typeface="Times New Roman" panose="02020603050405020304" charset="0"/>
                <a:ea typeface="宋体" panose="02010600030101010101" pitchFamily="2" charset="-122"/>
                <a:cs typeface="Times New Roman" panose="02020603050405020304" charset="0"/>
              </a:rPr>
              <a:t> 深呼吸</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nerve-wracking</a:t>
            </a:r>
            <a:r>
              <a:rPr kumimoji="1" lang="zh-CN" altLang="en-US" dirty="0">
                <a:latin typeface="Times New Roman" panose="02020603050405020304" charset="0"/>
                <a:ea typeface="宋体" panose="02010600030101010101" pitchFamily="2" charset="-122"/>
                <a:cs typeface="Times New Roman" panose="02020603050405020304" charset="0"/>
              </a:rPr>
              <a:t> 伤脑筋的</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rush</a:t>
            </a:r>
            <a:r>
              <a:rPr kumimoji="1" lang="zh-CN" altLang="en-US" dirty="0">
                <a:latin typeface="Times New Roman" panose="02020603050405020304" charset="0"/>
                <a:ea typeface="宋体" panose="02010600030101010101" pitchFamily="2" charset="-122"/>
                <a:cs typeface="Times New Roman" panose="02020603050405020304" charset="0"/>
              </a:rPr>
              <a:t> 匆忙；情绪迸发</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retrace </a:t>
            </a:r>
            <a:r>
              <a:rPr kumimoji="1" lang="zh-CN" altLang="en-US" dirty="0">
                <a:latin typeface="Times New Roman" panose="02020603050405020304" charset="0"/>
                <a:ea typeface="宋体" panose="02010600030101010101" pitchFamily="2" charset="-122"/>
                <a:cs typeface="Times New Roman" panose="02020603050405020304" charset="0"/>
              </a:rPr>
              <a:t>追溯</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stand out</a:t>
            </a:r>
            <a:r>
              <a:rPr kumimoji="1" lang="zh-CN" altLang="en-US" dirty="0">
                <a:latin typeface="Times New Roman" panose="02020603050405020304" charset="0"/>
                <a:ea typeface="宋体" panose="02010600030101010101" pitchFamily="2" charset="-122"/>
                <a:cs typeface="Times New Roman" panose="02020603050405020304" charset="0"/>
              </a:rPr>
              <a:t> 突出；显眼</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distinction</a:t>
            </a:r>
            <a:r>
              <a:rPr kumimoji="1" lang="zh-CN" altLang="en-US" dirty="0">
                <a:latin typeface="Times New Roman" panose="02020603050405020304" charset="0"/>
                <a:ea typeface="宋体" panose="02010600030101010101" pitchFamily="2" charset="-122"/>
                <a:cs typeface="Times New Roman" panose="02020603050405020304" charset="0"/>
              </a:rPr>
              <a:t> 特点</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end up </a:t>
            </a:r>
            <a:r>
              <a:rPr kumimoji="1" lang="zh-CN" altLang="en-US" dirty="0">
                <a:latin typeface="Times New Roman" panose="02020603050405020304" charset="0"/>
                <a:ea typeface="宋体" panose="02010600030101010101" pitchFamily="2" charset="-122"/>
                <a:cs typeface="Times New Roman" panose="02020603050405020304" charset="0"/>
              </a:rPr>
              <a:t>最终落得</a:t>
            </a:r>
            <a:endParaRPr kumimoji="1" lang="en-US" altLang="zh-CN" dirty="0">
              <a:latin typeface="Times New Roman" panose="02020603050405020304" charset="0"/>
              <a:ea typeface="宋体" panose="02010600030101010101" pitchFamily="2" charset="-122"/>
              <a:cs typeface="Times New Roman" panose="02020603050405020304" charset="0"/>
            </a:endParaRPr>
          </a:p>
        </p:txBody>
      </p:sp>
      <p:cxnSp>
        <p:nvCxnSpPr>
          <p:cNvPr id="9" name="直线箭头连接符 8"/>
          <p:cNvCxnSpPr/>
          <p:nvPr/>
        </p:nvCxnSpPr>
        <p:spPr>
          <a:xfrm flipH="1">
            <a:off x="4247909" y="1956122"/>
            <a:ext cx="625033" cy="30325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p:cNvCxnSpPr/>
          <p:nvPr/>
        </p:nvCxnSpPr>
        <p:spPr>
          <a:xfrm>
            <a:off x="1892218" y="2882096"/>
            <a:ext cx="2215475" cy="21065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821803" y="3842795"/>
            <a:ext cx="659756" cy="277792"/>
          </a:xfrm>
          <a:prstGeom prst="roundRect">
            <a:avLst/>
          </a:prstGeom>
          <a:noFill/>
          <a:ln w="28575">
            <a:solidFill>
              <a:srgbClr val="ACA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圆角矩形 17"/>
          <p:cNvSpPr/>
          <p:nvPr/>
        </p:nvSpPr>
        <p:spPr>
          <a:xfrm>
            <a:off x="1232462" y="5716307"/>
            <a:ext cx="1209482" cy="302528"/>
          </a:xfrm>
          <a:prstGeom prst="roundRect">
            <a:avLst/>
          </a:prstGeom>
          <a:noFill/>
          <a:ln w="28575">
            <a:solidFill>
              <a:srgbClr val="ACA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p:cNvSpPr/>
          <p:nvPr/>
        </p:nvSpPr>
        <p:spPr>
          <a:xfrm>
            <a:off x="1053296" y="4138408"/>
            <a:ext cx="5147676" cy="267621"/>
          </a:xfrm>
          <a:prstGeom prst="roundRect">
            <a:avLst/>
          </a:prstGeom>
          <a:noFill/>
          <a:ln w="28575">
            <a:solidFill>
              <a:srgbClr val="ACA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p:cNvSpPr txBox="1"/>
          <p:nvPr/>
        </p:nvSpPr>
        <p:spPr>
          <a:xfrm>
            <a:off x="9832924" y="595465"/>
            <a:ext cx="1683025" cy="584775"/>
          </a:xfrm>
          <a:prstGeom prst="rect">
            <a:avLst/>
          </a:prstGeom>
          <a:noFill/>
        </p:spPr>
        <p:txBody>
          <a:bodyPr wrap="square" rtlCol="0">
            <a:spAutoFit/>
          </a:bodyPr>
          <a:lstStyle/>
          <a:p>
            <a:r>
              <a:rPr kumimoji="1" lang="zh-CN" altLang="en-US" sz="3200" b="1" dirty="0">
                <a:highlight>
                  <a:srgbClr val="DCE9FA"/>
                </a:highlight>
              </a:rPr>
              <a:t>七选五</a:t>
            </a:r>
            <a:endParaRPr kumimoji="1" lang="zh-CN" altLang="en-US" sz="3200" b="1" dirty="0">
              <a:highlight>
                <a:srgbClr val="DCE9FA"/>
              </a:highlight>
            </a:endParaRPr>
          </a:p>
        </p:txBody>
      </p:sp>
      <p:sp>
        <p:nvSpPr>
          <p:cNvPr id="5" name="圆角矩形 4"/>
          <p:cNvSpPr/>
          <p:nvPr/>
        </p:nvSpPr>
        <p:spPr>
          <a:xfrm>
            <a:off x="3604592" y="466402"/>
            <a:ext cx="3008244" cy="267621"/>
          </a:xfrm>
          <a:prstGeom prst="round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圆角矩形 5"/>
          <p:cNvSpPr/>
          <p:nvPr/>
        </p:nvSpPr>
        <p:spPr>
          <a:xfrm>
            <a:off x="3190617" y="5483990"/>
            <a:ext cx="1964663" cy="302528"/>
          </a:xfrm>
          <a:prstGeom prst="round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1"/>
      <p:bldP spid="11" grpId="0"/>
      <p:bldP spid="17" grpId="0" animBg="1"/>
      <p:bldP spid="18" grpId="0" animBg="1"/>
      <p:bldP spid="19"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5764" y="271020"/>
            <a:ext cx="9129711" cy="2883866"/>
          </a:xfrm>
          <a:prstGeom prst="rect">
            <a:avLst/>
          </a:prstGeom>
          <a:noFill/>
        </p:spPr>
        <p:txBody>
          <a:bodyPr wrap="square">
            <a:spAutoFit/>
          </a:bodyPr>
          <a:lstStyle/>
          <a:p>
            <a:r>
              <a:rPr lang="en-US" altLang="zh-CN" sz="2000" dirty="0">
                <a:effectLst/>
                <a:latin typeface="Times New Roman" panose="02020603050405020304" charset="0"/>
                <a:ea typeface="宋体" panose="02010600030101010101" pitchFamily="2" charset="-122"/>
                <a:cs typeface="宋体" panose="02010600030101010101" pitchFamily="2" charset="-122"/>
              </a:rPr>
              <a:t>Try looking at the room </a:t>
            </a:r>
            <a:r>
              <a:rPr lang="en-US" altLang="zh-CN" sz="2000" dirty="0">
                <a:solidFill>
                  <a:srgbClr val="7030A0"/>
                </a:solidFill>
                <a:effectLst/>
                <a:latin typeface="Times New Roman" panose="02020603050405020304" charset="0"/>
                <a:ea typeface="宋体" panose="02010600030101010101" pitchFamily="2" charset="-122"/>
                <a:cs typeface="宋体" panose="02010600030101010101" pitchFamily="2" charset="-122"/>
              </a:rPr>
              <a:t>from a new angle</a:t>
            </a:r>
            <a:r>
              <a:rPr lang="en-US" altLang="zh-CN" sz="2000" dirty="0">
                <a:effectLst/>
                <a:latin typeface="Times New Roman" panose="02020603050405020304" charset="0"/>
                <a:ea typeface="宋体" panose="02010600030101010101" pitchFamily="2" charset="-122"/>
                <a:cs typeface="宋体" panose="02010600030101010101" pitchFamily="2" charset="-122"/>
              </a:rPr>
              <a:t>. If you’ve retraced your steps, gone through all the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motions</a:t>
            </a:r>
            <a:r>
              <a:rPr lang="en-US" altLang="zh-CN" sz="2000" dirty="0">
                <a:effectLst/>
                <a:latin typeface="Times New Roman" panose="02020603050405020304" charset="0"/>
                <a:ea typeface="宋体" panose="02010600030101010101" pitchFamily="2" charset="-122"/>
                <a:cs typeface="宋体" panose="02010600030101010101" pitchFamily="2" charset="-122"/>
              </a:rPr>
              <a:t>, and still haven’t found anything, </a:t>
            </a:r>
            <a:r>
              <a:rPr lang="en-US" altLang="zh-CN" sz="2000" dirty="0">
                <a:solidFill>
                  <a:srgbClr val="7030A0"/>
                </a:solidFill>
                <a:effectLst/>
                <a:highlight>
                  <a:srgbClr val="FFFA97"/>
                </a:highlight>
                <a:latin typeface="Times New Roman" panose="02020603050405020304" charset="0"/>
                <a:ea typeface="宋体" panose="02010600030101010101" pitchFamily="2" charset="-122"/>
                <a:cs typeface="宋体" panose="02010600030101010101" pitchFamily="2" charset="-122"/>
              </a:rPr>
              <a:t>change your perspective</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Crawl </a:t>
            </a:r>
            <a:r>
              <a:rPr lang="en-US" altLang="zh-CN" sz="2000" dirty="0">
                <a:effectLst/>
                <a:latin typeface="Times New Roman" panose="02020603050405020304" charset="0"/>
                <a:ea typeface="宋体" panose="02010600030101010101" pitchFamily="2" charset="-122"/>
                <a:cs typeface="宋体" panose="02010600030101010101" pitchFamily="2" charset="-122"/>
              </a:rPr>
              <a:t>instead of walking down the hall. </a:t>
            </a:r>
            <a:r>
              <a:rPr lang="en-US" altLang="zh-CN" sz="2000" b="1" i="1" dirty="0">
                <a:effectLst/>
                <a:latin typeface="Times New Roman" panose="02020603050405020304" charset="0"/>
                <a:ea typeface="宋体" panose="02010600030101010101" pitchFamily="2" charset="-122"/>
                <a:cs typeface="宋体" panose="02010600030101010101" pitchFamily="2" charset="-122"/>
              </a:rPr>
              <a:t>39</a:t>
            </a:r>
            <a:r>
              <a:rPr lang="en-US" altLang="zh-CN" sz="2000" dirty="0">
                <a:effectLst/>
                <a:latin typeface="Times New Roman" panose="02020603050405020304" charset="0"/>
                <a:ea typeface="宋体" panose="02010600030101010101" pitchFamily="2" charset="-122"/>
                <a:cs typeface="宋体" panose="02010600030101010101" pitchFamily="2" charset="-122"/>
              </a:rPr>
              <a:t> Seeing things </a:t>
            </a:r>
            <a:r>
              <a:rPr lang="en-US" altLang="zh-CN" sz="2000" dirty="0">
                <a:solidFill>
                  <a:srgbClr val="7030A0"/>
                </a:solidFill>
                <a:effectLst/>
                <a:latin typeface="Times New Roman" panose="02020603050405020304" charset="0"/>
                <a:ea typeface="宋体" panose="02010600030101010101" pitchFamily="2" charset="-122"/>
                <a:cs typeface="宋体" panose="02010600030101010101" pitchFamily="2" charset="-122"/>
              </a:rPr>
              <a:t>from a different point of view </a:t>
            </a:r>
            <a:r>
              <a:rPr lang="en-US" altLang="zh-CN" sz="2000" dirty="0">
                <a:effectLst/>
                <a:latin typeface="Times New Roman" panose="02020603050405020304" charset="0"/>
                <a:ea typeface="宋体" panose="02010600030101010101" pitchFamily="2" charset="-122"/>
                <a:cs typeface="宋体" panose="02010600030101010101" pitchFamily="2" charset="-122"/>
              </a:rPr>
              <a:t>can help you notice details you may have missed before.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b="1" i="1" dirty="0">
                <a:effectLst/>
                <a:latin typeface="Times New Roman" panose="02020603050405020304" charset="0"/>
                <a:ea typeface="宋体" panose="02010600030101010101" pitchFamily="2" charset="-122"/>
                <a:cs typeface="宋体" panose="02010600030101010101" pitchFamily="2" charset="-122"/>
              </a:rPr>
              <a:t>40</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solidFill>
                  <a:srgbClr val="0070C0"/>
                </a:solidFill>
                <a:effectLst/>
                <a:highlight>
                  <a:srgbClr val="FFFA97"/>
                </a:highlight>
                <a:latin typeface="Times New Roman" panose="02020603050405020304" charset="0"/>
                <a:ea typeface="宋体" panose="02010600030101010101" pitchFamily="2" charset="-122"/>
                <a:cs typeface="宋体" panose="02010600030101010101" pitchFamily="2" charset="-122"/>
              </a:rPr>
              <a:t>Scattered </a:t>
            </a:r>
            <a:r>
              <a:rPr lang="en-US" altLang="zh-CN" sz="2000" dirty="0">
                <a:solidFill>
                  <a:srgbClr val="0070C0"/>
                </a:solidFill>
                <a:effectLst/>
                <a:latin typeface="Times New Roman" panose="02020603050405020304" charset="0"/>
                <a:ea typeface="宋体" panose="02010600030101010101" pitchFamily="2" charset="-122"/>
                <a:cs typeface="宋体" panose="02010600030101010101" pitchFamily="2" charset="-122"/>
              </a:rPr>
              <a:t>and crowded areas make it easier to lose objects</a:t>
            </a:r>
            <a:r>
              <a:rPr lang="en-US" altLang="zh-CN" sz="2000" dirty="0">
                <a:effectLst/>
                <a:latin typeface="Times New Roman" panose="02020603050405020304" charset="0"/>
                <a:ea typeface="宋体" panose="02010600030101010101" pitchFamily="2" charset="-122"/>
                <a:cs typeface="宋体" panose="02010600030101010101" pitchFamily="2" charset="-122"/>
              </a:rPr>
              <a:t>, as things can fall under other things or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get buried beneath piles</a:t>
            </a:r>
            <a:r>
              <a:rPr lang="en-US" altLang="zh-CN" sz="2000" dirty="0">
                <a:effectLst/>
                <a:latin typeface="Times New Roman" panose="02020603050405020304" charset="0"/>
                <a:ea typeface="宋体" panose="02010600030101010101" pitchFamily="2" charset="-122"/>
                <a:cs typeface="宋体" panose="02010600030101010101" pitchFamily="2" charset="-122"/>
              </a:rPr>
              <a:t>. Regularly clean and tidy up living spaces, so you won’t have to spend more time looking for things later on. </a:t>
            </a:r>
            <a:endParaRPr lang="zh-CN" altLang="zh-CN" sz="2000" kern="100" dirty="0">
              <a:effectLst/>
              <a:latin typeface="Times New Roman" panose="02020603050405020304" charset="0"/>
              <a:ea typeface="宋体" panose="02010600030101010101" pitchFamily="2" charset="-122"/>
              <a:cs typeface="宋体" panose="02010600030101010101" pitchFamily="2" charset="-122"/>
            </a:endParaRPr>
          </a:p>
          <a:p>
            <a:pPr indent="133350" algn="l" fontAlgn="ctr">
              <a:lnSpc>
                <a:spcPct val="107000"/>
              </a:lnSpc>
            </a:pPr>
            <a:r>
              <a:rPr lang="en-US" altLang="zh-CN" sz="2000" kern="100" dirty="0">
                <a:solidFill>
                  <a:srgbClr val="000000"/>
                </a:solidFill>
                <a:effectLst/>
                <a:latin typeface="Times New Roman" panose="02020603050405020304" charset="0"/>
                <a:ea typeface="Times New Roman" panose="02020603050405020304" charset="0"/>
                <a:cs typeface="Times New Roman" panose="02020603050405020304" charset="0"/>
              </a:rPr>
              <a:t> </a:t>
            </a:r>
            <a:endParaRPr lang="zh-CN" altLang="zh-CN" sz="2000" kern="100" dirty="0">
              <a:effectLst/>
              <a:latin typeface="Times New Roman" panose="02020603050405020304" charset="0"/>
              <a:ea typeface="宋体" panose="02010600030101010101" pitchFamily="2" charset="-122"/>
              <a:cs typeface="宋体" panose="02010600030101010101" pitchFamily="2" charset="-122"/>
            </a:endParaRPr>
          </a:p>
        </p:txBody>
      </p:sp>
      <p:sp>
        <p:nvSpPr>
          <p:cNvPr id="3" name="文本框 2"/>
          <p:cNvSpPr txBox="1"/>
          <p:nvPr/>
        </p:nvSpPr>
        <p:spPr>
          <a:xfrm>
            <a:off x="3799009" y="845907"/>
            <a:ext cx="549726" cy="523220"/>
          </a:xfrm>
          <a:prstGeom prst="rect">
            <a:avLst/>
          </a:prstGeom>
          <a:noFill/>
        </p:spPr>
        <p:txBody>
          <a:bodyPr wrap="square" rtlCol="0">
            <a:spAutoFit/>
          </a:bodyPr>
          <a:lstStyle/>
          <a:p>
            <a:r>
              <a:rPr kumimoji="1" lang="en-US" altLang="zh-CN" sz="2800" b="1" dirty="0">
                <a:highlight>
                  <a:srgbClr val="FFFF00"/>
                </a:highlight>
                <a:latin typeface="Times New Roman" panose="02020603050405020304" charset="0"/>
                <a:cs typeface="Times New Roman" panose="02020603050405020304" charset="0"/>
              </a:rPr>
              <a:t>A</a:t>
            </a:r>
            <a:endParaRPr kumimoji="1" lang="zh-CN" altLang="en-US" sz="2800" b="1" dirty="0">
              <a:highlight>
                <a:srgbClr val="FFFF00"/>
              </a:highlight>
              <a:latin typeface="Times New Roman" panose="02020603050405020304" charset="0"/>
              <a:cs typeface="Times New Roman" panose="02020603050405020304" charset="0"/>
            </a:endParaRPr>
          </a:p>
        </p:txBody>
      </p:sp>
      <p:sp>
        <p:nvSpPr>
          <p:cNvPr id="5" name="文本框 4"/>
          <p:cNvSpPr txBox="1"/>
          <p:nvPr/>
        </p:nvSpPr>
        <p:spPr>
          <a:xfrm>
            <a:off x="457249" y="1712953"/>
            <a:ext cx="549726" cy="523220"/>
          </a:xfrm>
          <a:prstGeom prst="rect">
            <a:avLst/>
          </a:prstGeom>
          <a:noFill/>
        </p:spPr>
        <p:txBody>
          <a:bodyPr wrap="square" rtlCol="0">
            <a:spAutoFit/>
          </a:bodyPr>
          <a:lstStyle/>
          <a:p>
            <a:r>
              <a:rPr kumimoji="1" lang="en-US" altLang="zh-CN" sz="2800" b="1" dirty="0">
                <a:highlight>
                  <a:srgbClr val="FFFF00"/>
                </a:highlight>
                <a:latin typeface="Times New Roman" panose="02020603050405020304" charset="0"/>
                <a:cs typeface="Times New Roman" panose="02020603050405020304" charset="0"/>
              </a:rPr>
              <a:t>F</a:t>
            </a:r>
            <a:endParaRPr kumimoji="1" lang="zh-CN" altLang="en-US" sz="2800" b="1" dirty="0">
              <a:highlight>
                <a:srgbClr val="FFFF00"/>
              </a:highlight>
              <a:latin typeface="Times New Roman" panose="02020603050405020304" charset="0"/>
              <a:cs typeface="Times New Roman" panose="02020603050405020304" charset="0"/>
            </a:endParaRPr>
          </a:p>
        </p:txBody>
      </p:sp>
      <p:sp>
        <p:nvSpPr>
          <p:cNvPr id="6" name="文本框 5"/>
          <p:cNvSpPr txBox="1"/>
          <p:nvPr/>
        </p:nvSpPr>
        <p:spPr>
          <a:xfrm>
            <a:off x="385764" y="4097040"/>
            <a:ext cx="8926403" cy="2246769"/>
          </a:xfrm>
          <a:prstGeom prst="rect">
            <a:avLst/>
          </a:prstGeom>
          <a:noFill/>
          <a:ln>
            <a:solidFill>
              <a:schemeClr val="accent3">
                <a:lumMod val="50000"/>
              </a:schemeClr>
            </a:solidFill>
          </a:ln>
        </p:spPr>
        <p:txBody>
          <a:bodyPr wrap="square">
            <a:spAutoFit/>
          </a:bodyPr>
          <a:lstStyle/>
          <a:p>
            <a:r>
              <a:rPr lang="en-US" altLang="zh-CN" sz="2000" dirty="0">
                <a:effectLst/>
                <a:latin typeface="Times New Roman" panose="02020603050405020304" charset="0"/>
                <a:ea typeface="宋体" panose="02010600030101010101" pitchFamily="2" charset="-122"/>
                <a:cs typeface="宋体" panose="02010600030101010101" pitchFamily="2" charset="-122"/>
              </a:rPr>
              <a:t>A. Or sit where you were standing.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B. Then search based on that unique feature.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C. Look in the messiest areas of your living space.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D. Everyone misplaces things every now and again.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E. Check those places before extending your search.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F. The best thing you can do to avoid losing things is be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organized. </a:t>
            </a:r>
            <a:endParaRPr lang="zh-CN" altLang="zh-CN" sz="2000" dirty="0">
              <a:effectLst/>
              <a:highlight>
                <a:srgbClr val="FFFA97"/>
              </a:highligh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G. Thinking about the last time you saw it helps you retrace your steps.</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9522953" y="397079"/>
            <a:ext cx="2494069" cy="4334456"/>
          </a:xfrm>
          <a:prstGeom prst="rect">
            <a:avLst/>
          </a:prstGeom>
          <a:solidFill>
            <a:schemeClr val="accent3">
              <a:lumMod val="40000"/>
              <a:lumOff val="60000"/>
              <a:alpha val="59000"/>
            </a:schemeClr>
          </a:solidFill>
        </p:spPr>
        <p:txBody>
          <a:bodyPr wrap="square" rtlCol="0">
            <a:spAutoFit/>
          </a:bodyPr>
          <a:lstStyle/>
          <a:p>
            <a:pPr>
              <a:lnSpc>
                <a:spcPct val="150000"/>
              </a:lnSpc>
            </a:pPr>
            <a:r>
              <a:rPr kumimoji="1" lang="en-US" altLang="zh-CN" sz="2400" b="1" dirty="0">
                <a:latin typeface="Times New Roman" panose="02020603050405020304" charset="0"/>
                <a:ea typeface="宋体" panose="02010600030101010101" pitchFamily="2" charset="-122"/>
                <a:cs typeface="Times New Roman" panose="02020603050405020304" charset="0"/>
              </a:rPr>
              <a:t>Language bank</a:t>
            </a:r>
            <a:endParaRPr kumimoji="1" lang="en-US" altLang="zh-CN" sz="2400" b="1"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motion </a:t>
            </a:r>
            <a:r>
              <a:rPr kumimoji="1" lang="zh-CN" altLang="en-US" dirty="0">
                <a:latin typeface="Times New Roman" panose="02020603050405020304" charset="0"/>
                <a:ea typeface="宋体" panose="02010600030101010101" pitchFamily="2" charset="-122"/>
                <a:cs typeface="Times New Roman" panose="02020603050405020304" charset="0"/>
              </a:rPr>
              <a:t>移动；动作</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change your perspective</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zh-CN" altLang="en-US" dirty="0">
                <a:latin typeface="Times New Roman" panose="02020603050405020304" charset="0"/>
                <a:ea typeface="宋体" panose="02010600030101010101" pitchFamily="2" charset="-122"/>
                <a:cs typeface="Times New Roman" panose="02020603050405020304" charset="0"/>
              </a:rPr>
              <a:t>改变角度</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crawl </a:t>
            </a:r>
            <a:r>
              <a:rPr kumimoji="1" lang="zh-CN" altLang="en-US" dirty="0">
                <a:latin typeface="Times New Roman" panose="02020603050405020304" charset="0"/>
                <a:ea typeface="宋体" panose="02010600030101010101" pitchFamily="2" charset="-122"/>
                <a:cs typeface="Times New Roman" panose="02020603050405020304" charset="0"/>
              </a:rPr>
              <a:t>爬行</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scattered </a:t>
            </a:r>
            <a:r>
              <a:rPr kumimoji="1" lang="zh-CN" altLang="en-US" dirty="0">
                <a:latin typeface="Times New Roman" panose="02020603050405020304" charset="0"/>
                <a:ea typeface="宋体" panose="02010600030101010101" pitchFamily="2" charset="-122"/>
                <a:cs typeface="Times New Roman" panose="02020603050405020304" charset="0"/>
              </a:rPr>
              <a:t>零散的</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get buried beneath piles</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zh-CN" altLang="en-US" dirty="0">
                <a:latin typeface="Times New Roman" panose="02020603050405020304" charset="0"/>
                <a:ea typeface="宋体" panose="02010600030101010101" pitchFamily="2" charset="-122"/>
                <a:cs typeface="Times New Roman" panose="02020603050405020304" charset="0"/>
              </a:rPr>
              <a:t>被埋在一大堆东西之下</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r>
              <a:rPr kumimoji="1" lang="en-US" altLang="zh-CN" dirty="0">
                <a:latin typeface="Times New Roman" panose="02020603050405020304" charset="0"/>
                <a:ea typeface="宋体" panose="02010600030101010101" pitchFamily="2" charset="-122"/>
                <a:cs typeface="Times New Roman" panose="02020603050405020304" charset="0"/>
              </a:rPr>
              <a:t>organized</a:t>
            </a:r>
            <a:r>
              <a:rPr kumimoji="1" lang="zh-CN" altLang="en-US" dirty="0">
                <a:latin typeface="Times New Roman" panose="02020603050405020304" charset="0"/>
                <a:ea typeface="宋体" panose="02010600030101010101" pitchFamily="2" charset="-122"/>
                <a:cs typeface="Times New Roman" panose="02020603050405020304" charset="0"/>
              </a:rPr>
              <a:t> 有条理的</a:t>
            </a:r>
            <a:endParaRPr kumimoji="1" lang="en-US" altLang="zh-CN" dirty="0">
              <a:latin typeface="Times New Roman" panose="02020603050405020304" charset="0"/>
              <a:ea typeface="宋体" panose="02010600030101010101" pitchFamily="2" charset="-122"/>
              <a:cs typeface="Times New Roman" panose="02020603050405020304" charset="0"/>
            </a:endParaRPr>
          </a:p>
          <a:p>
            <a:pPr>
              <a:lnSpc>
                <a:spcPct val="150000"/>
              </a:lnSpc>
            </a:pPr>
            <a:endParaRPr kumimoji="1" lang="zh-CN" altLang="en-US" dirty="0"/>
          </a:p>
        </p:txBody>
      </p:sp>
      <p:sp>
        <p:nvSpPr>
          <p:cNvPr id="2" name="圆角矩形 1"/>
          <p:cNvSpPr/>
          <p:nvPr/>
        </p:nvSpPr>
        <p:spPr>
          <a:xfrm>
            <a:off x="1030147" y="4097040"/>
            <a:ext cx="3310360" cy="359213"/>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 name="直线箭头连接符 10"/>
          <p:cNvCxnSpPr/>
          <p:nvPr/>
        </p:nvCxnSpPr>
        <p:spPr>
          <a:xfrm flipH="1">
            <a:off x="3252486" y="972273"/>
            <a:ext cx="3310360" cy="3124767"/>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803219" y="1822378"/>
            <a:ext cx="5995145" cy="413795"/>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5781555" y="5678829"/>
            <a:ext cx="1562582" cy="413795"/>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animBg="1"/>
      <p:bldP spid="1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6698" y="171451"/>
            <a:ext cx="1518603" cy="437062"/>
          </a:xfrm>
        </p:spPr>
        <p:txBody>
          <a:bodyPr>
            <a:normAutofit/>
          </a:bodyPr>
          <a:lstStyle/>
          <a:p>
            <a:pPr algn="ctr"/>
            <a:r>
              <a:rPr kumimoji="1" lang="zh-CN" altLang="en-US" sz="2200" dirty="0">
                <a:highlight>
                  <a:srgbClr val="DCDCDC"/>
                </a:highlight>
              </a:rPr>
              <a:t>完形填空</a:t>
            </a:r>
            <a:endParaRPr kumimoji="1" lang="zh-CN" altLang="en-US" sz="2200" dirty="0">
              <a:highlight>
                <a:srgbClr val="DCDCDC"/>
              </a:highlight>
            </a:endParaRPr>
          </a:p>
        </p:txBody>
      </p:sp>
      <p:sp>
        <p:nvSpPr>
          <p:cNvPr id="4" name="文本框 3"/>
          <p:cNvSpPr txBox="1"/>
          <p:nvPr/>
        </p:nvSpPr>
        <p:spPr>
          <a:xfrm>
            <a:off x="358815" y="738198"/>
            <a:ext cx="11644131" cy="3139321"/>
          </a:xfrm>
          <a:prstGeom prst="rect">
            <a:avLst/>
          </a:prstGeom>
          <a:noFill/>
        </p:spPr>
        <p:txBody>
          <a:bodyPr wrap="square" rtlCol="0">
            <a:spAutoFit/>
          </a:bodyPr>
          <a:lstStyle/>
          <a:p>
            <a:pPr fontAlgn="base"/>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George White, 77, may look like an ordinary grandfather at a family reunion—until you learn he calls 200 people his “children.” “They’re </a:t>
            </a:r>
            <a:r>
              <a:rPr lang="en-US" altLang="zh-CN" sz="2200" dirty="0">
                <a:effectLst/>
                <a:highlight>
                  <a:srgbClr val="ACA9FF"/>
                </a:highlight>
                <a:latin typeface="Times New Roman" panose="02020603050405020304" charset="0"/>
                <a:ea typeface="宋体" panose="02010600030101010101" pitchFamily="2" charset="-122"/>
                <a:cs typeface="宋体" panose="02010600030101010101" pitchFamily="2" charset="-122"/>
              </a:rPr>
              <a:t>not biologically </a:t>
            </a:r>
            <a:r>
              <a:rPr lang="en-US" altLang="zh-CN" sz="2200" dirty="0">
                <a:effectLst/>
                <a:latin typeface="Times New Roman" panose="02020603050405020304" charset="0"/>
                <a:ea typeface="宋体" panose="02010600030101010101" pitchFamily="2" charset="-122"/>
                <a:cs typeface="宋体" panose="02010600030101010101" pitchFamily="2" charset="-122"/>
              </a:rPr>
              <a:t>my kids, but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41</a:t>
            </a:r>
            <a:r>
              <a:rPr lang="en-US" altLang="zh-CN" sz="2200" dirty="0">
                <a:effectLst/>
                <a:latin typeface="Times New Roman" panose="02020603050405020304" charset="0"/>
                <a:ea typeface="宋体" panose="02010600030101010101" pitchFamily="2" charset="-122"/>
                <a:cs typeface="宋体" panose="02010600030101010101" pitchFamily="2" charset="-122"/>
              </a:rPr>
              <a:t> White told the local news outlet.</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That is how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42</a:t>
            </a:r>
            <a:r>
              <a:rPr lang="en-US" altLang="zh-CN" sz="2200" dirty="0">
                <a:effectLst/>
                <a:latin typeface="Times New Roman" panose="02020603050405020304" charset="0"/>
                <a:ea typeface="宋体" panose="02010600030101010101" pitchFamily="2" charset="-122"/>
                <a:cs typeface="宋体" panose="02010600030101010101" pitchFamily="2" charset="-122"/>
              </a:rPr>
              <a:t> he became and still is to the students who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43</a:t>
            </a:r>
            <a:r>
              <a:rPr lang="en-US" altLang="zh-CN" sz="2200" dirty="0">
                <a:effectLst/>
                <a:latin typeface="Times New Roman" panose="02020603050405020304" charset="0"/>
                <a:ea typeface="宋体" panose="02010600030101010101" pitchFamily="2" charset="-122"/>
                <a:cs typeface="宋体" panose="02010600030101010101" pitchFamily="2" charset="-122"/>
              </a:rPr>
              <a:t> his school bus, a job he held for 27 years before he retired. </a:t>
            </a:r>
            <a:r>
              <a:rPr lang="en-US" altLang="zh-CN" sz="2200" b="1" dirty="0">
                <a:solidFill>
                  <a:srgbClr val="C00000"/>
                </a:solidFill>
                <a:effectLst/>
                <a:latin typeface="Times New Roman" panose="02020603050405020304" charset="0"/>
                <a:ea typeface="宋体" panose="02010600030101010101" pitchFamily="2" charset="-122"/>
                <a:cs typeface="宋体" panose="02010600030101010101" pitchFamily="2" charset="-122"/>
              </a:rPr>
              <a:t>Yet</a:t>
            </a:r>
            <a:r>
              <a:rPr lang="en-US" altLang="zh-CN" sz="2200" dirty="0">
                <a:effectLst/>
                <a:latin typeface="Times New Roman" panose="02020603050405020304" charset="0"/>
                <a:ea typeface="宋体" panose="02010600030101010101" pitchFamily="2" charset="-122"/>
                <a:cs typeface="宋体" panose="02010600030101010101" pitchFamily="2" charset="-122"/>
              </a:rPr>
              <a:t>, driving a bus was never his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44</a:t>
            </a:r>
            <a:r>
              <a:rPr lang="en-US" altLang="zh-CN" sz="2200" dirty="0">
                <a:effectLst/>
                <a:latin typeface="Times New Roman" panose="02020603050405020304" charset="0"/>
                <a:ea typeface="宋体" panose="02010600030101010101" pitchFamily="2" charset="-122"/>
                <a:cs typeface="宋体" panose="02010600030101010101" pitchFamily="2" charset="-122"/>
              </a:rPr>
              <a:t> plan. In 1990, he fell off a roof while working outdoors. After that, he intended to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45</a:t>
            </a:r>
            <a:r>
              <a:rPr lang="en-US" altLang="zh-CN" sz="2200" dirty="0">
                <a:effectLst/>
                <a:latin typeface="Times New Roman" panose="02020603050405020304" charset="0"/>
                <a:ea typeface="宋体" panose="02010600030101010101" pitchFamily="2" charset="-122"/>
                <a:cs typeface="宋体" panose="02010600030101010101" pitchFamily="2" charset="-122"/>
              </a:rPr>
              <a:t> a job closer to the ground. However, he said </a:t>
            </a:r>
            <a:r>
              <a:rPr lang="en-US" altLang="zh-CN" sz="2200" dirty="0">
                <a:solidFill>
                  <a:srgbClr val="0070C0"/>
                </a:solidFill>
                <a:effectLst/>
                <a:latin typeface="Times New Roman" panose="02020603050405020304" charset="0"/>
                <a:ea typeface="宋体" panose="02010600030101010101" pitchFamily="2" charset="-122"/>
                <a:cs typeface="宋体" panose="02010600030101010101" pitchFamily="2" charset="-122"/>
              </a:rPr>
              <a:t>no job </a:t>
            </a:r>
            <a:r>
              <a:rPr lang="en-US" altLang="zh-CN" sz="2200" dirty="0">
                <a:effectLst/>
                <a:latin typeface="Times New Roman" panose="02020603050405020304" charset="0"/>
                <a:ea typeface="宋体" panose="02010600030101010101" pitchFamily="2" charset="-122"/>
                <a:cs typeface="宋体" panose="02010600030101010101" pitchFamily="2" charset="-122"/>
              </a:rPr>
              <a:t>has ever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46</a:t>
            </a:r>
            <a:r>
              <a:rPr lang="en-US" altLang="zh-CN" sz="2200" dirty="0">
                <a:effectLst/>
                <a:latin typeface="Times New Roman" panose="02020603050405020304" charset="0"/>
                <a:ea typeface="宋体" panose="02010600030101010101" pitchFamily="2" charset="-122"/>
                <a:cs typeface="宋体" panose="02010600030101010101" pitchFamily="2" charset="-122"/>
              </a:rPr>
              <a:t> him </a:t>
            </a:r>
            <a:r>
              <a:rPr lang="en-US" altLang="zh-CN" sz="2200" dirty="0">
                <a:solidFill>
                  <a:srgbClr val="0070C0"/>
                </a:solidFill>
                <a:effectLst/>
                <a:latin typeface="Times New Roman" panose="02020603050405020304" charset="0"/>
                <a:ea typeface="宋体" panose="02010600030101010101" pitchFamily="2" charset="-122"/>
                <a:cs typeface="宋体" panose="02010600030101010101" pitchFamily="2" charset="-122"/>
              </a:rPr>
              <a:t>higher</a:t>
            </a:r>
            <a:r>
              <a:rPr lang="en-US" altLang="zh-CN" sz="2200" dirty="0">
                <a:effectLst/>
                <a:latin typeface="Times New Roman" panose="02020603050405020304" charset="0"/>
                <a:ea typeface="宋体" panose="02010600030101010101" pitchFamily="2" charset="-122"/>
                <a:cs typeface="宋体" panose="02010600030101010101" pitchFamily="2" charset="-122"/>
              </a:rPr>
              <a:t>. “It’s the children.” White said. “And being in a position where you can love kids every single day is a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47</a:t>
            </a:r>
            <a:r>
              <a:rPr lang="en-US" altLang="zh-CN" sz="2200" dirty="0">
                <a:effectLst/>
                <a:latin typeface="Times New Roman" panose="02020603050405020304" charset="0"/>
                <a:ea typeface="宋体" panose="02010600030101010101" pitchFamily="2" charset="-122"/>
                <a:cs typeface="宋体" panose="02010600030101010101" pitchFamily="2" charset="-122"/>
              </a:rPr>
              <a:t> position to be in.”</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endParaRPr kumimoji="1" lang="zh-CN" altLang="en-US" sz="2200" dirty="0"/>
          </a:p>
        </p:txBody>
      </p:sp>
      <p:sp>
        <p:nvSpPr>
          <p:cNvPr id="11" name="文本框 10"/>
          <p:cNvSpPr txBox="1"/>
          <p:nvPr/>
        </p:nvSpPr>
        <p:spPr>
          <a:xfrm>
            <a:off x="249273" y="3862586"/>
            <a:ext cx="11863214" cy="2800767"/>
          </a:xfrm>
          <a:prstGeom prst="rect">
            <a:avLst/>
          </a:prstGeom>
          <a:noFill/>
        </p:spPr>
        <p:txBody>
          <a:bodyPr wrap="square" rtlCol="0">
            <a:spAutoFit/>
          </a:bodyPr>
          <a:lstStyle/>
          <a:p>
            <a:pPr marL="342900" lvl="0" indent="-342900" fontAlgn="base">
              <a:buFont typeface="+mj-lt"/>
              <a:buAutoNum type="arabicPeriod" startAt="41"/>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A. personally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B.</a:t>
            </a:r>
            <a:r>
              <a:rPr lang="en-US" altLang="zh-CN" sz="2200" dirty="0">
                <a:effectLst/>
                <a:latin typeface="Times New Roman" panose="02020603050405020304" charset="0"/>
                <a:ea typeface="宋体" panose="02010600030101010101" pitchFamily="2" charset="-122"/>
                <a:cs typeface="宋体" panose="02010600030101010101" pitchFamily="2" charset="-122"/>
              </a:rPr>
              <a:t> emotionally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mentally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socially</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fontAlgn="base">
              <a:buFont typeface="+mj-lt"/>
              <a:buAutoNum type="arabicPeriod" startAt="41"/>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A. exposed</a:t>
            </a:r>
            <a:r>
              <a:rPr lang="zh-CN" altLang="en-US" sz="2200" dirty="0">
                <a:effectLst/>
                <a:latin typeface="Times New Roman" panose="02020603050405020304" charset="0"/>
                <a:ea typeface="宋体" panose="02010600030101010101" pitchFamily="2" charset="-122"/>
                <a:cs typeface="宋体" panose="02010600030101010101" pitchFamily="2" charset="-122"/>
              </a:rPr>
              <a:t>暴露的     </a:t>
            </a:r>
            <a:r>
              <a:rPr lang="en-US" altLang="zh-CN" sz="2200" dirty="0">
                <a:effectLst/>
                <a:latin typeface="Times New Roman" panose="02020603050405020304" charset="0"/>
                <a:ea typeface="宋体" panose="02010600030101010101" pitchFamily="2" charset="-122"/>
                <a:cs typeface="宋体" panose="02010600030101010101" pitchFamily="2" charset="-122"/>
              </a:rPr>
              <a:t>B. committed</a:t>
            </a:r>
            <a:r>
              <a:rPr lang="zh-CN" altLang="en-US" sz="2200" dirty="0">
                <a:effectLst/>
                <a:latin typeface="Times New Roman" panose="02020603050405020304" charset="0"/>
                <a:ea typeface="宋体" panose="02010600030101010101" pitchFamily="2" charset="-122"/>
                <a:cs typeface="宋体" panose="02010600030101010101" pitchFamily="2" charset="-122"/>
              </a:rPr>
              <a:t>尽心的</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C.</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attached</a:t>
            </a:r>
            <a:r>
              <a:rPr lang="zh-CN" altLang="en-US"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热爱</a:t>
            </a:r>
            <a:r>
              <a:rPr lang="en-US" altLang="zh-CN" sz="2200" dirty="0">
                <a:effectLst/>
                <a:latin typeface="Times New Roman" panose="02020603050405020304" charset="0"/>
                <a:ea typeface="宋体" panose="02010600030101010101" pitchFamily="2" charset="-122"/>
                <a:cs typeface="宋体" panose="02010600030101010101" pitchFamily="2" charset="-122"/>
              </a:rPr>
              <a:t>…</a:t>
            </a:r>
            <a:r>
              <a:rPr lang="zh-CN" altLang="en-US" sz="2200" dirty="0">
                <a:effectLst/>
                <a:latin typeface="Times New Roman" panose="02020603050405020304" charset="0"/>
                <a:ea typeface="宋体" panose="02010600030101010101" pitchFamily="2" charset="-122"/>
                <a:cs typeface="宋体" panose="02010600030101010101" pitchFamily="2" charset="-122"/>
              </a:rPr>
              <a:t>的</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D. accustomed</a:t>
            </a:r>
            <a:r>
              <a:rPr lang="zh-CN" altLang="en-US" sz="2200" dirty="0">
                <a:effectLst/>
                <a:latin typeface="Times New Roman" panose="02020603050405020304" charset="0"/>
                <a:ea typeface="宋体" panose="02010600030101010101" pitchFamily="2" charset="-122"/>
                <a:cs typeface="宋体" panose="02010600030101010101" pitchFamily="2" charset="-122"/>
              </a:rPr>
              <a:t>习惯的</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fontAlgn="base">
              <a:buFont typeface="+mj-lt"/>
              <a:buAutoNum type="arabicPeriod" startAt="41"/>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A. drove</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B. missed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repaired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D. </a:t>
            </a:r>
            <a:r>
              <a:rPr lang="en-US" altLang="zh-CN" sz="2200" dirty="0">
                <a:effectLst/>
                <a:latin typeface="Times New Roman" panose="02020603050405020304" charset="0"/>
                <a:ea typeface="宋体" panose="02010600030101010101" pitchFamily="2" charset="-122"/>
                <a:cs typeface="宋体" panose="02010600030101010101" pitchFamily="2" charset="-122"/>
              </a:rPr>
              <a:t>rode</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ride the bus</a:t>
            </a:r>
            <a:r>
              <a:rPr lang="zh-CN" altLang="en-US"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 乘坐大巴</a:t>
            </a:r>
            <a:r>
              <a:rPr lang="zh-CN" altLang="en-US" sz="2200" dirty="0">
                <a:effectLst/>
                <a:latin typeface="Times New Roman" panose="02020603050405020304" charset="0"/>
                <a:ea typeface="宋体" panose="02010600030101010101" pitchFamily="2" charset="-122"/>
                <a:cs typeface="宋体" panose="02010600030101010101" pitchFamily="2" charset="-122"/>
              </a:rPr>
              <a:t>）</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fontAlgn="base">
              <a:buFont typeface="+mj-lt"/>
              <a:buAutoNum type="arabicPeriod" startAt="41"/>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A. realistic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B.</a:t>
            </a:r>
            <a:r>
              <a:rPr lang="en-US" altLang="zh-CN" sz="2200" dirty="0">
                <a:effectLst/>
                <a:latin typeface="Times New Roman" panose="02020603050405020304" charset="0"/>
                <a:ea typeface="宋体" panose="02010600030101010101" pitchFamily="2" charset="-122"/>
                <a:cs typeface="宋体" panose="02010600030101010101" pitchFamily="2" charset="-122"/>
              </a:rPr>
              <a:t> original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C. subsequent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previous</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fontAlgn="base">
              <a:buFont typeface="+mj-lt"/>
              <a:buAutoNum type="arabicPeriod" startAt="41"/>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A. offer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B. perform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C.</a:t>
            </a:r>
            <a:r>
              <a:rPr lang="en-US" altLang="zh-CN" sz="2200" dirty="0">
                <a:effectLst/>
                <a:latin typeface="Times New Roman" panose="02020603050405020304" charset="0"/>
                <a:ea typeface="宋体" panose="02010600030101010101" pitchFamily="2" charset="-122"/>
                <a:cs typeface="宋体" panose="02010600030101010101" pitchFamily="2" charset="-122"/>
              </a:rPr>
              <a:t> seek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quit</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fontAlgn="base">
              <a:buFont typeface="+mj-lt"/>
              <a:buAutoNum type="arabicPeriod" startAt="41"/>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A. held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B. pushed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promoted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D. </a:t>
            </a:r>
            <a:r>
              <a:rPr lang="en-US" altLang="zh-CN" sz="2200" dirty="0">
                <a:effectLst/>
                <a:latin typeface="Times New Roman" panose="02020603050405020304" charset="0"/>
                <a:ea typeface="宋体" panose="02010600030101010101" pitchFamily="2" charset="-122"/>
                <a:cs typeface="宋体" panose="02010600030101010101" pitchFamily="2" charset="-122"/>
              </a:rPr>
              <a:t>lifted</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marL="342900" lvl="0" indent="-342900" fontAlgn="base">
              <a:buFont typeface="+mj-lt"/>
              <a:buAutoNum type="arabicPeriod" startAt="41"/>
              <a:tabLst>
                <a:tab pos="408940" algn="l"/>
              </a:tabLst>
            </a:pP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A. </a:t>
            </a:r>
            <a:r>
              <a:rPr lang="en-US" altLang="zh-CN" sz="2200" dirty="0">
                <a:effectLst/>
                <a:latin typeface="Times New Roman" panose="02020603050405020304" charset="0"/>
                <a:ea typeface="宋体" panose="02010600030101010101" pitchFamily="2" charset="-122"/>
                <a:cs typeface="宋体" panose="02010600030101010101" pitchFamily="2" charset="-122"/>
              </a:rPr>
              <a:t>lovely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B. tricky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suitable</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challenging</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r>
              <a:rPr kumimoji="1" lang="zh-CN" altLang="en-US" sz="2200" dirty="0"/>
              <a:t> </a:t>
            </a:r>
            <a:endParaRPr kumimoji="1" lang="zh-CN" altLang="en-US" sz="2200" dirty="0"/>
          </a:p>
        </p:txBody>
      </p:sp>
      <p:pic>
        <p:nvPicPr>
          <p:cNvPr id="12" name="图片 11"/>
          <p:cNvPicPr>
            <a:picLocks noChangeAspect="1"/>
          </p:cNvPicPr>
          <p:nvPr/>
        </p:nvPicPr>
        <p:blipFill>
          <a:blip r:embed="rId1"/>
          <a:stretch>
            <a:fillRect/>
          </a:stretch>
        </p:blipFill>
        <p:spPr>
          <a:xfrm>
            <a:off x="5578664" y="1618096"/>
            <a:ext cx="6324910" cy="2257217"/>
          </a:xfrm>
          <a:prstGeom prst="rect">
            <a:avLst/>
          </a:prstGeom>
        </p:spPr>
      </p:pic>
      <p:sp>
        <p:nvSpPr>
          <p:cNvPr id="3" name="圆角矩形 2"/>
          <p:cNvSpPr/>
          <p:nvPr/>
        </p:nvSpPr>
        <p:spPr>
          <a:xfrm>
            <a:off x="2456762" y="1740665"/>
            <a:ext cx="4186410" cy="407624"/>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圆角矩形 4"/>
          <p:cNvSpPr/>
          <p:nvPr/>
        </p:nvSpPr>
        <p:spPr>
          <a:xfrm>
            <a:off x="5767398" y="4204772"/>
            <a:ext cx="1437633" cy="402727"/>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305" y="5631198"/>
            <a:ext cx="1746269" cy="1001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6689" y="358815"/>
            <a:ext cx="11470511" cy="3816429"/>
          </a:xfrm>
          <a:prstGeom prst="rect">
            <a:avLst/>
          </a:prstGeom>
          <a:noFill/>
        </p:spPr>
        <p:txBody>
          <a:bodyPr wrap="square" rtlCol="0">
            <a:spAutoFit/>
          </a:bodyPr>
          <a:lstStyle/>
          <a:p>
            <a:pPr fontAlgn="base"/>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The positive feeling </a:t>
            </a:r>
            <a:r>
              <a:rPr lang="en-US" altLang="zh-CN" sz="2200" dirty="0">
                <a:effectLst/>
                <a:highlight>
                  <a:srgbClr val="C2D1FF"/>
                </a:highlight>
                <a:latin typeface="Times New Roman" panose="02020603050405020304" charset="0"/>
                <a:ea typeface="宋体" panose="02010600030101010101" pitchFamily="2" charset="-122"/>
                <a:cs typeface="宋体" panose="02010600030101010101" pitchFamily="2" charset="-122"/>
              </a:rPr>
              <a:t>was </a:t>
            </a:r>
            <a:r>
              <a:rPr lang="en-US" altLang="zh-CN" sz="2200" b="1" i="1" dirty="0">
                <a:effectLst/>
                <a:highlight>
                  <a:srgbClr val="C2D1FF"/>
                </a:highlight>
                <a:latin typeface="Times New Roman" panose="02020603050405020304" charset="0"/>
                <a:ea typeface="宋体" panose="02010600030101010101" pitchFamily="2" charset="-122"/>
                <a:cs typeface="宋体" panose="02010600030101010101" pitchFamily="2" charset="-122"/>
              </a:rPr>
              <a:t>48</a:t>
            </a:r>
            <a:r>
              <a:rPr lang="en-US" altLang="zh-CN" sz="2200" dirty="0">
                <a:solidFill>
                  <a:srgbClr val="7030A0"/>
                </a:solidFill>
                <a:effectLst/>
                <a:highlight>
                  <a:srgbClr val="C2D1FF"/>
                </a:highlight>
                <a:latin typeface="Times New Roman" panose="02020603050405020304" charset="0"/>
                <a:ea typeface="宋体" panose="02010600030101010101" pitchFamily="2" charset="-122"/>
                <a:cs typeface="宋体" panose="02010600030101010101" pitchFamily="2" charset="-122"/>
              </a:rPr>
              <a:t> </a:t>
            </a:r>
            <a:r>
              <a:rPr lang="en-US" altLang="zh-CN" sz="2200" dirty="0">
                <a:effectLst/>
                <a:highlight>
                  <a:srgbClr val="C2D1FF"/>
                </a:highlight>
                <a:latin typeface="Times New Roman" panose="02020603050405020304" charset="0"/>
                <a:ea typeface="宋体" panose="02010600030101010101" pitchFamily="2" charset="-122"/>
                <a:cs typeface="宋体" panose="02010600030101010101" pitchFamily="2" charset="-122"/>
              </a:rPr>
              <a:t>by</a:t>
            </a:r>
            <a:r>
              <a:rPr lang="en-US" altLang="zh-CN" sz="2200" dirty="0">
                <a:effectLst/>
                <a:latin typeface="Times New Roman" panose="02020603050405020304" charset="0"/>
                <a:ea typeface="宋体" panose="02010600030101010101" pitchFamily="2" charset="-122"/>
                <a:cs typeface="宋体" panose="02010600030101010101" pitchFamily="2" charset="-122"/>
              </a:rPr>
              <a:t> so many of the kids on his bus over the years. </a:t>
            </a:r>
            <a:r>
              <a:rPr lang="en-US" altLang="zh-CN" sz="2200" dirty="0">
                <a:solidFill>
                  <a:srgbClr val="7030A0"/>
                </a:solidFill>
                <a:effectLst/>
                <a:latin typeface="Times New Roman" panose="02020603050405020304" charset="0"/>
                <a:ea typeface="宋体" panose="02010600030101010101" pitchFamily="2" charset="-122"/>
                <a:cs typeface="宋体" panose="02010600030101010101" pitchFamily="2" charset="-122"/>
              </a:rPr>
              <a:t>One of his former students,</a:t>
            </a:r>
            <a:r>
              <a:rPr lang="en-US" altLang="zh-CN" sz="2200" dirty="0">
                <a:effectLst/>
                <a:latin typeface="Times New Roman" panose="02020603050405020304" charset="0"/>
                <a:ea typeface="宋体" panose="02010600030101010101" pitchFamily="2" charset="-122"/>
                <a:cs typeface="宋体" panose="02010600030101010101" pitchFamily="2" charset="-122"/>
              </a:rPr>
              <a:t> Kaitlyn Hare, cited that he just made everybody feel safe, loved and cared for. It is a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49</a:t>
            </a:r>
            <a:r>
              <a:rPr lang="en-US" altLang="zh-CN" sz="2200" dirty="0">
                <a:effectLst/>
                <a:latin typeface="Times New Roman" panose="02020603050405020304" charset="0"/>
                <a:ea typeface="宋体" panose="02010600030101010101" pitchFamily="2" charset="-122"/>
                <a:cs typeface="宋体" panose="02010600030101010101" pitchFamily="2" charset="-122"/>
              </a:rPr>
              <a:t> so strong that even though George retired years ago, </a:t>
            </a:r>
            <a:r>
              <a:rPr lang="en-US" altLang="zh-CN" sz="2200" dirty="0">
                <a:solidFill>
                  <a:srgbClr val="7030A0"/>
                </a:solidFill>
                <a:effectLst/>
                <a:latin typeface="Times New Roman" panose="02020603050405020304" charset="0"/>
                <a:ea typeface="宋体" panose="02010600030101010101" pitchFamily="2" charset="-122"/>
                <a:cs typeface="宋体" panose="02010600030101010101" pitchFamily="2" charset="-122"/>
              </a:rPr>
              <a:t>former students </a:t>
            </a:r>
            <a:r>
              <a:rPr lang="en-US" altLang="zh-CN" sz="2200" b="1" i="1" dirty="0">
                <a:solidFill>
                  <a:srgbClr val="7030A0"/>
                </a:solidFill>
                <a:effectLst/>
                <a:latin typeface="Times New Roman" panose="02020603050405020304" charset="0"/>
                <a:ea typeface="宋体" panose="02010600030101010101" pitchFamily="2" charset="-122"/>
                <a:cs typeface="宋体" panose="02010600030101010101" pitchFamily="2" charset="-122"/>
              </a:rPr>
              <a:t>50</a:t>
            </a:r>
            <a:r>
              <a:rPr lang="en-US" altLang="zh-CN" sz="2200" dirty="0">
                <a:solidFill>
                  <a:srgbClr val="7030A0"/>
                </a:solidFill>
                <a:effectLst/>
                <a:latin typeface="Times New Roman" panose="02020603050405020304" charset="0"/>
                <a:ea typeface="宋体" panose="02010600030101010101" pitchFamily="2" charset="-122"/>
                <a:cs typeface="宋体" panose="02010600030101010101" pitchFamily="2" charset="-122"/>
              </a:rPr>
              <a:t> recently for one last ride</a:t>
            </a:r>
            <a:r>
              <a:rPr lang="en-US" altLang="zh-CN" sz="2200" dirty="0">
                <a:effectLst/>
                <a:latin typeface="Times New Roman" panose="02020603050405020304" charset="0"/>
                <a:ea typeface="宋体" panose="02010600030101010101" pitchFamily="2" charset="-122"/>
                <a:cs typeface="宋体" panose="02010600030101010101" pitchFamily="2" charset="-122"/>
              </a:rPr>
              <a:t>. “They’re finding their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51</a:t>
            </a:r>
            <a:r>
              <a:rPr lang="en-US" altLang="zh-CN" sz="2200" dirty="0">
                <a:effectLst/>
                <a:latin typeface="Times New Roman" panose="02020603050405020304" charset="0"/>
                <a:ea typeface="宋体" panose="02010600030101010101" pitchFamily="2" charset="-122"/>
                <a:cs typeface="宋体" panose="02010600030101010101" pitchFamily="2" charset="-122"/>
              </a:rPr>
              <a:t> that they had 20 years ago.” White said. “And now even their children are sitting on their laps. And that kind of feeling is a wonderful thing.”</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What was White’s secret to developing this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52</a:t>
            </a:r>
            <a:r>
              <a:rPr lang="en-US" altLang="zh-CN" sz="2200" dirty="0">
                <a:effectLst/>
                <a:latin typeface="Times New Roman" panose="02020603050405020304" charset="0"/>
                <a:ea typeface="宋体" panose="02010600030101010101" pitchFamily="2" charset="-122"/>
                <a:cs typeface="宋体" panose="02010600030101010101" pitchFamily="2" charset="-122"/>
              </a:rPr>
              <a:t>? “He only had two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53</a:t>
            </a:r>
            <a:r>
              <a:rPr lang="en-US" altLang="zh-CN" sz="2200" dirty="0">
                <a:effectLst/>
                <a:latin typeface="Times New Roman" panose="02020603050405020304" charset="0"/>
                <a:ea typeface="宋体" panose="02010600030101010101" pitchFamily="2" charset="-122"/>
                <a:cs typeface="宋体" panose="02010600030101010101" pitchFamily="2" charset="-122"/>
              </a:rPr>
              <a:t> on the bus,” another former student, Louis Castellano, said. “Show everyone love, and show respect.” It’s a lesson many of them now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54</a:t>
            </a:r>
            <a:r>
              <a:rPr lang="en-US" altLang="zh-CN" sz="2200" dirty="0">
                <a:effectLst/>
                <a:latin typeface="Times New Roman" panose="02020603050405020304" charset="0"/>
                <a:ea typeface="宋体" panose="02010600030101010101" pitchFamily="2" charset="-122"/>
                <a:cs typeface="宋体" panose="02010600030101010101" pitchFamily="2" charset="-122"/>
              </a:rPr>
              <a:t> with them. </a:t>
            </a:r>
            <a:endParaRPr lang="en-US" altLang="zh-CN" sz="2200" dirty="0">
              <a:effectLst/>
              <a:latin typeface="Times New Roman" panose="02020603050405020304" charset="0"/>
              <a:ea typeface="宋体" panose="02010600030101010101" pitchFamily="2" charset="-122"/>
              <a:cs typeface="宋体" panose="02010600030101010101" pitchFamily="2" charset="-122"/>
            </a:endParaRPr>
          </a:p>
          <a:p>
            <a:pPr fontAlgn="base"/>
            <a:r>
              <a:rPr lang="zh-CN" altLang="en-US" sz="2200" dirty="0">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“I’m convinced that when you love and respect people, that’s what you’re going to get back.” White said. That is how one man’s unexpected path became 200 lives’ </a:t>
            </a:r>
            <a:r>
              <a:rPr lang="en-US" altLang="zh-CN" sz="2200" b="1" i="1" dirty="0">
                <a:effectLst/>
                <a:latin typeface="Times New Roman" panose="02020603050405020304" charset="0"/>
                <a:ea typeface="宋体" panose="02010600030101010101" pitchFamily="2" charset="-122"/>
                <a:cs typeface="宋体" panose="02010600030101010101" pitchFamily="2" charset="-122"/>
              </a:rPr>
              <a:t>55</a:t>
            </a:r>
            <a:r>
              <a:rPr lang="en-US" altLang="zh-CN" sz="2200" dirty="0">
                <a:effectLst/>
                <a:latin typeface="Times New Roman" panose="02020603050405020304" charset="0"/>
                <a:ea typeface="宋体" panose="02010600030101010101" pitchFamily="2" charset="-122"/>
                <a:cs typeface="宋体" panose="02010600030101010101" pitchFamily="2" charset="-122"/>
              </a:rPr>
              <a:t>.</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endParaRPr kumimoji="1" lang="zh-CN" altLang="en-US" sz="2200" dirty="0"/>
          </a:p>
        </p:txBody>
      </p:sp>
      <p:sp>
        <p:nvSpPr>
          <p:cNvPr id="4" name="文本框 3"/>
          <p:cNvSpPr txBox="1"/>
          <p:nvPr/>
        </p:nvSpPr>
        <p:spPr>
          <a:xfrm>
            <a:off x="360744" y="3786296"/>
            <a:ext cx="11582400" cy="3139321"/>
          </a:xfrm>
          <a:prstGeom prst="rect">
            <a:avLst/>
          </a:prstGeom>
          <a:noFill/>
        </p:spPr>
        <p:txBody>
          <a:bodyPr wrap="square" rtlCol="0">
            <a:spAutoFit/>
          </a:bodyPr>
          <a:lstStyle/>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48.</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A</a:t>
            </a:r>
            <a:r>
              <a:rPr lang="en-US" altLang="zh-CN" sz="2200" dirty="0">
                <a:effectLst/>
                <a:latin typeface="Times New Roman" panose="02020603050405020304" charset="0"/>
                <a:ea typeface="宋体" panose="02010600030101010101" pitchFamily="2" charset="-122"/>
                <a:cs typeface="宋体" panose="02010600030101010101" pitchFamily="2" charset="-122"/>
              </a:rPr>
              <a:t>. returned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B. inspired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judged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hidden</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49.</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A. symbol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B. character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      C</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bond </a:t>
            </a:r>
            <a:r>
              <a:rPr lang="zh-CN" altLang="en-US" sz="2200" dirty="0">
                <a:effectLst/>
                <a:latin typeface="Times New Roman" panose="02020603050405020304" charset="0"/>
                <a:ea typeface="宋体" panose="02010600030101010101" pitchFamily="2" charset="-122"/>
                <a:cs typeface="宋体" panose="02010600030101010101" pitchFamily="2" charset="-122"/>
              </a:rPr>
              <a:t>纽带，联系      </a:t>
            </a:r>
            <a:r>
              <a:rPr lang="en-US" altLang="zh-CN" sz="2200" dirty="0">
                <a:effectLst/>
                <a:latin typeface="Times New Roman" panose="02020603050405020304" charset="0"/>
                <a:ea typeface="宋体" panose="02010600030101010101" pitchFamily="2" charset="-122"/>
                <a:cs typeface="宋体" panose="02010600030101010101" pitchFamily="2" charset="-122"/>
              </a:rPr>
              <a:t>D. tone</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50.</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A. graduated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B</a:t>
            </a:r>
            <a:r>
              <a:rPr lang="en-US" altLang="zh-CN" sz="2200" dirty="0">
                <a:effectLst/>
                <a:latin typeface="Times New Roman" panose="02020603050405020304" charset="0"/>
                <a:ea typeface="宋体" panose="02010600030101010101" pitchFamily="2" charset="-122"/>
                <a:cs typeface="宋体" panose="02010600030101010101" pitchFamily="2" charset="-122"/>
              </a:rPr>
              <a:t>. gathered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communicated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developed</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51.</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A</a:t>
            </a:r>
            <a:r>
              <a:rPr lang="en-US" altLang="zh-CN" sz="2200" dirty="0">
                <a:effectLst/>
                <a:latin typeface="Times New Roman" panose="02020603050405020304" charset="0"/>
                <a:ea typeface="宋体" panose="02010600030101010101" pitchFamily="2" charset="-122"/>
                <a:cs typeface="宋体" panose="02010600030101010101" pitchFamily="2" charset="-122"/>
              </a:rPr>
              <a:t>. seats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B. wallets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C. puzzles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jobs</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52.</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A. strategy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B. skill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C. </a:t>
            </a:r>
            <a:r>
              <a:rPr lang="en-US" altLang="zh-CN" sz="2200" dirty="0">
                <a:effectLst/>
                <a:latin typeface="Times New Roman" panose="02020603050405020304" charset="0"/>
                <a:ea typeface="宋体" panose="02010600030101010101" pitchFamily="2" charset="-122"/>
                <a:cs typeface="宋体" panose="02010600030101010101" pitchFamily="2" charset="-122"/>
              </a:rPr>
              <a:t>affection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D. curiosity</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53.</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A. bans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B. options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records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D. </a:t>
            </a:r>
            <a:r>
              <a:rPr lang="en-US" altLang="zh-CN" sz="2200" dirty="0">
                <a:effectLst/>
                <a:latin typeface="Times New Roman" panose="02020603050405020304" charset="0"/>
                <a:ea typeface="宋体" panose="02010600030101010101" pitchFamily="2" charset="-122"/>
                <a:cs typeface="宋体" panose="02010600030101010101" pitchFamily="2" charset="-122"/>
              </a:rPr>
              <a:t>rules</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54.</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A. turn to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B</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carry through</a:t>
            </a:r>
            <a:r>
              <a:rPr lang="zh-CN" altLang="en-US"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贯彻；坚持到底</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keep up</a:t>
            </a:r>
            <a:r>
              <a:rPr lang="zh-CN" altLang="en-US" sz="2200" dirty="0">
                <a:effectLst/>
                <a:latin typeface="Times New Roman" panose="02020603050405020304" charset="0"/>
                <a:ea typeface="宋体" panose="02010600030101010101" pitchFamily="2" charset="-122"/>
                <a:cs typeface="宋体" panose="02010600030101010101" pitchFamily="2" charset="-122"/>
              </a:rPr>
              <a:t> 跟上；保持联系</a:t>
            </a:r>
            <a:r>
              <a:rPr lang="en-US" altLang="zh-CN" sz="2200" dirty="0">
                <a:effectLst/>
                <a:latin typeface="Times New Roman" panose="02020603050405020304" charset="0"/>
                <a:ea typeface="宋体" panose="02010600030101010101" pitchFamily="2" charset="-122"/>
                <a:cs typeface="宋体" panose="02010600030101010101" pitchFamily="2" charset="-122"/>
              </a:rPr>
              <a:t>    D. search for</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pPr lvl="0" fontAlgn="base">
              <a:tabLst>
                <a:tab pos="408940" algn="l"/>
              </a:tabLst>
            </a:pPr>
            <a:r>
              <a:rPr lang="en-US" altLang="zh-CN" sz="2200" dirty="0">
                <a:effectLst/>
                <a:latin typeface="Times New Roman" panose="02020603050405020304" charset="0"/>
                <a:ea typeface="宋体" panose="02010600030101010101" pitchFamily="2" charset="-122"/>
                <a:cs typeface="宋体" panose="02010600030101010101" pitchFamily="2" charset="-122"/>
              </a:rPr>
              <a:t>55.</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A. career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B. dream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C. position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effectLs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 </a:t>
            </a:r>
            <a:r>
              <a:rPr lang="en-US" altLang="zh-CN" sz="2200" dirty="0">
                <a:solidFill>
                  <a:srgbClr val="FF0000"/>
                </a:solidFill>
                <a:effectLst/>
                <a:latin typeface="Times New Roman" panose="02020603050405020304" charset="0"/>
                <a:ea typeface="宋体" panose="02010600030101010101" pitchFamily="2" charset="-122"/>
                <a:cs typeface="宋体" panose="02010600030101010101" pitchFamily="2" charset="-122"/>
              </a:rPr>
              <a:t>D. </a:t>
            </a:r>
            <a:r>
              <a:rPr lang="en-US" altLang="zh-CN"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compass</a:t>
            </a:r>
            <a:r>
              <a:rPr lang="zh-CN" altLang="en-US" sz="2200" dirty="0">
                <a:effectLst/>
                <a:highlight>
                  <a:srgbClr val="FFFA97"/>
                </a:highlight>
                <a:latin typeface="Times New Roman" panose="02020603050405020304" charset="0"/>
                <a:ea typeface="宋体" panose="02010600030101010101" pitchFamily="2" charset="-122"/>
                <a:cs typeface="宋体" panose="02010600030101010101" pitchFamily="2" charset="-122"/>
              </a:rPr>
              <a:t> </a:t>
            </a:r>
            <a:r>
              <a:rPr lang="zh-CN" altLang="en-US" sz="2200" dirty="0">
                <a:effectLst/>
                <a:latin typeface="Times New Roman" panose="02020603050405020304" charset="0"/>
                <a:ea typeface="宋体" panose="02010600030101010101" pitchFamily="2" charset="-122"/>
                <a:cs typeface="宋体" panose="02010600030101010101" pitchFamily="2" charset="-122"/>
              </a:rPr>
              <a:t>指南针；罗盘</a:t>
            </a:r>
            <a:endParaRPr lang="zh-CN" altLang="zh-CN" sz="2200" dirty="0">
              <a:effectLst/>
              <a:latin typeface="宋体" panose="02010600030101010101" pitchFamily="2" charset="-122"/>
              <a:ea typeface="宋体" panose="02010600030101010101" pitchFamily="2" charset="-122"/>
              <a:cs typeface="宋体" panose="02010600030101010101" pitchFamily="2" charset="-122"/>
            </a:endParaRPr>
          </a:p>
          <a:p>
            <a:endParaRPr kumimoji="1" lang="zh-CN" altLang="en-US" sz="2200" dirty="0"/>
          </a:p>
        </p:txBody>
      </p:sp>
      <p:sp>
        <p:nvSpPr>
          <p:cNvPr id="5" name="文本框 4"/>
          <p:cNvSpPr txBox="1"/>
          <p:nvPr/>
        </p:nvSpPr>
        <p:spPr>
          <a:xfrm>
            <a:off x="757236" y="86013"/>
            <a:ext cx="8252749" cy="369332"/>
          </a:xfrm>
          <a:prstGeom prst="rect">
            <a:avLst/>
          </a:prstGeom>
          <a:noFill/>
        </p:spPr>
        <p:txBody>
          <a:bodyPr wrap="square" rtlCol="0">
            <a:spAutoFit/>
          </a:bodyPr>
          <a:lstStyle/>
          <a:p>
            <a:r>
              <a:rPr kumimoji="1" lang="zh-CN" altLang="en-US" dirty="0">
                <a:solidFill>
                  <a:srgbClr val="7030A0"/>
                </a:solidFill>
              </a:rPr>
              <a:t>根据后文提到</a:t>
            </a:r>
            <a:r>
              <a:rPr kumimoji="1" lang="en-US" altLang="zh-CN" dirty="0">
                <a:solidFill>
                  <a:srgbClr val="7030A0"/>
                </a:solidFill>
              </a:rPr>
              <a:t>former students</a:t>
            </a:r>
            <a:r>
              <a:rPr kumimoji="1" lang="zh-CN" altLang="en-US" dirty="0">
                <a:solidFill>
                  <a:srgbClr val="7030A0"/>
                </a:solidFill>
              </a:rPr>
              <a:t>回来重聚可知，他的付出是得到了学生的回应的</a:t>
            </a:r>
            <a:endParaRPr kumimoji="1" lang="zh-CN" altLang="en-US" dirty="0">
              <a:solidFill>
                <a:srgbClr val="7030A0"/>
              </a:solidFill>
            </a:endParaRPr>
          </a:p>
        </p:txBody>
      </p:sp>
      <p:sp>
        <p:nvSpPr>
          <p:cNvPr id="2" name="圆角矩形 1"/>
          <p:cNvSpPr/>
          <p:nvPr/>
        </p:nvSpPr>
        <p:spPr>
          <a:xfrm>
            <a:off x="3313042" y="1444488"/>
            <a:ext cx="3087757" cy="369332"/>
          </a:xfrm>
          <a:prstGeom prst="roundRect">
            <a:avLst/>
          </a:prstGeom>
          <a:noFill/>
          <a:ln w="28575">
            <a:solidFill>
              <a:srgbClr val="FF82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圆角矩形 5"/>
          <p:cNvSpPr/>
          <p:nvPr/>
        </p:nvSpPr>
        <p:spPr>
          <a:xfrm>
            <a:off x="757236" y="4870613"/>
            <a:ext cx="1172818" cy="330968"/>
          </a:xfrm>
          <a:prstGeom prst="roundRect">
            <a:avLst/>
          </a:prstGeom>
          <a:noFill/>
          <a:ln w="28575">
            <a:solidFill>
              <a:srgbClr val="FF82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p:cNvSpPr/>
          <p:nvPr/>
        </p:nvSpPr>
        <p:spPr>
          <a:xfrm>
            <a:off x="9157252" y="2398643"/>
            <a:ext cx="980661" cy="424070"/>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p:cNvSpPr/>
          <p:nvPr/>
        </p:nvSpPr>
        <p:spPr>
          <a:xfrm>
            <a:off x="2219739" y="5837582"/>
            <a:ext cx="1994452" cy="404192"/>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444" y="172278"/>
            <a:ext cx="10422574" cy="521217"/>
          </a:xfrm>
        </p:spPr>
        <p:txBody>
          <a:bodyPr>
            <a:noAutofit/>
          </a:bodyPr>
          <a:lstStyle/>
          <a:p>
            <a:r>
              <a:rPr kumimoji="1" lang="zh-CN" altLang="en-US" sz="2400" dirty="0">
                <a:highlight>
                  <a:srgbClr val="F0F5FF"/>
                </a:highlight>
                <a:latin typeface="宋体" panose="02010600030101010101" pitchFamily="2" charset="-122"/>
                <a:ea typeface="宋体" panose="02010600030101010101" pitchFamily="2" charset="-122"/>
                <a:cs typeface="Times New Roman" panose="02020603050405020304" charset="0"/>
              </a:rPr>
              <a:t>语法填空</a:t>
            </a:r>
            <a:r>
              <a:rPr kumimoji="1" lang="en-US" altLang="zh-CN" sz="2400" dirty="0">
                <a:highlight>
                  <a:srgbClr val="F0F5FF"/>
                </a:highlight>
                <a:latin typeface="宋体" panose="02010600030101010101" pitchFamily="2" charset="-122"/>
                <a:ea typeface="宋体" panose="02010600030101010101" pitchFamily="2" charset="-122"/>
                <a:cs typeface="Times New Roman" panose="02020603050405020304" charset="0"/>
              </a:rPr>
              <a:t> </a:t>
            </a:r>
            <a:r>
              <a:rPr lang="zh-CN" altLang="en-US" sz="1800" b="0" i="0" u="none" strike="noStrike" dirty="0">
                <a:effectLst/>
                <a:highlight>
                  <a:srgbClr val="F0F5FF"/>
                </a:highlight>
                <a:latin typeface="-apple-system"/>
              </a:rPr>
              <a:t>文章主要介绍了无人机表演在娱乐领域的应用及其发展趋势。</a:t>
            </a:r>
            <a:endParaRPr kumimoji="1" lang="zh-CN" altLang="en-US" sz="1800" dirty="0">
              <a:highlight>
                <a:srgbClr val="F0F5FF"/>
              </a:highlight>
              <a:latin typeface="宋体" panose="02010600030101010101" pitchFamily="2" charset="-122"/>
              <a:ea typeface="宋体" panose="02010600030101010101" pitchFamily="2" charset="-122"/>
              <a:cs typeface="Times New Roman" panose="02020603050405020304" charset="0"/>
            </a:endParaRPr>
          </a:p>
        </p:txBody>
      </p:sp>
      <p:sp>
        <p:nvSpPr>
          <p:cNvPr id="3" name="文本框 2"/>
          <p:cNvSpPr txBox="1"/>
          <p:nvPr/>
        </p:nvSpPr>
        <p:spPr>
          <a:xfrm>
            <a:off x="159027" y="926136"/>
            <a:ext cx="11728174" cy="5816977"/>
          </a:xfrm>
          <a:prstGeom prst="rect">
            <a:avLst/>
          </a:prstGeom>
          <a:noFill/>
        </p:spPr>
        <p:txBody>
          <a:bodyPr wrap="square" rtlCol="0">
            <a:spAutoFit/>
          </a:bodyPr>
          <a:lstStyle/>
          <a:p>
            <a:pPr fontAlgn="base"/>
            <a:r>
              <a:rPr lang="en-US" altLang="zh-CN" sz="2400" dirty="0">
                <a:effectLst/>
                <a:latin typeface="Times New Roman" panose="02020603050405020304" charset="0"/>
                <a:ea typeface="宋体" panose="02010600030101010101" pitchFamily="2" charset="-122"/>
                <a:cs typeface="宋体" panose="02010600030101010101" pitchFamily="2" charset="-122"/>
              </a:rPr>
              <a:t>     On January 28, 3,000 drones (</a:t>
            </a:r>
            <a:r>
              <a:rPr lang="zh-CN" altLang="zh-CN" sz="2400" dirty="0">
                <a:effectLst/>
                <a:latin typeface="Times New Roman" panose="02020603050405020304" charset="0"/>
                <a:ea typeface="宋体" panose="02010600030101010101" pitchFamily="2" charset="-122"/>
                <a:cs typeface="Times New Roman" panose="02020603050405020304" charset="0"/>
              </a:rPr>
              <a:t>无人机</a:t>
            </a:r>
            <a:r>
              <a:rPr lang="en-US" altLang="zh-CN" sz="2400" dirty="0">
                <a:effectLst/>
                <a:latin typeface="Times New Roman" panose="02020603050405020304" charset="0"/>
                <a:ea typeface="宋体" panose="02010600030101010101" pitchFamily="2" charset="-122"/>
                <a:cs typeface="宋体" panose="02010600030101010101" pitchFamily="2" charset="-122"/>
              </a:rPr>
              <a:t>) performed a stunning light show in Chongqing during the Spring Festival Gala. The show, organized by </a:t>
            </a:r>
            <a:r>
              <a:rPr lang="en-US" altLang="zh-CN" sz="2400" dirty="0" err="1">
                <a:effectLst/>
                <a:latin typeface="Times New Roman" panose="02020603050405020304" charset="0"/>
                <a:ea typeface="宋体" panose="02010600030101010101" pitchFamily="2" charset="-122"/>
                <a:cs typeface="宋体" panose="02010600030101010101" pitchFamily="2" charset="-122"/>
              </a:rPr>
              <a:t>Damao</a:t>
            </a:r>
            <a:r>
              <a:rPr lang="en-US" altLang="zh-CN" sz="2400" dirty="0">
                <a:effectLst/>
                <a:latin typeface="Times New Roman" panose="02020603050405020304" charset="0"/>
                <a:ea typeface="宋体" panose="02010600030101010101" pitchFamily="2" charset="-122"/>
                <a:cs typeface="宋体" panose="02010600030101010101" pitchFamily="2" charset="-122"/>
              </a:rPr>
              <a:t> Intelligent Control Technology,    </a:t>
            </a:r>
            <a:r>
              <a:rPr lang="en-US" altLang="zh-CN" sz="2400" b="1" dirty="0">
                <a:effectLst/>
                <a:latin typeface="Times New Roman" panose="02020603050405020304" charset="0"/>
                <a:ea typeface="宋体" panose="02010600030101010101" pitchFamily="2" charset="-122"/>
                <a:cs typeface="宋体" panose="02010600030101010101" pitchFamily="2" charset="-122"/>
              </a:rPr>
              <a:t>56</a:t>
            </a:r>
            <a:r>
              <a:rPr lang="en-US" altLang="zh-CN" sz="2400" dirty="0">
                <a:effectLst/>
                <a:latin typeface="Times New Roman" panose="02020603050405020304" charset="0"/>
                <a:ea typeface="宋体" panose="02010600030101010101" pitchFamily="2" charset="-122"/>
                <a:cs typeface="宋体" panose="02010600030101010101" pitchFamily="2" charset="-122"/>
              </a:rPr>
              <a:t>   (feature) patterns of famous landmarks and flowers across the night sky.</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400" dirty="0">
                <a:effectLst/>
                <a:latin typeface="Times New Roman" panose="02020603050405020304" charset="0"/>
                <a:ea typeface="宋体" panose="02010600030101010101" pitchFamily="2" charset="-122"/>
                <a:cs typeface="宋体" panose="02010600030101010101" pitchFamily="2" charset="-122"/>
              </a:rPr>
              <a:t> </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400" dirty="0">
                <a:effectLst/>
                <a:latin typeface="Times New Roman" panose="02020603050405020304" charset="0"/>
                <a:ea typeface="宋体" panose="02010600030101010101" pitchFamily="2" charset="-122"/>
                <a:cs typeface="宋体" panose="02010600030101010101" pitchFamily="2" charset="-122"/>
              </a:rPr>
              <a:t>      Despite challenges such as unpredictable weather and signal interference, the team, </a:t>
            </a:r>
            <a:r>
              <a:rPr lang="en-US" altLang="zh-CN" sz="2400" b="1" dirty="0">
                <a:effectLst/>
                <a:latin typeface="Times New Roman" panose="02020603050405020304" charset="0"/>
                <a:ea typeface="宋体" panose="02010600030101010101" pitchFamily="2" charset="-122"/>
                <a:cs typeface="宋体" panose="02010600030101010101" pitchFamily="2" charset="-122"/>
              </a:rPr>
              <a:t>57</a:t>
            </a:r>
            <a:r>
              <a:rPr lang="en-US" altLang="zh-CN" sz="2400" dirty="0">
                <a:effectLst/>
                <a:latin typeface="Times New Roman" panose="02020603050405020304" charset="0"/>
                <a:ea typeface="宋体" panose="02010600030101010101" pitchFamily="2" charset="-122"/>
                <a:cs typeface="宋体" panose="02010600030101010101" pitchFamily="2" charset="-122"/>
              </a:rPr>
              <a:t> average age is 27, delivered a flawless performance. Most of the team members specialize in drone technology, while others are enthusiasts recruited by the company.</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400" dirty="0">
                <a:effectLst/>
                <a:latin typeface="Times New Roman" panose="02020603050405020304" charset="0"/>
                <a:ea typeface="宋体" panose="02010600030101010101" pitchFamily="2" charset="-122"/>
                <a:cs typeface="宋体" panose="02010600030101010101" pitchFamily="2" charset="-122"/>
              </a:rPr>
              <a:t> </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2400" dirty="0">
                <a:effectLst/>
                <a:latin typeface="Times New Roman" panose="02020603050405020304" charset="0"/>
                <a:ea typeface="宋体" panose="02010600030101010101" pitchFamily="2" charset="-122"/>
                <a:cs typeface="宋体" panose="02010600030101010101" pitchFamily="2" charset="-122"/>
              </a:rPr>
              <a:t>       In recent years, drone performances       </a:t>
            </a:r>
            <a:r>
              <a:rPr lang="en-US" altLang="zh-CN" sz="2400" b="1" dirty="0">
                <a:effectLst/>
                <a:latin typeface="Times New Roman" panose="02020603050405020304" charset="0"/>
                <a:ea typeface="宋体" panose="02010600030101010101" pitchFamily="2" charset="-122"/>
                <a:cs typeface="宋体" panose="02010600030101010101" pitchFamily="2" charset="-122"/>
              </a:rPr>
              <a:t>58</a:t>
            </a:r>
            <a:r>
              <a:rPr lang="en-US" altLang="zh-CN" sz="2400" dirty="0">
                <a:effectLst/>
                <a:latin typeface="Times New Roman" panose="02020603050405020304" charset="0"/>
                <a:ea typeface="宋体" panose="02010600030101010101" pitchFamily="2" charset="-122"/>
                <a:cs typeface="宋体" panose="02010600030101010101" pitchFamily="2" charset="-122"/>
              </a:rPr>
              <a:t>     (become) a major trend in entertainment. Compared to traditional fireworks, drones are  </a:t>
            </a:r>
            <a:r>
              <a:rPr lang="en-US" altLang="zh-CN" sz="2400" b="1" dirty="0">
                <a:effectLst/>
                <a:latin typeface="Times New Roman" panose="02020603050405020304" charset="0"/>
                <a:ea typeface="宋体" panose="02010600030101010101" pitchFamily="2" charset="-122"/>
                <a:cs typeface="宋体" panose="02010600030101010101" pitchFamily="2" charset="-122"/>
              </a:rPr>
              <a:t>59</a:t>
            </a:r>
            <a:r>
              <a:rPr lang="en-US" altLang="zh-CN" sz="2400" dirty="0">
                <a:effectLst/>
                <a:latin typeface="Times New Roman" panose="02020603050405020304" charset="0"/>
                <a:ea typeface="宋体" panose="02010600030101010101" pitchFamily="2" charset="-122"/>
                <a:cs typeface="宋体" panose="02010600030101010101" pitchFamily="2" charset="-122"/>
              </a:rPr>
              <a:t>   (safe) and </a:t>
            </a:r>
            <a:r>
              <a:rPr lang="en-US" altLang="zh-CN" sz="2400" u="sng" dirty="0">
                <a:solidFill>
                  <a:srgbClr val="7030A0"/>
                </a:solidFill>
                <a:effectLst/>
                <a:latin typeface="Times New Roman" panose="02020603050405020304" charset="0"/>
                <a:ea typeface="宋体" panose="02010600030101010101" pitchFamily="2" charset="-122"/>
                <a:cs typeface="宋体" panose="02010600030101010101" pitchFamily="2" charset="-122"/>
              </a:rPr>
              <a:t>less polluting</a:t>
            </a:r>
            <a:r>
              <a:rPr lang="en-US" altLang="zh-CN" sz="2400" dirty="0">
                <a:effectLst/>
                <a:latin typeface="Times New Roman" panose="02020603050405020304" charset="0"/>
                <a:ea typeface="宋体" panose="02010600030101010101" pitchFamily="2" charset="-122"/>
                <a:cs typeface="宋体" panose="02010600030101010101" pitchFamily="2" charset="-122"/>
              </a:rPr>
              <a:t>. Advancements in technology have made larger-scale performances possible. </a:t>
            </a:r>
            <a:r>
              <a:rPr lang="en-US" altLang="zh-CN" sz="2400" dirty="0" err="1">
                <a:effectLst/>
                <a:latin typeface="Times New Roman" panose="02020603050405020304" charset="0"/>
                <a:ea typeface="宋体" panose="02010600030101010101" pitchFamily="2" charset="-122"/>
                <a:cs typeface="宋体" panose="02010600030101010101" pitchFamily="2" charset="-122"/>
              </a:rPr>
              <a:t>Damao’s</a:t>
            </a:r>
            <a:r>
              <a:rPr lang="en-US" altLang="zh-CN" sz="2400" dirty="0">
                <a:effectLst/>
                <a:latin typeface="Times New Roman" panose="02020603050405020304" charset="0"/>
                <a:ea typeface="宋体" panose="02010600030101010101" pitchFamily="2" charset="-122"/>
                <a:cs typeface="宋体" panose="02010600030101010101" pitchFamily="2" charset="-122"/>
              </a:rPr>
              <a:t> third-generation drones are designed    </a:t>
            </a:r>
            <a:r>
              <a:rPr lang="en-US" altLang="zh-CN" sz="2400" b="1" dirty="0">
                <a:effectLst/>
                <a:latin typeface="Times New Roman" panose="02020603050405020304" charset="0"/>
                <a:ea typeface="宋体" panose="02010600030101010101" pitchFamily="2" charset="-122"/>
                <a:cs typeface="宋体" panose="02010600030101010101" pitchFamily="2" charset="-122"/>
              </a:rPr>
              <a:t>60</a:t>
            </a:r>
            <a:r>
              <a:rPr lang="en-US" altLang="zh-CN" sz="2400" dirty="0">
                <a:effectLst/>
                <a:latin typeface="Times New Roman" panose="02020603050405020304" charset="0"/>
                <a:ea typeface="宋体" panose="02010600030101010101" pitchFamily="2" charset="-122"/>
                <a:cs typeface="宋体" panose="02010600030101010101" pitchFamily="2" charset="-122"/>
              </a:rPr>
              <a:t>   (take) off from a compact box, saving space, while the fourth-generation models charge automatically. In 2023, the company set two Guinness World Records by  </a:t>
            </a:r>
            <a:r>
              <a:rPr lang="en-US" altLang="zh-CN" sz="2400" b="1" dirty="0">
                <a:effectLst/>
                <a:latin typeface="Times New Roman" panose="02020603050405020304" charset="0"/>
                <a:ea typeface="宋体" panose="02010600030101010101" pitchFamily="2" charset="-122"/>
                <a:cs typeface="宋体" panose="02010600030101010101" pitchFamily="2" charset="-122"/>
              </a:rPr>
              <a:t>61</a:t>
            </a:r>
            <a:r>
              <a:rPr lang="en-US" altLang="zh-CN" sz="2400" dirty="0">
                <a:effectLst/>
                <a:latin typeface="Times New Roman" panose="02020603050405020304" charset="0"/>
                <a:ea typeface="宋体" panose="02010600030101010101" pitchFamily="2" charset="-122"/>
                <a:cs typeface="宋体" panose="02010600030101010101" pitchFamily="2" charset="-122"/>
              </a:rPr>
              <a:t> (fly) 10,197 drones simultaneously.</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endParaRPr kumimoji="1" lang="zh-CN" altLang="en-US" dirty="0"/>
          </a:p>
        </p:txBody>
      </p:sp>
      <p:sp>
        <p:nvSpPr>
          <p:cNvPr id="5" name="文本框 4"/>
          <p:cNvSpPr txBox="1"/>
          <p:nvPr/>
        </p:nvSpPr>
        <p:spPr>
          <a:xfrm>
            <a:off x="1948071" y="1669775"/>
            <a:ext cx="1550504" cy="461665"/>
          </a:xfrm>
          <a:custGeom>
            <a:avLst/>
            <a:gdLst>
              <a:gd name="connsiteX0" fmla="*/ 0 w 1550504"/>
              <a:gd name="connsiteY0" fmla="*/ 0 h 461665"/>
              <a:gd name="connsiteX1" fmla="*/ 547845 w 1550504"/>
              <a:gd name="connsiteY1" fmla="*/ 0 h 461665"/>
              <a:gd name="connsiteX2" fmla="*/ 1080184 w 1550504"/>
              <a:gd name="connsiteY2" fmla="*/ 0 h 461665"/>
              <a:gd name="connsiteX3" fmla="*/ 1550504 w 1550504"/>
              <a:gd name="connsiteY3" fmla="*/ 0 h 461665"/>
              <a:gd name="connsiteX4" fmla="*/ 1550504 w 1550504"/>
              <a:gd name="connsiteY4" fmla="*/ 461665 h 461665"/>
              <a:gd name="connsiteX5" fmla="*/ 1064679 w 1550504"/>
              <a:gd name="connsiteY5" fmla="*/ 461665 h 461665"/>
              <a:gd name="connsiteX6" fmla="*/ 547845 w 1550504"/>
              <a:gd name="connsiteY6" fmla="*/ 461665 h 461665"/>
              <a:gd name="connsiteX7" fmla="*/ 0 w 1550504"/>
              <a:gd name="connsiteY7" fmla="*/ 461665 h 461665"/>
              <a:gd name="connsiteX8" fmla="*/ 0 w 1550504"/>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04" h="461665" fill="none" extrusionOk="0">
                <a:moveTo>
                  <a:pt x="0" y="0"/>
                </a:moveTo>
                <a:cubicBezTo>
                  <a:pt x="109601" y="-50127"/>
                  <a:pt x="353343" y="35294"/>
                  <a:pt x="547845" y="0"/>
                </a:cubicBezTo>
                <a:cubicBezTo>
                  <a:pt x="742348" y="-35294"/>
                  <a:pt x="844703" y="33876"/>
                  <a:pt x="1080184" y="0"/>
                </a:cubicBezTo>
                <a:cubicBezTo>
                  <a:pt x="1315665" y="-33876"/>
                  <a:pt x="1421546" y="26364"/>
                  <a:pt x="1550504" y="0"/>
                </a:cubicBezTo>
                <a:cubicBezTo>
                  <a:pt x="1576702" y="151199"/>
                  <a:pt x="1525290" y="286920"/>
                  <a:pt x="1550504" y="461665"/>
                </a:cubicBezTo>
                <a:cubicBezTo>
                  <a:pt x="1418925" y="510935"/>
                  <a:pt x="1279299" y="421254"/>
                  <a:pt x="1064679" y="461665"/>
                </a:cubicBezTo>
                <a:cubicBezTo>
                  <a:pt x="850059" y="502076"/>
                  <a:pt x="687696" y="456004"/>
                  <a:pt x="547845" y="461665"/>
                </a:cubicBezTo>
                <a:cubicBezTo>
                  <a:pt x="407994" y="467326"/>
                  <a:pt x="128004" y="432055"/>
                  <a:pt x="0" y="461665"/>
                </a:cubicBezTo>
                <a:cubicBezTo>
                  <a:pt x="-34018" y="266005"/>
                  <a:pt x="27486" y="226208"/>
                  <a:pt x="0" y="0"/>
                </a:cubicBezTo>
                <a:close/>
              </a:path>
              <a:path w="1550504" h="461665" stroke="0" extrusionOk="0">
                <a:moveTo>
                  <a:pt x="0" y="0"/>
                </a:moveTo>
                <a:cubicBezTo>
                  <a:pt x="130511" y="-34260"/>
                  <a:pt x="292677" y="58599"/>
                  <a:pt x="501330" y="0"/>
                </a:cubicBezTo>
                <a:cubicBezTo>
                  <a:pt x="709983" y="-58599"/>
                  <a:pt x="821393" y="1574"/>
                  <a:pt x="971649" y="0"/>
                </a:cubicBezTo>
                <a:cubicBezTo>
                  <a:pt x="1121905" y="-1574"/>
                  <a:pt x="1359272" y="45309"/>
                  <a:pt x="1550504" y="0"/>
                </a:cubicBezTo>
                <a:cubicBezTo>
                  <a:pt x="1552852" y="217652"/>
                  <a:pt x="1523697" y="330148"/>
                  <a:pt x="1550504" y="461665"/>
                </a:cubicBezTo>
                <a:cubicBezTo>
                  <a:pt x="1444586" y="480086"/>
                  <a:pt x="1256772" y="434565"/>
                  <a:pt x="1064679" y="461665"/>
                </a:cubicBezTo>
                <a:cubicBezTo>
                  <a:pt x="872587" y="488765"/>
                  <a:pt x="699275" y="460438"/>
                  <a:pt x="516835" y="461665"/>
                </a:cubicBezTo>
                <a:cubicBezTo>
                  <a:pt x="334395" y="462892"/>
                  <a:pt x="192547" y="455592"/>
                  <a:pt x="0" y="461665"/>
                </a:cubicBezTo>
                <a:cubicBezTo>
                  <a:pt x="-44876" y="298091"/>
                  <a:pt x="27200" y="144582"/>
                  <a:pt x="0" y="0"/>
                </a:cubicBezTo>
                <a:close/>
              </a:path>
            </a:pathLst>
          </a:custGeom>
          <a:solidFill>
            <a:schemeClr val="bg1"/>
          </a:solidFill>
          <a:ln w="19050">
            <a:solidFill>
              <a:srgbClr val="D6BEF9"/>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featured</a:t>
            </a:r>
            <a:endParaRPr kumimoji="1" lang="zh-CN" altLang="en-US" sz="2400" b="1" dirty="0">
              <a:solidFill>
                <a:srgbClr val="7030A0"/>
              </a:solidFill>
              <a:latin typeface="Times New Roman" panose="02020603050405020304" charset="0"/>
              <a:cs typeface="Times New Roman" panose="02020603050405020304" charset="0"/>
            </a:endParaRPr>
          </a:p>
        </p:txBody>
      </p:sp>
      <p:cxnSp>
        <p:nvCxnSpPr>
          <p:cNvPr id="8" name="直线连接符 7"/>
          <p:cNvCxnSpPr/>
          <p:nvPr/>
        </p:nvCxnSpPr>
        <p:spPr>
          <a:xfrm>
            <a:off x="4227444" y="1696279"/>
            <a:ext cx="1126435"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直线连接符 11"/>
          <p:cNvCxnSpPr/>
          <p:nvPr/>
        </p:nvCxnSpPr>
        <p:spPr>
          <a:xfrm>
            <a:off x="1934818" y="2078430"/>
            <a:ext cx="9223514"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452731" y="2078430"/>
            <a:ext cx="901148" cy="461665"/>
          </a:xfrm>
          <a:prstGeom prst="rect">
            <a:avLst/>
          </a:prstGeom>
          <a:noFill/>
        </p:spPr>
        <p:txBody>
          <a:bodyPr wrap="square" rtlCol="0">
            <a:spAutoFit/>
          </a:bodyPr>
          <a:lstStyle/>
          <a:p>
            <a:r>
              <a:rPr kumimoji="1" lang="zh-CN" altLang="en-US" sz="2400" dirty="0">
                <a:solidFill>
                  <a:srgbClr val="7030A0"/>
                </a:solidFill>
              </a:rPr>
              <a:t>主句</a:t>
            </a:r>
            <a:endParaRPr kumimoji="1" lang="zh-CN" altLang="en-US" sz="2400" dirty="0">
              <a:solidFill>
                <a:srgbClr val="7030A0"/>
              </a:solidFill>
            </a:endParaRPr>
          </a:p>
        </p:txBody>
      </p:sp>
      <p:sp>
        <p:nvSpPr>
          <p:cNvPr id="15" name="文本框 14"/>
          <p:cNvSpPr txBox="1"/>
          <p:nvPr/>
        </p:nvSpPr>
        <p:spPr>
          <a:xfrm>
            <a:off x="10899914" y="2415298"/>
            <a:ext cx="1133059" cy="461665"/>
          </a:xfrm>
          <a:custGeom>
            <a:avLst/>
            <a:gdLst>
              <a:gd name="connsiteX0" fmla="*/ 0 w 1133059"/>
              <a:gd name="connsiteY0" fmla="*/ 0 h 461665"/>
              <a:gd name="connsiteX1" fmla="*/ 589191 w 1133059"/>
              <a:gd name="connsiteY1" fmla="*/ 0 h 461665"/>
              <a:gd name="connsiteX2" fmla="*/ 1133059 w 1133059"/>
              <a:gd name="connsiteY2" fmla="*/ 0 h 461665"/>
              <a:gd name="connsiteX3" fmla="*/ 1133059 w 1133059"/>
              <a:gd name="connsiteY3" fmla="*/ 461665 h 461665"/>
              <a:gd name="connsiteX4" fmla="*/ 577860 w 1133059"/>
              <a:gd name="connsiteY4" fmla="*/ 461665 h 461665"/>
              <a:gd name="connsiteX5" fmla="*/ 0 w 1133059"/>
              <a:gd name="connsiteY5" fmla="*/ 461665 h 461665"/>
              <a:gd name="connsiteX6" fmla="*/ 0 w 1133059"/>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059" h="461665" fill="none" extrusionOk="0">
                <a:moveTo>
                  <a:pt x="0" y="0"/>
                </a:moveTo>
                <a:cubicBezTo>
                  <a:pt x="228115" y="-17290"/>
                  <a:pt x="299871" y="37677"/>
                  <a:pt x="589191" y="0"/>
                </a:cubicBezTo>
                <a:cubicBezTo>
                  <a:pt x="878511" y="-37677"/>
                  <a:pt x="884688" y="27315"/>
                  <a:pt x="1133059" y="0"/>
                </a:cubicBezTo>
                <a:cubicBezTo>
                  <a:pt x="1167829" y="146989"/>
                  <a:pt x="1085986" y="353252"/>
                  <a:pt x="1133059" y="461665"/>
                </a:cubicBezTo>
                <a:cubicBezTo>
                  <a:pt x="890181" y="481175"/>
                  <a:pt x="779266" y="424279"/>
                  <a:pt x="577860" y="461665"/>
                </a:cubicBezTo>
                <a:cubicBezTo>
                  <a:pt x="376454" y="499051"/>
                  <a:pt x="129371" y="397200"/>
                  <a:pt x="0" y="461665"/>
                </a:cubicBezTo>
                <a:cubicBezTo>
                  <a:pt x="-23840" y="249738"/>
                  <a:pt x="38750" y="119705"/>
                  <a:pt x="0" y="0"/>
                </a:cubicBezTo>
                <a:close/>
              </a:path>
              <a:path w="1133059" h="461665" stroke="0" extrusionOk="0">
                <a:moveTo>
                  <a:pt x="0" y="0"/>
                </a:moveTo>
                <a:cubicBezTo>
                  <a:pt x="153481" y="-47701"/>
                  <a:pt x="319850" y="52838"/>
                  <a:pt x="555199" y="0"/>
                </a:cubicBezTo>
                <a:cubicBezTo>
                  <a:pt x="790548" y="-52838"/>
                  <a:pt x="980455" y="30223"/>
                  <a:pt x="1133059" y="0"/>
                </a:cubicBezTo>
                <a:cubicBezTo>
                  <a:pt x="1183182" y="100207"/>
                  <a:pt x="1080475" y="346951"/>
                  <a:pt x="1133059" y="461665"/>
                </a:cubicBezTo>
                <a:cubicBezTo>
                  <a:pt x="1015505" y="467949"/>
                  <a:pt x="814404" y="414730"/>
                  <a:pt x="566530" y="461665"/>
                </a:cubicBezTo>
                <a:cubicBezTo>
                  <a:pt x="318656" y="508600"/>
                  <a:pt x="119114" y="422171"/>
                  <a:pt x="0" y="461665"/>
                </a:cubicBezTo>
                <a:cubicBezTo>
                  <a:pt x="-39257" y="288799"/>
                  <a:pt x="49565" y="129496"/>
                  <a:pt x="0" y="0"/>
                </a:cubicBezTo>
                <a:close/>
              </a:path>
            </a:pathLst>
          </a:custGeom>
          <a:solidFill>
            <a:schemeClr val="bg1"/>
          </a:solidFill>
          <a:ln w="19050">
            <a:solidFill>
              <a:srgbClr val="D6BEF9"/>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whose</a:t>
            </a:r>
            <a:endParaRPr kumimoji="1" lang="zh-CN" altLang="en-US" sz="2400" b="1" dirty="0">
              <a:solidFill>
                <a:srgbClr val="7030A0"/>
              </a:solidFill>
              <a:latin typeface="Times New Roman" panose="02020603050405020304" charset="0"/>
              <a:cs typeface="Times New Roman" panose="02020603050405020304" charset="0"/>
            </a:endParaRPr>
          </a:p>
        </p:txBody>
      </p:sp>
      <p:sp>
        <p:nvSpPr>
          <p:cNvPr id="16" name="文本框 15"/>
          <p:cNvSpPr txBox="1"/>
          <p:nvPr/>
        </p:nvSpPr>
        <p:spPr>
          <a:xfrm>
            <a:off x="5181601" y="3797789"/>
            <a:ext cx="2226364" cy="461664"/>
          </a:xfrm>
          <a:custGeom>
            <a:avLst/>
            <a:gdLst>
              <a:gd name="connsiteX0" fmla="*/ 0 w 2226364"/>
              <a:gd name="connsiteY0" fmla="*/ 0 h 461664"/>
              <a:gd name="connsiteX1" fmla="*/ 534327 w 2226364"/>
              <a:gd name="connsiteY1" fmla="*/ 0 h 461664"/>
              <a:gd name="connsiteX2" fmla="*/ 1090918 w 2226364"/>
              <a:gd name="connsiteY2" fmla="*/ 0 h 461664"/>
              <a:gd name="connsiteX3" fmla="*/ 1647509 w 2226364"/>
              <a:gd name="connsiteY3" fmla="*/ 0 h 461664"/>
              <a:gd name="connsiteX4" fmla="*/ 2226364 w 2226364"/>
              <a:gd name="connsiteY4" fmla="*/ 0 h 461664"/>
              <a:gd name="connsiteX5" fmla="*/ 2226364 w 2226364"/>
              <a:gd name="connsiteY5" fmla="*/ 461664 h 461664"/>
              <a:gd name="connsiteX6" fmla="*/ 1669773 w 2226364"/>
              <a:gd name="connsiteY6" fmla="*/ 461664 h 461664"/>
              <a:gd name="connsiteX7" fmla="*/ 1157709 w 2226364"/>
              <a:gd name="connsiteY7" fmla="*/ 461664 h 461664"/>
              <a:gd name="connsiteX8" fmla="*/ 645646 w 2226364"/>
              <a:gd name="connsiteY8" fmla="*/ 461664 h 461664"/>
              <a:gd name="connsiteX9" fmla="*/ 0 w 2226364"/>
              <a:gd name="connsiteY9" fmla="*/ 461664 h 461664"/>
              <a:gd name="connsiteX10" fmla="*/ 0 w 2226364"/>
              <a:gd name="connsiteY10" fmla="*/ 0 h 46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6364" h="461664" fill="none" extrusionOk="0">
                <a:moveTo>
                  <a:pt x="0" y="0"/>
                </a:moveTo>
                <a:cubicBezTo>
                  <a:pt x="202587" y="-31902"/>
                  <a:pt x="327593" y="35632"/>
                  <a:pt x="534327" y="0"/>
                </a:cubicBezTo>
                <a:cubicBezTo>
                  <a:pt x="741061" y="-35632"/>
                  <a:pt x="819731" y="41943"/>
                  <a:pt x="1090918" y="0"/>
                </a:cubicBezTo>
                <a:cubicBezTo>
                  <a:pt x="1362105" y="-41943"/>
                  <a:pt x="1404677" y="2798"/>
                  <a:pt x="1647509" y="0"/>
                </a:cubicBezTo>
                <a:cubicBezTo>
                  <a:pt x="1890341" y="-2798"/>
                  <a:pt x="2000943" y="48187"/>
                  <a:pt x="2226364" y="0"/>
                </a:cubicBezTo>
                <a:cubicBezTo>
                  <a:pt x="2236925" y="106011"/>
                  <a:pt x="2223166" y="330611"/>
                  <a:pt x="2226364" y="461664"/>
                </a:cubicBezTo>
                <a:cubicBezTo>
                  <a:pt x="1949713" y="510472"/>
                  <a:pt x="1812253" y="413231"/>
                  <a:pt x="1669773" y="461664"/>
                </a:cubicBezTo>
                <a:cubicBezTo>
                  <a:pt x="1527293" y="510097"/>
                  <a:pt x="1410070" y="439326"/>
                  <a:pt x="1157709" y="461664"/>
                </a:cubicBezTo>
                <a:cubicBezTo>
                  <a:pt x="905348" y="484002"/>
                  <a:pt x="772799" y="427718"/>
                  <a:pt x="645646" y="461664"/>
                </a:cubicBezTo>
                <a:cubicBezTo>
                  <a:pt x="518493" y="495610"/>
                  <a:pt x="267139" y="414453"/>
                  <a:pt x="0" y="461664"/>
                </a:cubicBezTo>
                <a:cubicBezTo>
                  <a:pt x="-52823" y="301499"/>
                  <a:pt x="46197" y="220217"/>
                  <a:pt x="0" y="0"/>
                </a:cubicBezTo>
                <a:close/>
              </a:path>
              <a:path w="2226364" h="461664" stroke="0" extrusionOk="0">
                <a:moveTo>
                  <a:pt x="0" y="0"/>
                </a:moveTo>
                <a:cubicBezTo>
                  <a:pt x="247615" y="-41084"/>
                  <a:pt x="393761" y="26077"/>
                  <a:pt x="534327" y="0"/>
                </a:cubicBezTo>
                <a:cubicBezTo>
                  <a:pt x="674893" y="-26077"/>
                  <a:pt x="826967" y="3281"/>
                  <a:pt x="1024127" y="0"/>
                </a:cubicBezTo>
                <a:cubicBezTo>
                  <a:pt x="1221287" y="-3281"/>
                  <a:pt x="1342177" y="32667"/>
                  <a:pt x="1625246" y="0"/>
                </a:cubicBezTo>
                <a:cubicBezTo>
                  <a:pt x="1908315" y="-32667"/>
                  <a:pt x="1950726" y="13957"/>
                  <a:pt x="2226364" y="0"/>
                </a:cubicBezTo>
                <a:cubicBezTo>
                  <a:pt x="2274663" y="169378"/>
                  <a:pt x="2181952" y="345216"/>
                  <a:pt x="2226364" y="461664"/>
                </a:cubicBezTo>
                <a:cubicBezTo>
                  <a:pt x="1996945" y="502099"/>
                  <a:pt x="1928714" y="428963"/>
                  <a:pt x="1714300" y="461664"/>
                </a:cubicBezTo>
                <a:cubicBezTo>
                  <a:pt x="1499886" y="494365"/>
                  <a:pt x="1356053" y="457007"/>
                  <a:pt x="1202237" y="461664"/>
                </a:cubicBezTo>
                <a:cubicBezTo>
                  <a:pt x="1048421" y="466321"/>
                  <a:pt x="820500" y="422901"/>
                  <a:pt x="601118" y="461664"/>
                </a:cubicBezTo>
                <a:cubicBezTo>
                  <a:pt x="381736" y="500427"/>
                  <a:pt x="221630" y="441875"/>
                  <a:pt x="0" y="461664"/>
                </a:cubicBezTo>
                <a:cubicBezTo>
                  <a:pt x="-670" y="273948"/>
                  <a:pt x="44610" y="133680"/>
                  <a:pt x="0" y="0"/>
                </a:cubicBezTo>
                <a:close/>
              </a:path>
            </a:pathLst>
          </a:custGeom>
          <a:solidFill>
            <a:schemeClr val="bg1"/>
          </a:solidFill>
          <a:ln w="19050">
            <a:solidFill>
              <a:srgbClr val="D6BEF9"/>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have become</a:t>
            </a:r>
            <a:endParaRPr kumimoji="1" lang="zh-CN" altLang="en-US" sz="2400" b="1" dirty="0">
              <a:solidFill>
                <a:srgbClr val="7030A0"/>
              </a:solidFill>
              <a:latin typeface="Times New Roman" panose="02020603050405020304" charset="0"/>
              <a:cs typeface="Times New Roman" panose="02020603050405020304" charset="0"/>
            </a:endParaRPr>
          </a:p>
        </p:txBody>
      </p:sp>
      <p:sp>
        <p:nvSpPr>
          <p:cNvPr id="17" name="文本框 16"/>
          <p:cNvSpPr txBox="1"/>
          <p:nvPr/>
        </p:nvSpPr>
        <p:spPr>
          <a:xfrm>
            <a:off x="5913785" y="4261261"/>
            <a:ext cx="937589" cy="461665"/>
          </a:xfrm>
          <a:custGeom>
            <a:avLst/>
            <a:gdLst>
              <a:gd name="connsiteX0" fmla="*/ 0 w 937589"/>
              <a:gd name="connsiteY0" fmla="*/ 0 h 461665"/>
              <a:gd name="connsiteX1" fmla="*/ 487546 w 937589"/>
              <a:gd name="connsiteY1" fmla="*/ 0 h 461665"/>
              <a:gd name="connsiteX2" fmla="*/ 937589 w 937589"/>
              <a:gd name="connsiteY2" fmla="*/ 0 h 461665"/>
              <a:gd name="connsiteX3" fmla="*/ 937589 w 937589"/>
              <a:gd name="connsiteY3" fmla="*/ 461665 h 461665"/>
              <a:gd name="connsiteX4" fmla="*/ 478170 w 937589"/>
              <a:gd name="connsiteY4" fmla="*/ 461665 h 461665"/>
              <a:gd name="connsiteX5" fmla="*/ 0 w 937589"/>
              <a:gd name="connsiteY5" fmla="*/ 461665 h 461665"/>
              <a:gd name="connsiteX6" fmla="*/ 0 w 937589"/>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589" h="461665" fill="none" extrusionOk="0">
                <a:moveTo>
                  <a:pt x="0" y="0"/>
                </a:moveTo>
                <a:cubicBezTo>
                  <a:pt x="137443" y="-29970"/>
                  <a:pt x="272637" y="57801"/>
                  <a:pt x="487546" y="0"/>
                </a:cubicBezTo>
                <a:cubicBezTo>
                  <a:pt x="702455" y="-57801"/>
                  <a:pt x="792208" y="44409"/>
                  <a:pt x="937589" y="0"/>
                </a:cubicBezTo>
                <a:cubicBezTo>
                  <a:pt x="972359" y="146989"/>
                  <a:pt x="890516" y="353252"/>
                  <a:pt x="937589" y="461665"/>
                </a:cubicBezTo>
                <a:cubicBezTo>
                  <a:pt x="764945" y="472468"/>
                  <a:pt x="660838" y="436361"/>
                  <a:pt x="478170" y="461665"/>
                </a:cubicBezTo>
                <a:cubicBezTo>
                  <a:pt x="295502" y="486969"/>
                  <a:pt x="158958" y="461374"/>
                  <a:pt x="0" y="461665"/>
                </a:cubicBezTo>
                <a:cubicBezTo>
                  <a:pt x="-23840" y="249738"/>
                  <a:pt x="38750" y="119705"/>
                  <a:pt x="0" y="0"/>
                </a:cubicBezTo>
                <a:close/>
              </a:path>
              <a:path w="937589" h="461665" stroke="0" extrusionOk="0">
                <a:moveTo>
                  <a:pt x="0" y="0"/>
                </a:moveTo>
                <a:cubicBezTo>
                  <a:pt x="95414" y="-574"/>
                  <a:pt x="352437" y="1342"/>
                  <a:pt x="459419" y="0"/>
                </a:cubicBezTo>
                <a:cubicBezTo>
                  <a:pt x="566401" y="-1342"/>
                  <a:pt x="717571" y="34691"/>
                  <a:pt x="937589" y="0"/>
                </a:cubicBezTo>
                <a:cubicBezTo>
                  <a:pt x="987712" y="100207"/>
                  <a:pt x="885005" y="346951"/>
                  <a:pt x="937589" y="461665"/>
                </a:cubicBezTo>
                <a:cubicBezTo>
                  <a:pt x="729257" y="511264"/>
                  <a:pt x="691284" y="425371"/>
                  <a:pt x="468795" y="461665"/>
                </a:cubicBezTo>
                <a:cubicBezTo>
                  <a:pt x="246306" y="497959"/>
                  <a:pt x="231039" y="409222"/>
                  <a:pt x="0" y="461665"/>
                </a:cubicBezTo>
                <a:cubicBezTo>
                  <a:pt x="-39257" y="288799"/>
                  <a:pt x="49565" y="129496"/>
                  <a:pt x="0" y="0"/>
                </a:cubicBezTo>
                <a:close/>
              </a:path>
            </a:pathLst>
          </a:custGeom>
          <a:solidFill>
            <a:schemeClr val="bg1"/>
          </a:solidFill>
          <a:ln w="19050">
            <a:solidFill>
              <a:srgbClr val="D6BEF9"/>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safer</a:t>
            </a:r>
            <a:endParaRPr kumimoji="1" lang="zh-CN" altLang="en-US" sz="2400" b="1" dirty="0">
              <a:solidFill>
                <a:srgbClr val="7030A0"/>
              </a:solidFill>
              <a:latin typeface="Times New Roman" panose="02020603050405020304" charset="0"/>
              <a:cs typeface="Times New Roman" panose="02020603050405020304" charset="0"/>
            </a:endParaRPr>
          </a:p>
        </p:txBody>
      </p:sp>
      <p:sp>
        <p:nvSpPr>
          <p:cNvPr id="18" name="文本框 17"/>
          <p:cNvSpPr txBox="1"/>
          <p:nvPr/>
        </p:nvSpPr>
        <p:spPr>
          <a:xfrm>
            <a:off x="2001078" y="4957392"/>
            <a:ext cx="1133059" cy="461665"/>
          </a:xfrm>
          <a:custGeom>
            <a:avLst/>
            <a:gdLst>
              <a:gd name="connsiteX0" fmla="*/ 0 w 1133059"/>
              <a:gd name="connsiteY0" fmla="*/ 0 h 461665"/>
              <a:gd name="connsiteX1" fmla="*/ 589191 w 1133059"/>
              <a:gd name="connsiteY1" fmla="*/ 0 h 461665"/>
              <a:gd name="connsiteX2" fmla="*/ 1133059 w 1133059"/>
              <a:gd name="connsiteY2" fmla="*/ 0 h 461665"/>
              <a:gd name="connsiteX3" fmla="*/ 1133059 w 1133059"/>
              <a:gd name="connsiteY3" fmla="*/ 461665 h 461665"/>
              <a:gd name="connsiteX4" fmla="*/ 577860 w 1133059"/>
              <a:gd name="connsiteY4" fmla="*/ 461665 h 461665"/>
              <a:gd name="connsiteX5" fmla="*/ 0 w 1133059"/>
              <a:gd name="connsiteY5" fmla="*/ 461665 h 461665"/>
              <a:gd name="connsiteX6" fmla="*/ 0 w 1133059"/>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059" h="461665" fill="none" extrusionOk="0">
                <a:moveTo>
                  <a:pt x="0" y="0"/>
                </a:moveTo>
                <a:cubicBezTo>
                  <a:pt x="228115" y="-17290"/>
                  <a:pt x="299871" y="37677"/>
                  <a:pt x="589191" y="0"/>
                </a:cubicBezTo>
                <a:cubicBezTo>
                  <a:pt x="878511" y="-37677"/>
                  <a:pt x="884688" y="27315"/>
                  <a:pt x="1133059" y="0"/>
                </a:cubicBezTo>
                <a:cubicBezTo>
                  <a:pt x="1167829" y="146989"/>
                  <a:pt x="1085986" y="353252"/>
                  <a:pt x="1133059" y="461665"/>
                </a:cubicBezTo>
                <a:cubicBezTo>
                  <a:pt x="890181" y="481175"/>
                  <a:pt x="779266" y="424279"/>
                  <a:pt x="577860" y="461665"/>
                </a:cubicBezTo>
                <a:cubicBezTo>
                  <a:pt x="376454" y="499051"/>
                  <a:pt x="129371" y="397200"/>
                  <a:pt x="0" y="461665"/>
                </a:cubicBezTo>
                <a:cubicBezTo>
                  <a:pt x="-23840" y="249738"/>
                  <a:pt x="38750" y="119705"/>
                  <a:pt x="0" y="0"/>
                </a:cubicBezTo>
                <a:close/>
              </a:path>
              <a:path w="1133059" h="461665" stroke="0" extrusionOk="0">
                <a:moveTo>
                  <a:pt x="0" y="0"/>
                </a:moveTo>
                <a:cubicBezTo>
                  <a:pt x="153481" y="-47701"/>
                  <a:pt x="319850" y="52838"/>
                  <a:pt x="555199" y="0"/>
                </a:cubicBezTo>
                <a:cubicBezTo>
                  <a:pt x="790548" y="-52838"/>
                  <a:pt x="980455" y="30223"/>
                  <a:pt x="1133059" y="0"/>
                </a:cubicBezTo>
                <a:cubicBezTo>
                  <a:pt x="1183182" y="100207"/>
                  <a:pt x="1080475" y="346951"/>
                  <a:pt x="1133059" y="461665"/>
                </a:cubicBezTo>
                <a:cubicBezTo>
                  <a:pt x="1015505" y="467949"/>
                  <a:pt x="814404" y="414730"/>
                  <a:pt x="566530" y="461665"/>
                </a:cubicBezTo>
                <a:cubicBezTo>
                  <a:pt x="318656" y="508600"/>
                  <a:pt x="119114" y="422171"/>
                  <a:pt x="0" y="461665"/>
                </a:cubicBezTo>
                <a:cubicBezTo>
                  <a:pt x="-39257" y="288799"/>
                  <a:pt x="49565" y="129496"/>
                  <a:pt x="0" y="0"/>
                </a:cubicBezTo>
                <a:close/>
              </a:path>
            </a:pathLst>
          </a:custGeom>
          <a:solidFill>
            <a:schemeClr val="bg1"/>
          </a:solidFill>
          <a:ln w="19050">
            <a:solidFill>
              <a:srgbClr val="D6BEF9"/>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to take</a:t>
            </a:r>
            <a:endParaRPr kumimoji="1" lang="zh-CN" altLang="en-US" sz="2400" b="1" dirty="0">
              <a:solidFill>
                <a:srgbClr val="7030A0"/>
              </a:solidFill>
              <a:latin typeface="Times New Roman" panose="02020603050405020304" charset="0"/>
              <a:cs typeface="Times New Roman" panose="02020603050405020304" charset="0"/>
            </a:endParaRPr>
          </a:p>
        </p:txBody>
      </p:sp>
      <p:sp>
        <p:nvSpPr>
          <p:cNvPr id="19" name="文本框 18"/>
          <p:cNvSpPr txBox="1"/>
          <p:nvPr/>
        </p:nvSpPr>
        <p:spPr>
          <a:xfrm>
            <a:off x="11019185" y="5379301"/>
            <a:ext cx="1133059" cy="461665"/>
          </a:xfrm>
          <a:custGeom>
            <a:avLst/>
            <a:gdLst>
              <a:gd name="connsiteX0" fmla="*/ 0 w 1133059"/>
              <a:gd name="connsiteY0" fmla="*/ 0 h 461665"/>
              <a:gd name="connsiteX1" fmla="*/ 589191 w 1133059"/>
              <a:gd name="connsiteY1" fmla="*/ 0 h 461665"/>
              <a:gd name="connsiteX2" fmla="*/ 1133059 w 1133059"/>
              <a:gd name="connsiteY2" fmla="*/ 0 h 461665"/>
              <a:gd name="connsiteX3" fmla="*/ 1133059 w 1133059"/>
              <a:gd name="connsiteY3" fmla="*/ 461665 h 461665"/>
              <a:gd name="connsiteX4" fmla="*/ 577860 w 1133059"/>
              <a:gd name="connsiteY4" fmla="*/ 461665 h 461665"/>
              <a:gd name="connsiteX5" fmla="*/ 0 w 1133059"/>
              <a:gd name="connsiteY5" fmla="*/ 461665 h 461665"/>
              <a:gd name="connsiteX6" fmla="*/ 0 w 1133059"/>
              <a:gd name="connsiteY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059" h="461665" fill="none" extrusionOk="0">
                <a:moveTo>
                  <a:pt x="0" y="0"/>
                </a:moveTo>
                <a:cubicBezTo>
                  <a:pt x="228115" y="-17290"/>
                  <a:pt x="299871" y="37677"/>
                  <a:pt x="589191" y="0"/>
                </a:cubicBezTo>
                <a:cubicBezTo>
                  <a:pt x="878511" y="-37677"/>
                  <a:pt x="884688" y="27315"/>
                  <a:pt x="1133059" y="0"/>
                </a:cubicBezTo>
                <a:cubicBezTo>
                  <a:pt x="1167829" y="146989"/>
                  <a:pt x="1085986" y="353252"/>
                  <a:pt x="1133059" y="461665"/>
                </a:cubicBezTo>
                <a:cubicBezTo>
                  <a:pt x="890181" y="481175"/>
                  <a:pt x="779266" y="424279"/>
                  <a:pt x="577860" y="461665"/>
                </a:cubicBezTo>
                <a:cubicBezTo>
                  <a:pt x="376454" y="499051"/>
                  <a:pt x="129371" y="397200"/>
                  <a:pt x="0" y="461665"/>
                </a:cubicBezTo>
                <a:cubicBezTo>
                  <a:pt x="-23840" y="249738"/>
                  <a:pt x="38750" y="119705"/>
                  <a:pt x="0" y="0"/>
                </a:cubicBezTo>
                <a:close/>
              </a:path>
              <a:path w="1133059" h="461665" stroke="0" extrusionOk="0">
                <a:moveTo>
                  <a:pt x="0" y="0"/>
                </a:moveTo>
                <a:cubicBezTo>
                  <a:pt x="153481" y="-47701"/>
                  <a:pt x="319850" y="52838"/>
                  <a:pt x="555199" y="0"/>
                </a:cubicBezTo>
                <a:cubicBezTo>
                  <a:pt x="790548" y="-52838"/>
                  <a:pt x="980455" y="30223"/>
                  <a:pt x="1133059" y="0"/>
                </a:cubicBezTo>
                <a:cubicBezTo>
                  <a:pt x="1183182" y="100207"/>
                  <a:pt x="1080475" y="346951"/>
                  <a:pt x="1133059" y="461665"/>
                </a:cubicBezTo>
                <a:cubicBezTo>
                  <a:pt x="1015505" y="467949"/>
                  <a:pt x="814404" y="414730"/>
                  <a:pt x="566530" y="461665"/>
                </a:cubicBezTo>
                <a:cubicBezTo>
                  <a:pt x="318656" y="508600"/>
                  <a:pt x="119114" y="422171"/>
                  <a:pt x="0" y="461665"/>
                </a:cubicBezTo>
                <a:cubicBezTo>
                  <a:pt x="-39257" y="288799"/>
                  <a:pt x="49565" y="129496"/>
                  <a:pt x="0" y="0"/>
                </a:cubicBezTo>
                <a:close/>
              </a:path>
            </a:pathLst>
          </a:custGeom>
          <a:solidFill>
            <a:schemeClr val="bg1"/>
          </a:solidFill>
          <a:ln w="19050">
            <a:solidFill>
              <a:srgbClr val="D6BEF9"/>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flying</a:t>
            </a:r>
            <a:endParaRPr kumimoji="1" lang="zh-CN" altLang="en-US" sz="2400" b="1" dirty="0">
              <a:solidFill>
                <a:srgbClr val="7030A0"/>
              </a:solidFill>
              <a:latin typeface="Times New Roman" panose="02020603050405020304" charset="0"/>
              <a:cs typeface="Times New Roman" panose="02020603050405020304" charset="0"/>
            </a:endParaRPr>
          </a:p>
        </p:txBody>
      </p:sp>
      <p:sp>
        <p:nvSpPr>
          <p:cNvPr id="20" name="圆角矩形 19"/>
          <p:cNvSpPr/>
          <p:nvPr/>
        </p:nvSpPr>
        <p:spPr>
          <a:xfrm>
            <a:off x="9647583" y="2415299"/>
            <a:ext cx="1252331" cy="379704"/>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圆角矩形 20"/>
          <p:cNvSpPr/>
          <p:nvPr/>
        </p:nvSpPr>
        <p:spPr>
          <a:xfrm>
            <a:off x="192158" y="2813675"/>
            <a:ext cx="1517372" cy="461665"/>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圆角矩形 21"/>
          <p:cNvSpPr/>
          <p:nvPr/>
        </p:nvSpPr>
        <p:spPr>
          <a:xfrm>
            <a:off x="702365" y="3886458"/>
            <a:ext cx="1948070" cy="461665"/>
          </a:xfrm>
          <a:prstGeom prst="roundRect">
            <a:avLst/>
          </a:prstGeom>
          <a:noFill/>
          <a:ln w="28575">
            <a:solidFill>
              <a:srgbClr val="ACA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圆角矩形 22"/>
          <p:cNvSpPr/>
          <p:nvPr/>
        </p:nvSpPr>
        <p:spPr>
          <a:xfrm>
            <a:off x="159027" y="5020082"/>
            <a:ext cx="1808920" cy="343474"/>
          </a:xfrm>
          <a:prstGeom prst="round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14117" y="44926"/>
            <a:ext cx="1944215" cy="9721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500"/>
                                        <p:tgtEl>
                                          <p:spTgt spid="2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997670" y="1819052"/>
            <a:ext cx="9020974" cy="2352069"/>
          </a:xfrm>
        </p:spPr>
        <p:txBody>
          <a:bodyPr>
            <a:normAutofit/>
          </a:bodyPr>
          <a:lstStyle/>
          <a:p>
            <a:r>
              <a:rPr lang="en-US" altLang="zh-CN"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2504</a:t>
            </a:r>
            <a:r>
              <a:rPr lang="en-US" altLang="zh-CN" sz="6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10 </a:t>
            </a:r>
            <a:br>
              <a:rPr lang="en-US" altLang="zh-CN" sz="6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zh-CN" altLang="en-US" sz="6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衢丽湖联考</a:t>
            </a:r>
            <a:r>
              <a:rPr lang="zh-CN" altLang="en-US"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客观题</a:t>
            </a:r>
            <a:r>
              <a:rPr lang="zh-CN" altLang="en-US" sz="6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讲评</a:t>
            </a:r>
            <a:endParaRPr lang="zh-CN" altLang="en-US" sz="600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2" name="文本框 1"/>
          <p:cNvSpPr txBox="1"/>
          <p:nvPr/>
        </p:nvSpPr>
        <p:spPr>
          <a:xfrm>
            <a:off x="8035608" y="5433152"/>
            <a:ext cx="1983036" cy="646331"/>
          </a:xfrm>
          <a:prstGeom prst="rect">
            <a:avLst/>
          </a:prstGeom>
          <a:noFill/>
        </p:spPr>
        <p:txBody>
          <a:bodyPr wrap="square" rtlCol="0">
            <a:spAutoFit/>
          </a:bodyPr>
          <a:lstStyle/>
          <a:p>
            <a:pPr algn="ctr"/>
            <a:r>
              <a:rPr kumimoji="1" lang="en-US" altLang="zh-CN" dirty="0">
                <a:ln w="0"/>
                <a:effectLst>
                  <a:outerShdw blurRad="38100" dist="19050" dir="2700000" algn="tl" rotWithShape="0">
                    <a:schemeClr val="dk1">
                      <a:alpha val="40000"/>
                    </a:schemeClr>
                  </a:outerShdw>
                </a:effectLst>
              </a:rPr>
              <a:t>11/04/25</a:t>
            </a:r>
            <a:endParaRPr kumimoji="1" lang="en-US" altLang="zh-CN" dirty="0">
              <a:ln w="0"/>
              <a:effectLst>
                <a:outerShdw blurRad="38100" dist="19050" dir="2700000" algn="tl" rotWithShape="0">
                  <a:schemeClr val="dk1">
                    <a:alpha val="40000"/>
                  </a:schemeClr>
                </a:outerShdw>
              </a:effectLst>
            </a:endParaRPr>
          </a:p>
          <a:p>
            <a:pPr algn="ctr"/>
            <a:r>
              <a:rPr kumimoji="1" lang="zh-CN" altLang="en-US" dirty="0">
                <a:ln w="0"/>
                <a:effectLst>
                  <a:outerShdw blurRad="38100" dist="19050" dir="2700000" algn="tl" rotWithShape="0">
                    <a:schemeClr val="dk1">
                      <a:alpha val="40000"/>
                    </a:schemeClr>
                  </a:outerShdw>
                </a:effectLst>
              </a:rPr>
              <a:t>黄思渊</a:t>
            </a:r>
            <a:endParaRPr kumimoji="1" lang="zh-CN" altLang="en-US" dirty="0">
              <a:ln w="0"/>
              <a:effectLst>
                <a:outerShdw blurRad="38100" dist="19050" dir="2700000" algn="tl" rotWithShape="0">
                  <a:schemeClr val="dk1">
                    <a:alpha val="40000"/>
                  </a:schemeClr>
                </a:outerShdw>
              </a:effectLst>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3580" y="450575"/>
            <a:ext cx="10760767" cy="5447645"/>
          </a:xfrm>
          <a:prstGeom prst="rect">
            <a:avLst/>
          </a:prstGeom>
          <a:noFill/>
        </p:spPr>
        <p:txBody>
          <a:bodyPr wrap="square" rtlCol="0">
            <a:spAutoFit/>
          </a:bodyPr>
          <a:lstStyle/>
          <a:p>
            <a:pPr fontAlgn="base">
              <a:lnSpc>
                <a:spcPct val="150000"/>
              </a:lnSpc>
            </a:pPr>
            <a:r>
              <a:rPr lang="en-US" altLang="zh-CN" sz="2400" dirty="0">
                <a:effectLst/>
                <a:latin typeface="Times New Roman" panose="02020603050405020304" charset="0"/>
                <a:ea typeface="宋体" panose="02010600030101010101" pitchFamily="2" charset="-122"/>
                <a:cs typeface="宋体" panose="02010600030101010101" pitchFamily="2" charset="-122"/>
              </a:rPr>
              <a:t>      Competition is shifting from technology to creativity, as the industry grows, with a greater emphasis  </a:t>
            </a:r>
            <a:r>
              <a:rPr lang="en-US" altLang="zh-CN" sz="2400" b="1" dirty="0">
                <a:effectLst/>
                <a:latin typeface="Times New Roman" panose="02020603050405020304" charset="0"/>
                <a:ea typeface="宋体" panose="02010600030101010101" pitchFamily="2" charset="-122"/>
                <a:cs typeface="宋体" panose="02010600030101010101" pitchFamily="2" charset="-122"/>
              </a:rPr>
              <a:t>62 </a:t>
            </a:r>
            <a:r>
              <a:rPr lang="en-US" altLang="zh-CN" sz="2400" dirty="0">
                <a:effectLst/>
                <a:latin typeface="Times New Roman" panose="02020603050405020304" charset="0"/>
                <a:ea typeface="宋体" panose="02010600030101010101" pitchFamily="2" charset="-122"/>
                <a:cs typeface="宋体" panose="02010600030101010101" pitchFamily="2" charset="-122"/>
              </a:rPr>
              <a:t> storytelling and cultural elements. Beyond entertainment, drones are also fueling     </a:t>
            </a:r>
            <a:r>
              <a:rPr lang="en-US" altLang="zh-CN" sz="2400" b="1" dirty="0">
                <a:effectLst/>
                <a:latin typeface="Times New Roman" panose="02020603050405020304" charset="0"/>
                <a:ea typeface="宋体" panose="02010600030101010101" pitchFamily="2" charset="-122"/>
                <a:cs typeface="宋体" panose="02010600030101010101" pitchFamily="2" charset="-122"/>
              </a:rPr>
              <a:t>63    </a:t>
            </a:r>
            <a:r>
              <a:rPr lang="en-US" altLang="zh-CN" sz="2400" dirty="0">
                <a:effectLst/>
                <a:latin typeface="Times New Roman" panose="02020603050405020304" charset="0"/>
                <a:ea typeface="宋体" panose="02010600030101010101" pitchFamily="2" charset="-122"/>
                <a:cs typeface="宋体" panose="02010600030101010101" pitchFamily="2" charset="-122"/>
              </a:rPr>
              <a:t>   low-altitude economy, with widespread use in logistics, agriculture, and emergency rescue.</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lnSpc>
                <a:spcPct val="150000"/>
              </a:lnSpc>
            </a:pPr>
            <a:r>
              <a:rPr lang="en-US" altLang="zh-CN" sz="2400" b="1" dirty="0">
                <a:effectLst/>
                <a:latin typeface="Times New Roman" panose="02020603050405020304" charset="0"/>
                <a:ea typeface="宋体" panose="02010600030101010101" pitchFamily="2" charset="-122"/>
                <a:cs typeface="宋体" panose="02010600030101010101" pitchFamily="2" charset="-122"/>
              </a:rPr>
              <a:t> </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pPr fontAlgn="base">
              <a:lnSpc>
                <a:spcPct val="150000"/>
              </a:lnSpc>
            </a:pPr>
            <a:r>
              <a:rPr lang="en-US" altLang="zh-CN" sz="2400" b="1" dirty="0">
                <a:effectLst/>
                <a:latin typeface="Times New Roman" panose="02020603050405020304" charset="0"/>
                <a:ea typeface="宋体" panose="02010600030101010101" pitchFamily="2" charset="-122"/>
                <a:cs typeface="宋体" panose="02010600030101010101" pitchFamily="2" charset="-122"/>
              </a:rPr>
              <a:t>      64 </a:t>
            </a:r>
            <a:r>
              <a:rPr lang="en-US" altLang="zh-CN" sz="2400" dirty="0">
                <a:effectLst/>
                <a:latin typeface="Times New Roman" panose="02020603050405020304" charset="0"/>
                <a:ea typeface="宋体" panose="02010600030101010101" pitchFamily="2" charset="-122"/>
                <a:cs typeface="宋体" panose="02010600030101010101" pitchFamily="2" charset="-122"/>
              </a:rPr>
              <a:t> is expected by industry experts, drone shows are going to become even more spectacular, with continuous technological progress. China’s drone industry continues to grow globally, setting new standards and reinforcing its   </a:t>
            </a:r>
            <a:r>
              <a:rPr lang="en-US" altLang="zh-CN" sz="2400" b="1" dirty="0">
                <a:effectLst/>
                <a:latin typeface="Times New Roman" panose="02020603050405020304" charset="0"/>
                <a:ea typeface="宋体" panose="02010600030101010101" pitchFamily="2" charset="-122"/>
                <a:cs typeface="宋体" panose="02010600030101010101" pitchFamily="2" charset="-122"/>
              </a:rPr>
              <a:t>65</a:t>
            </a:r>
            <a:r>
              <a:rPr lang="en-US" altLang="zh-CN" sz="2400" dirty="0">
                <a:effectLst/>
                <a:latin typeface="Times New Roman" panose="02020603050405020304" charset="0"/>
                <a:ea typeface="宋体" panose="02010600030101010101" pitchFamily="2" charset="-122"/>
                <a:cs typeface="宋体" panose="02010600030101010101" pitchFamily="2" charset="-122"/>
              </a:rPr>
              <a:t> (influence) position in aerial technology.</a:t>
            </a:r>
            <a:endParaRPr lang="zh-CN" altLang="zh-CN" sz="2400" dirty="0">
              <a:effectLst/>
              <a:latin typeface="宋体" panose="02010600030101010101" pitchFamily="2" charset="-122"/>
              <a:ea typeface="宋体" panose="02010600030101010101" pitchFamily="2" charset="-122"/>
              <a:cs typeface="宋体" panose="02010600030101010101" pitchFamily="2" charset="-122"/>
            </a:endParaRPr>
          </a:p>
          <a:p>
            <a:endParaRPr kumimoji="1" lang="zh-CN" altLang="en-US" sz="2400" dirty="0"/>
          </a:p>
        </p:txBody>
      </p:sp>
      <p:sp>
        <p:nvSpPr>
          <p:cNvPr id="3" name="文本框 2"/>
          <p:cNvSpPr txBox="1"/>
          <p:nvPr/>
        </p:nvSpPr>
        <p:spPr>
          <a:xfrm>
            <a:off x="2667001" y="1126434"/>
            <a:ext cx="553277" cy="461665"/>
          </a:xfrm>
          <a:custGeom>
            <a:avLst/>
            <a:gdLst>
              <a:gd name="connsiteX0" fmla="*/ 0 w 553277"/>
              <a:gd name="connsiteY0" fmla="*/ 0 h 461665"/>
              <a:gd name="connsiteX1" fmla="*/ 553277 w 553277"/>
              <a:gd name="connsiteY1" fmla="*/ 0 h 461665"/>
              <a:gd name="connsiteX2" fmla="*/ 553277 w 553277"/>
              <a:gd name="connsiteY2" fmla="*/ 461665 h 461665"/>
              <a:gd name="connsiteX3" fmla="*/ 0 w 553277"/>
              <a:gd name="connsiteY3" fmla="*/ 461665 h 461665"/>
              <a:gd name="connsiteX4" fmla="*/ 0 w 553277"/>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77" h="461665" fill="none" extrusionOk="0">
                <a:moveTo>
                  <a:pt x="0" y="0"/>
                </a:moveTo>
                <a:cubicBezTo>
                  <a:pt x="221243" y="-44854"/>
                  <a:pt x="412258" y="48153"/>
                  <a:pt x="553277" y="0"/>
                </a:cubicBezTo>
                <a:cubicBezTo>
                  <a:pt x="586783" y="193177"/>
                  <a:pt x="542753" y="302074"/>
                  <a:pt x="553277" y="461665"/>
                </a:cubicBezTo>
                <a:cubicBezTo>
                  <a:pt x="331998" y="519191"/>
                  <a:pt x="180815" y="443430"/>
                  <a:pt x="0" y="461665"/>
                </a:cubicBezTo>
                <a:cubicBezTo>
                  <a:pt x="-12011" y="275000"/>
                  <a:pt x="179" y="140038"/>
                  <a:pt x="0" y="0"/>
                </a:cubicBezTo>
                <a:close/>
              </a:path>
              <a:path w="553277" h="461665" stroke="0" extrusionOk="0">
                <a:moveTo>
                  <a:pt x="0" y="0"/>
                </a:moveTo>
                <a:cubicBezTo>
                  <a:pt x="156821" y="-40234"/>
                  <a:pt x="277676" y="56236"/>
                  <a:pt x="553277" y="0"/>
                </a:cubicBezTo>
                <a:cubicBezTo>
                  <a:pt x="595537" y="209321"/>
                  <a:pt x="534351" y="298941"/>
                  <a:pt x="553277" y="461665"/>
                </a:cubicBezTo>
                <a:cubicBezTo>
                  <a:pt x="280503" y="466086"/>
                  <a:pt x="209808" y="403583"/>
                  <a:pt x="0" y="461665"/>
                </a:cubicBezTo>
                <a:cubicBezTo>
                  <a:pt x="-18574" y="359407"/>
                  <a:pt x="8160" y="106697"/>
                  <a:pt x="0" y="0"/>
                </a:cubicBezTo>
                <a:close/>
              </a:path>
            </a:pathLst>
          </a:custGeom>
          <a:solidFill>
            <a:schemeClr val="bg1"/>
          </a:solidFill>
          <a:ln w="19050">
            <a:solidFill>
              <a:schemeClr val="accent3">
                <a:lumMod val="50000"/>
              </a:schemeClr>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on</a:t>
            </a:r>
            <a:endParaRPr kumimoji="1" lang="zh-CN" altLang="en-US" sz="2400" b="1" dirty="0">
              <a:solidFill>
                <a:srgbClr val="7030A0"/>
              </a:solidFill>
              <a:latin typeface="Times New Roman" panose="02020603050405020304" charset="0"/>
              <a:cs typeface="Times New Roman" panose="02020603050405020304" charset="0"/>
            </a:endParaRPr>
          </a:p>
        </p:txBody>
      </p:sp>
      <p:cxnSp>
        <p:nvCxnSpPr>
          <p:cNvPr id="7" name="直线连接符 6"/>
          <p:cNvCxnSpPr/>
          <p:nvPr/>
        </p:nvCxnSpPr>
        <p:spPr>
          <a:xfrm>
            <a:off x="1431235" y="1588099"/>
            <a:ext cx="1235766" cy="0"/>
          </a:xfrm>
          <a:prstGeom prst="line">
            <a:avLst/>
          </a:prstGeom>
          <a:ln w="28575">
            <a:solidFill>
              <a:srgbClr val="ACA9FF"/>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049118" y="203104"/>
            <a:ext cx="2716696" cy="461665"/>
          </a:xfrm>
          <a:prstGeom prst="rect">
            <a:avLst/>
          </a:prstGeom>
          <a:noFill/>
        </p:spPr>
        <p:txBody>
          <a:bodyPr wrap="square" rtlCol="0">
            <a:spAutoFit/>
          </a:bodyPr>
          <a:lstStyle/>
          <a:p>
            <a:r>
              <a:rPr kumimoji="1" lang="en-US" altLang="zh-CN" sz="2400" i="1" dirty="0">
                <a:solidFill>
                  <a:srgbClr val="7030A0"/>
                </a:solidFill>
                <a:latin typeface="Times New Roman" panose="02020603050405020304" charset="0"/>
                <a:cs typeface="Times New Roman" panose="02020603050405020304" charset="0"/>
              </a:rPr>
              <a:t>put</a:t>
            </a:r>
            <a:r>
              <a:rPr kumimoji="1" lang="zh-CN" altLang="en-US" sz="2400" i="1" dirty="0">
                <a:solidFill>
                  <a:srgbClr val="7030A0"/>
                </a:solidFill>
                <a:latin typeface="Times New Roman" panose="02020603050405020304" charset="0"/>
                <a:cs typeface="Times New Roman" panose="02020603050405020304" charset="0"/>
              </a:rPr>
              <a:t> </a:t>
            </a:r>
            <a:r>
              <a:rPr kumimoji="1" lang="en-US" altLang="zh-CN" sz="2400" i="1" dirty="0">
                <a:solidFill>
                  <a:srgbClr val="7030A0"/>
                </a:solidFill>
                <a:latin typeface="Times New Roman" panose="02020603050405020304" charset="0"/>
                <a:cs typeface="Times New Roman" panose="02020603050405020304" charset="0"/>
              </a:rPr>
              <a:t>emphasis</a:t>
            </a:r>
            <a:r>
              <a:rPr kumimoji="1" lang="zh-CN" altLang="en-US" sz="2400" i="1" dirty="0">
                <a:solidFill>
                  <a:srgbClr val="7030A0"/>
                </a:solidFill>
                <a:latin typeface="Times New Roman" panose="02020603050405020304" charset="0"/>
                <a:cs typeface="Times New Roman" panose="02020603050405020304" charset="0"/>
              </a:rPr>
              <a:t> </a:t>
            </a:r>
            <a:r>
              <a:rPr kumimoji="1" lang="en-US" altLang="zh-CN" sz="2400" b="1" i="1" dirty="0">
                <a:solidFill>
                  <a:srgbClr val="7030A0"/>
                </a:solidFill>
                <a:latin typeface="Times New Roman" panose="02020603050405020304" charset="0"/>
                <a:cs typeface="Times New Roman" panose="02020603050405020304" charset="0"/>
              </a:rPr>
              <a:t>on</a:t>
            </a:r>
            <a:endParaRPr kumimoji="1" lang="zh-CN" altLang="en-US" sz="2400" b="1" i="1" dirty="0">
              <a:solidFill>
                <a:srgbClr val="7030A0"/>
              </a:solidFill>
              <a:latin typeface="Times New Roman" panose="02020603050405020304" charset="0"/>
              <a:cs typeface="Times New Roman" panose="02020603050405020304" charset="0"/>
            </a:endParaRPr>
          </a:p>
        </p:txBody>
      </p:sp>
      <p:sp>
        <p:nvSpPr>
          <p:cNvPr id="10" name="文本框 9"/>
          <p:cNvSpPr txBox="1"/>
          <p:nvPr/>
        </p:nvSpPr>
        <p:spPr>
          <a:xfrm>
            <a:off x="7663070" y="4465980"/>
            <a:ext cx="1958008" cy="461665"/>
          </a:xfrm>
          <a:custGeom>
            <a:avLst/>
            <a:gdLst>
              <a:gd name="connsiteX0" fmla="*/ 0 w 1958008"/>
              <a:gd name="connsiteY0" fmla="*/ 0 h 461665"/>
              <a:gd name="connsiteX1" fmla="*/ 469922 w 1958008"/>
              <a:gd name="connsiteY1" fmla="*/ 0 h 461665"/>
              <a:gd name="connsiteX2" fmla="*/ 959424 w 1958008"/>
              <a:gd name="connsiteY2" fmla="*/ 0 h 461665"/>
              <a:gd name="connsiteX3" fmla="*/ 1448926 w 1958008"/>
              <a:gd name="connsiteY3" fmla="*/ 0 h 461665"/>
              <a:gd name="connsiteX4" fmla="*/ 1958008 w 1958008"/>
              <a:gd name="connsiteY4" fmla="*/ 0 h 461665"/>
              <a:gd name="connsiteX5" fmla="*/ 1958008 w 1958008"/>
              <a:gd name="connsiteY5" fmla="*/ 461665 h 461665"/>
              <a:gd name="connsiteX6" fmla="*/ 1468506 w 1958008"/>
              <a:gd name="connsiteY6" fmla="*/ 461665 h 461665"/>
              <a:gd name="connsiteX7" fmla="*/ 1018164 w 1958008"/>
              <a:gd name="connsiteY7" fmla="*/ 461665 h 461665"/>
              <a:gd name="connsiteX8" fmla="*/ 567822 w 1958008"/>
              <a:gd name="connsiteY8" fmla="*/ 461665 h 461665"/>
              <a:gd name="connsiteX9" fmla="*/ 0 w 1958008"/>
              <a:gd name="connsiteY9" fmla="*/ 461665 h 461665"/>
              <a:gd name="connsiteX10" fmla="*/ 0 w 1958008"/>
              <a:gd name="connsiteY10"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8008" h="461665" fill="none" extrusionOk="0">
                <a:moveTo>
                  <a:pt x="0" y="0"/>
                </a:moveTo>
                <a:cubicBezTo>
                  <a:pt x="96323" y="-1000"/>
                  <a:pt x="252307" y="22748"/>
                  <a:pt x="469922" y="0"/>
                </a:cubicBezTo>
                <a:cubicBezTo>
                  <a:pt x="687537" y="-22748"/>
                  <a:pt x="734712" y="4195"/>
                  <a:pt x="959424" y="0"/>
                </a:cubicBezTo>
                <a:cubicBezTo>
                  <a:pt x="1184136" y="-4195"/>
                  <a:pt x="1218179" y="33980"/>
                  <a:pt x="1448926" y="0"/>
                </a:cubicBezTo>
                <a:cubicBezTo>
                  <a:pt x="1679673" y="-33980"/>
                  <a:pt x="1844143" y="32448"/>
                  <a:pt x="1958008" y="0"/>
                </a:cubicBezTo>
                <a:cubicBezTo>
                  <a:pt x="1969975" y="97575"/>
                  <a:pt x="1957764" y="328061"/>
                  <a:pt x="1958008" y="461665"/>
                </a:cubicBezTo>
                <a:cubicBezTo>
                  <a:pt x="1743657" y="492196"/>
                  <a:pt x="1606397" y="454599"/>
                  <a:pt x="1468506" y="461665"/>
                </a:cubicBezTo>
                <a:cubicBezTo>
                  <a:pt x="1330615" y="468731"/>
                  <a:pt x="1150730" y="428628"/>
                  <a:pt x="1018164" y="461665"/>
                </a:cubicBezTo>
                <a:cubicBezTo>
                  <a:pt x="885598" y="494702"/>
                  <a:pt x="712420" y="434042"/>
                  <a:pt x="567822" y="461665"/>
                </a:cubicBezTo>
                <a:cubicBezTo>
                  <a:pt x="423224" y="489288"/>
                  <a:pt x="276131" y="438071"/>
                  <a:pt x="0" y="461665"/>
                </a:cubicBezTo>
                <a:cubicBezTo>
                  <a:pt x="-3231" y="302047"/>
                  <a:pt x="44527" y="228585"/>
                  <a:pt x="0" y="0"/>
                </a:cubicBezTo>
                <a:close/>
              </a:path>
              <a:path w="1958008" h="461665" stroke="0" extrusionOk="0">
                <a:moveTo>
                  <a:pt x="0" y="0"/>
                </a:moveTo>
                <a:cubicBezTo>
                  <a:pt x="190869" y="-31738"/>
                  <a:pt x="299103" y="47360"/>
                  <a:pt x="469922" y="0"/>
                </a:cubicBezTo>
                <a:cubicBezTo>
                  <a:pt x="640741" y="-47360"/>
                  <a:pt x="790113" y="23984"/>
                  <a:pt x="900684" y="0"/>
                </a:cubicBezTo>
                <a:cubicBezTo>
                  <a:pt x="1011255" y="-23984"/>
                  <a:pt x="1235675" y="62229"/>
                  <a:pt x="1429346" y="0"/>
                </a:cubicBezTo>
                <a:cubicBezTo>
                  <a:pt x="1623017" y="-62229"/>
                  <a:pt x="1733099" y="31987"/>
                  <a:pt x="1958008" y="0"/>
                </a:cubicBezTo>
                <a:cubicBezTo>
                  <a:pt x="2012047" y="167166"/>
                  <a:pt x="1920768" y="342841"/>
                  <a:pt x="1958008" y="461665"/>
                </a:cubicBezTo>
                <a:cubicBezTo>
                  <a:pt x="1834460" y="512249"/>
                  <a:pt x="1662104" y="414150"/>
                  <a:pt x="1507666" y="461665"/>
                </a:cubicBezTo>
                <a:cubicBezTo>
                  <a:pt x="1353228" y="509180"/>
                  <a:pt x="1157754" y="408234"/>
                  <a:pt x="1057324" y="461665"/>
                </a:cubicBezTo>
                <a:cubicBezTo>
                  <a:pt x="956894" y="515096"/>
                  <a:pt x="765304" y="458769"/>
                  <a:pt x="528662" y="461665"/>
                </a:cubicBezTo>
                <a:cubicBezTo>
                  <a:pt x="292020" y="464561"/>
                  <a:pt x="227026" y="421292"/>
                  <a:pt x="0" y="461665"/>
                </a:cubicBezTo>
                <a:cubicBezTo>
                  <a:pt x="-7079" y="275849"/>
                  <a:pt x="43389" y="136500"/>
                  <a:pt x="0" y="0"/>
                </a:cubicBezTo>
                <a:close/>
              </a:path>
            </a:pathLst>
          </a:custGeom>
          <a:solidFill>
            <a:schemeClr val="bg1"/>
          </a:solidFill>
          <a:ln w="19050">
            <a:solidFill>
              <a:schemeClr val="accent3">
                <a:lumMod val="50000"/>
              </a:schemeClr>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influen</a:t>
            </a:r>
            <a:r>
              <a:rPr kumimoji="1" lang="en-US" altLang="zh-CN" sz="2400" b="1" dirty="0">
                <a:solidFill>
                  <a:srgbClr val="FF0000"/>
                </a:solidFill>
                <a:latin typeface="Times New Roman" panose="02020603050405020304" charset="0"/>
                <a:cs typeface="Times New Roman" panose="02020603050405020304" charset="0"/>
              </a:rPr>
              <a:t>tial</a:t>
            </a:r>
            <a:endParaRPr kumimoji="1" lang="zh-CN" altLang="en-US" sz="2400" b="1" dirty="0">
              <a:solidFill>
                <a:srgbClr val="FF0000"/>
              </a:solidFill>
              <a:latin typeface="Times New Roman" panose="02020603050405020304" charset="0"/>
              <a:cs typeface="Times New Roman" panose="02020603050405020304" charset="0"/>
            </a:endParaRPr>
          </a:p>
        </p:txBody>
      </p:sp>
      <p:sp>
        <p:nvSpPr>
          <p:cNvPr id="11" name="文本框 10"/>
          <p:cNvSpPr txBox="1"/>
          <p:nvPr/>
        </p:nvSpPr>
        <p:spPr>
          <a:xfrm>
            <a:off x="864706" y="3332921"/>
            <a:ext cx="553277" cy="461665"/>
          </a:xfrm>
          <a:custGeom>
            <a:avLst/>
            <a:gdLst>
              <a:gd name="connsiteX0" fmla="*/ 0 w 553277"/>
              <a:gd name="connsiteY0" fmla="*/ 0 h 461665"/>
              <a:gd name="connsiteX1" fmla="*/ 553277 w 553277"/>
              <a:gd name="connsiteY1" fmla="*/ 0 h 461665"/>
              <a:gd name="connsiteX2" fmla="*/ 553277 w 553277"/>
              <a:gd name="connsiteY2" fmla="*/ 461665 h 461665"/>
              <a:gd name="connsiteX3" fmla="*/ 0 w 553277"/>
              <a:gd name="connsiteY3" fmla="*/ 461665 h 461665"/>
              <a:gd name="connsiteX4" fmla="*/ 0 w 553277"/>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77" h="461665" fill="none" extrusionOk="0">
                <a:moveTo>
                  <a:pt x="0" y="0"/>
                </a:moveTo>
                <a:cubicBezTo>
                  <a:pt x="221243" y="-44854"/>
                  <a:pt x="412258" y="48153"/>
                  <a:pt x="553277" y="0"/>
                </a:cubicBezTo>
                <a:cubicBezTo>
                  <a:pt x="586783" y="193177"/>
                  <a:pt x="542753" y="302074"/>
                  <a:pt x="553277" y="461665"/>
                </a:cubicBezTo>
                <a:cubicBezTo>
                  <a:pt x="331998" y="519191"/>
                  <a:pt x="180815" y="443430"/>
                  <a:pt x="0" y="461665"/>
                </a:cubicBezTo>
                <a:cubicBezTo>
                  <a:pt x="-12011" y="275000"/>
                  <a:pt x="179" y="140038"/>
                  <a:pt x="0" y="0"/>
                </a:cubicBezTo>
                <a:close/>
              </a:path>
              <a:path w="553277" h="461665" stroke="0" extrusionOk="0">
                <a:moveTo>
                  <a:pt x="0" y="0"/>
                </a:moveTo>
                <a:cubicBezTo>
                  <a:pt x="156821" y="-40234"/>
                  <a:pt x="277676" y="56236"/>
                  <a:pt x="553277" y="0"/>
                </a:cubicBezTo>
                <a:cubicBezTo>
                  <a:pt x="595537" y="209321"/>
                  <a:pt x="534351" y="298941"/>
                  <a:pt x="553277" y="461665"/>
                </a:cubicBezTo>
                <a:cubicBezTo>
                  <a:pt x="280503" y="466086"/>
                  <a:pt x="209808" y="403583"/>
                  <a:pt x="0" y="461665"/>
                </a:cubicBezTo>
                <a:cubicBezTo>
                  <a:pt x="-18574" y="359407"/>
                  <a:pt x="8160" y="106697"/>
                  <a:pt x="0" y="0"/>
                </a:cubicBezTo>
                <a:close/>
              </a:path>
            </a:pathLst>
          </a:custGeom>
          <a:solidFill>
            <a:schemeClr val="bg1"/>
          </a:solidFill>
          <a:ln w="19050">
            <a:solidFill>
              <a:srgbClr val="FF82C2"/>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As</a:t>
            </a:r>
            <a:endParaRPr kumimoji="1" lang="zh-CN" altLang="en-US" sz="2400" b="1" dirty="0">
              <a:solidFill>
                <a:srgbClr val="7030A0"/>
              </a:solidFill>
              <a:latin typeface="Times New Roman" panose="02020603050405020304" charset="0"/>
              <a:cs typeface="Times New Roman" panose="02020603050405020304" charset="0"/>
            </a:endParaRPr>
          </a:p>
        </p:txBody>
      </p:sp>
      <p:sp>
        <p:nvSpPr>
          <p:cNvPr id="12" name="文本框 11"/>
          <p:cNvSpPr txBox="1"/>
          <p:nvPr/>
        </p:nvSpPr>
        <p:spPr>
          <a:xfrm>
            <a:off x="2667001" y="1749285"/>
            <a:ext cx="818321" cy="461664"/>
          </a:xfrm>
          <a:custGeom>
            <a:avLst/>
            <a:gdLst>
              <a:gd name="connsiteX0" fmla="*/ 0 w 818321"/>
              <a:gd name="connsiteY0" fmla="*/ 0 h 461664"/>
              <a:gd name="connsiteX1" fmla="*/ 425527 w 818321"/>
              <a:gd name="connsiteY1" fmla="*/ 0 h 461664"/>
              <a:gd name="connsiteX2" fmla="*/ 818321 w 818321"/>
              <a:gd name="connsiteY2" fmla="*/ 0 h 461664"/>
              <a:gd name="connsiteX3" fmla="*/ 818321 w 818321"/>
              <a:gd name="connsiteY3" fmla="*/ 461664 h 461664"/>
              <a:gd name="connsiteX4" fmla="*/ 417344 w 818321"/>
              <a:gd name="connsiteY4" fmla="*/ 461664 h 461664"/>
              <a:gd name="connsiteX5" fmla="*/ 0 w 818321"/>
              <a:gd name="connsiteY5" fmla="*/ 461664 h 461664"/>
              <a:gd name="connsiteX6" fmla="*/ 0 w 818321"/>
              <a:gd name="connsiteY6" fmla="*/ 0 h 46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321" h="461664" fill="none" extrusionOk="0">
                <a:moveTo>
                  <a:pt x="0" y="0"/>
                </a:moveTo>
                <a:cubicBezTo>
                  <a:pt x="103625" y="-25469"/>
                  <a:pt x="244579" y="24912"/>
                  <a:pt x="425527" y="0"/>
                </a:cubicBezTo>
                <a:cubicBezTo>
                  <a:pt x="606475" y="-24912"/>
                  <a:pt x="669256" y="13531"/>
                  <a:pt x="818321" y="0"/>
                </a:cubicBezTo>
                <a:cubicBezTo>
                  <a:pt x="850272" y="153398"/>
                  <a:pt x="767744" y="354472"/>
                  <a:pt x="818321" y="461664"/>
                </a:cubicBezTo>
                <a:cubicBezTo>
                  <a:pt x="619166" y="469692"/>
                  <a:pt x="554499" y="435163"/>
                  <a:pt x="417344" y="461664"/>
                </a:cubicBezTo>
                <a:cubicBezTo>
                  <a:pt x="280189" y="488165"/>
                  <a:pt x="97111" y="419119"/>
                  <a:pt x="0" y="461664"/>
                </a:cubicBezTo>
                <a:cubicBezTo>
                  <a:pt x="-19835" y="244941"/>
                  <a:pt x="44745" y="118838"/>
                  <a:pt x="0" y="0"/>
                </a:cubicBezTo>
                <a:close/>
              </a:path>
              <a:path w="818321" h="461664" stroke="0" extrusionOk="0">
                <a:moveTo>
                  <a:pt x="0" y="0"/>
                </a:moveTo>
                <a:cubicBezTo>
                  <a:pt x="138435" y="-14184"/>
                  <a:pt x="229973" y="23597"/>
                  <a:pt x="400977" y="0"/>
                </a:cubicBezTo>
                <a:cubicBezTo>
                  <a:pt x="571981" y="-23597"/>
                  <a:pt x="627819" y="48696"/>
                  <a:pt x="818321" y="0"/>
                </a:cubicBezTo>
                <a:cubicBezTo>
                  <a:pt x="861090" y="103522"/>
                  <a:pt x="818027" y="349097"/>
                  <a:pt x="818321" y="461664"/>
                </a:cubicBezTo>
                <a:cubicBezTo>
                  <a:pt x="662343" y="494802"/>
                  <a:pt x="547658" y="422730"/>
                  <a:pt x="409161" y="461664"/>
                </a:cubicBezTo>
                <a:cubicBezTo>
                  <a:pt x="270664" y="500598"/>
                  <a:pt x="97445" y="417434"/>
                  <a:pt x="0" y="461664"/>
                </a:cubicBezTo>
                <a:cubicBezTo>
                  <a:pt x="-32859" y="286222"/>
                  <a:pt x="49646" y="123356"/>
                  <a:pt x="0" y="0"/>
                </a:cubicBezTo>
                <a:close/>
              </a:path>
            </a:pathLst>
          </a:custGeom>
          <a:solidFill>
            <a:schemeClr val="bg1"/>
          </a:solidFill>
          <a:ln w="19050">
            <a:solidFill>
              <a:schemeClr val="accent3">
                <a:lumMod val="50000"/>
              </a:schemeClr>
            </a:solidFill>
          </a:ln>
        </p:spPr>
        <p:txBody>
          <a:bodyPr wrap="square" rtlCol="0">
            <a:spAutoFit/>
          </a:bodyPr>
          <a:lstStyle/>
          <a:p>
            <a:pPr algn="ctr"/>
            <a:r>
              <a:rPr kumimoji="1" lang="en-US" altLang="zh-CN" sz="2400" b="1" dirty="0">
                <a:solidFill>
                  <a:srgbClr val="7030A0"/>
                </a:solidFill>
                <a:latin typeface="Times New Roman" panose="02020603050405020304" charset="0"/>
                <a:cs typeface="Times New Roman" panose="02020603050405020304" charset="0"/>
              </a:rPr>
              <a:t>the</a:t>
            </a:r>
            <a:endParaRPr kumimoji="1" lang="zh-CN" altLang="en-US" sz="2400" b="1" dirty="0">
              <a:solidFill>
                <a:srgbClr val="7030A0"/>
              </a:solidFill>
              <a:latin typeface="Times New Roman" panose="02020603050405020304" charset="0"/>
              <a:cs typeface="Times New Roman" panose="02020603050405020304" charset="0"/>
            </a:endParaRPr>
          </a:p>
        </p:txBody>
      </p:sp>
      <p:sp>
        <p:nvSpPr>
          <p:cNvPr id="13" name="文本框 12"/>
          <p:cNvSpPr txBox="1"/>
          <p:nvPr/>
        </p:nvSpPr>
        <p:spPr>
          <a:xfrm>
            <a:off x="5294368" y="2150593"/>
            <a:ext cx="6397365" cy="1200329"/>
          </a:xfrm>
          <a:custGeom>
            <a:avLst/>
            <a:gdLst>
              <a:gd name="connsiteX0" fmla="*/ 0 w 6397365"/>
              <a:gd name="connsiteY0" fmla="*/ 0 h 1200329"/>
              <a:gd name="connsiteX1" fmla="*/ 709526 w 6397365"/>
              <a:gd name="connsiteY1" fmla="*/ 0 h 1200329"/>
              <a:gd name="connsiteX2" fmla="*/ 1291105 w 6397365"/>
              <a:gd name="connsiteY2" fmla="*/ 0 h 1200329"/>
              <a:gd name="connsiteX3" fmla="*/ 1808710 w 6397365"/>
              <a:gd name="connsiteY3" fmla="*/ 0 h 1200329"/>
              <a:gd name="connsiteX4" fmla="*/ 2326315 w 6397365"/>
              <a:gd name="connsiteY4" fmla="*/ 0 h 1200329"/>
              <a:gd name="connsiteX5" fmla="*/ 2907893 w 6397365"/>
              <a:gd name="connsiteY5" fmla="*/ 0 h 1200329"/>
              <a:gd name="connsiteX6" fmla="*/ 3361525 w 6397365"/>
              <a:gd name="connsiteY6" fmla="*/ 0 h 1200329"/>
              <a:gd name="connsiteX7" fmla="*/ 3943103 w 6397365"/>
              <a:gd name="connsiteY7" fmla="*/ 0 h 1200329"/>
              <a:gd name="connsiteX8" fmla="*/ 4652629 w 6397365"/>
              <a:gd name="connsiteY8" fmla="*/ 0 h 1200329"/>
              <a:gd name="connsiteX9" fmla="*/ 5170234 w 6397365"/>
              <a:gd name="connsiteY9" fmla="*/ 0 h 1200329"/>
              <a:gd name="connsiteX10" fmla="*/ 5879760 w 6397365"/>
              <a:gd name="connsiteY10" fmla="*/ 0 h 1200329"/>
              <a:gd name="connsiteX11" fmla="*/ 6397365 w 6397365"/>
              <a:gd name="connsiteY11" fmla="*/ 0 h 1200329"/>
              <a:gd name="connsiteX12" fmla="*/ 6397365 w 6397365"/>
              <a:gd name="connsiteY12" fmla="*/ 364100 h 1200329"/>
              <a:gd name="connsiteX13" fmla="*/ 6397365 w 6397365"/>
              <a:gd name="connsiteY13" fmla="*/ 752206 h 1200329"/>
              <a:gd name="connsiteX14" fmla="*/ 6397365 w 6397365"/>
              <a:gd name="connsiteY14" fmla="*/ 1200329 h 1200329"/>
              <a:gd name="connsiteX15" fmla="*/ 5815786 w 6397365"/>
              <a:gd name="connsiteY15" fmla="*/ 1200329 h 1200329"/>
              <a:gd name="connsiteX16" fmla="*/ 5426129 w 6397365"/>
              <a:gd name="connsiteY16" fmla="*/ 1200329 h 1200329"/>
              <a:gd name="connsiteX17" fmla="*/ 4908524 w 6397365"/>
              <a:gd name="connsiteY17" fmla="*/ 1200329 h 1200329"/>
              <a:gd name="connsiteX18" fmla="*/ 4198998 w 6397365"/>
              <a:gd name="connsiteY18" fmla="*/ 1200329 h 1200329"/>
              <a:gd name="connsiteX19" fmla="*/ 3681393 w 6397365"/>
              <a:gd name="connsiteY19" fmla="*/ 1200329 h 1200329"/>
              <a:gd name="connsiteX20" fmla="*/ 3099814 w 6397365"/>
              <a:gd name="connsiteY20" fmla="*/ 1200329 h 1200329"/>
              <a:gd name="connsiteX21" fmla="*/ 2646183 w 6397365"/>
              <a:gd name="connsiteY21" fmla="*/ 1200329 h 1200329"/>
              <a:gd name="connsiteX22" fmla="*/ 2064604 w 6397365"/>
              <a:gd name="connsiteY22" fmla="*/ 1200329 h 1200329"/>
              <a:gd name="connsiteX23" fmla="*/ 1355078 w 6397365"/>
              <a:gd name="connsiteY23" fmla="*/ 1200329 h 1200329"/>
              <a:gd name="connsiteX24" fmla="*/ 965421 w 6397365"/>
              <a:gd name="connsiteY24" fmla="*/ 1200329 h 1200329"/>
              <a:gd name="connsiteX25" fmla="*/ 0 w 6397365"/>
              <a:gd name="connsiteY25" fmla="*/ 1200329 h 1200329"/>
              <a:gd name="connsiteX26" fmla="*/ 0 w 6397365"/>
              <a:gd name="connsiteY26" fmla="*/ 800219 h 1200329"/>
              <a:gd name="connsiteX27" fmla="*/ 0 w 6397365"/>
              <a:gd name="connsiteY27" fmla="*/ 412113 h 1200329"/>
              <a:gd name="connsiteX28" fmla="*/ 0 w 6397365"/>
              <a:gd name="connsiteY2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97365" h="1200329" fill="none" extrusionOk="0">
                <a:moveTo>
                  <a:pt x="0" y="0"/>
                </a:moveTo>
                <a:cubicBezTo>
                  <a:pt x="265657" y="-13134"/>
                  <a:pt x="414767" y="34385"/>
                  <a:pt x="709526" y="0"/>
                </a:cubicBezTo>
                <a:cubicBezTo>
                  <a:pt x="1004285" y="-34385"/>
                  <a:pt x="1074502" y="45390"/>
                  <a:pt x="1291105" y="0"/>
                </a:cubicBezTo>
                <a:cubicBezTo>
                  <a:pt x="1507708" y="-45390"/>
                  <a:pt x="1682835" y="11129"/>
                  <a:pt x="1808710" y="0"/>
                </a:cubicBezTo>
                <a:cubicBezTo>
                  <a:pt x="1934585" y="-11129"/>
                  <a:pt x="2196113" y="56734"/>
                  <a:pt x="2326315" y="0"/>
                </a:cubicBezTo>
                <a:cubicBezTo>
                  <a:pt x="2456517" y="-56734"/>
                  <a:pt x="2723306" y="29588"/>
                  <a:pt x="2907893" y="0"/>
                </a:cubicBezTo>
                <a:cubicBezTo>
                  <a:pt x="3092480" y="-29588"/>
                  <a:pt x="3149253" y="17405"/>
                  <a:pt x="3361525" y="0"/>
                </a:cubicBezTo>
                <a:cubicBezTo>
                  <a:pt x="3573797" y="-17405"/>
                  <a:pt x="3679977" y="41507"/>
                  <a:pt x="3943103" y="0"/>
                </a:cubicBezTo>
                <a:cubicBezTo>
                  <a:pt x="4206229" y="-41507"/>
                  <a:pt x="4414429" y="15994"/>
                  <a:pt x="4652629" y="0"/>
                </a:cubicBezTo>
                <a:cubicBezTo>
                  <a:pt x="4890829" y="-15994"/>
                  <a:pt x="4918670" y="48234"/>
                  <a:pt x="5170234" y="0"/>
                </a:cubicBezTo>
                <a:cubicBezTo>
                  <a:pt x="5421798" y="-48234"/>
                  <a:pt x="5647189" y="69892"/>
                  <a:pt x="5879760" y="0"/>
                </a:cubicBezTo>
                <a:cubicBezTo>
                  <a:pt x="6112331" y="-69892"/>
                  <a:pt x="6243758" y="3721"/>
                  <a:pt x="6397365" y="0"/>
                </a:cubicBezTo>
                <a:cubicBezTo>
                  <a:pt x="6434040" y="130311"/>
                  <a:pt x="6390815" y="196930"/>
                  <a:pt x="6397365" y="364100"/>
                </a:cubicBezTo>
                <a:cubicBezTo>
                  <a:pt x="6403915" y="531270"/>
                  <a:pt x="6395640" y="654301"/>
                  <a:pt x="6397365" y="752206"/>
                </a:cubicBezTo>
                <a:cubicBezTo>
                  <a:pt x="6399090" y="850111"/>
                  <a:pt x="6358011" y="1034364"/>
                  <a:pt x="6397365" y="1200329"/>
                </a:cubicBezTo>
                <a:cubicBezTo>
                  <a:pt x="6145618" y="1255061"/>
                  <a:pt x="5989264" y="1186562"/>
                  <a:pt x="5815786" y="1200329"/>
                </a:cubicBezTo>
                <a:cubicBezTo>
                  <a:pt x="5642308" y="1214096"/>
                  <a:pt x="5609670" y="1191773"/>
                  <a:pt x="5426129" y="1200329"/>
                </a:cubicBezTo>
                <a:cubicBezTo>
                  <a:pt x="5242588" y="1208885"/>
                  <a:pt x="5041723" y="1197752"/>
                  <a:pt x="4908524" y="1200329"/>
                </a:cubicBezTo>
                <a:cubicBezTo>
                  <a:pt x="4775326" y="1202906"/>
                  <a:pt x="4508254" y="1166086"/>
                  <a:pt x="4198998" y="1200329"/>
                </a:cubicBezTo>
                <a:cubicBezTo>
                  <a:pt x="3889742" y="1234572"/>
                  <a:pt x="3789781" y="1144666"/>
                  <a:pt x="3681393" y="1200329"/>
                </a:cubicBezTo>
                <a:cubicBezTo>
                  <a:pt x="3573006" y="1255992"/>
                  <a:pt x="3388761" y="1176644"/>
                  <a:pt x="3099814" y="1200329"/>
                </a:cubicBezTo>
                <a:cubicBezTo>
                  <a:pt x="2810867" y="1224014"/>
                  <a:pt x="2747342" y="1181820"/>
                  <a:pt x="2646183" y="1200329"/>
                </a:cubicBezTo>
                <a:cubicBezTo>
                  <a:pt x="2545024" y="1218838"/>
                  <a:pt x="2200833" y="1197311"/>
                  <a:pt x="2064604" y="1200329"/>
                </a:cubicBezTo>
                <a:cubicBezTo>
                  <a:pt x="1928375" y="1203347"/>
                  <a:pt x="1621794" y="1115787"/>
                  <a:pt x="1355078" y="1200329"/>
                </a:cubicBezTo>
                <a:cubicBezTo>
                  <a:pt x="1088362" y="1284871"/>
                  <a:pt x="1126578" y="1161748"/>
                  <a:pt x="965421" y="1200329"/>
                </a:cubicBezTo>
                <a:cubicBezTo>
                  <a:pt x="804264" y="1238910"/>
                  <a:pt x="335137" y="1130574"/>
                  <a:pt x="0" y="1200329"/>
                </a:cubicBezTo>
                <a:cubicBezTo>
                  <a:pt x="-27264" y="1091919"/>
                  <a:pt x="38159" y="898256"/>
                  <a:pt x="0" y="800219"/>
                </a:cubicBezTo>
                <a:cubicBezTo>
                  <a:pt x="-38159" y="702182"/>
                  <a:pt x="29220" y="546235"/>
                  <a:pt x="0" y="412113"/>
                </a:cubicBezTo>
                <a:cubicBezTo>
                  <a:pt x="-29220" y="277991"/>
                  <a:pt x="21683" y="193290"/>
                  <a:pt x="0" y="0"/>
                </a:cubicBezTo>
                <a:close/>
              </a:path>
              <a:path w="6397365" h="1200329" stroke="0" extrusionOk="0">
                <a:moveTo>
                  <a:pt x="0" y="0"/>
                </a:moveTo>
                <a:cubicBezTo>
                  <a:pt x="99129" y="-12608"/>
                  <a:pt x="309211" y="24580"/>
                  <a:pt x="453631" y="0"/>
                </a:cubicBezTo>
                <a:cubicBezTo>
                  <a:pt x="598051" y="-24580"/>
                  <a:pt x="738526" y="36049"/>
                  <a:pt x="907263" y="0"/>
                </a:cubicBezTo>
                <a:cubicBezTo>
                  <a:pt x="1076000" y="-36049"/>
                  <a:pt x="1225068" y="30570"/>
                  <a:pt x="1424868" y="0"/>
                </a:cubicBezTo>
                <a:cubicBezTo>
                  <a:pt x="1624668" y="-30570"/>
                  <a:pt x="1762495" y="59139"/>
                  <a:pt x="2070420" y="0"/>
                </a:cubicBezTo>
                <a:cubicBezTo>
                  <a:pt x="2378345" y="-59139"/>
                  <a:pt x="2378624" y="19003"/>
                  <a:pt x="2460078" y="0"/>
                </a:cubicBezTo>
                <a:cubicBezTo>
                  <a:pt x="2541532" y="-19003"/>
                  <a:pt x="2892748" y="22430"/>
                  <a:pt x="3105630" y="0"/>
                </a:cubicBezTo>
                <a:cubicBezTo>
                  <a:pt x="3318512" y="-22430"/>
                  <a:pt x="3384777" y="35373"/>
                  <a:pt x="3495288" y="0"/>
                </a:cubicBezTo>
                <a:cubicBezTo>
                  <a:pt x="3605799" y="-35373"/>
                  <a:pt x="3761641" y="33637"/>
                  <a:pt x="3948919" y="0"/>
                </a:cubicBezTo>
                <a:cubicBezTo>
                  <a:pt x="4136197" y="-33637"/>
                  <a:pt x="4230699" y="2562"/>
                  <a:pt x="4338577" y="0"/>
                </a:cubicBezTo>
                <a:cubicBezTo>
                  <a:pt x="4446455" y="-2562"/>
                  <a:pt x="4763899" y="14127"/>
                  <a:pt x="4920155" y="0"/>
                </a:cubicBezTo>
                <a:cubicBezTo>
                  <a:pt x="5076411" y="-14127"/>
                  <a:pt x="5320459" y="37837"/>
                  <a:pt x="5565708" y="0"/>
                </a:cubicBezTo>
                <a:cubicBezTo>
                  <a:pt x="5810957" y="-37837"/>
                  <a:pt x="6068997" y="96791"/>
                  <a:pt x="6397365" y="0"/>
                </a:cubicBezTo>
                <a:cubicBezTo>
                  <a:pt x="6412819" y="193932"/>
                  <a:pt x="6364118" y="326994"/>
                  <a:pt x="6397365" y="424116"/>
                </a:cubicBezTo>
                <a:cubicBezTo>
                  <a:pt x="6430612" y="521238"/>
                  <a:pt x="6395939" y="663196"/>
                  <a:pt x="6397365" y="812223"/>
                </a:cubicBezTo>
                <a:cubicBezTo>
                  <a:pt x="6398791" y="961250"/>
                  <a:pt x="6356348" y="1065955"/>
                  <a:pt x="6397365" y="1200329"/>
                </a:cubicBezTo>
                <a:cubicBezTo>
                  <a:pt x="6090763" y="1267895"/>
                  <a:pt x="5967763" y="1134545"/>
                  <a:pt x="5687839" y="1200329"/>
                </a:cubicBezTo>
                <a:cubicBezTo>
                  <a:pt x="5407915" y="1266113"/>
                  <a:pt x="5378555" y="1153739"/>
                  <a:pt x="5170234" y="1200329"/>
                </a:cubicBezTo>
                <a:cubicBezTo>
                  <a:pt x="4961913" y="1246919"/>
                  <a:pt x="4910109" y="1190362"/>
                  <a:pt x="4716603" y="1200329"/>
                </a:cubicBezTo>
                <a:cubicBezTo>
                  <a:pt x="4523097" y="1210296"/>
                  <a:pt x="4440860" y="1172049"/>
                  <a:pt x="4262971" y="1200329"/>
                </a:cubicBezTo>
                <a:cubicBezTo>
                  <a:pt x="4085082" y="1228609"/>
                  <a:pt x="3726738" y="1172814"/>
                  <a:pt x="3553445" y="1200329"/>
                </a:cubicBezTo>
                <a:cubicBezTo>
                  <a:pt x="3380152" y="1227844"/>
                  <a:pt x="3244064" y="1171636"/>
                  <a:pt x="3099814" y="1200329"/>
                </a:cubicBezTo>
                <a:cubicBezTo>
                  <a:pt x="2955564" y="1229022"/>
                  <a:pt x="2788108" y="1174369"/>
                  <a:pt x="2646183" y="1200329"/>
                </a:cubicBezTo>
                <a:cubicBezTo>
                  <a:pt x="2504258" y="1226289"/>
                  <a:pt x="2215494" y="1162461"/>
                  <a:pt x="2000631" y="1200329"/>
                </a:cubicBezTo>
                <a:cubicBezTo>
                  <a:pt x="1785768" y="1238197"/>
                  <a:pt x="1510476" y="1133089"/>
                  <a:pt x="1355078" y="1200329"/>
                </a:cubicBezTo>
                <a:cubicBezTo>
                  <a:pt x="1199680" y="1267569"/>
                  <a:pt x="845630" y="1115671"/>
                  <a:pt x="645552" y="1200329"/>
                </a:cubicBezTo>
                <a:cubicBezTo>
                  <a:pt x="445474" y="1284987"/>
                  <a:pt x="162543" y="1159655"/>
                  <a:pt x="0" y="1200329"/>
                </a:cubicBezTo>
                <a:cubicBezTo>
                  <a:pt x="-6232" y="1097173"/>
                  <a:pt x="39284" y="922240"/>
                  <a:pt x="0" y="824226"/>
                </a:cubicBezTo>
                <a:cubicBezTo>
                  <a:pt x="-39284" y="726212"/>
                  <a:pt x="10137" y="637316"/>
                  <a:pt x="0" y="460126"/>
                </a:cubicBezTo>
                <a:cubicBezTo>
                  <a:pt x="-10137" y="282936"/>
                  <a:pt x="1488" y="150590"/>
                  <a:pt x="0" y="0"/>
                </a:cubicBezTo>
                <a:close/>
              </a:path>
            </a:pathLst>
          </a:custGeom>
          <a:solidFill>
            <a:schemeClr val="bg1"/>
          </a:solidFill>
          <a:ln w="12700">
            <a:solidFill>
              <a:srgbClr val="92D050"/>
            </a:solidFill>
          </a:ln>
        </p:spPr>
        <p:txBody>
          <a:bodyPr wrap="square" rtlCol="0">
            <a:spAutoFit/>
          </a:bodyPr>
          <a:lstStyle/>
          <a:p>
            <a:r>
              <a:rPr lang="zh-CN" altLang="en-US" b="0" i="0" u="none" strike="noStrike" dirty="0">
                <a:solidFill>
                  <a:srgbClr val="333333"/>
                </a:solidFill>
                <a:effectLst/>
                <a:latin typeface="+mn-ea"/>
              </a:rPr>
              <a:t>低空经济（</a:t>
            </a:r>
            <a:r>
              <a:rPr lang="en-GB" altLang="zh-CN" b="0" i="0" u="none" strike="noStrike" dirty="0">
                <a:solidFill>
                  <a:srgbClr val="333333"/>
                </a:solidFill>
                <a:effectLst/>
                <a:latin typeface="+mn-ea"/>
              </a:rPr>
              <a:t>Low-altitude Economy</a:t>
            </a:r>
            <a:r>
              <a:rPr lang="zh-CN" altLang="en-GB" b="0" i="0" u="none" strike="noStrike" dirty="0">
                <a:solidFill>
                  <a:srgbClr val="333333"/>
                </a:solidFill>
                <a:effectLst/>
                <a:latin typeface="+mn-ea"/>
              </a:rPr>
              <a:t>）</a:t>
            </a:r>
            <a:r>
              <a:rPr lang="zh-CN" altLang="en-US" b="0" i="0" u="none" strike="noStrike" dirty="0">
                <a:solidFill>
                  <a:srgbClr val="333333"/>
                </a:solidFill>
                <a:effectLst/>
                <a:latin typeface="+mn-ea"/>
              </a:rPr>
              <a:t>是一种新型的综合性经济形态。它以低空飞行活动为核心，以有人或无人驾驶飞行、低空智联网等技术组成的新质生产力与空域、市场等要素相互作用，带动低空基础设施等发展。</a:t>
            </a:r>
            <a:endParaRPr kumimoji="1" lang="zh-CN" altLang="en-US" dirty="0">
              <a:latin typeface="+mn-ea"/>
            </a:endParaRPr>
          </a:p>
        </p:txBody>
      </p:sp>
      <p:sp>
        <p:nvSpPr>
          <p:cNvPr id="14" name="圆角矩形 13"/>
          <p:cNvSpPr/>
          <p:nvPr/>
        </p:nvSpPr>
        <p:spPr>
          <a:xfrm>
            <a:off x="3505325" y="1737764"/>
            <a:ext cx="2849218" cy="401308"/>
          </a:xfrm>
          <a:prstGeom prst="round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p:cNvSpPr txBox="1"/>
          <p:nvPr/>
        </p:nvSpPr>
        <p:spPr>
          <a:xfrm>
            <a:off x="1504248" y="2805065"/>
            <a:ext cx="8362122" cy="369332"/>
          </a:xfrm>
          <a:prstGeom prst="rect">
            <a:avLst/>
          </a:prstGeom>
          <a:solidFill>
            <a:schemeClr val="bg1"/>
          </a:solidFill>
          <a:ln w="19050">
            <a:solidFill>
              <a:srgbClr val="FF82C2"/>
            </a:solidFill>
          </a:ln>
        </p:spPr>
        <p:txBody>
          <a:bodyPr wrap="square" rtlCol="0">
            <a:spAutoFit/>
          </a:bodyPr>
          <a:lstStyle/>
          <a:p>
            <a:r>
              <a:rPr lang="zh-CN" altLang="en-US" b="0" i="0" u="none" strike="noStrike" dirty="0">
                <a:solidFill>
                  <a:srgbClr val="404040"/>
                </a:solidFill>
                <a:effectLst/>
                <a:latin typeface="DeepSeek-CJK-patch"/>
              </a:rPr>
              <a:t>正如行业专家所预料的那样，随着技术的不断进步，无人机表演将变得更加壮观。</a:t>
            </a:r>
            <a:endParaRPr kumimoji="1" lang="zh-CN" altLang="en-US" dirty="0"/>
          </a:p>
        </p:txBody>
      </p:sp>
      <p:sp>
        <p:nvSpPr>
          <p:cNvPr id="16" name="文本框 15"/>
          <p:cNvSpPr txBox="1"/>
          <p:nvPr/>
        </p:nvSpPr>
        <p:spPr>
          <a:xfrm>
            <a:off x="599661" y="4927645"/>
            <a:ext cx="8042413" cy="1754326"/>
          </a:xfrm>
          <a:custGeom>
            <a:avLst/>
            <a:gdLst>
              <a:gd name="connsiteX0" fmla="*/ 0 w 8042413"/>
              <a:gd name="connsiteY0" fmla="*/ 0 h 1754326"/>
              <a:gd name="connsiteX1" fmla="*/ 654882 w 8042413"/>
              <a:gd name="connsiteY1" fmla="*/ 0 h 1754326"/>
              <a:gd name="connsiteX2" fmla="*/ 1068492 w 8042413"/>
              <a:gd name="connsiteY2" fmla="*/ 0 h 1754326"/>
              <a:gd name="connsiteX3" fmla="*/ 1642950 w 8042413"/>
              <a:gd name="connsiteY3" fmla="*/ 0 h 1754326"/>
              <a:gd name="connsiteX4" fmla="*/ 2056560 w 8042413"/>
              <a:gd name="connsiteY4" fmla="*/ 0 h 1754326"/>
              <a:gd name="connsiteX5" fmla="*/ 2631018 w 8042413"/>
              <a:gd name="connsiteY5" fmla="*/ 0 h 1754326"/>
              <a:gd name="connsiteX6" fmla="*/ 3205476 w 8042413"/>
              <a:gd name="connsiteY6" fmla="*/ 0 h 1754326"/>
              <a:gd name="connsiteX7" fmla="*/ 3860358 w 8042413"/>
              <a:gd name="connsiteY7" fmla="*/ 0 h 1754326"/>
              <a:gd name="connsiteX8" fmla="*/ 4193544 w 8042413"/>
              <a:gd name="connsiteY8" fmla="*/ 0 h 1754326"/>
              <a:gd name="connsiteX9" fmla="*/ 4687578 w 8042413"/>
              <a:gd name="connsiteY9" fmla="*/ 0 h 1754326"/>
              <a:gd name="connsiteX10" fmla="*/ 5181612 w 8042413"/>
              <a:gd name="connsiteY10" fmla="*/ 0 h 1754326"/>
              <a:gd name="connsiteX11" fmla="*/ 5836494 w 8042413"/>
              <a:gd name="connsiteY11" fmla="*/ 0 h 1754326"/>
              <a:gd name="connsiteX12" fmla="*/ 6491376 w 8042413"/>
              <a:gd name="connsiteY12" fmla="*/ 0 h 1754326"/>
              <a:gd name="connsiteX13" fmla="*/ 6985410 w 8042413"/>
              <a:gd name="connsiteY13" fmla="*/ 0 h 1754326"/>
              <a:gd name="connsiteX14" fmla="*/ 8042413 w 8042413"/>
              <a:gd name="connsiteY14" fmla="*/ 0 h 1754326"/>
              <a:gd name="connsiteX15" fmla="*/ 8042413 w 8042413"/>
              <a:gd name="connsiteY15" fmla="*/ 619862 h 1754326"/>
              <a:gd name="connsiteX16" fmla="*/ 8042413 w 8042413"/>
              <a:gd name="connsiteY16" fmla="*/ 1187094 h 1754326"/>
              <a:gd name="connsiteX17" fmla="*/ 8042413 w 8042413"/>
              <a:gd name="connsiteY17" fmla="*/ 1754326 h 1754326"/>
              <a:gd name="connsiteX18" fmla="*/ 7307107 w 8042413"/>
              <a:gd name="connsiteY18" fmla="*/ 1754326 h 1754326"/>
              <a:gd name="connsiteX19" fmla="*/ 6813073 w 8042413"/>
              <a:gd name="connsiteY19" fmla="*/ 1754326 h 1754326"/>
              <a:gd name="connsiteX20" fmla="*/ 6479887 w 8042413"/>
              <a:gd name="connsiteY20" fmla="*/ 1754326 h 1754326"/>
              <a:gd name="connsiteX21" fmla="*/ 5744581 w 8042413"/>
              <a:gd name="connsiteY21" fmla="*/ 1754326 h 1754326"/>
              <a:gd name="connsiteX22" fmla="*/ 5250547 w 8042413"/>
              <a:gd name="connsiteY22" fmla="*/ 1754326 h 1754326"/>
              <a:gd name="connsiteX23" fmla="*/ 4917361 w 8042413"/>
              <a:gd name="connsiteY23" fmla="*/ 1754326 h 1754326"/>
              <a:gd name="connsiteX24" fmla="*/ 4342903 w 8042413"/>
              <a:gd name="connsiteY24" fmla="*/ 1754326 h 1754326"/>
              <a:gd name="connsiteX25" fmla="*/ 3848869 w 8042413"/>
              <a:gd name="connsiteY25" fmla="*/ 1754326 h 1754326"/>
              <a:gd name="connsiteX26" fmla="*/ 3515683 w 8042413"/>
              <a:gd name="connsiteY26" fmla="*/ 1754326 h 1754326"/>
              <a:gd name="connsiteX27" fmla="*/ 3021649 w 8042413"/>
              <a:gd name="connsiteY27" fmla="*/ 1754326 h 1754326"/>
              <a:gd name="connsiteX28" fmla="*/ 2527616 w 8042413"/>
              <a:gd name="connsiteY28" fmla="*/ 1754326 h 1754326"/>
              <a:gd name="connsiteX29" fmla="*/ 2114006 w 8042413"/>
              <a:gd name="connsiteY29" fmla="*/ 1754326 h 1754326"/>
              <a:gd name="connsiteX30" fmla="*/ 1459124 w 8042413"/>
              <a:gd name="connsiteY30" fmla="*/ 1754326 h 1754326"/>
              <a:gd name="connsiteX31" fmla="*/ 965090 w 8042413"/>
              <a:gd name="connsiteY31" fmla="*/ 1754326 h 1754326"/>
              <a:gd name="connsiteX32" fmla="*/ 631904 w 8042413"/>
              <a:gd name="connsiteY32" fmla="*/ 1754326 h 1754326"/>
              <a:gd name="connsiteX33" fmla="*/ 0 w 8042413"/>
              <a:gd name="connsiteY33" fmla="*/ 1754326 h 1754326"/>
              <a:gd name="connsiteX34" fmla="*/ 0 w 8042413"/>
              <a:gd name="connsiteY34" fmla="*/ 1222180 h 1754326"/>
              <a:gd name="connsiteX35" fmla="*/ 0 w 8042413"/>
              <a:gd name="connsiteY35" fmla="*/ 690035 h 1754326"/>
              <a:gd name="connsiteX36" fmla="*/ 0 w 8042413"/>
              <a:gd name="connsiteY3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42413" h="1754326" fill="none" extrusionOk="0">
                <a:moveTo>
                  <a:pt x="0" y="0"/>
                </a:moveTo>
                <a:cubicBezTo>
                  <a:pt x="256003" y="-26544"/>
                  <a:pt x="401097" y="56274"/>
                  <a:pt x="654882" y="0"/>
                </a:cubicBezTo>
                <a:cubicBezTo>
                  <a:pt x="908667" y="-56274"/>
                  <a:pt x="957575" y="37066"/>
                  <a:pt x="1068492" y="0"/>
                </a:cubicBezTo>
                <a:cubicBezTo>
                  <a:pt x="1179409" y="-37066"/>
                  <a:pt x="1368481" y="58408"/>
                  <a:pt x="1642950" y="0"/>
                </a:cubicBezTo>
                <a:cubicBezTo>
                  <a:pt x="1917419" y="-58408"/>
                  <a:pt x="1923245" y="45796"/>
                  <a:pt x="2056560" y="0"/>
                </a:cubicBezTo>
                <a:cubicBezTo>
                  <a:pt x="2189875" y="-45796"/>
                  <a:pt x="2510705" y="21198"/>
                  <a:pt x="2631018" y="0"/>
                </a:cubicBezTo>
                <a:cubicBezTo>
                  <a:pt x="2751331" y="-21198"/>
                  <a:pt x="2999219" y="52067"/>
                  <a:pt x="3205476" y="0"/>
                </a:cubicBezTo>
                <a:cubicBezTo>
                  <a:pt x="3411733" y="-52067"/>
                  <a:pt x="3711624" y="12409"/>
                  <a:pt x="3860358" y="0"/>
                </a:cubicBezTo>
                <a:cubicBezTo>
                  <a:pt x="4009092" y="-12409"/>
                  <a:pt x="4087671" y="19240"/>
                  <a:pt x="4193544" y="0"/>
                </a:cubicBezTo>
                <a:cubicBezTo>
                  <a:pt x="4299417" y="-19240"/>
                  <a:pt x="4556058" y="26056"/>
                  <a:pt x="4687578" y="0"/>
                </a:cubicBezTo>
                <a:cubicBezTo>
                  <a:pt x="4819098" y="-26056"/>
                  <a:pt x="5068017" y="31609"/>
                  <a:pt x="5181612" y="0"/>
                </a:cubicBezTo>
                <a:cubicBezTo>
                  <a:pt x="5295207" y="-31609"/>
                  <a:pt x="5641405" y="14477"/>
                  <a:pt x="5836494" y="0"/>
                </a:cubicBezTo>
                <a:cubicBezTo>
                  <a:pt x="6031583" y="-14477"/>
                  <a:pt x="6306379" y="36283"/>
                  <a:pt x="6491376" y="0"/>
                </a:cubicBezTo>
                <a:cubicBezTo>
                  <a:pt x="6676373" y="-36283"/>
                  <a:pt x="6799988" y="34012"/>
                  <a:pt x="6985410" y="0"/>
                </a:cubicBezTo>
                <a:cubicBezTo>
                  <a:pt x="7170832" y="-34012"/>
                  <a:pt x="7759403" y="36920"/>
                  <a:pt x="8042413" y="0"/>
                </a:cubicBezTo>
                <a:cubicBezTo>
                  <a:pt x="8066422" y="212608"/>
                  <a:pt x="8000723" y="381546"/>
                  <a:pt x="8042413" y="619862"/>
                </a:cubicBezTo>
                <a:cubicBezTo>
                  <a:pt x="8084103" y="858178"/>
                  <a:pt x="7977159" y="999855"/>
                  <a:pt x="8042413" y="1187094"/>
                </a:cubicBezTo>
                <a:cubicBezTo>
                  <a:pt x="8107667" y="1374333"/>
                  <a:pt x="8025552" y="1561677"/>
                  <a:pt x="8042413" y="1754326"/>
                </a:cubicBezTo>
                <a:cubicBezTo>
                  <a:pt x="7766546" y="1836627"/>
                  <a:pt x="7664703" y="1717938"/>
                  <a:pt x="7307107" y="1754326"/>
                </a:cubicBezTo>
                <a:cubicBezTo>
                  <a:pt x="6949511" y="1790714"/>
                  <a:pt x="6946130" y="1734336"/>
                  <a:pt x="6813073" y="1754326"/>
                </a:cubicBezTo>
                <a:cubicBezTo>
                  <a:pt x="6680016" y="1774316"/>
                  <a:pt x="6644235" y="1746549"/>
                  <a:pt x="6479887" y="1754326"/>
                </a:cubicBezTo>
                <a:cubicBezTo>
                  <a:pt x="6315539" y="1762103"/>
                  <a:pt x="5910780" y="1704579"/>
                  <a:pt x="5744581" y="1754326"/>
                </a:cubicBezTo>
                <a:cubicBezTo>
                  <a:pt x="5578382" y="1804073"/>
                  <a:pt x="5440848" y="1707840"/>
                  <a:pt x="5250547" y="1754326"/>
                </a:cubicBezTo>
                <a:cubicBezTo>
                  <a:pt x="5060246" y="1800812"/>
                  <a:pt x="5000598" y="1745135"/>
                  <a:pt x="4917361" y="1754326"/>
                </a:cubicBezTo>
                <a:cubicBezTo>
                  <a:pt x="4834124" y="1763517"/>
                  <a:pt x="4577437" y="1723332"/>
                  <a:pt x="4342903" y="1754326"/>
                </a:cubicBezTo>
                <a:cubicBezTo>
                  <a:pt x="4108369" y="1785320"/>
                  <a:pt x="4077389" y="1738378"/>
                  <a:pt x="3848869" y="1754326"/>
                </a:cubicBezTo>
                <a:cubicBezTo>
                  <a:pt x="3620349" y="1770274"/>
                  <a:pt x="3587968" y="1747016"/>
                  <a:pt x="3515683" y="1754326"/>
                </a:cubicBezTo>
                <a:cubicBezTo>
                  <a:pt x="3443398" y="1761636"/>
                  <a:pt x="3211252" y="1737435"/>
                  <a:pt x="3021649" y="1754326"/>
                </a:cubicBezTo>
                <a:cubicBezTo>
                  <a:pt x="2832046" y="1771217"/>
                  <a:pt x="2710603" y="1754040"/>
                  <a:pt x="2527616" y="1754326"/>
                </a:cubicBezTo>
                <a:cubicBezTo>
                  <a:pt x="2344629" y="1754612"/>
                  <a:pt x="2244422" y="1716157"/>
                  <a:pt x="2114006" y="1754326"/>
                </a:cubicBezTo>
                <a:cubicBezTo>
                  <a:pt x="1983590" y="1792495"/>
                  <a:pt x="1661103" y="1730966"/>
                  <a:pt x="1459124" y="1754326"/>
                </a:cubicBezTo>
                <a:cubicBezTo>
                  <a:pt x="1257145" y="1777686"/>
                  <a:pt x="1158550" y="1696153"/>
                  <a:pt x="965090" y="1754326"/>
                </a:cubicBezTo>
                <a:cubicBezTo>
                  <a:pt x="771630" y="1812499"/>
                  <a:pt x="719525" y="1735498"/>
                  <a:pt x="631904" y="1754326"/>
                </a:cubicBezTo>
                <a:cubicBezTo>
                  <a:pt x="544283" y="1773154"/>
                  <a:pt x="217679" y="1696750"/>
                  <a:pt x="0" y="1754326"/>
                </a:cubicBezTo>
                <a:cubicBezTo>
                  <a:pt x="-25913" y="1563356"/>
                  <a:pt x="39351" y="1357734"/>
                  <a:pt x="0" y="1222180"/>
                </a:cubicBezTo>
                <a:cubicBezTo>
                  <a:pt x="-39351" y="1086626"/>
                  <a:pt x="11054" y="886564"/>
                  <a:pt x="0" y="690035"/>
                </a:cubicBezTo>
                <a:cubicBezTo>
                  <a:pt x="-11054" y="493507"/>
                  <a:pt x="80116" y="324240"/>
                  <a:pt x="0" y="0"/>
                </a:cubicBezTo>
                <a:close/>
              </a:path>
              <a:path w="8042413" h="1754326" stroke="0" extrusionOk="0">
                <a:moveTo>
                  <a:pt x="0" y="0"/>
                </a:moveTo>
                <a:cubicBezTo>
                  <a:pt x="140585" y="-3012"/>
                  <a:pt x="171066" y="255"/>
                  <a:pt x="333186" y="0"/>
                </a:cubicBezTo>
                <a:cubicBezTo>
                  <a:pt x="495306" y="-255"/>
                  <a:pt x="548687" y="6158"/>
                  <a:pt x="746795" y="0"/>
                </a:cubicBezTo>
                <a:cubicBezTo>
                  <a:pt x="944903" y="-6158"/>
                  <a:pt x="938704" y="36236"/>
                  <a:pt x="1079981" y="0"/>
                </a:cubicBezTo>
                <a:cubicBezTo>
                  <a:pt x="1221258" y="-36236"/>
                  <a:pt x="1393470" y="61129"/>
                  <a:pt x="1654439" y="0"/>
                </a:cubicBezTo>
                <a:cubicBezTo>
                  <a:pt x="1915408" y="-61129"/>
                  <a:pt x="2134081" y="34840"/>
                  <a:pt x="2389746" y="0"/>
                </a:cubicBezTo>
                <a:cubicBezTo>
                  <a:pt x="2645411" y="-34840"/>
                  <a:pt x="2847753" y="56510"/>
                  <a:pt x="3044628" y="0"/>
                </a:cubicBezTo>
                <a:cubicBezTo>
                  <a:pt x="3241503" y="-56510"/>
                  <a:pt x="3362997" y="34057"/>
                  <a:pt x="3619086" y="0"/>
                </a:cubicBezTo>
                <a:cubicBezTo>
                  <a:pt x="3875175" y="-34057"/>
                  <a:pt x="3921273" y="16087"/>
                  <a:pt x="4193544" y="0"/>
                </a:cubicBezTo>
                <a:cubicBezTo>
                  <a:pt x="4465815" y="-16087"/>
                  <a:pt x="4384937" y="25774"/>
                  <a:pt x="4526730" y="0"/>
                </a:cubicBezTo>
                <a:cubicBezTo>
                  <a:pt x="4668523" y="-25774"/>
                  <a:pt x="4849971" y="24928"/>
                  <a:pt x="5101188" y="0"/>
                </a:cubicBezTo>
                <a:cubicBezTo>
                  <a:pt x="5352405" y="-24928"/>
                  <a:pt x="5468603" y="42427"/>
                  <a:pt x="5756070" y="0"/>
                </a:cubicBezTo>
                <a:cubicBezTo>
                  <a:pt x="6043537" y="-42427"/>
                  <a:pt x="5970219" y="22245"/>
                  <a:pt x="6089256" y="0"/>
                </a:cubicBezTo>
                <a:cubicBezTo>
                  <a:pt x="6208293" y="-22245"/>
                  <a:pt x="6554538" y="69028"/>
                  <a:pt x="6744138" y="0"/>
                </a:cubicBezTo>
                <a:cubicBezTo>
                  <a:pt x="6933738" y="-69028"/>
                  <a:pt x="7128264" y="56807"/>
                  <a:pt x="7238172" y="0"/>
                </a:cubicBezTo>
                <a:cubicBezTo>
                  <a:pt x="7348080" y="-56807"/>
                  <a:pt x="7787460" y="28978"/>
                  <a:pt x="8042413" y="0"/>
                </a:cubicBezTo>
                <a:cubicBezTo>
                  <a:pt x="8089762" y="271167"/>
                  <a:pt x="7985486" y="396324"/>
                  <a:pt x="8042413" y="584775"/>
                </a:cubicBezTo>
                <a:cubicBezTo>
                  <a:pt x="8099340" y="773226"/>
                  <a:pt x="8039977" y="858174"/>
                  <a:pt x="8042413" y="1116921"/>
                </a:cubicBezTo>
                <a:cubicBezTo>
                  <a:pt x="8044849" y="1375668"/>
                  <a:pt x="8021629" y="1563781"/>
                  <a:pt x="8042413" y="1754326"/>
                </a:cubicBezTo>
                <a:cubicBezTo>
                  <a:pt x="7857569" y="1791997"/>
                  <a:pt x="7716775" y="1714056"/>
                  <a:pt x="7467955" y="1754326"/>
                </a:cubicBezTo>
                <a:cubicBezTo>
                  <a:pt x="7219135" y="1794596"/>
                  <a:pt x="7074093" y="1710896"/>
                  <a:pt x="6973921" y="1754326"/>
                </a:cubicBezTo>
                <a:cubicBezTo>
                  <a:pt x="6873749" y="1797756"/>
                  <a:pt x="6715997" y="1718794"/>
                  <a:pt x="6560311" y="1754326"/>
                </a:cubicBezTo>
                <a:cubicBezTo>
                  <a:pt x="6404625" y="1789858"/>
                  <a:pt x="6085411" y="1751220"/>
                  <a:pt x="5905429" y="1754326"/>
                </a:cubicBezTo>
                <a:cubicBezTo>
                  <a:pt x="5725447" y="1757432"/>
                  <a:pt x="5571835" y="1746464"/>
                  <a:pt x="5330971" y="1754326"/>
                </a:cubicBezTo>
                <a:cubicBezTo>
                  <a:pt x="5090107" y="1762188"/>
                  <a:pt x="5033150" y="1742861"/>
                  <a:pt x="4917361" y="1754326"/>
                </a:cubicBezTo>
                <a:cubicBezTo>
                  <a:pt x="4801572" y="1765791"/>
                  <a:pt x="4713866" y="1741996"/>
                  <a:pt x="4584175" y="1754326"/>
                </a:cubicBezTo>
                <a:cubicBezTo>
                  <a:pt x="4454484" y="1766656"/>
                  <a:pt x="4413943" y="1718165"/>
                  <a:pt x="4250990" y="1754326"/>
                </a:cubicBezTo>
                <a:cubicBezTo>
                  <a:pt x="4088037" y="1790487"/>
                  <a:pt x="3894483" y="1701819"/>
                  <a:pt x="3676532" y="1754326"/>
                </a:cubicBezTo>
                <a:cubicBezTo>
                  <a:pt x="3458581" y="1806833"/>
                  <a:pt x="3261720" y="1681516"/>
                  <a:pt x="2941225" y="1754326"/>
                </a:cubicBezTo>
                <a:cubicBezTo>
                  <a:pt x="2620730" y="1827136"/>
                  <a:pt x="2721773" y="1723947"/>
                  <a:pt x="2608040" y="1754326"/>
                </a:cubicBezTo>
                <a:cubicBezTo>
                  <a:pt x="2494308" y="1784705"/>
                  <a:pt x="2319045" y="1711514"/>
                  <a:pt x="2194430" y="1754326"/>
                </a:cubicBezTo>
                <a:cubicBezTo>
                  <a:pt x="2069815" y="1797138"/>
                  <a:pt x="1829676" y="1739322"/>
                  <a:pt x="1619972" y="1754326"/>
                </a:cubicBezTo>
                <a:cubicBezTo>
                  <a:pt x="1410268" y="1769330"/>
                  <a:pt x="1314446" y="1722105"/>
                  <a:pt x="1125938" y="1754326"/>
                </a:cubicBezTo>
                <a:cubicBezTo>
                  <a:pt x="937430" y="1786547"/>
                  <a:pt x="474148" y="1630629"/>
                  <a:pt x="0" y="1754326"/>
                </a:cubicBezTo>
                <a:cubicBezTo>
                  <a:pt x="-27839" y="1499056"/>
                  <a:pt x="58625" y="1293564"/>
                  <a:pt x="0" y="1152007"/>
                </a:cubicBezTo>
                <a:cubicBezTo>
                  <a:pt x="-58625" y="1010450"/>
                  <a:pt x="10048" y="828341"/>
                  <a:pt x="0" y="584775"/>
                </a:cubicBezTo>
                <a:cubicBezTo>
                  <a:pt x="-10048" y="341209"/>
                  <a:pt x="10683" y="266545"/>
                  <a:pt x="0" y="0"/>
                </a:cubicBezTo>
                <a:close/>
              </a:path>
            </a:pathLst>
          </a:custGeom>
          <a:solidFill>
            <a:schemeClr val="bg1"/>
          </a:solidFill>
          <a:ln w="28575">
            <a:solidFill>
              <a:srgbClr val="FF82C2"/>
            </a:solidFill>
          </a:ln>
        </p:spPr>
        <p:txBody>
          <a:bodyPr wrap="square" rtlCol="0">
            <a:spAutoFit/>
          </a:bodyPr>
          <a:lstStyle/>
          <a:p>
            <a:pPr algn="l"/>
            <a:r>
              <a:rPr lang="en-GB" altLang="zh-CN" b="1" i="0" u="none" strike="noStrike" dirty="0">
                <a:solidFill>
                  <a:srgbClr val="404040"/>
                </a:solidFill>
                <a:effectLst/>
                <a:latin typeface="Times New Roman" panose="02020603050405020304" charset="0"/>
                <a:cs typeface="Times New Roman" panose="02020603050405020304" charset="0"/>
              </a:rPr>
              <a:t>As </a:t>
            </a:r>
            <a:r>
              <a:rPr lang="zh-CN" altLang="en-US" b="1" i="0" u="none" strike="noStrike" dirty="0">
                <a:solidFill>
                  <a:srgbClr val="404040"/>
                </a:solidFill>
                <a:effectLst/>
                <a:latin typeface="Times New Roman" panose="02020603050405020304" charset="0"/>
                <a:cs typeface="Times New Roman" panose="02020603050405020304" charset="0"/>
              </a:rPr>
              <a:t>作关系代词</a:t>
            </a:r>
            <a:endParaRPr lang="zh-CN" altLang="en-GB" b="1" i="0" u="none" strike="noStrike" dirty="0">
              <a:solidFill>
                <a:srgbClr val="404040"/>
              </a:solidFill>
              <a:effectLst/>
              <a:latin typeface="Times New Roman" panose="02020603050405020304" charset="0"/>
              <a:cs typeface="Times New Roman" panose="02020603050405020304" charset="0"/>
            </a:endParaRPr>
          </a:p>
          <a:p>
            <a:pPr marL="742950" lvl="1" indent="-285750" algn="l">
              <a:buFont typeface="Arial" panose="020B0604020202020204" pitchFamily="34" charset="0"/>
              <a:buChar char="•"/>
            </a:pPr>
            <a:r>
              <a:rPr lang="zh-CN" altLang="en-US" b="0" i="0" u="none" strike="noStrike" dirty="0">
                <a:solidFill>
                  <a:srgbClr val="404040"/>
                </a:solidFill>
                <a:effectLst/>
                <a:latin typeface="Times New Roman" panose="02020603050405020304" charset="0"/>
                <a:cs typeface="Times New Roman" panose="02020603050405020304" charset="0"/>
              </a:rPr>
              <a:t>引导非限制性定语从句（</a:t>
            </a:r>
            <a:r>
              <a:rPr lang="en-GB" altLang="zh-CN" b="1" i="0" u="none" strike="noStrike" dirty="0">
                <a:solidFill>
                  <a:srgbClr val="404040"/>
                </a:solidFill>
                <a:effectLst/>
                <a:latin typeface="Times New Roman" panose="02020603050405020304" charset="0"/>
                <a:cs typeface="Times New Roman" panose="02020603050405020304" charset="0"/>
              </a:rPr>
              <a:t>As is expected by...</a:t>
            </a:r>
            <a:r>
              <a:rPr lang="zh-CN" altLang="en-GB" b="0" i="0" u="none" strike="noStrike" dirty="0">
                <a:solidFill>
                  <a:srgbClr val="404040"/>
                </a:solidFill>
                <a:effectLst/>
                <a:latin typeface="Times New Roman" panose="02020603050405020304" charset="0"/>
                <a:cs typeface="Times New Roman" panose="02020603050405020304" charset="0"/>
              </a:rPr>
              <a:t>），</a:t>
            </a:r>
            <a:r>
              <a:rPr lang="zh-CN" altLang="en-US" b="0" i="0" u="none" strike="noStrike" dirty="0">
                <a:solidFill>
                  <a:srgbClr val="404040"/>
                </a:solidFill>
                <a:effectLst/>
                <a:latin typeface="Times New Roman" panose="02020603050405020304" charset="0"/>
                <a:cs typeface="Times New Roman" panose="02020603050405020304" charset="0"/>
              </a:rPr>
              <a:t>指代整个主句的内容（即</a:t>
            </a:r>
            <a:r>
              <a:rPr lang="en-US" altLang="zh-CN" b="0" i="0" u="none" strike="noStrike" dirty="0">
                <a:solidFill>
                  <a:srgbClr val="404040"/>
                </a:solidFill>
                <a:effectLst/>
                <a:latin typeface="Times New Roman" panose="02020603050405020304" charset="0"/>
                <a:cs typeface="Times New Roman" panose="02020603050405020304" charset="0"/>
              </a:rPr>
              <a:t>"</a:t>
            </a:r>
            <a:r>
              <a:rPr lang="zh-CN" altLang="en-US" b="0" i="0" u="none" strike="noStrike" dirty="0">
                <a:solidFill>
                  <a:srgbClr val="404040"/>
                </a:solidFill>
                <a:effectLst/>
                <a:latin typeface="Times New Roman" panose="02020603050405020304" charset="0"/>
                <a:cs typeface="Times New Roman" panose="02020603050405020304" charset="0"/>
              </a:rPr>
              <a:t>无人机表演将更壮观</a:t>
            </a:r>
            <a:r>
              <a:rPr lang="en-US" altLang="zh-CN" b="0" i="0" u="none" strike="noStrike" dirty="0">
                <a:solidFill>
                  <a:srgbClr val="404040"/>
                </a:solidFill>
                <a:effectLst/>
                <a:latin typeface="Times New Roman" panose="02020603050405020304" charset="0"/>
                <a:cs typeface="Times New Roman" panose="02020603050405020304" charset="0"/>
              </a:rPr>
              <a:t>"</a:t>
            </a:r>
            <a:r>
              <a:rPr lang="zh-CN" altLang="en-US" b="0" i="0" u="none" strike="noStrike" dirty="0">
                <a:solidFill>
                  <a:srgbClr val="404040"/>
                </a:solidFill>
                <a:effectLst/>
                <a:latin typeface="Times New Roman" panose="02020603050405020304" charset="0"/>
                <a:cs typeface="Times New Roman" panose="02020603050405020304" charset="0"/>
              </a:rPr>
              <a:t>这一事实）。</a:t>
            </a:r>
            <a:endParaRPr lang="zh-CN" altLang="en-US" b="0" i="0" u="none" strike="noStrike" dirty="0">
              <a:solidFill>
                <a:srgbClr val="404040"/>
              </a:solidFill>
              <a:effectLst/>
              <a:latin typeface="Times New Roman" panose="02020603050405020304" charset="0"/>
              <a:cs typeface="Times New Roman" panose="02020603050405020304" charset="0"/>
            </a:endParaRPr>
          </a:p>
          <a:p>
            <a:pPr marL="742950" lvl="1" indent="-285750" algn="l">
              <a:buFont typeface="Arial" panose="020B0604020202020204" pitchFamily="34" charset="0"/>
              <a:buChar char="•"/>
            </a:pPr>
            <a:r>
              <a:rPr lang="zh-CN" altLang="en-US" b="0" i="0" u="none" strike="noStrike" dirty="0">
                <a:solidFill>
                  <a:srgbClr val="404040"/>
                </a:solidFill>
                <a:effectLst/>
                <a:latin typeface="Times New Roman" panose="02020603050405020304" charset="0"/>
                <a:cs typeface="Times New Roman" panose="02020603050405020304" charset="0"/>
              </a:rPr>
              <a:t>在从句中充当主语。</a:t>
            </a:r>
            <a:endParaRPr lang="zh-CN" altLang="en-US" b="0" i="0" u="none" strike="noStrike" dirty="0">
              <a:solidFill>
                <a:srgbClr val="404040"/>
              </a:solidFill>
              <a:effectLst/>
              <a:latin typeface="Times New Roman" panose="02020603050405020304" charset="0"/>
              <a:cs typeface="Times New Roman" panose="02020603050405020304" charset="0"/>
            </a:endParaRPr>
          </a:p>
          <a:p>
            <a:pPr marL="742950" lvl="1" indent="-285750" algn="l">
              <a:buFont typeface="Arial" panose="020B0604020202020204" pitchFamily="34" charset="0"/>
              <a:buChar char="•"/>
            </a:pPr>
            <a:r>
              <a:rPr lang="zh-CN" altLang="en-US" b="0" i="0" u="none" strike="noStrike" dirty="0">
                <a:solidFill>
                  <a:srgbClr val="404040"/>
                </a:solidFill>
                <a:effectLst/>
                <a:latin typeface="Times New Roman" panose="02020603050405020304" charset="0"/>
                <a:cs typeface="Times New Roman" panose="02020603050405020304" charset="0"/>
              </a:rPr>
              <a:t>表达主句内容符合某种预期或共识，类似中文的</a:t>
            </a:r>
            <a:r>
              <a:rPr lang="en-US" altLang="zh-CN" b="0" i="0" u="none" strike="noStrike" dirty="0">
                <a:solidFill>
                  <a:srgbClr val="404040"/>
                </a:solidFill>
                <a:effectLst/>
                <a:latin typeface="Times New Roman" panose="02020603050405020304" charset="0"/>
                <a:cs typeface="Times New Roman" panose="02020603050405020304" charset="0"/>
              </a:rPr>
              <a:t>"</a:t>
            </a:r>
            <a:r>
              <a:rPr lang="zh-CN" altLang="en-US" b="0" i="0" u="none" strike="noStrike" dirty="0">
                <a:solidFill>
                  <a:srgbClr val="404040"/>
                </a:solidFill>
                <a:effectLst/>
                <a:latin typeface="Times New Roman" panose="02020603050405020304" charset="0"/>
                <a:cs typeface="Times New Roman" panose="02020603050405020304" charset="0"/>
              </a:rPr>
              <a:t>正如</a:t>
            </a:r>
            <a:r>
              <a:rPr lang="en-US" altLang="zh-CN" b="0" i="0" u="none" strike="noStrike" dirty="0">
                <a:solidFill>
                  <a:srgbClr val="404040"/>
                </a:solidFill>
                <a:effectLst/>
                <a:latin typeface="Times New Roman" panose="02020603050405020304" charset="0"/>
                <a:cs typeface="Times New Roman" panose="02020603050405020304" charset="0"/>
              </a:rPr>
              <a:t>……"</a:t>
            </a:r>
            <a:r>
              <a:rPr lang="zh-CN" altLang="en-US" b="0" i="0" u="none" strike="noStrike" dirty="0">
                <a:solidFill>
                  <a:srgbClr val="404040"/>
                </a:solidFill>
                <a:effectLst/>
                <a:latin typeface="Times New Roman" panose="02020603050405020304" charset="0"/>
                <a:cs typeface="Times New Roman" panose="02020603050405020304" charset="0"/>
              </a:rPr>
              <a:t>。</a:t>
            </a:r>
            <a:endParaRPr lang="zh-CN" altLang="en-US" b="0" i="0" u="none" strike="noStrike" dirty="0">
              <a:solidFill>
                <a:srgbClr val="404040"/>
              </a:solidFill>
              <a:effectLst/>
              <a:latin typeface="Times New Roman" panose="02020603050405020304" charset="0"/>
              <a:cs typeface="Times New Roman" panose="02020603050405020304" charset="0"/>
            </a:endParaRPr>
          </a:p>
          <a:p>
            <a:endParaRPr kumimoji="1" lang="zh-CN" altLang="en-US" dirty="0"/>
          </a:p>
        </p:txBody>
      </p:sp>
      <p:sp>
        <p:nvSpPr>
          <p:cNvPr id="4" name="文本框 3"/>
          <p:cNvSpPr txBox="1"/>
          <p:nvPr/>
        </p:nvSpPr>
        <p:spPr>
          <a:xfrm>
            <a:off x="4929935" y="3015297"/>
            <a:ext cx="5937104" cy="3046988"/>
          </a:xfrm>
          <a:prstGeom prst="rect">
            <a:avLst/>
          </a:prstGeom>
          <a:solidFill>
            <a:srgbClr val="ECE7EF"/>
          </a:solidFill>
        </p:spPr>
        <p:txBody>
          <a:bodyPr wrap="square" rtlCol="0">
            <a:spAutoFit/>
          </a:bodyPr>
          <a:lstStyle/>
          <a:p>
            <a:pPr algn="ctr"/>
            <a:r>
              <a:rPr kumimoji="1" lang="en-US" altLang="zh-CN" sz="2400" b="1" dirty="0">
                <a:highlight>
                  <a:srgbClr val="ECE7EF"/>
                </a:highlight>
                <a:latin typeface="Times New Roman" panose="02020603050405020304" charset="0"/>
                <a:cs typeface="Times New Roman" panose="02020603050405020304" charset="0"/>
              </a:rPr>
              <a:t>Language Bank</a:t>
            </a:r>
            <a:endParaRPr kumimoji="1" lang="en-US" altLang="zh-CN" sz="2400" b="1" dirty="0">
              <a:highlight>
                <a:srgbClr val="ECE7EF"/>
              </a:highlight>
              <a:latin typeface="Times New Roman" panose="02020603050405020304" charset="0"/>
              <a:cs typeface="Times New Roman" panose="02020603050405020304" charset="0"/>
            </a:endParaRPr>
          </a:p>
          <a:p>
            <a:endParaRPr kumimoji="1" lang="en-US" altLang="zh-CN" sz="2400" b="1" dirty="0">
              <a:highlight>
                <a:srgbClr val="ECE7EF"/>
              </a:highlight>
              <a:latin typeface="Times New Roman" panose="02020603050405020304" charset="0"/>
              <a:cs typeface="Times New Roman" panose="02020603050405020304" charset="0"/>
            </a:endParaRPr>
          </a:p>
          <a:p>
            <a:r>
              <a:rPr kumimoji="1" lang="en-US" altLang="zh-CN" sz="2400" dirty="0">
                <a:latin typeface="Times New Roman" panose="02020603050405020304" charset="0"/>
                <a:cs typeface="Times New Roman" panose="02020603050405020304" charset="0"/>
              </a:rPr>
              <a:t>a stunning light show</a:t>
            </a:r>
            <a:r>
              <a:rPr kumimoji="1" lang="zh-CN" altLang="en-US" sz="2400" dirty="0">
                <a:latin typeface="Times New Roman" panose="02020603050405020304" charset="0"/>
                <a:cs typeface="Times New Roman" panose="02020603050405020304" charset="0"/>
              </a:rPr>
              <a:t>   令人震撼的灯光秀</a:t>
            </a:r>
            <a:endParaRPr kumimoji="1" lang="en-US" altLang="zh-CN" sz="2400" dirty="0">
              <a:latin typeface="Times New Roman" panose="02020603050405020304" charset="0"/>
              <a:cs typeface="Times New Roman" panose="02020603050405020304" charset="0"/>
            </a:endParaRPr>
          </a:p>
          <a:p>
            <a:r>
              <a:rPr kumimoji="1" lang="en-US" altLang="zh-CN" sz="2400" dirty="0">
                <a:latin typeface="Times New Roman" panose="02020603050405020304" charset="0"/>
                <a:cs typeface="Times New Roman" panose="02020603050405020304" charset="0"/>
              </a:rPr>
              <a:t>flawless </a:t>
            </a:r>
            <a:r>
              <a:rPr kumimoji="1" lang="zh-CN" altLang="en-US" sz="2400" dirty="0">
                <a:latin typeface="Times New Roman" panose="02020603050405020304" charset="0"/>
                <a:cs typeface="Times New Roman" panose="02020603050405020304" charset="0"/>
              </a:rPr>
              <a:t>  完美无瑕的 </a:t>
            </a:r>
            <a:endParaRPr kumimoji="1" lang="en-US" altLang="zh-CN" sz="2400" dirty="0">
              <a:latin typeface="Times New Roman" panose="02020603050405020304" charset="0"/>
              <a:cs typeface="Times New Roman" panose="02020603050405020304" charset="0"/>
            </a:endParaRPr>
          </a:p>
          <a:p>
            <a:r>
              <a:rPr kumimoji="1" lang="en-US" altLang="zh-CN" sz="2400" dirty="0">
                <a:latin typeface="Times New Roman" panose="02020603050405020304" charset="0"/>
                <a:cs typeface="Times New Roman" panose="02020603050405020304" charset="0"/>
              </a:rPr>
              <a:t>enthusiast</a:t>
            </a:r>
            <a:r>
              <a:rPr kumimoji="1" lang="zh-CN" altLang="en-US" sz="2400" dirty="0">
                <a:latin typeface="Times New Roman" panose="02020603050405020304" charset="0"/>
                <a:cs typeface="Times New Roman" panose="02020603050405020304" charset="0"/>
              </a:rPr>
              <a:t>   爱好者</a:t>
            </a:r>
            <a:endParaRPr kumimoji="1" lang="en-US" altLang="zh-CN" sz="2400" dirty="0">
              <a:latin typeface="Times New Roman" panose="02020603050405020304" charset="0"/>
              <a:cs typeface="Times New Roman" panose="02020603050405020304" charset="0"/>
            </a:endParaRPr>
          </a:p>
          <a:p>
            <a:r>
              <a:rPr kumimoji="1" lang="en-US" altLang="zh-CN" sz="2400" dirty="0">
                <a:latin typeface="Times New Roman" panose="02020603050405020304" charset="0"/>
                <a:cs typeface="Times New Roman" panose="02020603050405020304" charset="0"/>
              </a:rPr>
              <a:t>recruit </a:t>
            </a:r>
            <a:r>
              <a:rPr kumimoji="1" lang="zh-CN" altLang="en-US" sz="2400" dirty="0">
                <a:latin typeface="Times New Roman" panose="02020603050405020304" charset="0"/>
                <a:cs typeface="Times New Roman" panose="02020603050405020304" charset="0"/>
              </a:rPr>
              <a:t>  招募</a:t>
            </a:r>
            <a:endParaRPr kumimoji="1" lang="en-US" altLang="zh-CN" sz="2400" dirty="0">
              <a:latin typeface="Times New Roman" panose="02020603050405020304" charset="0"/>
              <a:cs typeface="Times New Roman" panose="02020603050405020304" charset="0"/>
            </a:endParaRPr>
          </a:p>
          <a:p>
            <a:r>
              <a:rPr kumimoji="1" lang="en-US" altLang="zh-CN" sz="2400" dirty="0">
                <a:latin typeface="Times New Roman" panose="02020603050405020304" charset="0"/>
                <a:cs typeface="Times New Roman" panose="02020603050405020304" charset="0"/>
              </a:rPr>
              <a:t>fuel </a:t>
            </a:r>
            <a:r>
              <a:rPr kumimoji="1" lang="zh-CN" altLang="en-US" sz="2400" dirty="0">
                <a:latin typeface="Times New Roman" panose="02020603050405020304" charset="0"/>
                <a:cs typeface="Times New Roman" panose="02020603050405020304" charset="0"/>
              </a:rPr>
              <a:t>  刺激</a:t>
            </a:r>
            <a:endParaRPr kumimoji="1" lang="en-US" altLang="zh-CN" sz="2400" dirty="0">
              <a:latin typeface="Times New Roman" panose="02020603050405020304" charset="0"/>
              <a:cs typeface="Times New Roman" panose="02020603050405020304" charset="0"/>
            </a:endParaRPr>
          </a:p>
          <a:p>
            <a:endParaRPr kumimoji="1" lang="zh-CN" altLang="en-US" sz="2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dissolv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dissolv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P spid="11" grpId="0" animBg="1"/>
      <p:bldP spid="12" grpId="0" animBg="1"/>
      <p:bldP spid="13" grpId="0" animBg="1"/>
      <p:bldP spid="13" grpId="1" animBg="1"/>
      <p:bldP spid="14" grpId="0" animBg="1"/>
      <p:bldP spid="15" grpId="0" animBg="1"/>
      <p:bldP spid="16" grpId="0" animBg="1"/>
      <p:bldP spid="16" grpId="1"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0990" y="3429000"/>
            <a:ext cx="5473148" cy="1107996"/>
          </a:xfrm>
          <a:prstGeom prst="rect">
            <a:avLst/>
          </a:prstGeom>
          <a:noFill/>
        </p:spPr>
        <p:txBody>
          <a:bodyPr wrap="square" rtlCol="0">
            <a:spAutoFit/>
          </a:bodyPr>
          <a:lstStyle/>
          <a:p>
            <a:r>
              <a:rPr kumimoji="1" lang="en-US" altLang="zh-C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cs typeface="Times New Roman" panose="02020603050405020304" charset="0"/>
              </a:rPr>
              <a:t>Thanks!</a:t>
            </a:r>
            <a:endParaRPr kumimoji="1" lang="zh-CN" alt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n-ea"/>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13186" y="543012"/>
            <a:ext cx="12186521" cy="5863144"/>
          </a:xfrm>
          <a:prstGeom prst="rect">
            <a:avLst/>
          </a:prstGeom>
        </p:spPr>
        <p:txBody>
          <a:bodyPr wrap="square">
            <a:spAutoFit/>
          </a:bodyPr>
          <a:lstStyle/>
          <a:p>
            <a:r>
              <a:rPr lang="zh-CN" altLang="en-US" sz="2500" kern="100" dirty="0">
                <a:solidFill>
                  <a:schemeClr val="bg1"/>
                </a:solidFill>
                <a:effectLst/>
                <a:highlight>
                  <a:srgbClr val="C0C0C0"/>
                </a:highlight>
                <a:latin typeface="Times New Roman" panose="02020603050405020304" charset="0"/>
                <a:ea typeface="楷体" panose="02010609060101010101" charset="-122"/>
                <a:cs typeface="Times New Roman" panose="02020603050405020304" charset="0"/>
              </a:rPr>
              <a:t>听力</a:t>
            </a:r>
            <a:r>
              <a:rPr lang="en-US" altLang="zh-CN" sz="2500" kern="100" dirty="0">
                <a:solidFill>
                  <a:schemeClr val="bg1"/>
                </a:solidFill>
                <a:effectLst/>
                <a:latin typeface="Times New Roman" panose="02020603050405020304" charset="0"/>
                <a:ea typeface="楷体" panose="02010609060101010101" charset="-122"/>
                <a:cs typeface="Times New Roman" panose="02020603050405020304" charset="0"/>
              </a:rPr>
              <a:t>    </a:t>
            </a:r>
            <a:r>
              <a:rPr lang="en-US" altLang="zh-CN" sz="2500" kern="100" dirty="0">
                <a:effectLst/>
                <a:latin typeface="Times New Roman" panose="02020603050405020304" charset="0"/>
                <a:ea typeface="宋体" panose="02010600030101010101" pitchFamily="2" charset="-122"/>
                <a:cs typeface="Times New Roman" panose="02020603050405020304" charset="0"/>
              </a:rPr>
              <a:t>1-5 CABAB		</a:t>
            </a:r>
            <a:endParaRPr lang="en-US" altLang="zh-CN" sz="2500" kern="100" dirty="0">
              <a:effectLst/>
              <a:latin typeface="Times New Roman" panose="02020603050405020304" charset="0"/>
              <a:ea typeface="宋体" panose="02010600030101010101" pitchFamily="2" charset="-122"/>
              <a:cs typeface="Times New Roman" panose="02020603050405020304" charset="0"/>
            </a:endParaRPr>
          </a:p>
          <a:p>
            <a:r>
              <a:rPr lang="en-US" altLang="zh-CN" sz="2500" kern="100" dirty="0">
                <a:effectLst/>
                <a:latin typeface="Times New Roman" panose="02020603050405020304" charset="0"/>
                <a:ea typeface="宋体" panose="02010600030101010101" pitchFamily="2" charset="-122"/>
                <a:cs typeface="Times New Roman" panose="02020603050405020304" charset="0"/>
              </a:rPr>
              <a:t>            6-10 CCBBA		</a:t>
            </a:r>
            <a:endParaRPr lang="en-US" altLang="zh-CN" sz="2500" kern="100" dirty="0">
              <a:effectLst/>
              <a:latin typeface="Times New Roman" panose="02020603050405020304" charset="0"/>
              <a:ea typeface="宋体" panose="02010600030101010101" pitchFamily="2" charset="-122"/>
              <a:cs typeface="Times New Roman" panose="02020603050405020304" charset="0"/>
            </a:endParaRPr>
          </a:p>
          <a:p>
            <a:r>
              <a:rPr lang="en-US" altLang="zh-CN" sz="2500" kern="100" dirty="0">
                <a:effectLst/>
                <a:latin typeface="Times New Roman" panose="02020603050405020304" charset="0"/>
                <a:ea typeface="宋体" panose="02010600030101010101" pitchFamily="2" charset="-122"/>
                <a:cs typeface="Times New Roman" panose="02020603050405020304" charset="0"/>
              </a:rPr>
              <a:t>            11-15 CABBA		</a:t>
            </a:r>
            <a:endParaRPr lang="en-US" altLang="zh-CN" sz="2500" kern="100" dirty="0">
              <a:effectLst/>
              <a:latin typeface="Times New Roman" panose="02020603050405020304" charset="0"/>
              <a:ea typeface="宋体" panose="02010600030101010101" pitchFamily="2" charset="-122"/>
              <a:cs typeface="Times New Roman" panose="02020603050405020304" charset="0"/>
            </a:endParaRPr>
          </a:p>
          <a:p>
            <a:r>
              <a:rPr lang="en-US" altLang="zh-CN" sz="2500" kern="100" dirty="0">
                <a:effectLst/>
                <a:latin typeface="Times New Roman" panose="02020603050405020304" charset="0"/>
                <a:ea typeface="宋体" panose="02010600030101010101" pitchFamily="2" charset="-122"/>
                <a:cs typeface="Times New Roman" panose="02020603050405020304" charset="0"/>
              </a:rPr>
              <a:t>            16-20 ACCAC</a:t>
            </a:r>
            <a:endParaRPr lang="en-US" altLang="zh-CN" sz="2500" dirty="0">
              <a:solidFill>
                <a:schemeClr val="bg1"/>
              </a:solidFill>
              <a:highlight>
                <a:srgbClr val="C0C0C0"/>
              </a:highlight>
              <a:latin typeface="Times New Roman" panose="02020603050405020304" charset="0"/>
              <a:ea typeface="楷体" panose="02010609060101010101" charset="-122"/>
              <a:cs typeface="Times New Roman" panose="02020603050405020304" charset="0"/>
            </a:endParaRPr>
          </a:p>
          <a:p>
            <a:endParaRPr lang="en-US" altLang="zh-CN" sz="2500" dirty="0">
              <a:solidFill>
                <a:schemeClr val="bg1"/>
              </a:solidFill>
              <a:highlight>
                <a:srgbClr val="C0C0C0"/>
              </a:highlight>
              <a:latin typeface="Times New Roman" panose="02020603050405020304" charset="0"/>
              <a:ea typeface="楷体" panose="02010609060101010101" charset="-122"/>
              <a:cs typeface="Times New Roman" panose="02020603050405020304" charset="0"/>
            </a:endParaRPr>
          </a:p>
          <a:p>
            <a:r>
              <a:rPr lang="zh-CN" altLang="en-US" sz="2500" dirty="0">
                <a:solidFill>
                  <a:schemeClr val="bg1"/>
                </a:solidFill>
                <a:highlight>
                  <a:srgbClr val="C0C0C0"/>
                </a:highlight>
                <a:latin typeface="Times New Roman" panose="02020603050405020304" charset="0"/>
                <a:ea typeface="楷体" panose="02010609060101010101" charset="-122"/>
                <a:cs typeface="Times New Roman" panose="02020603050405020304" charset="0"/>
              </a:rPr>
              <a:t>阅读</a:t>
            </a:r>
            <a:r>
              <a:rPr lang="zh-CN" altLang="en-US" sz="2500" dirty="0">
                <a:solidFill>
                  <a:schemeClr val="bg1"/>
                </a:solidFill>
                <a:latin typeface="Times New Roman" panose="02020603050405020304" charset="0"/>
                <a:ea typeface="楷体" panose="02010609060101010101" charset="-122"/>
                <a:cs typeface="Times New Roman" panose="02020603050405020304" charset="0"/>
              </a:rPr>
              <a:t>：</a:t>
            </a:r>
            <a:r>
              <a:rPr lang="en-US" altLang="zh-CN" sz="2500" dirty="0">
                <a:solidFill>
                  <a:schemeClr val="bg1"/>
                </a:solidFill>
                <a:latin typeface="Times New Roman" panose="02020603050405020304" charset="0"/>
                <a:ea typeface="楷体" panose="02010609060101010101" charset="-122"/>
                <a:cs typeface="Times New Roman" panose="02020603050405020304" charset="0"/>
              </a:rPr>
              <a:t>    </a:t>
            </a:r>
            <a:r>
              <a:rPr lang="en-US" altLang="zh-CN" sz="2500" dirty="0">
                <a:solidFill>
                  <a:srgbClr val="FF0000"/>
                </a:solidFill>
                <a:latin typeface="Times New Roman" panose="02020603050405020304" charset="0"/>
                <a:ea typeface="楷体" panose="02010609060101010101" charset="-122"/>
                <a:cs typeface="Times New Roman" panose="02020603050405020304" charset="0"/>
              </a:rPr>
              <a:t>A</a:t>
            </a:r>
            <a:r>
              <a:rPr lang="en-US" altLang="zh-CN" sz="2500" dirty="0">
                <a:latin typeface="Times New Roman" panose="02020603050405020304" charset="0"/>
                <a:ea typeface="楷体" panose="02010609060101010101" charset="-122"/>
                <a:cs typeface="Times New Roman" panose="02020603050405020304" charset="0"/>
              </a:rPr>
              <a:t>:  DCA       </a:t>
            </a:r>
            <a:endParaRPr lang="en-US" altLang="zh-CN" sz="2500" dirty="0">
              <a:latin typeface="Times New Roman" panose="02020603050405020304" charset="0"/>
              <a:ea typeface="楷体" panose="02010609060101010101" charset="-122"/>
              <a:cs typeface="Times New Roman" panose="02020603050405020304" charset="0"/>
            </a:endParaRPr>
          </a:p>
          <a:p>
            <a:r>
              <a:rPr lang="en-US" altLang="zh-CN" sz="2500" dirty="0">
                <a:latin typeface="Times New Roman" panose="02020603050405020304" charset="0"/>
                <a:ea typeface="楷体" panose="02010609060101010101" charset="-122"/>
                <a:cs typeface="Times New Roman" panose="02020603050405020304" charset="0"/>
              </a:rPr>
              <a:t>                </a:t>
            </a:r>
            <a:r>
              <a:rPr lang="en-US" altLang="zh-CN" sz="2500" dirty="0">
                <a:solidFill>
                  <a:srgbClr val="FF0000"/>
                </a:solidFill>
                <a:latin typeface="Times New Roman" panose="02020603050405020304" charset="0"/>
                <a:ea typeface="楷体" panose="02010609060101010101" charset="-122"/>
                <a:cs typeface="Times New Roman" panose="02020603050405020304" charset="0"/>
              </a:rPr>
              <a:t>B</a:t>
            </a:r>
            <a:r>
              <a:rPr lang="en-US" altLang="zh-CN" sz="2500" dirty="0">
                <a:latin typeface="Times New Roman" panose="02020603050405020304" charset="0"/>
                <a:ea typeface="楷体" panose="02010609060101010101" charset="-122"/>
                <a:cs typeface="Times New Roman" panose="02020603050405020304" charset="0"/>
              </a:rPr>
              <a:t>:  CDBB </a:t>
            </a:r>
            <a:endParaRPr lang="en-US" altLang="zh-CN" sz="2500" dirty="0">
              <a:latin typeface="Times New Roman" panose="02020603050405020304" charset="0"/>
              <a:ea typeface="楷体" panose="02010609060101010101" charset="-122"/>
              <a:cs typeface="Times New Roman" panose="02020603050405020304" charset="0"/>
            </a:endParaRPr>
          </a:p>
          <a:p>
            <a:r>
              <a:rPr lang="en-US" altLang="zh-CN" sz="2500" dirty="0">
                <a:latin typeface="Times New Roman" panose="02020603050405020304" charset="0"/>
                <a:ea typeface="楷体" panose="02010609060101010101" charset="-122"/>
                <a:cs typeface="Times New Roman" panose="02020603050405020304" charset="0"/>
              </a:rPr>
              <a:t>                </a:t>
            </a:r>
            <a:r>
              <a:rPr lang="en-US" altLang="zh-CN" sz="2500" dirty="0">
                <a:solidFill>
                  <a:srgbClr val="FF0000"/>
                </a:solidFill>
                <a:latin typeface="Times New Roman" panose="02020603050405020304" charset="0"/>
                <a:ea typeface="楷体" panose="02010609060101010101" charset="-122"/>
                <a:cs typeface="Times New Roman" panose="02020603050405020304" charset="0"/>
              </a:rPr>
              <a:t>C</a:t>
            </a:r>
            <a:r>
              <a:rPr lang="en-US" altLang="zh-CN" sz="2500" dirty="0">
                <a:latin typeface="Times New Roman" panose="02020603050405020304" charset="0"/>
                <a:ea typeface="楷体" panose="02010609060101010101" charset="-122"/>
                <a:cs typeface="Times New Roman" panose="02020603050405020304" charset="0"/>
              </a:rPr>
              <a:t>:  BAAD      </a:t>
            </a:r>
            <a:endParaRPr lang="en-US" altLang="zh-CN" sz="2500" dirty="0">
              <a:latin typeface="Times New Roman" panose="02020603050405020304" charset="0"/>
              <a:ea typeface="楷体" panose="02010609060101010101" charset="-122"/>
              <a:cs typeface="Times New Roman" panose="02020603050405020304" charset="0"/>
            </a:endParaRPr>
          </a:p>
          <a:p>
            <a:r>
              <a:rPr lang="en-US" altLang="zh-CN" sz="2500" dirty="0">
                <a:latin typeface="Times New Roman" panose="02020603050405020304" charset="0"/>
                <a:ea typeface="楷体" panose="02010609060101010101" charset="-122"/>
                <a:cs typeface="Times New Roman" panose="02020603050405020304" charset="0"/>
              </a:rPr>
              <a:t>                </a:t>
            </a:r>
            <a:r>
              <a:rPr lang="en-US" altLang="zh-CN" sz="2500" dirty="0">
                <a:solidFill>
                  <a:srgbClr val="FF0000"/>
                </a:solidFill>
                <a:latin typeface="Times New Roman" panose="02020603050405020304" charset="0"/>
                <a:ea typeface="楷体" panose="02010609060101010101" charset="-122"/>
                <a:cs typeface="Times New Roman" panose="02020603050405020304" charset="0"/>
              </a:rPr>
              <a:t>D</a:t>
            </a:r>
            <a:r>
              <a:rPr lang="en-US" altLang="zh-CN" sz="2500" dirty="0">
                <a:latin typeface="Times New Roman" panose="02020603050405020304" charset="0"/>
                <a:ea typeface="楷体" panose="02010609060101010101" charset="-122"/>
                <a:cs typeface="Times New Roman" panose="02020603050405020304" charset="0"/>
              </a:rPr>
              <a:t>:  DABC  </a:t>
            </a:r>
            <a:endParaRPr lang="en-US" altLang="zh-CN" sz="2500" dirty="0">
              <a:latin typeface="Times New Roman" panose="02020603050405020304" charset="0"/>
              <a:ea typeface="楷体" panose="02010609060101010101" charset="-122"/>
              <a:cs typeface="Times New Roman" panose="02020603050405020304" charset="0"/>
            </a:endParaRPr>
          </a:p>
          <a:p>
            <a:endParaRPr lang="zh-CN" altLang="en-US" sz="2500" dirty="0">
              <a:solidFill>
                <a:schemeClr val="bg1"/>
              </a:solidFill>
              <a:highlight>
                <a:srgbClr val="0000FF"/>
              </a:highlight>
              <a:latin typeface="Times New Roman" panose="02020603050405020304" charset="0"/>
              <a:ea typeface="楷体" panose="02010609060101010101" charset="-122"/>
              <a:cs typeface="Times New Roman" panose="02020603050405020304" charset="0"/>
            </a:endParaRPr>
          </a:p>
          <a:p>
            <a:r>
              <a:rPr lang="zh-CN" altLang="en-US" sz="2500" dirty="0">
                <a:solidFill>
                  <a:schemeClr val="bg1"/>
                </a:solidFill>
                <a:highlight>
                  <a:srgbClr val="C0C0C0"/>
                </a:highlight>
                <a:latin typeface="Times New Roman" panose="02020603050405020304" charset="0"/>
                <a:ea typeface="楷体" panose="02010609060101010101" charset="-122"/>
                <a:cs typeface="Times New Roman" panose="02020603050405020304" charset="0"/>
              </a:rPr>
              <a:t>七选五</a:t>
            </a:r>
            <a:r>
              <a:rPr lang="zh-CN" altLang="en-US" sz="2500" dirty="0">
                <a:solidFill>
                  <a:schemeClr val="bg1"/>
                </a:solidFill>
                <a:latin typeface="Times New Roman" panose="02020603050405020304" charset="0"/>
                <a:ea typeface="楷体" panose="02010609060101010101" charset="-122"/>
                <a:cs typeface="Times New Roman" panose="02020603050405020304" charset="0"/>
              </a:rPr>
              <a:t>：</a:t>
            </a:r>
            <a:r>
              <a:rPr lang="en-US" altLang="zh-CN" sz="2500" dirty="0">
                <a:latin typeface="Times New Roman" panose="02020603050405020304" charset="0"/>
                <a:ea typeface="楷体" panose="02010609060101010101" charset="-122"/>
                <a:cs typeface="Times New Roman" panose="02020603050405020304" charset="0"/>
              </a:rPr>
              <a:t>DBEAF</a:t>
            </a:r>
            <a:endParaRPr lang="en-US" altLang="zh-CN" sz="2500" dirty="0">
              <a:latin typeface="Times New Roman" panose="02020603050405020304" charset="0"/>
              <a:ea typeface="楷体" panose="02010609060101010101" charset="-122"/>
              <a:cs typeface="Times New Roman" panose="02020603050405020304" charset="0"/>
            </a:endParaRPr>
          </a:p>
          <a:p>
            <a:endParaRPr lang="zh-CN" altLang="en-US" sz="2500" dirty="0">
              <a:solidFill>
                <a:schemeClr val="bg1"/>
              </a:solidFill>
              <a:highlight>
                <a:srgbClr val="0000FF"/>
              </a:highlight>
              <a:latin typeface="Times New Roman" panose="02020603050405020304" charset="0"/>
              <a:ea typeface="楷体" panose="02010609060101010101" charset="-122"/>
              <a:cs typeface="Times New Roman" panose="02020603050405020304" charset="0"/>
            </a:endParaRPr>
          </a:p>
          <a:p>
            <a:r>
              <a:rPr lang="zh-CN" altLang="en-US" sz="2500" dirty="0">
                <a:solidFill>
                  <a:schemeClr val="bg1"/>
                </a:solidFill>
                <a:highlight>
                  <a:srgbClr val="C0C0C0"/>
                </a:highlight>
                <a:latin typeface="Times New Roman" panose="02020603050405020304" charset="0"/>
                <a:ea typeface="楷体" panose="02010609060101010101" charset="-122"/>
                <a:cs typeface="Times New Roman" panose="02020603050405020304" charset="0"/>
              </a:rPr>
              <a:t>完型</a:t>
            </a:r>
            <a:r>
              <a:rPr lang="zh-CN" altLang="en-US" sz="2500" dirty="0">
                <a:solidFill>
                  <a:schemeClr val="bg1"/>
                </a:solidFill>
                <a:latin typeface="Times New Roman" panose="02020603050405020304" charset="0"/>
                <a:ea typeface="楷体" panose="02010609060101010101" charset="-122"/>
                <a:cs typeface="Times New Roman" panose="02020603050405020304" charset="0"/>
              </a:rPr>
              <a:t>：</a:t>
            </a:r>
            <a:r>
              <a:rPr lang="en-US" altLang="zh-CN" sz="2500" dirty="0">
                <a:latin typeface="Times New Roman" panose="02020603050405020304" charset="0"/>
                <a:ea typeface="楷体" panose="02010609060101010101" charset="-122"/>
                <a:cs typeface="Times New Roman" panose="02020603050405020304" charset="0"/>
              </a:rPr>
              <a:t> 4</a:t>
            </a:r>
            <a:r>
              <a:rPr lang="en-US" altLang="zh-CN" sz="2500" kern="100" dirty="0">
                <a:effectLst/>
                <a:latin typeface="Times New Roman" panose="02020603050405020304" charset="0"/>
                <a:ea typeface="宋体" panose="02010600030101010101" pitchFamily="2" charset="-122"/>
              </a:rPr>
              <a:t>1-45 BCDBC	</a:t>
            </a:r>
            <a:endParaRPr lang="en-US" altLang="zh-CN" sz="2500" kern="100" dirty="0">
              <a:effectLst/>
              <a:latin typeface="Times New Roman" panose="02020603050405020304" charset="0"/>
              <a:ea typeface="宋体" panose="02010600030101010101" pitchFamily="2" charset="-122"/>
            </a:endParaRPr>
          </a:p>
          <a:p>
            <a:r>
              <a:rPr lang="en-US" altLang="zh-CN" sz="2500" kern="100" dirty="0">
                <a:effectLst/>
                <a:latin typeface="Times New Roman" panose="02020603050405020304" charset="0"/>
                <a:ea typeface="宋体" panose="02010600030101010101" pitchFamily="2" charset="-122"/>
              </a:rPr>
              <a:t>             46-50 DAACB	</a:t>
            </a:r>
            <a:endParaRPr lang="en-US" altLang="zh-CN" sz="2500" kern="100" dirty="0">
              <a:effectLst/>
              <a:latin typeface="Times New Roman" panose="02020603050405020304" charset="0"/>
              <a:ea typeface="宋体" panose="02010600030101010101" pitchFamily="2" charset="-122"/>
            </a:endParaRPr>
          </a:p>
          <a:p>
            <a:r>
              <a:rPr lang="en-US" altLang="zh-CN" sz="2500" kern="100" dirty="0">
                <a:effectLst/>
                <a:latin typeface="Times New Roman" panose="02020603050405020304" charset="0"/>
                <a:ea typeface="宋体" panose="02010600030101010101" pitchFamily="2" charset="-122"/>
              </a:rPr>
              <a:t>             51-55 ACDBD</a:t>
            </a:r>
            <a:endParaRPr lang="en-US" altLang="zh-CN" sz="2500" dirty="0">
              <a:latin typeface="Times New Roman" panose="02020603050405020304" charset="0"/>
              <a:ea typeface="楷体" panose="02010609060101010101" charset="-122"/>
              <a:cs typeface="Times New Roman" panose="02020603050405020304" charset="0"/>
            </a:endParaRPr>
          </a:p>
        </p:txBody>
      </p:sp>
      <p:sp>
        <p:nvSpPr>
          <p:cNvPr id="100" name="文本框 99"/>
          <p:cNvSpPr txBox="1"/>
          <p:nvPr>
            <p:custDataLst>
              <p:tags r:id="rId2"/>
            </p:custDataLst>
          </p:nvPr>
        </p:nvSpPr>
        <p:spPr>
          <a:xfrm>
            <a:off x="6330938" y="543012"/>
            <a:ext cx="5080000" cy="5509200"/>
          </a:xfrm>
          <a:prstGeom prst="rect">
            <a:avLst/>
          </a:prstGeom>
          <a:noFill/>
          <a:ln w="9525">
            <a:noFill/>
          </a:ln>
        </p:spPr>
        <p:txBody>
          <a:bodyPr>
            <a:spAutoFit/>
          </a:bodyPr>
          <a:lstStyle/>
          <a:p>
            <a:pPr indent="0"/>
            <a:r>
              <a:rPr lang="en-US" sz="3200" b="0" dirty="0">
                <a:latin typeface="Times New Roman" panose="02020603050405020304" charset="0"/>
                <a:ea typeface="楷体" panose="02010609060101010101" charset="-122"/>
                <a:cs typeface="Times New Roman" panose="02020603050405020304" charset="0"/>
              </a:rPr>
              <a:t> </a:t>
            </a:r>
            <a:r>
              <a:rPr lang="zh-CN" sz="3200" b="0" dirty="0">
                <a:solidFill>
                  <a:schemeClr val="bg1"/>
                </a:solidFill>
                <a:highlight>
                  <a:srgbClr val="C0C0C0"/>
                </a:highlight>
                <a:latin typeface="Times New Roman" panose="02020603050405020304" charset="0"/>
                <a:ea typeface="楷体" panose="02010609060101010101" charset="-122"/>
                <a:cs typeface="Times New Roman" panose="02020603050405020304" charset="0"/>
              </a:rPr>
              <a:t>语法</a:t>
            </a:r>
            <a:r>
              <a:rPr lang="en-US" sz="3200" b="0" dirty="0">
                <a:solidFill>
                  <a:schemeClr val="bg1"/>
                </a:solidFill>
                <a:highlight>
                  <a:srgbClr val="0000FF"/>
                </a:highlight>
                <a:latin typeface="Times New Roman" panose="02020603050405020304" charset="0"/>
                <a:ea typeface="楷体" panose="02010609060101010101" charset="-122"/>
                <a:cs typeface="Times New Roman" panose="02020603050405020304" charset="0"/>
              </a:rPr>
              <a:t>    </a:t>
            </a:r>
            <a:r>
              <a:rPr lang="en-US" sz="3200" b="0" dirty="0">
                <a:latin typeface="Times New Roman" panose="02020603050405020304" charset="0"/>
                <a:ea typeface="楷体" panose="02010609060101010101" charset="-122"/>
                <a:cs typeface="Times New Roman" panose="02020603050405020304" charset="0"/>
              </a:rPr>
              <a:t>  </a:t>
            </a:r>
            <a:endParaRPr lang="en-US" sz="3200" b="0" dirty="0">
              <a:latin typeface="Times New Roman" panose="02020603050405020304" charset="0"/>
              <a:ea typeface="楷体" panose="02010609060101010101" charset="-122"/>
              <a:cs typeface="Times New Roman" panose="02020603050405020304" charset="0"/>
            </a:endParaRPr>
          </a:p>
          <a:p>
            <a:pPr marL="342900" lvl="0" indent="-342900" algn="just" fontAlgn="ctr">
              <a:buFont typeface="+mj-lt"/>
              <a:buAutoNum type="arabicPeriod" startAt="56"/>
            </a:pP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 featured</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marL="342900" lvl="0" indent="-342900" algn="just" fontAlgn="ctr">
              <a:buFont typeface="+mj-lt"/>
              <a:buAutoNum type="arabicPeriod" startAt="56"/>
            </a:pP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 whose</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marL="342900" lvl="0" indent="-342900" algn="just" fontAlgn="ctr">
              <a:buFont typeface="+mj-lt"/>
              <a:buAutoNum type="arabicPeriod" startAt="56"/>
            </a:pP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 have become</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marL="342900" lvl="0" indent="-342900" algn="just" fontAlgn="ctr">
              <a:buFont typeface="+mj-lt"/>
              <a:buAutoNum type="arabicPeriod" startAt="56"/>
            </a:pP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 </a:t>
            </a:r>
            <a:r>
              <a:rPr lang="en-US" altLang="zh-CN" sz="3200" kern="100" dirty="0">
                <a:solidFill>
                  <a:srgbClr val="000000"/>
                </a:solidFill>
                <a:latin typeface="Times New Roman" panose="02020603050405020304" charset="0"/>
                <a:ea typeface="Times New Roman" panose="02020603050405020304" charset="0"/>
                <a:cs typeface="Times New Roman" panose="02020603050405020304" charset="0"/>
              </a:rPr>
              <a:t>safer</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marL="342900" lvl="0" indent="-342900" algn="just" fontAlgn="ctr">
              <a:buFont typeface="+mj-lt"/>
              <a:buAutoNum type="arabicPeriod" startAt="56"/>
            </a:pP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 to take</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a:p>
            <a:pPr algn="just" fontAlgn="ct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61. </a:t>
            </a: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flying</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algn="just" fontAlgn="ct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62. </a:t>
            </a: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on</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algn="just" fontAlgn="ct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63. </a:t>
            </a: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the</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algn="just" fontAlgn="ct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64. </a:t>
            </a: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As</a:t>
            </a: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    	</a:t>
            </a:r>
            <a:endPar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pPr algn="just" fontAlgn="ctr"/>
            <a:r>
              <a:rPr lang="en-US" altLang="zh-CN" sz="3200" kern="100" dirty="0">
                <a:solidFill>
                  <a:srgbClr val="000000"/>
                </a:solidFill>
                <a:effectLst/>
                <a:latin typeface="Times New Roman" panose="02020603050405020304" charset="0"/>
                <a:ea typeface="宋体" panose="02010600030101010101" pitchFamily="2" charset="-122"/>
                <a:cs typeface="Times New Roman" panose="02020603050405020304" charset="0"/>
              </a:rPr>
              <a:t>65. </a:t>
            </a:r>
            <a:r>
              <a:rPr lang="en-US" altLang="zh-CN" sz="3200" kern="100" dirty="0">
                <a:solidFill>
                  <a:srgbClr val="000000"/>
                </a:solidFill>
                <a:effectLst/>
                <a:latin typeface="Times New Roman" panose="02020603050405020304" charset="0"/>
                <a:ea typeface="Times New Roman" panose="02020603050405020304" charset="0"/>
                <a:cs typeface="Times New Roman" panose="02020603050405020304" charset="0"/>
              </a:rPr>
              <a:t>influential</a:t>
            </a:r>
            <a:endParaRPr lang="zh-CN" altLang="zh-CN" sz="3200" kern="100" dirty="0">
              <a:effectLst/>
              <a:latin typeface="Calibri" panose="020F0502020204030204" pitchFamily="34" charset="0"/>
              <a:ea typeface="宋体" panose="02010600030101010101" pitchFamily="2" charset="-122"/>
              <a:cs typeface="Times New Roman" panose="02020603050405020304" charset="0"/>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67"/>
          <p:cNvSpPr txBox="1"/>
          <p:nvPr/>
        </p:nvSpPr>
        <p:spPr>
          <a:xfrm>
            <a:off x="0" y="125095"/>
            <a:ext cx="12115800" cy="6732905"/>
          </a:xfrm>
          <a:prstGeom prst="rect">
            <a:avLst/>
          </a:prstGeom>
        </p:spPr>
        <p:txBody>
          <a:bodyPr wrap="square">
            <a:noAutofit/>
          </a:bodyPr>
          <a:lstStyle/>
          <a:p>
            <a:pPr indent="0" algn="l" defTabSz="266700" fontAlgn="auto">
              <a:lnSpc>
                <a:spcPct val="100000"/>
              </a:lnSpc>
              <a:spcBef>
                <a:spcPct val="0"/>
              </a:spcBef>
              <a:spcAft>
                <a:spcPct val="0"/>
              </a:spcAft>
            </a:pPr>
            <a:r>
              <a:rPr lang="en-US" altLang="zh-CN" b="1" dirty="0">
                <a:highlight>
                  <a:srgbClr val="DCE9FA"/>
                </a:highlight>
                <a:latin typeface="黑体" panose="02010609060101010101" pitchFamily="49" charset="-122"/>
                <a:ea typeface="黑体" panose="02010609060101010101" pitchFamily="49" charset="-122"/>
                <a:cs typeface="Times New Roman" panose="02020603050405020304" charset="0"/>
              </a:rPr>
              <a:t>A</a:t>
            </a:r>
            <a:r>
              <a:rPr lang="zh-CN" altLang="en-US" b="1" dirty="0">
                <a:highlight>
                  <a:srgbClr val="DCE9FA"/>
                </a:highlight>
                <a:latin typeface="黑体" panose="02010609060101010101" pitchFamily="49" charset="-122"/>
                <a:ea typeface="黑体" panose="02010609060101010101" pitchFamily="49" charset="-122"/>
                <a:cs typeface="Times New Roman" panose="02020603050405020304" charset="0"/>
              </a:rPr>
              <a:t>篇</a:t>
            </a:r>
            <a:r>
              <a:rPr lang="zh-CN" altLang="en-US" b="1" i="0" u="none" strike="noStrike" dirty="0">
                <a:solidFill>
                  <a:srgbClr val="404040"/>
                </a:solidFill>
                <a:effectLst/>
                <a:highlight>
                  <a:srgbClr val="DCE9FA"/>
                </a:highlight>
                <a:latin typeface="黑体" panose="02010609060101010101" pitchFamily="49" charset="-122"/>
                <a:ea typeface="黑体" panose="02010609060101010101" pitchFamily="49" charset="-122"/>
                <a:cs typeface="Times New Roman" panose="02020603050405020304" charset="0"/>
              </a:rPr>
              <a:t>主旨</a:t>
            </a:r>
            <a:r>
              <a:rPr lang="zh-CN" altLang="en-US" b="0" i="0" u="none" strike="noStrike" dirty="0">
                <a:solidFill>
                  <a:srgbClr val="404040"/>
                </a:solidFill>
                <a:effectLst/>
                <a:highlight>
                  <a:srgbClr val="DCE9FA"/>
                </a:highlight>
                <a:latin typeface="Inter"/>
              </a:rPr>
              <a:t>：</a:t>
            </a:r>
            <a:r>
              <a:rPr lang="zh-CN" altLang="zh-CN" sz="1800" kern="0" dirty="0">
                <a:effectLst/>
                <a:highlight>
                  <a:srgbClr val="DCE9FA"/>
                </a:highlight>
                <a:latin typeface="Times New Roman" panose="02020603050405020304" charset="0"/>
                <a:ea typeface="宋体" panose="02010600030101010101" pitchFamily="2" charset="-122"/>
                <a:cs typeface="Times New Roman" panose="02020603050405020304" charset="0"/>
              </a:rPr>
              <a:t>介绍</a:t>
            </a:r>
            <a:r>
              <a:rPr lang="en-US" altLang="zh-CN" sz="1800" kern="0" dirty="0">
                <a:effectLst/>
                <a:highlight>
                  <a:srgbClr val="DCE9FA"/>
                </a:highlight>
                <a:latin typeface="Times New Roman" panose="02020603050405020304" charset="0"/>
                <a:ea typeface="宋体" panose="02010600030101010101" pitchFamily="2" charset="-122"/>
              </a:rPr>
              <a:t>Mount Seymour Provincial Park</a:t>
            </a:r>
            <a:r>
              <a:rPr lang="zh-CN" altLang="zh-CN" sz="1800" kern="0" dirty="0">
                <a:effectLst/>
                <a:highlight>
                  <a:srgbClr val="DCE9FA"/>
                </a:highlight>
                <a:latin typeface="Times New Roman" panose="02020603050405020304" charset="0"/>
                <a:ea typeface="宋体" panose="02010600030101010101" pitchFamily="2" charset="-122"/>
                <a:cs typeface="Times New Roman" panose="02020603050405020304" charset="0"/>
              </a:rPr>
              <a:t>的自然景观、活动项目及游客需遵守的规则，强调生态保护与安全意识。</a:t>
            </a:r>
            <a:br>
              <a:rPr lang="en-US" altLang="zh-CN" sz="1800" kern="0" dirty="0">
                <a:effectLst/>
                <a:highlight>
                  <a:srgbClr val="DCE9FA"/>
                </a:highlight>
                <a:latin typeface="Times New Roman" panose="02020603050405020304" charset="0"/>
                <a:ea typeface="宋体" panose="02010600030101010101" pitchFamily="2" charset="-122"/>
              </a:rPr>
            </a:br>
            <a:r>
              <a:rPr lang="en-US" altLang="zh-CN" sz="1800" kern="0" dirty="0">
                <a:effectLst/>
                <a:latin typeface="Times New Roman" panose="02020603050405020304" charset="0"/>
                <a:ea typeface="宋体" panose="02010600030101010101" pitchFamily="2" charset="-122"/>
              </a:rPr>
              <a:t>      </a:t>
            </a:r>
            <a:r>
              <a:rPr lang="en-US" altLang="zh-CN" sz="1800" dirty="0">
                <a:effectLst/>
                <a:latin typeface="Times New Roman" panose="02020603050405020304" charset="0"/>
                <a:ea typeface="宋体" panose="02010600030101010101" pitchFamily="2" charset="-122"/>
                <a:cs typeface="宋体" panose="02010600030101010101" pitchFamily="2" charset="-122"/>
              </a:rPr>
              <a:t>Mount Seymour Provincial Park features 3,508 hectares and offers viewpoints overlooking Burrard Inlet, the city of Vancouver. The park has an extensive trail network, and many of the trails lead to notable park features and spectacular lookouts. Here are things to do and see while you are visiting.</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b="1" dirty="0">
                <a:effectLst/>
                <a:latin typeface="Times New Roman" panose="02020603050405020304" charset="0"/>
                <a:ea typeface="宋体" panose="02010600030101010101" pitchFamily="2" charset="-122"/>
                <a:cs typeface="宋体" panose="02010600030101010101" pitchFamily="2" charset="-122"/>
              </a:rPr>
              <a:t>Hiking</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Mt Seymour has 14 hiking trails of varying difficulty and length, offering </a:t>
            </a:r>
            <a:r>
              <a:rPr lang="en-US" altLang="zh-CN" sz="1800" dirty="0">
                <a:effectLst/>
                <a:highlight>
                  <a:srgbClr val="C0C0C0"/>
                </a:highlight>
                <a:latin typeface="Times New Roman" panose="02020603050405020304" charset="0"/>
                <a:ea typeface="宋体" panose="02010600030101010101" pitchFamily="2" charset="-122"/>
                <a:cs typeface="宋体" panose="02010600030101010101" pitchFamily="2" charset="-122"/>
              </a:rPr>
              <a:t>excellent wildlife viewing opportunities.</a:t>
            </a:r>
            <a:r>
              <a:rPr lang="en-US" altLang="zh-CN" sz="1800" dirty="0">
                <a:effectLst/>
                <a:latin typeface="Times New Roman" panose="02020603050405020304" charset="0"/>
                <a:ea typeface="宋体" panose="02010600030101010101" pitchFamily="2" charset="-122"/>
                <a:cs typeface="宋体" panose="02010600030101010101" pitchFamily="2" charset="-122"/>
              </a:rPr>
              <a:t> Obey posted signs and stay on designated marked trails to decrease erosion and trail deterioration, so walking around freely is not allowed. Boardwalks may be slippery.</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b="1" dirty="0">
                <a:effectLst/>
                <a:latin typeface="Times New Roman" panose="02020603050405020304" charset="0"/>
                <a:ea typeface="宋体" panose="02010600030101010101" pitchFamily="2" charset="-122"/>
                <a:cs typeface="宋体" panose="02010600030101010101" pitchFamily="2" charset="-122"/>
              </a:rPr>
              <a:t>Mountain Biking</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Mountain biking is permitted only on designated trails within the park boundary. Trail maps are available online and on kiosks (</a:t>
            </a:r>
            <a:r>
              <a:rPr lang="zh-CN" altLang="zh-CN" sz="1800" dirty="0">
                <a:effectLst/>
                <a:latin typeface="Times New Roman" panose="02020603050405020304" charset="0"/>
                <a:ea typeface="宋体" panose="02010600030101010101" pitchFamily="2" charset="-122"/>
                <a:cs typeface="Times New Roman" panose="02020603050405020304" charset="0"/>
              </a:rPr>
              <a:t>亭子</a:t>
            </a:r>
            <a:r>
              <a:rPr lang="en-US" altLang="zh-CN" sz="1800" dirty="0">
                <a:effectLst/>
                <a:latin typeface="Times New Roman" panose="02020603050405020304" charset="0"/>
                <a:ea typeface="宋体" panose="02010600030101010101" pitchFamily="2" charset="-122"/>
                <a:cs typeface="宋体" panose="02010600030101010101" pitchFamily="2" charset="-122"/>
              </a:rPr>
              <a:t>) at each day-use area. Riders can enjoy the </a:t>
            </a:r>
            <a:r>
              <a:rPr lang="en-US" altLang="zh-CN" sz="1800" dirty="0">
                <a:effectLst/>
                <a:highlight>
                  <a:srgbClr val="C0C0C0"/>
                </a:highlight>
                <a:latin typeface="Times New Roman" panose="02020603050405020304" charset="0"/>
                <a:ea typeface="宋体" panose="02010600030101010101" pitchFamily="2" charset="-122"/>
                <a:cs typeface="宋体" panose="02010600030101010101" pitchFamily="2" charset="-122"/>
              </a:rPr>
              <a:t>natural scenery </a:t>
            </a:r>
            <a:r>
              <a:rPr lang="en-US" altLang="zh-CN" sz="1800" dirty="0">
                <a:effectLst/>
                <a:latin typeface="Times New Roman" panose="02020603050405020304" charset="0"/>
                <a:ea typeface="宋体" panose="02010600030101010101" pitchFamily="2" charset="-122"/>
                <a:cs typeface="宋体" panose="02010600030101010101" pitchFamily="2" charset="-122"/>
              </a:rPr>
              <a:t>along the trail, and it is the responsibility of the riders to know whether the trail they are riding is legal.</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b="1" dirty="0">
                <a:effectLst/>
                <a:latin typeface="Times New Roman" panose="02020603050405020304" charset="0"/>
                <a:ea typeface="宋体" panose="02010600030101010101" pitchFamily="2" charset="-122"/>
                <a:cs typeface="宋体" panose="02010600030101010101" pitchFamily="2" charset="-122"/>
              </a:rPr>
              <a:t>Fishing</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err="1">
                <a:effectLst/>
                <a:latin typeface="Times New Roman" panose="02020603050405020304" charset="0"/>
                <a:ea typeface="宋体" panose="02010600030101010101" pitchFamily="2" charset="-122"/>
                <a:cs typeface="宋体" panose="02010600030101010101" pitchFamily="2" charset="-122"/>
              </a:rPr>
              <a:t>Elasy</a:t>
            </a:r>
            <a:r>
              <a:rPr lang="en-US" altLang="zh-CN" sz="1800" dirty="0">
                <a:effectLst/>
                <a:latin typeface="Times New Roman" panose="02020603050405020304" charset="0"/>
                <a:ea typeface="宋体" panose="02010600030101010101" pitchFamily="2" charset="-122"/>
                <a:cs typeface="宋体" panose="02010600030101010101" pitchFamily="2" charset="-122"/>
              </a:rPr>
              <a:t> Lake, accessed by trail only, can be fished but is not stocked. Sitting by the lake, </a:t>
            </a:r>
            <a:r>
              <a:rPr lang="en-US" altLang="zh-CN" sz="1800" dirty="0">
                <a:effectLst/>
                <a:highlight>
                  <a:srgbClr val="C0C0C0"/>
                </a:highlight>
                <a:latin typeface="Times New Roman" panose="02020603050405020304" charset="0"/>
                <a:ea typeface="宋体" panose="02010600030101010101" pitchFamily="2" charset="-122"/>
                <a:cs typeface="宋体" panose="02010600030101010101" pitchFamily="2" charset="-122"/>
              </a:rPr>
              <a:t>the beautiful scenery </a:t>
            </a:r>
            <a:r>
              <a:rPr lang="en-US" altLang="zh-CN" sz="1800" dirty="0">
                <a:effectLst/>
                <a:latin typeface="Times New Roman" panose="02020603050405020304" charset="0"/>
                <a:ea typeface="宋体" panose="02010600030101010101" pitchFamily="2" charset="-122"/>
                <a:cs typeface="宋体" panose="02010600030101010101" pitchFamily="2" charset="-122"/>
              </a:rPr>
              <a:t>is right in front of you. And anyone fishing or angling must have an appropriate license and anyone fishing </a:t>
            </a:r>
            <a:r>
              <a:rPr lang="en-US" altLang="zh-CN" sz="1800" dirty="0">
                <a:solidFill>
                  <a:srgbClr val="C00000"/>
                </a:solidFill>
                <a:effectLst/>
                <a:latin typeface="Times New Roman" panose="02020603050405020304" charset="0"/>
                <a:ea typeface="宋体" panose="02010600030101010101" pitchFamily="2" charset="-122"/>
                <a:cs typeface="宋体" panose="02010600030101010101" pitchFamily="2" charset="-122"/>
              </a:rPr>
              <a:t>overnight </a:t>
            </a:r>
            <a:r>
              <a:rPr lang="en-US" altLang="zh-CN" sz="1800" dirty="0">
                <a:effectLst/>
                <a:latin typeface="Times New Roman" panose="02020603050405020304" charset="0"/>
                <a:ea typeface="宋体" panose="02010600030101010101" pitchFamily="2" charset="-122"/>
                <a:cs typeface="宋体" panose="02010600030101010101" pitchFamily="2" charset="-122"/>
              </a:rPr>
              <a:t>is encouraged to post emergency contact information but </a:t>
            </a:r>
            <a:r>
              <a:rPr lang="en-US" altLang="zh-CN" sz="1800" dirty="0">
                <a:effectLst/>
                <a:highlight>
                  <a:srgbClr val="B8E9EC"/>
                </a:highlight>
                <a:latin typeface="Times New Roman" panose="02020603050405020304" charset="0"/>
                <a:ea typeface="宋体" panose="02010600030101010101" pitchFamily="2" charset="-122"/>
                <a:cs typeface="宋体" panose="02010600030101010101" pitchFamily="2" charset="-122"/>
              </a:rPr>
              <a:t>fires are not permitted anytime within the park</a:t>
            </a:r>
            <a:r>
              <a:rPr lang="en-US" altLang="zh-CN" sz="1800" dirty="0">
                <a:effectLst/>
                <a:latin typeface="Times New Roman" panose="02020603050405020304" charset="0"/>
                <a:ea typeface="宋体" panose="02010600030101010101" pitchFamily="2" charset="-122"/>
                <a:cs typeface="宋体" panose="02010600030101010101" pitchFamily="2" charset="-122"/>
              </a:rPr>
              <a: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b="1" dirty="0">
                <a:effectLst/>
                <a:latin typeface="Times New Roman" panose="02020603050405020304" charset="0"/>
                <a:ea typeface="宋体" panose="02010600030101010101" pitchFamily="2" charset="-122"/>
                <a:cs typeface="宋体" panose="02010600030101010101" pitchFamily="2" charset="-122"/>
              </a:rPr>
              <a:t>Winter Recreation</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Winter recreation opportunities include ski touring, downhill skiing and snowboarding. </a:t>
            </a:r>
            <a:r>
              <a:rPr lang="en-US" altLang="zh-CN" sz="1800" dirty="0">
                <a:effectLst/>
                <a:highlight>
                  <a:srgbClr val="FFFAC4"/>
                </a:highlight>
                <a:latin typeface="Times New Roman" panose="02020603050405020304" charset="0"/>
                <a:ea typeface="宋体" panose="02010600030101010101" pitchFamily="2" charset="-122"/>
                <a:cs typeface="宋体" panose="02010600030101010101" pitchFamily="2" charset="-122"/>
              </a:rPr>
              <a:t>Park visitors </a:t>
            </a:r>
            <a:r>
              <a:rPr lang="en-US" altLang="zh-CN" sz="1800" dirty="0">
                <a:effectLst/>
                <a:highlight>
                  <a:srgbClr val="C0C0C0"/>
                </a:highlight>
                <a:latin typeface="Times New Roman" panose="02020603050405020304" charset="0"/>
                <a:ea typeface="宋体" panose="02010600030101010101" pitchFamily="2" charset="-122"/>
                <a:cs typeface="宋体" panose="02010600030101010101" pitchFamily="2" charset="-122"/>
              </a:rPr>
              <a:t>interested in sightseeing </a:t>
            </a:r>
            <a:r>
              <a:rPr lang="en-US" altLang="zh-CN" sz="1800" dirty="0">
                <a:effectLst/>
                <a:highlight>
                  <a:srgbClr val="FFFAC4"/>
                </a:highlight>
                <a:latin typeface="Times New Roman" panose="02020603050405020304" charset="0"/>
                <a:ea typeface="宋体" panose="02010600030101010101" pitchFamily="2" charset="-122"/>
                <a:cs typeface="宋体" panose="02010600030101010101" pitchFamily="2" charset="-122"/>
              </a:rPr>
              <a:t>or recreating in the Controlled Recreation Area managed by Mt Seymour must purchase a pass. </a:t>
            </a:r>
            <a:endParaRPr lang="en-US" altLang="zh-CN" sz="1800" dirty="0">
              <a:effectLst/>
              <a:highlight>
                <a:srgbClr val="FFFAC4"/>
              </a:highlight>
              <a:latin typeface="Times New Roman" panose="02020603050405020304" charset="0"/>
              <a:ea typeface="宋体" panose="02010600030101010101" pitchFamily="2" charset="-122"/>
              <a:cs typeface="宋体" panose="02010600030101010101" pitchFamily="2" charset="-122"/>
            </a:endParaRPr>
          </a:p>
          <a:p>
            <a:endParaRPr lang="en-US" altLang="zh-CN" dirty="0">
              <a:latin typeface="Times New Roman" panose="02020603050405020304" charset="0"/>
              <a:ea typeface="宋体" panose="02010600030101010101" pitchFamily="2" charset="-122"/>
              <a:cs typeface="宋体" panose="02010600030101010101" pitchFamily="2" charset="-122"/>
            </a:endParaRPr>
          </a:p>
          <a:p>
            <a:r>
              <a:rPr lang="en-US" altLang="zh-CN" sz="1800" dirty="0">
                <a:effectLst/>
                <a:latin typeface="Times New Roman" panose="02020603050405020304" charset="0"/>
                <a:ea typeface="宋体" panose="02010600030101010101" pitchFamily="2" charset="-122"/>
                <a:cs typeface="宋体" panose="02010600030101010101" pitchFamily="2" charset="-122"/>
              </a:rPr>
              <a:t>Mountain weather can change quickly. If you become lost or disoriented, stay where you are until the weather clears or you are found. Never leave the trail! Leave a trip plan with a friend in advance. Enjoy your time at Mount Seymour Provincial Park and help us preserve this beautiful natural space for future generations.</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74" name="文本框 73"/>
          <p:cNvSpPr txBox="1"/>
          <p:nvPr/>
        </p:nvSpPr>
        <p:spPr>
          <a:xfrm>
            <a:off x="6052457" y="1951672"/>
            <a:ext cx="6139543" cy="1477328"/>
          </a:xfrm>
          <a:prstGeom prst="rect">
            <a:avLst/>
          </a:prstGeom>
          <a:solidFill>
            <a:schemeClr val="accent3">
              <a:lumMod val="60000"/>
              <a:lumOff val="40000"/>
            </a:schemeClr>
          </a:solidFill>
        </p:spPr>
        <p:txBody>
          <a:bodyPr wrap="square">
            <a:spAutoFit/>
          </a:bodyPr>
          <a:lstStyle/>
          <a:p>
            <a:pPr lvl="0">
              <a:tabLst>
                <a:tab pos="457200" algn="l"/>
              </a:tabLst>
            </a:pPr>
            <a:r>
              <a:rPr lang="en-US" altLang="zh-CN" sz="1800" kern="100" dirty="0">
                <a:solidFill>
                  <a:srgbClr val="000000"/>
                </a:solidFill>
                <a:effectLst/>
                <a:latin typeface="Times New Roman" panose="02020603050405020304" charset="0"/>
                <a:ea typeface="宋体" panose="02010600030101010101" pitchFamily="2" charset="-122"/>
                <a:cs typeface="Times New Roman" panose="02020603050405020304" charset="0"/>
              </a:rPr>
              <a:t>22. </a:t>
            </a:r>
            <a:r>
              <a:rPr lang="en-US" altLang="zh-CN" sz="1800" dirty="0">
                <a:effectLst/>
                <a:latin typeface="Times New Roman" panose="02020603050405020304" charset="0"/>
                <a:ea typeface="宋体" panose="02010600030101010101" pitchFamily="2" charset="-122"/>
                <a:cs typeface="宋体" panose="02010600030101010101" pitchFamily="2" charset="-122"/>
              </a:rPr>
              <a:t>Who is advised to leave </a:t>
            </a:r>
            <a:r>
              <a:rPr lang="en-US" altLang="zh-CN" sz="1800" b="1" i="1" dirty="0">
                <a:solidFill>
                  <a:srgbClr val="C00000"/>
                </a:solidFill>
                <a:effectLst/>
                <a:latin typeface="Times New Roman" panose="02020603050405020304" charset="0"/>
                <a:ea typeface="宋体" panose="02010600030101010101" pitchFamily="2" charset="-122"/>
                <a:cs typeface="宋体" panose="02010600030101010101" pitchFamily="2" charset="-122"/>
              </a:rPr>
              <a:t>emergency contact information</a:t>
            </a:r>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1800" dirty="0">
                <a:effectLst/>
                <a:latin typeface="Times New Roman" panose="02020603050405020304" charset="0"/>
                <a:ea typeface="宋体" panose="02010600030101010101" pitchFamily="2" charset="-122"/>
                <a:cs typeface="宋体" panose="02010600030101010101" pitchFamily="2" charset="-122"/>
              </a:rPr>
              <a:t>A. Anyone who fishes by the </a:t>
            </a:r>
            <a:r>
              <a:rPr lang="en-US" altLang="zh-CN" sz="1800" dirty="0" err="1">
                <a:effectLst/>
                <a:latin typeface="Times New Roman" panose="02020603050405020304" charset="0"/>
                <a:ea typeface="宋体" panose="02010600030101010101" pitchFamily="2" charset="-122"/>
                <a:cs typeface="宋体" panose="02010600030101010101" pitchFamily="2" charset="-122"/>
              </a:rPr>
              <a:t>Elasy</a:t>
            </a:r>
            <a:r>
              <a:rPr lang="en-US" altLang="zh-CN" sz="1800" dirty="0">
                <a:effectLst/>
                <a:latin typeface="Times New Roman" panose="02020603050405020304" charset="0"/>
                <a:ea typeface="宋体" panose="02010600030101010101" pitchFamily="2" charset="-122"/>
                <a:cs typeface="宋体" panose="02010600030101010101" pitchFamily="2" charset="-122"/>
              </a:rPr>
              <a:t> Lake.</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1800" dirty="0">
                <a:effectLst/>
                <a:latin typeface="Times New Roman" panose="02020603050405020304" charset="0"/>
                <a:ea typeface="宋体" panose="02010600030101010101" pitchFamily="2" charset="-122"/>
                <a:cs typeface="宋体" panose="02010600030101010101" pitchFamily="2" charset="-122"/>
              </a:rPr>
              <a:t>B. Anyone who has an appropriate permit.</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1800" b="1" dirty="0">
                <a:solidFill>
                  <a:srgbClr val="C00000"/>
                </a:solidFill>
                <a:effectLst/>
                <a:latin typeface="Times New Roman" panose="02020603050405020304" charset="0"/>
                <a:ea typeface="宋体" panose="02010600030101010101" pitchFamily="2" charset="-122"/>
                <a:cs typeface="宋体" panose="02010600030101010101" pitchFamily="2" charset="-122"/>
              </a:rPr>
              <a:t>C. </a:t>
            </a:r>
            <a:r>
              <a:rPr lang="en-US" altLang="zh-CN" sz="1800" dirty="0">
                <a:effectLst/>
                <a:latin typeface="Times New Roman" panose="02020603050405020304" charset="0"/>
                <a:ea typeface="宋体" panose="02010600030101010101" pitchFamily="2" charset="-122"/>
                <a:cs typeface="宋体" panose="02010600030101010101" pitchFamily="2" charset="-122"/>
              </a:rPr>
              <a:t>Anyone who fishes </a:t>
            </a:r>
            <a:r>
              <a:rPr lang="en-US" altLang="zh-CN" sz="1800" dirty="0">
                <a:solidFill>
                  <a:srgbClr val="C00000"/>
                </a:solidFill>
                <a:effectLst/>
                <a:latin typeface="Times New Roman" panose="02020603050405020304" charset="0"/>
                <a:ea typeface="宋体" panose="02010600030101010101" pitchFamily="2" charset="-122"/>
                <a:cs typeface="宋体" panose="02010600030101010101" pitchFamily="2" charset="-122"/>
              </a:rPr>
              <a:t>for the whole night.</a:t>
            </a:r>
            <a:r>
              <a:rPr lang="en-US" altLang="zh-CN" sz="1800" dirty="0">
                <a:effectLst/>
                <a:latin typeface="Times New Roman" panose="02020603050405020304" charset="0"/>
                <a:ea typeface="宋体" panose="02010600030101010101" pitchFamily="2" charset="-122"/>
                <a:cs typeface="宋体" panose="02010600030101010101" pitchFamily="2" charset="-122"/>
              </a:rPr>
              <a:t>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1800" dirty="0">
                <a:effectLst/>
                <a:latin typeface="Times New Roman" panose="02020603050405020304" charset="0"/>
                <a:ea typeface="宋体" panose="02010600030101010101" pitchFamily="2" charset="-122"/>
                <a:cs typeface="宋体" panose="02010600030101010101" pitchFamily="2" charset="-122"/>
              </a:rPr>
              <a:t>D. Anyone who makes a fire and cooks there. </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圆角矩形 3"/>
          <p:cNvSpPr/>
          <p:nvPr/>
        </p:nvSpPr>
        <p:spPr>
          <a:xfrm>
            <a:off x="76200" y="4310742"/>
            <a:ext cx="2895600" cy="261257"/>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6" name="直线连接符 5"/>
          <p:cNvCxnSpPr/>
          <p:nvPr/>
        </p:nvCxnSpPr>
        <p:spPr>
          <a:xfrm>
            <a:off x="6651171" y="4310742"/>
            <a:ext cx="449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407624" y="197748"/>
            <a:ext cx="5423265" cy="3620158"/>
          </a:xfrm>
          <a:prstGeom prst="rect">
            <a:avLst/>
          </a:prstGeom>
          <a:noFill/>
        </p:spPr>
        <p:txBody>
          <a:bodyPr wrap="square" numCol="1" rtlCol="0">
            <a:spAutoFit/>
          </a:bodyPr>
          <a:lstStyle/>
          <a:p>
            <a:r>
              <a:rPr lang="en-US" altLang="zh-CN" sz="3200" b="1" dirty="0">
                <a:latin typeface="Times New Roman" panose="02020603050405020304" charset="0"/>
                <a:ea typeface="宋体" panose="02010600030101010101" pitchFamily="2" charset="-122"/>
                <a:cs typeface="Times New Roman" panose="02020603050405020304" charset="0"/>
              </a:rPr>
              <a:t>Language Bank</a:t>
            </a:r>
            <a:endParaRPr lang="en-US" altLang="zh-CN" sz="3200" b="1" dirty="0">
              <a:latin typeface="Times New Roman" panose="02020603050405020304" charset="0"/>
              <a:ea typeface="宋体" panose="02010600030101010101" pitchFamily="2" charset="-122"/>
              <a:cs typeface="Times New Roman" panose="02020603050405020304" charset="0"/>
            </a:endParaRPr>
          </a:p>
          <a:p>
            <a:endParaRPr lang="en-US" altLang="zh-CN" sz="3200" b="1" dirty="0">
              <a:latin typeface="Times New Roman" panose="02020603050405020304" charset="0"/>
              <a:ea typeface="宋体" panose="02010600030101010101" pitchFamily="2" charset="-122"/>
              <a:cs typeface="Times New Roman" panose="02020603050405020304" charset="0"/>
            </a:endParaRPr>
          </a:p>
          <a:p>
            <a:r>
              <a:rPr lang="en-US" altLang="zh-CN" sz="2400" dirty="0">
                <a:latin typeface="Times New Roman" panose="02020603050405020304" charset="0"/>
                <a:ea typeface="宋体" panose="02010600030101010101" pitchFamily="2" charset="-122"/>
                <a:cs typeface="Times New Roman" panose="02020603050405020304" charset="0"/>
              </a:rPr>
              <a:t>viewpoint </a:t>
            </a:r>
            <a:r>
              <a:rPr lang="zh-CN" altLang="en-US" sz="2400" dirty="0">
                <a:latin typeface="Times New Roman" panose="02020603050405020304" charset="0"/>
                <a:ea typeface="宋体" panose="02010600030101010101" pitchFamily="2" charset="-122"/>
                <a:cs typeface="Times New Roman" panose="02020603050405020304" charset="0"/>
              </a:rPr>
              <a:t>观景点</a:t>
            </a:r>
            <a:endParaRPr lang="en-US" altLang="zh-CN" sz="2400" dirty="0">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latin typeface="Times New Roman" panose="02020603050405020304" charset="0"/>
                <a:ea typeface="宋体" panose="02010600030101010101" pitchFamily="2" charset="-122"/>
                <a:cs typeface="Times New Roman" panose="02020603050405020304" charset="0"/>
              </a:rPr>
              <a:t>overlook </a:t>
            </a:r>
            <a:r>
              <a:rPr lang="zh-CN" altLang="en-US" sz="2400" dirty="0">
                <a:latin typeface="Times New Roman" panose="02020603050405020304" charset="0"/>
                <a:ea typeface="宋体" panose="02010600030101010101" pitchFamily="2" charset="-122"/>
                <a:cs typeface="Times New Roman" panose="02020603050405020304" charset="0"/>
              </a:rPr>
              <a:t> 俯瞰</a:t>
            </a:r>
            <a:endParaRPr lang="en-US" altLang="zh-CN" sz="2400" dirty="0">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effectLst/>
                <a:latin typeface="Times New Roman" panose="02020603050405020304" charset="0"/>
                <a:ea typeface="宋体" panose="02010600030101010101" pitchFamily="2" charset="-122"/>
                <a:cs typeface="Times New Roman" panose="02020603050405020304" charset="0"/>
              </a:rPr>
              <a:t>trail</a:t>
            </a:r>
            <a:r>
              <a:rPr lang="zh-CN" altLang="en-US" sz="2400" dirty="0">
                <a:effectLst/>
                <a:latin typeface="Times New Roman" panose="02020603050405020304" charset="0"/>
                <a:ea typeface="宋体" panose="02010600030101010101" pitchFamily="2" charset="-122"/>
                <a:cs typeface="Times New Roman" panose="02020603050405020304" charset="0"/>
              </a:rPr>
              <a:t> 路径；步道</a:t>
            </a:r>
            <a:endParaRPr lang="en-US" altLang="zh-CN" sz="2400" dirty="0">
              <a:effectLst/>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effectLst/>
                <a:latin typeface="Times New Roman" panose="02020603050405020304" charset="0"/>
                <a:ea typeface="宋体" panose="02010600030101010101" pitchFamily="2" charset="-122"/>
                <a:cs typeface="Times New Roman" panose="02020603050405020304" charset="0"/>
              </a:rPr>
              <a:t>notable</a:t>
            </a:r>
            <a:r>
              <a:rPr lang="zh-CN" altLang="en-US" sz="2400" dirty="0">
                <a:effectLst/>
                <a:latin typeface="Times New Roman" panose="02020603050405020304" charset="0"/>
                <a:ea typeface="宋体" panose="02010600030101010101" pitchFamily="2" charset="-122"/>
                <a:cs typeface="Times New Roman" panose="02020603050405020304" charset="0"/>
              </a:rPr>
              <a:t> 显要的</a:t>
            </a:r>
            <a:endParaRPr lang="en-US" altLang="zh-CN" sz="2400" dirty="0">
              <a:effectLst/>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latin typeface="Times New Roman" panose="02020603050405020304" charset="0"/>
                <a:ea typeface="宋体" panose="02010600030101010101" pitchFamily="2" charset="-122"/>
                <a:cs typeface="Times New Roman" panose="02020603050405020304" charset="0"/>
              </a:rPr>
              <a:t>spectacular lookouts</a:t>
            </a:r>
            <a:r>
              <a:rPr lang="zh-CN" altLang="en-US" sz="2400" dirty="0">
                <a:latin typeface="Times New Roman" panose="02020603050405020304" charset="0"/>
                <a:ea typeface="宋体" panose="02010600030101010101" pitchFamily="2" charset="-122"/>
                <a:cs typeface="Times New Roman" panose="02020603050405020304" charset="0"/>
              </a:rPr>
              <a:t> 令人惊叹的瞭望台</a:t>
            </a:r>
            <a:endParaRPr lang="en-US" altLang="zh-CN" sz="2400" dirty="0">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effectLst/>
                <a:latin typeface="Times New Roman" panose="02020603050405020304" charset="0"/>
                <a:ea typeface="宋体" panose="02010600030101010101" pitchFamily="2" charset="-122"/>
                <a:cs typeface="Times New Roman" panose="02020603050405020304" charset="0"/>
              </a:rPr>
              <a:t>slippery </a:t>
            </a:r>
            <a:r>
              <a:rPr lang="zh-CN" altLang="en-US" sz="2400" dirty="0">
                <a:effectLst/>
                <a:latin typeface="Times New Roman" panose="02020603050405020304" charset="0"/>
                <a:ea typeface="宋体" panose="02010600030101010101" pitchFamily="2" charset="-122"/>
                <a:cs typeface="Times New Roman" panose="02020603050405020304" charset="0"/>
              </a:rPr>
              <a:t>湿滑的</a:t>
            </a:r>
            <a:endParaRPr lang="en-US" altLang="zh-CN" sz="2400" dirty="0">
              <a:effectLst/>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407624" y="4088011"/>
            <a:ext cx="11624957" cy="2769989"/>
          </a:xfrm>
          <a:prstGeom prst="rect">
            <a:avLst/>
          </a:prstGeom>
          <a:noFill/>
        </p:spPr>
        <p:txBody>
          <a:bodyPr wrap="square">
            <a:spAutoFit/>
          </a:bodyPr>
          <a:lstStyle/>
          <a:p>
            <a:pPr algn="l"/>
            <a:r>
              <a:rPr lang="zh-CN" altLang="en-GB" sz="2400" i="0" u="none" strike="noStrike" dirty="0">
                <a:solidFill>
                  <a:srgbClr val="404040"/>
                </a:solidFill>
                <a:effectLst/>
                <a:latin typeface="Times New Roman" panose="02020603050405020304" charset="0"/>
                <a:cs typeface="Times New Roman" panose="02020603050405020304" charset="0"/>
              </a:rPr>
              <a:t>长句</a:t>
            </a:r>
            <a:r>
              <a:rPr lang="zh-CN" altLang="en-US" sz="2400" i="0" u="none" strike="noStrike" dirty="0">
                <a:solidFill>
                  <a:srgbClr val="404040"/>
                </a:solidFill>
                <a:effectLst/>
                <a:latin typeface="Times New Roman" panose="02020603050405020304" charset="0"/>
                <a:cs typeface="Times New Roman" panose="02020603050405020304" charset="0"/>
              </a:rPr>
              <a:t>理解：</a:t>
            </a:r>
            <a:endParaRPr lang="en-US" altLang="zh-CN" sz="2400" i="0" u="none" strike="noStrike" dirty="0">
              <a:solidFill>
                <a:srgbClr val="404040"/>
              </a:solidFill>
              <a:effectLst/>
              <a:latin typeface="Times New Roman" panose="02020603050405020304" charset="0"/>
              <a:cs typeface="Times New Roman" panose="02020603050405020304" charset="0"/>
            </a:endParaRPr>
          </a:p>
          <a:p>
            <a:pPr algn="l"/>
            <a:r>
              <a:rPr lang="en-GB" altLang="zh-CN" sz="2400" i="0" u="none" strike="noStrike" dirty="0">
                <a:solidFill>
                  <a:srgbClr val="404040"/>
                </a:solidFill>
                <a:effectLst/>
                <a:latin typeface="Times New Roman" panose="02020603050405020304" charset="0"/>
                <a:cs typeface="Times New Roman" panose="02020603050405020304" charset="0"/>
              </a:rPr>
              <a:t>Park visitors interested in sightseeing or recreating in the Controlled Recreation Area managed by Mt Seymour must purchase a pass.</a:t>
            </a:r>
            <a:endParaRPr lang="en-GB" altLang="zh-CN" sz="2400" i="0" u="none" strike="noStrike" dirty="0">
              <a:solidFill>
                <a:srgbClr val="404040"/>
              </a:solidFill>
              <a:effectLst/>
              <a:latin typeface="Times New Roman" panose="02020603050405020304" charset="0"/>
              <a:cs typeface="Times New Roman" panose="02020603050405020304" charset="0"/>
            </a:endParaRPr>
          </a:p>
          <a:p>
            <a:pPr algn="l">
              <a:buFont typeface="Arial" panose="020B0604020202020204" pitchFamily="34" charset="0"/>
              <a:buChar char="•"/>
            </a:pPr>
            <a:r>
              <a:rPr lang="zh-CN" altLang="en-US" i="0" u="none" strike="noStrike" dirty="0">
                <a:solidFill>
                  <a:srgbClr val="0070C0"/>
                </a:solidFill>
                <a:effectLst/>
                <a:latin typeface="Times New Roman" panose="02020603050405020304" charset="0"/>
                <a:cs typeface="Times New Roman" panose="02020603050405020304" charset="0"/>
              </a:rPr>
              <a:t>主句： </a:t>
            </a:r>
            <a:r>
              <a:rPr lang="en-US" altLang="zh-CN" i="0" u="none" strike="noStrike" dirty="0">
                <a:solidFill>
                  <a:srgbClr val="0070C0"/>
                </a:solidFill>
                <a:effectLst/>
                <a:latin typeface="Times New Roman" panose="02020603050405020304" charset="0"/>
                <a:cs typeface="Times New Roman" panose="02020603050405020304" charset="0"/>
              </a:rPr>
              <a:t>"</a:t>
            </a:r>
            <a:r>
              <a:rPr lang="en-GB" altLang="zh-CN" i="0" u="none" strike="noStrike" dirty="0">
                <a:solidFill>
                  <a:srgbClr val="0070C0"/>
                </a:solidFill>
                <a:effectLst/>
                <a:latin typeface="Times New Roman" panose="02020603050405020304" charset="0"/>
                <a:cs typeface="Times New Roman" panose="02020603050405020304" charset="0"/>
              </a:rPr>
              <a:t>Park visitors... must purchase a pass"</a:t>
            </a:r>
            <a:endParaRPr lang="en-GB" altLang="zh-CN" i="0" u="none" strike="noStrike" dirty="0">
              <a:solidFill>
                <a:srgbClr val="0070C0"/>
              </a:solidFill>
              <a:effectLst/>
              <a:latin typeface="Times New Roman" panose="02020603050405020304" charset="0"/>
              <a:cs typeface="Times New Roman" panose="02020603050405020304" charset="0"/>
            </a:endParaRPr>
          </a:p>
          <a:p>
            <a:pPr algn="l">
              <a:buFont typeface="Arial" panose="020B0604020202020204" pitchFamily="34" charset="0"/>
              <a:buChar char="•"/>
            </a:pPr>
            <a:r>
              <a:rPr lang="zh-CN" altLang="en-US" i="0" u="none" strike="noStrike" dirty="0">
                <a:solidFill>
                  <a:srgbClr val="0070C0"/>
                </a:solidFill>
                <a:effectLst/>
                <a:latin typeface="Times New Roman" panose="02020603050405020304" charset="0"/>
                <a:cs typeface="Times New Roman" panose="02020603050405020304" charset="0"/>
              </a:rPr>
              <a:t>后置定语：分词短语 </a:t>
            </a:r>
            <a:r>
              <a:rPr lang="en-GB" altLang="zh-CN" i="0" u="none" strike="noStrike" dirty="0">
                <a:solidFill>
                  <a:srgbClr val="0070C0"/>
                </a:solidFill>
                <a:effectLst/>
                <a:latin typeface="Times New Roman" panose="02020603050405020304" charset="0"/>
                <a:cs typeface="Times New Roman" panose="02020603050405020304" charset="0"/>
              </a:rPr>
              <a:t>interested in sightseeing or recreating... </a:t>
            </a:r>
            <a:r>
              <a:rPr lang="zh-CN" altLang="en-US" i="0" u="none" strike="noStrike" dirty="0">
                <a:solidFill>
                  <a:srgbClr val="0070C0"/>
                </a:solidFill>
                <a:effectLst/>
                <a:latin typeface="Times New Roman" panose="02020603050405020304" charset="0"/>
                <a:cs typeface="Times New Roman" panose="02020603050405020304" charset="0"/>
              </a:rPr>
              <a:t>修饰 </a:t>
            </a:r>
            <a:r>
              <a:rPr lang="en-GB" altLang="zh-CN" i="0" u="none" strike="noStrike" dirty="0">
                <a:solidFill>
                  <a:srgbClr val="0070C0"/>
                </a:solidFill>
                <a:effectLst/>
                <a:latin typeface="Times New Roman" panose="02020603050405020304" charset="0"/>
                <a:cs typeface="Times New Roman" panose="02020603050405020304" charset="0"/>
              </a:rPr>
              <a:t>visitors</a:t>
            </a:r>
            <a:r>
              <a:rPr lang="zh-CN" altLang="en-GB" i="0" u="none" strike="noStrike" dirty="0">
                <a:solidFill>
                  <a:srgbClr val="0070C0"/>
                </a:solidFill>
                <a:effectLst/>
                <a:latin typeface="Times New Roman" panose="02020603050405020304" charset="0"/>
                <a:cs typeface="Times New Roman" panose="02020603050405020304" charset="0"/>
              </a:rPr>
              <a:t>；</a:t>
            </a:r>
            <a:r>
              <a:rPr lang="zh-CN" altLang="en-US" i="0" u="none" strike="noStrike" dirty="0">
                <a:solidFill>
                  <a:srgbClr val="0070C0"/>
                </a:solidFill>
                <a:effectLst/>
                <a:latin typeface="Times New Roman" panose="02020603050405020304" charset="0"/>
                <a:cs typeface="Times New Roman" panose="02020603050405020304" charset="0"/>
              </a:rPr>
              <a:t>过去分词短语 </a:t>
            </a:r>
            <a:r>
              <a:rPr lang="en-GB" altLang="zh-CN" i="0" u="none" strike="noStrike" dirty="0">
                <a:solidFill>
                  <a:srgbClr val="0070C0"/>
                </a:solidFill>
                <a:effectLst/>
                <a:latin typeface="Times New Roman" panose="02020603050405020304" charset="0"/>
                <a:cs typeface="Times New Roman" panose="02020603050405020304" charset="0"/>
              </a:rPr>
              <a:t>managed by Mt Seymour </a:t>
            </a:r>
            <a:r>
              <a:rPr lang="zh-CN" altLang="en-US" i="0" u="none" strike="noStrike" dirty="0">
                <a:solidFill>
                  <a:srgbClr val="0070C0"/>
                </a:solidFill>
                <a:effectLst/>
                <a:latin typeface="Times New Roman" panose="02020603050405020304" charset="0"/>
                <a:cs typeface="Times New Roman" panose="02020603050405020304" charset="0"/>
              </a:rPr>
              <a:t>修饰 </a:t>
            </a:r>
            <a:r>
              <a:rPr lang="en-GB" altLang="zh-CN" i="0" u="none" strike="noStrike" dirty="0">
                <a:solidFill>
                  <a:srgbClr val="0070C0"/>
                </a:solidFill>
                <a:effectLst/>
                <a:latin typeface="Times New Roman" panose="02020603050405020304" charset="0"/>
                <a:cs typeface="Times New Roman" panose="02020603050405020304" charset="0"/>
              </a:rPr>
              <a:t>Area</a:t>
            </a:r>
            <a:r>
              <a:rPr lang="zh-CN" altLang="en-GB" i="0" u="none" strike="noStrike" dirty="0">
                <a:solidFill>
                  <a:srgbClr val="0070C0"/>
                </a:solidFill>
                <a:effectLst/>
                <a:latin typeface="Times New Roman" panose="02020603050405020304" charset="0"/>
                <a:cs typeface="Times New Roman" panose="02020603050405020304" charset="0"/>
              </a:rPr>
              <a:t>。</a:t>
            </a:r>
            <a:endParaRPr lang="en-US" altLang="zh-CN" i="0" u="none" strike="noStrike" dirty="0">
              <a:solidFill>
                <a:srgbClr val="0070C0"/>
              </a:solidFill>
              <a:effectLst/>
              <a:latin typeface="Times New Roman" panose="02020603050405020304" charset="0"/>
              <a:cs typeface="Times New Roman" panose="02020603050405020304" charset="0"/>
            </a:endParaRPr>
          </a:p>
          <a:p>
            <a:pPr algn="l"/>
            <a:r>
              <a:rPr lang="zh-CN" altLang="en-US" sz="2400" b="0" i="0" u="none" strike="noStrike">
                <a:solidFill>
                  <a:srgbClr val="404040"/>
                </a:solidFill>
                <a:effectLst/>
                <a:latin typeface="Times New Roman" panose="02020603050405020304" charset="0"/>
                <a:ea typeface="宋体" panose="02010600030101010101" pitchFamily="2" charset="-122"/>
                <a:cs typeface="Times New Roman" panose="02020603050405020304" charset="0"/>
              </a:rPr>
              <a:t>想</a:t>
            </a:r>
            <a:r>
              <a:rPr lang="zh-CN" altLang="en-US" sz="24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在由</a:t>
            </a:r>
            <a:r>
              <a:rPr lang="en-GB" altLang="zh-CN" sz="24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Mt Seymour</a:t>
            </a:r>
            <a:r>
              <a:rPr lang="zh-CN" altLang="en-US" sz="24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管理的管控娱乐区内观光或游玩的游客必须购买通行证。</a:t>
            </a:r>
            <a:endParaRPr lang="zh-CN" altLang="en-GB" sz="2400" i="0" u="none" strike="noStrike" dirty="0">
              <a:effectLst/>
              <a:latin typeface="Times New Roman" panose="02020603050405020304" charset="0"/>
              <a:ea typeface="宋体" panose="02010600030101010101" pitchFamily="2" charset="-122"/>
              <a:cs typeface="Times New Roman" panose="02020603050405020304" charset="0"/>
            </a:endParaRPr>
          </a:p>
          <a:p>
            <a:pPr algn="l"/>
            <a:endParaRPr lang="en-GB" altLang="zh-CN" sz="2400" i="0" u="none" strike="noStrike" dirty="0">
              <a:solidFill>
                <a:srgbClr val="404040"/>
              </a:solidFill>
              <a:effectLst/>
              <a:latin typeface="Times New Roman" panose="02020603050405020304" charset="0"/>
              <a:cs typeface="Times New Roman" panose="02020603050405020304" charset="0"/>
            </a:endParaRPr>
          </a:p>
        </p:txBody>
      </p:sp>
      <p:sp>
        <p:nvSpPr>
          <p:cNvPr id="2" name="文本框 1"/>
          <p:cNvSpPr txBox="1"/>
          <p:nvPr/>
        </p:nvSpPr>
        <p:spPr>
          <a:xfrm>
            <a:off x="6955840" y="1245118"/>
            <a:ext cx="4223657" cy="3250121"/>
          </a:xfrm>
          <a:prstGeom prst="rect">
            <a:avLst/>
          </a:prstGeom>
          <a:noFill/>
        </p:spPr>
        <p:txBody>
          <a:bodyPr wrap="square" rtlCol="0">
            <a:spAutoFit/>
          </a:bodyPr>
          <a:lstStyle/>
          <a:p>
            <a:pPr>
              <a:lnSpc>
                <a:spcPct val="120000"/>
              </a:lnSpc>
            </a:pPr>
            <a:r>
              <a:rPr lang="en-US" altLang="zh-CN" sz="2400" dirty="0">
                <a:latin typeface="Times New Roman" panose="02020603050405020304" charset="0"/>
                <a:ea typeface="宋体" panose="02010600030101010101" pitchFamily="2" charset="-122"/>
                <a:cs typeface="Times New Roman" panose="02020603050405020304" charset="0"/>
              </a:rPr>
              <a:t>stocked </a:t>
            </a:r>
            <a:r>
              <a:rPr lang="zh-CN" altLang="en-US" sz="2400" dirty="0">
                <a:latin typeface="Times New Roman" panose="02020603050405020304" charset="0"/>
                <a:ea typeface="宋体" panose="02010600030101010101" pitchFamily="2" charset="-122"/>
                <a:cs typeface="Times New Roman" panose="02020603050405020304" charset="0"/>
              </a:rPr>
              <a:t>充足的</a:t>
            </a:r>
            <a:endParaRPr lang="en-US" altLang="zh-CN" sz="2400" dirty="0">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effectLst/>
                <a:latin typeface="Times New Roman" panose="02020603050405020304" charset="0"/>
                <a:ea typeface="宋体" panose="02010600030101010101" pitchFamily="2" charset="-122"/>
                <a:cs typeface="Times New Roman" panose="02020603050405020304" charset="0"/>
              </a:rPr>
              <a:t>appropriate license </a:t>
            </a:r>
            <a:r>
              <a:rPr lang="zh-CN" altLang="en-US" sz="2400" dirty="0">
                <a:latin typeface="Times New Roman" panose="02020603050405020304" charset="0"/>
                <a:ea typeface="宋体" panose="02010600030101010101" pitchFamily="2" charset="-122"/>
                <a:cs typeface="Times New Roman" panose="02020603050405020304" charset="0"/>
              </a:rPr>
              <a:t>合法</a:t>
            </a:r>
            <a:r>
              <a:rPr lang="zh-CN" altLang="en-US" sz="2400" dirty="0">
                <a:effectLst/>
                <a:latin typeface="Times New Roman" panose="02020603050405020304" charset="0"/>
                <a:ea typeface="宋体" panose="02010600030101010101" pitchFamily="2" charset="-122"/>
                <a:cs typeface="Times New Roman" panose="02020603050405020304" charset="0"/>
              </a:rPr>
              <a:t>许可证</a:t>
            </a:r>
            <a:endParaRPr lang="en-US" altLang="zh-CN" sz="2400" dirty="0">
              <a:effectLst/>
              <a:latin typeface="Times New Roman" panose="02020603050405020304" charset="0"/>
              <a:ea typeface="宋体" panose="02010600030101010101" pitchFamily="2" charset="-122"/>
              <a:cs typeface="Times New Roman" panose="02020603050405020304" charset="0"/>
            </a:endParaRPr>
          </a:p>
          <a:p>
            <a:pPr>
              <a:lnSpc>
                <a:spcPct val="120000"/>
              </a:lnSpc>
            </a:pPr>
            <a:r>
              <a:rPr lang="en-GB" altLang="zh-CN" sz="2400" dirty="0">
                <a:effectLst/>
                <a:latin typeface="Times New Roman" panose="02020603050405020304" charset="0"/>
                <a:ea typeface="宋体" panose="02010600030101010101" pitchFamily="2" charset="-122"/>
                <a:cs typeface="Times New Roman" panose="02020603050405020304" charset="0"/>
              </a:rPr>
              <a:t>recreation</a:t>
            </a:r>
            <a:r>
              <a:rPr lang="zh-CN" altLang="en-US" sz="2400" dirty="0">
                <a:effectLst/>
                <a:latin typeface="Times New Roman" panose="02020603050405020304" charset="0"/>
                <a:ea typeface="宋体" panose="02010600030101010101" pitchFamily="2" charset="-122"/>
                <a:cs typeface="Times New Roman" panose="02020603050405020304" charset="0"/>
              </a:rPr>
              <a:t> 娱乐</a:t>
            </a:r>
            <a:endParaRPr lang="en-US" altLang="zh-CN" sz="2400" dirty="0">
              <a:effectLst/>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latin typeface="Times New Roman" panose="02020603050405020304" charset="0"/>
                <a:ea typeface="宋体" panose="02010600030101010101" pitchFamily="2" charset="-122"/>
                <a:cs typeface="Times New Roman" panose="02020603050405020304" charset="0"/>
              </a:rPr>
              <a:t>disoriented </a:t>
            </a:r>
            <a:r>
              <a:rPr lang="zh-CN" altLang="en-US" sz="2400" dirty="0">
                <a:latin typeface="Times New Roman" panose="02020603050405020304" charset="0"/>
                <a:ea typeface="宋体" panose="02010600030101010101" pitchFamily="2" charset="-122"/>
                <a:cs typeface="Times New Roman" panose="02020603050405020304" charset="0"/>
              </a:rPr>
              <a:t>迷失方向的</a:t>
            </a:r>
            <a:endParaRPr lang="en-US" altLang="zh-CN" sz="2400" dirty="0">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2400" dirty="0">
                <a:effectLst/>
                <a:latin typeface="Times New Roman" panose="02020603050405020304" charset="0"/>
                <a:ea typeface="宋体" panose="02010600030101010101" pitchFamily="2" charset="-122"/>
                <a:cs typeface="Times New Roman" panose="02020603050405020304" charset="0"/>
              </a:rPr>
              <a:t>in advance </a:t>
            </a:r>
            <a:r>
              <a:rPr lang="zh-CN" altLang="en-US" sz="2400" dirty="0">
                <a:effectLst/>
                <a:latin typeface="Times New Roman" panose="02020603050405020304" charset="0"/>
                <a:ea typeface="宋体" panose="02010600030101010101" pitchFamily="2" charset="-122"/>
                <a:cs typeface="Times New Roman" panose="02020603050405020304" charset="0"/>
              </a:rPr>
              <a:t>提前</a:t>
            </a:r>
            <a:endParaRPr lang="en-GB" altLang="zh-CN" sz="2400" dirty="0">
              <a:effectLst/>
              <a:latin typeface="Times New Roman" panose="02020603050405020304" charset="0"/>
              <a:ea typeface="宋体" panose="02010600030101010101" pitchFamily="2" charset="-122"/>
              <a:cs typeface="Times New Roman" panose="02020603050405020304" charset="0"/>
            </a:endParaRPr>
          </a:p>
          <a:p>
            <a:pPr>
              <a:lnSpc>
                <a:spcPct val="120000"/>
              </a:lnSpc>
            </a:pPr>
            <a:endParaRPr lang="en-US" altLang="zh-CN" sz="1800" dirty="0">
              <a:latin typeface="Times New Roman" panose="02020603050405020304" charset="0"/>
              <a:ea typeface="宋体" panose="02010600030101010101" pitchFamily="2" charset="-122"/>
              <a:cs typeface="Times New Roman" panose="02020603050405020304" charset="0"/>
            </a:endParaRPr>
          </a:p>
          <a:p>
            <a:pPr>
              <a:lnSpc>
                <a:spcPct val="120000"/>
              </a:lnSpc>
            </a:pPr>
            <a:r>
              <a:rPr lang="en-US" altLang="zh-CN" sz="1800" dirty="0">
                <a:latin typeface="Times New Roman" panose="02020603050405020304" charset="0"/>
                <a:ea typeface="宋体" panose="02010600030101010101" pitchFamily="2" charset="-122"/>
                <a:cs typeface="Times New Roman" panose="02020603050405020304" charset="0"/>
              </a:rPr>
              <a:t> </a:t>
            </a:r>
            <a:endParaRPr lang="en-US" altLang="zh-CN" sz="1800" dirty="0">
              <a:latin typeface="Times New Roman" panose="02020603050405020304" charset="0"/>
              <a:ea typeface="宋体" panose="02010600030101010101" pitchFamily="2" charset="-122"/>
              <a:cs typeface="Times New Roman" panose="02020603050405020304" charset="0"/>
              <a:sym typeface="+mn-ea"/>
            </a:endParaRPr>
          </a:p>
          <a:p>
            <a:endParaRPr kumimoji="1"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67"/>
          <p:cNvSpPr txBox="1"/>
          <p:nvPr/>
        </p:nvSpPr>
        <p:spPr>
          <a:xfrm>
            <a:off x="281354" y="1152036"/>
            <a:ext cx="8958470" cy="6608445"/>
          </a:xfrm>
          <a:prstGeom prst="rect">
            <a:avLst/>
          </a:prstGeom>
        </p:spPr>
        <p:txBody>
          <a:bodyPr wrap="square">
            <a:noAutofit/>
          </a:bodyPr>
          <a:lstStyle/>
          <a:p>
            <a:pPr indent="266700" algn="just" fontAlgn="ctr">
              <a:lnSpc>
                <a:spcPct val="107000"/>
              </a:lnSpc>
            </a:pPr>
            <a:endParaRPr lang="en-GB" altLang="zh-CN" sz="2200" b="0" i="0" u="none" strike="noStrike" dirty="0">
              <a:solidFill>
                <a:srgbClr val="262626"/>
              </a:solidFill>
              <a:effectLst/>
              <a:latin typeface="Times New Roman" panose="02020603050405020304" charset="0"/>
              <a:cs typeface="Times New Roman" panose="02020603050405020304" charset="0"/>
            </a:endParaRPr>
          </a:p>
          <a:p>
            <a:pPr indent="266700" algn="just" fontAlgn="ctr">
              <a:lnSpc>
                <a:spcPct val="107000"/>
              </a:lnSpc>
            </a:pPr>
            <a:endParaRPr lang="en-GB" altLang="zh-CN" sz="2200" dirty="0">
              <a:solidFill>
                <a:srgbClr val="262626"/>
              </a:solidFill>
              <a:latin typeface="Times New Roman" panose="02020603050405020304" charset="0"/>
              <a:cs typeface="Times New Roman" panose="02020603050405020304" charset="0"/>
            </a:endParaRPr>
          </a:p>
          <a:p>
            <a:pPr indent="266700" algn="just" fontAlgn="ctr">
              <a:lnSpc>
                <a:spcPct val="107000"/>
              </a:lnSpc>
            </a:pPr>
            <a:r>
              <a:rPr lang="en-GB" altLang="zh-CN" sz="2200" b="0" i="0" u="none" strike="noStrike" dirty="0">
                <a:solidFill>
                  <a:srgbClr val="262626"/>
                </a:solidFill>
                <a:effectLst/>
                <a:latin typeface="Times New Roman" panose="02020603050405020304" charset="0"/>
                <a:cs typeface="Times New Roman" panose="02020603050405020304" charset="0"/>
              </a:rPr>
              <a:t>Keira Knightley, a British actress, has undoubtedly left an </a:t>
            </a:r>
            <a:r>
              <a:rPr lang="en-GB" altLang="zh-CN" sz="2200" b="0" i="0" u="none" strike="noStrike" dirty="0">
                <a:solidFill>
                  <a:srgbClr val="262626"/>
                </a:solidFill>
                <a:effectLst/>
                <a:highlight>
                  <a:srgbClr val="FFFA97"/>
                </a:highlight>
                <a:latin typeface="Times New Roman" panose="02020603050405020304" charset="0"/>
                <a:cs typeface="Times New Roman" panose="02020603050405020304" charset="0"/>
              </a:rPr>
              <a:t>indelible </a:t>
            </a:r>
            <a:r>
              <a:rPr lang="en-GB" altLang="zh-CN" sz="2200" b="0" i="0" u="none" strike="noStrike" dirty="0">
                <a:solidFill>
                  <a:srgbClr val="262626"/>
                </a:solidFill>
                <a:effectLst/>
                <a:latin typeface="Times New Roman" panose="02020603050405020304" charset="0"/>
                <a:cs typeface="Times New Roman" panose="02020603050405020304" charset="0"/>
              </a:rPr>
              <a:t>mark on the film industry. With her strikingly delicate yet expressive features, she </a:t>
            </a:r>
            <a:r>
              <a:rPr lang="en-GB" altLang="zh-CN" sz="2200" b="0" i="0" u="none" strike="noStrike" dirty="0">
                <a:solidFill>
                  <a:srgbClr val="262626"/>
                </a:solidFill>
                <a:effectLst/>
                <a:highlight>
                  <a:srgbClr val="FFFA97"/>
                </a:highlight>
                <a:latin typeface="Times New Roman" panose="02020603050405020304" charset="0"/>
                <a:cs typeface="Times New Roman" panose="02020603050405020304" charset="0"/>
              </a:rPr>
              <a:t>is famed for </a:t>
            </a:r>
            <a:r>
              <a:rPr lang="en-GB" altLang="zh-CN" sz="2200" b="0" i="0" u="none" strike="noStrike" dirty="0">
                <a:solidFill>
                  <a:srgbClr val="262626"/>
                </a:solidFill>
                <a:effectLst/>
                <a:latin typeface="Times New Roman" panose="02020603050405020304" charset="0"/>
                <a:cs typeface="Times New Roman" panose="02020603050405020304" charset="0"/>
              </a:rPr>
              <a:t>roles in films like Pirates of the Caribbean series and Atonement, starting her acting career at a young age and achieving significant success in the film industry. But she may have gotten her start in Hollywood too early. </a:t>
            </a:r>
            <a:endParaRPr lang="en-GB" altLang="zh-CN" sz="2200" b="0" i="0" u="none" strike="noStrike" dirty="0">
              <a:solidFill>
                <a:srgbClr val="262626"/>
              </a:solidFill>
              <a:effectLst/>
              <a:latin typeface="Times New Roman" panose="02020603050405020304" charset="0"/>
              <a:cs typeface="Times New Roman" panose="02020603050405020304" charset="0"/>
            </a:endParaRPr>
          </a:p>
          <a:p>
            <a:pPr indent="266700" algn="just" fontAlgn="ctr">
              <a:lnSpc>
                <a:spcPct val="107000"/>
              </a:lnSpc>
            </a:pPr>
            <a:r>
              <a:rPr lang="en-GB" altLang="zh-CN" sz="2200" b="0" i="0" u="none" strike="noStrike" dirty="0">
                <a:solidFill>
                  <a:srgbClr val="262626"/>
                </a:solidFill>
                <a:effectLst/>
                <a:latin typeface="Times New Roman" panose="02020603050405020304" charset="0"/>
                <a:cs typeface="Times New Roman" panose="02020603050405020304" charset="0"/>
              </a:rPr>
              <a:t>At age 16, the London-born actress appeared in the unexpected 2002 </a:t>
            </a:r>
            <a:r>
              <a:rPr lang="en-GB" altLang="zh-CN" sz="2200" b="0" i="0" u="none" strike="noStrike" dirty="0">
                <a:solidFill>
                  <a:srgbClr val="262626"/>
                </a:solidFill>
                <a:effectLst/>
                <a:highlight>
                  <a:srgbClr val="D6BEF9"/>
                </a:highlight>
                <a:latin typeface="Times New Roman" panose="02020603050405020304" charset="0"/>
                <a:cs typeface="Times New Roman" panose="02020603050405020304" charset="0"/>
              </a:rPr>
              <a:t>box-office hit </a:t>
            </a:r>
            <a:r>
              <a:rPr lang="en-GB" altLang="zh-CN" sz="2200" b="0" i="0" u="none" strike="noStrike" dirty="0">
                <a:solidFill>
                  <a:srgbClr val="262626"/>
                </a:solidFill>
                <a:effectLst/>
                <a:latin typeface="Times New Roman" panose="02020603050405020304" charset="0"/>
                <a:cs typeface="Times New Roman" panose="02020603050405020304" charset="0"/>
              </a:rPr>
              <a:t>Bend It Like Beckham. She soon found herself in </a:t>
            </a:r>
            <a:r>
              <a:rPr lang="en-GB" altLang="zh-CN" sz="2200" b="0" i="0" u="none" strike="noStrike" dirty="0">
                <a:solidFill>
                  <a:srgbClr val="262626"/>
                </a:solidFill>
                <a:effectLst/>
                <a:highlight>
                  <a:srgbClr val="FFFA97"/>
                </a:highlight>
                <a:latin typeface="Times New Roman" panose="02020603050405020304" charset="0"/>
                <a:cs typeface="Times New Roman" panose="02020603050405020304" charset="0"/>
              </a:rPr>
              <a:t>near-constant</a:t>
            </a:r>
            <a:r>
              <a:rPr lang="en-GB" altLang="zh-CN" sz="2200" b="0" i="0" u="none" strike="noStrike" dirty="0">
                <a:solidFill>
                  <a:srgbClr val="262626"/>
                </a:solidFill>
                <a:effectLst/>
                <a:latin typeface="Times New Roman" panose="02020603050405020304" charset="0"/>
                <a:cs typeface="Times New Roman" panose="02020603050405020304" charset="0"/>
              </a:rPr>
              <a:t> demand, in both the U. K. and the U. S. “I had a five-year period between the ages of 17 and 21-ish, and </a:t>
            </a:r>
            <a:r>
              <a:rPr lang="en-GB" altLang="zh-CN" sz="2200" b="0" i="0" u="none" strike="noStrike" dirty="0">
                <a:solidFill>
                  <a:srgbClr val="7030A0"/>
                </a:solidFill>
                <a:effectLst/>
                <a:latin typeface="Times New Roman" panose="02020603050405020304" charset="0"/>
                <a:cs typeface="Times New Roman" panose="02020603050405020304" charset="0"/>
              </a:rPr>
              <a:t>I’m never going to have that kind of success again,</a:t>
            </a:r>
            <a:r>
              <a:rPr lang="en-GB" altLang="zh-CN" sz="2200" b="0" i="0" u="none" strike="noStrike" dirty="0">
                <a:solidFill>
                  <a:srgbClr val="262626"/>
                </a:solidFill>
                <a:effectLst/>
                <a:latin typeface="Times New Roman" panose="02020603050405020304" charset="0"/>
                <a:cs typeface="Times New Roman" panose="02020603050405020304" charset="0"/>
              </a:rPr>
              <a:t>” says Knightley, now 39. Knightley admits that this period of </a:t>
            </a:r>
            <a:r>
              <a:rPr lang="en-GB" altLang="zh-CN" sz="2200" b="0" i="0" u="none" strike="noStrike" dirty="0">
                <a:solidFill>
                  <a:srgbClr val="262626"/>
                </a:solidFill>
                <a:effectLst/>
                <a:highlight>
                  <a:srgbClr val="D6BEF9"/>
                </a:highlight>
                <a:latin typeface="Times New Roman" panose="02020603050405020304" charset="0"/>
                <a:cs typeface="Times New Roman" panose="02020603050405020304" charset="0"/>
              </a:rPr>
              <a:t>intense success </a:t>
            </a:r>
            <a:r>
              <a:rPr lang="en-GB" altLang="zh-CN" sz="2200" b="0" i="0" u="none" strike="noStrike" dirty="0">
                <a:solidFill>
                  <a:srgbClr val="262626"/>
                </a:solidFill>
                <a:effectLst/>
                <a:latin typeface="Times New Roman" panose="02020603050405020304" charset="0"/>
                <a:cs typeface="Times New Roman" panose="02020603050405020304" charset="0"/>
              </a:rPr>
              <a:t>is unlikely to happen again.</a:t>
            </a:r>
            <a:r>
              <a:rPr lang="en-GB" altLang="zh-CN" sz="2200" b="1" i="0" u="none" strike="noStrike" dirty="0">
                <a:solidFill>
                  <a:srgbClr val="7030A0"/>
                </a:solidFill>
                <a:effectLst/>
                <a:latin typeface="Times New Roman" panose="02020603050405020304" charset="0"/>
                <a:cs typeface="Times New Roman" panose="02020603050405020304" charset="0"/>
              </a:rPr>
              <a:t>(24</a:t>
            </a:r>
            <a:r>
              <a:rPr lang="zh-CN" altLang="en-GB" sz="2200" b="1" i="0" u="none" strike="noStrike" dirty="0">
                <a:solidFill>
                  <a:srgbClr val="7030A0"/>
                </a:solidFill>
                <a:effectLst/>
                <a:latin typeface="Times New Roman" panose="02020603050405020304" charset="0"/>
                <a:cs typeface="Times New Roman" panose="02020603050405020304" charset="0"/>
              </a:rPr>
              <a:t>题</a:t>
            </a:r>
            <a:r>
              <a:rPr lang="en-GB" altLang="zh-CN" sz="2200" b="1" i="0" u="none" strike="noStrike" dirty="0">
                <a:solidFill>
                  <a:srgbClr val="7030A0"/>
                </a:solidFill>
                <a:effectLst/>
                <a:latin typeface="Times New Roman" panose="02020603050405020304" charset="0"/>
                <a:cs typeface="Times New Roman" panose="02020603050405020304" charset="0"/>
              </a:rPr>
              <a:t>) </a:t>
            </a:r>
            <a:r>
              <a:rPr lang="en-GB" altLang="zh-CN" sz="2200" b="0" i="0" u="none" strike="noStrike" dirty="0">
                <a:solidFill>
                  <a:srgbClr val="262626"/>
                </a:solidFill>
                <a:effectLst/>
                <a:latin typeface="Times New Roman" panose="02020603050405020304" charset="0"/>
                <a:cs typeface="Times New Roman" panose="02020603050405020304" charset="0"/>
              </a:rPr>
              <a:t>She also expresses her sadness about the </a:t>
            </a:r>
            <a:r>
              <a:rPr lang="en-GB" altLang="zh-CN" sz="2200" b="0" i="0" u="none" strike="noStrike" dirty="0">
                <a:solidFill>
                  <a:srgbClr val="262626"/>
                </a:solidFill>
                <a:effectLst/>
                <a:highlight>
                  <a:srgbClr val="FFFA97"/>
                </a:highlight>
                <a:latin typeface="Times New Roman" panose="02020603050405020304" charset="0"/>
                <a:cs typeface="Times New Roman" panose="02020603050405020304" charset="0"/>
              </a:rPr>
              <a:t>loss of privacy </a:t>
            </a:r>
            <a:r>
              <a:rPr lang="en-GB" altLang="zh-CN" sz="2200" b="0" i="0" u="none" strike="noStrike" dirty="0">
                <a:solidFill>
                  <a:srgbClr val="262626"/>
                </a:solidFill>
                <a:effectLst/>
                <a:latin typeface="Times New Roman" panose="02020603050405020304" charset="0"/>
                <a:cs typeface="Times New Roman" panose="02020603050405020304" charset="0"/>
              </a:rPr>
              <a:t>during her teenage years. “It’s very </a:t>
            </a:r>
            <a:r>
              <a:rPr lang="en-GB" altLang="zh-CN" sz="2200" b="0" i="0" u="none" strike="noStrike" dirty="0">
                <a:solidFill>
                  <a:srgbClr val="262626"/>
                </a:solidFill>
                <a:effectLst/>
                <a:highlight>
                  <a:srgbClr val="FFFA97"/>
                </a:highlight>
                <a:latin typeface="Times New Roman" panose="02020603050405020304" charset="0"/>
                <a:cs typeface="Times New Roman" panose="02020603050405020304" charset="0"/>
              </a:rPr>
              <a:t>cruel </a:t>
            </a:r>
            <a:r>
              <a:rPr lang="en-GB" altLang="zh-CN" sz="2200" b="0" i="0" u="none" strike="noStrike" dirty="0">
                <a:solidFill>
                  <a:srgbClr val="262626"/>
                </a:solidFill>
                <a:effectLst/>
                <a:latin typeface="Times New Roman" panose="02020603050405020304" charset="0"/>
                <a:cs typeface="Times New Roman" panose="02020603050405020304" charset="0"/>
              </a:rPr>
              <a:t>to have your privacy taken away in your teenage years.” </a:t>
            </a:r>
            <a:endParaRPr lang="en-GB" altLang="zh-CN" sz="2200" b="0" i="0" u="none" strike="noStrike" dirty="0">
              <a:solidFill>
                <a:srgbClr val="262626"/>
              </a:solidFill>
              <a:effectLst/>
              <a:latin typeface="Times New Roman" panose="02020603050405020304" charset="0"/>
              <a:cs typeface="Times New Roman" panose="02020603050405020304" charset="0"/>
            </a:endParaRPr>
          </a:p>
        </p:txBody>
      </p:sp>
      <p:sp>
        <p:nvSpPr>
          <p:cNvPr id="4" name="文本框 3"/>
          <p:cNvSpPr txBox="1"/>
          <p:nvPr/>
        </p:nvSpPr>
        <p:spPr>
          <a:xfrm>
            <a:off x="9431020" y="2071171"/>
            <a:ext cx="2599399" cy="4506793"/>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en-US" altLang="zh-CN" sz="2200" b="1" dirty="0">
                <a:effectLst/>
                <a:latin typeface="黑体" panose="02010609060101010101" pitchFamily="49" charset="-122"/>
                <a:ea typeface="黑体" panose="02010609060101010101" pitchFamily="49" charset="-122"/>
              </a:rPr>
              <a:t>para1:</a:t>
            </a:r>
            <a:r>
              <a:rPr lang="zh-CN" altLang="en-US" sz="2200" b="0" i="0" u="none" strike="noStrike" dirty="0">
                <a:solidFill>
                  <a:srgbClr val="404040"/>
                </a:solidFill>
                <a:effectLst/>
                <a:latin typeface="DeepSeek-CJK-patch"/>
              </a:rPr>
              <a:t>简要介绍凯拉</a:t>
            </a:r>
            <a:r>
              <a:rPr lang="en-US" altLang="zh-CN" sz="2200" b="0" i="0" u="none" strike="noStrike" dirty="0">
                <a:solidFill>
                  <a:srgbClr val="404040"/>
                </a:solidFill>
                <a:effectLst/>
                <a:latin typeface="DeepSeek-CJK-patch"/>
              </a:rPr>
              <a:t>·</a:t>
            </a:r>
            <a:r>
              <a:rPr lang="zh-CN" altLang="en-US" sz="2200" b="0" i="0" u="none" strike="noStrike" dirty="0">
                <a:solidFill>
                  <a:srgbClr val="404040"/>
                </a:solidFill>
                <a:effectLst/>
                <a:latin typeface="DeepSeek-CJK-patch"/>
              </a:rPr>
              <a:t>奈特莉的演艺生涯成就，并引出“过早进入好莱坞可能带来的问题”这一核心话题。</a:t>
            </a:r>
            <a:endParaRPr lang="en-US" altLang="zh-CN" sz="2200" b="1" dirty="0">
              <a:effectLst/>
              <a:latin typeface="黑体" panose="02010609060101010101" pitchFamily="49" charset="-122"/>
              <a:ea typeface="黑体" panose="02010609060101010101" pitchFamily="49" charset="-122"/>
            </a:endParaRPr>
          </a:p>
          <a:p>
            <a:endParaRPr lang="en-US" altLang="zh-CN" sz="2200" b="1" dirty="0">
              <a:effectLst/>
              <a:latin typeface="黑体" panose="02010609060101010101" pitchFamily="49" charset="-122"/>
              <a:ea typeface="黑体" panose="02010609060101010101" pitchFamily="49" charset="-122"/>
            </a:endParaRPr>
          </a:p>
          <a:p>
            <a:r>
              <a:rPr lang="en-US" altLang="zh-CN" sz="2200" b="1" dirty="0">
                <a:effectLst/>
                <a:latin typeface="黑体" panose="02010609060101010101" pitchFamily="49" charset="-122"/>
                <a:ea typeface="黑体" panose="02010609060101010101" pitchFamily="49" charset="-122"/>
              </a:rPr>
              <a:t>para2:</a:t>
            </a:r>
            <a:r>
              <a:rPr lang="zh-CN" altLang="en-US" sz="2200" b="0" i="0" u="none" strike="noStrike" dirty="0">
                <a:solidFill>
                  <a:srgbClr val="404040"/>
                </a:solidFill>
                <a:effectLst/>
                <a:latin typeface="DeepSeek-CJK-patch"/>
              </a:rPr>
              <a:t>以</a:t>
            </a:r>
            <a:r>
              <a:rPr lang="en-US" altLang="zh-CN" sz="2200" b="0" i="0" u="none" strike="noStrike" dirty="0">
                <a:solidFill>
                  <a:srgbClr val="404040"/>
                </a:solidFill>
                <a:effectLst/>
                <a:latin typeface="DeepSeek-CJK-patch"/>
              </a:rPr>
              <a:t>《</a:t>
            </a:r>
            <a:r>
              <a:rPr lang="zh-CN" altLang="en-US" sz="2200" b="0" i="0" u="none" strike="noStrike" dirty="0">
                <a:solidFill>
                  <a:srgbClr val="404040"/>
                </a:solidFill>
                <a:effectLst/>
                <a:latin typeface="DeepSeek-CJK-patch"/>
              </a:rPr>
              <a:t>我爱贝克汉姆</a:t>
            </a:r>
            <a:r>
              <a:rPr lang="en-US" altLang="zh-CN" sz="2200" b="0" i="0" u="none" strike="noStrike" dirty="0">
                <a:solidFill>
                  <a:srgbClr val="404040"/>
                </a:solidFill>
                <a:effectLst/>
                <a:latin typeface="DeepSeek-CJK-patch"/>
              </a:rPr>
              <a:t>》</a:t>
            </a:r>
            <a:r>
              <a:rPr lang="zh-CN" altLang="en-US" sz="2200" b="0" i="0" u="none" strike="noStrike" dirty="0">
                <a:solidFill>
                  <a:srgbClr val="404040"/>
                </a:solidFill>
                <a:effectLst/>
                <a:latin typeface="DeepSeek-CJK-patch"/>
              </a:rPr>
              <a:t>为例，描述凯拉</a:t>
            </a:r>
            <a:r>
              <a:rPr lang="en-US" altLang="zh-CN" sz="2200" b="0" i="0" u="none" strike="noStrike" dirty="0">
                <a:solidFill>
                  <a:srgbClr val="404040"/>
                </a:solidFill>
                <a:effectLst/>
                <a:latin typeface="DeepSeek-CJK-patch"/>
              </a:rPr>
              <a:t>·</a:t>
            </a:r>
            <a:r>
              <a:rPr lang="zh-CN" altLang="en-US" sz="2200" b="0" i="0" u="none" strike="noStrike" dirty="0">
                <a:solidFill>
                  <a:srgbClr val="404040"/>
                </a:solidFill>
                <a:effectLst/>
                <a:latin typeface="DeepSeek-CJK-patch"/>
              </a:rPr>
              <a:t>奈特莉青少年时期的爆红及其对隐私丧失的遗憾。</a:t>
            </a:r>
            <a:endParaRPr lang="zh-CN" altLang="en-US" sz="2200" dirty="0">
              <a:effectLst/>
            </a:endParaRPr>
          </a:p>
          <a:p>
            <a:br>
              <a:rPr lang="zh-CN" altLang="en-US" sz="2400" dirty="0"/>
            </a:br>
            <a:endParaRPr lang="zh-CN" altLang="en-US" sz="2400" b="1" dirty="0">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281354" y="524791"/>
            <a:ext cx="7526154" cy="984885"/>
          </a:xfrm>
          <a:prstGeom prst="rect">
            <a:avLst/>
          </a:prstGeom>
          <a:noFill/>
        </p:spPr>
        <p:txBody>
          <a:bodyPr wrap="square" rtlCol="0">
            <a:spAutoFit/>
          </a:bodyPr>
          <a:lstStyle/>
          <a:p>
            <a:r>
              <a:rPr lang="en-US" altLang="zh-CN" sz="2000" b="1" dirty="0">
                <a:highlight>
                  <a:srgbClr val="DCE9FA"/>
                </a:highlight>
                <a:latin typeface="Times New Roman" panose="02020603050405020304" charset="0"/>
                <a:ea typeface="黑体" panose="02010609060101010101" pitchFamily="49" charset="-122"/>
                <a:cs typeface="Times New Roman" panose="02020603050405020304" charset="0"/>
              </a:rPr>
              <a:t>B</a:t>
            </a:r>
            <a:r>
              <a:rPr lang="zh-CN" altLang="en-US" sz="2000" b="1" dirty="0">
                <a:highlight>
                  <a:srgbClr val="DCE9FA"/>
                </a:highlight>
                <a:latin typeface="Times New Roman" panose="02020603050405020304" charset="0"/>
                <a:ea typeface="黑体" panose="02010609060101010101" pitchFamily="49" charset="-122"/>
                <a:cs typeface="Times New Roman" panose="02020603050405020304" charset="0"/>
              </a:rPr>
              <a:t>篇</a:t>
            </a:r>
            <a:r>
              <a:rPr lang="zh-CN" altLang="en-US" sz="2000" b="1" i="0" u="none" strike="noStrike" dirty="0">
                <a:solidFill>
                  <a:srgbClr val="404040"/>
                </a:solidFill>
                <a:effectLst/>
                <a:highlight>
                  <a:srgbClr val="DCE9FA"/>
                </a:highlight>
                <a:latin typeface="Times New Roman" panose="02020603050405020304" charset="0"/>
                <a:ea typeface="黑体" panose="02010609060101010101" pitchFamily="49" charset="-122"/>
                <a:cs typeface="Times New Roman" panose="02020603050405020304" charset="0"/>
              </a:rPr>
              <a:t>主旨：</a:t>
            </a:r>
            <a:r>
              <a:rPr lang="zh-CN" altLang="en-US" sz="2000" b="0" i="0" u="none" strike="noStrike" dirty="0">
                <a:solidFill>
                  <a:srgbClr val="404040"/>
                </a:solidFill>
                <a:effectLst/>
                <a:highlight>
                  <a:srgbClr val="DCE9FA"/>
                </a:highlight>
                <a:latin typeface="DeepSeek-CJK-patch"/>
              </a:rPr>
              <a:t>通过凯拉</a:t>
            </a:r>
            <a:r>
              <a:rPr lang="en-US" altLang="zh-CN" sz="2000" b="0" i="0" u="none" strike="noStrike" dirty="0">
                <a:solidFill>
                  <a:srgbClr val="404040"/>
                </a:solidFill>
                <a:effectLst/>
                <a:highlight>
                  <a:srgbClr val="DCE9FA"/>
                </a:highlight>
                <a:latin typeface="DeepSeek-CJK-patch"/>
              </a:rPr>
              <a:t>·</a:t>
            </a:r>
            <a:r>
              <a:rPr lang="zh-CN" altLang="en-US" sz="2000" b="0" i="0" u="none" strike="noStrike" dirty="0">
                <a:solidFill>
                  <a:srgbClr val="404040"/>
                </a:solidFill>
                <a:effectLst/>
                <a:highlight>
                  <a:srgbClr val="DCE9FA"/>
                </a:highlight>
                <a:latin typeface="DeepSeek-CJK-patch"/>
              </a:rPr>
              <a:t>奈特莉的职业生涯与个人反思，探讨“过早成名对青少年的负面影响”这一社会议题。</a:t>
            </a:r>
            <a:endParaRPr lang="en-US" altLang="zh-CN" sz="2000" b="0" i="0" u="none" strike="noStrike" dirty="0">
              <a:solidFill>
                <a:srgbClr val="404040"/>
              </a:solidFill>
              <a:effectLst/>
              <a:highlight>
                <a:srgbClr val="DCE9FA"/>
              </a:highlight>
              <a:latin typeface="Inter"/>
            </a:endParaRPr>
          </a:p>
          <a:p>
            <a:endParaRPr kumimoji="1" lang="zh-CN" altLang="en-US" dirty="0"/>
          </a:p>
        </p:txBody>
      </p:sp>
      <p:pic>
        <p:nvPicPr>
          <p:cNvPr id="102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12162" y="280036"/>
            <a:ext cx="3518257" cy="1484723"/>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8699" y="159385"/>
            <a:ext cx="8554030" cy="5361468"/>
          </a:xfrm>
          <a:prstGeom prst="rect">
            <a:avLst/>
          </a:prstGeom>
          <a:noFill/>
        </p:spPr>
        <p:txBody>
          <a:bodyPr wrap="square">
            <a:spAutoFit/>
          </a:bodyPr>
          <a:lstStyle/>
          <a:p>
            <a:pPr indent="266700" algn="just" fontAlgn="ctr">
              <a:lnSpc>
                <a:spcPct val="107000"/>
              </a:lnSpc>
            </a:pPr>
            <a:r>
              <a:rPr lang="en-GB" altLang="zh-CN" sz="2000" b="0" i="0" u="none" strike="noStrike" dirty="0">
                <a:solidFill>
                  <a:srgbClr val="262626"/>
                </a:solidFill>
                <a:effectLst/>
                <a:latin typeface="Times New Roman" panose="02020603050405020304" charset="0"/>
                <a:cs typeface="Times New Roman" panose="02020603050405020304" charset="0"/>
              </a:rPr>
              <a:t>Reflecting on her role in 2003’s Love Actually, she considers it inappropriate for her age. </a:t>
            </a:r>
            <a:r>
              <a:rPr lang="en-GB" altLang="zh-CN" sz="2000" b="0" i="0" u="sng" strike="noStrike" dirty="0">
                <a:solidFill>
                  <a:srgbClr val="262626"/>
                </a:solidFill>
                <a:effectLst/>
                <a:latin typeface="Times New Roman" panose="02020603050405020304" charset="0"/>
                <a:cs typeface="Times New Roman" panose="02020603050405020304" charset="0"/>
              </a:rPr>
              <a:t>In one scene, her newly married character opens the front door to her husband’s best friend, played by Andrew Lincoln, then 30, who conveys his love to her with a series of cue cards.</a:t>
            </a:r>
            <a:r>
              <a:rPr lang="en-GB" altLang="zh-CN" sz="2000" b="0" i="0" u="none" strike="noStrike" dirty="0">
                <a:solidFill>
                  <a:srgbClr val="262626"/>
                </a:solidFill>
                <a:effectLst/>
                <a:latin typeface="Times New Roman" panose="02020603050405020304" charset="0"/>
                <a:cs typeface="Times New Roman" panose="02020603050405020304" charset="0"/>
              </a:rPr>
              <a:t> Moved as she is, in the end, she rejects his love. While filming the scene, director Richard Curtis told her to </a:t>
            </a:r>
            <a:r>
              <a:rPr lang="en-GB" altLang="zh-CN" sz="2000" b="0" i="0" u="none" strike="noStrike" dirty="0">
                <a:effectLst/>
                <a:highlight>
                  <a:srgbClr val="C2D1FF"/>
                </a:highlight>
                <a:latin typeface="Times New Roman" panose="02020603050405020304" charset="0"/>
                <a:cs typeface="Times New Roman" panose="02020603050405020304" charset="0"/>
              </a:rPr>
              <a:t>stop reacting as if the gesture was inappropriate.</a:t>
            </a:r>
            <a:r>
              <a:rPr lang="en-GB" altLang="zh-CN" sz="2000" b="0" i="0" u="none" strike="noStrike" dirty="0">
                <a:solidFill>
                  <a:srgbClr val="262626"/>
                </a:solidFill>
                <a:effectLst/>
                <a:latin typeface="Times New Roman" panose="02020603050405020304" charset="0"/>
                <a:cs typeface="Times New Roman" panose="02020603050405020304" charset="0"/>
              </a:rPr>
              <a:t> “And I’m like, ‘but it is quite strange.’ Also, I knew I was 17. It only seems like a few years ago that everybody else realized I was 17.” </a:t>
            </a:r>
            <a:endParaRPr lang="en-GB" altLang="zh-CN" sz="2000" b="0" i="0" u="none" strike="noStrike" dirty="0">
              <a:solidFill>
                <a:srgbClr val="262626"/>
              </a:solidFill>
              <a:effectLst/>
              <a:latin typeface="Times New Roman" panose="02020603050405020304" charset="0"/>
              <a:cs typeface="Times New Roman" panose="02020603050405020304" charset="0"/>
            </a:endParaRPr>
          </a:p>
          <a:p>
            <a:pPr indent="266700" algn="just" fontAlgn="ctr">
              <a:lnSpc>
                <a:spcPct val="107000"/>
              </a:lnSpc>
            </a:pPr>
            <a:endParaRPr lang="en-GB" altLang="zh-CN" sz="2000" b="0" i="0" u="none" strike="noStrike" dirty="0">
              <a:solidFill>
                <a:srgbClr val="262626"/>
              </a:solidFill>
              <a:effectLst/>
              <a:latin typeface="Times New Roman" panose="02020603050405020304" charset="0"/>
              <a:cs typeface="Times New Roman" panose="02020603050405020304" charset="0"/>
            </a:endParaRPr>
          </a:p>
          <a:p>
            <a:pPr indent="266700" algn="just" fontAlgn="ctr">
              <a:lnSpc>
                <a:spcPct val="107000"/>
              </a:lnSpc>
            </a:pPr>
            <a:endParaRPr lang="en-GB" altLang="zh-CN" sz="2000" dirty="0">
              <a:solidFill>
                <a:srgbClr val="262626"/>
              </a:solidFill>
              <a:latin typeface="Times New Roman" panose="02020603050405020304" charset="0"/>
              <a:cs typeface="Times New Roman" panose="02020603050405020304" charset="0"/>
            </a:endParaRPr>
          </a:p>
          <a:p>
            <a:pPr indent="266700" algn="just" fontAlgn="ctr">
              <a:lnSpc>
                <a:spcPct val="107000"/>
              </a:lnSpc>
            </a:pPr>
            <a:endParaRPr lang="en-GB" altLang="zh-CN" sz="2000" b="0" i="0" u="none" strike="noStrike" dirty="0">
              <a:solidFill>
                <a:srgbClr val="262626"/>
              </a:solidFill>
              <a:effectLst/>
              <a:latin typeface="Times New Roman" panose="02020603050405020304" charset="0"/>
              <a:cs typeface="Times New Roman" panose="02020603050405020304" charset="0"/>
            </a:endParaRPr>
          </a:p>
          <a:p>
            <a:pPr indent="266700" algn="just" fontAlgn="ctr">
              <a:lnSpc>
                <a:spcPct val="107000"/>
              </a:lnSpc>
            </a:pPr>
            <a:endParaRPr lang="en-GB" altLang="zh-CN" sz="2000" b="0" i="0" u="none" strike="noStrike" dirty="0">
              <a:solidFill>
                <a:srgbClr val="262626"/>
              </a:solidFill>
              <a:effectLst/>
              <a:latin typeface="Times New Roman" panose="02020603050405020304" charset="0"/>
              <a:cs typeface="Times New Roman" panose="02020603050405020304" charset="0"/>
            </a:endParaRPr>
          </a:p>
          <a:p>
            <a:pPr indent="266700" algn="just" fontAlgn="ctr">
              <a:lnSpc>
                <a:spcPct val="107000"/>
              </a:lnSpc>
            </a:pPr>
            <a:r>
              <a:rPr lang="en-GB" altLang="zh-CN" sz="2000" b="0" i="0" u="none" strike="noStrike" dirty="0">
                <a:solidFill>
                  <a:srgbClr val="262626"/>
                </a:solidFill>
                <a:effectLst/>
                <a:latin typeface="Times New Roman" panose="02020603050405020304" charset="0"/>
                <a:cs typeface="Times New Roman" panose="02020603050405020304" charset="0"/>
              </a:rPr>
              <a:t>Having started acting professionally at 6, Knightley is hesitant to let her daughters, aged 9 and 5, follow the same path. Interestingly, they haven’t shown an </a:t>
            </a:r>
            <a:r>
              <a:rPr lang="en-GB" altLang="zh-CN" sz="2000" b="0" i="0" u="none" strike="noStrike" dirty="0">
                <a:solidFill>
                  <a:srgbClr val="262626"/>
                </a:solidFill>
                <a:effectLst/>
                <a:highlight>
                  <a:srgbClr val="FFFA97"/>
                </a:highlight>
                <a:latin typeface="Times New Roman" panose="02020603050405020304" charset="0"/>
                <a:cs typeface="Times New Roman" panose="02020603050405020304" charset="0"/>
              </a:rPr>
              <a:t>inclination </a:t>
            </a:r>
            <a:r>
              <a:rPr lang="en-GB" altLang="zh-CN" sz="2000" b="0" i="0" u="none" strike="noStrike" dirty="0">
                <a:solidFill>
                  <a:srgbClr val="262626"/>
                </a:solidFill>
                <a:effectLst/>
                <a:latin typeface="Times New Roman" panose="02020603050405020304" charset="0"/>
                <a:cs typeface="Times New Roman" panose="02020603050405020304" charset="0"/>
              </a:rPr>
              <a:t>either. “One wants to be a sweet-shop owner,” she says. “The other one a bear. I don’t think that’s going to work, </a:t>
            </a:r>
            <a:r>
              <a:rPr lang="en-GB" altLang="zh-CN" sz="2000" b="1" i="0" u="sng" strike="noStrike" dirty="0">
                <a:effectLst/>
                <a:highlight>
                  <a:srgbClr val="FF82C2"/>
                </a:highlight>
                <a:latin typeface="Times New Roman" panose="02020603050405020304" charset="0"/>
                <a:cs typeface="Times New Roman" panose="02020603050405020304" charset="0"/>
              </a:rPr>
              <a:t>but personally speaking</a:t>
            </a:r>
            <a:r>
              <a:rPr lang="en-GB" altLang="zh-CN" sz="2000" b="1" i="0" u="sng" strike="noStrike" dirty="0">
                <a:solidFill>
                  <a:srgbClr val="262626"/>
                </a:solidFill>
                <a:effectLst/>
                <a:latin typeface="Times New Roman" panose="02020603050405020304" charset="0"/>
                <a:cs typeface="Times New Roman" panose="02020603050405020304" charset="0"/>
              </a:rPr>
              <a:t>, </a:t>
            </a:r>
            <a:r>
              <a:rPr lang="en-GB" altLang="zh-CN" sz="2000" b="1" i="0" u="sng" strike="noStrike" dirty="0">
                <a:solidFill>
                  <a:srgbClr val="262626"/>
                </a:solidFill>
                <a:effectLst/>
                <a:highlight>
                  <a:srgbClr val="FFFA97"/>
                </a:highlight>
                <a:latin typeface="Times New Roman" panose="02020603050405020304" charset="0"/>
                <a:cs typeface="Times New Roman" panose="02020603050405020304" charset="0"/>
              </a:rPr>
              <a:t>premature fame </a:t>
            </a:r>
            <a:r>
              <a:rPr lang="en-GB" altLang="zh-CN" sz="2000" b="1" i="0" u="sng" strike="noStrike" dirty="0">
                <a:solidFill>
                  <a:srgbClr val="262626"/>
                </a:solidFill>
                <a:effectLst/>
                <a:latin typeface="Times New Roman" panose="02020603050405020304" charset="0"/>
                <a:cs typeface="Times New Roman" panose="02020603050405020304" charset="0"/>
              </a:rPr>
              <a:t>is not necessarily a good thing.</a:t>
            </a:r>
            <a:r>
              <a:rPr lang="en-GB" altLang="zh-CN" sz="2000" b="0" i="0" u="none" strike="noStrike" dirty="0">
                <a:solidFill>
                  <a:srgbClr val="262626"/>
                </a:solidFill>
                <a:effectLst/>
                <a:latin typeface="Times New Roman" panose="02020603050405020304" charset="0"/>
                <a:cs typeface="Times New Roman" panose="02020603050405020304" charset="0"/>
              </a:rPr>
              <a:t>”</a:t>
            </a:r>
            <a:endParaRPr lang="zh-CN" altLang="zh-CN" sz="2000" kern="100" dirty="0">
              <a:effectLst/>
              <a:highlight>
                <a:srgbClr val="FFFA97"/>
              </a:highlight>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nvSpPr>
        <p:spPr>
          <a:xfrm>
            <a:off x="334769" y="5596119"/>
            <a:ext cx="10053123" cy="1015663"/>
          </a:xfrm>
          <a:prstGeom prst="rect">
            <a:avLst/>
          </a:prstGeom>
          <a:solidFill>
            <a:schemeClr val="accent3">
              <a:lumMod val="40000"/>
              <a:lumOff val="60000"/>
              <a:alpha val="72000"/>
            </a:schemeClr>
          </a:solidFill>
        </p:spPr>
        <p:txBody>
          <a:bodyPr wrap="square">
            <a:spAutoFit/>
          </a:bodyPr>
          <a:lstStyle/>
          <a:p>
            <a:pPr marL="342900" lvl="0" indent="-342900">
              <a:buFont typeface="+mj-lt"/>
              <a:buAutoNum type="arabicPeriod" startAt="26"/>
              <a:tabLst>
                <a:tab pos="4572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What made Knightley unwilling for her daughters to be actresses?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2000" dirty="0">
                <a:effectLst/>
                <a:latin typeface="Times New Roman" panose="02020603050405020304" charset="0"/>
                <a:ea typeface="宋体" panose="02010600030101010101" pitchFamily="2" charset="-122"/>
                <a:cs typeface="宋体" panose="02010600030101010101" pitchFamily="2" charset="-122"/>
              </a:rPr>
              <a:t>A. The same repetitive life. </a:t>
            </a:r>
            <a:r>
              <a:rPr lang="zh-CN" altLang="en-US"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B. Her first-hand experience.</a:t>
            </a:r>
            <a:r>
              <a:rPr lang="zh-CN" altLang="en-US" sz="2000" dirty="0">
                <a:effectLst/>
                <a:latin typeface="Times New Roman" panose="02020603050405020304" charset="0"/>
                <a:ea typeface="宋体" panose="02010600030101010101" pitchFamily="2" charset="-122"/>
                <a:cs typeface="宋体" panose="02010600030101010101" pitchFamily="2" charset="-122"/>
              </a:rPr>
              <a:t> </a:t>
            </a:r>
            <a:r>
              <a:rPr lang="zh-CN" altLang="en-US" sz="2000" b="1" dirty="0">
                <a:solidFill>
                  <a:srgbClr val="FF00D4"/>
                </a:solidFill>
                <a:effectLst/>
                <a:latin typeface="Times New Roman" panose="02020603050405020304" charset="0"/>
                <a:ea typeface="宋体" panose="02010600030101010101" pitchFamily="2" charset="-122"/>
                <a:cs typeface="宋体" panose="02010600030101010101" pitchFamily="2" charset="-122"/>
              </a:rPr>
              <a:t>她的亲身经历</a:t>
            </a:r>
            <a:r>
              <a:rPr lang="en-US" altLang="zh-CN" sz="2000" b="1" dirty="0">
                <a:solidFill>
                  <a:srgbClr val="FF00D4"/>
                </a:solidFill>
                <a:effectLst/>
                <a:latin typeface="Times New Roman" panose="02020603050405020304" charset="0"/>
                <a:ea typeface="宋体" panose="02010600030101010101" pitchFamily="2" charset="-122"/>
                <a:cs typeface="宋体" panose="02010600030101010101" pitchFamily="2" charset="-122"/>
              </a:rPr>
              <a:t> </a:t>
            </a:r>
            <a:endParaRPr lang="zh-CN" altLang="zh-CN" sz="2000" b="1" dirty="0">
              <a:solidFill>
                <a:srgbClr val="FF00D4"/>
              </a:solidFill>
              <a:effectLst/>
              <a:latin typeface="宋体" panose="02010600030101010101" pitchFamily="2" charset="-122"/>
              <a:ea typeface="宋体" panose="02010600030101010101" pitchFamily="2" charset="-122"/>
              <a:cs typeface="宋体" panose="02010600030101010101" pitchFamily="2" charset="-122"/>
            </a:endParaRPr>
          </a:p>
          <a:p>
            <a:pPr marL="457200"/>
            <a:r>
              <a:rPr lang="en-US" altLang="zh-CN" sz="2000" dirty="0">
                <a:effectLst/>
                <a:latin typeface="Times New Roman" panose="02020603050405020304" charset="0"/>
                <a:ea typeface="宋体" panose="02010600030101010101" pitchFamily="2" charset="-122"/>
                <a:cs typeface="宋体" panose="02010600030101010101" pitchFamily="2" charset="-122"/>
              </a:rPr>
              <a:t>C. Their lack of acting skills. </a:t>
            </a:r>
            <a:r>
              <a:rPr lang="zh-CN" altLang="en-US"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D. The competitive film industry.</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9431020" y="159385"/>
            <a:ext cx="2648585" cy="6418580"/>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r>
              <a:rPr lang="en-US" altLang="zh-CN" b="1" dirty="0">
                <a:effectLst/>
                <a:latin typeface="黑体" panose="02010609060101010101" pitchFamily="49" charset="-122"/>
                <a:ea typeface="黑体" panose="02010609060101010101" pitchFamily="49" charset="-122"/>
              </a:rPr>
              <a:t>para3:</a:t>
            </a:r>
            <a:r>
              <a:rPr lang="zh-CN" altLang="en-US" b="0" i="0" u="none" strike="noStrike" dirty="0">
                <a:solidFill>
                  <a:srgbClr val="404040"/>
                </a:solidFill>
                <a:effectLst/>
                <a:latin typeface="DeepSeek-CJK-patch"/>
              </a:rPr>
              <a:t>通过</a:t>
            </a:r>
            <a:r>
              <a:rPr lang="en-US" altLang="zh-CN" b="0" i="0" u="none" strike="noStrike" dirty="0">
                <a:solidFill>
                  <a:srgbClr val="404040"/>
                </a:solidFill>
                <a:effectLst/>
                <a:latin typeface="DeepSeek-CJK-patch"/>
              </a:rPr>
              <a:t>《</a:t>
            </a:r>
            <a:r>
              <a:rPr lang="zh-CN" altLang="en-US" b="0" i="0" u="none" strike="noStrike" dirty="0">
                <a:solidFill>
                  <a:srgbClr val="404040"/>
                </a:solidFill>
                <a:effectLst/>
                <a:latin typeface="DeepSeek-CJK-patch"/>
              </a:rPr>
              <a:t>真爱至上</a:t>
            </a:r>
            <a:r>
              <a:rPr lang="en-US" altLang="zh-CN" b="0" i="0" u="none" strike="noStrike" dirty="0">
                <a:solidFill>
                  <a:srgbClr val="404040"/>
                </a:solidFill>
                <a:effectLst/>
                <a:latin typeface="DeepSeek-CJK-patch"/>
              </a:rPr>
              <a:t>》</a:t>
            </a:r>
            <a:r>
              <a:rPr lang="zh-CN" altLang="en-US" b="0" i="0" u="none" strike="noStrike" dirty="0">
                <a:solidFill>
                  <a:srgbClr val="404040"/>
                </a:solidFill>
                <a:effectLst/>
                <a:latin typeface="DeepSeek-CJK-patch"/>
              </a:rPr>
              <a:t>的角色反思</a:t>
            </a:r>
            <a:r>
              <a:rPr lang="zh-CN" altLang="en-US" b="1" i="0" u="none" strike="noStrike" dirty="0">
                <a:solidFill>
                  <a:srgbClr val="C00000"/>
                </a:solidFill>
                <a:effectLst/>
                <a:highlight>
                  <a:srgbClr val="F0F5FF"/>
                </a:highlight>
                <a:latin typeface="DeepSeek-CJK-patch"/>
              </a:rPr>
              <a:t>年龄与表演内容的冲突</a:t>
            </a:r>
            <a:r>
              <a:rPr lang="zh-CN" altLang="en-US" b="0" i="0" u="none" strike="noStrike" dirty="0">
                <a:solidFill>
                  <a:srgbClr val="404040"/>
                </a:solidFill>
                <a:effectLst/>
                <a:latin typeface="DeepSeek-CJK-patch"/>
              </a:rPr>
              <a:t>，强调角色与演员真实年龄的不匹配。</a:t>
            </a:r>
            <a:endParaRPr lang="zh-CN" altLang="en-US" dirty="0">
              <a:effectLst/>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r>
              <a:rPr lang="en-US" altLang="zh-CN" b="1" dirty="0">
                <a:effectLst/>
                <a:latin typeface="黑体" panose="02010609060101010101" pitchFamily="49" charset="-122"/>
                <a:ea typeface="黑体" panose="02010609060101010101" pitchFamily="49" charset="-122"/>
              </a:rPr>
              <a:t>para4:</a:t>
            </a:r>
            <a:r>
              <a:rPr lang="zh-CN" altLang="en-US" b="0" i="0" u="none" strike="noStrike" dirty="0">
                <a:solidFill>
                  <a:srgbClr val="404040"/>
                </a:solidFill>
                <a:effectLst/>
                <a:latin typeface="DeepSeek-CJK-patch"/>
              </a:rPr>
              <a:t>凯拉</a:t>
            </a:r>
            <a:r>
              <a:rPr lang="en-US" altLang="zh-CN" b="0" i="0" u="none" strike="noStrike" dirty="0">
                <a:solidFill>
                  <a:srgbClr val="404040"/>
                </a:solidFill>
                <a:effectLst/>
                <a:latin typeface="DeepSeek-CJK-patch"/>
              </a:rPr>
              <a:t>·</a:t>
            </a:r>
            <a:r>
              <a:rPr lang="zh-CN" altLang="en-US" b="0" i="0" u="none" strike="noStrike" dirty="0">
                <a:solidFill>
                  <a:srgbClr val="404040"/>
                </a:solidFill>
                <a:effectLst/>
                <a:latin typeface="DeepSeek-CJK-patch"/>
              </a:rPr>
              <a:t>奈特莉对子女职业选择的态度，明确反对过早成名，并借子女的愿望表达对童星现象的反思。</a:t>
            </a:r>
            <a:endParaRPr lang="zh-CN" altLang="en-US" dirty="0">
              <a:effectLst/>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effectLst/>
              <a:latin typeface="黑体" panose="02010609060101010101" pitchFamily="49" charset="-122"/>
              <a:ea typeface="黑体" panose="02010609060101010101" pitchFamily="49" charset="-122"/>
            </a:endParaRPr>
          </a:p>
          <a:p>
            <a:endParaRPr lang="en-US" altLang="zh-CN" b="1" dirty="0">
              <a:latin typeface="黑体" panose="02010609060101010101" pitchFamily="49" charset="-122"/>
              <a:ea typeface="黑体" panose="02010609060101010101" pitchFamily="49" charset="-122"/>
            </a:endParaRPr>
          </a:p>
          <a:p>
            <a:br>
              <a:rPr lang="zh-CN" altLang="en-US" dirty="0"/>
            </a:br>
            <a:endParaRPr lang="zh-CN" altLang="en-US" b="1" dirty="0">
              <a:latin typeface="Times New Roman" panose="02020603050405020304" charset="0"/>
              <a:ea typeface="宋体" panose="02010600030101010101" pitchFamily="2" charset="-122"/>
              <a:cs typeface="Times New Roman" panose="02020603050405020304" charset="0"/>
            </a:endParaRPr>
          </a:p>
        </p:txBody>
      </p:sp>
      <p:sp>
        <p:nvSpPr>
          <p:cNvPr id="14" name="五角星 13"/>
          <p:cNvSpPr/>
          <p:nvPr/>
        </p:nvSpPr>
        <p:spPr>
          <a:xfrm>
            <a:off x="3776210" y="5936161"/>
            <a:ext cx="344556" cy="322251"/>
          </a:xfrm>
          <a:prstGeom prst="star5">
            <a:avLst/>
          </a:prstGeom>
          <a:solidFill>
            <a:srgbClr val="FF82C2"/>
          </a:solidFill>
          <a:ln>
            <a:solidFill>
              <a:srgbClr val="FF82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 name="直线箭头连接符 2"/>
          <p:cNvCxnSpPr/>
          <p:nvPr/>
        </p:nvCxnSpPr>
        <p:spPr>
          <a:xfrm flipH="1">
            <a:off x="5964702" y="5064369"/>
            <a:ext cx="731520" cy="939083"/>
          </a:xfrm>
          <a:prstGeom prst="straightConnector1">
            <a:avLst/>
          </a:prstGeom>
          <a:ln w="28575">
            <a:solidFill>
              <a:srgbClr val="FF82C2"/>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32132" y="2601722"/>
            <a:ext cx="8480373" cy="1015663"/>
          </a:xfrm>
          <a:prstGeom prst="rect">
            <a:avLst/>
          </a:prstGeom>
          <a:solidFill>
            <a:srgbClr val="ECE7EF"/>
          </a:solidFill>
          <a:ln>
            <a:solidFill>
              <a:schemeClr val="accent1">
                <a:lumMod val="40000"/>
                <a:lumOff val="60000"/>
              </a:schemeClr>
            </a:solidFill>
          </a:ln>
        </p:spPr>
        <p:txBody>
          <a:bodyPr wrap="square" rtlCol="0">
            <a:spAutoFit/>
          </a:bodyPr>
          <a:lstStyle/>
          <a:p>
            <a:pPr lvl="0">
              <a:tabLst>
                <a:tab pos="4572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25.</a:t>
            </a:r>
            <a:r>
              <a:rPr lang="zh-CN" altLang="en-US"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Why did Knightley feel uncomfortable in her scene in Love Actually?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lvl="0">
              <a:tabLst>
                <a:tab pos="4572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A. It misrepresented young love. </a:t>
            </a:r>
            <a:r>
              <a:rPr lang="zh-CN" altLang="en-US"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zh-CN" altLang="en-US"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B. It didn’t match her acting age. </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lvl="0">
              <a:tabLst>
                <a:tab pos="457200" algn="l"/>
              </a:tabLst>
            </a:pPr>
            <a:r>
              <a:rPr lang="en-US" altLang="zh-CN" sz="2000" dirty="0">
                <a:effectLst/>
                <a:latin typeface="Times New Roman" panose="02020603050405020304" charset="0"/>
                <a:ea typeface="宋体" panose="02010600030101010101" pitchFamily="2" charset="-122"/>
                <a:cs typeface="宋体" panose="02010600030101010101" pitchFamily="2" charset="-122"/>
              </a:rPr>
              <a:t>C. It stressed the age gap with the actor. </a:t>
            </a:r>
            <a:r>
              <a:rPr lang="zh-CN" altLang="en-US" sz="2000" dirty="0">
                <a:latin typeface="宋体" panose="02010600030101010101" pitchFamily="2" charset="-122"/>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D. It was a bit mature for her young age.</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16" name="文本框 15"/>
          <p:cNvSpPr txBox="1"/>
          <p:nvPr/>
        </p:nvSpPr>
        <p:spPr>
          <a:xfrm>
            <a:off x="9158068" y="2039815"/>
            <a:ext cx="2715064" cy="1477328"/>
          </a:xfrm>
          <a:custGeom>
            <a:avLst/>
            <a:gdLst>
              <a:gd name="connsiteX0" fmla="*/ 0 w 2715064"/>
              <a:gd name="connsiteY0" fmla="*/ 0 h 1477328"/>
              <a:gd name="connsiteX1" fmla="*/ 515862 w 2715064"/>
              <a:gd name="connsiteY1" fmla="*/ 0 h 1477328"/>
              <a:gd name="connsiteX2" fmla="*/ 977423 w 2715064"/>
              <a:gd name="connsiteY2" fmla="*/ 0 h 1477328"/>
              <a:gd name="connsiteX3" fmla="*/ 1466135 w 2715064"/>
              <a:gd name="connsiteY3" fmla="*/ 0 h 1477328"/>
              <a:gd name="connsiteX4" fmla="*/ 2036298 w 2715064"/>
              <a:gd name="connsiteY4" fmla="*/ 0 h 1477328"/>
              <a:gd name="connsiteX5" fmla="*/ 2715064 w 2715064"/>
              <a:gd name="connsiteY5" fmla="*/ 0 h 1477328"/>
              <a:gd name="connsiteX6" fmla="*/ 2715064 w 2715064"/>
              <a:gd name="connsiteY6" fmla="*/ 462896 h 1477328"/>
              <a:gd name="connsiteX7" fmla="*/ 2715064 w 2715064"/>
              <a:gd name="connsiteY7" fmla="*/ 911019 h 1477328"/>
              <a:gd name="connsiteX8" fmla="*/ 2715064 w 2715064"/>
              <a:gd name="connsiteY8" fmla="*/ 1477328 h 1477328"/>
              <a:gd name="connsiteX9" fmla="*/ 2172051 w 2715064"/>
              <a:gd name="connsiteY9" fmla="*/ 1477328 h 1477328"/>
              <a:gd name="connsiteX10" fmla="*/ 1683340 w 2715064"/>
              <a:gd name="connsiteY10" fmla="*/ 1477328 h 1477328"/>
              <a:gd name="connsiteX11" fmla="*/ 1086026 w 2715064"/>
              <a:gd name="connsiteY11" fmla="*/ 1477328 h 1477328"/>
              <a:gd name="connsiteX12" fmla="*/ 570163 w 2715064"/>
              <a:gd name="connsiteY12" fmla="*/ 1477328 h 1477328"/>
              <a:gd name="connsiteX13" fmla="*/ 0 w 2715064"/>
              <a:gd name="connsiteY13" fmla="*/ 1477328 h 1477328"/>
              <a:gd name="connsiteX14" fmla="*/ 0 w 2715064"/>
              <a:gd name="connsiteY14" fmla="*/ 970112 h 1477328"/>
              <a:gd name="connsiteX15" fmla="*/ 0 w 2715064"/>
              <a:gd name="connsiteY15" fmla="*/ 492443 h 1477328"/>
              <a:gd name="connsiteX16" fmla="*/ 0 w 2715064"/>
              <a:gd name="connsiteY16"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5064" h="1477328" fill="none" extrusionOk="0">
                <a:moveTo>
                  <a:pt x="0" y="0"/>
                </a:moveTo>
                <a:cubicBezTo>
                  <a:pt x="151414" y="-51264"/>
                  <a:pt x="299283" y="44478"/>
                  <a:pt x="515862" y="0"/>
                </a:cubicBezTo>
                <a:cubicBezTo>
                  <a:pt x="732441" y="-44478"/>
                  <a:pt x="834966" y="27809"/>
                  <a:pt x="977423" y="0"/>
                </a:cubicBezTo>
                <a:cubicBezTo>
                  <a:pt x="1119880" y="-27809"/>
                  <a:pt x="1274976" y="14152"/>
                  <a:pt x="1466135" y="0"/>
                </a:cubicBezTo>
                <a:cubicBezTo>
                  <a:pt x="1657294" y="-14152"/>
                  <a:pt x="1863975" y="55463"/>
                  <a:pt x="2036298" y="0"/>
                </a:cubicBezTo>
                <a:cubicBezTo>
                  <a:pt x="2208621" y="-55463"/>
                  <a:pt x="2565270" y="28341"/>
                  <a:pt x="2715064" y="0"/>
                </a:cubicBezTo>
                <a:cubicBezTo>
                  <a:pt x="2725759" y="210285"/>
                  <a:pt x="2679101" y="272749"/>
                  <a:pt x="2715064" y="462896"/>
                </a:cubicBezTo>
                <a:cubicBezTo>
                  <a:pt x="2751027" y="653043"/>
                  <a:pt x="2707352" y="817031"/>
                  <a:pt x="2715064" y="911019"/>
                </a:cubicBezTo>
                <a:cubicBezTo>
                  <a:pt x="2722776" y="1005007"/>
                  <a:pt x="2684090" y="1359959"/>
                  <a:pt x="2715064" y="1477328"/>
                </a:cubicBezTo>
                <a:cubicBezTo>
                  <a:pt x="2596606" y="1515544"/>
                  <a:pt x="2299511" y="1428639"/>
                  <a:pt x="2172051" y="1477328"/>
                </a:cubicBezTo>
                <a:cubicBezTo>
                  <a:pt x="2044591" y="1526017"/>
                  <a:pt x="1806658" y="1425951"/>
                  <a:pt x="1683340" y="1477328"/>
                </a:cubicBezTo>
                <a:cubicBezTo>
                  <a:pt x="1560022" y="1528705"/>
                  <a:pt x="1253340" y="1470158"/>
                  <a:pt x="1086026" y="1477328"/>
                </a:cubicBezTo>
                <a:cubicBezTo>
                  <a:pt x="918712" y="1484498"/>
                  <a:pt x="699853" y="1452244"/>
                  <a:pt x="570163" y="1477328"/>
                </a:cubicBezTo>
                <a:cubicBezTo>
                  <a:pt x="440473" y="1502412"/>
                  <a:pt x="261805" y="1410038"/>
                  <a:pt x="0" y="1477328"/>
                </a:cubicBezTo>
                <a:cubicBezTo>
                  <a:pt x="-6137" y="1282722"/>
                  <a:pt x="30444" y="1158167"/>
                  <a:pt x="0" y="970112"/>
                </a:cubicBezTo>
                <a:cubicBezTo>
                  <a:pt x="-30444" y="782057"/>
                  <a:pt x="27966" y="714060"/>
                  <a:pt x="0" y="492443"/>
                </a:cubicBezTo>
                <a:cubicBezTo>
                  <a:pt x="-27966" y="270826"/>
                  <a:pt x="29281" y="164193"/>
                  <a:pt x="0" y="0"/>
                </a:cubicBezTo>
                <a:close/>
              </a:path>
              <a:path w="2715064" h="1477328" stroke="0" extrusionOk="0">
                <a:moveTo>
                  <a:pt x="0" y="0"/>
                </a:moveTo>
                <a:cubicBezTo>
                  <a:pt x="179922" y="-3995"/>
                  <a:pt x="282806" y="11408"/>
                  <a:pt x="515862" y="0"/>
                </a:cubicBezTo>
                <a:cubicBezTo>
                  <a:pt x="748918" y="-11408"/>
                  <a:pt x="753847" y="3143"/>
                  <a:pt x="977423" y="0"/>
                </a:cubicBezTo>
                <a:cubicBezTo>
                  <a:pt x="1200999" y="-3143"/>
                  <a:pt x="1306082" y="18785"/>
                  <a:pt x="1574737" y="0"/>
                </a:cubicBezTo>
                <a:cubicBezTo>
                  <a:pt x="1843392" y="-18785"/>
                  <a:pt x="1965619" y="42421"/>
                  <a:pt x="2090599" y="0"/>
                </a:cubicBezTo>
                <a:cubicBezTo>
                  <a:pt x="2215579" y="-42421"/>
                  <a:pt x="2587286" y="37490"/>
                  <a:pt x="2715064" y="0"/>
                </a:cubicBezTo>
                <a:cubicBezTo>
                  <a:pt x="2766499" y="155912"/>
                  <a:pt x="2678653" y="377797"/>
                  <a:pt x="2715064" y="521989"/>
                </a:cubicBezTo>
                <a:cubicBezTo>
                  <a:pt x="2751475" y="666181"/>
                  <a:pt x="2683821" y="799293"/>
                  <a:pt x="2715064" y="1014432"/>
                </a:cubicBezTo>
                <a:cubicBezTo>
                  <a:pt x="2746307" y="1229571"/>
                  <a:pt x="2701435" y="1288622"/>
                  <a:pt x="2715064" y="1477328"/>
                </a:cubicBezTo>
                <a:cubicBezTo>
                  <a:pt x="2522126" y="1491070"/>
                  <a:pt x="2398118" y="1436287"/>
                  <a:pt x="2226352" y="1477328"/>
                </a:cubicBezTo>
                <a:cubicBezTo>
                  <a:pt x="2054586" y="1518369"/>
                  <a:pt x="1930159" y="1470803"/>
                  <a:pt x="1683340" y="1477328"/>
                </a:cubicBezTo>
                <a:cubicBezTo>
                  <a:pt x="1436521" y="1483853"/>
                  <a:pt x="1381833" y="1417936"/>
                  <a:pt x="1140327" y="1477328"/>
                </a:cubicBezTo>
                <a:cubicBezTo>
                  <a:pt x="898821" y="1536720"/>
                  <a:pt x="800221" y="1466263"/>
                  <a:pt x="624465" y="1477328"/>
                </a:cubicBezTo>
                <a:cubicBezTo>
                  <a:pt x="448709" y="1488393"/>
                  <a:pt x="174157" y="1410736"/>
                  <a:pt x="0" y="1477328"/>
                </a:cubicBezTo>
                <a:cubicBezTo>
                  <a:pt x="-62140" y="1358578"/>
                  <a:pt x="31329" y="1162627"/>
                  <a:pt x="0" y="955339"/>
                </a:cubicBezTo>
                <a:cubicBezTo>
                  <a:pt x="-31329" y="748051"/>
                  <a:pt x="47515" y="598938"/>
                  <a:pt x="0" y="433350"/>
                </a:cubicBezTo>
                <a:cubicBezTo>
                  <a:pt x="-47515" y="267762"/>
                  <a:pt x="25684" y="173744"/>
                  <a:pt x="0" y="0"/>
                </a:cubicBezTo>
                <a:close/>
              </a:path>
            </a:pathLst>
          </a:custGeom>
          <a:solidFill>
            <a:schemeClr val="bg2"/>
          </a:solidFill>
          <a:ln w="28575">
            <a:solidFill>
              <a:srgbClr val="ACA9FF"/>
            </a:solidFill>
          </a:ln>
        </p:spPr>
        <p:txBody>
          <a:bodyPr wrap="square" rtlCol="0">
            <a:spAutoFit/>
          </a:bodyPr>
          <a:lstStyle/>
          <a:p>
            <a:r>
              <a:rPr kumimoji="1" lang="zh-CN" altLang="en-US" dirty="0"/>
              <a:t>实际年龄与角色设定的冲突、剧情的伦理争议以及个人价值观与职业要求的撕裂，让</a:t>
            </a:r>
            <a:r>
              <a:rPr kumimoji="1" lang="en-US" altLang="zh-CN" dirty="0"/>
              <a:t>Keira</a:t>
            </a:r>
            <a:r>
              <a:rPr kumimoji="1" lang="zh-CN" altLang="en-US" dirty="0"/>
              <a:t> </a:t>
            </a:r>
            <a:r>
              <a:rPr kumimoji="1" lang="en-US" altLang="zh-CN" dirty="0"/>
              <a:t>Knightley</a:t>
            </a:r>
            <a:r>
              <a:rPr kumimoji="1" lang="zh-CN" altLang="en-US" dirty="0"/>
              <a:t>感到不适，故选</a:t>
            </a:r>
            <a:r>
              <a:rPr kumimoji="1" lang="en-US" altLang="zh-CN" dirty="0"/>
              <a:t>D</a:t>
            </a:r>
            <a:r>
              <a:rPr kumimoji="1" lang="zh-CN" altLang="en-US" dirty="0"/>
              <a:t>。</a:t>
            </a:r>
            <a:endParaRPr kumimoji="1" lang="zh-CN" altLang="en-US" dirty="0"/>
          </a:p>
        </p:txBody>
      </p:sp>
      <p:sp>
        <p:nvSpPr>
          <p:cNvPr id="17" name="五角星 16"/>
          <p:cNvSpPr/>
          <p:nvPr/>
        </p:nvSpPr>
        <p:spPr>
          <a:xfrm>
            <a:off x="4726744" y="3221502"/>
            <a:ext cx="436098" cy="395883"/>
          </a:xfrm>
          <a:prstGeom prst="star5">
            <a:avLst/>
          </a:prstGeom>
          <a:solidFill>
            <a:srgbClr val="ACA9FF"/>
          </a:solidFill>
          <a:ln>
            <a:solidFill>
              <a:srgbClr val="C2D1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43675" y="-133839"/>
            <a:ext cx="6472854" cy="720000"/>
          </a:xfrm>
        </p:spPr>
        <p:txBody>
          <a:bodyPr/>
          <a:lstStyle/>
          <a:p>
            <a:r>
              <a:rPr kumimoji="1" lang="en-US" altLang="zh-CN" dirty="0">
                <a:latin typeface="Times New Roman" panose="02020603050405020304" charset="0"/>
                <a:ea typeface="宋体" panose="02010600030101010101" pitchFamily="2" charset="-122"/>
                <a:cs typeface="Times New Roman" panose="02020603050405020304" charset="0"/>
              </a:rPr>
              <a:t>Language bank</a:t>
            </a:r>
            <a:endParaRPr kumimoji="1" lang="zh-CN" altLang="en-US" dirty="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4443675" y="705612"/>
            <a:ext cx="6096000" cy="2616101"/>
          </a:xfrm>
          <a:prstGeom prst="rect">
            <a:avLst/>
          </a:prstGeom>
          <a:noFill/>
        </p:spPr>
        <p:txBody>
          <a:bodyPr wrap="square">
            <a:spAutoFit/>
          </a:bodyPr>
          <a:lstStyle/>
          <a:p>
            <a:r>
              <a:rPr lang="en-US" altLang="zh-CN" sz="2400" kern="100" dirty="0">
                <a:solidFill>
                  <a:srgbClr val="000000"/>
                </a:solidFill>
                <a:effectLst/>
                <a:latin typeface="Times New Roman" panose="02020603050405020304" charset="0"/>
                <a:ea typeface="宋体" panose="02010600030101010101" pitchFamily="2" charset="-122"/>
                <a:cs typeface="Times New Roman" panose="02020603050405020304" charset="0"/>
              </a:rPr>
              <a:t>indelible </a:t>
            </a:r>
            <a:r>
              <a:rPr lang="zh-CN" altLang="en-US" sz="2400" kern="100" dirty="0">
                <a:solidFill>
                  <a:srgbClr val="000000"/>
                </a:solidFill>
                <a:effectLst/>
                <a:latin typeface="Times New Roman" panose="02020603050405020304" charset="0"/>
                <a:ea typeface="宋体" panose="02010600030101010101" pitchFamily="2" charset="-122"/>
                <a:cs typeface="Times New Roman" panose="02020603050405020304" charset="0"/>
              </a:rPr>
              <a:t>不可磨灭的</a:t>
            </a:r>
            <a:endParaRPr lang="en-US" altLang="zh-CN" sz="24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be famed for</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因</a:t>
            </a:r>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而闻名</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box-office hit</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票房大片</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near-constant</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几乎不停的</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intense success</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很大的成功</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loss of privacy</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隐私的丧失</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endParaRPr lang="zh-CN" altLang="en-US" sz="2000" dirty="0">
              <a:latin typeface="Times New Roman" panose="02020603050405020304" charset="0"/>
              <a:ea typeface="宋体" panose="02010600030101010101" pitchFamily="2" charset="-122"/>
              <a:cs typeface="Times New Roman" panose="02020603050405020304" charset="0"/>
            </a:endParaRPr>
          </a:p>
        </p:txBody>
      </p:sp>
      <p:sp>
        <p:nvSpPr>
          <p:cNvPr id="8" name="文本框 7"/>
          <p:cNvSpPr txBox="1"/>
          <p:nvPr/>
        </p:nvSpPr>
        <p:spPr>
          <a:xfrm>
            <a:off x="8337773" y="302399"/>
            <a:ext cx="5157512" cy="2677656"/>
          </a:xfrm>
          <a:prstGeom prst="rect">
            <a:avLst/>
          </a:prstGeom>
          <a:noFill/>
        </p:spPr>
        <p:txBody>
          <a:bodyPr wrap="square">
            <a:spAutoFit/>
          </a:bodyPr>
          <a:lstStyle/>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cruel</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残忍的</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i="0" u="none" strike="noStrike" kern="100" dirty="0">
                <a:solidFill>
                  <a:srgbClr val="000000"/>
                </a:solidFill>
                <a:effectLst/>
                <a:latin typeface="Times New Roman" panose="02020603050405020304" charset="0"/>
                <a:ea typeface="宋体" panose="02010600030101010101" pitchFamily="2" charset="-122"/>
                <a:cs typeface="Times New Roman" panose="02020603050405020304" charset="0"/>
              </a:rPr>
              <a:t>inclination</a:t>
            </a:r>
            <a:r>
              <a:rPr lang="zh-CN" altLang="en-US" sz="2400" i="0" u="none" strike="noStrike" kern="100" dirty="0">
                <a:solidFill>
                  <a:srgbClr val="000000"/>
                </a:solidFill>
                <a:effectLst/>
                <a:latin typeface="Times New Roman" panose="02020603050405020304" charset="0"/>
                <a:ea typeface="宋体" panose="02010600030101010101" pitchFamily="2" charset="-122"/>
                <a:cs typeface="Times New Roman" panose="02020603050405020304" charset="0"/>
              </a:rPr>
              <a:t> 倾向</a:t>
            </a:r>
            <a:endParaRPr lang="en-US" altLang="zh-CN" sz="2400" i="0" u="none" strike="noStrike"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chemeClr val="accent3">
                    <a:lumMod val="50000"/>
                  </a:schemeClr>
                </a:solidFill>
                <a:latin typeface="Times New Roman" panose="02020603050405020304" charset="0"/>
                <a:ea typeface="宋体" panose="02010600030101010101" pitchFamily="2" charset="-122"/>
                <a:cs typeface="Times New Roman" panose="02020603050405020304" charset="0"/>
              </a:rPr>
              <a:t>pre</a:t>
            </a:r>
            <a:r>
              <a:rPr lang="en-US" altLang="zh-CN" sz="2400" kern="100" dirty="0">
                <a:solidFill>
                  <a:schemeClr val="accent3">
                    <a:lumMod val="75000"/>
                  </a:schemeClr>
                </a:solidFill>
                <a:latin typeface="Times New Roman" panose="02020603050405020304" charset="0"/>
                <a:ea typeface="宋体" panose="02010600030101010101" pitchFamily="2" charset="-122"/>
                <a:cs typeface="Times New Roman" panose="02020603050405020304" charset="0"/>
              </a:rPr>
              <a:t>mature</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过早的</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27</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题：</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a drama script</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话剧剧本</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en-US" altLang="zh-CN" sz="2400" i="0" u="none" strike="noStrike" kern="100" dirty="0">
                <a:solidFill>
                  <a:srgbClr val="000000"/>
                </a:solidFill>
                <a:effectLst/>
                <a:latin typeface="Times New Roman" panose="02020603050405020304" charset="0"/>
                <a:ea typeface="宋体" panose="02010600030101010101" pitchFamily="2" charset="-122"/>
                <a:cs typeface="Times New Roman" panose="02020603050405020304" charset="0"/>
              </a:rPr>
              <a:t>autobiograp</a:t>
            </a:r>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hy</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 自传</a:t>
            </a:r>
            <a:endPar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endParaRPr>
          </a:p>
          <a:p>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a:t>
            </a:r>
            <a:r>
              <a:rPr lang="en-US" altLang="zh-CN" sz="2400" kern="100" dirty="0">
                <a:solidFill>
                  <a:srgbClr val="000000"/>
                </a:solidFill>
                <a:latin typeface="Times New Roman" panose="02020603050405020304" charset="0"/>
                <a:ea typeface="宋体" panose="02010600030101010101" pitchFamily="2" charset="-122"/>
                <a:cs typeface="Times New Roman" panose="02020603050405020304" charset="0"/>
              </a:rPr>
              <a:t>biography </a:t>
            </a:r>
            <a:r>
              <a:rPr lang="zh-CN" altLang="en-US" sz="2400" kern="100" dirty="0">
                <a:solidFill>
                  <a:srgbClr val="000000"/>
                </a:solidFill>
                <a:latin typeface="Times New Roman" panose="02020603050405020304" charset="0"/>
                <a:ea typeface="宋体" panose="02010600030101010101" pitchFamily="2" charset="-122"/>
                <a:cs typeface="Times New Roman" panose="02020603050405020304" charset="0"/>
              </a:rPr>
              <a:t>传记）</a:t>
            </a:r>
            <a:endParaRPr lang="en-GB" altLang="zh-CN" sz="24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3228" y="586161"/>
            <a:ext cx="3589091" cy="199409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文本框 2"/>
          <p:cNvSpPr txBox="1"/>
          <p:nvPr/>
        </p:nvSpPr>
        <p:spPr>
          <a:xfrm>
            <a:off x="164669" y="2980055"/>
            <a:ext cx="11862661" cy="3785652"/>
          </a:xfrm>
          <a:prstGeom prst="rect">
            <a:avLst/>
          </a:prstGeom>
          <a:noFill/>
        </p:spPr>
        <p:txBody>
          <a:bodyPr wrap="square">
            <a:spAutoFit/>
          </a:bodyPr>
          <a:lstStyle/>
          <a:p>
            <a:pPr algn="l"/>
            <a:r>
              <a:rPr lang="zh-CN" altLang="en-GB" sz="2200" b="1" i="0" u="none" strike="noStrike" dirty="0">
                <a:solidFill>
                  <a:srgbClr val="404040"/>
                </a:solidFill>
                <a:effectLst/>
                <a:highlight>
                  <a:srgbClr val="ECE7EF"/>
                </a:highlight>
                <a:latin typeface="Times New Roman" panose="02020603050405020304" charset="0"/>
                <a:ea typeface="宋体" panose="02010600030101010101" pitchFamily="2" charset="-122"/>
                <a:cs typeface="Times New Roman" panose="02020603050405020304" charset="0"/>
              </a:rPr>
              <a:t>长句</a:t>
            </a:r>
            <a:r>
              <a:rPr lang="zh-CN" altLang="en-US" sz="2200" b="1" i="0" u="none" strike="noStrike" dirty="0">
                <a:solidFill>
                  <a:srgbClr val="404040"/>
                </a:solidFill>
                <a:effectLst/>
                <a:highlight>
                  <a:srgbClr val="ECE7EF"/>
                </a:highlight>
                <a:latin typeface="Times New Roman" panose="02020603050405020304" charset="0"/>
                <a:ea typeface="宋体" panose="02010600030101010101" pitchFamily="2" charset="-122"/>
                <a:cs typeface="Times New Roman" panose="02020603050405020304" charset="0"/>
              </a:rPr>
              <a:t>理解：</a:t>
            </a:r>
            <a:endParaRPr lang="en-US" altLang="zh-CN" sz="2200" b="1" i="0" u="none" strike="noStrike" dirty="0">
              <a:solidFill>
                <a:srgbClr val="404040"/>
              </a:solidFill>
              <a:effectLst/>
              <a:highlight>
                <a:srgbClr val="ECE7EF"/>
              </a:highlight>
              <a:latin typeface="Times New Roman" panose="02020603050405020304" charset="0"/>
              <a:ea typeface="宋体" panose="02010600030101010101" pitchFamily="2" charset="-122"/>
              <a:cs typeface="Times New Roman" panose="02020603050405020304" charset="0"/>
            </a:endParaRPr>
          </a:p>
          <a:p>
            <a:r>
              <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With her strikingly delicate yet expressive features, she is famed for roles in films like Pirates of the Caribbean series and Atonement, starting her acting career at a young age and achieving significant success in the film industry.</a:t>
            </a:r>
            <a:endPar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pPr algn="l"/>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凭借精致而富有表现力的面容，她因出演</a:t>
            </a:r>
            <a:r>
              <a:rPr lang="en-US" altLang="zh-CN"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t>
            </a:r>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加勒比海盗</a:t>
            </a:r>
            <a:r>
              <a:rPr lang="en-US" altLang="zh-CN"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t>
            </a:r>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系列和</a:t>
            </a:r>
            <a:r>
              <a:rPr lang="en-US" altLang="zh-CN"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t>
            </a:r>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赎罪</a:t>
            </a:r>
            <a:r>
              <a:rPr lang="en-US" altLang="zh-CN"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t>
            </a:r>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等影片闻名，自幼开启演艺生涯并在电影界取得巨大成功。</a:t>
            </a:r>
            <a:endParaRPr lang="en-US" altLang="zh-CN"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r>
              <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In one scene, her newly married character opens the front door to her husband’s best friend, </a:t>
            </a:r>
            <a:r>
              <a:rPr lang="en-GB" altLang="zh-CN" sz="22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played by </a:t>
            </a:r>
            <a:r>
              <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Andrew Lincoln, </a:t>
            </a:r>
            <a:r>
              <a:rPr lang="en-GB" altLang="zh-CN" sz="22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then 30</a:t>
            </a:r>
            <a:r>
              <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 </a:t>
            </a:r>
            <a:r>
              <a:rPr lang="en-GB" altLang="zh-CN" sz="220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who </a:t>
            </a:r>
            <a:r>
              <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conveys his love to her with a series of cue cards.</a:t>
            </a:r>
            <a:endPar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a:p>
            <a:pPr algn="l">
              <a:buFont typeface="Arial" panose="020B0604020202020204" pitchFamily="34" charset="0"/>
              <a:buChar char="•"/>
            </a:pPr>
            <a:r>
              <a:rPr lang="zh-CN" altLang="en-US" sz="2200" b="1"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主句</a:t>
            </a:r>
            <a:r>
              <a:rPr lang="zh-CN" altLang="en-US"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2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2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her character opens the door..."</a:t>
            </a:r>
            <a:r>
              <a:rPr lang="zh-CN" altLang="en-GB"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US" altLang="zh-CN" sz="22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2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played by..."</a:t>
            </a:r>
            <a:r>
              <a:rPr lang="en-GB" altLang="zh-CN"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 </a:t>
            </a:r>
            <a:r>
              <a:rPr lang="zh-CN" altLang="en-US"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修饰 </a:t>
            </a:r>
            <a:r>
              <a:rPr lang="en-GB" altLang="zh-CN" sz="22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friend</a:t>
            </a:r>
            <a:r>
              <a:rPr lang="zh-CN" altLang="en-GB"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zh-CN" altLang="en-US"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同位语 </a:t>
            </a:r>
            <a:r>
              <a:rPr lang="en-US" altLang="zh-CN" sz="22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a:t>
            </a:r>
            <a:r>
              <a:rPr lang="en-GB" altLang="zh-CN" sz="2200" b="0" i="1"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then 30"</a:t>
            </a:r>
            <a:r>
              <a:rPr lang="en-GB" altLang="zh-CN"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 </a:t>
            </a:r>
            <a:r>
              <a:rPr lang="zh-CN" altLang="en-US"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rPr>
              <a:t>补充年龄；</a:t>
            </a:r>
            <a:endParaRPr lang="zh-CN" altLang="en-US" sz="2200" b="0" i="0" u="none" strike="noStrike" dirty="0">
              <a:solidFill>
                <a:srgbClr val="0070C0"/>
              </a:solidFill>
              <a:effectLst/>
              <a:latin typeface="Times New Roman" panose="02020603050405020304" charset="0"/>
              <a:ea typeface="宋体" panose="02010600030101010101" pitchFamily="2" charset="-122"/>
              <a:cs typeface="Times New Roman" panose="02020603050405020304" charset="0"/>
            </a:endParaRPr>
          </a:p>
          <a:p>
            <a:pPr algn="l"/>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在一场戏中，她饰演的新婚妻子为丈夫的挚友（时年</a:t>
            </a:r>
            <a:r>
              <a:rPr lang="en-US" altLang="zh-CN"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30</a:t>
            </a:r>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岁的安德鲁</a:t>
            </a:r>
            <a:r>
              <a:rPr lang="en-US" altLang="zh-CN"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a:t>
            </a:r>
            <a:r>
              <a:rPr lang="zh-CN" altLang="en-US" sz="2200" b="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rPr>
              <a:t>林肯饰）开门，对方用纸板写下情话示爱。</a:t>
            </a:r>
            <a:endParaRPr lang="en-GB" altLang="zh-CN" sz="2200" i="0" u="none" strike="noStrike" dirty="0">
              <a:solidFill>
                <a:srgbClr val="404040"/>
              </a:solidFill>
              <a:effectLst/>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67"/>
          <p:cNvSpPr txBox="1"/>
          <p:nvPr/>
        </p:nvSpPr>
        <p:spPr>
          <a:xfrm>
            <a:off x="112394" y="124777"/>
            <a:ext cx="9214486" cy="6608445"/>
          </a:xfrm>
          <a:prstGeom prst="rect">
            <a:avLst/>
          </a:prstGeom>
        </p:spPr>
        <p:txBody>
          <a:bodyPr wrap="square">
            <a:noAutofit/>
          </a:bodyPr>
          <a:lstStyle/>
          <a:p>
            <a:r>
              <a:rPr lang="en-US" altLang="zh-CN" b="1" dirty="0">
                <a:highlight>
                  <a:srgbClr val="DCDCDC"/>
                </a:highlight>
                <a:latin typeface="Times New Roman" panose="02020603050405020304" charset="0"/>
                <a:ea typeface="黑体" panose="02010609060101010101" pitchFamily="49" charset="-122"/>
                <a:cs typeface="Times New Roman" panose="02020603050405020304" charset="0"/>
              </a:rPr>
              <a:t>C</a:t>
            </a:r>
            <a:r>
              <a:rPr lang="zh-CN" altLang="en-US" b="1" dirty="0">
                <a:highlight>
                  <a:srgbClr val="DCDCDC"/>
                </a:highlight>
                <a:latin typeface="Times New Roman" panose="02020603050405020304" charset="0"/>
                <a:ea typeface="黑体" panose="02010609060101010101" pitchFamily="49" charset="-122"/>
                <a:cs typeface="Times New Roman" panose="02020603050405020304" charset="0"/>
              </a:rPr>
              <a:t>篇</a:t>
            </a:r>
            <a:r>
              <a:rPr lang="en-US" altLang="zh-CN" b="1" dirty="0">
                <a:highlight>
                  <a:srgbClr val="DCDCDC"/>
                </a:highlight>
                <a:latin typeface="Times New Roman" panose="02020603050405020304" charset="0"/>
                <a:ea typeface="黑体" panose="02010609060101010101" pitchFamily="49" charset="-122"/>
                <a:cs typeface="Times New Roman" panose="02020603050405020304" charset="0"/>
              </a:rPr>
              <a:t>  </a:t>
            </a:r>
            <a:r>
              <a:rPr lang="zh-CN" altLang="en-US" dirty="0">
                <a:highlight>
                  <a:srgbClr val="DCDCDC"/>
                </a:highlight>
              </a:rPr>
              <a:t>通过</a:t>
            </a:r>
            <a:r>
              <a:rPr lang="en-GB" altLang="zh-CN" dirty="0">
                <a:highlight>
                  <a:srgbClr val="DCDCDC"/>
                </a:highlight>
              </a:rPr>
              <a:t>CDC</a:t>
            </a:r>
            <a:r>
              <a:rPr lang="zh-CN" altLang="en-US" dirty="0">
                <a:highlight>
                  <a:srgbClr val="DCDCDC"/>
                </a:highlight>
              </a:rPr>
              <a:t>研究揭示</a:t>
            </a:r>
            <a:r>
              <a:rPr lang="en-GB" altLang="zh-CN" dirty="0">
                <a:highlight>
                  <a:srgbClr val="DCDCDC"/>
                </a:highlight>
              </a:rPr>
              <a:t>H5N1</a:t>
            </a:r>
            <a:r>
              <a:rPr lang="zh-CN" altLang="en-US" dirty="0">
                <a:highlight>
                  <a:srgbClr val="DCDCDC"/>
                </a:highlight>
              </a:rPr>
              <a:t>禽流感可能未被充分监测的传播风险，结合专家观点探讨其科学意义与社会警示。说明文。</a:t>
            </a:r>
            <a:endParaRPr lang="en-US" altLang="zh-CN" b="1" dirty="0">
              <a:highlight>
                <a:srgbClr val="DCDCDC"/>
              </a:highlight>
              <a:latin typeface="Times New Roman" panose="02020603050405020304" charset="0"/>
              <a:ea typeface="黑体" panose="02010609060101010101" pitchFamily="49" charset="-122"/>
              <a:cs typeface="Times New Roman" panose="02020603050405020304" charset="0"/>
            </a:endParaRPr>
          </a:p>
          <a:p>
            <a:pPr algn="l"/>
            <a:r>
              <a:rPr lang="zh-CN" altLang="en-US"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As the proverb says, a straw shows which way the wind blows. A new study published by the U.S. Centers for Disease Control and Prevention (CDC) shows that the H5N1 bird flu virus is probably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circulating</a:t>
            </a:r>
            <a:r>
              <a:rPr lang="en-US" altLang="zh-CN" sz="2000" dirty="0">
                <a:effectLst/>
                <a:latin typeface="Times New Roman" panose="02020603050405020304" charset="0"/>
                <a:ea typeface="宋体" panose="02010600030101010101" pitchFamily="2" charset="-122"/>
                <a:cs typeface="宋体" panose="02010600030101010101" pitchFamily="2" charset="-122"/>
              </a:rPr>
              <a:t>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undetected </a:t>
            </a:r>
            <a:r>
              <a:rPr lang="en-US" altLang="zh-CN" sz="2000" dirty="0">
                <a:effectLst/>
                <a:latin typeface="Times New Roman" panose="02020603050405020304" charset="0"/>
                <a:ea typeface="宋体" panose="02010600030101010101" pitchFamily="2" charset="-122"/>
                <a:cs typeface="宋体" panose="02010600030101010101" pitchFamily="2" charset="-122"/>
              </a:rPr>
              <a:t>in domestic animals in many parts of the country and may be infecting unaware vets (</a:t>
            </a:r>
            <a:r>
              <a:rPr lang="zh-CN" altLang="zh-CN" sz="2000" dirty="0">
                <a:effectLst/>
                <a:latin typeface="Times New Roman" panose="02020603050405020304" charset="0"/>
                <a:ea typeface="宋体" panose="02010600030101010101" pitchFamily="2" charset="-122"/>
                <a:cs typeface="Times New Roman" panose="02020603050405020304" charset="0"/>
              </a:rPr>
              <a:t>兽医</a:t>
            </a:r>
            <a:r>
              <a:rPr lang="en-US" altLang="zh-CN" sz="2000" dirty="0">
                <a:effectLst/>
                <a:latin typeface="Times New Roman" panose="02020603050405020304" charset="0"/>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宋体" panose="02010600030101010101" pitchFamily="2" charset="-122"/>
                <a:ea typeface="宋体" panose="02010600030101010101" pitchFamily="2" charset="-122"/>
                <a:cs typeface="宋体" panose="02010600030101010101" pitchFamily="2" charset="-122"/>
              </a:rPr>
              <a:t>   </a:t>
            </a:r>
            <a:r>
              <a:rPr lang="en-US" altLang="zh-CN" sz="2000" dirty="0">
                <a:effectLst/>
                <a:latin typeface="Times New Roman" panose="02020603050405020304" charset="0"/>
                <a:ea typeface="宋体" panose="02010600030101010101" pitchFamily="2" charset="-122"/>
                <a:cs typeface="宋体" panose="02010600030101010101" pitchFamily="2" charset="-122"/>
              </a:rPr>
              <a:t>In the health agency’s Morbidity and Mortality Weekly Report, a group of researchers from the CDC, the Ohio Department of Health and the American Association of Bovine Practitioners </a:t>
            </a:r>
            <a:r>
              <a:rPr lang="en-US" altLang="zh-CN" sz="2000" u="sng" dirty="0">
                <a:solidFill>
                  <a:srgbClr val="7030A0"/>
                </a:solidFill>
                <a:effectLst/>
                <a:latin typeface="Times New Roman" panose="02020603050405020304" charset="0"/>
                <a:ea typeface="宋体" panose="02010600030101010101" pitchFamily="2" charset="-122"/>
                <a:cs typeface="宋体" panose="02010600030101010101" pitchFamily="2" charset="-122"/>
              </a:rPr>
              <a:t>reported the results of analysis </a:t>
            </a:r>
            <a:r>
              <a:rPr lang="en-US" altLang="zh-CN" sz="2000" dirty="0">
                <a:effectLst/>
                <a:latin typeface="Times New Roman" panose="02020603050405020304" charset="0"/>
                <a:ea typeface="宋体" panose="02010600030101010101" pitchFamily="2" charset="-122"/>
                <a:cs typeface="宋体" panose="02010600030101010101" pitchFamily="2" charset="-122"/>
              </a:rPr>
              <a:t>they conducted on 150 cow vets from 46 states and Canada. </a:t>
            </a:r>
            <a:r>
              <a:rPr lang="en-US" altLang="zh-CN" sz="2000" u="sng" dirty="0">
                <a:solidFill>
                  <a:srgbClr val="7030A0"/>
                </a:solidFill>
                <a:effectLst/>
                <a:latin typeface="Times New Roman" panose="02020603050405020304" charset="0"/>
                <a:ea typeface="宋体" panose="02010600030101010101" pitchFamily="2" charset="-122"/>
                <a:cs typeface="宋体" panose="02010600030101010101" pitchFamily="2" charset="-122"/>
              </a:rPr>
              <a:t>They found that </a:t>
            </a:r>
            <a:r>
              <a:rPr lang="en-US" altLang="zh-CN" sz="2000" dirty="0">
                <a:effectLst/>
                <a:latin typeface="Times New Roman" panose="02020603050405020304" charset="0"/>
                <a:ea typeface="宋体" panose="02010600030101010101" pitchFamily="2" charset="-122"/>
                <a:cs typeface="宋体" panose="02010600030101010101" pitchFamily="2" charset="-122"/>
              </a:rPr>
              <a:t>three of them had antibodies for the H5N1 bird flu virus in their blood. However, none of the infected vets recalled having any </a:t>
            </a:r>
            <a:r>
              <a:rPr lang="en-US" altLang="zh-CN" sz="2000" dirty="0">
                <a:effectLst/>
                <a:highlight>
                  <a:srgbClr val="FFFA97"/>
                </a:highlight>
                <a:latin typeface="Times New Roman" panose="02020603050405020304" charset="0"/>
                <a:ea typeface="宋体" panose="02010600030101010101" pitchFamily="2" charset="-122"/>
                <a:cs typeface="宋体" panose="02010600030101010101" pitchFamily="2" charset="-122"/>
              </a:rPr>
              <a:t>symptoms</a:t>
            </a:r>
            <a:r>
              <a:rPr lang="en-US" altLang="zh-CN" sz="2000" dirty="0">
                <a:effectLst/>
                <a:latin typeface="Times New Roman" panose="02020603050405020304" charset="0"/>
                <a:ea typeface="宋体" panose="02010600030101010101" pitchFamily="2" charset="-122"/>
                <a:cs typeface="宋体" panose="02010600030101010101" pitchFamily="2" charset="-122"/>
              </a:rPr>
              <a:t>, including conjunctivitis, or pink eye, the most commonly reported symptom in human cases.</a:t>
            </a:r>
            <a:r>
              <a:rPr lang="zh-CN" altLang="en-US" sz="2000" dirty="0">
                <a:effectLst/>
                <a:latin typeface="Times New Roman" panose="02020603050405020304" charset="0"/>
                <a:ea typeface="宋体" panose="02010600030101010101" pitchFamily="2" charset="-122"/>
                <a:cs typeface="宋体" panose="02010600030101010101" pitchFamily="2" charset="-122"/>
              </a:rPr>
              <a:t> </a:t>
            </a:r>
            <a:r>
              <a:rPr lang="zh-CN" altLang="en-US" sz="2000" b="1" u="sng" dirty="0">
                <a:solidFill>
                  <a:srgbClr val="7030A0"/>
                </a:solidFill>
                <a:effectLst/>
                <a:latin typeface="Times New Roman" panose="02020603050405020304" charset="0"/>
                <a:ea typeface="宋体" panose="02010600030101010101" pitchFamily="2" charset="-122"/>
                <a:cs typeface="宋体" panose="02010600030101010101" pitchFamily="2" charset="-122"/>
              </a:rPr>
              <a:t>（</a:t>
            </a:r>
            <a:r>
              <a:rPr lang="en-US" altLang="zh-CN" sz="2000" b="1" u="sng" dirty="0">
                <a:solidFill>
                  <a:srgbClr val="7030A0"/>
                </a:solidFill>
                <a:effectLst/>
                <a:latin typeface="Times New Roman" panose="02020603050405020304" charset="0"/>
                <a:ea typeface="宋体" panose="02010600030101010101" pitchFamily="2" charset="-122"/>
                <a:cs typeface="宋体" panose="02010600030101010101" pitchFamily="2" charset="-122"/>
              </a:rPr>
              <a:t>29</a:t>
            </a:r>
            <a:r>
              <a:rPr lang="zh-CN" altLang="en-US" sz="2000" b="1" u="sng" dirty="0">
                <a:solidFill>
                  <a:srgbClr val="7030A0"/>
                </a:solidFill>
                <a:effectLst/>
                <a:latin typeface="Times New Roman" panose="02020603050405020304" charset="0"/>
                <a:ea typeface="宋体" panose="02010600030101010101" pitchFamily="2" charset="-122"/>
                <a:cs typeface="宋体" panose="02010600030101010101" pitchFamily="2" charset="-122"/>
              </a:rPr>
              <a:t>题）</a:t>
            </a:r>
            <a:endParaRPr lang="en-US" altLang="zh-CN" sz="2000" b="1" u="sng" dirty="0">
              <a:solidFill>
                <a:srgbClr val="7030A0"/>
              </a:solidFill>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宋体" panose="02010600030101010101" pitchFamily="2" charset="-122"/>
                <a:ea typeface="宋体" panose="02010600030101010101" pitchFamily="2" charset="-122"/>
                <a:cs typeface="宋体" panose="02010600030101010101" pitchFamily="2" charset="-122"/>
              </a:rPr>
              <a:t>   </a:t>
            </a:r>
            <a:r>
              <a:rPr lang="en-US" altLang="zh-CN" sz="2000" b="1" dirty="0">
                <a:solidFill>
                  <a:srgbClr val="7030A0"/>
                </a:solidFill>
                <a:effectLst/>
                <a:latin typeface="Times New Roman" panose="02020603050405020304" charset="0"/>
                <a:ea typeface="宋体" panose="02010600030101010101" pitchFamily="2" charset="-122"/>
                <a:cs typeface="宋体" panose="02010600030101010101" pitchFamily="2" charset="-122"/>
              </a:rPr>
              <a:t>Seema Lakdawala</a:t>
            </a:r>
            <a:r>
              <a:rPr lang="en-US" altLang="zh-CN" sz="2000" dirty="0">
                <a:effectLst/>
                <a:latin typeface="Times New Roman" panose="02020603050405020304" charset="0"/>
                <a:ea typeface="宋体" panose="02010600030101010101" pitchFamily="2" charset="-122"/>
                <a:cs typeface="宋体" panose="02010600030101010101" pitchFamily="2" charset="-122"/>
              </a:rPr>
              <a:t>, a virologist at Emory University in Atlanta, who was not involved in the research, said she was surprised that only 2% of the vets surveyed tested positive for the antibodies, considering another CDC study showed that 17% of dairy workers sampled had been infected. But she said she was even more surprised that none of them had known they were infected or that they had worked with infected animals.</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r>
              <a:rPr lang="en-US" altLang="zh-CN" sz="2000" dirty="0">
                <a:effectLst/>
                <a:latin typeface="Times New Roman" panose="02020603050405020304" charset="0"/>
                <a:ea typeface="宋体" panose="02010600030101010101" pitchFamily="2" charset="-122"/>
                <a:cs typeface="宋体" panose="02010600030101010101" pitchFamily="2" charset="-122"/>
              </a:rPr>
              <a:t> </a:t>
            </a:r>
            <a:endParaRPr lang="zh-CN" altLang="zh-CN" sz="2000" dirty="0">
              <a:effectLst/>
              <a:latin typeface="宋体" panose="02010600030101010101" pitchFamily="2" charset="-122"/>
              <a:ea typeface="宋体" panose="02010600030101010101" pitchFamily="2" charset="-122"/>
              <a:cs typeface="宋体" panose="02010600030101010101" pitchFamily="2" charset="-122"/>
            </a:endParaRPr>
          </a:p>
          <a:p>
            <a:pPr indent="266700" algn="just" fontAlgn="ctr">
              <a:lnSpc>
                <a:spcPct val="107000"/>
              </a:lnSpc>
            </a:pPr>
            <a:endParaRPr lang="zh-CN" altLang="zh-CN" sz="1800" kern="100" dirty="0">
              <a:effectLst/>
              <a:highlight>
                <a:srgbClr val="FFFA97"/>
              </a:highlight>
              <a:latin typeface="Times New Roman" panose="02020603050405020304" charset="0"/>
              <a:ea typeface="宋体" panose="02010600030101010101" pitchFamily="2" charset="-122"/>
              <a:cs typeface="宋体" panose="02010600030101010101" pitchFamily="2" charset="-122"/>
            </a:endParaRPr>
          </a:p>
        </p:txBody>
      </p:sp>
      <p:sp>
        <p:nvSpPr>
          <p:cNvPr id="4" name="文本框 3"/>
          <p:cNvSpPr txBox="1"/>
          <p:nvPr/>
        </p:nvSpPr>
        <p:spPr>
          <a:xfrm>
            <a:off x="9431020" y="159385"/>
            <a:ext cx="2648585" cy="6418580"/>
          </a:xfrm>
          <a:prstGeom prst="rect">
            <a:avLst/>
          </a:prstGeom>
          <a:solidFill>
            <a:schemeClr val="accent3">
              <a:lumMod val="40000"/>
              <a:lumOff val="60000"/>
            </a:schemeClr>
          </a:solidFill>
          <a:ln>
            <a:solidFill>
              <a:schemeClr val="accent3">
                <a:lumMod val="75000"/>
              </a:schemeClr>
            </a:solidFill>
          </a:ln>
        </p:spPr>
        <p:txBody>
          <a:bodyPr wrap="square" rtlCol="0">
            <a:noAutofit/>
          </a:bodyPr>
          <a:lstStyle/>
          <a:p>
            <a:pPr algn="l"/>
            <a:r>
              <a:rPr lang="en-US" altLang="zh-CN" b="1" i="0" u="none" strike="noStrike" dirty="0">
                <a:solidFill>
                  <a:srgbClr val="404040"/>
                </a:solidFill>
                <a:effectLst/>
                <a:latin typeface="Inter"/>
              </a:rPr>
              <a:t>para1 :</a:t>
            </a:r>
            <a:r>
              <a:rPr lang="zh-CN" altLang="en-US" b="0" i="0" u="none" strike="noStrike" dirty="0">
                <a:solidFill>
                  <a:srgbClr val="404040"/>
                </a:solidFill>
                <a:effectLst/>
                <a:latin typeface="DeepSeek-CJK-patch"/>
              </a:rPr>
              <a:t>通过谚语引出主题，指出美国</a:t>
            </a:r>
            <a:r>
              <a:rPr lang="en-GB" altLang="zh-CN" b="0" i="0" u="none" strike="noStrike" dirty="0">
                <a:solidFill>
                  <a:srgbClr val="404040"/>
                </a:solidFill>
                <a:effectLst/>
                <a:latin typeface="DeepSeek-CJK-patch"/>
              </a:rPr>
              <a:t>CDC</a:t>
            </a:r>
            <a:r>
              <a:rPr lang="zh-CN" altLang="en-US" b="0" i="0" u="none" strike="noStrike" dirty="0">
                <a:solidFill>
                  <a:srgbClr val="404040"/>
                </a:solidFill>
                <a:effectLst/>
                <a:latin typeface="DeepSeek-CJK-patch"/>
              </a:rPr>
              <a:t>最新研究表明</a:t>
            </a:r>
            <a:r>
              <a:rPr lang="en-GB" altLang="zh-CN" b="0" i="0" u="none" strike="noStrike" dirty="0">
                <a:solidFill>
                  <a:srgbClr val="404040"/>
                </a:solidFill>
                <a:effectLst/>
                <a:latin typeface="DeepSeek-CJK-patch"/>
              </a:rPr>
              <a:t>H5N1</a:t>
            </a:r>
            <a:r>
              <a:rPr lang="zh-CN" altLang="en-US" b="0" i="0" u="none" strike="noStrike" dirty="0">
                <a:solidFill>
                  <a:srgbClr val="404040"/>
                </a:solidFill>
                <a:effectLst/>
                <a:latin typeface="DeepSeek-CJK-patch"/>
              </a:rPr>
              <a:t>禽流感病毒可能在</a:t>
            </a:r>
            <a:r>
              <a:rPr lang="zh-CN" altLang="en-US" b="1" i="0" u="sng" strike="noStrike" dirty="0">
                <a:solidFill>
                  <a:srgbClr val="404040"/>
                </a:solidFill>
                <a:effectLst/>
                <a:latin typeface="DeepSeek-CJK-patch"/>
              </a:rPr>
              <a:t>未被察觉的情况下传播</a:t>
            </a:r>
            <a:r>
              <a:rPr lang="zh-CN" altLang="en-US" b="0" i="0" u="none" strike="noStrike" dirty="0">
                <a:solidFill>
                  <a:srgbClr val="404040"/>
                </a:solidFill>
                <a:effectLst/>
                <a:latin typeface="DeepSeek-CJK-patch"/>
              </a:rPr>
              <a:t>，并可能感染未察觉的兽医。</a:t>
            </a:r>
            <a:endParaRPr lang="en-US" altLang="zh-CN" dirty="0">
              <a:solidFill>
                <a:srgbClr val="404040"/>
              </a:solidFill>
              <a:latin typeface="Inter"/>
            </a:endParaRPr>
          </a:p>
          <a:p>
            <a:pPr algn="l">
              <a:buFont typeface="+mj-lt"/>
              <a:buAutoNum type="arabicPeriod"/>
            </a:pPr>
            <a:endParaRPr lang="en-US" altLang="zh-CN" b="0" i="0" u="none" strike="noStrike" dirty="0">
              <a:solidFill>
                <a:srgbClr val="404040"/>
              </a:solidFill>
              <a:effectLst/>
              <a:latin typeface="Inter"/>
            </a:endParaRPr>
          </a:p>
          <a:p>
            <a:pPr algn="l">
              <a:buFont typeface="+mj-lt"/>
              <a:buAutoNum type="arabicPeriod"/>
            </a:pPr>
            <a:endParaRPr lang="zh-CN" altLang="en-US" b="0" i="0" u="none" strike="noStrike" dirty="0">
              <a:solidFill>
                <a:srgbClr val="404040"/>
              </a:solidFill>
              <a:effectLst/>
              <a:latin typeface="Inter"/>
            </a:endParaRPr>
          </a:p>
          <a:p>
            <a:pPr algn="l"/>
            <a:r>
              <a:rPr lang="en-US" altLang="zh-CN" b="1" dirty="0">
                <a:solidFill>
                  <a:srgbClr val="404040"/>
                </a:solidFill>
                <a:latin typeface="Inter"/>
              </a:rPr>
              <a:t>para2:</a:t>
            </a:r>
            <a:r>
              <a:rPr lang="zh-CN" altLang="en-US" b="0" i="0" u="none" strike="noStrike" dirty="0">
                <a:solidFill>
                  <a:srgbClr val="404040"/>
                </a:solidFill>
                <a:effectLst/>
                <a:latin typeface="DeepSeek-CJK-patch"/>
              </a:rPr>
              <a:t>详细描述</a:t>
            </a:r>
            <a:r>
              <a:rPr lang="en-GB" altLang="zh-CN" b="0" i="0" u="none" strike="noStrike" dirty="0">
                <a:solidFill>
                  <a:srgbClr val="404040"/>
                </a:solidFill>
                <a:effectLst/>
                <a:latin typeface="DeepSeek-CJK-patch"/>
              </a:rPr>
              <a:t>CDC</a:t>
            </a:r>
            <a:r>
              <a:rPr lang="zh-CN" altLang="en-US" b="0" i="0" u="none" strike="noStrike" dirty="0">
                <a:solidFill>
                  <a:srgbClr val="404040"/>
                </a:solidFill>
                <a:effectLst/>
                <a:latin typeface="DeepSeek-CJK-patch"/>
              </a:rPr>
              <a:t>的研究方法、样本范围及结果（</a:t>
            </a:r>
            <a:r>
              <a:rPr lang="en-US" altLang="zh-CN" b="0" i="0" u="none" strike="noStrike" dirty="0">
                <a:solidFill>
                  <a:srgbClr val="404040"/>
                </a:solidFill>
                <a:effectLst/>
                <a:latin typeface="DeepSeek-CJK-patch"/>
              </a:rPr>
              <a:t>3</a:t>
            </a:r>
            <a:r>
              <a:rPr lang="zh-CN" altLang="en-US" b="0" i="0" u="none" strike="noStrike" dirty="0">
                <a:solidFill>
                  <a:srgbClr val="404040"/>
                </a:solidFill>
                <a:effectLst/>
                <a:latin typeface="DeepSeek-CJK-patch"/>
              </a:rPr>
              <a:t>名兽医携带</a:t>
            </a:r>
            <a:r>
              <a:rPr lang="en-GB" altLang="zh-CN" b="0" i="0" u="none" strike="noStrike" dirty="0">
                <a:solidFill>
                  <a:srgbClr val="404040"/>
                </a:solidFill>
                <a:effectLst/>
                <a:latin typeface="DeepSeek-CJK-patch"/>
              </a:rPr>
              <a:t>H5N1</a:t>
            </a:r>
            <a:r>
              <a:rPr lang="zh-CN" altLang="en-US" b="0" i="0" u="none" strike="noStrike" dirty="0">
                <a:solidFill>
                  <a:srgbClr val="404040"/>
                </a:solidFill>
                <a:effectLst/>
                <a:latin typeface="DeepSeek-CJK-patch"/>
              </a:rPr>
              <a:t>抗体但无症状）</a:t>
            </a:r>
            <a:endParaRPr lang="en-US" altLang="zh-CN" dirty="0">
              <a:solidFill>
                <a:srgbClr val="404040"/>
              </a:solidFill>
              <a:latin typeface="Inter"/>
            </a:endParaRPr>
          </a:p>
          <a:p>
            <a:pPr algn="l">
              <a:buFont typeface="+mj-lt"/>
              <a:buAutoNum type="arabicPeriod"/>
            </a:pPr>
            <a:endParaRPr lang="en-US" altLang="zh-CN" b="0" i="0" u="none" strike="noStrike" dirty="0">
              <a:solidFill>
                <a:srgbClr val="404040"/>
              </a:solidFill>
              <a:effectLst/>
              <a:latin typeface="Inter"/>
            </a:endParaRPr>
          </a:p>
          <a:p>
            <a:pPr algn="l">
              <a:buFont typeface="+mj-lt"/>
              <a:buAutoNum type="arabicPeriod"/>
            </a:pPr>
            <a:endParaRPr lang="en-US" altLang="zh-CN" dirty="0">
              <a:solidFill>
                <a:srgbClr val="404040"/>
              </a:solidFill>
              <a:latin typeface="Inter"/>
            </a:endParaRPr>
          </a:p>
          <a:p>
            <a:pPr algn="l">
              <a:buFont typeface="+mj-lt"/>
              <a:buAutoNum type="arabicPeriod"/>
            </a:pPr>
            <a:endParaRPr lang="zh-CN" altLang="en-US" b="0" i="0" u="none" strike="noStrike" dirty="0">
              <a:solidFill>
                <a:srgbClr val="404040"/>
              </a:solidFill>
              <a:effectLst/>
              <a:latin typeface="Inter"/>
            </a:endParaRPr>
          </a:p>
          <a:p>
            <a:r>
              <a:rPr lang="en-US" altLang="zh-CN" b="1" dirty="0"/>
              <a:t>para3:</a:t>
            </a:r>
            <a:r>
              <a:rPr lang="zh-CN" altLang="en-US" b="0" i="0" u="none" strike="noStrike" dirty="0">
                <a:solidFill>
                  <a:srgbClr val="404040"/>
                </a:solidFill>
                <a:effectLst/>
                <a:latin typeface="DeepSeek-CJK-patch"/>
              </a:rPr>
              <a:t>引用专家观点，表达对低感染率与无症状现象的惊讶，对比其他研究数据。</a:t>
            </a:r>
            <a:br>
              <a:rPr lang="zh-CN" altLang="en-US" dirty="0"/>
            </a:br>
            <a:endParaRPr lang="zh-CN" altLang="en-US" b="1" dirty="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394042" y="5693008"/>
            <a:ext cx="11685563" cy="1015663"/>
          </a:xfrm>
          <a:prstGeom prst="rect">
            <a:avLst/>
          </a:prstGeom>
          <a:solidFill>
            <a:schemeClr val="accent3">
              <a:lumMod val="40000"/>
              <a:lumOff val="60000"/>
            </a:schemeClr>
          </a:solidFill>
          <a:ln w="28575">
            <a:solidFill>
              <a:schemeClr val="tx2">
                <a:lumMod val="10000"/>
                <a:lumOff val="90000"/>
              </a:schemeClr>
            </a:solidFill>
          </a:ln>
        </p:spPr>
        <p:txBody>
          <a:bodyPr wrap="square">
            <a:spAutoFit/>
          </a:bodyPr>
          <a:lstStyle/>
          <a:p>
            <a:pPr lvl="0"/>
            <a:r>
              <a:rPr lang="en-US" altLang="zh-CN" sz="2000" dirty="0">
                <a:latin typeface="Times New Roman" panose="02020603050405020304" charset="0"/>
                <a:cs typeface="Times New Roman" panose="02020603050405020304" charset="0"/>
              </a:rPr>
              <a:t>30.</a:t>
            </a:r>
            <a:r>
              <a:rPr lang="zh-CN" altLang="en-US" sz="2000" dirty="0">
                <a:latin typeface="Times New Roman" panose="02020603050405020304" charset="0"/>
                <a:cs typeface="Times New Roman" panose="02020603050405020304" charset="0"/>
              </a:rPr>
              <a:t> </a:t>
            </a:r>
            <a:r>
              <a:rPr lang="en-US" altLang="zh-CN" sz="2000" dirty="0">
                <a:latin typeface="Times New Roman" panose="02020603050405020304" charset="0"/>
                <a:cs typeface="Times New Roman" panose="02020603050405020304" charset="0"/>
              </a:rPr>
              <a:t>What surprised </a:t>
            </a:r>
            <a:r>
              <a:rPr lang="en-US" altLang="zh-CN" sz="2000" b="1" dirty="0">
                <a:solidFill>
                  <a:srgbClr val="7030A0"/>
                </a:solidFill>
                <a:latin typeface="Times New Roman" panose="02020603050405020304" charset="0"/>
                <a:cs typeface="Times New Roman" panose="02020603050405020304" charset="0"/>
              </a:rPr>
              <a:t>Seema Lakdawala </a:t>
            </a:r>
            <a:r>
              <a:rPr lang="en-US" altLang="zh-CN" sz="2000" dirty="0">
                <a:latin typeface="Times New Roman" panose="02020603050405020304" charset="0"/>
                <a:cs typeface="Times New Roman" panose="02020603050405020304" charset="0"/>
              </a:rPr>
              <a:t>the most? </a:t>
            </a:r>
            <a:endParaRPr lang="zh-CN" altLang="zh-CN" sz="2000" dirty="0">
              <a:latin typeface="Times New Roman" panose="02020603050405020304" charset="0"/>
              <a:cs typeface="Times New Roman" panose="02020603050405020304" charset="0"/>
            </a:endParaRPr>
          </a:p>
          <a:p>
            <a:r>
              <a:rPr lang="en-US" altLang="zh-CN" sz="2000" dirty="0">
                <a:latin typeface="Times New Roman" panose="02020603050405020304" charset="0"/>
                <a:cs typeface="Times New Roman" panose="02020603050405020304" charset="0"/>
              </a:rPr>
              <a:t>A. The infected vets’ unawareness of the issue.</a:t>
            </a:r>
            <a:r>
              <a:rPr lang="zh-CN" altLang="en-US" sz="2000" dirty="0">
                <a:latin typeface="Times New Roman" panose="02020603050405020304" charset="0"/>
                <a:cs typeface="Times New Roman" panose="02020603050405020304" charset="0"/>
              </a:rPr>
              <a:t> </a:t>
            </a:r>
            <a:r>
              <a:rPr lang="en-US" altLang="zh-CN" sz="2000" dirty="0">
                <a:latin typeface="Times New Roman" panose="02020603050405020304" charset="0"/>
                <a:cs typeface="Times New Roman" panose="02020603050405020304" charset="0"/>
              </a:rPr>
              <a:t> B. The 17% infection rate among dairy workers. </a:t>
            </a:r>
            <a:endParaRPr lang="zh-CN" altLang="zh-CN" sz="2000" dirty="0">
              <a:latin typeface="Times New Roman" panose="02020603050405020304" charset="0"/>
              <a:cs typeface="Times New Roman" panose="02020603050405020304" charset="0"/>
            </a:endParaRPr>
          </a:p>
          <a:p>
            <a:r>
              <a:rPr lang="en-US" altLang="zh-CN" sz="2000" dirty="0">
                <a:latin typeface="Times New Roman" panose="02020603050405020304" charset="0"/>
                <a:cs typeface="Times New Roman" panose="02020603050405020304" charset="0"/>
              </a:rPr>
              <a:t>C. The high number of positive test results in vets. </a:t>
            </a:r>
            <a:r>
              <a:rPr lang="zh-CN" altLang="en-US" sz="2000" dirty="0">
                <a:latin typeface="Times New Roman" panose="02020603050405020304" charset="0"/>
                <a:cs typeface="Times New Roman" panose="02020603050405020304" charset="0"/>
              </a:rPr>
              <a:t>  </a:t>
            </a:r>
            <a:r>
              <a:rPr lang="en-US" altLang="zh-CN" sz="2000" dirty="0">
                <a:latin typeface="Times New Roman" panose="02020603050405020304" charset="0"/>
                <a:cs typeface="Times New Roman" panose="02020603050405020304" charset="0"/>
              </a:rPr>
              <a:t>D. The risk of unrecognized infections in cows and vets</a:t>
            </a:r>
            <a:r>
              <a:rPr lang="zh-CN" altLang="zh-CN" sz="2000" dirty="0">
                <a:latin typeface="Times New Roman" panose="02020603050405020304" charset="0"/>
                <a:cs typeface="Times New Roman" panose="02020603050405020304" charset="0"/>
              </a:rPr>
              <a:t> </a:t>
            </a:r>
            <a:endParaRPr lang="en-US" altLang="zh-CN" sz="2000" kern="100" dirty="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12" name="五角星 11"/>
          <p:cNvSpPr/>
          <p:nvPr/>
        </p:nvSpPr>
        <p:spPr>
          <a:xfrm>
            <a:off x="394042" y="6055183"/>
            <a:ext cx="304800" cy="291311"/>
          </a:xfrm>
          <a:prstGeom prst="star5">
            <a:avLst/>
          </a:prstGeom>
          <a:solidFill>
            <a:srgbClr val="E8603F"/>
          </a:solidFill>
          <a:ln>
            <a:solidFill>
              <a:srgbClr val="E860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圆角矩形 4"/>
          <p:cNvSpPr/>
          <p:nvPr/>
        </p:nvSpPr>
        <p:spPr>
          <a:xfrm>
            <a:off x="7209692" y="5012505"/>
            <a:ext cx="900332" cy="309489"/>
          </a:xfrm>
          <a:prstGeom prst="roundRect">
            <a:avLst/>
          </a:prstGeom>
          <a:noFill/>
          <a:ln w="28575">
            <a:solidFill>
              <a:srgbClr val="FF82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圆角矩形 5"/>
          <p:cNvSpPr/>
          <p:nvPr/>
        </p:nvSpPr>
        <p:spPr>
          <a:xfrm>
            <a:off x="1418493" y="5693008"/>
            <a:ext cx="987082" cy="379829"/>
          </a:xfrm>
          <a:prstGeom prst="roundRect">
            <a:avLst/>
          </a:prstGeom>
          <a:noFill/>
          <a:ln w="28575">
            <a:solidFill>
              <a:srgbClr val="FF82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 name="直线连接符 7"/>
          <p:cNvCxnSpPr/>
          <p:nvPr/>
        </p:nvCxnSpPr>
        <p:spPr>
          <a:xfrm>
            <a:off x="315351" y="5591907"/>
            <a:ext cx="8730175" cy="0"/>
          </a:xfrm>
          <a:prstGeom prst="line">
            <a:avLst/>
          </a:prstGeom>
          <a:ln w="28575">
            <a:solidFill>
              <a:srgbClr val="FF82C2"/>
            </a:solidFill>
          </a:ln>
        </p:spPr>
        <p:style>
          <a:lnRef idx="1">
            <a:schemeClr val="accent1"/>
          </a:lnRef>
          <a:fillRef idx="0">
            <a:schemeClr val="accent1"/>
          </a:fillRef>
          <a:effectRef idx="0">
            <a:schemeClr val="accent1"/>
          </a:effectRef>
          <a:fontRef idx="minor">
            <a:schemeClr val="tx1"/>
          </a:fontRef>
        </p:style>
      </p:cxnSp>
      <p:cxnSp>
        <p:nvCxnSpPr>
          <p:cNvPr id="9" name="直线连接符 8"/>
          <p:cNvCxnSpPr/>
          <p:nvPr/>
        </p:nvCxnSpPr>
        <p:spPr>
          <a:xfrm>
            <a:off x="2607139" y="6342384"/>
            <a:ext cx="1402154" cy="0"/>
          </a:xfrm>
          <a:prstGeom prst="line">
            <a:avLst/>
          </a:prstGeom>
          <a:ln w="28575">
            <a:solidFill>
              <a:srgbClr val="FF82C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01.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05.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106.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07.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10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2.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13.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4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12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28.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9"/>
</p:tagLst>
</file>

<file path=ppt/tags/tag13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6"/>
</p:tagLst>
</file>

<file path=ppt/tags/tag13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8616"/>
</p:tagLst>
</file>

<file path=ppt/tags/tag143.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8616"/>
</p:tagLst>
</file>

<file path=ppt/tags/tag144.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616"/>
  <p:tag name="KSO_WM_TEMPLATE_CATEGORY" val="custom"/>
  <p:tag name="KSO_WM_TEMPLATE_MASTER_TYPE" val="0"/>
</p:tagLst>
</file>

<file path=ppt/tags/tag148.xml><?xml version="1.0" encoding="utf-8"?>
<p:tagLst xmlns:p="http://schemas.openxmlformats.org/presentationml/2006/main">
  <p:tag name="KSO_WM_BEAUTIFY_FLAG" val="#wm#"/>
  <p:tag name="KSO_WM_TEMPLATE_CATEGORY" val="custom"/>
  <p:tag name="KSO_WM_TEMPLATE_INDEX" val="20238616"/>
</p:tagLst>
</file>

<file path=ppt/tags/tag149.xml><?xml version="1.0" encoding="utf-8"?>
<p:tagLst xmlns:p="http://schemas.openxmlformats.org/presentationml/2006/main">
  <p:tag name="KSO_WM_UNIT_TYPE" val="a"/>
  <p:tag name="KSO_WM_UNIT_INDEX" val="1"/>
  <p:tag name="KSO_WM_BEAUTIFY_FLAG" val="#wm#"/>
  <p:tag name="KSO_WM_TAG_VERSION" val="3.0"/>
  <p:tag name="KSO_WM_UNIT_ID" val="custom2023861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616"/>
  <p:tag name="KSO_WM_TEMPLATE_CATEGORY" val="custom"/>
  <p:tag name="KSO_WM_UNIT_ISCONTENTSTITLE" val="0"/>
  <p:tag name="KSO_WM_UNIT_VALUE" val="10"/>
  <p:tag name="KSO_WM_UNIT_PRESET_TEXT" val="添加文档的标题"/>
  <p:tag name="KSO_WM_UNIT_TEXT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616"/>
  <p:tag name="KSO_WM_TEMPLATE_CATEGORY" val="custom"/>
  <p:tag name="KSO_WM_SLIDE_INDEX" val="1"/>
  <p:tag name="KSO_WM_SLIDE_ID" val="custom20238616_1"/>
  <p:tag name="KSO_WM_TEMPLATE_MASTER_TYPE" val="0"/>
  <p:tag name="KSO_WM_SLIDE_LAYOUT" val="a_b_f"/>
  <p:tag name="KSO_WM_SLIDE_LAYOUT_CNT" val="1_1_1"/>
  <p:tag name="KSO_WM_SLIDE_THEME_ID" val="3402560"/>
  <p:tag name="KSO_WM_SLIDE_THEME_NAME" val="简约风灰黑色通用职场办公"/>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Lst>
</file>

<file path=ppt/tags/tag154.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 name="RESOURCE_RECORD_KEY" val="{&quot;13&quot;:[19951231],&quot;65&quot;:[20238616]}"/>
</p:tagLst>
</file>

<file path=ppt/tags/tag155.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Lst>
</file>

<file path=ppt/tags/tag156.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 name="RESOURCE_RECORD_KEY" val="{&quot;13&quot;:[19951231],&quot;65&quot;:[20238616]}"/>
</p:tagLst>
</file>

<file path=ppt/tags/tag157.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 name="RESOURCE_RECORD_KEY" val="{&quot;13&quot;:[19951231],&quot;65&quot;:[20238616]}"/>
</p:tagLst>
</file>

<file path=ppt/tags/tag158.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92.048*345.036"/>
  <p:tag name="KSO_WM_SLIDE_POSITION" val="507.8*139.196"/>
  <p:tag name="KSO_WM_TEMPLATE_INDEX" val="20238616"/>
  <p:tag name="KSO_WM_TEMPLATE_SUBCATEGORY" val="0"/>
  <p:tag name="KSO_WM_SLIDE_INDEX" val="1"/>
  <p:tag name="KSO_WM_TAG_VERSION" val="3.0"/>
  <p:tag name="KSO_WM_SLIDE_ID" val="custom20233224_1"/>
  <p:tag name="KSO_WM_SLIDE_ITEM_CNT" val="4"/>
  <p:tag name="RESOURCE_RECORD_KEY" val="{&quot;13&quot;:[19951231],&quot;65&quot;:[20238616]}"/>
</p:tagLst>
</file>

<file path=ppt/tags/tag159.xml><?xml version="1.0" encoding="utf-8"?>
<p:tagLst xmlns:p="http://schemas.openxmlformats.org/presentationml/2006/main">
  <p:tag name="KSO_WM_BEAUTIFY_FLAG" val="#wm#"/>
  <p:tag name="KSO_WM_TEMPLATE_CATEGORY" val="custom"/>
  <p:tag name="KSO_WM_TEMPLATE_INDEX" val="2023861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TYPE" val="a"/>
  <p:tag name="KSO_WM_UNIT_INDEX" val="1"/>
  <p:tag name="KSO_WM_BEAUTIFY_FLAG" val="#wm#"/>
  <p:tag name="KSO_WM_TAG_VERSION" val="3.0"/>
  <p:tag name="KSO_WM_UNIT_PRESET_TEXT" val="单击编辑母版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0"/>
</p:tagLst>
</file>

<file path=ppt/tags/tag6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5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9"/>
</p:tagLst>
</file>

<file path=ppt/tags/tag7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9"/>
</p:tagLst>
</file>

<file path=ppt/tags/tag8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8"/>
</p:tagLst>
</file>

<file path=ppt/tags/tag94.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9"/>
</p:tagLst>
</file>

<file path=ppt/tags/tag9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99.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简约风灰黑色通用职场办公">
  <a:themeElements>
    <a:clrScheme name="简约灰黑">
      <a:dk1>
        <a:srgbClr val="000000"/>
      </a:dk1>
      <a:lt1>
        <a:srgbClr val="FFFFFF"/>
      </a:lt1>
      <a:dk2>
        <a:srgbClr val="0A0A0A"/>
      </a:dk2>
      <a:lt2>
        <a:srgbClr val="F8F8F8"/>
      </a:lt2>
      <a:accent1>
        <a:srgbClr val="A59FAD"/>
      </a:accent1>
      <a:accent2>
        <a:srgbClr val="787BA2"/>
      </a:accent2>
      <a:accent3>
        <a:srgbClr val="BFADC8"/>
      </a:accent3>
      <a:accent4>
        <a:srgbClr val="A0927A"/>
      </a:accent4>
      <a:accent5>
        <a:srgbClr val="A68E74"/>
      </a:accent5>
      <a:accent6>
        <a:srgbClr val="A5A377"/>
      </a:accent6>
      <a:hlink>
        <a:srgbClr val="5F5F5F"/>
      </a:hlink>
      <a:folHlink>
        <a:srgbClr val="919191"/>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21602</Words>
  <Application>WPS 演示</Application>
  <PresentationFormat>宽屏</PresentationFormat>
  <Paragraphs>438</Paragraphs>
  <Slides>21</Slides>
  <Notes>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21</vt:i4>
      </vt:variant>
    </vt:vector>
  </HeadingPairs>
  <TitlesOfParts>
    <vt:vector size="39" baseType="lpstr">
      <vt:lpstr>Arial</vt:lpstr>
      <vt:lpstr>宋体</vt:lpstr>
      <vt:lpstr>Wingdings</vt:lpstr>
      <vt:lpstr>Wingdings</vt:lpstr>
      <vt:lpstr>Times New Roman</vt:lpstr>
      <vt:lpstr>楷体</vt:lpstr>
      <vt:lpstr>Calibri</vt:lpstr>
      <vt:lpstr>黑体</vt:lpstr>
      <vt:lpstr>Inter</vt:lpstr>
      <vt:lpstr>DeepSeek-CJK-patch</vt:lpstr>
      <vt:lpstr>微软雅黑</vt:lpstr>
      <vt:lpstr>Arial Unicode MS</vt:lpstr>
      <vt:lpstr>-apple-system</vt:lpstr>
      <vt:lpstr>Segoe Print</vt:lpstr>
      <vt:lpstr>HelveticaNeue</vt:lpstr>
      <vt:lpstr>华文新魏</vt:lpstr>
      <vt:lpstr>WPS</vt:lpstr>
      <vt:lpstr>简约风灰黑色通用职场办公</vt:lpstr>
      <vt:lpstr>PowerPoint 演示文稿</vt:lpstr>
      <vt:lpstr>250410  衢丽湖联考客观题讲评</vt:lpstr>
      <vt:lpstr>PowerPoint 演示文稿</vt:lpstr>
      <vt:lpstr>PowerPoint 演示文稿</vt:lpstr>
      <vt:lpstr>PowerPoint 演示文稿</vt:lpstr>
      <vt:lpstr>PowerPoint 演示文稿</vt:lpstr>
      <vt:lpstr>PowerPoint 演示文稿</vt:lpstr>
      <vt:lpstr>Language bank</vt:lpstr>
      <vt:lpstr>PowerPoint 演示文稿</vt:lpstr>
      <vt:lpstr>PowerPoint 演示文稿</vt:lpstr>
      <vt:lpstr>Language bank</vt:lpstr>
      <vt:lpstr>PowerPoint 演示文稿</vt:lpstr>
      <vt:lpstr>PowerPoint 演示文稿</vt:lpstr>
      <vt:lpstr>Language bank</vt:lpstr>
      <vt:lpstr>PowerPoint 演示文稿</vt:lpstr>
      <vt:lpstr>PowerPoint 演示文稿</vt:lpstr>
      <vt:lpstr>完形填空</vt:lpstr>
      <vt:lpstr>PowerPoint 演示文稿</vt:lpstr>
      <vt:lpstr>语法填空 文章主要介绍了无人机表演在娱乐领域的应用及其发展趋势。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余Milia</dc:creator>
  <cp:lastModifiedBy>Administrator</cp:lastModifiedBy>
  <cp:revision>197</cp:revision>
  <dcterms:created xsi:type="dcterms:W3CDTF">2019-06-19T02:08:00Z</dcterms:created>
  <dcterms:modified xsi:type="dcterms:W3CDTF">2025-04-11T08:32:08Z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D59F7B4CC5EA42BAA5347A9DC07045E2_11</vt:lpwstr>
  </property>
</Properties>
</file>