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4" r:id="rId3"/>
    <p:sldId id="278" r:id="rId4"/>
    <p:sldId id="268" r:id="rId5"/>
    <p:sldId id="256" r:id="rId6"/>
    <p:sldId id="257" r:id="rId7"/>
    <p:sldId id="261" r:id="rId8"/>
    <p:sldId id="258" r:id="rId9"/>
    <p:sldId id="260" r:id="rId10"/>
    <p:sldId id="290" r:id="rId11"/>
    <p:sldId id="291" r:id="rId12"/>
    <p:sldId id="266" r:id="rId13"/>
    <p:sldId id="267"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8"/>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1456 165,'3'1,"-1"2,1 0,-2 0,0 1,1 0,-2-1,1 1,-1 0,1-1,0 0,-1 1,0-1,1 1,1 0,0-1,1-1</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1076 299,'0'3,"0"0,-1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1093 295,'0'7,"0"-2,0-1,0 0,0 2,0 0,0-3,0 0,0 0,0 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1113 315,'-3'0,"0"1,0 0,0-1,0 0,0 0,3 3,3-2,0 0,0 0,0 0,0-1,0 2,0-2,-1 4</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1129 326,'3'0,"0"-1,0 0,0-2,-1 0,-5 3,-1-2,0-1,1 2,0 0,1 4,0 0,2 1,0-1,1 0,0 0,2-3,2 2,-2-2,0 0,1 0,-1 0,0 0,0 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1356 161,'0'4,"3"0,-2-1,0 2,1-1,0 1,-1-2,0 1,1 0,-1 1,1-2,-2 2,3-3,-2 1,1 1</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1133 224,'3'-1,"0"1,3 3,-2-2,0 1,-1-1,1 1,-1-2,2 3,-1-2,-1 0,0-1,-1 3,1-3,2 2,-3 1,3-1,-1-2,-1 2,0-1,0 1,0-2,0 2</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999 222,'3'-1,"0"1,1 0,3 2,0 1,-3-1,0 0,2-2,-1 2,-2-1,0-1,1 4,-1-3,2 0,-2 0,1 0,0 0,-1 0,1 0,1-1,-3 3,1-2,0-1,1 2,0 1,-1 0,1-1,-1-1</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1035 188,'-3'-2,"0"1,0-1,0 1,-1 1,1 1,0 2,3 0,0 0,2 0,2 0,-1-3,0 1,0 0,0 0,-2 2,-2 0,-2-2,0-1,0 0,0 1,0 0,0-1,0 0,0 1</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1050 193,'-3'0,"3"3,-1 0,1 0,2 0,1-2,1-1,-1 0,-2-3,-1 0,-1 0,-2 1</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1069 191,'0'3,"0"0,0 1,0-1,3-5,0-1,-2 0,2 2,0 1,0 0,-1 3,-1 0,0 0,-1 0,1 0,-3-6,1-1,3 1,1 0,0 0,0 1,2 2,-2 0,-2 3,2-2,-2 2,-1 1,0-1,0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986 387,'4'1,"-1"-1,0 0,0 0,0 0,0 0,0 0,0 0,1 0,0 0,-1 0,0 0,0 0,0 0,0 0,1 0,0 0,0 0,-1 0,0 0,0 0,0 0,3 0,1 0,-2 0,-1 0,1 0,1 0,0 0,-3 0,2 0,-1 0,2 2,-3-1,0-1,2 0,-2 0,0 0,1 0,-1 0,0 0,2 0,-2 0,0 0,1 0,0 0,1 0,-2 0,1 0,-1 0,0 0,0 0,0 0,1 0,-1 0,0 0,0 0,1 0,0 0,-1 0,0 0,0 0,2 0,-2 0,0 0,0 0,0-2,1 2,-1-1,0 1,1-1,-1 1,0-1</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1070 197,'1'3,"-1"0,0 0,0 0,0 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1119 201,'3'0,"1"0,-1-2,-2-1,-1 0,-3 1,0 1,0 0,0 2,1 2,0 0,2 0,0 0,0 0,0 0,0 0,1 0,2-1,0-1,0-1,0 0,-1-3,0 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1153 187,'-1'3,"1"1,0-1,0 0,0 0,0 1,0-1,-1 0,-2 1,3-1,0 0,-1 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1144 200,'3'-1,"0"1,0 0,0 0,0 0,0 0,0 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1185 176,'0'3,"0"1,0 0,0 0,0 0,-2-1,2 0,-1 0,1 1,-2-1,0 0,2 0,-1 0,1-7,3 2,-2-1,2 1,-1-1,-1 0,2 2,0 1,0 0,-2 3,-1 0,-1 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1216 200,'1'3,"-1"0,0 0,-1 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1218 190,'3'-1,"0"1</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1200 204,'-1'3,"0"0,1 0,0 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1231 205,'0'4,"0"-1,0 0,0 0,0-6,0 0,1 0,0 0,-1-1,0 1,0 0,3 2,-1 4,0 0,-1 0,-1 0,0 0,0 0,0 1</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1261 200,'-3'0,"0"0,0 0,0 0,1 3,1 0,1 0,0 0,0 0,0 0,4-2,-1-1,0 0,0-4,0 3,-2-2,-1 0,0 0,0 7,0-1,-1 3,1-3,-1 0,0 0,-2-1,0 0,0-2,-1 1,1 0,0-1,0 0,0 0,0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971 297,'4'0,"1"0,-2 0,0 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1821 599,'5'2,"0"-1,-2 0,0 1,0-1,-1 2,3-1,-1-6,-1 1,-2 0,1 0,1 1,0 1,-1-2,0 0,0 0,0 0,0 0,0-1,1 1,-2 0,0 0,1 0,1 0,0-1,0 1,0 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183 886,'2'-3,"1"3,2 0,-2-1,3 1,-3 0,0-1,0 1,1 0,-1 0,0 0,1 0,1 0,-1 0,-1 0,1 0,-1 0,1 0,-1 0,0 0,1 0,0 0,-1 0,0 0,0 0,0 0,0 0,0 0,0-1,0 1,0 0,2 0,-2 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277 879,'5'0,"-2"3,0-3,0 1,4 2,-3-2,-1 0,0-1,1 3,1-1,-2-4,-3-1,0-2,1 2,1-2,1 0,1 1,-2 0,1-1,-2 2,1 0,0-1,-1 0,3-1,-1 2,-2 0,0 0,2 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1033 880,'3'-1,"0"1,0 0,0 0,1 0,-1 0,0 0,0 0,1 0,0 0,-1 0,0 0,0 0,0 0,0 0,2 0,-1 0,-1 2,3-1,-3-1,0 0,0 0,1 0,-1 1,0 0,1-1,-1 0,1 0,0 0,-1 0,5 0,-3 0,-2 0,6 0,-5 0,-1 0,0 0,0 0,0 0,3 0,-3 0,0 0,2 0,-1 0,0 0,-1 0,4 0,-3 0,-1 0,1 0,2 0,-1 0,-1 0,-1 0,3 0,-3 0,2 0,-2 0,3 0,-1 0,-2 0,0 0,1 0,-1 0,0 0,0 0,0 0,2 0,0 0,-1 0,-1 0,4 0,-3-1,-1 1,1 0,4-2,-1 0,-3 2,0 0,1 0,-2 0,1 0,0 0,-1 0,1 0,0 0,1 0,-2 0,1 0,1 0,-2 0,0 0,1 0,-1 0,0 0,0 0,0 0,1 0,-1 0,1 0,1 0,-2 0,0 0,1 0,0 0,2 0,-2 0,0 0,0 0,-1 0,2 0,-1 0,0 0,-1 0,0 0,0 0,0 0,0 0,0 0,0 0,1 0,-1 0,0 0,0 0,1 0,-1 0,0 0,0 1,0 0,0 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1509 886,'3'4,"-1"-1,0 1,0-1,-1 0,1 0,-1 0,2-3,0-2,1 0,-1-1,-1 0,1 2,0-1,2 1,-3-2,1 2,0-1,0 0,1 1,-2-2,1 1,0 0,1-1,1 1,-3-1,1 0,1 1,-1 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1597 418,'3'0,"1"0,1 0,-2 0,1 0,-1 0,0 0,1 0,0 0,-1 0,0 0,0 0,0 0,3 0,-2 1,0-1,-1 0,0 0,1 0,-1 0,1 0,-1 0,0 0,0 0,1 0,0 0,2-2,-3 2,1 0,0 0,1 0,0 0,-2 0,0 0,1 0,-1 0,1 0,-1 0,1 0,-1 0,1 0,-1 0,1 0,-1 0,0 0,0 0,0 0,1 0,-1-1,0 0,2 0,-1 1,0 0,0 0,2 0,-3 0,0-1</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110 495,'3'0,"3"2,-3-2,3 3,1-1,-2-2,1 1,-3 0,0-1,1 0,-1 0,1 0,-1 0,1 0,-1 0,0 0,1 0,0 0,-1 0,0 0,4 0,-4 0,0 0,0 0,0 0,5 0,-4 0,3-4,-4 4,0-1,0 1,1-1,0 0,0 0,-1 1,0 0,0-1,1 0,-1 0,1 1,1 0,-2 0,4-2,-3 2,-1 0,0 0,0 0,0 0,0 0,1 0,-1 0,2 0,-2 0,2 0,-1 0,-1 0,1 0,2 0,-3 0,0 0,2 0,-2 0,0 0,0 0,0 0,3 0,-3 0,1 0,-1 0,1 0,0 0,2 0,-3 0,1 0,-1 0,0 0,0 0,0 0,0 0,2 0,0 0,-2 0,0 0,0 0,5 0,0 0,-3 0,1 0,0 0,-1 0,-2 0,2 0,-2 0,0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434 486,'3'1,"-1"2,0 0,1 0,2 2,-2-2,-1 0,1-4,0-2,3 1,-3-1,1 1,1-2,0-1,-2 4,-1-2,1 0,1-1,-1 3,1-1,0-2,0 2,-1 1,0-2,2 0,-1 1,-1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980 302,'0'3,"-2"0,1 1,1-1,0 0,-2 1,1-1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966 329,'3'0,"1"0,-1 0,0 0,0 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1004 289,'-3'2,"2"1,-1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1018 320,'-2'-5,"0"2,-2 0,1 2,0 2,1 2,1 1,1-1,0 0,1 0,2-2,1-1,-1-3,0 0,-1-1,0 1,0 0,-1 0,1-1,-2 1,2-1,-2 0,0 7,-2 1,0-1,2 0,0 0,0 0,0 1,0-1,0 0,2 0,0 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1058 296,'-3'3,"2"0,1 0,0 0,0 1,-1-1,1 0,-1 0,1 0,0 1,0-1,-1 2</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3-25T18:25:4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1071 316,'0'4,"0"-1,1 0,0 1,-1-1</inkml:trace>
</inkml:ink>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6" name="图片 1" descr="logo横版 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11.xml.rels><?xml version="1.0" encoding="UTF-8" standalone="yes"?>
<Relationships xmlns="http://schemas.openxmlformats.org/package/2006/relationships"><Relationship Id="rId9" Type="http://schemas.openxmlformats.org/officeDocument/2006/relationships/customXml" Target="../ink/ink4.xml"/><Relationship Id="rId8" Type="http://schemas.openxmlformats.org/officeDocument/2006/relationships/image" Target="../media/image9.png"/><Relationship Id="rId7" Type="http://schemas.openxmlformats.org/officeDocument/2006/relationships/customXml" Target="../ink/ink3.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 Id="rId32" Type="http://schemas.openxmlformats.org/officeDocument/2006/relationships/slideLayout" Target="../slideLayouts/slideLayout2.xml"/><Relationship Id="rId31" Type="http://schemas.openxmlformats.org/officeDocument/2006/relationships/tags" Target="../tags/tag72.xml"/><Relationship Id="rId30" Type="http://schemas.openxmlformats.org/officeDocument/2006/relationships/image" Target="../media/image20.png"/><Relationship Id="rId3" Type="http://schemas.openxmlformats.org/officeDocument/2006/relationships/customXml" Target="../ink/ink1.xml"/><Relationship Id="rId29" Type="http://schemas.openxmlformats.org/officeDocument/2006/relationships/customXml" Target="../ink/ink14.xml"/><Relationship Id="rId28" Type="http://schemas.openxmlformats.org/officeDocument/2006/relationships/image" Target="../media/image19.png"/><Relationship Id="rId27" Type="http://schemas.openxmlformats.org/officeDocument/2006/relationships/customXml" Target="../ink/ink13.xml"/><Relationship Id="rId26" Type="http://schemas.openxmlformats.org/officeDocument/2006/relationships/image" Target="../media/image18.png"/><Relationship Id="rId25" Type="http://schemas.openxmlformats.org/officeDocument/2006/relationships/customXml" Target="../ink/ink12.xml"/><Relationship Id="rId24" Type="http://schemas.openxmlformats.org/officeDocument/2006/relationships/image" Target="../media/image17.png"/><Relationship Id="rId23" Type="http://schemas.openxmlformats.org/officeDocument/2006/relationships/customXml" Target="../ink/ink11.xml"/><Relationship Id="rId22" Type="http://schemas.openxmlformats.org/officeDocument/2006/relationships/image" Target="../media/image16.png"/><Relationship Id="rId21" Type="http://schemas.openxmlformats.org/officeDocument/2006/relationships/customXml" Target="../ink/ink10.xml"/><Relationship Id="rId20" Type="http://schemas.openxmlformats.org/officeDocument/2006/relationships/image" Target="../media/image15.png"/><Relationship Id="rId2" Type="http://schemas.openxmlformats.org/officeDocument/2006/relationships/image" Target="../media/image6.png"/><Relationship Id="rId19" Type="http://schemas.openxmlformats.org/officeDocument/2006/relationships/customXml" Target="../ink/ink9.xml"/><Relationship Id="rId18" Type="http://schemas.openxmlformats.org/officeDocument/2006/relationships/image" Target="../media/image14.png"/><Relationship Id="rId17" Type="http://schemas.openxmlformats.org/officeDocument/2006/relationships/customXml" Target="../ink/ink8.xml"/><Relationship Id="rId16" Type="http://schemas.openxmlformats.org/officeDocument/2006/relationships/image" Target="../media/image13.png"/><Relationship Id="rId15" Type="http://schemas.openxmlformats.org/officeDocument/2006/relationships/customXml" Target="../ink/ink7.xml"/><Relationship Id="rId14" Type="http://schemas.openxmlformats.org/officeDocument/2006/relationships/image" Target="../media/image12.png"/><Relationship Id="rId13" Type="http://schemas.openxmlformats.org/officeDocument/2006/relationships/customXml" Target="../ink/ink6.xml"/><Relationship Id="rId12" Type="http://schemas.openxmlformats.org/officeDocument/2006/relationships/image" Target="../media/image11.png"/><Relationship Id="rId11" Type="http://schemas.openxmlformats.org/officeDocument/2006/relationships/customXml" Target="../ink/ink5.xml"/><Relationship Id="rId10" Type="http://schemas.openxmlformats.org/officeDocument/2006/relationships/image" Target="../media/image10.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customXml" Target="../ink/ink18.xml"/><Relationship Id="rId8" Type="http://schemas.openxmlformats.org/officeDocument/2006/relationships/image" Target="../media/image25.png"/><Relationship Id="rId7" Type="http://schemas.openxmlformats.org/officeDocument/2006/relationships/customXml" Target="../ink/ink17.xml"/><Relationship Id="rId6" Type="http://schemas.openxmlformats.org/officeDocument/2006/relationships/image" Target="../media/image24.png"/><Relationship Id="rId50" Type="http://schemas.openxmlformats.org/officeDocument/2006/relationships/slideLayout" Target="../slideLayouts/slideLayout2.xml"/><Relationship Id="rId5" Type="http://schemas.openxmlformats.org/officeDocument/2006/relationships/customXml" Target="../ink/ink16.xml"/><Relationship Id="rId49" Type="http://schemas.openxmlformats.org/officeDocument/2006/relationships/tags" Target="../tags/tag73.xml"/><Relationship Id="rId48" Type="http://schemas.openxmlformats.org/officeDocument/2006/relationships/image" Target="../media/image45.png"/><Relationship Id="rId47" Type="http://schemas.openxmlformats.org/officeDocument/2006/relationships/customXml" Target="../ink/ink37.xml"/><Relationship Id="rId46" Type="http://schemas.openxmlformats.org/officeDocument/2006/relationships/image" Target="../media/image44.png"/><Relationship Id="rId45" Type="http://schemas.openxmlformats.org/officeDocument/2006/relationships/customXml" Target="../ink/ink36.xml"/><Relationship Id="rId44" Type="http://schemas.openxmlformats.org/officeDocument/2006/relationships/image" Target="../media/image43.png"/><Relationship Id="rId43" Type="http://schemas.openxmlformats.org/officeDocument/2006/relationships/customXml" Target="../ink/ink35.xml"/><Relationship Id="rId42" Type="http://schemas.openxmlformats.org/officeDocument/2006/relationships/image" Target="../media/image42.png"/><Relationship Id="rId41" Type="http://schemas.openxmlformats.org/officeDocument/2006/relationships/customXml" Target="../ink/ink34.xml"/><Relationship Id="rId40" Type="http://schemas.openxmlformats.org/officeDocument/2006/relationships/image" Target="../media/image41.png"/><Relationship Id="rId4" Type="http://schemas.openxmlformats.org/officeDocument/2006/relationships/image" Target="../media/image23.png"/><Relationship Id="rId39" Type="http://schemas.openxmlformats.org/officeDocument/2006/relationships/customXml" Target="../ink/ink33.xml"/><Relationship Id="rId38" Type="http://schemas.openxmlformats.org/officeDocument/2006/relationships/image" Target="../media/image40.png"/><Relationship Id="rId37" Type="http://schemas.openxmlformats.org/officeDocument/2006/relationships/customXml" Target="../ink/ink32.xml"/><Relationship Id="rId36" Type="http://schemas.openxmlformats.org/officeDocument/2006/relationships/image" Target="../media/image39.png"/><Relationship Id="rId35" Type="http://schemas.openxmlformats.org/officeDocument/2006/relationships/customXml" Target="../ink/ink31.xml"/><Relationship Id="rId34" Type="http://schemas.openxmlformats.org/officeDocument/2006/relationships/image" Target="../media/image38.png"/><Relationship Id="rId33" Type="http://schemas.openxmlformats.org/officeDocument/2006/relationships/customXml" Target="../ink/ink30.xml"/><Relationship Id="rId32" Type="http://schemas.openxmlformats.org/officeDocument/2006/relationships/image" Target="../media/image37.png"/><Relationship Id="rId31" Type="http://schemas.openxmlformats.org/officeDocument/2006/relationships/customXml" Target="../ink/ink29.xml"/><Relationship Id="rId30" Type="http://schemas.openxmlformats.org/officeDocument/2006/relationships/image" Target="../media/image36.png"/><Relationship Id="rId3" Type="http://schemas.openxmlformats.org/officeDocument/2006/relationships/customXml" Target="../ink/ink15.xml"/><Relationship Id="rId29" Type="http://schemas.openxmlformats.org/officeDocument/2006/relationships/customXml" Target="../ink/ink28.xml"/><Relationship Id="rId28" Type="http://schemas.openxmlformats.org/officeDocument/2006/relationships/image" Target="../media/image35.png"/><Relationship Id="rId27" Type="http://schemas.openxmlformats.org/officeDocument/2006/relationships/customXml" Target="../ink/ink27.xml"/><Relationship Id="rId26" Type="http://schemas.openxmlformats.org/officeDocument/2006/relationships/image" Target="../media/image34.png"/><Relationship Id="rId25" Type="http://schemas.openxmlformats.org/officeDocument/2006/relationships/customXml" Target="../ink/ink26.xml"/><Relationship Id="rId24" Type="http://schemas.openxmlformats.org/officeDocument/2006/relationships/image" Target="../media/image33.png"/><Relationship Id="rId23" Type="http://schemas.openxmlformats.org/officeDocument/2006/relationships/customXml" Target="../ink/ink25.xml"/><Relationship Id="rId22" Type="http://schemas.openxmlformats.org/officeDocument/2006/relationships/image" Target="../media/image32.png"/><Relationship Id="rId21" Type="http://schemas.openxmlformats.org/officeDocument/2006/relationships/customXml" Target="../ink/ink24.xml"/><Relationship Id="rId20" Type="http://schemas.openxmlformats.org/officeDocument/2006/relationships/image" Target="../media/image31.png"/><Relationship Id="rId2" Type="http://schemas.openxmlformats.org/officeDocument/2006/relationships/image" Target="../media/image22.png"/><Relationship Id="rId19" Type="http://schemas.openxmlformats.org/officeDocument/2006/relationships/customXml" Target="../ink/ink23.xml"/><Relationship Id="rId18" Type="http://schemas.openxmlformats.org/officeDocument/2006/relationships/image" Target="../media/image30.png"/><Relationship Id="rId17" Type="http://schemas.openxmlformats.org/officeDocument/2006/relationships/customXml" Target="../ink/ink22.xml"/><Relationship Id="rId16" Type="http://schemas.openxmlformats.org/officeDocument/2006/relationships/image" Target="../media/image29.png"/><Relationship Id="rId15" Type="http://schemas.openxmlformats.org/officeDocument/2006/relationships/customXml" Target="../ink/ink21.xml"/><Relationship Id="rId14" Type="http://schemas.openxmlformats.org/officeDocument/2006/relationships/image" Target="../media/image28.png"/><Relationship Id="rId13" Type="http://schemas.openxmlformats.org/officeDocument/2006/relationships/customXml" Target="../ink/ink20.xml"/><Relationship Id="rId12" Type="http://schemas.openxmlformats.org/officeDocument/2006/relationships/image" Target="../media/image27.png"/><Relationship Id="rId11" Type="http://schemas.openxmlformats.org/officeDocument/2006/relationships/customXml" Target="../ink/ink19.xml"/><Relationship Id="rId10" Type="http://schemas.openxmlformats.org/officeDocument/2006/relationships/image" Target="../media/image26.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
          <p:cNvSpPr>
            <a:spLocks noChangeArrowheads="1"/>
          </p:cNvSpPr>
          <p:nvPr/>
        </p:nvSpPr>
        <p:spPr bwMode="auto">
          <a:xfrm>
            <a:off x="432594" y="1512094"/>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a:lstStyle>
          <a:p>
            <a:pPr eaLnBrk="1" hangingPunct="1"/>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eaLnBrk="1" hangingPunct="1"/>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3"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41344" y="2539206"/>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矩形 3"/>
          <p:cNvSpPr>
            <a:spLocks noChangeArrowheads="1"/>
          </p:cNvSpPr>
          <p:nvPr/>
        </p:nvSpPr>
        <p:spPr bwMode="auto">
          <a:xfrm>
            <a:off x="6982619" y="1881981"/>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a:lstStyle>
          <a:p>
            <a:pPr eaLnBrk="1" hangingPunct="1"/>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5" name="图片 11" descr="水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207" y="329406"/>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0"/>
            <a:ext cx="11880850" cy="7229475"/>
          </a:xfrm>
          <a:prstGeom prst="rect">
            <a:avLst/>
          </a:prstGeom>
          <a:noFill/>
        </p:spPr>
        <p:txBody>
          <a:bodyPr wrap="square" rtlCol="0">
            <a:spAutoFit/>
          </a:bodyPr>
          <a:p>
            <a:pPr algn="just"/>
            <a:r>
              <a:rPr lang="zh-CN" altLang="en-US" sz="2800">
                <a:highlight>
                  <a:srgbClr val="FFFF00"/>
                </a:highlight>
                <a:latin typeface="Times New Roman" panose="02020603050405020304" charset="0"/>
                <a:cs typeface="Times New Roman" panose="02020603050405020304" charset="0"/>
              </a:rPr>
              <a:t>下水作文:</a:t>
            </a:r>
            <a:endParaRPr lang="zh-CN" altLang="en-US" sz="2800">
              <a:highlight>
                <a:srgbClr val="FFFF00"/>
              </a:highlight>
              <a:latin typeface="Times New Roman" panose="02020603050405020304" charset="0"/>
              <a:cs typeface="Times New Roman" panose="02020603050405020304" charset="0"/>
            </a:endParaRPr>
          </a:p>
          <a:p>
            <a:pPr indent="0" algn="just" fontAlgn="auto">
              <a:lnSpc>
                <a:spcPts val="3460"/>
              </a:lnSpc>
            </a:pPr>
            <a:r>
              <a:rPr lang="en-US" altLang="zh-CN"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sym typeface="+mn-ea"/>
              </a:rPr>
              <a:t>As a new column themed “How to cultivate a positive mindset among senior school students” is to be rolled out by our English Newspaper, </a:t>
            </a:r>
            <a:r>
              <a:rPr lang="en-US" sz="2800" u="sng">
                <a:latin typeface="Times New Roman" panose="02020603050405020304" charset="0"/>
                <a:cs typeface="Times New Roman" panose="02020603050405020304" charset="0"/>
                <a:sym typeface="+mn-ea"/>
              </a:rPr>
              <a:t>I’m glad to share</a:t>
            </a:r>
            <a:r>
              <a:rPr lang="en-US" sz="2800">
                <a:latin typeface="Times New Roman" panose="02020603050405020304" charset="0"/>
                <a:cs typeface="Times New Roman" panose="02020603050405020304" charset="0"/>
                <a:sym typeface="+mn-ea"/>
              </a:rPr>
              <a:t> my communication with Dr. Smith, an </a:t>
            </a:r>
            <a:r>
              <a:rPr lang="zh-CN" altLang="en-US" sz="2800">
                <a:latin typeface="Times New Roman" panose="02020603050405020304" charset="0"/>
                <a:cs typeface="Times New Roman" panose="02020603050405020304" charset="0"/>
                <a:sym typeface="+mn-ea"/>
              </a:rPr>
              <a:t>American</a:t>
            </a:r>
            <a:r>
              <a:rPr lang="en-US" sz="2800">
                <a:latin typeface="Times New Roman" panose="02020603050405020304" charset="0"/>
                <a:cs typeface="Times New Roman" panose="02020603050405020304" charset="0"/>
                <a:sym typeface="+mn-ea"/>
              </a:rPr>
              <a:t> renowned education expert. </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pPr indent="0" algn="just" fontAlgn="auto">
              <a:lnSpc>
                <a:spcPts val="3460"/>
              </a:lnSpc>
            </a:pP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Dr. Smith </a:t>
            </a:r>
            <a:r>
              <a:rPr lang="en-US" altLang="zh-CN" sz="2800">
                <a:latin typeface="Times New Roman" panose="02020603050405020304" charset="0"/>
                <a:cs typeface="Times New Roman" panose="02020603050405020304" charset="0"/>
                <a:sym typeface="+mn-ea"/>
              </a:rPr>
              <a:t>stressed cultivating </a:t>
            </a:r>
            <a:r>
              <a:rPr lang="zh-CN" altLang="en-US" sz="2800">
                <a:highlight>
                  <a:srgbClr val="000000">
                    <a:alpha val="0"/>
                  </a:srgbClr>
                </a:highlight>
                <a:latin typeface="Times New Roman" panose="02020603050405020304" charset="0"/>
                <a:cs typeface="Times New Roman" panose="02020603050405020304" charset="0"/>
                <a:sym typeface="+mn-ea"/>
              </a:rPr>
              <a:t>a positive mindset is of utmost importance</a:t>
            </a:r>
            <a:r>
              <a:rPr lang="en-US" altLang="zh-CN" sz="2800">
                <a:highlight>
                  <a:srgbClr val="000000">
                    <a:alpha val="0"/>
                  </a:srgbClr>
                </a:highlight>
                <a:latin typeface="Times New Roman" panose="02020603050405020304" charset="0"/>
                <a:cs typeface="Times New Roman" panose="02020603050405020304" charset="0"/>
                <a:sym typeface="+mn-ea"/>
              </a:rPr>
              <a:t> for us, which</a:t>
            </a:r>
            <a:r>
              <a:rPr lang="zh-CN" altLang="en-US" sz="2800">
                <a:highlight>
                  <a:srgbClr val="000000">
                    <a:alpha val="0"/>
                  </a:srgbClr>
                </a:highlight>
                <a:latin typeface="Times New Roman" panose="02020603050405020304" charset="0"/>
                <a:cs typeface="Times New Roman" panose="02020603050405020304" charset="0"/>
                <a:sym typeface="+mn-ea"/>
              </a:rPr>
              <a:t> </a:t>
            </a:r>
            <a:r>
              <a:rPr lang="zh-CN" altLang="en-US" sz="2800" u="sng">
                <a:highlight>
                  <a:srgbClr val="000000">
                    <a:alpha val="0"/>
                  </a:srgbClr>
                </a:highlight>
                <a:latin typeface="Times New Roman" panose="02020603050405020304" charset="0"/>
                <a:cs typeface="Times New Roman" panose="02020603050405020304" charset="0"/>
                <a:sym typeface="+mn-ea"/>
              </a:rPr>
              <a:t>allows</a:t>
            </a:r>
            <a:r>
              <a:rPr lang="en-US" altLang="zh-CN" sz="2800" u="sng">
                <a:highlight>
                  <a:srgbClr val="000000">
                    <a:alpha val="0"/>
                  </a:srgbClr>
                </a:highlight>
                <a:latin typeface="Times New Roman" panose="02020603050405020304" charset="0"/>
                <a:cs typeface="Times New Roman" panose="02020603050405020304" charset="0"/>
                <a:sym typeface="+mn-ea"/>
              </a:rPr>
              <a:t> us</a:t>
            </a:r>
            <a:r>
              <a:rPr lang="zh-CN" altLang="en-US" sz="2800" u="sng">
                <a:highlight>
                  <a:srgbClr val="000000">
                    <a:alpha val="0"/>
                  </a:srgbClr>
                </a:highlight>
                <a:latin typeface="Times New Roman" panose="02020603050405020304" charset="0"/>
                <a:cs typeface="Times New Roman" panose="02020603050405020304" charset="0"/>
                <a:sym typeface="+mn-ea"/>
              </a:rPr>
              <a:t> to</a:t>
            </a:r>
            <a:r>
              <a:rPr lang="zh-CN" altLang="en-US" sz="2800">
                <a:highlight>
                  <a:srgbClr val="000000">
                    <a:alpha val="0"/>
                  </a:srgbClr>
                </a:highlight>
                <a:latin typeface="Times New Roman" panose="02020603050405020304" charset="0"/>
                <a:cs typeface="Times New Roman" panose="02020603050405020304" charset="0"/>
                <a:sym typeface="+mn-ea"/>
              </a:rPr>
              <a:t> overcome challenges,</a:t>
            </a:r>
            <a:r>
              <a:rPr lang="en-US" altLang="zh-CN" sz="2800">
                <a:highlight>
                  <a:srgbClr val="000000">
                    <a:alpha val="0"/>
                  </a:srgbClr>
                </a:highlight>
                <a:latin typeface="Times New Roman" panose="02020603050405020304" charset="0"/>
                <a:cs typeface="Times New Roman" panose="02020603050405020304" charset="0"/>
                <a:sym typeface="+mn-ea"/>
              </a:rPr>
              <a:t> </a:t>
            </a:r>
            <a:r>
              <a:rPr lang="zh-CN" altLang="en-US" sz="2800">
                <a:highlight>
                  <a:srgbClr val="000000">
                    <a:alpha val="0"/>
                  </a:srgbClr>
                </a:highlight>
                <a:latin typeface="Times New Roman" panose="02020603050405020304" charset="0"/>
                <a:cs typeface="Times New Roman" panose="02020603050405020304" charset="0"/>
                <a:sym typeface="+mn-ea"/>
              </a:rPr>
              <a:t>build </a:t>
            </a:r>
            <a:r>
              <a:rPr lang="zh-CN" altLang="en-US" sz="2800" u="sng">
                <a:highlight>
                  <a:srgbClr val="000000">
                    <a:alpha val="0"/>
                  </a:srgbClr>
                </a:highlight>
                <a:latin typeface="Times New Roman" panose="02020603050405020304" charset="0"/>
                <a:cs typeface="Times New Roman" panose="02020603050405020304" charset="0"/>
                <a:sym typeface="+mn-ea"/>
              </a:rPr>
              <a:t>resilience</a:t>
            </a:r>
            <a:r>
              <a:rPr lang="en-US" altLang="zh-CN" sz="2800" u="sng">
                <a:highlight>
                  <a:srgbClr val="000000">
                    <a:alpha val="0"/>
                  </a:srgbClr>
                </a:highlight>
                <a:latin typeface="Times New Roman" panose="02020603050405020304" charset="0"/>
                <a:cs typeface="Times New Roman" panose="02020603050405020304" charset="0"/>
                <a:sym typeface="+mn-ea"/>
              </a:rPr>
              <a:t> </a:t>
            </a:r>
            <a:r>
              <a:rPr lang="zh-CN" altLang="en-US" sz="2800" u="sng">
                <a:highlight>
                  <a:srgbClr val="000000">
                    <a:alpha val="0"/>
                  </a:srgbClr>
                </a:highlight>
                <a:latin typeface="Times New Roman" panose="02020603050405020304" charset="0"/>
                <a:cs typeface="Times New Roman" panose="02020603050405020304" charset="0"/>
                <a:sym typeface="+mn-ea"/>
              </a:rPr>
              <a:t>适应力;还原能力</a:t>
            </a:r>
            <a:r>
              <a:rPr lang="zh-CN" altLang="en-US" sz="2800">
                <a:highlight>
                  <a:srgbClr val="000000">
                    <a:alpha val="0"/>
                  </a:srgbClr>
                </a:highlight>
                <a:latin typeface="Times New Roman" panose="02020603050405020304" charset="0"/>
                <a:cs typeface="Times New Roman" panose="02020603050405020304" charset="0"/>
                <a:sym typeface="+mn-ea"/>
              </a:rPr>
              <a:t>, form healthy relationships, and nurture</a:t>
            </a:r>
            <a:r>
              <a:rPr lang="en-US" altLang="zh-CN" sz="2800">
                <a:highlight>
                  <a:srgbClr val="000000">
                    <a:alpha val="0"/>
                  </a:srgbClr>
                </a:highlight>
                <a:latin typeface="Times New Roman" panose="02020603050405020304" charset="0"/>
                <a:cs typeface="Times New Roman" panose="02020603050405020304" charset="0"/>
                <a:sym typeface="+mn-ea"/>
              </a:rPr>
              <a:t> our</a:t>
            </a:r>
            <a:r>
              <a:rPr lang="zh-CN" altLang="en-US" sz="2800">
                <a:highlight>
                  <a:srgbClr val="000000">
                    <a:alpha val="0"/>
                  </a:srgbClr>
                </a:highlight>
                <a:latin typeface="Times New Roman" panose="02020603050405020304" charset="0"/>
                <a:cs typeface="Times New Roman" panose="02020603050405020304" charset="0"/>
                <a:sym typeface="+mn-ea"/>
              </a:rPr>
              <a:t> overall well-being.</a:t>
            </a:r>
            <a:r>
              <a:rPr lang="en-US" altLang="zh-CN" sz="2800">
                <a:highlight>
                  <a:srgbClr val="000000">
                    <a:alpha val="0"/>
                  </a:srgbClr>
                </a:highlight>
                <a:latin typeface="Times New Roman" panose="02020603050405020304" charset="0"/>
                <a:cs typeface="Times New Roman" panose="02020603050405020304" charset="0"/>
                <a:sym typeface="+mn-ea"/>
              </a:rPr>
              <a:t> </a:t>
            </a:r>
            <a:r>
              <a:rPr lang="en-US" altLang="zh-CN" sz="2800" u="sng">
                <a:highlight>
                  <a:srgbClr val="000000">
                    <a:alpha val="0"/>
                  </a:srgbClr>
                </a:highlight>
                <a:latin typeface="Times New Roman" panose="02020603050405020304" charset="0"/>
                <a:cs typeface="Times New Roman" panose="02020603050405020304" charset="0"/>
                <a:sym typeface="+mn-ea"/>
              </a:rPr>
              <a:t>To achieve this</a:t>
            </a:r>
            <a:r>
              <a:rPr lang="en-US" altLang="zh-CN" sz="2800">
                <a:highlight>
                  <a:srgbClr val="000000">
                    <a:alpha val="0"/>
                  </a:srgbClr>
                </a:highlight>
                <a:latin typeface="Times New Roman" panose="02020603050405020304" charset="0"/>
                <a:cs typeface="Times New Roman" panose="02020603050405020304" charset="0"/>
                <a:sym typeface="+mn-ea"/>
              </a:rPr>
              <a:t>, we are encouraged to get ourselves trained on effective stress management techniques such as deep breathing, mindfulness, exercise, and time management. </a:t>
            </a:r>
            <a:r>
              <a:rPr lang="en-US" altLang="zh-CN" sz="2800" u="sng">
                <a:highlight>
                  <a:srgbClr val="000000">
                    <a:alpha val="0"/>
                  </a:srgbClr>
                </a:highlight>
                <a:latin typeface="Times New Roman" panose="02020603050405020304" charset="0"/>
                <a:cs typeface="Times New Roman" panose="02020603050405020304" charset="0"/>
                <a:sym typeface="+mn-ea"/>
              </a:rPr>
              <a:t>Besides,</a:t>
            </a:r>
            <a:r>
              <a:rPr lang="en-US" altLang="zh-CN" sz="2800">
                <a:highlight>
                  <a:srgbClr val="000000">
                    <a:alpha val="0"/>
                  </a:srgbClr>
                </a:highlight>
                <a:latin typeface="Times New Roman" panose="02020603050405020304" charset="0"/>
                <a:cs typeface="Times New Roman" panose="02020603050405020304" charset="0"/>
                <a:sym typeface="+mn-ea"/>
              </a:rPr>
              <a:t> b</a:t>
            </a:r>
            <a:r>
              <a:rPr lang="zh-CN" altLang="en-US" sz="2800">
                <a:highlight>
                  <a:srgbClr val="000000">
                    <a:alpha val="0"/>
                  </a:srgbClr>
                </a:highlight>
                <a:latin typeface="Times New Roman" panose="02020603050405020304" charset="0"/>
                <a:cs typeface="Times New Roman" panose="02020603050405020304" charset="0"/>
                <a:sym typeface="+mn-ea"/>
              </a:rPr>
              <a:t>reaking down larger goals into smaller,</a:t>
            </a:r>
            <a:r>
              <a:rPr lang="en-US" altLang="zh-CN" sz="2800">
                <a:highlight>
                  <a:srgbClr val="000000">
                    <a:alpha val="0"/>
                  </a:srgbClr>
                </a:highlight>
                <a:latin typeface="Times New Roman" panose="02020603050405020304" charset="0"/>
                <a:cs typeface="Times New Roman" panose="02020603050405020304" charset="0"/>
                <a:sym typeface="+mn-ea"/>
              </a:rPr>
              <a:t> </a:t>
            </a:r>
            <a:r>
              <a:rPr lang="zh-CN" altLang="en-US" sz="2800">
                <a:highlight>
                  <a:srgbClr val="000000">
                    <a:alpha val="0"/>
                  </a:srgbClr>
                </a:highlight>
                <a:latin typeface="Times New Roman" panose="02020603050405020304" charset="0"/>
                <a:cs typeface="Times New Roman" panose="02020603050405020304" charset="0"/>
                <a:sym typeface="+mn-ea"/>
              </a:rPr>
              <a:t>more manageable</a:t>
            </a:r>
            <a:r>
              <a:rPr lang="en-US" altLang="zh-CN" sz="2800">
                <a:highlight>
                  <a:srgbClr val="000000">
                    <a:alpha val="0"/>
                  </a:srgbClr>
                </a:highlight>
                <a:latin typeface="Times New Roman" panose="02020603050405020304" charset="0"/>
                <a:cs typeface="Times New Roman" panose="02020603050405020304" charset="0"/>
                <a:sym typeface="+mn-ea"/>
              </a:rPr>
              <a:t> </a:t>
            </a:r>
            <a:r>
              <a:rPr lang="zh-CN" altLang="en-US" sz="2800">
                <a:highlight>
                  <a:srgbClr val="000000">
                    <a:alpha val="0"/>
                  </a:srgbClr>
                </a:highlight>
                <a:latin typeface="Times New Roman" panose="02020603050405020304" charset="0"/>
                <a:cs typeface="Times New Roman" panose="02020603050405020304" charset="0"/>
                <a:sym typeface="+mn-ea"/>
              </a:rPr>
              <a:t>tasks alows </a:t>
            </a:r>
            <a:r>
              <a:rPr lang="en-US" altLang="zh-CN" sz="2800">
                <a:highlight>
                  <a:srgbClr val="000000">
                    <a:alpha val="0"/>
                  </a:srgbClr>
                </a:highlight>
                <a:latin typeface="Times New Roman" panose="02020603050405020304" charset="0"/>
                <a:cs typeface="Times New Roman" panose="02020603050405020304" charset="0"/>
                <a:sym typeface="+mn-ea"/>
              </a:rPr>
              <a:t>us</a:t>
            </a:r>
            <a:r>
              <a:rPr lang="zh-CN" altLang="en-US" sz="2800">
                <a:highlight>
                  <a:srgbClr val="000000">
                    <a:alpha val="0"/>
                  </a:srgbClr>
                </a:highlight>
                <a:latin typeface="Times New Roman" panose="02020603050405020304" charset="0"/>
                <a:cs typeface="Times New Roman" panose="02020603050405020304" charset="0"/>
                <a:sym typeface="+mn-ea"/>
              </a:rPr>
              <a:t> to experience a sense of accomplishment,</a:t>
            </a:r>
            <a:r>
              <a:rPr lang="en-US" altLang="zh-CN" sz="2800">
                <a:highlight>
                  <a:srgbClr val="000000">
                    <a:alpha val="0"/>
                  </a:srgbClr>
                </a:highlight>
                <a:latin typeface="Times New Roman" panose="02020603050405020304" charset="0"/>
                <a:cs typeface="Times New Roman" panose="02020603050405020304" charset="0"/>
                <a:sym typeface="+mn-ea"/>
              </a:rPr>
              <a:t> </a:t>
            </a:r>
            <a:r>
              <a:rPr lang="zh-CN" altLang="en-US" sz="2800">
                <a:highlight>
                  <a:srgbClr val="000000">
                    <a:alpha val="0"/>
                  </a:srgbClr>
                </a:highlight>
                <a:latin typeface="Times New Roman" panose="02020603050405020304" charset="0"/>
                <a:cs typeface="Times New Roman" panose="02020603050405020304" charset="0"/>
                <a:sym typeface="+mn-ea"/>
              </a:rPr>
              <a:t>boosting</a:t>
            </a:r>
            <a:r>
              <a:rPr lang="en-US" altLang="zh-CN" sz="2800">
                <a:highlight>
                  <a:srgbClr val="000000">
                    <a:alpha val="0"/>
                  </a:srgbClr>
                </a:highlight>
                <a:latin typeface="Times New Roman" panose="02020603050405020304" charset="0"/>
                <a:cs typeface="Times New Roman" panose="02020603050405020304" charset="0"/>
                <a:sym typeface="+mn-ea"/>
              </a:rPr>
              <a:t> our</a:t>
            </a:r>
            <a:r>
              <a:rPr lang="zh-CN" altLang="en-US" sz="2800">
                <a:highlight>
                  <a:srgbClr val="000000">
                    <a:alpha val="0"/>
                  </a:srgbClr>
                </a:highlight>
                <a:latin typeface="Times New Roman" panose="02020603050405020304" charset="0"/>
                <a:cs typeface="Times New Roman" panose="02020603050405020304" charset="0"/>
                <a:sym typeface="+mn-ea"/>
              </a:rPr>
              <a:t> confidence and motivation.</a:t>
            </a:r>
            <a:endParaRPr lang="zh-CN" altLang="en-US" sz="2800">
              <a:highlight>
                <a:srgbClr val="000000">
                  <a:alpha val="0"/>
                </a:srgbClr>
              </a:highlight>
              <a:latin typeface="Times New Roman" panose="02020603050405020304" charset="0"/>
              <a:cs typeface="Times New Roman" panose="02020603050405020304" charset="0"/>
            </a:endParaRPr>
          </a:p>
          <a:p>
            <a:pPr indent="0" algn="just" fontAlgn="auto">
              <a:lnSpc>
                <a:spcPts val="3460"/>
              </a:lnSpc>
            </a:pPr>
            <a:r>
              <a:rPr lang="en-US" altLang="zh-CN" sz="2800">
                <a:highlight>
                  <a:srgbClr val="000000">
                    <a:alpha val="0"/>
                  </a:srgbClr>
                </a:highlight>
                <a:latin typeface="Times New Roman" panose="02020603050405020304" charset="0"/>
                <a:cs typeface="Times New Roman" panose="02020603050405020304" charset="0"/>
                <a:sym typeface="+mn-ea"/>
              </a:rPr>
              <a:t>        </a:t>
            </a:r>
            <a:r>
              <a:rPr lang="en-US" altLang="zh-CN" sz="2800" u="sng">
                <a:highlight>
                  <a:srgbClr val="000000">
                    <a:alpha val="0"/>
                  </a:srgbClr>
                </a:highlight>
                <a:latin typeface="Times New Roman" panose="02020603050405020304" charset="0"/>
                <a:cs typeface="Times New Roman" panose="02020603050405020304" charset="0"/>
                <a:sym typeface="+mn-ea"/>
              </a:rPr>
              <a:t>All in all, </a:t>
            </a:r>
            <a:r>
              <a:rPr lang="en-US" altLang="zh-CN" sz="2800">
                <a:highlight>
                  <a:srgbClr val="000000">
                    <a:alpha val="0"/>
                  </a:srgbClr>
                </a:highlight>
                <a:latin typeface="Times New Roman" panose="02020603050405020304" charset="0"/>
                <a:cs typeface="Times New Roman" panose="02020603050405020304" charset="0"/>
                <a:sym typeface="+mn-ea"/>
              </a:rPr>
              <a:t>fostering  a positive mindset is of utmost importance. </a:t>
            </a:r>
            <a:r>
              <a:rPr lang="en-US" altLang="zh-CN" sz="2800" u="sng">
                <a:highlight>
                  <a:srgbClr val="000000">
                    <a:alpha val="0"/>
                  </a:srgbClr>
                </a:highlight>
                <a:latin typeface="Times New Roman" panose="02020603050405020304" charset="0"/>
                <a:cs typeface="Times New Roman" panose="02020603050405020304" charset="0"/>
                <a:sym typeface="+mn-ea"/>
              </a:rPr>
              <a:t> It’s high time </a:t>
            </a:r>
            <a:r>
              <a:rPr lang="en-US" altLang="zh-CN" sz="2800">
                <a:highlight>
                  <a:srgbClr val="000000">
                    <a:alpha val="0"/>
                  </a:srgbClr>
                </a:highlight>
                <a:latin typeface="Times New Roman" panose="02020603050405020304" charset="0"/>
                <a:cs typeface="Times New Roman" panose="02020603050405020304" charset="0"/>
                <a:sym typeface="+mn-ea"/>
              </a:rPr>
              <a:t>we paid special attention to striking a balabce </a:t>
            </a:r>
            <a:r>
              <a:rPr lang="zh-CN" altLang="en-US" sz="2800">
                <a:highlight>
                  <a:srgbClr val="000000">
                    <a:alpha val="0"/>
                  </a:srgbClr>
                </a:highlight>
                <a:latin typeface="Times New Roman" panose="02020603050405020304" charset="0"/>
                <a:cs typeface="Times New Roman" panose="02020603050405020304" charset="0"/>
                <a:sym typeface="+mn-ea"/>
              </a:rPr>
              <a:t>between academic pressure and personal well-being</a:t>
            </a:r>
            <a:r>
              <a:rPr lang="en-US" altLang="zh-CN" sz="2800">
                <a:highlight>
                  <a:srgbClr val="000000">
                    <a:alpha val="0"/>
                  </a:srgbClr>
                </a:highlight>
                <a:latin typeface="Times New Roman" panose="02020603050405020304" charset="0"/>
                <a:cs typeface="Times New Roman" panose="02020603050405020304" charset="0"/>
                <a:sym typeface="+mn-ea"/>
              </a:rPr>
              <a:t>.</a:t>
            </a:r>
            <a:endParaRPr lang="zh-CN" altLang="en-US" sz="2800">
              <a:latin typeface="Times New Roman" panose="02020603050405020304" charset="0"/>
              <a:cs typeface="Times New Roman" panose="02020603050405020304" charset="0"/>
            </a:endParaRPr>
          </a:p>
          <a:p>
            <a:pPr indent="0" algn="just" fontAlgn="auto">
              <a:lnSpc>
                <a:spcPts val="3860"/>
              </a:lnSpc>
            </a:pPr>
            <a:r>
              <a:rPr lang="zh-CN" altLang="en-US" sz="2800">
                <a:latin typeface="Times New Roman" panose="02020603050405020304" charset="0"/>
                <a:cs typeface="Times New Roman" panose="02020603050405020304" charset="0"/>
              </a:rPr>
              <a:t>  </a:t>
            </a:r>
            <a:endParaRPr lang="zh-CN" altLang="en-US" sz="28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94945" y="3249295"/>
            <a:ext cx="8895715" cy="3548380"/>
          </a:xfrm>
          <a:prstGeom prst="rect">
            <a:avLst/>
          </a:prstGeom>
        </p:spPr>
      </p:pic>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2"/>
          <a:stretch>
            <a:fillRect/>
          </a:stretch>
        </p:blipFill>
        <p:spPr>
          <a:xfrm>
            <a:off x="0" y="-243840"/>
            <a:ext cx="8412480" cy="3877310"/>
          </a:xfrm>
          <a:prstGeom prst="rect">
            <a:avLst/>
          </a:prstGeom>
        </p:spPr>
      </p:pic>
      <p:sp>
        <p:nvSpPr>
          <p:cNvPr id="6" name="文本框 5"/>
          <p:cNvSpPr txBox="1"/>
          <p:nvPr/>
        </p:nvSpPr>
        <p:spPr>
          <a:xfrm>
            <a:off x="8700770" y="520700"/>
            <a:ext cx="3318510" cy="6000750"/>
          </a:xfrm>
          <a:prstGeom prst="rect">
            <a:avLst/>
          </a:prstGeom>
          <a:noFill/>
        </p:spPr>
        <p:txBody>
          <a:bodyPr wrap="square" rtlCol="0">
            <a:spAutoFit/>
          </a:bodyPr>
          <a:p>
            <a:r>
              <a:rPr lang="zh-CN" altLang="en-US" sz="2400">
                <a:highlight>
                  <a:srgbClr val="FFFF00"/>
                </a:highlight>
              </a:rPr>
              <a:t>曾欣凯</a:t>
            </a:r>
            <a:r>
              <a:rPr lang="en-US" altLang="zh-CN" sz="2400">
                <a:highlight>
                  <a:srgbClr val="FFFF00"/>
                </a:highlight>
              </a:rPr>
              <a:t>  13  </a:t>
            </a:r>
            <a:endParaRPr lang="en-US" altLang="zh-CN" sz="2400">
              <a:highlight>
                <a:srgbClr val="FFFF00"/>
              </a:highlight>
            </a:endParaRPr>
          </a:p>
          <a:p>
            <a:r>
              <a:rPr lang="en-US" altLang="zh-CN" sz="2400">
                <a:highlight>
                  <a:srgbClr val="FFFF00"/>
                </a:highlight>
              </a:rPr>
              <a:t>      这篇文</a:t>
            </a:r>
            <a:r>
              <a:rPr lang="zh-CN" altLang="en-US" sz="2400">
                <a:highlight>
                  <a:srgbClr val="FFFF00"/>
                </a:highlight>
              </a:rPr>
              <a:t>章</a:t>
            </a:r>
            <a:r>
              <a:rPr lang="en-US" altLang="zh-CN" sz="2400">
                <a:highlight>
                  <a:srgbClr val="FFFF00"/>
                </a:highlight>
              </a:rPr>
              <a:t>行文流畅，语言简练，富有美感，让人感受到作者的用心和情感。</a:t>
            </a:r>
            <a:endParaRPr lang="en-US" altLang="zh-CN" sz="2400">
              <a:highlight>
                <a:srgbClr val="FFFF00"/>
              </a:highlight>
            </a:endParaRPr>
          </a:p>
          <a:p>
            <a:r>
              <a:rPr lang="en-US" altLang="zh-CN" sz="2400">
                <a:highlight>
                  <a:srgbClr val="FFFF00"/>
                </a:highlight>
              </a:rPr>
              <a:t>      </a:t>
            </a:r>
            <a:r>
              <a:rPr lang="en-US" altLang="zh-CN" sz="2400">
                <a:highlight>
                  <a:srgbClr val="FFFF00"/>
                </a:highlight>
                <a:sym typeface="+mn-ea"/>
              </a:rPr>
              <a:t>格式规范，结构合理，层次分明，</a:t>
            </a:r>
            <a:r>
              <a:rPr lang="zh-CN" altLang="en-US" sz="2400">
                <a:highlight>
                  <a:srgbClr val="FFFF00"/>
                </a:highlight>
                <a:sym typeface="+mn-ea"/>
              </a:rPr>
              <a:t>书写美观，全文从内容到语言水到渠成，首位呼应，具有较强的交际性。</a:t>
            </a:r>
            <a:endParaRPr lang="zh-CN" altLang="en-US" sz="2400">
              <a:highlight>
                <a:srgbClr val="FFFF00"/>
              </a:highlight>
              <a:sym typeface="+mn-ea"/>
            </a:endParaRPr>
          </a:p>
          <a:p>
            <a:r>
              <a:rPr lang="en-US" altLang="zh-CN" sz="2400">
                <a:highlight>
                  <a:srgbClr val="FFFF00"/>
                </a:highlight>
                <a:sym typeface="+mn-ea"/>
              </a:rPr>
              <a:t>      </a:t>
            </a:r>
            <a:r>
              <a:rPr lang="zh-CN" altLang="en-US" sz="2400">
                <a:highlight>
                  <a:srgbClr val="FFFF00"/>
                </a:highlight>
                <a:sym typeface="+mn-ea"/>
              </a:rPr>
              <a:t>但也会出现一些错误，如文章红色字体所标注的；在语言包括词、短语、句式的丰富性上做得还是不够，需要加强。</a:t>
            </a:r>
            <a:endParaRPr lang="zh-CN" altLang="en-US" sz="2400">
              <a:highlight>
                <a:srgbClr val="FFFF00"/>
              </a:highlight>
              <a:sym typeface="+mn-ea"/>
            </a:endParaRPr>
          </a:p>
        </p:txBody>
      </p:sp>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5820410" y="2120265"/>
              <a:ext cx="1012825" cy="335280"/>
            </p14:xfrm>
          </p:contentPart>
        </mc:Choice>
        <mc:Fallback xmlns="">
          <p:pic>
            <p:nvPicPr>
              <p:cNvPr id="3" name="墨迹 2"/>
            </p:nvPicPr>
            <p:blipFill>
              <a:blip r:embed="rId4"/>
            </p:blipFill>
            <p:spPr>
              <a:xfrm>
                <a:off x="5820410" y="2120265"/>
                <a:ext cx="1012825" cy="33528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5778500" y="2458720"/>
              <a:ext cx="1689100" cy="31750"/>
            </p14:xfrm>
          </p:contentPart>
        </mc:Choice>
        <mc:Fallback xmlns="">
          <p:pic>
            <p:nvPicPr>
              <p:cNvPr id="7" name="墨迹 6"/>
            </p:nvPicPr>
            <p:blipFill>
              <a:blip r:embed="rId6"/>
            </p:blipFill>
            <p:spPr>
              <a:xfrm>
                <a:off x="5778500" y="2458720"/>
                <a:ext cx="1689100" cy="317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6165850" y="1885950"/>
              <a:ext cx="95250" cy="360"/>
            </p14:xfrm>
          </p:contentPart>
        </mc:Choice>
        <mc:Fallback xmlns="">
          <p:pic>
            <p:nvPicPr>
              <p:cNvPr id="8" name="墨迹 7"/>
            </p:nvPicPr>
            <p:blipFill>
              <a:blip r:embed="rId8"/>
            </p:blipFill>
            <p:spPr>
              <a:xfrm>
                <a:off x="6165850" y="1885950"/>
                <a:ext cx="95250" cy="3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6184900" y="1917700"/>
              <a:ext cx="38100" cy="146050"/>
            </p14:xfrm>
          </p:contentPart>
        </mc:Choice>
        <mc:Fallback xmlns="">
          <p:pic>
            <p:nvPicPr>
              <p:cNvPr id="9" name="墨迹 8"/>
            </p:nvPicPr>
            <p:blipFill>
              <a:blip r:embed="rId10"/>
            </p:blipFill>
            <p:spPr>
              <a:xfrm>
                <a:off x="6184900" y="1917700"/>
                <a:ext cx="38100" cy="1460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6134100" y="2089150"/>
              <a:ext cx="101600" cy="360"/>
            </p14:xfrm>
          </p:contentPart>
        </mc:Choice>
        <mc:Fallback xmlns="">
          <p:pic>
            <p:nvPicPr>
              <p:cNvPr id="10" name="墨迹 9"/>
            </p:nvPicPr>
            <p:blipFill>
              <a:blip r:embed="rId12"/>
            </p:blipFill>
            <p:spPr>
              <a:xfrm>
                <a:off x="6134100" y="2089150"/>
                <a:ext cx="101600" cy="36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6337300" y="1835150"/>
              <a:ext cx="38100" cy="50800"/>
            </p14:xfrm>
          </p:contentPart>
        </mc:Choice>
        <mc:Fallback xmlns="">
          <p:pic>
            <p:nvPicPr>
              <p:cNvPr id="11" name="墨迹 10"/>
            </p:nvPicPr>
            <p:blipFill>
              <a:blip r:embed="rId14"/>
            </p:blipFill>
            <p:spPr>
              <a:xfrm>
                <a:off x="6337300" y="1835150"/>
                <a:ext cx="38100" cy="5080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6356350" y="1854200"/>
              <a:ext cx="158750" cy="228600"/>
            </p14:xfrm>
          </p:contentPart>
        </mc:Choice>
        <mc:Fallback xmlns="">
          <p:pic>
            <p:nvPicPr>
              <p:cNvPr id="12" name="墨迹 11"/>
            </p:nvPicPr>
            <p:blipFill>
              <a:blip r:embed="rId16"/>
            </p:blipFill>
            <p:spPr>
              <a:xfrm>
                <a:off x="6356350" y="1854200"/>
                <a:ext cx="158750" cy="2286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6673850" y="1879600"/>
              <a:ext cx="44450" cy="254000"/>
            </p14:xfrm>
          </p:contentPart>
        </mc:Choice>
        <mc:Fallback xmlns="">
          <p:pic>
            <p:nvPicPr>
              <p:cNvPr id="13" name="墨迹 12"/>
            </p:nvPicPr>
            <p:blipFill>
              <a:blip r:embed="rId18"/>
            </p:blipFill>
            <p:spPr>
              <a:xfrm>
                <a:off x="6673850" y="1879600"/>
                <a:ext cx="44450" cy="25400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6800850" y="2006600"/>
              <a:ext cx="12700" cy="107950"/>
            </p14:xfrm>
          </p:contentPart>
        </mc:Choice>
        <mc:Fallback xmlns="">
          <p:pic>
            <p:nvPicPr>
              <p:cNvPr id="14" name="墨迹 13"/>
            </p:nvPicPr>
            <p:blipFill>
              <a:blip r:embed="rId20"/>
            </p:blipFill>
            <p:spPr>
              <a:xfrm>
                <a:off x="6800850" y="2006600"/>
                <a:ext cx="12700" cy="1079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6826250" y="1898650"/>
              <a:ext cx="6350" cy="57150"/>
            </p14:xfrm>
          </p:contentPart>
        </mc:Choice>
        <mc:Fallback xmlns="">
          <p:pic>
            <p:nvPicPr>
              <p:cNvPr id="15" name="墨迹 14"/>
            </p:nvPicPr>
            <p:blipFill>
              <a:blip r:embed="rId22"/>
            </p:blipFill>
            <p:spPr>
              <a:xfrm>
                <a:off x="6826250" y="1898650"/>
                <a:ext cx="6350" cy="571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6940550" y="1873250"/>
              <a:ext cx="360" cy="279400"/>
            </p14:xfrm>
          </p:contentPart>
        </mc:Choice>
        <mc:Fallback xmlns="">
          <p:pic>
            <p:nvPicPr>
              <p:cNvPr id="16" name="墨迹 15"/>
            </p:nvPicPr>
            <p:blipFill>
              <a:blip r:embed="rId24"/>
            </p:blipFill>
            <p:spPr>
              <a:xfrm>
                <a:off x="6940550" y="1873250"/>
                <a:ext cx="360" cy="27940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6953250" y="2000250"/>
              <a:ext cx="146050" cy="95250"/>
            </p14:xfrm>
          </p:contentPart>
        </mc:Choice>
        <mc:Fallback xmlns="">
          <p:pic>
            <p:nvPicPr>
              <p:cNvPr id="17" name="墨迹 16"/>
            </p:nvPicPr>
            <p:blipFill>
              <a:blip r:embed="rId26"/>
            </p:blipFill>
            <p:spPr>
              <a:xfrm>
                <a:off x="6953250" y="2000250"/>
                <a:ext cx="146050" cy="952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7124700" y="1974850"/>
              <a:ext cx="184150" cy="133350"/>
            </p14:xfrm>
          </p:contentPart>
        </mc:Choice>
        <mc:Fallback xmlns="">
          <p:pic>
            <p:nvPicPr>
              <p:cNvPr id="18" name="墨迹 17"/>
            </p:nvPicPr>
            <p:blipFill>
              <a:blip r:embed="rId28"/>
            </p:blipFill>
            <p:spPr>
              <a:xfrm>
                <a:off x="7124700" y="1974850"/>
                <a:ext cx="184150" cy="13335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7919085" y="1022350"/>
              <a:ext cx="139700" cy="368300"/>
            </p14:xfrm>
          </p:contentPart>
        </mc:Choice>
        <mc:Fallback xmlns="">
          <p:pic>
            <p:nvPicPr>
              <p:cNvPr id="19" name="墨迹 18"/>
            </p:nvPicPr>
            <p:blipFill>
              <a:blip r:embed="rId30"/>
            </p:blipFill>
            <p:spPr>
              <a:xfrm>
                <a:off x="7919085" y="1022350"/>
                <a:ext cx="139700" cy="368300"/>
              </a:xfrm>
              <a:prstGeom prst="rect"/>
            </p:spPr>
          </p:pic>
        </mc:Fallback>
      </mc:AlternateContent>
    </p:spTree>
    <p:custDataLst>
      <p:tags r:id="rId3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20650" y="2994660"/>
            <a:ext cx="8766175" cy="3964940"/>
          </a:xfrm>
          <a:prstGeom prst="rect">
            <a:avLst/>
          </a:prstGeom>
        </p:spPr>
      </p:pic>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2"/>
          <a:stretch>
            <a:fillRect/>
          </a:stretch>
        </p:blipFill>
        <p:spPr>
          <a:xfrm>
            <a:off x="0" y="-276225"/>
            <a:ext cx="8800465" cy="3531870"/>
          </a:xfrm>
          <a:prstGeom prst="rect">
            <a:avLst/>
          </a:prstGeom>
        </p:spPr>
      </p:pic>
      <p:sp>
        <p:nvSpPr>
          <p:cNvPr id="6" name="文本框 5"/>
          <p:cNvSpPr txBox="1"/>
          <p:nvPr/>
        </p:nvSpPr>
        <p:spPr>
          <a:xfrm>
            <a:off x="8916670" y="118745"/>
            <a:ext cx="3117850" cy="6739255"/>
          </a:xfrm>
          <a:prstGeom prst="rect">
            <a:avLst/>
          </a:prstGeom>
          <a:noFill/>
        </p:spPr>
        <p:txBody>
          <a:bodyPr wrap="square" rtlCol="0">
            <a:spAutoFit/>
          </a:bodyPr>
          <a:p>
            <a:r>
              <a:rPr lang="zh-CN" altLang="en-US" sz="2400">
                <a:highlight>
                  <a:srgbClr val="FFFF00"/>
                </a:highlight>
              </a:rPr>
              <a:t>游婉诗</a:t>
            </a:r>
            <a:r>
              <a:rPr lang="en-US" altLang="zh-CN" sz="2400">
                <a:highlight>
                  <a:srgbClr val="FFFF00"/>
                </a:highlight>
              </a:rPr>
              <a:t>  12</a:t>
            </a:r>
            <a:endParaRPr lang="en-US" altLang="zh-CN" sz="2400">
              <a:highlight>
                <a:srgbClr val="FFFF00"/>
              </a:highlight>
            </a:endParaRPr>
          </a:p>
          <a:p>
            <a:r>
              <a:rPr lang="en-US" altLang="zh-CN" sz="2400">
                <a:highlight>
                  <a:srgbClr val="FFFF00"/>
                </a:highlight>
              </a:rPr>
              <a:t>        这篇应用文的格式规范，结构合理，层次分明，</a:t>
            </a:r>
            <a:r>
              <a:rPr lang="zh-CN" altLang="en-US" sz="2400">
                <a:highlight>
                  <a:srgbClr val="FFFF00"/>
                </a:highlight>
              </a:rPr>
              <a:t>书写美观，</a:t>
            </a:r>
            <a:r>
              <a:rPr lang="en-US" altLang="zh-CN" sz="2400">
                <a:highlight>
                  <a:srgbClr val="FFFF00"/>
                </a:highlight>
              </a:rPr>
              <a:t>使得读者能够轻松地把握作者的思路</a:t>
            </a:r>
            <a:r>
              <a:rPr lang="zh-CN" altLang="en-US" sz="2400">
                <a:highlight>
                  <a:srgbClr val="FFFF00"/>
                </a:highlight>
              </a:rPr>
              <a:t>、</a:t>
            </a:r>
            <a:r>
              <a:rPr lang="en-US" altLang="zh-CN" sz="2400">
                <a:highlight>
                  <a:srgbClr val="FFFF00"/>
                </a:highlight>
              </a:rPr>
              <a:t>意图</a:t>
            </a:r>
            <a:r>
              <a:rPr lang="zh-CN" altLang="en-US" sz="2400">
                <a:highlight>
                  <a:srgbClr val="FFFF00"/>
                </a:highlight>
              </a:rPr>
              <a:t>和写作内容</a:t>
            </a:r>
            <a:r>
              <a:rPr lang="en-US" altLang="zh-CN" sz="2400">
                <a:highlight>
                  <a:srgbClr val="FFFF00"/>
                </a:highlight>
              </a:rPr>
              <a:t>。</a:t>
            </a:r>
            <a:endParaRPr lang="en-US" altLang="zh-CN" sz="2400">
              <a:highlight>
                <a:srgbClr val="FFFF00"/>
              </a:highlight>
            </a:endParaRPr>
          </a:p>
          <a:p>
            <a:r>
              <a:rPr lang="en-US" altLang="zh-CN" sz="2400">
                <a:highlight>
                  <a:srgbClr val="FFFF00"/>
                </a:highlight>
              </a:rPr>
              <a:t>       </a:t>
            </a:r>
            <a:r>
              <a:rPr lang="zh-CN" altLang="en-US" sz="2400">
                <a:highlight>
                  <a:srgbClr val="FFFF00"/>
                </a:highlight>
              </a:rPr>
              <a:t>从</a:t>
            </a:r>
            <a:r>
              <a:rPr lang="zh-CN" altLang="en-US" sz="2400">
                <a:highlight>
                  <a:srgbClr val="FFFF00"/>
                </a:highlight>
                <a:sym typeface="+mn-ea"/>
              </a:rPr>
              <a:t>写作</a:t>
            </a:r>
            <a:r>
              <a:rPr lang="zh-CN" altLang="en-US" sz="2400">
                <a:highlight>
                  <a:srgbClr val="FFFF00"/>
                </a:highlight>
              </a:rPr>
              <a:t>背景＋目的</a:t>
            </a:r>
            <a:r>
              <a:rPr lang="en-US" altLang="zh-CN" sz="2400">
                <a:highlight>
                  <a:srgbClr val="FFFF00"/>
                </a:highlight>
              </a:rPr>
              <a:t>;</a:t>
            </a:r>
            <a:r>
              <a:rPr lang="zh-CN" altLang="en-US" sz="2400">
                <a:highlight>
                  <a:srgbClr val="FFFF00"/>
                </a:highlight>
              </a:rPr>
              <a:t>到</a:t>
            </a:r>
            <a:r>
              <a:rPr lang="en-US" altLang="zh-CN" sz="2400">
                <a:highlight>
                  <a:srgbClr val="FFFF00"/>
                </a:highlight>
              </a:rPr>
              <a:t> “</a:t>
            </a:r>
            <a:r>
              <a:rPr lang="zh-CN" altLang="en-US" sz="2400">
                <a:highlight>
                  <a:srgbClr val="FFFF00"/>
                </a:highlight>
                <a:latin typeface="Times New Roman" panose="02020603050405020304" charset="0"/>
                <a:cs typeface="Times New Roman" panose="02020603050405020304" charset="0"/>
                <a:sym typeface="+mn-ea"/>
              </a:rPr>
              <a:t>高中生养成良好的心理状态</a:t>
            </a:r>
            <a:r>
              <a:rPr lang="en-US" altLang="zh-CN" sz="2400">
                <a:highlight>
                  <a:srgbClr val="FFFF00"/>
                </a:highlight>
                <a:latin typeface="Times New Roman" panose="02020603050405020304" charset="0"/>
                <a:cs typeface="Times New Roman" panose="02020603050405020304" charset="0"/>
                <a:sym typeface="+mn-ea"/>
              </a:rPr>
              <a:t>”</a:t>
            </a:r>
            <a:r>
              <a:rPr lang="zh-CN" altLang="en-US" sz="2400">
                <a:highlight>
                  <a:srgbClr val="FFFF00"/>
                </a:highlight>
                <a:latin typeface="Times New Roman" panose="02020603050405020304" charset="0"/>
                <a:cs typeface="Times New Roman" panose="02020603050405020304" charset="0"/>
                <a:sym typeface="+mn-ea"/>
              </a:rPr>
              <a:t>的原因和方法；再到交流后自己的收获，逻辑清晰，一气呵成，不失为一篇好文章。</a:t>
            </a:r>
            <a:endParaRPr lang="zh-CN" altLang="en-US" sz="2400">
              <a:highlight>
                <a:srgbClr val="FFFF00"/>
              </a:highlight>
              <a:latin typeface="Times New Roman" panose="02020603050405020304" charset="0"/>
              <a:cs typeface="Times New Roman" panose="02020603050405020304" charset="0"/>
              <a:sym typeface="+mn-ea"/>
            </a:endParaRPr>
          </a:p>
          <a:p>
            <a:r>
              <a:rPr lang="en-US" altLang="zh-CN" sz="2400">
                <a:highlight>
                  <a:srgbClr val="FFFF00"/>
                </a:highlight>
                <a:latin typeface="Times New Roman" panose="02020603050405020304" charset="0"/>
                <a:cs typeface="Times New Roman" panose="02020603050405020304" charset="0"/>
                <a:sym typeface="+mn-ea"/>
              </a:rPr>
              <a:t>        </a:t>
            </a:r>
            <a:r>
              <a:rPr lang="zh-CN" altLang="en-US" sz="2400">
                <a:highlight>
                  <a:srgbClr val="FFFF00"/>
                </a:highlight>
                <a:latin typeface="Times New Roman" panose="02020603050405020304" charset="0"/>
                <a:cs typeface="Times New Roman" panose="02020603050405020304" charset="0"/>
                <a:sym typeface="+mn-ea"/>
              </a:rPr>
              <a:t>但语言上若能在准确性和丰富性上有突破，那么定能锦上添花！</a:t>
            </a:r>
            <a:endParaRPr lang="zh-CN" altLang="en-US" sz="2400">
              <a:highlight>
                <a:srgbClr val="FFFF00"/>
              </a:highlight>
              <a:latin typeface="Times New Roman" panose="02020603050405020304" charset="0"/>
              <a:cs typeface="Times New Roman" panose="02020603050405020304" charset="0"/>
              <a:sym typeface="+mn-ea"/>
            </a:endParaRPr>
          </a:p>
        </p:txBody>
      </p:sp>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5078095" y="1435100"/>
              <a:ext cx="514350" cy="196850"/>
            </p14:xfrm>
          </p:contentPart>
        </mc:Choice>
        <mc:Fallback xmlns="">
          <p:pic>
            <p:nvPicPr>
              <p:cNvPr id="3" name="墨迹 2"/>
            </p:nvPicPr>
            <p:blipFill>
              <a:blip r:embed="rId4"/>
            </p:blipFill>
            <p:spPr>
              <a:xfrm>
                <a:off x="5078095" y="1435100"/>
                <a:ext cx="514350" cy="1968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4379595" y="1403350"/>
              <a:ext cx="698500" cy="241300"/>
            </p14:xfrm>
          </p:contentPart>
        </mc:Choice>
        <mc:Fallback xmlns="">
          <p:pic>
            <p:nvPicPr>
              <p:cNvPr id="7" name="墨迹 6"/>
            </p:nvPicPr>
            <p:blipFill>
              <a:blip r:embed="rId6"/>
            </p:blipFill>
            <p:spPr>
              <a:xfrm>
                <a:off x="4379595" y="1403350"/>
                <a:ext cx="698500" cy="2413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6394450" y="1155700"/>
              <a:ext cx="177800" cy="184150"/>
            </p14:xfrm>
          </p:contentPart>
        </mc:Choice>
        <mc:Fallback xmlns="">
          <p:pic>
            <p:nvPicPr>
              <p:cNvPr id="8" name="墨迹 7"/>
            </p:nvPicPr>
            <p:blipFill>
              <a:blip r:embed="rId8"/>
            </p:blipFill>
            <p:spPr>
              <a:xfrm>
                <a:off x="6394450" y="1155700"/>
                <a:ext cx="177800" cy="1841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6642100" y="1225550"/>
              <a:ext cx="82550" cy="82550"/>
            </p14:xfrm>
          </p:contentPart>
        </mc:Choice>
        <mc:Fallback xmlns="">
          <p:pic>
            <p:nvPicPr>
              <p:cNvPr id="9" name="墨迹 8"/>
            </p:nvPicPr>
            <p:blipFill>
              <a:blip r:embed="rId10"/>
            </p:blipFill>
            <p:spPr>
              <a:xfrm>
                <a:off x="6642100" y="1225550"/>
                <a:ext cx="82550" cy="825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6788150" y="1212850"/>
              <a:ext cx="266700" cy="120650"/>
            </p14:xfrm>
          </p:contentPart>
        </mc:Choice>
        <mc:Fallback xmlns="">
          <p:pic>
            <p:nvPicPr>
              <p:cNvPr id="10" name="墨迹 9"/>
            </p:nvPicPr>
            <p:blipFill>
              <a:blip r:embed="rId12"/>
            </p:blipFill>
            <p:spPr>
              <a:xfrm>
                <a:off x="6788150" y="1212850"/>
                <a:ext cx="266700" cy="12065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6794500" y="1250950"/>
              <a:ext cx="6350" cy="95250"/>
            </p14:xfrm>
          </p:contentPart>
        </mc:Choice>
        <mc:Fallback xmlns="">
          <p:pic>
            <p:nvPicPr>
              <p:cNvPr id="11" name="墨迹 10"/>
            </p:nvPicPr>
            <p:blipFill>
              <a:blip r:embed="rId14"/>
            </p:blipFill>
            <p:spPr>
              <a:xfrm>
                <a:off x="6794500" y="1250950"/>
                <a:ext cx="6350" cy="952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7073900" y="1200150"/>
              <a:ext cx="107950" cy="177800"/>
            </p14:xfrm>
          </p:contentPart>
        </mc:Choice>
        <mc:Fallback xmlns="">
          <p:pic>
            <p:nvPicPr>
              <p:cNvPr id="12" name="墨迹 11"/>
            </p:nvPicPr>
            <p:blipFill>
              <a:blip r:embed="rId16"/>
            </p:blipFill>
            <p:spPr>
              <a:xfrm>
                <a:off x="7073900" y="1200150"/>
                <a:ext cx="107950" cy="1778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7283450" y="1187450"/>
              <a:ext cx="38100" cy="247650"/>
            </p14:xfrm>
          </p:contentPart>
        </mc:Choice>
        <mc:Fallback xmlns="">
          <p:pic>
            <p:nvPicPr>
              <p:cNvPr id="13" name="墨迹 12"/>
            </p:nvPicPr>
            <p:blipFill>
              <a:blip r:embed="rId18"/>
            </p:blipFill>
            <p:spPr>
              <a:xfrm>
                <a:off x="7283450" y="1187450"/>
                <a:ext cx="38100" cy="24765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7264400" y="1263650"/>
              <a:ext cx="133350" cy="6350"/>
            </p14:xfrm>
          </p:contentPart>
        </mc:Choice>
        <mc:Fallback xmlns="">
          <p:pic>
            <p:nvPicPr>
              <p:cNvPr id="14" name="墨迹 13"/>
            </p:nvPicPr>
            <p:blipFill>
              <a:blip r:embed="rId20"/>
            </p:blipFill>
            <p:spPr>
              <a:xfrm>
                <a:off x="7264400" y="1263650"/>
                <a:ext cx="133350" cy="63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7473950" y="1117600"/>
              <a:ext cx="127000" cy="279400"/>
            </p14:xfrm>
          </p:contentPart>
        </mc:Choice>
        <mc:Fallback xmlns="">
          <p:pic>
            <p:nvPicPr>
              <p:cNvPr id="15" name="墨迹 14"/>
            </p:nvPicPr>
            <p:blipFill>
              <a:blip r:embed="rId22"/>
            </p:blipFill>
            <p:spPr>
              <a:xfrm>
                <a:off x="7473950" y="1117600"/>
                <a:ext cx="127000" cy="2794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7721600" y="1270000"/>
              <a:ext cx="6350" cy="76200"/>
            </p14:xfrm>
          </p:contentPart>
        </mc:Choice>
        <mc:Fallback xmlns="">
          <p:pic>
            <p:nvPicPr>
              <p:cNvPr id="16" name="墨迹 15"/>
            </p:nvPicPr>
            <p:blipFill>
              <a:blip r:embed="rId24"/>
            </p:blipFill>
            <p:spPr>
              <a:xfrm>
                <a:off x="7721600" y="1270000"/>
                <a:ext cx="6350" cy="7620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7734300" y="1200150"/>
              <a:ext cx="38100" cy="6350"/>
            </p14:xfrm>
          </p:contentPart>
        </mc:Choice>
        <mc:Fallback xmlns="">
          <p:pic>
            <p:nvPicPr>
              <p:cNvPr id="17" name="墨迹 16"/>
            </p:nvPicPr>
            <p:blipFill>
              <a:blip r:embed="rId26"/>
            </p:blipFill>
            <p:spPr>
              <a:xfrm>
                <a:off x="7734300" y="1200150"/>
                <a:ext cx="38100" cy="63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7607300" y="1295400"/>
              <a:ext cx="12700" cy="76200"/>
            </p14:xfrm>
          </p:contentPart>
        </mc:Choice>
        <mc:Fallback xmlns="">
          <p:pic>
            <p:nvPicPr>
              <p:cNvPr id="18" name="墨迹 17"/>
            </p:nvPicPr>
            <p:blipFill>
              <a:blip r:embed="rId28"/>
            </p:blipFill>
            <p:spPr>
              <a:xfrm>
                <a:off x="7607300" y="1295400"/>
                <a:ext cx="12700" cy="7620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7816850" y="1238250"/>
              <a:ext cx="63500" cy="146050"/>
            </p14:xfrm>
          </p:contentPart>
        </mc:Choice>
        <mc:Fallback xmlns="">
          <p:pic>
            <p:nvPicPr>
              <p:cNvPr id="19" name="墨迹 18"/>
            </p:nvPicPr>
            <p:blipFill>
              <a:blip r:embed="rId30"/>
            </p:blipFill>
            <p:spPr>
              <a:xfrm>
                <a:off x="7816850" y="1238250"/>
                <a:ext cx="63500" cy="14605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7823200" y="1270000"/>
              <a:ext cx="196850" cy="209550"/>
            </p14:xfrm>
          </p:contentPart>
        </mc:Choice>
        <mc:Fallback xmlns="">
          <p:pic>
            <p:nvPicPr>
              <p:cNvPr id="20" name="墨迹 19"/>
            </p:nvPicPr>
            <p:blipFill>
              <a:blip r:embed="rId32"/>
            </p:blipFill>
            <p:spPr>
              <a:xfrm>
                <a:off x="7823200" y="1270000"/>
                <a:ext cx="196850" cy="20955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8020050" y="3498850"/>
              <a:ext cx="463550" cy="381000"/>
            </p14:xfrm>
          </p:contentPart>
        </mc:Choice>
        <mc:Fallback xmlns="">
          <p:pic>
            <p:nvPicPr>
              <p:cNvPr id="21" name="墨迹 20"/>
            </p:nvPicPr>
            <p:blipFill>
              <a:blip r:embed="rId34"/>
            </p:blipFill>
            <p:spPr>
              <a:xfrm>
                <a:off x="8020050" y="3498850"/>
                <a:ext cx="463550" cy="3810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698500" y="5549900"/>
              <a:ext cx="723900" cy="38100"/>
            </p14:xfrm>
          </p:contentPart>
        </mc:Choice>
        <mc:Fallback xmlns="">
          <p:pic>
            <p:nvPicPr>
              <p:cNvPr id="22" name="墨迹 21"/>
            </p:nvPicPr>
            <p:blipFill>
              <a:blip r:embed="rId36"/>
            </p:blipFill>
            <p:spPr>
              <a:xfrm>
                <a:off x="698500" y="5549900"/>
                <a:ext cx="723900" cy="3810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1276350" y="5245100"/>
              <a:ext cx="482600" cy="425450"/>
            </p14:xfrm>
          </p:contentPart>
        </mc:Choice>
        <mc:Fallback xmlns="">
          <p:pic>
            <p:nvPicPr>
              <p:cNvPr id="23" name="墨迹 22"/>
            </p:nvPicPr>
            <p:blipFill>
              <a:blip r:embed="rId38"/>
            </p:blipFill>
            <p:spPr>
              <a:xfrm>
                <a:off x="1276350" y="5245100"/>
                <a:ext cx="482600" cy="42545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flipV="1">
              <a:off x="4451350" y="5588000"/>
              <a:ext cx="2510155" cy="76200"/>
            </p14:xfrm>
          </p:contentPart>
        </mc:Choice>
        <mc:Fallback xmlns="">
          <p:pic>
            <p:nvPicPr>
              <p:cNvPr id="24" name="墨迹 23"/>
            </p:nvPicPr>
            <p:blipFill>
              <a:blip r:embed="rId40"/>
            </p:blipFill>
            <p:spPr>
              <a:xfrm flipV="1">
                <a:off x="4451350" y="5588000"/>
                <a:ext cx="2510155" cy="7620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6654800" y="5486400"/>
              <a:ext cx="527050" cy="285750"/>
            </p14:xfrm>
          </p:contentPart>
        </mc:Choice>
        <mc:Fallback xmlns="">
          <p:pic>
            <p:nvPicPr>
              <p:cNvPr id="25" name="墨迹 24"/>
            </p:nvPicPr>
            <p:blipFill>
              <a:blip r:embed="rId42"/>
            </p:blipFill>
            <p:spPr>
              <a:xfrm>
                <a:off x="6654800" y="5486400"/>
                <a:ext cx="527050" cy="28575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7193915" y="2622550"/>
              <a:ext cx="1083310" cy="76200"/>
            </p14:xfrm>
          </p:contentPart>
        </mc:Choice>
        <mc:Fallback xmlns="">
          <p:pic>
            <p:nvPicPr>
              <p:cNvPr id="26" name="墨迹 25"/>
            </p:nvPicPr>
            <p:blipFill>
              <a:blip r:embed="rId44"/>
            </p:blipFill>
            <p:spPr>
              <a:xfrm>
                <a:off x="7193915" y="2622550"/>
                <a:ext cx="1083310" cy="7620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flipV="1">
              <a:off x="323850" y="3157220"/>
              <a:ext cx="1866900" cy="76200"/>
            </p14:xfrm>
          </p:contentPart>
        </mc:Choice>
        <mc:Fallback xmlns="">
          <p:pic>
            <p:nvPicPr>
              <p:cNvPr id="27" name="墨迹 26"/>
            </p:nvPicPr>
            <p:blipFill>
              <a:blip r:embed="rId46"/>
            </p:blipFill>
            <p:spPr>
              <a:xfrm flipV="1">
                <a:off x="323850" y="3157220"/>
                <a:ext cx="1866900" cy="762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1593850" y="2994660"/>
              <a:ext cx="596900" cy="323850"/>
            </p14:xfrm>
          </p:contentPart>
        </mc:Choice>
        <mc:Fallback xmlns="">
          <p:pic>
            <p:nvPicPr>
              <p:cNvPr id="28" name="墨迹 27"/>
            </p:nvPicPr>
            <p:blipFill>
              <a:blip r:embed="rId48"/>
            </p:blipFill>
            <p:spPr>
              <a:xfrm>
                <a:off x="1593850" y="2994660"/>
                <a:ext cx="596900" cy="323850"/>
              </a:xfrm>
              <a:prstGeom prst="rect"/>
            </p:spPr>
          </p:pic>
        </mc:Fallback>
      </mc:AlternateContent>
    </p:spTree>
    <p:custDataLst>
      <p:tags r:id="rId4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0" y="133985"/>
            <a:ext cx="7195185" cy="6910070"/>
          </a:xfrm>
          <a:prstGeom prst="rect">
            <a:avLst/>
          </a:prstGeom>
          <a:noFill/>
          <a:ln w="9525">
            <a:noFill/>
          </a:ln>
        </p:spPr>
      </p:pic>
      <p:sp>
        <p:nvSpPr>
          <p:cNvPr id="9" name="文本框 8"/>
          <p:cNvSpPr txBox="1"/>
          <p:nvPr/>
        </p:nvSpPr>
        <p:spPr>
          <a:xfrm>
            <a:off x="6545580" y="2319655"/>
            <a:ext cx="5646420" cy="3376930"/>
          </a:xfrm>
          <a:prstGeom prst="rect">
            <a:avLst/>
          </a:prstGeom>
          <a:noFill/>
        </p:spPr>
        <p:txBody>
          <a:bodyPr wrap="square" rtlCol="0">
            <a:spAutoFit/>
          </a:bodyPr>
          <a:p>
            <a:pPr indent="0" algn="ctr" fontAlgn="auto">
              <a:lnSpc>
                <a:spcPts val="3660"/>
              </a:lnSpc>
            </a:pPr>
            <a:r>
              <a:rPr lang="zh-CN" altLang="en-US" sz="3200">
                <a:latin typeface="华文彩云" panose="02010800040101010101" charset="-122"/>
                <a:ea typeface="华文彩云" panose="02010800040101010101" charset="-122"/>
                <a:cs typeface="华文彩云" panose="02010800040101010101" charset="-122"/>
              </a:rPr>
              <a:t>金丽衢</a:t>
            </a:r>
            <a:r>
              <a:rPr lang="en-US" altLang="zh-CN" sz="3200">
                <a:latin typeface="华文彩云" panose="02010800040101010101" charset="-122"/>
                <a:ea typeface="华文彩云" panose="02010800040101010101" charset="-122"/>
                <a:cs typeface="华文彩云" panose="02010800040101010101" charset="-122"/>
              </a:rPr>
              <a:t>12</a:t>
            </a:r>
            <a:r>
              <a:rPr lang="zh-CN" altLang="en-US" sz="3200">
                <a:latin typeface="华文彩云" panose="02010800040101010101" charset="-122"/>
                <a:ea typeface="华文彩云" panose="02010800040101010101" charset="-122"/>
                <a:cs typeface="华文彩云" panose="02010800040101010101" charset="-122"/>
              </a:rPr>
              <a:t>校联考应用文</a:t>
            </a:r>
            <a:endParaRPr lang="zh-CN" altLang="en-US" sz="3200">
              <a:latin typeface="华文彩云" panose="02010800040101010101" charset="-122"/>
              <a:ea typeface="华文彩云" panose="02010800040101010101" charset="-122"/>
              <a:cs typeface="华文彩云" panose="02010800040101010101" charset="-122"/>
            </a:endParaRPr>
          </a:p>
          <a:p>
            <a:pPr indent="0" algn="ctr" fontAlgn="auto">
              <a:lnSpc>
                <a:spcPts val="3660"/>
              </a:lnSpc>
            </a:pPr>
            <a:r>
              <a:rPr lang="en-US" altLang="zh-CN" sz="3200">
                <a:latin typeface="华文彩云" panose="02010800040101010101" charset="-122"/>
                <a:ea typeface="华文彩云" panose="02010800040101010101" charset="-122"/>
                <a:cs typeface="华文彩云" panose="02010800040101010101" charset="-122"/>
                <a:sym typeface="+mn-ea"/>
              </a:rPr>
              <a:t>      </a:t>
            </a:r>
            <a:r>
              <a:rPr lang="zh-CN" altLang="en-US" sz="3200">
                <a:latin typeface="华文彩云" panose="02010800040101010101" charset="-122"/>
                <a:ea typeface="华文彩云" panose="02010800040101010101" charset="-122"/>
                <a:cs typeface="华文彩云" panose="02010800040101010101" charset="-122"/>
                <a:sym typeface="+mn-ea"/>
              </a:rPr>
              <a:t>专栏</a:t>
            </a:r>
            <a:r>
              <a:rPr lang="zh-CN" altLang="en-US" sz="3200">
                <a:latin typeface="华文彩云" panose="02010800040101010101" charset="-122"/>
                <a:ea typeface="华文彩云" panose="02010800040101010101" charset="-122"/>
                <a:cs typeface="华文彩云" panose="02010800040101010101" charset="-122"/>
              </a:rPr>
              <a:t>投稿</a:t>
            </a:r>
            <a:endParaRPr lang="zh-CN" altLang="en-US" sz="3200">
              <a:latin typeface="华文彩云" panose="02010800040101010101" charset="-122"/>
              <a:ea typeface="华文彩云" panose="02010800040101010101" charset="-122"/>
              <a:cs typeface="华文彩云" panose="02010800040101010101" charset="-122"/>
            </a:endParaRPr>
          </a:p>
          <a:p>
            <a:pPr indent="0" fontAlgn="auto">
              <a:lnSpc>
                <a:spcPts val="3660"/>
              </a:lnSpc>
            </a:pPr>
            <a:r>
              <a:rPr lang="en-US" altLang="zh-CN" sz="3200">
                <a:latin typeface="华文彩云" panose="02010800040101010101" charset="-122"/>
                <a:ea typeface="华文彩云" panose="02010800040101010101" charset="-122"/>
                <a:cs typeface="华文彩云" panose="02010800040101010101" charset="-122"/>
              </a:rPr>
              <a:t>——</a:t>
            </a:r>
            <a:r>
              <a:rPr lang="zh-CN" altLang="en-US" sz="3200">
                <a:latin typeface="华文彩云" panose="02010800040101010101" charset="-122"/>
                <a:ea typeface="华文彩云" panose="02010800040101010101" charset="-122"/>
                <a:cs typeface="华文彩云" panose="02010800040101010101" charset="-122"/>
                <a:sym typeface="+mn-ea"/>
              </a:rPr>
              <a:t>主题：“高中生如何养成</a:t>
            </a:r>
            <a:endParaRPr lang="zh-CN" altLang="en-US" sz="3200">
              <a:latin typeface="华文彩云" panose="02010800040101010101" charset="-122"/>
              <a:ea typeface="华文彩云" panose="02010800040101010101" charset="-122"/>
              <a:cs typeface="华文彩云" panose="02010800040101010101" charset="-122"/>
              <a:sym typeface="+mn-ea"/>
            </a:endParaRPr>
          </a:p>
          <a:p>
            <a:pPr indent="0" fontAlgn="auto">
              <a:lnSpc>
                <a:spcPts val="3660"/>
              </a:lnSpc>
            </a:pPr>
            <a:r>
              <a:rPr lang="zh-CN" altLang="en-US" sz="3200">
                <a:latin typeface="华文彩云" panose="02010800040101010101" charset="-122"/>
                <a:ea typeface="华文彩云" panose="02010800040101010101" charset="-122"/>
                <a:cs typeface="华文彩云" panose="02010800040101010101" charset="-122"/>
                <a:sym typeface="+mn-ea"/>
              </a:rPr>
              <a:t> </a:t>
            </a:r>
            <a:r>
              <a:rPr lang="en-US" altLang="zh-CN" sz="3200">
                <a:latin typeface="华文彩云" panose="02010800040101010101" charset="-122"/>
                <a:ea typeface="华文彩云" panose="02010800040101010101" charset="-122"/>
                <a:cs typeface="华文彩云" panose="02010800040101010101" charset="-122"/>
                <a:sym typeface="+mn-ea"/>
              </a:rPr>
              <a:t>                      </a:t>
            </a:r>
            <a:r>
              <a:rPr lang="zh-CN" altLang="en-US" sz="3200">
                <a:latin typeface="华文彩云" panose="02010800040101010101" charset="-122"/>
                <a:ea typeface="华文彩云" panose="02010800040101010101" charset="-122"/>
                <a:cs typeface="华文彩云" panose="02010800040101010101" charset="-122"/>
                <a:sym typeface="+mn-ea"/>
              </a:rPr>
              <a:t>良好的心理状态”</a:t>
            </a:r>
            <a:endParaRPr lang="zh-CN" altLang="en-US" sz="3200">
              <a:latin typeface="华文彩云" panose="02010800040101010101" charset="-122"/>
              <a:ea typeface="华文彩云" panose="02010800040101010101" charset="-122"/>
              <a:cs typeface="华文彩云" panose="02010800040101010101" charset="-122"/>
              <a:sym typeface="+mn-ea"/>
            </a:endParaRPr>
          </a:p>
          <a:p>
            <a:pPr indent="0" fontAlgn="auto">
              <a:lnSpc>
                <a:spcPts val="3660"/>
              </a:lnSpc>
            </a:pPr>
            <a:endParaRPr lang="en-US" altLang="zh-CN" sz="3200">
              <a:latin typeface="华文彩云" panose="02010800040101010101" charset="-122"/>
              <a:ea typeface="华文彩云" panose="02010800040101010101" charset="-122"/>
              <a:cs typeface="华文彩云" panose="02010800040101010101" charset="-122"/>
            </a:endParaRPr>
          </a:p>
          <a:p>
            <a:pPr indent="0" fontAlgn="auto">
              <a:lnSpc>
                <a:spcPts val="3660"/>
              </a:lnSpc>
            </a:pPr>
            <a:r>
              <a:rPr lang="en-US" altLang="zh-CN" sz="2000">
                <a:latin typeface="华文彩云" panose="02010800040101010101" charset="-122"/>
                <a:ea typeface="华文彩云" panose="02010800040101010101" charset="-122"/>
                <a:cs typeface="华文彩云" panose="02010800040101010101" charset="-122"/>
              </a:rPr>
              <a:t>                           </a:t>
            </a:r>
            <a:endParaRPr lang="en-US" altLang="zh-CN" sz="2000">
              <a:latin typeface="华文彩云" panose="02010800040101010101" charset="-122"/>
              <a:ea typeface="华文彩云" panose="02010800040101010101" charset="-122"/>
              <a:cs typeface="华文彩云" panose="02010800040101010101" charset="-122"/>
            </a:endParaRPr>
          </a:p>
          <a:p>
            <a:pPr indent="0" fontAlgn="auto">
              <a:lnSpc>
                <a:spcPts val="3660"/>
              </a:lnSpc>
            </a:pPr>
            <a:r>
              <a:rPr lang="en-US" altLang="zh-CN" sz="2000">
                <a:latin typeface="华文彩云" panose="02010800040101010101" charset="-122"/>
                <a:ea typeface="华文彩云" panose="02010800040101010101" charset="-122"/>
                <a:cs typeface="华文彩云" panose="02010800040101010101" charset="-122"/>
              </a:rPr>
              <a:t>                                        </a:t>
            </a:r>
            <a:r>
              <a:rPr lang="zh-CN" altLang="en-US" sz="2000">
                <a:latin typeface="华文彩云" panose="02010800040101010101" charset="-122"/>
                <a:ea typeface="华文彩云" panose="02010800040101010101" charset="-122"/>
                <a:cs typeface="华文彩云" panose="02010800040101010101" charset="-122"/>
              </a:rPr>
              <a:t>龙泉市第一中学</a:t>
            </a:r>
            <a:r>
              <a:rPr lang="en-US" altLang="zh-CN" sz="2000">
                <a:latin typeface="华文彩云" panose="02010800040101010101" charset="-122"/>
                <a:ea typeface="华文彩云" panose="02010800040101010101" charset="-122"/>
                <a:cs typeface="华文彩云" panose="02010800040101010101" charset="-122"/>
              </a:rPr>
              <a:t>    </a:t>
            </a:r>
            <a:r>
              <a:rPr lang="zh-CN" altLang="en-US" sz="2000">
                <a:latin typeface="华文彩云" panose="02010800040101010101" charset="-122"/>
                <a:ea typeface="华文彩云" panose="02010800040101010101" charset="-122"/>
                <a:cs typeface="华文彩云" panose="02010800040101010101" charset="-122"/>
              </a:rPr>
              <a:t>兰建珍</a:t>
            </a:r>
            <a:endParaRPr lang="zh-CN" altLang="en-US" sz="2000">
              <a:latin typeface="华文彩云" panose="02010800040101010101" charset="-122"/>
              <a:ea typeface="华文彩云" panose="02010800040101010101" charset="-122"/>
              <a:cs typeface="华文彩云" panose="02010800040101010101"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5270" y="460375"/>
            <a:ext cx="11448415" cy="6010910"/>
          </a:xfrm>
          <a:prstGeom prst="rect">
            <a:avLst/>
          </a:prstGeom>
          <a:noFill/>
        </p:spPr>
        <p:txBody>
          <a:bodyPr wrap="square" rtlCol="0">
            <a:noAutofit/>
          </a:bodyPr>
          <a:p>
            <a:r>
              <a:rPr lang="zh-CN" altLang="en-US" sz="2400">
                <a:latin typeface="Times New Roman" panose="02020603050405020304" charset="0"/>
                <a:cs typeface="Times New Roman" panose="02020603050405020304" charset="0"/>
              </a:rPr>
              <a:t>（2024.1首考）</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请你写一篇短文向校英文报“Sports and Health” 栏目投稿，向同学们推荐一项适合课间开展的运动，内容包括：1.介绍这项运动；2. 说明推荐理由。</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高考阅卷样卷（13分）</a:t>
            </a:r>
            <a:endParaRPr lang="zh-CN" altLang="en-US" sz="2400">
              <a:latin typeface="Times New Roman" panose="02020603050405020304" charset="0"/>
              <a:cs typeface="Times New Roman" panose="02020603050405020304" charset="0"/>
            </a:endParaRPr>
          </a:p>
          <a:p>
            <a:pPr algn="ctr"/>
            <a:r>
              <a:rPr lang="zh-CN" altLang="en-US" sz="2400">
                <a:latin typeface="Times New Roman" panose="02020603050405020304" charset="0"/>
                <a:cs typeface="Times New Roman" panose="02020603050405020304" charset="0"/>
              </a:rPr>
              <a:t>Stand Up and Exercise, Everybody!</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Nowadays, we students are pressed with mounting academic demands. As a result, we experience prolonged sedentary periods and less exercise times（写作背景）. I hereby encourage everyone who is reading this passage to stand up and start jogging during the class breaks.（写作目的——推荐一项课间运动）.</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Jogging, an aerobic exercise that trains all parts of your body, is both inexpensive to do and very flexible（运动介绍）. You can easily fit jogging sessions into your tight study schedule, and all you need are some comfortable clothes and a pair of trainers of your preference（推荐理由1）.Besides, jogging has several scientifically proved mental benefits, such as boosting your cognition and mental clarity with all those physical and mental benefits（推荐理由2）. </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Jogging is such an excellent exercise for us students, so let's stand up and hit the trail today!（呼吁）（词数124）</a:t>
            </a:r>
            <a:endParaRPr lang="zh-CN" altLang="en-US" sz="2400">
              <a:latin typeface="Times New Roman" panose="02020603050405020304" charset="0"/>
              <a:cs typeface="Times New Roman" panose="02020603050405020304" charset="0"/>
            </a:endParaRPr>
          </a:p>
        </p:txBody>
      </p:sp>
      <p:sp>
        <p:nvSpPr>
          <p:cNvPr id="2" name="文本框 1"/>
          <p:cNvSpPr txBox="1"/>
          <p:nvPr/>
        </p:nvSpPr>
        <p:spPr>
          <a:xfrm>
            <a:off x="255270" y="0"/>
            <a:ext cx="1450975" cy="460375"/>
          </a:xfrm>
          <a:prstGeom prst="rect">
            <a:avLst/>
          </a:prstGeom>
          <a:noFill/>
        </p:spPr>
        <p:txBody>
          <a:bodyPr wrap="square" rtlCol="0">
            <a:spAutoFit/>
          </a:bodyPr>
          <a:p>
            <a:r>
              <a:rPr lang="zh-CN" altLang="en-US" sz="2400">
                <a:highlight>
                  <a:srgbClr val="FFFF00"/>
                </a:highlight>
              </a:rPr>
              <a:t>首考回顾</a:t>
            </a:r>
            <a:endParaRPr lang="zh-CN" altLang="en-US" sz="2400">
              <a:highlight>
                <a:srgbClr val="FFFF00"/>
              </a:highlight>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6380" y="150495"/>
            <a:ext cx="11520170" cy="3538220"/>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你校英语报近期将推出一个主题为“高中生如何养成良好的心理状态”的专栏。你与美国教育专家</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Dr. Smith</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进行了交流后写一篇英语文章投稿，主要内容如下：</a:t>
            </a:r>
            <a:endParaRPr lang="zh-CN" altLang="en-US"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1. 交流的主要内容；</a:t>
            </a:r>
            <a:endParaRPr lang="zh-CN" altLang="en-US"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2. 交流后的收获。</a:t>
            </a:r>
            <a:endParaRPr lang="zh-CN" altLang="en-US" sz="2800">
              <a:latin typeface="Times New Roman" panose="02020603050405020304" charset="0"/>
              <a:cs typeface="Times New Roman" panose="02020603050405020304" charset="0"/>
            </a:endParaRPr>
          </a:p>
          <a:p>
            <a:pPr algn="just"/>
            <a:r>
              <a:rPr lang="zh-CN" altLang="en-US" sz="2800">
                <a:latin typeface="Times New Roman" panose="02020603050405020304" charset="0"/>
                <a:cs typeface="Times New Roman" panose="02020603050405020304" charset="0"/>
              </a:rPr>
              <a:t>注意：</a:t>
            </a:r>
            <a:endParaRPr lang="zh-CN" altLang="en-US"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1.写作词数为80左右；</a:t>
            </a:r>
            <a:endParaRPr lang="zh-CN" altLang="en-US"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2.请在答题纸的相应位置作答。</a:t>
            </a:r>
            <a:endParaRPr lang="zh-CN" altLang="en-US" sz="2800">
              <a:latin typeface="Times New Roman" panose="02020603050405020304" charset="0"/>
              <a:cs typeface="Times New Roman" panose="02020603050405020304" charset="0"/>
            </a:endParaRPr>
          </a:p>
        </p:txBody>
      </p:sp>
      <p:sp>
        <p:nvSpPr>
          <p:cNvPr id="5" name="文本框 4"/>
          <p:cNvSpPr txBox="1"/>
          <p:nvPr/>
        </p:nvSpPr>
        <p:spPr>
          <a:xfrm>
            <a:off x="309880" y="4027170"/>
            <a:ext cx="2168525" cy="521970"/>
          </a:xfrm>
          <a:prstGeom prst="rect">
            <a:avLst/>
          </a:prstGeom>
          <a:noFill/>
        </p:spPr>
        <p:txBody>
          <a:bodyPr wrap="square" rtlCol="0">
            <a:spAutoFit/>
          </a:bodyPr>
          <a:p>
            <a:r>
              <a:rPr lang="zh-CN" altLang="en-US" sz="2800">
                <a:highlight>
                  <a:srgbClr val="00FFFF"/>
                </a:highlight>
                <a:latin typeface="Times New Roman" panose="02020603050405020304" charset="0"/>
              </a:rPr>
              <a:t>一、审题</a:t>
            </a:r>
            <a:endParaRPr lang="zh-CN" altLang="en-US" sz="2800">
              <a:highlight>
                <a:srgbClr val="00FFFF"/>
              </a:highlight>
              <a:latin typeface="Times New Roman" panose="02020603050405020304" charset="0"/>
            </a:endParaRPr>
          </a:p>
        </p:txBody>
      </p:sp>
      <p:sp>
        <p:nvSpPr>
          <p:cNvPr id="6" name="文本框 5"/>
          <p:cNvSpPr txBox="1"/>
          <p:nvPr/>
        </p:nvSpPr>
        <p:spPr>
          <a:xfrm>
            <a:off x="391160" y="4822190"/>
            <a:ext cx="7059295" cy="2245360"/>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1.</a:t>
            </a:r>
            <a:r>
              <a:rPr lang="en-US" altLang="zh-CN" sz="2800">
                <a:latin typeface="Times New Roman" panose="02020603050405020304" charset="0"/>
                <a:cs typeface="Times New Roman" panose="02020603050405020304" charset="0"/>
              </a:rPr>
              <a:t> </a:t>
            </a:r>
            <a:r>
              <a:rPr lang="zh-CN" altLang="en-US" sz="2800">
                <a:highlight>
                  <a:srgbClr val="00FFFF"/>
                </a:highlight>
                <a:latin typeface="Times New Roman" panose="02020603050405020304" charset="0"/>
                <a:cs typeface="Times New Roman" panose="02020603050405020304" charset="0"/>
              </a:rPr>
              <a:t>体裁</a:t>
            </a:r>
            <a:r>
              <a:rPr lang="zh-CN" altLang="en-US" sz="2800">
                <a:latin typeface="Times New Roman" panose="02020603050405020304" charset="0"/>
                <a:cs typeface="Times New Roman" panose="02020603050405020304" charset="0"/>
              </a:rPr>
              <a:t>：投稿 </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2. </a:t>
            </a:r>
            <a:r>
              <a:rPr lang="zh-CN" altLang="en-US" sz="2800">
                <a:highlight>
                  <a:srgbClr val="00FFFF"/>
                </a:highlight>
                <a:latin typeface="Times New Roman" panose="02020603050405020304" charset="0"/>
                <a:cs typeface="Times New Roman" panose="02020603050405020304" charset="0"/>
                <a:sym typeface="+mn-ea"/>
              </a:rPr>
              <a:t>格式</a:t>
            </a:r>
            <a:r>
              <a:rPr lang="zh-CN" altLang="en-US" sz="2800">
                <a:latin typeface="Times New Roman" panose="02020603050405020304" charset="0"/>
                <a:cs typeface="Times New Roman" panose="02020603050405020304" charset="0"/>
                <a:sym typeface="+mn-ea"/>
              </a:rPr>
              <a:t>：（标题）+ 征文；不可用信件格式</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3. </a:t>
            </a:r>
            <a:r>
              <a:rPr lang="zh-CN" altLang="en-US" sz="2800">
                <a:highlight>
                  <a:srgbClr val="00FFFF"/>
                </a:highlight>
                <a:latin typeface="Times New Roman" panose="02020603050405020304" charset="0"/>
                <a:cs typeface="Times New Roman" panose="02020603050405020304" charset="0"/>
              </a:rPr>
              <a:t>人称</a:t>
            </a:r>
            <a:r>
              <a:rPr lang="zh-CN" altLang="en-US" sz="2800">
                <a:latin typeface="Times New Roman" panose="02020603050405020304" charset="0"/>
                <a:cs typeface="Times New Roman" panose="02020603050405020304" charset="0"/>
              </a:rPr>
              <a:t>：第</a:t>
            </a:r>
            <a:r>
              <a:rPr lang="zh-CN" altLang="en-US" sz="2800">
                <a:latin typeface="Times New Roman" panose="02020603050405020304" charset="0"/>
                <a:cs typeface="Times New Roman" panose="02020603050405020304" charset="0"/>
                <a:sym typeface="+mn-ea"/>
              </a:rPr>
              <a:t>一、</a:t>
            </a:r>
            <a:r>
              <a:rPr lang="zh-CN" altLang="en-US" sz="2800">
                <a:latin typeface="Times New Roman" panose="02020603050405020304" charset="0"/>
                <a:cs typeface="Times New Roman" panose="02020603050405020304" charset="0"/>
              </a:rPr>
              <a:t>三人称</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4. </a:t>
            </a:r>
            <a:r>
              <a:rPr lang="zh-CN" altLang="en-US" sz="2800">
                <a:highlight>
                  <a:srgbClr val="00FFFF"/>
                </a:highlight>
                <a:latin typeface="Times New Roman" panose="02020603050405020304" charset="0"/>
                <a:cs typeface="Times New Roman" panose="02020603050405020304" charset="0"/>
              </a:rPr>
              <a:t>时态</a:t>
            </a:r>
            <a:r>
              <a:rPr lang="zh-CN"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一般过去时</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&amp;</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一般现在时</a:t>
            </a:r>
            <a:endParaRPr lang="zh-CN" altLang="en-US" sz="2800">
              <a:latin typeface="Times New Roman" panose="02020603050405020304" charset="0"/>
              <a:cs typeface="Times New Roman" panose="02020603050405020304" charset="0"/>
            </a:endParaRPr>
          </a:p>
          <a:p>
            <a:endParaRPr lang="zh-CN" altLang="en-US" sz="2800">
              <a:latin typeface="Times New Roman" panose="02020603050405020304" charset="0"/>
              <a:cs typeface="Times New Roman" panose="02020603050405020304" charset="0"/>
            </a:endParaRPr>
          </a:p>
        </p:txBody>
      </p:sp>
      <p:sp>
        <p:nvSpPr>
          <p:cNvPr id="7" name="文本框 6"/>
          <p:cNvSpPr txBox="1"/>
          <p:nvPr/>
        </p:nvSpPr>
        <p:spPr>
          <a:xfrm>
            <a:off x="5513070" y="1288415"/>
            <a:ext cx="1936750" cy="521970"/>
          </a:xfrm>
          <a:prstGeom prst="rect">
            <a:avLst/>
          </a:prstGeom>
          <a:noFill/>
        </p:spPr>
        <p:txBody>
          <a:bodyPr wrap="square" rtlCol="0">
            <a:spAutoFit/>
          </a:bodyPr>
          <a:p>
            <a:r>
              <a:rPr lang="zh-CN" altLang="en-US" sz="2800">
                <a:highlight>
                  <a:srgbClr val="FFFF00"/>
                </a:highlight>
                <a:latin typeface="Times New Roman" panose="02020603050405020304" charset="0"/>
              </a:rPr>
              <a:t>二、谋篇</a:t>
            </a:r>
            <a:endParaRPr lang="zh-CN" altLang="en-US" sz="2800">
              <a:highlight>
                <a:srgbClr val="FFFF00"/>
              </a:highlight>
              <a:latin typeface="Times New Roman" panose="02020603050405020304" charset="0"/>
            </a:endParaRPr>
          </a:p>
        </p:txBody>
      </p:sp>
      <p:sp>
        <p:nvSpPr>
          <p:cNvPr id="8" name="文本框 7"/>
          <p:cNvSpPr txBox="1"/>
          <p:nvPr/>
        </p:nvSpPr>
        <p:spPr>
          <a:xfrm>
            <a:off x="5592445" y="2089150"/>
            <a:ext cx="6303010" cy="521970"/>
          </a:xfrm>
          <a:prstGeom prst="rect">
            <a:avLst/>
          </a:prstGeom>
          <a:noFill/>
        </p:spPr>
        <p:txBody>
          <a:bodyPr wrap="square" rtlCol="0">
            <a:spAutoFit/>
          </a:bodyPr>
          <a:p>
            <a:r>
              <a:rPr lang="en-US" sz="2800">
                <a:highlight>
                  <a:srgbClr val="FFFF00"/>
                </a:highlight>
                <a:latin typeface="Times New Roman" panose="02020603050405020304" charset="0"/>
                <a:cs typeface="Times New Roman" panose="02020603050405020304" charset="0"/>
              </a:rPr>
              <a:t>Para.1</a:t>
            </a:r>
            <a:r>
              <a:rPr lang="en-US" sz="2800">
                <a:latin typeface="Times New Roman" panose="02020603050405020304" charset="0"/>
                <a:cs typeface="Times New Roman" panose="02020603050405020304" charset="0"/>
              </a:rPr>
              <a:t>: background </a:t>
            </a:r>
            <a:r>
              <a:rPr lang="zh-CN" altLang="en-US" sz="28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purpose </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9" name="文本框 8"/>
          <p:cNvSpPr txBox="1"/>
          <p:nvPr/>
        </p:nvSpPr>
        <p:spPr>
          <a:xfrm>
            <a:off x="5592445" y="2919730"/>
            <a:ext cx="5458460" cy="521970"/>
          </a:xfrm>
          <a:prstGeom prst="rect">
            <a:avLst/>
          </a:prstGeom>
          <a:noFill/>
        </p:spPr>
        <p:txBody>
          <a:bodyPr wrap="square" rtlCol="0">
            <a:spAutoFit/>
          </a:bodyPr>
          <a:p>
            <a:r>
              <a:rPr lang="en-US" sz="2800">
                <a:highlight>
                  <a:srgbClr val="FFFF00"/>
                </a:highlight>
                <a:latin typeface="Times New Roman" panose="02020603050405020304" charset="0"/>
                <a:cs typeface="Times New Roman" panose="02020603050405020304" charset="0"/>
              </a:rPr>
              <a:t>Para.2</a:t>
            </a:r>
            <a:r>
              <a:rPr lang="en-US"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sym typeface="+mn-ea"/>
              </a:rPr>
              <a:t>交流的主要内容</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p:txBody>
      </p:sp>
      <p:sp>
        <p:nvSpPr>
          <p:cNvPr id="10" name="文本框 9"/>
          <p:cNvSpPr txBox="1"/>
          <p:nvPr/>
        </p:nvSpPr>
        <p:spPr>
          <a:xfrm>
            <a:off x="5592445" y="3786505"/>
            <a:ext cx="6883400" cy="953135"/>
          </a:xfrm>
          <a:prstGeom prst="rect">
            <a:avLst/>
          </a:prstGeom>
          <a:noFill/>
        </p:spPr>
        <p:txBody>
          <a:bodyPr wrap="square" rtlCol="0">
            <a:spAutoFit/>
          </a:bodyPr>
          <a:p>
            <a:r>
              <a:rPr lang="en-US" sz="2800">
                <a:highlight>
                  <a:srgbClr val="FFFF00"/>
                </a:highlight>
                <a:latin typeface="Times New Roman" panose="02020603050405020304" charset="0"/>
                <a:cs typeface="Times New Roman" panose="02020603050405020304" charset="0"/>
              </a:rPr>
              <a:t>Para.3</a:t>
            </a:r>
            <a:r>
              <a:rPr lang="en-US"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sym typeface="+mn-ea"/>
              </a:rPr>
              <a:t>交流后的收获？</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或呼吁（</a:t>
            </a:r>
            <a:r>
              <a:rPr lang="en-US" altLang="zh-CN" sz="2800">
                <a:latin typeface="Times New Roman" panose="02020603050405020304" charset="0"/>
                <a:cs typeface="Times New Roman" panose="02020603050405020304" charset="0"/>
                <a:sym typeface="+mn-ea"/>
              </a:rPr>
              <a:t>call on/appeal to/advocate</a:t>
            </a:r>
            <a:r>
              <a:rPr lang="zh-CN" altLang="en-US" sz="2800">
                <a:latin typeface="Times New Roman" panose="02020603050405020304" charset="0"/>
                <a:cs typeface="Times New Roman" panose="02020603050405020304" charset="0"/>
                <a:sym typeface="+mn-ea"/>
              </a:rPr>
              <a:t>）</a:t>
            </a:r>
            <a:endParaRPr lang="zh-CN" altLang="en-US" sz="2800">
              <a:latin typeface="Times New Roman" panose="02020603050405020304" charset="0"/>
              <a:cs typeface="Times New Roman" panose="02020603050405020304" charset="0"/>
              <a:sym typeface="+mn-ea"/>
            </a:endParaRPr>
          </a:p>
        </p:txBody>
      </p:sp>
      <p:sp>
        <p:nvSpPr>
          <p:cNvPr id="11" name="文本框 10"/>
          <p:cNvSpPr txBox="1"/>
          <p:nvPr/>
        </p:nvSpPr>
        <p:spPr>
          <a:xfrm>
            <a:off x="9260840" y="2968625"/>
            <a:ext cx="4064000" cy="460375"/>
          </a:xfrm>
          <a:prstGeom prst="rect">
            <a:avLst/>
          </a:prstGeom>
          <a:noFill/>
        </p:spPr>
        <p:txBody>
          <a:bodyPr wrap="square" rtlCol="0">
            <a:spAutoFit/>
          </a:bodyPr>
          <a:p>
            <a:r>
              <a:rPr lang="zh-CN" altLang="en-US" sz="2400">
                <a:latin typeface="Times New Roman" panose="02020603050405020304" charset="0"/>
                <a:cs typeface="Times New Roman" panose="02020603050405020304" charset="0"/>
              </a:rPr>
              <a:t>（why次 + how主）</a:t>
            </a:r>
            <a:endParaRPr lang="zh-CN" altLang="en-US" sz="2400">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5" grpId="1"/>
      <p:bldP spid="7" grpId="0"/>
      <p:bldP spid="7" grpId="1"/>
      <p:bldP spid="8" grpId="0"/>
      <p:bldP spid="8" grpId="1"/>
      <p:bldP spid="9" grpId="0"/>
      <p:bldP spid="9" grpId="1"/>
      <p:bldP spid="10" grpId="0"/>
      <p:bldP spid="10"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73025"/>
            <a:ext cx="11520170" cy="583565"/>
          </a:xfrm>
          <a:prstGeom prst="rect">
            <a:avLst/>
          </a:prstGeom>
          <a:noFill/>
        </p:spPr>
        <p:txBody>
          <a:bodyPr wrap="square" rtlCol="0">
            <a:spAutoFit/>
          </a:bodyPr>
          <a:p>
            <a:pPr lvl="1" algn="just"/>
            <a:r>
              <a:rPr lang="en-US" sz="3200">
                <a:highlight>
                  <a:srgbClr val="FFFF00"/>
                </a:highlight>
                <a:latin typeface="Times New Roman" panose="02020603050405020304" charset="0"/>
                <a:cs typeface="Times New Roman" panose="02020603050405020304" charset="0"/>
              </a:rPr>
              <a:t>Para.1</a:t>
            </a:r>
            <a:r>
              <a:rPr lang="zh-CN" altLang="en-US" sz="3200">
                <a:latin typeface="Times New Roman" panose="02020603050405020304" charset="0"/>
                <a:cs typeface="Times New Roman" panose="02020603050405020304" charset="0"/>
              </a:rPr>
              <a:t> </a:t>
            </a:r>
            <a:r>
              <a:rPr lang="en-US" sz="3200">
                <a:latin typeface="Times New Roman" panose="02020603050405020304" charset="0"/>
                <a:cs typeface="Times New Roman" panose="02020603050405020304" charset="0"/>
                <a:sym typeface="+mn-ea"/>
              </a:rPr>
              <a:t>background? </a:t>
            </a:r>
            <a:r>
              <a:rPr lang="zh-CN" altLang="en-US" sz="3200">
                <a:latin typeface="Times New Roman" panose="02020603050405020304" charset="0"/>
                <a:cs typeface="Times New Roman" panose="02020603050405020304" charset="0"/>
                <a:sym typeface="+mn-ea"/>
              </a:rPr>
              <a:t>＋</a:t>
            </a:r>
            <a:r>
              <a:rPr lang="en-US" altLang="zh-CN" sz="3200">
                <a:latin typeface="Times New Roman" panose="02020603050405020304" charset="0"/>
                <a:cs typeface="Times New Roman" panose="02020603050405020304" charset="0"/>
                <a:sym typeface="+mn-ea"/>
              </a:rPr>
              <a:t>purpose? </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不可用</a:t>
            </a:r>
            <a:r>
              <a:rPr lang="en-US" altLang="zh-CN" sz="2400">
                <a:latin typeface="Times New Roman" panose="02020603050405020304" charset="0"/>
                <a:cs typeface="Times New Roman" panose="02020603050405020304" charset="0"/>
                <a:sym typeface="+mn-ea"/>
              </a:rPr>
              <a:t> I’m writing to...</a:t>
            </a:r>
            <a:r>
              <a:rPr lang="zh-CN" altLang="en-US" sz="2400">
                <a:latin typeface="Times New Roman" panose="02020603050405020304" charset="0"/>
                <a:cs typeface="Times New Roman" panose="02020603050405020304" charset="0"/>
                <a:sym typeface="+mn-ea"/>
              </a:rPr>
              <a:t>我写信</a:t>
            </a:r>
            <a:r>
              <a:rPr lang="en-US" altLang="zh-CN" sz="2400">
                <a:latin typeface="Times New Roman" panose="02020603050405020304" charset="0"/>
                <a:cs typeface="Times New Roman" panose="02020603050405020304" charset="0"/>
                <a:sym typeface="+mn-ea"/>
              </a:rPr>
              <a:t>...)</a:t>
            </a:r>
            <a:r>
              <a:rPr lang="en-US" altLang="zh-CN" sz="3200">
                <a:latin typeface="Times New Roman" panose="02020603050405020304" charset="0"/>
                <a:cs typeface="Times New Roman" panose="02020603050405020304" charset="0"/>
                <a:sym typeface="+mn-ea"/>
              </a:rPr>
              <a:t> </a:t>
            </a:r>
            <a:r>
              <a:rPr lang="zh-CN" altLang="en-US" sz="3200">
                <a:latin typeface="Times New Roman" panose="02020603050405020304" charset="0"/>
                <a:cs typeface="Times New Roman" panose="02020603050405020304" charset="0"/>
              </a:rPr>
              <a:t> </a:t>
            </a:r>
            <a:endParaRPr lang="zh-CN" altLang="en-US" sz="3200">
              <a:latin typeface="Times New Roman" panose="02020603050405020304" charset="0"/>
              <a:cs typeface="Times New Roman" panose="02020603050405020304" charset="0"/>
            </a:endParaRPr>
          </a:p>
        </p:txBody>
      </p:sp>
      <p:sp>
        <p:nvSpPr>
          <p:cNvPr id="2" name="文本框 1"/>
          <p:cNvSpPr txBox="1"/>
          <p:nvPr/>
        </p:nvSpPr>
        <p:spPr>
          <a:xfrm>
            <a:off x="168275" y="656590"/>
            <a:ext cx="11779885" cy="3061335"/>
          </a:xfrm>
          <a:prstGeom prst="rect">
            <a:avLst/>
          </a:prstGeom>
          <a:noFill/>
        </p:spPr>
        <p:txBody>
          <a:bodyPr wrap="square" rtlCol="0">
            <a:spAutoFit/>
          </a:bodyPr>
          <a:p>
            <a:pPr indent="0" algn="just" fontAlgn="auto">
              <a:lnSpc>
                <a:spcPts val="3860"/>
              </a:lnSpc>
            </a:pPr>
            <a:r>
              <a:rPr lang="en-US" sz="2800">
                <a:highlight>
                  <a:srgbClr val="FFFF00"/>
                </a:highlight>
                <a:latin typeface="Times New Roman" panose="02020603050405020304" charset="0"/>
                <a:cs typeface="Times New Roman" panose="02020603050405020304" charset="0"/>
              </a:rPr>
              <a:t>1 </a:t>
            </a:r>
            <a:r>
              <a:rPr lang="en-US"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sym typeface="+mn-ea"/>
              </a:rPr>
              <a:t>Recently, I had the opportunity to interview Dr. Smith, a renowned American education expert, on the topic of fostering a positive mindset among high school students. </a:t>
            </a:r>
            <a:endParaRPr lang="zh-CN" altLang="en-US" sz="2800">
              <a:latin typeface="Times New Roman" panose="02020603050405020304" charset="0"/>
              <a:cs typeface="Times New Roman" panose="02020603050405020304" charset="0"/>
              <a:sym typeface="+mn-ea"/>
            </a:endParaRPr>
          </a:p>
          <a:p>
            <a:pPr indent="0" algn="just" fontAlgn="auto">
              <a:lnSpc>
                <a:spcPts val="3860"/>
              </a:lnSpc>
            </a:pPr>
            <a:r>
              <a:rPr lang="en-US" sz="2800">
                <a:highlight>
                  <a:srgbClr val="FFFF00"/>
                </a:highlight>
                <a:latin typeface="Times New Roman" panose="02020603050405020304" charset="0"/>
                <a:cs typeface="Times New Roman" panose="02020603050405020304" charset="0"/>
                <a:sym typeface="+mn-ea"/>
              </a:rPr>
              <a:t>2 </a:t>
            </a:r>
            <a:r>
              <a:rPr lang="en-US" sz="2800">
                <a:latin typeface="Times New Roman" panose="02020603050405020304" charset="0"/>
                <a:cs typeface="Times New Roman" panose="02020603050405020304" charset="0"/>
                <a:sym typeface="+mn-ea"/>
              </a:rPr>
              <a:t>Having communicated with the American education expert Dr. Smith about how our senior high school students form good mental health,  I am hereby eager to share some pertinent information about it. </a:t>
            </a:r>
            <a:endParaRPr lang="en-US" altLang="en-US" sz="2800">
              <a:latin typeface="Times New Roman" panose="02020603050405020304" charset="0"/>
              <a:cs typeface="Times New Roman" panose="02020603050405020304" charset="0"/>
              <a:sym typeface="+mn-ea"/>
            </a:endParaRPr>
          </a:p>
        </p:txBody>
      </p:sp>
      <p:sp>
        <p:nvSpPr>
          <p:cNvPr id="3" name="文本框 2"/>
          <p:cNvSpPr txBox="1"/>
          <p:nvPr/>
        </p:nvSpPr>
        <p:spPr>
          <a:xfrm>
            <a:off x="119380" y="3717925"/>
            <a:ext cx="11948160" cy="1576070"/>
          </a:xfrm>
          <a:prstGeom prst="rect">
            <a:avLst/>
          </a:prstGeom>
          <a:noFill/>
        </p:spPr>
        <p:txBody>
          <a:bodyPr wrap="square" rtlCol="0">
            <a:spAutoFit/>
          </a:bodyPr>
          <a:p>
            <a:pPr indent="0" algn="just" fontAlgn="auto">
              <a:lnSpc>
                <a:spcPts val="3860"/>
              </a:lnSpc>
            </a:pPr>
            <a:r>
              <a:rPr lang="en-US" sz="2800">
                <a:highlight>
                  <a:srgbClr val="FFFF00"/>
                </a:highlight>
                <a:latin typeface="Times New Roman" panose="02020603050405020304" charset="0"/>
                <a:cs typeface="Times New Roman" panose="02020603050405020304" charset="0"/>
              </a:rPr>
              <a:t>3 </a:t>
            </a:r>
            <a:r>
              <a:rPr lang="zh-CN" altLang="en-US" sz="2800">
                <a:latin typeface="Times New Roman" panose="02020603050405020304" charset="0"/>
                <a:cs typeface="Times New Roman" panose="02020603050405020304" charset="0"/>
              </a:rPr>
              <a:t>Nowadays high.school students have been facing pressure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physically and ementally.</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Recently I had a conversation with an</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American education professor Dr. Smith,</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and </a:t>
            </a:r>
            <a:r>
              <a:rPr lang="en-US" altLang="zh-CN" sz="2800">
                <a:latin typeface="Times New Roman" panose="02020603050405020304" charset="0"/>
                <a:cs typeface="Times New Roman" panose="02020603050405020304" charset="0"/>
              </a:rPr>
              <a:t>here </a:t>
            </a:r>
            <a:r>
              <a:rPr lang="zh-CN" altLang="en-US" sz="2800">
                <a:latin typeface="Times New Roman" panose="02020603050405020304" charset="0"/>
                <a:cs typeface="Times New Roman" panose="02020603050405020304" charset="0"/>
              </a:rPr>
              <a:t>I</a:t>
            </a:r>
            <a:r>
              <a:rPr lang="en-US" altLang="zh-CN" sz="2800">
                <a:latin typeface="Times New Roman" panose="02020603050405020304" charset="0"/>
                <a:cs typeface="Times New Roman" panose="02020603050405020304" charset="0"/>
              </a:rPr>
              <a:t>’d like </a:t>
            </a:r>
            <a:r>
              <a:rPr lang="zh-CN" altLang="en-US" sz="2800">
                <a:latin typeface="Times New Roman" panose="02020603050405020304" charset="0"/>
                <a:cs typeface="Times New Roman" panose="02020603050405020304" charset="0"/>
              </a:rPr>
              <a:t>to share </a:t>
            </a:r>
            <a:r>
              <a:rPr lang="en-US" altLang="zh-CN" sz="2800">
                <a:latin typeface="Times New Roman" panose="02020603050405020304" charset="0"/>
                <a:cs typeface="Times New Roman" panose="02020603050405020304" charset="0"/>
              </a:rPr>
              <a:t>something </a:t>
            </a:r>
            <a:r>
              <a:rPr lang="zh-CN" altLang="en-US" sz="2800">
                <a:latin typeface="Times New Roman" panose="02020603050405020304" charset="0"/>
                <a:cs typeface="Times New Roman" panose="02020603050405020304" charset="0"/>
              </a:rPr>
              <a:t>with</a:t>
            </a:r>
            <a:r>
              <a:rPr lang="en-US" altLang="zh-CN" sz="2800">
                <a:latin typeface="Times New Roman" panose="02020603050405020304" charset="0"/>
                <a:cs typeface="Times New Roman" panose="02020603050405020304" charset="0"/>
              </a:rPr>
              <a:t> you.</a:t>
            </a:r>
            <a:endParaRPr lang="en-US" altLang="zh-CN" sz="2800">
              <a:latin typeface="Times New Roman" panose="02020603050405020304" charset="0"/>
              <a:cs typeface="Times New Roman" panose="02020603050405020304" charset="0"/>
              <a:sym typeface="+mn-ea"/>
            </a:endParaRPr>
          </a:p>
        </p:txBody>
      </p:sp>
      <p:sp>
        <p:nvSpPr>
          <p:cNvPr id="7" name="文本框 6"/>
          <p:cNvSpPr txBox="1"/>
          <p:nvPr/>
        </p:nvSpPr>
        <p:spPr>
          <a:xfrm>
            <a:off x="119380" y="5380990"/>
            <a:ext cx="11948160" cy="1229995"/>
          </a:xfrm>
          <a:prstGeom prst="rect">
            <a:avLst/>
          </a:prstGeom>
          <a:noFill/>
        </p:spPr>
        <p:txBody>
          <a:bodyPr wrap="square" rtlCol="0">
            <a:spAutoFit/>
          </a:bodyPr>
          <a:p>
            <a:pPr indent="0" algn="just" fontAlgn="auto">
              <a:lnSpc>
                <a:spcPts val="2960"/>
              </a:lnSpc>
            </a:pPr>
            <a:r>
              <a:rPr lang="en-US" sz="2800">
                <a:highlight>
                  <a:srgbClr val="FFFF00"/>
                </a:highlight>
                <a:latin typeface="Times New Roman" panose="02020603050405020304" charset="0"/>
                <a:cs typeface="Times New Roman" panose="02020603050405020304" charset="0"/>
              </a:rPr>
              <a:t>4</a:t>
            </a:r>
            <a:r>
              <a:rPr lang="en-US" sz="2800">
                <a:latin typeface="Times New Roman" panose="02020603050405020304" charset="0"/>
                <a:cs typeface="Times New Roman" panose="02020603050405020304" charset="0"/>
              </a:rPr>
              <a:t>  As a new column themed “How to cultivate a positive mindset among senior school students” is to be rolled out by our English Newspaper, I’m glad to share my communication with Dr. Smith, an </a:t>
            </a:r>
            <a:r>
              <a:rPr lang="zh-CN" altLang="en-US" sz="2800">
                <a:latin typeface="Times New Roman" panose="02020603050405020304" charset="0"/>
                <a:cs typeface="Times New Roman" panose="02020603050405020304" charset="0"/>
                <a:sym typeface="+mn-ea"/>
              </a:rPr>
              <a:t>American</a:t>
            </a:r>
            <a:r>
              <a:rPr lang="en-US" sz="2800">
                <a:latin typeface="Times New Roman" panose="02020603050405020304" charset="0"/>
                <a:cs typeface="Times New Roman" panose="02020603050405020304" charset="0"/>
              </a:rPr>
              <a:t> renowned education expert. </a:t>
            </a:r>
            <a:endParaRPr lang="zh-CN" altLang="en-US" sz="2800">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4470" y="161925"/>
            <a:ext cx="11644630" cy="2071370"/>
          </a:xfrm>
          <a:prstGeom prst="rect">
            <a:avLst/>
          </a:prstGeom>
          <a:noFill/>
        </p:spPr>
        <p:txBody>
          <a:bodyPr wrap="square" rtlCol="0">
            <a:spAutoFit/>
          </a:bodyPr>
          <a:p>
            <a:pPr indent="0" algn="just" fontAlgn="auto">
              <a:lnSpc>
                <a:spcPts val="3860"/>
              </a:lnSpc>
            </a:pPr>
            <a:r>
              <a:rPr lang="en-US" altLang="zh-CN" sz="2800">
                <a:highlight>
                  <a:srgbClr val="FFFF00"/>
                </a:highlight>
                <a:latin typeface="Times New Roman" panose="02020603050405020304" charset="0"/>
                <a:cs typeface="Times New Roman" panose="02020603050405020304" charset="0"/>
              </a:rPr>
              <a:t>Para.2</a:t>
            </a:r>
            <a:r>
              <a:rPr lang="en-US" altLang="zh-CN" sz="2800">
                <a:latin typeface="Times New Roman" panose="02020603050405020304" charset="0"/>
                <a:cs typeface="Times New Roman" panose="02020603050405020304" charset="0"/>
              </a:rPr>
              <a:t>     </a:t>
            </a:r>
            <a:r>
              <a:rPr lang="en-US" altLang="zh-CN" sz="2800">
                <a:highlight>
                  <a:srgbClr val="00FFFF"/>
                </a:highlight>
                <a:latin typeface="Times New Roman" panose="02020603050405020304" charset="0"/>
                <a:cs typeface="Times New Roman" panose="02020603050405020304" charset="0"/>
              </a:rPr>
              <a:t>WHY </a:t>
            </a:r>
            <a:r>
              <a:rPr lang="en-US" altLang="zh-CN" sz="2800">
                <a:latin typeface="Times New Roman" panose="02020603050405020304" charset="0"/>
                <a:cs typeface="Times New Roman" panose="02020603050405020304" charset="0"/>
              </a:rPr>
              <a:t>to foster </a:t>
            </a:r>
            <a:r>
              <a:rPr lang="en-US" altLang="zh-CN" sz="2800">
                <a:latin typeface="Times New Roman" panose="02020603050405020304" charset="0"/>
                <a:cs typeface="Times New Roman" panose="02020603050405020304" charset="0"/>
                <a:sym typeface="+mn-ea"/>
              </a:rPr>
              <a:t>a positive mindset</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a:p>
            <a:pPr indent="0" algn="just" fontAlgn="auto">
              <a:lnSpc>
                <a:spcPts val="3860"/>
              </a:lnSpc>
            </a:pPr>
            <a:r>
              <a:rPr lang="en-US" altLang="zh-CN" sz="2800">
                <a:highlight>
                  <a:srgbClr val="00FFFF"/>
                </a:highlight>
                <a:latin typeface="Times New Roman" panose="02020603050405020304" charset="0"/>
                <a:cs typeface="Times New Roman" panose="02020603050405020304" charset="0"/>
                <a:sym typeface="+mn-ea"/>
              </a:rPr>
              <a:t>1 </a:t>
            </a:r>
            <a:r>
              <a:rPr lang="en-US" altLang="zh-CN" sz="2800">
                <a:highlight>
                  <a:srgbClr val="000000">
                    <a:alpha val="0"/>
                  </a:srgbClr>
                </a:highlight>
                <a:latin typeface="Times New Roman" panose="02020603050405020304" charset="0"/>
                <a:cs typeface="Times New Roman" panose="02020603050405020304" charset="0"/>
                <a:sym typeface="+mn-ea"/>
              </a:rPr>
              <a:t>C</a:t>
            </a:r>
            <a:r>
              <a:rPr lang="zh-CN" altLang="en-US" sz="2800">
                <a:highlight>
                  <a:srgbClr val="000000">
                    <a:alpha val="0"/>
                  </a:srgbClr>
                </a:highlight>
                <a:latin typeface="Times New Roman" panose="02020603050405020304" charset="0"/>
                <a:cs typeface="Times New Roman" panose="02020603050405020304" charset="0"/>
                <a:sym typeface="+mn-ea"/>
              </a:rPr>
              <a:t>ultivating a positive mindset among middle school</a:t>
            </a:r>
            <a:r>
              <a:rPr lang="en-US" altLang="zh-CN" sz="2800">
                <a:highlight>
                  <a:srgbClr val="000000">
                    <a:alpha val="0"/>
                  </a:srgbClr>
                </a:highlight>
                <a:latin typeface="Times New Roman" panose="02020603050405020304" charset="0"/>
                <a:cs typeface="Times New Roman" panose="02020603050405020304" charset="0"/>
                <a:sym typeface="+mn-ea"/>
              </a:rPr>
              <a:t> </a:t>
            </a:r>
            <a:r>
              <a:rPr lang="zh-CN" altLang="en-US" sz="2800">
                <a:highlight>
                  <a:srgbClr val="000000">
                    <a:alpha val="0"/>
                  </a:srgbClr>
                </a:highlight>
                <a:latin typeface="Times New Roman" panose="02020603050405020304" charset="0"/>
                <a:cs typeface="Times New Roman" panose="02020603050405020304" charset="0"/>
                <a:sym typeface="+mn-ea"/>
              </a:rPr>
              <a:t>students is of utmost importance. It </a:t>
            </a:r>
            <a:r>
              <a:rPr lang="zh-CN" altLang="en-US" sz="2800" u="sng">
                <a:highlight>
                  <a:srgbClr val="000000">
                    <a:alpha val="0"/>
                  </a:srgbClr>
                </a:highlight>
                <a:latin typeface="Times New Roman" panose="02020603050405020304" charset="0"/>
                <a:cs typeface="Times New Roman" panose="02020603050405020304" charset="0"/>
                <a:sym typeface="+mn-ea"/>
              </a:rPr>
              <a:t>allows</a:t>
            </a:r>
            <a:r>
              <a:rPr lang="en-US" altLang="zh-CN" sz="2800" u="sng">
                <a:highlight>
                  <a:srgbClr val="000000">
                    <a:alpha val="0"/>
                  </a:srgbClr>
                </a:highlight>
                <a:latin typeface="Times New Roman" panose="02020603050405020304" charset="0"/>
                <a:cs typeface="Times New Roman" panose="02020603050405020304" charset="0"/>
                <a:sym typeface="+mn-ea"/>
              </a:rPr>
              <a:t> us</a:t>
            </a:r>
            <a:r>
              <a:rPr lang="zh-CN" altLang="en-US" sz="2800" u="sng">
                <a:highlight>
                  <a:srgbClr val="000000">
                    <a:alpha val="0"/>
                  </a:srgbClr>
                </a:highlight>
                <a:latin typeface="Times New Roman" panose="02020603050405020304" charset="0"/>
                <a:cs typeface="Times New Roman" panose="02020603050405020304" charset="0"/>
                <a:sym typeface="+mn-ea"/>
              </a:rPr>
              <a:t> to</a:t>
            </a:r>
            <a:r>
              <a:rPr lang="zh-CN" altLang="en-US" sz="2800">
                <a:highlight>
                  <a:srgbClr val="000000">
                    <a:alpha val="0"/>
                  </a:srgbClr>
                </a:highlight>
                <a:latin typeface="Times New Roman" panose="02020603050405020304" charset="0"/>
                <a:cs typeface="Times New Roman" panose="02020603050405020304" charset="0"/>
                <a:sym typeface="+mn-ea"/>
              </a:rPr>
              <a:t> overcome challenges,</a:t>
            </a:r>
            <a:r>
              <a:rPr lang="en-US" altLang="zh-CN" sz="2800">
                <a:highlight>
                  <a:srgbClr val="000000">
                    <a:alpha val="0"/>
                  </a:srgbClr>
                </a:highlight>
                <a:latin typeface="Times New Roman" panose="02020603050405020304" charset="0"/>
                <a:cs typeface="Times New Roman" panose="02020603050405020304" charset="0"/>
                <a:sym typeface="+mn-ea"/>
              </a:rPr>
              <a:t> </a:t>
            </a:r>
            <a:r>
              <a:rPr lang="zh-CN" altLang="en-US" sz="2800">
                <a:highlight>
                  <a:srgbClr val="000000">
                    <a:alpha val="0"/>
                  </a:srgbClr>
                </a:highlight>
                <a:latin typeface="Times New Roman" panose="02020603050405020304" charset="0"/>
                <a:cs typeface="Times New Roman" panose="02020603050405020304" charset="0"/>
                <a:sym typeface="+mn-ea"/>
              </a:rPr>
              <a:t>build </a:t>
            </a:r>
            <a:r>
              <a:rPr lang="zh-CN" altLang="en-US" sz="2800" u="sng">
                <a:highlight>
                  <a:srgbClr val="000000">
                    <a:alpha val="0"/>
                  </a:srgbClr>
                </a:highlight>
                <a:latin typeface="Times New Roman" panose="02020603050405020304" charset="0"/>
                <a:cs typeface="Times New Roman" panose="02020603050405020304" charset="0"/>
                <a:sym typeface="+mn-ea"/>
              </a:rPr>
              <a:t>resilience</a:t>
            </a:r>
            <a:r>
              <a:rPr lang="en-US" altLang="zh-CN" sz="2800" u="sng">
                <a:highlight>
                  <a:srgbClr val="000000">
                    <a:alpha val="0"/>
                  </a:srgbClr>
                </a:highlight>
                <a:latin typeface="Times New Roman" panose="02020603050405020304" charset="0"/>
                <a:cs typeface="Times New Roman" panose="02020603050405020304" charset="0"/>
                <a:sym typeface="+mn-ea"/>
              </a:rPr>
              <a:t> </a:t>
            </a:r>
            <a:r>
              <a:rPr lang="zh-CN" altLang="en-US" sz="2400" u="sng">
                <a:highlight>
                  <a:srgbClr val="000000">
                    <a:alpha val="0"/>
                  </a:srgbClr>
                </a:highlight>
                <a:latin typeface="Times New Roman" panose="02020603050405020304" charset="0"/>
                <a:cs typeface="Times New Roman" panose="02020603050405020304" charset="0"/>
                <a:sym typeface="+mn-ea"/>
              </a:rPr>
              <a:t>适应力;还原能力</a:t>
            </a:r>
            <a:r>
              <a:rPr lang="zh-CN" altLang="en-US" sz="2800">
                <a:highlight>
                  <a:srgbClr val="000000">
                    <a:alpha val="0"/>
                  </a:srgbClr>
                </a:highlight>
                <a:latin typeface="Times New Roman" panose="02020603050405020304" charset="0"/>
                <a:cs typeface="Times New Roman" panose="02020603050405020304" charset="0"/>
                <a:sym typeface="+mn-ea"/>
              </a:rPr>
              <a:t>, form healthy relationships, and nurture</a:t>
            </a:r>
            <a:r>
              <a:rPr lang="en-US" altLang="zh-CN" sz="2800">
                <a:highlight>
                  <a:srgbClr val="000000">
                    <a:alpha val="0"/>
                  </a:srgbClr>
                </a:highlight>
                <a:latin typeface="Times New Roman" panose="02020603050405020304" charset="0"/>
                <a:cs typeface="Times New Roman" panose="02020603050405020304" charset="0"/>
                <a:sym typeface="+mn-ea"/>
              </a:rPr>
              <a:t> our</a:t>
            </a:r>
            <a:r>
              <a:rPr lang="zh-CN" altLang="en-US" sz="2800">
                <a:highlight>
                  <a:srgbClr val="000000">
                    <a:alpha val="0"/>
                  </a:srgbClr>
                </a:highlight>
                <a:latin typeface="Times New Roman" panose="02020603050405020304" charset="0"/>
                <a:cs typeface="Times New Roman" panose="02020603050405020304" charset="0"/>
                <a:sym typeface="+mn-ea"/>
              </a:rPr>
              <a:t> overall well-being.</a:t>
            </a:r>
            <a:r>
              <a:rPr lang="en-US" altLang="zh-CN" sz="2800">
                <a:highlight>
                  <a:srgbClr val="000000">
                    <a:alpha val="0"/>
                  </a:srgbClr>
                </a:highlight>
                <a:latin typeface="Times New Roman" panose="02020603050405020304" charset="0"/>
                <a:cs typeface="Times New Roman" panose="02020603050405020304" charset="0"/>
                <a:sym typeface="+mn-ea"/>
              </a:rPr>
              <a:t> </a:t>
            </a:r>
            <a:endParaRPr lang="en-US" altLang="zh-CN" sz="2800">
              <a:highlight>
                <a:srgbClr val="000000">
                  <a:alpha val="0"/>
                </a:srgbClr>
              </a:highlight>
              <a:latin typeface="Times New Roman" panose="02020603050405020304" charset="0"/>
              <a:cs typeface="Times New Roman" panose="02020603050405020304" charset="0"/>
              <a:sym typeface="+mn-ea"/>
            </a:endParaRPr>
          </a:p>
        </p:txBody>
      </p:sp>
      <p:sp>
        <p:nvSpPr>
          <p:cNvPr id="2" name="文本框 1"/>
          <p:cNvSpPr txBox="1"/>
          <p:nvPr/>
        </p:nvSpPr>
        <p:spPr>
          <a:xfrm>
            <a:off x="121285" y="2527300"/>
            <a:ext cx="11520170" cy="2566035"/>
          </a:xfrm>
          <a:prstGeom prst="rect">
            <a:avLst/>
          </a:prstGeom>
          <a:noFill/>
        </p:spPr>
        <p:txBody>
          <a:bodyPr wrap="square" rtlCol="0">
            <a:spAutoFit/>
          </a:bodyPr>
          <a:p>
            <a:pPr indent="0" algn="just" fontAlgn="auto">
              <a:lnSpc>
                <a:spcPts val="3860"/>
              </a:lnSpc>
            </a:pPr>
            <a:r>
              <a:rPr lang="en-US" altLang="zh-CN" sz="2800">
                <a:highlight>
                  <a:srgbClr val="00FFFF"/>
                </a:highlight>
                <a:latin typeface="Times New Roman" panose="02020603050405020304" charset="0"/>
                <a:cs typeface="Times New Roman" panose="02020603050405020304" charset="0"/>
                <a:sym typeface="+mn-ea"/>
              </a:rPr>
              <a:t>2 </a:t>
            </a:r>
            <a:r>
              <a:rPr sz="2800">
                <a:highlight>
                  <a:srgbClr val="000000">
                    <a:alpha val="0"/>
                  </a:srgbClr>
                </a:highlight>
                <a:latin typeface="Times New Roman" panose="02020603050405020304" charset="0"/>
                <a:cs typeface="Times New Roman" panose="02020603050405020304" charset="0"/>
                <a:sym typeface="+mn-ea"/>
              </a:rPr>
              <a:t>A positive</a:t>
            </a:r>
            <a:r>
              <a:rPr lang="en-US" sz="2800">
                <a:highlight>
                  <a:srgbClr val="000000">
                    <a:alpha val="0"/>
                  </a:srgbClr>
                </a:highlight>
                <a:latin typeface="Times New Roman" panose="02020603050405020304" charset="0"/>
                <a:cs typeface="Times New Roman" panose="02020603050405020304" charset="0"/>
                <a:sym typeface="+mn-ea"/>
              </a:rPr>
              <a:t> </a:t>
            </a:r>
            <a:r>
              <a:rPr sz="2800">
                <a:highlight>
                  <a:srgbClr val="000000">
                    <a:alpha val="0"/>
                  </a:srgbClr>
                </a:highlight>
                <a:latin typeface="Times New Roman" panose="02020603050405020304" charset="0"/>
                <a:cs typeface="Times New Roman" panose="02020603050405020304" charset="0"/>
                <a:sym typeface="+mn-ea"/>
              </a:rPr>
              <a:t>mindset </a:t>
            </a:r>
            <a:r>
              <a:rPr sz="2800" u="sng">
                <a:highlight>
                  <a:srgbClr val="000000">
                    <a:alpha val="0"/>
                  </a:srgbClr>
                </a:highlight>
                <a:latin typeface="Times New Roman" panose="02020603050405020304" charset="0"/>
                <a:cs typeface="Times New Roman" panose="02020603050405020304" charset="0"/>
                <a:sym typeface="+mn-ea"/>
              </a:rPr>
              <a:t>encourages us to</a:t>
            </a:r>
            <a:r>
              <a:rPr sz="2800">
                <a:highlight>
                  <a:srgbClr val="000000">
                    <a:alpha val="0"/>
                  </a:srgbClr>
                </a:highlight>
                <a:latin typeface="Times New Roman" panose="02020603050405020304" charset="0"/>
                <a:cs typeface="Times New Roman" panose="02020603050405020304" charset="0"/>
                <a:sym typeface="+mn-ea"/>
              </a:rPr>
              <a:t> seek opportunities, take risks, and persevere when</a:t>
            </a:r>
            <a:r>
              <a:rPr lang="en-US" sz="2800">
                <a:highlight>
                  <a:srgbClr val="000000">
                    <a:alpha val="0"/>
                  </a:srgbClr>
                </a:highlight>
                <a:latin typeface="Times New Roman" panose="02020603050405020304" charset="0"/>
                <a:cs typeface="Times New Roman" panose="02020603050405020304" charset="0"/>
                <a:sym typeface="+mn-ea"/>
              </a:rPr>
              <a:t> </a:t>
            </a:r>
            <a:r>
              <a:rPr sz="2800">
                <a:highlight>
                  <a:srgbClr val="000000">
                    <a:alpha val="0"/>
                  </a:srgbClr>
                </a:highlight>
                <a:latin typeface="Times New Roman" panose="02020603050405020304" charset="0"/>
                <a:cs typeface="Times New Roman" panose="02020603050405020304" charset="0"/>
                <a:sym typeface="+mn-ea"/>
              </a:rPr>
              <a:t>faced with setbacks. It </a:t>
            </a:r>
            <a:r>
              <a:rPr sz="2800" u="sng">
                <a:highlight>
                  <a:srgbClr val="000000">
                    <a:alpha val="0"/>
                  </a:srgbClr>
                </a:highlight>
                <a:latin typeface="Times New Roman" panose="02020603050405020304" charset="0"/>
                <a:cs typeface="Times New Roman" panose="02020603050405020304" charset="0"/>
                <a:sym typeface="+mn-ea"/>
              </a:rPr>
              <a:t>motivates us to</a:t>
            </a:r>
            <a:r>
              <a:rPr sz="2800">
                <a:highlight>
                  <a:srgbClr val="000000">
                    <a:alpha val="0"/>
                  </a:srgbClr>
                </a:highlight>
                <a:latin typeface="Times New Roman" panose="02020603050405020304" charset="0"/>
                <a:cs typeface="Times New Roman" panose="02020603050405020304" charset="0"/>
                <a:sym typeface="+mn-ea"/>
              </a:rPr>
              <a:t> constantly improve and develop newskills,</a:t>
            </a:r>
            <a:r>
              <a:rPr lang="en-US" sz="2800">
                <a:highlight>
                  <a:srgbClr val="000000">
                    <a:alpha val="0"/>
                  </a:srgbClr>
                </a:highlight>
                <a:latin typeface="Times New Roman" panose="02020603050405020304" charset="0"/>
                <a:cs typeface="Times New Roman" panose="02020603050405020304" charset="0"/>
                <a:sym typeface="+mn-ea"/>
              </a:rPr>
              <a:t> </a:t>
            </a:r>
            <a:r>
              <a:rPr sz="2800">
                <a:highlight>
                  <a:srgbClr val="000000">
                    <a:alpha val="0"/>
                  </a:srgbClr>
                </a:highlight>
                <a:latin typeface="Times New Roman" panose="02020603050405020304" charset="0"/>
                <a:cs typeface="Times New Roman" panose="02020603050405020304" charset="0"/>
                <a:sym typeface="+mn-ea"/>
              </a:rPr>
              <a:t>fostering personal and professional growth. </a:t>
            </a:r>
            <a:r>
              <a:rPr sz="2800" u="sng">
                <a:highlight>
                  <a:srgbClr val="000000">
                    <a:alpha val="0"/>
                  </a:srgbClr>
                </a:highlight>
                <a:latin typeface="Times New Roman" panose="02020603050405020304" charset="0"/>
                <a:cs typeface="Times New Roman" panose="02020603050405020304" charset="0"/>
                <a:sym typeface="+mn-ea"/>
              </a:rPr>
              <a:t>As</a:t>
            </a:r>
            <a:r>
              <a:rPr sz="2800">
                <a:highlight>
                  <a:srgbClr val="000000">
                    <a:alpha val="0"/>
                  </a:srgbClr>
                </a:highlight>
                <a:latin typeface="Times New Roman" panose="02020603050405020304" charset="0"/>
                <a:cs typeface="Times New Roman" panose="02020603050405020304" charset="0"/>
                <a:sym typeface="+mn-ea"/>
              </a:rPr>
              <a:t> the American author,</a:t>
            </a:r>
            <a:r>
              <a:rPr lang="en-US" sz="2800">
                <a:highlight>
                  <a:srgbClr val="000000">
                    <a:alpha val="0"/>
                  </a:srgbClr>
                </a:highlight>
                <a:latin typeface="Times New Roman" panose="02020603050405020304" charset="0"/>
                <a:cs typeface="Times New Roman" panose="02020603050405020304" charset="0"/>
                <a:sym typeface="+mn-ea"/>
              </a:rPr>
              <a:t> </a:t>
            </a:r>
            <a:r>
              <a:rPr sz="2800">
                <a:highlight>
                  <a:srgbClr val="000000">
                    <a:alpha val="0"/>
                  </a:srgbClr>
                </a:highlight>
                <a:latin typeface="Times New Roman" panose="02020603050405020304" charset="0"/>
                <a:cs typeface="Times New Roman" panose="02020603050405020304" charset="0"/>
                <a:sym typeface="+mn-ea"/>
              </a:rPr>
              <a:t>Napoleon Hill once </a:t>
            </a:r>
            <a:r>
              <a:rPr sz="2800" u="sng">
                <a:highlight>
                  <a:srgbClr val="000000">
                    <a:alpha val="0"/>
                  </a:srgbClr>
                </a:highlight>
                <a:latin typeface="Times New Roman" panose="02020603050405020304" charset="0"/>
                <a:cs typeface="Times New Roman" panose="02020603050405020304" charset="0"/>
                <a:sym typeface="+mn-ea"/>
              </a:rPr>
              <a:t>said</a:t>
            </a:r>
            <a:r>
              <a:rPr lang="en-US" sz="2800" u="sng">
                <a:highlight>
                  <a:srgbClr val="000000">
                    <a:alpha val="0"/>
                  </a:srgbClr>
                </a:highlight>
                <a:latin typeface="Times New Roman" panose="02020603050405020304" charset="0"/>
                <a:cs typeface="Times New Roman" panose="02020603050405020304" charset="0"/>
                <a:sym typeface="+mn-ea"/>
              </a:rPr>
              <a:t>/put it</a:t>
            </a:r>
            <a:r>
              <a:rPr sz="2800">
                <a:highlight>
                  <a:srgbClr val="000000">
                    <a:alpha val="0"/>
                  </a:srgbClr>
                </a:highlight>
                <a:latin typeface="Times New Roman" panose="02020603050405020304" charset="0"/>
                <a:cs typeface="Times New Roman" panose="02020603050405020304" charset="0"/>
                <a:sym typeface="+mn-ea"/>
              </a:rPr>
              <a:t>,"What the mind can conceive</a:t>
            </a:r>
            <a:r>
              <a:rPr sz="2400">
                <a:highlight>
                  <a:srgbClr val="000000">
                    <a:alpha val="0"/>
                  </a:srgbClr>
                </a:highlight>
                <a:latin typeface="Times New Roman" panose="02020603050405020304" charset="0"/>
                <a:cs typeface="Times New Roman" panose="02020603050405020304" charset="0"/>
                <a:sym typeface="+mn-ea"/>
              </a:rPr>
              <a:t>想出（主意、计划等）；想像；构想；设想 </a:t>
            </a:r>
            <a:r>
              <a:rPr sz="2800">
                <a:highlight>
                  <a:srgbClr val="000000">
                    <a:alpha val="0"/>
                  </a:srgbClr>
                </a:highlight>
                <a:latin typeface="Times New Roman" panose="02020603050405020304" charset="0"/>
                <a:cs typeface="Times New Roman" panose="02020603050405020304" charset="0"/>
                <a:sym typeface="+mn-ea"/>
              </a:rPr>
              <a:t>and believe,</a:t>
            </a:r>
            <a:r>
              <a:rPr lang="en-US" sz="2800">
                <a:highlight>
                  <a:srgbClr val="000000">
                    <a:alpha val="0"/>
                  </a:srgbClr>
                </a:highlight>
                <a:latin typeface="Times New Roman" panose="02020603050405020304" charset="0"/>
                <a:cs typeface="Times New Roman" panose="02020603050405020304" charset="0"/>
                <a:sym typeface="+mn-ea"/>
              </a:rPr>
              <a:t> </a:t>
            </a:r>
            <a:r>
              <a:rPr sz="2800">
                <a:highlight>
                  <a:srgbClr val="000000">
                    <a:alpha val="0"/>
                  </a:srgbClr>
                </a:highlight>
                <a:latin typeface="Times New Roman" panose="02020603050405020304" charset="0"/>
                <a:cs typeface="Times New Roman" panose="02020603050405020304" charset="0"/>
                <a:sym typeface="+mn-ea"/>
              </a:rPr>
              <a:t>it can</a:t>
            </a:r>
            <a:r>
              <a:rPr lang="en-US" sz="2800">
                <a:highlight>
                  <a:srgbClr val="000000">
                    <a:alpha val="0"/>
                  </a:srgbClr>
                </a:highlight>
                <a:latin typeface="Times New Roman" panose="02020603050405020304" charset="0"/>
                <a:cs typeface="Times New Roman" panose="02020603050405020304" charset="0"/>
                <a:sym typeface="+mn-ea"/>
              </a:rPr>
              <a:t> </a:t>
            </a:r>
            <a:r>
              <a:rPr sz="2800">
                <a:highlight>
                  <a:srgbClr val="000000">
                    <a:alpha val="0"/>
                  </a:srgbClr>
                </a:highlight>
                <a:latin typeface="Times New Roman" panose="02020603050405020304" charset="0"/>
                <a:cs typeface="Times New Roman" panose="02020603050405020304" charset="0"/>
                <a:sym typeface="+mn-ea"/>
              </a:rPr>
              <a:t>achieve."</a:t>
            </a:r>
            <a:endParaRPr sz="2800">
              <a:highlight>
                <a:srgbClr val="000000">
                  <a:alpha val="0"/>
                </a:srgbClr>
              </a:highlight>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3825" y="84455"/>
            <a:ext cx="11944985" cy="6795770"/>
          </a:xfrm>
          <a:prstGeom prst="rect">
            <a:avLst/>
          </a:prstGeom>
          <a:noFill/>
        </p:spPr>
        <p:txBody>
          <a:bodyPr wrap="square" rtlCol="0">
            <a:spAutoFit/>
          </a:bodyPr>
          <a:p>
            <a:pPr indent="0" algn="just" fontAlgn="auto">
              <a:lnSpc>
                <a:spcPts val="2760"/>
              </a:lnSpc>
            </a:pPr>
            <a:r>
              <a:rPr lang="en-US" altLang="zh-CN" sz="2800">
                <a:highlight>
                  <a:srgbClr val="FFFF00"/>
                </a:highlight>
                <a:latin typeface="Times New Roman" panose="02020603050405020304" charset="0"/>
                <a:cs typeface="Times New Roman" panose="02020603050405020304" charset="0"/>
              </a:rPr>
              <a:t>Para.2</a:t>
            </a:r>
            <a:r>
              <a:rPr lang="en-US" altLang="zh-CN" sz="2800">
                <a:latin typeface="Times New Roman" panose="02020603050405020304" charset="0"/>
                <a:cs typeface="Times New Roman" panose="02020603050405020304" charset="0"/>
              </a:rPr>
              <a:t>   </a:t>
            </a:r>
            <a:r>
              <a:rPr lang="en-US" altLang="zh-CN" sz="2800">
                <a:highlight>
                  <a:srgbClr val="00FFFF"/>
                </a:highlight>
                <a:latin typeface="Times New Roman" panose="02020603050405020304" charset="0"/>
                <a:cs typeface="Times New Roman" panose="02020603050405020304" charset="0"/>
              </a:rPr>
              <a:t> How </a:t>
            </a:r>
            <a:r>
              <a:rPr lang="en-US" altLang="zh-CN" sz="2800">
                <a:latin typeface="Times New Roman" panose="02020603050405020304" charset="0"/>
                <a:cs typeface="Times New Roman" panose="02020603050405020304" charset="0"/>
              </a:rPr>
              <a:t>to foster a positive mindset among high school students? </a:t>
            </a:r>
            <a:endParaRPr lang="en-US" altLang="zh-CN" sz="2800">
              <a:latin typeface="Times New Roman" panose="02020603050405020304" charset="0"/>
              <a:cs typeface="Times New Roman" panose="02020603050405020304" charset="0"/>
            </a:endParaRPr>
          </a:p>
          <a:p>
            <a:pPr indent="0" algn="just" fontAlgn="auto">
              <a:lnSpc>
                <a:spcPts val="2760"/>
              </a:lnSpc>
            </a:pPr>
            <a:endParaRPr lang="en-US" altLang="zh-CN" sz="2800">
              <a:highlight>
                <a:srgbClr val="00FFFF"/>
              </a:highlight>
              <a:latin typeface="Times New Roman" panose="02020603050405020304" charset="0"/>
              <a:cs typeface="Times New Roman" panose="02020603050405020304" charset="0"/>
              <a:sym typeface="+mn-ea"/>
            </a:endParaRPr>
          </a:p>
          <a:p>
            <a:pPr indent="0" algn="just" fontAlgn="auto">
              <a:lnSpc>
                <a:spcPts val="2760"/>
              </a:lnSpc>
            </a:pPr>
            <a:r>
              <a:rPr lang="en-US" altLang="zh-CN" sz="2800">
                <a:highlight>
                  <a:srgbClr val="00FFFF"/>
                </a:highlight>
                <a:latin typeface="Times New Roman" panose="02020603050405020304" charset="0"/>
                <a:cs typeface="Times New Roman" panose="02020603050405020304" charset="0"/>
                <a:sym typeface="+mn-ea"/>
              </a:rPr>
              <a:t>1 </a:t>
            </a:r>
            <a:r>
              <a:rPr lang="zh-CN" altLang="en-US" sz="2800" u="sng">
                <a:highlight>
                  <a:srgbClr val="00FFFF"/>
                </a:highlight>
                <a:latin typeface="Times New Roman" panose="02020603050405020304" charset="0"/>
                <a:cs typeface="Times New Roman" panose="02020603050405020304" charset="0"/>
              </a:rPr>
              <a:t>Gratitude</a:t>
            </a:r>
            <a:r>
              <a:rPr lang="zh-CN" altLang="en-US" sz="2800" u="sng">
                <a:latin typeface="Times New Roman" panose="02020603050405020304" charset="0"/>
                <a:cs typeface="Times New Roman" panose="02020603050405020304" charset="0"/>
              </a:rPr>
              <a:t>:</a:t>
            </a:r>
            <a:r>
              <a:rPr lang="en-US" altLang="zh-CN" sz="2800" u="sng">
                <a:latin typeface="Times New Roman" panose="02020603050405020304" charset="0"/>
                <a:cs typeface="Times New Roman" panose="02020603050405020304" charset="0"/>
              </a:rPr>
              <a:t> be aware of </a:t>
            </a:r>
            <a:r>
              <a:rPr lang="zh-CN" altLang="en-US" sz="2800">
                <a:latin typeface="Times New Roman" panose="02020603050405020304" charset="0"/>
                <a:cs typeface="Times New Roman" panose="02020603050405020304" charset="0"/>
              </a:rPr>
              <a:t>the importance of gratitude and maintain a gratitude journal. By focusing on the positive aspects of</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their lives,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they develop a greater appreciation for themselves and their</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surroundings.</a:t>
            </a:r>
            <a:endParaRPr lang="zh-CN" altLang="en-US" sz="2800">
              <a:latin typeface="Times New Roman" panose="02020603050405020304" charset="0"/>
              <a:cs typeface="Times New Roman" panose="02020603050405020304" charset="0"/>
            </a:endParaRPr>
          </a:p>
          <a:p>
            <a:pPr indent="0" algn="just" fontAlgn="auto">
              <a:lnSpc>
                <a:spcPts val="2960"/>
              </a:lnSpc>
            </a:pPr>
            <a:r>
              <a:rPr lang="en-US" altLang="zh-CN" sz="2800">
                <a:highlight>
                  <a:srgbClr val="00FFFF"/>
                </a:highlight>
                <a:latin typeface="Times New Roman" panose="02020603050405020304" charset="0"/>
                <a:cs typeface="Times New Roman" panose="02020603050405020304" charset="0"/>
                <a:sym typeface="+mn-ea"/>
              </a:rPr>
              <a:t>2 </a:t>
            </a:r>
            <a:r>
              <a:rPr lang="zh-CN" altLang="en-US" sz="2800" u="sng">
                <a:highlight>
                  <a:srgbClr val="00FFFF"/>
                </a:highlight>
                <a:latin typeface="Times New Roman" panose="02020603050405020304" charset="0"/>
                <a:cs typeface="Times New Roman" panose="02020603050405020304" charset="0"/>
              </a:rPr>
              <a:t>Goal setting: </a:t>
            </a:r>
            <a:r>
              <a:rPr lang="en-US" altLang="zh-CN" sz="2800" u="sng">
                <a:highlight>
                  <a:srgbClr val="000000">
                    <a:alpha val="0"/>
                  </a:srgbClr>
                </a:highlight>
                <a:latin typeface="Times New Roman" panose="02020603050405020304" charset="0"/>
                <a:cs typeface="Times New Roman" panose="02020603050405020304" charset="0"/>
              </a:rPr>
              <a:t> understand</a:t>
            </a:r>
            <a:r>
              <a:rPr lang="zh-CN" altLang="en-US" sz="2800">
                <a:highlight>
                  <a:srgbClr val="000000">
                    <a:alpha val="0"/>
                  </a:srgbClr>
                </a:highlight>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the power of setting realistic and</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achievable goals. Breaking down larger goals into smaller,</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more manageable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tasks alows </a:t>
            </a:r>
            <a:r>
              <a:rPr lang="en-US" altLang="zh-CN" sz="2800">
                <a:latin typeface="Times New Roman" panose="02020603050405020304" charset="0"/>
                <a:cs typeface="Times New Roman" panose="02020603050405020304" charset="0"/>
              </a:rPr>
              <a:t>us </a:t>
            </a:r>
            <a:r>
              <a:rPr lang="zh-CN" altLang="en-US" sz="2800">
                <a:latin typeface="Times New Roman" panose="02020603050405020304" charset="0"/>
                <a:cs typeface="Times New Roman" panose="02020603050405020304" charset="0"/>
              </a:rPr>
              <a:t>students to experience a sense of accomplishment,</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boosting</a:t>
            </a:r>
            <a:r>
              <a:rPr lang="en-US" altLang="zh-CN" sz="2800">
                <a:latin typeface="Times New Roman" panose="02020603050405020304" charset="0"/>
                <a:cs typeface="Times New Roman" panose="02020603050405020304" charset="0"/>
              </a:rPr>
              <a:t> our</a:t>
            </a:r>
            <a:r>
              <a:rPr lang="zh-CN" altLang="en-US" sz="2800">
                <a:latin typeface="Times New Roman" panose="02020603050405020304" charset="0"/>
                <a:cs typeface="Times New Roman" panose="02020603050405020304" charset="0"/>
              </a:rPr>
              <a:t> confidence and motivation.</a:t>
            </a:r>
            <a:endParaRPr lang="zh-CN" altLang="en-US" sz="2800">
              <a:latin typeface="Times New Roman" panose="02020603050405020304" charset="0"/>
              <a:cs typeface="Times New Roman" panose="02020603050405020304" charset="0"/>
            </a:endParaRPr>
          </a:p>
          <a:p>
            <a:pPr indent="0" algn="just" fontAlgn="auto">
              <a:lnSpc>
                <a:spcPts val="2960"/>
              </a:lnSpc>
            </a:pPr>
            <a:r>
              <a:rPr lang="en-US" altLang="zh-CN" sz="2800">
                <a:highlight>
                  <a:srgbClr val="00FFFF"/>
                </a:highlight>
                <a:latin typeface="Times New Roman" panose="02020603050405020304" charset="0"/>
                <a:cs typeface="Times New Roman" panose="02020603050405020304" charset="0"/>
                <a:sym typeface="+mn-ea"/>
              </a:rPr>
              <a:t>3 </a:t>
            </a:r>
            <a:r>
              <a:rPr lang="zh-CN" altLang="en-US" sz="2800" u="sng">
                <a:highlight>
                  <a:srgbClr val="00FFFF"/>
                </a:highlight>
                <a:latin typeface="Times New Roman" panose="02020603050405020304" charset="0"/>
                <a:cs typeface="Times New Roman" panose="02020603050405020304" charset="0"/>
              </a:rPr>
              <a:t>Emotional intelligence:</a:t>
            </a:r>
            <a:r>
              <a:rPr lang="en-US" altLang="zh-CN" sz="2800" u="sng">
                <a:highlight>
                  <a:srgbClr val="00FFFF"/>
                </a:highlight>
                <a:latin typeface="Times New Roman" panose="02020603050405020304" charset="0"/>
                <a:cs typeface="Times New Roman" panose="02020603050405020304" charset="0"/>
              </a:rPr>
              <a:t> </a:t>
            </a:r>
            <a:r>
              <a:rPr lang="en-US" altLang="zh-CN" sz="2800" u="sng">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R</a:t>
            </a:r>
            <a:r>
              <a:rPr lang="zh-CN" altLang="en-US" sz="2800">
                <a:latin typeface="Times New Roman" panose="02020603050405020304" charset="0"/>
                <a:cs typeface="Times New Roman" panose="02020603050405020304" charset="0"/>
              </a:rPr>
              <a:t>ecogniz</a:t>
            </a:r>
            <a:r>
              <a:rPr lang="en-US" altLang="zh-CN" sz="2800">
                <a:latin typeface="Times New Roman" panose="02020603050405020304" charset="0"/>
                <a:cs typeface="Times New Roman" panose="02020603050405020304" charset="0"/>
              </a:rPr>
              <a:t>ing</a:t>
            </a:r>
            <a:r>
              <a:rPr lang="zh-CN" altLang="en-US" sz="2800">
                <a:latin typeface="Times New Roman" panose="02020603050405020304" charset="0"/>
                <a:cs typeface="Times New Roman" panose="02020603050405020304" charset="0"/>
              </a:rPr>
              <a:t> and manag</a:t>
            </a:r>
            <a:r>
              <a:rPr lang="en-US" altLang="zh-CN" sz="2800">
                <a:latin typeface="Times New Roman" panose="02020603050405020304" charset="0"/>
                <a:cs typeface="Times New Roman" panose="02020603050405020304" charset="0"/>
              </a:rPr>
              <a:t>ing</a:t>
            </a:r>
            <a:r>
              <a:rPr lang="zh-CN" altLang="en-US" sz="2800">
                <a:latin typeface="Times New Roman" panose="02020603050405020304" charset="0"/>
                <a:cs typeface="Times New Roman" panose="02020603050405020304" charset="0"/>
              </a:rPr>
              <a:t> their emotions equips them with the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tools to navigate challenging situations in a positive and constructive manner.</a:t>
            </a:r>
            <a:endParaRPr lang="zh-CN" altLang="en-US" sz="2800">
              <a:latin typeface="Times New Roman" panose="02020603050405020304" charset="0"/>
              <a:cs typeface="Times New Roman" panose="02020603050405020304" charset="0"/>
            </a:endParaRPr>
          </a:p>
          <a:p>
            <a:pPr indent="0" algn="just" fontAlgn="auto">
              <a:lnSpc>
                <a:spcPts val="2960"/>
              </a:lnSpc>
            </a:pPr>
            <a:r>
              <a:rPr lang="en-US" altLang="zh-CN" sz="2800">
                <a:highlight>
                  <a:srgbClr val="00FFFF"/>
                </a:highlight>
                <a:latin typeface="Times New Roman" panose="02020603050405020304" charset="0"/>
                <a:cs typeface="Times New Roman" panose="02020603050405020304" charset="0"/>
                <a:sym typeface="+mn-ea"/>
              </a:rPr>
              <a:t>4 </a:t>
            </a:r>
            <a:r>
              <a:rPr lang="en-US" altLang="zh-CN" sz="2800">
                <a:highlight>
                  <a:srgbClr val="00FFFF"/>
                </a:highlight>
                <a:latin typeface="Times New Roman" panose="02020603050405020304" charset="0"/>
                <a:cs typeface="Times New Roman" panose="02020603050405020304" charset="0"/>
              </a:rPr>
              <a:t>Seeking help when needed</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sym typeface="+mn-ea"/>
              </a:rPr>
              <a:t>spending </a:t>
            </a:r>
            <a:r>
              <a:rPr lang="en-US" altLang="zh-CN" sz="2800">
                <a:latin typeface="Times New Roman" panose="02020603050405020304" charset="0"/>
                <a:cs typeface="Times New Roman" panose="02020603050405020304" charset="0"/>
                <a:sym typeface="+mn-ea"/>
              </a:rPr>
              <a:t>quality</a:t>
            </a:r>
            <a:r>
              <a:rPr lang="zh-CN" altLang="en-US" sz="2800">
                <a:latin typeface="Times New Roman" panose="02020603050405020304" charset="0"/>
                <a:cs typeface="Times New Roman" panose="02020603050405020304" charset="0"/>
                <a:sym typeface="+mn-ea"/>
              </a:rPr>
              <a:t> time with friends and family</a:t>
            </a:r>
            <a:r>
              <a:rPr lang="en-US" altLang="zh-CN" sz="2800">
                <a:latin typeface="Times New Roman" panose="02020603050405020304" charset="0"/>
                <a:cs typeface="Times New Roman" panose="02020603050405020304" charset="0"/>
                <a:sym typeface="+mn-ea"/>
              </a:rPr>
              <a:t>, like a relaxing sunset cruise; turn to teachers or mental health professionals when needed; </a:t>
            </a:r>
            <a:endParaRPr lang="en-US" altLang="zh-CN" sz="2800">
              <a:latin typeface="Times New Roman" panose="02020603050405020304" charset="0"/>
              <a:cs typeface="Times New Roman" panose="02020603050405020304" charset="0"/>
              <a:sym typeface="+mn-ea"/>
            </a:endParaRPr>
          </a:p>
          <a:p>
            <a:pPr indent="0" algn="just" fontAlgn="auto">
              <a:lnSpc>
                <a:spcPts val="2960"/>
              </a:lnSpc>
            </a:pPr>
            <a:r>
              <a:rPr lang="en-US" altLang="zh-CN" sz="2800">
                <a:highlight>
                  <a:srgbClr val="00FFFF"/>
                </a:highlight>
                <a:latin typeface="Times New Roman" panose="02020603050405020304" charset="0"/>
                <a:cs typeface="Times New Roman" panose="02020603050405020304" charset="0"/>
                <a:sym typeface="+mn-ea"/>
              </a:rPr>
              <a:t>5 Learn stress management techniques:</a:t>
            </a:r>
            <a:r>
              <a:rPr lang="en-US" altLang="zh-CN" sz="2800">
                <a:latin typeface="Times New Roman" panose="02020603050405020304" charset="0"/>
                <a:cs typeface="Times New Roman" panose="02020603050405020304" charset="0"/>
                <a:sym typeface="+mn-ea"/>
              </a:rPr>
              <a:t> get ourselves trained on effective stress management techniques such as deep breathing, mindfulness, exercise, and time management to help us cope with academic pressures.</a:t>
            </a:r>
            <a:endParaRPr lang="en-US" altLang="zh-CN" sz="2800">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7325" y="74295"/>
            <a:ext cx="4267200" cy="521970"/>
          </a:xfrm>
          <a:prstGeom prst="rect">
            <a:avLst/>
          </a:prstGeom>
          <a:noFill/>
        </p:spPr>
        <p:txBody>
          <a:bodyPr wrap="square" rtlCol="0">
            <a:spAutoFit/>
          </a:bodyPr>
          <a:p>
            <a:pPr lvl="1" algn="just"/>
            <a:r>
              <a:rPr lang="en-US" sz="2800">
                <a:highlight>
                  <a:srgbClr val="FFFF00"/>
                </a:highlight>
                <a:latin typeface="Times New Roman" panose="02020603050405020304" charset="0"/>
                <a:cs typeface="Times New Roman" panose="02020603050405020304" charset="0"/>
              </a:rPr>
              <a:t>Para.3</a:t>
            </a:r>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sym typeface="+mn-ea"/>
              </a:rPr>
              <a:t>交流后的收获？</a:t>
            </a:r>
            <a:r>
              <a:rPr lang="zh-CN" altLang="en-US" sz="2800">
                <a:latin typeface="Times New Roman" panose="02020603050405020304" charset="0"/>
                <a:cs typeface="Times New Roman" panose="02020603050405020304" charset="0"/>
              </a:rPr>
              <a:t> </a:t>
            </a:r>
            <a:endParaRPr lang="zh-CN" altLang="en-US" sz="2800">
              <a:latin typeface="Times New Roman" panose="02020603050405020304" charset="0"/>
              <a:cs typeface="Times New Roman" panose="02020603050405020304" charset="0"/>
            </a:endParaRPr>
          </a:p>
        </p:txBody>
      </p:sp>
      <p:sp>
        <p:nvSpPr>
          <p:cNvPr id="2" name="文本框 1"/>
          <p:cNvSpPr txBox="1"/>
          <p:nvPr/>
        </p:nvSpPr>
        <p:spPr>
          <a:xfrm>
            <a:off x="210185" y="742950"/>
            <a:ext cx="11734800" cy="1383665"/>
          </a:xfrm>
          <a:prstGeom prst="rect">
            <a:avLst/>
          </a:prstGeom>
          <a:noFill/>
        </p:spPr>
        <p:txBody>
          <a:bodyPr wrap="square" rtlCol="0">
            <a:spAutoFit/>
          </a:bodyPr>
          <a:p>
            <a:pPr algn="just"/>
            <a:r>
              <a:rPr lang="en-US" altLang="zh-CN" sz="2800">
                <a:highlight>
                  <a:srgbClr val="FFFF00"/>
                </a:highlight>
                <a:latin typeface="Times New Roman" panose="02020603050405020304" charset="0"/>
                <a:cs typeface="Times New Roman" panose="02020603050405020304" charset="0"/>
              </a:rPr>
              <a:t>1 </a:t>
            </a:r>
            <a:r>
              <a:rPr lang="en-US" sz="2800" u="sng">
                <a:latin typeface="Times New Roman" panose="02020603050405020304" charset="0"/>
                <a:cs typeface="Times New Roman" panose="02020603050405020304" charset="0"/>
              </a:rPr>
              <a:t>Therefore, </a:t>
            </a:r>
            <a:r>
              <a:rPr lang="en-US" altLang="zh-CN" sz="2800" u="sng">
                <a:latin typeface="Times New Roman" panose="02020603050405020304" charset="0"/>
                <a:cs typeface="Times New Roman" panose="02020603050405020304" charset="0"/>
              </a:rPr>
              <a:t>b</a:t>
            </a:r>
            <a:r>
              <a:rPr lang="zh-CN" altLang="en-US" sz="2800" u="sng">
                <a:latin typeface="Times New Roman" panose="02020603050405020304" charset="0"/>
                <a:cs typeface="Times New Roman" panose="02020603050405020304" charset="0"/>
              </a:rPr>
              <a:t>y </a:t>
            </a:r>
            <a:r>
              <a:rPr lang="zh-CN" altLang="en-US" sz="2800">
                <a:latin typeface="Times New Roman" panose="02020603050405020304" charset="0"/>
                <a:cs typeface="Times New Roman" panose="02020603050405020304" charset="0"/>
              </a:rPr>
              <a:t>implementing practical strategies and fostering an environment</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that promotes positivity, </a:t>
            </a:r>
            <a:r>
              <a:rPr lang="zh-CN" altLang="en-US" sz="2800" u="sng">
                <a:latin typeface="Times New Roman" panose="02020603050405020304" charset="0"/>
                <a:cs typeface="Times New Roman" panose="02020603050405020304" charset="0"/>
              </a:rPr>
              <a:t>we </a:t>
            </a:r>
            <a:r>
              <a:rPr lang="en-US" altLang="zh-CN" sz="2800" u="sng">
                <a:latin typeface="Times New Roman" panose="02020603050405020304" charset="0"/>
                <a:cs typeface="Times New Roman" panose="02020603050405020304" charset="0"/>
              </a:rPr>
              <a:t>will be </a:t>
            </a:r>
            <a:r>
              <a:rPr lang="zh-CN" altLang="en-US" sz="2800">
                <a:latin typeface="Times New Roman" panose="02020603050405020304" charset="0"/>
                <a:cs typeface="Times New Roman" panose="02020603050405020304" charset="0"/>
              </a:rPr>
              <a:t>optimistic, ambitious,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and well-prepared to face the opportunities and</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challenges that lie ahead of them.</a:t>
            </a:r>
            <a:endParaRPr lang="zh-CN" altLang="en-US" sz="2800">
              <a:latin typeface="Times New Roman" panose="02020603050405020304" charset="0"/>
              <a:cs typeface="Times New Roman" panose="02020603050405020304" charset="0"/>
            </a:endParaRPr>
          </a:p>
        </p:txBody>
      </p:sp>
      <p:sp>
        <p:nvSpPr>
          <p:cNvPr id="3" name="文本框 2"/>
          <p:cNvSpPr txBox="1"/>
          <p:nvPr/>
        </p:nvSpPr>
        <p:spPr>
          <a:xfrm>
            <a:off x="187960" y="2230120"/>
            <a:ext cx="11734800" cy="1383665"/>
          </a:xfrm>
          <a:prstGeom prst="rect">
            <a:avLst/>
          </a:prstGeom>
          <a:noFill/>
        </p:spPr>
        <p:txBody>
          <a:bodyPr wrap="square" rtlCol="0">
            <a:spAutoFit/>
          </a:bodyPr>
          <a:p>
            <a:pPr algn="just"/>
            <a:r>
              <a:rPr lang="en-US" altLang="zh-CN" sz="2800">
                <a:highlight>
                  <a:srgbClr val="FFFF00"/>
                </a:highlight>
                <a:latin typeface="Times New Roman" panose="02020603050405020304" charset="0"/>
                <a:cs typeface="Times New Roman" panose="02020603050405020304" charset="0"/>
              </a:rPr>
              <a:t>2</a:t>
            </a:r>
            <a:r>
              <a:rPr lang="en-US" altLang="zh-CN"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I </a:t>
            </a:r>
            <a:r>
              <a:rPr lang="zh-CN" altLang="en-US" sz="2800" u="sng">
                <a:latin typeface="Times New Roman" panose="02020603050405020304" charset="0"/>
                <a:cs typeface="Times New Roman" panose="02020603050405020304" charset="0"/>
                <a:sym typeface="+mn-ea"/>
              </a:rPr>
              <a:t>came to realize that</a:t>
            </a:r>
            <a:r>
              <a:rPr lang="zh-CN" altLang="en-US" sz="2800">
                <a:latin typeface="Times New Roman" panose="02020603050405020304" charset="0"/>
                <a:cs typeface="Times New Roman" panose="02020603050405020304" charset="0"/>
                <a:sym typeface="+mn-ea"/>
              </a:rPr>
              <a:t> achieving academic success in high school shouldn</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t come at the expense of mental health. Dr. Smith</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s insights serve as a reminder for students to prioritize their well-being while striving for excellence.  </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267335" y="3575050"/>
            <a:ext cx="11734800" cy="1814830"/>
          </a:xfrm>
          <a:prstGeom prst="rect">
            <a:avLst/>
          </a:prstGeom>
          <a:no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3</a:t>
            </a:r>
            <a:r>
              <a:rPr lang="en-US" altLang="zh-CN" sz="2800">
                <a:latin typeface="Times New Roman" panose="02020603050405020304" charset="0"/>
                <a:cs typeface="Times New Roman" panose="02020603050405020304" charset="0"/>
              </a:rPr>
              <a:t>  </a:t>
            </a:r>
            <a:r>
              <a:rPr lang="en-US" altLang="zh-CN" sz="2800" u="sng">
                <a:latin typeface="Times New Roman" panose="02020603050405020304" charset="0"/>
                <a:cs typeface="Times New Roman" panose="02020603050405020304" charset="0"/>
              </a:rPr>
              <a:t>After our conversation, I gained</a:t>
            </a:r>
            <a:r>
              <a:rPr lang="en-US" altLang="zh-CN" sz="2800">
                <a:latin typeface="Times New Roman" panose="02020603050405020304" charset="0"/>
                <a:cs typeface="Times New Roman" panose="02020603050405020304" charset="0"/>
              </a:rPr>
              <a:t> insights into the effective strategies and practical tips for high school students to nurture their mental well-being. </a:t>
            </a:r>
            <a:r>
              <a:rPr lang="en-US" altLang="zh-CN" sz="2800" u="sng">
                <a:latin typeface="Times New Roman" panose="02020603050405020304" charset="0"/>
                <a:cs typeface="Times New Roman" panose="02020603050405020304" charset="0"/>
              </a:rPr>
              <a:t>So</a:t>
            </a:r>
            <a:r>
              <a:rPr lang="en-US" altLang="zh-CN" sz="2800">
                <a:latin typeface="Times New Roman" panose="02020603050405020304" charset="0"/>
                <a:cs typeface="Times New Roman" panose="02020603050405020304" charset="0"/>
              </a:rPr>
              <a:t> Dr. Smith’s expertise and advice will greatly benefit our upcoming English column on fostering a healthy mindset among high school students.</a:t>
            </a:r>
            <a:endParaRPr lang="en-US" altLang="zh-CN" sz="2800">
              <a:latin typeface="Times New Roman" panose="02020603050405020304" charset="0"/>
              <a:cs typeface="Times New Roman" panose="02020603050405020304" charset="0"/>
            </a:endParaRPr>
          </a:p>
        </p:txBody>
      </p:sp>
      <p:sp>
        <p:nvSpPr>
          <p:cNvPr id="7" name="文本框 6"/>
          <p:cNvSpPr txBox="1"/>
          <p:nvPr/>
        </p:nvSpPr>
        <p:spPr>
          <a:xfrm>
            <a:off x="267335" y="5400675"/>
            <a:ext cx="11734800" cy="1383665"/>
          </a:xfrm>
          <a:prstGeom prst="rect">
            <a:avLst/>
          </a:prstGeom>
          <a:no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4</a:t>
            </a:r>
            <a:r>
              <a:rPr lang="en-US" altLang="zh-CN" sz="2800">
                <a:latin typeface="Times New Roman" panose="02020603050405020304" charset="0"/>
                <a:cs typeface="Times New Roman" panose="02020603050405020304" charset="0"/>
              </a:rPr>
              <a:t>  </a:t>
            </a:r>
            <a:r>
              <a:rPr lang="en-US" altLang="zh-CN" sz="2800" u="sng">
                <a:latin typeface="Times New Roman" panose="02020603050405020304" charset="0"/>
                <a:cs typeface="Times New Roman" panose="02020603050405020304" charset="0"/>
              </a:rPr>
              <a:t>All in all, </a:t>
            </a:r>
            <a:r>
              <a:rPr lang="en-US" altLang="zh-CN" sz="2800">
                <a:latin typeface="Times New Roman" panose="02020603050405020304" charset="0"/>
                <a:cs typeface="Times New Roman" panose="02020603050405020304" charset="0"/>
              </a:rPr>
              <a:t>fostering  a positive mindset is of utmost importance. </a:t>
            </a:r>
            <a:r>
              <a:rPr lang="en-US" altLang="zh-CN" sz="2800" u="sng">
                <a:latin typeface="Times New Roman" panose="02020603050405020304" charset="0"/>
                <a:cs typeface="Times New Roman" panose="02020603050405020304" charset="0"/>
              </a:rPr>
              <a:t> It’s high time </a:t>
            </a:r>
            <a:r>
              <a:rPr lang="en-US" altLang="zh-CN" sz="2800">
                <a:latin typeface="Times New Roman" panose="02020603050405020304" charset="0"/>
                <a:cs typeface="Times New Roman" panose="02020603050405020304" charset="0"/>
              </a:rPr>
              <a:t>we paid special attention to striking a balabce </a:t>
            </a:r>
            <a:r>
              <a:rPr lang="zh-CN" altLang="en-US" sz="2800">
                <a:latin typeface="Times New Roman" panose="02020603050405020304" charset="0"/>
                <a:cs typeface="Times New Roman" panose="02020603050405020304" charset="0"/>
                <a:sym typeface="+mn-ea"/>
              </a:rPr>
              <a:t>between academic pressure and personal well-being</a:t>
            </a:r>
            <a:r>
              <a:rPr lang="en-US" altLang="zh-CN" sz="2800">
                <a:latin typeface="Times New Roman" panose="02020603050405020304" charset="0"/>
                <a:cs typeface="Times New Roman" panose="02020603050405020304" charset="0"/>
                <a:sym typeface="+mn-ea"/>
              </a:rPr>
              <a:t>.</a:t>
            </a:r>
            <a:endParaRPr lang="en-US" altLang="zh-CN" sz="2800">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6380" y="161925"/>
            <a:ext cx="11520170" cy="6462395"/>
          </a:xfrm>
          <a:prstGeom prst="rect">
            <a:avLst/>
          </a:prstGeom>
          <a:noFill/>
        </p:spPr>
        <p:txBody>
          <a:bodyPr wrap="square" rtlCol="0">
            <a:spAutoFit/>
          </a:bodyPr>
          <a:p>
            <a:pPr algn="just"/>
            <a:r>
              <a:rPr lang="zh-CN" altLang="en-US" sz="2800">
                <a:highlight>
                  <a:srgbClr val="FFFF00"/>
                </a:highlight>
                <a:latin typeface="Times New Roman" panose="02020603050405020304" charset="0"/>
                <a:cs typeface="Times New Roman" panose="02020603050405020304" charset="0"/>
              </a:rPr>
              <a:t>One possible version:</a:t>
            </a:r>
            <a:endParaRPr lang="zh-CN" altLang="en-US" sz="2800">
              <a:highlight>
                <a:srgbClr val="FFFF00"/>
              </a:highlight>
              <a:latin typeface="Times New Roman" panose="02020603050405020304" charset="0"/>
              <a:cs typeface="Times New Roman" panose="02020603050405020304" charset="0"/>
            </a:endParaRPr>
          </a:p>
          <a:p>
            <a:pPr indent="0" algn="just" fontAlgn="auto">
              <a:lnSpc>
                <a:spcPts val="3860"/>
              </a:lnSpc>
            </a:pP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Recently, I had the opportunity to interview Dr. Smith, a renowned American education expert, on the topic of fostering a positive mindset among high school students. </a:t>
            </a:r>
            <a:endParaRPr lang="zh-CN" altLang="en-US" sz="2800">
              <a:latin typeface="Times New Roman" panose="02020603050405020304" charset="0"/>
              <a:cs typeface="Times New Roman" panose="02020603050405020304" charset="0"/>
            </a:endParaRPr>
          </a:p>
          <a:p>
            <a:pPr indent="0" algn="just" fontAlgn="auto">
              <a:lnSpc>
                <a:spcPts val="3860"/>
              </a:lnSpc>
            </a:pP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Dr. Smith </a:t>
            </a:r>
            <a:r>
              <a:rPr lang="zh-CN" altLang="en-US" sz="2800" u="sng">
                <a:latin typeface="Times New Roman" panose="02020603050405020304" charset="0"/>
                <a:cs typeface="Times New Roman" panose="02020603050405020304" charset="0"/>
              </a:rPr>
              <a:t>emphasized the importance of</a:t>
            </a:r>
            <a:r>
              <a:rPr lang="zh-CN" altLang="en-US" sz="2800">
                <a:latin typeface="Times New Roman" panose="02020603050405020304" charset="0"/>
                <a:cs typeface="Times New Roman" panose="02020603050405020304" charset="0"/>
              </a:rPr>
              <a:t> maintaining a balance between academic pressure and personal well-being. He </a:t>
            </a:r>
            <a:r>
              <a:rPr lang="zh-CN" altLang="en-US" sz="2800" u="sng">
                <a:latin typeface="Times New Roman" panose="02020603050405020304" charset="0"/>
                <a:cs typeface="Times New Roman" panose="02020603050405020304" charset="0"/>
              </a:rPr>
              <a:t>highlighted the significance of self-care</a:t>
            </a:r>
            <a:r>
              <a:rPr lang="zh-CN" altLang="en-US" sz="2800" u="sng">
                <a:highlight>
                  <a:srgbClr val="000000">
                    <a:alpha val="0"/>
                  </a:srgbClr>
                </a:highlight>
                <a:latin typeface="Times New Roman" panose="02020603050405020304" charset="0"/>
                <a:cs typeface="Times New Roman" panose="02020603050405020304" charset="0"/>
              </a:rPr>
              <a:t> practices</a:t>
            </a:r>
            <a:r>
              <a:rPr lang="zh-CN" altLang="en-US" sz="2000">
                <a:highlight>
                  <a:srgbClr val="000000">
                    <a:alpha val="0"/>
                  </a:srgbClr>
                </a:highlight>
                <a:latin typeface="Times New Roman" panose="02020603050405020304" charset="0"/>
                <a:cs typeface="Times New Roman" panose="02020603050405020304" charset="0"/>
              </a:rPr>
              <a:t>练习、做法</a:t>
            </a:r>
            <a:r>
              <a:rPr lang="zh-CN" altLang="en-US" sz="2800">
                <a:highlight>
                  <a:srgbClr val="000000">
                    <a:alpha val="0"/>
                  </a:srgbClr>
                </a:highlight>
                <a:latin typeface="Times New Roman" panose="02020603050405020304" charset="0"/>
                <a:cs typeface="Times New Roman" panose="02020603050405020304" charset="0"/>
              </a:rPr>
              <a:t> such as regular exercise, adequate sleep, and mindfulness techniques</a:t>
            </a:r>
            <a:r>
              <a:rPr lang="zh-CN" altLang="en-US" sz="2000">
                <a:highlight>
                  <a:srgbClr val="000000">
                    <a:alpha val="0"/>
                  </a:srgbClr>
                </a:highlight>
                <a:latin typeface="Times New Roman" panose="02020603050405020304" charset="0"/>
                <a:cs typeface="Times New Roman" panose="02020603050405020304" charset="0"/>
              </a:rPr>
              <a:t>打坐冥想</a:t>
            </a:r>
            <a:r>
              <a:rPr lang="zh-CN" altLang="en-US" sz="2800">
                <a:highlight>
                  <a:srgbClr val="000000">
                    <a:alpha val="0"/>
                  </a:srgbClr>
                </a:highlight>
                <a:latin typeface="Times New Roman" panose="02020603050405020304" charset="0"/>
                <a:cs typeface="Times New Roman" panose="02020603050405020304" charset="0"/>
              </a:rPr>
              <a:t>. </a:t>
            </a:r>
            <a:r>
              <a:rPr lang="zh-CN" altLang="en-US" sz="2800" u="sng">
                <a:latin typeface="Times New Roman" panose="02020603050405020304" charset="0"/>
                <a:cs typeface="Times New Roman" panose="02020603050405020304" charset="0"/>
              </a:rPr>
              <a:t>According to Dr. Smith,</a:t>
            </a:r>
            <a:r>
              <a:rPr lang="zh-CN" altLang="en-US" sz="2800">
                <a:latin typeface="Times New Roman" panose="02020603050405020304" charset="0"/>
                <a:cs typeface="Times New Roman" panose="02020603050405020304" charset="0"/>
              </a:rPr>
              <a:t> cultivating hobbies and spending quality time with friends and family </a:t>
            </a:r>
            <a:r>
              <a:rPr lang="zh-CN" altLang="en-US" sz="2800" u="sng">
                <a:latin typeface="Times New Roman" panose="02020603050405020304" charset="0"/>
                <a:cs typeface="Times New Roman" panose="02020603050405020304" charset="0"/>
              </a:rPr>
              <a:t>can also greatly contribute to</a:t>
            </a:r>
            <a:r>
              <a:rPr lang="zh-CN" altLang="en-US" sz="2800">
                <a:latin typeface="Times New Roman" panose="02020603050405020304" charset="0"/>
                <a:cs typeface="Times New Roman" panose="02020603050405020304" charset="0"/>
              </a:rPr>
              <a:t> a healthy mental state.</a:t>
            </a:r>
            <a:endParaRPr lang="zh-CN" altLang="en-US" sz="2800">
              <a:latin typeface="Times New Roman" panose="02020603050405020304" charset="0"/>
              <a:cs typeface="Times New Roman" panose="02020603050405020304" charset="0"/>
            </a:endParaRPr>
          </a:p>
          <a:p>
            <a:pPr indent="0" algn="just" fontAlgn="auto">
              <a:lnSpc>
                <a:spcPts val="3860"/>
              </a:lnSpc>
            </a:pP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 </a:t>
            </a:r>
            <a:r>
              <a:rPr lang="zh-CN" altLang="en-US" sz="2800" u="sng">
                <a:latin typeface="Times New Roman" panose="02020603050405020304" charset="0"/>
                <a:cs typeface="Times New Roman" panose="02020603050405020304" charset="0"/>
              </a:rPr>
              <a:t>came to realize that</a:t>
            </a:r>
            <a:r>
              <a:rPr lang="zh-CN" altLang="en-US" sz="2800">
                <a:latin typeface="Times New Roman" panose="02020603050405020304" charset="0"/>
                <a:cs typeface="Times New Roman" panose="02020603050405020304" charset="0"/>
              </a:rPr>
              <a:t> achieving academic success in high school shouldn</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t come at the expense of mental health. Dr. Smith</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s insights serve as a reminder for students to prioritize their well-being while striving for excellence.    </a:t>
            </a:r>
            <a:endParaRPr lang="zh-CN" altLang="en-US" sz="2800">
              <a:latin typeface="Times New Roman" panose="02020603050405020304" charset="0"/>
              <a:cs typeface="Times New Roman" panose="02020603050405020304" charset="0"/>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7230</Words>
  <Application>WPS 演示</Application>
  <PresentationFormat>宽屏</PresentationFormat>
  <Paragraphs>104</Paragraphs>
  <Slides>12</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Wingdings</vt:lpstr>
      <vt:lpstr>华文彩云</vt:lpstr>
      <vt:lpstr>Times New Roman</vt:lpstr>
      <vt:lpstr>微软雅黑</vt:lpstr>
      <vt:lpstr>Arial Unicode MS</vt:lpstr>
      <vt:lpstr>Calibri</vt:lpstr>
      <vt:lpstr>黑体</vt:lpstr>
      <vt:lpstr>HelveticaNeue</vt:lpstr>
      <vt:lpstr>华文新魏</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Wiesen</cp:lastModifiedBy>
  <cp:revision>209</cp:revision>
  <dcterms:created xsi:type="dcterms:W3CDTF">2019-06-19T02:08:00Z</dcterms:created>
  <dcterms:modified xsi:type="dcterms:W3CDTF">2024-03-26T05:45:04Z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y fmtid="{D5CDD505-2E9C-101B-9397-08002B2CF9AE}" pid="3" name="ICV">
    <vt:lpwstr>C9779825AC3B447C93EECD45C76431CE_13</vt:lpwstr>
  </property>
</Properties>
</file>