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1" r:id="rId2"/>
    <p:sldId id="350" r:id="rId3"/>
    <p:sldId id="264" r:id="rId4"/>
    <p:sldId id="330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308" r:id="rId15"/>
    <p:sldId id="309" r:id="rId16"/>
    <p:sldId id="322" r:id="rId17"/>
    <p:sldId id="323" r:id="rId18"/>
    <p:sldId id="324" r:id="rId19"/>
    <p:sldId id="325" r:id="rId20"/>
    <p:sldId id="326" r:id="rId21"/>
    <p:sldId id="327" r:id="rId22"/>
    <p:sldId id="304" r:id="rId23"/>
    <p:sldId id="303" r:id="rId24"/>
    <p:sldId id="305" r:id="rId25"/>
    <p:sldId id="30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F0"/>
    <a:srgbClr val="D1EBFF"/>
    <a:srgbClr val="D1F7FF"/>
    <a:srgbClr val="22ACEC"/>
    <a:srgbClr val="FCB302"/>
    <a:srgbClr val="FED100"/>
    <a:srgbClr val="FAB204"/>
    <a:srgbClr val="FAAC04"/>
    <a:srgbClr val="7ED9F9"/>
    <a:srgbClr val="19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19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9712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39237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4583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387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3502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12324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64777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3044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672434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39657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88769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521610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67956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29509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06204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7438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2089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6329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8985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6182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4328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8890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BC1914-2AF7-4991-A58F-DB2B4D623F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42" y="2521693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88" y="354690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5810" y="1757749"/>
            <a:ext cx="11180781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1: celebration; in memory of; ancestors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2: belief; gain; independent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3: gather; admire; parade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4: as though; have fun with; dress up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5: apologize; keep one's word; turn up</a:t>
            </a:r>
          </a:p>
        </p:txBody>
      </p:sp>
      <p:sp>
        <p:nvSpPr>
          <p:cNvPr id="8" name="矩形 7"/>
          <p:cNvSpPr/>
          <p:nvPr/>
        </p:nvSpPr>
        <p:spPr>
          <a:xfrm>
            <a:off x="864236" y="2229785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 lot of celebrations are in memory of ancestors, some of whom made a great contribution to the society.</a:t>
            </a:r>
          </a:p>
        </p:txBody>
      </p:sp>
      <p:sp>
        <p:nvSpPr>
          <p:cNvPr id="9" name="矩形 8"/>
          <p:cNvSpPr/>
          <p:nvPr/>
        </p:nvSpPr>
        <p:spPr>
          <a:xfrm>
            <a:off x="864236" y="350677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It is his belief that one can gain nothing if he is not independent.  </a:t>
            </a:r>
          </a:p>
        </p:txBody>
      </p:sp>
      <p:sp>
        <p:nvSpPr>
          <p:cNvPr id="11" name="矩形 10"/>
          <p:cNvSpPr/>
          <p:nvPr/>
        </p:nvSpPr>
        <p:spPr>
          <a:xfrm>
            <a:off x="864236" y="443768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We gather here to admire the most amazing parade in the world. </a:t>
            </a:r>
          </a:p>
        </p:txBody>
      </p:sp>
      <p:sp>
        <p:nvSpPr>
          <p:cNvPr id="4" name="矩形 3"/>
          <p:cNvSpPr/>
          <p:nvPr/>
        </p:nvSpPr>
        <p:spPr>
          <a:xfrm>
            <a:off x="815340" y="5183505"/>
            <a:ext cx="11082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They dressed up and had fun with each other as though they were old friends for years. . </a:t>
            </a:r>
          </a:p>
        </p:txBody>
      </p:sp>
      <p:sp>
        <p:nvSpPr>
          <p:cNvPr id="5" name="矩形 4"/>
          <p:cNvSpPr/>
          <p:nvPr/>
        </p:nvSpPr>
        <p:spPr>
          <a:xfrm>
            <a:off x="864870" y="6157595"/>
            <a:ext cx="11082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He apologized to her for not keeping his word and not turning up on time.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trick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5871" y="1949863"/>
            <a:ext cx="11899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&amp; v.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328295" y="2682875"/>
            <a:ext cx="7372985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将例句中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trick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相关表达与右侧相应的意思匹配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was tricked out of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her life savings. 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girls were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playing tricks on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their teacher.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 didn't really lose his wallet - that's just a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trick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tricked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into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lending him $ 100. </a:t>
            </a:r>
          </a:p>
          <a:p>
            <a:pPr eaLnBrk="0" hangingPunct="0">
              <a:lnSpc>
                <a:spcPct val="115000"/>
              </a:lnSpc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92820" y="4437380"/>
            <a:ext cx="328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搞恶作剧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92820" y="5149215"/>
            <a:ext cx="328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诱使某人做某事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61375" y="3275330"/>
            <a:ext cx="3736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花招，骗局，诡计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7366000" y="3641725"/>
            <a:ext cx="855345" cy="7956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7366000" y="4069715"/>
            <a:ext cx="1257935" cy="5600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2" idx="1"/>
          </p:cNvCxnSpPr>
          <p:nvPr/>
        </p:nvCxnSpPr>
        <p:spPr>
          <a:xfrm flipH="1">
            <a:off x="6744970" y="5410200"/>
            <a:ext cx="1847850" cy="38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6736715" y="3524250"/>
            <a:ext cx="1857375" cy="6635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461375" y="3915410"/>
            <a:ext cx="328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从某人处骗走某物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237045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507490" y="2380615"/>
            <a:ext cx="1021905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7490" y="2380615"/>
            <a:ext cx="9669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zh-CN" sz="2800"/>
              <a:t>孩子们经常耍些花招戏弄老师</a:t>
            </a:r>
            <a:r>
              <a:rPr lang="en-US" altLang="zh-CN" sz="2800"/>
              <a:t>.</a:t>
            </a: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The kids are always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playing tricks on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their teacher.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07490" y="3484245"/>
            <a:ext cx="9669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zh-CN" sz="2800"/>
              <a:t>他的家人骗他去了美国。</a:t>
            </a: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His family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tricked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him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going to America.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7490" y="4622800"/>
            <a:ext cx="9669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她被骗了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万美元</a:t>
            </a:r>
            <a:r>
              <a:rPr lang="zh-CN" sz="2800"/>
              <a:t>。</a:t>
            </a:r>
          </a:p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She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tricked out of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 $200,000.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62649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gather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1748" y="194986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337310" y="2380615"/>
            <a:ext cx="10219055" cy="452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猜测不同例句中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gather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可能的意思。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crowd soon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gather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ed. 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聚集，聚合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Police have spent months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gathering evidence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收集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gather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from your letter that you are not enjoying your job. 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猜测；认为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truck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gathered speed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增加（速度、力量等）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528891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根据图片写句子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0" y="1969770"/>
            <a:ext cx="4762500" cy="3181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6560" y="5314315"/>
            <a:ext cx="58515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A lot of people </a:t>
            </a: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</a:t>
            </a: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in Times Square to count down to the new year.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465" y="1935480"/>
            <a:ext cx="2143760" cy="32156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09765" y="5530215"/>
            <a:ext cx="4879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The girl is </a:t>
            </a: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ing flowers.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2142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apologize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435735" y="2502535"/>
            <a:ext cx="10219055" cy="20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根据例句推出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apologize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的短语</a:t>
            </a:r>
            <a:endParaRPr lang="zh-CN" altLang="en-US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think you should apologize to your brother.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later apologized for his behaviour.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apologized for losing my temper.   </a:t>
            </a:r>
          </a:p>
        </p:txBody>
      </p:sp>
      <p:sp>
        <p:nvSpPr>
          <p:cNvPr id="8" name="矩形 7"/>
          <p:cNvSpPr/>
          <p:nvPr/>
        </p:nvSpPr>
        <p:spPr>
          <a:xfrm>
            <a:off x="3231258" y="194986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7211695" y="3492500"/>
            <a:ext cx="480949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apologize to sb;</a:t>
            </a: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apologize for sth/doing sth</a:t>
            </a:r>
          </a:p>
        </p:txBody>
      </p:sp>
      <p:sp>
        <p:nvSpPr>
          <p:cNvPr id="16" name="矩形 43"/>
          <p:cNvSpPr>
            <a:spLocks noChangeArrowheads="1"/>
          </p:cNvSpPr>
          <p:nvPr/>
        </p:nvSpPr>
        <p:spPr bwMode="auto">
          <a:xfrm>
            <a:off x="1448435" y="4836160"/>
            <a:ext cx="435800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派生词</a:t>
            </a:r>
            <a:endParaRPr lang="zh-CN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apology n.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道歉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237045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改错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矩形 43"/>
          <p:cNvSpPr>
            <a:spLocks noChangeArrowheads="1"/>
          </p:cNvSpPr>
          <p:nvPr/>
        </p:nvSpPr>
        <p:spPr bwMode="auto">
          <a:xfrm>
            <a:off x="1435735" y="2502535"/>
            <a:ext cx="10219055" cy="30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我为迟到感到歉意。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 apologize to be late.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apologize for being late.</a:t>
            </a: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1484630" y="3611880"/>
            <a:ext cx="589280" cy="398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3633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remind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510030" y="3050540"/>
            <a:ext cx="7712710" cy="25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Remind me to buy some milk tonight.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Mrs Welland reminded her son that they still had several people to see.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That song always reminds me of our first date. </a:t>
            </a:r>
          </a:p>
          <a:p>
            <a:pPr eaLnBrk="0" hangingPunct="0">
              <a:lnSpc>
                <a:spcPct val="115000"/>
              </a:lnSpc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1510030" y="2426335"/>
            <a:ext cx="585597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利用例句找出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remind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可能的用法</a:t>
            </a: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2538" y="1904143"/>
            <a:ext cx="6076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 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7823200" y="2634615"/>
            <a:ext cx="435800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remind sb to do sth 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提醒某人做某事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7823200" y="4040505"/>
            <a:ext cx="43580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remind sb that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提醒某人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altLang="zh-CN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43"/>
          <p:cNvSpPr>
            <a:spLocks noChangeArrowheads="1"/>
          </p:cNvSpPr>
          <p:nvPr/>
        </p:nvSpPr>
        <p:spPr bwMode="auto">
          <a:xfrm>
            <a:off x="7685405" y="5030470"/>
            <a:ext cx="43580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remind sb of </a:t>
            </a: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使某人想起</a:t>
            </a:r>
            <a:endParaRPr lang="zh-CN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237045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台词翻译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5" y="2253615"/>
            <a:ext cx="5670550" cy="3489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520" y="2253615"/>
            <a:ext cx="5703570" cy="34893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93165" y="4924425"/>
            <a:ext cx="3729990" cy="280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179310" y="4924425"/>
            <a:ext cx="3729990" cy="280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gain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6988" y="190414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684530" y="2647315"/>
            <a:ext cx="10219055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翻译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gain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相关的短语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country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gained its independence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ten years ago.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I've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gained weight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recently.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 are hoping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gain a better understanding of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process. </a:t>
            </a: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My watch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gains two minutes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every 24 hours. </a:t>
            </a: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His books have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gained in popularity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recent years. </a:t>
            </a: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8353425" y="3148330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获得独立</a:t>
            </a:r>
            <a:endParaRPr lang="zh-CN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4926330" y="3710305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体重增加</a:t>
            </a:r>
            <a:endParaRPr lang="zh-CN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9670415" y="4141470"/>
            <a:ext cx="25882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有更多了解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7458075" y="4636770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快两分钟</a:t>
            </a:r>
          </a:p>
        </p:txBody>
      </p:sp>
      <p:sp>
        <p:nvSpPr>
          <p:cNvPr id="10" name="矩形 43"/>
          <p:cNvSpPr>
            <a:spLocks noChangeArrowheads="1"/>
          </p:cNvSpPr>
          <p:nvPr/>
        </p:nvSpPr>
        <p:spPr bwMode="auto">
          <a:xfrm>
            <a:off x="8564880" y="5198745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越来越受欢迎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5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M</a:t>
            </a:r>
            <a:r>
              <a:rPr lang="en-US" sz="2800" b="1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3U1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Festivals around the world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299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名言翻译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1089660" y="1824355"/>
            <a:ext cx="10219055" cy="501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一个人也许知道如何取得胜利，但是不知道如何去使用。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One may know how to </a:t>
            </a:r>
            <a:r>
              <a:rPr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gain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a victory, and know not how to use it.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(by 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Pedro Calderon de la Barca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)</a:t>
            </a: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 eaLnBrk="0" hangingPunct="0">
              <a:lnSpc>
                <a:spcPct val="115000"/>
              </a:lnSpc>
            </a:pP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人生有两种悲剧，一种是失去了心中想要的东西；另一种是得到了心中想要的东西</a:t>
            </a: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。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 eaLnBrk="0" hangingPunct="0">
              <a:lnSpc>
                <a:spcPct val="115000"/>
              </a:lnSpc>
            </a:pP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There are two tragedies in life. One is to lose your heart's desire. The other is to </a:t>
            </a:r>
            <a:r>
              <a:rPr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gain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it.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(by </a:t>
            </a:r>
            <a:r>
              <a:rPr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George Bernard Shaw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)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7025" y="1704340"/>
            <a:ext cx="11524615" cy="4794885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000" y="1833880"/>
            <a:ext cx="1090866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Calibri" panose="020F0502020204030204" pitchFamily="34" charset="0"/>
              </a:rPr>
              <a:t>    </a:t>
            </a:r>
            <a:r>
              <a:rPr lang="en-US" altLang="zh-CN" sz="2800">
                <a:latin typeface="Calibri" panose="020F0502020204030204" pitchFamily="34" charset="0"/>
              </a:rPr>
              <a:t>April Fools’ Day, which falls on April 1</a:t>
            </a:r>
            <a:r>
              <a:rPr lang="en-US" altLang="zh-CN" sz="2800" baseline="30000">
                <a:latin typeface="Calibri" panose="020F0502020204030204" pitchFamily="34" charset="0"/>
              </a:rPr>
              <a:t>st</a:t>
            </a:r>
            <a:r>
              <a:rPr lang="en-US" altLang="zh-CN" sz="2800">
                <a:latin typeface="Calibri" panose="020F0502020204030204" pitchFamily="34" charset="0"/>
              </a:rPr>
              <a:t>, has been _________ for several centuries by different cultures. On this day, people do not need to __________ like they do on Halloween, nor do they need to parade on the street ___________. It is a day when people ____________ each other and they need not _________ for it. The simplest jokes may involve children who tell each other that their shoelaces are undone and then cry out “April Fool!”. The _____ of April Fools’ Day probably points to the introduction of the Gregorian calendar in the 16th century. People who forgot about the change or followed the old rules were ______ by others. Through centuries, people have ______ a lot of fun from the day.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95945" y="1833880"/>
            <a:ext cx="17176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celebrated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0590" y="2653665"/>
            <a:ext cx="13976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dress up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35200" y="3080385"/>
            <a:ext cx="21367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day and night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76285" y="3080385"/>
            <a:ext cx="21990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play a trick 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71975" y="3488055"/>
            <a:ext cx="15551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apologize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92245" y="4364355"/>
            <a:ext cx="10121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origin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09355" y="5238750"/>
            <a:ext cx="11042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fooled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13680" y="5655310"/>
            <a:ext cx="11461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gained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20" y="0"/>
            <a:ext cx="7284846" cy="6858000"/>
          </a:xfrm>
        </p:spPr>
      </p:pic>
    </p:spTree>
    <p:extLst>
      <p:ext uri="{BB962C8B-B14F-4D97-AF65-F5344CB8AC3E}">
        <p14:creationId xmlns:p14="http://schemas.microsoft.com/office/powerpoint/2010/main" val="40887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8800" dirty="0"/>
              <a:t>The</a:t>
            </a:r>
            <a:r>
              <a:rPr kumimoji="1" lang="zh-CN" altLang="en-US" sz="8800" dirty="0"/>
              <a:t> </a:t>
            </a:r>
            <a:r>
              <a:rPr kumimoji="1" lang="en-US" altLang="zh-CN" sz="8800" dirty="0"/>
              <a:t>End</a:t>
            </a:r>
          </a:p>
          <a:p>
            <a:r>
              <a:rPr kumimoji="1" lang="zh-CN" altLang="en-US" sz="8800" dirty="0"/>
              <a:t>右键点击结束放映</a:t>
            </a:r>
          </a:p>
        </p:txBody>
      </p:sp>
    </p:spTree>
    <p:extLst>
      <p:ext uri="{BB962C8B-B14F-4D97-AF65-F5344CB8AC3E}">
        <p14:creationId xmlns:p14="http://schemas.microsoft.com/office/powerpoint/2010/main" val="10497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8800" dirty="0"/>
              <a:t>The</a:t>
            </a:r>
            <a:r>
              <a:rPr kumimoji="1" lang="zh-CN" altLang="en-US" sz="8800" dirty="0"/>
              <a:t> </a:t>
            </a:r>
            <a:r>
              <a:rPr kumimoji="1" lang="en-US" altLang="zh-CN" sz="8800" dirty="0"/>
              <a:t>End</a:t>
            </a:r>
          </a:p>
          <a:p>
            <a:r>
              <a:rPr kumimoji="1" lang="zh-CN" altLang="en-US" sz="8800" dirty="0"/>
              <a:t>右键点击结束放映</a:t>
            </a:r>
          </a:p>
        </p:txBody>
      </p:sp>
    </p:spTree>
    <p:extLst>
      <p:ext uri="{BB962C8B-B14F-4D97-AF65-F5344CB8AC3E}">
        <p14:creationId xmlns:p14="http://schemas.microsoft.com/office/powerpoint/2010/main" val="37864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宗教上的;信奉宗教的;虔诚的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信任;信心;信仰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诡计;恶作剧;窍门 vt. 欺骗;诈骗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vt.获得;得到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&amp; n. 搜集;集合;聚集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奖;奖品 vt. 授予;判定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vt.赞美;钦佩;羡慕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许可;允许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道歉;辩白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明显的;显而易见的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提醒;使想起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&amp; vt. &amp; vi. 收获;收割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2519" y="1492071"/>
            <a:ext cx="16192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religious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792730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belief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792730" y="234696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trick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793365" y="275590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gain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792730" y="320167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gather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792730" y="3601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award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792730" y="404114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admire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792730" y="445516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permission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792730" y="48971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apologize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792730" y="533908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obvious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793365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remind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793365" y="628269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harvest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________   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&amp; vt. (使)饿死;饿得要死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起源;由来;起因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独立;自主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adj.充满活力的;精力充沛的;积极的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擦;揩;擦去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(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哭泣;流泪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(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原谅;饶恕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悲哀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悲伤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基督徒;信徒 adj. 基督教的;信基督教的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衣服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农业;农艺;农学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到来;到达;到达者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6179" y="1492071"/>
            <a:ext cx="16192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starve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65755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origin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88615" y="2357755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independence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65755" y="27882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energetic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65755" y="31680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wipe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72740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weep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88615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forgive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88615" y="450850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sadness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66390" y="49479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Christian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65755" y="53759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clothing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88615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agriculture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88615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arrival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5711190" y="3665855"/>
            <a:ext cx="1226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wept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6938010" y="3665855"/>
            <a:ext cx="1226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wept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5711190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forgave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7268210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forgiven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1780" y="1774190"/>
            <a:ext cx="11148695" cy="457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起源;由来;起因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_________   adj.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原来的；起初的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宗教上的;信奉宗教的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_________   n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宗教；宗教信仰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信任;信心;信仰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_________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相信；认定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到来;到达;到达者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到达</a:t>
            </a:r>
            <a:endParaRPr 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农业;农艺;农学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农业的;农艺的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vt. 赞美;钦佩;羡慕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adj.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值得赞赏的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_________ 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adj.充满活力的;精力充沛的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能源；能量；精力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许可;允许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_________   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允许；准许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vi. 道歉;辩白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道歉；辩护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adj. 明显的;显而易见的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_________     adv. 显然；明显地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87120" y="177426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origin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7373620" y="18122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original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1887120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religious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373520" y="22346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religion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887120" y="27331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belief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7373520" y="26950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believe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1838325" y="31934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arrival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7373620" y="31400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arrive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838325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agriculture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7373620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agricultural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1838325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admire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37362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admirable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838325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energetic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373620" y="443738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energy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87220" y="49815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permission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7373620" y="4897755"/>
            <a:ext cx="1425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permit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1887220" y="5437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apologize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7373620" y="533146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apology</a:t>
            </a:r>
          </a:p>
        </p:txBody>
      </p:sp>
      <p:sp>
        <p:nvSpPr>
          <p:cNvPr id="43" name="TextBox 38"/>
          <p:cNvSpPr txBox="1"/>
          <p:nvPr/>
        </p:nvSpPr>
        <p:spPr>
          <a:xfrm>
            <a:off x="2124075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obvious</a:t>
            </a:r>
          </a:p>
        </p:txBody>
      </p:sp>
      <p:sp>
        <p:nvSpPr>
          <p:cNvPr id="44" name="TextBox 38"/>
          <p:cNvSpPr txBox="1"/>
          <p:nvPr/>
        </p:nvSpPr>
        <p:spPr>
          <a:xfrm>
            <a:off x="7373620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obviously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992321" y="211523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992321" y="25019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992321" y="296232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992321" y="34284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992321" y="39383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92321" y="429011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992321" y="4750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92321" y="521086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992321" y="556074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6992321" y="604779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9" grpId="0"/>
      <p:bldP spid="11" grpId="0"/>
      <p:bldP spid="12" grpId="0"/>
      <p:bldP spid="15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7747" y="1585434"/>
            <a:ext cx="10058400" cy="5259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 ________________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发生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 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纪念;追念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 ________________   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盛装;打扮;装饰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 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搞恶作剧;诈骗;开玩笑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 ________________      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期望;期待;盼望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 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日夜;昼夜;整天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7. _______________ 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好像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8. _______________        玩得开心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9. _______________        停车场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10._______________        出现;到场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11._______________        守信用;履行诺言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12._______________        屏息;屏气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13._______________        使……想起……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9320" y="1571625"/>
            <a:ext cx="287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take place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9058" y="1971736"/>
            <a:ext cx="1997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 memory of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179414" y="2403985"/>
            <a:ext cx="34290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dress up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179135" y="2752808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play a trick on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179413" y="319820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look forward to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150838" y="354364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day and night 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2150838" y="393988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as though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2179413" y="433485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have fun with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2223228" y="471458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parking lot</a:t>
            </a:r>
          </a:p>
        </p:txBody>
      </p:sp>
      <p:sp>
        <p:nvSpPr>
          <p:cNvPr id="3" name="TextBox 18"/>
          <p:cNvSpPr txBox="1"/>
          <p:nvPr/>
        </p:nvSpPr>
        <p:spPr>
          <a:xfrm>
            <a:off x="2223228" y="5174964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turn up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2223228" y="5507069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keep one’s word</a:t>
            </a:r>
          </a:p>
        </p:txBody>
      </p:sp>
      <p:sp>
        <p:nvSpPr>
          <p:cNvPr id="5" name="TextBox 18"/>
          <p:cNvSpPr txBox="1"/>
          <p:nvPr/>
        </p:nvSpPr>
        <p:spPr>
          <a:xfrm>
            <a:off x="2223228" y="5897594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hold one’s breath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2223228" y="6282404"/>
            <a:ext cx="29527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remind ... of 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9" grpId="0"/>
      <p:bldP spid="11" grpId="0"/>
      <p:bldP spid="12" grpId="0"/>
      <p:bldP spid="29" grpId="0"/>
      <p:bldP spid="31" grpId="0"/>
      <p:bldP spid="32" grpId="0"/>
      <p:bldP spid="34" grpId="0"/>
      <p:bldP spid="3" grpId="0"/>
      <p:bldP spid="4" grpId="0"/>
      <p:bldP spid="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词义释义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704340"/>
            <a:ext cx="10103485" cy="483108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en-US" altLang="zh-CN" dirty="0"/>
              <a:t>____________ clothes, especially a particular type of clothes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to suffer or die because you do not have enough food to eat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based on or believing the teachings of Jesus Christ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a large or special meal, especially for a lot of people and to celebrate something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the act of allowing somebody to do something, especially when this is done by somebody in a position of authority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the act of cutting and gathering crops</a:t>
            </a:r>
          </a:p>
          <a:p>
            <a:pPr fontAlgn="auto">
              <a:lnSpc>
                <a:spcPct val="100000"/>
              </a:lnSpc>
            </a:pPr>
            <a:r>
              <a:rPr lang="en-US" altLang="zh-CN" dirty="0"/>
              <a:t>____________ the science or practice of farming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2526030" y="292544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Christian</a:t>
            </a:r>
            <a:endParaRPr lang="en-US" altLang="zh-CN" sz="2800" b="0" dirty="0">
              <a:sym typeface="+mn-ea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404110" y="594042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agriculture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505710" y="421703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permission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506345" y="170434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clothing</a:t>
            </a:r>
            <a:endParaRPr lang="en-US" altLang="zh-CN" sz="2800" b="0" dirty="0">
              <a:sym typeface="+mn-ea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577465" y="341820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>
                <a:sym typeface="+mn-ea"/>
              </a:rPr>
              <a:t>feast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520950" y="2084705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starve</a:t>
            </a:r>
            <a:endParaRPr lang="en-US" altLang="zh-CN" sz="2800" b="0" dirty="0">
              <a:sym typeface="+mn-ea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404110" y="5524500"/>
            <a:ext cx="198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b="0" dirty="0">
                <a:sym typeface="+mn-ea"/>
              </a:rPr>
              <a:t>harvest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4" grpId="0"/>
      <p:bldP spid="17" grpId="0"/>
      <p:bldP spid="18" grpId="0"/>
      <p:bldP spid="19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9445" y="2044652"/>
            <a:ext cx="3741683" cy="5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Names of festivals</a:t>
            </a:r>
          </a:p>
        </p:txBody>
      </p:sp>
      <p:sp>
        <p:nvSpPr>
          <p:cNvPr id="9" name="矩形 8"/>
          <p:cNvSpPr/>
          <p:nvPr/>
        </p:nvSpPr>
        <p:spPr>
          <a:xfrm>
            <a:off x="4495635" y="1899580"/>
            <a:ext cx="761168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Obon, Columbus Day, Halloween, carnival,  Easter, Valentine’s Day  </a:t>
            </a:r>
          </a:p>
        </p:txBody>
      </p:sp>
      <p:sp>
        <p:nvSpPr>
          <p:cNvPr id="11" name="矩形 10"/>
          <p:cNvSpPr/>
          <p:nvPr/>
        </p:nvSpPr>
        <p:spPr>
          <a:xfrm>
            <a:off x="639445" y="3503247"/>
            <a:ext cx="3741683" cy="5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How festivals are celebrated</a:t>
            </a:r>
          </a:p>
        </p:txBody>
      </p:sp>
      <p:sp>
        <p:nvSpPr>
          <p:cNvPr id="12" name="矩形 11"/>
          <p:cNvSpPr/>
          <p:nvPr/>
        </p:nvSpPr>
        <p:spPr>
          <a:xfrm>
            <a:off x="4495635" y="3295945"/>
            <a:ext cx="7611685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celebration, harvest, feast, dress up, play a trick on, award, produce, parade, custom, incense, grave, have fun with, custom</a:t>
            </a:r>
          </a:p>
        </p:txBody>
      </p:sp>
      <p:sp>
        <p:nvSpPr>
          <p:cNvPr id="15" name="矩形 14"/>
          <p:cNvSpPr/>
          <p:nvPr/>
        </p:nvSpPr>
        <p:spPr>
          <a:xfrm>
            <a:off x="640080" y="4962477"/>
            <a:ext cx="3741683" cy="5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How festivals began</a:t>
            </a:r>
          </a:p>
        </p:txBody>
      </p:sp>
      <p:sp>
        <p:nvSpPr>
          <p:cNvPr id="16" name="矩形 15"/>
          <p:cNvSpPr/>
          <p:nvPr/>
        </p:nvSpPr>
        <p:spPr>
          <a:xfrm>
            <a:off x="4495635" y="5041560"/>
            <a:ext cx="761168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 memory of, independence, origin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bldLvl="0" animBg="1"/>
      <p:bldP spid="12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美句赏析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1" y="2034840"/>
            <a:ext cx="1072134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______ the flowers, but spare the buds.                                        ---Andrew Marvell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Believe that life is worth living and your ______ will help create the fact.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      ---William James</a:t>
            </a:r>
          </a:p>
          <a:p>
            <a:pPr algn="l"/>
            <a:endParaRPr lang="en-US" altLang="zh-CN" sz="240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2400" dirty="0">
                <a:latin typeface="Calibri" panose="020F0502020204030204" pitchFamily="34" charset="0"/>
              </a:rPr>
              <a:t>You don't _____ by falling into water. You only _____ if you stay there.      ---Zig Ziglar</a:t>
            </a:r>
          </a:p>
          <a:p>
            <a:pPr algn="l"/>
            <a:endParaRPr lang="en-US" altLang="zh-CN" sz="240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2400" dirty="0">
                <a:latin typeface="Calibri" panose="020F0502020204030204" pitchFamily="34" charset="0"/>
              </a:rPr>
              <a:t>Fear not for the future, _____ not for the past.                           ---Percy Bysshe Shelley</a:t>
            </a:r>
          </a:p>
          <a:p>
            <a:pPr algn="r"/>
            <a:endParaRPr lang="en-US" altLang="zh-CN" sz="240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2400" dirty="0">
                <a:latin typeface="Calibri" panose="020F0502020204030204" pitchFamily="34" charset="0"/>
              </a:rPr>
              <a:t>When you ______, you in no way change the past - but you sure do change the future.                                                                                                  ---Bernard Meltzer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5330" y="2034540"/>
            <a:ext cx="10382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Gather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03265" y="2781935"/>
            <a:ext cx="8756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belief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48815" y="3858260"/>
            <a:ext cx="9810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drown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73825" y="3858260"/>
            <a:ext cx="9810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drown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92525" y="4589145"/>
            <a:ext cx="8610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weep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19630" y="5300345"/>
            <a:ext cx="10306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forgive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7" grpId="0"/>
      <p:bldP spid="10" grpId="0"/>
      <p:bldP spid="12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1|3.9|4.1|3.7|4.1|4.5|4.1|4.5|4.8|4.1|4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8|6|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8|6.2|4.5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1|1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2|1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1|4.7|1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9.7|8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.8|6.7|5.3|8.2|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2.2|16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4.1|4.3|15.2|5.2|20|12.1|10.2|2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|3.2|3.6|4.4|4.6|3.8|2|2.9|2.2|1.7|3.9|3.5|3.6|3.6|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8|4.5|3.1|3.7|2.7|3.3|2.3|3.5|3.8|4.7|4.1|4.6|5.2|3.5|3|3|3|3.1|2.3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5|5.8|5.7|5.8|6.2|3.7|5|7.1|8|4.4|4.7|5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6|7.7|6.9|10.7|7|6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0.8|16.2|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2.3|9.5|1.6|9.2|7.6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2.6|12.6|14|7.1|1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1.1|1.3|1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1497</Words>
  <Application>Microsoft Office PowerPoint</Application>
  <PresentationFormat>宽屏</PresentationFormat>
  <Paragraphs>302</Paragraphs>
  <Slides>25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93</cp:revision>
  <cp:lastPrinted>2019-01-29T04:30:02Z</cp:lastPrinted>
  <dcterms:created xsi:type="dcterms:W3CDTF">2017-08-09T01:43:00Z</dcterms:created>
  <dcterms:modified xsi:type="dcterms:W3CDTF">2019-07-09T02:31:41Z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