
<file path=[Content_Types].xml><?xml version="1.0" encoding="utf-8"?>
<Types xmlns="http://schemas.openxmlformats.org/package/2006/content-types">
  <Default Extension="wdp" ContentType="image/vnd.ms-photo"/>
  <Default Extension="png" ContentType="image/png"/>
  <Default Extension="gif" ContentType="image/gif"/>
  <Default Extension="emf" ContentType="image/x-emf"/>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3" r:id="rId3"/>
    <p:sldMasterId id="2147483666" r:id="rId4"/>
    <p:sldMasterId id="2147483678" r:id="rId5"/>
    <p:sldMasterId id="2147483688" r:id="rId6"/>
  </p:sldMasterIdLst>
  <p:notesMasterIdLst>
    <p:notesMasterId r:id="rId9"/>
  </p:notesMasterIdLst>
  <p:sldIdLst>
    <p:sldId id="1041" r:id="rId7"/>
    <p:sldId id="844" r:id="rId8"/>
    <p:sldId id="945" r:id="rId10"/>
    <p:sldId id="1017" r:id="rId11"/>
    <p:sldId id="946" r:id="rId12"/>
    <p:sldId id="934" r:id="rId13"/>
    <p:sldId id="947" r:id="rId14"/>
    <p:sldId id="949" r:id="rId15"/>
    <p:sldId id="950" r:id="rId16"/>
    <p:sldId id="951" r:id="rId17"/>
    <p:sldId id="952" r:id="rId18"/>
    <p:sldId id="1018" r:id="rId19"/>
    <p:sldId id="933" r:id="rId20"/>
    <p:sldId id="1042" r:id="rId21"/>
  </p:sldIdLst>
  <p:sldSz cx="12192000" cy="6858000"/>
  <p:notesSz cx="6858000" cy="9144000"/>
  <p:embeddedFontLst>
    <p:embeddedFont>
      <p:font typeface="Calibri" panose="020F0502020204030204" charset="0"/>
      <p:regular r:id="rId26"/>
      <p:bold r:id="rId27"/>
      <p:italic r:id="rId28"/>
      <p:boldItalic r:id="rId29"/>
    </p:embeddedFont>
    <p:embeddedFont>
      <p:font typeface="微软雅黑" panose="020B0503020204020204" charset="-122"/>
      <p:regular r:id="rId30"/>
    </p:embeddedFont>
    <p:embeddedFont>
      <p:font typeface="等线" panose="02010600030101010101" charset="-122"/>
      <p:regular r:id="rId31"/>
    </p:embeddedFont>
    <p:embeddedFont>
      <p:font typeface="Calibri Light" panose="020F0302020204030204" charset="0"/>
      <p:regular r:id="rId32"/>
      <p:italic r:id="rId33"/>
    </p:embeddedFont>
    <p:embeddedFont>
      <p:font typeface="黑体" panose="02010609060101010101" charset="-122"/>
      <p:regular r:id="rId34"/>
    </p:embeddedFont>
    <p:embeddedFont>
      <p:font typeface="等线 Light" panose="02010600030101010101" charset="-122"/>
      <p:regular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0248" initials="1" lastIdx="0" clrIdx="0"/>
  <p:cmAuthor id="2" name="作者" initials="作" lastIdx="0" clrIdx="1"/>
  <p:cmAuthor id="3" name="li jun" initials="l" lastIdx="0" clrIdx="0"/>
  <p:cmAuthor id="4" name="Mia Vida Villanueva" initials="M" lastIdx="0" clrIdx="0"/>
  <p:cmAuthor id="5" name="1206988966@qq.com" initials="1" lastIdx="0" clrIdx="2"/>
  <p:cmAuthor id="6" name="姜伟光" initials="姜" lastIdx="0" clrIdx="0"/>
  <p:cmAuthor id="7" name="Administrator" initials="A" lastIdx="0" clrIdx="3"/>
  <p:cmAuthor id="8" name="宋洁然" initials="宋" lastIdx="0" clrIdx="1"/>
  <p:cmAuthor id="9" name="ming qiu" initials="m" lastIdx="0" clrIdx="1"/>
  <p:cmAuthor id="0" name="user" initials=""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 id="12" name="12279" initials="1" lastIdx="1" clrIdx="11"/>
  <p:cmAuthor id="1483810881" name="WPS_1679281038" initials="W" lastIdx="0" clrIdx="2"/>
  <p:cmAuthor id="2001" name="骆倩怡_Znauj26B" initials="authorId_382814100" lastIdx="0" clrIdx="0"/>
  <p:cmAuthor id="387601735" name="Woodpecker" initials="W" lastIdx="1" clrIdx="1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7EBE"/>
    <a:srgbClr val="EEEEEE"/>
    <a:srgbClr val="FF6565"/>
    <a:srgbClr val="DCA600"/>
    <a:srgbClr val="FFFFFF"/>
    <a:srgbClr val="6FE6FF"/>
    <a:srgbClr val="59DEFF"/>
    <a:srgbClr val="78B531"/>
    <a:srgbClr val="DCDCD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87"/>
        <p:guide pos="390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5" Type="http://schemas.openxmlformats.org/officeDocument/2006/relationships/font" Target="fonts/font10.fntdata"/><Relationship Id="rId34" Type="http://schemas.openxmlformats.org/officeDocument/2006/relationships/font" Target="fonts/font9.fntdata"/><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Master" Target="slideMasters/slideMaster2.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39826D-3D35-43DB-AC13-7FE6D50F14CD}" type="slidenum">
              <a:rPr lang="zh-CN" altLang="en-US" smtClean="0"/>
            </a:fld>
            <a:endParaRPr lang="zh-CN" altLang="en-US"/>
          </a:p>
        </p:txBody>
      </p:sp>
      <p:sp>
        <p:nvSpPr>
          <p:cNvPr id="5" name="文本框 4"/>
          <p:cNvSpPr txBox="1"/>
          <p:nvPr userDrawn="1"/>
        </p:nvSpPr>
        <p:spPr>
          <a:xfrm>
            <a:off x="6101715" y="1697990"/>
            <a:ext cx="4064000" cy="368300"/>
          </a:xfrm>
          <a:prstGeom prst="rect">
            <a:avLst/>
          </a:prstGeom>
          <a:noFill/>
        </p:spPr>
        <p:txBody>
          <a:bodyPr wrap="square" rtlCol="0">
            <a:spAutoFit/>
          </a:bodyPr>
          <a:lstStyle/>
          <a:p>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0"/>
            <a:ext cx="9144000" cy="2388017"/>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668"/>
            <a:ext cx="9144000" cy="165605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10037"/>
            <a:ext cx="10515600" cy="2853236"/>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90267"/>
            <a:ext cx="10515600" cy="150044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
    <p:bg>
      <p:bgPr>
        <a:solidFill>
          <a:srgbClr val="EDDCB9"/>
        </a:solidFill>
        <a:effectLst/>
      </p:bgPr>
    </p:bg>
    <p:spTree>
      <p:nvGrpSpPr>
        <p:cNvPr id="1" name=""/>
        <p:cNvGrpSpPr/>
        <p:nvPr/>
      </p:nvGrpSpPr>
      <p:grpSpPr>
        <a:xfrm>
          <a:off x="0" y="0"/>
          <a:ext cx="0" cy="0"/>
          <a:chOff x="0" y="0"/>
          <a:chExt cx="0" cy="0"/>
        </a:xfrm>
      </p:grpSpPr>
      <p:sp>
        <p:nvSpPr>
          <p:cNvPr id="18" name="幻灯片编号"/>
          <p:cNvSpPr txBox="1">
            <a:spLocks noGrp="1"/>
          </p:cNvSpPr>
          <p:nvPr>
            <p:ph type="sldNum" sz="quarter" idx="2"/>
          </p:nvPr>
        </p:nvSpPr>
        <p:spPr>
          <a:xfrm>
            <a:off x="8307393" y="6141355"/>
            <a:ext cx="430207" cy="43002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944"/>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944"/>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5" y="1778749"/>
            <a:ext cx="4873575" cy="824056"/>
          </a:xfrm>
        </p:spPr>
        <p:txBody>
          <a:bodyPr anchor="ctr" anchorCtr="0"/>
          <a:lstStyle>
            <a:lvl1pPr marL="0" indent="0">
              <a:buNone/>
              <a:defRPr sz="2800"/>
            </a:lvl1pPr>
            <a:lvl2pPr marL="457200" indent="0">
              <a:buNone/>
              <a:defRPr sz="2400"/>
            </a:lvl2pPr>
            <a:lvl3pPr marL="914400" indent="0">
              <a:buNone/>
              <a:defRPr sz="2000"/>
            </a:lvl3pPr>
            <a:lvl4pPr marL="1370965" indent="0">
              <a:buNone/>
              <a:defRPr sz="1800"/>
            </a:lvl4pPr>
            <a:lvl5pPr marL="1828165" indent="0">
              <a:buNone/>
              <a:defRPr sz="1800"/>
            </a:lvl5pPr>
            <a:lvl6pPr marL="2285365"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5" y="2665845"/>
            <a:ext cx="4873575"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9" y="1778749"/>
            <a:ext cx="4897576" cy="824056"/>
          </a:xfrm>
        </p:spPr>
        <p:txBody>
          <a:bodyPr anchor="ctr" anchorCtr="0"/>
          <a:lstStyle>
            <a:lvl1pPr marL="0" indent="0">
              <a:buNone/>
              <a:defRPr sz="2800"/>
            </a:lvl1pPr>
            <a:lvl2pPr marL="457200" indent="0">
              <a:buNone/>
              <a:defRPr sz="2400"/>
            </a:lvl2pPr>
            <a:lvl3pPr marL="914400" indent="0">
              <a:buNone/>
              <a:defRPr sz="2000"/>
            </a:lvl3pPr>
            <a:lvl4pPr marL="1370965" indent="0">
              <a:buNone/>
              <a:defRPr sz="1800"/>
            </a:lvl4pPr>
            <a:lvl5pPr marL="1828165" indent="0">
              <a:buNone/>
              <a:defRPr sz="1800"/>
            </a:lvl5pPr>
            <a:lvl6pPr marL="2285365"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9" y="2665845"/>
            <a:ext cx="4897576"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4165349" cy="160048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81"/>
            <a:ext cx="6172200" cy="5404796"/>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760"/>
            <a:ext cx="4165349" cy="3812255"/>
          </a:xfrm>
        </p:spPr>
        <p:txBody>
          <a:bodyPr/>
          <a:lstStyle>
            <a:lvl1pPr marL="0" indent="0">
              <a:buNone/>
              <a:defRPr sz="2000"/>
            </a:lvl1pPr>
            <a:lvl2pPr marL="457200" indent="0">
              <a:buNone/>
              <a:defRPr sz="1800"/>
            </a:lvl2pPr>
            <a:lvl3pPr marL="914400" indent="0">
              <a:buNone/>
              <a:defRPr sz="1600"/>
            </a:lvl3pPr>
            <a:lvl4pPr marL="1370965" indent="0">
              <a:buNone/>
              <a:defRPr sz="1400"/>
            </a:lvl4pPr>
            <a:lvl5pPr marL="1828165" indent="0">
              <a:buNone/>
              <a:defRPr sz="1400"/>
            </a:lvl5pPr>
            <a:lvl6pPr marL="2285365"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89"/>
            <a:ext cx="2628900" cy="581285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89"/>
            <a:ext cx="7734300" cy="5812856"/>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89"/>
            <a:ext cx="10515600" cy="581285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15"/>
            <a:ext cx="4368800" cy="3083945"/>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5" y="3801920"/>
            <a:ext cx="4511964" cy="431833"/>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5" y="4385792"/>
            <a:ext cx="4511964" cy="228480"/>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420"/>
            <a:ext cx="4488038" cy="1537057"/>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3000">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838200" y="6356350"/>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5" name="页脚占位符 4"/>
          <p:cNvSpPr>
            <a:spLocks noGrp="1"/>
          </p:cNvSpPr>
          <p:nvPr>
            <p:ph type="ftr" sz="quarter" idx="3"/>
          </p:nvPr>
        </p:nvSpPr>
        <p:spPr>
          <a:xfrm>
            <a:off x="4038600" y="6356350"/>
            <a:ext cx="4114800" cy="365125"/>
          </a:xfrm>
        </p:spPr>
        <p:txBody>
          <a:bodyPr/>
          <a:lstStyle>
            <a:lvl1pPr eaLnBrk="1" hangingPunct="1">
              <a:buFont typeface="Arial" panose="020B0604020202020204" pitchFamily="34" charset="0"/>
              <a:buNone/>
              <a:defRPr noProof="1"/>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6" name="灯片编号占位符 5"/>
          <p:cNvSpPr>
            <a:spLocks noGrp="1"/>
          </p:cNvSpPr>
          <p:nvPr>
            <p:ph type="sldNum" sz="quarter" idx="4"/>
          </p:nvPr>
        </p:nvSpPr>
        <p:spPr>
          <a:xfrm>
            <a:off x="8610600" y="6356350"/>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fld id="{A2004ACD-0301-44FA-A3FB-CF5BB19FCA70}" type="slidenum">
              <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rPr>
            </a:fld>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Tree>
  </p:cSld>
  <p:clrMapOvr>
    <a:masterClrMapping/>
  </p:clrMapOvr>
  <p:transition spd="slow" advTm="3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5" name="标题文本"/>
          <p:cNvSpPr txBox="1">
            <a:spLocks noGrp="1"/>
          </p:cNvSpPr>
          <p:nvPr>
            <p:ph type="title" hasCustomPrompt="1"/>
          </p:nvPr>
        </p:nvSpPr>
        <p:spPr>
          <a:prstGeom prst="rect">
            <a:avLst/>
          </a:prstGeom>
        </p:spPr>
        <p:txBody>
          <a:bodyPr/>
          <a:lstStyle/>
          <a:p>
            <a:r>
              <a:t>标题文本</a:t>
            </a:r>
          </a:p>
        </p:txBody>
      </p:sp>
      <p:sp>
        <p:nvSpPr>
          <p:cNvPr id="26"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3" name="Rectangle 3"/>
          <p:cNvSpPr/>
          <p:nvPr/>
        </p:nvSpPr>
        <p:spPr>
          <a:xfrm>
            <a:off x="0" y="1333500"/>
            <a:ext cx="12192000" cy="55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 name="Rectangle 4"/>
          <p:cNvSpPr/>
          <p:nvPr/>
        </p:nvSpPr>
        <p:spPr>
          <a:xfrm>
            <a:off x="0" y="963613"/>
            <a:ext cx="12192000" cy="366713"/>
          </a:xfrm>
          <a:prstGeom prst="rect">
            <a:avLst/>
          </a:prstGeom>
          <a:gradFill flip="none" rotWithShape="1">
            <a:gsLst>
              <a:gs pos="0">
                <a:srgbClr val="7B5A85"/>
              </a:gs>
              <a:gs pos="100000">
                <a:srgbClr val="C3595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advTm="3000">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3490575" y="-33337"/>
            <a:ext cx="22045613" cy="4772025"/>
          </a:xfrm>
          <a:prstGeom prst="rect">
            <a:avLst/>
          </a:prstGeom>
          <a:noFill/>
          <a:ln w="9525">
            <a:noFill/>
          </a:ln>
        </p:spPr>
      </p:pic>
      <p:pic>
        <p:nvPicPr>
          <p:cNvPr id="4100" name="图片 3"/>
          <p:cNvPicPr>
            <a:picLocks noChangeAspect="1"/>
          </p:cNvPicPr>
          <p:nvPr userDrawn="1"/>
        </p:nvPicPr>
        <p:blipFill>
          <a:blip r:embed="rId3"/>
          <a:stretch>
            <a:fillRect/>
          </a:stretch>
        </p:blipFill>
        <p:spPr>
          <a:xfrm>
            <a:off x="239713" y="5445125"/>
            <a:ext cx="14063662" cy="3525838"/>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节标题">
    <p:bg>
      <p:bgPr>
        <a:gradFill rotWithShape="0">
          <a:gsLst>
            <a:gs pos="0">
              <a:srgbClr val="F4F4F4">
                <a:alpha val="100000"/>
              </a:srgbClr>
            </a:gs>
            <a:gs pos="35001">
              <a:srgbClr val="D4D4D4">
                <a:alpha val="100000"/>
              </a:srgbClr>
            </a:gs>
            <a:gs pos="100000">
              <a:srgbClr val="BABBBB">
                <a:alpha val="100000"/>
              </a:srgbClr>
            </a:gs>
          </a:gsLst>
          <a:lin ang="2700000" scaled="1"/>
          <a:tileRect/>
        </a:gradFill>
        <a:effectLst/>
      </p:bgPr>
    </p:bg>
    <p:spTree>
      <p:nvGrpSpPr>
        <p:cNvPr id="1" name=""/>
        <p:cNvGrpSpPr/>
        <p:nvPr/>
      </p:nvGrpSpPr>
      <p:grpSpPr>
        <a:xfrm>
          <a:off x="0" y="0"/>
          <a:ext cx="0" cy="0"/>
          <a:chOff x="0" y="0"/>
          <a:chExt cx="0" cy="0"/>
        </a:xfrm>
      </p:grpSpPr>
      <p:pic>
        <p:nvPicPr>
          <p:cNvPr id="4" name="Picture 6" descr="F:\Temp\400页超强PPT模板\花PNG\65789.png"/>
          <p:cNvPicPr>
            <a:picLocks noChangeAspect="1"/>
          </p:cNvPicPr>
          <p:nvPr userDrawn="1"/>
        </p:nvPicPr>
        <p:blipFill>
          <a:blip r:embed="rId2"/>
          <a:stretch>
            <a:fillRect/>
          </a:stretch>
        </p:blipFill>
        <p:spPr>
          <a:xfrm rot="2472549">
            <a:off x="11288713" y="-6591300"/>
            <a:ext cx="4146550" cy="9240838"/>
          </a:xfrm>
          <a:prstGeom prst="rect">
            <a:avLst/>
          </a:prstGeom>
          <a:noFill/>
          <a:ln w="9525">
            <a:noFill/>
          </a:ln>
        </p:spPr>
      </p:pic>
      <p:pic>
        <p:nvPicPr>
          <p:cNvPr id="3" name="Picture 6" descr="F:\Temp\400页超强PPT模板\花PNG\65789.png"/>
          <p:cNvPicPr>
            <a:picLocks noChangeAspect="1"/>
          </p:cNvPicPr>
          <p:nvPr userDrawn="1"/>
        </p:nvPicPr>
        <p:blipFill>
          <a:blip r:embed="rId3"/>
          <a:stretch>
            <a:fillRect/>
          </a:stretch>
        </p:blipFill>
        <p:spPr>
          <a:xfrm rot="9390624">
            <a:off x="-2208212" y="-4518025"/>
            <a:ext cx="2946400" cy="6565900"/>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104901" y="1877844"/>
            <a:ext cx="5143499" cy="3673551"/>
          </a:xfrm>
          <a:custGeom>
            <a:avLst/>
            <a:gdLst>
              <a:gd name="connsiteX0" fmla="*/ 0 w 5143499"/>
              <a:gd name="connsiteY0" fmla="*/ 0 h 3673551"/>
              <a:gd name="connsiteX1" fmla="*/ 5143499 w 5143499"/>
              <a:gd name="connsiteY1" fmla="*/ 0 h 3673551"/>
              <a:gd name="connsiteX2" fmla="*/ 5143499 w 5143499"/>
              <a:gd name="connsiteY2" fmla="*/ 3673551 h 3673551"/>
              <a:gd name="connsiteX3" fmla="*/ 0 w 5143499"/>
              <a:gd name="connsiteY3" fmla="*/ 3673551 h 3673551"/>
            </a:gdLst>
            <a:ahLst/>
            <a:cxnLst>
              <a:cxn ang="0">
                <a:pos x="connsiteX0" y="connsiteY0"/>
              </a:cxn>
              <a:cxn ang="0">
                <a:pos x="connsiteX1" y="connsiteY1"/>
              </a:cxn>
              <a:cxn ang="0">
                <a:pos x="connsiteX2" y="connsiteY2"/>
              </a:cxn>
              <a:cxn ang="0">
                <a:pos x="connsiteX3" y="connsiteY3"/>
              </a:cxn>
            </a:cxnLst>
            <a:rect l="l" t="t" r="r" b="b"/>
            <a:pathLst>
              <a:path w="5143499" h="3673551">
                <a:moveTo>
                  <a:pt x="0" y="0"/>
                </a:moveTo>
                <a:lnTo>
                  <a:pt x="5143499" y="0"/>
                </a:lnTo>
                <a:lnTo>
                  <a:pt x="5143499" y="3673551"/>
                </a:lnTo>
                <a:lnTo>
                  <a:pt x="0" y="3673551"/>
                </a:lnTo>
                <a:close/>
              </a:path>
            </a:pathLst>
          </a:custGeom>
        </p:spPr>
        <p:txBody>
          <a:bodyPr wrap="square">
            <a:noAutofit/>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transition spd="slow" advTm="3000">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6534742" y="52345"/>
            <a:ext cx="5545842" cy="674567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2100" b="0" i="0" u="none" strike="noStrike" kern="1200" cap="none" spc="0" normalizeH="0" baseline="0" noProof="1">
              <a:ln>
                <a:noFill/>
              </a:ln>
              <a:solidFill>
                <a:schemeClr val="bg1">
                  <a:lumMod val="85000"/>
                </a:schemeClr>
              </a:solidFill>
              <a:effectLst/>
              <a:uLnTx/>
              <a:uFillTx/>
              <a:latin typeface="Lato Light" charset="0"/>
              <a:ea typeface="Lato Light" charset="0"/>
              <a:cs typeface="Lato Light" charset="0"/>
            </a:endParaRPr>
          </a:p>
        </p:txBody>
      </p:sp>
    </p:spTree>
  </p:cSld>
  <p:clrMapOvr>
    <a:masterClrMapping/>
  </p:clrMapOvr>
  <p:transition spd="slow" advTm="3000">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02167" y="609600"/>
            <a:ext cx="11387667"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02167" y="6245225"/>
            <a:ext cx="3052233" cy="476250"/>
          </a:xfrm>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a:xfrm>
            <a:off x="4165600" y="6245225"/>
            <a:ext cx="3860800" cy="476250"/>
          </a:xfrm>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a:xfrm>
            <a:off x="8737600" y="6245225"/>
            <a:ext cx="3052233" cy="476250"/>
          </a:xfrm>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048" y="49108"/>
            <a:ext cx="2079413" cy="1352127"/>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7667" b="94000" l="8683" r="89820">
                        <a14:foregroundMark x1="52695" y1="7667" x2="38922" y2="11333"/>
                        <a14:foregroundMark x1="77844" y1="29333" x2="82934" y2="40000"/>
                        <a14:foregroundMark x1="79042" y1="30000" x2="81437" y2="30667"/>
                        <a14:foregroundMark x1="75749" y1="28333" x2="84431" y2="35333"/>
                        <a14:foregroundMark x1="51796" y1="10333" x2="65868" y2="16667"/>
                        <a14:foregroundMark x1="65868" y1="16667" x2="65868" y2="16667"/>
                        <a14:foregroundMark x1="52695" y1="13667" x2="36228" y2="14000"/>
                        <a14:foregroundMark x1="36228" y1="14000" x2="15269" y2="37667"/>
                        <a14:foregroundMark x1="9281" y1="44667" x2="9281" y2="53667"/>
                        <a14:foregroundMark x1="37126" y1="91667" x2="53593" y2="94000"/>
                        <a14:foregroundMark x1="53593" y1="94000" x2="56886" y2="92000"/>
                        <a14:foregroundMark x1="89820" y1="48000" x2="88922" y2="52667"/>
                        <a14:foregroundMark x1="50000" y1="20000" x2="56886" y2="82000"/>
                        <a14:foregroundMark x1="29042" y1="29667" x2="57784" y2="74333"/>
                        <a14:foregroundMark x1="59581" y1="29000" x2="76946" y2="56667"/>
                        <a14:foregroundMark x1="59880" y1="51667" x2="67665" y2="69667"/>
                        <a14:foregroundMark x1="60778" y1="42667" x2="60778" y2="42667"/>
                        <a14:foregroundMark x1="59581" y1="40667" x2="64970" y2="51333"/>
                        <a14:foregroundMark x1="24551" y1="33667" x2="38323" y2="66333"/>
                        <a14:foregroundMark x1="22455" y1="56667" x2="40120" y2="68667"/>
                        <a14:foregroundMark x1="16467" y1="30667" x2="16467" y2="38000"/>
                        <a14:foregroundMark x1="42814" y1="89000" x2="59880" y2="90667"/>
                        <a14:foregroundMark x1="18862" y1="22000" x2="25449" y2="22000"/>
                        <a14:foregroundMark x1="59880" y1="22667" x2="46407" y2="55333"/>
                      </a14:backgroundRemoval>
                    </a14:imgEffect>
                  </a14:imgLayer>
                </a14:imgProps>
              </a:ext>
              <a:ext uri="{28A0092B-C50C-407E-A947-70E740481C1C}">
                <a14:useLocalDpi xmlns:a14="http://schemas.microsoft.com/office/drawing/2010/main" val="0"/>
              </a:ext>
            </a:extLst>
          </a:blip>
          <a:stretch>
            <a:fillRect/>
          </a:stretch>
        </p:blipFill>
        <p:spPr>
          <a:xfrm>
            <a:off x="10533221" y="59245"/>
            <a:ext cx="1496320" cy="1344000"/>
          </a:xfrm>
          <a:prstGeom prst="rect">
            <a:avLst/>
          </a:prstGeom>
        </p:spPr>
      </p:pic>
    </p:spTree>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6146" name="标题 6145"/>
          <p:cNvSpPr/>
          <p:nvPr>
            <p:ph type="ctrTitle"/>
          </p:nvPr>
        </p:nvSpPr>
        <p:spPr>
          <a:xfrm>
            <a:off x="912284" y="3068639"/>
            <a:ext cx="10363200" cy="1252537"/>
          </a:xfrm>
          <a:prstGeom prst="rect">
            <a:avLst/>
          </a:prstGeom>
          <a:noFill/>
          <a:ln w="9525">
            <a:noFill/>
          </a:ln>
        </p:spPr>
        <p:txBody>
          <a:bodyPr anchor="ctr"/>
          <a:lstStyle>
            <a:lvl1pPr lvl="0" algn="ctr">
              <a:buClrTx/>
              <a:buSzTx/>
              <a:buFontTx/>
              <a:defRPr sz="4000"/>
            </a:lvl1pPr>
          </a:lstStyle>
          <a:p>
            <a:pPr lvl="0"/>
            <a:r>
              <a:rPr lang="zh-CN" altLang="en-US"/>
              <a:t>单击此处编辑母版标题样式</a:t>
            </a:r>
            <a:endParaRPr lang="zh-CN" altLang="en-US"/>
          </a:p>
        </p:txBody>
      </p:sp>
      <p:sp>
        <p:nvSpPr>
          <p:cNvPr id="6147" name="副标题 6146"/>
          <p:cNvSpPr/>
          <p:nvPr>
            <p:ph type="subTitle" idx="1"/>
          </p:nvPr>
        </p:nvSpPr>
        <p:spPr>
          <a:xfrm>
            <a:off x="1871135" y="4437063"/>
            <a:ext cx="8534400" cy="1223963"/>
          </a:xfrm>
          <a:prstGeom prst="rect">
            <a:avLst/>
          </a:prstGeom>
          <a:noFill/>
          <a:ln w="9525">
            <a:noFill/>
          </a:ln>
        </p:spPr>
        <p:txBody>
          <a:bodyPr anchor="t"/>
          <a:lstStyle>
            <a:lvl1pPr marL="0" lvl="0" indent="0" algn="ctr">
              <a:buClrTx/>
              <a:buSzTx/>
              <a:buFont typeface="Arial" panose="020B0604020202020204" pitchFamily="34" charset="0"/>
              <a:buNone/>
              <a:defRPr sz="3000"/>
            </a:lvl1pPr>
            <a:lvl2pPr marL="457200" lvl="1" indent="0" algn="ctr">
              <a:buClrTx/>
              <a:buSzTx/>
              <a:buFont typeface="Arial" panose="020B0604020202020204" pitchFamily="34" charset="0"/>
              <a:buNone/>
              <a:defRPr sz="2000"/>
            </a:lvl2pPr>
            <a:lvl3pPr marL="914400" lvl="2" indent="0" algn="ctr">
              <a:buClrTx/>
              <a:buSzTx/>
              <a:buFont typeface="Arial" panose="020B0604020202020204" pitchFamily="34" charset="0"/>
              <a:buNone/>
              <a:defRPr sz="2000"/>
            </a:lvl3pPr>
            <a:lvl4pPr marL="1370965" lvl="3" indent="0" algn="ctr">
              <a:buClrTx/>
              <a:buSzTx/>
              <a:buFont typeface="Arial" panose="020B0604020202020204" pitchFamily="34" charset="0"/>
              <a:buNone/>
              <a:defRPr sz="2000"/>
            </a:lvl4pPr>
            <a:lvl5pPr marL="1828165" lvl="4" indent="0" algn="ctr">
              <a:buClrTx/>
              <a:buSzTx/>
              <a:buFont typeface="Arial" panose="020B0604020202020204" pitchFamily="34" charset="0"/>
              <a:buNone/>
              <a:defRPr sz="2000"/>
            </a:lvl5pPr>
          </a:lstStyle>
          <a:p>
            <a:pPr lvl="0"/>
            <a:r>
              <a:rPr lang="zh-CN" altLang="en-US"/>
              <a:t>单击此处编辑母版副标题样式</a:t>
            </a:r>
            <a:endParaRPr lang="zh-CN" altLang="en-US"/>
          </a:p>
        </p:txBody>
      </p:sp>
    </p:spTree>
  </p:cSld>
  <p:clrMapOvr>
    <a:masterClrMapping/>
  </p:clrMapOvr>
  <p:transition>
    <p:dissolve/>
  </p:transition>
  <p:hf sldNum="0" hdr="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34" name="标题文本"/>
          <p:cNvSpPr txBox="1">
            <a:spLocks noGrp="1"/>
          </p:cNvSpPr>
          <p:nvPr>
            <p:ph type="title" hasCustomPrompt="1"/>
          </p:nvPr>
        </p:nvSpPr>
        <p:spPr>
          <a:xfrm>
            <a:off x="1524000" y="1122361"/>
            <a:ext cx="9144000" cy="2387603"/>
          </a:xfrm>
          <a:prstGeom prst="rect">
            <a:avLst/>
          </a:prstGeom>
        </p:spPr>
        <p:txBody>
          <a:bodyPr anchor="b"/>
          <a:lstStyle>
            <a:lvl1pPr algn="ctr">
              <a:defRPr sz="6000"/>
            </a:lvl1pPr>
          </a:lstStyle>
          <a:p>
            <a:r>
              <a:t>标题文本</a:t>
            </a:r>
          </a:p>
        </p:txBody>
      </p:sp>
      <p:sp>
        <p:nvSpPr>
          <p:cNvPr id="35" name="正文级别 1…"/>
          <p:cNvSpPr txBox="1">
            <a:spLocks noGrp="1"/>
          </p:cNvSpPr>
          <p:nvPr>
            <p:ph type="body" sz="quarter" idx="1" hasCustomPrompt="1"/>
          </p:nvPr>
        </p:nvSpPr>
        <p:spPr>
          <a:xfrm>
            <a:off x="1524000" y="3602036"/>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3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0965" indent="0">
              <a:buNone/>
              <a:defRPr sz="755"/>
            </a:lvl5pPr>
            <a:lvl6pPr marL="1713865" indent="0">
              <a:buNone/>
              <a:defRPr sz="755"/>
            </a:lvl6pPr>
            <a:lvl7pPr marL="2056765" indent="0">
              <a:buNone/>
              <a:defRPr sz="755"/>
            </a:lvl7pPr>
            <a:lvl8pPr marL="2399665" indent="0">
              <a:buNone/>
              <a:defRPr sz="755"/>
            </a:lvl8pPr>
            <a:lvl9pPr marL="2742565" indent="0">
              <a:buNone/>
              <a:defRPr sz="7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5"/>
            </a:lvl2pPr>
            <a:lvl3pPr marL="685800" indent="0">
              <a:buNone/>
              <a:defRPr sz="1200"/>
            </a:lvl3pPr>
            <a:lvl4pPr marL="1028700" indent="0">
              <a:buNone/>
              <a:defRPr sz="1055"/>
            </a:lvl4pPr>
            <a:lvl5pPr marL="1370965" indent="0">
              <a:buNone/>
              <a:defRPr sz="1055"/>
            </a:lvl5pPr>
            <a:lvl6pPr marL="1713865" indent="0">
              <a:buNone/>
              <a:defRPr sz="1055"/>
            </a:lvl6pPr>
            <a:lvl7pPr marL="2056765" indent="0">
              <a:buNone/>
              <a:defRPr sz="1055"/>
            </a:lvl7pPr>
            <a:lvl8pPr marL="2399665" indent="0">
              <a:buNone/>
              <a:defRPr sz="1055"/>
            </a:lvl8pPr>
            <a:lvl9pPr marL="2742565" indent="0">
              <a:buNone/>
              <a:defRPr sz="10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3" Type="http://schemas.openxmlformats.org/officeDocument/2006/relationships/theme" Target="../theme/theme2.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0"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3" Type="http://schemas.openxmlformats.org/officeDocument/2006/relationships/theme" Target="../theme/theme5.xml"/><Relationship Id="rId12" Type="http://schemas.openxmlformats.org/officeDocument/2006/relationships/image" Target="../media/image9.jpeg"/><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09600" y="92075"/>
            <a:ext cx="10972800" cy="1508127"/>
          </a:xfrm>
          <a:prstGeom prst="rect">
            <a:avLst/>
          </a:prstGeom>
          <a:ln w="12700">
            <a:miter lim="400000"/>
          </a:ln>
        </p:spPr>
        <p:txBody>
          <a:bodyPr lIns="91408" tIns="91408" rIns="91408" bIns="91408" anchor="ctr">
            <a:normAutofit/>
          </a:bodyPr>
          <a:lstStyle/>
          <a:p>
            <a:r>
              <a:t>标题文本</a:t>
            </a:r>
          </a:p>
        </p:txBody>
      </p:sp>
      <p:sp>
        <p:nvSpPr>
          <p:cNvPr id="3" name="正文级别 1…"/>
          <p:cNvSpPr txBox="1">
            <a:spLocks noGrp="1"/>
          </p:cNvSpPr>
          <p:nvPr>
            <p:ph type="body" idx="1"/>
          </p:nvPr>
        </p:nvSpPr>
        <p:spPr>
          <a:xfrm>
            <a:off x="609600" y="1600200"/>
            <a:ext cx="10972800" cy="5257800"/>
          </a:xfrm>
          <a:prstGeom prst="rect">
            <a:avLst/>
          </a:prstGeom>
          <a:ln w="12700">
            <a:miter lim="400000"/>
          </a:ln>
        </p:spPr>
        <p:txBody>
          <a:bodyPr lIns="91408" tIns="91408" rIns="91408" bIns="91408">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0923595" y="6323917"/>
            <a:ext cx="430207" cy="430025"/>
          </a:xfrm>
          <a:prstGeom prst="rect">
            <a:avLst/>
          </a:prstGeom>
          <a:ln w="12700">
            <a:miter lim="400000"/>
          </a:ln>
        </p:spPr>
        <p:txBody>
          <a:bodyPr wrap="none" lIns="91408" tIns="91408" rIns="91408" bIns="91408" anchor="ctr">
            <a:spAutoFit/>
          </a:bodyPr>
          <a:lstStyle>
            <a:lvl1pPr algn="r" defTabSz="684530">
              <a:defRPr sz="1200">
                <a:solidFill>
                  <a:srgbClr val="898989"/>
                </a:solidFill>
                <a:latin typeface="方正兰亭黑_GBK"/>
                <a:ea typeface="方正兰亭黑_GBK"/>
                <a:cs typeface="方正兰亭黑_GBK"/>
                <a:sym typeface="方正兰亭黑_GBK"/>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912495" marR="0" indent="-912495"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方正兰亭黑_GBK"/>
          <a:ea typeface="方正兰亭黑_GBK"/>
          <a:cs typeface="方正兰亭黑_GBK"/>
          <a:sym typeface="方正兰亭黑_GBK"/>
        </a:defRPr>
      </a:lvl1pPr>
      <a:lvl2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2pPr>
      <a:lvl3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3pPr>
      <a:lvl4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4pPr>
      <a:lvl5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5pPr>
      <a:lvl6pPr marL="684530" marR="0" indent="-5130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6pPr>
      <a:lvl7pPr marL="684530" marR="0" indent="-3416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7pPr>
      <a:lvl8pPr marL="684530" marR="0" indent="-1701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8pPr>
      <a:lvl9pPr marL="68453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9pPr>
    </p:titleStyle>
    <p:bodyStyle>
      <a:lvl1pPr marL="226695" marR="0" indent="-2266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1pPr>
      <a:lvl2pPr marL="493395" marR="0" indent="-2647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2pPr>
      <a:lvl3pPr marL="774700" marR="0" indent="-31750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3pPr>
      <a:lvl4pPr marL="10388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4pPr>
      <a:lvl5pPr marL="12674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5pPr>
      <a:lvl6pPr marL="0" marR="0" indent="1143000"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6pPr>
      <a:lvl7pPr marL="0" marR="0" indent="13709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7pPr>
      <a:lvl8pPr marL="0" marR="0" indent="15995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8pPr>
      <a:lvl9pPr marL="0" marR="0" indent="18281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9pPr>
    </p:bodyStyle>
    <p:otherStyle>
      <a:lvl1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1pPr>
      <a:lvl2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2pPr>
      <a:lvl3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3pPr>
      <a:lvl4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4pPr>
      <a:lvl5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5pPr>
      <a:lvl6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6pPr>
      <a:lvl7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7pPr>
      <a:lvl8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8pPr>
      <a:lvl9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39618-264D-40B7-BFFC-7899F4CDF68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9826D-3D35-43DB-AC13-7FE6D50F14C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89"/>
            <a:ext cx="10515600" cy="132579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944"/>
            <a:ext cx="10515600" cy="43521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7463"/>
            <a:ext cx="2743200" cy="365189"/>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7463"/>
            <a:ext cx="4114800" cy="36518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7463"/>
            <a:ext cx="2743200" cy="365189"/>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文本框 6"/>
          <p:cNvSpPr txBox="1">
            <a:spLocks noChangeArrowheads="1"/>
          </p:cNvSpPr>
          <p:nvPr/>
        </p:nvSpPr>
        <p:spPr bwMode="auto">
          <a:xfrm>
            <a:off x="4318000" y="2971800"/>
            <a:ext cx="3556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a:defRPr>
                <a:solidFill>
                  <a:schemeClr val="tx1"/>
                </a:solidFill>
                <a:latin typeface="Calibri" panose="020F0502020204030204" charset="0"/>
              </a:defRPr>
            </a:lvl2pPr>
            <a:lvl3pPr>
              <a:defRPr>
                <a:solidFill>
                  <a:schemeClr val="tx1"/>
                </a:solidFill>
                <a:latin typeface="Calibri" panose="020F0502020204030204" charset="0"/>
              </a:defRPr>
            </a:lvl3pPr>
            <a:lvl4pPr>
              <a:defRPr>
                <a:solidFill>
                  <a:schemeClr val="tx1"/>
                </a:solidFill>
                <a:latin typeface="Calibri" panose="020F0502020204030204" charset="0"/>
              </a:defRPr>
            </a:lvl4pPr>
            <a:lvl5pPr>
              <a:defRPr>
                <a:solidFill>
                  <a:schemeClr val="tx1"/>
                </a:solidFill>
                <a:latin typeface="Calibri" panose="020F0502020204030204" charset="0"/>
              </a:defRPr>
            </a:lvl5pPr>
            <a:lvl6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6pPr>
            <a:lvl7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7pPr>
            <a:lvl8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8pPr>
            <a:lvl9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感谢您下载包图网平台上提供的</a:t>
            </a:r>
            <a:r>
              <a:rPr kumimoji="0" lang="en-US" altLang="zh-CN"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PPT</a:t>
            </a: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作品，为了您和包图网以及原创作者的利益，请勿复制、传播、销售，否则将承担法律责任！包图网将对作品进行维权，按照传播下载次数进行十倍的索取赔偿！</a:t>
            </a:r>
            <a:endPar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ibaotu.com</a:t>
            </a:r>
            <a:endPar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ransition spd="slow" advTm="3000">
    <p:dissolv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5122" name="标题 5121"/>
          <p:cNvSpPr/>
          <p:nvPr>
            <p:ph type="title"/>
          </p:nvPr>
        </p:nvSpPr>
        <p:spPr>
          <a:xfrm>
            <a:off x="609600" y="274639"/>
            <a:ext cx="10972800" cy="1143000"/>
          </a:xfrm>
          <a:prstGeom prst="rect">
            <a:avLst/>
          </a:prstGeom>
          <a:noFill/>
          <a:ln w="9525">
            <a:noFill/>
          </a:ln>
        </p:spPr>
        <p:txBody>
          <a:bodyPr anchor="ctr"/>
          <a:p>
            <a:pPr lvl="0"/>
            <a:r>
              <a:rPr lang="zh-CN" altLang="en-US"/>
              <a:t>单击此处编辑母版标题样式</a:t>
            </a:r>
            <a:endParaRPr lang="zh-CN" altLang="en-US"/>
          </a:p>
        </p:txBody>
      </p:sp>
      <p:sp>
        <p:nvSpPr>
          <p:cNvPr id="5123" name="文本占位符 5122"/>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dissolve/>
  </p:transition>
  <p:hf sldNum="0" hdr="0"/>
  <p:txStyles>
    <p:titleStyle>
      <a:lvl1pPr marL="0" lvl="0" indent="0" algn="l" defTabSz="914400" eaLnBrk="0" fontAlgn="base" latinLnBrk="0" hangingPunct="0">
        <a:lnSpc>
          <a:spcPct val="100000"/>
        </a:lnSpc>
        <a:spcBef>
          <a:spcPct val="0"/>
        </a:spcBef>
        <a:spcAft>
          <a:spcPct val="0"/>
        </a:spcAft>
        <a:buNone/>
        <a:defRPr sz="3200" b="1" u="none" kern="1200" baseline="0">
          <a:solidFill>
            <a:schemeClr val="tx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400" u="none" kern="1200" baseline="0">
          <a:solidFill>
            <a:schemeClr val="tx1"/>
          </a:solidFill>
          <a:latin typeface="+mn-lt"/>
          <a:ea typeface="+mn-ea"/>
          <a:cs typeface="+mn-cs"/>
        </a:defRPr>
      </a:lvl1pPr>
      <a:lvl2pPr marL="743585" lvl="1" indent="-285115" algn="l" defTabSz="914400" eaLnBrk="0" fontAlgn="base" latinLnBrk="0" hangingPunct="0">
        <a:lnSpc>
          <a:spcPct val="100000"/>
        </a:lnSpc>
        <a:spcBef>
          <a:spcPct val="20000"/>
        </a:spcBef>
        <a:spcAft>
          <a:spcPct val="0"/>
        </a:spcAft>
        <a:buFont typeface="Arial" panose="020B0604020202020204" pitchFamily="34" charset="0"/>
        <a:buChar char="–"/>
        <a:defRPr sz="20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1800" u="none" kern="1200" baseline="0">
          <a:solidFill>
            <a:schemeClr val="tx1"/>
          </a:solidFill>
          <a:latin typeface="+mn-lt"/>
          <a:ea typeface="+mn-ea"/>
          <a:cs typeface="+mn-cs"/>
        </a:defRPr>
      </a:lvl3pPr>
      <a:lvl4pPr marL="1599565" lvl="3"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4pPr>
      <a:lvl5pPr marL="2056765" lvl="4"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5pPr>
      <a:lvl6pPr marL="2513965" lvl="5"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6pPr>
      <a:lvl7pPr marL="2971165" lvl="6"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7pPr>
      <a:lvl8pPr marL="3428365" lvl="7"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8pPr>
      <a:lvl9pPr marL="3885565" lvl="8"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5pPr>
      <a:lvl6pPr marL="2285365" lvl="5"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6pPr>
      <a:lvl7pPr marL="2742565" lvl="6"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7pPr>
      <a:lvl8pPr marL="3199765" lvl="7"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microsoft.com/office/2007/relationships/hdphoto" Target="../media/hdphoto3.wdp"/><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9.xml"/><Relationship Id="rId5" Type="http://schemas.microsoft.com/office/2007/relationships/hdphoto" Target="../media/hdphoto3.wdp"/><Relationship Id="rId4" Type="http://schemas.openxmlformats.org/officeDocument/2006/relationships/image" Target="../media/image12.png"/><Relationship Id="rId3" Type="http://schemas.openxmlformats.org/officeDocument/2006/relationships/image" Target="../media/image20.GIF"/><Relationship Id="rId2" Type="http://schemas.openxmlformats.org/officeDocument/2006/relationships/tags" Target="../tags/tag43.xml"/><Relationship Id="rId1" Type="http://schemas.openxmlformats.org/officeDocument/2006/relationships/tags" Target="../tags/tag4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9.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23.png"/><Relationship Id="rId3" Type="http://schemas.openxmlformats.org/officeDocument/2006/relationships/image" Target="../media/image22.GIF"/><Relationship Id="rId2" Type="http://schemas.openxmlformats.org/officeDocument/2006/relationships/tags" Target="../tags/tag45.xml"/><Relationship Id="rId1" Type="http://schemas.openxmlformats.org/officeDocument/2006/relationships/tags" Target="../tags/tag44.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7.xml"/><Relationship Id="rId2" Type="http://schemas.openxmlformats.org/officeDocument/2006/relationships/image" Target="../media/image13.GIF"/><Relationship Id="rId1" Type="http://schemas.openxmlformats.org/officeDocument/2006/relationships/tags" Target="../tags/tag46.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microsoft.com/office/2007/relationships/hdphoto" Target="../media/hdphoto3.wdp"/><Relationship Id="rId7" Type="http://schemas.openxmlformats.org/officeDocument/2006/relationships/image" Target="../media/image12.png"/><Relationship Id="rId6" Type="http://schemas.openxmlformats.org/officeDocument/2006/relationships/tags" Target="../tags/tag48.xml"/><Relationship Id="rId5" Type="http://schemas.openxmlformats.org/officeDocument/2006/relationships/image" Target="../media/image27.png"/><Relationship Id="rId4" Type="http://schemas.openxmlformats.org/officeDocument/2006/relationships/image" Target="../media/image26.GIF"/><Relationship Id="rId3" Type="http://schemas.openxmlformats.org/officeDocument/2006/relationships/image" Target="../media/image25.GIF"/><Relationship Id="rId2" Type="http://schemas.openxmlformats.org/officeDocument/2006/relationships/image" Target="../media/image24.png"/><Relationship Id="rId10" Type="http://schemas.openxmlformats.org/officeDocument/2006/relationships/notesSlide" Target="../notesSlides/notesSlide9.xml"/><Relationship Id="rId1" Type="http://schemas.openxmlformats.org/officeDocument/2006/relationships/tags" Target="../tags/tag47.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microsoft.com/office/2007/relationships/hdphoto" Target="../media/hdphoto3.wdp"/><Relationship Id="rId7" Type="http://schemas.openxmlformats.org/officeDocument/2006/relationships/image" Target="../media/image12.png"/><Relationship Id="rId6" Type="http://schemas.openxmlformats.org/officeDocument/2006/relationships/tags" Target="../tags/tag51.xml"/><Relationship Id="rId5" Type="http://schemas.openxmlformats.org/officeDocument/2006/relationships/image" Target="../media/image30.GIF"/><Relationship Id="rId4" Type="http://schemas.openxmlformats.org/officeDocument/2006/relationships/tags" Target="../tags/tag50.xml"/><Relationship Id="rId3" Type="http://schemas.openxmlformats.org/officeDocument/2006/relationships/image" Target="../media/image29.png"/><Relationship Id="rId2" Type="http://schemas.openxmlformats.org/officeDocument/2006/relationships/tags" Target="../tags/tag49.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7.xml"/><Relationship Id="rId2" Type="http://schemas.openxmlformats.org/officeDocument/2006/relationships/image" Target="../media/image13.GIF"/><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microsoft.com/office/2007/relationships/hdphoto" Target="../media/hdphoto3.wdp"/><Relationship Id="rId3" Type="http://schemas.openxmlformats.org/officeDocument/2006/relationships/image" Target="../media/image12.png"/><Relationship Id="rId2" Type="http://schemas.openxmlformats.org/officeDocument/2006/relationships/image" Target="../media/image16.GIF"/><Relationship Id="rId10" Type="http://schemas.openxmlformats.org/officeDocument/2006/relationships/notesSlide" Target="../notesSlides/notesSlide3.xml"/><Relationship Id="rId1" Type="http://schemas.openxmlformats.org/officeDocument/2006/relationships/image" Target="../media/image15.emf"/></Relationships>
</file>

<file path=ppt/slides/_rels/slide5.xml.rels><?xml version="1.0" encoding="UTF-8" standalone="yes"?>
<Relationships xmlns="http://schemas.openxmlformats.org/package/2006/relationships"><Relationship Id="rId9" Type="http://schemas.microsoft.com/office/2007/relationships/hdphoto" Target="../media/hdphoto3.wdp"/><Relationship Id="rId8" Type="http://schemas.openxmlformats.org/officeDocument/2006/relationships/image" Target="../media/image12.png"/><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image" Target="../media/image17.png"/><Relationship Id="rId2" Type="http://schemas.openxmlformats.org/officeDocument/2006/relationships/tags" Target="../tags/tag10.xml"/><Relationship Id="rId11" Type="http://schemas.openxmlformats.org/officeDocument/2006/relationships/notesSlide" Target="../notesSlides/notesSlide4.xml"/><Relationship Id="rId10" Type="http://schemas.openxmlformats.org/officeDocument/2006/relationships/slideLayout" Target="../slideLayouts/slideLayout1.xml"/><Relationship Id="rId1" Type="http://schemas.openxmlformats.org/officeDocument/2006/relationships/image" Target="../media/image16.GIF"/></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7.xml"/><Relationship Id="rId2" Type="http://schemas.openxmlformats.org/officeDocument/2006/relationships/image" Target="../media/image13.GIF"/><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hdphoto" Target="../media/hdphoto3.wdp"/><Relationship Id="rId4" Type="http://schemas.openxmlformats.org/officeDocument/2006/relationships/image" Target="../media/image12.png"/><Relationship Id="rId3" Type="http://schemas.openxmlformats.org/officeDocument/2006/relationships/image" Target="../media/image18.jpeg"/><Relationship Id="rId2" Type="http://schemas.openxmlformats.org/officeDocument/2006/relationships/tags" Target="../tags/tag17.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image" Target="../media/image19.jpeg"/><Relationship Id="rId3" Type="http://schemas.openxmlformats.org/officeDocument/2006/relationships/tags" Target="../tags/tag20.xml"/><Relationship Id="rId26" Type="http://schemas.openxmlformats.org/officeDocument/2006/relationships/slideLayout" Target="../slideLayouts/slideLayout29.xml"/><Relationship Id="rId25" Type="http://schemas.microsoft.com/office/2007/relationships/hdphoto" Target="../media/hdphoto3.wdp"/><Relationship Id="rId24" Type="http://schemas.openxmlformats.org/officeDocument/2006/relationships/image" Target="../media/image12.png"/><Relationship Id="rId23" Type="http://schemas.openxmlformats.org/officeDocument/2006/relationships/image" Target="../media/image20.GIF"/><Relationship Id="rId22" Type="http://schemas.openxmlformats.org/officeDocument/2006/relationships/tags" Target="../tags/tag38.xml"/><Relationship Id="rId21" Type="http://schemas.openxmlformats.org/officeDocument/2006/relationships/tags" Target="../tags/tag37.xml"/><Relationship Id="rId20" Type="http://schemas.openxmlformats.org/officeDocument/2006/relationships/tags" Target="../tags/tag36.xml"/><Relationship Id="rId2" Type="http://schemas.openxmlformats.org/officeDocument/2006/relationships/tags" Target="../tags/tag19.xml"/><Relationship Id="rId19" Type="http://schemas.openxmlformats.org/officeDocument/2006/relationships/tags" Target="../tags/tag35.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8.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microsoft.com/office/2007/relationships/hdphoto" Target="../media/hdphoto3.wdp"/><Relationship Id="rId6" Type="http://schemas.openxmlformats.org/officeDocument/2006/relationships/image" Target="../media/image12.png"/><Relationship Id="rId5" Type="http://schemas.openxmlformats.org/officeDocument/2006/relationships/image" Target="../media/image20.GIF"/><Relationship Id="rId4" Type="http://schemas.openxmlformats.org/officeDocument/2006/relationships/image" Target="../media/image21.jpeg"/><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lum bright="70000" contrast="-70000"/>
          </a:blip>
          <a:srcRect l="20297" t="5923" r="2645" b="28573"/>
          <a:stretch>
            <a:fillRect/>
          </a:stretch>
        </p:blipFill>
        <p:spPr>
          <a:xfrm>
            <a:off x="2820035" y="635"/>
            <a:ext cx="9410065" cy="6586220"/>
          </a:xfrm>
          <a:prstGeom prst="rect">
            <a:avLst/>
          </a:prstGeom>
        </p:spPr>
      </p:pic>
      <p:pic>
        <p:nvPicPr>
          <p:cNvPr id="4" name="图片 3"/>
          <p:cNvPicPr/>
          <p:nvPr/>
        </p:nvPicPr>
        <p:blipFill>
          <a:blip r:embed="rId2"/>
          <a:stretch>
            <a:fillRect/>
          </a:stretch>
        </p:blipFill>
        <p:spPr>
          <a:xfrm>
            <a:off x="8890" y="2332990"/>
            <a:ext cx="2279650" cy="2401570"/>
          </a:xfrm>
          <a:prstGeom prst="rect">
            <a:avLst/>
          </a:prstGeom>
        </p:spPr>
      </p:pic>
      <p:sp>
        <p:nvSpPr>
          <p:cNvPr id="6" name="文本框 5"/>
          <p:cNvSpPr txBox="1"/>
          <p:nvPr/>
        </p:nvSpPr>
        <p:spPr>
          <a:xfrm>
            <a:off x="320675" y="1710690"/>
            <a:ext cx="10189210" cy="1088390"/>
          </a:xfrm>
          <a:prstGeom prst="rect">
            <a:avLst/>
          </a:prstGeom>
          <a:noFill/>
        </p:spPr>
        <p:txBody>
          <a:bodyPr wrap="square" rtlCol="0" anchor="t">
            <a:spAutoFit/>
          </a:bodyPr>
          <a:p>
            <a:pPr>
              <a:lnSpc>
                <a:spcPct val="120000"/>
              </a:lnSpc>
            </a:pPr>
            <a:r>
              <a:rPr lang="zh-CN" altLang="en-US" sz="5400" b="1" dirty="0" smtClean="0">
                <a:solidFill>
                  <a:srgbClr val="C00000"/>
                </a:solidFill>
              </a:rPr>
              <a:t>靶向高考，应用文雷霆一击</a:t>
            </a:r>
            <a:endParaRPr lang="zh-CN" altLang="en-US" sz="5400" b="1" dirty="0" smtClean="0">
              <a:solidFill>
                <a:srgbClr val="C00000"/>
              </a:solidFill>
            </a:endParaRPr>
          </a:p>
        </p:txBody>
      </p:sp>
      <p:sp>
        <p:nvSpPr>
          <p:cNvPr id="2" name="文本占位符 3"/>
          <p:cNvSpPr>
            <a:spLocks noGrp="1"/>
          </p:cNvSpPr>
          <p:nvPr/>
        </p:nvSpPr>
        <p:spPr>
          <a:xfrm>
            <a:off x="2360771" y="4734243"/>
            <a:ext cx="4275296" cy="822484"/>
          </a:xfrm>
          <a:prstGeom prst="rect">
            <a:avLst/>
          </a:prstGeom>
          <a:noFill/>
        </p:spPr>
        <p:txBody>
          <a:bodyPr anchor="t"/>
          <a:lstStyle>
            <a:lvl1pPr marL="285750" indent="-285750" algn="ctr" defTabSz="914400" rtl="0" eaLnBrk="1" latinLnBrk="0" hangingPunct="1">
              <a:lnSpc>
                <a:spcPct val="90000"/>
              </a:lnSpc>
              <a:spcBef>
                <a:spcPts val="1000"/>
              </a:spcBef>
              <a:buFont typeface="Wingdings" panose="05000000000000000000" pitchFamily="2" charset="2"/>
              <a:buChar char="n"/>
              <a:defRPr sz="1400" b="1" kern="1200">
                <a:solidFill>
                  <a:srgbClr val="000000">
                    <a:lumMod val="75000"/>
                    <a:lumOff val="25000"/>
                  </a:srgbClr>
                </a:solidFill>
                <a:latin typeface="Century Gothic" panose="020B0502020202020204"/>
                <a:ea typeface="微软雅黑" panose="020B0503020204020204" charset="-122"/>
                <a:cs typeface="微软雅黑" panose="020B050302020402020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Century Gothic" panose="020B0502020202020204"/>
                <a:ea typeface="微软雅黑" panose="020B0503020204020204" charset="-122"/>
                <a:cs typeface="微软雅黑" panose="020B050302020402020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Century Gothic" panose="020B0502020202020204"/>
                <a:ea typeface="微软雅黑" panose="020B0503020204020204" charset="-122"/>
                <a:cs typeface="微软雅黑" panose="020B050302020402020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entury Gothic" panose="020B0502020202020204"/>
                <a:ea typeface="微软雅黑" panose="020B0503020204020204" charset="-122"/>
                <a:cs typeface="微软雅黑" panose="020B0503020204020204" charset="-122"/>
              </a:defRPr>
            </a:lvl9pPr>
          </a:lstStyle>
          <a:p>
            <a:pPr>
              <a:lnSpc>
                <a:spcPct val="130000"/>
              </a:lnSpc>
            </a:pPr>
            <a:r>
              <a:rPr lang="zh-CN" altLang="en-US" sz="2400" dirty="0" smtClean="0">
                <a:solidFill>
                  <a:srgbClr val="BC0000"/>
                </a:solidFill>
                <a:latin typeface="微软雅黑" panose="020B0503020204020204" charset="-122"/>
                <a:ea typeface="微软雅黑" panose="020B0503020204020204" charset="-122"/>
              </a:rPr>
              <a:t>浙江省常山一中</a:t>
            </a:r>
            <a:endParaRPr lang="zh-CN" altLang="en-US" sz="2400" dirty="0">
              <a:solidFill>
                <a:srgbClr val="BC0000"/>
              </a:solidFill>
              <a:latin typeface="微软雅黑" panose="020B0503020204020204" charset="-122"/>
              <a:ea typeface="微软雅黑" panose="020B0503020204020204" charset="-122"/>
            </a:endParaRPr>
          </a:p>
          <a:p>
            <a:pPr>
              <a:lnSpc>
                <a:spcPct val="130000"/>
              </a:lnSpc>
            </a:pPr>
            <a:r>
              <a:rPr lang="zh-CN" altLang="en-US" sz="2400" dirty="0">
                <a:solidFill>
                  <a:srgbClr val="BC0000"/>
                </a:solidFill>
                <a:latin typeface="微软雅黑" panose="020B0503020204020204" charset="-122"/>
                <a:ea typeface="微软雅黑" panose="020B0503020204020204" charset="-122"/>
              </a:rPr>
              <a:t>吴俊峰</a:t>
            </a:r>
            <a:endParaRPr lang="zh-CN" altLang="en-US" sz="2400" dirty="0">
              <a:solidFill>
                <a:srgbClr val="BC0000"/>
              </a:solidFill>
              <a:latin typeface="微软雅黑" panose="020B0503020204020204" charset="-122"/>
              <a:ea typeface="微软雅黑" panose="020B0503020204020204" charset="-122"/>
            </a:endParaRPr>
          </a:p>
        </p:txBody>
      </p:sp>
      <p:pic>
        <p:nvPicPr>
          <p:cNvPr id="5" name="图片 4"/>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1333198" y="4426510"/>
            <a:ext cx="1826937" cy="1685925"/>
          </a:xfrm>
          <a:prstGeom prst="rect">
            <a:avLst/>
          </a:prstGeom>
        </p:spPr>
      </p:pic>
      <p:sp>
        <p:nvSpPr>
          <p:cNvPr id="7" name="文本框 6"/>
          <p:cNvSpPr txBox="1"/>
          <p:nvPr/>
        </p:nvSpPr>
        <p:spPr>
          <a:xfrm>
            <a:off x="314960" y="93980"/>
            <a:ext cx="2567940" cy="368300"/>
          </a:xfrm>
          <a:prstGeom prst="rect">
            <a:avLst/>
          </a:prstGeom>
          <a:noFill/>
        </p:spPr>
        <p:txBody>
          <a:bodyPr wrap="square" rtlCol="0">
            <a:spAutoFit/>
          </a:bodyPr>
          <a:p>
            <a:r>
              <a:rPr lang="en-US" altLang="zh-CN" b="1">
                <a:solidFill>
                  <a:srgbClr val="C00000"/>
                </a:solidFill>
              </a:rPr>
              <a:t>2025</a:t>
            </a:r>
            <a:r>
              <a:rPr lang="zh-CN" altLang="en-US" b="1">
                <a:solidFill>
                  <a:srgbClr val="C00000"/>
                </a:solidFill>
              </a:rPr>
              <a:t>年</a:t>
            </a:r>
            <a:r>
              <a:rPr lang="en-US" altLang="zh-CN" b="1">
                <a:solidFill>
                  <a:srgbClr val="C00000"/>
                </a:solidFill>
              </a:rPr>
              <a:t>6</a:t>
            </a:r>
            <a:r>
              <a:rPr lang="zh-CN" altLang="en-US" b="1">
                <a:solidFill>
                  <a:srgbClr val="C00000"/>
                </a:solidFill>
              </a:rPr>
              <a:t>月高考备考</a:t>
            </a:r>
            <a:endParaRPr lang="zh-CN" altLang="en-US" b="1">
              <a:solidFill>
                <a:srgbClr val="C0000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3" presetClass="entr" presetSubtype="1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012190" y="220345"/>
            <a:ext cx="8336915" cy="460375"/>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2024年6月全国新课标I卷应用文真题</a:t>
            </a:r>
            <a:r>
              <a:rPr kumimoji="0" lang="zh-CN" altLang="en-US" sz="2400" b="1" kern="1200" cap="none" spc="0" normalizeH="0" baseline="-25000" noProof="1" dirty="0">
                <a:solidFill>
                  <a:srgbClr val="0070C0"/>
                </a:solidFill>
                <a:latin typeface="微软雅黑" panose="020B0503020204020204" charset="-122"/>
                <a:ea typeface="微软雅黑" panose="020B0503020204020204" charset="-122"/>
                <a:cs typeface="+mn-cs"/>
                <a:sym typeface="+mn-ea"/>
              </a:rPr>
              <a:t> （样卷14分）</a:t>
            </a:r>
            <a:r>
              <a:rPr kumimoji="0" lang="en-US" altLang="zh-CN" sz="2800" b="1" kern="1200" cap="none" spc="0" normalizeH="0" baseline="-25000" noProof="1">
                <a:solidFill>
                  <a:schemeClr val="tx1">
                    <a:lumMod val="75000"/>
                    <a:lumOff val="25000"/>
                  </a:schemeClr>
                </a:solidFill>
                <a:latin typeface="Calibri" panose="020F0502020204030204" charset="0"/>
                <a:ea typeface="+mn-ea"/>
                <a:cs typeface="+mn-cs"/>
                <a:sym typeface="+mn-ea"/>
              </a:rPr>
              <a:t>  </a:t>
            </a:r>
            <a:endParaRPr kumimoji="0" lang="zh-CN" altLang="en-US" sz="2800" b="1" kern="1200" cap="none" spc="0" normalizeH="0" baseline="-25000" noProof="1">
              <a:solidFill>
                <a:srgbClr val="7030A0"/>
              </a:solidFill>
              <a:latin typeface="Calibri" panose="020F0502020204030204" charset="0"/>
              <a:ea typeface="+mn-ea"/>
              <a:cs typeface="+mn-cs"/>
              <a:sym typeface="+mn-ea"/>
            </a:endParaRPr>
          </a:p>
        </p:txBody>
      </p:sp>
      <p:graphicFrame>
        <p:nvGraphicFramePr>
          <p:cNvPr id="5" name="表格 4"/>
          <p:cNvGraphicFramePr/>
          <p:nvPr>
            <p:custDataLst>
              <p:tags r:id="rId2"/>
            </p:custDataLst>
          </p:nvPr>
        </p:nvGraphicFramePr>
        <p:xfrm>
          <a:off x="207645" y="833120"/>
          <a:ext cx="11871960" cy="5938520"/>
        </p:xfrm>
        <a:graphic>
          <a:graphicData uri="http://schemas.openxmlformats.org/drawingml/2006/table">
            <a:tbl>
              <a:tblPr firstRow="1" bandRow="1">
                <a:effectLst/>
                <a:tableStyleId>{5940675A-B579-460E-94D1-54222C63F5DA}</a:tableStyleId>
              </a:tblPr>
              <a:tblGrid>
                <a:gridCol w="2132965"/>
                <a:gridCol w="2785110"/>
                <a:gridCol w="2267585"/>
                <a:gridCol w="2268220"/>
                <a:gridCol w="2418080"/>
              </a:tblGrid>
              <a:tr h="563245">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chemeClr val="tx1"/>
                          </a:solidFill>
                        </a:rPr>
                        <a:t>语言准确丰富</a:t>
                      </a:r>
                      <a:endParaRPr lang="zh-CN" altLang="en-US">
                        <a:solidFill>
                          <a:schemeClr val="tx1"/>
                        </a:solidFill>
                      </a:endParaRPr>
                    </a:p>
                    <a:p>
                      <a:pPr algn="ctr">
                        <a:buNone/>
                      </a:pPr>
                      <a:r>
                        <a:rPr lang="zh-CN" altLang="en-US" sz="1200" b="1">
                          <a:solidFill>
                            <a:schemeClr val="tx1"/>
                          </a:solidFill>
                          <a:latin typeface="Arial" panose="020B0604020202020204" pitchFamily="34" charset="0"/>
                          <a:ea typeface="黑体" panose="02010609060101010101" charset="-122"/>
                          <a:sym typeface="黑体" panose="02010609060101010101" charset="-122"/>
                        </a:rPr>
                        <a:t>Complete</a:t>
                      </a:r>
                      <a:r>
                        <a:rPr lang="en-US" altLang="zh-CN" sz="1200" b="1">
                          <a:solidFill>
                            <a:schemeClr val="tx1"/>
                          </a:solidFill>
                          <a:latin typeface="Arial" panose="020B0604020202020204" pitchFamily="34" charset="0"/>
                          <a:ea typeface="黑体" panose="02010609060101010101" charset="-122"/>
                          <a:sym typeface="+mn-ea"/>
                        </a:rPr>
                        <a:t> points</a:t>
                      </a:r>
                      <a:endParaRPr lang="en-US" altLang="zh-CN" sz="1200" b="1">
                        <a:solidFill>
                          <a:schemeClr val="tx1"/>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B08500"/>
                          </a:solidFill>
                          <a:latin typeface="Arial" panose="020B0604020202020204" pitchFamily="34" charset="0"/>
                          <a:ea typeface="黑体" panose="02010609060101010101" charset="-122"/>
                        </a:rPr>
                        <a:t>语篇合理建构</a:t>
                      </a:r>
                      <a:endParaRPr lang="zh-CN" altLang="en-US">
                        <a:solidFill>
                          <a:srgbClr val="B08500"/>
                        </a:solidFill>
                      </a:endParaRPr>
                    </a:p>
                    <a:p>
                      <a:pPr algn="ctr">
                        <a:buNone/>
                      </a:pPr>
                      <a:r>
                        <a:rPr lang="en-US" altLang="zh-CN" sz="1200" b="1">
                          <a:solidFill>
                            <a:srgbClr val="B08500"/>
                          </a:solidFill>
                          <a:latin typeface="Arial" panose="020B0604020202020204" pitchFamily="34" charset="0"/>
                          <a:ea typeface="黑体" panose="02010609060101010101" charset="-122"/>
                          <a:sym typeface="+mn-ea"/>
                        </a:rPr>
                        <a:t>L</a:t>
                      </a:r>
                      <a:r>
                        <a:rPr lang="zh-CN" altLang="en-US" sz="1200" b="1">
                          <a:solidFill>
                            <a:srgbClr val="B08500"/>
                          </a:solidFill>
                          <a:latin typeface="Arial" panose="020B0604020202020204" pitchFamily="34" charset="0"/>
                          <a:ea typeface="黑体" panose="02010609060101010101" charset="-122"/>
                          <a:sym typeface="黑体" panose="02010609060101010101" charset="-122"/>
                        </a:rPr>
                        <a:t>ogic</a:t>
                      </a:r>
                      <a:r>
                        <a:rPr lang="en-US" altLang="zh-CN" sz="1200" b="1">
                          <a:solidFill>
                            <a:srgbClr val="B08500"/>
                          </a:solidFill>
                          <a:latin typeface="Arial" panose="020B0604020202020204" pitchFamily="34" charset="0"/>
                          <a:ea typeface="黑体" panose="02010609060101010101" charset="-122"/>
                          <a:sym typeface="+mn-ea"/>
                        </a:rPr>
                        <a:t>  bridges</a:t>
                      </a:r>
                      <a:endParaRPr lang="en-US" altLang="zh-CN" sz="1200" b="1">
                        <a:solidFill>
                          <a:srgbClr val="B085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rgbClr val="00B050"/>
                          </a:solidFill>
                          <a:latin typeface="Arial" panose="020B0604020202020204" pitchFamily="34" charset="0"/>
                          <a:ea typeface="黑体" panose="02010609060101010101" charset="-122"/>
                          <a:sym typeface="+mn-ea"/>
                        </a:rPr>
                        <a:t>交际</a:t>
                      </a:r>
                      <a:r>
                        <a:rPr lang="zh-CN" altLang="en-US" b="1">
                          <a:solidFill>
                            <a:srgbClr val="00B050"/>
                          </a:solidFill>
                          <a:latin typeface="Arial" panose="020B0604020202020204" pitchFamily="34" charset="0"/>
                          <a:ea typeface="黑体" panose="02010609060101010101" charset="-122"/>
                        </a:rPr>
                        <a:t>真实得体</a:t>
                      </a:r>
                      <a:endParaRPr lang="zh-CN" altLang="en-US">
                        <a:solidFill>
                          <a:srgbClr val="00B050"/>
                        </a:solidFill>
                      </a:endParaRPr>
                    </a:p>
                    <a:p>
                      <a:pPr algn="ctr">
                        <a:buNone/>
                      </a:pPr>
                      <a:r>
                        <a:rPr lang="zh-CN" altLang="en-US" sz="1200" b="1">
                          <a:solidFill>
                            <a:srgbClr val="00B05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B050"/>
                          </a:solidFill>
                          <a:latin typeface="Arial" panose="020B0604020202020204" pitchFamily="34" charset="0"/>
                          <a:ea typeface="黑体" panose="02010609060101010101" charset="-122"/>
                          <a:sym typeface="+mn-ea"/>
                        </a:rPr>
                        <a:t> emotions</a:t>
                      </a:r>
                      <a:endParaRPr lang="en-US" altLang="zh-CN" sz="1200" b="1">
                        <a:solidFill>
                          <a:srgbClr val="00B05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375275">
                <a:tc>
                  <a:txBody>
                    <a:bodyPr/>
                    <a:p>
                      <a:pPr>
                        <a:buNone/>
                      </a:pPr>
                      <a:r>
                        <a:rPr lang="zh-CN" altLang="en-US" sz="2000" b="1">
                          <a:latin typeface="Arial" panose="020B0604020202020204" pitchFamily="34" charset="0"/>
                          <a:ea typeface="黑体" panose="02010609060101010101" charset="-122"/>
                        </a:rPr>
                        <a:t>假定你是李华，你们班上周五在公园上了一节美术课，请给英国好友Chris写一封邮件分享你的经历，内容包括：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 你的作品内容    2. 你的感想</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indent="0" algn="l" fontAlgn="auto">
                        <a:lnSpc>
                          <a:spcPts val="3220"/>
                        </a:lnSpc>
                        <a:buNone/>
                      </a:pPr>
                      <a:r>
                        <a:rPr sz="2400" b="1">
                          <a:solidFill>
                            <a:srgbClr val="0070C0"/>
                          </a:solidFill>
                          <a:latin typeface="Times New Roman" panose="02020603050405020304" charset="0"/>
                          <a:ea typeface="+mn-ea"/>
                          <a:cs typeface="Times New Roman" panose="02020603050405020304" charset="0"/>
                          <a:sym typeface="+mn-ea"/>
                        </a:rPr>
                        <a:t>Dear Chris，</a:t>
                      </a:r>
                      <a:endParaRPr sz="2400" b="1">
                        <a:solidFill>
                          <a:srgbClr val="0070C0"/>
                        </a:solidFill>
                        <a:latin typeface="Times New Roman" panose="02020603050405020304" charset="0"/>
                        <a:ea typeface="+mn-ea"/>
                        <a:cs typeface="Times New Roman" panose="02020603050405020304" charset="0"/>
                        <a:sym typeface="+mn-ea"/>
                      </a:endParaRPr>
                    </a:p>
                    <a:p>
                      <a:pPr indent="0" algn="l" fontAlgn="auto">
                        <a:lnSpc>
                          <a:spcPts val="3220"/>
                        </a:lnSpc>
                        <a:buNone/>
                      </a:pPr>
                      <a:r>
                        <a:rPr sz="2400" b="1">
                          <a:solidFill>
                            <a:srgbClr val="0070C0"/>
                          </a:solidFill>
                          <a:latin typeface="Times New Roman" panose="02020603050405020304" charset="0"/>
                          <a:ea typeface="+mn-ea"/>
                          <a:cs typeface="Times New Roman" panose="02020603050405020304" charset="0"/>
                          <a:sym typeface="+mn-ea"/>
                        </a:rPr>
                        <a:t>      I'm writing to share with you an art class in a park last Friday.</a:t>
                      </a:r>
                      <a:r>
                        <a:rPr lang="en-US" sz="2400" b="1">
                          <a:latin typeface="Times New Roman" panose="02020603050405020304" charset="0"/>
                          <a:ea typeface="+mn-ea"/>
                          <a:cs typeface="Times New Roman" panose="02020603050405020304" charset="0"/>
                          <a:sym typeface="+mn-ea"/>
                        </a:rPr>
                        <a:t> </a:t>
                      </a:r>
                      <a:r>
                        <a:rPr sz="2400" b="1">
                          <a:solidFill>
                            <a:schemeClr val="bg1"/>
                          </a:solidFill>
                          <a:latin typeface="Times New Roman" panose="02020603050405020304" charset="0"/>
                          <a:ea typeface="+mn-ea"/>
                          <a:cs typeface="Times New Roman" panose="02020603050405020304" charset="0"/>
                          <a:sym typeface="+mn-ea"/>
                        </a:rPr>
                        <a:t>N</a:t>
                      </a:r>
                      <a:r>
                        <a:rPr sz="2400" b="1">
                          <a:solidFill>
                            <a:srgbClr val="000000">
                              <a:alpha val="0"/>
                            </a:srgbClr>
                          </a:solidFill>
                          <a:latin typeface="Times New Roman" panose="02020603050405020304" charset="0"/>
                          <a:ea typeface="+mn-ea"/>
                          <a:cs typeface="Times New Roman" panose="02020603050405020304" charset="0"/>
                          <a:sym typeface="+mn-ea"/>
                        </a:rPr>
                        <a:t>ever had I ever comNot only  did this unique experience improve my artistic skills ,but I also deepened my connection with nature, making me appreciate its beauty even more. Have you been working on any artwork lately? Please let me know.</a:t>
                      </a:r>
                      <a:endParaRPr sz="2400" b="1">
                        <a:solidFill>
                          <a:srgbClr val="000000">
                            <a:alpha val="0"/>
                          </a:srgbClr>
                        </a:solidFill>
                        <a:latin typeface="Times New Roman" panose="02020603050405020304" charset="0"/>
                        <a:ea typeface="+mn-ea"/>
                        <a:cs typeface="Times New Roman" panose="02020603050405020304" charset="0"/>
                        <a:sym typeface="+mn-ea"/>
                      </a:endParaRPr>
                    </a:p>
                    <a:p>
                      <a:pPr indent="0" algn="l" fontAlgn="auto">
                        <a:lnSpc>
                          <a:spcPts val="3220"/>
                        </a:lnSpc>
                        <a:buNone/>
                      </a:pPr>
                      <a:r>
                        <a:rPr sz="2400" b="1">
                          <a:solidFill>
                            <a:srgbClr val="000000">
                              <a:alpha val="0"/>
                            </a:srgbClr>
                          </a:solidFill>
                          <a:latin typeface="Times New Roman" panose="02020603050405020304" charset="0"/>
                          <a:ea typeface="+mn-ea"/>
                          <a:cs typeface="Times New Roman" panose="02020603050405020304" charset="0"/>
                          <a:sym typeface="+mn-ea"/>
                        </a:rPr>
                        <a:t>e across so many forms of artistic expression! </a:t>
                      </a:r>
                      <a:endParaRPr sz="2400" b="1">
                        <a:solidFill>
                          <a:srgbClr val="000000">
                            <a:alpha val="0"/>
                          </a:srgbClr>
                        </a:solidFill>
                        <a:latin typeface="Times New Roman" panose="02020603050405020304" charset="0"/>
                        <a:ea typeface="+mn-ea"/>
                        <a:cs typeface="Times New Roman" panose="0202060305040502030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3" name="文本框 2"/>
          <p:cNvSpPr txBox="1"/>
          <p:nvPr/>
        </p:nvSpPr>
        <p:spPr>
          <a:xfrm>
            <a:off x="2405380" y="1744980"/>
            <a:ext cx="9674225" cy="5131435"/>
          </a:xfrm>
          <a:prstGeom prst="rect">
            <a:avLst/>
          </a:prstGeom>
          <a:noFill/>
        </p:spPr>
        <p:txBody>
          <a:bodyPr wrap="square" rtlCol="0" anchor="t">
            <a:spAutoFit/>
          </a:bodyPr>
          <a:p>
            <a:pPr indent="0" algn="l" fontAlgn="auto">
              <a:lnSpc>
                <a:spcPts val="2620"/>
              </a:lnSpc>
            </a:pPr>
            <a:r>
              <a:rPr sz="2400" b="1">
                <a:noFill/>
                <a:latin typeface="Times New Roman" panose="02020603050405020304" charset="0"/>
                <a:cs typeface="Times New Roman" panose="02020603050405020304" charset="0"/>
                <a:sym typeface="+mn-ea"/>
              </a:rPr>
              <a:t> I'm writing to share with you an art class in a park last Friday.</a:t>
            </a:r>
            <a:r>
              <a:rPr lang="en-US" sz="2400" b="1">
                <a:noFill/>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 </a:t>
            </a:r>
            <a:r>
              <a:rPr sz="2000" b="1" u="sng">
                <a:solidFill>
                  <a:srgbClr val="00B050"/>
                </a:solidFill>
                <a:latin typeface="Times New Roman" panose="02020603050405020304" charset="0"/>
                <a:cs typeface="Times New Roman" panose="02020603050405020304" charset="0"/>
                <a:sym typeface="+mn-ea"/>
              </a:rPr>
              <a:t>Guess what?</a:t>
            </a:r>
            <a:r>
              <a:rPr sz="2000" b="1">
                <a:solidFill>
                  <a:srgbClr val="00B050"/>
                </a:solidFill>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I drew</a:t>
            </a:r>
            <a:r>
              <a:rPr sz="2000" b="1">
                <a:solidFill>
                  <a:srgbClr val="C00000"/>
                </a:solidFill>
                <a:latin typeface="Times New Roman" panose="02020603050405020304" charset="0"/>
                <a:cs typeface="Times New Roman" panose="02020603050405020304" charset="0"/>
                <a:sym typeface="+mn-ea"/>
              </a:rPr>
              <a:t> an oil painting</a:t>
            </a:r>
            <a:r>
              <a:rPr sz="2000" b="1">
                <a:latin typeface="Times New Roman" panose="02020603050405020304" charset="0"/>
                <a:cs typeface="Times New Roman" panose="02020603050405020304" charset="0"/>
                <a:sym typeface="+mn-ea"/>
              </a:rPr>
              <a:t>! I think I’ve done myself proud.</a:t>
            </a:r>
            <a:endParaRPr sz="2000" b="1">
              <a:latin typeface="Times New Roman" panose="02020603050405020304" charset="0"/>
              <a:cs typeface="Times New Roman" panose="02020603050405020304" charset="0"/>
              <a:sym typeface="+mn-ea"/>
            </a:endParaRPr>
          </a:p>
          <a:p>
            <a:pPr indent="0" algn="l" fontAlgn="auto">
              <a:lnSpc>
                <a:spcPts val="2620"/>
              </a:lnSpc>
            </a:pPr>
            <a:r>
              <a:rPr lang="en-US" sz="2000" b="1">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I </a:t>
            </a:r>
            <a:r>
              <a:rPr sz="2000" b="1">
                <a:solidFill>
                  <a:srgbClr val="C00000"/>
                </a:solidFill>
                <a:latin typeface="Times New Roman" panose="02020603050405020304" charset="0"/>
                <a:cs typeface="Times New Roman" panose="02020603050405020304" charset="0"/>
                <a:sym typeface="+mn-ea"/>
              </a:rPr>
              <a:t>painted</a:t>
            </a:r>
            <a:r>
              <a:rPr sz="2000" b="1">
                <a:latin typeface="Times New Roman" panose="02020603050405020304" charset="0"/>
                <a:cs typeface="Times New Roman" panose="02020603050405020304" charset="0"/>
                <a:sym typeface="+mn-ea"/>
              </a:rPr>
              <a:t> it on the bank of a babbling stream. On the </a:t>
            </a:r>
            <a:r>
              <a:rPr sz="2000" b="1">
                <a:solidFill>
                  <a:srgbClr val="C00000"/>
                </a:solidFill>
                <a:latin typeface="Times New Roman" panose="02020603050405020304" charset="0"/>
                <a:cs typeface="Times New Roman" panose="02020603050405020304" charset="0"/>
                <a:sym typeface="+mn-ea"/>
              </a:rPr>
              <a:t>canvas</a:t>
            </a:r>
            <a:r>
              <a:rPr sz="2000" b="1">
                <a:latin typeface="Times New Roman" panose="02020603050405020304" charset="0"/>
                <a:cs typeface="Times New Roman" panose="02020603050405020304" charset="0"/>
                <a:sym typeface="+mn-ea"/>
              </a:rPr>
              <a:t>, the sky is rendered in bright bule with fluffy clouds floating above, and the skyline of the distant mountain is sketched out in silhouette with grey shades. Below flows the river, with tall willows dipping their branches into the surface and nifty birds skimming over the lotus, causing the ripples which disturbs the peaceful reflection of the sky. I suppose it has to be </a:t>
            </a:r>
            <a:r>
              <a:rPr sz="2000" b="1">
                <a:solidFill>
                  <a:srgbClr val="C00000"/>
                </a:solidFill>
                <a:latin typeface="Times New Roman" panose="02020603050405020304" charset="0"/>
                <a:cs typeface="Times New Roman" panose="02020603050405020304" charset="0"/>
                <a:sym typeface="+mn-ea"/>
              </a:rPr>
              <a:t>the best work</a:t>
            </a:r>
            <a:r>
              <a:rPr sz="2000" b="1">
                <a:latin typeface="Times New Roman" panose="02020603050405020304" charset="0"/>
                <a:cs typeface="Times New Roman" panose="02020603050405020304" charset="0"/>
                <a:sym typeface="+mn-ea"/>
              </a:rPr>
              <a:t> I’ve ever made. </a:t>
            </a:r>
            <a:r>
              <a:rPr sz="2000" b="1">
                <a:solidFill>
                  <a:srgbClr val="C00000"/>
                </a:solidFill>
                <a:latin typeface="Times New Roman" panose="02020603050405020304" charset="0"/>
                <a:cs typeface="Times New Roman" panose="02020603050405020304" charset="0"/>
                <a:sym typeface="+mn-ea"/>
              </a:rPr>
              <a:t>The photo of my painting</a:t>
            </a:r>
            <a:r>
              <a:rPr sz="2000" b="1" u="sng">
                <a:solidFill>
                  <a:srgbClr val="C00000"/>
                </a:solidFill>
                <a:latin typeface="Times New Roman" panose="02020603050405020304" charset="0"/>
                <a:cs typeface="Times New Roman" panose="02020603050405020304" charset="0"/>
                <a:sym typeface="+mn-ea"/>
              </a:rPr>
              <a:t> </a:t>
            </a:r>
            <a:r>
              <a:rPr sz="2000" b="1" u="sng">
                <a:solidFill>
                  <a:srgbClr val="00B050"/>
                </a:solidFill>
                <a:latin typeface="Times New Roman" panose="02020603050405020304" charset="0"/>
                <a:cs typeface="Times New Roman" panose="02020603050405020304" charset="0"/>
                <a:sym typeface="+mn-ea"/>
              </a:rPr>
              <a:t>is attached below</a:t>
            </a:r>
            <a:r>
              <a:rPr sz="2000" b="1" u="sng">
                <a:latin typeface="Times New Roman" panose="02020603050405020304" charset="0"/>
                <a:cs typeface="Times New Roman" panose="02020603050405020304" charset="0"/>
                <a:sym typeface="+mn-ea"/>
              </a:rPr>
              <a:t>, </a:t>
            </a:r>
            <a:r>
              <a:rPr sz="2000" b="1" u="sng">
                <a:solidFill>
                  <a:srgbClr val="00B050"/>
                </a:solidFill>
                <a:latin typeface="Times New Roman" panose="02020603050405020304" charset="0"/>
                <a:cs typeface="Times New Roman" panose="02020603050405020304" charset="0"/>
                <a:sym typeface="+mn-ea"/>
              </a:rPr>
              <a:t>just see for yourself!</a:t>
            </a:r>
            <a:endParaRPr sz="2000" b="1" u="sng">
              <a:solidFill>
                <a:srgbClr val="00B050"/>
              </a:solidFill>
              <a:latin typeface="Times New Roman" panose="02020603050405020304" charset="0"/>
              <a:cs typeface="Times New Roman" panose="02020603050405020304" charset="0"/>
              <a:sym typeface="+mn-ea"/>
            </a:endParaRPr>
          </a:p>
          <a:p>
            <a:pPr indent="0" algn="l" fontAlgn="auto">
              <a:lnSpc>
                <a:spcPts val="2620"/>
              </a:lnSpc>
            </a:pPr>
            <a:r>
              <a:rPr lang="en-US" sz="2000" b="1">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Besides the satisfaction of creating </a:t>
            </a:r>
            <a:r>
              <a:rPr sz="2000" b="1">
                <a:solidFill>
                  <a:srgbClr val="C00000"/>
                </a:solidFill>
                <a:latin typeface="Times New Roman" panose="02020603050405020304" charset="0"/>
                <a:cs typeface="Times New Roman" panose="02020603050405020304" charset="0"/>
                <a:sym typeface="+mn-ea"/>
              </a:rPr>
              <a:t>my own pieces</a:t>
            </a:r>
            <a:r>
              <a:rPr sz="2000" b="1">
                <a:latin typeface="Times New Roman" panose="02020603050405020304" charset="0"/>
                <a:cs typeface="Times New Roman" panose="02020603050405020304" charset="0"/>
                <a:sym typeface="+mn-ea"/>
              </a:rPr>
              <a:t>, </a:t>
            </a:r>
            <a:r>
              <a:rPr sz="2000" b="1">
                <a:solidFill>
                  <a:srgbClr val="B08500"/>
                </a:solidFill>
                <a:latin typeface="Times New Roman" panose="02020603050405020304" charset="0"/>
                <a:cs typeface="Times New Roman" panose="02020603050405020304" charset="0"/>
                <a:sym typeface="+mn-ea"/>
              </a:rPr>
              <a:t>I learned a lot</a:t>
            </a:r>
            <a:r>
              <a:rPr sz="2000" b="1">
                <a:latin typeface="Times New Roman" panose="02020603050405020304" charset="0"/>
                <a:cs typeface="Times New Roman" panose="02020603050405020304" charset="0"/>
                <a:sym typeface="+mn-ea"/>
              </a:rPr>
              <a:t> from </a:t>
            </a:r>
            <a:r>
              <a:rPr sz="2000" b="1">
                <a:solidFill>
                  <a:srgbClr val="C00000"/>
                </a:solidFill>
                <a:latin typeface="Times New Roman" panose="02020603050405020304" charset="0"/>
                <a:cs typeface="Times New Roman" panose="02020603050405020304" charset="0"/>
                <a:sym typeface="+mn-ea"/>
              </a:rPr>
              <a:t>the art class in nature</a:t>
            </a:r>
            <a:r>
              <a:rPr sz="2000" b="1">
                <a:latin typeface="Times New Roman" panose="02020603050405020304" charset="0"/>
                <a:cs typeface="Times New Roman" panose="02020603050405020304" charset="0"/>
                <a:sym typeface="+mn-ea"/>
              </a:rPr>
              <a:t>. I’ve never thought before that </a:t>
            </a:r>
            <a:r>
              <a:rPr sz="2000" b="1">
                <a:solidFill>
                  <a:srgbClr val="B08500"/>
                </a:solidFill>
                <a:latin typeface="Times New Roman" panose="02020603050405020304" charset="0"/>
                <a:cs typeface="Times New Roman" panose="02020603050405020304" charset="0"/>
                <a:sym typeface="+mn-ea"/>
              </a:rPr>
              <a:t>art has it root it Mother Nature</a:t>
            </a:r>
            <a:r>
              <a:rPr sz="2000" b="1">
                <a:solidFill>
                  <a:schemeClr val="accent4">
                    <a:lumMod val="50000"/>
                  </a:schemeClr>
                </a:solidFill>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and that we </a:t>
            </a:r>
            <a:r>
              <a:rPr sz="2000" b="1">
                <a:solidFill>
                  <a:srgbClr val="B08500"/>
                </a:solidFill>
                <a:latin typeface="Times New Roman" panose="02020603050405020304" charset="0"/>
                <a:cs typeface="Times New Roman" panose="02020603050405020304" charset="0"/>
                <a:sym typeface="+mn-ea"/>
              </a:rPr>
              <a:t>create art pieces to remember and applaud for “her”</a:t>
            </a:r>
            <a:r>
              <a:rPr sz="2000" b="1">
                <a:latin typeface="Times New Roman" panose="02020603050405020304" charset="0"/>
                <a:cs typeface="Times New Roman" panose="02020603050405020304" charset="0"/>
                <a:sym typeface="+mn-ea"/>
              </a:rPr>
              <a:t>. As humans, </a:t>
            </a:r>
            <a:r>
              <a:rPr sz="2000" b="1">
                <a:solidFill>
                  <a:srgbClr val="B08500"/>
                </a:solidFill>
                <a:latin typeface="Times New Roman" panose="02020603050405020304" charset="0"/>
                <a:cs typeface="Times New Roman" panose="02020603050405020304" charset="0"/>
                <a:sym typeface="+mn-ea"/>
              </a:rPr>
              <a:t>we should never be alienated from our “root” where we come from: Nature</a:t>
            </a:r>
            <a:r>
              <a:rPr sz="2000" b="1">
                <a:latin typeface="Times New Roman" panose="02020603050405020304" charset="0"/>
                <a:cs typeface="Times New Roman" panose="02020603050405020304" charset="0"/>
                <a:sym typeface="+mn-ea"/>
              </a:rPr>
              <a:t>.</a:t>
            </a:r>
            <a:endParaRPr sz="2000" b="1">
              <a:latin typeface="Times New Roman" panose="02020603050405020304" charset="0"/>
              <a:cs typeface="Times New Roman" panose="02020603050405020304" charset="0"/>
              <a:sym typeface="+mn-ea"/>
            </a:endParaRPr>
          </a:p>
          <a:p>
            <a:pPr indent="0" algn="l" fontAlgn="auto">
              <a:lnSpc>
                <a:spcPts val="2620"/>
              </a:lnSpc>
            </a:pPr>
            <a:r>
              <a:rPr lang="en-US" sz="2000" b="1">
                <a:latin typeface="Times New Roman" panose="02020603050405020304" charset="0"/>
                <a:cs typeface="Times New Roman" panose="02020603050405020304" charset="0"/>
                <a:sym typeface="+mn-ea"/>
              </a:rPr>
              <a:t>      </a:t>
            </a:r>
            <a:r>
              <a:rPr sz="2000" b="1" u="sng">
                <a:solidFill>
                  <a:srgbClr val="00B050"/>
                </a:solidFill>
                <a:latin typeface="Times New Roman" panose="02020603050405020304" charset="0"/>
                <a:cs typeface="Times New Roman" panose="02020603050405020304" charset="0"/>
                <a:sym typeface="+mn-ea"/>
              </a:rPr>
              <a:t>So how do you think of it?</a:t>
            </a:r>
            <a:r>
              <a:rPr sz="2000" b="1" u="sng">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Tell me as soon as possible.</a:t>
            </a:r>
            <a:endParaRPr sz="2000" b="1">
              <a:latin typeface="Times New Roman" panose="02020603050405020304" charset="0"/>
              <a:cs typeface="Times New Roman" panose="02020603050405020304" charset="0"/>
              <a:sym typeface="+mn-ea"/>
            </a:endParaRPr>
          </a:p>
          <a:p>
            <a:pPr indent="0" algn="l" fontAlgn="auto">
              <a:lnSpc>
                <a:spcPts val="2620"/>
              </a:lnSpc>
            </a:pPr>
            <a:r>
              <a:rPr lang="en-US" sz="2000" b="1">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Best wishes! (180)</a:t>
            </a:r>
            <a:endParaRPr sz="2000" b="1">
              <a:latin typeface="Times New Roman" panose="02020603050405020304" charset="0"/>
              <a:cs typeface="Times New Roman" panose="02020603050405020304" charset="0"/>
              <a:sym typeface="+mn-ea"/>
            </a:endParaRPr>
          </a:p>
        </p:txBody>
      </p:sp>
      <p:pic>
        <p:nvPicPr>
          <p:cNvPr id="13" name="图片 12" descr="640"/>
          <p:cNvPicPr>
            <a:picLocks noChangeAspect="1"/>
          </p:cNvPicPr>
          <p:nvPr/>
        </p:nvPicPr>
        <p:blipFill>
          <a:blip r:embed="rId3"/>
          <a:stretch>
            <a:fillRect/>
          </a:stretch>
        </p:blipFill>
        <p:spPr>
          <a:xfrm>
            <a:off x="349885" y="4211320"/>
            <a:ext cx="1892935" cy="2566670"/>
          </a:xfrm>
          <a:prstGeom prst="rect">
            <a:avLst/>
          </a:prstGeom>
        </p:spPr>
      </p:pic>
      <p:cxnSp>
        <p:nvCxnSpPr>
          <p:cNvPr id="4" name="直接连接符 3"/>
          <p:cNvCxnSpPr/>
          <p:nvPr/>
        </p:nvCxnSpPr>
        <p:spPr>
          <a:xfrm>
            <a:off x="512860" y="688340"/>
            <a:ext cx="10972825" cy="0"/>
          </a:xfrm>
          <a:prstGeom prst="line">
            <a:avLst/>
          </a:prstGeom>
          <a:noFill/>
          <a:ln w="9525" cap="flat" cmpd="sng" algn="ctr">
            <a:gradFill>
              <a:gsLst>
                <a:gs pos="0">
                  <a:srgbClr val="400040"/>
                </a:gs>
                <a:gs pos="32000">
                  <a:srgbClr val="8F0040"/>
                </a:gs>
                <a:gs pos="63000">
                  <a:srgbClr val="F27300"/>
                </a:gs>
                <a:gs pos="100000">
                  <a:srgbClr val="FFBF00"/>
                </a:gs>
              </a:gsLst>
              <a:lin ang="10800000" scaled="0"/>
            </a:gradFill>
            <a:prstDash val="solid"/>
          </a:ln>
          <a:effectLst/>
        </p:spPr>
      </p:cxnSp>
      <p:pic>
        <p:nvPicPr>
          <p:cNvPr id="7" name="图片 6"/>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280795" y="187325"/>
            <a:ext cx="9086215" cy="521970"/>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2025年1月浙江首考新课标I卷应用文真题  </a:t>
            </a:r>
            <a:r>
              <a:rPr kumimoji="0" lang="zh-CN" altLang="en-US" sz="2400" b="1" kern="1200" cap="none" spc="0" normalizeH="0" baseline="-25000" noProof="1" dirty="0">
                <a:solidFill>
                  <a:srgbClr val="0070C0"/>
                </a:solidFill>
                <a:latin typeface="微软雅黑" panose="020B0503020204020204" charset="-122"/>
                <a:ea typeface="微软雅黑" panose="020B0503020204020204" charset="-122"/>
                <a:cs typeface="+mn-cs"/>
                <a:sym typeface="+mn-ea"/>
              </a:rPr>
              <a:t>（样卷13分）</a:t>
            </a:r>
            <a:r>
              <a:rPr kumimoji="0" lang="en-US" altLang="zh-CN" sz="2800" b="1" kern="1200" cap="none" spc="0" normalizeH="0" baseline="0" noProof="1">
                <a:solidFill>
                  <a:schemeClr val="tx1">
                    <a:lumMod val="75000"/>
                    <a:lumOff val="25000"/>
                  </a:schemeClr>
                </a:solidFill>
                <a:latin typeface="Calibri" panose="020F0502020204030204" charset="0"/>
                <a:ea typeface="+mn-ea"/>
                <a:cs typeface="+mn-cs"/>
                <a:sym typeface="+mn-ea"/>
              </a:rPr>
              <a:t>  </a:t>
            </a:r>
            <a:endParaRPr kumimoji="0" lang="zh-CN" altLang="en-US" sz="2800" b="1" kern="1200" cap="none" spc="0" normalizeH="0" baseline="0" noProof="1">
              <a:solidFill>
                <a:srgbClr val="7030A0"/>
              </a:solidFill>
              <a:latin typeface="Calibri" panose="020F0502020204030204" charset="0"/>
              <a:ea typeface="+mn-ea"/>
              <a:cs typeface="+mn-cs"/>
              <a:sym typeface="+mn-ea"/>
            </a:endParaRPr>
          </a:p>
        </p:txBody>
      </p:sp>
      <p:graphicFrame>
        <p:nvGraphicFramePr>
          <p:cNvPr id="5" name="表格 4"/>
          <p:cNvGraphicFramePr/>
          <p:nvPr>
            <p:custDataLst>
              <p:tags r:id="rId2"/>
            </p:custDataLst>
          </p:nvPr>
        </p:nvGraphicFramePr>
        <p:xfrm>
          <a:off x="222885" y="800735"/>
          <a:ext cx="11871960" cy="5956300"/>
        </p:xfrm>
        <a:graphic>
          <a:graphicData uri="http://schemas.openxmlformats.org/drawingml/2006/table">
            <a:tbl>
              <a:tblPr firstRow="1" bandRow="1">
                <a:effectLst/>
                <a:tableStyleId>{5940675A-B579-460E-94D1-54222C63F5DA}</a:tableStyleId>
              </a:tblPr>
              <a:tblGrid>
                <a:gridCol w="2132965"/>
                <a:gridCol w="2785110"/>
                <a:gridCol w="2267585"/>
                <a:gridCol w="2268220"/>
                <a:gridCol w="2418080"/>
              </a:tblGrid>
              <a:tr h="52705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chemeClr val="tx1"/>
                          </a:solidFill>
                        </a:rPr>
                        <a:t>语言准确丰富</a:t>
                      </a:r>
                      <a:endParaRPr lang="zh-CN" altLang="en-US">
                        <a:solidFill>
                          <a:schemeClr val="tx1"/>
                        </a:solidFill>
                      </a:endParaRPr>
                    </a:p>
                    <a:p>
                      <a:pPr algn="ctr">
                        <a:buNone/>
                      </a:pPr>
                      <a:r>
                        <a:rPr lang="zh-CN" altLang="en-US" sz="1200" b="1">
                          <a:solidFill>
                            <a:schemeClr val="tx1"/>
                          </a:solidFill>
                          <a:latin typeface="Arial" panose="020B0604020202020204" pitchFamily="34" charset="0"/>
                          <a:ea typeface="黑体" panose="02010609060101010101" charset="-122"/>
                          <a:sym typeface="黑体" panose="02010609060101010101" charset="-122"/>
                        </a:rPr>
                        <a:t>Complete</a:t>
                      </a:r>
                      <a:r>
                        <a:rPr lang="en-US" altLang="zh-CN" sz="1200" b="1">
                          <a:solidFill>
                            <a:schemeClr val="tx1"/>
                          </a:solidFill>
                          <a:latin typeface="Arial" panose="020B0604020202020204" pitchFamily="34" charset="0"/>
                          <a:ea typeface="黑体" panose="02010609060101010101" charset="-122"/>
                          <a:sym typeface="+mn-ea"/>
                        </a:rPr>
                        <a:t> points</a:t>
                      </a:r>
                      <a:endParaRPr lang="en-US" altLang="zh-CN" sz="1200" b="1">
                        <a:solidFill>
                          <a:schemeClr val="tx1"/>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B08500"/>
                          </a:solidFill>
                          <a:latin typeface="Arial" panose="020B0604020202020204" pitchFamily="34" charset="0"/>
                          <a:ea typeface="黑体" panose="02010609060101010101" charset="-122"/>
                        </a:rPr>
                        <a:t>语篇合理建构</a:t>
                      </a:r>
                      <a:endParaRPr lang="zh-CN" altLang="en-US">
                        <a:solidFill>
                          <a:srgbClr val="B08500"/>
                        </a:solidFill>
                      </a:endParaRPr>
                    </a:p>
                    <a:p>
                      <a:pPr algn="ctr">
                        <a:buNone/>
                      </a:pPr>
                      <a:r>
                        <a:rPr lang="en-US" altLang="zh-CN" sz="1200" b="1">
                          <a:solidFill>
                            <a:srgbClr val="B08500"/>
                          </a:solidFill>
                          <a:latin typeface="Arial" panose="020B0604020202020204" pitchFamily="34" charset="0"/>
                          <a:ea typeface="黑体" panose="02010609060101010101" charset="-122"/>
                          <a:sym typeface="+mn-ea"/>
                        </a:rPr>
                        <a:t>L</a:t>
                      </a:r>
                      <a:r>
                        <a:rPr lang="zh-CN" altLang="en-US" sz="1200" b="1">
                          <a:solidFill>
                            <a:srgbClr val="B08500"/>
                          </a:solidFill>
                          <a:latin typeface="Arial" panose="020B0604020202020204" pitchFamily="34" charset="0"/>
                          <a:ea typeface="黑体" panose="02010609060101010101" charset="-122"/>
                          <a:sym typeface="黑体" panose="02010609060101010101" charset="-122"/>
                        </a:rPr>
                        <a:t>ogic</a:t>
                      </a:r>
                      <a:r>
                        <a:rPr lang="en-US" altLang="zh-CN" sz="1200" b="1">
                          <a:solidFill>
                            <a:srgbClr val="B08500"/>
                          </a:solidFill>
                          <a:latin typeface="Arial" panose="020B0604020202020204" pitchFamily="34" charset="0"/>
                          <a:ea typeface="黑体" panose="02010609060101010101" charset="-122"/>
                          <a:sym typeface="+mn-ea"/>
                        </a:rPr>
                        <a:t>  bridges</a:t>
                      </a:r>
                      <a:endParaRPr lang="en-US" altLang="zh-CN" sz="1200" b="1">
                        <a:solidFill>
                          <a:srgbClr val="B085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rgbClr val="00B050"/>
                          </a:solidFill>
                          <a:latin typeface="Arial" panose="020B0604020202020204" pitchFamily="34" charset="0"/>
                          <a:ea typeface="黑体" panose="02010609060101010101" charset="-122"/>
                          <a:sym typeface="+mn-ea"/>
                        </a:rPr>
                        <a:t>交际</a:t>
                      </a:r>
                      <a:r>
                        <a:rPr lang="zh-CN" altLang="en-US" b="1">
                          <a:solidFill>
                            <a:srgbClr val="00B050"/>
                          </a:solidFill>
                          <a:latin typeface="Arial" panose="020B0604020202020204" pitchFamily="34" charset="0"/>
                          <a:ea typeface="黑体" panose="02010609060101010101" charset="-122"/>
                        </a:rPr>
                        <a:t>真实得体</a:t>
                      </a:r>
                      <a:endParaRPr lang="zh-CN" altLang="en-US">
                        <a:solidFill>
                          <a:srgbClr val="00B050"/>
                        </a:solidFill>
                      </a:endParaRPr>
                    </a:p>
                    <a:p>
                      <a:pPr algn="ctr">
                        <a:buNone/>
                      </a:pPr>
                      <a:r>
                        <a:rPr lang="zh-CN" altLang="en-US" sz="1200" b="1">
                          <a:solidFill>
                            <a:srgbClr val="00B05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B050"/>
                          </a:solidFill>
                          <a:latin typeface="Arial" panose="020B0604020202020204" pitchFamily="34" charset="0"/>
                          <a:ea typeface="黑体" panose="02010609060101010101" charset="-122"/>
                          <a:sym typeface="+mn-ea"/>
                        </a:rPr>
                        <a:t> emotions</a:t>
                      </a:r>
                      <a:endParaRPr lang="en-US" altLang="zh-CN" sz="1200" b="1">
                        <a:solidFill>
                          <a:srgbClr val="00B05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38115">
                <a:tc>
                  <a:txBody>
                    <a:bodyPr/>
                    <a:p>
                      <a:pPr>
                        <a:buNone/>
                      </a:pPr>
                      <a:r>
                        <a:rPr lang="zh-CN" altLang="en-US" sz="2000" b="1">
                          <a:latin typeface="Arial" panose="020B0604020202020204" pitchFamily="34" charset="0"/>
                          <a:ea typeface="黑体" panose="02010609060101010101" charset="-122"/>
                        </a:rPr>
                        <a:t>你将参加</a:t>
                      </a:r>
                      <a:r>
                        <a:rPr lang="zh-CN" altLang="en-US" sz="2000" b="1">
                          <a:solidFill>
                            <a:srgbClr val="0070C0"/>
                          </a:solidFill>
                          <a:latin typeface="Arial" panose="020B0604020202020204" pitchFamily="34" charset="0"/>
                          <a:ea typeface="黑体" panose="02010609060101010101" charset="-122"/>
                        </a:rPr>
                        <a:t>英语课上的“一分钟演讲”活动</a:t>
                      </a:r>
                      <a:r>
                        <a:rPr lang="zh-CN" altLang="en-US" sz="2000" b="1">
                          <a:latin typeface="Arial" panose="020B0604020202020204" pitchFamily="34" charset="0"/>
                          <a:ea typeface="黑体" panose="02010609060101010101" charset="-122"/>
                        </a:rPr>
                        <a:t>。请你</a:t>
                      </a:r>
                      <a:r>
                        <a:rPr lang="zh-CN" altLang="en-US" sz="2000" b="1">
                          <a:solidFill>
                            <a:srgbClr val="7030A0"/>
                          </a:solidFill>
                          <a:latin typeface="Arial" panose="020B0604020202020204" pitchFamily="34" charset="0"/>
                          <a:ea typeface="黑体" panose="02010609060101010101" charset="-122"/>
                        </a:rPr>
                        <a:t>针对部分同学在校园内用手机拍摄短视频的现象</a:t>
                      </a:r>
                      <a:r>
                        <a:rPr lang="zh-CN" altLang="en-US" sz="2000" b="1">
                          <a:solidFill>
                            <a:srgbClr val="0070C0"/>
                          </a:solidFill>
                          <a:latin typeface="Arial" panose="020B0604020202020204" pitchFamily="34" charset="0"/>
                          <a:ea typeface="黑体" panose="02010609060101010101" charset="-122"/>
                        </a:rPr>
                        <a:t>写一篇演讲稿</a:t>
                      </a:r>
                      <a:r>
                        <a:rPr lang="zh-CN" altLang="en-US" sz="2000" b="1">
                          <a:latin typeface="Arial" panose="020B0604020202020204" pitchFamily="34" charset="0"/>
                          <a:ea typeface="黑体" panose="02010609060101010101" charset="-122"/>
                        </a:rPr>
                        <a:t>，内容包括：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a:t>
                      </a:r>
                      <a:r>
                        <a:rPr lang="zh-CN" altLang="en-US" sz="2000" b="1">
                          <a:solidFill>
                            <a:srgbClr val="C00000"/>
                          </a:solidFill>
                          <a:latin typeface="Arial" panose="020B0604020202020204" pitchFamily="34" charset="0"/>
                          <a:ea typeface="黑体" panose="02010609060101010101" charset="-122"/>
                        </a:rPr>
                        <a:t>陈述看法</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a:t>
                      </a:r>
                      <a:r>
                        <a:rPr lang="zh-CN" altLang="en-US" sz="2000" b="1">
                          <a:solidFill>
                            <a:schemeClr val="accent3">
                              <a:lumMod val="50000"/>
                            </a:schemeClr>
                          </a:solidFill>
                          <a:latin typeface="Arial" panose="020B0604020202020204" pitchFamily="34" charset="0"/>
                          <a:ea typeface="黑体" panose="02010609060101010101" charset="-122"/>
                        </a:rPr>
                        <a:t>提出建议</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indent="0" algn="ctr" fontAlgn="auto">
                        <a:lnSpc>
                          <a:spcPts val="3220"/>
                        </a:lnSpc>
                        <a:buNone/>
                      </a:pPr>
                      <a:r>
                        <a:rPr lang="en-US" sz="2400" b="1">
                          <a:solidFill>
                            <a:srgbClr val="0070C0"/>
                          </a:solidFill>
                          <a:latin typeface="Times New Roman" panose="02020603050405020304" charset="0"/>
                          <a:ea typeface="+mn-ea"/>
                          <a:cs typeface="Times New Roman" panose="02020603050405020304" charset="0"/>
                          <a:sym typeface="+mn-ea"/>
                        </a:rPr>
                        <a:t>                      </a:t>
                      </a:r>
                      <a:r>
                        <a:rPr sz="2400" b="1">
                          <a:solidFill>
                            <a:schemeClr val="tx1"/>
                          </a:solidFill>
                          <a:latin typeface="Times New Roman" panose="02020603050405020304" charset="0"/>
                          <a:ea typeface="+mn-ea"/>
                          <a:cs typeface="Times New Roman" panose="02020603050405020304" charset="0"/>
                          <a:sym typeface="+mn-ea"/>
                        </a:rPr>
                        <a:t>My </a:t>
                      </a:r>
                      <a:r>
                        <a:rPr sz="2400" b="1">
                          <a:solidFill>
                            <a:srgbClr val="C00000"/>
                          </a:solidFill>
                          <a:latin typeface="Times New Roman" panose="02020603050405020304" charset="0"/>
                          <a:ea typeface="+mn-ea"/>
                          <a:cs typeface="Times New Roman" panose="02020603050405020304" charset="0"/>
                          <a:sym typeface="+mn-ea"/>
                        </a:rPr>
                        <a:t>views</a:t>
                      </a:r>
                      <a:r>
                        <a:rPr sz="2400" b="1">
                          <a:solidFill>
                            <a:schemeClr val="tx1"/>
                          </a:solidFill>
                          <a:latin typeface="Times New Roman" panose="02020603050405020304" charset="0"/>
                          <a:ea typeface="+mn-ea"/>
                          <a:cs typeface="Times New Roman" panose="02020603050405020304" charset="0"/>
                          <a:sym typeface="+mn-ea"/>
                        </a:rPr>
                        <a:t> on Filming Short Videos on Campus</a:t>
                      </a:r>
                      <a:r>
                        <a:rPr sz="2400" b="1">
                          <a:solidFill>
                            <a:schemeClr val="tx1">
                              <a:alpha val="0"/>
                            </a:schemeClr>
                          </a:solidFill>
                          <a:latin typeface="Times New Roman" panose="02020603050405020304" charset="0"/>
                          <a:ea typeface="+mn-ea"/>
                          <a:cs typeface="Times New Roman" panose="02020603050405020304" charset="0"/>
                          <a:sym typeface="+mn-ea"/>
                        </a:rPr>
                        <a:t>eve</a:t>
                      </a:r>
                      <a:r>
                        <a:rPr sz="2400" b="1">
                          <a:solidFill>
                            <a:srgbClr val="000000">
                              <a:alpha val="0"/>
                            </a:srgbClr>
                          </a:solidFill>
                          <a:latin typeface="Times New Roman" panose="02020603050405020304" charset="0"/>
                          <a:ea typeface="+mn-ea"/>
                          <a:cs typeface="Times New Roman" panose="02020603050405020304" charset="0"/>
                          <a:sym typeface="+mn-ea"/>
                        </a:rPr>
                        <a:t>r had I ever comNot only  did this unique experience improve my artistic skills ,but I also deepened my connection with nature, making me appreciate its beauty even more. Have you been working on any artwork lately? Please let me know.</a:t>
                      </a:r>
                      <a:endParaRPr sz="2400" b="1">
                        <a:solidFill>
                          <a:srgbClr val="000000">
                            <a:alpha val="0"/>
                          </a:srgbClr>
                        </a:solidFill>
                        <a:latin typeface="Times New Roman" panose="02020603050405020304" charset="0"/>
                        <a:ea typeface="+mn-ea"/>
                        <a:cs typeface="Times New Roman" panose="02020603050405020304" charset="0"/>
                        <a:sym typeface="+mn-ea"/>
                      </a:endParaRPr>
                    </a:p>
                    <a:p>
                      <a:pPr indent="0" algn="l" fontAlgn="auto">
                        <a:lnSpc>
                          <a:spcPts val="3220"/>
                        </a:lnSpc>
                        <a:buNone/>
                      </a:pPr>
                      <a:r>
                        <a:rPr sz="2400" b="1">
                          <a:solidFill>
                            <a:srgbClr val="000000">
                              <a:alpha val="0"/>
                            </a:srgbClr>
                          </a:solidFill>
                          <a:latin typeface="Times New Roman" panose="02020603050405020304" charset="0"/>
                          <a:ea typeface="+mn-ea"/>
                          <a:cs typeface="Times New Roman" panose="02020603050405020304" charset="0"/>
                          <a:sym typeface="+mn-ea"/>
                        </a:rPr>
                        <a:t>e across so many forms of artistic expression! </a:t>
                      </a:r>
                      <a:endParaRPr sz="2400" b="1">
                        <a:solidFill>
                          <a:srgbClr val="000000">
                            <a:alpha val="0"/>
                          </a:srgbClr>
                        </a:solidFill>
                        <a:latin typeface="Times New Roman" panose="02020603050405020304" charset="0"/>
                        <a:ea typeface="+mn-ea"/>
                        <a:cs typeface="Times New Roman" panose="0202060305040502030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2" name="文本框 1"/>
          <p:cNvSpPr txBox="1"/>
          <p:nvPr/>
        </p:nvSpPr>
        <p:spPr>
          <a:xfrm>
            <a:off x="2466975" y="1811655"/>
            <a:ext cx="9627870" cy="4892675"/>
          </a:xfrm>
          <a:prstGeom prst="rect">
            <a:avLst/>
          </a:prstGeom>
          <a:noFill/>
        </p:spPr>
        <p:txBody>
          <a:bodyPr wrap="square" rtlCol="0" anchor="t">
            <a:spAutoFit/>
          </a:bodyPr>
          <a:p>
            <a:pPr algn="just"/>
            <a:r>
              <a:rPr lang="en-US" altLang="zh-CN" sz="20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solidFill>
                  <a:srgbClr val="0070C0"/>
                </a:solidFill>
                <a:latin typeface="Times New Roman" panose="02020603050405020304" charset="0"/>
                <a:cs typeface="Times New Roman" panose="02020603050405020304" charset="0"/>
              </a:rPr>
              <a:t>Hello, everyone!</a:t>
            </a:r>
            <a:r>
              <a:rPr lang="zh-CN" altLang="en-US" sz="2400">
                <a:latin typeface="Times New Roman" panose="02020603050405020304" charset="0"/>
                <a:cs typeface="Times New Roman" panose="02020603050405020304" charset="0"/>
              </a:rPr>
              <a:t> Recent days have witnessed </a:t>
            </a:r>
            <a:r>
              <a:rPr lang="zh-CN" altLang="en-US" sz="2400">
                <a:solidFill>
                  <a:srgbClr val="7030A0"/>
                </a:solidFill>
                <a:latin typeface="Times New Roman" panose="02020603050405020304" charset="0"/>
                <a:cs typeface="Times New Roman" panose="02020603050405020304" charset="0"/>
              </a:rPr>
              <a:t>some of students harnessing their mobile phones to film short videos on campus</a:t>
            </a:r>
            <a:r>
              <a:rPr lang="zh-CN" altLang="en-US" sz="2400">
                <a:latin typeface="Times New Roman" panose="02020603050405020304" charset="0"/>
                <a:cs typeface="Times New Roman" panose="02020603050405020304" charset="0"/>
              </a:rPr>
              <a:t>. </a:t>
            </a:r>
            <a:r>
              <a:rPr lang="zh-CN" altLang="en-US" sz="2400" u="sng">
                <a:solidFill>
                  <a:srgbClr val="C00000"/>
                </a:solidFill>
                <a:latin typeface="Times New Roman" panose="02020603050405020304" charset="0"/>
                <a:cs typeface="Times New Roman" panose="02020603050405020304" charset="0"/>
              </a:rPr>
              <a:t>From my perspective</a:t>
            </a:r>
            <a:r>
              <a:rPr lang="zh-CN" altLang="en-US" sz="2400">
                <a:solidFill>
                  <a:srgbClr val="C00000"/>
                </a:solidFill>
                <a:latin typeface="Times New Roman" panose="02020603050405020304" charset="0"/>
                <a:cs typeface="Times New Roman" panose="02020603050405020304" charset="0"/>
              </a:rPr>
              <a:t>，the prevalent act itself does no harm, yet regulations are demanded</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algn="just"/>
            <a:r>
              <a:rPr lang="zh-CN" altLang="en-US" sz="2400">
                <a:latin typeface="Times New Roman" panose="02020603050405020304" charset="0"/>
                <a:cs typeface="Times New Roman" panose="02020603050405020304" charset="0"/>
              </a:rPr>
              <a:t>      </a:t>
            </a:r>
            <a:r>
              <a:rPr lang="zh-CN" altLang="en-US" sz="2400" u="sng">
                <a:solidFill>
                  <a:srgbClr val="C00000"/>
                </a:solidFill>
                <a:latin typeface="Times New Roman" panose="02020603050405020304" charset="0"/>
                <a:cs typeface="Times New Roman" panose="02020603050405020304" charset="0"/>
              </a:rPr>
              <a:t>Admittedly</a:t>
            </a:r>
            <a:r>
              <a:rPr lang="zh-CN" altLang="en-US" sz="2400">
                <a:solidFill>
                  <a:srgbClr val="C00000"/>
                </a:solidFill>
                <a:latin typeface="Times New Roman" panose="02020603050405020304" charset="0"/>
                <a:cs typeface="Times New Roman" panose="02020603050405020304" charset="0"/>
              </a:rPr>
              <a:t>, short videos are capable for capturing meaningful moments and transforming them into lifelong memories. </a:t>
            </a:r>
            <a:r>
              <a:rPr lang="zh-CN" altLang="en-US" sz="2400" u="sng">
                <a:solidFill>
                  <a:srgbClr val="C00000"/>
                </a:solidFill>
                <a:latin typeface="Times New Roman" panose="02020603050405020304" charset="0"/>
                <a:cs typeface="Times New Roman" panose="02020603050405020304" charset="0"/>
              </a:rPr>
              <a:t>Nevertheless</a:t>
            </a:r>
            <a:r>
              <a:rPr lang="zh-CN" altLang="en-US" sz="2400">
                <a:solidFill>
                  <a:srgbClr val="C00000"/>
                </a:solidFill>
                <a:latin typeface="Times New Roman" panose="02020603050405020304" charset="0"/>
                <a:cs typeface="Times New Roman" panose="02020603050405020304" charset="0"/>
              </a:rPr>
              <a:t>, addiction to streaming platforms might cage students’ attention，thus hindering their academic excellence.</a:t>
            </a:r>
            <a:r>
              <a:rPr lang="zh-CN" altLang="en-US" sz="2400">
                <a:latin typeface="Times New Roman" panose="02020603050405020304" charset="0"/>
                <a:cs typeface="Times New Roman" panose="02020603050405020304" charset="0"/>
              </a:rPr>
              <a:t> </a:t>
            </a:r>
            <a:r>
              <a:rPr lang="zh-CN" altLang="en-US" sz="2400" u="sng">
                <a:solidFill>
                  <a:schemeClr val="accent3">
                    <a:lumMod val="50000"/>
                  </a:schemeClr>
                </a:solidFill>
                <a:latin typeface="Times New Roman" panose="02020603050405020304" charset="0"/>
                <a:cs typeface="Times New Roman" panose="02020603050405020304" charset="0"/>
              </a:rPr>
              <a:t>To maximize the pros while minimizing the cons</a:t>
            </a:r>
            <a:r>
              <a:rPr lang="zh-CN" altLang="en-US" sz="2400">
                <a:solidFill>
                  <a:schemeClr val="accent3">
                    <a:lumMod val="50000"/>
                  </a:schemeClr>
                </a:solidFill>
                <a:latin typeface="Times New Roman" panose="02020603050405020304" charset="0"/>
                <a:cs typeface="Times New Roman" panose="02020603050405020304" charset="0"/>
              </a:rPr>
              <a:t>, it’s feasible for the school to set certain periods for the utilization of phones, so as to guarantee learning proficiency and efficiency. As for we students, it’s strongly suggested that we ensure the contents of  our short videos are of high quality.</a:t>
            </a:r>
            <a:endParaRPr lang="zh-CN" altLang="en-US" sz="2400">
              <a:solidFill>
                <a:schemeClr val="accent3">
                  <a:lumMod val="50000"/>
                </a:schemeClr>
              </a:solidFill>
              <a:latin typeface="Times New Roman" panose="02020603050405020304" charset="0"/>
              <a:cs typeface="Times New Roman" panose="02020603050405020304" charset="0"/>
            </a:endParaRPr>
          </a:p>
          <a:p>
            <a:pPr algn="just"/>
            <a:r>
              <a:rPr lang="zh-CN" altLang="en-US" sz="2400">
                <a:latin typeface="Times New Roman" panose="02020603050405020304" charset="0"/>
                <a:cs typeface="Times New Roman" panose="02020603050405020304" charset="0"/>
              </a:rPr>
              <a:t>      </a:t>
            </a:r>
            <a:r>
              <a:rPr lang="zh-CN" altLang="en-US" sz="2400" u="sng">
                <a:solidFill>
                  <a:srgbClr val="C00000"/>
                </a:solidFill>
                <a:latin typeface="Times New Roman" panose="02020603050405020304" charset="0"/>
                <a:cs typeface="Times New Roman" panose="02020603050405020304" charset="0"/>
              </a:rPr>
              <a:t>Hopefully</a:t>
            </a:r>
            <a:r>
              <a:rPr lang="zh-CN" altLang="en-US" sz="2400">
                <a:solidFill>
                  <a:srgbClr val="C00000"/>
                </a:solidFill>
                <a:latin typeface="Times New Roman" panose="02020603050405020304" charset="0"/>
                <a:cs typeface="Times New Roman" panose="02020603050405020304" charset="0"/>
              </a:rPr>
              <a:t>, we’ll be the master of devices, rather than the slaves of them.</a:t>
            </a:r>
            <a:r>
              <a:rPr lang="zh-CN" altLang="en-US" sz="2400">
                <a:latin typeface="Times New Roman" panose="02020603050405020304" charset="0"/>
                <a:cs typeface="Times New Roman" panose="02020603050405020304" charset="0"/>
              </a:rPr>
              <a:t> </a:t>
            </a:r>
            <a:r>
              <a:rPr lang="zh-CN" altLang="en-US" sz="2400">
                <a:solidFill>
                  <a:srgbClr val="0070C0"/>
                </a:solidFill>
                <a:latin typeface="Times New Roman" panose="02020603050405020304" charset="0"/>
                <a:cs typeface="Times New Roman" panose="02020603050405020304" charset="0"/>
              </a:rPr>
              <a:t>Thanks for your listening!</a:t>
            </a:r>
            <a:endParaRPr lang="zh-CN" altLang="en-US" sz="2400">
              <a:solidFill>
                <a:srgbClr val="0070C0"/>
              </a:solidFill>
              <a:latin typeface="Times New Roman" panose="02020603050405020304" charset="0"/>
              <a:cs typeface="Times New Roman" panose="02020603050405020304" charset="0"/>
            </a:endParaRPr>
          </a:p>
        </p:txBody>
      </p:sp>
      <p:pic>
        <p:nvPicPr>
          <p:cNvPr id="11" name="图片 10"/>
          <p:cNvPicPr/>
          <p:nvPr/>
        </p:nvPicPr>
        <p:blipFill>
          <a:blip r:embed="rId3"/>
          <a:stretch>
            <a:fillRect/>
          </a:stretch>
        </p:blipFill>
        <p:spPr>
          <a:xfrm>
            <a:off x="9549765" y="33020"/>
            <a:ext cx="1571625" cy="1102995"/>
          </a:xfrm>
          <a:prstGeom prst="rect">
            <a:avLst/>
          </a:prstGeom>
        </p:spPr>
      </p:pic>
      <p:pic>
        <p:nvPicPr>
          <p:cNvPr id="4" name="图片 3"/>
          <p:cNvPicPr>
            <a:picLocks noChangeAspect="1"/>
          </p:cNvPicPr>
          <p:nvPr/>
        </p:nvPicPr>
        <p:blipFill>
          <a:blip r:embed="rId4"/>
          <a:srcRect l="12013" t="22622" r="9725"/>
          <a:stretch>
            <a:fillRect/>
          </a:stretch>
        </p:blipFill>
        <p:spPr>
          <a:xfrm>
            <a:off x="222885" y="4679950"/>
            <a:ext cx="2087880" cy="1762760"/>
          </a:xfrm>
          <a:prstGeom prst="rect">
            <a:avLst/>
          </a:prstGeom>
        </p:spPr>
      </p:pic>
      <p:cxnSp>
        <p:nvCxnSpPr>
          <p:cNvPr id="7" name="直接连接符 6"/>
          <p:cNvCxnSpPr/>
          <p:nvPr/>
        </p:nvCxnSpPr>
        <p:spPr>
          <a:xfrm>
            <a:off x="512860" y="688340"/>
            <a:ext cx="10972825" cy="0"/>
          </a:xfrm>
          <a:prstGeom prst="line">
            <a:avLst/>
          </a:prstGeom>
          <a:noFill/>
          <a:ln w="9525" cap="flat" cmpd="sng" algn="ctr">
            <a:gradFill>
              <a:gsLst>
                <a:gs pos="0">
                  <a:srgbClr val="400040"/>
                </a:gs>
                <a:gs pos="32000">
                  <a:srgbClr val="8F0040"/>
                </a:gs>
                <a:gs pos="63000">
                  <a:srgbClr val="F27300"/>
                </a:gs>
                <a:gs pos="100000">
                  <a:srgbClr val="FFBF00"/>
                </a:gs>
              </a:gsLst>
              <a:lin ang="10800000" scaled="0"/>
            </a:gradFill>
            <a:prstDash val="solid"/>
          </a:ln>
          <a:effectLst/>
        </p:spPr>
      </p:cxnSp>
      <p:pic>
        <p:nvPicPr>
          <p:cNvPr id="8" name="图片 7"/>
          <p:cNvPicPr>
            <a:picLocks noChangeAspect="1"/>
          </p:cNvPicPr>
          <p:nvPr/>
        </p:nvPicPr>
        <p:blipFill rotWithShape="1">
          <a:blip r:embed="rId5">
            <a:extLst>
              <a:ext uri="{BEBA8EAE-BF5A-486C-A8C5-ECC9F3942E4B}">
                <a14:imgProps xmlns:a14="http://schemas.microsoft.com/office/drawing/2010/main">
                  <a14:imgLayer r:embed="rId6">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09371" y="1395942"/>
            <a:ext cx="8881042" cy="188069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8" name="Freeform 6"/>
          <p:cNvSpPr/>
          <p:nvPr/>
        </p:nvSpPr>
        <p:spPr bwMode="auto">
          <a:xfrm>
            <a:off x="1588" y="4074945"/>
            <a:ext cx="5692243" cy="1712466"/>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4" name="Freeform 7"/>
          <p:cNvSpPr/>
          <p:nvPr/>
        </p:nvSpPr>
        <p:spPr bwMode="auto">
          <a:xfrm>
            <a:off x="1588" y="2052997"/>
            <a:ext cx="10726103" cy="29805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C00000"/>
          </a:solidFill>
          <a:ln>
            <a:noFill/>
          </a:ln>
        </p:spPr>
        <p:txBody>
          <a:bodyPr lIns="91392" tIns="45696" rIns="91392" bIns="45696"/>
          <a:lstStyle/>
          <a:p>
            <a:endParaRPr lang="zh-CN" altLang="en-US" sz="2400">
              <a:solidFill>
                <a:srgbClr val="002060"/>
              </a:solidFill>
            </a:endParaRPr>
          </a:p>
        </p:txBody>
      </p:sp>
      <p:sp>
        <p:nvSpPr>
          <p:cNvPr id="55" name="Freeform 8"/>
          <p:cNvSpPr/>
          <p:nvPr/>
        </p:nvSpPr>
        <p:spPr bwMode="auto">
          <a:xfrm>
            <a:off x="11225842" y="1908571"/>
            <a:ext cx="556850" cy="899879"/>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8" name="TextBox 11"/>
          <p:cNvSpPr txBox="1">
            <a:spLocks noChangeArrowheads="1"/>
          </p:cNvSpPr>
          <p:nvPr/>
        </p:nvSpPr>
        <p:spPr bwMode="auto">
          <a:xfrm>
            <a:off x="2343150" y="2397125"/>
            <a:ext cx="769747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zh-CN" altLang="en-US" sz="4000" b="1" dirty="0">
                <a:solidFill>
                  <a:srgbClr val="FFFFFF"/>
                </a:solidFill>
                <a:latin typeface="微软雅黑" panose="020B0503020204020204" charset="-122"/>
                <a:ea typeface="微软雅黑" panose="020B0503020204020204" charset="-122"/>
              </a:rPr>
              <a:t>2025年高考预测：</a:t>
            </a:r>
            <a:endParaRPr lang="zh-CN" altLang="en-US" sz="4000" b="1" dirty="0">
              <a:solidFill>
                <a:srgbClr val="FFFFFF"/>
              </a:solidFill>
              <a:latin typeface="微软雅黑" panose="020B0503020204020204" charset="-122"/>
              <a:ea typeface="微软雅黑" panose="020B0503020204020204" charset="-122"/>
            </a:endParaRPr>
          </a:p>
          <a:p>
            <a:pPr algn="l" eaLnBrk="1" hangingPunct="1"/>
            <a:r>
              <a:rPr lang="zh-CN" altLang="en-US" sz="4000" b="1" dirty="0">
                <a:solidFill>
                  <a:srgbClr val="FFFFFF"/>
                </a:solidFill>
                <a:latin typeface="微软雅黑" panose="020B0503020204020204" charset="-122"/>
                <a:ea typeface="微软雅黑" panose="020B0503020204020204" charset="-122"/>
              </a:rPr>
              <a:t>        五育并举，综合考查</a:t>
            </a:r>
            <a:r>
              <a:rPr lang="en-US" altLang="zh-CN" sz="4000" b="1" dirty="0">
                <a:solidFill>
                  <a:srgbClr val="FFFFFF"/>
                </a:solidFill>
                <a:latin typeface="微软雅黑" panose="020B0503020204020204" charset="-122"/>
                <a:ea typeface="微软雅黑" panose="020B0503020204020204" charset="-122"/>
              </a:rPr>
              <a:t>      </a:t>
            </a:r>
            <a:endParaRPr lang="en-US" altLang="zh-CN" sz="4000" b="1" dirty="0">
              <a:solidFill>
                <a:srgbClr val="FFFFFF"/>
              </a:solidFill>
              <a:latin typeface="微软雅黑" panose="020B0503020204020204" charset="-122"/>
              <a:ea typeface="微软雅黑" panose="020B0503020204020204" charset="-122"/>
            </a:endParaRPr>
          </a:p>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000" b="1" dirty="0">
                <a:solidFill>
                  <a:srgbClr val="FFFF00"/>
                </a:solidFill>
                <a:latin typeface="微软雅黑" panose="020B0503020204020204" charset="-122"/>
                <a:ea typeface="微软雅黑" panose="020B0503020204020204" charset="-122"/>
              </a:rPr>
              <a:t>“</a:t>
            </a:r>
            <a:r>
              <a:rPr lang="zh-CN" altLang="en-US" sz="2000" b="1" dirty="0">
                <a:solidFill>
                  <a:srgbClr val="FFFF00"/>
                </a:solidFill>
                <a:latin typeface="微软雅黑" panose="020B0503020204020204" charset="-122"/>
                <a:ea typeface="微软雅黑" panose="020B0503020204020204" charset="-122"/>
                <a:sym typeface="+mn-ea"/>
              </a:rPr>
              <a:t>实践类学习+, </a:t>
            </a:r>
            <a:r>
              <a:rPr lang="zh-CN" altLang="en-US" sz="2000" b="1" dirty="0">
                <a:solidFill>
                  <a:srgbClr val="FFFF00"/>
                </a:solidFill>
                <a:latin typeface="微软雅黑" panose="020B0503020204020204" charset="-122"/>
                <a:ea typeface="微软雅黑" panose="020B0503020204020204" charset="-122"/>
              </a:rPr>
              <a:t>劳动教育+，高科技+”的综合话题</a:t>
            </a:r>
            <a:endParaRPr lang="zh-CN" altLang="en-US" sz="2000" b="1" dirty="0">
              <a:solidFill>
                <a:srgbClr val="FFFF00"/>
              </a:solidFill>
              <a:latin typeface="微软雅黑" panose="020B0503020204020204" charset="-122"/>
              <a:ea typeface="微软雅黑" panose="020B0503020204020204" charset="-122"/>
            </a:endParaRPr>
          </a:p>
        </p:txBody>
      </p:sp>
      <p:sp>
        <p:nvSpPr>
          <p:cNvPr id="59" name="TextBox 12"/>
          <p:cNvSpPr txBox="1">
            <a:spLocks noChangeArrowheads="1"/>
          </p:cNvSpPr>
          <p:nvPr/>
        </p:nvSpPr>
        <p:spPr bwMode="auto">
          <a:xfrm>
            <a:off x="1346911" y="2464051"/>
            <a:ext cx="1256665" cy="22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0" b="1">
                <a:solidFill>
                  <a:srgbClr val="FFFFFF"/>
                </a:solidFill>
                <a:latin typeface="微软雅黑" panose="020B0503020204020204" charset="-122"/>
                <a:ea typeface="微软雅黑" panose="020B0503020204020204" charset="-122"/>
              </a:rPr>
              <a:t>3</a:t>
            </a:r>
            <a:endParaRPr lang="en-US" altLang="zh-CN" sz="13730" b="1">
              <a:solidFill>
                <a:srgbClr val="FFFFFF"/>
              </a:solidFill>
              <a:latin typeface="微软雅黑" panose="020B0503020204020204" charset="-122"/>
              <a:ea typeface="微软雅黑" panose="020B0503020204020204" charset="-122"/>
            </a:endParaRPr>
          </a:p>
        </p:txBody>
      </p:sp>
      <p:sp>
        <p:nvSpPr>
          <p:cNvPr id="61" name="TextBox 2"/>
          <p:cNvSpPr txBox="1">
            <a:spLocks noChangeArrowheads="1"/>
          </p:cNvSpPr>
          <p:nvPr/>
        </p:nvSpPr>
        <p:spPr bwMode="auto">
          <a:xfrm>
            <a:off x="491806" y="38130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1" name="图片 100"/>
          <p:cNvPicPr/>
          <p:nvPr>
            <p:custDataLst>
              <p:tags r:id="rId1"/>
            </p:custDataLst>
          </p:nvPr>
        </p:nvPicPr>
        <p:blipFill>
          <a:blip r:embed="rId2"/>
          <a:stretch>
            <a:fillRect/>
          </a:stretch>
        </p:blipFill>
        <p:spPr>
          <a:xfrm>
            <a:off x="387350" y="93980"/>
            <a:ext cx="5412105" cy="2052955"/>
          </a:xfrm>
          <a:prstGeom prst="rect">
            <a:avLst/>
          </a:prstGeom>
          <a:noFill/>
          <a:ln w="9525">
            <a:noFill/>
          </a:ln>
        </p:spPr>
      </p:pic>
      <p:sp>
        <p:nvSpPr>
          <p:cNvPr id="2" name="Freeform 9"/>
          <p:cNvSpPr/>
          <p:nvPr/>
        </p:nvSpPr>
        <p:spPr bwMode="auto">
          <a:xfrm>
            <a:off x="10586720" y="5729605"/>
            <a:ext cx="1604010" cy="1127125"/>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3" name="Freeform 10"/>
          <p:cNvSpPr/>
          <p:nvPr/>
        </p:nvSpPr>
        <p:spPr bwMode="auto">
          <a:xfrm>
            <a:off x="10296525" y="5932170"/>
            <a:ext cx="1894205" cy="924560"/>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anim calcmode="lin" valueType="num">
                                      <p:cBhvr>
                                        <p:cTn id="27" dur="500" fill="hold"/>
                                        <p:tgtEl>
                                          <p:spTgt spid="61"/>
                                        </p:tgtEl>
                                        <p:attrNameLst>
                                          <p:attrName>ppt_x</p:attrName>
                                        </p:attrNameLst>
                                      </p:cBhvr>
                                      <p:tavLst>
                                        <p:tav tm="0">
                                          <p:val>
                                            <p:strVal val="#ppt_x"/>
                                          </p:val>
                                        </p:tav>
                                        <p:tav tm="100000">
                                          <p:val>
                                            <p:strVal val="#ppt_x"/>
                                          </p:val>
                                        </p:tav>
                                      </p:tavLst>
                                    </p:anim>
                                    <p:anim calcmode="lin" valueType="num">
                                      <p:cBhvr>
                                        <p:cTn id="28" dur="500" fill="hold"/>
                                        <p:tgtEl>
                                          <p:spTgt spid="61"/>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 calcmode="lin" valueType="num">
                                      <p:cBhvr>
                                        <p:cTn id="34" dur="500" fill="hold"/>
                                        <p:tgtEl>
                                          <p:spTgt spid="59"/>
                                        </p:tgtEl>
                                        <p:attrNameLst>
                                          <p:attrName>style.rotation</p:attrName>
                                        </p:attrNameLst>
                                      </p:cBhvr>
                                      <p:tavLst>
                                        <p:tav tm="0">
                                          <p:val>
                                            <p:fltVal val="90"/>
                                          </p:val>
                                        </p:tav>
                                        <p:tav tm="100000">
                                          <p:val>
                                            <p:fltVal val="0"/>
                                          </p:val>
                                        </p:tav>
                                      </p:tavLst>
                                    </p:anim>
                                    <p:animEffect transition="in" filter="fade">
                                      <p:cBhvr>
                                        <p:cTn id="35" dur="500"/>
                                        <p:tgtEl>
                                          <p:spTgt spid="59"/>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400"/>
                                        <p:tgtEl>
                                          <p:spTgt spid="2"/>
                                        </p:tgtEl>
                                      </p:cBhvr>
                                    </p:animEffect>
                                    <p:anim calcmode="lin" valueType="num">
                                      <p:cBhvr>
                                        <p:cTn id="44" dur="400" fill="hold"/>
                                        <p:tgtEl>
                                          <p:spTgt spid="2"/>
                                        </p:tgtEl>
                                        <p:attrNameLst>
                                          <p:attrName>ppt_x</p:attrName>
                                        </p:attrNameLst>
                                      </p:cBhvr>
                                      <p:tavLst>
                                        <p:tav tm="0">
                                          <p:val>
                                            <p:strVal val="#ppt_x"/>
                                          </p:val>
                                        </p:tav>
                                        <p:tav tm="100000">
                                          <p:val>
                                            <p:strVal val="#ppt_x"/>
                                          </p:val>
                                        </p:tav>
                                      </p:tavLst>
                                    </p:anim>
                                    <p:anim calcmode="lin" valueType="num">
                                      <p:cBhvr>
                                        <p:cTn id="45" dur="4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400"/>
                                        <p:tgtEl>
                                          <p:spTgt spid="3"/>
                                        </p:tgtEl>
                                      </p:cBhvr>
                                    </p:animEffect>
                                    <p:anim calcmode="lin" valueType="num">
                                      <p:cBhvr>
                                        <p:cTn id="49" dur="400" fill="hold"/>
                                        <p:tgtEl>
                                          <p:spTgt spid="3"/>
                                        </p:tgtEl>
                                        <p:attrNameLst>
                                          <p:attrName>ppt_x</p:attrName>
                                        </p:attrNameLst>
                                      </p:cBhvr>
                                      <p:tavLst>
                                        <p:tav tm="0">
                                          <p:val>
                                            <p:strVal val="#ppt_x"/>
                                          </p:val>
                                        </p:tav>
                                        <p:tav tm="100000">
                                          <p:val>
                                            <p:strVal val="#ppt_x"/>
                                          </p:val>
                                        </p:tav>
                                      </p:tavLst>
                                    </p:anim>
                                    <p:anim calcmode="lin" valueType="num">
                                      <p:cBhvr>
                                        <p:cTn id="50" dur="4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58" grpId="0" autoUpdateAnimBg="0"/>
      <p:bldP spid="59" grpId="0" autoUpdateAnimBg="0"/>
      <p:bldP spid="61" grpId="0" autoUpdateAnimBg="0"/>
      <p:bldP spid="2" grpId="0" bldLvl="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1140460" y="134620"/>
            <a:ext cx="10311765" cy="542290"/>
          </a:xfrm>
          <a:prstGeom prst="rect">
            <a:avLst/>
          </a:prstGeom>
          <a:noFill/>
        </p:spPr>
        <p:txBody>
          <a:bodyPr wrap="square" rtlCol="0">
            <a:noAutofit/>
          </a:bodyPr>
          <a:lstStyle/>
          <a:p>
            <a:pPr algn="l" fontAlgn="ctr">
              <a:lnSpc>
                <a:spcPct val="110000"/>
              </a:lnSpc>
            </a:pPr>
            <a:r>
              <a:rPr lang="en-US" altLang="zh-CN" sz="2400" b="1" dirty="0">
                <a:solidFill>
                  <a:srgbClr val="0070C0"/>
                </a:solidFill>
                <a:latin typeface="微软雅黑" panose="020B0503020204020204" charset="-122"/>
                <a:ea typeface="微软雅黑" panose="020B0503020204020204" charset="-122"/>
              </a:rPr>
              <a:t>2025</a:t>
            </a:r>
            <a:r>
              <a:rPr lang="zh-CN" altLang="en-US" sz="2400" b="1" dirty="0">
                <a:solidFill>
                  <a:srgbClr val="0070C0"/>
                </a:solidFill>
                <a:latin typeface="微软雅黑" panose="020B0503020204020204" charset="-122"/>
                <a:ea typeface="微软雅黑" panose="020B0503020204020204" charset="-122"/>
              </a:rPr>
              <a:t>年高考预测 </a:t>
            </a:r>
            <a:r>
              <a:rPr lang="en-US" altLang="zh-CN" sz="2000" b="1" dirty="0">
                <a:solidFill>
                  <a:srgbClr val="C00000"/>
                </a:solidFill>
                <a:latin typeface="微软雅黑" panose="020B0503020204020204" charset="-122"/>
                <a:ea typeface="微软雅黑" panose="020B0503020204020204" charset="-122"/>
                <a:sym typeface="+mn-ea"/>
              </a:rPr>
              <a:t>——“</a:t>
            </a:r>
            <a:r>
              <a:rPr lang="zh-CN" altLang="en-US" sz="2000" b="1" dirty="0">
                <a:solidFill>
                  <a:srgbClr val="C00000"/>
                </a:solidFill>
                <a:latin typeface="微软雅黑" panose="020B0503020204020204" charset="-122"/>
                <a:ea typeface="微软雅黑" panose="020B0503020204020204" charset="-122"/>
                <a:sym typeface="+mn-ea"/>
              </a:rPr>
              <a:t>实践类学习+, 劳动教育+</a:t>
            </a:r>
            <a:r>
              <a:rPr lang="en-US" altLang="zh-CN" sz="2000" b="1" dirty="0">
                <a:solidFill>
                  <a:srgbClr val="C00000"/>
                </a:solidFill>
                <a:latin typeface="微软雅黑" panose="020B0503020204020204" charset="-122"/>
                <a:ea typeface="微软雅黑" panose="020B0503020204020204" charset="-122"/>
                <a:sym typeface="+mn-ea"/>
              </a:rPr>
              <a:t>, </a:t>
            </a:r>
            <a:r>
              <a:rPr lang="zh-CN" altLang="en-US" sz="2000" b="1" dirty="0">
                <a:solidFill>
                  <a:srgbClr val="C00000"/>
                </a:solidFill>
                <a:latin typeface="微软雅黑" panose="020B0503020204020204" charset="-122"/>
                <a:ea typeface="微软雅黑" panose="020B0503020204020204" charset="-122"/>
                <a:sym typeface="+mn-ea"/>
              </a:rPr>
              <a:t>高科技+”的综合话题</a:t>
            </a:r>
            <a:endParaRPr lang="zh-CN" altLang="en-US" sz="2400" b="1" dirty="0">
              <a:solidFill>
                <a:srgbClr val="C00000"/>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2"/>
          <a:stretch>
            <a:fillRect/>
          </a:stretch>
        </p:blipFill>
        <p:spPr>
          <a:xfrm>
            <a:off x="109855" y="924560"/>
            <a:ext cx="5813425" cy="5565140"/>
          </a:xfrm>
          <a:prstGeom prst="rect">
            <a:avLst/>
          </a:prstGeom>
        </p:spPr>
      </p:pic>
      <p:pic>
        <p:nvPicPr>
          <p:cNvPr id="34" name="图片 33"/>
          <p:cNvPicPr/>
          <p:nvPr/>
        </p:nvPicPr>
        <p:blipFill>
          <a:blip r:embed="rId3"/>
        </p:blipFill>
        <p:spPr>
          <a:xfrm>
            <a:off x="108903" y="701675"/>
            <a:ext cx="2047875" cy="552450"/>
          </a:xfrm>
          <a:prstGeom prst="rect">
            <a:avLst/>
          </a:prstGeom>
        </p:spPr>
      </p:pic>
      <p:pic>
        <p:nvPicPr>
          <p:cNvPr id="9" name="图片 8"/>
          <p:cNvPicPr>
            <a:picLocks noChangeAspect="1"/>
          </p:cNvPicPr>
          <p:nvPr/>
        </p:nvPicPr>
        <p:blipFill>
          <a:blip r:embed="rId2"/>
          <a:stretch>
            <a:fillRect/>
          </a:stretch>
        </p:blipFill>
        <p:spPr>
          <a:xfrm>
            <a:off x="6096000" y="925195"/>
            <a:ext cx="5760085" cy="5563870"/>
          </a:xfrm>
          <a:prstGeom prst="rect">
            <a:avLst/>
          </a:prstGeom>
        </p:spPr>
      </p:pic>
      <p:sp>
        <p:nvSpPr>
          <p:cNvPr id="11" name="文本框 10"/>
          <p:cNvSpPr txBox="1"/>
          <p:nvPr/>
        </p:nvSpPr>
        <p:spPr>
          <a:xfrm>
            <a:off x="2226310" y="765810"/>
            <a:ext cx="2801620" cy="423545"/>
          </a:xfrm>
          <a:prstGeom prst="rect">
            <a:avLst/>
          </a:prstGeom>
          <a:noFill/>
        </p:spPr>
        <p:txBody>
          <a:bodyPr wrap="square" rtlCol="0" anchor="t">
            <a:spAutoFit/>
          </a:bodyPr>
          <a:p>
            <a:pPr>
              <a:lnSpc>
                <a:spcPct val="120000"/>
              </a:lnSpc>
            </a:pPr>
            <a:r>
              <a:rPr lang="zh-CN" altLang="en-US" b="1" dirty="0" smtClean="0">
                <a:solidFill>
                  <a:srgbClr val="B87AF7">
                    <a:lumMod val="75000"/>
                  </a:srgbClr>
                </a:solidFill>
                <a:latin typeface="微软雅黑" panose="020B0503020204020204" charset="-122"/>
                <a:ea typeface="微软雅黑" panose="020B0503020204020204" charset="-122"/>
                <a:cs typeface="微软雅黑" panose="020B0503020204020204" charset="-122"/>
              </a:rPr>
              <a:t>话题分类（夯实</a:t>
            </a:r>
            <a:r>
              <a:rPr lang="en-US" altLang="zh-CN" b="1" dirty="0" smtClean="0">
                <a:solidFill>
                  <a:srgbClr val="B87AF7">
                    <a:lumMod val="75000"/>
                  </a:srgbClr>
                </a:solidFill>
                <a:latin typeface="微软雅黑" panose="020B0503020204020204" charset="-122"/>
                <a:ea typeface="微软雅黑" panose="020B0503020204020204" charset="-122"/>
                <a:cs typeface="微软雅黑" panose="020B0503020204020204" charset="-122"/>
              </a:rPr>
              <a:t>-</a:t>
            </a:r>
            <a:r>
              <a:rPr lang="zh-CN" altLang="en-US" b="1" dirty="0" smtClean="0">
                <a:solidFill>
                  <a:srgbClr val="B87AF7">
                    <a:lumMod val="75000"/>
                  </a:srgbClr>
                </a:solidFill>
                <a:latin typeface="微软雅黑" panose="020B0503020204020204" charset="-122"/>
                <a:ea typeface="微软雅黑" panose="020B0503020204020204" charset="-122"/>
                <a:cs typeface="微软雅黑" panose="020B0503020204020204" charset="-122"/>
              </a:rPr>
              <a:t>融会）</a:t>
            </a:r>
            <a:endParaRPr lang="zh-CN" altLang="en-US" b="1" dirty="0" smtClean="0">
              <a:solidFill>
                <a:srgbClr val="B87AF7">
                  <a:lumMod val="75000"/>
                </a:srgbClr>
              </a:solidFill>
              <a:latin typeface="微软雅黑" panose="020B0503020204020204" charset="-122"/>
              <a:ea typeface="微软雅黑" panose="020B0503020204020204" charset="-122"/>
              <a:cs typeface="微软雅黑" panose="020B0503020204020204" charset="-122"/>
            </a:endParaRPr>
          </a:p>
        </p:txBody>
      </p:sp>
      <p:pic>
        <p:nvPicPr>
          <p:cNvPr id="14" name="图片 13"/>
          <p:cNvPicPr/>
          <p:nvPr/>
        </p:nvPicPr>
        <p:blipFill>
          <a:blip r:embed="rId4"/>
          <a:stretch>
            <a:fillRect/>
          </a:stretch>
        </p:blipFill>
        <p:spPr>
          <a:xfrm>
            <a:off x="5811520" y="701675"/>
            <a:ext cx="615950" cy="594995"/>
          </a:xfrm>
          <a:prstGeom prst="rect">
            <a:avLst/>
          </a:prstGeom>
        </p:spPr>
      </p:pic>
      <p:sp>
        <p:nvSpPr>
          <p:cNvPr id="15" name="文本框 14"/>
          <p:cNvSpPr txBox="1"/>
          <p:nvPr/>
        </p:nvSpPr>
        <p:spPr>
          <a:xfrm>
            <a:off x="8110855" y="765810"/>
            <a:ext cx="2851785" cy="423545"/>
          </a:xfrm>
          <a:prstGeom prst="rect">
            <a:avLst/>
          </a:prstGeom>
          <a:noFill/>
        </p:spPr>
        <p:txBody>
          <a:bodyPr wrap="square" rtlCol="0" anchor="t">
            <a:spAutoFit/>
          </a:bodyPr>
          <a:p>
            <a:pPr>
              <a:lnSpc>
                <a:spcPct val="120000"/>
              </a:lnSpc>
            </a:pPr>
            <a:r>
              <a:rPr lang="zh-CN" altLang="en-US" b="1" dirty="0" smtClean="0">
                <a:solidFill>
                  <a:srgbClr val="B87AF7">
                    <a:lumMod val="75000"/>
                  </a:srgbClr>
                </a:solidFill>
                <a:latin typeface="微软雅黑" panose="020B0503020204020204" charset="-122"/>
                <a:ea typeface="微软雅黑" panose="020B0503020204020204" charset="-122"/>
                <a:cs typeface="微软雅黑" panose="020B0503020204020204" charset="-122"/>
              </a:rPr>
              <a:t>临门一脚（融会-贯通）</a:t>
            </a:r>
            <a:endParaRPr lang="zh-CN" altLang="en-US" b="1" dirty="0" smtClean="0">
              <a:solidFill>
                <a:srgbClr val="B87AF7">
                  <a:lumMod val="75000"/>
                </a:srgbClr>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6318250" y="4218940"/>
            <a:ext cx="5315585" cy="1635125"/>
          </a:xfrm>
          <a:prstGeom prst="rect">
            <a:avLst/>
          </a:prstGeom>
          <a:noFill/>
        </p:spPr>
        <p:txBody>
          <a:bodyPr wrap="square" rtlCol="0" anchor="t">
            <a:spAutoFit/>
          </a:bodyPr>
          <a:p>
            <a:pPr marL="285750" indent="-285750">
              <a:lnSpc>
                <a:spcPct val="120000"/>
              </a:lnSpc>
              <a:buFont typeface="Wingdings" panose="05000000000000000000" charset="0"/>
              <a:buChar char="Ø"/>
            </a:pPr>
            <a:r>
              <a:rPr lang="zh-CN" altLang="en-US" dirty="0" smtClean="0">
                <a:solidFill>
                  <a:srgbClr val="000000">
                    <a:lumMod val="75000"/>
                    <a:lumOff val="25000"/>
                  </a:srgbClr>
                </a:solidFill>
              </a:rPr>
              <a:t>应用文重点关注：</a:t>
            </a:r>
            <a:r>
              <a:rPr lang="en-US" altLang="zh-CN" b="1" dirty="0" smtClean="0">
                <a:solidFill>
                  <a:srgbClr val="C00000"/>
                </a:solidFill>
              </a:rPr>
              <a:t>“</a:t>
            </a:r>
            <a:r>
              <a:rPr lang="zh-CN" altLang="en-US" b="1" dirty="0" smtClean="0">
                <a:solidFill>
                  <a:srgbClr val="C00000"/>
                </a:solidFill>
              </a:rPr>
              <a:t>劳动教育</a:t>
            </a:r>
            <a:r>
              <a:rPr lang="en-US" altLang="zh-CN" b="1" dirty="0" smtClean="0">
                <a:solidFill>
                  <a:srgbClr val="C00000"/>
                </a:solidFill>
              </a:rPr>
              <a:t>+</a:t>
            </a:r>
            <a:r>
              <a:rPr lang="zh-CN" altLang="en-US" b="1" dirty="0" smtClean="0">
                <a:solidFill>
                  <a:srgbClr val="C00000"/>
                </a:solidFill>
              </a:rPr>
              <a:t>，实践类学习</a:t>
            </a:r>
            <a:r>
              <a:rPr lang="en-US" altLang="zh-CN" b="1" dirty="0" smtClean="0">
                <a:solidFill>
                  <a:srgbClr val="C00000"/>
                </a:solidFill>
              </a:rPr>
              <a:t>+, </a:t>
            </a:r>
            <a:r>
              <a:rPr lang="zh-CN" altLang="en-US" b="1" dirty="0" smtClean="0">
                <a:solidFill>
                  <a:srgbClr val="C00000"/>
                </a:solidFill>
              </a:rPr>
              <a:t>高科技</a:t>
            </a:r>
            <a:r>
              <a:rPr lang="en-US" altLang="zh-CN" b="1" dirty="0" smtClean="0">
                <a:solidFill>
                  <a:srgbClr val="C00000"/>
                </a:solidFill>
              </a:rPr>
              <a:t>+”</a:t>
            </a:r>
            <a:r>
              <a:rPr lang="zh-CN" altLang="en-US" b="1" dirty="0" smtClean="0">
                <a:solidFill>
                  <a:srgbClr val="C00000"/>
                </a:solidFill>
              </a:rPr>
              <a:t>的综合话题</a:t>
            </a:r>
            <a:r>
              <a:rPr lang="zh-CN" altLang="en-US" dirty="0" smtClean="0">
                <a:solidFill>
                  <a:srgbClr val="000000">
                    <a:lumMod val="75000"/>
                    <a:lumOff val="25000"/>
                  </a:srgbClr>
                </a:solidFill>
              </a:rPr>
              <a:t>，融合贴近时代、贴近社会、贴近生活的问题，加强和引导学生运用知识、能力和素养解决实际问题的能力。</a:t>
            </a:r>
            <a:endParaRPr lang="zh-CN" altLang="en-US" dirty="0" smtClean="0">
              <a:solidFill>
                <a:srgbClr val="000000">
                  <a:lumMod val="75000"/>
                  <a:lumOff val="25000"/>
                </a:srgbClr>
              </a:solidFill>
            </a:endParaRPr>
          </a:p>
          <a:p>
            <a:pPr marL="285750" indent="-285750">
              <a:lnSpc>
                <a:spcPct val="120000"/>
              </a:lnSpc>
              <a:buFont typeface="Wingdings" panose="05000000000000000000" charset="0"/>
              <a:buChar char="Ø"/>
            </a:pPr>
            <a:endParaRPr lang="zh-CN" altLang="en-US" baseline="-25000" dirty="0" smtClean="0">
              <a:solidFill>
                <a:srgbClr val="000000">
                  <a:lumMod val="75000"/>
                  <a:lumOff val="25000"/>
                </a:srgbClr>
              </a:solidFill>
            </a:endParaRPr>
          </a:p>
        </p:txBody>
      </p:sp>
      <p:pic>
        <p:nvPicPr>
          <p:cNvPr id="17" name="图片 16"/>
          <p:cNvPicPr>
            <a:picLocks noChangeAspect="1"/>
          </p:cNvPicPr>
          <p:nvPr/>
        </p:nvPicPr>
        <p:blipFill>
          <a:blip r:embed="rId5"/>
          <a:srcRect l="74517" t="55286" r="444" b="13132"/>
          <a:stretch>
            <a:fillRect/>
          </a:stretch>
        </p:blipFill>
        <p:spPr>
          <a:xfrm>
            <a:off x="6288405" y="1279525"/>
            <a:ext cx="2417445" cy="1352550"/>
          </a:xfrm>
          <a:prstGeom prst="rect">
            <a:avLst/>
          </a:prstGeom>
        </p:spPr>
      </p:pic>
      <p:pic>
        <p:nvPicPr>
          <p:cNvPr id="20" name="图片 19"/>
          <p:cNvPicPr>
            <a:picLocks noChangeAspect="1"/>
          </p:cNvPicPr>
          <p:nvPr/>
        </p:nvPicPr>
        <p:blipFill>
          <a:blip r:embed="rId5"/>
          <a:srcRect l="74517" t="20412" r="444" b="56364"/>
          <a:stretch>
            <a:fillRect/>
          </a:stretch>
        </p:blipFill>
        <p:spPr>
          <a:xfrm>
            <a:off x="8943340" y="1297305"/>
            <a:ext cx="2545080" cy="1330960"/>
          </a:xfrm>
          <a:prstGeom prst="rect">
            <a:avLst/>
          </a:prstGeom>
        </p:spPr>
      </p:pic>
      <p:graphicFrame>
        <p:nvGraphicFramePr>
          <p:cNvPr id="22" name="表格 21"/>
          <p:cNvGraphicFramePr/>
          <p:nvPr>
            <p:custDataLst>
              <p:tags r:id="rId6"/>
            </p:custDataLst>
          </p:nvPr>
        </p:nvGraphicFramePr>
        <p:xfrm>
          <a:off x="6318250" y="2736215"/>
          <a:ext cx="5248910" cy="1154430"/>
        </p:xfrm>
        <a:graphic>
          <a:graphicData uri="http://schemas.openxmlformats.org/drawingml/2006/table">
            <a:tbl>
              <a:tblPr firstRow="1" bandRow="1">
                <a:effectLst/>
                <a:tableStyleId>{5940675A-B579-460E-94D1-54222C63F5DA}</a:tableStyleId>
              </a:tblPr>
              <a:tblGrid>
                <a:gridCol w="2624455"/>
                <a:gridCol w="2624455"/>
              </a:tblGrid>
              <a:tr h="1154430">
                <a:tc>
                  <a:txBody>
                    <a:bodyPr/>
                    <a:p>
                      <a:pPr marL="285750" indent="-285750">
                        <a:buFont typeface="Wingdings" panose="05000000000000000000" charset="0"/>
                        <a:buChar char="Ø"/>
                      </a:pPr>
                      <a:r>
                        <a:rPr lang="en-US" altLang="zh-CN" b="1">
                          <a:solidFill>
                            <a:srgbClr val="FFFFFF"/>
                          </a:solidFill>
                          <a:latin typeface="Arial" panose="020B0604020202020204" pitchFamily="34" charset="0"/>
                          <a:ea typeface="微软雅黑" panose="020B0503020204020204" charset="-122"/>
                        </a:rPr>
                        <a:t>“</a:t>
                      </a:r>
                      <a:r>
                        <a:rPr lang="zh-CN" altLang="en-US" b="1">
                          <a:solidFill>
                            <a:srgbClr val="FFFFFF"/>
                          </a:solidFill>
                          <a:latin typeface="Arial" panose="020B0604020202020204" pitchFamily="34" charset="0"/>
                          <a:ea typeface="微软雅黑" panose="020B0503020204020204" charset="-122"/>
                        </a:rPr>
                        <a:t>一分钟演讲</a:t>
                      </a:r>
                      <a:r>
                        <a:rPr lang="en-US" altLang="zh-CN" b="1">
                          <a:solidFill>
                            <a:srgbClr val="FFFFFF"/>
                          </a:solidFill>
                          <a:latin typeface="Arial" panose="020B0604020202020204" pitchFamily="34" charset="0"/>
                          <a:ea typeface="微软雅黑" panose="020B0503020204020204" charset="-122"/>
                        </a:rPr>
                        <a:t>”+</a:t>
                      </a:r>
                      <a:r>
                        <a:rPr lang="zh-CN" altLang="en-US" b="1">
                          <a:solidFill>
                            <a:srgbClr val="FFFFFF"/>
                          </a:solidFill>
                          <a:latin typeface="Arial" panose="020B0604020202020204" pitchFamily="34" charset="0"/>
                          <a:ea typeface="微软雅黑" panose="020B0503020204020204" charset="-122"/>
                        </a:rPr>
                        <a:t>校园内用手机拍摄短视频</a:t>
                      </a:r>
                      <a:endParaRPr lang="zh-CN" altLang="en-US"/>
                    </a:p>
                    <a:p>
                      <a:pPr marL="285750" indent="-285750">
                        <a:buFont typeface="Wingdings" panose="05000000000000000000" charset="0"/>
                        <a:buChar char="Ø"/>
                      </a:pPr>
                      <a:r>
                        <a:rPr lang="en-US" altLang="zh-CN" b="1">
                          <a:solidFill>
                            <a:srgbClr val="FFFFFF"/>
                          </a:solidFill>
                          <a:latin typeface="Arial" panose="020B0604020202020204" pitchFamily="34" charset="0"/>
                          <a:ea typeface="微软雅黑" panose="020B0503020204020204" charset="-122"/>
                        </a:rPr>
                        <a:t>2025</a:t>
                      </a:r>
                      <a:r>
                        <a:rPr lang="zh-CN" altLang="en-US" b="1">
                          <a:solidFill>
                            <a:srgbClr val="FFFFFF"/>
                          </a:solidFill>
                          <a:latin typeface="Arial" panose="020B0604020202020204" pitchFamily="34" charset="0"/>
                          <a:ea typeface="微软雅黑" panose="020B0503020204020204" charset="-122"/>
                        </a:rPr>
                        <a:t>年</a:t>
                      </a:r>
                      <a:r>
                        <a:rPr lang="en-US" altLang="zh-CN" b="1">
                          <a:solidFill>
                            <a:srgbClr val="FFFFFF"/>
                          </a:solidFill>
                          <a:latin typeface="Arial" panose="020B0604020202020204" pitchFamily="34" charset="0"/>
                          <a:ea typeface="微软雅黑" panose="020B0503020204020204" charset="-122"/>
                        </a:rPr>
                        <a:t>6</a:t>
                      </a:r>
                      <a:r>
                        <a:rPr lang="zh-CN" altLang="en-US" b="1">
                          <a:solidFill>
                            <a:srgbClr val="FFFFFF"/>
                          </a:solidFill>
                          <a:latin typeface="Arial" panose="020B0604020202020204" pitchFamily="34" charset="0"/>
                          <a:ea typeface="微软雅黑" panose="020B0503020204020204" charset="-122"/>
                        </a:rPr>
                        <a:t>月？</a:t>
                      </a:r>
                      <a:endParaRPr lang="zh-CN" altLang="en-US" b="1">
                        <a:solidFill>
                          <a:srgbClr val="FFFFFF"/>
                        </a:solidFill>
                        <a:latin typeface="Arial" panose="020B0604020202020204" pitchFamily="34" charset="0"/>
                        <a:ea typeface="微软雅黑" panose="020B050302020402020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7754F2"/>
                    </a:solidFill>
                  </a:tcPr>
                </a:tc>
                <a:tc>
                  <a:txBody>
                    <a:bodyPr/>
                    <a:p>
                      <a:pPr marL="285750" indent="-285750" algn="l">
                        <a:buFont typeface="Wingdings" panose="05000000000000000000" charset="0"/>
                        <a:buChar char="Ø"/>
                      </a:pPr>
                      <a:r>
                        <a:rPr lang="zh-CN" altLang="en-US" b="1">
                          <a:solidFill>
                            <a:srgbClr val="FFFFFF"/>
                          </a:solidFill>
                          <a:latin typeface="Arial" panose="020B0604020202020204" pitchFamily="34" charset="0"/>
                          <a:ea typeface="微软雅黑" panose="020B0503020204020204" charset="-122"/>
                          <a:sym typeface="微软雅黑" panose="020B0503020204020204" charset="-122"/>
                        </a:rPr>
                        <a:t>勇敢男孩</a:t>
                      </a:r>
                      <a:r>
                        <a:rPr lang="en-US" altLang="zh-CN" b="1">
                          <a:solidFill>
                            <a:srgbClr val="FFFFFF"/>
                          </a:solidFill>
                          <a:latin typeface="Arial" panose="020B0604020202020204" pitchFamily="34" charset="0"/>
                          <a:ea typeface="微软雅黑" panose="020B0503020204020204" charset="-122"/>
                          <a:sym typeface="微软雅黑" panose="020B0503020204020204" charset="-122"/>
                        </a:rPr>
                        <a:t>+</a:t>
                      </a:r>
                      <a:r>
                        <a:rPr lang="zh-CN" altLang="en-US" b="1">
                          <a:solidFill>
                            <a:srgbClr val="FFFFFF"/>
                          </a:solidFill>
                          <a:latin typeface="Arial" panose="020B0604020202020204" pitchFamily="34" charset="0"/>
                          <a:ea typeface="微软雅黑" panose="020B0503020204020204" charset="-122"/>
                          <a:sym typeface="微软雅黑" panose="020B0503020204020204" charset="-122"/>
                        </a:rPr>
                        <a:t>真假小偷</a:t>
                      </a:r>
                      <a:endParaRPr lang="zh-CN" altLang="en-US"/>
                    </a:p>
                    <a:p>
                      <a:pPr marL="285750" indent="-285750" algn="l">
                        <a:buFont typeface="Wingdings" panose="05000000000000000000" charset="0"/>
                        <a:buChar char="Ø"/>
                      </a:pPr>
                      <a:r>
                        <a:rPr lang="en-US" altLang="zh-CN" b="1">
                          <a:solidFill>
                            <a:srgbClr val="FFFFFF"/>
                          </a:solidFill>
                          <a:latin typeface="Arial" panose="020B0604020202020204" pitchFamily="34" charset="0"/>
                          <a:ea typeface="微软雅黑" panose="020B0503020204020204" charset="-122"/>
                          <a:sym typeface="微软雅黑" panose="020B0503020204020204" charset="-122"/>
                        </a:rPr>
                        <a:t>2025</a:t>
                      </a:r>
                      <a:r>
                        <a:rPr lang="zh-CN" altLang="en-US" b="1">
                          <a:solidFill>
                            <a:srgbClr val="FFFFFF"/>
                          </a:solidFill>
                          <a:latin typeface="Arial" panose="020B0604020202020204" pitchFamily="34" charset="0"/>
                          <a:ea typeface="微软雅黑" panose="020B0503020204020204" charset="-122"/>
                          <a:sym typeface="微软雅黑" panose="020B0503020204020204" charset="-122"/>
                        </a:rPr>
                        <a:t>年</a:t>
                      </a:r>
                      <a:r>
                        <a:rPr lang="en-US" altLang="zh-CN" b="1">
                          <a:solidFill>
                            <a:srgbClr val="FFFFFF"/>
                          </a:solidFill>
                          <a:latin typeface="Arial" panose="020B0604020202020204" pitchFamily="34" charset="0"/>
                          <a:ea typeface="微软雅黑" panose="020B0503020204020204" charset="-122"/>
                          <a:sym typeface="微软雅黑" panose="020B0503020204020204" charset="-122"/>
                        </a:rPr>
                        <a:t>6</a:t>
                      </a:r>
                      <a:r>
                        <a:rPr lang="zh-CN" altLang="en-US" b="1">
                          <a:solidFill>
                            <a:srgbClr val="FFFFFF"/>
                          </a:solidFill>
                          <a:latin typeface="Arial" panose="020B0604020202020204" pitchFamily="34" charset="0"/>
                          <a:ea typeface="微软雅黑" panose="020B0503020204020204" charset="-122"/>
                          <a:sym typeface="微软雅黑" panose="020B0503020204020204" charset="-122"/>
                        </a:rPr>
                        <a:t>月？</a:t>
                      </a:r>
                      <a:endParaRPr lang="zh-CN" altLang="en-US"/>
                    </a:p>
                    <a:p>
                      <a:pPr>
                        <a:buNone/>
                      </a:pPr>
                      <a:endParaRPr lang="zh-CN" altLang="en-US" b="1">
                        <a:solidFill>
                          <a:srgbClr val="FFFFFF"/>
                        </a:solidFill>
                        <a:latin typeface="Arial" panose="020B0604020202020204" pitchFamily="34" charset="0"/>
                        <a:ea typeface="微软雅黑" panose="020B050302020402020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7754F2"/>
                    </a:solidFill>
                  </a:tcPr>
                </a:tc>
              </a:tr>
            </a:tbl>
          </a:graphicData>
        </a:graphic>
      </p:graphicFrame>
      <p:sp>
        <p:nvSpPr>
          <p:cNvPr id="23" name="文本框 22"/>
          <p:cNvSpPr txBox="1"/>
          <p:nvPr/>
        </p:nvSpPr>
        <p:spPr>
          <a:xfrm>
            <a:off x="309245" y="1380490"/>
            <a:ext cx="5415280" cy="4528185"/>
          </a:xfrm>
          <a:prstGeom prst="rect">
            <a:avLst/>
          </a:prstGeom>
          <a:noFill/>
        </p:spPr>
        <p:txBody>
          <a:bodyPr wrap="square" rtlCol="0" anchor="t">
            <a:spAutoFit/>
          </a:bodyPr>
          <a:p>
            <a:pPr indent="0" fontAlgn="auto">
              <a:lnSpc>
                <a:spcPts val="3460"/>
              </a:lnSpc>
            </a:pPr>
            <a:r>
              <a:rPr lang="en-US" altLang="zh-CN" sz="2400" b="1" dirty="0" smtClean="0">
                <a:solidFill>
                  <a:srgbClr val="000000">
                    <a:lumMod val="75000"/>
                    <a:lumOff val="25000"/>
                  </a:srgbClr>
                </a:solidFill>
              </a:rPr>
              <a:t>2025</a:t>
            </a:r>
            <a:r>
              <a:rPr lang="zh-CN" altLang="en-US" sz="2400" b="1" dirty="0" smtClean="0">
                <a:solidFill>
                  <a:srgbClr val="000000">
                    <a:lumMod val="75000"/>
                    <a:lumOff val="25000"/>
                  </a:srgbClr>
                </a:solidFill>
              </a:rPr>
              <a:t>年高考应用文考前话题分类突破：</a:t>
            </a:r>
            <a:endParaRPr lang="zh-CN" altLang="en-US" sz="2400" dirty="0" smtClean="0">
              <a:solidFill>
                <a:srgbClr val="000000">
                  <a:lumMod val="75000"/>
                  <a:lumOff val="25000"/>
                </a:srgbClr>
              </a:solidFill>
            </a:endParaRPr>
          </a:p>
          <a:p>
            <a:pPr indent="0" fontAlgn="auto">
              <a:lnSpc>
                <a:spcPts val="3460"/>
              </a:lnSpc>
            </a:pPr>
            <a:r>
              <a:rPr lang="en-US" altLang="zh-CN" dirty="0" smtClean="0">
                <a:solidFill>
                  <a:srgbClr val="000000">
                    <a:lumMod val="75000"/>
                    <a:lumOff val="25000"/>
                  </a:srgbClr>
                </a:solidFill>
              </a:rPr>
              <a:t>1.</a:t>
            </a:r>
            <a:r>
              <a:rPr lang="zh-CN" altLang="en-US" dirty="0" smtClean="0">
                <a:solidFill>
                  <a:srgbClr val="C00000"/>
                </a:solidFill>
              </a:rPr>
              <a:t>课外研究性学习</a:t>
            </a:r>
            <a:r>
              <a:rPr lang="en-US" altLang="zh-CN" dirty="0" smtClean="0">
                <a:solidFill>
                  <a:srgbClr val="C00000"/>
                </a:solidFill>
              </a:rPr>
              <a:t>/</a:t>
            </a:r>
            <a:r>
              <a:rPr lang="zh-CN" altLang="en-US" dirty="0" smtClean="0">
                <a:solidFill>
                  <a:srgbClr val="C00000"/>
                </a:solidFill>
              </a:rPr>
              <a:t>拓展性学习；</a:t>
            </a:r>
            <a:endParaRPr lang="zh-CN" altLang="en-US" dirty="0" smtClean="0">
              <a:solidFill>
                <a:srgbClr val="C00000"/>
              </a:solidFill>
            </a:endParaRPr>
          </a:p>
          <a:p>
            <a:pPr indent="0" fontAlgn="auto">
              <a:lnSpc>
                <a:spcPts val="3460"/>
              </a:lnSpc>
            </a:pPr>
            <a:r>
              <a:rPr lang="en-US" altLang="zh-CN" dirty="0" smtClean="0">
                <a:solidFill>
                  <a:srgbClr val="000000">
                    <a:lumMod val="75000"/>
                    <a:lumOff val="25000"/>
                  </a:srgbClr>
                </a:solidFill>
              </a:rPr>
              <a:t>2.</a:t>
            </a:r>
            <a:r>
              <a:rPr lang="zh-CN" altLang="en-US" dirty="0" smtClean="0">
                <a:solidFill>
                  <a:srgbClr val="C00000"/>
                </a:solidFill>
              </a:rPr>
              <a:t>劳动教育；</a:t>
            </a:r>
            <a:endParaRPr lang="zh-CN" altLang="en-US" dirty="0" smtClean="0">
              <a:solidFill>
                <a:srgbClr val="C00000"/>
              </a:solidFill>
            </a:endParaRPr>
          </a:p>
          <a:p>
            <a:pPr indent="0" fontAlgn="auto">
              <a:lnSpc>
                <a:spcPts val="3460"/>
              </a:lnSpc>
            </a:pPr>
            <a:r>
              <a:rPr lang="en-US" altLang="zh-CN" dirty="0" smtClean="0">
                <a:solidFill>
                  <a:srgbClr val="000000">
                    <a:lumMod val="75000"/>
                    <a:lumOff val="25000"/>
                  </a:srgbClr>
                </a:solidFill>
              </a:rPr>
              <a:t>3.</a:t>
            </a:r>
            <a:r>
              <a:rPr lang="zh-CN" altLang="en-US" dirty="0" smtClean="0">
                <a:solidFill>
                  <a:srgbClr val="000000">
                    <a:lumMod val="75000"/>
                    <a:lumOff val="25000"/>
                  </a:srgbClr>
                </a:solidFill>
              </a:rPr>
              <a:t>体育；</a:t>
            </a:r>
            <a:endParaRPr lang="zh-CN" altLang="en-US" dirty="0" smtClean="0">
              <a:solidFill>
                <a:srgbClr val="000000">
                  <a:lumMod val="75000"/>
                  <a:lumOff val="25000"/>
                </a:srgbClr>
              </a:solidFill>
            </a:endParaRPr>
          </a:p>
          <a:p>
            <a:pPr indent="0" fontAlgn="auto">
              <a:lnSpc>
                <a:spcPts val="3460"/>
              </a:lnSpc>
            </a:pPr>
            <a:r>
              <a:rPr lang="en-US" altLang="zh-CN" dirty="0" smtClean="0">
                <a:solidFill>
                  <a:srgbClr val="000000">
                    <a:lumMod val="75000"/>
                    <a:lumOff val="25000"/>
                  </a:srgbClr>
                </a:solidFill>
              </a:rPr>
              <a:t>4.</a:t>
            </a:r>
            <a:r>
              <a:rPr lang="zh-CN" altLang="en-US" dirty="0" smtClean="0">
                <a:solidFill>
                  <a:srgbClr val="000000">
                    <a:lumMod val="75000"/>
                    <a:lumOff val="25000"/>
                  </a:srgbClr>
                </a:solidFill>
              </a:rPr>
              <a:t>美育；</a:t>
            </a:r>
            <a:endParaRPr lang="zh-CN" altLang="en-US" dirty="0" smtClean="0">
              <a:solidFill>
                <a:srgbClr val="000000">
                  <a:lumMod val="75000"/>
                  <a:lumOff val="25000"/>
                </a:srgbClr>
              </a:solidFill>
            </a:endParaRPr>
          </a:p>
          <a:p>
            <a:pPr indent="0" fontAlgn="auto">
              <a:lnSpc>
                <a:spcPts val="3460"/>
              </a:lnSpc>
            </a:pPr>
            <a:r>
              <a:rPr lang="en-US" altLang="zh-CN" dirty="0" smtClean="0">
                <a:solidFill>
                  <a:srgbClr val="000000">
                    <a:lumMod val="75000"/>
                    <a:lumOff val="25000"/>
                  </a:srgbClr>
                </a:solidFill>
              </a:rPr>
              <a:t>5.</a:t>
            </a:r>
            <a:r>
              <a:rPr lang="zh-CN" altLang="en-US" dirty="0" smtClean="0">
                <a:solidFill>
                  <a:srgbClr val="000000">
                    <a:lumMod val="75000"/>
                    <a:lumOff val="25000"/>
                  </a:srgbClr>
                </a:solidFill>
              </a:rPr>
              <a:t>文化交流</a:t>
            </a:r>
            <a:r>
              <a:rPr lang="en-US" altLang="zh-CN" dirty="0" smtClean="0">
                <a:solidFill>
                  <a:srgbClr val="000000">
                    <a:lumMod val="75000"/>
                    <a:lumOff val="25000"/>
                  </a:srgbClr>
                </a:solidFill>
              </a:rPr>
              <a:t>/</a:t>
            </a:r>
            <a:r>
              <a:rPr lang="zh-CN" altLang="en-US" dirty="0" smtClean="0">
                <a:solidFill>
                  <a:srgbClr val="000000">
                    <a:lumMod val="75000"/>
                    <a:lumOff val="25000"/>
                  </a:srgbClr>
                </a:solidFill>
              </a:rPr>
              <a:t>英语学习；</a:t>
            </a:r>
            <a:endParaRPr lang="zh-CN" altLang="en-US" dirty="0" smtClean="0">
              <a:solidFill>
                <a:srgbClr val="000000">
                  <a:lumMod val="75000"/>
                  <a:lumOff val="25000"/>
                </a:srgbClr>
              </a:solidFill>
            </a:endParaRPr>
          </a:p>
          <a:p>
            <a:pPr indent="0" fontAlgn="auto">
              <a:lnSpc>
                <a:spcPts val="3460"/>
              </a:lnSpc>
            </a:pPr>
            <a:r>
              <a:rPr lang="en-US" altLang="zh-CN" dirty="0" smtClean="0">
                <a:solidFill>
                  <a:srgbClr val="000000">
                    <a:lumMod val="75000"/>
                    <a:lumOff val="25000"/>
                  </a:srgbClr>
                </a:solidFill>
              </a:rPr>
              <a:t>6.</a:t>
            </a:r>
            <a:r>
              <a:rPr lang="zh-CN" altLang="en-US" dirty="0" smtClean="0">
                <a:solidFill>
                  <a:srgbClr val="000000">
                    <a:lumMod val="75000"/>
                    <a:lumOff val="25000"/>
                  </a:srgbClr>
                </a:solidFill>
              </a:rPr>
              <a:t>社会公益；</a:t>
            </a:r>
            <a:endParaRPr lang="zh-CN" altLang="en-US" dirty="0" smtClean="0">
              <a:solidFill>
                <a:srgbClr val="000000">
                  <a:lumMod val="75000"/>
                  <a:lumOff val="25000"/>
                </a:srgbClr>
              </a:solidFill>
            </a:endParaRPr>
          </a:p>
          <a:p>
            <a:pPr indent="0" fontAlgn="auto">
              <a:lnSpc>
                <a:spcPts val="3460"/>
              </a:lnSpc>
            </a:pPr>
            <a:r>
              <a:rPr lang="en-US" altLang="zh-CN" dirty="0" smtClean="0">
                <a:solidFill>
                  <a:srgbClr val="000000">
                    <a:lumMod val="75000"/>
                    <a:lumOff val="25000"/>
                  </a:srgbClr>
                </a:solidFill>
              </a:rPr>
              <a:t>7.</a:t>
            </a:r>
            <a:r>
              <a:rPr lang="zh-CN" altLang="en-US" dirty="0" smtClean="0">
                <a:solidFill>
                  <a:srgbClr val="C00000"/>
                </a:solidFill>
              </a:rPr>
              <a:t>社会进步（人工智能、科技）</a:t>
            </a:r>
            <a:endParaRPr lang="zh-CN" altLang="en-US" dirty="0" smtClean="0">
              <a:solidFill>
                <a:srgbClr val="C00000"/>
              </a:solidFill>
            </a:endParaRPr>
          </a:p>
          <a:p>
            <a:pPr indent="0" fontAlgn="auto">
              <a:lnSpc>
                <a:spcPts val="3460"/>
              </a:lnSpc>
            </a:pPr>
            <a:r>
              <a:rPr lang="en-US" altLang="zh-CN" dirty="0" smtClean="0">
                <a:solidFill>
                  <a:srgbClr val="000000">
                    <a:lumMod val="75000"/>
                    <a:lumOff val="25000"/>
                  </a:srgbClr>
                </a:solidFill>
              </a:rPr>
              <a:t>8.</a:t>
            </a:r>
            <a:r>
              <a:rPr lang="zh-CN" altLang="en-US" dirty="0" smtClean="0">
                <a:solidFill>
                  <a:srgbClr val="000000">
                    <a:lumMod val="75000"/>
                    <a:lumOff val="25000"/>
                  </a:srgbClr>
                </a:solidFill>
              </a:rPr>
              <a:t>健康生活</a:t>
            </a:r>
            <a:r>
              <a:rPr lang="en-US" altLang="zh-CN" dirty="0" smtClean="0">
                <a:solidFill>
                  <a:srgbClr val="000000">
                    <a:lumMod val="75000"/>
                    <a:lumOff val="25000"/>
                  </a:srgbClr>
                </a:solidFill>
              </a:rPr>
              <a:t>/</a:t>
            </a:r>
            <a:r>
              <a:rPr lang="zh-CN" altLang="en-US" dirty="0" smtClean="0">
                <a:solidFill>
                  <a:srgbClr val="000000">
                    <a:lumMod val="75000"/>
                    <a:lumOff val="25000"/>
                  </a:srgbClr>
                </a:solidFill>
              </a:rPr>
              <a:t>环境友好；</a:t>
            </a:r>
            <a:r>
              <a:rPr lang="en-US" altLang="zh-CN" dirty="0" smtClean="0">
                <a:solidFill>
                  <a:srgbClr val="000000">
                    <a:lumMod val="75000"/>
                    <a:lumOff val="25000"/>
                  </a:srgbClr>
                </a:solidFill>
              </a:rPr>
              <a:t> </a:t>
            </a:r>
            <a:endParaRPr lang="en-US" altLang="zh-CN" dirty="0" smtClean="0">
              <a:solidFill>
                <a:srgbClr val="000000">
                  <a:lumMod val="75000"/>
                  <a:lumOff val="25000"/>
                </a:srgbClr>
              </a:solidFill>
            </a:endParaRPr>
          </a:p>
          <a:p>
            <a:pPr indent="0" fontAlgn="auto">
              <a:lnSpc>
                <a:spcPts val="3460"/>
              </a:lnSpc>
            </a:pPr>
            <a:r>
              <a:rPr lang="en-US" altLang="zh-CN" dirty="0" smtClean="0">
                <a:solidFill>
                  <a:srgbClr val="000000">
                    <a:lumMod val="75000"/>
                    <a:lumOff val="25000"/>
                  </a:srgbClr>
                </a:solidFill>
              </a:rPr>
              <a:t>9.</a:t>
            </a:r>
            <a:r>
              <a:rPr lang="zh-CN" altLang="en-US" dirty="0" smtClean="0">
                <a:solidFill>
                  <a:srgbClr val="000000">
                    <a:lumMod val="75000"/>
                    <a:lumOff val="25000"/>
                  </a:srgbClr>
                </a:solidFill>
              </a:rPr>
              <a:t>中华传统文化</a:t>
            </a:r>
            <a:endParaRPr lang="zh-CN" altLang="en-US" dirty="0" smtClean="0">
              <a:solidFill>
                <a:srgbClr val="000000">
                  <a:lumMod val="75000"/>
                  <a:lumOff val="25000"/>
                </a:srgbClr>
              </a:solidFill>
            </a:endParaRPr>
          </a:p>
        </p:txBody>
      </p:sp>
      <p:cxnSp>
        <p:nvCxnSpPr>
          <p:cNvPr id="4" name="直接连接符 3"/>
          <p:cNvCxnSpPr/>
          <p:nvPr/>
        </p:nvCxnSpPr>
        <p:spPr>
          <a:xfrm>
            <a:off x="512860" y="688340"/>
            <a:ext cx="10972825" cy="0"/>
          </a:xfrm>
          <a:prstGeom prst="line">
            <a:avLst/>
          </a:prstGeom>
          <a:noFill/>
          <a:ln w="9525" cap="flat" cmpd="sng" algn="ctr">
            <a:gradFill>
              <a:gsLst>
                <a:gs pos="0">
                  <a:srgbClr val="400040"/>
                </a:gs>
                <a:gs pos="32000">
                  <a:srgbClr val="8F0040"/>
                </a:gs>
                <a:gs pos="63000">
                  <a:srgbClr val="F27300"/>
                </a:gs>
                <a:gs pos="100000">
                  <a:srgbClr val="FFBF00"/>
                </a:gs>
              </a:gsLst>
              <a:lin ang="10800000" scaled="0"/>
            </a:gradFill>
            <a:prstDash val="solid"/>
          </a:ln>
          <a:effectLst/>
        </p:spPr>
      </p:cxnSp>
      <p:pic>
        <p:nvPicPr>
          <p:cNvPr id="24" name="图片 23"/>
          <p:cNvPicPr>
            <a:picLocks noChangeAspect="1"/>
          </p:cNvPicPr>
          <p:nvPr/>
        </p:nvPicPr>
        <p:blipFill rotWithShape="1">
          <a:blip r:embed="rId7">
            <a:extLst>
              <a:ext uri="{BEBA8EAE-BF5A-486C-A8C5-ECC9F3942E4B}">
                <a14:imgProps xmlns:a14="http://schemas.microsoft.com/office/drawing/2010/main">
                  <a14:imgLayer r:embed="rId8">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
        <p:nvSpPr>
          <p:cNvPr id="25" name="矩形 24"/>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3"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p:cNvPicPr/>
          <p:nvPr/>
        </p:nvPicPr>
        <p:blipFill>
          <a:blip r:embed="rId1"/>
        </p:blipFill>
        <p:spPr>
          <a:xfrm>
            <a:off x="-635" y="4040505"/>
            <a:ext cx="12192635" cy="3524250"/>
          </a:xfrm>
          <a:prstGeom prst="rect">
            <a:avLst/>
          </a:prstGeom>
        </p:spPr>
      </p:pic>
      <p:pic>
        <p:nvPicPr>
          <p:cNvPr id="11" name="图片 10"/>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4921885" y="-19685"/>
            <a:ext cx="6617970" cy="6908800"/>
          </a:xfrm>
          <a:prstGeom prst="rect">
            <a:avLst/>
          </a:prstGeom>
        </p:spPr>
      </p:pic>
      <p:pic>
        <p:nvPicPr>
          <p:cNvPr id="100" name="图片 99"/>
          <p:cNvPicPr/>
          <p:nvPr>
            <p:custDataLst>
              <p:tags r:id="rId4"/>
            </p:custDataLst>
          </p:nvPr>
        </p:nvPicPr>
        <p:blipFill>
          <a:blip r:embed="rId5"/>
          <a:stretch>
            <a:fillRect/>
          </a:stretch>
        </p:blipFill>
        <p:spPr>
          <a:xfrm>
            <a:off x="7990205" y="3042285"/>
            <a:ext cx="1614805" cy="1580515"/>
          </a:xfrm>
          <a:prstGeom prst="rect">
            <a:avLst/>
          </a:prstGeom>
          <a:noFill/>
          <a:ln w="9525">
            <a:noFill/>
          </a:ln>
        </p:spPr>
      </p:pic>
      <p:sp>
        <p:nvSpPr>
          <p:cNvPr id="4" name="PA_文本框 27"/>
          <p:cNvSpPr txBox="1"/>
          <p:nvPr>
            <p:custDataLst>
              <p:tags r:id="rId6"/>
            </p:custDataLst>
          </p:nvPr>
        </p:nvSpPr>
        <p:spPr>
          <a:xfrm>
            <a:off x="1215390" y="1207135"/>
            <a:ext cx="6162040" cy="2306955"/>
          </a:xfrm>
          <a:prstGeom prst="rect">
            <a:avLst/>
          </a:prstGeom>
          <a:noFill/>
        </p:spPr>
        <p:txBody>
          <a:bodyPr wrap="square" rtlCol="0">
            <a:spAutoFit/>
          </a:bodyPr>
          <a:p>
            <a:r>
              <a:rPr lang="zh-CN" altLang="en-US" sz="4800" b="1" smtClean="0">
                <a:solidFill>
                  <a:srgbClr val="C00000"/>
                </a:solidFill>
                <a:latin typeface="微软雅黑" panose="020B0503020204020204" charset="-122"/>
                <a:ea typeface="微软雅黑" panose="020B0503020204020204" charset="-122"/>
              </a:rPr>
              <a:t>奇迹总在拼搏之后；</a:t>
            </a:r>
            <a:endParaRPr lang="zh-CN" altLang="en-US" sz="4800" b="1" smtClean="0">
              <a:solidFill>
                <a:srgbClr val="C00000"/>
              </a:solidFill>
              <a:latin typeface="微软雅黑" panose="020B0503020204020204" charset="-122"/>
              <a:ea typeface="微软雅黑" panose="020B0503020204020204" charset="-122"/>
            </a:endParaRPr>
          </a:p>
          <a:p>
            <a:r>
              <a:rPr lang="zh-CN" altLang="en-US" sz="4800" b="1" smtClean="0">
                <a:solidFill>
                  <a:srgbClr val="C00000"/>
                </a:solidFill>
                <a:latin typeface="微软雅黑" panose="020B0503020204020204" charset="-122"/>
                <a:ea typeface="微软雅黑" panose="020B0503020204020204" charset="-122"/>
              </a:rPr>
              <a:t>成功蕴于进取之中。</a:t>
            </a:r>
            <a:endParaRPr lang="zh-CN" altLang="en-US" sz="4800" b="1" smtClean="0">
              <a:solidFill>
                <a:srgbClr val="C00000"/>
              </a:solidFill>
              <a:latin typeface="微软雅黑" panose="020B0503020204020204" charset="-122"/>
              <a:ea typeface="微软雅黑" panose="020B0503020204020204" charset="-122"/>
            </a:endParaRPr>
          </a:p>
          <a:p>
            <a:r>
              <a:rPr lang="zh-CN" altLang="en-US" sz="4800" b="1" smtClean="0">
                <a:solidFill>
                  <a:srgbClr val="C00000"/>
                </a:solidFill>
                <a:latin typeface="微软雅黑" panose="020B0503020204020204" charset="-122"/>
                <a:ea typeface="微软雅黑" panose="020B0503020204020204" charset="-122"/>
              </a:rPr>
              <a:t>    </a:t>
            </a:r>
            <a:endParaRPr lang="zh-CN" altLang="en-US" sz="4800" b="1" smtClean="0">
              <a:solidFill>
                <a:srgbClr val="C00000"/>
              </a:solidFill>
              <a:latin typeface="微软雅黑" panose="020B0503020204020204" charset="-122"/>
              <a:ea typeface="微软雅黑" panose="020B0503020204020204" charset="-122"/>
            </a:endParaRPr>
          </a:p>
        </p:txBody>
      </p:sp>
      <p:sp>
        <p:nvSpPr>
          <p:cNvPr id="7" name="文本框 6"/>
          <p:cNvSpPr txBox="1"/>
          <p:nvPr/>
        </p:nvSpPr>
        <p:spPr>
          <a:xfrm>
            <a:off x="333375" y="174625"/>
            <a:ext cx="2567940" cy="368300"/>
          </a:xfrm>
          <a:prstGeom prst="rect">
            <a:avLst/>
          </a:prstGeom>
          <a:noFill/>
        </p:spPr>
        <p:txBody>
          <a:bodyPr wrap="square" rtlCol="0">
            <a:spAutoFit/>
          </a:bodyPr>
          <a:p>
            <a:r>
              <a:rPr lang="en-US" altLang="zh-CN" b="1">
                <a:solidFill>
                  <a:srgbClr val="C00000"/>
                </a:solidFill>
              </a:rPr>
              <a:t>2025</a:t>
            </a:r>
            <a:r>
              <a:rPr lang="zh-CN" altLang="en-US" b="1">
                <a:solidFill>
                  <a:srgbClr val="C00000"/>
                </a:solidFill>
              </a:rPr>
              <a:t>年</a:t>
            </a:r>
            <a:r>
              <a:rPr lang="en-US" altLang="zh-CN" b="1">
                <a:solidFill>
                  <a:srgbClr val="C00000"/>
                </a:solidFill>
              </a:rPr>
              <a:t>6</a:t>
            </a:r>
            <a:r>
              <a:rPr lang="zh-CN" altLang="en-US" b="1">
                <a:solidFill>
                  <a:srgbClr val="C00000"/>
                </a:solidFill>
              </a:rPr>
              <a:t>月高考备考</a:t>
            </a:r>
            <a:endParaRPr lang="zh-CN" altLang="en-US" b="1">
              <a:solidFill>
                <a:srgbClr val="C00000"/>
              </a:solidFill>
            </a:endParaRPr>
          </a:p>
        </p:txBody>
      </p:sp>
      <p:pic>
        <p:nvPicPr>
          <p:cNvPr id="2" name="图片 1"/>
          <p:cNvPicPr>
            <a:picLocks noChangeAspect="1"/>
          </p:cNvPicPr>
          <p:nvPr/>
        </p:nvPicPr>
        <p:blipFill rotWithShape="1">
          <a:blip r:embed="rId7">
            <a:extLst>
              <a:ext uri="{BEBA8EAE-BF5A-486C-A8C5-ECC9F3942E4B}">
                <a14:imgProps xmlns:a14="http://schemas.microsoft.com/office/drawing/2010/main">
                  <a14:imgLayer r:embed="rId8">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302" y="2591995"/>
            <a:ext cx="1826937" cy="1685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3"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09371" y="1395942"/>
            <a:ext cx="8881042" cy="188069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8" name="Freeform 6"/>
          <p:cNvSpPr/>
          <p:nvPr/>
        </p:nvSpPr>
        <p:spPr bwMode="auto">
          <a:xfrm>
            <a:off x="1588" y="4074945"/>
            <a:ext cx="5692243" cy="1712466"/>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4" name="Freeform 7"/>
          <p:cNvSpPr/>
          <p:nvPr/>
        </p:nvSpPr>
        <p:spPr bwMode="auto">
          <a:xfrm>
            <a:off x="1588" y="2052997"/>
            <a:ext cx="10726103" cy="29805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C00000"/>
          </a:solidFill>
          <a:ln>
            <a:noFill/>
          </a:ln>
        </p:spPr>
        <p:txBody>
          <a:bodyPr lIns="91392" tIns="45696" rIns="91392" bIns="45696"/>
          <a:lstStyle/>
          <a:p>
            <a:endParaRPr lang="zh-CN" altLang="en-US" sz="2400">
              <a:solidFill>
                <a:srgbClr val="002060"/>
              </a:solidFill>
            </a:endParaRPr>
          </a:p>
        </p:txBody>
      </p:sp>
      <p:sp>
        <p:nvSpPr>
          <p:cNvPr id="55" name="Freeform 8"/>
          <p:cNvSpPr/>
          <p:nvPr/>
        </p:nvSpPr>
        <p:spPr bwMode="auto">
          <a:xfrm>
            <a:off x="11225842" y="1908571"/>
            <a:ext cx="556850" cy="899879"/>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9" name="Freeform 9"/>
          <p:cNvSpPr/>
          <p:nvPr/>
        </p:nvSpPr>
        <p:spPr bwMode="auto">
          <a:xfrm>
            <a:off x="10377170" y="5650230"/>
            <a:ext cx="1813560" cy="1206500"/>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7" name="Freeform 10"/>
          <p:cNvSpPr/>
          <p:nvPr/>
        </p:nvSpPr>
        <p:spPr bwMode="auto">
          <a:xfrm>
            <a:off x="10296525" y="5932170"/>
            <a:ext cx="1894205" cy="924560"/>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8" name="TextBox 11"/>
          <p:cNvSpPr txBox="1">
            <a:spLocks noChangeArrowheads="1"/>
          </p:cNvSpPr>
          <p:nvPr/>
        </p:nvSpPr>
        <p:spPr bwMode="auto">
          <a:xfrm>
            <a:off x="2342515" y="2242185"/>
            <a:ext cx="7697470" cy="255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zh-CN" altLang="en-US" sz="4000" b="1" dirty="0">
                <a:solidFill>
                  <a:srgbClr val="FFFFFF"/>
                </a:solidFill>
                <a:latin typeface="微软雅黑" panose="020B0503020204020204" charset="-122"/>
                <a:ea typeface="微软雅黑" panose="020B0503020204020204" charset="-122"/>
              </a:rPr>
              <a:t>语篇的外貌：</a:t>
            </a:r>
            <a:endParaRPr lang="zh-CN" altLang="en-US" sz="4000" b="1" dirty="0">
              <a:solidFill>
                <a:srgbClr val="FFFFFF"/>
              </a:solidFill>
              <a:latin typeface="微软雅黑" panose="020B0503020204020204" charset="-122"/>
              <a:ea typeface="微软雅黑" panose="020B0503020204020204" charset="-122"/>
            </a:endParaRPr>
          </a:p>
          <a:p>
            <a:pPr algn="l" eaLnBrk="1" hangingPunct="1"/>
            <a:r>
              <a:rPr lang="zh-CN" altLang="en-US" sz="4000" b="1" dirty="0">
                <a:solidFill>
                  <a:srgbClr val="FFFFFF"/>
                </a:solidFill>
                <a:latin typeface="微软雅黑" panose="020B0503020204020204" charset="-122"/>
                <a:ea typeface="微软雅黑" panose="020B0503020204020204" charset="-122"/>
              </a:rPr>
              <a:t>        格式正确，拼写无误</a:t>
            </a:r>
            <a:r>
              <a:rPr lang="en-US" altLang="zh-CN" sz="4000" b="1" dirty="0">
                <a:solidFill>
                  <a:srgbClr val="FFFFFF"/>
                </a:solidFill>
                <a:latin typeface="微软雅黑" panose="020B0503020204020204" charset="-122"/>
                <a:ea typeface="微软雅黑" panose="020B0503020204020204" charset="-122"/>
              </a:rPr>
              <a:t>      </a:t>
            </a:r>
            <a:endParaRPr lang="en-US" altLang="zh-CN" sz="4000" b="1" dirty="0">
              <a:solidFill>
                <a:srgbClr val="FFFFFF"/>
              </a:solidFill>
              <a:latin typeface="微软雅黑" panose="020B0503020204020204" charset="-122"/>
              <a:ea typeface="微软雅黑" panose="020B0503020204020204" charset="-122"/>
            </a:endParaRPr>
          </a:p>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000" b="1" dirty="0">
                <a:solidFill>
                  <a:srgbClr val="FFFF00"/>
                </a:solidFill>
                <a:latin typeface="微软雅黑" panose="020B0503020204020204" charset="-122"/>
                <a:ea typeface="微软雅黑" panose="020B0503020204020204" charset="-122"/>
              </a:rPr>
              <a:t>较多的低水平失误将导致一键式评分（9分以下）           </a:t>
            </a:r>
            <a:endParaRPr lang="zh-CN" altLang="en-US" sz="2000" b="1" dirty="0">
              <a:solidFill>
                <a:srgbClr val="FFFF00"/>
              </a:solidFill>
              <a:latin typeface="微软雅黑" panose="020B0503020204020204" charset="-122"/>
              <a:ea typeface="微软雅黑" panose="020B0503020204020204" charset="-122"/>
            </a:endParaRPr>
          </a:p>
          <a:p>
            <a:pPr algn="l" eaLnBrk="1" hangingPunct="1"/>
            <a:r>
              <a:rPr lang="zh-CN" altLang="en-US" sz="2000" b="1" dirty="0">
                <a:solidFill>
                  <a:srgbClr val="FFFF00"/>
                </a:solidFill>
                <a:latin typeface="微软雅黑" panose="020B0503020204020204" charset="-122"/>
                <a:ea typeface="微软雅黑" panose="020B0503020204020204" charset="-122"/>
              </a:rPr>
              <a:t>            表意清楚，语法无误，句型正确，地道自然</a:t>
            </a:r>
            <a:endParaRPr lang="zh-CN" altLang="en-US" sz="2000" b="1" dirty="0">
              <a:solidFill>
                <a:srgbClr val="FFFF00"/>
              </a:solidFill>
              <a:latin typeface="微软雅黑" panose="020B0503020204020204" charset="-122"/>
              <a:ea typeface="微软雅黑" panose="020B0503020204020204" charset="-122"/>
            </a:endParaRPr>
          </a:p>
          <a:p>
            <a:pPr algn="l" eaLnBrk="1" hangingPunct="1"/>
            <a:r>
              <a:rPr lang="zh-CN" altLang="en-US" sz="2000" b="1" dirty="0">
                <a:solidFill>
                  <a:srgbClr val="FFFF00"/>
                </a:solidFill>
                <a:latin typeface="微软雅黑" panose="020B0503020204020204" charset="-122"/>
                <a:ea typeface="微软雅黑" panose="020B0503020204020204" charset="-122"/>
              </a:rPr>
              <a:t>            语篇的价值意蕴、情感策略及优化措施</a:t>
            </a:r>
            <a:endParaRPr lang="zh-CN" altLang="en-US" sz="2000" b="1" dirty="0">
              <a:solidFill>
                <a:srgbClr val="FFFF00"/>
              </a:solidFill>
              <a:latin typeface="微软雅黑" panose="020B0503020204020204" charset="-122"/>
              <a:ea typeface="微软雅黑" panose="020B0503020204020204" charset="-122"/>
            </a:endParaRPr>
          </a:p>
        </p:txBody>
      </p:sp>
      <p:sp>
        <p:nvSpPr>
          <p:cNvPr id="59" name="TextBox 12"/>
          <p:cNvSpPr txBox="1">
            <a:spLocks noChangeArrowheads="1"/>
          </p:cNvSpPr>
          <p:nvPr/>
        </p:nvSpPr>
        <p:spPr bwMode="auto">
          <a:xfrm>
            <a:off x="1346835" y="2463800"/>
            <a:ext cx="1134110" cy="22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0" b="1">
                <a:solidFill>
                  <a:srgbClr val="FFFFFF"/>
                </a:solidFill>
                <a:latin typeface="微软雅黑" panose="020B0503020204020204" charset="-122"/>
                <a:ea typeface="微软雅黑" panose="020B0503020204020204" charset="-122"/>
              </a:rPr>
              <a:t>1  </a:t>
            </a:r>
            <a:endParaRPr lang="zh-CN" altLang="en-US" sz="13730" b="1">
              <a:solidFill>
                <a:srgbClr val="FFFFFF"/>
              </a:solidFill>
              <a:latin typeface="微软雅黑" panose="020B0503020204020204" charset="-122"/>
              <a:ea typeface="微软雅黑" panose="020B0503020204020204" charset="-122"/>
            </a:endParaRPr>
          </a:p>
        </p:txBody>
      </p:sp>
      <p:sp>
        <p:nvSpPr>
          <p:cNvPr id="61" name="TextBox 2"/>
          <p:cNvSpPr txBox="1">
            <a:spLocks noChangeArrowheads="1"/>
          </p:cNvSpPr>
          <p:nvPr/>
        </p:nvSpPr>
        <p:spPr bwMode="auto">
          <a:xfrm>
            <a:off x="491806" y="38130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1" name="图片 100"/>
          <p:cNvPicPr/>
          <p:nvPr>
            <p:custDataLst>
              <p:tags r:id="rId1"/>
            </p:custDataLst>
          </p:nvPr>
        </p:nvPicPr>
        <p:blipFill>
          <a:blip r:embed="rId2"/>
          <a:stretch>
            <a:fillRect/>
          </a:stretch>
        </p:blipFill>
        <p:spPr>
          <a:xfrm>
            <a:off x="387350" y="93980"/>
            <a:ext cx="5412105" cy="205295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anim calcmode="lin" valueType="num">
                                      <p:cBhvr>
                                        <p:cTn id="38" dur="500" fill="hold"/>
                                        <p:tgtEl>
                                          <p:spTgt spid="61"/>
                                        </p:tgtEl>
                                        <p:attrNameLst>
                                          <p:attrName>ppt_x</p:attrName>
                                        </p:attrNameLst>
                                      </p:cBhvr>
                                      <p:tavLst>
                                        <p:tav tm="0">
                                          <p:val>
                                            <p:strVal val="#ppt_x"/>
                                          </p:val>
                                        </p:tav>
                                        <p:tav tm="100000">
                                          <p:val>
                                            <p:strVal val="#ppt_x"/>
                                          </p:val>
                                        </p:tav>
                                      </p:tavLst>
                                    </p:anim>
                                    <p:anim calcmode="lin" valueType="num">
                                      <p:cBhvr>
                                        <p:cTn id="39" dur="50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 calcmode="lin" valueType="num">
                                      <p:cBhvr>
                                        <p:cTn id="45" dur="500" fill="hold"/>
                                        <p:tgtEl>
                                          <p:spTgt spid="59"/>
                                        </p:tgtEl>
                                        <p:attrNameLst>
                                          <p:attrName>style.rotation</p:attrName>
                                        </p:attrNameLst>
                                      </p:cBhvr>
                                      <p:tavLst>
                                        <p:tav tm="0">
                                          <p:val>
                                            <p:fltVal val="90"/>
                                          </p:val>
                                        </p:tav>
                                        <p:tav tm="100000">
                                          <p:val>
                                            <p:fltVal val="0"/>
                                          </p:val>
                                        </p:tav>
                                      </p:tavLst>
                                    </p:anim>
                                    <p:animEffect transition="in" filter="fade">
                                      <p:cBhvr>
                                        <p:cTn id="46" dur="500"/>
                                        <p:tgtEl>
                                          <p:spTgt spid="5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left)">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9" grpId="0" bldLvl="0" animBg="1"/>
      <p:bldP spid="57" grpId="0" bldLvl="0" animBg="1"/>
      <p:bldP spid="58" grpId="0" autoUpdateAnimBg="0"/>
      <p:bldP spid="59" grpId="0" autoUpdateAnimBg="0"/>
      <p:bldP spid="6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2100" y="949325"/>
            <a:ext cx="11541125" cy="17202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342900" marR="0" indent="-342900" algn="l" defTabSz="685800" rtl="0" fontAlgn="auto" latinLnBrk="0" hangingPunct="0">
              <a:lnSpc>
                <a:spcPct val="100000"/>
              </a:lnSpc>
              <a:spcBef>
                <a:spcPts val="0"/>
              </a:spcBef>
              <a:spcAft>
                <a:spcPts val="0"/>
              </a:spcAft>
              <a:buClrTx/>
              <a:buSzTx/>
              <a:buFont typeface="Wingdings" panose="05000000000000000000" charset="0"/>
              <a:buChar char="Ø"/>
            </a:pPr>
            <a:r>
              <a:rPr kumimoji="0" lang="en-US" altLang="zh-CN" sz="2000" b="1" i="0" u="none" strike="noStrike" cap="none" spc="0" normalizeH="0" baseline="0">
                <a:ln>
                  <a:noFill/>
                </a:ln>
                <a:solidFill>
                  <a:srgbClr val="000000"/>
                </a:solidFill>
                <a:effectLst/>
                <a:uFillTx/>
                <a:latin typeface="+mn-lt"/>
                <a:ea typeface="+mn-ea"/>
                <a:cs typeface="+mn-cs"/>
                <a:sym typeface="Helvetica"/>
              </a:rPr>
              <a:t>       </a:t>
            </a:r>
            <a:r>
              <a:rPr kumimoji="0" lang="zh-CN" altLang="en-US" sz="2000" b="1" i="0" u="none" strike="noStrike" cap="none" spc="0" normalizeH="0" baseline="0">
                <a:ln>
                  <a:noFill/>
                </a:ln>
                <a:solidFill>
                  <a:srgbClr val="000000"/>
                </a:solidFill>
                <a:effectLst/>
                <a:uFillTx/>
                <a:latin typeface="+mn-lt"/>
                <a:ea typeface="+mn-ea"/>
                <a:cs typeface="+mn-cs"/>
                <a:sym typeface="Helvetica"/>
              </a:rPr>
              <a:t>在应用文写作中，“首尾段”是保障文章完整性的重要部分。开头段是评卷者细读信息的源头，是考生给评卷者留下第一印象的“咽喉要地”。尾段能</a:t>
            </a:r>
            <a:r>
              <a:rPr lang="zh-CN" altLang="en-US" sz="2000" b="1">
                <a:ln>
                  <a:noFill/>
                </a:ln>
                <a:solidFill>
                  <a:srgbClr val="000000"/>
                </a:solidFill>
                <a:effectLst/>
                <a:uFillTx/>
                <a:sym typeface="Helvetica"/>
              </a:rPr>
              <a:t>满足</a:t>
            </a:r>
            <a:r>
              <a:rPr kumimoji="0" lang="zh-CN" altLang="en-US" sz="2000" b="1" i="0" u="none" strike="noStrike" cap="none" spc="0" normalizeH="0" baseline="0">
                <a:ln>
                  <a:noFill/>
                </a:ln>
                <a:solidFill>
                  <a:srgbClr val="000000"/>
                </a:solidFill>
                <a:effectLst/>
                <a:uFillTx/>
                <a:latin typeface="+mn-lt"/>
                <a:ea typeface="+mn-ea"/>
                <a:cs typeface="+mn-cs"/>
                <a:sym typeface="Helvetica"/>
              </a:rPr>
              <a:t>阅卷老师的期待。</a:t>
            </a:r>
            <a:endParaRPr kumimoji="0" lang="zh-CN" altLang="en-US" sz="2000" b="1" i="0" u="none" strike="noStrike" cap="none" spc="0" normalizeH="0" baseline="0">
              <a:ln>
                <a:noFill/>
              </a:ln>
              <a:solidFill>
                <a:srgbClr val="000000"/>
              </a:solidFill>
              <a:effectLst/>
              <a:uFillTx/>
              <a:latin typeface="+mn-lt"/>
              <a:ea typeface="+mn-ea"/>
              <a:cs typeface="+mn-cs"/>
              <a:sym typeface="Helvetica"/>
            </a:endParaRPr>
          </a:p>
          <a:p>
            <a:pPr marL="342900" marR="0" indent="-342900" algn="l" defTabSz="685800" rtl="0" fontAlgn="auto" latinLnBrk="0" hangingPunct="0">
              <a:lnSpc>
                <a:spcPct val="100000"/>
              </a:lnSpc>
              <a:spcBef>
                <a:spcPts val="0"/>
              </a:spcBef>
              <a:spcAft>
                <a:spcPts val="0"/>
              </a:spcAft>
              <a:buClrTx/>
              <a:buSzTx/>
              <a:buFont typeface="Wingdings" panose="05000000000000000000" charset="0"/>
              <a:buChar char="Ø"/>
            </a:pPr>
            <a:r>
              <a:rPr kumimoji="0" lang="en-US" altLang="zh-CN" sz="2000" b="1" i="0" u="none" strike="noStrike" cap="none" spc="0" normalizeH="0" baseline="0">
                <a:ln>
                  <a:noFill/>
                </a:ln>
                <a:solidFill>
                  <a:srgbClr val="000000"/>
                </a:solidFill>
                <a:effectLst/>
                <a:uFillTx/>
                <a:latin typeface="+mn-lt"/>
                <a:ea typeface="+mn-ea"/>
                <a:cs typeface="+mn-cs"/>
                <a:sym typeface="Helvetica"/>
              </a:rPr>
              <a:t>       </a:t>
            </a:r>
            <a:r>
              <a:rPr kumimoji="0" lang="zh-CN" altLang="en-US" sz="2000" b="1" i="0" u="none" strike="noStrike" cap="none" spc="0" normalizeH="0" baseline="0">
                <a:ln>
                  <a:noFill/>
                </a:ln>
                <a:solidFill>
                  <a:srgbClr val="000000"/>
                </a:solidFill>
                <a:effectLst/>
                <a:uFillTx/>
                <a:latin typeface="+mn-lt"/>
                <a:ea typeface="+mn-ea"/>
                <a:cs typeface="+mn-cs"/>
                <a:sym typeface="Helvetica"/>
              </a:rPr>
              <a:t>高考中的应用文写作属于竞技色彩浓郁的“生存性写作”，“评卷者之反应”是决定一篇应用文得分的关键因素。因此，从“评卷者”视角来分析，应用文写作中的</a:t>
            </a:r>
            <a:r>
              <a:rPr kumimoji="0" lang="zh-CN" altLang="en-US" sz="2000" b="1" i="0" u="none" strike="noStrike" cap="none" spc="0" normalizeH="0" baseline="0">
                <a:ln>
                  <a:noFill/>
                </a:ln>
                <a:solidFill>
                  <a:srgbClr val="C00000"/>
                </a:solidFill>
                <a:effectLst/>
                <a:uFillTx/>
                <a:latin typeface="+mn-lt"/>
                <a:ea typeface="+mn-ea"/>
                <a:cs typeface="+mn-cs"/>
                <a:sym typeface="Helvetica"/>
              </a:rPr>
              <a:t>首尾段的好坏决定第二印象</a:t>
            </a:r>
            <a:r>
              <a:rPr kumimoji="0" lang="zh-CN" altLang="en-US" sz="2000" b="1" i="0" u="none" strike="noStrike" cap="none" spc="0" normalizeH="0" baseline="0">
                <a:ln>
                  <a:noFill/>
                </a:ln>
                <a:solidFill>
                  <a:srgbClr val="000000"/>
                </a:solidFill>
                <a:effectLst/>
                <a:uFillTx/>
                <a:latin typeface="+mn-lt"/>
                <a:ea typeface="+mn-ea"/>
                <a:cs typeface="+mn-cs"/>
                <a:sym typeface="Helvetica"/>
              </a:rPr>
              <a:t>，</a:t>
            </a:r>
            <a:r>
              <a:rPr kumimoji="0" lang="zh-CN" altLang="en-US" sz="2000" b="1" i="0" u="none" strike="noStrike" cap="none" spc="0" normalizeH="0" baseline="0">
                <a:ln>
                  <a:noFill/>
                </a:ln>
                <a:solidFill>
                  <a:srgbClr val="C00000"/>
                </a:solidFill>
                <a:effectLst/>
                <a:uFillTx/>
                <a:latin typeface="+mn-lt"/>
                <a:ea typeface="+mn-ea"/>
                <a:cs typeface="+mn-cs"/>
                <a:sym typeface="Helvetica"/>
              </a:rPr>
              <a:t>不容出现低级错误</a:t>
            </a:r>
            <a:r>
              <a:rPr kumimoji="0" lang="zh-CN" altLang="en-US" sz="2000" b="1" i="0" u="none" strike="noStrike" cap="none" spc="0" normalizeH="0" baseline="0">
                <a:ln>
                  <a:noFill/>
                </a:ln>
                <a:solidFill>
                  <a:srgbClr val="000000"/>
                </a:solidFill>
                <a:effectLst/>
                <a:uFillTx/>
                <a:latin typeface="+mn-lt"/>
                <a:ea typeface="+mn-ea"/>
                <a:cs typeface="+mn-cs"/>
                <a:sym typeface="Helvetica"/>
              </a:rPr>
              <a:t>，且</a:t>
            </a:r>
            <a:r>
              <a:rPr kumimoji="0" lang="zh-CN" altLang="en-US" sz="2000" b="1" i="0" u="none" strike="noStrike" cap="none" spc="0" normalizeH="0" baseline="0">
                <a:ln>
                  <a:noFill/>
                </a:ln>
                <a:solidFill>
                  <a:srgbClr val="C00000"/>
                </a:solidFill>
                <a:effectLst/>
                <a:uFillTx/>
                <a:latin typeface="+mn-lt"/>
                <a:ea typeface="+mn-ea"/>
                <a:cs typeface="+mn-cs"/>
                <a:sym typeface="Helvetica"/>
              </a:rPr>
              <a:t>较好地体现交际效应</a:t>
            </a:r>
            <a:r>
              <a:rPr kumimoji="0" lang="zh-CN" altLang="en-US" sz="2000" b="1" i="0" u="none" strike="noStrike" cap="none" spc="0" normalizeH="0" baseline="0">
                <a:ln>
                  <a:noFill/>
                </a:ln>
                <a:solidFill>
                  <a:srgbClr val="000000"/>
                </a:solidFill>
                <a:effectLst/>
                <a:uFillTx/>
                <a:latin typeface="+mn-lt"/>
                <a:ea typeface="+mn-ea"/>
                <a:cs typeface="+mn-cs"/>
                <a:sym typeface="Helvetica"/>
              </a:rPr>
              <a:t>（既有</a:t>
            </a:r>
            <a:r>
              <a:rPr kumimoji="0" lang="zh-CN" altLang="en-US" sz="2000" b="1" i="0" u="none" strike="noStrike" cap="none" spc="0" normalizeH="0" baseline="0">
                <a:ln>
                  <a:noFill/>
                </a:ln>
                <a:solidFill>
                  <a:srgbClr val="C00000"/>
                </a:solidFill>
                <a:effectLst/>
                <a:uFillTx/>
                <a:latin typeface="+mn-lt"/>
                <a:ea typeface="+mn-ea"/>
                <a:cs typeface="+mn-cs"/>
                <a:sym typeface="Helvetica"/>
              </a:rPr>
              <a:t>客套语句</a:t>
            </a:r>
            <a:r>
              <a:rPr kumimoji="0" lang="zh-CN" altLang="en-US" sz="2000" b="1" i="0" u="none" strike="noStrike" cap="none" spc="0" normalizeH="0" baseline="0">
                <a:ln>
                  <a:noFill/>
                </a:ln>
                <a:solidFill>
                  <a:srgbClr val="000000"/>
                </a:solidFill>
                <a:effectLst/>
                <a:uFillTx/>
                <a:latin typeface="+mn-lt"/>
                <a:ea typeface="+mn-ea"/>
                <a:cs typeface="+mn-cs"/>
                <a:sym typeface="Helvetica"/>
              </a:rPr>
              <a:t>，又有</a:t>
            </a:r>
            <a:r>
              <a:rPr lang="zh-CN" altLang="en-US" sz="2000" b="1">
                <a:ln>
                  <a:noFill/>
                </a:ln>
                <a:solidFill>
                  <a:srgbClr val="C00000"/>
                </a:solidFill>
                <a:effectLst/>
                <a:uFillTx/>
                <a:sym typeface="Helvetica"/>
              </a:rPr>
              <a:t>真实</a:t>
            </a:r>
            <a:r>
              <a:rPr kumimoji="0" lang="zh-CN" altLang="en-US" sz="2000" b="1" i="0" u="none" strike="noStrike" cap="none" spc="0" normalizeH="0" baseline="0">
                <a:ln>
                  <a:noFill/>
                </a:ln>
                <a:solidFill>
                  <a:srgbClr val="C00000"/>
                </a:solidFill>
                <a:effectLst/>
                <a:uFillTx/>
                <a:latin typeface="+mn-lt"/>
                <a:ea typeface="+mn-ea"/>
                <a:cs typeface="+mn-cs"/>
                <a:sym typeface="Helvetica"/>
              </a:rPr>
              <a:t>情感交流</a:t>
            </a:r>
            <a:r>
              <a:rPr kumimoji="0" lang="zh-CN" altLang="en-US" sz="2000" b="1" i="0" u="none" strike="noStrike" cap="none" spc="0" normalizeH="0" baseline="0">
                <a:ln>
                  <a:noFill/>
                </a:ln>
                <a:solidFill>
                  <a:srgbClr val="000000"/>
                </a:solidFill>
                <a:effectLst/>
                <a:uFillTx/>
                <a:latin typeface="+mn-lt"/>
                <a:ea typeface="+mn-ea"/>
                <a:cs typeface="+mn-cs"/>
                <a:sym typeface="Helvetica"/>
              </a:rPr>
              <a:t>）。</a:t>
            </a:r>
            <a:endParaRPr kumimoji="0" lang="zh-CN" altLang="en-US" sz="2000" b="1" i="0" u="none" strike="noStrike" cap="none" spc="0" normalizeH="0" baseline="0">
              <a:ln>
                <a:noFill/>
              </a:ln>
              <a:solidFill>
                <a:srgbClr val="000000"/>
              </a:solidFill>
              <a:effectLst/>
              <a:uFillTx/>
              <a:latin typeface="+mn-lt"/>
              <a:ea typeface="+mn-ea"/>
              <a:cs typeface="+mn-cs"/>
              <a:sym typeface="Helvetica"/>
            </a:endParaRPr>
          </a:p>
        </p:txBody>
      </p:sp>
      <p:pic>
        <p:nvPicPr>
          <p:cNvPr id="9" name="图片 8"/>
          <p:cNvPicPr>
            <a:picLocks noChangeAspect="1"/>
          </p:cNvPicPr>
          <p:nvPr/>
        </p:nvPicPr>
        <p:blipFill>
          <a:blip r:embed="rId1">
            <a:clrChange>
              <a:clrFrom>
                <a:srgbClr val="FFFFFF">
                  <a:alpha val="100000"/>
                </a:srgbClr>
              </a:clrFrom>
              <a:clrTo>
                <a:srgbClr val="FFFFFF">
                  <a:alpha val="100000"/>
                  <a:alpha val="0"/>
                </a:srgbClr>
              </a:clrTo>
            </a:clrChange>
          </a:blip>
          <a:srcRect t="6329" b="13095"/>
          <a:stretch>
            <a:fillRect/>
          </a:stretch>
        </p:blipFill>
        <p:spPr>
          <a:xfrm>
            <a:off x="401320" y="2430145"/>
            <a:ext cx="9947275" cy="3916680"/>
          </a:xfrm>
          <a:prstGeom prst="rect">
            <a:avLst/>
          </a:prstGeom>
        </p:spPr>
      </p:pic>
      <p:sp>
        <p:nvSpPr>
          <p:cNvPr id="10" name="文本框 9"/>
          <p:cNvSpPr txBox="1"/>
          <p:nvPr/>
        </p:nvSpPr>
        <p:spPr>
          <a:xfrm>
            <a:off x="5998210" y="5765800"/>
            <a:ext cx="2679700" cy="460375"/>
          </a:xfrm>
          <a:prstGeom prst="rect">
            <a:avLst/>
          </a:prstGeom>
          <a:noFill/>
        </p:spPr>
        <p:txBody>
          <a:bodyPr wrap="square" rtlCol="0">
            <a:spAutoFit/>
          </a:bodyPr>
          <a:p>
            <a:pPr marL="0" marR="0" indent="0" algn="l" defTabSz="685800" rtl="0" fontAlgn="auto" latinLnBrk="0" hangingPunct="0">
              <a:lnSpc>
                <a:spcPct val="100000"/>
              </a:lnSpc>
              <a:spcBef>
                <a:spcPts val="0"/>
              </a:spcBef>
              <a:spcAft>
                <a:spcPts val="0"/>
              </a:spcAft>
              <a:buClrTx/>
              <a:buSzTx/>
              <a:buFontTx/>
              <a:buNone/>
            </a:pP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虎头、豹尾、猪肚</a:t>
            </a:r>
            <a:endPar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p:txBody>
      </p:sp>
      <p:sp>
        <p:nvSpPr>
          <p:cNvPr id="12" name="文本框 11"/>
          <p:cNvSpPr txBox="1"/>
          <p:nvPr/>
        </p:nvSpPr>
        <p:spPr>
          <a:xfrm>
            <a:off x="1160145" y="193040"/>
            <a:ext cx="9402445" cy="5505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mn-cs"/>
                <a:sym typeface="Helvetica"/>
              </a:rPr>
              <a:t>应用文写作中</a:t>
            </a:r>
            <a:r>
              <a:rPr kumimoji="0" lang="zh-CN" altLang="en-US" sz="2400" b="1" i="0" u="none" strike="noStrike" cap="none" spc="0" normalizeH="0" baseline="0">
                <a:ln>
                  <a:noFill/>
                </a:ln>
                <a:solidFill>
                  <a:srgbClr val="7030A0"/>
                </a:solidFill>
                <a:effectLst/>
                <a:uFillTx/>
                <a:latin typeface="微软雅黑" panose="020B0503020204020204" charset="-122"/>
                <a:ea typeface="微软雅黑" panose="020B0503020204020204" charset="-122"/>
                <a:cs typeface="+mn-cs"/>
                <a:sym typeface="Helvetica"/>
              </a:rPr>
              <a:t>首尾段</a:t>
            </a:r>
            <a:r>
              <a:rPr kumimoji="0" lang="zh-CN" altLang="en-US"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mn-cs"/>
                <a:sym typeface="Helvetica"/>
              </a:rPr>
              <a:t>的价值意蕴、情感策略及优化措施</a:t>
            </a:r>
            <a:endParaRPr kumimoji="0" lang="zh-CN" altLang="en-US"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mn-cs"/>
              <a:sym typeface="Helvetica"/>
            </a:endParaRPr>
          </a:p>
        </p:txBody>
      </p:sp>
      <p:sp>
        <p:nvSpPr>
          <p:cNvPr id="23" name="矩形 22"/>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cxnSp>
        <p:nvCxnSpPr>
          <p:cNvPr id="2" name="直接连接符 1"/>
          <p:cNvCxnSpPr/>
          <p:nvPr/>
        </p:nvCxnSpPr>
        <p:spPr>
          <a:xfrm>
            <a:off x="512860" y="688340"/>
            <a:ext cx="10972825" cy="0"/>
          </a:xfrm>
          <a:prstGeom prst="line">
            <a:avLst/>
          </a:prstGeom>
          <a:ln>
            <a:gradFill>
              <a:gsLst>
                <a:gs pos="0">
                  <a:srgbClr val="400040"/>
                </a:gs>
                <a:gs pos="32000">
                  <a:srgbClr val="8F0040"/>
                </a:gs>
                <a:gs pos="63000">
                  <a:srgbClr val="F27300"/>
                </a:gs>
                <a:gs pos="100000">
                  <a:srgbClr val="FFBF00"/>
                </a:gs>
              </a:gsLst>
              <a:lin ang="10800000" scaled="0"/>
            </a:gradFill>
          </a:ln>
        </p:spPr>
        <p:style>
          <a:lnRef idx="1">
            <a:srgbClr val="5B9BD5"/>
          </a:lnRef>
          <a:fillRef idx="0">
            <a:srgbClr val="5B9BD5"/>
          </a:fillRef>
          <a:effectRef idx="0">
            <a:srgbClr val="5B9BD5"/>
          </a:effectRef>
          <a:fontRef idx="minor">
            <a:sysClr val="windowText" lastClr="000000"/>
          </a:fontRef>
        </p:style>
      </p:cxnSp>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grpSp>
        <p:nvGrpSpPr>
          <p:cNvPr id="6" name="组合 5"/>
          <p:cNvGrpSpPr/>
          <p:nvPr userDrawn="1">
            <p:custDataLst>
              <p:tags r:id="rId4"/>
            </p:custDataLst>
          </p:nvPr>
        </p:nvGrpSpPr>
        <p:grpSpPr>
          <a:xfrm>
            <a:off x="10637789" y="5416239"/>
            <a:ext cx="1552625" cy="1432464"/>
            <a:chOff x="10898414" y="5656121"/>
            <a:chExt cx="1293586" cy="1193473"/>
          </a:xfrm>
        </p:grpSpPr>
        <p:sp>
          <p:nvSpPr>
            <p:cNvPr id="7" name="任意多边形: 形状 12"/>
            <p:cNvSpPr/>
            <p:nvPr>
              <p:custDataLst>
                <p:tags r:id="rId5"/>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C00000"/>
            </a:solidFill>
            <a:ln w="12700" cap="flat" cmpd="sng" algn="ctr">
              <a:noFill/>
              <a:prstDash val="solid"/>
              <a:miter lim="800000"/>
            </a:ln>
            <a:effectLst/>
          </p:spPr>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5" name="三角形 7"/>
            <p:cNvSpPr/>
            <p:nvPr>
              <p:custDataLst>
                <p:tags r:id="rId6"/>
              </p:custDataLst>
            </p:nvPr>
          </p:nvSpPr>
          <p:spPr>
            <a:xfrm>
              <a:off x="11420811" y="5656121"/>
              <a:ext cx="771189" cy="1193473"/>
            </a:xfrm>
            <a:prstGeom prst="triangle">
              <a:avLst>
                <a:gd name="adj" fmla="val 100000"/>
              </a:avLst>
            </a:prstGeom>
            <a:solidFill>
              <a:srgbClr val="C00000"/>
            </a:solidFill>
            <a:ln w="12700" cap="flat" cmpd="sng" algn="ctr">
              <a:noFill/>
              <a:prstDash val="solid"/>
              <a:miter lim="800000"/>
            </a:ln>
            <a:effectLst/>
          </p:spPr>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6" name="三角形 8"/>
            <p:cNvSpPr/>
            <p:nvPr>
              <p:custDataLst>
                <p:tags r:id="rId7"/>
              </p:custDataLst>
            </p:nvPr>
          </p:nvSpPr>
          <p:spPr>
            <a:xfrm rot="10800000">
              <a:off x="11408088" y="6156530"/>
              <a:ext cx="405290" cy="300624"/>
            </a:xfrm>
            <a:prstGeom prst="triangle">
              <a:avLst/>
            </a:prstGeom>
            <a:solidFill>
              <a:srgbClr val="FF0000"/>
            </a:solidFill>
            <a:ln w="12700" cap="flat" cmpd="sng" algn="ctr">
              <a:noFill/>
              <a:prstDash val="solid"/>
              <a:miter lim="800000"/>
            </a:ln>
            <a:effectLst/>
          </p:spPr>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rcRect r="17657" b="3223"/>
          <a:stretch>
            <a:fillRect/>
          </a:stretch>
        </p:blipFill>
        <p:spPr>
          <a:xfrm>
            <a:off x="310515" y="749935"/>
            <a:ext cx="10784840" cy="5920105"/>
          </a:xfrm>
          <a:prstGeom prst="rect">
            <a:avLst/>
          </a:prstGeom>
        </p:spPr>
      </p:pic>
      <p:pic>
        <p:nvPicPr>
          <p:cNvPr id="4" name="图片 3"/>
          <p:cNvPicPr/>
          <p:nvPr/>
        </p:nvPicPr>
        <p:blipFill>
          <a:blip r:embed="rId2"/>
        </p:blipFill>
        <p:spPr>
          <a:xfrm rot="18480000">
            <a:off x="11231245" y="4992370"/>
            <a:ext cx="946785" cy="806450"/>
          </a:xfrm>
          <a:prstGeom prst="rect">
            <a:avLst/>
          </a:prstGeom>
        </p:spPr>
      </p:pic>
      <p:sp>
        <p:nvSpPr>
          <p:cNvPr id="8" name="文本框 7"/>
          <p:cNvSpPr txBox="1"/>
          <p:nvPr/>
        </p:nvSpPr>
        <p:spPr>
          <a:xfrm>
            <a:off x="1141730" y="134620"/>
            <a:ext cx="9402445" cy="550545"/>
          </a:xfrm>
          <a:prstGeom prst="rect">
            <a:avLst/>
          </a:prstGeom>
          <a:noFill/>
          <a:ln w="12700" cap="flat">
            <a:noFill/>
            <a:miter lim="400000"/>
          </a:ln>
          <a:effectLst/>
        </p:spPr>
        <p:txBody>
          <a:bodyPr rot="0" vertOverflow="overflow" horzOverflow="overflow" vert="horz" wrap="square" lIns="91438" tIns="91438" rIns="91438" bIns="91438" numCol="1" spcCol="38100" rtlCol="0" anchor="t" forceAA="0">
            <a:spAutoFit/>
          </a:bodyPr>
          <a:p>
            <a:pPr marR="0" indent="0" defTabSz="685800" fontAlgn="auto" hangingPunct="0">
              <a:lnSpc>
                <a:spcPct val="100000"/>
              </a:lnSpc>
              <a:spcBef>
                <a:spcPts val="0"/>
              </a:spcBef>
              <a:spcAft>
                <a:spcPts val="0"/>
              </a:spcAft>
              <a:buClrTx/>
              <a:buSzTx/>
              <a:buFontTx/>
              <a:buNone/>
            </a:pPr>
            <a:r>
              <a:rPr kumimoji="0" lang="zh-CN" altLang="en-US" sz="2400" b="1" i="0" cap="none" spc="0" normalizeH="0" baseline="0">
                <a:solidFill>
                  <a:srgbClr val="0070C0"/>
                </a:solidFill>
                <a:latin typeface="微软雅黑" panose="020B0503020204020204" charset="-122"/>
                <a:ea typeface="微软雅黑" panose="020B0503020204020204" charset="-122"/>
                <a:cs typeface="Helvetica"/>
                <a:sym typeface="Helvetica"/>
              </a:rPr>
              <a:t>应用文写作中</a:t>
            </a:r>
            <a:r>
              <a:rPr kumimoji="0" lang="zh-CN" altLang="en-US" sz="2400" b="1" i="0" cap="none" spc="0" normalizeH="0" baseline="0">
                <a:solidFill>
                  <a:srgbClr val="F79646">
                    <a:lumMod val="50000"/>
                  </a:srgbClr>
                </a:solidFill>
                <a:latin typeface="微软雅黑" panose="020B0503020204020204" charset="-122"/>
                <a:ea typeface="微软雅黑" panose="020B0503020204020204" charset="-122"/>
                <a:cs typeface="Helvetica"/>
                <a:sym typeface="Helvetica"/>
              </a:rPr>
              <a:t>首尾段</a:t>
            </a:r>
            <a:r>
              <a:rPr kumimoji="0" lang="zh-CN" altLang="en-US" sz="2400" b="1" i="0" cap="none" spc="0" normalizeH="0" baseline="0">
                <a:solidFill>
                  <a:srgbClr val="0070C0"/>
                </a:solidFill>
                <a:latin typeface="微软雅黑" panose="020B0503020204020204" charset="-122"/>
                <a:ea typeface="微软雅黑" panose="020B0503020204020204" charset="-122"/>
                <a:cs typeface="Helvetica"/>
                <a:sym typeface="Helvetica"/>
              </a:rPr>
              <a:t>的价值意蕴、情感策略及优化措施</a:t>
            </a:r>
            <a:endParaRPr kumimoji="0" lang="zh-CN" altLang="en-US" sz="2400" b="1" i="0" cap="none" spc="0" normalizeH="0" baseline="0">
              <a:solidFill>
                <a:srgbClr val="0070C0"/>
              </a:solidFill>
              <a:latin typeface="微软雅黑" panose="020B0503020204020204" charset="-122"/>
              <a:ea typeface="微软雅黑" panose="020B0503020204020204" charset="-122"/>
              <a:cs typeface="Helvetica"/>
              <a:sym typeface="Helvetica"/>
            </a:endParaRPr>
          </a:p>
        </p:txBody>
      </p:sp>
      <p:cxnSp>
        <p:nvCxnSpPr>
          <p:cNvPr id="2" name="直接连接符 1"/>
          <p:cNvCxnSpPr/>
          <p:nvPr/>
        </p:nvCxnSpPr>
        <p:spPr>
          <a:xfrm>
            <a:off x="512860" y="688340"/>
            <a:ext cx="10972825" cy="0"/>
          </a:xfrm>
          <a:prstGeom prst="line">
            <a:avLst/>
          </a:prstGeom>
          <a:noFill/>
          <a:ln w="9525" cap="flat" cmpd="sng" algn="ctr">
            <a:gradFill>
              <a:gsLst>
                <a:gs pos="0">
                  <a:srgbClr val="400040"/>
                </a:gs>
                <a:gs pos="32000">
                  <a:srgbClr val="8F0040"/>
                </a:gs>
                <a:gs pos="63000">
                  <a:srgbClr val="F27300"/>
                </a:gs>
                <a:gs pos="100000">
                  <a:srgbClr val="FFBF00"/>
                </a:gs>
              </a:gsLst>
              <a:lin ang="10800000" scaled="0"/>
            </a:gradFill>
            <a:prstDash val="solid"/>
          </a:ln>
          <a:effectLst/>
        </p:spPr>
      </p:cxnSp>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
        <p:nvSpPr>
          <p:cNvPr id="23" name="矩形 22"/>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grpSp>
        <p:nvGrpSpPr>
          <p:cNvPr id="14" name="组合 13"/>
          <p:cNvGrpSpPr/>
          <p:nvPr userDrawn="1">
            <p:custDataLst>
              <p:tags r:id="rId5"/>
            </p:custDataLst>
          </p:nvPr>
        </p:nvGrpSpPr>
        <p:grpSpPr>
          <a:xfrm>
            <a:off x="10637789" y="5416239"/>
            <a:ext cx="1552625" cy="1432464"/>
            <a:chOff x="10898414" y="5656121"/>
            <a:chExt cx="1293586" cy="1193473"/>
          </a:xfrm>
        </p:grpSpPr>
        <p:sp>
          <p:nvSpPr>
            <p:cNvPr id="15" name="任意多边形: 形状 12"/>
            <p:cNvSpPr/>
            <p:nvPr>
              <p:custDataLst>
                <p:tags r:id="rId6"/>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C00000"/>
            </a:solidFill>
            <a:ln w="12700" cap="flat" cmpd="sng" algn="ctr">
              <a:noFill/>
              <a:prstDash val="solid"/>
              <a:miter lim="800000"/>
            </a:ln>
            <a:effectLst/>
          </p:spPr>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6" name="三角形 7"/>
            <p:cNvSpPr/>
            <p:nvPr>
              <p:custDataLst>
                <p:tags r:id="rId7"/>
              </p:custDataLst>
            </p:nvPr>
          </p:nvSpPr>
          <p:spPr>
            <a:xfrm>
              <a:off x="11420811" y="5656121"/>
              <a:ext cx="771189" cy="1193473"/>
            </a:xfrm>
            <a:prstGeom prst="triangle">
              <a:avLst>
                <a:gd name="adj" fmla="val 100000"/>
              </a:avLst>
            </a:prstGeom>
            <a:solidFill>
              <a:srgbClr val="C00000"/>
            </a:solidFill>
            <a:ln w="12700" cap="flat" cmpd="sng" algn="ctr">
              <a:noFill/>
              <a:prstDash val="solid"/>
              <a:miter lim="800000"/>
            </a:ln>
            <a:effectLst/>
          </p:spPr>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7" name="三角形 8"/>
            <p:cNvSpPr/>
            <p:nvPr>
              <p:custDataLst>
                <p:tags r:id="rId8"/>
              </p:custDataLst>
            </p:nvPr>
          </p:nvSpPr>
          <p:spPr>
            <a:xfrm rot="10800000">
              <a:off x="11408088" y="6156530"/>
              <a:ext cx="405290" cy="300624"/>
            </a:xfrm>
            <a:prstGeom prst="triangle">
              <a:avLst/>
            </a:prstGeom>
            <a:solidFill>
              <a:srgbClr val="FF0000"/>
            </a:solidFill>
            <a:ln w="12700" cap="flat" cmpd="sng" algn="ctr">
              <a:noFill/>
              <a:prstDash val="solid"/>
              <a:miter lim="800000"/>
            </a:ln>
            <a:effectLst/>
          </p:spPr>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1"/>
        </p:blipFill>
        <p:spPr>
          <a:xfrm rot="18480000">
            <a:off x="11231245" y="4992370"/>
            <a:ext cx="946785" cy="806450"/>
          </a:xfrm>
          <a:prstGeom prst="rect">
            <a:avLst/>
          </a:prstGeom>
        </p:spPr>
      </p:pic>
      <p:sp>
        <p:nvSpPr>
          <p:cNvPr id="10" name="文本框 9"/>
          <p:cNvSpPr txBox="1"/>
          <p:nvPr/>
        </p:nvSpPr>
        <p:spPr>
          <a:xfrm>
            <a:off x="6696710" y="1114425"/>
            <a:ext cx="5273040" cy="4892675"/>
          </a:xfrm>
          <a:prstGeom prst="rect">
            <a:avLst/>
          </a:prstGeom>
          <a:noFill/>
        </p:spPr>
        <p:txBody>
          <a:bodyPr wrap="square" rtlCol="0">
            <a:spAutoFit/>
          </a:bodyPr>
          <a:p>
            <a:pPr marL="342900" marR="0" indent="-342900" algn="l" defTabSz="685800" rtl="0" fontAlgn="auto" latinLnBrk="0" hangingPunct="0">
              <a:lnSpc>
                <a:spcPct val="100000"/>
              </a:lnSpc>
              <a:spcBef>
                <a:spcPts val="0"/>
              </a:spcBef>
              <a:spcAft>
                <a:spcPts val="0"/>
              </a:spcAft>
              <a:buClrTx/>
              <a:buSzTx/>
              <a:buFont typeface="Arial" panose="020B0604020202020204" pitchFamily="34" charset="0"/>
              <a:buChar char="•"/>
            </a:pP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应用文正反面，7+9共16行。如果是信件，16-3，学生可写13行。</a:t>
            </a:r>
            <a:endPar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endPar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a:p>
            <a:pPr marL="342900" marR="0" indent="-342900" algn="l" defTabSz="685800" rtl="0" fontAlgn="auto" latinLnBrk="0" hangingPunct="0">
              <a:lnSpc>
                <a:spcPct val="100000"/>
              </a:lnSpc>
              <a:spcBef>
                <a:spcPts val="0"/>
              </a:spcBef>
              <a:spcAft>
                <a:spcPts val="0"/>
              </a:spcAft>
              <a:buClrTx/>
              <a:buSzTx/>
              <a:buFont typeface="Arial" panose="020B0604020202020204" pitchFamily="34" charset="0"/>
              <a:buChar char="•"/>
            </a:pP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虎头、豹尾、猪肚：</a:t>
            </a:r>
            <a:endPar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rPr>
              <a:t>    </a:t>
            </a: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第一段：交代</a:t>
            </a:r>
            <a:r>
              <a:rPr lang="zh-CN" altLang="en-US" sz="2400" b="1">
                <a:ln>
                  <a:noFill/>
                </a:ln>
                <a:solidFill>
                  <a:srgbClr val="C00000"/>
                </a:solidFill>
                <a:effectLst/>
                <a:uFillTx/>
                <a:latin typeface="微软雅黑" panose="020B0503020204020204" charset="-122"/>
                <a:ea typeface="微软雅黑" panose="020B0503020204020204" charset="-122"/>
                <a:sym typeface="Helvetica"/>
              </a:rPr>
              <a:t>写作背景</a:t>
            </a: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和</a:t>
            </a:r>
            <a:r>
              <a:rPr lang="zh-CN" altLang="en-US" sz="2400" b="1">
                <a:ln>
                  <a:noFill/>
                </a:ln>
                <a:solidFill>
                  <a:srgbClr val="C00000"/>
                </a:solidFill>
                <a:effectLst/>
                <a:uFillTx/>
                <a:latin typeface="微软雅黑" panose="020B0503020204020204" charset="-122"/>
                <a:ea typeface="微软雅黑" panose="020B0503020204020204" charset="-122"/>
                <a:sym typeface="Helvetica"/>
              </a:rPr>
              <a:t>写作目的</a:t>
            </a:r>
            <a:r>
              <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rPr>
              <a:t> </a:t>
            </a:r>
            <a:endPar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rPr>
              <a:t>                  +</a:t>
            </a:r>
            <a:r>
              <a:rPr lang="zh-CN" altLang="en-US" sz="2400" b="1">
                <a:ln>
                  <a:noFill/>
                </a:ln>
                <a:solidFill>
                  <a:srgbClr val="C00000"/>
                </a:solidFill>
                <a:effectLst/>
                <a:uFillTx/>
                <a:latin typeface="微软雅黑" panose="020B0503020204020204" charset="-122"/>
                <a:ea typeface="微软雅黑" panose="020B0503020204020204" charset="-122"/>
                <a:sym typeface="Helvetica"/>
              </a:rPr>
              <a:t>拉近情感</a:t>
            </a: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a:t>
            </a:r>
            <a:r>
              <a:rPr lang="zh-CN" altLang="en-US" sz="2400" b="1">
                <a:ln>
                  <a:noFill/>
                </a:ln>
                <a:solidFill>
                  <a:srgbClr val="7030A0"/>
                </a:solidFill>
                <a:effectLst/>
                <a:uFillTx/>
                <a:latin typeface="微软雅黑" panose="020B0503020204020204" charset="-122"/>
                <a:ea typeface="微软雅黑" panose="020B0503020204020204" charset="-122"/>
                <a:sym typeface="Helvetica"/>
              </a:rPr>
              <a:t>求共情</a:t>
            </a: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a:t>
            </a:r>
            <a:endPar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 </a:t>
            </a:r>
            <a:r>
              <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rPr>
              <a:t>   </a:t>
            </a: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第二段：要点齐全</a:t>
            </a:r>
            <a:endPar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 </a:t>
            </a:r>
            <a:r>
              <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rPr>
              <a:t>                 逻辑清晰</a:t>
            </a:r>
            <a:endPar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rPr>
              <a:t>                  语义连贯</a:t>
            </a:r>
            <a:endPar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rPr>
              <a:t>                  </a:t>
            </a: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渗透</a:t>
            </a:r>
            <a:r>
              <a:rPr lang="zh-CN" altLang="en-US" sz="2400" b="1">
                <a:ln>
                  <a:noFill/>
                </a:ln>
                <a:solidFill>
                  <a:srgbClr val="C00000"/>
                </a:solidFill>
                <a:effectLst/>
                <a:uFillTx/>
                <a:latin typeface="微软雅黑" panose="020B0503020204020204" charset="-122"/>
                <a:ea typeface="微软雅黑" panose="020B0503020204020204" charset="-122"/>
                <a:sym typeface="Helvetica"/>
              </a:rPr>
              <a:t>目的</a:t>
            </a:r>
            <a:endPar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rPr>
              <a:t>     </a:t>
            </a: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第三段：</a:t>
            </a:r>
            <a:r>
              <a:rPr lang="zh-CN" altLang="en-US" sz="2400" b="1">
                <a:ln>
                  <a:noFill/>
                </a:ln>
                <a:solidFill>
                  <a:srgbClr val="C00000"/>
                </a:solidFill>
                <a:effectLst/>
                <a:uFillTx/>
                <a:latin typeface="微软雅黑" panose="020B0503020204020204" charset="-122"/>
                <a:ea typeface="微软雅黑" panose="020B0503020204020204" charset="-122"/>
                <a:sym typeface="Helvetica"/>
              </a:rPr>
              <a:t>套路结语</a:t>
            </a:r>
            <a:endPar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 </a:t>
            </a:r>
            <a:r>
              <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rPr>
              <a:t>                 +</a:t>
            </a:r>
            <a:r>
              <a:rPr lang="en-US" altLang="zh-CN" sz="2400" b="1">
                <a:ln>
                  <a:noFill/>
                </a:ln>
                <a:solidFill>
                  <a:srgbClr val="C00000"/>
                </a:solidFill>
                <a:effectLst/>
                <a:uFillTx/>
                <a:latin typeface="微软雅黑" panose="020B0503020204020204" charset="-122"/>
                <a:ea typeface="微软雅黑" panose="020B0503020204020204" charset="-122"/>
                <a:sym typeface="Helvetica"/>
              </a:rPr>
              <a:t>祝愿鼓励</a:t>
            </a: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a:t>
            </a:r>
            <a:r>
              <a:rPr lang="zh-CN" altLang="en-US" sz="2400" b="1">
                <a:ln>
                  <a:noFill/>
                </a:ln>
                <a:solidFill>
                  <a:srgbClr val="7030A0"/>
                </a:solidFill>
                <a:effectLst/>
                <a:uFillTx/>
                <a:latin typeface="微软雅黑" panose="020B0503020204020204" charset="-122"/>
                <a:ea typeface="微软雅黑" panose="020B0503020204020204" charset="-122"/>
                <a:sym typeface="Helvetica"/>
              </a:rPr>
              <a:t>画大饼</a:t>
            </a:r>
            <a:r>
              <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rPr>
              <a:t>）</a:t>
            </a:r>
            <a:endParaRPr lang="en-US" altLang="zh-CN"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a:p>
            <a:pPr marR="0" indent="0" algn="l" defTabSz="685800" rtl="0" fontAlgn="auto" latinLnBrk="0" hangingPunct="0">
              <a:lnSpc>
                <a:spcPct val="100000"/>
              </a:lnSpc>
              <a:spcBef>
                <a:spcPts val="0"/>
              </a:spcBef>
              <a:spcAft>
                <a:spcPts val="0"/>
              </a:spcAft>
              <a:buClrTx/>
              <a:buSzTx/>
              <a:buFont typeface="Arial" panose="020B0604020202020204" pitchFamily="34" charset="0"/>
              <a:buNone/>
            </a:pPr>
            <a:endParaRPr lang="zh-CN" altLang="en-US" sz="2400" b="1">
              <a:ln>
                <a:noFill/>
              </a:ln>
              <a:solidFill>
                <a:schemeClr val="accent5">
                  <a:lumMod val="50000"/>
                </a:schemeClr>
              </a:solidFill>
              <a:effectLst/>
              <a:uFillTx/>
              <a:latin typeface="微软雅黑" panose="020B0503020204020204" charset="-122"/>
              <a:ea typeface="微软雅黑" panose="020B0503020204020204" charset="-122"/>
              <a:sym typeface="Helvetica"/>
            </a:endParaRPr>
          </a:p>
        </p:txBody>
      </p:sp>
      <p:pic>
        <p:nvPicPr>
          <p:cNvPr id="8" name="图片 7"/>
          <p:cNvPicPr>
            <a:picLocks noChangeAspect="1"/>
          </p:cNvPicPr>
          <p:nvPr>
            <p:custDataLst>
              <p:tags r:id="rId2"/>
            </p:custDataLst>
          </p:nvPr>
        </p:nvPicPr>
        <p:blipFill>
          <a:blip r:embed="rId3"/>
          <a:srcRect t="9400" b="28851"/>
          <a:stretch>
            <a:fillRect/>
          </a:stretch>
        </p:blipFill>
        <p:spPr>
          <a:xfrm>
            <a:off x="0" y="929640"/>
            <a:ext cx="6781165" cy="5626100"/>
          </a:xfrm>
          <a:prstGeom prst="rect">
            <a:avLst/>
          </a:prstGeom>
        </p:spPr>
      </p:pic>
      <p:cxnSp>
        <p:nvCxnSpPr>
          <p:cNvPr id="3" name="直接箭头连接符 2"/>
          <p:cNvCxnSpPr/>
          <p:nvPr/>
        </p:nvCxnSpPr>
        <p:spPr>
          <a:xfrm flipH="1">
            <a:off x="9706610" y="3007360"/>
            <a:ext cx="1770380" cy="1628140"/>
          </a:xfrm>
          <a:prstGeom prst="straightConnector1">
            <a:avLst/>
          </a:prstGeom>
          <a:noFill/>
          <a:ln w="25400" cap="flat">
            <a:solidFill>
              <a:schemeClr val="accent1"/>
            </a:solidFill>
            <a:prstDash val="solid"/>
            <a:round/>
            <a:headEnd type="arrow"/>
            <a:tailEnd type="arrow"/>
          </a:ln>
        </p:spPr>
        <p:style>
          <a:lnRef idx="0">
            <a:scrgbClr r="0" g="0" b="0"/>
          </a:lnRef>
          <a:fillRef idx="0">
            <a:scrgbClr r="0" g="0" b="0"/>
          </a:fillRef>
          <a:effectRef idx="0">
            <a:scrgbClr r="0" g="0" b="0"/>
          </a:effectRef>
          <a:fontRef idx="none"/>
        </p:style>
      </p:cxnSp>
      <p:sp>
        <p:nvSpPr>
          <p:cNvPr id="9" name="圆角矩形 8"/>
          <p:cNvSpPr/>
          <p:nvPr/>
        </p:nvSpPr>
        <p:spPr>
          <a:xfrm rot="19020000">
            <a:off x="10041890" y="3764280"/>
            <a:ext cx="1610360" cy="610093"/>
          </a:xfrm>
          <a:prstGeom prst="roundRect">
            <a:avLst/>
          </a:prstGeom>
          <a:solidFill>
            <a:srgbClr val="EDDCB9"/>
          </a:solidFill>
          <a:ln w="25400" cap="flat">
            <a:solidFill>
              <a:schemeClr val="accent1"/>
            </a:solidFill>
            <a:prstDash val="solid"/>
            <a:round/>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a:ln>
                  <a:noFill/>
                </a:ln>
                <a:solidFill>
                  <a:schemeClr val="tx1"/>
                </a:solidFill>
                <a:effectLst/>
                <a:uFillTx/>
                <a:latin typeface="微软雅黑" panose="020B0503020204020204" charset="-122"/>
                <a:ea typeface="微软雅黑" panose="020B0503020204020204" charset="-122"/>
                <a:cs typeface="+mn-cs"/>
                <a:sym typeface="Helvetica"/>
              </a:rPr>
              <a:t>文章主旨</a:t>
            </a:r>
            <a:endParaRPr kumimoji="0" lang="zh-CN" altLang="en-US" sz="2400" b="1" i="0" u="none" strike="noStrike" cap="none" spc="0" normalizeH="0" baseline="0">
              <a:ln>
                <a:noFill/>
              </a:ln>
              <a:solidFill>
                <a:schemeClr val="tx1"/>
              </a:solidFill>
              <a:effectLst/>
              <a:uFillTx/>
              <a:latin typeface="微软雅黑" panose="020B0503020204020204" charset="-122"/>
              <a:ea typeface="微软雅黑" panose="020B0503020204020204" charset="-122"/>
              <a:cs typeface="+mn-cs"/>
              <a:sym typeface="Helvetica"/>
            </a:endParaRPr>
          </a:p>
        </p:txBody>
      </p:sp>
      <p:sp>
        <p:nvSpPr>
          <p:cNvPr id="11" name="文本框 10"/>
          <p:cNvSpPr txBox="1"/>
          <p:nvPr/>
        </p:nvSpPr>
        <p:spPr>
          <a:xfrm>
            <a:off x="532130" y="1032510"/>
            <a:ext cx="6164580" cy="50907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342900" marR="0" indent="-342900" algn="l" defTabSz="685800" rtl="0" fontAlgn="auto" hangingPunct="0">
              <a:lnSpc>
                <a:spcPts val="3480"/>
              </a:lnSpc>
              <a:spcBef>
                <a:spcPts val="0"/>
              </a:spcBef>
              <a:spcAft>
                <a:spcPts val="0"/>
              </a:spcAft>
              <a:buClrTx/>
              <a:buSzTx/>
              <a:buFont typeface="Arial" panose="020B0604020202020204" pitchFamily="34" charset="0"/>
              <a:buChar char="•"/>
            </a:pP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每行约11</a:t>
            </a:r>
            <a:r>
              <a:rPr kumimoji="0" lang="en-US" altLang="zh-CN"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-12</a:t>
            </a: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词</a:t>
            </a:r>
            <a:endPar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L="342900" marR="0" indent="-342900" algn="l" defTabSz="685800" rtl="0" fontAlgn="auto" hangingPunct="0">
              <a:lnSpc>
                <a:spcPts val="3480"/>
              </a:lnSpc>
              <a:spcBef>
                <a:spcPts val="0"/>
              </a:spcBef>
              <a:spcAft>
                <a:spcPts val="0"/>
              </a:spcAft>
              <a:buClrTx/>
              <a:buSzTx/>
              <a:buFont typeface="Arial" panose="020B0604020202020204" pitchFamily="34" charset="0"/>
              <a:buChar char="•"/>
            </a:pP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分为三段</a:t>
            </a:r>
            <a:endPar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1. 写信背景和目的</a:t>
            </a:r>
            <a:r>
              <a:rPr kumimoji="0" lang="en-US" altLang="zh-CN"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a:t>
            </a: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拉近情感（求共情）        </a:t>
            </a:r>
            <a:r>
              <a:rPr kumimoji="0" lang="en-US" altLang="zh-CN"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endParaRPr kumimoji="0" lang="en-US" altLang="zh-CN"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R="0" indent="0" algn="l" defTabSz="685800" rtl="0" fontAlgn="auto" hangingPunct="0">
              <a:lnSpc>
                <a:spcPts val="3480"/>
              </a:lnSpc>
              <a:spcBef>
                <a:spcPts val="0"/>
              </a:spcBef>
              <a:spcAft>
                <a:spcPts val="0"/>
              </a:spcAft>
              <a:buClrTx/>
              <a:buSzTx/>
              <a:buFontTx/>
              <a:buNone/>
            </a:pPr>
            <a:r>
              <a:rPr kumimoji="0" lang="en-US" altLang="zh-CN"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（3行）</a:t>
            </a:r>
            <a:endPar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2. 主要内容</a:t>
            </a:r>
            <a:endPar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（一般三个要点）</a:t>
            </a:r>
            <a:endPar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（7-8行）</a:t>
            </a:r>
            <a:endPar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3. 套路结语+祝愿鼓励（画大饼）</a:t>
            </a:r>
            <a:endPar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R="0" indent="0" algn="l" defTabSz="685800" rtl="0" fontAlgn="auto" hangingPunct="0">
              <a:lnSpc>
                <a:spcPts val="3480"/>
              </a:lnSpc>
              <a:spcBef>
                <a:spcPts val="0"/>
              </a:spcBef>
              <a:spcAft>
                <a:spcPts val="0"/>
              </a:spcAft>
              <a:buClrTx/>
              <a:buSzTx/>
              <a:buFontTx/>
              <a:buNone/>
            </a:pP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（2-3行）</a:t>
            </a:r>
            <a:endPar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L="342900" marR="0" indent="-342900" algn="l" defTabSz="685800" rtl="0" fontAlgn="auto" hangingPunct="0">
              <a:lnSpc>
                <a:spcPts val="3480"/>
              </a:lnSpc>
              <a:spcBef>
                <a:spcPts val="0"/>
              </a:spcBef>
              <a:spcAft>
                <a:spcPts val="0"/>
              </a:spcAft>
              <a:buClrTx/>
              <a:buSzTx/>
              <a:buFont typeface="Arial" panose="020B0604020202020204" pitchFamily="34" charset="0"/>
              <a:buChar char="•"/>
            </a:pPr>
            <a:r>
              <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共计13-14行</a:t>
            </a:r>
            <a:endPar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L="0" marR="0" indent="0" algn="l" defTabSz="685800" rtl="0" fontAlgn="auto" latinLnBrk="0" hangingPunct="0">
              <a:lnSpc>
                <a:spcPts val="3480"/>
              </a:lnSpc>
              <a:spcBef>
                <a:spcPts val="0"/>
              </a:spcBef>
              <a:spcAft>
                <a:spcPts val="0"/>
              </a:spcAft>
              <a:buClrTx/>
              <a:buSzTx/>
              <a:buFontTx/>
              <a:buNone/>
            </a:pPr>
            <a:endParaRPr kumimoji="0" lang="zh-CN" altLang="en-US" sz="2400" b="1"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p:txBody>
      </p:sp>
      <p:sp>
        <p:nvSpPr>
          <p:cNvPr id="5" name="文本框 4"/>
          <p:cNvSpPr txBox="1"/>
          <p:nvPr/>
        </p:nvSpPr>
        <p:spPr>
          <a:xfrm>
            <a:off x="1152525" y="31115"/>
            <a:ext cx="7204075" cy="645160"/>
          </a:xfrm>
          <a:prstGeom prst="rect">
            <a:avLst/>
          </a:prstGeom>
          <a:noFill/>
        </p:spPr>
        <p:txBody>
          <a:bodyPr wrap="none" rtlCol="0">
            <a:spAutoFit/>
          </a:bodyPr>
          <a:p>
            <a:pPr indent="10795" algn="just" defTabSz="514350">
              <a:lnSpc>
                <a:spcPct val="150000"/>
              </a:lnSpc>
            </a:pP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rPr>
              <a:t>应用文写作中语篇的价值意蕴、情感策略及优化措施</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grpSp>
        <p:nvGrpSpPr>
          <p:cNvPr id="12" name="组合 11"/>
          <p:cNvGrpSpPr/>
          <p:nvPr userDrawn="1">
            <p:custDataLst>
              <p:tags r:id="rId4"/>
            </p:custDataLst>
          </p:nvPr>
        </p:nvGrpSpPr>
        <p:grpSpPr>
          <a:xfrm>
            <a:off x="10637789" y="5416239"/>
            <a:ext cx="1552625" cy="1432464"/>
            <a:chOff x="10898414" y="5656121"/>
            <a:chExt cx="1293586" cy="1193473"/>
          </a:xfrm>
        </p:grpSpPr>
        <p:sp>
          <p:nvSpPr>
            <p:cNvPr id="13" name="任意多边形: 形状 12"/>
            <p:cNvSpPr/>
            <p:nvPr>
              <p:custDataLst>
                <p:tags r:id="rId5"/>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C00000"/>
            </a:solidFill>
            <a:ln w="12700" cap="flat" cmpd="sng" algn="ctr">
              <a:noFill/>
              <a:prstDash val="solid"/>
              <a:miter lim="800000"/>
            </a:ln>
            <a:effectLst/>
          </p:spPr>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6" name="三角形 7"/>
            <p:cNvSpPr/>
            <p:nvPr>
              <p:custDataLst>
                <p:tags r:id="rId6"/>
              </p:custDataLst>
            </p:nvPr>
          </p:nvSpPr>
          <p:spPr>
            <a:xfrm>
              <a:off x="11420811" y="5656121"/>
              <a:ext cx="771189" cy="1193473"/>
            </a:xfrm>
            <a:prstGeom prst="triangle">
              <a:avLst>
                <a:gd name="adj" fmla="val 100000"/>
              </a:avLst>
            </a:prstGeom>
            <a:solidFill>
              <a:srgbClr val="C00000"/>
            </a:solidFill>
            <a:ln w="12700" cap="flat" cmpd="sng" algn="ctr">
              <a:noFill/>
              <a:prstDash val="solid"/>
              <a:miter lim="800000"/>
            </a:ln>
            <a:effectLst/>
          </p:spPr>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7"/>
              </p:custDataLst>
            </p:nvPr>
          </p:nvSpPr>
          <p:spPr>
            <a:xfrm rot="10800000">
              <a:off x="11408088" y="6156530"/>
              <a:ext cx="405290" cy="300624"/>
            </a:xfrm>
            <a:prstGeom prst="triangle">
              <a:avLst/>
            </a:prstGeom>
            <a:solidFill>
              <a:srgbClr val="FF0000"/>
            </a:solidFill>
            <a:ln w="12700" cap="flat" cmpd="sng" algn="ctr">
              <a:noFill/>
              <a:prstDash val="solid"/>
              <a:miter lim="800000"/>
            </a:ln>
            <a:effectLst/>
          </p:spPr>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cxnSp>
        <p:nvCxnSpPr>
          <p:cNvPr id="17" name="直接连接符 16"/>
          <p:cNvCxnSpPr/>
          <p:nvPr/>
        </p:nvCxnSpPr>
        <p:spPr>
          <a:xfrm>
            <a:off x="512860" y="688340"/>
            <a:ext cx="10972825" cy="0"/>
          </a:xfrm>
          <a:prstGeom prst="line">
            <a:avLst/>
          </a:prstGeom>
          <a:ln>
            <a:gradFill>
              <a:gsLst>
                <a:gs pos="0">
                  <a:srgbClr val="400040"/>
                </a:gs>
                <a:gs pos="32000">
                  <a:srgbClr val="8F0040"/>
                </a:gs>
                <a:gs pos="63000">
                  <a:srgbClr val="F27300"/>
                </a:gs>
                <a:gs pos="100000">
                  <a:srgbClr val="FFBF00"/>
                </a:gs>
              </a:gsLst>
              <a:lin ang="10800000" scaled="0"/>
            </a:gradFill>
          </a:ln>
        </p:spPr>
        <p:style>
          <a:lnRef idx="1">
            <a:srgbClr val="5B9BD5"/>
          </a:lnRef>
          <a:fillRef idx="0">
            <a:srgbClr val="5B9BD5"/>
          </a:fillRef>
          <a:effectRef idx="0">
            <a:srgbClr val="5B9BD5"/>
          </a:effectRef>
          <a:fontRef idx="minor">
            <a:sysClr val="windowText" lastClr="000000"/>
          </a:fontRef>
        </p:style>
      </p:cxnSp>
      <p:pic>
        <p:nvPicPr>
          <p:cNvPr id="18" name="图片 17"/>
          <p:cNvPicPr>
            <a:picLocks noChangeAspect="1"/>
          </p:cNvPicPr>
          <p:nvPr/>
        </p:nvPicPr>
        <p:blipFill rotWithShape="1">
          <a:blip r:embed="rId8">
            <a:extLst>
              <a:ext uri="{BEBA8EAE-BF5A-486C-A8C5-ECC9F3942E4B}">
                <a14:imgProps xmlns:a14="http://schemas.microsoft.com/office/drawing/2010/main">
                  <a14:imgLayer r:embed="rId9">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
        <p:nvSpPr>
          <p:cNvPr id="23" name="矩形 22"/>
          <p:cNvSpPr/>
          <p:nvPr/>
        </p:nvSpPr>
        <p:spPr>
          <a:xfrm>
            <a:off x="1588" y="6670716"/>
            <a:ext cx="12192000" cy="194645"/>
          </a:xfrm>
          <a:prstGeom prst="rect">
            <a:avLst/>
          </a:prstGeom>
          <a:solidFill>
            <a:srgbClr val="C0000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9" grpId="0" bldLvl="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09371" y="1395942"/>
            <a:ext cx="8881042" cy="188069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8" name="Freeform 6"/>
          <p:cNvSpPr/>
          <p:nvPr/>
        </p:nvSpPr>
        <p:spPr bwMode="auto">
          <a:xfrm>
            <a:off x="1588" y="4074945"/>
            <a:ext cx="5692243" cy="1712466"/>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4" name="Freeform 7"/>
          <p:cNvSpPr/>
          <p:nvPr/>
        </p:nvSpPr>
        <p:spPr bwMode="auto">
          <a:xfrm>
            <a:off x="1588" y="2052997"/>
            <a:ext cx="10726103" cy="29805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C00000"/>
          </a:solidFill>
          <a:ln>
            <a:noFill/>
          </a:ln>
        </p:spPr>
        <p:txBody>
          <a:bodyPr lIns="91392" tIns="45696" rIns="91392" bIns="45696"/>
          <a:lstStyle/>
          <a:p>
            <a:endParaRPr lang="zh-CN" altLang="en-US" sz="2400">
              <a:solidFill>
                <a:srgbClr val="002060"/>
              </a:solidFill>
            </a:endParaRPr>
          </a:p>
        </p:txBody>
      </p:sp>
      <p:sp>
        <p:nvSpPr>
          <p:cNvPr id="55" name="Freeform 8"/>
          <p:cNvSpPr/>
          <p:nvPr/>
        </p:nvSpPr>
        <p:spPr bwMode="auto">
          <a:xfrm>
            <a:off x="11225842" y="1908571"/>
            <a:ext cx="556850" cy="899879"/>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8" name="TextBox 11"/>
          <p:cNvSpPr txBox="1">
            <a:spLocks noChangeArrowheads="1"/>
          </p:cNvSpPr>
          <p:nvPr/>
        </p:nvSpPr>
        <p:spPr bwMode="auto">
          <a:xfrm>
            <a:off x="2299335" y="2808605"/>
            <a:ext cx="7697470" cy="224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zh-CN" altLang="en-US" sz="4000" b="1" dirty="0">
                <a:solidFill>
                  <a:srgbClr val="FFFFFF"/>
                </a:solidFill>
                <a:latin typeface="微软雅黑" panose="020B0503020204020204" charset="-122"/>
                <a:ea typeface="微软雅黑" panose="020B0503020204020204" charset="-122"/>
              </a:rPr>
              <a:t>回归高考真题：</a:t>
            </a:r>
            <a:endParaRPr lang="zh-CN" altLang="en-US" sz="4000" b="1" dirty="0">
              <a:solidFill>
                <a:srgbClr val="FFFFFF"/>
              </a:solidFill>
              <a:latin typeface="微软雅黑" panose="020B0503020204020204" charset="-122"/>
              <a:ea typeface="微软雅黑" panose="020B0503020204020204" charset="-122"/>
            </a:endParaRPr>
          </a:p>
          <a:p>
            <a:pPr algn="l" eaLnBrk="1" hangingPunct="1"/>
            <a:r>
              <a:rPr lang="zh-CN" altLang="en-US" sz="4000" b="1" dirty="0">
                <a:solidFill>
                  <a:srgbClr val="FFFFFF"/>
                </a:solidFill>
                <a:latin typeface="微软雅黑" panose="020B0503020204020204" charset="-122"/>
                <a:ea typeface="微软雅黑" panose="020B0503020204020204" charset="-122"/>
              </a:rPr>
              <a:t>        学以致用，创新思维</a:t>
            </a:r>
            <a:r>
              <a:rPr lang="en-US" altLang="zh-CN" sz="4000" b="1" dirty="0">
                <a:solidFill>
                  <a:srgbClr val="FFFFFF"/>
                </a:solidFill>
                <a:latin typeface="微软雅黑" panose="020B0503020204020204" charset="-122"/>
                <a:ea typeface="微软雅黑" panose="020B0503020204020204" charset="-122"/>
              </a:rPr>
              <a:t>      </a:t>
            </a:r>
            <a:endParaRPr lang="en-US" altLang="zh-CN" sz="4000" b="1" dirty="0">
              <a:solidFill>
                <a:srgbClr val="FFFFFF"/>
              </a:solidFill>
              <a:latin typeface="微软雅黑" panose="020B0503020204020204" charset="-122"/>
              <a:ea typeface="微软雅黑" panose="020B0503020204020204" charset="-122"/>
            </a:endParaRPr>
          </a:p>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000" b="1" dirty="0">
                <a:solidFill>
                  <a:srgbClr val="FFFF00"/>
                </a:solidFill>
                <a:latin typeface="微软雅黑" panose="020B0503020204020204" charset="-122"/>
                <a:ea typeface="微软雅黑" panose="020B0503020204020204" charset="-122"/>
              </a:rPr>
              <a:t>打破语篇定势，打乱语言框架</a:t>
            </a:r>
            <a:endParaRPr lang="zh-CN" altLang="en-US" sz="2000" b="1" dirty="0">
              <a:solidFill>
                <a:srgbClr val="FFFF00"/>
              </a:solidFill>
              <a:latin typeface="微软雅黑" panose="020B0503020204020204" charset="-122"/>
              <a:ea typeface="微软雅黑" panose="020B0503020204020204" charset="-122"/>
            </a:endParaRPr>
          </a:p>
          <a:p>
            <a:pPr algn="l" eaLnBrk="1" hangingPunct="1"/>
            <a:r>
              <a:rPr lang="zh-CN" altLang="en-US" sz="2000" b="1" dirty="0">
                <a:solidFill>
                  <a:srgbClr val="FFFF00"/>
                </a:solidFill>
                <a:latin typeface="微软雅黑" panose="020B0503020204020204" charset="-122"/>
                <a:ea typeface="微软雅黑" panose="020B0503020204020204" charset="-122"/>
              </a:rPr>
              <a:t>            突显立德树人，体现核心素养</a:t>
            </a:r>
            <a:endParaRPr lang="zh-CN" altLang="en-US" sz="2000" b="1" dirty="0">
              <a:solidFill>
                <a:srgbClr val="FFFF00"/>
              </a:solidFill>
              <a:latin typeface="微软雅黑" panose="020B0503020204020204" charset="-122"/>
              <a:ea typeface="微软雅黑" panose="020B0503020204020204" charset="-122"/>
            </a:endParaRPr>
          </a:p>
        </p:txBody>
      </p:sp>
      <p:sp>
        <p:nvSpPr>
          <p:cNvPr id="59" name="TextBox 12"/>
          <p:cNvSpPr txBox="1">
            <a:spLocks noChangeArrowheads="1"/>
          </p:cNvSpPr>
          <p:nvPr/>
        </p:nvSpPr>
        <p:spPr bwMode="auto">
          <a:xfrm>
            <a:off x="1346911" y="2464051"/>
            <a:ext cx="1256665" cy="22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0" b="1">
                <a:solidFill>
                  <a:srgbClr val="FFFFFF"/>
                </a:solidFill>
                <a:latin typeface="微软雅黑" panose="020B0503020204020204" charset="-122"/>
                <a:ea typeface="微软雅黑" panose="020B0503020204020204" charset="-122"/>
              </a:rPr>
              <a:t>2</a:t>
            </a:r>
            <a:endParaRPr lang="en-US" altLang="zh-CN" sz="13730" b="1">
              <a:solidFill>
                <a:srgbClr val="FFFFFF"/>
              </a:solidFill>
              <a:latin typeface="微软雅黑" panose="020B0503020204020204" charset="-122"/>
              <a:ea typeface="微软雅黑" panose="020B0503020204020204" charset="-122"/>
            </a:endParaRPr>
          </a:p>
        </p:txBody>
      </p:sp>
      <p:sp>
        <p:nvSpPr>
          <p:cNvPr id="61" name="TextBox 2"/>
          <p:cNvSpPr txBox="1">
            <a:spLocks noChangeArrowheads="1"/>
          </p:cNvSpPr>
          <p:nvPr/>
        </p:nvSpPr>
        <p:spPr bwMode="auto">
          <a:xfrm>
            <a:off x="491806" y="38130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1" name="图片 100"/>
          <p:cNvPicPr/>
          <p:nvPr>
            <p:custDataLst>
              <p:tags r:id="rId1"/>
            </p:custDataLst>
          </p:nvPr>
        </p:nvPicPr>
        <p:blipFill>
          <a:blip r:embed="rId2"/>
          <a:stretch>
            <a:fillRect/>
          </a:stretch>
        </p:blipFill>
        <p:spPr>
          <a:xfrm>
            <a:off x="387350" y="93980"/>
            <a:ext cx="5412105" cy="2052955"/>
          </a:xfrm>
          <a:prstGeom prst="rect">
            <a:avLst/>
          </a:prstGeom>
          <a:noFill/>
          <a:ln w="9525">
            <a:noFill/>
          </a:ln>
        </p:spPr>
      </p:pic>
      <p:sp>
        <p:nvSpPr>
          <p:cNvPr id="2" name="Freeform 9"/>
          <p:cNvSpPr/>
          <p:nvPr/>
        </p:nvSpPr>
        <p:spPr bwMode="auto">
          <a:xfrm>
            <a:off x="10586720" y="5721985"/>
            <a:ext cx="1604010" cy="1134745"/>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3" name="Freeform 10"/>
          <p:cNvSpPr/>
          <p:nvPr/>
        </p:nvSpPr>
        <p:spPr bwMode="auto">
          <a:xfrm>
            <a:off x="10296525" y="5932170"/>
            <a:ext cx="1894205" cy="924560"/>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anim calcmode="lin" valueType="num">
                                      <p:cBhvr>
                                        <p:cTn id="27" dur="500" fill="hold"/>
                                        <p:tgtEl>
                                          <p:spTgt spid="61"/>
                                        </p:tgtEl>
                                        <p:attrNameLst>
                                          <p:attrName>ppt_x</p:attrName>
                                        </p:attrNameLst>
                                      </p:cBhvr>
                                      <p:tavLst>
                                        <p:tav tm="0">
                                          <p:val>
                                            <p:strVal val="#ppt_x"/>
                                          </p:val>
                                        </p:tav>
                                        <p:tav tm="100000">
                                          <p:val>
                                            <p:strVal val="#ppt_x"/>
                                          </p:val>
                                        </p:tav>
                                      </p:tavLst>
                                    </p:anim>
                                    <p:anim calcmode="lin" valueType="num">
                                      <p:cBhvr>
                                        <p:cTn id="28" dur="500" fill="hold"/>
                                        <p:tgtEl>
                                          <p:spTgt spid="61"/>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 calcmode="lin" valueType="num">
                                      <p:cBhvr>
                                        <p:cTn id="34" dur="500" fill="hold"/>
                                        <p:tgtEl>
                                          <p:spTgt spid="59"/>
                                        </p:tgtEl>
                                        <p:attrNameLst>
                                          <p:attrName>style.rotation</p:attrName>
                                        </p:attrNameLst>
                                      </p:cBhvr>
                                      <p:tavLst>
                                        <p:tav tm="0">
                                          <p:val>
                                            <p:fltVal val="90"/>
                                          </p:val>
                                        </p:tav>
                                        <p:tav tm="100000">
                                          <p:val>
                                            <p:fltVal val="0"/>
                                          </p:val>
                                        </p:tav>
                                      </p:tavLst>
                                    </p:anim>
                                    <p:animEffect transition="in" filter="fade">
                                      <p:cBhvr>
                                        <p:cTn id="35" dur="500"/>
                                        <p:tgtEl>
                                          <p:spTgt spid="59"/>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400"/>
                                        <p:tgtEl>
                                          <p:spTgt spid="2"/>
                                        </p:tgtEl>
                                      </p:cBhvr>
                                    </p:animEffect>
                                    <p:anim calcmode="lin" valueType="num">
                                      <p:cBhvr>
                                        <p:cTn id="44" dur="400" fill="hold"/>
                                        <p:tgtEl>
                                          <p:spTgt spid="2"/>
                                        </p:tgtEl>
                                        <p:attrNameLst>
                                          <p:attrName>ppt_x</p:attrName>
                                        </p:attrNameLst>
                                      </p:cBhvr>
                                      <p:tavLst>
                                        <p:tav tm="0">
                                          <p:val>
                                            <p:strVal val="#ppt_x"/>
                                          </p:val>
                                        </p:tav>
                                        <p:tav tm="100000">
                                          <p:val>
                                            <p:strVal val="#ppt_x"/>
                                          </p:val>
                                        </p:tav>
                                      </p:tavLst>
                                    </p:anim>
                                    <p:anim calcmode="lin" valueType="num">
                                      <p:cBhvr>
                                        <p:cTn id="45" dur="4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400"/>
                                        <p:tgtEl>
                                          <p:spTgt spid="3"/>
                                        </p:tgtEl>
                                      </p:cBhvr>
                                    </p:animEffect>
                                    <p:anim calcmode="lin" valueType="num">
                                      <p:cBhvr>
                                        <p:cTn id="49" dur="400" fill="hold"/>
                                        <p:tgtEl>
                                          <p:spTgt spid="3"/>
                                        </p:tgtEl>
                                        <p:attrNameLst>
                                          <p:attrName>ppt_x</p:attrName>
                                        </p:attrNameLst>
                                      </p:cBhvr>
                                      <p:tavLst>
                                        <p:tav tm="0">
                                          <p:val>
                                            <p:strVal val="#ppt_x"/>
                                          </p:val>
                                        </p:tav>
                                        <p:tav tm="100000">
                                          <p:val>
                                            <p:strVal val="#ppt_x"/>
                                          </p:val>
                                        </p:tav>
                                      </p:tavLst>
                                    </p:anim>
                                    <p:anim calcmode="lin" valueType="num">
                                      <p:cBhvr>
                                        <p:cTn id="50" dur="4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58" grpId="0" autoUpdateAnimBg="0"/>
      <p:bldP spid="59" grpId="0" autoUpdateAnimBg="0"/>
      <p:bldP spid="61" grpId="0" autoUpdateAnimBg="0"/>
      <p:bldP spid="2" grpId="0" bldLvl="0" animBg="1"/>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13155" y="154305"/>
            <a:ext cx="6920865" cy="521970"/>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2024年1月浙江首考新课标I卷应用文真题</a:t>
            </a:r>
            <a:r>
              <a:rPr kumimoji="0" lang="en-US" altLang="zh-CN" sz="2800" b="1" kern="1200" cap="none" spc="0" normalizeH="0" baseline="0" noProof="1">
                <a:solidFill>
                  <a:schemeClr val="tx1">
                    <a:lumMod val="75000"/>
                    <a:lumOff val="25000"/>
                  </a:schemeClr>
                </a:solidFill>
                <a:latin typeface="Calibri" panose="020F0502020204030204" charset="0"/>
                <a:ea typeface="+mn-ea"/>
                <a:cs typeface="+mn-cs"/>
                <a:sym typeface="+mn-ea"/>
              </a:rPr>
              <a:t>  </a:t>
            </a:r>
            <a:endParaRPr kumimoji="0" lang="zh-CN" altLang="en-US" sz="2800" b="1" kern="1200" cap="none" spc="0" normalizeH="0" baseline="0" noProof="1">
              <a:solidFill>
                <a:srgbClr val="7030A0"/>
              </a:solidFill>
              <a:latin typeface="Calibri" panose="020F0502020204030204" charset="0"/>
              <a:ea typeface="+mn-ea"/>
              <a:cs typeface="+mn-cs"/>
              <a:sym typeface="+mn-ea"/>
            </a:endParaRPr>
          </a:p>
        </p:txBody>
      </p:sp>
      <p:graphicFrame>
        <p:nvGraphicFramePr>
          <p:cNvPr id="5" name="表格 4"/>
          <p:cNvGraphicFramePr/>
          <p:nvPr>
            <p:custDataLst>
              <p:tags r:id="rId2"/>
            </p:custDataLst>
          </p:nvPr>
        </p:nvGraphicFramePr>
        <p:xfrm>
          <a:off x="223520" y="815340"/>
          <a:ext cx="11871960" cy="5956300"/>
        </p:xfrm>
        <a:graphic>
          <a:graphicData uri="http://schemas.openxmlformats.org/drawingml/2006/table">
            <a:tbl>
              <a:tblPr firstRow="1" bandRow="1">
                <a:effectLst/>
                <a:tableStyleId>{5940675A-B579-460E-94D1-54222C63F5DA}</a:tableStyleId>
              </a:tblPr>
              <a:tblGrid>
                <a:gridCol w="2244090"/>
                <a:gridCol w="2673985"/>
                <a:gridCol w="2267585"/>
                <a:gridCol w="2268220"/>
                <a:gridCol w="2418080"/>
              </a:tblGrid>
              <a:tr h="54864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rPr>
                        <a:t>语言准确丰富</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语篇合理建构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ysClr val="windowText" lastClr="000000"/>
                          </a:solidFill>
                          <a:latin typeface="Arial" panose="020B0604020202020204" pitchFamily="34" charset="0"/>
                          <a:ea typeface="黑体" panose="02010609060101010101" charset="-122"/>
                          <a:sym typeface="+mn-ea"/>
                        </a:rPr>
                        <a:t>交际</a:t>
                      </a:r>
                      <a:r>
                        <a:rPr lang="zh-CN" altLang="en-US" b="1">
                          <a:solidFill>
                            <a:sysClr val="windowText" lastClr="000000"/>
                          </a:solidFill>
                          <a:latin typeface="Arial" panose="020B0604020202020204" pitchFamily="34" charset="0"/>
                          <a:ea typeface="黑体" panose="02010609060101010101" charset="-122"/>
                        </a:rPr>
                        <a:t>真实得体</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38115">
                <a:tc>
                  <a:txBody>
                    <a:bodyPr/>
                    <a:p>
                      <a:pPr>
                        <a:buNone/>
                      </a:pPr>
                      <a:r>
                        <a:rPr lang="zh-CN" altLang="en-US" sz="2000" b="1">
                          <a:latin typeface="Arial" panose="020B0604020202020204" pitchFamily="34" charset="0"/>
                          <a:ea typeface="黑体" panose="02010609060101010101" charset="-122"/>
                        </a:rPr>
                        <a:t>请你写一篇短文向校英文报“Sports and </a:t>
                      </a:r>
                      <a:r>
                        <a:rPr lang="zh-CN" altLang="en-US" sz="2000" b="1">
                          <a:solidFill>
                            <a:srgbClr val="C00000"/>
                          </a:solidFill>
                          <a:latin typeface="Arial" panose="020B0604020202020204" pitchFamily="34" charset="0"/>
                          <a:ea typeface="黑体" panose="02010609060101010101" charset="-122"/>
                        </a:rPr>
                        <a:t>Health</a:t>
                      </a:r>
                      <a:r>
                        <a:rPr lang="zh-CN" altLang="en-US" sz="2000" b="1">
                          <a:latin typeface="Arial" panose="020B0604020202020204" pitchFamily="34" charset="0"/>
                          <a:ea typeface="黑体" panose="02010609060101010101" charset="-122"/>
                        </a:rPr>
                        <a:t>”栏目投稿，向同学们推荐一项适合</a:t>
                      </a:r>
                      <a:r>
                        <a:rPr lang="zh-CN" altLang="en-US" sz="2000" b="1">
                          <a:solidFill>
                            <a:srgbClr val="C00000"/>
                          </a:solidFill>
                          <a:latin typeface="Arial" panose="020B0604020202020204" pitchFamily="34" charset="0"/>
                          <a:ea typeface="黑体" panose="02010609060101010101" charset="-122"/>
                        </a:rPr>
                        <a:t>课间</a:t>
                      </a:r>
                      <a:r>
                        <a:rPr lang="zh-CN" altLang="en-US" sz="2000" b="1">
                          <a:latin typeface="Arial" panose="020B0604020202020204" pitchFamily="34" charset="0"/>
                          <a:ea typeface="黑体" panose="02010609060101010101" charset="-122"/>
                        </a:rPr>
                        <a:t>开展的运动，内容包括: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 1.介绍这项运动;</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 2.说明推荐理由</a:t>
                      </a:r>
                      <a:r>
                        <a:rPr lang="zh-CN" altLang="en-US" sz="2400" b="1">
                          <a:latin typeface="Arial" panose="020B0604020202020204" pitchFamily="34" charset="0"/>
                          <a:ea typeface="黑体" panose="02010609060101010101" charset="-122"/>
                        </a:rPr>
                        <a:t>。</a:t>
                      </a:r>
                      <a:endParaRPr lang="zh-CN" altLang="en-US" sz="24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indent="0" algn="ctr" fontAlgn="auto">
                        <a:lnSpc>
                          <a:spcPts val="3220"/>
                        </a:lnSpc>
                        <a:buNone/>
                      </a:pPr>
                      <a:r>
                        <a:rPr sz="2400" b="1">
                          <a:solidFill>
                            <a:srgbClr val="C00000"/>
                          </a:solidFill>
                          <a:latin typeface="Times New Roman" panose="02020603050405020304" charset="0"/>
                          <a:ea typeface="+mn-ea"/>
                          <a:cs typeface="Times New Roman" panose="02020603050405020304" charset="0"/>
                          <a:sym typeface="+mn-ea"/>
                        </a:rPr>
                        <a:t>Stand Up</a:t>
                      </a:r>
                      <a:r>
                        <a:rPr sz="2400" b="1">
                          <a:solidFill>
                            <a:schemeClr val="tx1"/>
                          </a:solidFill>
                          <a:latin typeface="Times New Roman" panose="02020603050405020304" charset="0"/>
                          <a:ea typeface="+mn-ea"/>
                          <a:cs typeface="Times New Roman" panose="02020603050405020304" charset="0"/>
                          <a:sym typeface="+mn-ea"/>
                        </a:rPr>
                        <a:t> and Exercise, Everybody!</a:t>
                      </a:r>
                      <a:endParaRPr lang="en-US" altLang="zh-CN" sz="2400" b="1">
                        <a:solidFill>
                          <a:schemeClr val="tx1"/>
                        </a:solidFill>
                        <a:latin typeface="Times New Roman" panose="02020603050405020304" charset="0"/>
                        <a:ea typeface="黑体" panose="02010609060101010101" charset="-122"/>
                        <a:cs typeface="Times New Roman" panose="02020603050405020304" charset="0"/>
                      </a:endParaRPr>
                    </a:p>
                    <a:p>
                      <a:pPr indent="0" fontAlgn="auto">
                        <a:lnSpc>
                          <a:spcPts val="32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Nowadays,we students are pressed with mounting academic demands.As a result, we experience prolonged </a:t>
                      </a:r>
                      <a:r>
                        <a:rPr lang="en-US" altLang="zh-CN" sz="2400" b="0">
                          <a:solidFill>
                            <a:srgbClr val="C00000"/>
                          </a:solidFill>
                          <a:latin typeface="Times New Roman" panose="02020603050405020304" charset="0"/>
                          <a:ea typeface="黑体" panose="02010609060101010101" charset="-122"/>
                          <a:cs typeface="Times New Roman" panose="02020603050405020304" charset="0"/>
                        </a:rPr>
                        <a:t>sedentary</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periods and less exercise time, I hereby encourage everyone who is reading this passage </a:t>
                      </a:r>
                      <a:r>
                        <a:rPr lang="en-US" altLang="zh-CN" sz="2400" b="0">
                          <a:solidFill>
                            <a:srgbClr val="C00000"/>
                          </a:solidFill>
                          <a:latin typeface="Times New Roman" panose="02020603050405020304" charset="0"/>
                          <a:ea typeface="黑体" panose="02010609060101010101" charset="-122"/>
                          <a:cs typeface="Times New Roman" panose="02020603050405020304" charset="0"/>
                        </a:rPr>
                        <a:t>stand up</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and </a:t>
                      </a:r>
                      <a:r>
                        <a:rPr lang="en-US" altLang="zh-CN" sz="2400" b="0">
                          <a:solidFill>
                            <a:srgbClr val="0070C0"/>
                          </a:solidFill>
                          <a:latin typeface="Times New Roman" panose="02020603050405020304" charset="0"/>
                          <a:ea typeface="黑体" panose="02010609060101010101" charset="-122"/>
                          <a:cs typeface="Times New Roman" panose="02020603050405020304" charset="0"/>
                        </a:rPr>
                        <a:t>start jogging.</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p>
                      <a:pPr indent="0" fontAlgn="auto">
                        <a:lnSpc>
                          <a:spcPts val="32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a:t>
                      </a:r>
                      <a:r>
                        <a:rPr lang="en-US" altLang="zh-CN" sz="2400" b="0">
                          <a:solidFill>
                            <a:srgbClr val="0070C0"/>
                          </a:solidFill>
                          <a:latin typeface="Times New Roman" panose="02020603050405020304" charset="0"/>
                          <a:ea typeface="黑体" panose="02010609060101010101" charset="-122"/>
                          <a:cs typeface="Times New Roman" panose="02020603050405020304" charset="0"/>
                        </a:rPr>
                        <a:t> Jogging</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an aerobic exercise that </a:t>
                      </a:r>
                      <a:r>
                        <a:rPr lang="en-US" altLang="zh-CN" sz="2400" b="0" u="sng">
                          <a:solidFill>
                            <a:srgbClr val="0070C0"/>
                          </a:solidFill>
                          <a:latin typeface="Times New Roman" panose="02020603050405020304" charset="0"/>
                          <a:ea typeface="黑体" panose="02010609060101010101" charset="-122"/>
                          <a:cs typeface="Times New Roman" panose="02020603050405020304" charset="0"/>
                        </a:rPr>
                        <a:t>trains all parts of your body, is both inexpensive to do and very flexible</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.You can easily fit jogging sessions into your tight study schedule, and all you need are some comfortable clothes and a pair of trainers of your preference. Besides, jogging has several scientifically proved mental benefits, such as </a:t>
                      </a:r>
                      <a:r>
                        <a:rPr lang="en-US" altLang="zh-CN" sz="2400" b="0" u="sng">
                          <a:solidFill>
                            <a:srgbClr val="0070C0"/>
                          </a:solidFill>
                          <a:latin typeface="Times New Roman" panose="02020603050405020304" charset="0"/>
                          <a:ea typeface="黑体" panose="02010609060101010101" charset="-122"/>
                          <a:cs typeface="Times New Roman" panose="02020603050405020304" charset="0"/>
                        </a:rPr>
                        <a:t>boosting your cognition and mental clarity</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p>
                      <a:pPr indent="0" fontAlgn="auto">
                        <a:lnSpc>
                          <a:spcPts val="32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With all those physical and mental benefits, jogging is such an excellent exercise for us students. </a:t>
                      </a:r>
                      <a:r>
                        <a:rPr lang="en-US" altLang="zh-CN" sz="2400" b="0">
                          <a:solidFill>
                            <a:schemeClr val="tx1"/>
                          </a:solidFill>
                          <a:highlight>
                            <a:srgbClr val="FFFF00"/>
                          </a:highlight>
                          <a:latin typeface="Times New Roman" panose="02020603050405020304" charset="0"/>
                          <a:ea typeface="黑体" panose="02010609060101010101" charset="-122"/>
                          <a:cs typeface="Times New Roman" panose="02020603050405020304" charset="0"/>
                        </a:rPr>
                        <a:t>So</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a:t>
                      </a:r>
                      <a:r>
                        <a:rPr lang="en-US" altLang="zh-CN" sz="2400" b="1">
                          <a:solidFill>
                            <a:srgbClr val="C00000"/>
                          </a:solidFill>
                          <a:latin typeface="Times New Roman" panose="02020603050405020304" charset="0"/>
                          <a:ea typeface="黑体" panose="02010609060101010101" charset="-122"/>
                          <a:cs typeface="Times New Roman" panose="02020603050405020304" charset="0"/>
                        </a:rPr>
                        <a:t>let's stand up</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and </a:t>
                      </a:r>
                      <a:r>
                        <a:rPr lang="zh-CN" altLang="en-US" sz="2400" b="1">
                          <a:solidFill>
                            <a:srgbClr val="0070C0"/>
                          </a:solidFill>
                          <a:latin typeface="Times New Roman" panose="02020603050405020304" charset="0"/>
                          <a:cs typeface="Times New Roman" panose="02020603050405020304" charset="0"/>
                        </a:rPr>
                        <a:t>hit </a:t>
                      </a:r>
                      <a:r>
                        <a:rPr lang="en-US" altLang="zh-CN" sz="2400" b="1">
                          <a:solidFill>
                            <a:srgbClr val="0070C0"/>
                          </a:solidFill>
                          <a:latin typeface="Times New Roman" panose="02020603050405020304" charset="0"/>
                          <a:ea typeface="黑体" panose="02010609060101010101" charset="-122"/>
                          <a:cs typeface="Times New Roman" panose="02020603050405020304" charset="0"/>
                        </a:rPr>
                        <a:t>the trail </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today.</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rcRect l="3191" t="36226" r="40797"/>
          <a:stretch>
            <a:fillRect/>
          </a:stretch>
        </p:blipFill>
        <p:spPr>
          <a:xfrm>
            <a:off x="223520" y="4425315"/>
            <a:ext cx="2232660" cy="2279015"/>
          </a:xfrm>
          <a:prstGeom prst="rect">
            <a:avLst/>
          </a:prstGeom>
        </p:spPr>
      </p:pic>
      <p:cxnSp>
        <p:nvCxnSpPr>
          <p:cNvPr id="2" name="直接箭头连接符 1"/>
          <p:cNvCxnSpPr/>
          <p:nvPr/>
        </p:nvCxnSpPr>
        <p:spPr>
          <a:xfrm flipH="1" flipV="1">
            <a:off x="5770880" y="1882140"/>
            <a:ext cx="1566545" cy="454850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nvCxnSpPr>
        <p:spPr>
          <a:xfrm flipH="1" flipV="1">
            <a:off x="3643630" y="3820160"/>
            <a:ext cx="5426075" cy="26339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a:off x="512860" y="688340"/>
            <a:ext cx="10972825" cy="0"/>
          </a:xfrm>
          <a:prstGeom prst="line">
            <a:avLst/>
          </a:prstGeom>
          <a:noFill/>
          <a:ln w="9525" cap="flat" cmpd="sng" algn="ctr">
            <a:gradFill>
              <a:gsLst>
                <a:gs pos="0">
                  <a:srgbClr val="400040"/>
                </a:gs>
                <a:gs pos="32000">
                  <a:srgbClr val="8F0040"/>
                </a:gs>
                <a:gs pos="63000">
                  <a:srgbClr val="F27300"/>
                </a:gs>
                <a:gs pos="100000">
                  <a:srgbClr val="FFBF00"/>
                </a:gs>
              </a:gsLst>
              <a:lin ang="10800000" scaled="0"/>
            </a:gradFill>
            <a:prstDash val="solid"/>
          </a:ln>
          <a:effectLst/>
        </p:spPr>
      </p:cxnSp>
      <p:pic>
        <p:nvPicPr>
          <p:cNvPr id="9" name="图片 8"/>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095375" y="154305"/>
            <a:ext cx="8336915" cy="521970"/>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2024年</a:t>
            </a:r>
            <a:r>
              <a:rPr lang="zh-CN" altLang="en-US" sz="2400" b="1" dirty="0">
                <a:solidFill>
                  <a:srgbClr val="0070C0"/>
                </a:solidFill>
                <a:latin typeface="微软雅黑" panose="020B0503020204020204" charset="-122"/>
                <a:ea typeface="微软雅黑" panose="020B0503020204020204" charset="-122"/>
                <a:sym typeface="+mn-ea"/>
              </a:rPr>
              <a:t>6月全国</a:t>
            </a: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新课标I卷应用文真题</a:t>
            </a:r>
            <a:r>
              <a:rPr kumimoji="0" lang="en-US" altLang="zh-CN" sz="2800" b="1" kern="1200" cap="none" spc="0" normalizeH="0" baseline="0" noProof="1">
                <a:solidFill>
                  <a:schemeClr val="tx1">
                    <a:lumMod val="75000"/>
                    <a:lumOff val="25000"/>
                  </a:schemeClr>
                </a:solidFill>
                <a:latin typeface="Calibri" panose="020F0502020204030204" charset="0"/>
                <a:ea typeface="+mn-ea"/>
                <a:cs typeface="+mn-cs"/>
                <a:sym typeface="+mn-ea"/>
              </a:rPr>
              <a:t>  </a:t>
            </a:r>
            <a:endParaRPr kumimoji="0" lang="zh-CN" altLang="en-US" sz="2800" b="1" kern="1200" cap="none" spc="0" normalizeH="0" baseline="0" noProof="1">
              <a:solidFill>
                <a:srgbClr val="7030A0"/>
              </a:solidFill>
              <a:latin typeface="Calibri" panose="020F0502020204030204" charset="0"/>
              <a:ea typeface="+mn-ea"/>
              <a:cs typeface="+mn-cs"/>
              <a:sym typeface="+mn-ea"/>
            </a:endParaRPr>
          </a:p>
        </p:txBody>
      </p:sp>
      <p:graphicFrame>
        <p:nvGraphicFramePr>
          <p:cNvPr id="5" name="表格 4"/>
          <p:cNvGraphicFramePr/>
          <p:nvPr>
            <p:custDataLst>
              <p:tags r:id="rId2"/>
            </p:custDataLst>
          </p:nvPr>
        </p:nvGraphicFramePr>
        <p:xfrm>
          <a:off x="223520" y="934720"/>
          <a:ext cx="11871960" cy="5956300"/>
        </p:xfrm>
        <a:graphic>
          <a:graphicData uri="http://schemas.openxmlformats.org/drawingml/2006/table">
            <a:tbl>
              <a:tblPr firstRow="1" bandRow="1">
                <a:effectLst/>
                <a:tableStyleId>{5940675A-B579-460E-94D1-54222C63F5DA}</a:tableStyleId>
              </a:tblPr>
              <a:tblGrid>
                <a:gridCol w="2132965"/>
                <a:gridCol w="2785110"/>
                <a:gridCol w="2267585"/>
                <a:gridCol w="2268220"/>
                <a:gridCol w="2418080"/>
              </a:tblGrid>
              <a:tr h="54864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rPr>
                        <a:t>语言准确丰富</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语篇合理建构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ysClr val="windowText" lastClr="000000"/>
                          </a:solidFill>
                          <a:latin typeface="Arial" panose="020B0604020202020204" pitchFamily="34" charset="0"/>
                          <a:ea typeface="黑体" panose="02010609060101010101" charset="-122"/>
                          <a:sym typeface="+mn-ea"/>
                        </a:rPr>
                        <a:t>交际</a:t>
                      </a:r>
                      <a:r>
                        <a:rPr lang="zh-CN" altLang="en-US" b="1">
                          <a:solidFill>
                            <a:sysClr val="windowText" lastClr="000000"/>
                          </a:solidFill>
                          <a:latin typeface="Arial" panose="020B0604020202020204" pitchFamily="34" charset="0"/>
                          <a:ea typeface="黑体" panose="02010609060101010101" charset="-122"/>
                        </a:rPr>
                        <a:t>真实得体</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38115">
                <a:tc>
                  <a:txBody>
                    <a:bodyPr/>
                    <a:p>
                      <a:pPr>
                        <a:buNone/>
                      </a:pPr>
                      <a:r>
                        <a:rPr lang="zh-CN" altLang="en-US" sz="2000" b="1">
                          <a:latin typeface="Arial" panose="020B0604020202020204" pitchFamily="34" charset="0"/>
                          <a:ea typeface="黑体" panose="02010609060101010101" charset="-122"/>
                        </a:rPr>
                        <a:t>假定你是李华，你们班上周五在公园上了一节美术课，请给英国好友Chris写一封邮件分享你的经历，内容包括：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 你的作品内容    2. 你的感想</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indent="0" algn="l" fontAlgn="auto">
                        <a:lnSpc>
                          <a:spcPts val="3220"/>
                        </a:lnSpc>
                        <a:buNone/>
                      </a:pPr>
                      <a:r>
                        <a:rPr sz="2400" b="1">
                          <a:solidFill>
                            <a:srgbClr val="0070C0"/>
                          </a:solidFill>
                          <a:latin typeface="Times New Roman" panose="02020603050405020304" charset="0"/>
                          <a:ea typeface="+mn-ea"/>
                          <a:cs typeface="Times New Roman" panose="02020603050405020304" charset="0"/>
                          <a:sym typeface="+mn-ea"/>
                        </a:rPr>
                        <a:t>Dear Chris，</a:t>
                      </a:r>
                      <a:endParaRPr sz="2400" b="1">
                        <a:solidFill>
                          <a:srgbClr val="0070C0"/>
                        </a:solidFill>
                        <a:latin typeface="Times New Roman" panose="02020603050405020304" charset="0"/>
                        <a:ea typeface="+mn-ea"/>
                        <a:cs typeface="Times New Roman" panose="02020603050405020304" charset="0"/>
                        <a:sym typeface="+mn-ea"/>
                      </a:endParaRPr>
                    </a:p>
                    <a:p>
                      <a:pPr indent="0" algn="l" fontAlgn="auto">
                        <a:lnSpc>
                          <a:spcPts val="3220"/>
                        </a:lnSpc>
                        <a:buNone/>
                      </a:pPr>
                      <a:r>
                        <a:rPr sz="2400" b="1">
                          <a:solidFill>
                            <a:srgbClr val="0070C0"/>
                          </a:solidFill>
                          <a:latin typeface="Times New Roman" panose="02020603050405020304" charset="0"/>
                          <a:ea typeface="+mn-ea"/>
                          <a:cs typeface="Times New Roman" panose="02020603050405020304" charset="0"/>
                          <a:sym typeface="+mn-ea"/>
                        </a:rPr>
                        <a:t>      I'm writing to share with you an art class in a park last Friday.</a:t>
                      </a:r>
                      <a:r>
                        <a:rPr lang="en-US" sz="2400" b="1">
                          <a:latin typeface="Times New Roman" panose="02020603050405020304" charset="0"/>
                          <a:ea typeface="+mn-ea"/>
                          <a:cs typeface="Times New Roman" panose="02020603050405020304" charset="0"/>
                          <a:sym typeface="+mn-ea"/>
                        </a:rPr>
                        <a:t> </a:t>
                      </a:r>
                      <a:r>
                        <a:rPr sz="2400" b="1">
                          <a:solidFill>
                            <a:schemeClr val="bg1"/>
                          </a:solidFill>
                          <a:latin typeface="Times New Roman" panose="02020603050405020304" charset="0"/>
                          <a:ea typeface="+mn-ea"/>
                          <a:cs typeface="Times New Roman" panose="02020603050405020304" charset="0"/>
                          <a:sym typeface="+mn-ea"/>
                        </a:rPr>
                        <a:t>N</a:t>
                      </a:r>
                      <a:r>
                        <a:rPr sz="2400" b="1">
                          <a:solidFill>
                            <a:srgbClr val="000000">
                              <a:alpha val="0"/>
                            </a:srgbClr>
                          </a:solidFill>
                          <a:latin typeface="Times New Roman" panose="02020603050405020304" charset="0"/>
                          <a:ea typeface="+mn-ea"/>
                          <a:cs typeface="Times New Roman" panose="02020603050405020304" charset="0"/>
                          <a:sym typeface="+mn-ea"/>
                        </a:rPr>
                        <a:t>ever had I ever come across so many forms of artistic expression! </a:t>
                      </a:r>
                      <a:endParaRPr sz="2400" b="1">
                        <a:solidFill>
                          <a:srgbClr val="000000">
                            <a:alpha val="0"/>
                          </a:srgbClr>
                        </a:solidFill>
                        <a:latin typeface="Times New Roman" panose="02020603050405020304" charset="0"/>
                        <a:ea typeface="+mn-ea"/>
                        <a:cs typeface="Times New Roman" panose="0202060305040502030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3" name="文本框 2"/>
          <p:cNvSpPr txBox="1"/>
          <p:nvPr/>
        </p:nvSpPr>
        <p:spPr>
          <a:xfrm>
            <a:off x="2504440" y="1890395"/>
            <a:ext cx="9674225" cy="916940"/>
          </a:xfrm>
          <a:prstGeom prst="rect">
            <a:avLst/>
          </a:prstGeom>
          <a:noFill/>
        </p:spPr>
        <p:txBody>
          <a:bodyPr wrap="square" rtlCol="0" anchor="t">
            <a:spAutoFit/>
          </a:bodyPr>
          <a:p>
            <a:pPr algn="l">
              <a:lnSpc>
                <a:spcPts val="3220"/>
              </a:lnSpc>
            </a:pPr>
            <a:r>
              <a:rPr sz="2400" b="1">
                <a:noFill/>
                <a:latin typeface="Times New Roman" panose="02020603050405020304" charset="0"/>
                <a:cs typeface="Times New Roman" panose="02020603050405020304" charset="0"/>
                <a:sym typeface="+mn-ea"/>
              </a:rPr>
              <a:t> I'm writing to share with you an art class in a park last Friday.</a:t>
            </a:r>
            <a:r>
              <a:rPr lang="en-US" sz="2400" b="1">
                <a:noFill/>
                <a:latin typeface="Times New Roman" panose="02020603050405020304" charset="0"/>
                <a:cs typeface="Times New Roman" panose="02020603050405020304" charset="0"/>
                <a:sym typeface="+mn-ea"/>
              </a:rPr>
              <a:t>    </a:t>
            </a:r>
            <a:r>
              <a:rPr sz="2400" b="1">
                <a:latin typeface="Times New Roman" panose="02020603050405020304" charset="0"/>
                <a:cs typeface="Times New Roman" panose="02020603050405020304" charset="0"/>
                <a:sym typeface="+mn-ea"/>
              </a:rPr>
              <a:t>Never had I ever come across s</a:t>
            </a:r>
            <a:r>
              <a:rPr lang="en-US" sz="2400" b="1">
                <a:latin typeface="Times New Roman" panose="02020603050405020304" charset="0"/>
                <a:cs typeface="Times New Roman" panose="02020603050405020304" charset="0"/>
                <a:sym typeface="+mn-ea"/>
              </a:rPr>
              <a:t>uch</a:t>
            </a:r>
            <a:r>
              <a:rPr sz="2400" b="1">
                <a:latin typeface="Times New Roman" panose="02020603050405020304" charset="0"/>
                <a:cs typeface="Times New Roman" panose="02020603050405020304" charset="0"/>
                <a:sym typeface="+mn-ea"/>
              </a:rPr>
              <a:t> nature-based form of artistic expression! </a:t>
            </a:r>
            <a:endParaRPr lang="zh-CN" altLang="en-US" sz="2400" b="1">
              <a:latin typeface="Times New Roman" panose="02020603050405020304" charset="0"/>
              <a:cs typeface="Times New Roman" panose="02020603050405020304" charset="0"/>
              <a:sym typeface="+mn-ea"/>
            </a:endParaRPr>
          </a:p>
        </p:txBody>
      </p:sp>
      <p:pic>
        <p:nvPicPr>
          <p:cNvPr id="15364" name="内容占位符 5" descr="timgP5L4AQVK.jpg"/>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2286000" y="2661603"/>
            <a:ext cx="1747838" cy="2332037"/>
          </a:xfrm>
          <a:prstGeom prst="rect">
            <a:avLst/>
          </a:prstGeom>
          <a:noFill/>
          <a:ln w="9525">
            <a:noFill/>
          </a:ln>
        </p:spPr>
      </p:pic>
      <p:sp>
        <p:nvSpPr>
          <p:cNvPr id="4" name="圆角矩形 3"/>
          <p:cNvSpPr/>
          <p:nvPr/>
        </p:nvSpPr>
        <p:spPr>
          <a:xfrm>
            <a:off x="1146810" y="3646170"/>
            <a:ext cx="1036320" cy="253365"/>
          </a:xfrm>
          <a:prstGeom prst="round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nvSpPr>
        <p:spPr>
          <a:xfrm>
            <a:off x="300990" y="2023745"/>
            <a:ext cx="1882140" cy="524510"/>
          </a:xfrm>
          <a:prstGeom prst="round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1092200" y="4003675"/>
            <a:ext cx="1036320" cy="268605"/>
          </a:xfrm>
          <a:prstGeom prst="round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7" name="Group 4"/>
          <p:cNvGrpSpPr/>
          <p:nvPr/>
        </p:nvGrpSpPr>
        <p:grpSpPr>
          <a:xfrm flipH="1">
            <a:off x="5881370" y="2662555"/>
            <a:ext cx="6367780" cy="4200525"/>
            <a:chOff x="1629" y="1893158"/>
            <a:chExt cx="4166061" cy="4968480"/>
          </a:xfrm>
        </p:grpSpPr>
        <p:sp>
          <p:nvSpPr>
            <p:cNvPr id="67" name="Freeform 38"/>
            <p:cNvSpPr/>
            <p:nvPr>
              <p:custDataLst>
                <p:tags r:id="rId5"/>
              </p:custDataLst>
            </p:nvPr>
          </p:nvSpPr>
          <p:spPr bwMode="auto">
            <a:xfrm flipH="1">
              <a:off x="48064" y="4646636"/>
              <a:ext cx="2986464" cy="2215002"/>
            </a:xfrm>
            <a:custGeom>
              <a:avLst/>
              <a:gdLst>
                <a:gd name="T0" fmla="*/ 0 w 3666"/>
                <a:gd name="T1" fmla="*/ 929 h 2719"/>
                <a:gd name="T2" fmla="*/ 693 w 3666"/>
                <a:gd name="T3" fmla="*/ 0 h 2719"/>
                <a:gd name="T4" fmla="*/ 3666 w 3666"/>
                <a:gd name="T5" fmla="*/ 2215 h 2719"/>
                <a:gd name="T6" fmla="*/ 3666 w 3666"/>
                <a:gd name="T7" fmla="*/ 2719 h 2719"/>
                <a:gd name="T8" fmla="*/ 2400 w 3666"/>
                <a:gd name="T9" fmla="*/ 2719 h 2719"/>
                <a:gd name="T10" fmla="*/ 0 w 3666"/>
                <a:gd name="T11" fmla="*/ 929 h 2719"/>
              </a:gdLst>
              <a:ahLst/>
              <a:cxnLst>
                <a:cxn ang="0">
                  <a:pos x="T0" y="T1"/>
                </a:cxn>
                <a:cxn ang="0">
                  <a:pos x="T2" y="T3"/>
                </a:cxn>
                <a:cxn ang="0">
                  <a:pos x="T4" y="T5"/>
                </a:cxn>
                <a:cxn ang="0">
                  <a:pos x="T6" y="T7"/>
                </a:cxn>
                <a:cxn ang="0">
                  <a:pos x="T8" y="T9"/>
                </a:cxn>
                <a:cxn ang="0">
                  <a:pos x="T10" y="T11"/>
                </a:cxn>
              </a:cxnLst>
              <a:rect l="0" t="0" r="r" b="b"/>
              <a:pathLst>
                <a:path w="3666" h="2719">
                  <a:moveTo>
                    <a:pt x="0" y="929"/>
                  </a:moveTo>
                  <a:lnTo>
                    <a:pt x="693" y="0"/>
                  </a:lnTo>
                  <a:lnTo>
                    <a:pt x="3666" y="2215"/>
                  </a:lnTo>
                  <a:lnTo>
                    <a:pt x="3666" y="2719"/>
                  </a:lnTo>
                  <a:lnTo>
                    <a:pt x="2400" y="2719"/>
                  </a:lnTo>
                  <a:lnTo>
                    <a:pt x="0" y="929"/>
                  </a:lnTo>
                  <a:close/>
                </a:path>
              </a:pathLst>
            </a:custGeom>
            <a:solidFill>
              <a:srgbClr val="FBC2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68" name="Freeform 39"/>
            <p:cNvSpPr/>
            <p:nvPr>
              <p:custDataLst>
                <p:tags r:id="rId6"/>
              </p:custDataLst>
            </p:nvPr>
          </p:nvSpPr>
          <p:spPr bwMode="auto">
            <a:xfrm flipH="1">
              <a:off x="712809" y="5228288"/>
              <a:ext cx="2321719" cy="1633350"/>
            </a:xfrm>
            <a:custGeom>
              <a:avLst/>
              <a:gdLst>
                <a:gd name="T0" fmla="*/ 0 w 2850"/>
                <a:gd name="T1" fmla="*/ 217 h 2005"/>
                <a:gd name="T2" fmla="*/ 161 w 2850"/>
                <a:gd name="T3" fmla="*/ 0 h 2005"/>
                <a:gd name="T4" fmla="*/ 2850 w 2850"/>
                <a:gd name="T5" fmla="*/ 2005 h 2005"/>
                <a:gd name="T6" fmla="*/ 2400 w 2850"/>
                <a:gd name="T7" fmla="*/ 2005 h 2005"/>
                <a:gd name="T8" fmla="*/ 0 w 2850"/>
                <a:gd name="T9" fmla="*/ 217 h 2005"/>
              </a:gdLst>
              <a:ahLst/>
              <a:cxnLst>
                <a:cxn ang="0">
                  <a:pos x="T0" y="T1"/>
                </a:cxn>
                <a:cxn ang="0">
                  <a:pos x="T2" y="T3"/>
                </a:cxn>
                <a:cxn ang="0">
                  <a:pos x="T4" y="T5"/>
                </a:cxn>
                <a:cxn ang="0">
                  <a:pos x="T6" y="T7"/>
                </a:cxn>
                <a:cxn ang="0">
                  <a:pos x="T8" y="T9"/>
                </a:cxn>
              </a:cxnLst>
              <a:rect l="0" t="0" r="r" b="b"/>
              <a:pathLst>
                <a:path w="2850" h="2005">
                  <a:moveTo>
                    <a:pt x="0" y="217"/>
                  </a:moveTo>
                  <a:lnTo>
                    <a:pt x="161" y="0"/>
                  </a:lnTo>
                  <a:lnTo>
                    <a:pt x="2850" y="2005"/>
                  </a:lnTo>
                  <a:lnTo>
                    <a:pt x="2400" y="2005"/>
                  </a:lnTo>
                  <a:lnTo>
                    <a:pt x="0" y="217"/>
                  </a:lnTo>
                  <a:close/>
                </a:path>
              </a:pathLst>
            </a:custGeom>
            <a:solidFill>
              <a:srgbClr val="F1A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69" name="Freeform 40"/>
            <p:cNvSpPr/>
            <p:nvPr>
              <p:custDataLst>
                <p:tags r:id="rId7"/>
              </p:custDataLst>
            </p:nvPr>
          </p:nvSpPr>
          <p:spPr bwMode="auto">
            <a:xfrm flipH="1">
              <a:off x="2694009" y="3966413"/>
              <a:ext cx="364143" cy="227284"/>
            </a:xfrm>
            <a:custGeom>
              <a:avLst/>
              <a:gdLst>
                <a:gd name="T0" fmla="*/ 178 w 189"/>
                <a:gd name="T1" fmla="*/ 0 h 118"/>
                <a:gd name="T2" fmla="*/ 0 w 189"/>
                <a:gd name="T3" fmla="*/ 34 h 118"/>
                <a:gd name="T4" fmla="*/ 11 w 189"/>
                <a:gd name="T5" fmla="*/ 103 h 118"/>
                <a:gd name="T6" fmla="*/ 189 w 189"/>
                <a:gd name="T7" fmla="*/ 69 h 118"/>
                <a:gd name="T8" fmla="*/ 178 w 189"/>
                <a:gd name="T9" fmla="*/ 0 h 118"/>
              </a:gdLst>
              <a:ahLst/>
              <a:cxnLst>
                <a:cxn ang="0">
                  <a:pos x="T0" y="T1"/>
                </a:cxn>
                <a:cxn ang="0">
                  <a:pos x="T2" y="T3"/>
                </a:cxn>
                <a:cxn ang="0">
                  <a:pos x="T4" y="T5"/>
                </a:cxn>
                <a:cxn ang="0">
                  <a:pos x="T6" y="T7"/>
                </a:cxn>
                <a:cxn ang="0">
                  <a:pos x="T8" y="T9"/>
                </a:cxn>
              </a:cxnLst>
              <a:rect l="0" t="0" r="r" b="b"/>
              <a:pathLst>
                <a:path w="189" h="118">
                  <a:moveTo>
                    <a:pt x="178" y="0"/>
                  </a:moveTo>
                  <a:cubicBezTo>
                    <a:pt x="0" y="34"/>
                    <a:pt x="0" y="34"/>
                    <a:pt x="0" y="34"/>
                  </a:cubicBezTo>
                  <a:cubicBezTo>
                    <a:pt x="11" y="103"/>
                    <a:pt x="11" y="103"/>
                    <a:pt x="11" y="103"/>
                  </a:cubicBezTo>
                  <a:cubicBezTo>
                    <a:pt x="80" y="118"/>
                    <a:pt x="139" y="107"/>
                    <a:pt x="189" y="69"/>
                  </a:cubicBezTo>
                  <a:lnTo>
                    <a:pt x="178" y="0"/>
                  </a:lnTo>
                  <a:close/>
                </a:path>
              </a:pathLst>
            </a:custGeom>
            <a:solidFill>
              <a:srgbClr val="3747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70" name="Freeform 41"/>
            <p:cNvSpPr/>
            <p:nvPr>
              <p:custDataLst>
                <p:tags r:id="rId8"/>
              </p:custDataLst>
            </p:nvPr>
          </p:nvSpPr>
          <p:spPr bwMode="auto">
            <a:xfrm flipH="1">
              <a:off x="1555145" y="4025881"/>
              <a:ext cx="1731921" cy="2467540"/>
            </a:xfrm>
            <a:custGeom>
              <a:avLst/>
              <a:gdLst>
                <a:gd name="T0" fmla="*/ 768 w 899"/>
                <a:gd name="T1" fmla="*/ 916 h 1281"/>
                <a:gd name="T2" fmla="*/ 838 w 899"/>
                <a:gd name="T3" fmla="*/ 522 h 1281"/>
                <a:gd name="T4" fmla="*/ 623 w 899"/>
                <a:gd name="T5" fmla="*/ 229 h 1281"/>
                <a:gd name="T6" fmla="*/ 354 w 899"/>
                <a:gd name="T7" fmla="*/ 31 h 1281"/>
                <a:gd name="T8" fmla="*/ 270 w 899"/>
                <a:gd name="T9" fmla="*/ 102 h 1281"/>
                <a:gd name="T10" fmla="*/ 175 w 899"/>
                <a:gd name="T11" fmla="*/ 123 h 1281"/>
                <a:gd name="T12" fmla="*/ 37 w 899"/>
                <a:gd name="T13" fmla="*/ 225 h 1281"/>
                <a:gd name="T14" fmla="*/ 72 w 899"/>
                <a:gd name="T15" fmla="*/ 337 h 1281"/>
                <a:gd name="T16" fmla="*/ 1 w 899"/>
                <a:gd name="T17" fmla="*/ 410 h 1281"/>
                <a:gd name="T18" fmla="*/ 105 w 899"/>
                <a:gd name="T19" fmla="*/ 535 h 1281"/>
                <a:gd name="T20" fmla="*/ 36 w 899"/>
                <a:gd name="T21" fmla="*/ 630 h 1281"/>
                <a:gd name="T22" fmla="*/ 106 w 899"/>
                <a:gd name="T23" fmla="*/ 719 h 1281"/>
                <a:gd name="T24" fmla="*/ 105 w 899"/>
                <a:gd name="T25" fmla="*/ 831 h 1281"/>
                <a:gd name="T26" fmla="*/ 768 w 899"/>
                <a:gd name="T27" fmla="*/ 916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9" h="1281">
                  <a:moveTo>
                    <a:pt x="768" y="916"/>
                  </a:moveTo>
                  <a:cubicBezTo>
                    <a:pt x="836" y="787"/>
                    <a:pt x="899" y="714"/>
                    <a:pt x="838" y="522"/>
                  </a:cubicBezTo>
                  <a:cubicBezTo>
                    <a:pt x="777" y="329"/>
                    <a:pt x="772" y="280"/>
                    <a:pt x="623" y="229"/>
                  </a:cubicBezTo>
                  <a:cubicBezTo>
                    <a:pt x="517" y="194"/>
                    <a:pt x="376" y="94"/>
                    <a:pt x="354" y="31"/>
                  </a:cubicBezTo>
                  <a:cubicBezTo>
                    <a:pt x="343" y="0"/>
                    <a:pt x="262" y="38"/>
                    <a:pt x="270" y="102"/>
                  </a:cubicBezTo>
                  <a:cubicBezTo>
                    <a:pt x="280" y="192"/>
                    <a:pt x="219" y="127"/>
                    <a:pt x="175" y="123"/>
                  </a:cubicBezTo>
                  <a:cubicBezTo>
                    <a:pt x="131" y="118"/>
                    <a:pt x="38" y="154"/>
                    <a:pt x="37" y="225"/>
                  </a:cubicBezTo>
                  <a:cubicBezTo>
                    <a:pt x="35" y="296"/>
                    <a:pt x="72" y="337"/>
                    <a:pt x="72" y="337"/>
                  </a:cubicBezTo>
                  <a:cubicBezTo>
                    <a:pt x="72" y="337"/>
                    <a:pt x="0" y="347"/>
                    <a:pt x="1" y="410"/>
                  </a:cubicBezTo>
                  <a:cubicBezTo>
                    <a:pt x="2" y="473"/>
                    <a:pt x="105" y="535"/>
                    <a:pt x="105" y="535"/>
                  </a:cubicBezTo>
                  <a:cubicBezTo>
                    <a:pt x="105" y="535"/>
                    <a:pt x="31" y="561"/>
                    <a:pt x="36" y="630"/>
                  </a:cubicBezTo>
                  <a:cubicBezTo>
                    <a:pt x="40" y="698"/>
                    <a:pt x="106" y="719"/>
                    <a:pt x="106" y="719"/>
                  </a:cubicBezTo>
                  <a:cubicBezTo>
                    <a:pt x="106" y="719"/>
                    <a:pt x="82" y="761"/>
                    <a:pt x="105" y="831"/>
                  </a:cubicBezTo>
                  <a:cubicBezTo>
                    <a:pt x="129" y="901"/>
                    <a:pt x="576" y="1281"/>
                    <a:pt x="768" y="916"/>
                  </a:cubicBezTo>
                  <a:close/>
                </a:path>
              </a:pathLst>
            </a:custGeom>
            <a:solidFill>
              <a:srgbClr val="FBC2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71" name="Freeform 42"/>
            <p:cNvSpPr/>
            <p:nvPr>
              <p:custDataLst>
                <p:tags r:id="rId9"/>
              </p:custDataLst>
            </p:nvPr>
          </p:nvSpPr>
          <p:spPr bwMode="auto">
            <a:xfrm flipH="1">
              <a:off x="2562852" y="4549694"/>
              <a:ext cx="298158" cy="333187"/>
            </a:xfrm>
            <a:custGeom>
              <a:avLst/>
              <a:gdLst>
                <a:gd name="T0" fmla="*/ 6 w 155"/>
                <a:gd name="T1" fmla="*/ 0 h 173"/>
                <a:gd name="T2" fmla="*/ 0 w 155"/>
                <a:gd name="T3" fmla="*/ 101 h 173"/>
                <a:gd name="T4" fmla="*/ 138 w 155"/>
                <a:gd name="T5" fmla="*/ 164 h 173"/>
                <a:gd name="T6" fmla="*/ 155 w 155"/>
                <a:gd name="T7" fmla="*/ 173 h 173"/>
                <a:gd name="T8" fmla="*/ 122 w 155"/>
                <a:gd name="T9" fmla="*/ 12 h 173"/>
                <a:gd name="T10" fmla="*/ 6 w 155"/>
                <a:gd name="T11" fmla="*/ 0 h 173"/>
              </a:gdLst>
              <a:ahLst/>
              <a:cxnLst>
                <a:cxn ang="0">
                  <a:pos x="T0" y="T1"/>
                </a:cxn>
                <a:cxn ang="0">
                  <a:pos x="T2" y="T3"/>
                </a:cxn>
                <a:cxn ang="0">
                  <a:pos x="T4" y="T5"/>
                </a:cxn>
                <a:cxn ang="0">
                  <a:pos x="T6" y="T7"/>
                </a:cxn>
                <a:cxn ang="0">
                  <a:pos x="T8" y="T9"/>
                </a:cxn>
                <a:cxn ang="0">
                  <a:pos x="T10" y="T11"/>
                </a:cxn>
              </a:cxnLst>
              <a:rect l="0" t="0" r="r" b="b"/>
              <a:pathLst>
                <a:path w="155" h="173">
                  <a:moveTo>
                    <a:pt x="6" y="0"/>
                  </a:moveTo>
                  <a:cubicBezTo>
                    <a:pt x="30" y="41"/>
                    <a:pt x="46" y="43"/>
                    <a:pt x="0" y="101"/>
                  </a:cubicBezTo>
                  <a:cubicBezTo>
                    <a:pt x="28" y="124"/>
                    <a:pt x="79" y="155"/>
                    <a:pt x="138" y="164"/>
                  </a:cubicBezTo>
                  <a:cubicBezTo>
                    <a:pt x="143" y="164"/>
                    <a:pt x="150" y="173"/>
                    <a:pt x="155" y="173"/>
                  </a:cubicBezTo>
                  <a:cubicBezTo>
                    <a:pt x="122" y="12"/>
                    <a:pt x="122" y="12"/>
                    <a:pt x="122" y="12"/>
                  </a:cubicBezTo>
                  <a:lnTo>
                    <a:pt x="6" y="0"/>
                  </a:lnTo>
                  <a:close/>
                </a:path>
              </a:pathLst>
            </a:custGeom>
            <a:solidFill>
              <a:srgbClr val="F1A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72" name="Freeform 43"/>
            <p:cNvSpPr/>
            <p:nvPr>
              <p:custDataLst>
                <p:tags r:id="rId10"/>
              </p:custDataLst>
            </p:nvPr>
          </p:nvSpPr>
          <p:spPr bwMode="auto">
            <a:xfrm flipH="1">
              <a:off x="2002381" y="1893158"/>
              <a:ext cx="2165309" cy="2165309"/>
            </a:xfrm>
            <a:custGeom>
              <a:avLst/>
              <a:gdLst>
                <a:gd name="T0" fmla="*/ 564 w 1124"/>
                <a:gd name="T1" fmla="*/ 1 h 1124"/>
                <a:gd name="T2" fmla="*/ 1 w 1124"/>
                <a:gd name="T3" fmla="*/ 560 h 1124"/>
                <a:gd name="T4" fmla="*/ 560 w 1124"/>
                <a:gd name="T5" fmla="*/ 1123 h 1124"/>
                <a:gd name="T6" fmla="*/ 1123 w 1124"/>
                <a:gd name="T7" fmla="*/ 564 h 1124"/>
                <a:gd name="T8" fmla="*/ 564 w 1124"/>
                <a:gd name="T9" fmla="*/ 1 h 1124"/>
              </a:gdLst>
              <a:ahLst/>
              <a:cxnLst>
                <a:cxn ang="0">
                  <a:pos x="T0" y="T1"/>
                </a:cxn>
                <a:cxn ang="0">
                  <a:pos x="T2" y="T3"/>
                </a:cxn>
                <a:cxn ang="0">
                  <a:pos x="T4" y="T5"/>
                </a:cxn>
                <a:cxn ang="0">
                  <a:pos x="T6" y="T7"/>
                </a:cxn>
                <a:cxn ang="0">
                  <a:pos x="T8" y="T9"/>
                </a:cxn>
              </a:cxnLst>
              <a:rect l="0" t="0" r="r" b="b"/>
              <a:pathLst>
                <a:path w="1124" h="1124">
                  <a:moveTo>
                    <a:pt x="564" y="1"/>
                  </a:moveTo>
                  <a:cubicBezTo>
                    <a:pt x="254" y="0"/>
                    <a:pt x="2" y="250"/>
                    <a:pt x="1" y="560"/>
                  </a:cubicBezTo>
                  <a:cubicBezTo>
                    <a:pt x="0" y="869"/>
                    <a:pt x="250" y="1121"/>
                    <a:pt x="560" y="1123"/>
                  </a:cubicBezTo>
                  <a:cubicBezTo>
                    <a:pt x="869" y="1124"/>
                    <a:pt x="1121" y="874"/>
                    <a:pt x="1123" y="564"/>
                  </a:cubicBezTo>
                  <a:cubicBezTo>
                    <a:pt x="1124" y="254"/>
                    <a:pt x="874" y="2"/>
                    <a:pt x="564" y="1"/>
                  </a:cubicBezTo>
                  <a:close/>
                </a:path>
              </a:pathLst>
            </a:custGeom>
            <a:solidFill>
              <a:sysClr val="windowText" lastClr="000000">
                <a:lumMod val="50000"/>
                <a:lumOff val="50000"/>
              </a:sysClr>
            </a:solidFill>
            <a:ln>
              <a:noFill/>
            </a:ln>
          </p:spPr>
          <p:txBody>
            <a:bodyPr vert="horz" wrap="square" lIns="91440" tIns="45720" rIns="91440" bIns="45720" numCol="1" anchor="t" anchorCtr="0" compatLnSpc="1"/>
            <a:p>
              <a:endParaRPr lang="en-US">
                <a:solidFill>
                  <a:srgbClr val="1C1C1C"/>
                </a:solidFill>
              </a:endParaRPr>
            </a:p>
          </p:txBody>
        </p:sp>
        <p:sp>
          <p:nvSpPr>
            <p:cNvPr id="73" name="Freeform 44"/>
            <p:cNvSpPr/>
            <p:nvPr>
              <p:custDataLst>
                <p:tags r:id="rId11"/>
              </p:custDataLst>
            </p:nvPr>
          </p:nvSpPr>
          <p:spPr bwMode="auto">
            <a:xfrm flipH="1">
              <a:off x="2119689" y="2008836"/>
              <a:ext cx="1932322" cy="1932323"/>
            </a:xfrm>
            <a:custGeom>
              <a:avLst/>
              <a:gdLst>
                <a:gd name="T0" fmla="*/ 504 w 1003"/>
                <a:gd name="T1" fmla="*/ 1 h 1003"/>
                <a:gd name="T2" fmla="*/ 1 w 1003"/>
                <a:gd name="T3" fmla="*/ 500 h 1003"/>
                <a:gd name="T4" fmla="*/ 500 w 1003"/>
                <a:gd name="T5" fmla="*/ 1002 h 1003"/>
                <a:gd name="T6" fmla="*/ 1002 w 1003"/>
                <a:gd name="T7" fmla="*/ 504 h 1003"/>
                <a:gd name="T8" fmla="*/ 504 w 1003"/>
                <a:gd name="T9" fmla="*/ 1 h 1003"/>
              </a:gdLst>
              <a:ahLst/>
              <a:cxnLst>
                <a:cxn ang="0">
                  <a:pos x="T0" y="T1"/>
                </a:cxn>
                <a:cxn ang="0">
                  <a:pos x="T2" y="T3"/>
                </a:cxn>
                <a:cxn ang="0">
                  <a:pos x="T4" y="T5"/>
                </a:cxn>
                <a:cxn ang="0">
                  <a:pos x="T6" y="T7"/>
                </a:cxn>
                <a:cxn ang="0">
                  <a:pos x="T8" y="T9"/>
                </a:cxn>
              </a:cxnLst>
              <a:rect l="0" t="0" r="r" b="b"/>
              <a:pathLst>
                <a:path w="1003" h="1003">
                  <a:moveTo>
                    <a:pt x="504" y="1"/>
                  </a:moveTo>
                  <a:cubicBezTo>
                    <a:pt x="227" y="0"/>
                    <a:pt x="2" y="223"/>
                    <a:pt x="1" y="500"/>
                  </a:cubicBezTo>
                  <a:cubicBezTo>
                    <a:pt x="0" y="776"/>
                    <a:pt x="223" y="1001"/>
                    <a:pt x="500" y="1002"/>
                  </a:cubicBezTo>
                  <a:cubicBezTo>
                    <a:pt x="776" y="1003"/>
                    <a:pt x="1001" y="780"/>
                    <a:pt x="1002" y="504"/>
                  </a:cubicBezTo>
                  <a:cubicBezTo>
                    <a:pt x="1003" y="227"/>
                    <a:pt x="780" y="2"/>
                    <a:pt x="504" y="1"/>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74" name="Freeform 45"/>
            <p:cNvSpPr/>
            <p:nvPr>
              <p:custDataLst>
                <p:tags r:id="rId12"/>
              </p:custDataLst>
            </p:nvPr>
          </p:nvSpPr>
          <p:spPr bwMode="auto">
            <a:xfrm flipH="1">
              <a:off x="2171826" y="2521244"/>
              <a:ext cx="1398734" cy="1370222"/>
            </a:xfrm>
            <a:custGeom>
              <a:avLst/>
              <a:gdLst>
                <a:gd name="T0" fmla="*/ 0 w 726"/>
                <a:gd name="T1" fmla="*/ 642 h 711"/>
                <a:gd name="T2" fmla="*/ 244 w 726"/>
                <a:gd name="T3" fmla="*/ 710 h 711"/>
                <a:gd name="T4" fmla="*/ 726 w 726"/>
                <a:gd name="T5" fmla="*/ 231 h 711"/>
                <a:gd name="T6" fmla="*/ 667 w 726"/>
                <a:gd name="T7" fmla="*/ 0 h 711"/>
                <a:gd name="T8" fmla="*/ 696 w 726"/>
                <a:gd name="T9" fmla="*/ 171 h 711"/>
                <a:gd name="T10" fmla="*/ 185 w 726"/>
                <a:gd name="T11" fmla="*/ 678 h 711"/>
                <a:gd name="T12" fmla="*/ 0 w 726"/>
                <a:gd name="T13" fmla="*/ 642 h 711"/>
              </a:gdLst>
              <a:ahLst/>
              <a:cxnLst>
                <a:cxn ang="0">
                  <a:pos x="T0" y="T1"/>
                </a:cxn>
                <a:cxn ang="0">
                  <a:pos x="T2" y="T3"/>
                </a:cxn>
                <a:cxn ang="0">
                  <a:pos x="T4" y="T5"/>
                </a:cxn>
                <a:cxn ang="0">
                  <a:pos x="T6" y="T7"/>
                </a:cxn>
                <a:cxn ang="0">
                  <a:pos x="T8" y="T9"/>
                </a:cxn>
                <a:cxn ang="0">
                  <a:pos x="T10" y="T11"/>
                </a:cxn>
                <a:cxn ang="0">
                  <a:pos x="T12" y="T13"/>
                </a:cxn>
              </a:cxnLst>
              <a:rect l="0" t="0" r="r" b="b"/>
              <a:pathLst>
                <a:path w="726" h="711">
                  <a:moveTo>
                    <a:pt x="0" y="642"/>
                  </a:moveTo>
                  <a:cubicBezTo>
                    <a:pt x="72" y="685"/>
                    <a:pt x="155" y="709"/>
                    <a:pt x="244" y="710"/>
                  </a:cubicBezTo>
                  <a:cubicBezTo>
                    <a:pt x="509" y="711"/>
                    <a:pt x="725" y="497"/>
                    <a:pt x="726" y="231"/>
                  </a:cubicBezTo>
                  <a:cubicBezTo>
                    <a:pt x="726" y="147"/>
                    <a:pt x="705" y="69"/>
                    <a:pt x="667" y="0"/>
                  </a:cubicBezTo>
                  <a:cubicBezTo>
                    <a:pt x="686" y="53"/>
                    <a:pt x="696" y="111"/>
                    <a:pt x="696" y="171"/>
                  </a:cubicBezTo>
                  <a:cubicBezTo>
                    <a:pt x="695" y="452"/>
                    <a:pt x="466" y="679"/>
                    <a:pt x="185" y="678"/>
                  </a:cubicBezTo>
                  <a:cubicBezTo>
                    <a:pt x="120" y="677"/>
                    <a:pt x="58" y="665"/>
                    <a:pt x="0" y="642"/>
                  </a:cubicBezTo>
                  <a:close/>
                </a:path>
              </a:pathLst>
            </a:custGeom>
            <a:solidFill>
              <a:sysClr val="windowText" lastClr="000000">
                <a:lumMod val="10000"/>
                <a:lumOff val="90000"/>
              </a:sys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75" name="Freeform 46"/>
            <p:cNvSpPr/>
            <p:nvPr>
              <p:custDataLst>
                <p:tags r:id="rId13"/>
              </p:custDataLst>
            </p:nvPr>
          </p:nvSpPr>
          <p:spPr bwMode="auto">
            <a:xfrm flipH="1">
              <a:off x="2597067" y="3931383"/>
              <a:ext cx="416280" cy="932761"/>
            </a:xfrm>
            <a:custGeom>
              <a:avLst/>
              <a:gdLst>
                <a:gd name="T0" fmla="*/ 122 w 216"/>
                <a:gd name="T1" fmla="*/ 0 h 484"/>
                <a:gd name="T2" fmla="*/ 0 w 216"/>
                <a:gd name="T3" fmla="*/ 24 h 484"/>
                <a:gd name="T4" fmla="*/ 29 w 216"/>
                <a:gd name="T5" fmla="*/ 173 h 484"/>
                <a:gd name="T6" fmla="*/ 63 w 216"/>
                <a:gd name="T7" fmla="*/ 421 h 484"/>
                <a:gd name="T8" fmla="*/ 216 w 216"/>
                <a:gd name="T9" fmla="*/ 484 h 484"/>
                <a:gd name="T10" fmla="*/ 178 w 216"/>
                <a:gd name="T11" fmla="*/ 290 h 484"/>
                <a:gd name="T12" fmla="*/ 142 w 216"/>
                <a:gd name="T13" fmla="*/ 101 h 484"/>
                <a:gd name="T14" fmla="*/ 122 w 216"/>
                <a:gd name="T15" fmla="*/ 0 h 4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 h="484">
                  <a:moveTo>
                    <a:pt x="122" y="0"/>
                  </a:moveTo>
                  <a:cubicBezTo>
                    <a:pt x="0" y="24"/>
                    <a:pt x="0" y="24"/>
                    <a:pt x="0" y="24"/>
                  </a:cubicBezTo>
                  <a:cubicBezTo>
                    <a:pt x="29" y="173"/>
                    <a:pt x="29" y="173"/>
                    <a:pt x="29" y="173"/>
                  </a:cubicBezTo>
                  <a:cubicBezTo>
                    <a:pt x="27" y="295"/>
                    <a:pt x="141" y="321"/>
                    <a:pt x="63" y="421"/>
                  </a:cubicBezTo>
                  <a:cubicBezTo>
                    <a:pt x="94" y="445"/>
                    <a:pt x="150" y="480"/>
                    <a:pt x="216" y="484"/>
                  </a:cubicBezTo>
                  <a:cubicBezTo>
                    <a:pt x="203" y="420"/>
                    <a:pt x="191" y="355"/>
                    <a:pt x="178" y="290"/>
                  </a:cubicBezTo>
                  <a:cubicBezTo>
                    <a:pt x="141" y="234"/>
                    <a:pt x="124" y="174"/>
                    <a:pt x="142" y="101"/>
                  </a:cubicBezTo>
                  <a:lnTo>
                    <a:pt x="122" y="0"/>
                  </a:lnTo>
                  <a:close/>
                </a:path>
              </a:pathLst>
            </a:custGeom>
            <a:solidFill>
              <a:sysClr val="windowText" lastClr="000000">
                <a:lumMod val="50000"/>
                <a:lumOff val="50000"/>
              </a:sysClr>
            </a:solidFill>
            <a:ln>
              <a:noFill/>
            </a:ln>
          </p:spPr>
          <p:txBody>
            <a:bodyPr vert="horz" wrap="square" lIns="91440" tIns="45720" rIns="91440" bIns="45720" numCol="1" anchor="t" anchorCtr="0" compatLnSpc="1"/>
            <a:p>
              <a:endParaRPr lang="en-US">
                <a:solidFill>
                  <a:srgbClr val="1C1C1C"/>
                </a:solidFill>
              </a:endParaRPr>
            </a:p>
          </p:txBody>
        </p:sp>
        <p:sp>
          <p:nvSpPr>
            <p:cNvPr id="76" name="Freeform 47"/>
            <p:cNvSpPr/>
            <p:nvPr>
              <p:custDataLst>
                <p:tags r:id="rId14"/>
              </p:custDataLst>
            </p:nvPr>
          </p:nvSpPr>
          <p:spPr bwMode="auto">
            <a:xfrm flipH="1">
              <a:off x="1844341" y="4316707"/>
              <a:ext cx="1269207" cy="2043928"/>
            </a:xfrm>
            <a:custGeom>
              <a:avLst/>
              <a:gdLst>
                <a:gd name="T0" fmla="*/ 12 w 659"/>
                <a:gd name="T1" fmla="*/ 382 h 1061"/>
                <a:gd name="T2" fmla="*/ 15 w 659"/>
                <a:gd name="T3" fmla="*/ 384 h 1061"/>
                <a:gd name="T4" fmla="*/ 15 w 659"/>
                <a:gd name="T5" fmla="*/ 384 h 1061"/>
                <a:gd name="T6" fmla="*/ 84 w 659"/>
                <a:gd name="T7" fmla="*/ 421 h 1061"/>
                <a:gd name="T8" fmla="*/ 243 w 659"/>
                <a:gd name="T9" fmla="*/ 453 h 1061"/>
                <a:gd name="T10" fmla="*/ 369 w 659"/>
                <a:gd name="T11" fmla="*/ 438 h 1061"/>
                <a:gd name="T12" fmla="*/ 415 w 659"/>
                <a:gd name="T13" fmla="*/ 492 h 1061"/>
                <a:gd name="T14" fmla="*/ 392 w 659"/>
                <a:gd name="T15" fmla="*/ 559 h 1061"/>
                <a:gd name="T16" fmla="*/ 161 w 659"/>
                <a:gd name="T17" fmla="*/ 582 h 1061"/>
                <a:gd name="T18" fmla="*/ 16 w 659"/>
                <a:gd name="T19" fmla="*/ 568 h 1061"/>
                <a:gd name="T20" fmla="*/ 163 w 659"/>
                <a:gd name="T21" fmla="*/ 589 h 1061"/>
                <a:gd name="T22" fmla="*/ 360 w 659"/>
                <a:gd name="T23" fmla="*/ 585 h 1061"/>
                <a:gd name="T24" fmla="*/ 379 w 659"/>
                <a:gd name="T25" fmla="*/ 635 h 1061"/>
                <a:gd name="T26" fmla="*/ 320 w 659"/>
                <a:gd name="T27" fmla="*/ 699 h 1061"/>
                <a:gd name="T28" fmla="*/ 58 w 659"/>
                <a:gd name="T29" fmla="*/ 725 h 1061"/>
                <a:gd name="T30" fmla="*/ 48 w 659"/>
                <a:gd name="T31" fmla="*/ 725 h 1061"/>
                <a:gd name="T32" fmla="*/ 659 w 659"/>
                <a:gd name="T33" fmla="*/ 798 h 1061"/>
                <a:gd name="T34" fmla="*/ 376 w 659"/>
                <a:gd name="T35" fmla="*/ 877 h 1061"/>
                <a:gd name="T36" fmla="*/ 280 w 659"/>
                <a:gd name="T37" fmla="*/ 770 h 1061"/>
                <a:gd name="T38" fmla="*/ 387 w 659"/>
                <a:gd name="T39" fmla="*/ 634 h 1061"/>
                <a:gd name="T40" fmla="*/ 381 w 659"/>
                <a:gd name="T41" fmla="*/ 577 h 1061"/>
                <a:gd name="T42" fmla="*/ 444 w 659"/>
                <a:gd name="T43" fmla="*/ 705 h 1061"/>
                <a:gd name="T44" fmla="*/ 461 w 659"/>
                <a:gd name="T45" fmla="*/ 694 h 1061"/>
                <a:gd name="T46" fmla="*/ 425 w 659"/>
                <a:gd name="T47" fmla="*/ 494 h 1061"/>
                <a:gd name="T48" fmla="*/ 372 w 659"/>
                <a:gd name="T49" fmla="*/ 411 h 1061"/>
                <a:gd name="T50" fmla="*/ 359 w 659"/>
                <a:gd name="T51" fmla="*/ 328 h 1061"/>
                <a:gd name="T52" fmla="*/ 387 w 659"/>
                <a:gd name="T53" fmla="*/ 263 h 1061"/>
                <a:gd name="T54" fmla="*/ 567 w 659"/>
                <a:gd name="T55" fmla="*/ 294 h 1061"/>
                <a:gd name="T56" fmla="*/ 338 w 659"/>
                <a:gd name="T57" fmla="*/ 109 h 1061"/>
                <a:gd name="T58" fmla="*/ 191 w 659"/>
                <a:gd name="T59" fmla="*/ 0 h 1061"/>
                <a:gd name="T60" fmla="*/ 285 w 659"/>
                <a:gd name="T61" fmla="*/ 192 h 1061"/>
                <a:gd name="T62" fmla="*/ 318 w 659"/>
                <a:gd name="T63" fmla="*/ 275 h 1061"/>
                <a:gd name="T64" fmla="*/ 278 w 659"/>
                <a:gd name="T65" fmla="*/ 287 h 1061"/>
                <a:gd name="T66" fmla="*/ 294 w 659"/>
                <a:gd name="T67" fmla="*/ 307 h 1061"/>
                <a:gd name="T68" fmla="*/ 347 w 659"/>
                <a:gd name="T69" fmla="*/ 331 h 1061"/>
                <a:gd name="T70" fmla="*/ 358 w 659"/>
                <a:gd name="T71" fmla="*/ 412 h 1061"/>
                <a:gd name="T72" fmla="*/ 248 w 659"/>
                <a:gd name="T73" fmla="*/ 441 h 1061"/>
                <a:gd name="T74" fmla="*/ 91 w 659"/>
                <a:gd name="T75" fmla="*/ 411 h 1061"/>
                <a:gd name="T76" fmla="*/ 12 w 659"/>
                <a:gd name="T77" fmla="*/ 382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9" h="1061">
                  <a:moveTo>
                    <a:pt x="12" y="382"/>
                  </a:moveTo>
                  <a:cubicBezTo>
                    <a:pt x="14" y="383"/>
                    <a:pt x="15" y="384"/>
                    <a:pt x="15" y="384"/>
                  </a:cubicBezTo>
                  <a:cubicBezTo>
                    <a:pt x="15" y="384"/>
                    <a:pt x="15" y="384"/>
                    <a:pt x="15" y="384"/>
                  </a:cubicBezTo>
                  <a:cubicBezTo>
                    <a:pt x="25" y="391"/>
                    <a:pt x="39" y="400"/>
                    <a:pt x="84" y="421"/>
                  </a:cubicBezTo>
                  <a:cubicBezTo>
                    <a:pt x="132" y="444"/>
                    <a:pt x="194" y="451"/>
                    <a:pt x="243" y="453"/>
                  </a:cubicBezTo>
                  <a:cubicBezTo>
                    <a:pt x="291" y="455"/>
                    <a:pt x="343" y="431"/>
                    <a:pt x="369" y="438"/>
                  </a:cubicBezTo>
                  <a:cubicBezTo>
                    <a:pt x="394" y="445"/>
                    <a:pt x="408" y="465"/>
                    <a:pt x="415" y="492"/>
                  </a:cubicBezTo>
                  <a:cubicBezTo>
                    <a:pt x="422" y="518"/>
                    <a:pt x="412" y="543"/>
                    <a:pt x="392" y="559"/>
                  </a:cubicBezTo>
                  <a:cubicBezTo>
                    <a:pt x="372" y="575"/>
                    <a:pt x="222" y="584"/>
                    <a:pt x="161" y="582"/>
                  </a:cubicBezTo>
                  <a:cubicBezTo>
                    <a:pt x="101" y="580"/>
                    <a:pt x="0" y="557"/>
                    <a:pt x="16" y="568"/>
                  </a:cubicBezTo>
                  <a:cubicBezTo>
                    <a:pt x="31" y="578"/>
                    <a:pt x="100" y="586"/>
                    <a:pt x="163" y="589"/>
                  </a:cubicBezTo>
                  <a:cubicBezTo>
                    <a:pt x="226" y="593"/>
                    <a:pt x="346" y="576"/>
                    <a:pt x="360" y="585"/>
                  </a:cubicBezTo>
                  <a:cubicBezTo>
                    <a:pt x="374" y="594"/>
                    <a:pt x="380" y="608"/>
                    <a:pt x="379" y="635"/>
                  </a:cubicBezTo>
                  <a:cubicBezTo>
                    <a:pt x="378" y="663"/>
                    <a:pt x="358" y="684"/>
                    <a:pt x="320" y="699"/>
                  </a:cubicBezTo>
                  <a:cubicBezTo>
                    <a:pt x="281" y="715"/>
                    <a:pt x="124" y="731"/>
                    <a:pt x="58" y="725"/>
                  </a:cubicBezTo>
                  <a:cubicBezTo>
                    <a:pt x="55" y="725"/>
                    <a:pt x="52" y="725"/>
                    <a:pt x="48" y="725"/>
                  </a:cubicBezTo>
                  <a:cubicBezTo>
                    <a:pt x="155" y="838"/>
                    <a:pt x="486" y="1061"/>
                    <a:pt x="659" y="798"/>
                  </a:cubicBezTo>
                  <a:cubicBezTo>
                    <a:pt x="583" y="877"/>
                    <a:pt x="470" y="896"/>
                    <a:pt x="376" y="877"/>
                  </a:cubicBezTo>
                  <a:cubicBezTo>
                    <a:pt x="312" y="865"/>
                    <a:pt x="222" y="807"/>
                    <a:pt x="280" y="770"/>
                  </a:cubicBezTo>
                  <a:cubicBezTo>
                    <a:pt x="337" y="732"/>
                    <a:pt x="383" y="683"/>
                    <a:pt x="387" y="634"/>
                  </a:cubicBezTo>
                  <a:cubicBezTo>
                    <a:pt x="391" y="586"/>
                    <a:pt x="358" y="578"/>
                    <a:pt x="381" y="577"/>
                  </a:cubicBezTo>
                  <a:cubicBezTo>
                    <a:pt x="403" y="575"/>
                    <a:pt x="418" y="649"/>
                    <a:pt x="444" y="705"/>
                  </a:cubicBezTo>
                  <a:cubicBezTo>
                    <a:pt x="470" y="760"/>
                    <a:pt x="499" y="758"/>
                    <a:pt x="461" y="694"/>
                  </a:cubicBezTo>
                  <a:cubicBezTo>
                    <a:pt x="424" y="630"/>
                    <a:pt x="432" y="553"/>
                    <a:pt x="425" y="494"/>
                  </a:cubicBezTo>
                  <a:cubicBezTo>
                    <a:pt x="417" y="435"/>
                    <a:pt x="363" y="425"/>
                    <a:pt x="372" y="411"/>
                  </a:cubicBezTo>
                  <a:cubicBezTo>
                    <a:pt x="380" y="398"/>
                    <a:pt x="386" y="358"/>
                    <a:pt x="359" y="328"/>
                  </a:cubicBezTo>
                  <a:cubicBezTo>
                    <a:pt x="333" y="298"/>
                    <a:pt x="349" y="248"/>
                    <a:pt x="387" y="263"/>
                  </a:cubicBezTo>
                  <a:cubicBezTo>
                    <a:pt x="425" y="279"/>
                    <a:pt x="535" y="303"/>
                    <a:pt x="567" y="294"/>
                  </a:cubicBezTo>
                  <a:cubicBezTo>
                    <a:pt x="369" y="261"/>
                    <a:pt x="379" y="117"/>
                    <a:pt x="338" y="109"/>
                  </a:cubicBezTo>
                  <a:cubicBezTo>
                    <a:pt x="296" y="102"/>
                    <a:pt x="215" y="53"/>
                    <a:pt x="191" y="0"/>
                  </a:cubicBezTo>
                  <a:cubicBezTo>
                    <a:pt x="218" y="98"/>
                    <a:pt x="256" y="161"/>
                    <a:pt x="285" y="192"/>
                  </a:cubicBezTo>
                  <a:cubicBezTo>
                    <a:pt x="315" y="223"/>
                    <a:pt x="321" y="241"/>
                    <a:pt x="318" y="275"/>
                  </a:cubicBezTo>
                  <a:cubicBezTo>
                    <a:pt x="314" y="310"/>
                    <a:pt x="301" y="301"/>
                    <a:pt x="278" y="287"/>
                  </a:cubicBezTo>
                  <a:cubicBezTo>
                    <a:pt x="256" y="273"/>
                    <a:pt x="273" y="293"/>
                    <a:pt x="294" y="307"/>
                  </a:cubicBezTo>
                  <a:cubicBezTo>
                    <a:pt x="314" y="320"/>
                    <a:pt x="328" y="311"/>
                    <a:pt x="347" y="331"/>
                  </a:cubicBezTo>
                  <a:cubicBezTo>
                    <a:pt x="366" y="352"/>
                    <a:pt x="370" y="376"/>
                    <a:pt x="358" y="412"/>
                  </a:cubicBezTo>
                  <a:cubicBezTo>
                    <a:pt x="347" y="447"/>
                    <a:pt x="300" y="437"/>
                    <a:pt x="248" y="441"/>
                  </a:cubicBezTo>
                  <a:cubicBezTo>
                    <a:pt x="196" y="445"/>
                    <a:pt x="134" y="430"/>
                    <a:pt x="91" y="411"/>
                  </a:cubicBezTo>
                  <a:cubicBezTo>
                    <a:pt x="49" y="392"/>
                    <a:pt x="6" y="377"/>
                    <a:pt x="12" y="382"/>
                  </a:cubicBezTo>
                  <a:close/>
                </a:path>
              </a:pathLst>
            </a:custGeom>
            <a:solidFill>
              <a:srgbClr val="F1A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77" name="Freeform 48"/>
            <p:cNvSpPr/>
            <p:nvPr>
              <p:custDataLst>
                <p:tags r:id="rId15"/>
              </p:custDataLst>
            </p:nvPr>
          </p:nvSpPr>
          <p:spPr bwMode="auto">
            <a:xfrm flipH="1">
              <a:off x="2543301" y="4072316"/>
              <a:ext cx="79020" cy="117308"/>
            </a:xfrm>
            <a:custGeom>
              <a:avLst/>
              <a:gdLst>
                <a:gd name="T0" fmla="*/ 41 w 41"/>
                <a:gd name="T1" fmla="*/ 55 h 61"/>
                <a:gd name="T2" fmla="*/ 9 w 41"/>
                <a:gd name="T3" fmla="*/ 7 h 61"/>
                <a:gd name="T4" fmla="*/ 5 w 41"/>
                <a:gd name="T5" fmla="*/ 0 h 61"/>
                <a:gd name="T6" fmla="*/ 18 w 41"/>
                <a:gd name="T7" fmla="*/ 53 h 61"/>
                <a:gd name="T8" fmla="*/ 41 w 41"/>
                <a:gd name="T9" fmla="*/ 55 h 61"/>
              </a:gdLst>
              <a:ahLst/>
              <a:cxnLst>
                <a:cxn ang="0">
                  <a:pos x="T0" y="T1"/>
                </a:cxn>
                <a:cxn ang="0">
                  <a:pos x="T2" y="T3"/>
                </a:cxn>
                <a:cxn ang="0">
                  <a:pos x="T4" y="T5"/>
                </a:cxn>
                <a:cxn ang="0">
                  <a:pos x="T6" y="T7"/>
                </a:cxn>
                <a:cxn ang="0">
                  <a:pos x="T8" y="T9"/>
                </a:cxn>
              </a:cxnLst>
              <a:rect l="0" t="0" r="r" b="b"/>
              <a:pathLst>
                <a:path w="41" h="61">
                  <a:moveTo>
                    <a:pt x="41" y="55"/>
                  </a:moveTo>
                  <a:cubicBezTo>
                    <a:pt x="25" y="38"/>
                    <a:pt x="14" y="21"/>
                    <a:pt x="9" y="7"/>
                  </a:cubicBezTo>
                  <a:cubicBezTo>
                    <a:pt x="8" y="4"/>
                    <a:pt x="6" y="2"/>
                    <a:pt x="5" y="0"/>
                  </a:cubicBezTo>
                  <a:cubicBezTo>
                    <a:pt x="0" y="17"/>
                    <a:pt x="7" y="39"/>
                    <a:pt x="18" y="53"/>
                  </a:cubicBezTo>
                  <a:cubicBezTo>
                    <a:pt x="24" y="61"/>
                    <a:pt x="32" y="60"/>
                    <a:pt x="41" y="55"/>
                  </a:cubicBezTo>
                  <a:close/>
                </a:path>
              </a:pathLst>
            </a:custGeom>
            <a:solidFill>
              <a:srgbClr val="FFEB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78" name="Freeform 49"/>
            <p:cNvSpPr/>
            <p:nvPr>
              <p:custDataLst>
                <p:tags r:id="rId16"/>
              </p:custDataLst>
            </p:nvPr>
          </p:nvSpPr>
          <p:spPr bwMode="auto">
            <a:xfrm flipH="1">
              <a:off x="2891966" y="4661299"/>
              <a:ext cx="283494" cy="221582"/>
            </a:xfrm>
            <a:custGeom>
              <a:avLst/>
              <a:gdLst>
                <a:gd name="T0" fmla="*/ 9 w 147"/>
                <a:gd name="T1" fmla="*/ 0 h 115"/>
                <a:gd name="T2" fmla="*/ 14 w 147"/>
                <a:gd name="T3" fmla="*/ 7 h 115"/>
                <a:gd name="T4" fmla="*/ 0 w 147"/>
                <a:gd name="T5" fmla="*/ 10 h 115"/>
                <a:gd name="T6" fmla="*/ 99 w 147"/>
                <a:gd name="T7" fmla="*/ 94 h 115"/>
                <a:gd name="T8" fmla="*/ 147 w 147"/>
                <a:gd name="T9" fmla="*/ 44 h 115"/>
                <a:gd name="T10" fmla="*/ 108 w 147"/>
                <a:gd name="T11" fmla="*/ 51 h 115"/>
                <a:gd name="T12" fmla="*/ 14 w 147"/>
                <a:gd name="T13" fmla="*/ 3 h 115"/>
                <a:gd name="T14" fmla="*/ 9 w 147"/>
                <a:gd name="T15" fmla="*/ 0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15">
                  <a:moveTo>
                    <a:pt x="9" y="0"/>
                  </a:moveTo>
                  <a:cubicBezTo>
                    <a:pt x="12" y="5"/>
                    <a:pt x="14" y="7"/>
                    <a:pt x="14" y="7"/>
                  </a:cubicBezTo>
                  <a:cubicBezTo>
                    <a:pt x="14" y="7"/>
                    <a:pt x="8" y="8"/>
                    <a:pt x="0" y="10"/>
                  </a:cubicBezTo>
                  <a:cubicBezTo>
                    <a:pt x="28" y="35"/>
                    <a:pt x="69" y="75"/>
                    <a:pt x="99" y="94"/>
                  </a:cubicBezTo>
                  <a:cubicBezTo>
                    <a:pt x="131" y="115"/>
                    <a:pt x="147" y="53"/>
                    <a:pt x="147" y="44"/>
                  </a:cubicBezTo>
                  <a:cubicBezTo>
                    <a:pt x="147" y="35"/>
                    <a:pt x="136" y="49"/>
                    <a:pt x="108" y="51"/>
                  </a:cubicBezTo>
                  <a:cubicBezTo>
                    <a:pt x="80" y="54"/>
                    <a:pt x="35" y="21"/>
                    <a:pt x="14" y="3"/>
                  </a:cubicBezTo>
                  <a:cubicBezTo>
                    <a:pt x="12" y="2"/>
                    <a:pt x="11" y="1"/>
                    <a:pt x="9" y="0"/>
                  </a:cubicBezTo>
                  <a:close/>
                </a:path>
              </a:pathLst>
            </a:custGeom>
            <a:solidFill>
              <a:srgbClr val="F1A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79" name="Freeform 50"/>
            <p:cNvSpPr/>
            <p:nvPr>
              <p:custDataLst>
                <p:tags r:id="rId17"/>
              </p:custDataLst>
            </p:nvPr>
          </p:nvSpPr>
          <p:spPr bwMode="auto">
            <a:xfrm flipH="1">
              <a:off x="2389334" y="5441723"/>
              <a:ext cx="162113" cy="171889"/>
            </a:xfrm>
            <a:custGeom>
              <a:avLst/>
              <a:gdLst>
                <a:gd name="T0" fmla="*/ 5 w 84"/>
                <a:gd name="T1" fmla="*/ 20 h 89"/>
                <a:gd name="T2" fmla="*/ 5 w 84"/>
                <a:gd name="T3" fmla="*/ 75 h 89"/>
                <a:gd name="T4" fmla="*/ 68 w 84"/>
                <a:gd name="T5" fmla="*/ 76 h 89"/>
                <a:gd name="T6" fmla="*/ 60 w 84"/>
                <a:gd name="T7" fmla="*/ 5 h 89"/>
                <a:gd name="T8" fmla="*/ 5 w 84"/>
                <a:gd name="T9" fmla="*/ 20 h 89"/>
              </a:gdLst>
              <a:ahLst/>
              <a:cxnLst>
                <a:cxn ang="0">
                  <a:pos x="T0" y="T1"/>
                </a:cxn>
                <a:cxn ang="0">
                  <a:pos x="T2" y="T3"/>
                </a:cxn>
                <a:cxn ang="0">
                  <a:pos x="T4" y="T5"/>
                </a:cxn>
                <a:cxn ang="0">
                  <a:pos x="T6" y="T7"/>
                </a:cxn>
                <a:cxn ang="0">
                  <a:pos x="T8" y="T9"/>
                </a:cxn>
              </a:cxnLst>
              <a:rect l="0" t="0" r="r" b="b"/>
              <a:pathLst>
                <a:path w="84" h="89">
                  <a:moveTo>
                    <a:pt x="5" y="20"/>
                  </a:moveTo>
                  <a:cubicBezTo>
                    <a:pt x="2" y="26"/>
                    <a:pt x="0" y="66"/>
                    <a:pt x="5" y="75"/>
                  </a:cubicBezTo>
                  <a:cubicBezTo>
                    <a:pt x="10" y="83"/>
                    <a:pt x="57" y="89"/>
                    <a:pt x="68" y="76"/>
                  </a:cubicBezTo>
                  <a:cubicBezTo>
                    <a:pt x="79" y="64"/>
                    <a:pt x="84" y="11"/>
                    <a:pt x="60" y="5"/>
                  </a:cubicBezTo>
                  <a:cubicBezTo>
                    <a:pt x="42" y="0"/>
                    <a:pt x="9" y="14"/>
                    <a:pt x="5" y="20"/>
                  </a:cubicBezTo>
                  <a:close/>
                </a:path>
              </a:pathLst>
            </a:custGeom>
            <a:solidFill>
              <a:srgbClr val="FFEB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80" name="Freeform 51"/>
            <p:cNvSpPr/>
            <p:nvPr>
              <p:custDataLst>
                <p:tags r:id="rId18"/>
              </p:custDataLst>
            </p:nvPr>
          </p:nvSpPr>
          <p:spPr bwMode="auto">
            <a:xfrm flipH="1">
              <a:off x="2867527" y="4511406"/>
              <a:ext cx="236245" cy="248465"/>
            </a:xfrm>
            <a:custGeom>
              <a:avLst/>
              <a:gdLst>
                <a:gd name="T0" fmla="*/ 25 w 123"/>
                <a:gd name="T1" fmla="*/ 24 h 129"/>
                <a:gd name="T2" fmla="*/ 49 w 123"/>
                <a:gd name="T3" fmla="*/ 110 h 129"/>
                <a:gd name="T4" fmla="*/ 100 w 123"/>
                <a:gd name="T5" fmla="*/ 40 h 129"/>
                <a:gd name="T6" fmla="*/ 25 w 123"/>
                <a:gd name="T7" fmla="*/ 24 h 129"/>
              </a:gdLst>
              <a:ahLst/>
              <a:cxnLst>
                <a:cxn ang="0">
                  <a:pos x="T0" y="T1"/>
                </a:cxn>
                <a:cxn ang="0">
                  <a:pos x="T2" y="T3"/>
                </a:cxn>
                <a:cxn ang="0">
                  <a:pos x="T4" y="T5"/>
                </a:cxn>
                <a:cxn ang="0">
                  <a:pos x="T6" y="T7"/>
                </a:cxn>
              </a:cxnLst>
              <a:rect l="0" t="0" r="r" b="b"/>
              <a:pathLst>
                <a:path w="123" h="129">
                  <a:moveTo>
                    <a:pt x="25" y="24"/>
                  </a:moveTo>
                  <a:cubicBezTo>
                    <a:pt x="0" y="57"/>
                    <a:pt x="37" y="100"/>
                    <a:pt x="49" y="110"/>
                  </a:cubicBezTo>
                  <a:cubicBezTo>
                    <a:pt x="69" y="129"/>
                    <a:pt x="123" y="58"/>
                    <a:pt x="100" y="40"/>
                  </a:cubicBezTo>
                  <a:cubicBezTo>
                    <a:pt x="82" y="25"/>
                    <a:pt x="43" y="0"/>
                    <a:pt x="25" y="24"/>
                  </a:cubicBezTo>
                  <a:close/>
                </a:path>
              </a:pathLst>
            </a:custGeom>
            <a:solidFill>
              <a:srgbClr val="FFEB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81" name="Freeform 52"/>
            <p:cNvSpPr/>
            <p:nvPr>
              <p:custDataLst>
                <p:tags r:id="rId19"/>
              </p:custDataLst>
            </p:nvPr>
          </p:nvSpPr>
          <p:spPr bwMode="auto">
            <a:xfrm flipH="1">
              <a:off x="2408886" y="4943164"/>
              <a:ext cx="217508" cy="207733"/>
            </a:xfrm>
            <a:custGeom>
              <a:avLst/>
              <a:gdLst>
                <a:gd name="T0" fmla="*/ 16 w 113"/>
                <a:gd name="T1" fmla="*/ 90 h 108"/>
                <a:gd name="T2" fmla="*/ 83 w 113"/>
                <a:gd name="T3" fmla="*/ 104 h 108"/>
                <a:gd name="T4" fmla="*/ 82 w 113"/>
                <a:gd name="T5" fmla="*/ 8 h 108"/>
                <a:gd name="T6" fmla="*/ 16 w 113"/>
                <a:gd name="T7" fmla="*/ 24 h 108"/>
                <a:gd name="T8" fmla="*/ 16 w 113"/>
                <a:gd name="T9" fmla="*/ 90 h 108"/>
              </a:gdLst>
              <a:ahLst/>
              <a:cxnLst>
                <a:cxn ang="0">
                  <a:pos x="T0" y="T1"/>
                </a:cxn>
                <a:cxn ang="0">
                  <a:pos x="T2" y="T3"/>
                </a:cxn>
                <a:cxn ang="0">
                  <a:pos x="T4" y="T5"/>
                </a:cxn>
                <a:cxn ang="0">
                  <a:pos x="T6" y="T7"/>
                </a:cxn>
                <a:cxn ang="0">
                  <a:pos x="T8" y="T9"/>
                </a:cxn>
              </a:cxnLst>
              <a:rect l="0" t="0" r="r" b="b"/>
              <a:pathLst>
                <a:path w="113" h="108">
                  <a:moveTo>
                    <a:pt x="16" y="90"/>
                  </a:moveTo>
                  <a:cubicBezTo>
                    <a:pt x="35" y="103"/>
                    <a:pt x="67" y="108"/>
                    <a:pt x="83" y="104"/>
                  </a:cubicBezTo>
                  <a:cubicBezTo>
                    <a:pt x="106" y="97"/>
                    <a:pt x="113" y="22"/>
                    <a:pt x="82" y="8"/>
                  </a:cubicBezTo>
                  <a:cubicBezTo>
                    <a:pt x="64" y="0"/>
                    <a:pt x="32" y="8"/>
                    <a:pt x="16" y="24"/>
                  </a:cubicBezTo>
                  <a:cubicBezTo>
                    <a:pt x="0" y="40"/>
                    <a:pt x="1" y="79"/>
                    <a:pt x="16" y="90"/>
                  </a:cubicBezTo>
                  <a:close/>
                </a:path>
              </a:pathLst>
            </a:custGeom>
            <a:solidFill>
              <a:srgbClr val="FFEB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82" name="Freeform 53"/>
            <p:cNvSpPr/>
            <p:nvPr>
              <p:custDataLst>
                <p:tags r:id="rId20"/>
              </p:custDataLst>
            </p:nvPr>
          </p:nvSpPr>
          <p:spPr bwMode="auto">
            <a:xfrm flipH="1">
              <a:off x="2302983" y="5177780"/>
              <a:ext cx="197957" cy="219952"/>
            </a:xfrm>
            <a:custGeom>
              <a:avLst/>
              <a:gdLst>
                <a:gd name="T0" fmla="*/ 7 w 103"/>
                <a:gd name="T1" fmla="*/ 25 h 114"/>
                <a:gd name="T2" fmla="*/ 65 w 103"/>
                <a:gd name="T3" fmla="*/ 6 h 114"/>
                <a:gd name="T4" fmla="*/ 75 w 103"/>
                <a:gd name="T5" fmla="*/ 94 h 114"/>
                <a:gd name="T6" fmla="*/ 11 w 103"/>
                <a:gd name="T7" fmla="*/ 97 h 114"/>
                <a:gd name="T8" fmla="*/ 7 w 103"/>
                <a:gd name="T9" fmla="*/ 25 h 114"/>
              </a:gdLst>
              <a:ahLst/>
              <a:cxnLst>
                <a:cxn ang="0">
                  <a:pos x="T0" y="T1"/>
                </a:cxn>
                <a:cxn ang="0">
                  <a:pos x="T2" y="T3"/>
                </a:cxn>
                <a:cxn ang="0">
                  <a:pos x="T4" y="T5"/>
                </a:cxn>
                <a:cxn ang="0">
                  <a:pos x="T6" y="T7"/>
                </a:cxn>
                <a:cxn ang="0">
                  <a:pos x="T8" y="T9"/>
                </a:cxn>
              </a:cxnLst>
              <a:rect l="0" t="0" r="r" b="b"/>
              <a:pathLst>
                <a:path w="103" h="114">
                  <a:moveTo>
                    <a:pt x="7" y="25"/>
                  </a:moveTo>
                  <a:cubicBezTo>
                    <a:pt x="14" y="16"/>
                    <a:pt x="47" y="0"/>
                    <a:pt x="65" y="6"/>
                  </a:cubicBezTo>
                  <a:cubicBezTo>
                    <a:pt x="83" y="12"/>
                    <a:pt x="103" y="74"/>
                    <a:pt x="75" y="94"/>
                  </a:cubicBezTo>
                  <a:cubicBezTo>
                    <a:pt x="47" y="114"/>
                    <a:pt x="18" y="112"/>
                    <a:pt x="11" y="97"/>
                  </a:cubicBezTo>
                  <a:cubicBezTo>
                    <a:pt x="4" y="82"/>
                    <a:pt x="0" y="34"/>
                    <a:pt x="7" y="25"/>
                  </a:cubicBezTo>
                  <a:close/>
                </a:path>
              </a:pathLst>
            </a:custGeom>
            <a:solidFill>
              <a:srgbClr val="FFEB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83" name="Freeform 54"/>
            <p:cNvSpPr/>
            <p:nvPr>
              <p:custDataLst>
                <p:tags r:id="rId21"/>
              </p:custDataLst>
            </p:nvPr>
          </p:nvSpPr>
          <p:spPr bwMode="auto">
            <a:xfrm flipH="1">
              <a:off x="1531520" y="5180224"/>
              <a:ext cx="441534" cy="604462"/>
            </a:xfrm>
            <a:custGeom>
              <a:avLst/>
              <a:gdLst>
                <a:gd name="T0" fmla="*/ 175 w 229"/>
                <a:gd name="T1" fmla="*/ 0 h 314"/>
                <a:gd name="T2" fmla="*/ 0 w 229"/>
                <a:gd name="T3" fmla="*/ 274 h 314"/>
                <a:gd name="T4" fmla="*/ 175 w 229"/>
                <a:gd name="T5" fmla="*/ 0 h 314"/>
              </a:gdLst>
              <a:ahLst/>
              <a:cxnLst>
                <a:cxn ang="0">
                  <a:pos x="T0" y="T1"/>
                </a:cxn>
                <a:cxn ang="0">
                  <a:pos x="T2" y="T3"/>
                </a:cxn>
                <a:cxn ang="0">
                  <a:pos x="T4" y="T5"/>
                </a:cxn>
              </a:cxnLst>
              <a:rect l="0" t="0" r="r" b="b"/>
              <a:pathLst>
                <a:path w="229" h="314">
                  <a:moveTo>
                    <a:pt x="175" y="0"/>
                  </a:moveTo>
                  <a:cubicBezTo>
                    <a:pt x="229" y="107"/>
                    <a:pt x="93" y="314"/>
                    <a:pt x="0" y="274"/>
                  </a:cubicBezTo>
                  <a:cubicBezTo>
                    <a:pt x="98" y="224"/>
                    <a:pt x="178" y="113"/>
                    <a:pt x="175" y="0"/>
                  </a:cubicBezTo>
                  <a:close/>
                </a:path>
              </a:pathLst>
            </a:custGeom>
            <a:solidFill>
              <a:srgbClr val="F1A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1C1C1C"/>
                </a:solidFill>
              </a:endParaRPr>
            </a:p>
          </p:txBody>
        </p:sp>
        <p:sp>
          <p:nvSpPr>
            <p:cNvPr id="84" name="Freeform 55"/>
            <p:cNvSpPr/>
            <p:nvPr>
              <p:custDataLst>
                <p:tags r:id="rId22"/>
              </p:custDataLst>
            </p:nvPr>
          </p:nvSpPr>
          <p:spPr bwMode="auto">
            <a:xfrm flipH="1">
              <a:off x="1629" y="5397733"/>
              <a:ext cx="2006454" cy="1463905"/>
            </a:xfrm>
            <a:custGeom>
              <a:avLst/>
              <a:gdLst>
                <a:gd name="T0" fmla="*/ 0 w 2463"/>
                <a:gd name="T1" fmla="*/ 1102 h 1797"/>
                <a:gd name="T2" fmla="*/ 821 w 2463"/>
                <a:gd name="T3" fmla="*/ 0 h 1797"/>
                <a:gd name="T4" fmla="*/ 2463 w 2463"/>
                <a:gd name="T5" fmla="*/ 1227 h 1797"/>
                <a:gd name="T6" fmla="*/ 2463 w 2463"/>
                <a:gd name="T7" fmla="*/ 1797 h 1797"/>
                <a:gd name="T8" fmla="*/ 935 w 2463"/>
                <a:gd name="T9" fmla="*/ 1797 h 1797"/>
                <a:gd name="T10" fmla="*/ 0 w 2463"/>
                <a:gd name="T11" fmla="*/ 1102 h 1797"/>
              </a:gdLst>
              <a:ahLst/>
              <a:cxnLst>
                <a:cxn ang="0">
                  <a:pos x="T0" y="T1"/>
                </a:cxn>
                <a:cxn ang="0">
                  <a:pos x="T2" y="T3"/>
                </a:cxn>
                <a:cxn ang="0">
                  <a:pos x="T4" y="T5"/>
                </a:cxn>
                <a:cxn ang="0">
                  <a:pos x="T6" y="T7"/>
                </a:cxn>
                <a:cxn ang="0">
                  <a:pos x="T8" y="T9"/>
                </a:cxn>
                <a:cxn ang="0">
                  <a:pos x="T10" y="T11"/>
                </a:cxn>
              </a:cxnLst>
              <a:rect l="0" t="0" r="r" b="b"/>
              <a:pathLst>
                <a:path w="2463" h="1797">
                  <a:moveTo>
                    <a:pt x="0" y="1102"/>
                  </a:moveTo>
                  <a:lnTo>
                    <a:pt x="821" y="0"/>
                  </a:lnTo>
                  <a:lnTo>
                    <a:pt x="2463" y="1227"/>
                  </a:lnTo>
                  <a:lnTo>
                    <a:pt x="2463" y="1797"/>
                  </a:lnTo>
                  <a:lnTo>
                    <a:pt x="935" y="1797"/>
                  </a:lnTo>
                  <a:lnTo>
                    <a:pt x="0" y="1102"/>
                  </a:lnTo>
                  <a:close/>
                </a:path>
              </a:pathLst>
            </a:custGeom>
            <a:solidFill>
              <a:srgbClr val="404040"/>
            </a:solidFill>
            <a:ln>
              <a:noFill/>
            </a:ln>
          </p:spPr>
          <p:txBody>
            <a:bodyPr vert="horz" wrap="square" lIns="91440" tIns="45720" rIns="91440" bIns="45720" numCol="1" anchor="t" anchorCtr="0" compatLnSpc="1"/>
            <a:p>
              <a:endParaRPr lang="en-US">
                <a:solidFill>
                  <a:srgbClr val="1C1C1C"/>
                </a:solidFill>
              </a:endParaRPr>
            </a:p>
          </p:txBody>
        </p:sp>
      </p:grpSp>
      <p:sp>
        <p:nvSpPr>
          <p:cNvPr id="12" name="文本框 11"/>
          <p:cNvSpPr txBox="1"/>
          <p:nvPr/>
        </p:nvSpPr>
        <p:spPr>
          <a:xfrm>
            <a:off x="6702425" y="3345180"/>
            <a:ext cx="1897380" cy="521970"/>
          </a:xfrm>
          <a:prstGeom prst="rect">
            <a:avLst/>
          </a:prstGeom>
          <a:noFill/>
        </p:spPr>
        <p:txBody>
          <a:bodyPr wrap="square" rtlCol="0">
            <a:spAutoFit/>
          </a:bodyPr>
          <a:p>
            <a:r>
              <a:rPr lang="zh-CN" altLang="en-US" sz="2800">
                <a:solidFill>
                  <a:srgbClr val="C00000"/>
                </a:solidFill>
                <a:latin typeface="微软雅黑" panose="020B0503020204020204" charset="-122"/>
                <a:ea typeface="微软雅黑" panose="020B0503020204020204" charset="-122"/>
              </a:rPr>
              <a:t>因果构建</a:t>
            </a:r>
            <a:endParaRPr lang="zh-CN" altLang="en-US" sz="2800">
              <a:solidFill>
                <a:srgbClr val="C00000"/>
              </a:solidFill>
              <a:latin typeface="微软雅黑" panose="020B0503020204020204" charset="-122"/>
              <a:ea typeface="微软雅黑" panose="020B0503020204020204" charset="-122"/>
            </a:endParaRPr>
          </a:p>
        </p:txBody>
      </p:sp>
      <p:pic>
        <p:nvPicPr>
          <p:cNvPr id="13" name="图片 12" descr="640"/>
          <p:cNvPicPr>
            <a:picLocks noChangeAspect="1"/>
          </p:cNvPicPr>
          <p:nvPr/>
        </p:nvPicPr>
        <p:blipFill>
          <a:blip r:embed="rId23"/>
          <a:stretch>
            <a:fillRect/>
          </a:stretch>
        </p:blipFill>
        <p:spPr>
          <a:xfrm>
            <a:off x="300990" y="4291965"/>
            <a:ext cx="1892935" cy="2566670"/>
          </a:xfrm>
          <a:prstGeom prst="rect">
            <a:avLst/>
          </a:prstGeom>
        </p:spPr>
      </p:pic>
      <p:cxnSp>
        <p:nvCxnSpPr>
          <p:cNvPr id="8" name="直接连接符 7"/>
          <p:cNvCxnSpPr/>
          <p:nvPr/>
        </p:nvCxnSpPr>
        <p:spPr>
          <a:xfrm>
            <a:off x="512860" y="688340"/>
            <a:ext cx="10972825" cy="0"/>
          </a:xfrm>
          <a:prstGeom prst="line">
            <a:avLst/>
          </a:prstGeom>
          <a:noFill/>
          <a:ln w="9525" cap="flat" cmpd="sng" algn="ctr">
            <a:gradFill>
              <a:gsLst>
                <a:gs pos="0">
                  <a:srgbClr val="400040"/>
                </a:gs>
                <a:gs pos="32000">
                  <a:srgbClr val="8F0040"/>
                </a:gs>
                <a:gs pos="63000">
                  <a:srgbClr val="F27300"/>
                </a:gs>
                <a:gs pos="100000">
                  <a:srgbClr val="FFBF00"/>
                </a:gs>
              </a:gsLst>
              <a:lin ang="10800000" scaled="0"/>
            </a:gradFill>
            <a:prstDash val="solid"/>
          </a:ln>
          <a:effectLst/>
        </p:spPr>
      </p:cxnSp>
      <p:pic>
        <p:nvPicPr>
          <p:cNvPr id="11" name="图片 10"/>
          <p:cNvPicPr>
            <a:picLocks noChangeAspect="1"/>
          </p:cNvPicPr>
          <p:nvPr/>
        </p:nvPicPr>
        <p:blipFill rotWithShape="1">
          <a:blip r:embed="rId24">
            <a:extLst>
              <a:ext uri="{BEBA8EAE-BF5A-486C-A8C5-ECC9F3942E4B}">
                <a14:imgProps xmlns:a14="http://schemas.microsoft.com/office/drawing/2010/main">
                  <a14:imgLayer r:embed="rId2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3"/>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3"/>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par>
                                <p:cTn id="26" presetID="14" presetClass="entr" presetSubtype="10" fill="hold" nodeType="withEffect">
                                  <p:stCondLst>
                                    <p:cond delay="0"/>
                                  </p:stCondLst>
                                  <p:childTnLst>
                                    <p:set>
                                      <p:cBhvr>
                                        <p:cTn id="27" dur="1" fill="hold">
                                          <p:stCondLst>
                                            <p:cond delay="0"/>
                                          </p:stCondLst>
                                        </p:cTn>
                                        <p:tgtEl>
                                          <p:spTgt spid="15364"/>
                                        </p:tgtEl>
                                        <p:attrNameLst>
                                          <p:attrName>style.visibility</p:attrName>
                                        </p:attrNameLst>
                                      </p:cBhvr>
                                      <p:to>
                                        <p:strVal val="visible"/>
                                      </p:to>
                                    </p:set>
                                    <p:animEffect transition="in" filter="randombar(horizontal)">
                                      <p:cBhvr>
                                        <p:cTn id="28" dur="500"/>
                                        <p:tgtEl>
                                          <p:spTgt spid="1536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3" presetClass="entr" presetSubtype="1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ldLvl="0" animBg="1"/>
      <p:bldP spid="9" grpId="0" bldLvl="0" animBg="1"/>
      <p:bldP spid="10" grpId="0" bldLvl="0" animBg="1"/>
      <p:bldP spid="4" grpId="1" animBg="1"/>
      <p:bldP spid="9" grpId="1" animBg="1"/>
      <p:bldP spid="10" grpId="1" animBg="1"/>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8395" y="154305"/>
            <a:ext cx="8336915" cy="521970"/>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2400" b="1" kern="1200" cap="none" spc="0" normalizeH="0" baseline="0" noProof="1" dirty="0">
                <a:solidFill>
                  <a:srgbClr val="0070C0"/>
                </a:solidFill>
                <a:latin typeface="微软雅黑" panose="020B0503020204020204" charset="-122"/>
                <a:ea typeface="微软雅黑" panose="020B0503020204020204" charset="-122"/>
                <a:cs typeface="+mn-cs"/>
                <a:sym typeface="+mn-ea"/>
              </a:rPr>
              <a:t>2024年6月全国新课标I卷应用文真题</a:t>
            </a:r>
            <a:r>
              <a:rPr kumimoji="0" lang="en-US" altLang="zh-CN" sz="2800" b="1" kern="1200" cap="none" spc="0" normalizeH="0" baseline="0" noProof="1">
                <a:solidFill>
                  <a:schemeClr val="tx1">
                    <a:lumMod val="75000"/>
                    <a:lumOff val="25000"/>
                  </a:schemeClr>
                </a:solidFill>
                <a:latin typeface="Calibri" panose="020F0502020204030204" charset="0"/>
                <a:ea typeface="+mn-ea"/>
                <a:cs typeface="+mn-cs"/>
                <a:sym typeface="+mn-ea"/>
              </a:rPr>
              <a:t>  </a:t>
            </a:r>
            <a:endParaRPr kumimoji="0" lang="zh-CN" altLang="en-US" sz="2800" b="1" kern="1200" cap="none" spc="0" normalizeH="0" baseline="0" noProof="1">
              <a:solidFill>
                <a:srgbClr val="7030A0"/>
              </a:solidFill>
              <a:latin typeface="Calibri" panose="020F0502020204030204" charset="0"/>
              <a:ea typeface="+mn-ea"/>
              <a:cs typeface="+mn-cs"/>
              <a:sym typeface="+mn-ea"/>
            </a:endParaRPr>
          </a:p>
        </p:txBody>
      </p:sp>
      <p:graphicFrame>
        <p:nvGraphicFramePr>
          <p:cNvPr id="5" name="表格 4"/>
          <p:cNvGraphicFramePr/>
          <p:nvPr>
            <p:custDataLst>
              <p:tags r:id="rId2"/>
            </p:custDataLst>
          </p:nvPr>
        </p:nvGraphicFramePr>
        <p:xfrm>
          <a:off x="223520" y="817880"/>
          <a:ext cx="11871960" cy="5786755"/>
        </p:xfrm>
        <a:graphic>
          <a:graphicData uri="http://schemas.openxmlformats.org/drawingml/2006/table">
            <a:tbl>
              <a:tblPr firstRow="1" bandRow="1">
                <a:effectLst/>
                <a:tableStyleId>{5940675A-B579-460E-94D1-54222C63F5DA}</a:tableStyleId>
              </a:tblPr>
              <a:tblGrid>
                <a:gridCol w="2132965"/>
                <a:gridCol w="2785110"/>
                <a:gridCol w="2267585"/>
                <a:gridCol w="2268220"/>
                <a:gridCol w="2418080"/>
              </a:tblGrid>
              <a:tr h="54864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rPr>
                        <a:t>语言准确丰富</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语篇合理建构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ysClr val="windowText" lastClr="000000"/>
                          </a:solidFill>
                          <a:latin typeface="Arial" panose="020B0604020202020204" pitchFamily="34" charset="0"/>
                          <a:ea typeface="黑体" panose="02010609060101010101" charset="-122"/>
                          <a:sym typeface="+mn-ea"/>
                        </a:rPr>
                        <a:t>交际</a:t>
                      </a:r>
                      <a:r>
                        <a:rPr lang="zh-CN" altLang="en-US" b="1">
                          <a:solidFill>
                            <a:sysClr val="windowText" lastClr="000000"/>
                          </a:solidFill>
                          <a:latin typeface="Arial" panose="020B0604020202020204" pitchFamily="34" charset="0"/>
                          <a:ea typeface="黑体" panose="02010609060101010101" charset="-122"/>
                        </a:rPr>
                        <a:t>真实得体</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38115">
                <a:tc>
                  <a:txBody>
                    <a:bodyPr/>
                    <a:p>
                      <a:pPr>
                        <a:buNone/>
                      </a:pPr>
                      <a:r>
                        <a:rPr lang="zh-CN" altLang="en-US" sz="2000" b="1">
                          <a:latin typeface="Arial" panose="020B0604020202020204" pitchFamily="34" charset="0"/>
                          <a:ea typeface="黑体" panose="02010609060101010101" charset="-122"/>
                        </a:rPr>
                        <a:t>假定你是李华，你们班上周五在公园上了一节美术课，请给英国好友Chris写一封邮件分享你的经历，内容包括：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 你的作品内容    2. 你的感想</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indent="0" algn="l" fontAlgn="auto">
                        <a:lnSpc>
                          <a:spcPts val="3220"/>
                        </a:lnSpc>
                        <a:buNone/>
                      </a:pPr>
                      <a:r>
                        <a:rPr sz="2400" b="1">
                          <a:solidFill>
                            <a:srgbClr val="0070C0"/>
                          </a:solidFill>
                          <a:latin typeface="Times New Roman" panose="02020603050405020304" charset="0"/>
                          <a:ea typeface="+mn-ea"/>
                          <a:cs typeface="Times New Roman" panose="02020603050405020304" charset="0"/>
                          <a:sym typeface="+mn-ea"/>
                        </a:rPr>
                        <a:t>Dear Chris，</a:t>
                      </a:r>
                      <a:endParaRPr sz="2400" b="1">
                        <a:solidFill>
                          <a:srgbClr val="0070C0"/>
                        </a:solidFill>
                        <a:latin typeface="Times New Roman" panose="02020603050405020304" charset="0"/>
                        <a:ea typeface="+mn-ea"/>
                        <a:cs typeface="Times New Roman" panose="02020603050405020304" charset="0"/>
                        <a:sym typeface="+mn-ea"/>
                      </a:endParaRPr>
                    </a:p>
                    <a:p>
                      <a:pPr indent="0" algn="l" fontAlgn="auto">
                        <a:lnSpc>
                          <a:spcPts val="3220"/>
                        </a:lnSpc>
                        <a:buNone/>
                      </a:pPr>
                      <a:r>
                        <a:rPr sz="2400" b="1">
                          <a:solidFill>
                            <a:srgbClr val="0070C0"/>
                          </a:solidFill>
                          <a:latin typeface="Times New Roman" panose="02020603050405020304" charset="0"/>
                          <a:ea typeface="+mn-ea"/>
                          <a:cs typeface="Times New Roman" panose="02020603050405020304" charset="0"/>
                          <a:sym typeface="+mn-ea"/>
                        </a:rPr>
                        <a:t>      I'm writing to share with you an art class in a park last Friday.</a:t>
                      </a:r>
                      <a:r>
                        <a:rPr lang="en-US" sz="2400" b="1">
                          <a:latin typeface="Times New Roman" panose="02020603050405020304" charset="0"/>
                          <a:ea typeface="+mn-ea"/>
                          <a:cs typeface="Times New Roman" panose="02020603050405020304" charset="0"/>
                          <a:sym typeface="+mn-ea"/>
                        </a:rPr>
                        <a:t> </a:t>
                      </a:r>
                      <a:r>
                        <a:rPr sz="2400" b="1">
                          <a:solidFill>
                            <a:schemeClr val="bg1"/>
                          </a:solidFill>
                          <a:latin typeface="Times New Roman" panose="02020603050405020304" charset="0"/>
                          <a:ea typeface="+mn-ea"/>
                          <a:cs typeface="Times New Roman" panose="02020603050405020304" charset="0"/>
                          <a:sym typeface="+mn-ea"/>
                        </a:rPr>
                        <a:t>N</a:t>
                      </a:r>
                      <a:r>
                        <a:rPr sz="2400" b="1">
                          <a:solidFill>
                            <a:srgbClr val="000000">
                              <a:alpha val="0"/>
                            </a:srgbClr>
                          </a:solidFill>
                          <a:latin typeface="Times New Roman" panose="02020603050405020304" charset="0"/>
                          <a:ea typeface="+mn-ea"/>
                          <a:cs typeface="Times New Roman" panose="02020603050405020304" charset="0"/>
                          <a:sym typeface="+mn-ea"/>
                        </a:rPr>
                        <a:t>ever had I ever comNot only  did this unique experience improve my artistic skills ,but I also deepened my connection with nature, making me appreciate its beauty even more. Have you been working on any artwork lately? Please let me know.</a:t>
                      </a:r>
                      <a:endParaRPr sz="2400" b="1">
                        <a:solidFill>
                          <a:srgbClr val="000000">
                            <a:alpha val="0"/>
                          </a:srgbClr>
                        </a:solidFill>
                        <a:latin typeface="Times New Roman" panose="02020603050405020304" charset="0"/>
                        <a:ea typeface="+mn-ea"/>
                        <a:cs typeface="Times New Roman" panose="02020603050405020304" charset="0"/>
                        <a:sym typeface="+mn-ea"/>
                      </a:endParaRPr>
                    </a:p>
                    <a:p>
                      <a:pPr indent="0" algn="l" fontAlgn="auto">
                        <a:lnSpc>
                          <a:spcPts val="3220"/>
                        </a:lnSpc>
                        <a:buNone/>
                      </a:pPr>
                      <a:r>
                        <a:rPr sz="2400" b="1">
                          <a:solidFill>
                            <a:srgbClr val="000000">
                              <a:alpha val="0"/>
                            </a:srgbClr>
                          </a:solidFill>
                          <a:latin typeface="Times New Roman" panose="02020603050405020304" charset="0"/>
                          <a:ea typeface="+mn-ea"/>
                          <a:cs typeface="Times New Roman" panose="02020603050405020304" charset="0"/>
                          <a:sym typeface="+mn-ea"/>
                        </a:rPr>
                        <a:t>e across so many forms of artistic expression! </a:t>
                      </a:r>
                      <a:endParaRPr sz="2400" b="1">
                        <a:solidFill>
                          <a:srgbClr val="000000">
                            <a:alpha val="0"/>
                          </a:srgbClr>
                        </a:solidFill>
                        <a:latin typeface="Times New Roman" panose="02020603050405020304" charset="0"/>
                        <a:ea typeface="+mn-ea"/>
                        <a:cs typeface="Times New Roman" panose="02020603050405020304" charset="0"/>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3" name="文本框 2"/>
          <p:cNvSpPr txBox="1"/>
          <p:nvPr/>
        </p:nvSpPr>
        <p:spPr>
          <a:xfrm>
            <a:off x="2517775" y="1744980"/>
            <a:ext cx="9674225" cy="916940"/>
          </a:xfrm>
          <a:prstGeom prst="rect">
            <a:avLst/>
          </a:prstGeom>
          <a:noFill/>
        </p:spPr>
        <p:txBody>
          <a:bodyPr wrap="square" rtlCol="0" anchor="t">
            <a:spAutoFit/>
          </a:bodyPr>
          <a:p>
            <a:pPr algn="l">
              <a:lnSpc>
                <a:spcPts val="3220"/>
              </a:lnSpc>
            </a:pPr>
            <a:r>
              <a:rPr sz="2400" b="1">
                <a:noFill/>
                <a:latin typeface="Times New Roman" panose="02020603050405020304" charset="0"/>
                <a:cs typeface="Times New Roman" panose="02020603050405020304" charset="0"/>
                <a:sym typeface="+mn-ea"/>
              </a:rPr>
              <a:t> I'm writing to share with you an art class in a park last Friday.</a:t>
            </a:r>
            <a:r>
              <a:rPr lang="en-US" sz="2400" b="1">
                <a:noFill/>
                <a:latin typeface="Times New Roman" panose="02020603050405020304" charset="0"/>
                <a:cs typeface="Times New Roman" panose="02020603050405020304" charset="0"/>
                <a:sym typeface="+mn-ea"/>
              </a:rPr>
              <a:t>    </a:t>
            </a:r>
            <a:r>
              <a:rPr sz="2400" b="1">
                <a:latin typeface="Times New Roman" panose="02020603050405020304" charset="0"/>
                <a:cs typeface="Times New Roman" panose="02020603050405020304" charset="0"/>
                <a:sym typeface="+mn-ea"/>
              </a:rPr>
              <a:t>Never had I ever come across s</a:t>
            </a:r>
            <a:r>
              <a:rPr lang="en-US" sz="2400" b="1">
                <a:latin typeface="Times New Roman" panose="02020603050405020304" charset="0"/>
                <a:cs typeface="Times New Roman" panose="02020603050405020304" charset="0"/>
                <a:sym typeface="+mn-ea"/>
              </a:rPr>
              <a:t>uch</a:t>
            </a:r>
            <a:r>
              <a:rPr sz="2400" b="1">
                <a:latin typeface="Times New Roman" panose="02020603050405020304" charset="0"/>
                <a:cs typeface="Times New Roman" panose="02020603050405020304" charset="0"/>
                <a:sym typeface="+mn-ea"/>
              </a:rPr>
              <a:t> nature-based form of artistic expression! </a:t>
            </a:r>
            <a:endParaRPr lang="zh-CN" altLang="en-US" sz="2400" b="1">
              <a:latin typeface="Times New Roman" panose="02020603050405020304" charset="0"/>
              <a:cs typeface="Times New Roman" panose="02020603050405020304" charset="0"/>
              <a:sym typeface="+mn-ea"/>
            </a:endParaRPr>
          </a:p>
        </p:txBody>
      </p:sp>
      <p:sp>
        <p:nvSpPr>
          <p:cNvPr id="2" name="文本框 1"/>
          <p:cNvSpPr txBox="1"/>
          <p:nvPr/>
        </p:nvSpPr>
        <p:spPr>
          <a:xfrm>
            <a:off x="2611755" y="3838575"/>
            <a:ext cx="7094220" cy="1938020"/>
          </a:xfrm>
          <a:prstGeom prst="rect">
            <a:avLst/>
          </a:prstGeom>
          <a:noFill/>
        </p:spPr>
        <p:txBody>
          <a:bodyPr wrap="square" rtlCol="0" anchor="t">
            <a:spAutoFit/>
          </a:bodyPr>
          <a:p>
            <a:r>
              <a:rPr lang="en-US" sz="2400" b="1">
                <a:latin typeface="Times New Roman" panose="02020603050405020304" charset="0"/>
                <a:cs typeface="Times New Roman" panose="02020603050405020304" charset="0"/>
              </a:rPr>
              <a:t>         </a:t>
            </a:r>
            <a:r>
              <a:rPr sz="2400" b="1">
                <a:latin typeface="Times New Roman" panose="02020603050405020304" charset="0"/>
                <a:cs typeface="Times New Roman" panose="02020603050405020304" charset="0"/>
              </a:rPr>
              <a:t>Not only  did this unique experience improve my artistic skills ,</a:t>
            </a:r>
            <a:r>
              <a:rPr lang="en-US" sz="2400" b="1">
                <a:latin typeface="Times New Roman" panose="02020603050405020304" charset="0"/>
                <a:cs typeface="Times New Roman" panose="02020603050405020304" charset="0"/>
              </a:rPr>
              <a:t> </a:t>
            </a:r>
            <a:r>
              <a:rPr sz="2400" b="1">
                <a:latin typeface="Times New Roman" panose="02020603050405020304" charset="0"/>
                <a:cs typeface="Times New Roman" panose="02020603050405020304" charset="0"/>
              </a:rPr>
              <a:t>but I also deepened my connection with nature, making me appreciate its beauty even more. </a:t>
            </a:r>
            <a:r>
              <a:rPr sz="2400" b="1">
                <a:solidFill>
                  <a:srgbClr val="C00000"/>
                </a:solidFill>
                <a:latin typeface="Times New Roman" panose="02020603050405020304" charset="0"/>
                <a:cs typeface="Times New Roman" panose="02020603050405020304" charset="0"/>
              </a:rPr>
              <a:t>Have you been working on any artwork lately? Please let me know.</a:t>
            </a:r>
            <a:endParaRPr lang="zh-CN" altLang="en-US" sz="2400" b="1">
              <a:solidFill>
                <a:srgbClr val="C00000"/>
              </a:solidFill>
              <a:latin typeface="Times New Roman" panose="02020603050405020304" charset="0"/>
              <a:cs typeface="Times New Roman" panose="02020603050405020304" charset="0"/>
            </a:endParaRPr>
          </a:p>
        </p:txBody>
      </p:sp>
      <p:pic>
        <p:nvPicPr>
          <p:cNvPr id="1028" name="Picture 4" descr="http://www.w3m.cc/file/upload/201912/15/0207092345561.jpg"/>
          <p:cNvPicPr>
            <a:picLocks noChangeAspect="1" noChangeArrowheads="1"/>
          </p:cNvPicPr>
          <p:nvPr>
            <p:custDataLst>
              <p:tags r:id="rId3"/>
            </p:custDataLst>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9176042" y="3838342"/>
            <a:ext cx="2836886" cy="301911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7735570" y="5455920"/>
            <a:ext cx="2618105" cy="521970"/>
          </a:xfrm>
          <a:prstGeom prst="rect">
            <a:avLst/>
          </a:prstGeom>
          <a:noFill/>
        </p:spPr>
        <p:txBody>
          <a:bodyPr wrap="square" rtlCol="0">
            <a:spAutoFit/>
          </a:bodyPr>
          <a:p>
            <a:r>
              <a:rPr lang="zh-CN" altLang="en-US" sz="2800" b="1">
                <a:solidFill>
                  <a:srgbClr val="C00000"/>
                </a:solidFill>
              </a:rPr>
              <a:t>交际共情能力</a:t>
            </a:r>
            <a:endParaRPr lang="zh-CN" altLang="en-US" sz="2800" b="1">
              <a:solidFill>
                <a:srgbClr val="C00000"/>
              </a:solidFill>
            </a:endParaRPr>
          </a:p>
        </p:txBody>
      </p:sp>
      <p:pic>
        <p:nvPicPr>
          <p:cNvPr id="13" name="图片 12" descr="640"/>
          <p:cNvPicPr>
            <a:picLocks noChangeAspect="1"/>
          </p:cNvPicPr>
          <p:nvPr/>
        </p:nvPicPr>
        <p:blipFill>
          <a:blip r:embed="rId5"/>
          <a:stretch>
            <a:fillRect/>
          </a:stretch>
        </p:blipFill>
        <p:spPr>
          <a:xfrm>
            <a:off x="349885" y="4211320"/>
            <a:ext cx="1892935" cy="2566670"/>
          </a:xfrm>
          <a:prstGeom prst="rect">
            <a:avLst/>
          </a:prstGeom>
        </p:spPr>
      </p:pic>
      <p:cxnSp>
        <p:nvCxnSpPr>
          <p:cNvPr id="8" name="直接连接符 7"/>
          <p:cNvCxnSpPr/>
          <p:nvPr/>
        </p:nvCxnSpPr>
        <p:spPr>
          <a:xfrm>
            <a:off x="512860" y="688340"/>
            <a:ext cx="10972825" cy="0"/>
          </a:xfrm>
          <a:prstGeom prst="line">
            <a:avLst/>
          </a:prstGeom>
          <a:noFill/>
          <a:ln w="9525" cap="flat" cmpd="sng" algn="ctr">
            <a:gradFill>
              <a:gsLst>
                <a:gs pos="0">
                  <a:srgbClr val="400040"/>
                </a:gs>
                <a:gs pos="32000">
                  <a:srgbClr val="8F0040"/>
                </a:gs>
                <a:gs pos="63000">
                  <a:srgbClr val="F27300"/>
                </a:gs>
                <a:gs pos="100000">
                  <a:srgbClr val="FFBF00"/>
                </a:gs>
              </a:gsLst>
              <a:lin ang="10800000" scaled="0"/>
            </a:gradFill>
            <a:prstDash val="solid"/>
          </a:ln>
          <a:effectLst/>
        </p:spPr>
      </p:cxnSp>
      <p:pic>
        <p:nvPicPr>
          <p:cNvPr id="9" name="图片 8"/>
          <p:cNvPicPr>
            <a:picLocks noChangeAspect="1"/>
          </p:cNvPicPr>
          <p:nvPr/>
        </p:nvPicPr>
        <p:blipFill rotWithShape="1">
          <a:blip r:embed="rId6">
            <a:extLst>
              <a:ext uri="{BEBA8EAE-BF5A-486C-A8C5-ECC9F3942E4B}">
                <a14:imgProps xmlns:a14="http://schemas.microsoft.com/office/drawing/2010/main">
                  <a14:imgLayer r:embed="rId7">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0" y="27305"/>
            <a:ext cx="981075" cy="716280"/>
          </a:xfrm>
          <a:prstGeom prst="rect">
            <a:avLst/>
          </a:prstGeom>
        </p:spPr>
      </p:pic>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1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1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1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UNIT_TABLE_BEAUTIFY" val="smartTable{3449c16f-a563-4067-a23b-5d52e1cd4b4c}"/>
  <p:tag name="TABLE_ENDDRAG_ORIGIN_RECT" val="922*463"/>
  <p:tag name="TABLE_ENDDRAG_RECT" val="17*70*922*463"/>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UNIT_TABLE_BEAUTIFY" val="smartTable{581e0def-2c7f-44e1-b3a0-5369082e801f}"/>
  <p:tag name="TABLE_ENDDRAG_ORIGIN_RECT" val="922*463"/>
  <p:tag name="TABLE_ENDDRAG_RECT" val="17*70*922*463"/>
  <p:tag name="KSO_WM_BEAUTIFY_FLAG" val=""/>
</p:tagLst>
</file>

<file path=ppt/tags/tag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20.xml><?xml version="1.0" encoding="utf-8"?>
<p:tagLst xmlns:p="http://schemas.openxmlformats.org/presentationml/2006/main">
  <p:tag name="KSO_WM_UNIT_PLACING_PICTURE_USER_VIEWPORT" val="{&quot;height&quot;:6853,&quot;width&quot;:6853}"/>
  <p:tag name="REFSHAPE" val="191507012"/>
</p:tagLst>
</file>

<file path=ppt/tags/tag21.xml><?xml version="1.0" encoding="utf-8"?>
<p:tagLst xmlns:p="http://schemas.openxmlformats.org/presentationml/2006/main">
  <p:tag name="KSO_WM_FULL_TEXT_BEAUTIFY_COPY_ID" val="67"/>
</p:tagLst>
</file>

<file path=ppt/tags/tag22.xml><?xml version="1.0" encoding="utf-8"?>
<p:tagLst xmlns:p="http://schemas.openxmlformats.org/presentationml/2006/main">
  <p:tag name="KSO_WM_FULL_TEXT_BEAUTIFY_COPY_ID" val="68"/>
</p:tagLst>
</file>

<file path=ppt/tags/tag23.xml><?xml version="1.0" encoding="utf-8"?>
<p:tagLst xmlns:p="http://schemas.openxmlformats.org/presentationml/2006/main">
  <p:tag name="KSO_WM_FULL_TEXT_BEAUTIFY_COPY_ID" val="69"/>
</p:tagLst>
</file>

<file path=ppt/tags/tag24.xml><?xml version="1.0" encoding="utf-8"?>
<p:tagLst xmlns:p="http://schemas.openxmlformats.org/presentationml/2006/main">
  <p:tag name="KSO_WM_FULL_TEXT_BEAUTIFY_COPY_ID" val="70"/>
</p:tagLst>
</file>

<file path=ppt/tags/tag25.xml><?xml version="1.0" encoding="utf-8"?>
<p:tagLst xmlns:p="http://schemas.openxmlformats.org/presentationml/2006/main">
  <p:tag name="KSO_WM_FULL_TEXT_BEAUTIFY_COPY_ID" val="71"/>
</p:tagLst>
</file>

<file path=ppt/tags/tag26.xml><?xml version="1.0" encoding="utf-8"?>
<p:tagLst xmlns:p="http://schemas.openxmlformats.org/presentationml/2006/main">
  <p:tag name="KSO_WM_FULL_TEXT_BEAUTIFY_COPY_ID" val="72"/>
</p:tagLst>
</file>

<file path=ppt/tags/tag27.xml><?xml version="1.0" encoding="utf-8"?>
<p:tagLst xmlns:p="http://schemas.openxmlformats.org/presentationml/2006/main">
  <p:tag name="KSO_WM_FULL_TEXT_BEAUTIFY_COPY_ID" val="73"/>
</p:tagLst>
</file>

<file path=ppt/tags/tag28.xml><?xml version="1.0" encoding="utf-8"?>
<p:tagLst xmlns:p="http://schemas.openxmlformats.org/presentationml/2006/main">
  <p:tag name="KSO_WM_FULL_TEXT_BEAUTIFY_COPY_ID" val="74"/>
</p:tagLst>
</file>

<file path=ppt/tags/tag29.xml><?xml version="1.0" encoding="utf-8"?>
<p:tagLst xmlns:p="http://schemas.openxmlformats.org/presentationml/2006/main">
  <p:tag name="KSO_WM_FULL_TEXT_BEAUTIFY_COPY_ID" val="75"/>
</p:tagLst>
</file>

<file path=ppt/tags/tag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30.xml><?xml version="1.0" encoding="utf-8"?>
<p:tagLst xmlns:p="http://schemas.openxmlformats.org/presentationml/2006/main">
  <p:tag name="KSO_WM_FULL_TEXT_BEAUTIFY_COPY_ID" val="76"/>
</p:tagLst>
</file>

<file path=ppt/tags/tag31.xml><?xml version="1.0" encoding="utf-8"?>
<p:tagLst xmlns:p="http://schemas.openxmlformats.org/presentationml/2006/main">
  <p:tag name="KSO_WM_FULL_TEXT_BEAUTIFY_COPY_ID" val="77"/>
</p:tagLst>
</file>

<file path=ppt/tags/tag32.xml><?xml version="1.0" encoding="utf-8"?>
<p:tagLst xmlns:p="http://schemas.openxmlformats.org/presentationml/2006/main">
  <p:tag name="KSO_WM_FULL_TEXT_BEAUTIFY_COPY_ID" val="78"/>
</p:tagLst>
</file>

<file path=ppt/tags/tag33.xml><?xml version="1.0" encoding="utf-8"?>
<p:tagLst xmlns:p="http://schemas.openxmlformats.org/presentationml/2006/main">
  <p:tag name="KSO_WM_FULL_TEXT_BEAUTIFY_COPY_ID" val="79"/>
</p:tagLst>
</file>

<file path=ppt/tags/tag34.xml><?xml version="1.0" encoding="utf-8"?>
<p:tagLst xmlns:p="http://schemas.openxmlformats.org/presentationml/2006/main">
  <p:tag name="KSO_WM_FULL_TEXT_BEAUTIFY_COPY_ID" val="80"/>
</p:tagLst>
</file>

<file path=ppt/tags/tag35.xml><?xml version="1.0" encoding="utf-8"?>
<p:tagLst xmlns:p="http://schemas.openxmlformats.org/presentationml/2006/main">
  <p:tag name="KSO_WM_FULL_TEXT_BEAUTIFY_COPY_ID" val="81"/>
</p:tagLst>
</file>

<file path=ppt/tags/tag36.xml><?xml version="1.0" encoding="utf-8"?>
<p:tagLst xmlns:p="http://schemas.openxmlformats.org/presentationml/2006/main">
  <p:tag name="KSO_WM_FULL_TEXT_BEAUTIFY_COPY_ID" val="82"/>
</p:tagLst>
</file>

<file path=ppt/tags/tag37.xml><?xml version="1.0" encoding="utf-8"?>
<p:tagLst xmlns:p="http://schemas.openxmlformats.org/presentationml/2006/main">
  <p:tag name="KSO_WM_FULL_TEXT_BEAUTIFY_COPY_ID" val="83"/>
</p:tagLst>
</file>

<file path=ppt/tags/tag38.xml><?xml version="1.0" encoding="utf-8"?>
<p:tagLst xmlns:p="http://schemas.openxmlformats.org/presentationml/2006/main">
  <p:tag name="KSO_WM_FULL_TEXT_BEAUTIFY_COPY_ID" val="84"/>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40.xml><?xml version="1.0" encoding="utf-8"?>
<p:tagLst xmlns:p="http://schemas.openxmlformats.org/presentationml/2006/main">
  <p:tag name="KSO_WM_UNIT_TABLE_BEAUTIFY" val="smartTable{a13433f7-926b-4df8-b2bc-b8264b4506a9}"/>
  <p:tag name="TABLE_ENDDRAG_ORIGIN_RECT" val="922*463"/>
  <p:tag name="TABLE_ENDDRAG_RECT" val="17*70*922*463"/>
  <p:tag name="KSO_WM_BEAUTIFY_FLAG" val=""/>
</p:tagLst>
</file>

<file path=ppt/tags/tag41.xml><?xml version="1.0" encoding="utf-8"?>
<p:tagLst xmlns:p="http://schemas.openxmlformats.org/presentationml/2006/main">
  <p:tag name="KSO_WM_FULL_TEXT_BEAUTIFY_COPY_ID" val="1028"/>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UNIT_TABLE_BEAUTIFY" val="smartTable{c5769eb3-a751-4dd2-acab-088c606d1163}"/>
  <p:tag name="TABLE_ENDDRAG_ORIGIN_RECT" val="922*463"/>
  <p:tag name="TABLE_ENDDRAG_RECT" val="17*70*922*463"/>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UNIT_TABLE_BEAUTIFY" val="smartTable{c5769eb3-a751-4dd2-acab-088c606d1163}"/>
  <p:tag name="TABLE_ENDDRAG_ORIGIN_RECT" val="922*463"/>
  <p:tag name="TABLE_ENDDRAG_RECT" val="17*70*922*463"/>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TABLE_ENDDRAG_ORIGIN_RECT" val="413*90"/>
  <p:tag name="TABLE_ENDDRAG_RECT" val="497*214*413*90"/>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AS_UNIQUEID" val="416"/>
  <p:tag name="PA" val="v3.0.1"/>
  <p:tag name="KSO_WM_BEAUTIFY_FLAG" val=""/>
</p:tagLst>
</file>

<file path=ppt/tags/tag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heme/theme1.xml><?xml version="1.0" encoding="utf-8"?>
<a:theme xmlns:a="http://schemas.openxmlformats.org/drawingml/2006/main" name="以“核心素养”为本的教学和评价（模板）">
  <a:themeElements>
    <a:clrScheme name="以“核心素养”为本的教学和评价（模板）">
      <a:dk1>
        <a:srgbClr val="000000"/>
      </a:dk1>
      <a:lt1>
        <a:srgbClr val="EDDCB9"/>
      </a:lt1>
      <a:dk2>
        <a:srgbClr val="A7A7A7"/>
      </a:dk2>
      <a:lt2>
        <a:srgbClr val="535353"/>
      </a:lt2>
      <a:accent1>
        <a:srgbClr val="891917"/>
      </a:accent1>
      <a:accent2>
        <a:srgbClr val="B12725"/>
      </a:accent2>
      <a:accent3>
        <a:srgbClr val="9BBB59"/>
      </a:accent3>
      <a:accent4>
        <a:srgbClr val="8064A2"/>
      </a:accent4>
      <a:accent5>
        <a:srgbClr val="4BACC6"/>
      </a:accent5>
      <a:accent6>
        <a:srgbClr val="F79646"/>
      </a:accent6>
      <a:hlink>
        <a:srgbClr val="0000FF"/>
      </a:hlink>
      <a:folHlink>
        <a:srgbClr val="FF00FF"/>
      </a:folHlink>
    </a:clrScheme>
    <a:fontScheme name="以“核心素养”为本的教学和评价（模板）">
      <a:majorFont>
        <a:latin typeface="Arial"/>
        <a:ea typeface="Arial"/>
        <a:cs typeface="Arial"/>
      </a:majorFont>
      <a:minorFont>
        <a:latin typeface="Helvetica"/>
        <a:ea typeface="Helvetica"/>
        <a:cs typeface="Helvetica"/>
      </a:minorFont>
    </a:fontScheme>
    <a:fmtScheme name="以“核心素养”为本的教学和评价（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DCB9"/>
        </a:solidFill>
        <a:ln w="25400" cap="flat">
          <a:solidFill>
            <a:schemeClr val="accent1"/>
          </a:solidFill>
          <a:prstDash val="solid"/>
          <a:round/>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9_Office 主题">
  <a:themeElements>
    <a:clrScheme name="自定义 4">
      <a:dk1>
        <a:sysClr val="windowText" lastClr="000000"/>
      </a:dk1>
      <a:lt1>
        <a:sysClr val="window" lastClr="FFFFFF"/>
      </a:lt1>
      <a:dk2>
        <a:srgbClr val="1F497D"/>
      </a:dk2>
      <a:lt2>
        <a:srgbClr val="EEECE1"/>
      </a:lt2>
      <a:accent1>
        <a:srgbClr val="953734"/>
      </a:accent1>
      <a:accent2>
        <a:srgbClr val="7F7F7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长城汽车-红">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12909</Words>
  <Application>WPS 演示</Application>
  <PresentationFormat>宽屏</PresentationFormat>
  <Paragraphs>309</Paragraphs>
  <Slides>14</Slides>
  <Notes>4</Notes>
  <HiddenSlides>0</HiddenSlides>
  <MMClips>0</MMClips>
  <ScaleCrop>false</ScaleCrop>
  <HeadingPairs>
    <vt:vector size="6" baseType="variant">
      <vt:variant>
        <vt:lpstr>已用的字体</vt:lpstr>
      </vt:variant>
      <vt:variant>
        <vt:i4>24</vt:i4>
      </vt:variant>
      <vt:variant>
        <vt:lpstr>主题</vt:lpstr>
      </vt:variant>
      <vt:variant>
        <vt:i4>5</vt:i4>
      </vt:variant>
      <vt:variant>
        <vt:lpstr>幻灯片标题</vt:lpstr>
      </vt:variant>
      <vt:variant>
        <vt:i4>14</vt:i4>
      </vt:variant>
    </vt:vector>
  </HeadingPairs>
  <TitlesOfParts>
    <vt:vector size="43" baseType="lpstr">
      <vt:lpstr>Arial</vt:lpstr>
      <vt:lpstr>宋体</vt:lpstr>
      <vt:lpstr>Wingdings</vt:lpstr>
      <vt:lpstr>Helvetica</vt:lpstr>
      <vt:lpstr>方正兰亭黑_GBK</vt:lpstr>
      <vt:lpstr>Arial</vt:lpstr>
      <vt:lpstr>方正兰亭特黑简体</vt:lpstr>
      <vt:lpstr>Lato Regular</vt:lpstr>
      <vt:lpstr>Lato Hairline</vt:lpstr>
      <vt:lpstr>Lato Light</vt:lpstr>
      <vt:lpstr>Calibri</vt:lpstr>
      <vt:lpstr>微软雅黑</vt:lpstr>
      <vt:lpstr>等线</vt:lpstr>
      <vt:lpstr>Calibri Light</vt:lpstr>
      <vt:lpstr>Lato Light</vt:lpstr>
      <vt:lpstr>Arial Black</vt:lpstr>
      <vt:lpstr>Century Gothic</vt:lpstr>
      <vt:lpstr>Wingdings</vt:lpstr>
      <vt:lpstr>黑体</vt:lpstr>
      <vt:lpstr>Times New Roman</vt:lpstr>
      <vt:lpstr>Arial Unicode MS</vt:lpstr>
      <vt:lpstr>Segoe Print</vt:lpstr>
      <vt:lpstr>等线 Light</vt:lpstr>
      <vt:lpstr>Malgun Gothic</vt:lpstr>
      <vt:lpstr>以“核心素养”为本的教学和评价（模板）</vt:lpstr>
      <vt:lpstr>29_Office 主题</vt:lpstr>
      <vt:lpstr>1_Office 主题</vt:lpstr>
      <vt:lpstr>1_Office Theme</vt:lpstr>
      <vt:lpstr>长城汽车-红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Wiesen</cp:lastModifiedBy>
  <cp:revision>235</cp:revision>
  <dcterms:created xsi:type="dcterms:W3CDTF">2019-06-19T02:08:00Z</dcterms:created>
  <dcterms:modified xsi:type="dcterms:W3CDTF">2025-06-07T02:13:12Z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y fmtid="{D5CDD505-2E9C-101B-9397-08002B2CF9AE}" pid="3" name="ICV">
    <vt:lpwstr>8EF68FD140BF4AF28403C7938D2C5787_11</vt:lpwstr>
  </property>
</Properties>
</file>