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1164" r:id="rId3"/>
    <p:sldId id="271" r:id="rId4"/>
    <p:sldId id="357" r:id="rId5"/>
    <p:sldId id="1080" r:id="rId6"/>
    <p:sldId id="283" r:id="rId7"/>
    <p:sldId id="1083" r:id="rId8"/>
    <p:sldId id="1148" r:id="rId9"/>
    <p:sldId id="1149" r:id="rId10"/>
    <p:sldId id="1088" r:id="rId11"/>
    <p:sldId id="1089" r:id="rId12"/>
    <p:sldId id="519" r:id="rId13"/>
    <p:sldId id="1093" r:id="rId14"/>
    <p:sldId id="1137" r:id="rId16"/>
    <p:sldId id="1125" r:id="rId17"/>
    <p:sldId id="1121" r:id="rId18"/>
    <p:sldId id="1122" r:id="rId19"/>
    <p:sldId id="1133" r:id="rId20"/>
    <p:sldId id="1141" r:id="rId21"/>
    <p:sldId id="1144" r:id="rId22"/>
    <p:sldId id="1124" r:id="rId23"/>
    <p:sldId id="1145" r:id="rId24"/>
    <p:sldId id="114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3F0065"/>
    <a:srgbClr val="212121"/>
    <a:srgbClr val="CC00CC"/>
    <a:srgbClr val="A2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966" autoAdjust="0"/>
  </p:normalViewPr>
  <p:slideViewPr>
    <p:cSldViewPr snapToGrid="0">
      <p:cViewPr varScale="1">
        <p:scale>
          <a:sx n="103" d="100"/>
          <a:sy n="103"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FDE9-0858-468C-B524-4D08BC17C9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13961-E840-4603-8F57-C66122324A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34996-8B1E-4406-A1BF-04AF3F8C3A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F537-A8BF-41FE-809B-ECCDEDA4CC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5" Type="http://schemas.openxmlformats.org/officeDocument/2006/relationships/slideLayout" Target="../slideLayouts/slideLayout2.xml"/><Relationship Id="rId54" Type="http://schemas.openxmlformats.org/officeDocument/2006/relationships/image" Target="../media/image4.jpeg"/><Relationship Id="rId53" Type="http://schemas.openxmlformats.org/officeDocument/2006/relationships/tags" Target="../tags/tag61.xml"/><Relationship Id="rId52" Type="http://schemas.openxmlformats.org/officeDocument/2006/relationships/tags" Target="../tags/tag60.xml"/><Relationship Id="rId51" Type="http://schemas.openxmlformats.org/officeDocument/2006/relationships/tags" Target="../tags/tag59.xml"/><Relationship Id="rId50" Type="http://schemas.openxmlformats.org/officeDocument/2006/relationships/tags" Target="../tags/tag58.xml"/><Relationship Id="rId5" Type="http://schemas.openxmlformats.org/officeDocument/2006/relationships/tags" Target="../tags/tag13.xml"/><Relationship Id="rId49" Type="http://schemas.openxmlformats.org/officeDocument/2006/relationships/tags" Target="../tags/tag57.xml"/><Relationship Id="rId48" Type="http://schemas.openxmlformats.org/officeDocument/2006/relationships/tags" Target="../tags/tag56.xml"/><Relationship Id="rId47" Type="http://schemas.openxmlformats.org/officeDocument/2006/relationships/tags" Target="../tags/tag55.xml"/><Relationship Id="rId46" Type="http://schemas.openxmlformats.org/officeDocument/2006/relationships/tags" Target="../tags/tag54.xml"/><Relationship Id="rId45" Type="http://schemas.openxmlformats.org/officeDocument/2006/relationships/tags" Target="../tags/tag53.xml"/><Relationship Id="rId44" Type="http://schemas.openxmlformats.org/officeDocument/2006/relationships/tags" Target="../tags/tag52.xml"/><Relationship Id="rId43" Type="http://schemas.openxmlformats.org/officeDocument/2006/relationships/tags" Target="../tags/tag51.xml"/><Relationship Id="rId42" Type="http://schemas.openxmlformats.org/officeDocument/2006/relationships/tags" Target="../tags/tag50.xml"/><Relationship Id="rId41" Type="http://schemas.openxmlformats.org/officeDocument/2006/relationships/tags" Target="../tags/tag49.xml"/><Relationship Id="rId40" Type="http://schemas.openxmlformats.org/officeDocument/2006/relationships/tags" Target="../tags/tag48.xml"/><Relationship Id="rId4" Type="http://schemas.openxmlformats.org/officeDocument/2006/relationships/tags" Target="../tags/tag12.xml"/><Relationship Id="rId39" Type="http://schemas.openxmlformats.org/officeDocument/2006/relationships/tags" Target="../tags/tag47.xml"/><Relationship Id="rId38" Type="http://schemas.openxmlformats.org/officeDocument/2006/relationships/tags" Target="../tags/tag46.xml"/><Relationship Id="rId37" Type="http://schemas.openxmlformats.org/officeDocument/2006/relationships/tags" Target="../tags/tag45.xml"/><Relationship Id="rId36" Type="http://schemas.openxmlformats.org/officeDocument/2006/relationships/tags" Target="../tags/tag44.xml"/><Relationship Id="rId35" Type="http://schemas.openxmlformats.org/officeDocument/2006/relationships/tags" Target="../tags/tag43.xml"/><Relationship Id="rId34" Type="http://schemas.openxmlformats.org/officeDocument/2006/relationships/tags" Target="../tags/tag42.xml"/><Relationship Id="rId33" Type="http://schemas.openxmlformats.org/officeDocument/2006/relationships/tags" Target="../tags/tag41.xml"/><Relationship Id="rId32" Type="http://schemas.openxmlformats.org/officeDocument/2006/relationships/tags" Target="../tags/tag40.xml"/><Relationship Id="rId31" Type="http://schemas.openxmlformats.org/officeDocument/2006/relationships/tags" Target="../tags/tag39.xml"/><Relationship Id="rId30" Type="http://schemas.openxmlformats.org/officeDocument/2006/relationships/tags" Target="../tags/tag38.xml"/><Relationship Id="rId3" Type="http://schemas.openxmlformats.org/officeDocument/2006/relationships/tags" Target="../tags/tag11.xml"/><Relationship Id="rId29" Type="http://schemas.openxmlformats.org/officeDocument/2006/relationships/tags" Target="../tags/tag37.xml"/><Relationship Id="rId28" Type="http://schemas.openxmlformats.org/officeDocument/2006/relationships/tags" Target="../tags/tag36.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2.png"/><Relationship Id="rId4" Type="http://schemas.openxmlformats.org/officeDocument/2006/relationships/tags" Target="../tags/tag63.xml"/><Relationship Id="rId3" Type="http://schemas.openxmlformats.org/officeDocument/2006/relationships/image" Target="../media/image11.png"/><Relationship Id="rId2" Type="http://schemas.openxmlformats.org/officeDocument/2006/relationships/tags" Target="../tags/tag6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4.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29579"/>
          <a:ext cx="12192000" cy="6915618"/>
        </p:xfrm>
        <a:graphic>
          <a:graphicData uri="http://schemas.openxmlformats.org/drawingml/2006/table">
            <a:tbl>
              <a:tblPr firstRow="1" bandRow="1">
                <a:tableStyleId>{5C22544A-7EE6-4342-B048-85BDC9FD1C3A}</a:tableStyleId>
              </a:tblPr>
              <a:tblGrid>
                <a:gridCol w="6235471"/>
                <a:gridCol w="5956529"/>
              </a:tblGrid>
              <a:tr h="772253">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6143365">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The minute my dad heard about it, he made it his mission to settle the problem. He began by contacting the local rural mail service, arranging to relocate Helen's mailbox. He also talked with Yancey, their shared rural postman, explaining the upcoming change.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A relatively safe place was easy to find. But </a:t>
                      </a:r>
                      <a:r>
                        <a:rPr lang="en-US" altLang="zh-CN" sz="2800" b="1" kern="100" dirty="0">
                          <a:solidFill>
                            <a:srgbClr val="0000FF"/>
                          </a:solidFill>
                          <a:effectLst/>
                          <a:latin typeface="等线" panose="02010600030101010101" pitchFamily="2" charset="-122"/>
                          <a:ea typeface="+mn-ea"/>
                          <a:cs typeface="Times New Roman" panose="02020603050405020304" pitchFamily="18" charset="0"/>
                        </a:rPr>
                        <a:t>the real challenge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was finding a perfect mailbox.</a:t>
                      </a:r>
                      <a:endParaRPr lang="en-US"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7" name="文本框 6"/>
          <p:cNvSpPr txBox="1"/>
          <p:nvPr/>
        </p:nvSpPr>
        <p:spPr>
          <a:xfrm>
            <a:off x="6248400" y="880641"/>
            <a:ext cx="5912001" cy="2308324"/>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5. Staring at the brand new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mailbox, Dad breathed a sigh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of relief, happy to </a:t>
            </a:r>
            <a:r>
              <a:rPr lang="en-US" altLang="zh-CN" sz="3600" b="1" dirty="0">
                <a:solidFill>
                  <a:srgbClr val="C00000"/>
                </a:solidFill>
                <a:latin typeface="Times New Roman" panose="02020603050405020304" pitchFamily="18" charset="0"/>
                <a:cs typeface="Times New Roman" panose="02020603050405020304" pitchFamily="18" charset="0"/>
              </a:rPr>
              <a:t>crack the </a:t>
            </a:r>
            <a:endParaRPr lang="en-US" altLang="zh-CN" sz="3600" b="1" dirty="0">
              <a:solidFill>
                <a:srgbClr val="C00000"/>
              </a:solidFill>
              <a:latin typeface="Times New Roman" panose="02020603050405020304" pitchFamily="18" charset="0"/>
              <a:cs typeface="Times New Roman" panose="02020603050405020304" pitchFamily="18" charset="0"/>
            </a:endParaRPr>
          </a:p>
          <a:p>
            <a:r>
              <a:rPr lang="en-US" altLang="zh-CN" sz="3600" b="1" dirty="0">
                <a:solidFill>
                  <a:srgbClr val="C00000"/>
                </a:solidFill>
                <a:latin typeface="Times New Roman" panose="02020603050405020304" pitchFamily="18" charset="0"/>
                <a:cs typeface="Times New Roman" panose="02020603050405020304" pitchFamily="18" charset="0"/>
              </a:rPr>
              <a:t>    nut.</a:t>
            </a:r>
            <a:endParaRPr lang="zh-CN" altLang="en-US" sz="3600" b="1"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矩形: 圆角 32"/>
          <p:cNvSpPr/>
          <p:nvPr>
            <p:custDataLst>
              <p:tags r:id="rId1"/>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2"/>
            </p:custDataLst>
          </p:nvPr>
        </p:nvGrpSpPr>
        <p:grpSpPr>
          <a:xfrm>
            <a:off x="25254" y="2639395"/>
            <a:ext cx="12182921" cy="2450197"/>
            <a:chOff x="25254" y="2523283"/>
            <a:chExt cx="12182921" cy="2450197"/>
          </a:xfrm>
        </p:grpSpPr>
        <p:sp>
          <p:nvSpPr>
            <p:cNvPr id="19" name="任意多边形: 形状 18"/>
            <p:cNvSpPr/>
            <p:nvPr>
              <p:custDataLst>
                <p:tags r:id="rId3"/>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4"/>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5"/>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6"/>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7"/>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8"/>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9"/>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0"/>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1"/>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2"/>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3"/>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4"/>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无灵主语</a:t>
              </a:r>
              <a:endParaRPr lang="zh-CN" altLang="en-US" sz="2400" b="1" kern="1200">
                <a:latin typeface="微软雅黑" panose="020B0503020204020204" charset="-122"/>
                <a:ea typeface="微软雅黑" panose="020B0503020204020204" charset="-122"/>
              </a:endParaRPr>
            </a:p>
          </p:txBody>
        </p:sp>
        <p:sp>
          <p:nvSpPr>
            <p:cNvPr id="37" name="矩形: 圆角 36"/>
            <p:cNvSpPr/>
            <p:nvPr>
              <p:custDataLst>
                <p:tags r:id="rId15"/>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6"/>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动作链</a:t>
              </a:r>
              <a:endParaRPr lang="zh-CN" altLang="en-US" sz="2400" b="1" kern="1200">
                <a:latin typeface="微软雅黑" panose="020B0503020204020204" charset="-122"/>
                <a:ea typeface="微软雅黑" panose="020B0503020204020204" charset="-122"/>
              </a:endParaRPr>
            </a:p>
          </p:txBody>
        </p:sp>
        <p:sp>
          <p:nvSpPr>
            <p:cNvPr id="39" name="矩形: 圆角 38"/>
            <p:cNvSpPr/>
            <p:nvPr>
              <p:custDataLst>
                <p:tags r:id="rId17"/>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8"/>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分词作状语</a:t>
              </a:r>
              <a:endParaRPr lang="zh-CN" altLang="en-US" sz="2400" b="1" kern="1200">
                <a:latin typeface="微软雅黑" panose="020B0503020204020204" charset="-122"/>
                <a:ea typeface="微软雅黑" panose="020B0503020204020204" charset="-122"/>
              </a:endParaRPr>
            </a:p>
          </p:txBody>
        </p:sp>
        <p:sp>
          <p:nvSpPr>
            <p:cNvPr id="41" name="矩形: 圆角 40"/>
            <p:cNvSpPr/>
            <p:nvPr>
              <p:custDataLst>
                <p:tags r:id="rId19"/>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0"/>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charset="-122"/>
                  <a:ea typeface="微软雅黑" panose="020B0503020204020204" charset="-122"/>
                </a:rPr>
                <a:t>With </a:t>
              </a:r>
              <a:r>
                <a:rPr lang="zh-CN" altLang="en-US" sz="2400" b="1" kern="1200" dirty="0">
                  <a:latin typeface="微软雅黑" panose="020B0503020204020204" charset="-122"/>
                  <a:ea typeface="微软雅黑" panose="020B0503020204020204" charset="-122"/>
                </a:rPr>
                <a:t>复合结构</a:t>
              </a:r>
              <a:endParaRPr lang="zh-CN" altLang="en-US" sz="2400" b="1" kern="1200" dirty="0">
                <a:latin typeface="微软雅黑" panose="020B0503020204020204" charset="-122"/>
                <a:ea typeface="微软雅黑" panose="020B0503020204020204" charset="-122"/>
              </a:endParaRPr>
            </a:p>
          </p:txBody>
        </p:sp>
        <p:sp>
          <p:nvSpPr>
            <p:cNvPr id="43" name="矩形: 圆角 42"/>
            <p:cNvSpPr/>
            <p:nvPr>
              <p:custDataLst>
                <p:tags r:id="rId21"/>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2"/>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独立主格</a:t>
              </a:r>
              <a:endParaRPr lang="zh-CN" altLang="en-US" sz="2400" b="1" kern="1200">
                <a:latin typeface="微软雅黑" panose="020B0503020204020204" charset="-122"/>
                <a:ea typeface="微软雅黑" panose="020B0503020204020204" charset="-122"/>
              </a:endParaRPr>
            </a:p>
          </p:txBody>
        </p:sp>
        <p:sp>
          <p:nvSpPr>
            <p:cNvPr id="45" name="矩形: 圆角 44"/>
            <p:cNvSpPr/>
            <p:nvPr>
              <p:custDataLst>
                <p:tags r:id="rId23"/>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4"/>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从句</a:t>
              </a:r>
              <a:endParaRPr lang="zh-CN" altLang="en-US" sz="2400" b="1" kern="1200">
                <a:latin typeface="微软雅黑" panose="020B0503020204020204" charset="-122"/>
                <a:ea typeface="微软雅黑" panose="020B0503020204020204" charset="-122"/>
              </a:endParaRPr>
            </a:p>
          </p:txBody>
        </p:sp>
        <p:sp>
          <p:nvSpPr>
            <p:cNvPr id="47" name="矩形: 圆角 46"/>
            <p:cNvSpPr/>
            <p:nvPr>
              <p:custDataLst>
                <p:tags r:id="rId25"/>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6"/>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倒装句</a:t>
              </a:r>
              <a:endParaRPr lang="zh-CN" altLang="en-US" sz="2400" b="1" kern="1200">
                <a:latin typeface="微软雅黑" panose="020B0503020204020204" charset="-122"/>
                <a:ea typeface="微软雅黑" panose="020B0503020204020204" charset="-122"/>
              </a:endParaRPr>
            </a:p>
          </p:txBody>
        </p:sp>
        <p:sp>
          <p:nvSpPr>
            <p:cNvPr id="49" name="矩形: 圆角 48"/>
            <p:cNvSpPr/>
            <p:nvPr>
              <p:custDataLst>
                <p:tags r:id="rId27"/>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8"/>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虚拟语气</a:t>
              </a:r>
              <a:endParaRPr lang="zh-CN" altLang="en-US" sz="2400" b="1" kern="1200">
                <a:latin typeface="微软雅黑" panose="020B0503020204020204" charset="-122"/>
                <a:ea typeface="微软雅黑" panose="020B0503020204020204" charset="-122"/>
              </a:endParaRPr>
            </a:p>
          </p:txBody>
        </p:sp>
        <p:sp>
          <p:nvSpPr>
            <p:cNvPr id="51" name="矩形: 圆角 50"/>
            <p:cNvSpPr/>
            <p:nvPr>
              <p:custDataLst>
                <p:tags r:id="rId29"/>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0"/>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强调句</a:t>
              </a:r>
              <a:endParaRPr lang="zh-CN" altLang="en-US" sz="2400" b="1" kern="1200">
                <a:latin typeface="微软雅黑" panose="020B0503020204020204" charset="-122"/>
                <a:ea typeface="微软雅黑" panose="020B0503020204020204" charset="-122"/>
              </a:endParaRPr>
            </a:p>
          </p:txBody>
        </p:sp>
        <p:sp>
          <p:nvSpPr>
            <p:cNvPr id="53" name="矩形: 圆角 52"/>
            <p:cNvSpPr/>
            <p:nvPr>
              <p:custDataLst>
                <p:tags r:id="rId31"/>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2"/>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长短句结合</a:t>
              </a:r>
              <a:endParaRPr lang="zh-CN" altLang="en-US" sz="2400" b="1" kern="1200">
                <a:latin typeface="微软雅黑" panose="020B0503020204020204" charset="-122"/>
                <a:ea typeface="微软雅黑" panose="020B0503020204020204" charset="-122"/>
              </a:endParaRPr>
            </a:p>
          </p:txBody>
        </p:sp>
      </p:grpSp>
      <p:sp>
        <p:nvSpPr>
          <p:cNvPr id="34" name="任意多边形: 形状 33"/>
          <p:cNvSpPr/>
          <p:nvPr>
            <p:custDataLst>
              <p:tags r:id="rId33"/>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charset="-122"/>
                <a:ea typeface="微软雅黑" panose="020B0503020204020204" charset="-122"/>
              </a:rPr>
              <a:t>语言</a:t>
            </a:r>
            <a:endParaRPr lang="zh-CN" altLang="en-US" sz="3200" b="1" kern="1200" dirty="0">
              <a:latin typeface="微软雅黑" panose="020B0503020204020204" charset="-122"/>
              <a:ea typeface="微软雅黑" panose="020B0503020204020204" charset="-122"/>
            </a:endParaRPr>
          </a:p>
        </p:txBody>
      </p:sp>
      <p:grpSp>
        <p:nvGrpSpPr>
          <p:cNvPr id="56" name="组合 55"/>
          <p:cNvGrpSpPr/>
          <p:nvPr>
            <p:custDataLst>
              <p:tags r:id="rId34"/>
            </p:custDataLst>
          </p:nvPr>
        </p:nvGrpSpPr>
        <p:grpSpPr>
          <a:xfrm>
            <a:off x="579069" y="578200"/>
            <a:ext cx="10963520" cy="1200136"/>
            <a:chOff x="618679" y="598374"/>
            <a:chExt cx="10963520" cy="1200136"/>
          </a:xfrm>
        </p:grpSpPr>
        <p:grpSp>
          <p:nvGrpSpPr>
            <p:cNvPr id="2" name="组合 1"/>
            <p:cNvGrpSpPr/>
            <p:nvPr>
              <p:custDataLst>
                <p:tags r:id="rId35"/>
              </p:custDataLst>
            </p:nvPr>
          </p:nvGrpSpPr>
          <p:grpSpPr>
            <a:xfrm>
              <a:off x="618679" y="611651"/>
              <a:ext cx="1788629" cy="793993"/>
              <a:chOff x="50467" y="2004605"/>
              <a:chExt cx="2050481" cy="793993"/>
            </a:xfrm>
          </p:grpSpPr>
          <p:sp>
            <p:nvSpPr>
              <p:cNvPr id="16" name="矩形: 圆角 15"/>
              <p:cNvSpPr/>
              <p:nvPr>
                <p:custDataLst>
                  <p:tags r:id="rId36"/>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7"/>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心理描写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3" name="组合 2"/>
            <p:cNvGrpSpPr/>
            <p:nvPr>
              <p:custDataLst>
                <p:tags r:id="rId38"/>
              </p:custDataLst>
            </p:nvPr>
          </p:nvGrpSpPr>
          <p:grpSpPr>
            <a:xfrm>
              <a:off x="2454229" y="611651"/>
              <a:ext cx="1788629" cy="793993"/>
              <a:chOff x="2189651" y="2004605"/>
              <a:chExt cx="2050481" cy="793993"/>
            </a:xfrm>
          </p:grpSpPr>
          <p:sp>
            <p:nvSpPr>
              <p:cNvPr id="14" name="矩形: 圆角 13"/>
              <p:cNvSpPr/>
              <p:nvPr>
                <p:custDataLst>
                  <p:tags r:id="rId39"/>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0"/>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神态描写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4" name="组合 3"/>
            <p:cNvGrpSpPr/>
            <p:nvPr>
              <p:custDataLst>
                <p:tags r:id="rId41"/>
              </p:custDataLst>
            </p:nvPr>
          </p:nvGrpSpPr>
          <p:grpSpPr>
            <a:xfrm>
              <a:off x="4289779" y="630508"/>
              <a:ext cx="1788629" cy="793993"/>
              <a:chOff x="4328834" y="2004605"/>
              <a:chExt cx="2050481" cy="793993"/>
            </a:xfrm>
          </p:grpSpPr>
          <p:sp>
            <p:nvSpPr>
              <p:cNvPr id="12" name="矩形: 圆角 11"/>
              <p:cNvSpPr/>
              <p:nvPr>
                <p:custDataLst>
                  <p:tags r:id="rId42"/>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3"/>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charset="-122"/>
                    <a:ea typeface="微软雅黑" panose="020B0503020204020204" charset="-122"/>
                  </a:rPr>
                  <a:t>动作描写</a:t>
                </a:r>
                <a:endParaRPr lang="zh-CN" altLang="en-US" sz="2400" b="1" kern="1200" dirty="0">
                  <a:solidFill>
                    <a:srgbClr val="FF0000"/>
                  </a:solidFill>
                  <a:latin typeface="微软雅黑" panose="020B0503020204020204" charset="-122"/>
                  <a:ea typeface="微软雅黑" panose="020B0503020204020204" charset="-122"/>
                </a:endParaRPr>
              </a:p>
            </p:txBody>
          </p:sp>
        </p:grpSp>
        <p:grpSp>
          <p:nvGrpSpPr>
            <p:cNvPr id="5" name="组合 4"/>
            <p:cNvGrpSpPr/>
            <p:nvPr>
              <p:custDataLst>
                <p:tags r:id="rId44"/>
              </p:custDataLst>
            </p:nvPr>
          </p:nvGrpSpPr>
          <p:grpSpPr>
            <a:xfrm>
              <a:off x="6125329" y="611651"/>
              <a:ext cx="1788629" cy="793993"/>
              <a:chOff x="6468017" y="2004605"/>
              <a:chExt cx="2050481" cy="793993"/>
            </a:xfrm>
          </p:grpSpPr>
          <p:sp>
            <p:nvSpPr>
              <p:cNvPr id="10" name="矩形: 圆角 9"/>
              <p:cNvSpPr/>
              <p:nvPr>
                <p:custDataLst>
                  <p:tags r:id="rId45"/>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6"/>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charset="-122"/>
                    <a:ea typeface="微软雅黑" panose="020B0503020204020204" charset="-122"/>
                  </a:rPr>
                  <a:t>外貌描写</a:t>
                </a:r>
                <a:endParaRPr lang="zh-CN" altLang="en-US" sz="2400" b="1" kern="1200" dirty="0">
                  <a:latin typeface="微软雅黑" panose="020B0503020204020204" charset="-122"/>
                  <a:ea typeface="微软雅黑" panose="020B0503020204020204" charset="-122"/>
                </a:endParaRPr>
              </a:p>
            </p:txBody>
          </p:sp>
        </p:grpSp>
        <p:grpSp>
          <p:nvGrpSpPr>
            <p:cNvPr id="7" name="组合 6"/>
            <p:cNvGrpSpPr/>
            <p:nvPr>
              <p:custDataLst>
                <p:tags r:id="rId47"/>
              </p:custDataLst>
            </p:nvPr>
          </p:nvGrpSpPr>
          <p:grpSpPr>
            <a:xfrm>
              <a:off x="7960879" y="607253"/>
              <a:ext cx="1788629" cy="793993"/>
              <a:chOff x="8607200" y="2004605"/>
              <a:chExt cx="2050481" cy="793993"/>
            </a:xfrm>
          </p:grpSpPr>
          <p:sp>
            <p:nvSpPr>
              <p:cNvPr id="8" name="矩形: 圆角 7"/>
              <p:cNvSpPr/>
              <p:nvPr>
                <p:custDataLst>
                  <p:tags r:id="rId48"/>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49"/>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solidFill>
                    <a:latin typeface="微软雅黑" panose="020B0503020204020204" charset="-122"/>
                    <a:ea typeface="微软雅黑" panose="020B0503020204020204" charset="-122"/>
                  </a:rPr>
                  <a:t>环境描写</a:t>
                </a:r>
                <a:endParaRPr lang="zh-CN" altLang="en-US" sz="2400" b="1" kern="1200" dirty="0">
                  <a:solidFill>
                    <a:schemeClr val="bg1"/>
                  </a:solidFill>
                  <a:latin typeface="微软雅黑" panose="020B0503020204020204" charset="-122"/>
                  <a:ea typeface="微软雅黑" panose="020B0503020204020204" charset="-122"/>
                </a:endParaRPr>
              </a:p>
            </p:txBody>
          </p:sp>
        </p:grpSp>
        <p:sp>
          <p:nvSpPr>
            <p:cNvPr id="22" name="右大括号 21"/>
            <p:cNvSpPr/>
            <p:nvPr>
              <p:custDataLst>
                <p:tags r:id="rId50"/>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1"/>
              </p:custDataLst>
            </p:nvPr>
          </p:nvGrpSpPr>
          <p:grpSpPr>
            <a:xfrm>
              <a:off x="9793570" y="598374"/>
              <a:ext cx="1788629" cy="793993"/>
              <a:chOff x="8607200" y="2004605"/>
              <a:chExt cx="2050481" cy="793993"/>
            </a:xfrm>
          </p:grpSpPr>
          <p:sp>
            <p:nvSpPr>
              <p:cNvPr id="24" name="矩形: 圆角 23"/>
              <p:cNvSpPr/>
              <p:nvPr>
                <p:custDataLst>
                  <p:tags r:id="rId52"/>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3"/>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zh-CN" altLang="en-US" sz="2400" b="1" dirty="0">
                    <a:solidFill>
                      <a:schemeClr val="bg1"/>
                    </a:solidFill>
                    <a:latin typeface="微软雅黑" panose="020B0503020204020204" charset="-122"/>
                    <a:ea typeface="微软雅黑" panose="020B0503020204020204" charset="-122"/>
                  </a:rPr>
                  <a:t>对话描写</a:t>
                </a:r>
                <a:endParaRPr lang="zh-CN" altLang="en-US" sz="2400" b="1" dirty="0">
                  <a:solidFill>
                    <a:schemeClr val="bg1"/>
                  </a:solidFill>
                  <a:latin typeface="微软雅黑" panose="020B0503020204020204" charset="-122"/>
                  <a:ea typeface="微软雅黑" panose="020B0503020204020204" charset="-122"/>
                </a:endParaRPr>
              </a:p>
            </p:txBody>
          </p:sp>
        </p:grpSp>
      </p:grpSp>
      <p:pic>
        <p:nvPicPr>
          <p:cNvPr id="5124" name="图片 6" descr="logo横版 png"/>
          <p:cNvPicPr>
            <a:picLocks noChangeAspect="1"/>
          </p:cNvPicPr>
          <p:nvPr/>
        </p:nvPicPr>
        <p:blipFill>
          <a:blip r:embed="rId54"/>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452431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Then he remembered the old objects he had recently collected.</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next day, he showed up at Helen's house with a shiny new mailbox.</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0734" y="1669874"/>
            <a:ext cx="12115971" cy="1568450"/>
          </a:xfrm>
          <a:prstGeom prst="rect">
            <a:avLst/>
          </a:prstGeom>
          <a:solidFill>
            <a:schemeClr val="bg1"/>
          </a:solidFill>
        </p:spPr>
        <p:txBody>
          <a:bodyPr wrap="square" rtlCol="0">
            <a:spAutoFit/>
          </a:bodyPr>
          <a:lstStyle/>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Link1: </a:t>
            </a:r>
            <a:r>
              <a:rPr lang="en-US" altLang="zh-CN" sz="2800" b="1" dirty="0">
                <a:solidFill>
                  <a:srgbClr val="00AA48"/>
                </a:solidFill>
                <a:latin typeface="Times New Roman" panose="02020603050405020304" pitchFamily="18" charset="0"/>
                <a:cs typeface="Times New Roman" panose="02020603050405020304" pitchFamily="18" charset="0"/>
              </a:rPr>
              <a:t> Which old object did my Dad  think about and how did he feel?</a:t>
            </a:r>
            <a:endParaRPr lang="en-US" altLang="zh-CN" sz="2800" b="1" dirty="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Body: </a:t>
            </a:r>
            <a:r>
              <a:rPr lang="en-US" altLang="zh-CN" sz="2800" b="1" dirty="0">
                <a:solidFill>
                  <a:srgbClr val="00AA48"/>
                </a:solidFill>
                <a:latin typeface="Times New Roman" panose="02020603050405020304" pitchFamily="18" charset="0"/>
                <a:cs typeface="Times New Roman" panose="02020603050405020304" pitchFamily="18" charset="0"/>
              </a:rPr>
              <a:t>What did he do and how? ( steps of transformation of the milk box)</a:t>
            </a:r>
            <a:endParaRPr lang="en-US" altLang="zh-CN" sz="2800" b="1" dirty="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Link2: </a:t>
            </a:r>
            <a:r>
              <a:rPr lang="en-US" altLang="zh-CN" sz="2800" b="1" dirty="0">
                <a:solidFill>
                  <a:srgbClr val="00AA48"/>
                </a:solidFill>
                <a:latin typeface="Times New Roman" panose="02020603050405020304" pitchFamily="18" charset="0"/>
                <a:cs typeface="Times New Roman" panose="02020603050405020304" pitchFamily="18" charset="0"/>
              </a:rPr>
              <a:t>What was the mailbox like and how did my Dad feel now ? </a:t>
            </a:r>
            <a:endParaRPr lang="en-US" altLang="zh-CN" sz="2800" b="1" dirty="0">
              <a:solidFill>
                <a:srgbClr val="00AA48"/>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50735" y="4278523"/>
            <a:ext cx="12141266" cy="2246769"/>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Link3: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did Helen feel and what did she say?</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Body:  </a:t>
            </a:r>
            <a:r>
              <a:rPr lang="en-US" altLang="zh-CN" sz="2800" b="1" dirty="0">
                <a:solidFill>
                  <a:srgbClr val="00AA48"/>
                </a:solidFill>
                <a:latin typeface="Times New Roman" panose="02020603050405020304" pitchFamily="18" charset="0"/>
                <a:cs typeface="Times New Roman" panose="02020603050405020304" pitchFamily="18" charset="0"/>
                <a:sym typeface="+mn-ea"/>
              </a:rPr>
              <a:t> Where did Dad place it and how?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Ending:  </a:t>
            </a:r>
            <a:r>
              <a:rPr lang="en-US" altLang="zh-CN" sz="2800" b="1" dirty="0">
                <a:solidFill>
                  <a:srgbClr val="00AA48"/>
                </a:solidFill>
                <a:latin typeface="Times New Roman" panose="02020603050405020304" pitchFamily="18" charset="0"/>
                <a:cs typeface="Times New Roman" panose="02020603050405020304" pitchFamily="18" charset="0"/>
                <a:sym typeface="+mn-ea"/>
              </a:rPr>
              <a:t>① What does the mailbox demonstrate to readers?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                ② What lesson did my Dad learn from the experience?</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endParaRPr lang="en-US" altLang="zh-CN" sz="2800" b="1" dirty="0">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7176490" y="3202333"/>
            <a:ext cx="4939480"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5804899" y="739341"/>
            <a:ext cx="3140190" cy="416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3"/>
          <p:cNvSpPr/>
          <p:nvPr/>
        </p:nvSpPr>
        <p:spPr>
          <a:xfrm>
            <a:off x="76030" y="3671558"/>
            <a:ext cx="2310565" cy="4533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8746">
                                            <p:txEl>
                                              <p:pRg st="0" end="0"/>
                                            </p:txEl>
                                          </p:spTgt>
                                        </p:tgtEl>
                                        <p:attrNameLst>
                                          <p:attrName>style.visibility</p:attrName>
                                        </p:attrNameLst>
                                      </p:cBhvr>
                                      <p:to>
                                        <p:strVal val="visible"/>
                                      </p:to>
                                    </p:set>
                                    <p:animEffect transition="in" filter="fade">
                                      <p:cBhvr>
                                        <p:cTn id="37" dur="500"/>
                                        <p:tgtEl>
                                          <p:spTgt spid="10487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8746">
                                            <p:txEl>
                                              <p:pRg st="1" end="1"/>
                                            </p:txEl>
                                          </p:spTgt>
                                        </p:tgtEl>
                                        <p:attrNameLst>
                                          <p:attrName>style.visibility</p:attrName>
                                        </p:attrNameLst>
                                      </p:cBhvr>
                                      <p:to>
                                        <p:strVal val="visible"/>
                                      </p:to>
                                    </p:set>
                                    <p:animEffect transition="in" filter="fade">
                                      <p:cBhvr>
                                        <p:cTn id="42" dur="500"/>
                                        <p:tgtEl>
                                          <p:spTgt spid="104874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8746">
                                            <p:txEl>
                                              <p:pRg st="2" end="2"/>
                                            </p:txEl>
                                          </p:spTgt>
                                        </p:tgtEl>
                                        <p:attrNameLst>
                                          <p:attrName>style.visibility</p:attrName>
                                        </p:attrNameLst>
                                      </p:cBhvr>
                                      <p:to>
                                        <p:strVal val="visible"/>
                                      </p:to>
                                    </p:set>
                                    <p:animEffect transition="in" filter="fade">
                                      <p:cBhvr>
                                        <p:cTn id="47" dur="500"/>
                                        <p:tgtEl>
                                          <p:spTgt spid="104874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48746">
                                            <p:txEl>
                                              <p:pRg st="3" end="3"/>
                                            </p:txEl>
                                          </p:spTgt>
                                        </p:tgtEl>
                                        <p:attrNameLst>
                                          <p:attrName>style.visibility</p:attrName>
                                        </p:attrNameLst>
                                      </p:cBhvr>
                                      <p:to>
                                        <p:strVal val="visible"/>
                                      </p:to>
                                    </p:set>
                                    <p:animEffect transition="in" filter="fade">
                                      <p:cBhvr>
                                        <p:cTn id="52" dur="500"/>
                                        <p:tgtEl>
                                          <p:spTgt spid="1048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437"/>
            <a:ext cx="12192000" cy="694287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1</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续写第一段段首</a:t>
            </a:r>
            <a:r>
              <a:rPr lang="zh-CN" altLang="en-US" sz="2400" b="1" dirty="0">
                <a:latin typeface="微软雅黑" panose="020B0503020204020204" charset="-122"/>
                <a:ea typeface="微软雅黑" panose="020B050302020402020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2</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续写第一段段尾</a:t>
            </a:r>
            <a:r>
              <a:rPr lang="zh-CN" altLang="en-US" sz="2400" b="1" dirty="0">
                <a:latin typeface="微软雅黑" panose="020B0503020204020204" charset="-122"/>
                <a:ea typeface="微软雅黑" panose="020B0503020204020204" charset="-122"/>
                <a:cs typeface="Times New Roman" panose="02020603050405020304" pitchFamily="18" charset="0"/>
              </a:rPr>
              <a:t>，流畅衔接第二段段首句；</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续写第二段段首</a:t>
            </a:r>
            <a:r>
              <a:rPr lang="zh-CN" altLang="en-US" sz="2400" b="1" dirty="0">
                <a:latin typeface="微软雅黑" panose="020B0503020204020204" charset="-122"/>
                <a:ea typeface="微软雅黑" panose="020B0503020204020204" charset="-122"/>
                <a:cs typeface="Times New Roman" panose="02020603050405020304" pitchFamily="18" charset="0"/>
              </a:rPr>
              <a:t>，续写衔接第二段段首语；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4</a:t>
            </a:r>
            <a:r>
              <a:rPr lang="zh-CN" altLang="en-US" sz="2400" b="1" dirty="0">
                <a:latin typeface="微软雅黑" panose="020B0503020204020204" charset="-122"/>
                <a:ea typeface="微软雅黑" panose="020B0503020204020204" charset="-122"/>
                <a:cs typeface="Times New Roman" panose="02020603050405020304" pitchFamily="18" charset="0"/>
              </a:rPr>
              <a:t>：</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文章结尾升华</a:t>
            </a:r>
            <a:r>
              <a:rPr lang="zh-CN" altLang="en-US" sz="2400" b="1" dirty="0">
                <a:latin typeface="微软雅黑" panose="020B0503020204020204" charset="-122"/>
                <a:ea typeface="微软雅黑" panose="020B0503020204020204" charset="-122"/>
                <a:cs typeface="Times New Roman" panose="02020603050405020304" pitchFamily="18" charset="0"/>
              </a:rPr>
              <a:t>，给予读者正能量，揭示和强调主题。</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1569660"/>
          </a:xfrm>
          <a:prstGeom prst="rect">
            <a:avLst/>
          </a:prstGeom>
          <a:solidFill>
            <a:schemeClr val="bg1"/>
          </a:solidFill>
        </p:spPr>
        <p:txBody>
          <a:bodyPr wrap="square">
            <a:spAutoFit/>
          </a:bodyPr>
          <a:lstStyle/>
          <a:p>
            <a:pPr indent="304800" algn="just"/>
            <a:r>
              <a:rPr lang="en-US" altLang="zh-CN" sz="3200" b="1" kern="0" dirty="0">
                <a:latin typeface="Times New Roman" panose="02020603050405020304" pitchFamily="18" charset="0"/>
                <a:cs typeface="Times New Roman" panose="02020603050405020304" pitchFamily="18" charset="0"/>
              </a:rPr>
              <a:t>Para1: </a:t>
            </a:r>
            <a:r>
              <a:rPr lang="en-US" altLang="zh-CN" sz="3200" b="1" kern="0" dirty="0">
                <a:solidFill>
                  <a:srgbClr val="0000FF"/>
                </a:solidFill>
                <a:latin typeface="Times New Roman" panose="02020603050405020304" pitchFamily="18" charset="0"/>
                <a:cs typeface="Times New Roman" panose="02020603050405020304" pitchFamily="18" charset="0"/>
              </a:rPr>
              <a:t>Then he remembered </a:t>
            </a:r>
            <a:r>
              <a:rPr lang="en-US" altLang="zh-CN" sz="3200" b="1" kern="0" dirty="0">
                <a:solidFill>
                  <a:srgbClr val="C00000"/>
                </a:solidFill>
                <a:latin typeface="Times New Roman" panose="02020603050405020304" pitchFamily="18" charset="0"/>
                <a:cs typeface="Times New Roman" panose="02020603050405020304" pitchFamily="18" charset="0"/>
              </a:rPr>
              <a:t>the old objects </a:t>
            </a:r>
            <a:r>
              <a:rPr lang="en-US" altLang="zh-CN" sz="3200" b="1" kern="0" dirty="0">
                <a:solidFill>
                  <a:srgbClr val="0000FF"/>
                </a:solidFill>
                <a:latin typeface="Times New Roman" panose="02020603050405020304" pitchFamily="18" charset="0"/>
                <a:cs typeface="Times New Roman" panose="02020603050405020304" pitchFamily="18" charset="0"/>
              </a:rPr>
              <a:t>he had recently collected.</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indent="304800" algn="just"/>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9176" y="1841624"/>
            <a:ext cx="12173648" cy="1066959"/>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(describe Dad’s facial expression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a:solidFill>
                  <a:srgbClr val="C00000"/>
                </a:solidFill>
                <a:latin typeface="等线" panose="02010600030101010101" pitchFamily="2" charset="-122"/>
                <a:cs typeface="Times New Roman" panose="02020603050405020304" pitchFamily="18" charset="0"/>
              </a:rPr>
              <a:t>His face lit up </a:t>
            </a:r>
            <a:r>
              <a:rPr lang="en-US" altLang="zh-CN" sz="3200" b="1" kern="100" dirty="0">
                <a:solidFill>
                  <a:srgbClr val="0000FF"/>
                </a:solidFill>
                <a:latin typeface="等线" panose="02010600030101010101" pitchFamily="2" charset="-122"/>
                <a:cs typeface="Times New Roman" panose="02020603050405020304" pitchFamily="18" charset="0"/>
              </a:rPr>
              <a:t>as</a:t>
            </a:r>
            <a:r>
              <a:rPr lang="en-US" altLang="zh-CN" sz="3200" kern="100" dirty="0">
                <a:solidFill>
                  <a:srgbClr val="0000FF"/>
                </a:solidFill>
                <a:latin typeface="等线" panose="02010600030101010101" pitchFamily="2" charset="-122"/>
                <a:cs typeface="Times New Roman" panose="02020603050405020304" pitchFamily="18" charset="0"/>
              </a:rPr>
              <a:t> he came up with a good solution.</a:t>
            </a:r>
            <a:endParaRPr lang="en-US" altLang="zh-CN" sz="3200" b="1" i="1" dirty="0">
              <a:solidFill>
                <a:srgbClr val="990099"/>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66782" y="3681511"/>
            <a:ext cx="12058436"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3200" kern="100" dirty="0">
                <a:latin typeface="等线" panose="02010600030101010101" pitchFamily="2" charset="-122"/>
                <a:cs typeface="Times New Roman" panose="02020603050405020304" pitchFamily="18" charset="0"/>
              </a:rPr>
              <a:t>(Dad’s idea</a:t>
            </a:r>
            <a:r>
              <a:rPr lang="zh-CN" altLang="en-US" sz="3200" kern="100" dirty="0">
                <a:latin typeface="等线" panose="02010600030101010101" pitchFamily="2" charset="-122"/>
                <a:cs typeface="Times New Roman" panose="02020603050405020304" pitchFamily="18" charset="0"/>
              </a:rPr>
              <a:t>）</a:t>
            </a:r>
            <a:r>
              <a:rPr lang="zh-CN" altLang="en-US" sz="3200" kern="100" dirty="0">
                <a:solidFill>
                  <a:srgbClr val="0000FF"/>
                </a:solidFill>
                <a:latin typeface="等线" panose="02010600030101010101" pitchFamily="2" charset="-122"/>
                <a:cs typeface="Times New Roman" panose="02020603050405020304" pitchFamily="18" charset="0"/>
              </a:rPr>
              <a:t> </a:t>
            </a:r>
            <a:r>
              <a:rPr lang="en-US" altLang="zh-CN" sz="3200" b="1" kern="100" dirty="0">
                <a:solidFill>
                  <a:srgbClr val="C00000"/>
                </a:solidFill>
                <a:latin typeface="等线" panose="02010600030101010101" pitchFamily="2" charset="-122"/>
                <a:cs typeface="Times New Roman" panose="02020603050405020304" pitchFamily="18" charset="0"/>
              </a:rPr>
              <a:t>A great idea flashed across his mind.</a:t>
            </a:r>
            <a:r>
              <a:rPr lang="en-US" altLang="zh-CN" sz="3200" b="1" kern="100" dirty="0">
                <a:solidFill>
                  <a:srgbClr val="0000FF"/>
                </a:solidFill>
                <a:latin typeface="等线" panose="02010600030101010101" pitchFamily="2" charset="-122"/>
                <a:cs typeface="Times New Roman" panose="02020603050405020304" pitchFamily="18" charset="0"/>
              </a:rPr>
              <a:t> Hardly </a:t>
            </a:r>
            <a:r>
              <a:rPr lang="en-US" altLang="zh-CN" sz="3200" b="1" kern="100" dirty="0">
                <a:solidFill>
                  <a:srgbClr val="C00000"/>
                </a:solidFill>
                <a:latin typeface="等线" panose="02010600030101010101" pitchFamily="2" charset="-122"/>
                <a:cs typeface="Times New Roman" panose="02020603050405020304" pitchFamily="18" charset="0"/>
              </a:rPr>
              <a:t>had he entered the garage </a:t>
            </a:r>
            <a:r>
              <a:rPr lang="en-US" altLang="zh-CN" sz="3200" b="1" kern="100" dirty="0">
                <a:solidFill>
                  <a:srgbClr val="0000FF"/>
                </a:solidFill>
                <a:latin typeface="等线" panose="02010600030101010101" pitchFamily="2" charset="-122"/>
                <a:cs typeface="Times New Roman" panose="02020603050405020304" pitchFamily="18" charset="0"/>
              </a:rPr>
              <a:t>when </a:t>
            </a:r>
            <a:r>
              <a:rPr lang="en-US" altLang="zh-CN" sz="3200" b="1" kern="100" dirty="0">
                <a:solidFill>
                  <a:srgbClr val="C00000"/>
                </a:solidFill>
                <a:latin typeface="等线" panose="02010600030101010101" pitchFamily="2" charset="-122"/>
                <a:cs typeface="Times New Roman" panose="02020603050405020304" pitchFamily="18" charset="0"/>
              </a:rPr>
              <a:t>he</a:t>
            </a:r>
            <a:r>
              <a:rPr lang="en-US" altLang="zh-CN" sz="3200" b="1" kern="100" dirty="0">
                <a:solidFill>
                  <a:srgbClr val="0000FF"/>
                </a:solidFill>
                <a:latin typeface="等线" panose="02010600030101010101" pitchFamily="2" charset="-122"/>
                <a:cs typeface="Times New Roman" panose="02020603050405020304" pitchFamily="18" charset="0"/>
              </a:rPr>
              <a:t> </a:t>
            </a:r>
            <a:r>
              <a:rPr lang="en-US" altLang="zh-CN" sz="3200" b="1" kern="100" dirty="0">
                <a:solidFill>
                  <a:srgbClr val="C00000"/>
                </a:solidFill>
                <a:latin typeface="等线" panose="02010600030101010101" pitchFamily="2" charset="-122"/>
                <a:cs typeface="Times New Roman" panose="02020603050405020304" pitchFamily="18" charset="0"/>
              </a:rPr>
              <a:t>rummaged through all the old items.</a:t>
            </a:r>
            <a:endParaRPr lang="en-US" altLang="zh-CN" sz="3200" b="1"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2" y="272341"/>
            <a:ext cx="12261411" cy="649408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Then he remembered the old objects he had recently collected.</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next day, he showed up at Helen's house with a shiny new mailbox.</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48620" y="1386507"/>
            <a:ext cx="12216553" cy="2528897"/>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Link2 A:  (the final creation of the milk box) </a:t>
            </a:r>
            <a:r>
              <a:rPr lang="en-US" altLang="zh-CN" sz="3200" b="1" dirty="0">
                <a:solidFill>
                  <a:srgbClr val="7030A0"/>
                </a:solidFill>
              </a:rPr>
              <a:t>With three big letters “ FOX’’ written on its front, </a:t>
            </a:r>
            <a:r>
              <a:rPr lang="en-US" altLang="zh-CN" sz="3200" b="1" dirty="0">
                <a:solidFill>
                  <a:srgbClr val="FF0000"/>
                </a:solidFill>
              </a:rPr>
              <a:t>a perfect mailbox was born/ created/ crafted. Dad’s exquisite craftsmanship breathed new life into the once- rusty metal milk container, </a:t>
            </a:r>
            <a:r>
              <a:rPr lang="en-US" altLang="zh-CN" sz="3200" b="1" i="1" dirty="0">
                <a:solidFill>
                  <a:srgbClr val="0000FF"/>
                </a:solidFill>
              </a:rPr>
              <a:t>which couldn’t wait to embark on its new journey with Helen Fox. </a:t>
            </a:r>
            <a:endParaRPr lang="en-US" altLang="zh-CN" sz="3200" b="1" i="1" dirty="0">
              <a:solidFill>
                <a:srgbClr val="0000FF"/>
              </a:solidFill>
            </a:endParaRPr>
          </a:p>
        </p:txBody>
      </p:sp>
      <p:sp>
        <p:nvSpPr>
          <p:cNvPr id="4" name="文本框 9"/>
          <p:cNvSpPr txBox="1"/>
          <p:nvPr/>
        </p:nvSpPr>
        <p:spPr>
          <a:xfrm>
            <a:off x="21805" y="4006874"/>
            <a:ext cx="12188238" cy="1077218"/>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Link2B:   ( Dad’s feeling for his creation</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7030A0"/>
                </a:solidFill>
                <a:latin typeface="Times New Roman" panose="02020603050405020304" pitchFamily="18" charset="0"/>
                <a:cs typeface="Times New Roman" panose="02020603050405020304" pitchFamily="18" charset="0"/>
              </a:rPr>
              <a:t>Staring at the brand new mailbox, </a:t>
            </a:r>
            <a:r>
              <a:rPr lang="en-US" altLang="zh-CN" sz="3200" b="1" dirty="0">
                <a:solidFill>
                  <a:srgbClr val="C00000"/>
                </a:solidFill>
                <a:latin typeface="Times New Roman" panose="02020603050405020304" pitchFamily="18" charset="0"/>
                <a:cs typeface="Times New Roman" panose="02020603050405020304" pitchFamily="18" charset="0"/>
              </a:rPr>
              <a:t>Dad breathed a sigh of relief, happy to crack the nut.</a:t>
            </a:r>
            <a:endParaRPr lang="en-US" altLang="zh-CN" sz="3200" b="1" dirty="0">
              <a:solidFill>
                <a:srgbClr val="7030A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107721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next day, he showed up at Helen's house with a shiny new mailbox.</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36306" y="4039236"/>
            <a:ext cx="11927637"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Dad’s feeling</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 Good morning, Mrs. Fox!” </a:t>
            </a:r>
            <a:r>
              <a:rPr lang="en-US" altLang="zh-CN" sz="3200" b="1" dirty="0">
                <a:solidFill>
                  <a:srgbClr val="FF0000"/>
                </a:solidFill>
                <a:latin typeface="Times New Roman" panose="02020603050405020304" pitchFamily="18" charset="0"/>
                <a:cs typeface="Times New Roman" panose="02020603050405020304" pitchFamily="18" charset="0"/>
              </a:rPr>
              <a:t>my Dad greeted Helen Fox warmly, </a:t>
            </a:r>
            <a:r>
              <a:rPr lang="en-US" altLang="zh-CN" sz="3200" b="1" dirty="0">
                <a:solidFill>
                  <a:srgbClr val="7030A0"/>
                </a:solidFill>
                <a:latin typeface="Times New Roman" panose="02020603050405020304" pitchFamily="18" charset="0"/>
                <a:cs typeface="Times New Roman" panose="02020603050405020304" pitchFamily="18" charset="0"/>
              </a:rPr>
              <a:t>eager to find an ideal home for the newly-transformed mailbox. </a:t>
            </a:r>
            <a:endParaRPr lang="en-US" altLang="zh-CN" sz="3200" b="1" dirty="0">
              <a:solidFill>
                <a:srgbClr val="7030A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33350" y="1783604"/>
            <a:ext cx="12162586"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Helen’s feeling shown through facial expression and eyes</a:t>
            </a:r>
            <a:r>
              <a:rPr lang="zh-CN" altLang="en-US" sz="3200" b="1" dirty="0">
                <a:latin typeface="Times New Roman" panose="02020603050405020304" pitchFamily="18" charset="0"/>
                <a:cs typeface="Times New Roman" panose="02020603050405020304" pitchFamily="18" charset="0"/>
              </a:rPr>
              <a:t>）</a:t>
            </a:r>
            <a:r>
              <a:rPr lang="zh-CN" altLang="en-US" sz="32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9900FF"/>
                </a:solidFill>
                <a:latin typeface="Times New Roman" panose="02020603050405020304" pitchFamily="18" charset="0"/>
                <a:cs typeface="Times New Roman" panose="02020603050405020304" pitchFamily="18" charset="0"/>
              </a:rPr>
              <a:t>As Helen’s eyes fell on the mailbox, </a:t>
            </a:r>
            <a:r>
              <a:rPr lang="en-US" altLang="zh-CN" sz="3200" b="1" dirty="0">
                <a:solidFill>
                  <a:srgbClr val="FF0000"/>
                </a:solidFill>
                <a:latin typeface="Times New Roman" panose="02020603050405020304" pitchFamily="18" charset="0"/>
                <a:cs typeface="Times New Roman" panose="02020603050405020304" pitchFamily="18" charset="0"/>
              </a:rPr>
              <a:t>a radiant smile cracked across her wrinkled face. </a:t>
            </a:r>
            <a:r>
              <a:rPr lang="en-US" altLang="zh-CN" sz="3200" b="1" dirty="0">
                <a:solidFill>
                  <a:srgbClr val="7030A0"/>
                </a:solidFill>
                <a:latin typeface="Times New Roman" panose="02020603050405020304" pitchFamily="18" charset="0"/>
                <a:cs typeface="Times New Roman" panose="02020603050405020304" pitchFamily="18" charset="0"/>
              </a:rPr>
              <a:t>Eyes sparkling with joy mingled with thrill, </a:t>
            </a:r>
            <a:r>
              <a:rPr lang="en-US" altLang="zh-CN" sz="3200" b="1" dirty="0">
                <a:solidFill>
                  <a:srgbClr val="9900FF"/>
                </a:solidFill>
                <a:latin typeface="Times New Roman" panose="02020603050405020304" pitchFamily="18" charset="0"/>
                <a:cs typeface="Times New Roman" panose="02020603050405020304" pitchFamily="18" charset="0"/>
              </a:rPr>
              <a:t>“ Thank you, Mr. Duane. It’s just incredible!” </a:t>
            </a:r>
            <a:r>
              <a:rPr lang="en-US" altLang="zh-CN" sz="3200" b="1" dirty="0">
                <a:solidFill>
                  <a:srgbClr val="FF0000"/>
                </a:solidFill>
                <a:latin typeface="Times New Roman" panose="02020603050405020304" pitchFamily="18" charset="0"/>
                <a:cs typeface="Times New Roman" panose="02020603050405020304" pitchFamily="18" charset="0"/>
              </a:rPr>
              <a:t>she exclaimed.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45258"/>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The next day, he showed up at Helen's house with a shiny new mailbox.</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20548"/>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9493" y="1641836"/>
            <a:ext cx="12153014" cy="206121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(the symbol of the mailbox) From then on, </a:t>
            </a:r>
            <a:r>
              <a:rPr lang="en-US" altLang="zh-CN" sz="3200" b="1" dirty="0">
                <a:solidFill>
                  <a:srgbClr val="C00000"/>
                </a:solidFill>
                <a:latin typeface="Times New Roman" panose="02020603050405020304" pitchFamily="18" charset="0"/>
                <a:cs typeface="Times New Roman" panose="02020603050405020304" pitchFamily="18" charset="0"/>
                <a:sym typeface="+mn-ea"/>
              </a:rPr>
              <a:t>Helen was able to fetch her mail within safe walking distance. The new mailbox not only connected Helen with her loved ones but also served as a silent testament to the care, warmth and kindness of the community.</a:t>
            </a:r>
            <a:endParaRPr lang="en-US" altLang="zh-CN" sz="3200" b="1" i="1" dirty="0">
              <a:solidFill>
                <a:srgbClr val="CC00FF"/>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30608" y="4196381"/>
            <a:ext cx="12089473" cy="2553335"/>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(the meaning of Collector Duane’s hobby)</a:t>
            </a:r>
            <a:r>
              <a:rPr lang="en-US" altLang="zh-CN" sz="3200" b="1" dirty="0">
                <a:solidFill>
                  <a:srgbClr val="C00000"/>
                </a:solidFill>
                <a:latin typeface="Times New Roman" panose="02020603050405020304" pitchFamily="18" charset="0"/>
                <a:cs typeface="Times New Roman" panose="02020603050405020304" pitchFamily="18" charset="0"/>
                <a:sym typeface="+mn-ea"/>
              </a:rPr>
              <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Relieved to free Helen from the potential risk and satisfied with his newly-repurposed masterpiece, </a:t>
            </a:r>
            <a:r>
              <a:rPr lang="en-US" altLang="zh-CN" sz="3200" b="1" dirty="0">
                <a:solidFill>
                  <a:srgbClr val="FF0000"/>
                </a:solidFill>
                <a:latin typeface="Times New Roman" panose="02020603050405020304" pitchFamily="18" charset="0"/>
                <a:cs typeface="Times New Roman" panose="02020603050405020304" pitchFamily="18" charset="0"/>
                <a:sym typeface="+mn-ea"/>
              </a:rPr>
              <a:t>“ </a:t>
            </a:r>
            <a:r>
              <a:rPr lang="en-US" altLang="zh-CN" sz="3200" b="1" dirty="0">
                <a:solidFill>
                  <a:srgbClr val="C00000"/>
                </a:solidFill>
                <a:latin typeface="Times New Roman" panose="02020603050405020304" pitchFamily="18" charset="0"/>
                <a:cs typeface="Times New Roman" panose="02020603050405020304" pitchFamily="18" charset="0"/>
                <a:sym typeface="+mn-ea"/>
              </a:rPr>
              <a:t>Collector Duane” resolved to continue hunting for old items to repurpose and lend his helping hand to those in need.</a:t>
            </a:r>
            <a:endParaRPr lang="en-US" altLang="zh-CN" sz="3200" b="1" u="sng" dirty="0">
              <a:solidFill>
                <a:srgbClr val="C0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124754"/>
          </a:xfrm>
          <a:prstGeom prst="rect">
            <a:avLst/>
          </a:prstGeom>
          <a:solidFill>
            <a:schemeClr val="bg1"/>
          </a:solidFill>
        </p:spPr>
        <p:txBody>
          <a:bodyPr wrap="square">
            <a:spAutoFit/>
          </a:bodyPr>
          <a:lstStyle/>
          <a:p>
            <a:pPr algn="just"/>
            <a:r>
              <a:rPr lang="en-US" altLang="zh-CN" sz="2800" b="1" dirty="0">
                <a:solidFill>
                  <a:srgbClr val="0000FF"/>
                </a:solidFill>
              </a:rPr>
              <a:t> Version 1: “</a:t>
            </a:r>
            <a:r>
              <a:rPr lang="zh-CN" altLang="en-US" sz="2800" b="1" dirty="0">
                <a:solidFill>
                  <a:srgbClr val="0000FF"/>
                </a:solidFill>
              </a:rPr>
              <a:t>基于彰显社区尊老助老体现关爱温暖善良”之范文赏析：</a:t>
            </a:r>
            <a:endParaRPr lang="en-US" altLang="zh-CN" sz="2800" b="1" dirty="0">
              <a:solidFill>
                <a:srgbClr val="0000FF"/>
              </a:solidFill>
            </a:endParaRPr>
          </a:p>
          <a:p>
            <a:pPr algn="just"/>
            <a:r>
              <a:rPr lang="en-US" altLang="zh-CN" sz="2800" b="1" dirty="0">
                <a:solidFill>
                  <a:srgbClr val="0000FF"/>
                </a:solidFill>
              </a:rPr>
              <a:t>Para1: Then he remembered the old objects he had recently collected. His face lit up as he came up with a good solution. Hardly had he entered his workshop when he rummaged through all the old items. Suddenly the old-fashioned metal milk box came into sight, which could be transformed to replace Helen’s weathered mailbox. Lips curving into a smile, the project of repurposing the milk box kicked off. Dad cleaned the milk box, sanded off the rust and gave it a fresh coat of bright red paint. With three big letters “ FOX’’ written on its front, a perfect mailbox was born/ created/ crafted. </a:t>
            </a:r>
            <a:r>
              <a:rPr lang="en-US" altLang="zh-CN" sz="2800" b="1" dirty="0">
                <a:solidFill>
                  <a:srgbClr val="C00000"/>
                </a:solidFill>
              </a:rPr>
              <a:t>Dad’s exquisite craftsmanship breathed new life into the once- rusty metal milk container, which couldn’t wait to embark on its new journey with Helen Fox. </a:t>
            </a:r>
            <a:r>
              <a:rPr lang="en-US" altLang="zh-CN" sz="2800" b="1" dirty="0">
                <a:solidFill>
                  <a:srgbClr val="0000FF"/>
                </a:solidFill>
              </a:rPr>
              <a:t>(117) </a:t>
            </a:r>
            <a:endParaRPr lang="en-US" altLang="zh-CN" sz="2800" b="1" dirty="0">
              <a:solidFill>
                <a:srgbClr val="0000FF"/>
              </a:solidFill>
            </a:endParaRPr>
          </a:p>
          <a:p>
            <a:pPr algn="just"/>
            <a:r>
              <a:rPr lang="zh-CN" altLang="en-US" sz="2800" b="1" dirty="0">
                <a:solidFill>
                  <a:srgbClr val="0000FF"/>
                </a:solidFill>
              </a:rPr>
              <a:t>或者</a:t>
            </a:r>
            <a:r>
              <a:rPr lang="en-US" altLang="zh-CN" sz="2800" b="1" dirty="0">
                <a:solidFill>
                  <a:srgbClr val="C00000"/>
                </a:solidFill>
              </a:rPr>
              <a:t>Staring at the brand new mailbox, Dad breathed a sigh of relief, happy to crack the nut.</a:t>
            </a:r>
            <a:endParaRPr lang="en-US" altLang="zh-CN" sz="2800" b="1" dirty="0">
              <a:solidFill>
                <a:srgbClr val="C0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5693866"/>
          </a:xfrm>
          <a:prstGeom prst="rect">
            <a:avLst/>
          </a:prstGeom>
          <a:solidFill>
            <a:schemeClr val="bg1"/>
          </a:solidFill>
        </p:spPr>
        <p:txBody>
          <a:bodyPr wrap="square">
            <a:spAutoFit/>
          </a:bodyPr>
          <a:lstStyle/>
          <a:p>
            <a:pPr algn="just"/>
            <a:r>
              <a:rPr lang="en-US" altLang="zh-CN" sz="2800" b="1" dirty="0">
                <a:solidFill>
                  <a:srgbClr val="0000FF"/>
                </a:solidFill>
              </a:rPr>
              <a:t>Para2: The next day, he showed up at Helen's house with a shiny new mailbox. As Helen’s eyes fell on the mailbox, a radiant smile cracked across her wrinkled face. Eyes sparkling with joy mingled with thrill, “ Thank you, Mr. Duane. It’s just incredible!” she exclaimed. Dad, with the help of the rural postman Yancey, securely installed the mailbox in a new, safer location, far away from the steep driveway. Running her trembling fingers across the smooth surface of the mailbox, Helen was choked with tears of gratitude. From then on, Helen was able to fetch her mail within a safe walking distance. </a:t>
            </a:r>
            <a:r>
              <a:rPr lang="en-US" altLang="zh-CN" sz="2800" b="1" dirty="0">
                <a:solidFill>
                  <a:srgbClr val="C00000"/>
                </a:solidFill>
              </a:rPr>
              <a:t>The new mailbox not only connected Helen with her loved ones but also served as a silent testament to the care, warmth and kindness of the community.</a:t>
            </a:r>
            <a:r>
              <a:rPr lang="en-US" altLang="zh-CN" sz="2800" b="1" dirty="0">
                <a:solidFill>
                  <a:srgbClr val="0000FF"/>
                </a:solidFill>
              </a:rPr>
              <a:t> (116) </a:t>
            </a:r>
            <a:endParaRPr lang="en-US" altLang="zh-CN" sz="2800" b="1" dirty="0">
              <a:solidFill>
                <a:srgbClr val="0000FF"/>
              </a:solidFill>
            </a:endParaRPr>
          </a:p>
          <a:p>
            <a:pPr algn="just"/>
            <a:r>
              <a:rPr lang="zh-CN" altLang="en-US" sz="2800" b="1" dirty="0">
                <a:solidFill>
                  <a:srgbClr val="0000FF"/>
                </a:solidFill>
              </a:rPr>
              <a:t>或者：</a:t>
            </a:r>
            <a:r>
              <a:rPr lang="en-US" altLang="zh-CN" sz="2800" b="1" dirty="0">
                <a:solidFill>
                  <a:srgbClr val="C00000"/>
                </a:solidFill>
              </a:rPr>
              <a:t>The creaky old mailbox was gone, but the kindness behind its replacement would last for ever.</a:t>
            </a:r>
            <a:endParaRPr lang="en-US" altLang="zh-CN" sz="2800" b="1" dirty="0">
              <a:solidFill>
                <a:srgbClr val="C00000"/>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b="11898"/>
          <a:stretch>
            <a:fillRect/>
          </a:stretch>
        </p:blipFill>
        <p:spPr>
          <a:xfrm>
            <a:off x="0" y="0"/>
            <a:ext cx="12192000" cy="6857999"/>
          </a:xfrm>
          <a:prstGeom prst="rect">
            <a:avLst/>
          </a:prstGeom>
        </p:spPr>
      </p:pic>
      <p:sp>
        <p:nvSpPr>
          <p:cNvPr id="2" name="副标题 2"/>
          <p:cNvSpPr txBox="1"/>
          <p:nvPr/>
        </p:nvSpPr>
        <p:spPr>
          <a:xfrm>
            <a:off x="8615570" y="4327550"/>
            <a:ext cx="3551598" cy="58477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solidFill>
                  <a:srgbClr val="0000FF"/>
                </a:solidFill>
              </a:rPr>
              <a:t>2025-4 </a:t>
            </a:r>
            <a:r>
              <a:rPr lang="zh-CN" altLang="en-US" dirty="0">
                <a:solidFill>
                  <a:srgbClr val="0000FF"/>
                </a:solidFill>
              </a:rPr>
              <a:t>金华十校</a:t>
            </a:r>
            <a:endParaRPr lang="zh-CN" altLang="en-US" dirty="0">
              <a:solidFill>
                <a:srgbClr val="0000FF"/>
              </a:solidFill>
            </a:endParaRPr>
          </a:p>
        </p:txBody>
      </p:sp>
      <p:sp>
        <p:nvSpPr>
          <p:cNvPr id="3" name="文本框 2"/>
          <p:cNvSpPr txBox="1"/>
          <p:nvPr/>
        </p:nvSpPr>
        <p:spPr>
          <a:xfrm>
            <a:off x="9478618" y="6042049"/>
            <a:ext cx="1958008" cy="584775"/>
          </a:xfrm>
          <a:prstGeom prst="rect">
            <a:avLst/>
          </a:prstGeom>
          <a:solidFill>
            <a:schemeClr val="bg1"/>
          </a:solidFill>
        </p:spPr>
        <p:txBody>
          <a:bodyPr wrap="square" rtlCol="0">
            <a:spAutoFit/>
          </a:bodyPr>
          <a:lstStyle/>
          <a:p>
            <a:r>
              <a:rPr lang="zh-CN" altLang="en-US" sz="3200" b="1" dirty="0">
                <a:solidFill>
                  <a:srgbClr val="CC00FF"/>
                </a:solidFill>
              </a:rPr>
              <a:t>郑素红</a:t>
            </a:r>
            <a:endParaRPr lang="zh-CN" altLang="en-US" sz="3200" b="1" dirty="0">
              <a:solidFill>
                <a:srgbClr val="CC00FF"/>
              </a:solidFill>
            </a:endParaRPr>
          </a:p>
        </p:txBody>
      </p:sp>
      <p:sp>
        <p:nvSpPr>
          <p:cNvPr id="11" name="副标题 2"/>
          <p:cNvSpPr txBox="1"/>
          <p:nvPr/>
        </p:nvSpPr>
        <p:spPr>
          <a:xfrm>
            <a:off x="0" y="5330603"/>
            <a:ext cx="9606708" cy="58477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rgbClr val="0000FF"/>
                </a:solidFill>
              </a:rPr>
              <a:t>基于“人与社会 ” 之邻里情“尊老助老善举”篇的读后续写讲评</a:t>
            </a:r>
            <a:endParaRPr lang="zh-CN" altLang="en-US" b="1" dirty="0">
              <a:solidFill>
                <a:srgbClr val="0000FF"/>
              </a:solidFill>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70" y="17486"/>
            <a:ext cx="8458200" cy="1977887"/>
          </a:xfrm>
          <a:prstGeom prst="rect">
            <a:avLst/>
          </a:prstGeom>
        </p:spPr>
      </p:pic>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112"/>
            <a:ext cx="12000216" cy="6492875"/>
          </a:xfrm>
          <a:prstGeom prst="rect">
            <a:avLst/>
          </a:prstGeom>
          <a:solidFill>
            <a:schemeClr val="bg1"/>
          </a:solidFill>
        </p:spPr>
        <p:txBody>
          <a:bodyPr wrap="square">
            <a:spAutoFit/>
          </a:bodyPr>
          <a:lstStyle/>
          <a:p>
            <a:pPr algn="just"/>
            <a:r>
              <a:rPr lang="en-US" altLang="zh-CN" sz="3200" b="1" dirty="0">
                <a:solidFill>
                  <a:srgbClr val="0000FF"/>
                </a:solidFill>
              </a:rPr>
              <a:t>Version 2:</a:t>
            </a:r>
            <a:r>
              <a:rPr lang="zh-CN" altLang="en-US" sz="2800" b="1" dirty="0">
                <a:solidFill>
                  <a:srgbClr val="0000FF"/>
                </a:solidFill>
              </a:rPr>
              <a:t>基于彰显</a:t>
            </a:r>
            <a:r>
              <a:rPr lang="en-US" altLang="zh-CN" sz="2800" b="1" dirty="0">
                <a:solidFill>
                  <a:srgbClr val="0000FF"/>
                </a:solidFill>
              </a:rPr>
              <a:t>“</a:t>
            </a:r>
            <a:r>
              <a:rPr lang="zh-CN" altLang="en-US" sz="2800" b="1" dirty="0">
                <a:solidFill>
                  <a:srgbClr val="0000FF"/>
                </a:solidFill>
              </a:rPr>
              <a:t>变废为宝乐于助人的精神且传承该精神”之范文赏析：</a:t>
            </a:r>
            <a:endParaRPr lang="zh-CN" altLang="en-US" sz="2800" b="1" dirty="0">
              <a:solidFill>
                <a:srgbClr val="0000FF"/>
              </a:solidFill>
            </a:endParaRPr>
          </a:p>
          <a:p>
            <a:pPr algn="just"/>
            <a:r>
              <a:rPr lang="en-US" altLang="zh-CN" sz="3200" b="1" dirty="0">
                <a:solidFill>
                  <a:srgbClr val="0000FF"/>
                </a:solidFill>
              </a:rPr>
              <a:t>Para1: Then he remembered the old objects he had recently collected. A great idea flashed across his mind. Hardly had he entered the garage when he rummaged through all the old items. Suddenly the old-fashioned metal milk box came into sight. Lips curving into a smile, he launched the project of repurposing the milk box. The whole afternoon witnessed him cleaning, sanding, cutting, fixing and painting. Deeply touched by Dad’s dedication and innovation, I volunteered to join him, offering to write three big letters “ FOX’’ on its front. When night fell, the once-discarded rusty metal milk box, with our joint efforts, was transformed into a shining red mailbox, ready to serve Helen. (102)</a:t>
            </a:r>
            <a:endParaRPr lang="en-US" altLang="zh-CN" sz="3200"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112"/>
            <a:ext cx="12000216" cy="6985635"/>
          </a:xfrm>
          <a:prstGeom prst="rect">
            <a:avLst/>
          </a:prstGeom>
          <a:solidFill>
            <a:schemeClr val="bg1"/>
          </a:solidFill>
        </p:spPr>
        <p:txBody>
          <a:bodyPr wrap="square">
            <a:spAutoFit/>
          </a:bodyPr>
          <a:lstStyle/>
          <a:p>
            <a:pPr algn="just"/>
            <a:r>
              <a:rPr lang="en-US" altLang="zh-CN" sz="3200" b="1" dirty="0">
                <a:solidFill>
                  <a:srgbClr val="0000FF"/>
                </a:solidFill>
              </a:rPr>
              <a:t>Para2: The next day, he showed up at Helen's house with a shiny new mailbox</a:t>
            </a:r>
            <a:r>
              <a:rPr lang="en-US" altLang="zh-CN" sz="3200" b="1">
                <a:solidFill>
                  <a:srgbClr val="0000FF"/>
                </a:solidFill>
              </a:rPr>
              <a:t>. </a:t>
            </a:r>
            <a:r>
              <a:rPr lang="zh-CN" altLang="en-US" sz="3200" b="1">
                <a:solidFill>
                  <a:srgbClr val="0000FF"/>
                </a:solidFill>
              </a:rPr>
              <a:t> </a:t>
            </a:r>
            <a:r>
              <a:rPr lang="zh-CN" altLang="en-US" sz="3200" b="1" dirty="0">
                <a:solidFill>
                  <a:srgbClr val="0000FF"/>
                </a:solidFill>
              </a:rPr>
              <a:t>“ </a:t>
            </a:r>
            <a:r>
              <a:rPr lang="en-US" altLang="zh-CN" sz="3200" b="1" dirty="0">
                <a:solidFill>
                  <a:srgbClr val="0000FF"/>
                </a:solidFill>
              </a:rPr>
              <a:t>Good morning, Mrs. Fox!” my Dad greeted Helen Fox warmly, eager to find an ideal home for the newly-transformed mailbox. Dad, together with some neighbors, decided to place the mailbox in the front door porch, which was within a walking distance to fetch her mails. Admiring the bright red mailbox, Helen Fox was overwhelmed with the joy of being seen and cherished by the community, murmuring thanks to Dad. Relieved to free Helen from the potential risk and satisfied with his newly-repurposed masterpiece,” Collector Duane” resolved to continue hunting for old items to repurpose and lend his helping hands to those in need. (106) </a:t>
            </a:r>
            <a:endParaRPr lang="en-US" altLang="zh-CN" sz="3200" b="1" dirty="0">
              <a:solidFill>
                <a:srgbClr val="0000FF"/>
              </a:solidFill>
            </a:endParaRPr>
          </a:p>
          <a:p>
            <a:pPr algn="just"/>
            <a:r>
              <a:rPr lang="en-US" altLang="zh-CN" sz="3200" b="1" dirty="0">
                <a:solidFill>
                  <a:srgbClr val="0000FF"/>
                </a:solidFill>
              </a:rPr>
              <a:t> </a:t>
            </a:r>
            <a:endParaRPr lang="en-US" altLang="zh-CN" sz="3200" b="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816" y="797510"/>
            <a:ext cx="12083984" cy="6740307"/>
          </a:xfrm>
          <a:prstGeom prst="rect">
            <a:avLst/>
          </a:prstGeom>
          <a:solidFill>
            <a:schemeClr val="bg1"/>
          </a:solidFill>
        </p:spPr>
        <p:txBody>
          <a:bodyPr wrap="square">
            <a:spAutoFit/>
          </a:bodyPr>
          <a:lstStyle/>
          <a:p>
            <a:pPr indent="266700" algn="just"/>
            <a:r>
              <a:rPr lang="en-US" altLang="zh-CN" sz="1800" kern="100" dirty="0">
                <a:effectLst/>
                <a:latin typeface="Times New Roman" panose="02020603050405020304" pitchFamily="18" charset="0"/>
                <a:ea typeface="宋体" panose="02010600030101010101" pitchFamily="2" charset="-122"/>
              </a:rPr>
              <a:t>In the neighborhood, my dad, Mr. Duane, is always referred to as "Collector Duane"</a:t>
            </a:r>
            <a:r>
              <a:rPr lang="zh-CN" altLang="en-US" sz="1800" kern="100" dirty="0">
                <a:effectLst/>
                <a:latin typeface="Times New Roman" panose="02020603050405020304" pitchFamily="18" charset="0"/>
                <a:ea typeface="宋体" panose="02010600030101010101" pitchFamily="2" charset="-122"/>
              </a:rPr>
              <a:t>， </a:t>
            </a:r>
            <a:r>
              <a:rPr lang="en-US" altLang="zh-CN" sz="1800" kern="100" dirty="0">
                <a:effectLst/>
                <a:latin typeface="Times New Roman" panose="02020603050405020304" pitchFamily="18" charset="0"/>
                <a:ea typeface="宋体" panose="02010600030101010101" pitchFamily="2" charset="-122"/>
              </a:rPr>
              <a:t>is an enthusiastic collector, who is always on the hunt for old items to repurpose, believing that with a bit of creativity, these forgotten objects can be transformed into something useful and new. Recently, he came across an old bicycle wheel, an old-fashioned metal milk box, an antique lamp, a dirty vase and some old clothes at a flea market, imagining all the possibilities they held.</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My parents have a neighbor: Helen Fox. She is a 91-year-old widow(</a:t>
            </a:r>
            <a:r>
              <a:rPr lang="zh-CN" altLang="en-US" sz="1800" kern="100" dirty="0">
                <a:effectLst/>
                <a:latin typeface="Times New Roman" panose="02020603050405020304" pitchFamily="18" charset="0"/>
                <a:ea typeface="宋体" panose="02010600030101010101" pitchFamily="2" charset="-122"/>
              </a:rPr>
              <a:t>寡妇</a:t>
            </a:r>
            <a:r>
              <a:rPr lang="en-US" altLang="zh-CN" sz="1800" kern="100" dirty="0">
                <a:effectLst/>
                <a:latin typeface="Times New Roman" panose="02020603050405020304" pitchFamily="18" charset="0"/>
                <a:ea typeface="宋体" panose="02010600030101010101" pitchFamily="2" charset="-122"/>
              </a:rPr>
              <a:t>). My parents along with several other neighbors, look after Helen, ensuring she feels loved and supported.</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Helen had long suffered from a problem: her mailbox. For some reason, the mailbox was placed insecurely down a somewhat steep(</a:t>
            </a:r>
            <a:r>
              <a:rPr lang="zh-CN" altLang="en-US" sz="1800" kern="100" dirty="0">
                <a:effectLst/>
                <a:latin typeface="Times New Roman" panose="02020603050405020304" pitchFamily="18" charset="0"/>
                <a:ea typeface="宋体" panose="02010600030101010101" pitchFamily="2" charset="-122"/>
              </a:rPr>
              <a:t>陡峭的</a:t>
            </a:r>
            <a:r>
              <a:rPr lang="en-US" altLang="zh-CN" sz="1800" kern="100" dirty="0">
                <a:effectLst/>
                <a:latin typeface="Times New Roman" panose="02020603050405020304" pitchFamily="18" charset="0"/>
                <a:ea typeface="宋体" panose="02010600030101010101" pitchFamily="2" charset="-122"/>
              </a:rPr>
              <a:t>) driveway off a busy highway, making it a daily danger for her to fetch her mail. Besides, it was old and rusty, as if it had suffered multiple violent impacts. Its once-bright red paint had faded to a dull pink. The door hung loosely. creaking(</a:t>
            </a:r>
            <a:r>
              <a:rPr lang="zh-CN" altLang="en-US" sz="1800" kern="100" dirty="0">
                <a:effectLst/>
                <a:latin typeface="Times New Roman" panose="02020603050405020304" pitchFamily="18" charset="0"/>
                <a:ea typeface="宋体" panose="02010600030101010101" pitchFamily="2" charset="-122"/>
              </a:rPr>
              <a:t>嘎吱作响</a:t>
            </a:r>
            <a:r>
              <a:rPr lang="en-US" altLang="zh-CN" sz="1800" kern="100" dirty="0">
                <a:effectLst/>
                <a:latin typeface="Times New Roman" panose="02020603050405020304" pitchFamily="18" charset="0"/>
                <a:ea typeface="宋体" panose="02010600030101010101" pitchFamily="2" charset="-122"/>
              </a:rPr>
              <a:t>)with every gust of wind. The letters on it had faded over the years. The 'F' was no longer clear, the O' had lost its shape, and the 'X was almost gone. Helen wanted to replace it with a new one and move it to a new location, but she had no idea where to start.</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The minute my dad heard about it, he made it his mission to settle the problem. He began by contacting the local rural mail service, arranging to relocate Helen's mailbox. He also talked with Yancey, their shared rural postman, explaining the upcoming change. A relatively safe place was easy to find. But the real challenge was finding a perfect mailbox.</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zh-CN" altLang="en-US" sz="1800" kern="100" dirty="0">
                <a:effectLst/>
                <a:latin typeface="Times New Roman" panose="02020603050405020304" pitchFamily="18" charset="0"/>
                <a:ea typeface="宋体" panose="02010600030101010101" pitchFamily="2" charset="-122"/>
              </a:rPr>
              <a:t>注意：</a:t>
            </a:r>
            <a:endParaRPr lang="zh-CN" altLang="en-US"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1</a:t>
            </a:r>
            <a:r>
              <a:rPr lang="zh-CN" altLang="en-US" sz="1800" kern="100" dirty="0">
                <a:effectLst/>
                <a:latin typeface="Times New Roman" panose="02020603050405020304" pitchFamily="18" charset="0"/>
                <a:ea typeface="宋体" panose="02010600030101010101" pitchFamily="2" charset="-122"/>
              </a:rPr>
              <a:t>．续与词数应为 </a:t>
            </a:r>
            <a:r>
              <a:rPr lang="en-US" altLang="zh-CN" sz="1800" kern="100" dirty="0">
                <a:effectLst/>
                <a:latin typeface="Times New Roman" panose="02020603050405020304" pitchFamily="18" charset="0"/>
                <a:ea typeface="宋体" panose="02010600030101010101" pitchFamily="2" charset="-122"/>
              </a:rPr>
              <a:t>150</a:t>
            </a:r>
            <a:r>
              <a:rPr lang="zh-CN" altLang="en-US" sz="1800" kern="100" dirty="0">
                <a:effectLst/>
                <a:latin typeface="Times New Roman" panose="02020603050405020304" pitchFamily="18" charset="0"/>
                <a:ea typeface="宋体" panose="02010600030101010101" pitchFamily="2" charset="-122"/>
              </a:rPr>
              <a:t>个左石；</a:t>
            </a:r>
            <a:endParaRPr lang="zh-CN" altLang="en-US"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2. </a:t>
            </a:r>
            <a:r>
              <a:rPr lang="zh-CN" altLang="en-US" sz="1800" kern="100" dirty="0">
                <a:effectLst/>
                <a:latin typeface="Times New Roman" panose="02020603050405020304" pitchFamily="18" charset="0"/>
                <a:ea typeface="宋体" panose="02010600030101010101" pitchFamily="2" charset="-122"/>
              </a:rPr>
              <a:t>请按如下格式在答题卡的相应位置作答。</a:t>
            </a:r>
            <a:endParaRPr lang="zh-CN" altLang="en-US"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Para1: Then he remembered the old objects he had recently collected. </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 </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Para2: The next day, he showed up at Helen's house with a shiny new mailbox.</a:t>
            </a:r>
            <a:endParaRPr lang="en-US" altLang="zh-CN" sz="1800" kern="100" dirty="0">
              <a:effectLst/>
              <a:latin typeface="Times New Roman" panose="02020603050405020304" pitchFamily="18" charset="0"/>
              <a:ea typeface="宋体" panose="02010600030101010101" pitchFamily="2" charset="-122"/>
            </a:endParaRPr>
          </a:p>
          <a:p>
            <a:pPr indent="266700" algn="just"/>
            <a:endParaRPr lang="en-US" altLang="zh-CN" sz="1800" kern="100" dirty="0">
              <a:effectLst/>
              <a:latin typeface="Times New Roman" panose="02020603050405020304" pitchFamily="18" charset="0"/>
              <a:ea typeface="宋体" panose="02010600030101010101" pitchFamily="2" charset="-122"/>
            </a:endParaRPr>
          </a:p>
          <a:p>
            <a:pPr indent="266700" algn="just"/>
            <a:endParaRPr lang="en-US" altLang="zh-CN" sz="1800" kern="100" dirty="0">
              <a:effectLst/>
              <a:latin typeface="Times New Roman" panose="02020603050405020304" pitchFamily="18" charset="0"/>
              <a:ea typeface="宋体" panose="02010600030101010101" pitchFamily="2" charset="-122"/>
            </a:endParaRPr>
          </a:p>
          <a:p>
            <a:pPr indent="266700" algn="just"/>
            <a:endParaRPr lang="zh-CN" altLang="zh-CN" sz="1800" kern="100" dirty="0">
              <a:effectLst/>
              <a:latin typeface="Times New Roman" panose="02020603050405020304" pitchFamily="18" charset="0"/>
              <a:ea typeface="宋体" panose="02010600030101010101" pitchFamily="2" charset="-122"/>
            </a:endParaRPr>
          </a:p>
        </p:txBody>
      </p:sp>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information</a:t>
            </a:r>
            <a:endParaRPr lang="zh-CN" altLang="en-US" sz="2800" dirty="0">
              <a:solidFill>
                <a:srgbClr val="CC00CC"/>
              </a:solidFill>
            </a:endParaRPr>
          </a:p>
        </p:txBody>
      </p:sp>
      <p:sp>
        <p:nvSpPr>
          <p:cNvPr id="5" name="文本框 4"/>
          <p:cNvSpPr txBox="1"/>
          <p:nvPr/>
        </p:nvSpPr>
        <p:spPr>
          <a:xfrm>
            <a:off x="0" y="1272895"/>
            <a:ext cx="12082409" cy="4912148"/>
          </a:xfrm>
          <a:prstGeom prst="rect">
            <a:avLst/>
          </a:prstGeom>
          <a:solidFill>
            <a:schemeClr val="bg1"/>
          </a:solidFill>
        </p:spPr>
        <p:txBody>
          <a:bodyPr wrap="square" rtlCol="0">
            <a:noAutofit/>
          </a:bodyPr>
          <a:lstStyle/>
          <a:p>
            <a:pPr marL="514350" indent="-514350">
              <a:buFontTx/>
              <a:buAutoNum type="arabicPeriod"/>
            </a:pPr>
            <a:r>
              <a:rPr lang="en-US" altLang="zh-CN" sz="3200" b="1" dirty="0">
                <a:latin typeface="Times New Roman" panose="02020603050405020304" pitchFamily="18" charset="0"/>
                <a:cs typeface="Times New Roman" panose="02020603050405020304" pitchFamily="18" charset="0"/>
              </a:rPr>
              <a:t>characters</a:t>
            </a:r>
            <a:r>
              <a:rPr lang="zh-CN" altLang="en-US" sz="3200" b="1" dirty="0">
                <a:latin typeface="Times New Roman" panose="02020603050405020304" pitchFamily="18" charset="0"/>
                <a:cs typeface="Times New Roman" panose="02020603050405020304" pitchFamily="18" charset="0"/>
              </a:rPr>
              <a:t>：</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  my Dad       </a:t>
            </a:r>
            <a:r>
              <a:rPr lang="en-US" altLang="zh-CN" sz="3200" b="1" dirty="0">
                <a:solidFill>
                  <a:srgbClr val="0000FF"/>
                </a:solidFill>
                <a:latin typeface="Times New Roman" panose="02020603050405020304" pitchFamily="18" charset="0"/>
                <a:cs typeface="Times New Roman" panose="02020603050405020304" pitchFamily="18" charset="0"/>
              </a:rPr>
              <a:t>(</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leading )</a:t>
            </a:r>
            <a:endParaRPr lang="en-US" altLang="zh-CN" sz="3200" b="1" dirty="0">
              <a:solidFill>
                <a:srgbClr val="0000FF"/>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Helen Fox ; Yancey ; neighbors </a:t>
            </a:r>
            <a:r>
              <a:rPr lang="en-US" altLang="zh-CN" sz="3200" b="1" dirty="0">
                <a:solidFill>
                  <a:srgbClr val="0000FF"/>
                </a:solidFill>
                <a:latin typeface="Times New Roman" panose="02020603050405020304" pitchFamily="18" charset="0"/>
                <a:cs typeface="Times New Roman" panose="02020603050405020304" pitchFamily="18" charset="0"/>
              </a:rPr>
              <a:t>( supporting)    </a:t>
            </a:r>
            <a:r>
              <a:rPr lang="en-US" altLang="zh-CN" sz="3200" dirty="0">
                <a:solidFill>
                  <a:srgbClr val="0000FF"/>
                </a:solidFill>
                <a:latin typeface="Times New Roman" panose="02020603050405020304" pitchFamily="18" charset="0"/>
                <a:cs typeface="Times New Roman" panose="02020603050405020304" pitchFamily="18" charset="0"/>
              </a:rPr>
              <a:t> </a:t>
            </a:r>
            <a:endParaRPr lang="en-US" altLang="zh-CN" sz="3200" b="1" dirty="0">
              <a:solidFill>
                <a:srgbClr val="0000FF"/>
              </a:solidFill>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2.   narrative perspective: </a:t>
            </a:r>
            <a:r>
              <a:rPr lang="zh-CN" altLang="en-US" sz="3200" dirty="0">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third -person     </a:t>
            </a:r>
            <a:endParaRPr lang="en-US" altLang="zh-CN" sz="3200" b="1" dirty="0">
              <a:solidFill>
                <a:srgbClr val="C00000"/>
              </a:solidFill>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3.   time</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FF0000"/>
                </a:solidFill>
                <a:latin typeface="Times New Roman" panose="02020603050405020304" pitchFamily="18" charset="0"/>
                <a:cs typeface="Times New Roman" panose="02020603050405020304" pitchFamily="18" charset="0"/>
              </a:rPr>
              <a:t> one day  ( not specific) </a:t>
            </a:r>
            <a:endParaRPr lang="en-US" altLang="zh-CN" sz="32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200" b="1" dirty="0">
                <a:latin typeface="Times New Roman" panose="02020603050405020304" pitchFamily="18" charset="0"/>
                <a:cs typeface="Times New Roman" panose="02020603050405020304" pitchFamily="18" charset="0"/>
              </a:rPr>
              <a:t>place</a:t>
            </a:r>
            <a:r>
              <a:rPr lang="zh-CN" altLang="en-US" sz="3200" b="1" dirty="0">
                <a:latin typeface="Times New Roman" panose="02020603050405020304" pitchFamily="18" charset="0"/>
                <a:cs typeface="Times New Roman" panose="02020603050405020304" pitchFamily="18" charset="0"/>
              </a:rPr>
              <a:t>：</a:t>
            </a:r>
            <a:r>
              <a:rPr lang="en-US" altLang="zh-CN" sz="3200" dirty="0"/>
              <a:t> </a:t>
            </a:r>
            <a:r>
              <a:rPr lang="en-US" altLang="zh-CN" sz="3200" b="1" dirty="0">
                <a:solidFill>
                  <a:srgbClr val="FF0000"/>
                </a:solidFill>
              </a:rPr>
              <a:t>our neighborhood ( my Dad’s workshop &amp; Helen’s house )</a:t>
            </a:r>
            <a:endParaRPr lang="en-US" altLang="zh-CN" sz="3200" b="1" dirty="0">
              <a:solidFill>
                <a:srgbClr val="FF0000"/>
              </a:solidFill>
            </a:endParaRPr>
          </a:p>
          <a:p>
            <a:pPr marL="742950" indent="-742950">
              <a:buAutoNum type="arabicPeriod" startAt="4"/>
            </a:pPr>
            <a:r>
              <a:rPr lang="en-US" altLang="zh-CN" sz="3200" b="1" dirty="0"/>
              <a:t>Event :  </a:t>
            </a:r>
            <a:r>
              <a:rPr lang="en-US" altLang="zh-CN" sz="3200" b="1" dirty="0">
                <a:solidFill>
                  <a:srgbClr val="C00000"/>
                </a:solidFill>
              </a:rPr>
              <a:t>  </a:t>
            </a:r>
            <a:r>
              <a:rPr lang="en-US" altLang="zh-CN" sz="3200" b="1" dirty="0">
                <a:solidFill>
                  <a:srgbClr val="FF0000"/>
                </a:solidFill>
              </a:rPr>
              <a:t>Helen’s old creaky mailbox placed down a steep driveway might pose a risk to Helen and badly needed to be replaced by a new one. </a:t>
            </a:r>
            <a:endParaRPr lang="zh-CN" altLang="en-US" sz="3200" b="1" dirty="0">
              <a:solidFill>
                <a:srgbClr val="FF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00105" y="463460"/>
            <a:ext cx="6501600" cy="123875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I was inspired by the letter and decided to change my routine , my life and even the world around me.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pic>
        <p:nvPicPr>
          <p:cNvPr id="3074" name="Picture 2" descr="小清新：新意花卉壁纸_风景_太平洋科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21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8887" y="4807896"/>
            <a:ext cx="6255656" cy="1569660"/>
          </a:xfrm>
          <a:prstGeom prst="rect">
            <a:avLst/>
          </a:prstGeom>
          <a:solidFill>
            <a:schemeClr val="bg1"/>
          </a:solidFill>
        </p:spPr>
        <p:txBody>
          <a:bodyPr wrap="square" rtlCol="0">
            <a:spAutoFit/>
          </a:bodyPr>
          <a:lstStyle/>
          <a:p>
            <a:r>
              <a:rPr lang="en-US" altLang="zh-CN" sz="2400" dirty="0">
                <a:solidFill>
                  <a:srgbClr val="0000FF"/>
                </a:solidFill>
              </a:rPr>
              <a:t>My Dad, “ Collector Duane” always hunted for old items to repurpose and recently came across some old stuff including a metal milk box. </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531" y="6558"/>
            <a:ext cx="2697997" cy="602213"/>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290859" y="-46981"/>
            <a:ext cx="10169768" cy="4898369"/>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692165" y="6174933"/>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4860916" y="156314"/>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7" name="文本框 6"/>
          <p:cNvSpPr txBox="1"/>
          <p:nvPr/>
        </p:nvSpPr>
        <p:spPr>
          <a:xfrm>
            <a:off x="7328535" y="1063625"/>
            <a:ext cx="4886960" cy="1384995"/>
          </a:xfrm>
          <a:prstGeom prst="rect">
            <a:avLst/>
          </a:prstGeom>
          <a:solidFill>
            <a:schemeClr val="bg1"/>
          </a:solidFill>
        </p:spPr>
        <p:txBody>
          <a:bodyPr wrap="square" rtlCol="0" anchor="t">
            <a:spAutoFit/>
          </a:bodyPr>
          <a:lstStyle/>
          <a:p>
            <a:pPr algn="just"/>
            <a:r>
              <a:rPr lang="en-US" altLang="zh-CN" sz="2800" dirty="0">
                <a:solidFill>
                  <a:srgbClr val="0000FF"/>
                </a:solidFill>
                <a:latin typeface="Times New Roman" panose="02020603050405020304" pitchFamily="18" charset="0"/>
                <a:cs typeface="Times New Roman" panose="02020603050405020304" pitchFamily="18" charset="0"/>
              </a:rPr>
              <a:t>Para1: </a:t>
            </a:r>
            <a:r>
              <a:rPr lang="en-US" altLang="zh-CN" sz="2800" dirty="0">
                <a:solidFill>
                  <a:srgbClr val="CC00CC"/>
                </a:solidFill>
                <a:latin typeface="Times New Roman" panose="02020603050405020304" pitchFamily="18" charset="0"/>
                <a:cs typeface="Times New Roman" panose="02020603050405020304" pitchFamily="18" charset="0"/>
              </a:rPr>
              <a:t>Then he remembered the old objects he had recently collected.</a:t>
            </a:r>
            <a:endParaRPr lang="en-US" altLang="zh-CN" sz="2800" dirty="0">
              <a:solidFill>
                <a:srgbClr val="CC00CC"/>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pPr algn="just"/>
            <a:r>
              <a:rPr lang="en-US" altLang="zh-CN" sz="2800" dirty="0">
                <a:solidFill>
                  <a:srgbClr val="0000FF"/>
                </a:solidFill>
                <a:latin typeface="Times New Roman" panose="02020603050405020304" pitchFamily="18" charset="0"/>
                <a:cs typeface="Times New Roman" panose="02020603050405020304" pitchFamily="18" charset="0"/>
                <a:sym typeface="+mn-ea"/>
              </a:rPr>
              <a:t>Para2: </a:t>
            </a:r>
            <a:r>
              <a:rPr lang="en-US" altLang="zh-CN" sz="2800" dirty="0">
                <a:solidFill>
                  <a:srgbClr val="CC00CC"/>
                </a:solidFill>
                <a:latin typeface="Times New Roman" panose="02020603050405020304" pitchFamily="18" charset="0"/>
                <a:cs typeface="Times New Roman" panose="02020603050405020304" pitchFamily="18" charset="0"/>
                <a:sym typeface="+mn-ea"/>
              </a:rPr>
              <a:t>The next day, he showed up at Helen's house with a shiny new mailbox.</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41980" y="5208868"/>
            <a:ext cx="666115" cy="767715"/>
          </a:xfrm>
          <a:prstGeom prst="rect">
            <a:avLst/>
          </a:prstGeom>
        </p:spPr>
      </p:pic>
      <p:sp>
        <p:nvSpPr>
          <p:cNvPr id="8" name="文本框 7"/>
          <p:cNvSpPr txBox="1"/>
          <p:nvPr/>
        </p:nvSpPr>
        <p:spPr>
          <a:xfrm>
            <a:off x="26191" y="2949189"/>
            <a:ext cx="6501600" cy="1248972"/>
          </a:xfrm>
          <a:prstGeom prst="rect">
            <a:avLst/>
          </a:prstGeom>
          <a:solidFill>
            <a:schemeClr val="bg1"/>
          </a:solidFill>
        </p:spPr>
        <p:txBody>
          <a:bodyPr wrap="square" rtlCol="0" anchor="t">
            <a:noAutofit/>
          </a:bodyPr>
          <a:lstStyle/>
          <a:p>
            <a:r>
              <a:rPr lang="en-US" altLang="zh-CN" sz="2400" dirty="0">
                <a:solidFill>
                  <a:srgbClr val="0000FF"/>
                </a:solidFill>
              </a:rPr>
              <a:t>Our neighbor, Helen Fox , a 91-year-old widow, had a old and creaking mailbox, which needed to be replaced and relocated</a:t>
            </a:r>
            <a:endParaRPr lang="en-US" altLang="zh-CN" sz="2400" dirty="0">
              <a:solidFill>
                <a:srgbClr val="0000FF"/>
              </a:solidFill>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02386" y="863351"/>
            <a:ext cx="6263884" cy="1342545"/>
          </a:xfrm>
          <a:prstGeom prst="rect">
            <a:avLst/>
          </a:prstGeom>
          <a:solidFill>
            <a:schemeClr val="bg1"/>
          </a:solidFill>
        </p:spPr>
        <p:txBody>
          <a:bodyPr wrap="square" rtlCol="0" anchor="t">
            <a:noAutofit/>
          </a:bodyPr>
          <a:lstStyle/>
          <a:p>
            <a:r>
              <a:rPr lang="en-US" altLang="zh-CN" sz="2400" dirty="0">
                <a:solidFill>
                  <a:srgbClr val="0000FF"/>
                </a:solidFill>
              </a:rPr>
              <a:t>My Dad decided to settle the problem. A safe place was easy to find but the real challenge was to </a:t>
            </a:r>
            <a:r>
              <a:rPr lang="en-US" altLang="zh-CN" sz="2400" dirty="0" err="1">
                <a:solidFill>
                  <a:srgbClr val="0000FF"/>
                </a:solidFill>
              </a:rPr>
              <a:t>fnd</a:t>
            </a:r>
            <a:r>
              <a:rPr lang="en-US" altLang="zh-CN" sz="2400" dirty="0">
                <a:solidFill>
                  <a:srgbClr val="0000FF"/>
                </a:solidFill>
              </a:rPr>
              <a:t> a perfect mailbox</a:t>
            </a:r>
            <a:endParaRPr lang="en-US" altLang="zh-CN" sz="2400" dirty="0">
              <a:solidFill>
                <a:srgbClr val="0000FF"/>
              </a:solidFill>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par>
                                <p:cTn id="40" presetID="3"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28" grpId="0" animBg="1"/>
      <p:bldP spid="29" grpId="0" animBg="1"/>
      <p:bldP spid="7" grpId="0" animBg="1"/>
      <p:bldP spid="10" grpId="0" animBg="1"/>
      <p:bldP spid="8" grpId="0" animBg="1"/>
      <p:bldP spid="16" grpId="0" animBg="1"/>
      <p:bldP spid="1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609948"/>
          <a:ext cx="12160400" cy="6401268"/>
        </p:xfrm>
        <a:graphic>
          <a:graphicData uri="http://schemas.openxmlformats.org/drawingml/2006/table">
            <a:tbl>
              <a:tblPr firstRow="1" bandRow="1">
                <a:tableStyleId>{5C22544A-7EE6-4342-B048-85BDC9FD1C3A}</a:tableStyleId>
              </a:tblPr>
              <a:tblGrid>
                <a:gridCol w="6219310"/>
                <a:gridCol w="5941090"/>
              </a:tblGrid>
              <a:tr h="762468">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3969710">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In the neighborhood, my dad, Mr. Duane, is always referred to as "Collector Duane"</a:t>
                      </a:r>
                      <a:r>
                        <a:rPr lang="zh-CN" altLang="en-US" sz="2800" kern="100" dirty="0">
                          <a:effectLst/>
                          <a:latin typeface="等线" panose="02010600030101010101" pitchFamily="2" charset="-122"/>
                          <a:ea typeface="+mn-ea"/>
                          <a:cs typeface="Times New Roman" panose="02020603050405020304" pitchFamily="18" charset="0"/>
                        </a:rPr>
                        <a:t>， </a:t>
                      </a:r>
                      <a:r>
                        <a:rPr lang="en-US" altLang="zh-CN" sz="2800" kern="100" dirty="0">
                          <a:effectLst/>
                          <a:latin typeface="等线" panose="02010600030101010101" pitchFamily="2" charset="-122"/>
                          <a:ea typeface="+mn-ea"/>
                          <a:cs typeface="Times New Roman" panose="02020603050405020304" pitchFamily="18" charset="0"/>
                        </a:rPr>
                        <a:t>is an enthusiastic collector, who is always on the hunt for old items to repurpose, believing that with a bit of creativity,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these forgotten objects can be transformed into something useful and new. </a:t>
                      </a:r>
                      <a:r>
                        <a:rPr lang="en-US" altLang="zh-CN" sz="2800" kern="100" dirty="0">
                          <a:effectLst/>
                          <a:latin typeface="等线" panose="02010600030101010101" pitchFamily="2" charset="-122"/>
                          <a:ea typeface="+mn-ea"/>
                          <a:cs typeface="Times New Roman" panose="02020603050405020304" pitchFamily="18" charset="0"/>
                        </a:rPr>
                        <a:t>Recently, he came across an old bicycle wheel,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an old-fashioned metal milk box, </a:t>
                      </a:r>
                      <a:r>
                        <a:rPr lang="en-US" altLang="zh-CN" sz="2800" kern="100" dirty="0">
                          <a:effectLst/>
                          <a:latin typeface="等线" panose="02010600030101010101" pitchFamily="2" charset="-122"/>
                          <a:ea typeface="+mn-ea"/>
                          <a:cs typeface="Times New Roman" panose="02020603050405020304" pitchFamily="18" charset="0"/>
                        </a:rPr>
                        <a:t>an antique lamp, a dirty vase and some old clothes at a flea market, imagining all the possibilities they held.</a:t>
                      </a:r>
                      <a:endParaRPr lang="en-US"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4" name="文本框 3"/>
          <p:cNvSpPr txBox="1"/>
          <p:nvPr/>
        </p:nvSpPr>
        <p:spPr>
          <a:xfrm>
            <a:off x="6248400" y="1873240"/>
            <a:ext cx="5837273" cy="3416320"/>
          </a:xfrm>
          <a:prstGeom prst="rect">
            <a:avLst/>
          </a:prstGeom>
          <a:solidFill>
            <a:schemeClr val="bg1"/>
          </a:solidFill>
        </p:spPr>
        <p:txBody>
          <a:bodyPr wrap="square" rtlCol="0">
            <a:spAutoFit/>
          </a:bodyPr>
          <a:lstStyle/>
          <a:p>
            <a:pPr marL="742950" indent="-742950">
              <a:buAutoNum type="arabicPeriod"/>
            </a:pPr>
            <a:r>
              <a:rPr lang="en-US" altLang="zh-CN" sz="3600" dirty="0">
                <a:solidFill>
                  <a:srgbClr val="C00000"/>
                </a:solidFill>
                <a:latin typeface="Times New Roman" panose="02020603050405020304" pitchFamily="18" charset="0"/>
                <a:cs typeface="Times New Roman" panose="02020603050405020304" pitchFamily="18" charset="0"/>
              </a:rPr>
              <a:t>Suddenly the old-fashioned metal milk box came into sight, which could be transformed to replace Helen’s weathered mailbox.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102705" y="769328"/>
          <a:ext cx="11982968" cy="6401268"/>
        </p:xfrm>
        <a:graphic>
          <a:graphicData uri="http://schemas.openxmlformats.org/drawingml/2006/table">
            <a:tbl>
              <a:tblPr firstRow="1" bandRow="1">
                <a:tableStyleId>{5C22544A-7EE6-4342-B048-85BDC9FD1C3A}</a:tableStyleId>
              </a:tblPr>
              <a:tblGrid>
                <a:gridCol w="6128564"/>
                <a:gridCol w="5854404"/>
              </a:tblGrid>
              <a:tr h="762468">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3969710">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Helen had long suffered from a problem: her mailbox. For some reason,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the mailbox was placed insecurely down a somewhat steep(</a:t>
                      </a:r>
                      <a:r>
                        <a:rPr lang="zh-CN" altLang="en-US" sz="2800" kern="100" dirty="0">
                          <a:solidFill>
                            <a:srgbClr val="0000FF"/>
                          </a:solidFill>
                          <a:effectLst/>
                          <a:latin typeface="等线" panose="02010600030101010101" pitchFamily="2" charset="-122"/>
                          <a:ea typeface="+mn-ea"/>
                          <a:cs typeface="Times New Roman" panose="02020603050405020304" pitchFamily="18" charset="0"/>
                        </a:rPr>
                        <a:t>陡峭的</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 driveway off a busy highway, making it a daily danger for her to fetch her mail. </a:t>
                      </a:r>
                      <a:r>
                        <a:rPr lang="en-US" altLang="zh-CN" sz="2800" kern="100" dirty="0">
                          <a:effectLst/>
                          <a:latin typeface="等线" panose="02010600030101010101" pitchFamily="2" charset="-122"/>
                          <a:ea typeface="+mn-ea"/>
                          <a:cs typeface="Times New Roman" panose="02020603050405020304" pitchFamily="18" charset="0"/>
                        </a:rPr>
                        <a:t>Besides, it was old and rusty, as if it had suffered multiple violent impacts…. Helen wanted to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replace it with a new one and move it to a new location, </a:t>
                      </a:r>
                      <a:r>
                        <a:rPr lang="en-US" altLang="zh-CN" sz="2800" kern="100" dirty="0">
                          <a:effectLst/>
                          <a:latin typeface="等线" panose="02010600030101010101" pitchFamily="2" charset="-122"/>
                          <a:ea typeface="+mn-ea"/>
                          <a:cs typeface="Times New Roman" panose="02020603050405020304" pitchFamily="18" charset="0"/>
                        </a:rPr>
                        <a:t>but she had no idea where to start.</a:t>
                      </a:r>
                      <a:endParaRPr lang="en-US" altLang="zh-CN" sz="2800" kern="100" dirty="0">
                        <a:effectLst/>
                        <a:latin typeface="等线" panose="02010600030101010101" pitchFamily="2" charset="-122"/>
                        <a:ea typeface="+mn-ea"/>
                        <a:cs typeface="Times New Roman" panose="02020603050405020304" pitchFamily="18" charset="0"/>
                      </a:endParaRPr>
                    </a:p>
                    <a:p>
                      <a:pPr indent="266700" algn="just"/>
                      <a:endParaRPr lang="zh-CN"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4" name="文本框 3"/>
          <p:cNvSpPr txBox="1"/>
          <p:nvPr/>
        </p:nvSpPr>
        <p:spPr>
          <a:xfrm>
            <a:off x="6248400" y="1568440"/>
            <a:ext cx="5837273" cy="3416320"/>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2. Dad, with the help of the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rural postman Yancey,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securely installed the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mailbox in a new, safer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location, far away from the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steep driveway.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71106" y="769328"/>
          <a:ext cx="12160401" cy="6694851"/>
        </p:xfrm>
        <a:graphic>
          <a:graphicData uri="http://schemas.openxmlformats.org/drawingml/2006/table">
            <a:tbl>
              <a:tblPr firstRow="1" bandRow="1">
                <a:tableStyleId>{5C22544A-7EE6-4342-B048-85BDC9FD1C3A}</a:tableStyleId>
              </a:tblPr>
              <a:tblGrid>
                <a:gridCol w="6159363"/>
                <a:gridCol w="6001038"/>
              </a:tblGrid>
              <a:tr h="797438">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5897413">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Helen had long suffered from a problem: her mailbox. For some reason, </a:t>
                      </a:r>
                      <a:r>
                        <a:rPr lang="en-US" altLang="zh-CN" sz="2800" kern="100" dirty="0">
                          <a:solidFill>
                            <a:schemeClr val="tx1">
                              <a:lumMod val="85000"/>
                              <a:lumOff val="15000"/>
                            </a:schemeClr>
                          </a:solidFill>
                          <a:effectLst/>
                          <a:latin typeface="等线" panose="02010600030101010101" pitchFamily="2" charset="-122"/>
                          <a:ea typeface="+mn-ea"/>
                          <a:cs typeface="Times New Roman" panose="02020603050405020304" pitchFamily="18" charset="0"/>
                        </a:rPr>
                        <a:t>the mailbox was placed insecurely down a somewhat steep(</a:t>
                      </a:r>
                      <a:r>
                        <a:rPr lang="zh-CN" altLang="en-US" sz="2800" kern="100" dirty="0">
                          <a:solidFill>
                            <a:schemeClr val="tx1">
                              <a:lumMod val="85000"/>
                              <a:lumOff val="15000"/>
                            </a:schemeClr>
                          </a:solidFill>
                          <a:effectLst/>
                          <a:latin typeface="等线" panose="02010600030101010101" pitchFamily="2" charset="-122"/>
                          <a:ea typeface="+mn-ea"/>
                          <a:cs typeface="Times New Roman" panose="02020603050405020304" pitchFamily="18" charset="0"/>
                        </a:rPr>
                        <a:t>陡峭的</a:t>
                      </a:r>
                      <a:r>
                        <a:rPr lang="en-US" altLang="zh-CN" sz="2800" kern="100" dirty="0">
                          <a:solidFill>
                            <a:schemeClr val="tx1">
                              <a:lumMod val="85000"/>
                              <a:lumOff val="15000"/>
                            </a:schemeClr>
                          </a:solidFill>
                          <a:effectLst/>
                          <a:latin typeface="等线" panose="02010600030101010101" pitchFamily="2" charset="-122"/>
                          <a:ea typeface="+mn-ea"/>
                          <a:cs typeface="Times New Roman" panose="02020603050405020304" pitchFamily="18" charset="0"/>
                        </a:rPr>
                        <a:t>) driveway off a busy highway, making it a daily danger for her to fetch her mail.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Besides, it was old and rusty,</a:t>
                      </a:r>
                      <a:r>
                        <a:rPr lang="en-US" altLang="zh-CN" sz="2800" kern="100" dirty="0">
                          <a:effectLst/>
                          <a:latin typeface="等线" panose="02010600030101010101" pitchFamily="2" charset="-122"/>
                          <a:ea typeface="+mn-ea"/>
                          <a:cs typeface="Times New Roman" panose="02020603050405020304" pitchFamily="18" charset="0"/>
                        </a:rPr>
                        <a:t> as if it had suffered multiple violent impacts…. Helen wanted to </a:t>
                      </a:r>
                      <a:r>
                        <a:rPr lang="en-US" altLang="zh-CN" sz="2800" kern="100" dirty="0">
                          <a:solidFill>
                            <a:schemeClr val="tx1">
                              <a:lumMod val="85000"/>
                              <a:lumOff val="15000"/>
                            </a:schemeClr>
                          </a:solidFill>
                          <a:effectLst/>
                          <a:latin typeface="等线" panose="02010600030101010101" pitchFamily="2" charset="-122"/>
                          <a:ea typeface="+mn-ea"/>
                          <a:cs typeface="Times New Roman" panose="02020603050405020304" pitchFamily="18" charset="0"/>
                        </a:rPr>
                        <a:t>replace it with a new one and move it to a new location, </a:t>
                      </a:r>
                      <a:r>
                        <a:rPr lang="en-US" altLang="zh-CN" sz="2800" kern="100" dirty="0">
                          <a:effectLst/>
                          <a:latin typeface="等线" panose="02010600030101010101" pitchFamily="2" charset="-122"/>
                          <a:ea typeface="+mn-ea"/>
                          <a:cs typeface="Times New Roman" panose="02020603050405020304" pitchFamily="18" charset="0"/>
                        </a:rPr>
                        <a:t>but she had no idea where to start.</a:t>
                      </a:r>
                      <a:endParaRPr lang="en-US" altLang="zh-CN" sz="2800" kern="100" dirty="0">
                        <a:effectLst/>
                        <a:latin typeface="等线" panose="02010600030101010101" pitchFamily="2" charset="-122"/>
                        <a:ea typeface="+mn-ea"/>
                        <a:cs typeface="Times New Roman" panose="02020603050405020304" pitchFamily="18" charset="0"/>
                      </a:endParaRPr>
                    </a:p>
                    <a:p>
                      <a:pPr indent="266700" algn="just"/>
                      <a:endParaRPr lang="zh-CN"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4" name="文本框 3"/>
          <p:cNvSpPr txBox="1"/>
          <p:nvPr/>
        </p:nvSpPr>
        <p:spPr>
          <a:xfrm>
            <a:off x="6248400" y="1873240"/>
            <a:ext cx="5837273" cy="3970318"/>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3. Dad’s exquisite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craftsmanship breathed new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life into </a:t>
            </a:r>
            <a:r>
              <a:rPr lang="en-US" altLang="zh-CN" sz="3600" dirty="0">
                <a:solidFill>
                  <a:srgbClr val="0000FF"/>
                </a:solidFill>
                <a:latin typeface="Times New Roman" panose="02020603050405020304" pitchFamily="18" charset="0"/>
                <a:cs typeface="Times New Roman" panose="02020603050405020304" pitchFamily="18" charset="0"/>
              </a:rPr>
              <a:t>the once- rusty </a:t>
            </a:r>
            <a:endParaRPr lang="en-US" altLang="zh-CN" sz="3600" dirty="0">
              <a:solidFill>
                <a:srgbClr val="0000FF"/>
              </a:solidFill>
              <a:latin typeface="Times New Roman" panose="02020603050405020304" pitchFamily="18" charset="0"/>
              <a:cs typeface="Times New Roman" panose="02020603050405020304" pitchFamily="18" charset="0"/>
            </a:endParaRPr>
          </a:p>
          <a:p>
            <a:r>
              <a:rPr lang="en-US" altLang="zh-CN" sz="3600" dirty="0">
                <a:solidFill>
                  <a:srgbClr val="0000FF"/>
                </a:solidFill>
                <a:latin typeface="Times New Roman" panose="02020603050405020304" pitchFamily="18" charset="0"/>
                <a:cs typeface="Times New Roman" panose="02020603050405020304" pitchFamily="18" charset="0"/>
              </a:rPr>
              <a:t>    metal milk container, </a:t>
            </a:r>
            <a:r>
              <a:rPr lang="en-US" altLang="zh-CN" sz="3600" dirty="0">
                <a:solidFill>
                  <a:srgbClr val="C00000"/>
                </a:solidFill>
                <a:latin typeface="Times New Roman" panose="02020603050405020304" pitchFamily="18" charset="0"/>
                <a:cs typeface="Times New Roman" panose="02020603050405020304" pitchFamily="18" charset="0"/>
              </a:rPr>
              <a:t>which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couldn’t wait to embark on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its new journey with Helen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Fox.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29579"/>
          <a:ext cx="12192000" cy="6915618"/>
        </p:xfrm>
        <a:graphic>
          <a:graphicData uri="http://schemas.openxmlformats.org/drawingml/2006/table">
            <a:tbl>
              <a:tblPr firstRow="1" bandRow="1">
                <a:tableStyleId>{5C22544A-7EE6-4342-B048-85BDC9FD1C3A}</a:tableStyleId>
              </a:tblPr>
              <a:tblGrid>
                <a:gridCol w="6235471"/>
                <a:gridCol w="5956529"/>
              </a:tblGrid>
              <a:tr h="772253">
                <a:tc>
                  <a:txBody>
                    <a:bodyPr/>
                    <a:lstStyle/>
                    <a:p>
                      <a:r>
                        <a:rPr lang="zh-CN" altLang="en-US" sz="3200" dirty="0"/>
                        <a:t>              </a:t>
                      </a:r>
                      <a:r>
                        <a:rPr lang="en-US" altLang="zh-CN" sz="3200" dirty="0"/>
                        <a:t>clues</a:t>
                      </a:r>
                      <a:endParaRPr lang="zh-CN" altLang="en-US" sz="3200" dirty="0"/>
                    </a:p>
                  </a:txBody>
                  <a:tcPr/>
                </a:tc>
                <a:tc>
                  <a:txBody>
                    <a:bodyPr/>
                    <a:lstStyle/>
                    <a:p>
                      <a:r>
                        <a:rPr lang="en-US" altLang="zh-CN" sz="3200" dirty="0"/>
                        <a:t>              echoes</a:t>
                      </a:r>
                      <a:endParaRPr lang="zh-CN" altLang="en-US" sz="3200" dirty="0"/>
                    </a:p>
                  </a:txBody>
                  <a:tcPr/>
                </a:tc>
              </a:tr>
              <a:tr h="6143365">
                <a:tc>
                  <a:txBody>
                    <a:bodyPr/>
                    <a:lstStyle/>
                    <a:p>
                      <a:pPr indent="266700" algn="just"/>
                      <a:r>
                        <a:rPr lang="en-US" altLang="zh-CN" sz="3200" kern="100" dirty="0">
                          <a:effectLst/>
                          <a:latin typeface="等线" panose="02010600030101010101" pitchFamily="2" charset="-122"/>
                          <a:ea typeface="+mn-ea"/>
                          <a:cs typeface="Times New Roman" panose="02020603050405020304" pitchFamily="18" charset="0"/>
                        </a:rPr>
                        <a:t>….</a:t>
                      </a:r>
                      <a:r>
                        <a:rPr lang="en-US" altLang="zh-CN" sz="3200" kern="100" dirty="0">
                          <a:solidFill>
                            <a:srgbClr val="0000FF"/>
                          </a:solidFill>
                          <a:effectLst/>
                          <a:latin typeface="等线" panose="02010600030101010101" pitchFamily="2" charset="-122"/>
                          <a:ea typeface="+mn-ea"/>
                          <a:cs typeface="Times New Roman" panose="02020603050405020304" pitchFamily="18" charset="0"/>
                        </a:rPr>
                        <a:t>The 'F' was no longer clear, the O' had lost its shape, and the 'X was almost gone. </a:t>
                      </a:r>
                      <a:r>
                        <a:rPr lang="en-US" altLang="zh-CN" sz="3200" kern="100" dirty="0">
                          <a:effectLst/>
                          <a:latin typeface="等线" panose="02010600030101010101" pitchFamily="2" charset="-122"/>
                          <a:ea typeface="+mn-ea"/>
                          <a:cs typeface="Times New Roman" panose="02020603050405020304" pitchFamily="18" charset="0"/>
                        </a:rPr>
                        <a:t>Helen wanted to replace it with a new one and move it to a new location, but she had no idea where to start.</a:t>
                      </a:r>
                      <a:endParaRPr lang="en-US" altLang="zh-CN" sz="32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8" name="文本框 7"/>
          <p:cNvSpPr txBox="1"/>
          <p:nvPr/>
        </p:nvSpPr>
        <p:spPr>
          <a:xfrm>
            <a:off x="6248400" y="880641"/>
            <a:ext cx="5798288" cy="2308324"/>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4. With three big letters “ FOX’’ written on its front, a perfect mailbox was born/ created/ crafted.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11877</Words>
  <Application>WPS 演示</Application>
  <PresentationFormat>宽屏</PresentationFormat>
  <Paragraphs>254</Paragraphs>
  <Slides>22</Slides>
  <Notes>5</Notes>
  <HiddenSlides>1</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思源黑体</vt:lpstr>
      <vt:lpstr>HelveticaNeue</vt:lpstr>
      <vt:lpstr>华文新魏</vt:lpstr>
      <vt:lpstr>Times New Roman</vt:lpstr>
      <vt:lpstr>华文彩云</vt:lpstr>
      <vt:lpstr>等线</vt:lpstr>
      <vt:lpstr>Segoe Print</vt:lpstr>
      <vt:lpstr>微软雅黑</vt:lpstr>
      <vt:lpstr>Arial Unicode MS</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507</cp:revision>
  <dcterms:created xsi:type="dcterms:W3CDTF">2024-02-29T09:49:00Z</dcterms:created>
  <dcterms:modified xsi:type="dcterms:W3CDTF">2025-04-14T03:00:25Z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CA8FFC5D5A0D4D41A7642C3D939F6D15_12</vt:lpwstr>
  </property>
  <property fmtid="{D5CDD505-2E9C-101B-9397-08002B2CF9AE}" pid="3" name="KSOProductBuildVer">
    <vt:lpwstr>2052-11.8.2.7978</vt:lpwstr>
  </property>
</Properties>
</file>