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91" r:id="rId3"/>
    <p:sldId id="273" r:id="rId4"/>
    <p:sldId id="257" r:id="rId5"/>
    <p:sldId id="258" r:id="rId6"/>
    <p:sldId id="259" r:id="rId7"/>
    <p:sldId id="260" r:id="rId8"/>
    <p:sldId id="275" r:id="rId9"/>
    <p:sldId id="262" r:id="rId11"/>
    <p:sldId id="263" r:id="rId12"/>
    <p:sldId id="265" r:id="rId13"/>
    <p:sldId id="264" r:id="rId14"/>
    <p:sldId id="267" r:id="rId15"/>
    <p:sldId id="271" r:id="rId16"/>
    <p:sldId id="269" r:id="rId17"/>
    <p:sldId id="268" r:id="rId18"/>
    <p:sldId id="270" r:id="rId19"/>
    <p:sldId id="272" r:id="rId20"/>
    <p:sldId id="266" r:id="rId21"/>
    <p:sldId id="261" r:id="rId2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FD4F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2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AFA9E-C26E-42EE-A3ED-63BDD15229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00BA3-CF7F-4AD3-BCE1-303C38F7423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00BA3-CF7F-4AD3-BCE1-303C38F742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BA11-D025-42A6-A05B-4F58B048FD2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2671-E05B-4F09-A918-507F001B44B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BA11-D025-42A6-A05B-4F58B048FD2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2671-E05B-4F09-A918-507F001B44B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BA11-D025-42A6-A05B-4F58B048FD2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2671-E05B-4F09-A918-507F001B44B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BA11-D025-42A6-A05B-4F58B048FD2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2671-E05B-4F09-A918-507F001B44B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BA11-D025-42A6-A05B-4F58B048FD2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2671-E05B-4F09-A918-507F001B44B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BA11-D025-42A6-A05B-4F58B048FD2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2671-E05B-4F09-A918-507F001B44B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BA11-D025-42A6-A05B-4F58B048FD2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2671-E05B-4F09-A918-507F001B44B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BA11-D025-42A6-A05B-4F58B048FD2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2671-E05B-4F09-A918-507F001B44B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BA11-D025-42A6-A05B-4F58B048FD2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2671-E05B-4F09-A918-507F001B44B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BA11-D025-42A6-A05B-4F58B048FD2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2671-E05B-4F09-A918-507F001B44B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BA11-D025-42A6-A05B-4F58B048FD2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2671-E05B-4F09-A918-507F001B44B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0BA11-D025-42A6-A05B-4F58B048FD2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B2671-E05B-4F09-A918-507F001B44B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矩形 1"/>
          <p:cNvSpPr/>
          <p:nvPr/>
        </p:nvSpPr>
        <p:spPr>
          <a:xfrm>
            <a:off x="762000" y="1246188"/>
            <a:ext cx="6538913" cy="50165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公众号：溯恩高中英语</a:t>
            </a:r>
            <a:endParaRPr lang="zh-CN" altLang="en-US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</p:txBody>
      </p:sp>
      <p:pic>
        <p:nvPicPr>
          <p:cNvPr id="5122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70750" y="2273300"/>
            <a:ext cx="3359150" cy="3359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3" name="矩形 3"/>
          <p:cNvSpPr/>
          <p:nvPr/>
        </p:nvSpPr>
        <p:spPr>
          <a:xfrm>
            <a:off x="7312025" y="1616075"/>
            <a:ext cx="3603625" cy="7080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000" b="1">
                <a:latin typeface="华文新魏" pitchFamily="2" charset="-122"/>
                <a:ea typeface="宋体" panose="02010600030101010101" pitchFamily="2" charset="-122"/>
              </a:rPr>
              <a:t>知识产权声明</a:t>
            </a:r>
            <a:endParaRPr lang="zh-CN" altLang="en-US" sz="4000" b="1">
              <a:latin typeface="华文新魏" pitchFamily="2" charset="-122"/>
              <a:ea typeface="宋体" panose="02010600030101010101" pitchFamily="2" charset="-122"/>
            </a:endParaRPr>
          </a:p>
        </p:txBody>
      </p:sp>
      <p:pic>
        <p:nvPicPr>
          <p:cNvPr id="2" name="图片 11" descr="水印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613" y="63500"/>
            <a:ext cx="4902200" cy="1587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590" y="-1171168"/>
            <a:ext cx="12172261" cy="6982033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7149" y="698090"/>
            <a:ext cx="11779046" cy="6159909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altLang="zh-CN" dirty="0" smtClean="0"/>
              <a:t>Para 1: "Come with me!" Josh called out. 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b="1" dirty="0" smtClean="0">
                <a:solidFill>
                  <a:srgbClr val="0000FF"/>
                </a:solidFill>
              </a:rPr>
              <a:t>  After </a:t>
            </a:r>
            <a:r>
              <a:rPr lang="en-US" altLang="zh-CN" b="1" dirty="0">
                <a:solidFill>
                  <a:srgbClr val="0000FF"/>
                </a:solidFill>
              </a:rPr>
              <a:t>what seemed like centuries, </a:t>
            </a:r>
            <a:r>
              <a:rPr lang="en-US" altLang="zh-CN" b="1" dirty="0">
                <a:solidFill>
                  <a:srgbClr val="7030A0"/>
                </a:solidFill>
              </a:rPr>
              <a:t>a tall , strong and terrifying</a:t>
            </a:r>
            <a:r>
              <a:rPr lang="en-US" altLang="zh-CN" b="1" dirty="0">
                <a:solidFill>
                  <a:srgbClr val="FF0000"/>
                </a:solidFill>
              </a:rPr>
              <a:t> scarecrow was created.   </a:t>
            </a:r>
            <a:r>
              <a:rPr lang="en-US" altLang="zh-CN" b="1" dirty="0">
                <a:solidFill>
                  <a:srgbClr val="C00000"/>
                </a:solidFill>
              </a:rPr>
              <a:t>Staring at it, </a:t>
            </a:r>
            <a:r>
              <a:rPr lang="en-US" altLang="zh-CN" dirty="0">
                <a:solidFill>
                  <a:srgbClr val="0000FF"/>
                </a:solidFill>
              </a:rPr>
              <a:t>we </a:t>
            </a:r>
            <a:r>
              <a:rPr lang="en-US" altLang="zh-CN" b="1" dirty="0">
                <a:solidFill>
                  <a:srgbClr val="C00000"/>
                </a:solidFill>
              </a:rPr>
              <a:t>breathed a sigh of relief</a:t>
            </a:r>
            <a:r>
              <a:rPr lang="en-US" altLang="zh-CN" dirty="0">
                <a:solidFill>
                  <a:srgbClr val="0000FF"/>
                </a:solidFill>
              </a:rPr>
              <a:t>, hoping that it would scare away the birds. </a:t>
            </a:r>
            <a:endParaRPr lang="en-US" altLang="zh-CN" dirty="0">
              <a:solidFill>
                <a:srgbClr val="0000FF"/>
              </a:solidFill>
            </a:endParaRPr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Para </a:t>
            </a:r>
            <a:r>
              <a:rPr lang="en-US" altLang="zh-CN" dirty="0"/>
              <a:t>2: In the days that followed, </a:t>
            </a:r>
            <a:r>
              <a:rPr lang="en-US" altLang="zh-CN" b="1" dirty="0">
                <a:solidFill>
                  <a:srgbClr val="C00000"/>
                </a:solidFill>
              </a:rPr>
              <a:t>the scarecrow </a:t>
            </a:r>
            <a:r>
              <a:rPr lang="en-US" altLang="zh-CN" dirty="0"/>
              <a:t>stood </a:t>
            </a:r>
            <a:r>
              <a:rPr lang="en-US" altLang="zh-CN" b="1" dirty="0">
                <a:solidFill>
                  <a:srgbClr val="7030A0"/>
                </a:solidFill>
              </a:rPr>
              <a:t>tall. </a:t>
            </a:r>
            <a:r>
              <a:rPr lang="en-US" altLang="zh-CN" dirty="0" smtClean="0"/>
              <a:t>  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en-US" altLang="zh-CN" b="1" dirty="0" smtClean="0">
                <a:solidFill>
                  <a:srgbClr val="C00000"/>
                </a:solidFill>
              </a:rPr>
              <a:t> Never in my wildest dream had I imagined that it would prevent the birds from feasting on the corn. </a:t>
            </a:r>
            <a:r>
              <a:rPr lang="en-US" altLang="zh-CN" dirty="0" smtClean="0"/>
              <a:t> Seeing its terrible appearance, birds were scared to death, </a:t>
            </a:r>
            <a:r>
              <a:rPr lang="en-US" altLang="zh-CN" b="1" dirty="0" smtClean="0">
                <a:solidFill>
                  <a:srgbClr val="C00000"/>
                </a:solidFill>
              </a:rPr>
              <a:t>not daring to come to our corn field</a:t>
            </a:r>
            <a:r>
              <a:rPr lang="en-US" altLang="zh-CN" dirty="0" smtClean="0"/>
              <a:t>.  Thanks to its hard work, this year, </a:t>
            </a:r>
            <a:r>
              <a:rPr lang="en-US" altLang="zh-CN" b="1" dirty="0" smtClean="0">
                <a:solidFill>
                  <a:srgbClr val="7030A0"/>
                </a:solidFill>
              </a:rPr>
              <a:t>we had a great harvest.   </a:t>
            </a:r>
            <a:r>
              <a:rPr lang="en-US" altLang="zh-CN" b="1" dirty="0" smtClean="0">
                <a:solidFill>
                  <a:srgbClr val="0000FF"/>
                </a:solidFill>
              </a:rPr>
              <a:t>Our beloved mom gave us a thumbs-up for what we did, with her eyes sparkling with joy and delight.   </a:t>
            </a:r>
            <a:r>
              <a:rPr lang="en-US" altLang="zh-CN" b="1" dirty="0" smtClean="0">
                <a:solidFill>
                  <a:srgbClr val="C00000"/>
                </a:solidFill>
              </a:rPr>
              <a:t>Our joint efforts eventually paid off</a:t>
            </a:r>
            <a:r>
              <a:rPr lang="en-US" altLang="zh-CN" dirty="0" smtClean="0"/>
              <a:t> and </a:t>
            </a:r>
            <a:r>
              <a:rPr lang="en-US" altLang="zh-CN" b="1" dirty="0" smtClean="0">
                <a:solidFill>
                  <a:srgbClr val="C00000"/>
                </a:solidFill>
              </a:rPr>
              <a:t>our hearts were overflowing with pride. 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245806" y="2507216"/>
            <a:ext cx="11700389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C00000"/>
                </a:solidFill>
              </a:rPr>
              <a:t>二</a:t>
            </a:r>
            <a:r>
              <a:rPr lang="zh-CN" altLang="en-US" sz="2800" dirty="0" smtClean="0">
                <a:solidFill>
                  <a:srgbClr val="C00000"/>
                </a:solidFill>
              </a:rPr>
              <a:t>段首句</a:t>
            </a:r>
            <a:r>
              <a:rPr lang="zh-CN" altLang="en-US" sz="2800" dirty="0" smtClean="0"/>
              <a:t>：描写 </a:t>
            </a:r>
            <a:r>
              <a:rPr lang="en-US" altLang="zh-CN" sz="2800" dirty="0" smtClean="0"/>
              <a:t>the scarecrow </a:t>
            </a:r>
            <a:r>
              <a:rPr lang="zh-CN" altLang="en-US" sz="2800" dirty="0" smtClean="0"/>
              <a:t>实际作用；鸟儿如何反应？最终结果我们玉米丰收；妈妈开心，为我们点赞，我们很自豪</a:t>
            </a:r>
            <a:endParaRPr lang="zh-CN" altLang="en-US" sz="2800" dirty="0"/>
          </a:p>
        </p:txBody>
      </p:sp>
      <p:pic>
        <p:nvPicPr>
          <p:cNvPr id="5124" name="图片 11" descr="水印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613" y="63500"/>
            <a:ext cx="4902200" cy="1587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5355"/>
            <a:ext cx="12191999" cy="6993355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6981" y="1927124"/>
            <a:ext cx="12015018" cy="4930875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US" altLang="zh-CN" dirty="0" smtClean="0"/>
          </a:p>
          <a:p>
            <a:r>
              <a:rPr lang="en-US" altLang="zh-CN" dirty="0" smtClean="0"/>
              <a:t>Para </a:t>
            </a:r>
            <a:r>
              <a:rPr lang="en-US" altLang="zh-CN" dirty="0"/>
              <a:t>2: In the days that followed, the scarecrow stood tall. 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>
                <a:solidFill>
                  <a:srgbClr val="C00000"/>
                </a:solidFill>
              </a:rPr>
              <a:t>  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The Affair of  the Scarecrow  made a  great / huge difference to Josh and me, </a:t>
            </a:r>
            <a:r>
              <a:rPr lang="en-US" altLang="zh-CN" b="1" dirty="0" smtClean="0">
                <a:solidFill>
                  <a:srgbClr val="0000FF"/>
                </a:solidFill>
              </a:rPr>
              <a:t>which contributed to our understanding of  Mom’s saying” Waste not, want not.” </a:t>
            </a:r>
            <a:endParaRPr lang="en-US" altLang="zh-CN" b="1" dirty="0" smtClean="0">
              <a:solidFill>
                <a:srgbClr val="0000FF"/>
              </a:solidFill>
            </a:endParaRPr>
          </a:p>
          <a:p>
            <a:r>
              <a:rPr lang="en-US" altLang="zh-CN" dirty="0"/>
              <a:t> </a:t>
            </a:r>
            <a:r>
              <a:rPr lang="en-US" altLang="zh-CN" dirty="0" smtClean="0"/>
              <a:t> </a:t>
            </a:r>
            <a:r>
              <a:rPr lang="en-US" altLang="zh-CN" b="1" dirty="0" smtClean="0">
                <a:solidFill>
                  <a:srgbClr val="C00000"/>
                </a:solidFill>
              </a:rPr>
              <a:t>Mom’s saying “ Waste not, want not.” would be engraved in my heart for ever, </a:t>
            </a:r>
            <a:r>
              <a:rPr lang="en-US" altLang="zh-CN" b="1" dirty="0" smtClean="0">
                <a:solidFill>
                  <a:srgbClr val="0000FF"/>
                </a:solidFill>
              </a:rPr>
              <a:t>which transformed me into its firm believer and practitioner. </a:t>
            </a:r>
            <a:endParaRPr lang="zh-CN" altLang="en-US" b="1" dirty="0">
              <a:solidFill>
                <a:srgbClr val="0000FF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07922" y="1927124"/>
            <a:ext cx="6096001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C00000"/>
                </a:solidFill>
              </a:rPr>
              <a:t>二</a:t>
            </a:r>
            <a:r>
              <a:rPr lang="zh-CN" altLang="en-US" sz="3200" dirty="0" smtClean="0">
                <a:solidFill>
                  <a:srgbClr val="C00000"/>
                </a:solidFill>
              </a:rPr>
              <a:t>段尾句</a:t>
            </a:r>
            <a:r>
              <a:rPr lang="zh-CN" altLang="en-US" sz="3200" dirty="0" smtClean="0"/>
              <a:t>：点一下主题 </a:t>
            </a:r>
            <a:endParaRPr lang="zh-CN" altLang="en-US" sz="3200" dirty="0"/>
          </a:p>
        </p:txBody>
      </p:sp>
      <p:pic>
        <p:nvPicPr>
          <p:cNvPr id="5124" name="图片 11" descr="水印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613" y="63500"/>
            <a:ext cx="4902200" cy="1587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586330"/>
            <a:ext cx="11958311" cy="685931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4129" y="365125"/>
            <a:ext cx="11009671" cy="2545223"/>
          </a:xfrm>
        </p:spPr>
        <p:txBody>
          <a:bodyPr>
            <a:noAutofit/>
          </a:bodyPr>
          <a:lstStyle/>
          <a:p>
            <a:br>
              <a:rPr lang="zh-CN" altLang="zh-CN" sz="2800" b="1" dirty="0" smtClean="0">
                <a:solidFill>
                  <a:srgbClr val="C00000"/>
                </a:solidFill>
              </a:rPr>
            </a:b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494506"/>
            <a:ext cx="12103510" cy="5252728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altLang="zh-CN" sz="3200" dirty="0" smtClean="0"/>
              <a:t>Para </a:t>
            </a:r>
            <a:r>
              <a:rPr lang="en-US" altLang="zh-CN" sz="3200" dirty="0"/>
              <a:t>1: </a:t>
            </a:r>
            <a:r>
              <a:rPr lang="en-US" altLang="zh-CN" sz="3200" dirty="0" smtClean="0"/>
              <a:t>“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Come </a:t>
            </a:r>
            <a:r>
              <a:rPr lang="en-US" altLang="zh-CN" sz="3200" b="1" dirty="0">
                <a:solidFill>
                  <a:srgbClr val="7030A0"/>
                </a:solidFill>
              </a:rPr>
              <a:t>with me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!” </a:t>
            </a:r>
            <a:r>
              <a:rPr lang="en-US" altLang="zh-CN" sz="3200" dirty="0"/>
              <a:t>Josh called out. </a:t>
            </a:r>
            <a:r>
              <a:rPr lang="en-US" altLang="zh-CN" sz="3200" dirty="0" smtClean="0"/>
              <a:t> </a:t>
            </a:r>
            <a:endParaRPr lang="en-US" altLang="zh-CN" sz="3200" dirty="0" smtClean="0"/>
          </a:p>
          <a:p>
            <a:r>
              <a:rPr lang="en-US" altLang="zh-CN" sz="3200" dirty="0" smtClean="0"/>
              <a:t>1. </a:t>
            </a:r>
            <a:r>
              <a:rPr lang="zh-CN" altLang="en-US" sz="3200" dirty="0" smtClean="0"/>
              <a:t>（从</a:t>
            </a:r>
            <a:r>
              <a:rPr lang="en-US" altLang="zh-CN" sz="3200" dirty="0" smtClean="0"/>
              <a:t>come with me, </a:t>
            </a:r>
            <a:r>
              <a:rPr lang="zh-CN" altLang="en-US" sz="3200" dirty="0" smtClean="0"/>
              <a:t>叙事对象为作者“ </a:t>
            </a:r>
            <a:r>
              <a:rPr lang="en-US" altLang="zh-CN" sz="3200" dirty="0" smtClean="0"/>
              <a:t>I</a:t>
            </a:r>
            <a:r>
              <a:rPr lang="zh-CN" altLang="en-US" sz="3200" dirty="0" smtClean="0"/>
              <a:t>” ，因作者没有得知弟弟的奇思妙想，应该会有好奇心理。）</a:t>
            </a:r>
            <a:endParaRPr lang="en-US" altLang="zh-CN" sz="3200" dirty="0" smtClean="0"/>
          </a:p>
          <a:p>
            <a:r>
              <a:rPr lang="en-US" altLang="zh-CN" sz="3200" dirty="0" smtClean="0"/>
              <a:t>Overwhelmed with an enormous sense of excitement and curiosity</a:t>
            </a:r>
            <a:r>
              <a:rPr lang="en-US" altLang="zh-CN" sz="3200" dirty="0" smtClean="0">
                <a:solidFill>
                  <a:srgbClr val="0000FF"/>
                </a:solidFill>
              </a:rPr>
              <a:t>, 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I followed Josh. </a:t>
            </a:r>
            <a:endParaRPr lang="en-US" altLang="zh-CN" sz="3200" b="1" dirty="0" smtClean="0">
              <a:solidFill>
                <a:srgbClr val="7030A0"/>
              </a:solidFill>
            </a:endParaRPr>
          </a:p>
          <a:p>
            <a:r>
              <a:rPr lang="en-US" altLang="zh-CN" sz="3200" b="1" dirty="0" smtClean="0">
                <a:solidFill>
                  <a:srgbClr val="7030A0"/>
                </a:solidFill>
              </a:rPr>
              <a:t>2.  (Josh 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会回头跟我解释）</a:t>
            </a:r>
            <a:endParaRPr lang="en-US" altLang="zh-CN" sz="3200" b="1" dirty="0" smtClean="0">
              <a:solidFill>
                <a:srgbClr val="7030A0"/>
              </a:solidFill>
            </a:endParaRPr>
          </a:p>
          <a:p>
            <a:r>
              <a:rPr lang="en-US" altLang="zh-CN" sz="3200" b="1" dirty="0" smtClean="0">
                <a:solidFill>
                  <a:srgbClr val="0000FF"/>
                </a:solidFill>
              </a:rPr>
              <a:t>Turning around and looking into my eyes</a:t>
            </a:r>
            <a:r>
              <a:rPr lang="en-US" altLang="zh-CN" sz="3200" dirty="0" smtClean="0"/>
              <a:t>, Josh exclaimed excitedly ,</a:t>
            </a:r>
            <a:r>
              <a:rPr lang="zh-CN" altLang="en-US" sz="3200" dirty="0" smtClean="0"/>
              <a:t>“ </a:t>
            </a:r>
            <a:r>
              <a:rPr lang="en-US" altLang="zh-CN" sz="3200" dirty="0" smtClean="0"/>
              <a:t>We can find some useful stuff in the attic </a:t>
            </a:r>
            <a:r>
              <a:rPr lang="en-US" altLang="zh-CN" sz="3200" dirty="0" smtClean="0">
                <a:solidFill>
                  <a:srgbClr val="0000FF"/>
                </a:solidFill>
              </a:rPr>
              <a:t>to make a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strong and scary </a:t>
            </a:r>
            <a:r>
              <a:rPr lang="en-US" altLang="zh-CN" sz="3200" dirty="0" smtClean="0">
                <a:solidFill>
                  <a:srgbClr val="0000FF"/>
                </a:solidFill>
              </a:rPr>
              <a:t>scarecrow.” </a:t>
            </a:r>
            <a:endParaRPr lang="en-US" altLang="zh-CN" sz="3200" dirty="0" smtClean="0">
              <a:solidFill>
                <a:srgbClr val="0000FF"/>
              </a:solidFill>
            </a:endParaRPr>
          </a:p>
        </p:txBody>
      </p:sp>
      <p:pic>
        <p:nvPicPr>
          <p:cNvPr id="5124" name="图片 11" descr="水印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613" y="63500"/>
            <a:ext cx="4902200" cy="1587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586330"/>
            <a:ext cx="11958311" cy="685931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4129" y="365125"/>
            <a:ext cx="11009671" cy="2545223"/>
          </a:xfrm>
        </p:spPr>
        <p:txBody>
          <a:bodyPr>
            <a:noAutofit/>
          </a:bodyPr>
          <a:lstStyle/>
          <a:p>
            <a:br>
              <a:rPr lang="zh-CN" altLang="zh-CN" sz="2800" b="1" dirty="0" smtClean="0">
                <a:solidFill>
                  <a:srgbClr val="C00000"/>
                </a:solidFill>
              </a:rPr>
            </a:b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494506"/>
            <a:ext cx="12103510" cy="5252728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altLang="zh-CN" sz="3200" dirty="0" smtClean="0"/>
              <a:t>Para </a:t>
            </a:r>
            <a:r>
              <a:rPr lang="en-US" altLang="zh-CN" sz="3200" dirty="0"/>
              <a:t>1: </a:t>
            </a:r>
            <a:r>
              <a:rPr lang="en-US" altLang="zh-CN" sz="3200" dirty="0" smtClean="0"/>
              <a:t>“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Come </a:t>
            </a:r>
            <a:r>
              <a:rPr lang="en-US" altLang="zh-CN" sz="3200" b="1" dirty="0">
                <a:solidFill>
                  <a:srgbClr val="7030A0"/>
                </a:solidFill>
              </a:rPr>
              <a:t>with me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!” </a:t>
            </a:r>
            <a:r>
              <a:rPr lang="en-US" altLang="zh-CN" sz="3200" dirty="0"/>
              <a:t>Josh called out. </a:t>
            </a:r>
            <a:r>
              <a:rPr lang="en-US" altLang="zh-CN" sz="3200" dirty="0" smtClean="0"/>
              <a:t> </a:t>
            </a:r>
            <a:endParaRPr lang="en-US" altLang="zh-CN" sz="3200" dirty="0" smtClean="0"/>
          </a:p>
          <a:p>
            <a:r>
              <a:rPr lang="en-US" altLang="zh-CN" sz="3200" b="1" dirty="0" smtClean="0">
                <a:solidFill>
                  <a:srgbClr val="0000FF"/>
                </a:solidFill>
              </a:rPr>
              <a:t>3.  (</a:t>
            </a:r>
            <a:r>
              <a:rPr lang="zh-CN" altLang="en-US" sz="3200" b="1" dirty="0" smtClean="0">
                <a:solidFill>
                  <a:srgbClr val="0000FF"/>
                </a:solidFill>
              </a:rPr>
              <a:t>根据原文首段伏笔：</a:t>
            </a:r>
            <a:r>
              <a:rPr lang="en-US" altLang="zh-CN" sz="3200" b="1" dirty="0" smtClean="0">
                <a:solidFill>
                  <a:srgbClr val="0000FF"/>
                </a:solidFill>
              </a:rPr>
              <a:t>Josh </a:t>
            </a:r>
            <a:r>
              <a:rPr lang="zh-CN" altLang="en-US" sz="3200" b="1" dirty="0" smtClean="0">
                <a:solidFill>
                  <a:srgbClr val="0000FF"/>
                </a:solidFill>
              </a:rPr>
              <a:t>应该去阁楼立马展开寻宝行动）</a:t>
            </a:r>
            <a:endParaRPr lang="en-US" altLang="zh-CN" sz="3200" b="1" dirty="0" smtClean="0">
              <a:solidFill>
                <a:srgbClr val="0000FF"/>
              </a:solidFill>
            </a:endParaRPr>
          </a:p>
          <a:p>
            <a:r>
              <a:rPr lang="en-US" altLang="zh-CN" sz="3200" b="1" dirty="0" smtClean="0">
                <a:solidFill>
                  <a:srgbClr val="C00000"/>
                </a:solidFill>
              </a:rPr>
              <a:t>No sooner had Josh entered </a:t>
            </a:r>
            <a:r>
              <a:rPr lang="en-US" altLang="zh-CN" sz="3200" dirty="0" smtClean="0"/>
              <a:t>the attic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 than </a:t>
            </a:r>
            <a:r>
              <a:rPr lang="en-US" altLang="zh-CN" sz="3200" dirty="0" smtClean="0"/>
              <a:t>he began to search every corner for some “treasures”.  </a:t>
            </a:r>
            <a:endParaRPr lang="en-US" altLang="zh-CN" sz="3200" dirty="0" smtClean="0"/>
          </a:p>
          <a:p>
            <a:r>
              <a:rPr lang="en-US" altLang="zh-CN" sz="3200" dirty="0"/>
              <a:t>4.  </a:t>
            </a:r>
            <a:r>
              <a:rPr lang="zh-CN" altLang="en-US" sz="3200" dirty="0"/>
              <a:t>（我和弟弟</a:t>
            </a:r>
            <a:r>
              <a:rPr lang="en-US" altLang="zh-CN" sz="3200" dirty="0"/>
              <a:t>Josh </a:t>
            </a:r>
            <a:r>
              <a:rPr lang="zh-CN" altLang="en-US" sz="3200" dirty="0"/>
              <a:t>拿了可以做稻草的东西，和妈妈会合，一起来到玉米地</a:t>
            </a:r>
            <a:r>
              <a:rPr lang="zh-CN" altLang="en-US" sz="3200" dirty="0" smtClean="0"/>
              <a:t>）</a:t>
            </a:r>
            <a:endParaRPr lang="en-US" altLang="zh-CN" sz="3200" dirty="0" smtClean="0"/>
          </a:p>
          <a:p>
            <a:r>
              <a:rPr lang="en-US" altLang="zh-CN" sz="3200" dirty="0"/>
              <a:t> </a:t>
            </a:r>
            <a:r>
              <a:rPr lang="en-US" altLang="zh-CN" sz="3200" dirty="0" smtClean="0"/>
              <a:t>We </a:t>
            </a:r>
            <a:r>
              <a:rPr lang="en-US" altLang="zh-CN" sz="3200" b="1" dirty="0">
                <a:solidFill>
                  <a:srgbClr val="C00000"/>
                </a:solidFill>
              </a:rPr>
              <a:t>took </a:t>
            </a:r>
            <a:r>
              <a:rPr lang="en-US" altLang="zh-CN" sz="3200" b="1" dirty="0"/>
              <a:t>some worn-out clothes, an old sheet , a broken  umbrella,</a:t>
            </a:r>
            <a:r>
              <a:rPr lang="en-US" altLang="zh-CN" sz="3200" b="1" dirty="0">
                <a:solidFill>
                  <a:srgbClr val="C00000"/>
                </a:solidFill>
              </a:rPr>
              <a:t> joined </a:t>
            </a:r>
            <a:r>
              <a:rPr lang="en-US" altLang="zh-CN" sz="3200" dirty="0">
                <a:solidFill>
                  <a:srgbClr val="0000FF"/>
                </a:solidFill>
              </a:rPr>
              <a:t>mom </a:t>
            </a:r>
            <a:r>
              <a:rPr lang="en-US" altLang="zh-CN" sz="3200" dirty="0"/>
              <a:t>and </a:t>
            </a:r>
            <a:r>
              <a:rPr lang="en-US" altLang="zh-CN" sz="3200" dirty="0">
                <a:solidFill>
                  <a:srgbClr val="C00000"/>
                </a:solidFill>
              </a:rPr>
              <a:t>came to our corn field.</a:t>
            </a:r>
            <a:r>
              <a:rPr lang="en-US" altLang="zh-CN" sz="3200" dirty="0"/>
              <a:t> </a:t>
            </a:r>
            <a:endParaRPr lang="en-US" altLang="zh-CN" sz="3200" dirty="0"/>
          </a:p>
          <a:p>
            <a:endParaRPr lang="zh-CN" altLang="en-US" sz="3200" dirty="0"/>
          </a:p>
        </p:txBody>
      </p:sp>
      <p:pic>
        <p:nvPicPr>
          <p:cNvPr id="5124" name="图片 11" descr="水印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613" y="63500"/>
            <a:ext cx="4902200" cy="1587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586330"/>
            <a:ext cx="11958311" cy="685931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4129" y="365125"/>
            <a:ext cx="11009671" cy="2545223"/>
          </a:xfrm>
        </p:spPr>
        <p:txBody>
          <a:bodyPr>
            <a:noAutofit/>
          </a:bodyPr>
          <a:lstStyle/>
          <a:p>
            <a:br>
              <a:rPr lang="zh-CN" altLang="zh-CN" sz="2800" b="1" dirty="0" smtClean="0">
                <a:solidFill>
                  <a:srgbClr val="C00000"/>
                </a:solidFill>
              </a:rPr>
            </a:b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494506"/>
            <a:ext cx="12103510" cy="5252728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altLang="zh-CN" sz="3200" b="1" dirty="0" smtClean="0">
                <a:solidFill>
                  <a:srgbClr val="0000FF"/>
                </a:solidFill>
              </a:rPr>
              <a:t>5. </a:t>
            </a:r>
            <a:r>
              <a:rPr lang="zh-CN" altLang="en-US" sz="3200" b="1" dirty="0" smtClean="0">
                <a:solidFill>
                  <a:srgbClr val="0000FF"/>
                </a:solidFill>
              </a:rPr>
              <a:t>（妈妈一旁指导，弟弟和我开始制作稻草人）</a:t>
            </a:r>
            <a:endParaRPr lang="en-US" altLang="zh-CN" sz="3200" b="1" dirty="0" smtClean="0">
              <a:solidFill>
                <a:srgbClr val="0000FF"/>
              </a:solidFill>
            </a:endParaRPr>
          </a:p>
          <a:p>
            <a:r>
              <a:rPr lang="en-US" altLang="zh-CN" sz="3200" b="1" dirty="0" smtClean="0">
                <a:solidFill>
                  <a:srgbClr val="0000FF"/>
                </a:solidFill>
              </a:rPr>
              <a:t>Josh and I </a:t>
            </a:r>
            <a:r>
              <a:rPr lang="en-US" altLang="zh-CN" sz="3200" dirty="0" smtClean="0"/>
              <a:t>set out to do our job, with </a:t>
            </a:r>
            <a:r>
              <a:rPr lang="en-US" altLang="zh-CN" sz="3200" b="1" dirty="0" smtClean="0">
                <a:solidFill>
                  <a:srgbClr val="0000FF"/>
                </a:solidFill>
              </a:rPr>
              <a:t>mom </a:t>
            </a:r>
            <a:r>
              <a:rPr lang="en-US" altLang="zh-CN" sz="3200" dirty="0" smtClean="0"/>
              <a:t>guiding us patiently.  </a:t>
            </a:r>
            <a:endParaRPr lang="en-US" altLang="zh-CN" sz="3200" dirty="0" smtClean="0"/>
          </a:p>
          <a:p>
            <a:r>
              <a:rPr lang="en-US" altLang="zh-CN" sz="3200" b="1" dirty="0" smtClean="0">
                <a:solidFill>
                  <a:srgbClr val="0000FF"/>
                </a:solidFill>
              </a:rPr>
              <a:t>6.  </a:t>
            </a:r>
            <a:r>
              <a:rPr lang="zh-CN" altLang="en-US" sz="3200" b="1" dirty="0" smtClean="0">
                <a:solidFill>
                  <a:srgbClr val="0000FF"/>
                </a:solidFill>
              </a:rPr>
              <a:t>（稻草人制作成功）</a:t>
            </a:r>
            <a:endParaRPr lang="en-US" altLang="zh-CN" sz="3200" b="1" dirty="0" smtClean="0">
              <a:solidFill>
                <a:srgbClr val="0000FF"/>
              </a:solidFill>
            </a:endParaRPr>
          </a:p>
          <a:p>
            <a:r>
              <a:rPr lang="en-US" altLang="zh-CN" sz="3200" b="1" dirty="0" smtClean="0">
                <a:solidFill>
                  <a:srgbClr val="0000FF"/>
                </a:solidFill>
              </a:rPr>
              <a:t>After what seemed like centuries</a:t>
            </a:r>
            <a:r>
              <a:rPr lang="en-US" altLang="zh-CN" sz="3200" dirty="0" smtClean="0"/>
              <a:t>, a </a:t>
            </a:r>
            <a:r>
              <a:rPr lang="en-US" altLang="zh-CN" sz="3200" dirty="0" smtClean="0">
                <a:solidFill>
                  <a:srgbClr val="C00000"/>
                </a:solidFill>
              </a:rPr>
              <a:t>tall , strong and terrifying</a:t>
            </a:r>
            <a:r>
              <a:rPr lang="en-US" altLang="zh-CN" sz="3200" dirty="0" smtClean="0"/>
              <a:t> scarecrow was created/made/ crafted (</a:t>
            </a:r>
            <a:r>
              <a:rPr lang="zh-CN" altLang="en-US" sz="3200" dirty="0" smtClean="0"/>
              <a:t>精心制作）</a:t>
            </a:r>
            <a:r>
              <a:rPr lang="en-US" altLang="zh-CN" sz="3200" dirty="0" smtClean="0"/>
              <a:t>.  </a:t>
            </a:r>
            <a:endParaRPr lang="en-US" altLang="zh-CN" sz="3200" dirty="0" smtClean="0"/>
          </a:p>
          <a:p>
            <a:r>
              <a:rPr lang="en-US" altLang="zh-CN" sz="3200" b="1" dirty="0" smtClean="0">
                <a:solidFill>
                  <a:srgbClr val="0000FF"/>
                </a:solidFill>
              </a:rPr>
              <a:t>7. </a:t>
            </a:r>
            <a:r>
              <a:rPr lang="zh-CN" altLang="en-US" sz="3200" b="1" dirty="0" smtClean="0">
                <a:solidFill>
                  <a:srgbClr val="0000FF"/>
                </a:solidFill>
              </a:rPr>
              <a:t>（期待稻草人发挥作用） </a:t>
            </a:r>
            <a:endParaRPr lang="en-US" altLang="zh-CN" sz="3200" b="1" dirty="0" smtClean="0">
              <a:solidFill>
                <a:srgbClr val="0000FF"/>
              </a:solidFill>
            </a:endParaRPr>
          </a:p>
          <a:p>
            <a:r>
              <a:rPr lang="en-US" altLang="zh-CN" sz="3200" b="1" dirty="0" smtClean="0">
                <a:solidFill>
                  <a:srgbClr val="0000FF"/>
                </a:solidFill>
              </a:rPr>
              <a:t>Staring at it, </a:t>
            </a:r>
            <a:r>
              <a:rPr lang="en-US" altLang="zh-CN" sz="3200" dirty="0" smtClean="0"/>
              <a:t>we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breathed a sigh of relief, </a:t>
            </a:r>
            <a:r>
              <a:rPr lang="en-US" altLang="zh-CN" sz="3200" dirty="0" smtClean="0"/>
              <a:t>hoping that it would scare away the birds. </a:t>
            </a:r>
            <a:endParaRPr lang="en-US" altLang="zh-CN" sz="3200" dirty="0" smtClean="0"/>
          </a:p>
          <a:p>
            <a:r>
              <a:rPr lang="en-US" altLang="zh-CN" sz="3200" dirty="0" smtClean="0"/>
              <a:t> </a:t>
            </a:r>
            <a:endParaRPr lang="en-US" altLang="zh-CN" sz="3200" dirty="0" smtClean="0"/>
          </a:p>
          <a:p>
            <a:pPr marL="0" indent="0">
              <a:buNone/>
            </a:pPr>
            <a:r>
              <a:rPr lang="en-US" altLang="zh-CN" sz="3200" dirty="0"/>
              <a:t>  </a:t>
            </a:r>
            <a:endParaRPr lang="zh-CN" altLang="zh-CN" sz="3200" dirty="0"/>
          </a:p>
          <a:p>
            <a:endParaRPr lang="en-US" altLang="zh-CN" sz="3200" dirty="0" smtClean="0"/>
          </a:p>
          <a:p>
            <a:endParaRPr lang="en-US" altLang="zh-CN" sz="3200" dirty="0"/>
          </a:p>
          <a:p>
            <a:endParaRPr lang="en-US" altLang="zh-CN" sz="3200" dirty="0" smtClean="0"/>
          </a:p>
          <a:p>
            <a:endParaRPr lang="en-US" altLang="zh-CN" sz="3200" dirty="0"/>
          </a:p>
          <a:p>
            <a:endParaRPr lang="en-US" altLang="zh-CN" sz="3200" dirty="0" smtClean="0"/>
          </a:p>
          <a:p>
            <a:endParaRPr lang="zh-CN" altLang="zh-CN" sz="3200" dirty="0"/>
          </a:p>
          <a:p>
            <a:r>
              <a:rPr lang="en-US" altLang="zh-CN" sz="3200" dirty="0"/>
              <a:t> </a:t>
            </a:r>
            <a:endParaRPr lang="zh-CN" altLang="zh-CN" sz="3200" dirty="0"/>
          </a:p>
          <a:p>
            <a:endParaRPr lang="zh-CN" altLang="en-US" sz="3200" dirty="0"/>
          </a:p>
        </p:txBody>
      </p:sp>
      <p:pic>
        <p:nvPicPr>
          <p:cNvPr id="5124" name="图片 11" descr="水印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613" y="63500"/>
            <a:ext cx="4902200" cy="1587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00826"/>
            <a:ext cx="12191999" cy="6993355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8490" y="1573161"/>
            <a:ext cx="12024852" cy="5417572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altLang="zh-CN" sz="3200" dirty="0" smtClean="0"/>
              <a:t> Para 2: In the days that followed, the scarecrow stood tall.   </a:t>
            </a:r>
            <a:endParaRPr lang="en-US" altLang="zh-CN" sz="3200" dirty="0" smtClean="0"/>
          </a:p>
          <a:p>
            <a:r>
              <a:rPr lang="en-US" altLang="zh-CN" sz="3200" dirty="0" smtClean="0">
                <a:solidFill>
                  <a:srgbClr val="0000FF"/>
                </a:solidFill>
              </a:rPr>
              <a:t>1. </a:t>
            </a:r>
            <a:r>
              <a:rPr lang="zh-CN" altLang="en-US" sz="3200" dirty="0" smtClean="0">
                <a:solidFill>
                  <a:srgbClr val="0000FF"/>
                </a:solidFill>
              </a:rPr>
              <a:t>（承接所写第一段结尾句稻草人的作用，展示稻草人真的把</a:t>
            </a:r>
            <a:r>
              <a:rPr lang="zh-CN" altLang="en-US" sz="3200" dirty="0">
                <a:solidFill>
                  <a:srgbClr val="0000FF"/>
                </a:solidFill>
              </a:rPr>
              <a:t>吃</a:t>
            </a:r>
            <a:r>
              <a:rPr lang="zh-CN" altLang="en-US" sz="3200" dirty="0" smtClean="0">
                <a:solidFill>
                  <a:srgbClr val="0000FF"/>
                </a:solidFill>
              </a:rPr>
              <a:t>玉米的鸟儿吓跑了。）</a:t>
            </a:r>
            <a:endParaRPr lang="en-US" altLang="zh-CN" sz="3200" dirty="0" smtClean="0">
              <a:solidFill>
                <a:srgbClr val="0000FF"/>
              </a:solidFill>
            </a:endParaRPr>
          </a:p>
          <a:p>
            <a:r>
              <a:rPr lang="en-US" altLang="zh-CN" sz="3200" dirty="0" smtClean="0">
                <a:solidFill>
                  <a:srgbClr val="0000FF"/>
                </a:solidFill>
              </a:rPr>
              <a:t>Never in my wildest dream had I imagined that</a:t>
            </a:r>
            <a:r>
              <a:rPr lang="en-US" altLang="zh-CN" sz="3200" dirty="0" smtClean="0"/>
              <a:t>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it could prevent the </a:t>
            </a:r>
            <a:r>
              <a:rPr lang="en-US" altLang="zh-CN" sz="3200" b="1" u="sng" dirty="0" smtClean="0"/>
              <a:t>birds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from feasting on the corn. </a:t>
            </a:r>
            <a:r>
              <a:rPr lang="en-US" altLang="zh-CN" sz="3200" dirty="0" smtClean="0"/>
              <a:t> </a:t>
            </a:r>
            <a:endParaRPr lang="en-US" altLang="zh-CN" sz="3200" dirty="0" smtClean="0"/>
          </a:p>
          <a:p>
            <a:r>
              <a:rPr lang="en-US" altLang="zh-CN" sz="3200" b="1" dirty="0" smtClean="0">
                <a:solidFill>
                  <a:srgbClr val="0000FF"/>
                </a:solidFill>
              </a:rPr>
              <a:t>2. </a:t>
            </a:r>
            <a:r>
              <a:rPr lang="zh-CN" altLang="en-US" sz="3200" b="1" dirty="0" smtClean="0">
                <a:solidFill>
                  <a:srgbClr val="0000FF"/>
                </a:solidFill>
              </a:rPr>
              <a:t>（从</a:t>
            </a:r>
            <a:r>
              <a:rPr lang="en-US" altLang="zh-CN" sz="3200" b="1" dirty="0" smtClean="0">
                <a:solidFill>
                  <a:srgbClr val="0000FF"/>
                </a:solidFill>
              </a:rPr>
              <a:t>birds</a:t>
            </a:r>
            <a:r>
              <a:rPr lang="zh-CN" altLang="en-US" sz="3200" b="1" dirty="0" smtClean="0">
                <a:solidFill>
                  <a:srgbClr val="0000FF"/>
                </a:solidFill>
              </a:rPr>
              <a:t>的角度，用拟人手法来写鸟儿们的反应）</a:t>
            </a:r>
            <a:endParaRPr lang="en-US" altLang="zh-CN" sz="3200" b="1" dirty="0" smtClean="0">
              <a:solidFill>
                <a:srgbClr val="0000FF"/>
              </a:solidFill>
            </a:endParaRPr>
          </a:p>
          <a:p>
            <a:r>
              <a:rPr lang="en-US" altLang="zh-CN" sz="3200" b="1" dirty="0" smtClean="0">
                <a:solidFill>
                  <a:srgbClr val="0000FF"/>
                </a:solidFill>
              </a:rPr>
              <a:t>Seeing its terrible appearance, </a:t>
            </a:r>
            <a:r>
              <a:rPr lang="en-US" altLang="zh-CN" sz="3200" b="1" u="sng" dirty="0" smtClean="0"/>
              <a:t>birds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were scared to death, </a:t>
            </a:r>
            <a:r>
              <a:rPr lang="en-US" altLang="zh-CN" sz="3200" dirty="0" smtClean="0">
                <a:solidFill>
                  <a:srgbClr val="0000FF"/>
                </a:solidFill>
              </a:rPr>
              <a:t>not daring to come to our corn field. </a:t>
            </a:r>
            <a:r>
              <a:rPr lang="en-US" altLang="zh-CN" sz="3200" dirty="0" smtClean="0"/>
              <a:t> </a:t>
            </a:r>
            <a:endParaRPr lang="en-US" altLang="zh-CN" sz="3200" dirty="0" smtClean="0"/>
          </a:p>
          <a:p>
            <a:r>
              <a:rPr lang="en-US" altLang="zh-CN" sz="3200" b="1" dirty="0" smtClean="0">
                <a:solidFill>
                  <a:srgbClr val="7030A0"/>
                </a:solidFill>
              </a:rPr>
              <a:t>3. 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（自然就呼应到原文本第一段今年玉米大获丰收）</a:t>
            </a:r>
            <a:endParaRPr lang="en-US" altLang="zh-CN" sz="3200" b="1" dirty="0" smtClean="0">
              <a:solidFill>
                <a:srgbClr val="7030A0"/>
              </a:solidFill>
            </a:endParaRPr>
          </a:p>
          <a:p>
            <a:r>
              <a:rPr lang="en-US" altLang="zh-CN" sz="3200" b="1" dirty="0" smtClean="0">
                <a:solidFill>
                  <a:srgbClr val="7030A0"/>
                </a:solidFill>
              </a:rPr>
              <a:t>Thanks to its hard work, </a:t>
            </a:r>
            <a:r>
              <a:rPr lang="en-US" altLang="zh-CN" sz="3200" dirty="0" smtClean="0"/>
              <a:t>this year, we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had a great harvest.  </a:t>
            </a:r>
            <a:endParaRPr lang="en-US" altLang="zh-CN" sz="3200" b="1" dirty="0" smtClean="0">
              <a:solidFill>
                <a:srgbClr val="C00000"/>
              </a:solidFill>
            </a:endParaRPr>
          </a:p>
        </p:txBody>
      </p:sp>
      <p:pic>
        <p:nvPicPr>
          <p:cNvPr id="5124" name="图片 11" descr="水印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613" y="63500"/>
            <a:ext cx="4902200" cy="1587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00826"/>
            <a:ext cx="12191999" cy="6993355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337187"/>
            <a:ext cx="12192000" cy="5653546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altLang="zh-CN" sz="3200" b="1" dirty="0">
                <a:solidFill>
                  <a:srgbClr val="C00000"/>
                </a:solidFill>
              </a:rPr>
              <a:t>4.  </a:t>
            </a:r>
            <a:r>
              <a:rPr lang="zh-CN" altLang="en-US" sz="3200" b="1" dirty="0">
                <a:solidFill>
                  <a:srgbClr val="C00000"/>
                </a:solidFill>
              </a:rPr>
              <a:t>（丰收，妈妈自然是心情喜悦，要为我们的付出点赞）</a:t>
            </a:r>
            <a:r>
              <a:rPr lang="en-US" altLang="zh-CN" sz="3200" b="1" dirty="0">
                <a:solidFill>
                  <a:srgbClr val="C00000"/>
                </a:solidFill>
              </a:rPr>
              <a:t> </a:t>
            </a:r>
            <a:endParaRPr lang="en-US" altLang="zh-CN" sz="3200" b="1" dirty="0" smtClean="0">
              <a:solidFill>
                <a:srgbClr val="C00000"/>
              </a:solidFill>
            </a:endParaRPr>
          </a:p>
          <a:p>
            <a:r>
              <a:rPr lang="en-US" altLang="zh-CN" sz="3200" dirty="0" smtClean="0"/>
              <a:t>Our </a:t>
            </a:r>
            <a:r>
              <a:rPr lang="en-US" altLang="zh-CN" sz="3200" dirty="0"/>
              <a:t>beloved mom </a:t>
            </a:r>
            <a:r>
              <a:rPr lang="en-US" altLang="zh-CN" sz="3200" b="1" dirty="0">
                <a:solidFill>
                  <a:srgbClr val="C00000"/>
                </a:solidFill>
              </a:rPr>
              <a:t>gave us a thumbs-up for what we did, </a:t>
            </a:r>
            <a:r>
              <a:rPr lang="en-US" altLang="zh-CN" sz="3200" b="1" dirty="0">
                <a:solidFill>
                  <a:srgbClr val="0000FF"/>
                </a:solidFill>
              </a:rPr>
              <a:t>with her eyes sparkling with joy and delight.   </a:t>
            </a:r>
            <a:endParaRPr lang="zh-CN" altLang="en-US" sz="3200" dirty="0"/>
          </a:p>
          <a:p>
            <a:r>
              <a:rPr lang="en-US" altLang="zh-CN" sz="3200" dirty="0" smtClean="0"/>
              <a:t>5.  </a:t>
            </a:r>
            <a:r>
              <a:rPr lang="zh-CN" altLang="en-US" sz="3200" dirty="0" smtClean="0"/>
              <a:t>（我们努力是有回报的。我们也很开心呀。）</a:t>
            </a:r>
            <a:endParaRPr lang="en-US" altLang="zh-CN" sz="3200" dirty="0" smtClean="0"/>
          </a:p>
          <a:p>
            <a:r>
              <a:rPr lang="zh-CN" altLang="en-US" sz="3200" dirty="0" smtClean="0"/>
              <a:t>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Our joint efforts eventually paid off </a:t>
            </a:r>
            <a:r>
              <a:rPr lang="en-US" altLang="zh-CN" sz="3200" dirty="0" smtClean="0"/>
              <a:t>and </a:t>
            </a:r>
            <a:r>
              <a:rPr lang="en-US" altLang="zh-CN" sz="3200" dirty="0" smtClean="0">
                <a:solidFill>
                  <a:srgbClr val="C00000"/>
                </a:solidFill>
              </a:rPr>
              <a:t>our hearts were overflowing with pride.</a:t>
            </a:r>
            <a:r>
              <a:rPr lang="en-US" altLang="zh-CN" sz="3200" dirty="0" smtClean="0"/>
              <a:t> </a:t>
            </a:r>
            <a:endParaRPr lang="en-US" altLang="zh-CN" sz="3200" dirty="0" smtClean="0"/>
          </a:p>
          <a:p>
            <a:r>
              <a:rPr lang="en-US" altLang="zh-CN" sz="3200" b="1" dirty="0" smtClean="0">
                <a:solidFill>
                  <a:srgbClr val="0000FF"/>
                </a:solidFill>
              </a:rPr>
              <a:t>6. (</a:t>
            </a:r>
            <a:r>
              <a:rPr lang="zh-CN" altLang="en-US" sz="3200" b="1" dirty="0" smtClean="0">
                <a:solidFill>
                  <a:srgbClr val="0000FF"/>
                </a:solidFill>
              </a:rPr>
              <a:t>我们明白了可以变废为宝的道理。）</a:t>
            </a:r>
            <a:r>
              <a:rPr lang="en-US" altLang="zh-CN" sz="3200" b="1" dirty="0" smtClean="0">
                <a:solidFill>
                  <a:srgbClr val="0000FF"/>
                </a:solidFill>
              </a:rPr>
              <a:t> </a:t>
            </a:r>
            <a:endParaRPr lang="en-US" altLang="zh-CN" sz="3200" b="1" dirty="0" smtClean="0">
              <a:solidFill>
                <a:srgbClr val="0000FF"/>
              </a:solidFill>
            </a:endParaRPr>
          </a:p>
          <a:p>
            <a:r>
              <a:rPr lang="en-US" altLang="zh-CN" sz="3200" b="1" dirty="0" smtClean="0">
                <a:solidFill>
                  <a:srgbClr val="0000FF"/>
                </a:solidFill>
              </a:rPr>
              <a:t>What we never expected was that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seemingly useless things had magic power. </a:t>
            </a:r>
            <a:endParaRPr lang="en-US" altLang="zh-CN" sz="3200" b="1" dirty="0" smtClean="0">
              <a:solidFill>
                <a:srgbClr val="C00000"/>
              </a:solidFill>
            </a:endParaRPr>
          </a:p>
        </p:txBody>
      </p:sp>
      <p:pic>
        <p:nvPicPr>
          <p:cNvPr id="5124" name="图片 11" descr="水印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613" y="63500"/>
            <a:ext cx="4902200" cy="1587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00826"/>
            <a:ext cx="12191999" cy="6993355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337187"/>
            <a:ext cx="12192000" cy="5653546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altLang="zh-CN" sz="3200" b="1" dirty="0" smtClean="0">
                <a:solidFill>
                  <a:srgbClr val="0000FF"/>
                </a:solidFill>
              </a:rPr>
              <a:t>7. </a:t>
            </a:r>
            <a:r>
              <a:rPr lang="zh-CN" altLang="en-US" sz="3200" b="1" dirty="0">
                <a:solidFill>
                  <a:srgbClr val="0000FF"/>
                </a:solidFill>
              </a:rPr>
              <a:t>（ 回扣一下原文本第一段妈妈的生活信条 以及对我产生的影响。</a:t>
            </a:r>
            <a:r>
              <a:rPr lang="zh-CN" altLang="en-US" sz="3200" b="1" dirty="0" smtClean="0">
                <a:solidFill>
                  <a:srgbClr val="0000FF"/>
                </a:solidFill>
              </a:rPr>
              <a:t>）</a:t>
            </a:r>
            <a:endParaRPr lang="en-US" altLang="zh-CN" sz="3200" b="1" dirty="0" smtClean="0">
              <a:solidFill>
                <a:srgbClr val="0000FF"/>
              </a:solidFill>
            </a:endParaRPr>
          </a:p>
          <a:p>
            <a:r>
              <a:rPr lang="en-US" altLang="zh-CN" sz="3200" b="1" dirty="0" smtClean="0">
                <a:solidFill>
                  <a:srgbClr val="C00000"/>
                </a:solidFill>
              </a:rPr>
              <a:t>Mom’s </a:t>
            </a:r>
            <a:r>
              <a:rPr lang="en-US" altLang="zh-CN" sz="3200" b="1" dirty="0">
                <a:solidFill>
                  <a:srgbClr val="C00000"/>
                </a:solidFill>
              </a:rPr>
              <a:t>saying “ Waste not, want not.” would be engraved in my heart for ever, </a:t>
            </a:r>
            <a:r>
              <a:rPr lang="en-US" altLang="zh-CN" sz="3200" b="1" dirty="0">
                <a:solidFill>
                  <a:srgbClr val="0000FF"/>
                </a:solidFill>
              </a:rPr>
              <a:t>which transformed me into its firm believer and practitioner. </a:t>
            </a:r>
            <a:endParaRPr lang="zh-CN" altLang="en-US" sz="3200" b="1" dirty="0">
              <a:solidFill>
                <a:srgbClr val="0000FF"/>
              </a:solidFill>
            </a:endParaRPr>
          </a:p>
          <a:p>
            <a:endParaRPr lang="en-US" altLang="zh-CN" sz="3200" dirty="0" smtClean="0"/>
          </a:p>
          <a:p>
            <a:endParaRPr lang="zh-CN" altLang="zh-CN" sz="3200" dirty="0"/>
          </a:p>
          <a:p>
            <a:r>
              <a:rPr lang="en-US" altLang="zh-CN" sz="3200" dirty="0"/>
              <a:t> </a:t>
            </a:r>
            <a:endParaRPr lang="zh-CN" altLang="zh-CN" sz="3200" dirty="0"/>
          </a:p>
          <a:p>
            <a:endParaRPr lang="zh-CN" altLang="en-US" sz="3200" dirty="0"/>
          </a:p>
        </p:txBody>
      </p:sp>
      <p:pic>
        <p:nvPicPr>
          <p:cNvPr id="5124" name="图片 11" descr="水印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613" y="63500"/>
            <a:ext cx="4902200" cy="1587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586330"/>
            <a:ext cx="11958311" cy="685931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4129" y="365125"/>
            <a:ext cx="11009671" cy="2545223"/>
          </a:xfrm>
        </p:spPr>
        <p:txBody>
          <a:bodyPr>
            <a:noAutofit/>
          </a:bodyPr>
          <a:lstStyle/>
          <a:p>
            <a:br>
              <a:rPr lang="zh-CN" altLang="zh-CN" sz="2800" b="1" dirty="0" smtClean="0">
                <a:solidFill>
                  <a:srgbClr val="C00000"/>
                </a:solidFill>
              </a:rPr>
            </a:b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494506"/>
            <a:ext cx="12103510" cy="5252728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altLang="zh-CN" sz="3200" dirty="0" smtClean="0"/>
              <a:t>Para </a:t>
            </a:r>
            <a:r>
              <a:rPr lang="en-US" altLang="zh-CN" sz="3200" dirty="0"/>
              <a:t>1: </a:t>
            </a:r>
            <a:r>
              <a:rPr lang="en-US" altLang="zh-CN" sz="3200" dirty="0" smtClean="0"/>
              <a:t>“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Come </a:t>
            </a:r>
            <a:r>
              <a:rPr lang="en-US" altLang="zh-CN" sz="3200" b="1" dirty="0">
                <a:solidFill>
                  <a:srgbClr val="7030A0"/>
                </a:solidFill>
              </a:rPr>
              <a:t>with me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!” </a:t>
            </a:r>
            <a:r>
              <a:rPr lang="en-US" altLang="zh-CN" sz="3200" dirty="0"/>
              <a:t>Josh called out. </a:t>
            </a:r>
            <a:r>
              <a:rPr lang="en-US" altLang="zh-CN" sz="3200" dirty="0" smtClean="0"/>
              <a:t> Overwhelmed with an enormous sense of excitement and curiosity</a:t>
            </a:r>
            <a:r>
              <a:rPr lang="en-US" altLang="zh-CN" sz="3200" dirty="0" smtClean="0">
                <a:solidFill>
                  <a:srgbClr val="0000FF"/>
                </a:solidFill>
              </a:rPr>
              <a:t>, 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I followed Josh. </a:t>
            </a:r>
            <a:r>
              <a:rPr lang="en-US" altLang="zh-CN" sz="3200" b="1" dirty="0" smtClean="0">
                <a:solidFill>
                  <a:srgbClr val="0000FF"/>
                </a:solidFill>
              </a:rPr>
              <a:t>Turning around to me</a:t>
            </a:r>
            <a:r>
              <a:rPr lang="en-US" altLang="zh-CN" sz="3200" dirty="0" smtClean="0"/>
              <a:t>, Josh exclaimed excitedly ,</a:t>
            </a:r>
            <a:r>
              <a:rPr lang="zh-CN" altLang="en-US" sz="3200" dirty="0" smtClean="0"/>
              <a:t>“ </a:t>
            </a:r>
            <a:r>
              <a:rPr lang="en-US" altLang="zh-CN" sz="3200" dirty="0" smtClean="0"/>
              <a:t>We can find some useful stuff in the attic </a:t>
            </a:r>
            <a:r>
              <a:rPr lang="en-US" altLang="zh-CN" sz="3200" dirty="0" smtClean="0">
                <a:solidFill>
                  <a:srgbClr val="0000FF"/>
                </a:solidFill>
              </a:rPr>
              <a:t>to make a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strong and scary </a:t>
            </a:r>
            <a:r>
              <a:rPr lang="en-US" altLang="zh-CN" sz="3200" dirty="0" smtClean="0">
                <a:solidFill>
                  <a:srgbClr val="0000FF"/>
                </a:solidFill>
              </a:rPr>
              <a:t>scarecrow.”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No sooner had Josh entered </a:t>
            </a:r>
            <a:r>
              <a:rPr lang="en-US" altLang="zh-CN" sz="3200" dirty="0" smtClean="0"/>
              <a:t>the attic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 than </a:t>
            </a:r>
            <a:r>
              <a:rPr lang="en-US" altLang="zh-CN" sz="3200" dirty="0" smtClean="0"/>
              <a:t>he began to search every corner for some “treasures”.  We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took </a:t>
            </a:r>
            <a:r>
              <a:rPr lang="en-US" altLang="zh-CN" sz="3200" b="1" dirty="0" smtClean="0"/>
              <a:t>some worn-out clothes, an old sheet , a broken  umbrella,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 joined </a:t>
            </a:r>
            <a:r>
              <a:rPr lang="en-US" altLang="zh-CN" sz="3200" dirty="0" smtClean="0">
                <a:solidFill>
                  <a:srgbClr val="0000FF"/>
                </a:solidFill>
              </a:rPr>
              <a:t>mom </a:t>
            </a:r>
            <a:r>
              <a:rPr lang="en-US" altLang="zh-CN" sz="3200" dirty="0" smtClean="0"/>
              <a:t>and </a:t>
            </a:r>
            <a:r>
              <a:rPr lang="en-US" altLang="zh-CN" sz="3200" dirty="0" smtClean="0">
                <a:solidFill>
                  <a:srgbClr val="C00000"/>
                </a:solidFill>
              </a:rPr>
              <a:t>came to our corn field.</a:t>
            </a:r>
            <a:r>
              <a:rPr lang="en-US" altLang="zh-CN" sz="3200" dirty="0" smtClean="0"/>
              <a:t> </a:t>
            </a:r>
            <a:r>
              <a:rPr lang="en-US" altLang="zh-CN" sz="3200" b="1" dirty="0" smtClean="0">
                <a:solidFill>
                  <a:srgbClr val="0000FF"/>
                </a:solidFill>
              </a:rPr>
              <a:t>Josh and I </a:t>
            </a:r>
            <a:r>
              <a:rPr lang="en-US" altLang="zh-CN" sz="3200" dirty="0" smtClean="0"/>
              <a:t>set out to do our job, with </a:t>
            </a:r>
            <a:r>
              <a:rPr lang="en-US" altLang="zh-CN" sz="3200" b="1" dirty="0" smtClean="0">
                <a:solidFill>
                  <a:srgbClr val="0000FF"/>
                </a:solidFill>
              </a:rPr>
              <a:t>mom </a:t>
            </a:r>
            <a:r>
              <a:rPr lang="en-US" altLang="zh-CN" sz="3200" dirty="0" smtClean="0"/>
              <a:t>guiding us patiently.  </a:t>
            </a:r>
            <a:r>
              <a:rPr lang="en-US" altLang="zh-CN" sz="3200" b="1" dirty="0" smtClean="0">
                <a:solidFill>
                  <a:srgbClr val="0000FF"/>
                </a:solidFill>
              </a:rPr>
              <a:t>After what seemed like centuries</a:t>
            </a:r>
            <a:r>
              <a:rPr lang="en-US" altLang="zh-CN" sz="3200" dirty="0" smtClean="0"/>
              <a:t>, a </a:t>
            </a:r>
            <a:r>
              <a:rPr lang="en-US" altLang="zh-CN" sz="3200" dirty="0" smtClean="0">
                <a:solidFill>
                  <a:srgbClr val="C00000"/>
                </a:solidFill>
              </a:rPr>
              <a:t>tall , strong and terrifying</a:t>
            </a:r>
            <a:r>
              <a:rPr lang="en-US" altLang="zh-CN" sz="3200" dirty="0" smtClean="0"/>
              <a:t> scarecrow was created/made/ crafted (</a:t>
            </a:r>
            <a:r>
              <a:rPr lang="zh-CN" altLang="en-US" sz="3200" dirty="0" smtClean="0"/>
              <a:t>精心制作）</a:t>
            </a:r>
            <a:r>
              <a:rPr lang="en-US" altLang="zh-CN" sz="3200" dirty="0" smtClean="0"/>
              <a:t>.  </a:t>
            </a:r>
            <a:r>
              <a:rPr lang="en-US" altLang="zh-CN" sz="3200" b="1" dirty="0" smtClean="0">
                <a:solidFill>
                  <a:srgbClr val="0000FF"/>
                </a:solidFill>
              </a:rPr>
              <a:t>Staring at it, </a:t>
            </a:r>
            <a:r>
              <a:rPr lang="en-US" altLang="zh-CN" sz="3200" dirty="0" smtClean="0"/>
              <a:t>we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breathed a sigh of relief, </a:t>
            </a:r>
            <a:r>
              <a:rPr lang="en-US" altLang="zh-CN" sz="3200" dirty="0" smtClean="0"/>
              <a:t>hoping that it would scare away the birds. </a:t>
            </a:r>
            <a:endParaRPr lang="en-US" altLang="zh-CN" sz="3200" dirty="0" smtClean="0"/>
          </a:p>
          <a:p>
            <a:r>
              <a:rPr lang="en-US" altLang="zh-CN" sz="3200" dirty="0" smtClean="0"/>
              <a:t> </a:t>
            </a:r>
            <a:endParaRPr lang="en-US" altLang="zh-CN" sz="3200" dirty="0" smtClean="0"/>
          </a:p>
          <a:p>
            <a:pPr marL="0" indent="0">
              <a:buNone/>
            </a:pPr>
            <a:r>
              <a:rPr lang="en-US" altLang="zh-CN" sz="3200" dirty="0"/>
              <a:t>  </a:t>
            </a:r>
            <a:endParaRPr lang="zh-CN" altLang="zh-CN" sz="3200" dirty="0"/>
          </a:p>
          <a:p>
            <a:endParaRPr lang="en-US" altLang="zh-CN" sz="3200" dirty="0" smtClean="0"/>
          </a:p>
          <a:p>
            <a:endParaRPr lang="en-US" altLang="zh-CN" sz="3200" dirty="0"/>
          </a:p>
          <a:p>
            <a:endParaRPr lang="en-US" altLang="zh-CN" sz="3200" dirty="0" smtClean="0"/>
          </a:p>
          <a:p>
            <a:endParaRPr lang="en-US" altLang="zh-CN" sz="3200" dirty="0"/>
          </a:p>
          <a:p>
            <a:endParaRPr lang="en-US" altLang="zh-CN" sz="3200" dirty="0" smtClean="0"/>
          </a:p>
          <a:p>
            <a:endParaRPr lang="zh-CN" altLang="zh-CN" sz="3200" dirty="0"/>
          </a:p>
          <a:p>
            <a:r>
              <a:rPr lang="en-US" altLang="zh-CN" sz="3200" dirty="0"/>
              <a:t> </a:t>
            </a:r>
            <a:endParaRPr lang="zh-CN" altLang="zh-CN" sz="3200" dirty="0"/>
          </a:p>
          <a:p>
            <a:endParaRPr lang="zh-CN" altLang="en-US" sz="3200" dirty="0"/>
          </a:p>
        </p:txBody>
      </p:sp>
      <p:sp>
        <p:nvSpPr>
          <p:cNvPr id="5" name="文本框 4"/>
          <p:cNvSpPr txBox="1"/>
          <p:nvPr/>
        </p:nvSpPr>
        <p:spPr>
          <a:xfrm>
            <a:off x="344129" y="491613"/>
            <a:ext cx="120936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下水作文：</a:t>
            </a:r>
            <a:endParaRPr lang="zh-CN" altLang="en-US" b="1" dirty="0"/>
          </a:p>
        </p:txBody>
      </p:sp>
      <p:pic>
        <p:nvPicPr>
          <p:cNvPr id="5124" name="图片 11" descr="水印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613" y="63500"/>
            <a:ext cx="4902200" cy="1587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00826"/>
            <a:ext cx="12191999" cy="6993355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8490" y="1573161"/>
            <a:ext cx="12024852" cy="5417572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altLang="zh-CN" sz="3200" dirty="0" smtClean="0"/>
              <a:t> Para 2: In the days that followed, the scarecrow stood tall.   </a:t>
            </a:r>
            <a:r>
              <a:rPr lang="en-US" altLang="zh-CN" sz="3200" dirty="0" smtClean="0">
                <a:solidFill>
                  <a:srgbClr val="0000FF"/>
                </a:solidFill>
              </a:rPr>
              <a:t>Never in my wildest dream had I imagined that</a:t>
            </a:r>
            <a:r>
              <a:rPr lang="en-US" altLang="zh-CN" sz="3200" dirty="0" smtClean="0"/>
              <a:t>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it would prevent the </a:t>
            </a:r>
            <a:r>
              <a:rPr lang="en-US" altLang="zh-CN" sz="3200" b="1" u="sng" dirty="0" smtClean="0"/>
              <a:t>birds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from feasting on the corn. </a:t>
            </a:r>
            <a:r>
              <a:rPr lang="en-US" altLang="zh-CN" sz="3200" dirty="0" smtClean="0"/>
              <a:t> </a:t>
            </a:r>
            <a:r>
              <a:rPr lang="en-US" altLang="zh-CN" sz="3200" b="1" dirty="0" smtClean="0">
                <a:solidFill>
                  <a:srgbClr val="0000FF"/>
                </a:solidFill>
              </a:rPr>
              <a:t>Seeing its terrible appearance, </a:t>
            </a:r>
            <a:r>
              <a:rPr lang="en-US" altLang="zh-CN" sz="3200" b="1" u="sng" dirty="0" smtClean="0"/>
              <a:t>birds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were scared to death, </a:t>
            </a:r>
            <a:r>
              <a:rPr lang="en-US" altLang="zh-CN" sz="3200" dirty="0" smtClean="0">
                <a:solidFill>
                  <a:srgbClr val="0000FF"/>
                </a:solidFill>
              </a:rPr>
              <a:t>not daring to come to our corn field. </a:t>
            </a:r>
            <a:r>
              <a:rPr lang="en-US" altLang="zh-CN" sz="3200" dirty="0" smtClean="0"/>
              <a:t> 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Thanks to its hard work, </a:t>
            </a:r>
            <a:r>
              <a:rPr lang="en-US" altLang="zh-CN" sz="3200" dirty="0" smtClean="0"/>
              <a:t>this year, we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had a great harvest.   </a:t>
            </a:r>
            <a:r>
              <a:rPr lang="en-US" altLang="zh-CN" sz="3200" dirty="0" smtClean="0"/>
              <a:t>Our beloved mom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gave us a thumbs-up for what we did, </a:t>
            </a:r>
            <a:r>
              <a:rPr lang="en-US" altLang="zh-CN" sz="3200" b="1" dirty="0" smtClean="0">
                <a:solidFill>
                  <a:srgbClr val="0000FF"/>
                </a:solidFill>
              </a:rPr>
              <a:t>with her eyes sparkling with joy and delight.  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Our joint efforts eventually paid off </a:t>
            </a:r>
            <a:r>
              <a:rPr lang="en-US" altLang="zh-CN" sz="3200" dirty="0" smtClean="0"/>
              <a:t>and </a:t>
            </a:r>
            <a:r>
              <a:rPr lang="en-US" altLang="zh-CN" sz="3200" dirty="0" smtClean="0">
                <a:solidFill>
                  <a:srgbClr val="C00000"/>
                </a:solidFill>
              </a:rPr>
              <a:t>our hearts were overflowing with pride.</a:t>
            </a:r>
            <a:r>
              <a:rPr lang="en-US" altLang="zh-CN" sz="3200" dirty="0" smtClean="0"/>
              <a:t> </a:t>
            </a:r>
            <a:r>
              <a:rPr lang="en-US" altLang="zh-CN" sz="3200" b="1" dirty="0" smtClean="0">
                <a:solidFill>
                  <a:srgbClr val="0000FF"/>
                </a:solidFill>
              </a:rPr>
              <a:t>What we never expected was that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seemingly</a:t>
            </a:r>
            <a:r>
              <a:rPr lang="en-US" altLang="zh-CN" sz="3200" b="1" dirty="0" smtClean="0">
                <a:solidFill>
                  <a:srgbClr val="0000FF"/>
                </a:solidFill>
              </a:rPr>
              <a:t> </a:t>
            </a:r>
            <a:r>
              <a:rPr lang="en-US" altLang="zh-CN" sz="3200" dirty="0" smtClean="0"/>
              <a:t>useless things had magic power. </a:t>
            </a:r>
            <a:r>
              <a:rPr lang="en-US" altLang="zh-CN" sz="3200" b="1" dirty="0">
                <a:solidFill>
                  <a:srgbClr val="C00000"/>
                </a:solidFill>
              </a:rPr>
              <a:t>Mom’s saying “ Waste not, want not.” would be engraved in my heart for ever, </a:t>
            </a:r>
            <a:r>
              <a:rPr lang="en-US" altLang="zh-CN" sz="3200" b="1" dirty="0">
                <a:solidFill>
                  <a:srgbClr val="0000FF"/>
                </a:solidFill>
              </a:rPr>
              <a:t>which transformed me into its firm believer and practitioner. </a:t>
            </a:r>
            <a:endParaRPr lang="zh-CN" altLang="en-US" sz="3200" b="1" dirty="0">
              <a:solidFill>
                <a:srgbClr val="0000FF"/>
              </a:solidFill>
            </a:endParaRPr>
          </a:p>
          <a:p>
            <a:endParaRPr lang="en-US" altLang="zh-CN" sz="3200" dirty="0" smtClean="0"/>
          </a:p>
          <a:p>
            <a:endParaRPr lang="zh-CN" altLang="zh-CN" sz="3200" dirty="0"/>
          </a:p>
          <a:p>
            <a:r>
              <a:rPr lang="en-US" altLang="zh-CN" sz="3200" dirty="0"/>
              <a:t> </a:t>
            </a:r>
            <a:endParaRPr lang="zh-CN" altLang="zh-CN" sz="3200" dirty="0"/>
          </a:p>
          <a:p>
            <a:endParaRPr lang="zh-CN" altLang="en-US" sz="3200" dirty="0"/>
          </a:p>
        </p:txBody>
      </p:sp>
      <p:pic>
        <p:nvPicPr>
          <p:cNvPr id="5124" name="图片 11" descr="水印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613" y="63500"/>
            <a:ext cx="4902200" cy="1587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32510" y="-135255"/>
            <a:ext cx="13224510" cy="8071485"/>
          </a:xfrm>
          <a:prstGeom prst="rect">
            <a:avLst/>
          </a:prstGeom>
          <a:solidFill>
            <a:srgbClr val="9FD4F6"/>
          </a:solidFill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182761" y="3903406"/>
            <a:ext cx="9232491" cy="892432"/>
          </a:xfrm>
          <a:solidFill>
            <a:srgbClr val="9FD4F6"/>
          </a:solidFill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solidFill>
                  <a:srgbClr val="FF6600"/>
                </a:solidFill>
              </a:rPr>
              <a:t>The Scarecrow in the Cornfield</a:t>
            </a:r>
            <a:endParaRPr lang="zh-CN" altLang="en-US" b="1" dirty="0">
              <a:solidFill>
                <a:srgbClr val="FF66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063613" y="5496232"/>
            <a:ext cx="371659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浙江金华汤溪高级中学   郑素红</a:t>
            </a:r>
            <a:endParaRPr lang="zh-CN" altLang="en-US" dirty="0"/>
          </a:p>
        </p:txBody>
      </p:sp>
      <p:pic>
        <p:nvPicPr>
          <p:cNvPr id="5124" name="图片 11" descr="水印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613" y="63500"/>
            <a:ext cx="4902200" cy="1587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5355"/>
            <a:ext cx="12191999" cy="6993355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8155" y="491612"/>
            <a:ext cx="6445046" cy="6366387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algn="just"/>
            <a:r>
              <a:rPr lang="en-US" altLang="zh-CN" dirty="0" smtClean="0"/>
              <a:t>     My mother believed in using things up. </a:t>
            </a:r>
            <a:r>
              <a:rPr lang="en-US" altLang="zh-CN" b="1" dirty="0" smtClean="0">
                <a:solidFill>
                  <a:srgbClr val="FF0000"/>
                </a:solidFill>
              </a:rPr>
              <a:t>Last year, our cornfield had a bad harvest because birds feasted on the crops. </a:t>
            </a:r>
            <a:r>
              <a:rPr lang="en-US" altLang="zh-CN" dirty="0" smtClean="0"/>
              <a:t>It was probably then that Mom's frugality(</a:t>
            </a:r>
            <a:r>
              <a:rPr lang="zh-CN" altLang="zh-CN" dirty="0" smtClean="0"/>
              <a:t>节俭</a:t>
            </a:r>
            <a:r>
              <a:rPr lang="en-US" altLang="zh-CN" dirty="0" smtClean="0"/>
              <a:t>) became even more extraordinary. </a:t>
            </a:r>
            <a:r>
              <a:rPr lang="en-US" altLang="zh-CN" dirty="0" smtClean="0">
                <a:solidFill>
                  <a:srgbClr val="FF0000"/>
                </a:solidFill>
              </a:rPr>
              <a:t>She began keeping everything </a:t>
            </a:r>
            <a:r>
              <a:rPr lang="en-US" altLang="zh-CN" i="1" dirty="0" smtClean="0">
                <a:solidFill>
                  <a:srgbClr val="0000FF"/>
                </a:solidFill>
              </a:rPr>
              <a:t>that seemed useless in the attic (</a:t>
            </a:r>
            <a:r>
              <a:rPr lang="zh-CN" altLang="zh-CN" i="1" dirty="0" smtClean="0">
                <a:solidFill>
                  <a:srgbClr val="0000FF"/>
                </a:solidFill>
              </a:rPr>
              <a:t>阁楼</a:t>
            </a:r>
            <a:r>
              <a:rPr lang="en-US" altLang="zh-CN" i="1" dirty="0" smtClean="0">
                <a:solidFill>
                  <a:srgbClr val="0000FF"/>
                </a:solidFill>
              </a:rPr>
              <a:t>)</a:t>
            </a:r>
            <a:r>
              <a:rPr lang="zh-CN" altLang="zh-CN" i="1" dirty="0" smtClean="0">
                <a:solidFill>
                  <a:srgbClr val="0000FF"/>
                </a:solidFill>
              </a:rPr>
              <a:t>—</a:t>
            </a:r>
            <a:r>
              <a:rPr lang="en-US" altLang="zh-CN" dirty="0" smtClean="0">
                <a:solidFill>
                  <a:srgbClr val="FF0000"/>
                </a:solidFill>
              </a:rPr>
              <a:t> worn-out clothes, old sheets, broken  umbrellas, and some other old items.</a:t>
            </a:r>
            <a:r>
              <a:rPr lang="en-US" altLang="zh-CN" dirty="0" smtClean="0"/>
              <a:t> </a:t>
            </a:r>
            <a:r>
              <a:rPr lang="en-US" altLang="zh-CN" sz="3600" b="1" dirty="0" smtClean="0">
                <a:solidFill>
                  <a:srgbClr val="C00000"/>
                </a:solidFill>
              </a:rPr>
              <a:t>Mom's favorite saying was "waste not, want not".</a:t>
            </a:r>
            <a:r>
              <a:rPr lang="en-US" altLang="zh-CN" b="1" dirty="0" smtClean="0"/>
              <a:t> </a:t>
            </a:r>
            <a:r>
              <a:rPr lang="en-US" altLang="zh-CN" dirty="0" smtClean="0"/>
              <a:t> My brother Josh and I weren't sure what that meant until the</a:t>
            </a:r>
            <a:r>
              <a:rPr lang="zh-CN" altLang="zh-CN" dirty="0" smtClean="0"/>
              <a:t>“</a:t>
            </a:r>
            <a:r>
              <a:rPr lang="en-US" altLang="zh-CN" dirty="0" smtClean="0"/>
              <a:t>Affair of the Scarecrow(</a:t>
            </a:r>
            <a:r>
              <a:rPr lang="zh-CN" altLang="zh-CN" dirty="0" smtClean="0"/>
              <a:t>稻草人</a:t>
            </a:r>
            <a:r>
              <a:rPr lang="en-US" altLang="zh-CN" dirty="0" smtClean="0"/>
              <a:t>)",</a:t>
            </a:r>
            <a:r>
              <a:rPr lang="en-US" altLang="zh-CN" i="1" dirty="0" smtClean="0">
                <a:solidFill>
                  <a:srgbClr val="0000FF"/>
                </a:solidFill>
              </a:rPr>
              <a:t>which,</a:t>
            </a:r>
            <a:r>
              <a:rPr lang="en-US" altLang="zh-CN" dirty="0" smtClean="0"/>
              <a:t> as it later became known, </a:t>
            </a:r>
            <a:r>
              <a:rPr lang="en-US" altLang="zh-CN" i="1" dirty="0" smtClean="0">
                <a:solidFill>
                  <a:srgbClr val="0000FF"/>
                </a:solidFill>
              </a:rPr>
              <a:t>left a lasting impression on us.   </a:t>
            </a:r>
            <a:endParaRPr lang="zh-CN" altLang="zh-CN" i="1" dirty="0">
              <a:solidFill>
                <a:srgbClr val="0000FF"/>
              </a:solidFill>
            </a:endParaRPr>
          </a:p>
          <a:p>
            <a:endParaRPr lang="zh-CN" altLang="en-US" dirty="0"/>
          </a:p>
        </p:txBody>
      </p:sp>
      <p:sp>
        <p:nvSpPr>
          <p:cNvPr id="2" name="右箭头 1"/>
          <p:cNvSpPr/>
          <p:nvPr/>
        </p:nvSpPr>
        <p:spPr>
          <a:xfrm>
            <a:off x="6553201" y="2920182"/>
            <a:ext cx="609601" cy="31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右箭头 3"/>
          <p:cNvSpPr/>
          <p:nvPr/>
        </p:nvSpPr>
        <p:spPr>
          <a:xfrm>
            <a:off x="6553201" y="1222807"/>
            <a:ext cx="609600" cy="3392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右箭头 4"/>
          <p:cNvSpPr/>
          <p:nvPr/>
        </p:nvSpPr>
        <p:spPr>
          <a:xfrm>
            <a:off x="6553201" y="4187144"/>
            <a:ext cx="609600" cy="3392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92300" y="501445"/>
            <a:ext cx="4999700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 </a:t>
            </a:r>
            <a:endParaRPr lang="en-US" altLang="zh-CN" sz="2400" dirty="0"/>
          </a:p>
          <a:p>
            <a:pPr marL="457200" indent="-457200">
              <a:buAutoNum type="arabicPeriod"/>
            </a:pPr>
            <a:r>
              <a:rPr lang="en-US" altLang="zh-CN" sz="2400" dirty="0" smtClean="0"/>
              <a:t>What happened to our cornfield last year? </a:t>
            </a:r>
            <a:endParaRPr lang="en-US" altLang="zh-CN" sz="2400" dirty="0" smtClean="0"/>
          </a:p>
          <a:p>
            <a:r>
              <a:rPr lang="en-US" altLang="zh-CN" sz="2400" dirty="0" smtClean="0"/>
              <a:t>2.   Why? </a:t>
            </a:r>
            <a:endParaRPr lang="en-US" altLang="zh-CN" sz="2400" dirty="0" smtClean="0"/>
          </a:p>
          <a:p>
            <a:r>
              <a:rPr lang="en-US" altLang="zh-CN" sz="2400" dirty="0" smtClean="0"/>
              <a:t>            </a:t>
            </a:r>
            <a:endParaRPr lang="zh-CN" altLang="en-US" sz="2400" dirty="0"/>
          </a:p>
        </p:txBody>
      </p:sp>
      <p:sp>
        <p:nvSpPr>
          <p:cNvPr id="10" name="文本框 9"/>
          <p:cNvSpPr txBox="1"/>
          <p:nvPr/>
        </p:nvSpPr>
        <p:spPr>
          <a:xfrm>
            <a:off x="7216880" y="2276168"/>
            <a:ext cx="4999700" cy="3416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 </a:t>
            </a:r>
            <a:endParaRPr lang="en-US" altLang="zh-CN" sz="2400" dirty="0"/>
          </a:p>
          <a:p>
            <a:pPr marL="457200" indent="-457200">
              <a:buAutoNum type="arabicPeriod" startAt="3"/>
            </a:pPr>
            <a:r>
              <a:rPr lang="en-US" altLang="zh-CN" sz="2400" dirty="0" smtClean="0"/>
              <a:t>What was kept in the attic?</a:t>
            </a:r>
            <a:endParaRPr lang="en-US" altLang="zh-CN" sz="2400" dirty="0" smtClean="0"/>
          </a:p>
          <a:p>
            <a:r>
              <a:rPr lang="en-US" altLang="zh-CN" sz="2400" dirty="0" smtClean="0"/>
              <a:t> </a:t>
            </a:r>
            <a:endParaRPr lang="en-US" altLang="zh-CN" sz="2400" dirty="0" smtClean="0"/>
          </a:p>
          <a:p>
            <a:r>
              <a:rPr lang="en-US" altLang="zh-CN" sz="2400" dirty="0" smtClean="0"/>
              <a:t>4.  Why did mom do so? </a:t>
            </a:r>
            <a:endParaRPr lang="en-US" altLang="zh-CN" sz="2400" dirty="0" smtClean="0"/>
          </a:p>
          <a:p>
            <a:pPr marL="457200" indent="-457200">
              <a:buAutoNum type="arabicPeriod" startAt="3"/>
            </a:pPr>
            <a:endParaRPr lang="en-US" altLang="zh-CN" sz="2400" dirty="0"/>
          </a:p>
          <a:p>
            <a:pPr marL="457200" indent="-457200">
              <a:buAutoNum type="arabicPeriod" startAt="3"/>
            </a:pPr>
            <a:endParaRPr lang="en-US" altLang="zh-CN" sz="2400" dirty="0" smtClean="0"/>
          </a:p>
          <a:p>
            <a:pPr marL="457200" indent="-457200">
              <a:buAutoNum type="arabicPeriod" startAt="3"/>
            </a:pPr>
            <a:endParaRPr lang="en-US" altLang="zh-CN" sz="2400" dirty="0" smtClean="0"/>
          </a:p>
          <a:p>
            <a:r>
              <a:rPr lang="en-US" altLang="zh-CN" sz="2400" dirty="0" smtClean="0"/>
              <a:t>5.  How did mom influence us? </a:t>
            </a:r>
            <a:endParaRPr lang="en-US" altLang="zh-CN" sz="2400" dirty="0" smtClean="0"/>
          </a:p>
          <a:p>
            <a:r>
              <a:rPr lang="en-US" altLang="zh-CN" sz="2400" dirty="0" smtClean="0"/>
              <a:t>            </a:t>
            </a:r>
            <a:endParaRPr lang="zh-CN" altLang="en-US" sz="2400" dirty="0"/>
          </a:p>
        </p:txBody>
      </p:sp>
      <p:pic>
        <p:nvPicPr>
          <p:cNvPr id="5124" name="图片 11" descr="水印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613" y="63500"/>
            <a:ext cx="4902200" cy="1587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5355"/>
            <a:ext cx="12191999" cy="6993355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032387"/>
            <a:ext cx="5584723" cy="5783674"/>
          </a:xfrm>
          <a:solidFill>
            <a:schemeClr val="bg1"/>
          </a:solidFill>
        </p:spPr>
        <p:txBody>
          <a:bodyPr/>
          <a:lstStyle/>
          <a:p>
            <a:pPr algn="just"/>
            <a:r>
              <a:rPr lang="en-US" altLang="zh-CN" dirty="0" smtClean="0"/>
              <a:t>  The </a:t>
            </a:r>
            <a:r>
              <a:rPr lang="en-US" altLang="zh-CN" dirty="0"/>
              <a:t>story began with </a:t>
            </a:r>
            <a:r>
              <a:rPr lang="en-US" altLang="zh-CN" b="1" dirty="0">
                <a:solidFill>
                  <a:srgbClr val="C00000"/>
                </a:solidFill>
              </a:rPr>
              <a:t>a pretty hat </a:t>
            </a:r>
            <a:r>
              <a:rPr lang="en-US" altLang="zh-CN" dirty="0"/>
              <a:t>that Mom received as a gift to protect her from the sun. However, Josh and I could see that Mom's </a:t>
            </a:r>
            <a:r>
              <a:rPr lang="en-US" altLang="zh-CN" b="1" dirty="0">
                <a:solidFill>
                  <a:srgbClr val="FF0000"/>
                </a:solidFill>
              </a:rPr>
              <a:t>frugal nature </a:t>
            </a:r>
            <a:r>
              <a:rPr lang="en-US" altLang="zh-CN" dirty="0"/>
              <a:t>and fashion sense were in battle. Mom really didn't want to get rid of the hat---it was new and had a lot of use left in it--- but </a:t>
            </a:r>
            <a:r>
              <a:rPr lang="en-US" altLang="zh-CN" b="1" dirty="0">
                <a:solidFill>
                  <a:srgbClr val="C00000"/>
                </a:solidFill>
              </a:rPr>
              <a:t>neither could she stand wearing it.</a:t>
            </a:r>
            <a:r>
              <a:rPr lang="en-US" altLang="zh-CN" dirty="0"/>
              <a:t> She tried to take off the fancy decorations, but they were stuck on tight. She'd have to find some other solution.   </a:t>
            </a:r>
            <a:endParaRPr lang="zh-CN" altLang="en-US" dirty="0"/>
          </a:p>
        </p:txBody>
      </p:sp>
      <p:sp>
        <p:nvSpPr>
          <p:cNvPr id="4" name="右箭头 3"/>
          <p:cNvSpPr/>
          <p:nvPr/>
        </p:nvSpPr>
        <p:spPr>
          <a:xfrm>
            <a:off x="5584723" y="3445165"/>
            <a:ext cx="609600" cy="3392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243484" y="2880854"/>
            <a:ext cx="4925962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altLang="zh-CN" sz="2400" dirty="0" smtClean="0"/>
              <a:t>What did mom do with her hat? </a:t>
            </a:r>
            <a:endParaRPr lang="en-US" altLang="zh-CN" sz="2400" dirty="0" smtClean="0"/>
          </a:p>
          <a:p>
            <a:pPr marL="457200" indent="-457200">
              <a:buAutoNum type="arabicPeriod"/>
            </a:pPr>
            <a:endParaRPr lang="en-US" altLang="zh-CN" sz="2400" dirty="0"/>
          </a:p>
          <a:p>
            <a:pPr marL="457200" indent="-457200">
              <a:buAutoNum type="arabicPeriod"/>
            </a:pPr>
            <a:endParaRPr lang="en-US" altLang="zh-CN" sz="2400" dirty="0" smtClean="0"/>
          </a:p>
          <a:p>
            <a:pPr marL="457200" indent="-457200">
              <a:buAutoNum type="arabicPeriod"/>
            </a:pPr>
            <a:r>
              <a:rPr lang="en-US" altLang="zh-CN" sz="2400" dirty="0" smtClean="0"/>
              <a:t>Why did the author mention mom’s hat? </a:t>
            </a:r>
            <a:endParaRPr lang="en-US" altLang="zh-CN" sz="2400" dirty="0" smtClean="0"/>
          </a:p>
          <a:p>
            <a:endParaRPr lang="en-US" altLang="zh-CN" sz="2400" dirty="0">
              <a:solidFill>
                <a:srgbClr val="FF0000"/>
              </a:solidFill>
            </a:endParaRPr>
          </a:p>
          <a:p>
            <a:endParaRPr lang="zh-CN" altLang="en-US" sz="2400" dirty="0">
              <a:solidFill>
                <a:srgbClr val="FF0000"/>
              </a:solidFill>
            </a:endParaRPr>
          </a:p>
          <a:p>
            <a:endParaRPr lang="zh-CN" altLang="en-US" sz="2400" dirty="0"/>
          </a:p>
        </p:txBody>
      </p:sp>
      <p:pic>
        <p:nvPicPr>
          <p:cNvPr id="5124" name="图片 11" descr="水印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613" y="63500"/>
            <a:ext cx="4902200" cy="1587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5355"/>
            <a:ext cx="12191999" cy="6993355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137650" y="1002890"/>
            <a:ext cx="5063612" cy="5174073"/>
          </a:xfrm>
          <a:solidFill>
            <a:schemeClr val="bg1"/>
          </a:solidFill>
        </p:spPr>
        <p:txBody>
          <a:bodyPr/>
          <a:lstStyle/>
          <a:p>
            <a:pPr algn="just"/>
            <a:r>
              <a:rPr lang="en-US" altLang="zh-CN" dirty="0" smtClean="0"/>
              <a:t>    Josh </a:t>
            </a:r>
            <a:r>
              <a:rPr lang="en-US" altLang="zh-CN" dirty="0"/>
              <a:t>and I watched as Mom headed upstairs to the attic with the hat</a:t>
            </a:r>
            <a:r>
              <a:rPr lang="en-US" altLang="zh-CN" dirty="0" smtClean="0"/>
              <a:t>. "</a:t>
            </a:r>
            <a:r>
              <a:rPr lang="en-US" altLang="zh-CN" dirty="0"/>
              <a:t>Waste not, want not," she called back down</a:t>
            </a:r>
            <a:r>
              <a:rPr lang="en-US" altLang="zh-CN" dirty="0" smtClean="0"/>
              <a:t>. We </a:t>
            </a:r>
            <a:r>
              <a:rPr lang="en-US" altLang="zh-CN" dirty="0"/>
              <a:t>heard boxes </a:t>
            </a:r>
            <a:r>
              <a:rPr lang="en-US" altLang="zh-CN" dirty="0">
                <a:solidFill>
                  <a:srgbClr val="FF0000"/>
                </a:solidFill>
              </a:rPr>
              <a:t>being moved around. </a:t>
            </a:r>
            <a:r>
              <a:rPr lang="en-US" altLang="zh-CN" dirty="0"/>
              <a:t>Moments later, Mom leaned out</a:t>
            </a:r>
            <a:r>
              <a:rPr lang="en-US" altLang="zh-CN" dirty="0" smtClean="0"/>
              <a:t>, </a:t>
            </a:r>
            <a:r>
              <a:rPr lang="en-US" altLang="zh-CN" dirty="0" smtClean="0">
                <a:solidFill>
                  <a:srgbClr val="C00000"/>
                </a:solidFill>
              </a:rPr>
              <a:t>holding </a:t>
            </a:r>
            <a:r>
              <a:rPr lang="en-US" altLang="zh-CN" dirty="0">
                <a:solidFill>
                  <a:srgbClr val="C00000"/>
                </a:solidFill>
              </a:rPr>
              <a:t>a flour bag full of straw</a:t>
            </a:r>
            <a:r>
              <a:rPr lang="en-US" altLang="zh-CN" dirty="0" smtClean="0">
                <a:solidFill>
                  <a:srgbClr val="C00000"/>
                </a:solidFill>
              </a:rPr>
              <a:t>, and </a:t>
            </a:r>
            <a:r>
              <a:rPr lang="en-US" altLang="zh-CN" dirty="0">
                <a:solidFill>
                  <a:srgbClr val="C00000"/>
                </a:solidFill>
              </a:rPr>
              <a:t>with a mysterious smile, she placed the hat on it. </a:t>
            </a:r>
            <a:endParaRPr lang="zh-CN" altLang="zh-CN" dirty="0">
              <a:solidFill>
                <a:srgbClr val="C00000"/>
              </a:solidFill>
            </a:endParaRPr>
          </a:p>
          <a:p>
            <a:endParaRPr lang="zh-CN" altLang="en-US" dirty="0"/>
          </a:p>
        </p:txBody>
      </p:sp>
      <p:sp>
        <p:nvSpPr>
          <p:cNvPr id="4" name="右箭头 3"/>
          <p:cNvSpPr/>
          <p:nvPr/>
        </p:nvSpPr>
        <p:spPr>
          <a:xfrm>
            <a:off x="4984956" y="3081736"/>
            <a:ext cx="609600" cy="3392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5594555" y="2753030"/>
            <a:ext cx="6587613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What did mom do with the flour bad full of straw? Can you make a guess? </a:t>
            </a:r>
            <a:endParaRPr lang="en-US" altLang="zh-CN" sz="2800" dirty="0" smtClean="0">
              <a:solidFill>
                <a:srgbClr val="FF0000"/>
              </a:solidFill>
            </a:endParaRPr>
          </a:p>
        </p:txBody>
      </p:sp>
      <p:pic>
        <p:nvPicPr>
          <p:cNvPr id="5124" name="图片 11" descr="水印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613" y="63500"/>
            <a:ext cx="4902200" cy="1587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5355"/>
            <a:ext cx="12191999" cy="6993355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6982" y="609600"/>
            <a:ext cx="4768644" cy="624840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altLang="zh-CN" dirty="0" smtClean="0"/>
              <a:t>           "</a:t>
            </a:r>
            <a:r>
              <a:rPr lang="en-US" altLang="zh-CN" dirty="0"/>
              <a:t>What is that for?" I asked, confused. "A scarecrow</a:t>
            </a:r>
            <a:r>
              <a:rPr lang="en-US" altLang="zh-CN" dirty="0" smtClean="0"/>
              <a:t>!" Mom </a:t>
            </a:r>
            <a:r>
              <a:rPr lang="en-US" altLang="zh-CN" dirty="0"/>
              <a:t>exclaimed. "But not a good one yet. </a:t>
            </a:r>
            <a:r>
              <a:rPr lang="en-US" altLang="zh-CN" b="1" dirty="0">
                <a:solidFill>
                  <a:srgbClr val="C00000"/>
                </a:solidFill>
              </a:rPr>
              <a:t>It needs a strong body to stand firm in the field,</a:t>
            </a:r>
            <a:r>
              <a:rPr lang="en-US" altLang="zh-CN" dirty="0"/>
              <a:t> she said with a frown." And </a:t>
            </a:r>
            <a:r>
              <a:rPr lang="en-US" altLang="zh-CN" b="1" dirty="0">
                <a:solidFill>
                  <a:srgbClr val="C00000"/>
                </a:solidFill>
              </a:rPr>
              <a:t>it doesn't look scary </a:t>
            </a:r>
            <a:r>
              <a:rPr lang="en-US" altLang="zh-CN" b="1" dirty="0" smtClean="0">
                <a:solidFill>
                  <a:srgbClr val="C00000"/>
                </a:solidFill>
              </a:rPr>
              <a:t>enough</a:t>
            </a:r>
            <a:r>
              <a:rPr lang="en-US" altLang="zh-CN" b="1" dirty="0">
                <a:solidFill>
                  <a:srgbClr val="C00000"/>
                </a:solidFill>
              </a:rPr>
              <a:t>,"</a:t>
            </a:r>
            <a:r>
              <a:rPr lang="en-US" altLang="zh-CN" dirty="0"/>
              <a:t> Josh remarked. I had to admit that Josh, though younger than I was, could sometimes be more imaginative. Josh and I turned to each other, searching for a good idea. </a:t>
            </a:r>
            <a:r>
              <a:rPr lang="en-US" altLang="zh-CN" b="1" dirty="0">
                <a:solidFill>
                  <a:srgbClr val="C00000"/>
                </a:solidFill>
              </a:rPr>
              <a:t>Soon enough, Josh's eyes lit up with </a:t>
            </a:r>
            <a:r>
              <a:rPr lang="en-US" altLang="zh-CN" b="1" dirty="0">
                <a:solidFill>
                  <a:srgbClr val="0000FF"/>
                </a:solidFill>
              </a:rPr>
              <a:t>inspiration. </a:t>
            </a:r>
            <a:endParaRPr lang="zh-CN" altLang="zh-CN" b="1" dirty="0">
              <a:solidFill>
                <a:srgbClr val="0000FF"/>
              </a:solidFill>
            </a:endParaRPr>
          </a:p>
          <a:p>
            <a:endParaRPr lang="zh-CN" altLang="en-US" dirty="0"/>
          </a:p>
        </p:txBody>
      </p:sp>
      <p:sp>
        <p:nvSpPr>
          <p:cNvPr id="4" name="右箭头 3"/>
          <p:cNvSpPr/>
          <p:nvPr/>
        </p:nvSpPr>
        <p:spPr>
          <a:xfrm>
            <a:off x="4975122" y="2399467"/>
            <a:ext cx="609600" cy="3392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5584722" y="1976279"/>
            <a:ext cx="6430297" cy="26776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1.  What ‘s the problem with mom’s scarecrow?  </a:t>
            </a:r>
            <a:endParaRPr lang="en-US" altLang="zh-CN" sz="2800" dirty="0" smtClean="0"/>
          </a:p>
          <a:p>
            <a:endParaRPr lang="en-US" altLang="zh-CN" sz="2800" dirty="0"/>
          </a:p>
          <a:p>
            <a:endParaRPr lang="en-US" altLang="zh-CN" sz="2800" dirty="0" smtClean="0"/>
          </a:p>
          <a:p>
            <a:r>
              <a:rPr lang="en-US" altLang="zh-CN" sz="2800" dirty="0" smtClean="0"/>
              <a:t>2. </a:t>
            </a:r>
            <a:r>
              <a:rPr lang="en-US" altLang="zh-CN" sz="2800" dirty="0"/>
              <a:t> </a:t>
            </a:r>
            <a:r>
              <a:rPr lang="en-US" altLang="zh-CN" sz="2800" dirty="0" smtClean="0"/>
              <a:t>Can you make a guess about Josh’s inspiration? </a:t>
            </a:r>
            <a:endParaRPr lang="en-US" altLang="zh-CN" sz="2800" dirty="0" smtClean="0"/>
          </a:p>
        </p:txBody>
      </p:sp>
      <p:pic>
        <p:nvPicPr>
          <p:cNvPr id="5124" name="图片 11" descr="水印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613" y="63500"/>
            <a:ext cx="4902200" cy="1587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5355"/>
            <a:ext cx="12191999" cy="6993355"/>
          </a:xfrm>
          <a:prstGeom prst="rect">
            <a:avLst/>
          </a:prstGeom>
        </p:spPr>
      </p:pic>
      <p:graphicFrame>
        <p:nvGraphicFramePr>
          <p:cNvPr id="2" name="内容占位符 1"/>
          <p:cNvGraphicFramePr>
            <a:graphicFrameLocks noGrp="1"/>
          </p:cNvGraphicFramePr>
          <p:nvPr>
            <p:ph idx="1"/>
          </p:nvPr>
        </p:nvGraphicFramePr>
        <p:xfrm>
          <a:off x="0" y="285136"/>
          <a:ext cx="12192000" cy="5067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  <a:gridCol w="6096000"/>
              </a:tblGrid>
              <a:tr h="914399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             </a:t>
                      </a:r>
                      <a:r>
                        <a:rPr lang="zh-CN" altLang="en-US" sz="3200" dirty="0" smtClean="0"/>
                        <a:t>原文伏笔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       </a:t>
                      </a:r>
                      <a:r>
                        <a:rPr lang="zh-CN" altLang="en-US" sz="3200" dirty="0" smtClean="0"/>
                        <a:t>续写回扣 </a:t>
                      </a:r>
                      <a:endParaRPr lang="zh-CN" altLang="en-US" sz="3200" dirty="0"/>
                    </a:p>
                  </a:txBody>
                  <a:tcPr/>
                </a:tc>
              </a:tr>
              <a:tr h="1299087"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rgbClr val="FF0000"/>
                          </a:solidFill>
                        </a:rPr>
                        <a:t>Last year, our cornfield had a bad harvest because birds feasted on the crops.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     </a:t>
                      </a:r>
                      <a:r>
                        <a:rPr lang="en-US" altLang="zh-CN" sz="2400" dirty="0" smtClean="0">
                          <a:solidFill>
                            <a:srgbClr val="0000FF"/>
                          </a:solidFill>
                        </a:rPr>
                        <a:t>How was this</a:t>
                      </a:r>
                      <a:r>
                        <a:rPr lang="en-US" altLang="zh-CN" sz="2400" baseline="0" dirty="0" smtClean="0">
                          <a:solidFill>
                            <a:srgbClr val="0000FF"/>
                          </a:solidFill>
                        </a:rPr>
                        <a:t> year’s harvest? </a:t>
                      </a:r>
                      <a:endParaRPr lang="en-US" altLang="zh-CN" sz="2400" baseline="0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US" altLang="zh-CN" sz="2800" baseline="0" dirty="0" smtClean="0">
                          <a:solidFill>
                            <a:srgbClr val="0000FF"/>
                          </a:solidFill>
                        </a:rPr>
                        <a:t>     </a:t>
                      </a:r>
                      <a:endParaRPr lang="zh-CN" altLang="en-US" sz="28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1299087"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solidFill>
                            <a:srgbClr val="FF0000"/>
                          </a:solidFill>
                        </a:rPr>
                        <a:t>She began keeping everything </a:t>
                      </a:r>
                      <a:r>
                        <a:rPr lang="en-US" altLang="zh-CN" sz="2400" i="1" dirty="0" smtClean="0">
                          <a:solidFill>
                            <a:schemeClr val="tx1"/>
                          </a:solidFill>
                        </a:rPr>
                        <a:t>that seemed useless in the attic (</a:t>
                      </a:r>
                      <a:r>
                        <a:rPr lang="zh-CN" altLang="zh-CN" sz="2400" i="1" dirty="0" smtClean="0">
                          <a:solidFill>
                            <a:schemeClr val="tx1"/>
                          </a:solidFill>
                        </a:rPr>
                        <a:t>阁楼</a:t>
                      </a:r>
                      <a:r>
                        <a:rPr lang="en-US" altLang="zh-CN" sz="2400" i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zh-CN" altLang="zh-CN" sz="2400" i="1" dirty="0" smtClean="0">
                          <a:solidFill>
                            <a:schemeClr val="tx1"/>
                          </a:solidFill>
                        </a:rPr>
                        <a:t>—</a:t>
                      </a:r>
                      <a:r>
                        <a:rPr lang="en-US" altLang="zh-CN" sz="2400" dirty="0" smtClean="0">
                          <a:solidFill>
                            <a:schemeClr val="tx1"/>
                          </a:solidFill>
                        </a:rPr>
                        <a:t> </a:t>
                      </a:r>
                      <a:r>
                        <a:rPr lang="en-US" altLang="zh-CN" sz="2400" dirty="0" smtClean="0">
                          <a:solidFill>
                            <a:srgbClr val="FF0000"/>
                          </a:solidFill>
                        </a:rPr>
                        <a:t>worn-out clothes, old sheets, broken  umbrellas, and some other old items.</a:t>
                      </a:r>
                      <a:r>
                        <a:rPr lang="en-US" altLang="zh-CN" sz="2400" dirty="0" smtClean="0"/>
                        <a:t> 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     </a:t>
                      </a:r>
                      <a:r>
                        <a:rPr lang="en-US" altLang="zh-CN" sz="2400" dirty="0" smtClean="0">
                          <a:solidFill>
                            <a:srgbClr val="0000FF"/>
                          </a:solidFill>
                        </a:rPr>
                        <a:t>How did Josh and I use</a:t>
                      </a:r>
                      <a:r>
                        <a:rPr lang="en-US" altLang="zh-CN" sz="2400" baseline="0" dirty="0" smtClean="0">
                          <a:solidFill>
                            <a:srgbClr val="0000FF"/>
                          </a:solidFill>
                        </a:rPr>
                        <a:t> these seemingly useless stuff?</a:t>
                      </a:r>
                      <a:endParaRPr lang="zh-CN" alt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1299087">
                <a:tc>
                  <a:txBody>
                    <a:bodyPr/>
                    <a:lstStyle/>
                    <a:p>
                      <a:r>
                        <a:rPr lang="en-US" altLang="zh-CN" sz="2800" dirty="0" smtClean="0">
                          <a:solidFill>
                            <a:srgbClr val="C00000"/>
                          </a:solidFill>
                        </a:rPr>
                        <a:t>Mom's favorite saying was "waste not, want not".  </a:t>
                      </a:r>
                      <a:endParaRPr lang="zh-CN" altLang="en-US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      </a:t>
                      </a:r>
                      <a:r>
                        <a:rPr lang="en-US" altLang="zh-CN" sz="2400" dirty="0" smtClean="0">
                          <a:solidFill>
                            <a:srgbClr val="0000FF"/>
                          </a:solidFill>
                        </a:rPr>
                        <a:t>Can mom’s saying be used as the theme of the continuation writing? </a:t>
                      </a:r>
                      <a:endParaRPr lang="zh-CN" alt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-9832" y="-98811"/>
            <a:ext cx="84557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伏笔</a:t>
            </a:r>
            <a:endParaRPr lang="zh-CN" altLang="en-US" b="1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-9832" y="5366804"/>
          <a:ext cx="12201832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0916"/>
                <a:gridCol w="6100916"/>
              </a:tblGrid>
              <a:tr h="14911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dirty="0" smtClean="0">
                          <a:solidFill>
                            <a:srgbClr val="C00000"/>
                          </a:solidFill>
                        </a:rPr>
                        <a:t>"But not a good one yet. </a:t>
                      </a:r>
                      <a:r>
                        <a:rPr lang="en-US" altLang="zh-CN" sz="2400" b="1" dirty="0" smtClean="0">
                          <a:solidFill>
                            <a:srgbClr val="C00000"/>
                          </a:solidFill>
                        </a:rPr>
                        <a:t>It needs a strong body to stand firm in the field,</a:t>
                      </a:r>
                      <a:r>
                        <a:rPr lang="en-US" altLang="zh-CN" sz="2400" dirty="0" smtClean="0">
                          <a:solidFill>
                            <a:srgbClr val="C00000"/>
                          </a:solidFill>
                        </a:rPr>
                        <a:t> she said with a frown." And </a:t>
                      </a:r>
                      <a:r>
                        <a:rPr lang="en-US" altLang="zh-CN" sz="2400" b="1" dirty="0" smtClean="0">
                          <a:solidFill>
                            <a:srgbClr val="C00000"/>
                          </a:solidFill>
                        </a:rPr>
                        <a:t>it doesn't look scary enough,"</a:t>
                      </a:r>
                      <a:r>
                        <a:rPr lang="en-US" altLang="zh-CN" sz="2400" dirty="0" smtClean="0">
                          <a:solidFill>
                            <a:srgbClr val="C00000"/>
                          </a:solidFill>
                        </a:rPr>
                        <a:t> Josh remarked.</a:t>
                      </a:r>
                      <a:endParaRPr lang="zh-CN" altLang="en-US" sz="2400" dirty="0" smtClean="0">
                        <a:solidFill>
                          <a:srgbClr val="C00000"/>
                        </a:solidFill>
                      </a:endParaRPr>
                    </a:p>
                    <a:p>
                      <a:endParaRPr lang="zh-CN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altLang="zh-CN" sz="2400" dirty="0" smtClean="0">
                          <a:solidFill>
                            <a:srgbClr val="0000FF"/>
                          </a:solidFill>
                        </a:rPr>
                        <a:t>Can Josh and I make an</a:t>
                      </a:r>
                      <a:r>
                        <a:rPr lang="en-US" altLang="zh-CN" sz="2400" baseline="0" dirty="0" smtClean="0">
                          <a:solidFill>
                            <a:srgbClr val="0000FF"/>
                          </a:solidFill>
                        </a:rPr>
                        <a:t> ideal scarecrow?</a:t>
                      </a:r>
                      <a:endParaRPr lang="en-US" altLang="zh-CN" sz="2400" baseline="0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US" altLang="zh-CN" sz="2400" baseline="0" dirty="0" smtClean="0">
                          <a:solidFill>
                            <a:srgbClr val="0000FF"/>
                          </a:solidFill>
                        </a:rPr>
                        <a:t>     How ? </a:t>
                      </a:r>
                      <a:endParaRPr lang="zh-CN" alt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124" name="图片 11" descr="水印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613" y="63500"/>
            <a:ext cx="4902200" cy="1587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5355"/>
            <a:ext cx="12191999" cy="699335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-49166"/>
            <a:ext cx="12191999" cy="2635046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altLang="zh-CN" sz="2800" dirty="0" smtClean="0"/>
              <a:t>     "What is that for?" I asked, confused. "A scarecrow!“ Mom exclaimed. "But not a good one yet.  </a:t>
            </a:r>
            <a:r>
              <a:rPr lang="en-US" altLang="zh-CN" sz="2800" b="1" dirty="0" smtClean="0">
                <a:solidFill>
                  <a:srgbClr val="C00000"/>
                </a:solidFill>
              </a:rPr>
              <a:t>It needs a strong body to stand firm in the field,</a:t>
            </a:r>
            <a:r>
              <a:rPr lang="en-US" altLang="zh-CN" sz="2800" dirty="0" smtClean="0"/>
              <a:t> she said with a frown." And </a:t>
            </a:r>
            <a:r>
              <a:rPr lang="en-US" altLang="zh-CN" sz="2800" b="1" dirty="0" smtClean="0">
                <a:solidFill>
                  <a:srgbClr val="C00000"/>
                </a:solidFill>
              </a:rPr>
              <a:t>it doesn't look scary enough,"</a:t>
            </a:r>
            <a:r>
              <a:rPr lang="en-US" altLang="zh-CN" sz="2800" dirty="0" smtClean="0"/>
              <a:t> Josh remarked. I had to admit that Josh, though younger than I was, could sometimes be more imaginative. Josh and I turned to each other, searching for a good idea. </a:t>
            </a:r>
            <a:r>
              <a:rPr lang="en-US" altLang="zh-CN" sz="2800" b="1" dirty="0" smtClean="0">
                <a:solidFill>
                  <a:srgbClr val="C00000"/>
                </a:solidFill>
              </a:rPr>
              <a:t>Soon enough, Josh's eyes lit up with inspiration. </a:t>
            </a:r>
            <a:br>
              <a:rPr lang="zh-CN" altLang="zh-CN" sz="2800" b="1" dirty="0" smtClean="0">
                <a:solidFill>
                  <a:srgbClr val="C00000"/>
                </a:solidFill>
              </a:rPr>
            </a:b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78658" y="3490831"/>
            <a:ext cx="12270658" cy="3367169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altLang="zh-CN" sz="3200" dirty="0" smtClean="0"/>
              <a:t>Para </a:t>
            </a:r>
            <a:r>
              <a:rPr lang="en-US" altLang="zh-CN" sz="3200" dirty="0"/>
              <a:t>1: </a:t>
            </a:r>
            <a:r>
              <a:rPr lang="en-US" altLang="zh-CN" sz="3200" dirty="0" smtClean="0"/>
              <a:t>“</a:t>
            </a:r>
            <a:r>
              <a:rPr lang="en-US" altLang="zh-CN" sz="3200" b="1" dirty="0" smtClean="0">
                <a:solidFill>
                  <a:srgbClr val="0000FF"/>
                </a:solidFill>
              </a:rPr>
              <a:t>Come </a:t>
            </a:r>
            <a:r>
              <a:rPr lang="en-US" altLang="zh-CN" sz="3200" b="1" dirty="0">
                <a:solidFill>
                  <a:srgbClr val="0000FF"/>
                </a:solidFill>
              </a:rPr>
              <a:t>with me</a:t>
            </a:r>
            <a:r>
              <a:rPr lang="en-US" altLang="zh-CN" sz="3200" b="1" dirty="0" smtClean="0">
                <a:solidFill>
                  <a:srgbClr val="0000FF"/>
                </a:solidFill>
              </a:rPr>
              <a:t>!” </a:t>
            </a:r>
            <a:r>
              <a:rPr lang="en-US" altLang="zh-CN" sz="3200" b="1" dirty="0">
                <a:solidFill>
                  <a:srgbClr val="7030A0"/>
                </a:solidFill>
              </a:rPr>
              <a:t>Josh</a:t>
            </a:r>
            <a:r>
              <a:rPr lang="en-US" altLang="zh-CN" sz="3200" dirty="0"/>
              <a:t> called out. </a:t>
            </a:r>
            <a:r>
              <a:rPr lang="en-US" altLang="zh-CN" sz="3200" dirty="0" smtClean="0"/>
              <a:t> </a:t>
            </a:r>
            <a:endParaRPr lang="en-US" altLang="zh-CN" sz="3200" dirty="0" smtClean="0"/>
          </a:p>
          <a:p>
            <a:r>
              <a:rPr lang="en-US" altLang="zh-CN" sz="3200" dirty="0" smtClean="0">
                <a:solidFill>
                  <a:srgbClr val="FF0000"/>
                </a:solidFill>
              </a:rPr>
              <a:t>Overwhelmed with an enormous sense of excitement and curiosity, I </a:t>
            </a:r>
            <a:r>
              <a:rPr lang="en-US" altLang="zh-CN" sz="3200" b="1" dirty="0" smtClean="0">
                <a:solidFill>
                  <a:srgbClr val="0000FF"/>
                </a:solidFill>
              </a:rPr>
              <a:t>followed</a:t>
            </a:r>
            <a:r>
              <a:rPr lang="en-US" altLang="zh-CN" sz="3200" dirty="0" smtClean="0">
                <a:solidFill>
                  <a:srgbClr val="FF0000"/>
                </a:solidFill>
              </a:rPr>
              <a:t> Josh. 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Looking into my eyes, </a:t>
            </a:r>
            <a:r>
              <a:rPr lang="en-US" altLang="zh-CN" sz="3200" dirty="0" smtClean="0"/>
              <a:t>Josh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exclaimed </a:t>
            </a:r>
            <a:r>
              <a:rPr lang="en-US" altLang="zh-CN" sz="3200" dirty="0" smtClean="0"/>
              <a:t>excitedly ,</a:t>
            </a:r>
            <a:r>
              <a:rPr lang="zh-CN" altLang="en-US" sz="3200" dirty="0" smtClean="0"/>
              <a:t>“ </a:t>
            </a:r>
            <a:r>
              <a:rPr lang="en-US" altLang="zh-CN" sz="3200" dirty="0" smtClean="0"/>
              <a:t>We can find some useful stuff in the attic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to make a strong and scary scarecrow.” </a:t>
            </a:r>
            <a:r>
              <a:rPr lang="en-US" altLang="zh-CN" sz="3200" b="1" dirty="0" smtClean="0">
                <a:solidFill>
                  <a:srgbClr val="0000FF"/>
                </a:solidFill>
              </a:rPr>
              <a:t>No sooner had Josh entered the attic than he</a:t>
            </a:r>
            <a:r>
              <a:rPr lang="en-US" altLang="zh-CN" sz="3200" dirty="0" smtClean="0">
                <a:solidFill>
                  <a:srgbClr val="FF0000"/>
                </a:solidFill>
              </a:rPr>
              <a:t> began to search every corner for some items/(</a:t>
            </a:r>
            <a:r>
              <a:rPr lang="zh-CN" altLang="en-US" sz="3200" dirty="0" smtClean="0">
                <a:solidFill>
                  <a:srgbClr val="FF0000"/>
                </a:solidFill>
              </a:rPr>
              <a:t>“ </a:t>
            </a:r>
            <a:r>
              <a:rPr lang="en-US" altLang="zh-CN" sz="3200" dirty="0" smtClean="0">
                <a:solidFill>
                  <a:srgbClr val="FF0000"/>
                </a:solidFill>
              </a:rPr>
              <a:t>treasures”)  .   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3200" dirty="0"/>
              <a:t>  </a:t>
            </a:r>
            <a:endParaRPr lang="zh-CN" altLang="zh-CN" sz="3200" dirty="0"/>
          </a:p>
          <a:p>
            <a:endParaRPr lang="en-US" altLang="zh-CN" sz="3200" dirty="0" smtClean="0"/>
          </a:p>
          <a:p>
            <a:endParaRPr lang="en-US" altLang="zh-CN" sz="3200" dirty="0"/>
          </a:p>
          <a:p>
            <a:endParaRPr lang="en-US" altLang="zh-CN" sz="3200" dirty="0" smtClean="0"/>
          </a:p>
          <a:p>
            <a:endParaRPr lang="en-US" altLang="zh-CN" sz="3200" dirty="0"/>
          </a:p>
          <a:p>
            <a:endParaRPr lang="en-US" altLang="zh-CN" sz="3200" dirty="0" smtClean="0"/>
          </a:p>
          <a:p>
            <a:endParaRPr lang="zh-CN" altLang="zh-CN" sz="3200" dirty="0"/>
          </a:p>
          <a:p>
            <a:r>
              <a:rPr lang="en-US" altLang="zh-CN" sz="3200" dirty="0"/>
              <a:t> </a:t>
            </a:r>
            <a:endParaRPr lang="zh-CN" altLang="zh-CN" sz="3200" dirty="0"/>
          </a:p>
          <a:p>
            <a:endParaRPr lang="zh-CN" altLang="en-US" sz="3200" dirty="0"/>
          </a:p>
        </p:txBody>
      </p:sp>
      <p:sp>
        <p:nvSpPr>
          <p:cNvPr id="4" name="文本框 3"/>
          <p:cNvSpPr txBox="1"/>
          <p:nvPr/>
        </p:nvSpPr>
        <p:spPr>
          <a:xfrm>
            <a:off x="0" y="2448236"/>
            <a:ext cx="1219199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C00000"/>
                </a:solidFill>
              </a:rPr>
              <a:t>首</a:t>
            </a:r>
            <a:r>
              <a:rPr lang="zh-CN" altLang="en-US" sz="2400" dirty="0" smtClean="0">
                <a:solidFill>
                  <a:srgbClr val="C00000"/>
                </a:solidFill>
              </a:rPr>
              <a:t>段首句（句群）</a:t>
            </a:r>
            <a:r>
              <a:rPr lang="zh-CN" altLang="en-US" sz="2400" dirty="0" smtClean="0"/>
              <a:t>： 根据 </a:t>
            </a:r>
            <a:r>
              <a:rPr lang="en-US" altLang="zh-CN" sz="2400" dirty="0" smtClean="0"/>
              <a:t>come with me </a:t>
            </a:r>
            <a:r>
              <a:rPr lang="zh-CN" altLang="en-US" sz="2400" dirty="0" smtClean="0"/>
              <a:t>；首句应该写 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“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I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” </a:t>
            </a:r>
            <a:r>
              <a:rPr lang="zh-CN" altLang="en-US" sz="2400" dirty="0" smtClean="0"/>
              <a:t>， 我应该是好奇为什么要我跟着他。然后</a:t>
            </a:r>
            <a:r>
              <a:rPr lang="en-US" altLang="zh-CN" sz="2400" dirty="0" smtClean="0"/>
              <a:t>Josh </a:t>
            </a:r>
            <a:r>
              <a:rPr lang="zh-CN" altLang="en-US" sz="2400" dirty="0" smtClean="0"/>
              <a:t>要向我解释。 接着我们一起来到阁楼，开始寻宝。</a:t>
            </a:r>
            <a:endParaRPr lang="zh-CN" altLang="en-US" sz="2400" dirty="0"/>
          </a:p>
        </p:txBody>
      </p:sp>
      <p:pic>
        <p:nvPicPr>
          <p:cNvPr id="5124" name="图片 11" descr="水印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613" y="63500"/>
            <a:ext cx="4902200" cy="1587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5355"/>
            <a:ext cx="12191999" cy="6993355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4465" y="245806"/>
            <a:ext cx="11621729" cy="6381136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US" altLang="zh-CN" dirty="0" smtClean="0"/>
          </a:p>
          <a:p>
            <a:endParaRPr lang="en-US" altLang="zh-CN" dirty="0"/>
          </a:p>
          <a:p>
            <a:pPr marL="0" indent="0">
              <a:buNone/>
            </a:pPr>
            <a:r>
              <a:rPr lang="en-US" altLang="zh-CN" dirty="0" smtClean="0">
                <a:solidFill>
                  <a:srgbClr val="0000FF"/>
                </a:solidFill>
              </a:rPr>
              <a:t>      </a:t>
            </a:r>
            <a:endParaRPr lang="en-US" altLang="zh-CN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altLang="zh-CN" sz="32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altLang="zh-CN" sz="3200" b="1" dirty="0" smtClean="0">
                <a:solidFill>
                  <a:srgbClr val="0000FF"/>
                </a:solidFill>
              </a:rPr>
              <a:t>After what seemed like centuries, 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a tall , strong and terrifying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 scarecrow was created.  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Staring at it, </a:t>
            </a:r>
            <a:r>
              <a:rPr lang="en-US" altLang="zh-CN" sz="3200" dirty="0" smtClean="0">
                <a:solidFill>
                  <a:srgbClr val="0000FF"/>
                </a:solidFill>
              </a:rPr>
              <a:t>we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breathed a sigh of relief</a:t>
            </a:r>
            <a:r>
              <a:rPr lang="en-US" altLang="zh-CN" sz="3200" dirty="0" smtClean="0">
                <a:solidFill>
                  <a:srgbClr val="0000FF"/>
                </a:solidFill>
              </a:rPr>
              <a:t>, hoping that it would scare away the birds. </a:t>
            </a:r>
            <a:endParaRPr lang="en-US" altLang="zh-CN" sz="32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altLang="zh-CN" sz="32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altLang="zh-CN" sz="3200" dirty="0" smtClean="0">
              <a:solidFill>
                <a:srgbClr val="0000FF"/>
              </a:solidFill>
            </a:endParaRPr>
          </a:p>
          <a:p>
            <a:r>
              <a:rPr lang="en-US" altLang="zh-CN" sz="3200" b="1" dirty="0" smtClean="0"/>
              <a:t>Para </a:t>
            </a:r>
            <a:r>
              <a:rPr lang="en-US" altLang="zh-CN" sz="3200" b="1" dirty="0"/>
              <a:t>2: In the days that followed, </a:t>
            </a:r>
            <a:r>
              <a:rPr lang="en-US" altLang="zh-CN" sz="3200" b="1" dirty="0">
                <a:solidFill>
                  <a:srgbClr val="C00000"/>
                </a:solidFill>
              </a:rPr>
              <a:t>the scarecrow </a:t>
            </a:r>
            <a:r>
              <a:rPr lang="en-US" altLang="zh-CN" sz="3200" b="1" dirty="0">
                <a:solidFill>
                  <a:srgbClr val="0000FF"/>
                </a:solidFill>
              </a:rPr>
              <a:t>stood tall. </a:t>
            </a:r>
            <a:endParaRPr lang="zh-CN" altLang="zh-CN" sz="3200" b="1" dirty="0">
              <a:solidFill>
                <a:srgbClr val="0000FF"/>
              </a:solidFill>
            </a:endParaRPr>
          </a:p>
          <a:p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32079" y="180872"/>
            <a:ext cx="11514115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0000FF"/>
                </a:solidFill>
              </a:rPr>
              <a:t>首</a:t>
            </a:r>
            <a:r>
              <a:rPr lang="zh-CN" altLang="en-US" sz="2800" dirty="0" smtClean="0">
                <a:solidFill>
                  <a:srgbClr val="0000FF"/>
                </a:solidFill>
              </a:rPr>
              <a:t>段尾句</a:t>
            </a:r>
            <a:r>
              <a:rPr lang="zh-CN" altLang="en-US" sz="2800" dirty="0" smtClean="0"/>
              <a:t>：从所给句</a:t>
            </a:r>
            <a:r>
              <a:rPr lang="en-US" altLang="zh-CN" sz="2800" dirty="0" smtClean="0"/>
              <a:t>the scarecrow stood tall </a:t>
            </a:r>
            <a:r>
              <a:rPr lang="zh-CN" altLang="en-US" sz="2800" dirty="0" smtClean="0"/>
              <a:t>可推知尾句应该是</a:t>
            </a:r>
            <a:r>
              <a:rPr lang="en-US" altLang="zh-CN" sz="2800" dirty="0" smtClean="0"/>
              <a:t>scarecrow </a:t>
            </a:r>
            <a:r>
              <a:rPr lang="zh-CN" altLang="en-US" sz="2800" dirty="0" smtClean="0"/>
              <a:t>做成了</a:t>
            </a:r>
            <a:r>
              <a:rPr lang="en-US" altLang="zh-CN" sz="2800" dirty="0" smtClean="0"/>
              <a:t>;  scarecrow </a:t>
            </a:r>
            <a:r>
              <a:rPr lang="zh-CN" altLang="en-US" sz="2800" dirty="0" smtClean="0"/>
              <a:t>什么模样？什么作用？</a:t>
            </a:r>
            <a:endParaRPr lang="zh-CN" altLang="en-US" sz="2800" dirty="0"/>
          </a:p>
        </p:txBody>
      </p:sp>
      <p:cxnSp>
        <p:nvCxnSpPr>
          <p:cNvPr id="6" name="直接箭头连接符 5"/>
          <p:cNvCxnSpPr/>
          <p:nvPr/>
        </p:nvCxnSpPr>
        <p:spPr>
          <a:xfrm>
            <a:off x="1730477" y="3264310"/>
            <a:ext cx="5683046" cy="176980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>
            <a:off x="7275871" y="2792361"/>
            <a:ext cx="3726426" cy="234991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4" name="图片 11" descr="水印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613" y="63500"/>
            <a:ext cx="4902200" cy="1587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8615</Words>
  <Application>WPS 演示</Application>
  <PresentationFormat>宽屏</PresentationFormat>
  <Paragraphs>202</Paragraphs>
  <Slides>19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0" baseType="lpstr">
      <vt:lpstr>Arial</vt:lpstr>
      <vt:lpstr>宋体</vt:lpstr>
      <vt:lpstr>Wingdings</vt:lpstr>
      <vt:lpstr>等线 Light</vt:lpstr>
      <vt:lpstr>等线</vt:lpstr>
      <vt:lpstr>微软雅黑</vt:lpstr>
      <vt:lpstr>Arial Unicode MS</vt:lpstr>
      <vt:lpstr>HelveticaNeue</vt:lpstr>
      <vt:lpstr>华文新魏</vt:lpstr>
      <vt:lpstr>Segoe Print</vt:lpstr>
      <vt:lpstr>Office 主题​​</vt:lpstr>
      <vt:lpstr>PowerPoint 演示文稿</vt:lpstr>
      <vt:lpstr>The Scarecrow in the Cornfield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    "What is that for?" I asked, confused. "A scarecrow!“ Mom exclaimed. "But not a good one yet.  It needs a strong body to stand firm in the field, she said with a frown." And it doesn't look scary enough," Josh remarked. I had to admit that Josh, though younger than I was, could sometimes be more imaginative. Josh and I turned to each other, searching for a good idea. Soon enough, Josh's eyes lit up with inspiration.  </vt:lpstr>
      <vt:lpstr>PowerPoint 演示文稿</vt:lpstr>
      <vt:lpstr>PowerPoint 演示文稿</vt:lpstr>
      <vt:lpstr>PowerPoint 演示文稿</vt:lpstr>
      <vt:lpstr> </vt:lpstr>
      <vt:lpstr> </vt:lpstr>
      <vt:lpstr> </vt:lpstr>
      <vt:lpstr>PowerPoint 演示文稿</vt:lpstr>
      <vt:lpstr>PowerPoint 演示文稿</vt:lpstr>
      <vt:lpstr>PowerPoint 演示文稿</vt:lpstr>
      <vt:lpstr>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Administrator</cp:lastModifiedBy>
  <cp:revision>126</cp:revision>
  <dcterms:created xsi:type="dcterms:W3CDTF">2024-01-03T01:23:00Z</dcterms:created>
  <dcterms:modified xsi:type="dcterms:W3CDTF">2024-01-04T08:44:13Z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2052-11.8.2.7978</vt:lpwstr>
  </property>
</Properties>
</file>