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57" r:id="rId4"/>
    <p:sldId id="266" r:id="rId5"/>
    <p:sldId id="270" r:id="rId6"/>
    <p:sldId id="398" r:id="rId7"/>
    <p:sldId id="259" r:id="rId8"/>
    <p:sldId id="260" r:id="rId9"/>
    <p:sldId id="264" r:id="rId10"/>
    <p:sldId id="310" r:id="rId11"/>
    <p:sldId id="262" r:id="rId12"/>
    <p:sldId id="263" r:id="rId13"/>
    <p:sldId id="267" r:id="rId14"/>
    <p:sldId id="272" r:id="rId15"/>
    <p:sldId id="308" r:id="rId16"/>
    <p:sldId id="274" r:id="rId17"/>
    <p:sldId id="275" r:id="rId18"/>
    <p:sldId id="278" r:id="rId19"/>
    <p:sldId id="311" r:id="rId20"/>
    <p:sldId id="339" r:id="rId21"/>
    <p:sldId id="309" r:id="rId22"/>
    <p:sldId id="280" r:id="rId23"/>
    <p:sldId id="281" r:id="rId24"/>
    <p:sldId id="312" r:id="rId25"/>
    <p:sldId id="313" r:id="rId26"/>
    <p:sldId id="294" r:id="rId27"/>
    <p:sldId id="295" r:id="rId28"/>
    <p:sldId id="292" r:id="rId29"/>
    <p:sldId id="314" r:id="rId30"/>
    <p:sldId id="315" r:id="rId31"/>
    <p:sldId id="316" r:id="rId32"/>
    <p:sldId id="304" r:id="rId33"/>
    <p:sldId id="355" r:id="rId34"/>
    <p:sldId id="336" r:id="rId35"/>
    <p:sldId id="356" r:id="rId36"/>
    <p:sldId id="363" r:id="rId37"/>
    <p:sldId id="335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7">
          <p15:clr>
            <a:srgbClr val="A4A3A4"/>
          </p15:clr>
        </p15:guide>
        <p15:guide id="2" pos="29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057"/>
        <p:guide pos="29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B8749-DCD8-46E6-9F03-97552E54DC47}" type="doc">
      <dgm:prSet loTypeId="urn:microsoft.com/office/officeart/2005/8/layout/list1#1" loCatId="list" qsTypeId="urn:microsoft.com/office/officeart/2005/8/quickstyle/3d2#1" qsCatId="3D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6FEDB8CE-241F-40D8-AD54-2500ED96BEE0}">
      <dgm:prSet phldrT="[文本]"/>
      <dgm:spPr/>
      <dgm:t>
        <a:bodyPr/>
        <a:lstStyle/>
        <a:p>
          <a:r>
            <a:rPr lang="en-US" altLang="zh-CN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Important words</a:t>
          </a:r>
          <a:endParaRPr lang="zh-CN" altLang="en-US" b="1" dirty="0">
            <a:solidFill>
              <a:schemeClr val="tx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BEC7FC40-14DD-4CBB-B486-4B76B8ED707D}" type="parTrans" cxnId="{D83DDFD0-16B9-4C31-BC55-C13CD3140C1B}">
      <dgm:prSet/>
      <dgm:spPr/>
      <dgm:t>
        <a:bodyPr/>
        <a:lstStyle/>
        <a:p>
          <a:endParaRPr lang="zh-CN" altLang="en-US"/>
        </a:p>
      </dgm:t>
    </dgm:pt>
    <dgm:pt modelId="{C7B4C6B2-7463-4956-AC7F-866994D698ED}" type="sibTrans" cxnId="{D83DDFD0-16B9-4C31-BC55-C13CD3140C1B}">
      <dgm:prSet/>
      <dgm:spPr/>
      <dgm:t>
        <a:bodyPr/>
        <a:lstStyle/>
        <a:p>
          <a:endParaRPr lang="zh-CN" altLang="en-US"/>
        </a:p>
      </dgm:t>
    </dgm:pt>
    <dgm:pt modelId="{06381DA5-5110-4C69-AF46-C490657E465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rPr>
            <a:t>puzzle;  surround; defence;charge; </a:t>
          </a:r>
          <a:r>
            <a: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approach; generous ;eager;striking</a:t>
          </a:r>
          <a:r>
            <a: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（</a:t>
          </a:r>
          <a:r>
            <a: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strike</a:t>
          </a:r>
          <a:r>
            <a: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）</a:t>
          </a:r>
          <a:r>
            <a: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;fascinating  </a:t>
          </a:r>
          <a:r>
            <a:rPr lang="zh-CN" alt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　</a:t>
          </a:r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04DBE-AADB-4F91-805C-3D19B62A0B92}" type="parTrans" cxnId="{6AAC71E5-E45B-4CA8-93F2-C1E5DE2207FA}">
      <dgm:prSet/>
      <dgm:spPr/>
    </dgm:pt>
    <dgm:pt modelId="{226F786B-96AF-4301-909D-AC64B388476D}" type="sibTrans" cxnId="{6AAC71E5-E45B-4CA8-93F2-C1E5DE2207FA}">
      <dgm:prSet/>
      <dgm:spPr/>
    </dgm:pt>
    <dgm:pt modelId="{53A4B468-4E0D-4B9A-85B4-8FC75290E0F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dirty="0"/>
        </a:p>
      </dgm:t>
    </dgm:pt>
    <dgm:pt modelId="{C8F18748-9232-43E0-8208-4C7092A3C502}" type="parTrans" cxnId="{60DBFB9D-D78F-4B2E-A584-01CF4B3B39FA}">
      <dgm:prSet/>
      <dgm:spPr/>
    </dgm:pt>
    <dgm:pt modelId="{9CB5FD43-DDF8-4890-934A-5392DA53F7FE}" type="sibTrans" cxnId="{60DBFB9D-D78F-4B2E-A584-01CF4B3B39FA}">
      <dgm:prSet/>
      <dgm:spPr/>
    </dgm:pt>
    <dgm:pt modelId="{D9BFEC0E-957D-4A9B-B1A2-CC8F5614A9F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altLang="zh-CN" b="1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rPr>
            <a:t>Important expressions</a:t>
          </a:r>
          <a:endParaRPr lang="zh-CN" altLang="en-US" b="1" dirty="0">
            <a:solidFill>
              <a:schemeClr val="tx1"/>
            </a:solidFill>
            <a:latin typeface="Comic Sans MS" panose="030F0702030302020204" pitchFamily="66" charset="0"/>
            <a:cs typeface="Tahoma" panose="020B0604030504040204" pitchFamily="34" charset="0"/>
          </a:endParaRPr>
        </a:p>
      </dgm:t>
    </dgm:pt>
    <dgm:pt modelId="{9D67181A-9A10-4E4F-8A71-AC3BD1E6B41D}" type="parTrans" cxnId="{4B36B880-E85F-4CEA-A99D-7DA992694542}">
      <dgm:prSet/>
      <dgm:spPr/>
      <dgm:t>
        <a:bodyPr/>
        <a:lstStyle/>
        <a:p>
          <a:endParaRPr lang="zh-CN" altLang="en-US"/>
        </a:p>
      </dgm:t>
    </dgm:pt>
    <dgm:pt modelId="{8BF4769A-2466-4BB5-808E-D7B23816ADFF}" type="sibTrans" cxnId="{4B36B880-E85F-4CEA-A99D-7DA992694542}">
      <dgm:prSet/>
      <dgm:spPr/>
      <dgm:t>
        <a:bodyPr/>
        <a:lstStyle/>
        <a:p>
          <a:endParaRPr lang="zh-CN" altLang="en-US"/>
        </a:p>
      </dgm:t>
    </dgm:pt>
    <dgm:pt modelId="{676E48EA-4CE8-49D7-9A8E-056FED7051E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rPr>
            <a:t>be similar to; be eager to/ for; as well as; keep your eyes open;   break away from</a:t>
          </a:r>
          <a:endParaRPr lang="zh-CN" alt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0A7D4-EDB2-4770-9247-70744D7AB198}" type="parTrans" cxnId="{886B011C-5B4B-4BE4-BC33-D4BB88FE652A}">
      <dgm:prSet/>
      <dgm:spPr/>
    </dgm:pt>
    <dgm:pt modelId="{AD0B754D-C90A-4E74-A6A2-E284A705DC63}" type="sibTrans" cxnId="{886B011C-5B4B-4BE4-BC33-D4BB88FE652A}">
      <dgm:prSet/>
      <dgm:spPr/>
    </dgm:pt>
    <dgm:pt modelId="{09399AFE-B892-4313-911E-8E8D84B08C1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b="1" dirty="0"/>
        </a:p>
      </dgm:t>
    </dgm:pt>
    <dgm:pt modelId="{44F21F41-D872-4AD8-996C-5360B5A56628}" type="parTrans" cxnId="{780BBFE4-73E8-48B1-9362-8061F7171042}">
      <dgm:prSet/>
      <dgm:spPr/>
    </dgm:pt>
    <dgm:pt modelId="{CA08A199-385A-4255-8AEE-B9CE7642A54D}" type="sibTrans" cxnId="{780BBFE4-73E8-48B1-9362-8061F7171042}">
      <dgm:prSet/>
      <dgm:spPr/>
    </dgm:pt>
    <dgm:pt modelId="{F7345D27-B4EC-4326-9EFE-488CB66C18E6}">
      <dgm:prSet/>
      <dgm:spPr/>
      <dgm:t>
        <a:bodyPr/>
        <a:lstStyle/>
        <a:p>
          <a:r>
            <a:rPr lang="en-US" altLang="zh-CN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Useful sentence patterns</a:t>
          </a:r>
          <a:endParaRPr lang="zh-CN" altLang="en-US" b="1" dirty="0">
            <a:solidFill>
              <a:schemeClr val="tx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2F0CFB0-5AEF-4953-9733-D81091CD707E}" type="parTrans" cxnId="{4D0EFE4E-FF83-4C1F-8C8D-8DF358B9B191}">
      <dgm:prSet/>
      <dgm:spPr/>
      <dgm:t>
        <a:bodyPr/>
        <a:lstStyle/>
        <a:p>
          <a:endParaRPr lang="zh-CN" altLang="en-US"/>
        </a:p>
      </dgm:t>
    </dgm:pt>
    <dgm:pt modelId="{CF84A0F2-5FDD-4B93-962A-C56D2D99F045}" type="sibTrans" cxnId="{4D0EFE4E-FF83-4C1F-8C8D-8DF358B9B191}">
      <dgm:prSet/>
      <dgm:spPr/>
      <dgm:t>
        <a:bodyPr/>
        <a:lstStyle/>
        <a:p>
          <a:endParaRPr lang="zh-CN" altLang="en-US"/>
        </a:p>
      </dgm:t>
    </dgm:pt>
    <dgm:pt modelId="{3AF1F14A-104C-4EFA-A897-776D1F58354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rPr>
            <a:t>have </a:t>
          </a:r>
          <a:r>
            <a:rPr lang="en-US" altLang="zh-CN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sth</a:t>
          </a:r>
          <a:r>
            <a: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done; doing </a:t>
          </a:r>
          <a:r>
            <a: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做主语； </a:t>
          </a:r>
          <a:r>
            <a: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with </a:t>
          </a:r>
          <a:r>
            <a: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复合结构</a:t>
          </a:r>
        </a:p>
      </dgm:t>
    </dgm:pt>
    <dgm:pt modelId="{AD25C210-FF36-488F-9265-70173AF1B385}" type="parTrans" cxnId="{A6192D0B-E312-4737-AF5B-EF1925F7EB46}">
      <dgm:prSet/>
      <dgm:spPr/>
      <dgm:t>
        <a:bodyPr/>
        <a:lstStyle/>
        <a:p>
          <a:endParaRPr lang="zh-CN" altLang="en-US"/>
        </a:p>
      </dgm:t>
    </dgm:pt>
    <dgm:pt modelId="{8F106879-8C6F-4F1E-B7AA-978DD063D04E}" type="sibTrans" cxnId="{A6192D0B-E312-4737-AF5B-EF1925F7EB46}">
      <dgm:prSet/>
      <dgm:spPr/>
      <dgm:t>
        <a:bodyPr/>
        <a:lstStyle/>
        <a:p>
          <a:endParaRPr lang="zh-CN" altLang="en-US"/>
        </a:p>
      </dgm:t>
    </dgm:pt>
    <dgm:pt modelId="{CB18E34E-E7E3-48A5-9C3D-58B587AB7DB6}" type="pres">
      <dgm:prSet presAssocID="{105B8749-DCD8-46E6-9F03-97552E54DC47}" presName="linear" presStyleCnt="0">
        <dgm:presLayoutVars>
          <dgm:dir/>
          <dgm:animLvl val="lvl"/>
          <dgm:resizeHandles val="exact"/>
        </dgm:presLayoutVars>
      </dgm:prSet>
      <dgm:spPr/>
    </dgm:pt>
    <dgm:pt modelId="{9AB2A394-D50D-4AD1-982B-1D09FE7BAA58}" type="pres">
      <dgm:prSet presAssocID="{6FEDB8CE-241F-40D8-AD54-2500ED96BEE0}" presName="parentLin" presStyleCnt="0"/>
      <dgm:spPr/>
    </dgm:pt>
    <dgm:pt modelId="{16B88D8E-95A5-4717-A56B-5035FE988D7B}" type="pres">
      <dgm:prSet presAssocID="{6FEDB8CE-241F-40D8-AD54-2500ED96BEE0}" presName="parentLeftMargin" presStyleLbl="node1" presStyleIdx="0" presStyleCnt="3"/>
      <dgm:spPr/>
    </dgm:pt>
    <dgm:pt modelId="{DD19D10B-361F-4924-A2D3-881D3A6BAA02}" type="pres">
      <dgm:prSet presAssocID="{6FEDB8CE-241F-40D8-AD54-2500ED96BE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D0891D-7CFF-4BF0-9EF1-387C69C12BC8}" type="pres">
      <dgm:prSet presAssocID="{6FEDB8CE-241F-40D8-AD54-2500ED96BEE0}" presName="negativeSpace" presStyleCnt="0"/>
      <dgm:spPr/>
    </dgm:pt>
    <dgm:pt modelId="{A553B49E-9BE8-4F7E-A4F4-3F912169D704}" type="pres">
      <dgm:prSet presAssocID="{6FEDB8CE-241F-40D8-AD54-2500ED96BEE0}" presName="childText" presStyleLbl="conFgAcc1" presStyleIdx="0" presStyleCnt="3">
        <dgm:presLayoutVars>
          <dgm:bulletEnabled val="1"/>
        </dgm:presLayoutVars>
      </dgm:prSet>
      <dgm:spPr/>
    </dgm:pt>
    <dgm:pt modelId="{612BA99C-01AD-4760-B3EA-EA0CA48F019D}" type="pres">
      <dgm:prSet presAssocID="{C7B4C6B2-7463-4956-AC7F-866994D698ED}" presName="spaceBetweenRectangles" presStyleCnt="0"/>
      <dgm:spPr/>
    </dgm:pt>
    <dgm:pt modelId="{0E1BE93D-4B83-4F40-B092-FC6615D66A6D}" type="pres">
      <dgm:prSet presAssocID="{D9BFEC0E-957D-4A9B-B1A2-CC8F5614A9FE}" presName="parentLin" presStyleCnt="0"/>
      <dgm:spPr/>
    </dgm:pt>
    <dgm:pt modelId="{27A128C2-1E17-4828-956F-DF3F35FAAC94}" type="pres">
      <dgm:prSet presAssocID="{D9BFEC0E-957D-4A9B-B1A2-CC8F5614A9FE}" presName="parentLeftMargin" presStyleLbl="node1" presStyleIdx="0" presStyleCnt="3"/>
      <dgm:spPr/>
    </dgm:pt>
    <dgm:pt modelId="{B2D98E35-A711-4373-BB13-23261421A8AA}" type="pres">
      <dgm:prSet presAssocID="{D9BFEC0E-957D-4A9B-B1A2-CC8F5614A9FE}" presName="parentText" presStyleLbl="node1" presStyleIdx="1" presStyleCnt="3" custLinFactX="683" custLinFactNeighborX="100000" custLinFactNeighborY="11819">
        <dgm:presLayoutVars>
          <dgm:chMax val="0"/>
          <dgm:bulletEnabled val="1"/>
        </dgm:presLayoutVars>
      </dgm:prSet>
      <dgm:spPr/>
    </dgm:pt>
    <dgm:pt modelId="{9CC44F31-0A87-4113-81E1-06FF5E165389}" type="pres">
      <dgm:prSet presAssocID="{D9BFEC0E-957D-4A9B-B1A2-CC8F5614A9FE}" presName="negativeSpace" presStyleCnt="0"/>
      <dgm:spPr/>
    </dgm:pt>
    <dgm:pt modelId="{D4C33201-F426-48EE-8BDC-4F03D6ECFE20}" type="pres">
      <dgm:prSet presAssocID="{D9BFEC0E-957D-4A9B-B1A2-CC8F5614A9FE}" presName="childText" presStyleLbl="conFgAcc1" presStyleIdx="1" presStyleCnt="3">
        <dgm:presLayoutVars>
          <dgm:bulletEnabled val="1"/>
        </dgm:presLayoutVars>
      </dgm:prSet>
      <dgm:spPr/>
    </dgm:pt>
    <dgm:pt modelId="{B792BEE8-F6F3-49EA-A431-1ED2FA706F0E}" type="pres">
      <dgm:prSet presAssocID="{8BF4769A-2466-4BB5-808E-D7B23816ADFF}" presName="spaceBetweenRectangles" presStyleCnt="0"/>
      <dgm:spPr/>
    </dgm:pt>
    <dgm:pt modelId="{E44E9481-DCEF-433E-86AC-D96735C27148}" type="pres">
      <dgm:prSet presAssocID="{F7345D27-B4EC-4326-9EFE-488CB66C18E6}" presName="parentLin" presStyleCnt="0"/>
      <dgm:spPr/>
    </dgm:pt>
    <dgm:pt modelId="{032C509C-373B-468B-9EF2-477E199BE14C}" type="pres">
      <dgm:prSet presAssocID="{F7345D27-B4EC-4326-9EFE-488CB66C18E6}" presName="parentLeftMargin" presStyleLbl="node1" presStyleIdx="1" presStyleCnt="3"/>
      <dgm:spPr/>
    </dgm:pt>
    <dgm:pt modelId="{D23A22EC-F9FB-4E12-923C-8FE162CA7C0E}" type="pres">
      <dgm:prSet presAssocID="{F7345D27-B4EC-4326-9EFE-488CB66C18E6}" presName="parentText" presStyleLbl="node1" presStyleIdx="2" presStyleCnt="3" custLinFactNeighborX="3448" custLinFactNeighborY="2791">
        <dgm:presLayoutVars>
          <dgm:chMax val="0"/>
          <dgm:bulletEnabled val="1"/>
        </dgm:presLayoutVars>
      </dgm:prSet>
      <dgm:spPr/>
    </dgm:pt>
    <dgm:pt modelId="{0B75BC76-A95F-4812-A9B4-5FC36125CE6E}" type="pres">
      <dgm:prSet presAssocID="{F7345D27-B4EC-4326-9EFE-488CB66C18E6}" presName="negativeSpace" presStyleCnt="0"/>
      <dgm:spPr/>
    </dgm:pt>
    <dgm:pt modelId="{F5616EC0-A18E-4CCC-8AD6-2479B81F35E9}" type="pres">
      <dgm:prSet presAssocID="{F7345D27-B4EC-4326-9EFE-488CB66C18E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192D0B-E312-4737-AF5B-EF1925F7EB46}" srcId="{F7345D27-B4EC-4326-9EFE-488CB66C18E6}" destId="{3AF1F14A-104C-4EFA-A897-776D1F583549}" srcOrd="0" destOrd="0" parTransId="{AD25C210-FF36-488F-9265-70173AF1B385}" sibTransId="{8F106879-8C6F-4F1E-B7AA-978DD063D04E}"/>
    <dgm:cxn modelId="{D6C44E15-4348-46B7-971F-F8ABABFFCBAE}" type="presOf" srcId="{F7345D27-B4EC-4326-9EFE-488CB66C18E6}" destId="{D23A22EC-F9FB-4E12-923C-8FE162CA7C0E}" srcOrd="1" destOrd="0" presId="urn:microsoft.com/office/officeart/2005/8/layout/list1#1"/>
    <dgm:cxn modelId="{886B011C-5B4B-4BE4-BC33-D4BB88FE652A}" srcId="{D9BFEC0E-957D-4A9B-B1A2-CC8F5614A9FE}" destId="{676E48EA-4CE8-49D7-9A8E-056FED7051E5}" srcOrd="0" destOrd="0" parTransId="{3C30A7D4-EDB2-4770-9247-70744D7AB198}" sibTransId="{AD0B754D-C90A-4E74-A6A2-E284A705DC63}"/>
    <dgm:cxn modelId="{917BFD2F-6EA1-43FC-87AD-2FFDEB70197E}" type="presOf" srcId="{F7345D27-B4EC-4326-9EFE-488CB66C18E6}" destId="{032C509C-373B-468B-9EF2-477E199BE14C}" srcOrd="0" destOrd="0" presId="urn:microsoft.com/office/officeart/2005/8/layout/list1#1"/>
    <dgm:cxn modelId="{E5FAD65C-467F-4D34-8B52-A38E1E7043B4}" type="presOf" srcId="{105B8749-DCD8-46E6-9F03-97552E54DC47}" destId="{CB18E34E-E7E3-48A5-9C3D-58B587AB7DB6}" srcOrd="0" destOrd="0" presId="urn:microsoft.com/office/officeart/2005/8/layout/list1#1"/>
    <dgm:cxn modelId="{4D0EFE4E-FF83-4C1F-8C8D-8DF358B9B191}" srcId="{105B8749-DCD8-46E6-9F03-97552E54DC47}" destId="{F7345D27-B4EC-4326-9EFE-488CB66C18E6}" srcOrd="2" destOrd="0" parTransId="{A2F0CFB0-5AEF-4953-9733-D81091CD707E}" sibTransId="{CF84A0F2-5FDD-4B93-962A-C56D2D99F045}"/>
    <dgm:cxn modelId="{1AD4A670-33A6-4B51-8274-83CFFC161A56}" type="presOf" srcId="{53A4B468-4E0D-4B9A-85B4-8FC75290E0FA}" destId="{A553B49E-9BE8-4F7E-A4F4-3F912169D704}" srcOrd="0" destOrd="1" presId="urn:microsoft.com/office/officeart/2005/8/layout/list1#1"/>
    <dgm:cxn modelId="{4B36B880-E85F-4CEA-A99D-7DA992694542}" srcId="{105B8749-DCD8-46E6-9F03-97552E54DC47}" destId="{D9BFEC0E-957D-4A9B-B1A2-CC8F5614A9FE}" srcOrd="1" destOrd="0" parTransId="{9D67181A-9A10-4E4F-8A71-AC3BD1E6B41D}" sibTransId="{8BF4769A-2466-4BB5-808E-D7B23816ADFF}"/>
    <dgm:cxn modelId="{8CF48288-2F45-4FD4-90E6-48C4450C03DD}" type="presOf" srcId="{D9BFEC0E-957D-4A9B-B1A2-CC8F5614A9FE}" destId="{27A128C2-1E17-4828-956F-DF3F35FAAC94}" srcOrd="0" destOrd="0" presId="urn:microsoft.com/office/officeart/2005/8/layout/list1#1"/>
    <dgm:cxn modelId="{8A564392-2E87-4718-970A-89659F5ED3FB}" type="presOf" srcId="{D9BFEC0E-957D-4A9B-B1A2-CC8F5614A9FE}" destId="{B2D98E35-A711-4373-BB13-23261421A8AA}" srcOrd="1" destOrd="0" presId="urn:microsoft.com/office/officeart/2005/8/layout/list1#1"/>
    <dgm:cxn modelId="{60DBFB9D-D78F-4B2E-A584-01CF4B3B39FA}" srcId="{6FEDB8CE-241F-40D8-AD54-2500ED96BEE0}" destId="{53A4B468-4E0D-4B9A-85B4-8FC75290E0FA}" srcOrd="1" destOrd="0" parTransId="{C8F18748-9232-43E0-8208-4C7092A3C502}" sibTransId="{9CB5FD43-DDF8-4890-934A-5392DA53F7FE}"/>
    <dgm:cxn modelId="{050EB3AE-E627-4D2D-940F-452F715DE5C0}" type="presOf" srcId="{3AF1F14A-104C-4EFA-A897-776D1F583549}" destId="{F5616EC0-A18E-4CCC-8AD6-2479B81F35E9}" srcOrd="0" destOrd="0" presId="urn:microsoft.com/office/officeart/2005/8/layout/list1#1"/>
    <dgm:cxn modelId="{5FA192C9-F49B-403C-ACC2-3E389C0773E8}" type="presOf" srcId="{06381DA5-5110-4C69-AF46-C490657E465C}" destId="{A553B49E-9BE8-4F7E-A4F4-3F912169D704}" srcOrd="0" destOrd="0" presId="urn:microsoft.com/office/officeart/2005/8/layout/list1#1"/>
    <dgm:cxn modelId="{D83DDFD0-16B9-4C31-BC55-C13CD3140C1B}" srcId="{105B8749-DCD8-46E6-9F03-97552E54DC47}" destId="{6FEDB8CE-241F-40D8-AD54-2500ED96BEE0}" srcOrd="0" destOrd="0" parTransId="{BEC7FC40-14DD-4CBB-B486-4B76B8ED707D}" sibTransId="{C7B4C6B2-7463-4956-AC7F-866994D698ED}"/>
    <dgm:cxn modelId="{F51C95D4-651C-4DF4-A6D2-6CBB45731AFE}" type="presOf" srcId="{6FEDB8CE-241F-40D8-AD54-2500ED96BEE0}" destId="{DD19D10B-361F-4924-A2D3-881D3A6BAA02}" srcOrd="1" destOrd="0" presId="urn:microsoft.com/office/officeart/2005/8/layout/list1#1"/>
    <dgm:cxn modelId="{BB4CF8D7-EDFF-4C43-BB2B-2F5DE4285144}" type="presOf" srcId="{676E48EA-4CE8-49D7-9A8E-056FED7051E5}" destId="{D4C33201-F426-48EE-8BDC-4F03D6ECFE20}" srcOrd="0" destOrd="0" presId="urn:microsoft.com/office/officeart/2005/8/layout/list1#1"/>
    <dgm:cxn modelId="{E93641DB-2EDB-4121-A36D-E6E772FB8CD5}" type="presOf" srcId="{6FEDB8CE-241F-40D8-AD54-2500ED96BEE0}" destId="{16B88D8E-95A5-4717-A56B-5035FE988D7B}" srcOrd="0" destOrd="0" presId="urn:microsoft.com/office/officeart/2005/8/layout/list1#1"/>
    <dgm:cxn modelId="{780BBFE4-73E8-48B1-9362-8061F7171042}" srcId="{D9BFEC0E-957D-4A9B-B1A2-CC8F5614A9FE}" destId="{09399AFE-B892-4313-911E-8E8D84B08C1A}" srcOrd="1" destOrd="0" parTransId="{44F21F41-D872-4AD8-996C-5360B5A56628}" sibTransId="{CA08A199-385A-4255-8AEE-B9CE7642A54D}"/>
    <dgm:cxn modelId="{6AAC71E5-E45B-4CA8-93F2-C1E5DE2207FA}" srcId="{6FEDB8CE-241F-40D8-AD54-2500ED96BEE0}" destId="{06381DA5-5110-4C69-AF46-C490657E465C}" srcOrd="0" destOrd="0" parTransId="{64A04DBE-AADB-4F91-805C-3D19B62A0B92}" sibTransId="{226F786B-96AF-4301-909D-AC64B388476D}"/>
    <dgm:cxn modelId="{63324BE6-57A6-4445-B1A1-BFFAF2F49964}" type="presOf" srcId="{09399AFE-B892-4313-911E-8E8D84B08C1A}" destId="{D4C33201-F426-48EE-8BDC-4F03D6ECFE20}" srcOrd="0" destOrd="1" presId="urn:microsoft.com/office/officeart/2005/8/layout/list1#1"/>
    <dgm:cxn modelId="{2C24792D-3CEE-408E-867D-AEBB97030CB2}" type="presParOf" srcId="{CB18E34E-E7E3-48A5-9C3D-58B587AB7DB6}" destId="{9AB2A394-D50D-4AD1-982B-1D09FE7BAA58}" srcOrd="0" destOrd="0" presId="urn:microsoft.com/office/officeart/2005/8/layout/list1#1"/>
    <dgm:cxn modelId="{3EA4FAA7-C57A-4E69-915C-B89890A93EA5}" type="presParOf" srcId="{9AB2A394-D50D-4AD1-982B-1D09FE7BAA58}" destId="{16B88D8E-95A5-4717-A56B-5035FE988D7B}" srcOrd="0" destOrd="0" presId="urn:microsoft.com/office/officeart/2005/8/layout/list1#1"/>
    <dgm:cxn modelId="{7D92953E-E313-44E0-9418-0515715BFC1F}" type="presParOf" srcId="{9AB2A394-D50D-4AD1-982B-1D09FE7BAA58}" destId="{DD19D10B-361F-4924-A2D3-881D3A6BAA02}" srcOrd="1" destOrd="0" presId="urn:microsoft.com/office/officeart/2005/8/layout/list1#1"/>
    <dgm:cxn modelId="{79F1AFEB-581D-4406-937A-5216A92757C0}" type="presParOf" srcId="{CB18E34E-E7E3-48A5-9C3D-58B587AB7DB6}" destId="{1CD0891D-7CFF-4BF0-9EF1-387C69C12BC8}" srcOrd="1" destOrd="0" presId="urn:microsoft.com/office/officeart/2005/8/layout/list1#1"/>
    <dgm:cxn modelId="{C872A539-0077-4D87-8687-4AFACDC5B6BE}" type="presParOf" srcId="{CB18E34E-E7E3-48A5-9C3D-58B587AB7DB6}" destId="{A553B49E-9BE8-4F7E-A4F4-3F912169D704}" srcOrd="2" destOrd="0" presId="urn:microsoft.com/office/officeart/2005/8/layout/list1#1"/>
    <dgm:cxn modelId="{26582FAE-6CB8-4825-8B03-0379EB37A0AB}" type="presParOf" srcId="{CB18E34E-E7E3-48A5-9C3D-58B587AB7DB6}" destId="{612BA99C-01AD-4760-B3EA-EA0CA48F019D}" srcOrd="3" destOrd="0" presId="urn:microsoft.com/office/officeart/2005/8/layout/list1#1"/>
    <dgm:cxn modelId="{B9B98AE5-64BE-41C1-B9F3-D14A977E7071}" type="presParOf" srcId="{CB18E34E-E7E3-48A5-9C3D-58B587AB7DB6}" destId="{0E1BE93D-4B83-4F40-B092-FC6615D66A6D}" srcOrd="4" destOrd="0" presId="urn:microsoft.com/office/officeart/2005/8/layout/list1#1"/>
    <dgm:cxn modelId="{76C40230-9CFD-40BD-845C-EB8EB620F48D}" type="presParOf" srcId="{0E1BE93D-4B83-4F40-B092-FC6615D66A6D}" destId="{27A128C2-1E17-4828-956F-DF3F35FAAC94}" srcOrd="0" destOrd="0" presId="urn:microsoft.com/office/officeart/2005/8/layout/list1#1"/>
    <dgm:cxn modelId="{FCA77DAE-5380-4BAD-AACE-5B07D1099243}" type="presParOf" srcId="{0E1BE93D-4B83-4F40-B092-FC6615D66A6D}" destId="{B2D98E35-A711-4373-BB13-23261421A8AA}" srcOrd="1" destOrd="0" presId="urn:microsoft.com/office/officeart/2005/8/layout/list1#1"/>
    <dgm:cxn modelId="{5A66B9F3-4E56-4FAF-B767-E523A1B240EE}" type="presParOf" srcId="{CB18E34E-E7E3-48A5-9C3D-58B587AB7DB6}" destId="{9CC44F31-0A87-4113-81E1-06FF5E165389}" srcOrd="5" destOrd="0" presId="urn:microsoft.com/office/officeart/2005/8/layout/list1#1"/>
    <dgm:cxn modelId="{0F1E3A3E-9F2F-46DE-B9CC-DE0AD88F3D0D}" type="presParOf" srcId="{CB18E34E-E7E3-48A5-9C3D-58B587AB7DB6}" destId="{D4C33201-F426-48EE-8BDC-4F03D6ECFE20}" srcOrd="6" destOrd="0" presId="urn:microsoft.com/office/officeart/2005/8/layout/list1#1"/>
    <dgm:cxn modelId="{2F4C0902-6C8D-4DE0-B800-1F5642349145}" type="presParOf" srcId="{CB18E34E-E7E3-48A5-9C3D-58B587AB7DB6}" destId="{B792BEE8-F6F3-49EA-A431-1ED2FA706F0E}" srcOrd="7" destOrd="0" presId="urn:microsoft.com/office/officeart/2005/8/layout/list1#1"/>
    <dgm:cxn modelId="{1E7F6D09-6CC1-4FC3-AD13-606026B5540C}" type="presParOf" srcId="{CB18E34E-E7E3-48A5-9C3D-58B587AB7DB6}" destId="{E44E9481-DCEF-433E-86AC-D96735C27148}" srcOrd="8" destOrd="0" presId="urn:microsoft.com/office/officeart/2005/8/layout/list1#1"/>
    <dgm:cxn modelId="{0BBE412E-E1A3-4BD7-8E4D-284685A3801D}" type="presParOf" srcId="{E44E9481-DCEF-433E-86AC-D96735C27148}" destId="{032C509C-373B-468B-9EF2-477E199BE14C}" srcOrd="0" destOrd="0" presId="urn:microsoft.com/office/officeart/2005/8/layout/list1#1"/>
    <dgm:cxn modelId="{979A1269-4922-47AA-9080-C37FF6AA6597}" type="presParOf" srcId="{E44E9481-DCEF-433E-86AC-D96735C27148}" destId="{D23A22EC-F9FB-4E12-923C-8FE162CA7C0E}" srcOrd="1" destOrd="0" presId="urn:microsoft.com/office/officeart/2005/8/layout/list1#1"/>
    <dgm:cxn modelId="{0AB2E2A1-950D-47DD-A597-20B855B852CD}" type="presParOf" srcId="{CB18E34E-E7E3-48A5-9C3D-58B587AB7DB6}" destId="{0B75BC76-A95F-4812-A9B4-5FC36125CE6E}" srcOrd="9" destOrd="0" presId="urn:microsoft.com/office/officeart/2005/8/layout/list1#1"/>
    <dgm:cxn modelId="{D1AD8856-8706-448E-9E67-8256FE84342F}" type="presParOf" srcId="{CB18E34E-E7E3-48A5-9C3D-58B587AB7DB6}" destId="{F5616EC0-A18E-4CCC-8AD6-2479B81F35E9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3B49E-9BE8-4F7E-A4F4-3F912169D704}">
      <dsp:nvSpPr>
        <dsp:cNvPr id="0" name=""/>
        <dsp:cNvSpPr/>
      </dsp:nvSpPr>
      <dsp:spPr>
        <a:xfrm>
          <a:off x="0" y="357856"/>
          <a:ext cx="8496944" cy="1847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9457" tIns="479044" rIns="65945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puzzle;  surround; defence;charge; </a:t>
          </a:r>
          <a:r>
            <a:rPr lang="en-US" altLang="zh-CN" sz="23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approach; generous ;eager;striking</a:t>
          </a:r>
          <a:r>
            <a:rPr lang="zh-CN" alt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（</a:t>
          </a:r>
          <a:r>
            <a:rPr lang="en-US" altLang="zh-CN" sz="23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strike</a:t>
          </a:r>
          <a:r>
            <a:rPr lang="zh-CN" alt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）</a:t>
          </a:r>
          <a:r>
            <a:rPr lang="en-US" altLang="zh-CN" sz="23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;fascinating  </a:t>
          </a:r>
          <a:r>
            <a:rPr lang="zh-CN" alt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　</a:t>
          </a:r>
          <a:r>
            <a:rPr lang="en-US" altLang="zh-CN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300" kern="1200" dirty="0"/>
        </a:p>
      </dsp:txBody>
      <dsp:txXfrm>
        <a:off x="0" y="357856"/>
        <a:ext cx="8496944" cy="1847475"/>
      </dsp:txXfrm>
    </dsp:sp>
    <dsp:sp modelId="{DD19D10B-361F-4924-A2D3-881D3A6BAA02}">
      <dsp:nvSpPr>
        <dsp:cNvPr id="0" name=""/>
        <dsp:cNvSpPr/>
      </dsp:nvSpPr>
      <dsp:spPr>
        <a:xfrm>
          <a:off x="424847" y="18376"/>
          <a:ext cx="5947860" cy="678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Important words</a:t>
          </a:r>
          <a:endParaRPr lang="zh-CN" altLang="en-US" sz="2300" b="1" kern="1200" dirty="0">
            <a:solidFill>
              <a:schemeClr val="tx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57991" y="51520"/>
        <a:ext cx="5881572" cy="612672"/>
      </dsp:txXfrm>
    </dsp:sp>
    <dsp:sp modelId="{D4C33201-F426-48EE-8BDC-4F03D6ECFE20}">
      <dsp:nvSpPr>
        <dsp:cNvPr id="0" name=""/>
        <dsp:cNvSpPr/>
      </dsp:nvSpPr>
      <dsp:spPr>
        <a:xfrm>
          <a:off x="0" y="2669011"/>
          <a:ext cx="8496944" cy="1775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9457" tIns="479044" rIns="65945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 similar to; be eager to/ for; as well as; keep your eyes open;   break away from</a:t>
          </a:r>
          <a:endParaRPr lang="zh-CN" alt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300" b="1" kern="1200" dirty="0"/>
        </a:p>
      </dsp:txBody>
      <dsp:txXfrm>
        <a:off x="0" y="2669011"/>
        <a:ext cx="8496944" cy="1775025"/>
      </dsp:txXfrm>
    </dsp:sp>
    <dsp:sp modelId="{B2D98E35-A711-4373-BB13-23261421A8AA}">
      <dsp:nvSpPr>
        <dsp:cNvPr id="0" name=""/>
        <dsp:cNvSpPr/>
      </dsp:nvSpPr>
      <dsp:spPr>
        <a:xfrm>
          <a:off x="890318" y="2409778"/>
          <a:ext cx="5947860" cy="678960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altLang="zh-CN" sz="2300" b="1" kern="12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rPr>
            <a:t>Important expressions</a:t>
          </a:r>
          <a:endParaRPr lang="zh-CN" altLang="en-US" sz="2300" b="1" kern="1200" dirty="0">
            <a:solidFill>
              <a:schemeClr val="tx1"/>
            </a:solidFill>
            <a:latin typeface="Comic Sans MS" panose="030F0702030302020204" pitchFamily="66" charset="0"/>
            <a:cs typeface="Tahoma" panose="020B0604030504040204" pitchFamily="34" charset="0"/>
          </a:endParaRPr>
        </a:p>
      </dsp:txBody>
      <dsp:txXfrm>
        <a:off x="923462" y="2442922"/>
        <a:ext cx="5881572" cy="612672"/>
      </dsp:txXfrm>
    </dsp:sp>
    <dsp:sp modelId="{F5616EC0-A18E-4CCC-8AD6-2479B81F35E9}">
      <dsp:nvSpPr>
        <dsp:cNvPr id="0" name=""/>
        <dsp:cNvSpPr/>
      </dsp:nvSpPr>
      <dsp:spPr>
        <a:xfrm>
          <a:off x="0" y="4907716"/>
          <a:ext cx="8496944" cy="1068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9457" tIns="479044" rIns="65945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have </a:t>
          </a:r>
          <a:r>
            <a:rPr lang="en-US" altLang="zh-CN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sth</a:t>
          </a:r>
          <a:r>
            <a:rPr lang="en-US" altLang="zh-CN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done; doing </a:t>
          </a:r>
          <a:r>
            <a:rPr lang="zh-CN" altLang="zh-CN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做主语； </a:t>
          </a:r>
          <a:r>
            <a:rPr lang="en-US" altLang="zh-CN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with </a:t>
          </a:r>
          <a:r>
            <a:rPr lang="zh-CN" alt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复合结构</a:t>
          </a:r>
        </a:p>
      </dsp:txBody>
      <dsp:txXfrm>
        <a:off x="0" y="4907716"/>
        <a:ext cx="8496944" cy="1068637"/>
      </dsp:txXfrm>
    </dsp:sp>
    <dsp:sp modelId="{D23A22EC-F9FB-4E12-923C-8FE162CA7C0E}">
      <dsp:nvSpPr>
        <dsp:cNvPr id="0" name=""/>
        <dsp:cNvSpPr/>
      </dsp:nvSpPr>
      <dsp:spPr>
        <a:xfrm>
          <a:off x="439495" y="4587186"/>
          <a:ext cx="5947860" cy="67896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rPr>
            <a:t>Useful sentence patterns</a:t>
          </a:r>
          <a:endParaRPr lang="zh-CN" altLang="en-US" sz="2300" b="1" kern="1200" dirty="0">
            <a:solidFill>
              <a:schemeClr val="tx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72639" y="4620330"/>
        <a:ext cx="588157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7E71-9FD2-4375-96FE-829522BF573F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1C3E-2698-4D76-A0C4-ACBC52D48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61CB9-BF86-424B-B7DB-2D09C42354A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01C3E-2698-4D76-A0C4-ACBC52D48A7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33488" y="5426075"/>
            <a:ext cx="1274762" cy="955675"/>
          </a:xfrm>
        </p:spPr>
      </p:sp>
      <p:sp>
        <p:nvSpPr>
          <p:cNvPr id="40963" name="备注占位符 2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233488" y="5426075"/>
            <a:ext cx="1274762" cy="955675"/>
          </a:xfrm>
        </p:spPr>
      </p:sp>
      <p:sp>
        <p:nvSpPr>
          <p:cNvPr id="40963" name="备注占位符 2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0013" y="1141413"/>
            <a:ext cx="4114800" cy="3086100"/>
          </a:xfrm>
          <a:ln>
            <a:solidFill>
              <a:srgbClr val="000000"/>
            </a:solidFill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98963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</a:p>
        </p:txBody>
      </p:sp>
      <p:sp>
        <p:nvSpPr>
          <p:cNvPr id="15364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8B66F3C5-84F5-4EC6-9B34-BDA9A4C22D1C}" type="slidenum">
              <a:rPr lang="zh-CN" altLang="en-US" sz="1200" i="0">
                <a:latin typeface="Calibri" panose="020F0502020204030204" pitchFamily="34" charset="0"/>
                <a:ea typeface="宋体" panose="02010600030101010101" pitchFamily="2" charset="-122"/>
              </a:rPr>
              <a:pPr algn="r"/>
              <a:t>20</a:t>
            </a:fld>
            <a:endParaRPr lang="zh-CN" altLang="en-US" sz="1200" i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31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31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水印">
            <a:extLst>
              <a:ext uri="{FF2B5EF4-FFF2-40B4-BE49-F238E27FC236}">
                <a16:creationId xmlns:a16="http://schemas.microsoft.com/office/drawing/2014/main" id="{CF86776F-61EF-43B4-9615-1DB85F858E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76056" y="150972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 descr="水印">
            <a:extLst>
              <a:ext uri="{FF2B5EF4-FFF2-40B4-BE49-F238E27FC236}">
                <a16:creationId xmlns:a16="http://schemas.microsoft.com/office/drawing/2014/main" id="{F2717A83-0C82-4874-AF97-8ABDAE673CA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76056" y="150972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E289C81-1A37-41A2-B9E2-1F2432DBF5E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2020/10/23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8BDEBF1-7E6A-4D2D-B168-CFF73E54FC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 descr="水印">
            <a:extLst>
              <a:ext uri="{FF2B5EF4-FFF2-40B4-BE49-F238E27FC236}">
                <a16:creationId xmlns:a16="http://schemas.microsoft.com/office/drawing/2014/main" id="{F5FE8D18-F760-4D1A-ABEB-75981540AFC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76056" y="150972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1" y="1792129"/>
            <a:ext cx="49039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2"/>
            <a:ext cx="2702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6056" y="150972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48129"/>
          <p:cNvSpPr txBox="1">
            <a:spLocks noChangeArrowheads="1"/>
          </p:cNvSpPr>
          <p:nvPr/>
        </p:nvSpPr>
        <p:spPr bwMode="auto">
          <a:xfrm>
            <a:off x="0" y="188914"/>
            <a:ext cx="9144000" cy="6587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①The First World War _____________ in 1914.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②Yesterday two thieves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house.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 As she was talking, he suddenly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saying, "That's a lie".  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④The meeting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ten to three. 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⑤She's just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boyfriend.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⑥ Modern music like jazz has _______________ the old traditional rules.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⑦ The elevators(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电梯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that building are always ______________, which makes the residents quite annoyed. </a:t>
            </a:r>
            <a:endParaRPr lang="en-US" altLang="zh-CN" sz="3200" b="1" dirty="0">
              <a:latin typeface="Arial Narrow" panose="020B0606020202030204" pitchFamily="34" charset="0"/>
            </a:endParaRPr>
          </a:p>
        </p:txBody>
      </p:sp>
      <p:sp>
        <p:nvSpPr>
          <p:cNvPr id="29699" name="文本框 48130"/>
          <p:cNvSpPr txBox="1">
            <a:spLocks noChangeArrowheads="1"/>
          </p:cNvSpPr>
          <p:nvPr/>
        </p:nvSpPr>
        <p:spPr bwMode="auto">
          <a:xfrm>
            <a:off x="2319339" y="5969000"/>
            <a:ext cx="1847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800" b="1"/>
          </a:p>
        </p:txBody>
      </p:sp>
      <p:sp>
        <p:nvSpPr>
          <p:cNvPr id="29700" name="文本框 48131"/>
          <p:cNvSpPr txBox="1">
            <a:spLocks noChangeArrowheads="1"/>
          </p:cNvSpPr>
          <p:nvPr/>
        </p:nvSpPr>
        <p:spPr bwMode="auto">
          <a:xfrm>
            <a:off x="7864476" y="5969000"/>
            <a:ext cx="1847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800" b="1"/>
          </a:p>
        </p:txBody>
      </p:sp>
      <p:sp>
        <p:nvSpPr>
          <p:cNvPr id="48134" name="文本框 48133"/>
          <p:cNvSpPr txBox="1">
            <a:spLocks noChangeArrowheads="1"/>
          </p:cNvSpPr>
          <p:nvPr/>
        </p:nvSpPr>
        <p:spPr bwMode="auto">
          <a:xfrm>
            <a:off x="4572000" y="214290"/>
            <a:ext cx="16292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broke out</a:t>
            </a:r>
          </a:p>
        </p:txBody>
      </p:sp>
      <p:sp>
        <p:nvSpPr>
          <p:cNvPr id="48135" name="文本框 48134"/>
          <p:cNvSpPr txBox="1">
            <a:spLocks noChangeArrowheads="1"/>
          </p:cNvSpPr>
          <p:nvPr/>
        </p:nvSpPr>
        <p:spPr bwMode="auto">
          <a:xfrm>
            <a:off x="4361814" y="834055"/>
            <a:ext cx="17105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broke into</a:t>
            </a:r>
          </a:p>
        </p:txBody>
      </p:sp>
      <p:sp>
        <p:nvSpPr>
          <p:cNvPr id="48136" name="文本框 48135"/>
          <p:cNvSpPr txBox="1">
            <a:spLocks noChangeArrowheads="1"/>
          </p:cNvSpPr>
          <p:nvPr/>
        </p:nvSpPr>
        <p:spPr bwMode="auto">
          <a:xfrm>
            <a:off x="6201419" y="1426514"/>
            <a:ext cx="20131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broke/cut in</a:t>
            </a:r>
          </a:p>
        </p:txBody>
      </p:sp>
      <p:sp>
        <p:nvSpPr>
          <p:cNvPr id="48137" name="文本框 48136"/>
          <p:cNvSpPr txBox="1">
            <a:spLocks noChangeArrowheads="1"/>
          </p:cNvSpPr>
          <p:nvPr/>
        </p:nvSpPr>
        <p:spPr bwMode="auto">
          <a:xfrm>
            <a:off x="2973693" y="2616512"/>
            <a:ext cx="15041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broke up</a:t>
            </a:r>
          </a:p>
        </p:txBody>
      </p:sp>
      <p:sp>
        <p:nvSpPr>
          <p:cNvPr id="48138" name="文本框 48137"/>
          <p:cNvSpPr txBox="1">
            <a:spLocks noChangeArrowheads="1"/>
          </p:cNvSpPr>
          <p:nvPr/>
        </p:nvSpPr>
        <p:spPr bwMode="auto">
          <a:xfrm>
            <a:off x="2319644" y="3191508"/>
            <a:ext cx="16965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broken up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429258" y="3714752"/>
            <a:ext cx="28957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broken away from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357160" y="5429264"/>
            <a:ext cx="24096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breaking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/>
      <p:bldP spid="48135" grpId="0"/>
      <p:bldP spid="48136" grpId="0"/>
      <p:bldP spid="48137" grpId="0"/>
      <p:bldP spid="48138" grpId="0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1046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Winter is</a:t>
            </a:r>
            <a:r>
              <a:rPr kumimoji="1" lang="en-US" altLang="zh-CN" sz="2800" b="1" dirty="0">
                <a:solidFill>
                  <a:srgbClr val="0000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approaching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altLang="zh-CN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 the approach of </a:t>
            </a:r>
            <a:r>
              <a:rPr lang="en-US" altLang="zh-C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Christmas the weather turned colder.</a:t>
            </a:r>
          </a:p>
          <a:p>
            <a:endParaRPr lang="en-US" altLang="zh-CN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approach to </a:t>
            </a:r>
            <a:r>
              <a:rPr lang="en-US" altLang="zh-C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house was a narrow path.</a:t>
            </a:r>
          </a:p>
          <a:p>
            <a:endParaRPr lang="en-US" altLang="zh-CN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The best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approach to _________(learn)</a:t>
            </a:r>
            <a:r>
              <a:rPr lang="en-US" altLang="zh-C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foreign language is reading as much as possible.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7254" y="1055666"/>
            <a:ext cx="3944480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v.</a:t>
            </a:r>
            <a:r>
              <a:rPr lang="en-US" altLang="zh-CN" sz="2800" b="1" dirty="0"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latin typeface="Arial" panose="020B0604020202020204" pitchFamily="34" charset="0"/>
              </a:rPr>
              <a:t>走近；接近；临近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n. </a:t>
            </a:r>
            <a:r>
              <a:rPr lang="zh-CN" altLang="en-US" sz="2800" b="1" dirty="0">
                <a:latin typeface="Arial" panose="020B0604020202020204" pitchFamily="34" charset="0"/>
              </a:rPr>
              <a:t>接近，方法，途径</a:t>
            </a:r>
          </a:p>
        </p:txBody>
      </p:sp>
      <p:sp>
        <p:nvSpPr>
          <p:cNvPr id="7" name="矩形 6"/>
          <p:cNvSpPr/>
          <p:nvPr/>
        </p:nvSpPr>
        <p:spPr>
          <a:xfrm>
            <a:off x="920726" y="5851862"/>
            <a:ext cx="7128792" cy="7683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approach </a:t>
            </a:r>
            <a:r>
              <a:rPr lang="en-US" altLang="zh-C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(doing)   </a:t>
            </a:r>
            <a:r>
              <a:rPr lang="en-US" altLang="zh-CN" sz="2400" b="1" dirty="0">
                <a:solidFill>
                  <a:prstClr val="black"/>
                </a:solidFill>
              </a:rPr>
              <a:t>     </a:t>
            </a:r>
            <a:r>
              <a:rPr lang="zh-CN" altLang="en-US" sz="2400" b="1" dirty="0">
                <a:solidFill>
                  <a:prstClr val="black"/>
                </a:solidFill>
              </a:rPr>
              <a:t>做某事的方法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1604" y="3429001"/>
            <a:ext cx="7358114" cy="46037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zh-CN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 the approach of = with….. approaching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" y="102235"/>
            <a:ext cx="8014970" cy="953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It was hard 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approach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 painting as there were so many people around.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50" y="4714875"/>
            <a:ext cx="1535430" cy="52197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sp>
        <p:nvSpPr>
          <p:cNvPr id="2" name="椭圆 1"/>
          <p:cNvSpPr/>
          <p:nvPr/>
        </p:nvSpPr>
        <p:spPr>
          <a:xfrm>
            <a:off x="2627630" y="6104890"/>
            <a:ext cx="586105" cy="515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2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tree frasme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46085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825625"/>
            <a:ext cx="8429684" cy="435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Many _____________ have been adopted to control the spread of COVID-19.</a:t>
            </a:r>
          </a:p>
          <a:p>
            <a:pPr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_____________ (approach) the city center, we saw a stone statue of about 10 meters in height.</a:t>
            </a:r>
          </a:p>
          <a:p>
            <a:pPr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_____________________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（随着考试的临近）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began to learn English.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资源 32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07840" y="1"/>
            <a:ext cx="816769" cy="850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546"/>
            <a:ext cx="1162050" cy="79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271462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1714488"/>
            <a:ext cx="27146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371475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test approaching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714480" y="428604"/>
            <a:ext cx="35719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</a:rPr>
              <a:t>  巧 学 活 用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051300" y="1861820"/>
            <a:ext cx="586105" cy="515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2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2970" y="807720"/>
            <a:ext cx="3387090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n. 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495" y="285750"/>
            <a:ext cx="889317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Carl and his friends stayed with a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generous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family.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59405" y="807720"/>
            <a:ext cx="219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generosity</a:t>
            </a:r>
          </a:p>
        </p:txBody>
      </p:sp>
      <p:sp>
        <p:nvSpPr>
          <p:cNvPr id="47110" name="文本框 47109"/>
          <p:cNvSpPr txBox="1">
            <a:spLocks noChangeArrowheads="1"/>
          </p:cNvSpPr>
          <p:nvPr/>
        </p:nvSpPr>
        <p:spPr bwMode="auto">
          <a:xfrm>
            <a:off x="214917" y="1551943"/>
            <a:ext cx="8159750" cy="1383665"/>
          </a:xfrm>
          <a:prstGeom prst="rect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 generous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                  </a:t>
            </a:r>
            <a:r>
              <a:rPr lang="zh-CN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对某人慷慨</a:t>
            </a:r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 generous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sth            </a:t>
            </a:r>
            <a:r>
              <a:rPr lang="zh-CN" altLang="en-US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在某方面大方</a:t>
            </a:r>
            <a:endParaRPr lang="en-US" altLang="zh-CN" sz="2400" b="1" dirty="0">
              <a:solidFill>
                <a:srgbClr val="0000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generous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 to do sth    </a:t>
            </a:r>
            <a:r>
              <a:rPr lang="zh-CN" altLang="en-US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某人做某事很慷慨</a:t>
            </a:r>
          </a:p>
        </p:txBody>
      </p:sp>
      <p:sp>
        <p:nvSpPr>
          <p:cNvPr id="6" name="文本框 17"/>
          <p:cNvSpPr txBox="1"/>
          <p:nvPr/>
        </p:nvSpPr>
        <p:spPr>
          <a:xfrm>
            <a:off x="214917" y="2935910"/>
            <a:ext cx="871540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★</a:t>
            </a: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These volunteers  are very generous ________ the old man.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★E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verybody likes to get along with someone who is generous ________ his time and money.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★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 (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这个小女孩很慷慨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share her toys with the other kids.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46495" y="2935605"/>
            <a:ext cx="1029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30070" y="4212590"/>
            <a:ext cx="1029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5795" y="4593590"/>
            <a:ext cx="5292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generous of this little girl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3" grpId="0"/>
      <p:bldP spid="47110" grpId="0" bldLvl="0" animBg="1"/>
      <p:bldP spid="6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圆角矩形 5"/>
          <p:cNvSpPr>
            <a:spLocks noChangeArrowheads="1"/>
          </p:cNvSpPr>
          <p:nvPr/>
        </p:nvSpPr>
        <p:spPr bwMode="auto">
          <a:xfrm>
            <a:off x="755650" y="920099"/>
            <a:ext cx="8388350" cy="914400"/>
          </a:xfrm>
          <a:custGeom>
            <a:avLst/>
            <a:gdLst/>
            <a:ahLst/>
            <a:cxnLst>
              <a:cxn ang="0">
                <a:pos x="918749" y="100069"/>
              </a:cxn>
              <a:cxn ang="0">
                <a:pos x="399380" y="619438"/>
              </a:cxn>
              <a:cxn ang="0">
                <a:pos x="918749" y="1138806"/>
              </a:cxn>
              <a:cxn ang="0">
                <a:pos x="3984467" y="1138807"/>
              </a:cxn>
              <a:cxn ang="0">
                <a:pos x="4503836" y="619438"/>
              </a:cxn>
              <a:cxn ang="0">
                <a:pos x="4503837" y="619438"/>
              </a:cxn>
              <a:cxn ang="0">
                <a:pos x="3984468" y="100069"/>
              </a:cxn>
              <a:cxn ang="0">
                <a:pos x="874802" y="0"/>
              </a:cxn>
              <a:cxn ang="0">
                <a:pos x="4028415" y="0"/>
              </a:cxn>
              <a:cxn ang="0">
                <a:pos x="4647853" y="619438"/>
              </a:cxn>
              <a:cxn ang="0">
                <a:pos x="4647852" y="619438"/>
              </a:cxn>
              <a:cxn ang="0">
                <a:pos x="4028414" y="1238876"/>
              </a:cxn>
              <a:cxn ang="0">
                <a:pos x="874802" y="1238875"/>
              </a:cxn>
              <a:cxn ang="0">
                <a:pos x="274630" y="765799"/>
              </a:cxn>
              <a:cxn ang="0">
                <a:pos x="0" y="662813"/>
              </a:cxn>
              <a:cxn ang="0">
                <a:pos x="260853" y="564993"/>
              </a:cxn>
              <a:cxn ang="0">
                <a:pos x="874802" y="0"/>
              </a:cxn>
            </a:cxnLst>
            <a:rect l="0" t="0" r="r" b="b"/>
            <a:pathLst>
              <a:path w="4647853" h="1238876">
                <a:moveTo>
                  <a:pt x="918749" y="100069"/>
                </a:moveTo>
                <a:cubicBezTo>
                  <a:pt x="631909" y="100069"/>
                  <a:pt x="399380" y="332598"/>
                  <a:pt x="399380" y="619438"/>
                </a:cubicBezTo>
                <a:cubicBezTo>
                  <a:pt x="399380" y="906277"/>
                  <a:pt x="631909" y="1138806"/>
                  <a:pt x="918749" y="1138806"/>
                </a:cubicBezTo>
                <a:lnTo>
                  <a:pt x="3984467" y="1138807"/>
                </a:lnTo>
                <a:cubicBezTo>
                  <a:pt x="4271307" y="1138807"/>
                  <a:pt x="4503836" y="906278"/>
                  <a:pt x="4503836" y="619438"/>
                </a:cubicBezTo>
                <a:lnTo>
                  <a:pt x="4503837" y="619438"/>
                </a:lnTo>
                <a:cubicBezTo>
                  <a:pt x="4503837" y="332598"/>
                  <a:pt x="4271308" y="100069"/>
                  <a:pt x="3984468" y="100069"/>
                </a:cubicBezTo>
                <a:close/>
                <a:moveTo>
                  <a:pt x="874802" y="0"/>
                </a:moveTo>
                <a:lnTo>
                  <a:pt x="4028415" y="0"/>
                </a:lnTo>
                <a:cubicBezTo>
                  <a:pt x="4370521" y="0"/>
                  <a:pt x="4647853" y="277332"/>
                  <a:pt x="4647853" y="619438"/>
                </a:cubicBezTo>
                <a:lnTo>
                  <a:pt x="4647852" y="619438"/>
                </a:lnTo>
                <a:cubicBezTo>
                  <a:pt x="4647852" y="961544"/>
                  <a:pt x="4370520" y="1238876"/>
                  <a:pt x="4028414" y="1238876"/>
                </a:cubicBezTo>
                <a:lnTo>
                  <a:pt x="874802" y="1238875"/>
                </a:lnTo>
                <a:cubicBezTo>
                  <a:pt x="583271" y="1238875"/>
                  <a:pt x="338778" y="1037481"/>
                  <a:pt x="274630" y="765799"/>
                </a:cubicBezTo>
                <a:lnTo>
                  <a:pt x="0" y="662813"/>
                </a:lnTo>
                <a:lnTo>
                  <a:pt x="260853" y="564993"/>
                </a:lnTo>
                <a:cubicBezTo>
                  <a:pt x="285446" y="248244"/>
                  <a:pt x="551134" y="0"/>
                  <a:pt x="874802" y="0"/>
                </a:cubicBez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54999">
                <a:srgbClr val="FFC209"/>
              </a:gs>
              <a:gs pos="56000">
                <a:srgbClr val="FFF9E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39" name="圆角矩形 5"/>
          <p:cNvSpPr>
            <a:spLocks noChangeArrowheads="1"/>
          </p:cNvSpPr>
          <p:nvPr/>
        </p:nvSpPr>
        <p:spPr bwMode="auto">
          <a:xfrm>
            <a:off x="1844021" y="2356799"/>
            <a:ext cx="6770687" cy="1103313"/>
          </a:xfrm>
          <a:custGeom>
            <a:avLst/>
            <a:gdLst/>
            <a:ahLst/>
            <a:cxnLst>
              <a:cxn ang="0">
                <a:pos x="918749" y="100069"/>
              </a:cxn>
              <a:cxn ang="0">
                <a:pos x="399380" y="619438"/>
              </a:cxn>
              <a:cxn ang="0">
                <a:pos x="918749" y="1138806"/>
              </a:cxn>
              <a:cxn ang="0">
                <a:pos x="3984467" y="1138807"/>
              </a:cxn>
              <a:cxn ang="0">
                <a:pos x="4503836" y="619438"/>
              </a:cxn>
              <a:cxn ang="0">
                <a:pos x="4503837" y="619438"/>
              </a:cxn>
              <a:cxn ang="0">
                <a:pos x="3984468" y="100069"/>
              </a:cxn>
              <a:cxn ang="0">
                <a:pos x="874802" y="0"/>
              </a:cxn>
              <a:cxn ang="0">
                <a:pos x="4028415" y="0"/>
              </a:cxn>
              <a:cxn ang="0">
                <a:pos x="4647853" y="619438"/>
              </a:cxn>
              <a:cxn ang="0">
                <a:pos x="4647852" y="619438"/>
              </a:cxn>
              <a:cxn ang="0">
                <a:pos x="4028414" y="1238876"/>
              </a:cxn>
              <a:cxn ang="0">
                <a:pos x="874802" y="1238875"/>
              </a:cxn>
              <a:cxn ang="0">
                <a:pos x="274630" y="765799"/>
              </a:cxn>
              <a:cxn ang="0">
                <a:pos x="0" y="662813"/>
              </a:cxn>
              <a:cxn ang="0">
                <a:pos x="260853" y="564993"/>
              </a:cxn>
              <a:cxn ang="0">
                <a:pos x="874802" y="0"/>
              </a:cxn>
            </a:cxnLst>
            <a:rect l="0" t="0" r="r" b="b"/>
            <a:pathLst>
              <a:path w="4647853" h="1238876">
                <a:moveTo>
                  <a:pt x="918749" y="100069"/>
                </a:moveTo>
                <a:cubicBezTo>
                  <a:pt x="631909" y="100069"/>
                  <a:pt x="399380" y="332598"/>
                  <a:pt x="399380" y="619438"/>
                </a:cubicBezTo>
                <a:cubicBezTo>
                  <a:pt x="399380" y="906277"/>
                  <a:pt x="631909" y="1138806"/>
                  <a:pt x="918749" y="1138806"/>
                </a:cubicBezTo>
                <a:lnTo>
                  <a:pt x="3984467" y="1138807"/>
                </a:lnTo>
                <a:cubicBezTo>
                  <a:pt x="4271307" y="1138807"/>
                  <a:pt x="4503836" y="906278"/>
                  <a:pt x="4503836" y="619438"/>
                </a:cubicBezTo>
                <a:lnTo>
                  <a:pt x="4503837" y="619438"/>
                </a:lnTo>
                <a:cubicBezTo>
                  <a:pt x="4503837" y="332598"/>
                  <a:pt x="4271308" y="100069"/>
                  <a:pt x="3984468" y="100069"/>
                </a:cubicBezTo>
                <a:close/>
                <a:moveTo>
                  <a:pt x="874802" y="0"/>
                </a:moveTo>
                <a:lnTo>
                  <a:pt x="4028415" y="0"/>
                </a:lnTo>
                <a:cubicBezTo>
                  <a:pt x="4370521" y="0"/>
                  <a:pt x="4647853" y="277332"/>
                  <a:pt x="4647853" y="619438"/>
                </a:cubicBezTo>
                <a:lnTo>
                  <a:pt x="4647852" y="619438"/>
                </a:lnTo>
                <a:cubicBezTo>
                  <a:pt x="4647852" y="961544"/>
                  <a:pt x="4370520" y="1238876"/>
                  <a:pt x="4028414" y="1238876"/>
                </a:cubicBezTo>
                <a:lnTo>
                  <a:pt x="874802" y="1238875"/>
                </a:lnTo>
                <a:cubicBezTo>
                  <a:pt x="583271" y="1238875"/>
                  <a:pt x="338778" y="1037481"/>
                  <a:pt x="274630" y="765799"/>
                </a:cubicBezTo>
                <a:lnTo>
                  <a:pt x="0" y="662813"/>
                </a:lnTo>
                <a:lnTo>
                  <a:pt x="260853" y="564993"/>
                </a:lnTo>
                <a:cubicBezTo>
                  <a:pt x="285446" y="248244"/>
                  <a:pt x="551134" y="0"/>
                  <a:pt x="874802" y="0"/>
                </a:cubicBez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54999">
                <a:srgbClr val="FFC209"/>
              </a:gs>
              <a:gs pos="56000">
                <a:srgbClr val="FFF9E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0" name="TextBox 11"/>
          <p:cNvSpPr>
            <a:spLocks noChangeArrowheads="1"/>
          </p:cNvSpPr>
          <p:nvPr/>
        </p:nvSpPr>
        <p:spPr bwMode="auto">
          <a:xfrm flipH="1">
            <a:off x="1072173" y="1250937"/>
            <a:ext cx="1008062" cy="433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800" b="1">
                <a:latin typeface="黑体" panose="02010600030101010101" charset="-122"/>
                <a:ea typeface="黑体" panose="02010600030101010101" charset="-122"/>
                <a:sym typeface="Times New Roman" panose="02020603050405020304" pitchFamily="18" charset="0"/>
              </a:rPr>
              <a:t>① </a:t>
            </a:r>
          </a:p>
        </p:txBody>
      </p:sp>
      <p:sp>
        <p:nvSpPr>
          <p:cNvPr id="39941" name="TextBox 12"/>
          <p:cNvSpPr>
            <a:spLocks noChangeArrowheads="1"/>
          </p:cNvSpPr>
          <p:nvPr/>
        </p:nvSpPr>
        <p:spPr bwMode="auto">
          <a:xfrm flipH="1">
            <a:off x="1550332" y="2796224"/>
            <a:ext cx="823912" cy="43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dirty="0">
                <a:latin typeface="Arial Rounded MT Bold" panose="020F0704030504030204" pitchFamily="34" charset="0"/>
                <a:ea typeface="黑体" panose="02010600030101010101" charset="-122"/>
                <a:sym typeface="Times New Roman" panose="02020603050405020304" pitchFamily="18" charset="0"/>
              </a:rPr>
              <a:t>②</a:t>
            </a:r>
            <a:endParaRPr lang="zh-CN" altLang="en-US" sz="2800" b="1" dirty="0">
              <a:latin typeface="Arial Rounded MT Bold" panose="020F0704030504030204" pitchFamily="34" charset="0"/>
              <a:ea typeface="黑体" panose="02010600030101010101" charset="-122"/>
              <a:sym typeface="Times New Roman" panose="02020603050405020304" pitchFamily="18" charset="0"/>
            </a:endParaRPr>
          </a:p>
        </p:txBody>
      </p:sp>
      <p:sp>
        <p:nvSpPr>
          <p:cNvPr id="41990" name="TextBox 16"/>
          <p:cNvSpPr>
            <a:spLocks noChangeArrowheads="1"/>
          </p:cNvSpPr>
          <p:nvPr/>
        </p:nvSpPr>
        <p:spPr bwMode="auto">
          <a:xfrm>
            <a:off x="2466642" y="2689226"/>
            <a:ext cx="6523038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She is eager _______a present from her parents.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1992" name="文本框 1"/>
          <p:cNvSpPr txBox="1">
            <a:spLocks noChangeArrowheads="1"/>
          </p:cNvSpPr>
          <p:nvPr/>
        </p:nvSpPr>
        <p:spPr bwMode="auto">
          <a:xfrm>
            <a:off x="2078971" y="1250937"/>
            <a:ext cx="594836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 was eager to succeed</a:t>
            </a:r>
            <a:r>
              <a:rPr lang="en-US" altLang="zh-CN" sz="3200" b="1" dirty="0">
                <a:solidFill>
                  <a:srgbClr val="0000FF"/>
                </a:solidFill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41993" name="文本框 2"/>
          <p:cNvSpPr txBox="1">
            <a:spLocks noChangeArrowheads="1"/>
          </p:cNvSpPr>
          <p:nvPr/>
        </p:nvSpPr>
        <p:spPr bwMode="auto">
          <a:xfrm>
            <a:off x="2079926" y="1834507"/>
            <a:ext cx="535463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eager to do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4" name="文本框 3"/>
          <p:cNvSpPr txBox="1">
            <a:spLocks noChangeArrowheads="1"/>
          </p:cNvSpPr>
          <p:nvPr/>
        </p:nvSpPr>
        <p:spPr bwMode="auto">
          <a:xfrm>
            <a:off x="213995" y="176530"/>
            <a:ext cx="8187690" cy="583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 was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eager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to see that....  </a:t>
            </a:r>
            <a:r>
              <a:rPr lang="en-US" altLang="zh-CN" sz="3200" b="1" dirty="0">
                <a:solidFill>
                  <a:srgbClr val="0000FF"/>
                </a:solidFill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sym typeface="宋体" panose="02010600030101010101" pitchFamily="2" charset="-122"/>
              </a:rPr>
              <a:t>    </a:t>
            </a:r>
            <a:r>
              <a:rPr lang="en-US" altLang="zh-CN" sz="32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n.eagerness</a:t>
            </a:r>
            <a:endParaRPr lang="zh-CN" altLang="en-US" sz="3200" b="1" dirty="0">
              <a:solidFill>
                <a:srgbClr val="0000FF"/>
              </a:solidFill>
              <a:sym typeface="宋体" panose="02010600030101010101" pitchFamily="2" charset="-122"/>
            </a:endParaRPr>
          </a:p>
        </p:txBody>
      </p:sp>
      <p:sp>
        <p:nvSpPr>
          <p:cNvPr id="12" name="圆角矩形 5"/>
          <p:cNvSpPr>
            <a:spLocks noChangeArrowheads="1"/>
          </p:cNvSpPr>
          <p:nvPr/>
        </p:nvSpPr>
        <p:spPr bwMode="auto">
          <a:xfrm>
            <a:off x="947420" y="3642360"/>
            <a:ext cx="8042910" cy="1103630"/>
          </a:xfrm>
          <a:custGeom>
            <a:avLst/>
            <a:gdLst/>
            <a:ahLst/>
            <a:cxnLst>
              <a:cxn ang="0">
                <a:pos x="918749" y="100069"/>
              </a:cxn>
              <a:cxn ang="0">
                <a:pos x="399380" y="619438"/>
              </a:cxn>
              <a:cxn ang="0">
                <a:pos x="918749" y="1138806"/>
              </a:cxn>
              <a:cxn ang="0">
                <a:pos x="3984467" y="1138807"/>
              </a:cxn>
              <a:cxn ang="0">
                <a:pos x="4503836" y="619438"/>
              </a:cxn>
              <a:cxn ang="0">
                <a:pos x="4503837" y="619438"/>
              </a:cxn>
              <a:cxn ang="0">
                <a:pos x="3984468" y="100069"/>
              </a:cxn>
              <a:cxn ang="0">
                <a:pos x="874802" y="0"/>
              </a:cxn>
              <a:cxn ang="0">
                <a:pos x="4028415" y="0"/>
              </a:cxn>
              <a:cxn ang="0">
                <a:pos x="4647853" y="619438"/>
              </a:cxn>
              <a:cxn ang="0">
                <a:pos x="4647852" y="619438"/>
              </a:cxn>
              <a:cxn ang="0">
                <a:pos x="4028414" y="1238876"/>
              </a:cxn>
              <a:cxn ang="0">
                <a:pos x="874802" y="1238875"/>
              </a:cxn>
              <a:cxn ang="0">
                <a:pos x="274630" y="765799"/>
              </a:cxn>
              <a:cxn ang="0">
                <a:pos x="0" y="662813"/>
              </a:cxn>
              <a:cxn ang="0">
                <a:pos x="260853" y="564993"/>
              </a:cxn>
              <a:cxn ang="0">
                <a:pos x="874802" y="0"/>
              </a:cxn>
            </a:cxnLst>
            <a:rect l="0" t="0" r="r" b="b"/>
            <a:pathLst>
              <a:path w="4647853" h="1238876">
                <a:moveTo>
                  <a:pt x="918749" y="100069"/>
                </a:moveTo>
                <a:cubicBezTo>
                  <a:pt x="631909" y="100069"/>
                  <a:pt x="399380" y="332598"/>
                  <a:pt x="399380" y="619438"/>
                </a:cubicBezTo>
                <a:cubicBezTo>
                  <a:pt x="399380" y="906277"/>
                  <a:pt x="631909" y="1138806"/>
                  <a:pt x="918749" y="1138806"/>
                </a:cubicBezTo>
                <a:lnTo>
                  <a:pt x="3984467" y="1138807"/>
                </a:lnTo>
                <a:cubicBezTo>
                  <a:pt x="4271307" y="1138807"/>
                  <a:pt x="4503836" y="906278"/>
                  <a:pt x="4503836" y="619438"/>
                </a:cubicBezTo>
                <a:lnTo>
                  <a:pt x="4503837" y="619438"/>
                </a:lnTo>
                <a:cubicBezTo>
                  <a:pt x="4503837" y="332598"/>
                  <a:pt x="4271308" y="100069"/>
                  <a:pt x="3984468" y="100069"/>
                </a:cubicBezTo>
                <a:close/>
                <a:moveTo>
                  <a:pt x="874802" y="0"/>
                </a:moveTo>
                <a:lnTo>
                  <a:pt x="4028415" y="0"/>
                </a:lnTo>
                <a:cubicBezTo>
                  <a:pt x="4370521" y="0"/>
                  <a:pt x="4647853" y="277332"/>
                  <a:pt x="4647853" y="619438"/>
                </a:cubicBezTo>
                <a:lnTo>
                  <a:pt x="4647852" y="619438"/>
                </a:lnTo>
                <a:cubicBezTo>
                  <a:pt x="4647852" y="961544"/>
                  <a:pt x="4370520" y="1238876"/>
                  <a:pt x="4028414" y="1238876"/>
                </a:cubicBezTo>
                <a:lnTo>
                  <a:pt x="874802" y="1238875"/>
                </a:lnTo>
                <a:cubicBezTo>
                  <a:pt x="583271" y="1238875"/>
                  <a:pt x="338778" y="1037481"/>
                  <a:pt x="274630" y="765799"/>
                </a:cubicBezTo>
                <a:lnTo>
                  <a:pt x="0" y="662813"/>
                </a:lnTo>
                <a:lnTo>
                  <a:pt x="260853" y="564993"/>
                </a:lnTo>
                <a:cubicBezTo>
                  <a:pt x="285446" y="248244"/>
                  <a:pt x="551134" y="0"/>
                  <a:pt x="874802" y="0"/>
                </a:cubicBez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54999">
                <a:srgbClr val="FFC209"/>
              </a:gs>
              <a:gs pos="56000">
                <a:srgbClr val="FFF9E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6"/>
          <p:cNvSpPr>
            <a:spLocks noChangeArrowheads="1"/>
          </p:cNvSpPr>
          <p:nvPr/>
        </p:nvSpPr>
        <p:spPr bwMode="auto">
          <a:xfrm>
            <a:off x="1844675" y="3792855"/>
            <a:ext cx="71456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Her __________ for knowledge is very strong.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Box 12"/>
          <p:cNvSpPr>
            <a:spLocks noChangeArrowheads="1"/>
          </p:cNvSpPr>
          <p:nvPr/>
        </p:nvSpPr>
        <p:spPr bwMode="auto">
          <a:xfrm flipH="1">
            <a:off x="1255694" y="3835413"/>
            <a:ext cx="823912" cy="43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800" b="1" dirty="0">
                <a:latin typeface="Arial Rounded MT Bold" panose="020F0704030504030204" pitchFamily="34" charset="0"/>
                <a:ea typeface="黑体" panose="02010600030101010101" charset="-122"/>
                <a:sym typeface="Times New Roman" panose="02020603050405020304" pitchFamily="18" charset="0"/>
              </a:rPr>
              <a:t>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5330" y="2646680"/>
            <a:ext cx="980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en-US" sz="2800" b="1" dirty="0">
              <a:solidFill>
                <a:srgbClr val="0000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5719" y="3791281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eagerness</a:t>
            </a:r>
            <a:endParaRPr lang="zh-CN" altLang="en-US" sz="2800" b="1" dirty="0">
              <a:solidFill>
                <a:srgbClr val="0000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265" y="4492625"/>
            <a:ext cx="2990850" cy="22860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2" grpId="0"/>
      <p:bldP spid="41993" grpId="0"/>
      <p:bldP spid="41994" grpId="0" bldLvl="0" animBg="1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资源 25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846144">
            <a:off x="-406913" y="5792548"/>
            <a:ext cx="829041" cy="1439144"/>
          </a:xfrm>
          <a:prstGeom prst="rect">
            <a:avLst/>
          </a:prstGeom>
        </p:spPr>
      </p:pic>
      <p:pic>
        <p:nvPicPr>
          <p:cNvPr id="2" name="图片 1" descr="资源 32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07840" y="1"/>
            <a:ext cx="816769" cy="850900"/>
          </a:xfrm>
          <a:prstGeom prst="rect">
            <a:avLst/>
          </a:prstGeom>
        </p:spPr>
      </p:pic>
      <p:pic>
        <p:nvPicPr>
          <p:cNvPr id="8" name="图片 7" descr="资源 24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19763">
            <a:off x="8371087" y="6067571"/>
            <a:ext cx="795439" cy="816404"/>
          </a:xfrm>
          <a:prstGeom prst="rect">
            <a:avLst/>
          </a:prstGeom>
        </p:spPr>
      </p:pic>
      <p:pic>
        <p:nvPicPr>
          <p:cNvPr id="11" name="图片 10" descr="资源 8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823724" y="3480435"/>
            <a:ext cx="240506" cy="1308100"/>
          </a:xfrm>
          <a:prstGeom prst="rect">
            <a:avLst/>
          </a:prstGeom>
        </p:spPr>
      </p:pic>
      <p:pic>
        <p:nvPicPr>
          <p:cNvPr id="12" name="图片 11" descr="资源 16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975370">
            <a:off x="8556994" y="70258"/>
            <a:ext cx="649973" cy="425549"/>
          </a:xfrm>
          <a:prstGeom prst="rect">
            <a:avLst/>
          </a:prstGeom>
        </p:spPr>
      </p:pic>
      <p:sp>
        <p:nvSpPr>
          <p:cNvPr id="13" name="椭圆 1"/>
          <p:cNvSpPr/>
          <p:nvPr/>
        </p:nvSpPr>
        <p:spPr>
          <a:xfrm>
            <a:off x="0" y="2916869"/>
            <a:ext cx="2786082" cy="1214446"/>
          </a:xfrm>
          <a:prstGeom prst="ellipse">
            <a:avLst/>
          </a:prstGeom>
          <a:solidFill>
            <a:srgbClr val="FFFF99">
              <a:alpha val="80000"/>
            </a:srgbClr>
          </a:solidFill>
          <a:ln w="127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渴望做某事</a:t>
            </a:r>
          </a:p>
        </p:txBody>
      </p:sp>
      <p:cxnSp>
        <p:nvCxnSpPr>
          <p:cNvPr id="19" name="直接箭头连接符 18"/>
          <p:cNvCxnSpPr/>
          <p:nvPr/>
        </p:nvCxnSpPr>
        <p:spPr>
          <a:xfrm rot="5400000" flipH="1" flipV="1">
            <a:off x="2070714" y="929628"/>
            <a:ext cx="2071701" cy="1926912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214810" y="357166"/>
            <a:ext cx="4143404" cy="928694"/>
          </a:xfrm>
          <a:prstGeom prst="rect">
            <a:avLst/>
          </a:prstGeom>
        </p:spPr>
        <p:style>
          <a:lnRef idx="2">
            <a:srgbClr val="C70B0B">
              <a:shade val="50000"/>
            </a:srgbClr>
          </a:lnRef>
          <a:fillRef idx="1">
            <a:srgbClr val="C70B0B"/>
          </a:fillRef>
          <a:effectRef idx="0">
            <a:srgbClr val="C70B0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</a:rPr>
              <a:t>be eager </a:t>
            </a:r>
            <a:r>
              <a:rPr lang="en-US" altLang="zh-CN" sz="2800" dirty="0">
                <a:latin typeface="Times New Roman" panose="02020603050405020304" pitchFamily="18" charset="0"/>
                <a:sym typeface="宋体" panose="02010600030101010101" pitchFamily="2" charset="-122"/>
              </a:rPr>
              <a:t>for/</a:t>
            </a:r>
            <a:r>
              <a:rPr lang="en-US" altLang="zh-CN" sz="2800" dirty="0">
                <a:latin typeface="Times New Roman" panose="02020603050405020304" pitchFamily="18" charset="0"/>
              </a:rPr>
              <a:t>to do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sth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2500300" y="2071679"/>
            <a:ext cx="1987234" cy="1071569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357686" y="1714488"/>
            <a:ext cx="4071966" cy="601345"/>
          </a:xfrm>
          <a:prstGeom prst="rect">
            <a:avLst/>
          </a:prstGeom>
        </p:spPr>
        <p:style>
          <a:lnRef idx="2">
            <a:srgbClr val="C70B0B">
              <a:shade val="50000"/>
            </a:srgbClr>
          </a:lnRef>
          <a:fillRef idx="1">
            <a:srgbClr val="C70B0B"/>
          </a:fillRef>
          <a:effectRef idx="0">
            <a:srgbClr val="C70B0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be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anxious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for/to do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sth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2643174" y="3143249"/>
            <a:ext cx="1663702" cy="142875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500562" y="2500306"/>
            <a:ext cx="3886200" cy="631190"/>
          </a:xfrm>
          <a:prstGeom prst="rect">
            <a:avLst/>
          </a:prstGeom>
        </p:spPr>
        <p:style>
          <a:lnRef idx="2">
            <a:srgbClr val="C70B0B">
              <a:shade val="50000"/>
            </a:srgbClr>
          </a:lnRef>
          <a:fillRef idx="1">
            <a:srgbClr val="C70B0B"/>
          </a:fillRef>
          <a:effectRef idx="0">
            <a:srgbClr val="C70B0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be dying </a:t>
            </a:r>
            <a:r>
              <a:rPr lang="en-US" altLang="zh-CN" sz="2800" dirty="0">
                <a:latin typeface="Times New Roman" panose="02020603050405020304" pitchFamily="18" charset="0"/>
                <a:sym typeface="宋体" panose="02010600030101010101" pitchFamily="2" charset="-122"/>
              </a:rPr>
              <a:t>for/</a:t>
            </a:r>
            <a:r>
              <a:rPr lang="en-US" altLang="zh-CN" sz="2800" dirty="0">
                <a:latin typeface="Times New Roman" panose="02020603050405020304" pitchFamily="18" charset="0"/>
              </a:rPr>
              <a:t>to do </a:t>
            </a:r>
            <a:r>
              <a:rPr lang="en-US" altLang="zh-CN" sz="2800" dirty="0" err="1">
                <a:latin typeface="Times New Roman" panose="02020603050405020304" pitchFamily="18" charset="0"/>
              </a:rPr>
              <a:t>sth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2786050" y="3786190"/>
            <a:ext cx="1428760" cy="71438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429124" y="3500438"/>
            <a:ext cx="3886200" cy="630555"/>
          </a:xfrm>
          <a:prstGeom prst="rect">
            <a:avLst/>
          </a:prstGeom>
        </p:spPr>
        <p:style>
          <a:lnRef idx="2">
            <a:srgbClr val="C70B0B">
              <a:shade val="50000"/>
            </a:srgbClr>
          </a:lnRef>
          <a:fillRef idx="1">
            <a:srgbClr val="C70B0B"/>
          </a:fillRef>
          <a:effectRef idx="0">
            <a:srgbClr val="C70B0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desperate for/to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143108" y="4000504"/>
            <a:ext cx="1676402" cy="586107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143372" y="4357694"/>
            <a:ext cx="4357718" cy="535940"/>
          </a:xfrm>
          <a:prstGeom prst="rect">
            <a:avLst/>
          </a:prstGeom>
        </p:spPr>
        <p:style>
          <a:lnRef idx="2">
            <a:srgbClr val="C70B0B">
              <a:shade val="50000"/>
            </a:srgbClr>
          </a:lnRef>
          <a:fillRef idx="1">
            <a:srgbClr val="C70B0B"/>
          </a:fillRef>
          <a:effectRef idx="0">
            <a:srgbClr val="C70B0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be hungry/ </a:t>
            </a:r>
            <a:r>
              <a:rPr lang="en-US" altLang="zh-CN" sz="2400" b="1" dirty="0">
                <a:latin typeface="Times New Roman" panose="02020603050405020304" pitchFamily="18" charset="0"/>
              </a:rPr>
              <a:t>thirsty </a:t>
            </a: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for/</a:t>
            </a:r>
            <a:r>
              <a:rPr lang="en-US" altLang="zh-CN" sz="2400" dirty="0">
                <a:latin typeface="Times New Roman" panose="02020603050405020304" pitchFamily="18" charset="0"/>
              </a:rPr>
              <a:t>to do </a:t>
            </a:r>
            <a:r>
              <a:rPr lang="en-US" altLang="zh-CN" sz="2400" dirty="0" err="1">
                <a:latin typeface="Times New Roman" panose="02020603050405020304" pitchFamily="18" charset="0"/>
              </a:rPr>
              <a:t>sth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00496" y="5214950"/>
            <a:ext cx="4180840" cy="520700"/>
          </a:xfrm>
          <a:prstGeom prst="rect">
            <a:avLst/>
          </a:prstGeom>
        </p:spPr>
        <p:style>
          <a:lnRef idx="2">
            <a:srgbClr val="C70B0B">
              <a:shade val="50000"/>
            </a:srgbClr>
          </a:lnRef>
          <a:fillRef idx="1">
            <a:srgbClr val="C70B0B"/>
          </a:fillRef>
          <a:effectRef idx="0">
            <a:srgbClr val="C70B0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have a desire for </a:t>
            </a: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1857356" y="4071942"/>
            <a:ext cx="2071702" cy="1357322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786182" y="5929330"/>
            <a:ext cx="4180840" cy="520700"/>
          </a:xfrm>
          <a:prstGeom prst="rect">
            <a:avLst/>
          </a:prstGeom>
        </p:spPr>
        <p:style>
          <a:lnRef idx="2">
            <a:srgbClr val="C70B0B">
              <a:shade val="50000"/>
            </a:srgbClr>
          </a:lnRef>
          <a:fillRef idx="1">
            <a:srgbClr val="C70B0B"/>
          </a:fillRef>
          <a:effectRef idx="0">
            <a:srgbClr val="C70B0B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for/to do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1785918" y="4357694"/>
            <a:ext cx="2071702" cy="1357322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3" grpId="0" bldLvl="0" animBg="1"/>
      <p:bldP spid="25" grpId="0" bldLvl="0" animBg="1"/>
      <p:bldP spid="27" grpId="0" bldLvl="0" animBg="1"/>
      <p:bldP spid="30" grpId="0" bldLvl="0" animBg="1"/>
      <p:bldP spid="31" grpId="0" bldLvl="0" animBg="1"/>
      <p:bldP spid="3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圆角矩形 5"/>
          <p:cNvSpPr>
            <a:spLocks noChangeArrowheads="1"/>
          </p:cNvSpPr>
          <p:nvPr/>
        </p:nvSpPr>
        <p:spPr bwMode="auto">
          <a:xfrm>
            <a:off x="-71120" y="1277604"/>
            <a:ext cx="8388350" cy="914400"/>
          </a:xfrm>
          <a:custGeom>
            <a:avLst/>
            <a:gdLst/>
            <a:ahLst/>
            <a:cxnLst>
              <a:cxn ang="0">
                <a:pos x="918749" y="100069"/>
              </a:cxn>
              <a:cxn ang="0">
                <a:pos x="399380" y="619438"/>
              </a:cxn>
              <a:cxn ang="0">
                <a:pos x="918749" y="1138806"/>
              </a:cxn>
              <a:cxn ang="0">
                <a:pos x="3984467" y="1138807"/>
              </a:cxn>
              <a:cxn ang="0">
                <a:pos x="4503836" y="619438"/>
              </a:cxn>
              <a:cxn ang="0">
                <a:pos x="4503837" y="619438"/>
              </a:cxn>
              <a:cxn ang="0">
                <a:pos x="3984468" y="100069"/>
              </a:cxn>
              <a:cxn ang="0">
                <a:pos x="874802" y="0"/>
              </a:cxn>
              <a:cxn ang="0">
                <a:pos x="4028415" y="0"/>
              </a:cxn>
              <a:cxn ang="0">
                <a:pos x="4647853" y="619438"/>
              </a:cxn>
              <a:cxn ang="0">
                <a:pos x="4647852" y="619438"/>
              </a:cxn>
              <a:cxn ang="0">
                <a:pos x="4028414" y="1238876"/>
              </a:cxn>
              <a:cxn ang="0">
                <a:pos x="874802" y="1238875"/>
              </a:cxn>
              <a:cxn ang="0">
                <a:pos x="274630" y="765799"/>
              </a:cxn>
              <a:cxn ang="0">
                <a:pos x="0" y="662813"/>
              </a:cxn>
              <a:cxn ang="0">
                <a:pos x="260853" y="564993"/>
              </a:cxn>
              <a:cxn ang="0">
                <a:pos x="874802" y="0"/>
              </a:cxn>
            </a:cxnLst>
            <a:rect l="0" t="0" r="r" b="b"/>
            <a:pathLst>
              <a:path w="4647853" h="1238876">
                <a:moveTo>
                  <a:pt x="918749" y="100069"/>
                </a:moveTo>
                <a:cubicBezTo>
                  <a:pt x="631909" y="100069"/>
                  <a:pt x="399380" y="332598"/>
                  <a:pt x="399380" y="619438"/>
                </a:cubicBezTo>
                <a:cubicBezTo>
                  <a:pt x="399380" y="906277"/>
                  <a:pt x="631909" y="1138806"/>
                  <a:pt x="918749" y="1138806"/>
                </a:cubicBezTo>
                <a:lnTo>
                  <a:pt x="3984467" y="1138807"/>
                </a:lnTo>
                <a:cubicBezTo>
                  <a:pt x="4271307" y="1138807"/>
                  <a:pt x="4503836" y="906278"/>
                  <a:pt x="4503836" y="619438"/>
                </a:cubicBezTo>
                <a:lnTo>
                  <a:pt x="4503837" y="619438"/>
                </a:lnTo>
                <a:cubicBezTo>
                  <a:pt x="4503837" y="332598"/>
                  <a:pt x="4271308" y="100069"/>
                  <a:pt x="3984468" y="100069"/>
                </a:cubicBezTo>
                <a:close/>
                <a:moveTo>
                  <a:pt x="874802" y="0"/>
                </a:moveTo>
                <a:lnTo>
                  <a:pt x="4028415" y="0"/>
                </a:lnTo>
                <a:cubicBezTo>
                  <a:pt x="4370521" y="0"/>
                  <a:pt x="4647853" y="277332"/>
                  <a:pt x="4647853" y="619438"/>
                </a:cubicBezTo>
                <a:lnTo>
                  <a:pt x="4647852" y="619438"/>
                </a:lnTo>
                <a:cubicBezTo>
                  <a:pt x="4647852" y="961544"/>
                  <a:pt x="4370520" y="1238876"/>
                  <a:pt x="4028414" y="1238876"/>
                </a:cubicBezTo>
                <a:lnTo>
                  <a:pt x="874802" y="1238875"/>
                </a:lnTo>
                <a:cubicBezTo>
                  <a:pt x="583271" y="1238875"/>
                  <a:pt x="338778" y="1037481"/>
                  <a:pt x="274630" y="765799"/>
                </a:cubicBezTo>
                <a:lnTo>
                  <a:pt x="0" y="662813"/>
                </a:lnTo>
                <a:lnTo>
                  <a:pt x="260853" y="564993"/>
                </a:lnTo>
                <a:cubicBezTo>
                  <a:pt x="285446" y="248244"/>
                  <a:pt x="551134" y="0"/>
                  <a:pt x="874802" y="0"/>
                </a:cubicBez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54999">
                <a:srgbClr val="FFC209"/>
              </a:gs>
              <a:gs pos="56000">
                <a:srgbClr val="FFF9E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3" name="文本框 2"/>
          <p:cNvSpPr txBox="1">
            <a:spLocks noChangeArrowheads="1"/>
          </p:cNvSpPr>
          <p:nvPr/>
        </p:nvSpPr>
        <p:spPr bwMode="auto">
          <a:xfrm>
            <a:off x="1816400" y="1473188"/>
            <a:ext cx="65008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keep your eyes open (for)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留心；留意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41994" name="文本框 3"/>
          <p:cNvSpPr txBox="1">
            <a:spLocks noChangeArrowheads="1"/>
          </p:cNvSpPr>
          <p:nvPr/>
        </p:nvSpPr>
        <p:spPr bwMode="auto">
          <a:xfrm>
            <a:off x="715963" y="209550"/>
            <a:ext cx="760095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If you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keep your eyes open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, you will be surprised to find that you can see both its past and its present.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785" y="2533015"/>
            <a:ext cx="77514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Imitation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 based on the given words.</a:t>
            </a: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keep one's eyes open; landscape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828" y="4045563"/>
            <a:ext cx="8376882" cy="1568450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your eyes open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will be surprised at the landscape as well as the culture of the country.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4" grpId="0" animBg="1"/>
      <p:bldP spid="5" grpId="0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7335" y="176530"/>
            <a:ext cx="8413115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surrounded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evidence of four different groups of people who took over at different times throughout history. 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9459"/>
          <p:cNvSpPr txBox="1">
            <a:spLocks noChangeArrowheads="1"/>
          </p:cNvSpPr>
          <p:nvPr/>
        </p:nvSpPr>
        <p:spPr bwMode="auto">
          <a:xfrm>
            <a:off x="128270" y="1233805"/>
            <a:ext cx="3902710" cy="52197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 surrounding</a:t>
            </a:r>
            <a:r>
              <a:rPr lang="en-US" altLang="zh-CN" sz="2400" dirty="0">
                <a:solidFill>
                  <a:srgbClr val="6600FF"/>
                </a:solidFill>
              </a:rPr>
              <a:t> </a:t>
            </a:r>
            <a:r>
              <a:rPr lang="en-US" altLang="zh-CN" sz="2800" dirty="0">
                <a:solidFill>
                  <a:srgbClr val="6600FF"/>
                </a:solidFill>
              </a:rPr>
              <a:t>   </a:t>
            </a:r>
            <a:endParaRPr lang="zh-CN" altLang="en-US" sz="2000" b="1" dirty="0">
              <a:solidFill>
                <a:srgbClr val="0000FA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5" y="2422525"/>
            <a:ext cx="3655695" cy="28028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30980" y="2422525"/>
            <a:ext cx="481774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080"/>
              </a:lnSpc>
            </a:pP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teacher _______________________________(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被孩子们包围着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  <a:p>
            <a:pPr fontAlgn="auto">
              <a:lnSpc>
                <a:spcPts val="308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 </a:t>
            </a:r>
            <a:r>
              <a:rPr lang="en-US" altLang="zh-CN" sz="2400"/>
              <a:t>_____________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(surround) by lovely Children,  the teacher wore a smile on her face. 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4030980" y="2831465"/>
            <a:ext cx="4818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surrounded by lovely Children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67628" y="5446412"/>
            <a:ext cx="7358114" cy="119888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ts val="2880"/>
              </a:lnSpc>
            </a:pPr>
            <a:r>
              <a:rPr lang="en-US" altLang="zh-CN" sz="2400" kern="100" dirty="0">
                <a:latin typeface="Times New Roman" panose="02020603050405020304"/>
                <a:ea typeface="黑体" panose="02010600030101010101" charset="-122"/>
                <a:cs typeface="Courier New" panose="02070309020205020404"/>
                <a:sym typeface="+mn-ea"/>
              </a:rPr>
              <a:t>[</a:t>
            </a:r>
            <a:r>
              <a:rPr lang="en-US" altLang="zh-CN" sz="2400" kern="100" dirty="0">
                <a:latin typeface="Times New Roman" panose="02020603050405020304"/>
                <a:ea typeface="黑体" panose="02010600030101010101" charset="-122"/>
                <a:cs typeface="Times New Roman" panose="02020603050405020304"/>
                <a:sym typeface="+mn-ea"/>
              </a:rPr>
              <a:t>Summary</a:t>
            </a:r>
            <a:r>
              <a:rPr lang="en-US" altLang="zh-CN" sz="2400" kern="100" dirty="0">
                <a:latin typeface="Times New Roman" panose="02020603050405020304"/>
                <a:ea typeface="黑体" panose="02010600030101010101" charset="-122"/>
                <a:cs typeface="Courier New" panose="02070309020205020404"/>
                <a:sym typeface="+mn-ea"/>
              </a:rPr>
              <a:t>]</a:t>
            </a:r>
            <a:endParaRPr lang="en-US" altLang="zh-CN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342900" lvl="0" indent="-342900" fontAlgn="auto">
              <a:lnSpc>
                <a:spcPts val="288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surround …with….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以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….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包围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….</a:t>
            </a:r>
          </a:p>
          <a:p>
            <a:pPr marL="342900" lvl="0" indent="-342900" fontAlgn="auto">
              <a:lnSpc>
                <a:spcPts val="288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be surrounded  with/by ….         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被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….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包围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….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49445" y="3593465"/>
            <a:ext cx="1986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Surrounded</a:t>
            </a:r>
          </a:p>
        </p:txBody>
      </p:sp>
      <p:sp>
        <p:nvSpPr>
          <p:cNvPr id="11" name="文本框 19459"/>
          <p:cNvSpPr txBox="1">
            <a:spLocks noChangeArrowheads="1"/>
          </p:cNvSpPr>
          <p:nvPr/>
        </p:nvSpPr>
        <p:spPr bwMode="auto">
          <a:xfrm>
            <a:off x="4449445" y="1233805"/>
            <a:ext cx="4399915" cy="52197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surrounding</a:t>
            </a:r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dirty="0">
                <a:solidFill>
                  <a:srgbClr val="6600FF"/>
                </a:solidFill>
              </a:rPr>
              <a:t> </a:t>
            </a:r>
            <a:r>
              <a:rPr lang="en-US" altLang="zh-CN" sz="2800" dirty="0">
                <a:solidFill>
                  <a:srgbClr val="6600FF"/>
                </a:solidFill>
              </a:rPr>
              <a:t>   </a:t>
            </a:r>
            <a:r>
              <a:rPr lang="en-US" altLang="zh-CN" sz="2000" b="1" dirty="0">
                <a:solidFill>
                  <a:srgbClr val="0000FA"/>
                </a:solidFill>
              </a:rPr>
              <a:t>(</a:t>
            </a:r>
            <a:r>
              <a:rPr lang="zh-CN" altLang="en-US" sz="2000" b="1" dirty="0">
                <a:solidFill>
                  <a:srgbClr val="0000FA"/>
                </a:solidFill>
              </a:rPr>
              <a:t>复数</a:t>
            </a:r>
            <a:r>
              <a:rPr lang="en-US" altLang="zh-CN" sz="2000" b="1" dirty="0">
                <a:solidFill>
                  <a:srgbClr val="0000FA"/>
                </a:solidFill>
              </a:rPr>
              <a:t>) </a:t>
            </a:r>
            <a:r>
              <a:rPr lang="zh-CN" altLang="en-US" sz="2000" b="1" dirty="0">
                <a:solidFill>
                  <a:srgbClr val="0000FA"/>
                </a:solidFill>
              </a:rPr>
              <a:t>环境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bldLvl="0" animBg="1"/>
      <p:bldP spid="2" grpId="0"/>
      <p:bldP spid="8" grpId="0"/>
      <p:bldP spid="3" grpId="0" bldLvl="0" animBg="1"/>
      <p:bldP spid="9" grpId="0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tree frasme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46085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7"/>
          <p:cNvSpPr txBox="1"/>
          <p:nvPr/>
        </p:nvSpPr>
        <p:spPr>
          <a:xfrm>
            <a:off x="165735" y="1536065"/>
            <a:ext cx="8811260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8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①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absolute best way to learn English is to surround yourself ________ it.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fontAlgn="auto">
              <a:lnSpc>
                <a:spcPts val="308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__________(surround) by a lot of green trees and flowers, the village has beautiful ____________.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fontAlgn="auto">
              <a:lnSpc>
                <a:spcPts val="308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③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They climbed upward along the steep cliffs ____________(surround) the village.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08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④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All the buildings_______________________</a:t>
            </a:r>
          </a:p>
          <a:p>
            <a:pPr fontAlgn="auto">
              <a:lnSpc>
                <a:spcPts val="308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(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被灌木包围着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7545" y="2309182"/>
            <a:ext cx="18573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506730" y="3050540"/>
            <a:ext cx="2054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387955" y="3896047"/>
            <a:ext cx="18573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4930" y="4226560"/>
            <a:ext cx="424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surrounded by bushes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714480" y="428604"/>
            <a:ext cx="35719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黑体" panose="02010600030101010101" charset="-122"/>
                <a:ea typeface="黑体" panose="02010600030101010101" charset="-122"/>
              </a:rPr>
              <a:t>  巧 学 活 用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2040" y="1905000"/>
            <a:ext cx="1180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5" grpId="0"/>
      <p:bldP spid="7" grpId="0"/>
      <p:bldP spid="1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05859"/>
          <p:cNvSpPr txBox="1">
            <a:spLocks noChangeArrowheads="1"/>
          </p:cNvSpPr>
          <p:nvPr/>
        </p:nvSpPr>
        <p:spPr bwMode="auto">
          <a:xfrm>
            <a:off x="213997" y="551484"/>
            <a:ext cx="878522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fascinating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 extremely interesting and attractive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★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adj</a:t>
            </a:r>
            <a:r>
              <a:rPr lang="zh-CN" altLang="en-US" sz="2400" b="1" dirty="0">
                <a:latin typeface="Comic Sans MS" panose="030F0702030302020204" pitchFamily="66" charset="0"/>
              </a:rPr>
              <a:t>．</a:t>
            </a:r>
            <a:r>
              <a:rPr lang="en-US" altLang="zh-CN" sz="2400" b="1" dirty="0">
                <a:latin typeface="Comic Sans MS" panose="030F0702030302020204" pitchFamily="66" charset="0"/>
              </a:rPr>
              <a:t> ___________ (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interested</a:t>
            </a:r>
            <a:r>
              <a:rPr lang="en-US" altLang="zh-CN" sz="2400" b="1" dirty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★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vt</a:t>
            </a:r>
            <a:r>
              <a:rPr lang="zh-CN" altLang="en-US" sz="2400" b="1" dirty="0">
                <a:latin typeface="Comic Sans MS" panose="030F0702030302020204" pitchFamily="66" charset="0"/>
              </a:rPr>
              <a:t>．</a:t>
            </a:r>
            <a:r>
              <a:rPr lang="en-US" altLang="zh-CN" sz="2400" b="1" dirty="0">
                <a:latin typeface="Comic Sans MS" panose="030F0702030302020204" pitchFamily="66" charset="0"/>
              </a:rPr>
              <a:t> ____________ (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interest or attract sb very much</a:t>
            </a:r>
            <a:r>
              <a:rPr lang="en-US" altLang="zh-CN" sz="24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3675" y="1104265"/>
            <a:ext cx="2115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fascinated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360" y="1564640"/>
            <a:ext cx="2078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fascinate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30900" y="2436495"/>
            <a:ext cx="2778760" cy="40017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645" y="3085465"/>
            <a:ext cx="57835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movie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My people My homeland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is so ___________that everyone who has watched it will be __________ by it. 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80645" y="3454400"/>
            <a:ext cx="1699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fascinating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2480945" y="3823970"/>
            <a:ext cx="1565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6" b="35150"/>
          <a:stretch>
            <a:fillRect/>
          </a:stretch>
        </p:blipFill>
        <p:spPr>
          <a:xfrm>
            <a:off x="0" y="7"/>
            <a:ext cx="9144000" cy="3438527"/>
          </a:xfrm>
          <a:prstGeom prst="rect">
            <a:avLst/>
          </a:prstGeom>
        </p:spPr>
      </p:pic>
      <p:sp>
        <p:nvSpPr>
          <p:cNvPr id="14" name="等腰三角形 13"/>
          <p:cNvSpPr/>
          <p:nvPr/>
        </p:nvSpPr>
        <p:spPr>
          <a:xfrm rot="10800000">
            <a:off x="773581" y="-1"/>
            <a:ext cx="7666112" cy="4514388"/>
          </a:xfrm>
          <a:prstGeom prst="triangle">
            <a:avLst/>
          </a:prstGeom>
          <a:solidFill>
            <a:schemeClr val="bg1">
              <a:alpha val="3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800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7665" y="3406394"/>
            <a:ext cx="7272808" cy="2285239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800"/>
            <a:r>
              <a:rPr lang="en-US" altLang="zh-C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Focus</a:t>
            </a:r>
            <a:endParaRPr lang="zh-CN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altLang="zh-CN" sz="7200" b="1" noProof="1">
                <a:solidFill>
                  <a:prstClr val="black">
                    <a:lumMod val="95000"/>
                    <a:lumOff val="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in B2U4</a:t>
            </a:r>
            <a:endParaRPr lang="zh-CN" altLang="en-US" sz="72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337"/>
          <p:cNvGrpSpPr/>
          <p:nvPr/>
        </p:nvGrpSpPr>
        <p:grpSpPr bwMode="auto">
          <a:xfrm>
            <a:off x="0" y="214290"/>
            <a:ext cx="6402789" cy="1448990"/>
            <a:chOff x="0" y="0"/>
            <a:chExt cx="2663" cy="803"/>
          </a:xfrm>
        </p:grpSpPr>
        <p:grpSp>
          <p:nvGrpSpPr>
            <p:cNvPr id="3" name="椭圆 65"/>
            <p:cNvGrpSpPr/>
            <p:nvPr/>
          </p:nvGrpSpPr>
          <p:grpSpPr bwMode="auto">
            <a:xfrm>
              <a:off x="0" y="0"/>
              <a:ext cx="530" cy="534"/>
              <a:chOff x="0" y="0"/>
              <a:chExt cx="530" cy="534"/>
            </a:xfrm>
          </p:grpSpPr>
          <p:pic>
            <p:nvPicPr>
              <p:cNvPr id="14339" name="椭圆 6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30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0" name="文本框 14340"/>
              <p:cNvSpPr txBox="1">
                <a:spLocks noChangeArrowheads="1"/>
              </p:cNvSpPr>
              <p:nvPr/>
            </p:nvSpPr>
            <p:spPr bwMode="auto">
              <a:xfrm>
                <a:off x="92" y="93"/>
                <a:ext cx="347" cy="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3200" dirty="0">
                    <a:solidFill>
                      <a:srgbClr val="4A66AC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01</a:t>
                </a:r>
              </a:p>
            </p:txBody>
          </p:sp>
        </p:grpSp>
        <p:sp>
          <p:nvSpPr>
            <p:cNvPr id="14341" name="矩形 69"/>
            <p:cNvSpPr>
              <a:spLocks noChangeArrowheads="1"/>
            </p:cNvSpPr>
            <p:nvPr/>
          </p:nvSpPr>
          <p:spPr bwMode="auto">
            <a:xfrm>
              <a:off x="891" y="515"/>
              <a:ext cx="1772" cy="288"/>
            </a:xfrm>
            <a:prstGeom prst="rect">
              <a:avLst/>
            </a:prstGeom>
            <a:solidFill>
              <a:srgbClr val="4A66AC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lIns="68580" tIns="34290" rIns="68580" bIns="34290" anchor="ctr"/>
            <a:lstStyle/>
            <a:p>
              <a:r>
                <a:rPr lang="en-US" altLang="zh-CN" sz="2800" b="1" dirty="0">
                  <a:solidFill>
                    <a:srgbClr val="FF0000"/>
                  </a:solidFill>
                  <a:ea typeface="宋体" panose="02010600030101010101" pitchFamily="2" charset="-122"/>
                  <a:sym typeface="Times New Roman" panose="02020603050405020304" pitchFamily="18" charset="0"/>
                </a:rPr>
                <a:t>   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free of charge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　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14342" name="直接连接符 70"/>
            <p:cNvCxnSpPr>
              <a:cxnSpLocks noChangeShapeType="1"/>
            </p:cNvCxnSpPr>
            <p:nvPr/>
          </p:nvCxnSpPr>
          <p:spPr bwMode="auto">
            <a:xfrm>
              <a:off x="454" y="453"/>
              <a:ext cx="409" cy="182"/>
            </a:xfrm>
            <a:prstGeom prst="line">
              <a:avLst/>
            </a:prstGeom>
            <a:noFill/>
            <a:ln w="25400">
              <a:solidFill>
                <a:srgbClr val="B5C1DF"/>
              </a:solidFill>
              <a:round/>
              <a:tailEnd type="oval" w="med" len="med"/>
            </a:ln>
          </p:spPr>
        </p:cxnSp>
      </p:grpSp>
      <p:sp>
        <p:nvSpPr>
          <p:cNvPr id="14343" name="椭圆 28"/>
          <p:cNvSpPr>
            <a:spLocks noChangeArrowheads="1"/>
          </p:cNvSpPr>
          <p:nvPr/>
        </p:nvSpPr>
        <p:spPr bwMode="auto">
          <a:xfrm>
            <a:off x="1715135" y="0"/>
            <a:ext cx="7428230" cy="869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altLang="zh-CN" sz="2800" b="1" dirty="0">
                <a:solidFill>
                  <a:srgbClr val="FF0000"/>
                </a:solidFill>
              </a:rPr>
              <a:t> vt.</a:t>
            </a:r>
            <a:r>
              <a:rPr lang="zh-CN" altLang="en-US" sz="2800" b="1" dirty="0">
                <a:solidFill>
                  <a:srgbClr val="FF0000"/>
                </a:solidFill>
              </a:rPr>
              <a:t>充电；收费，控告 </a:t>
            </a:r>
          </a:p>
          <a:p>
            <a:r>
              <a:rPr lang="zh-CN" altLang="en-US" sz="2800" b="1" dirty="0">
                <a:solidFill>
                  <a:srgbClr val="FF0000"/>
                </a:solidFill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</a:rPr>
              <a:t>n. </a:t>
            </a:r>
            <a:r>
              <a:rPr lang="zh-CN" altLang="zh-CN" sz="2800" b="1" dirty="0">
                <a:solidFill>
                  <a:srgbClr val="FF0000"/>
                </a:solidFill>
              </a:rPr>
              <a:t>收费；指控；主管</a:t>
            </a:r>
          </a:p>
        </p:txBody>
      </p:sp>
      <p:sp>
        <p:nvSpPr>
          <p:cNvPr id="14345" name="矩形 14344"/>
          <p:cNvSpPr>
            <a:spLocks noChangeArrowheads="1"/>
          </p:cNvSpPr>
          <p:nvPr/>
        </p:nvSpPr>
        <p:spPr bwMode="auto">
          <a:xfrm>
            <a:off x="2214546" y="714356"/>
            <a:ext cx="27352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ea typeface="宋体" panose="02010600030101010101" pitchFamily="2" charset="-122"/>
              </a:rPr>
              <a:t>免费</a:t>
            </a:r>
          </a:p>
        </p:txBody>
      </p:sp>
      <p:grpSp>
        <p:nvGrpSpPr>
          <p:cNvPr id="4" name="组合 14345"/>
          <p:cNvGrpSpPr/>
          <p:nvPr/>
        </p:nvGrpSpPr>
        <p:grpSpPr bwMode="auto">
          <a:xfrm>
            <a:off x="285720" y="1214422"/>
            <a:ext cx="6166779" cy="1448990"/>
            <a:chOff x="0" y="0"/>
            <a:chExt cx="2623" cy="803"/>
          </a:xfrm>
        </p:grpSpPr>
        <p:grpSp>
          <p:nvGrpSpPr>
            <p:cNvPr id="5" name="椭圆 65"/>
            <p:cNvGrpSpPr/>
            <p:nvPr/>
          </p:nvGrpSpPr>
          <p:grpSpPr bwMode="auto">
            <a:xfrm>
              <a:off x="0" y="0"/>
              <a:ext cx="530" cy="534"/>
              <a:chOff x="0" y="0"/>
              <a:chExt cx="530" cy="534"/>
            </a:xfrm>
          </p:grpSpPr>
          <p:pic>
            <p:nvPicPr>
              <p:cNvPr id="14347" name="椭圆 6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30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8" name="文本框 14348"/>
              <p:cNvSpPr txBox="1">
                <a:spLocks noChangeArrowheads="1"/>
              </p:cNvSpPr>
              <p:nvPr/>
            </p:nvSpPr>
            <p:spPr bwMode="auto">
              <a:xfrm>
                <a:off x="92" y="93"/>
                <a:ext cx="347" cy="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3200">
                    <a:solidFill>
                      <a:srgbClr val="4A66AC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02</a:t>
                </a:r>
              </a:p>
            </p:txBody>
          </p:sp>
        </p:grpSp>
        <p:sp>
          <p:nvSpPr>
            <p:cNvPr id="14349" name="矩形 69"/>
            <p:cNvSpPr>
              <a:spLocks noChangeArrowheads="1"/>
            </p:cNvSpPr>
            <p:nvPr/>
          </p:nvSpPr>
          <p:spPr bwMode="auto">
            <a:xfrm>
              <a:off x="851" y="515"/>
              <a:ext cx="1772" cy="288"/>
            </a:xfrm>
            <a:prstGeom prst="rect">
              <a:avLst/>
            </a:prstGeom>
            <a:solidFill>
              <a:srgbClr val="4A66AC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lIns="68580" tIns="34290" rIns="68580" bIns="34290" anchor="ctr"/>
            <a:lstStyle/>
            <a:p>
              <a:r>
                <a:rPr lang="en-US" altLang="zh-CN" sz="2800" b="1" dirty="0">
                  <a:solidFill>
                    <a:srgbClr val="FF0000"/>
                  </a:solidFill>
                  <a:ea typeface="宋体" panose="02010600030101010101" pitchFamily="2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solidFill>
                    <a:schemeClr val="bg1"/>
                  </a:solidFill>
                  <a:ea typeface="宋体" panose="02010600030101010101" pitchFamily="2" charset="-122"/>
                  <a:sym typeface="Times New Roman" panose="02020603050405020304" pitchFamily="18" charset="0"/>
                </a:rPr>
                <a:t>  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in charge of</a:t>
              </a:r>
            </a:p>
          </p:txBody>
        </p:sp>
        <p:cxnSp>
          <p:nvCxnSpPr>
            <p:cNvPr id="14350" name="直接连接符 70"/>
            <p:cNvCxnSpPr>
              <a:cxnSpLocks noChangeShapeType="1"/>
            </p:cNvCxnSpPr>
            <p:nvPr/>
          </p:nvCxnSpPr>
          <p:spPr bwMode="auto">
            <a:xfrm>
              <a:off x="454" y="453"/>
              <a:ext cx="409" cy="182"/>
            </a:xfrm>
            <a:prstGeom prst="line">
              <a:avLst/>
            </a:prstGeom>
            <a:noFill/>
            <a:ln w="25400">
              <a:solidFill>
                <a:srgbClr val="B5C1DF"/>
              </a:solidFill>
              <a:round/>
              <a:tailEnd type="oval" w="med" len="med"/>
            </a:ln>
          </p:spPr>
        </p:cxnSp>
      </p:grpSp>
      <p:grpSp>
        <p:nvGrpSpPr>
          <p:cNvPr id="6" name="组合 14351"/>
          <p:cNvGrpSpPr/>
          <p:nvPr/>
        </p:nvGrpSpPr>
        <p:grpSpPr bwMode="auto">
          <a:xfrm>
            <a:off x="214282" y="2285992"/>
            <a:ext cx="6355581" cy="1565890"/>
            <a:chOff x="0" y="0"/>
            <a:chExt cx="2673" cy="796"/>
          </a:xfrm>
        </p:grpSpPr>
        <p:grpSp>
          <p:nvGrpSpPr>
            <p:cNvPr id="7" name="椭圆 65"/>
            <p:cNvGrpSpPr/>
            <p:nvPr/>
          </p:nvGrpSpPr>
          <p:grpSpPr bwMode="auto">
            <a:xfrm>
              <a:off x="0" y="0"/>
              <a:ext cx="530" cy="534"/>
              <a:chOff x="0" y="0"/>
              <a:chExt cx="530" cy="534"/>
            </a:xfrm>
          </p:grpSpPr>
          <p:pic>
            <p:nvPicPr>
              <p:cNvPr id="14353" name="椭圆 6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30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4" name="文本框 14354"/>
              <p:cNvSpPr txBox="1">
                <a:spLocks noChangeArrowheads="1"/>
              </p:cNvSpPr>
              <p:nvPr/>
            </p:nvSpPr>
            <p:spPr bwMode="auto">
              <a:xfrm>
                <a:off x="92" y="93"/>
                <a:ext cx="347" cy="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3200">
                    <a:solidFill>
                      <a:srgbClr val="4A66AC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03</a:t>
                </a:r>
              </a:p>
            </p:txBody>
          </p:sp>
        </p:grpSp>
        <p:sp>
          <p:nvSpPr>
            <p:cNvPr id="14355" name="矩形 69"/>
            <p:cNvSpPr>
              <a:spLocks noChangeArrowheads="1"/>
            </p:cNvSpPr>
            <p:nvPr/>
          </p:nvSpPr>
          <p:spPr bwMode="auto">
            <a:xfrm>
              <a:off x="901" y="508"/>
              <a:ext cx="1772" cy="288"/>
            </a:xfrm>
            <a:prstGeom prst="rect">
              <a:avLst/>
            </a:prstGeom>
            <a:solidFill>
              <a:srgbClr val="4A66AC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lIns="68580" tIns="34290" rIns="68580" bIns="34290" anchor="ctr"/>
            <a:lstStyle/>
            <a:p>
              <a:r>
                <a:rPr lang="en-US" altLang="zh-CN" sz="2800" b="1" dirty="0">
                  <a:solidFill>
                    <a:srgbClr val="FF0000"/>
                  </a:solidFill>
                  <a:ea typeface="宋体" panose="02010600030101010101" pitchFamily="2" charset="-122"/>
                  <a:sym typeface="Times New Roman" panose="02020603050405020304" pitchFamily="18" charset="0"/>
                </a:rPr>
                <a:t>    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take charge of </a:t>
              </a:r>
            </a:p>
          </p:txBody>
        </p:sp>
        <p:cxnSp>
          <p:nvCxnSpPr>
            <p:cNvPr id="14356" name="直接连接符 70"/>
            <p:cNvCxnSpPr>
              <a:cxnSpLocks noChangeShapeType="1"/>
            </p:cNvCxnSpPr>
            <p:nvPr/>
          </p:nvCxnSpPr>
          <p:spPr bwMode="auto">
            <a:xfrm>
              <a:off x="454" y="453"/>
              <a:ext cx="409" cy="182"/>
            </a:xfrm>
            <a:prstGeom prst="line">
              <a:avLst/>
            </a:prstGeom>
            <a:noFill/>
            <a:ln w="25400">
              <a:solidFill>
                <a:srgbClr val="B5C1DF"/>
              </a:solidFill>
              <a:round/>
              <a:tailEnd type="oval" w="med" len="med"/>
            </a:ln>
          </p:spPr>
        </p:cxnSp>
      </p:grpSp>
      <p:grpSp>
        <p:nvGrpSpPr>
          <p:cNvPr id="8" name="组合 14357"/>
          <p:cNvGrpSpPr/>
          <p:nvPr/>
        </p:nvGrpSpPr>
        <p:grpSpPr bwMode="auto">
          <a:xfrm>
            <a:off x="500034" y="3643314"/>
            <a:ext cx="2388320" cy="1094173"/>
            <a:chOff x="0" y="0"/>
            <a:chExt cx="863" cy="635"/>
          </a:xfrm>
        </p:grpSpPr>
        <p:grpSp>
          <p:nvGrpSpPr>
            <p:cNvPr id="9" name="椭圆 65"/>
            <p:cNvGrpSpPr/>
            <p:nvPr/>
          </p:nvGrpSpPr>
          <p:grpSpPr bwMode="auto">
            <a:xfrm>
              <a:off x="0" y="0"/>
              <a:ext cx="530" cy="534"/>
              <a:chOff x="0" y="0"/>
              <a:chExt cx="530" cy="534"/>
            </a:xfrm>
          </p:grpSpPr>
          <p:pic>
            <p:nvPicPr>
              <p:cNvPr id="14359" name="椭圆 6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30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0" name="文本框 14360"/>
              <p:cNvSpPr txBox="1">
                <a:spLocks noChangeArrowheads="1"/>
              </p:cNvSpPr>
              <p:nvPr/>
            </p:nvSpPr>
            <p:spPr bwMode="auto">
              <a:xfrm>
                <a:off x="92" y="93"/>
                <a:ext cx="347" cy="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3200" dirty="0">
                    <a:solidFill>
                      <a:srgbClr val="4A66AC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04</a:t>
                </a:r>
              </a:p>
            </p:txBody>
          </p:sp>
        </p:grpSp>
        <p:cxnSp>
          <p:nvCxnSpPr>
            <p:cNvPr id="14362" name="直接连接符 70"/>
            <p:cNvCxnSpPr>
              <a:cxnSpLocks noChangeShapeType="1"/>
            </p:cNvCxnSpPr>
            <p:nvPr/>
          </p:nvCxnSpPr>
          <p:spPr bwMode="auto">
            <a:xfrm>
              <a:off x="454" y="453"/>
              <a:ext cx="409" cy="182"/>
            </a:xfrm>
            <a:prstGeom prst="line">
              <a:avLst/>
            </a:prstGeom>
            <a:noFill/>
            <a:ln w="25400">
              <a:solidFill>
                <a:srgbClr val="B5C1DF"/>
              </a:solidFill>
              <a:round/>
              <a:tailEnd type="oval" w="med" len="med"/>
            </a:ln>
          </p:spPr>
        </p:cxnSp>
      </p:grpSp>
      <p:grpSp>
        <p:nvGrpSpPr>
          <p:cNvPr id="10" name="组合 14363"/>
          <p:cNvGrpSpPr/>
          <p:nvPr/>
        </p:nvGrpSpPr>
        <p:grpSpPr bwMode="auto">
          <a:xfrm>
            <a:off x="714348" y="4500570"/>
            <a:ext cx="6132363" cy="1439862"/>
            <a:chOff x="0" y="0"/>
            <a:chExt cx="2174" cy="878"/>
          </a:xfrm>
        </p:grpSpPr>
        <p:grpSp>
          <p:nvGrpSpPr>
            <p:cNvPr id="11" name="椭圆 65"/>
            <p:cNvGrpSpPr/>
            <p:nvPr/>
          </p:nvGrpSpPr>
          <p:grpSpPr bwMode="auto">
            <a:xfrm>
              <a:off x="0" y="0"/>
              <a:ext cx="530" cy="534"/>
              <a:chOff x="0" y="0"/>
              <a:chExt cx="530" cy="534"/>
            </a:xfrm>
          </p:grpSpPr>
          <p:pic>
            <p:nvPicPr>
              <p:cNvPr id="14365" name="椭圆 6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30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6" name="文本框 14366"/>
              <p:cNvSpPr txBox="1">
                <a:spLocks noChangeArrowheads="1"/>
              </p:cNvSpPr>
              <p:nvPr/>
            </p:nvSpPr>
            <p:spPr bwMode="auto">
              <a:xfrm>
                <a:off x="92" y="93"/>
                <a:ext cx="347" cy="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3200">
                    <a:solidFill>
                      <a:srgbClr val="4A66AC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05</a:t>
                </a:r>
              </a:p>
            </p:txBody>
          </p:sp>
        </p:grpSp>
        <p:sp>
          <p:nvSpPr>
            <p:cNvPr id="14367" name="矩形 69"/>
            <p:cNvSpPr>
              <a:spLocks noChangeArrowheads="1"/>
            </p:cNvSpPr>
            <p:nvPr/>
          </p:nvSpPr>
          <p:spPr bwMode="auto">
            <a:xfrm>
              <a:off x="908" y="590"/>
              <a:ext cx="1266" cy="288"/>
            </a:xfrm>
            <a:prstGeom prst="rect">
              <a:avLst/>
            </a:prstGeom>
            <a:solidFill>
              <a:srgbClr val="4A66AC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lIns="68580" tIns="34290" rIns="68580" bIns="34290" anchor="ctr"/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charge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sb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for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sth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368" name="直接连接符 70"/>
            <p:cNvCxnSpPr>
              <a:cxnSpLocks noChangeShapeType="1"/>
            </p:cNvCxnSpPr>
            <p:nvPr/>
          </p:nvCxnSpPr>
          <p:spPr bwMode="auto">
            <a:xfrm>
              <a:off x="454" y="453"/>
              <a:ext cx="409" cy="182"/>
            </a:xfrm>
            <a:prstGeom prst="line">
              <a:avLst/>
            </a:prstGeom>
            <a:noFill/>
            <a:ln w="25400">
              <a:solidFill>
                <a:srgbClr val="B5C1DF"/>
              </a:solidFill>
              <a:round/>
              <a:tailEnd type="oval" w="med" len="med"/>
            </a:ln>
          </p:spPr>
        </p:cxnSp>
      </p:grpSp>
      <p:sp>
        <p:nvSpPr>
          <p:cNvPr id="14370" name="矩形 14369"/>
          <p:cNvSpPr>
            <a:spLocks noChangeArrowheads="1"/>
          </p:cNvSpPr>
          <p:nvPr/>
        </p:nvSpPr>
        <p:spPr bwMode="auto">
          <a:xfrm>
            <a:off x="2499995" y="1642745"/>
            <a:ext cx="37865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ea typeface="宋体" panose="02010600030101010101" pitchFamily="2" charset="-122"/>
              </a:rPr>
              <a:t>负责；主管</a:t>
            </a:r>
            <a:r>
              <a:rPr lang="en-US" altLang="zh-CN" sz="2800" b="1" dirty="0">
                <a:ea typeface="宋体" panose="02010600030101010101" pitchFamily="2" charset="-122"/>
              </a:rPr>
              <a:t>(</a:t>
            </a:r>
            <a:r>
              <a:rPr lang="zh-CN" altLang="zh-CN" sz="2800" b="1" dirty="0">
                <a:ea typeface="宋体" panose="02010600030101010101" pitchFamily="2" charset="-122"/>
              </a:rPr>
              <a:t>介词词组</a:t>
            </a:r>
            <a:r>
              <a:rPr lang="en-US" altLang="zh-CN" sz="2800" b="1" dirty="0"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4371" name="矩形 14370"/>
          <p:cNvSpPr>
            <a:spLocks noChangeArrowheads="1"/>
          </p:cNvSpPr>
          <p:nvPr/>
        </p:nvSpPr>
        <p:spPr bwMode="auto">
          <a:xfrm>
            <a:off x="2428875" y="2714625"/>
            <a:ext cx="39744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ea typeface="宋体" panose="02010600030101010101" pitchFamily="2" charset="-122"/>
              </a:rPr>
              <a:t>负责；主管</a:t>
            </a:r>
            <a:r>
              <a:rPr lang="en-US" altLang="zh-CN" sz="2800" b="1" dirty="0">
                <a:ea typeface="宋体" panose="02010600030101010101" pitchFamily="2" charset="-122"/>
              </a:rPr>
              <a:t>(</a:t>
            </a:r>
            <a:r>
              <a:rPr lang="zh-CN" altLang="en-US" sz="2800" b="1" dirty="0">
                <a:ea typeface="宋体" panose="02010600030101010101" pitchFamily="2" charset="-122"/>
              </a:rPr>
              <a:t>动词词组</a:t>
            </a:r>
            <a:r>
              <a:rPr lang="en-US" altLang="zh-CN" sz="2800" b="1" dirty="0">
                <a:ea typeface="宋体" panose="02010600030101010101" pitchFamily="2" charset="-122"/>
              </a:rPr>
              <a:t>)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14372" name="矩形 14371"/>
          <p:cNvSpPr>
            <a:spLocks noChangeArrowheads="1"/>
          </p:cNvSpPr>
          <p:nvPr/>
        </p:nvSpPr>
        <p:spPr bwMode="auto">
          <a:xfrm>
            <a:off x="2857488" y="3857628"/>
            <a:ext cx="27352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由</a:t>
            </a:r>
            <a:r>
              <a:rPr lang="en-US" altLang="zh-CN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…</a:t>
            </a:r>
            <a:r>
              <a:rPr lang="zh-CN" altLang="en-US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负责；主管</a:t>
            </a:r>
          </a:p>
        </p:txBody>
      </p:sp>
      <p:sp>
        <p:nvSpPr>
          <p:cNvPr id="14373" name="矩形 14372"/>
          <p:cNvSpPr>
            <a:spLocks noChangeArrowheads="1"/>
          </p:cNvSpPr>
          <p:nvPr/>
        </p:nvSpPr>
        <p:spPr bwMode="auto">
          <a:xfrm>
            <a:off x="3071802" y="5000636"/>
            <a:ext cx="321471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因</a:t>
            </a:r>
            <a:r>
              <a:rPr lang="en-US" altLang="zh-CN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…</a:t>
            </a:r>
            <a:r>
              <a:rPr lang="zh-CN" altLang="en-US" sz="2800" b="1" dirty="0">
                <a:ea typeface="宋体" panose="02010600030101010101" pitchFamily="2" charset="-122"/>
                <a:sym typeface="Times New Roman" panose="02020603050405020304" pitchFamily="18" charset="0"/>
              </a:rPr>
              <a:t>收某人的费用</a:t>
            </a:r>
          </a:p>
        </p:txBody>
      </p:sp>
      <p:sp>
        <p:nvSpPr>
          <p:cNvPr id="38" name="矩形 69"/>
          <p:cNvSpPr>
            <a:spLocks noChangeArrowheads="1"/>
          </p:cNvSpPr>
          <p:nvPr/>
        </p:nvSpPr>
        <p:spPr bwMode="auto">
          <a:xfrm>
            <a:off x="3065780" y="4500880"/>
            <a:ext cx="3674745" cy="472440"/>
          </a:xfrm>
          <a:prstGeom prst="rect">
            <a:avLst/>
          </a:prstGeom>
          <a:solidFill>
            <a:srgbClr val="4A66AC"/>
          </a:solidFill>
          <a:ln w="25400">
            <a:solidFill>
              <a:srgbClr val="000000"/>
            </a:solidFill>
            <a:miter lim="800000"/>
          </a:ln>
        </p:spPr>
        <p:txBody>
          <a:bodyPr lIns="68580" tIns="34290" rIns="68580" bIns="3429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charge of</a:t>
            </a:r>
            <a:r>
              <a: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</a:p>
        </p:txBody>
      </p:sp>
      <p:grpSp>
        <p:nvGrpSpPr>
          <p:cNvPr id="39" name="组合 14363"/>
          <p:cNvGrpSpPr/>
          <p:nvPr/>
        </p:nvGrpSpPr>
        <p:grpSpPr bwMode="auto">
          <a:xfrm>
            <a:off x="372082" y="5593010"/>
            <a:ext cx="8174603" cy="1259470"/>
            <a:chOff x="-94" y="423"/>
            <a:chExt cx="2898" cy="768"/>
          </a:xfrm>
        </p:grpSpPr>
        <p:grpSp>
          <p:nvGrpSpPr>
            <p:cNvPr id="40" name="椭圆 65"/>
            <p:cNvGrpSpPr/>
            <p:nvPr/>
          </p:nvGrpSpPr>
          <p:grpSpPr bwMode="auto">
            <a:xfrm>
              <a:off x="-94" y="423"/>
              <a:ext cx="530" cy="534"/>
              <a:chOff x="-94" y="423"/>
              <a:chExt cx="530" cy="534"/>
            </a:xfrm>
          </p:grpSpPr>
          <p:pic>
            <p:nvPicPr>
              <p:cNvPr id="43" name="椭圆 65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94" y="423"/>
                <a:ext cx="530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文本框 14366"/>
              <p:cNvSpPr txBox="1">
                <a:spLocks noChangeArrowheads="1"/>
              </p:cNvSpPr>
              <p:nvPr/>
            </p:nvSpPr>
            <p:spPr bwMode="auto">
              <a:xfrm>
                <a:off x="-18" y="554"/>
                <a:ext cx="347" cy="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3200" dirty="0">
                    <a:solidFill>
                      <a:srgbClr val="4A66AC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06</a:t>
                </a:r>
              </a:p>
            </p:txBody>
          </p:sp>
        </p:grpSp>
        <p:sp>
          <p:nvSpPr>
            <p:cNvPr id="41" name="矩形 69"/>
            <p:cNvSpPr>
              <a:spLocks noChangeArrowheads="1"/>
            </p:cNvSpPr>
            <p:nvPr/>
          </p:nvSpPr>
          <p:spPr bwMode="auto">
            <a:xfrm>
              <a:off x="690" y="767"/>
              <a:ext cx="2114" cy="424"/>
            </a:xfrm>
            <a:prstGeom prst="rect">
              <a:avLst/>
            </a:prstGeom>
            <a:solidFill>
              <a:srgbClr val="4A66AC"/>
            </a:solidFill>
            <a:ln w="25400">
              <a:solidFill>
                <a:srgbClr val="000000"/>
              </a:solidFill>
              <a:miter lim="800000"/>
            </a:ln>
          </p:spPr>
          <p:txBody>
            <a:bodyPr lIns="68580" tIns="34290" rIns="68580" bIns="34290" anchor="ctr"/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charge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sb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with </a:t>
              </a:r>
              <a:r>
                <a:rPr lang="en-US" altLang="zh-CN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sth</a:t>
              </a:r>
              <a:r>
                <a:rPr lang="en-US" altLang="zh-CN" sz="28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指控某人某事</a:t>
              </a:r>
              <a:endParaRPr lang="en-US" altLang="zh-CN" sz="28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2" name="直接连接符 70"/>
            <p:cNvCxnSpPr>
              <a:cxnSpLocks noChangeShapeType="1"/>
            </p:cNvCxnSpPr>
            <p:nvPr/>
          </p:nvCxnSpPr>
          <p:spPr bwMode="auto">
            <a:xfrm>
              <a:off x="317" y="767"/>
              <a:ext cx="409" cy="182"/>
            </a:xfrm>
            <a:prstGeom prst="line">
              <a:avLst/>
            </a:prstGeom>
            <a:noFill/>
            <a:ln w="25400">
              <a:solidFill>
                <a:srgbClr val="B5C1DF"/>
              </a:solidFill>
              <a:round/>
              <a:tailEnd type="oval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70" grpId="0"/>
      <p:bldP spid="14372" grpId="0"/>
      <p:bldP spid="14373" grpId="0"/>
      <p:bldP spid="3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6385"/>
          <p:cNvSpPr>
            <a:spLocks noChangeArrowheads="1"/>
          </p:cNvSpPr>
          <p:nvPr/>
        </p:nvSpPr>
        <p:spPr bwMode="auto">
          <a:xfrm>
            <a:off x="0" y="357166"/>
            <a:ext cx="9144000" cy="61247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/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①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takes charge of the day-to-day running of the business.</a:t>
            </a:r>
          </a:p>
          <a:p>
            <a:pPr indent="26670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She is ___________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day-to-day running of the business.</a:t>
            </a:r>
          </a:p>
          <a:p>
            <a:pPr indent="26670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 Our monitor is in charge of our class when our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headteacher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out. </a:t>
            </a:r>
          </a:p>
          <a:p>
            <a:pPr indent="26670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 Our class is ___________________________when our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headteacher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out.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 I'm not going there again, because they charged me 10 pounds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cup of coffee.</a:t>
            </a:r>
          </a:p>
          <a:p>
            <a:pPr indent="26670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④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car park we could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our car battery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</a:p>
          <a:p>
            <a:pPr indent="26670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(charge).</a:t>
            </a:r>
          </a:p>
          <a:p>
            <a:pPr indent="26670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⑤ The driver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charged with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speeding.</a:t>
            </a:r>
          </a:p>
          <a:p>
            <a:pPr indent="26670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⑥ The ticket 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of charge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2681148" y="122639"/>
            <a:ext cx="3494367" cy="6425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  巧 学 活 用</a:t>
            </a:r>
            <a:endParaRPr lang="en-US" altLang="zh-CN" sz="3600" b="1" dirty="0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6390" name="矩形 16389"/>
          <p:cNvSpPr>
            <a:spLocks noChangeArrowheads="1"/>
          </p:cNvSpPr>
          <p:nvPr/>
        </p:nvSpPr>
        <p:spPr bwMode="auto">
          <a:xfrm>
            <a:off x="1785918" y="1214422"/>
            <a:ext cx="19805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charge of</a:t>
            </a:r>
            <a:r>
              <a:rPr lang="en-US" altLang="zh-CN" dirty="0"/>
              <a:t> </a:t>
            </a:r>
            <a:r>
              <a:rPr lang="zh-CN" altLang="en-US" dirty="0"/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14612" y="2928934"/>
            <a:ext cx="4636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charge of our monitor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285728"/>
            <a:ext cx="8376882" cy="953135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use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flag , known as Union Jack,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 as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share the same currency and military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790" y="1637665"/>
            <a:ext cx="8895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Great Wall was our main military __________ against enemies in ancient times.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2.To defend ____________ disease, we should lead a healthy life.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She stepped back as if in ________(defend).</a:t>
            </a:r>
          </a:p>
          <a:p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5235575" y="1541145"/>
            <a:ext cx="1423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27835" y="2376170"/>
            <a:ext cx="2246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from/ against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50285" y="2766695"/>
            <a:ext cx="1445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defence</a:t>
            </a:r>
          </a:p>
        </p:txBody>
      </p:sp>
      <p:sp>
        <p:nvSpPr>
          <p:cNvPr id="20" name="矩形 19"/>
          <p:cNvSpPr/>
          <p:nvPr/>
        </p:nvSpPr>
        <p:spPr>
          <a:xfrm>
            <a:off x="97790" y="4340225"/>
            <a:ext cx="5396865" cy="156845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342900" lvl="0" indent="-342900"/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黑体" panose="02010600030101010101" charset="-122"/>
                <a:cs typeface="Courier New" panose="02070309020205020404"/>
                <a:sym typeface="+mn-ea"/>
              </a:rPr>
              <a:t>[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黑体" panose="02010600030101010101" charset="-122"/>
                <a:cs typeface="Times New Roman" panose="02020603050405020304"/>
                <a:sym typeface="+mn-ea"/>
              </a:rPr>
              <a:t>Summary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黑体" panose="02010600030101010101" charset="-122"/>
                <a:cs typeface="Courier New" panose="02070309020205020404"/>
                <a:sym typeface="+mn-ea"/>
              </a:rPr>
              <a:t>]</a:t>
            </a:r>
            <a:endParaRPr lang="en-US" altLang="zh-CN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342900" lvl="0" indent="-342900"/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defence of                   </a:t>
            </a:r>
            <a:r>
              <a:rPr lang="zh-C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保护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保卫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</a:p>
          <a:p>
            <a:pPr marL="342900" lvl="0" indent="-342900"/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 from/ against       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保护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免受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  <a:p>
            <a:pPr marL="342900" lvl="0" indent="-342900"/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 oneself against     </a:t>
            </a:r>
            <a:r>
              <a:rPr lang="zh-CN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为自己辩解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825" y="3462655"/>
            <a:ext cx="3285490" cy="218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  <p:bldP spid="5" grpId="0"/>
      <p:bldP spid="6" grpId="0"/>
      <p:bldP spid="15" grpId="0"/>
      <p:bldP spid="2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453" y="267313"/>
            <a:ext cx="8376882" cy="2553335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 as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同；和，还</a:t>
            </a:r>
          </a:p>
          <a:p>
            <a:pPr algn="just"/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★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连接两个并列句子成分，连接两个主语时，谓语动词应与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主语保持一致。</a:t>
            </a:r>
          </a:p>
          <a:p>
            <a:pPr algn="just"/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★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</a:t>
            </a: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也，又（常放在句尾，相当于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69815" y="1283335"/>
            <a:ext cx="1434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前面的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3215" y="3141345"/>
            <a:ext cx="8500745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①English , ___________Chinese and maths, is of great importance.</a:t>
            </a: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②The famous musician, as well as his students, ____________ (invite) to perform at the opening ceremony last month. </a:t>
            </a:r>
            <a:endParaRPr lang="en-US" altLang="zh-CN"/>
          </a:p>
          <a:p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2267585" y="3141345"/>
            <a:ext cx="1868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 well as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8325" y="4788535"/>
            <a:ext cx="2028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invited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/>
      <p:bldP spid="4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矩形 5126"/>
          <p:cNvSpPr/>
          <p:nvPr/>
        </p:nvSpPr>
        <p:spPr>
          <a:xfrm>
            <a:off x="266700" y="2226628"/>
            <a:ext cx="362902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fontAlgn="base" hangingPunct="0"/>
            <a:r>
              <a:rPr lang="en-US" altLang="zh-CN" sz="2800" b="1" strike="noStrike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1.某</a:t>
            </a:r>
            <a:r>
              <a:rPr lang="en-US" altLang="zh-CN" sz="2800" b="1" i="0" strike="noStrike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人突然</a:t>
            </a:r>
            <a:r>
              <a:rPr lang="zh-CN" altLang="en-US" sz="2800" b="1" i="0" strike="noStrike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</a:t>
            </a:r>
            <a:r>
              <a:rPr lang="en-US" altLang="zh-CN" sz="2800" b="1" i="0" strike="noStrike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到……</a:t>
            </a:r>
          </a:p>
          <a:p>
            <a:pPr eaLnBrk="0" fontAlgn="base" hangingPunct="0"/>
            <a:r>
              <a:rPr lang="en-US" altLang="zh-CN" sz="2800" b="1" i="0" strike="noStrike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2.被……打动；深受感动</a:t>
            </a:r>
            <a:r>
              <a:rPr lang="en-US" altLang="zh-CN" sz="2800" b="1" strike="noStrike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 </a:t>
            </a:r>
          </a:p>
          <a:p>
            <a:pPr eaLnBrk="0" fontAlgn="base" hangingPunct="0"/>
            <a:r>
              <a:rPr lang="en-US" altLang="zh-CN" sz="2800" b="1" strike="noStrike" noProof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zh-CN" sz="2800" b="1" strike="noStrike" noProof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趁热打铁。</a:t>
            </a:r>
          </a:p>
          <a:p>
            <a:pPr eaLnBrk="0" fontAlgn="base" hangingPunct="0"/>
            <a:r>
              <a:rPr lang="en-US" altLang="zh-CN" sz="2800" b="1" strike="noStrike" noProof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zh-CN" sz="2800" b="1" strike="noStrike" noProof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两者兼顾；达到平衡</a:t>
            </a:r>
          </a:p>
          <a:p>
            <a:pPr eaLnBrk="0" fontAlgn="base" hangingPunct="0"/>
            <a:r>
              <a:rPr lang="en-US" altLang="zh-CN" sz="2800" b="1" strike="noStrike" noProof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zh-CN" sz="2800" b="1" strike="noStrike" noProof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在罢工</a:t>
            </a:r>
          </a:p>
          <a:p>
            <a:pPr eaLnBrk="0" fontAlgn="base" hangingPunct="0"/>
            <a:r>
              <a:rPr lang="en-US" altLang="zh-CN" sz="2800" b="1" strike="noStrike" noProof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zh-CN" sz="2800" b="1" strike="noStrike" noProof="1">
                <a:solidFill>
                  <a:srgbClr val="0000FF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打击者；罢工者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6700" y="284163"/>
            <a:ext cx="8780463" cy="181483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▲a striking image 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strike---struck---struck--striking(adj.</a:t>
            </a:r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显著的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)</a:t>
            </a:r>
          </a:p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打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撞击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;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罢工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; 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侵袭；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袭击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;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突然想到；（钟）敲响报时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;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划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火柴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71875" y="2226945"/>
            <a:ext cx="4761230" cy="4116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2865"/>
              </a:lnSpc>
            </a:pPr>
            <a:endParaRPr lang="en-US" altLang="zh-CN" sz="2800" b="1" i="0" dirty="0">
              <a:solidFill>
                <a:srgbClr val="CC0099"/>
              </a:solidFill>
              <a:latin typeface="Calibri" panose="020F0502020204030204" pitchFamily="34" charset="0"/>
              <a:ea typeface="华文细黑" panose="02010600040101010101" pitchFamily="2" charset="-122"/>
              <a:sym typeface="华文细黑" panose="02010600040101010101" pitchFamily="2" charset="-122"/>
            </a:endParaRPr>
          </a:p>
          <a:p>
            <a:pPr fontAlgn="auto">
              <a:lnSpc>
                <a:spcPts val="3565"/>
              </a:lnSpc>
            </a:pPr>
            <a:r>
              <a:rPr lang="en-US" altLang="zh-CN" sz="2800" b="1" i="0" dirty="0">
                <a:solidFill>
                  <a:srgbClr val="CC0099"/>
                </a:solidFill>
                <a:latin typeface="Calibri" panose="020F0502020204030204" pitchFamily="34" charset="0"/>
                <a:ea typeface="华文细黑" panose="02010600040101010101" pitchFamily="2" charset="-122"/>
                <a:sym typeface="华文细黑" panose="02010600040101010101" pitchFamily="2" charset="-122"/>
              </a:rPr>
              <a:t>① </a:t>
            </a:r>
            <a:r>
              <a:rPr lang="en-US" altLang="zh-CN" sz="2800" b="1" i="0" dirty="0">
                <a:solidFill>
                  <a:srgbClr val="CC0099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It strikes sb.that...</a:t>
            </a:r>
          </a:p>
          <a:p>
            <a:pPr fontAlgn="auto">
              <a:lnSpc>
                <a:spcPts val="3565"/>
              </a:lnSpc>
            </a:pPr>
            <a:r>
              <a:rPr lang="en-US" altLang="zh-CN" sz="2800" b="1" i="0" dirty="0">
                <a:solidFill>
                  <a:srgbClr val="CC0099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② be struck by... </a:t>
            </a:r>
          </a:p>
          <a:p>
            <a:pPr fontAlgn="auto">
              <a:lnSpc>
                <a:spcPts val="3565"/>
              </a:lnSpc>
            </a:pPr>
            <a:r>
              <a:rPr lang="zh-CN" altLang="zh-CN" sz="2800" b="1" i="0" dirty="0">
                <a:solidFill>
                  <a:srgbClr val="CC0099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③</a:t>
            </a:r>
            <a:r>
              <a:rPr lang="zh-CN" altLang="zh-CN" sz="2800" b="1" i="0" dirty="0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 </a:t>
            </a:r>
            <a:r>
              <a:rPr lang="zh-CN" altLang="zh-CN" sz="2800" b="1" i="0" dirty="0">
                <a:solidFill>
                  <a:srgbClr val="CC0099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Strike while the iron is hot. </a:t>
            </a:r>
            <a:endParaRPr lang="zh-CN" altLang="zh-CN" sz="2800" b="1" i="0" dirty="0">
              <a:solidFill>
                <a:srgbClr val="CC0099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华文细黑" panose="02010600040101010101" pitchFamily="2" charset="-122"/>
            </a:endParaRPr>
          </a:p>
          <a:p>
            <a:pPr fontAlgn="auto">
              <a:lnSpc>
                <a:spcPts val="3565"/>
              </a:lnSpc>
            </a:pPr>
            <a:r>
              <a:rPr lang="zh-CN" altLang="zh-CN" sz="2800" b="1" i="0" dirty="0">
                <a:solidFill>
                  <a:srgbClr val="CC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④</a:t>
            </a:r>
            <a:r>
              <a:rPr lang="zh-CN" altLang="zh-CN" sz="2800" b="1" i="0" dirty="0">
                <a:solidFill>
                  <a:srgbClr val="0000FA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 strike a balance </a:t>
            </a:r>
            <a:r>
              <a:rPr lang="en-US" altLang="zh-CN" sz="2800" b="1" i="0" dirty="0">
                <a:solidFill>
                  <a:srgbClr val="0000FA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between A and B </a:t>
            </a:r>
            <a:endParaRPr lang="zh-CN" altLang="zh-CN" sz="2800" b="1" i="0" dirty="0">
              <a:solidFill>
                <a:srgbClr val="CC0099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  <a:sym typeface="华文细黑" panose="02010600040101010101" pitchFamily="2" charset="-122"/>
            </a:endParaRPr>
          </a:p>
          <a:p>
            <a:pPr fontAlgn="auto">
              <a:lnSpc>
                <a:spcPts val="3565"/>
              </a:lnSpc>
            </a:pPr>
            <a:r>
              <a:rPr lang="zh-CN" altLang="zh-CN" sz="2800" b="1" i="0" dirty="0">
                <a:solidFill>
                  <a:srgbClr val="CC0099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⑤</a:t>
            </a:r>
            <a:r>
              <a:rPr lang="zh-CN" altLang="zh-CN" sz="2800" b="1" i="0" dirty="0">
                <a:solidFill>
                  <a:srgbClr val="CC0099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 be</a:t>
            </a:r>
            <a:r>
              <a:rPr lang="en-US" altLang="zh-CN" sz="2800" b="1" i="0" dirty="0">
                <a:solidFill>
                  <a:srgbClr val="CC0099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/ </a:t>
            </a:r>
            <a:r>
              <a:rPr lang="zh-CN" altLang="zh-CN" sz="2800" b="1" i="0" dirty="0">
                <a:solidFill>
                  <a:srgbClr val="CC0099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go on strike</a:t>
            </a:r>
          </a:p>
          <a:p>
            <a:pPr fontAlgn="auto">
              <a:lnSpc>
                <a:spcPts val="3565"/>
              </a:lnSpc>
            </a:pPr>
            <a:r>
              <a:rPr lang="zh-CN" altLang="zh-CN" sz="2800" b="1" i="0" dirty="0">
                <a:solidFill>
                  <a:srgbClr val="CC0099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⑥</a:t>
            </a:r>
            <a:r>
              <a:rPr lang="zh-CN" altLang="zh-CN" sz="2800" b="1" i="0" dirty="0">
                <a:solidFill>
                  <a:srgbClr val="CC0099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  striker </a:t>
            </a:r>
            <a:r>
              <a:rPr lang="zh-CN" altLang="zh-CN" sz="2800" b="1" i="0" dirty="0">
                <a:solidFill>
                  <a:srgbClr val="CC0099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细黑" panose="02010600040101010101" pitchFamily="2" charset="-122"/>
              </a:rPr>
              <a:t>     </a:t>
            </a:r>
            <a:r>
              <a:rPr lang="zh-CN" altLang="zh-CN" sz="2800" b="1" i="0" dirty="0">
                <a:latin typeface="华文新魏" panose="02010800040101010101" pitchFamily="2" charset="-122"/>
                <a:ea typeface="华文新魏" panose="02010800040101010101" pitchFamily="2" charset="-122"/>
                <a:sym typeface="华文细黑" panose="02010600040101010101" pitchFamily="2" charset="-122"/>
              </a:rPr>
              <a:t>           </a:t>
            </a:r>
            <a:endParaRPr lang="zh-CN" altLang="en-US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5121"/>
          <p:cNvSpPr/>
          <p:nvPr/>
        </p:nvSpPr>
        <p:spPr>
          <a:xfrm>
            <a:off x="131763" y="828358"/>
            <a:ext cx="8804275" cy="52012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266700">
              <a:lnSpc>
                <a:spcPts val="3065"/>
              </a:lnSpc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练：</a:t>
            </a:r>
          </a:p>
          <a:p>
            <a:pPr indent="266700">
              <a:lnSpc>
                <a:spcPts val="3065"/>
              </a:lnSpc>
            </a:pP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①Greatly</a:t>
            </a:r>
            <a:r>
              <a:rPr lang="zh-CN" altLang="en-US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i="0" u="sng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by the beauty of the language</a:t>
            </a:r>
            <a:r>
              <a:rPr lang="zh-CN" altLang="en-US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 thought how even today Shakespeare’s writing remains powerful and true.(strike)</a:t>
            </a:r>
          </a:p>
          <a:p>
            <a:pPr indent="266700">
              <a:lnSpc>
                <a:spcPts val="3065"/>
              </a:lnSpc>
            </a:pPr>
            <a:endParaRPr lang="en-US" altLang="zh-CN" sz="2800" i="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65"/>
              </a:lnSpc>
            </a:pP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②The  idea suddenly________</a:t>
            </a:r>
            <a:r>
              <a:rPr lang="zh-CN" altLang="en-US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me is </a:t>
            </a:r>
            <a:r>
              <a:rPr lang="zh-CN" altLang="en-US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that </a:t>
            </a: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we should go to the City Square to have a look at the ___________ statue.</a:t>
            </a:r>
          </a:p>
          <a:p>
            <a:pPr indent="266700">
              <a:lnSpc>
                <a:spcPts val="3065"/>
              </a:lnSpc>
            </a:pP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266700">
              <a:lnSpc>
                <a:spcPts val="3065"/>
              </a:lnSpc>
            </a:pPr>
            <a:r>
              <a:rPr lang="en-US" altLang="zh-CN" sz="2800" i="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The clock has just ________ three. </a:t>
            </a:r>
          </a:p>
          <a:p>
            <a:pPr indent="266700">
              <a:lnSpc>
                <a:spcPts val="3065"/>
              </a:lnSpc>
            </a:pPr>
            <a:endParaRPr lang="en-US" altLang="zh-CN" sz="2800" i="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65"/>
              </a:lnSpc>
            </a:pPr>
            <a:r>
              <a:rPr lang="en-US" altLang="zh-CN" sz="2800" i="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④</a:t>
            </a:r>
            <a:r>
              <a:rPr lang="en-US" altLang="zh-CN" sz="2800" i="0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The big earthquake</a:t>
            </a: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struck the area</a:t>
            </a:r>
            <a:r>
              <a:rPr lang="en-US" altLang="zh-CN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800" i="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（袭击）</a:t>
            </a:r>
            <a:endParaRPr lang="en-US" altLang="zh-CN" sz="2800" i="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ts val="3065"/>
              </a:lnSpc>
            </a:pPr>
            <a:endParaRPr lang="en-US" altLang="zh-CN" sz="2800" b="1" i="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266700">
              <a:lnSpc>
                <a:spcPts val="3065"/>
              </a:lnSpc>
            </a:pPr>
            <a:endParaRPr lang="en-US" altLang="zh-CN" sz="2800" b="1" i="0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9" name="文本框 5128"/>
          <p:cNvSpPr txBox="1"/>
          <p:nvPr/>
        </p:nvSpPr>
        <p:spPr>
          <a:xfrm>
            <a:off x="2040890" y="1084580"/>
            <a:ext cx="1405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struck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</a:p>
        </p:txBody>
      </p:sp>
      <p:sp>
        <p:nvSpPr>
          <p:cNvPr id="5130" name="文本框 5129"/>
          <p:cNvSpPr txBox="1"/>
          <p:nvPr/>
        </p:nvSpPr>
        <p:spPr>
          <a:xfrm>
            <a:off x="3516313" y="2648903"/>
            <a:ext cx="15017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struck</a:t>
            </a:r>
            <a:r>
              <a:rPr lang="en-US" altLang="zh-CN" sz="2800" b="1" dirty="0">
                <a:solidFill>
                  <a:srgbClr val="D6009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16313" y="3892868"/>
            <a:ext cx="15017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struck</a:t>
            </a:r>
            <a:r>
              <a:rPr lang="en-US" altLang="zh-CN" sz="2800" b="1" dirty="0">
                <a:solidFill>
                  <a:srgbClr val="D6009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25135" y="3168015"/>
            <a:ext cx="1656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striking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295" y="365747"/>
            <a:ext cx="1162050" cy="7905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  <p:bldP spid="5130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9" descr="20054131M-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254625" cy="638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Rectangle 8"/>
          <p:cNvSpPr/>
          <p:nvPr/>
        </p:nvSpPr>
        <p:spPr>
          <a:xfrm>
            <a:off x="3660775" y="1458278"/>
            <a:ext cx="1847850" cy="42462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66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句</a:t>
            </a:r>
          </a:p>
          <a:p>
            <a:r>
              <a:rPr lang="zh-CN" altLang="en-US" sz="66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型</a:t>
            </a:r>
          </a:p>
          <a:p>
            <a:r>
              <a:rPr lang="zh-CN" altLang="en-US" sz="66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积</a:t>
            </a:r>
          </a:p>
          <a:p>
            <a:r>
              <a:rPr lang="zh-CN" altLang="en-US" sz="66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累</a:t>
            </a:r>
            <a:r>
              <a:rPr lang="zh-CN" altLang="en-US" sz="7200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4665" y="1920240"/>
            <a:ext cx="712914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/>
              <a:t>动名词短语做主语，谓语动词常用</a:t>
            </a:r>
            <a:r>
              <a:rPr lang="en-US" altLang="zh-CN" sz="2800"/>
              <a:t>_________</a:t>
            </a:r>
            <a:r>
              <a:rPr lang="zh-CN" altLang="en-US" sz="2800"/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42965" y="1920240"/>
            <a:ext cx="1497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FA"/>
                </a:solidFill>
                <a:latin typeface="Times New Roman" panose="02020603050405020304" pitchFamily="18" charset="0"/>
                <a:sym typeface="+mn-ea"/>
              </a:rPr>
              <a:t>单数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4165" y="2442210"/>
            <a:ext cx="85197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Imitation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眼见为实。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is believing.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在阳光下看书对我们的眼睛有害。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 is bad for our eyes.</a:t>
            </a:r>
          </a:p>
          <a:p>
            <a:r>
              <a:rPr lang="zh-CN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③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学习哲学将为我们的生活打开另一扇窗。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 another window to our lives.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8325" y="3312795"/>
            <a:ext cx="1373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Seeing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6720" y="4064635"/>
            <a:ext cx="379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in the sun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935" y="5043170"/>
            <a:ext cx="4566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philosophy will open</a:t>
            </a:r>
          </a:p>
        </p:txBody>
      </p:sp>
      <p:sp>
        <p:nvSpPr>
          <p:cNvPr id="30724" name="圆角矩形标注 5"/>
          <p:cNvSpPr/>
          <p:nvPr/>
        </p:nvSpPr>
        <p:spPr>
          <a:xfrm>
            <a:off x="426403" y="115570"/>
            <a:ext cx="8208962" cy="1512888"/>
          </a:xfrm>
          <a:prstGeom prst="wedgeRoundRectCallout">
            <a:avLst>
              <a:gd name="adj1" fmla="val -41935"/>
              <a:gd name="adj2" fmla="val 65634"/>
              <a:gd name="adj3" fmla="val 16667"/>
            </a:avLst>
          </a:prstGeom>
          <a:solidFill>
            <a:schemeClr val="bg1"/>
          </a:solidFill>
          <a:ln w="698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  <a:effectLst>
            <a:outerShdw sx="102000" sy="102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Getting to know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little bit about British history will help you solve this puzzle. </a:t>
            </a:r>
            <a:endParaRPr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13" grpId="0"/>
      <p:bldP spid="15" grpId="0"/>
      <p:bldP spid="8" grpId="0"/>
      <p:bldP spid="3072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85720" y="1714488"/>
            <a:ext cx="8858280" cy="459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chemeClr val="folHlink"/>
                </a:solidFill>
              </a:rPr>
              <a:t> </a:t>
            </a:r>
            <a:r>
              <a:rPr lang="zh-CN" altLang="en-US" sz="2400" b="1" dirty="0">
                <a:solidFill>
                  <a:schemeClr val="folHlink"/>
                </a:solidFill>
              </a:rPr>
              <a:t>表使役的动词：</a:t>
            </a:r>
            <a:r>
              <a:rPr lang="en-US" altLang="zh-CN" sz="2400" b="1" dirty="0">
                <a:solidFill>
                  <a:schemeClr val="folHlink"/>
                </a:solidFill>
              </a:rPr>
              <a:t>have, make, get</a:t>
            </a:r>
            <a:r>
              <a:rPr lang="zh-CN" altLang="en-US" sz="2400" b="1" dirty="0">
                <a:solidFill>
                  <a:schemeClr val="folHlink"/>
                </a:solidFill>
              </a:rPr>
              <a:t>等。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/get/make  + n. /pron. + </a:t>
            </a:r>
            <a:r>
              <a:rPr lang="en-US" altLang="zh-CN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p.p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使某事被做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altLang="zh-CN" sz="2400" b="1" dirty="0">
                <a:solidFill>
                  <a:srgbClr val="445566"/>
                </a:solidFill>
              </a:rPr>
            </a:br>
            <a:endParaRPr lang="en-US" altLang="zh-CN" sz="2400" b="1" dirty="0">
              <a:solidFill>
                <a:srgbClr val="4455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1. Speak a little louder to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 yourself 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________ by us all. (hear)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2. We should work harder to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get the work 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___________(</a:t>
            </a:r>
            <a:r>
              <a:rPr lang="en-US" altLang="zh-CN" sz="2400" b="1" dirty="0">
                <a:latin typeface="Times New Roman" panose="02020603050405020304" pitchFamily="18" charset="0"/>
              </a:rPr>
              <a:t>recognize).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They are going to ______________________ (</a:t>
            </a:r>
            <a:r>
              <a:rPr lang="zh-CN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种些树</a:t>
            </a:r>
            <a:r>
              <a:rPr lang="en-US" altLang="zh-CN" sz="24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CN" altLang="en-US" sz="2400" b="1" noProof="1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400" b="1" noProof="1">
                <a:solidFill>
                  <a:schemeClr val="tx1"/>
                </a:solidFill>
              </a:rPr>
              <a:t>Attention: </a:t>
            </a:r>
            <a:r>
              <a:rPr lang="zh-CN" altLang="en-US" sz="2400" b="1" noProof="1">
                <a:solidFill>
                  <a:schemeClr val="tx1"/>
                </a:solidFill>
              </a:rPr>
              <a:t> </a:t>
            </a:r>
            <a:r>
              <a:rPr lang="en-US" altLang="zh-CN" sz="2400" b="1" noProof="1">
                <a:solidFill>
                  <a:schemeClr val="tx1"/>
                </a:solidFill>
              </a:rPr>
              <a:t>have </a:t>
            </a:r>
            <a:r>
              <a:rPr lang="zh-CN" altLang="en-US" sz="2400" b="1" noProof="1">
                <a:solidFill>
                  <a:schemeClr val="tx1"/>
                </a:solidFill>
              </a:rPr>
              <a:t>＋宾语＋过去分词”结构中具有以下含义：</a:t>
            </a:r>
            <a:endParaRPr lang="zh-CN" altLang="en-US" sz="2400" b="1" noProof="1">
              <a:solidFill>
                <a:schemeClr val="folHlink"/>
              </a:solidFill>
            </a:endParaRPr>
          </a:p>
          <a:p>
            <a:r>
              <a:rPr lang="en-US" altLang="zh-CN" sz="2400" b="1" noProof="1">
                <a:solidFill>
                  <a:schemeClr val="hlink"/>
                </a:solidFill>
              </a:rPr>
              <a:t>    </a:t>
            </a:r>
            <a:r>
              <a:rPr lang="en-US" altLang="zh-CN" sz="2400" b="1" noProof="1">
                <a:solidFill>
                  <a:srgbClr val="FF0000"/>
                </a:solidFill>
              </a:rPr>
              <a:t>1. </a:t>
            </a:r>
            <a:r>
              <a:rPr lang="zh-CN" altLang="en-US" sz="2400" b="1" noProof="1">
                <a:solidFill>
                  <a:srgbClr val="FF0000"/>
                </a:solidFill>
              </a:rPr>
              <a:t>主语</a:t>
            </a:r>
            <a:r>
              <a:rPr lang="en-US" altLang="zh-CN" sz="2400" b="1" noProof="1">
                <a:solidFill>
                  <a:srgbClr val="FF0000"/>
                </a:solidFill>
              </a:rPr>
              <a:t>“</a:t>
            </a:r>
            <a:r>
              <a:rPr lang="zh-CN" altLang="en-US" sz="2400" b="1" noProof="1">
                <a:solidFill>
                  <a:srgbClr val="FF0000"/>
                </a:solidFill>
              </a:rPr>
              <a:t>请别人做某事”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 noProof="1"/>
              <a:t>   </a:t>
            </a: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He wants to have his eyes examined tomorrow.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（“检查”的动作由医生来进行）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2. “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遭受某一不愉快、不测的事情”</a:t>
            </a:r>
          </a:p>
          <a:p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Be careful, or you'll have your purse stolen. </a:t>
            </a:r>
            <a:endParaRPr lang="zh-CN" altLang="en-US" dirty="0"/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5666740" y="2611120"/>
            <a:ext cx="12293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</a:rPr>
              <a:t>heard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5941387" y="3019105"/>
            <a:ext cx="17859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</a:rPr>
              <a:t>recognized</a:t>
            </a:r>
            <a:endParaRPr lang="zh-CN" altLang="en-US" sz="2400" dirty="0">
              <a:solidFill>
                <a:srgbClr val="0000FA"/>
              </a:solidFill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3063875" y="3376295"/>
            <a:ext cx="364680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</a:rPr>
              <a:t>have some trees planted</a:t>
            </a:r>
          </a:p>
        </p:txBody>
      </p:sp>
      <p:sp>
        <p:nvSpPr>
          <p:cNvPr id="30724" name="圆角矩形标注 5"/>
          <p:cNvSpPr/>
          <p:nvPr/>
        </p:nvSpPr>
        <p:spPr>
          <a:xfrm>
            <a:off x="285750" y="201295"/>
            <a:ext cx="8517255" cy="1176020"/>
          </a:xfrm>
          <a:prstGeom prst="wedgeRoundRectCallout">
            <a:avLst>
              <a:gd name="adj1" fmla="val -41935"/>
              <a:gd name="adj2" fmla="val 65634"/>
              <a:gd name="adj3" fmla="val 16667"/>
            </a:avLst>
          </a:prstGeom>
          <a:solidFill>
            <a:schemeClr val="bg1"/>
          </a:solidFill>
          <a:ln w="698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  <a:effectLst>
            <a:outerShdw sx="102000" sy="102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2.They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had castles built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all around England, and made changes to the legal system. 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/>
      <p:bldP spid="3072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53105" y="1314450"/>
            <a:ext cx="263779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复合结构</a:t>
            </a:r>
          </a:p>
        </p:txBody>
      </p:sp>
      <p:grpSp>
        <p:nvGrpSpPr>
          <p:cNvPr id="5" name="组合 42"/>
          <p:cNvGrpSpPr/>
          <p:nvPr/>
        </p:nvGrpSpPr>
        <p:grpSpPr>
          <a:xfrm>
            <a:off x="285750" y="1854835"/>
            <a:ext cx="8145145" cy="911225"/>
            <a:chOff x="438792" y="638238"/>
            <a:chExt cx="6690952" cy="1809748"/>
          </a:xfrm>
        </p:grpSpPr>
        <p:sp>
          <p:nvSpPr>
            <p:cNvPr id="44" name="矩形 43"/>
            <p:cNvSpPr/>
            <p:nvPr/>
          </p:nvSpPr>
          <p:spPr>
            <a:xfrm>
              <a:off x="1474378" y="1163771"/>
              <a:ext cx="5655366" cy="1141805"/>
            </a:xfrm>
            <a:prstGeom prst="rect">
              <a:avLst/>
            </a:prstGeom>
            <a:solidFill>
              <a:srgbClr val="FFEBA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with +n/pron+v-ing:  </a:t>
              </a:r>
              <a:r>
                <a:rPr lang="zh-CN" altLang="zh-CN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表示主动或正在进行的动作。</a:t>
              </a:r>
              <a:endPara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charset="0"/>
                <a:ea typeface="+mn-ea"/>
                <a:cs typeface="+mn-cs"/>
                <a:sym typeface="+mn-ea"/>
              </a:endParaRPr>
            </a:p>
          </p:txBody>
        </p:sp>
        <p:grpSp>
          <p:nvGrpSpPr>
            <p:cNvPr id="6" name="组合 44"/>
            <p:cNvGrpSpPr/>
            <p:nvPr/>
          </p:nvGrpSpPr>
          <p:grpSpPr>
            <a:xfrm>
              <a:off x="438793" y="638238"/>
              <a:ext cx="1200322" cy="1809748"/>
              <a:chOff x="803495" y="1236068"/>
              <a:chExt cx="1300380" cy="1960606"/>
            </a:xfrm>
            <a:effectLst>
              <a:outerShdw blurRad="2159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直角三角形 1"/>
              <p:cNvSpPr/>
              <p:nvPr/>
            </p:nvSpPr>
            <p:spPr>
              <a:xfrm rot="13280470">
                <a:off x="803495" y="1551555"/>
                <a:ext cx="1171891" cy="1095334"/>
              </a:xfrm>
              <a:custGeom>
                <a:avLst/>
                <a:gdLst>
                  <a:gd name="connsiteX0" fmla="*/ 0 w 910821"/>
                  <a:gd name="connsiteY0" fmla="*/ 1025533 h 1025533"/>
                  <a:gd name="connsiteX1" fmla="*/ 0 w 910821"/>
                  <a:gd name="connsiteY1" fmla="*/ 0 h 1025533"/>
                  <a:gd name="connsiteX2" fmla="*/ 910821 w 910821"/>
                  <a:gd name="connsiteY2" fmla="*/ 1025533 h 1025533"/>
                  <a:gd name="connsiteX3" fmla="*/ 0 w 910821"/>
                  <a:gd name="connsiteY3" fmla="*/ 1025533 h 1025533"/>
                  <a:gd name="connsiteX0-1" fmla="*/ 261070 w 1171891"/>
                  <a:gd name="connsiteY0-2" fmla="*/ 1095334 h 1095334"/>
                  <a:gd name="connsiteX1-3" fmla="*/ 0 w 1171891"/>
                  <a:gd name="connsiteY1-4" fmla="*/ 0 h 1095334"/>
                  <a:gd name="connsiteX2-5" fmla="*/ 1171891 w 1171891"/>
                  <a:gd name="connsiteY2-6" fmla="*/ 1095334 h 1095334"/>
                  <a:gd name="connsiteX3-7" fmla="*/ 261070 w 1171891"/>
                  <a:gd name="connsiteY3-8" fmla="*/ 1095334 h 1095334"/>
                  <a:gd name="connsiteX0-9" fmla="*/ 268755 w 1171891"/>
                  <a:gd name="connsiteY0-10" fmla="*/ 809050 h 1095334"/>
                  <a:gd name="connsiteX1-11" fmla="*/ 0 w 1171891"/>
                  <a:gd name="connsiteY1-12" fmla="*/ 0 h 1095334"/>
                  <a:gd name="connsiteX2-13" fmla="*/ 1171891 w 1171891"/>
                  <a:gd name="connsiteY2-14" fmla="*/ 1095334 h 1095334"/>
                  <a:gd name="connsiteX3-15" fmla="*/ 268755 w 1171891"/>
                  <a:gd name="connsiteY3-16" fmla="*/ 809050 h 1095334"/>
                  <a:gd name="connsiteX0-17" fmla="*/ 250920 w 1171891"/>
                  <a:gd name="connsiteY0-18" fmla="*/ 910210 h 1095334"/>
                  <a:gd name="connsiteX1-19" fmla="*/ 0 w 1171891"/>
                  <a:gd name="connsiteY1-20" fmla="*/ 0 h 1095334"/>
                  <a:gd name="connsiteX2-21" fmla="*/ 1171891 w 1171891"/>
                  <a:gd name="connsiteY2-22" fmla="*/ 1095334 h 1095334"/>
                  <a:gd name="connsiteX3-23" fmla="*/ 250920 w 1171891"/>
                  <a:gd name="connsiteY3-24" fmla="*/ 910210 h 1095334"/>
                  <a:gd name="connsiteX0-25" fmla="*/ 209191 w 1171891"/>
                  <a:gd name="connsiteY0-26" fmla="*/ 970649 h 1095334"/>
                  <a:gd name="connsiteX1-27" fmla="*/ 0 w 1171891"/>
                  <a:gd name="connsiteY1-28" fmla="*/ 0 h 1095334"/>
                  <a:gd name="connsiteX2-29" fmla="*/ 1171891 w 1171891"/>
                  <a:gd name="connsiteY2-30" fmla="*/ 1095334 h 1095334"/>
                  <a:gd name="connsiteX3-31" fmla="*/ 209191 w 1171891"/>
                  <a:gd name="connsiteY3-32" fmla="*/ 970649 h 10953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1891" h="1095334">
                    <a:moveTo>
                      <a:pt x="209191" y="970649"/>
                    </a:moveTo>
                    <a:lnTo>
                      <a:pt x="0" y="0"/>
                    </a:lnTo>
                    <a:lnTo>
                      <a:pt x="1171891" y="1095334"/>
                    </a:lnTo>
                    <a:lnTo>
                      <a:pt x="209191" y="970649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直角三角形 3"/>
              <p:cNvSpPr/>
              <p:nvPr/>
            </p:nvSpPr>
            <p:spPr>
              <a:xfrm rot="19799076">
                <a:off x="1437280" y="1236068"/>
                <a:ext cx="666595" cy="1327361"/>
              </a:xfrm>
              <a:custGeom>
                <a:avLst/>
                <a:gdLst>
                  <a:gd name="connsiteX0" fmla="*/ 0 w 488035"/>
                  <a:gd name="connsiteY0" fmla="*/ 947217 h 947217"/>
                  <a:gd name="connsiteX1" fmla="*/ 0 w 488035"/>
                  <a:gd name="connsiteY1" fmla="*/ 0 h 947217"/>
                  <a:gd name="connsiteX2" fmla="*/ 488035 w 488035"/>
                  <a:gd name="connsiteY2" fmla="*/ 947217 h 947217"/>
                  <a:gd name="connsiteX3" fmla="*/ 0 w 488035"/>
                  <a:gd name="connsiteY3" fmla="*/ 947217 h 947217"/>
                  <a:gd name="connsiteX0-1" fmla="*/ 0 w 666595"/>
                  <a:gd name="connsiteY0-2" fmla="*/ 947217 h 1327361"/>
                  <a:gd name="connsiteX1-3" fmla="*/ 0 w 666595"/>
                  <a:gd name="connsiteY1-4" fmla="*/ 0 h 1327361"/>
                  <a:gd name="connsiteX2-5" fmla="*/ 666595 w 666595"/>
                  <a:gd name="connsiteY2-6" fmla="*/ 1327361 h 1327361"/>
                  <a:gd name="connsiteX3-7" fmla="*/ 0 w 666595"/>
                  <a:gd name="connsiteY3-8" fmla="*/ 947217 h 1327361"/>
                  <a:gd name="connsiteX0-9" fmla="*/ 113488 w 666595"/>
                  <a:gd name="connsiteY0-10" fmla="*/ 932497 h 1327361"/>
                  <a:gd name="connsiteX1-11" fmla="*/ 0 w 666595"/>
                  <a:gd name="connsiteY1-12" fmla="*/ 0 h 1327361"/>
                  <a:gd name="connsiteX2-13" fmla="*/ 666595 w 666595"/>
                  <a:gd name="connsiteY2-14" fmla="*/ 1327361 h 1327361"/>
                  <a:gd name="connsiteX3-15" fmla="*/ 113488 w 666595"/>
                  <a:gd name="connsiteY3-16" fmla="*/ 932497 h 1327361"/>
                  <a:gd name="connsiteX0-17" fmla="*/ 180552 w 666595"/>
                  <a:gd name="connsiteY0-18" fmla="*/ 923240 h 1327361"/>
                  <a:gd name="connsiteX1-19" fmla="*/ 0 w 666595"/>
                  <a:gd name="connsiteY1-20" fmla="*/ 0 h 1327361"/>
                  <a:gd name="connsiteX2-21" fmla="*/ 666595 w 666595"/>
                  <a:gd name="connsiteY2-22" fmla="*/ 1327361 h 1327361"/>
                  <a:gd name="connsiteX3-23" fmla="*/ 180552 w 666595"/>
                  <a:gd name="connsiteY3-24" fmla="*/ 923240 h 13273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66595" h="1327361">
                    <a:moveTo>
                      <a:pt x="180552" y="923240"/>
                    </a:moveTo>
                    <a:lnTo>
                      <a:pt x="0" y="0"/>
                    </a:lnTo>
                    <a:lnTo>
                      <a:pt x="666595" y="1327361"/>
                    </a:lnTo>
                    <a:lnTo>
                      <a:pt x="180552" y="923240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直角三角形 4"/>
              <p:cNvSpPr/>
              <p:nvPr/>
            </p:nvSpPr>
            <p:spPr>
              <a:xfrm rot="5845840">
                <a:off x="1409713" y="2510284"/>
                <a:ext cx="809663" cy="563116"/>
              </a:xfrm>
              <a:custGeom>
                <a:avLst/>
                <a:gdLst>
                  <a:gd name="connsiteX0" fmla="*/ 0 w 743696"/>
                  <a:gd name="connsiteY0" fmla="*/ 761944 h 761944"/>
                  <a:gd name="connsiteX1" fmla="*/ 0 w 743696"/>
                  <a:gd name="connsiteY1" fmla="*/ 0 h 761944"/>
                  <a:gd name="connsiteX2" fmla="*/ 743696 w 743696"/>
                  <a:gd name="connsiteY2" fmla="*/ 761944 h 761944"/>
                  <a:gd name="connsiteX3" fmla="*/ 0 w 743696"/>
                  <a:gd name="connsiteY3" fmla="*/ 761944 h 761944"/>
                  <a:gd name="connsiteX0-1" fmla="*/ 101466 w 743696"/>
                  <a:gd name="connsiteY0-2" fmla="*/ 612656 h 761944"/>
                  <a:gd name="connsiteX1-3" fmla="*/ 0 w 743696"/>
                  <a:gd name="connsiteY1-4" fmla="*/ 0 h 761944"/>
                  <a:gd name="connsiteX2-5" fmla="*/ 743696 w 743696"/>
                  <a:gd name="connsiteY2-6" fmla="*/ 761944 h 761944"/>
                  <a:gd name="connsiteX3-7" fmla="*/ 101466 w 743696"/>
                  <a:gd name="connsiteY3-8" fmla="*/ 612656 h 761944"/>
                  <a:gd name="connsiteX0-9" fmla="*/ 101466 w 792598"/>
                  <a:gd name="connsiteY0-10" fmla="*/ 612656 h 791167"/>
                  <a:gd name="connsiteX1-11" fmla="*/ 0 w 792598"/>
                  <a:gd name="connsiteY1-12" fmla="*/ 0 h 791167"/>
                  <a:gd name="connsiteX2-13" fmla="*/ 792598 w 792598"/>
                  <a:gd name="connsiteY2-14" fmla="*/ 791167 h 791167"/>
                  <a:gd name="connsiteX3-15" fmla="*/ 101466 w 792598"/>
                  <a:gd name="connsiteY3-16" fmla="*/ 612656 h 791167"/>
                  <a:gd name="connsiteX0-17" fmla="*/ 120334 w 792598"/>
                  <a:gd name="connsiteY0-18" fmla="*/ 619108 h 791167"/>
                  <a:gd name="connsiteX1-19" fmla="*/ 0 w 792598"/>
                  <a:gd name="connsiteY1-20" fmla="*/ 0 h 791167"/>
                  <a:gd name="connsiteX2-21" fmla="*/ 792598 w 792598"/>
                  <a:gd name="connsiteY2-22" fmla="*/ 791167 h 791167"/>
                  <a:gd name="connsiteX3-23" fmla="*/ 120334 w 792598"/>
                  <a:gd name="connsiteY3-24" fmla="*/ 619108 h 791167"/>
                  <a:gd name="connsiteX0-25" fmla="*/ 95498 w 767762"/>
                  <a:gd name="connsiteY0-26" fmla="*/ 635616 h 807675"/>
                  <a:gd name="connsiteX1-27" fmla="*/ 0 w 767762"/>
                  <a:gd name="connsiteY1-28" fmla="*/ 0 h 807675"/>
                  <a:gd name="connsiteX2-29" fmla="*/ 767762 w 767762"/>
                  <a:gd name="connsiteY2-30" fmla="*/ 807675 h 807675"/>
                  <a:gd name="connsiteX3-31" fmla="*/ 95498 w 767762"/>
                  <a:gd name="connsiteY3-32" fmla="*/ 635616 h 807675"/>
                  <a:gd name="connsiteX0-33" fmla="*/ 87796 w 767762"/>
                  <a:gd name="connsiteY0-34" fmla="*/ 645483 h 807675"/>
                  <a:gd name="connsiteX1-35" fmla="*/ 0 w 767762"/>
                  <a:gd name="connsiteY1-36" fmla="*/ 0 h 807675"/>
                  <a:gd name="connsiteX2-37" fmla="*/ 767762 w 767762"/>
                  <a:gd name="connsiteY2-38" fmla="*/ 807675 h 807675"/>
                  <a:gd name="connsiteX3-39" fmla="*/ 87796 w 767762"/>
                  <a:gd name="connsiteY3-40" fmla="*/ 645483 h 807675"/>
                  <a:gd name="connsiteX0-41" fmla="*/ 74511 w 767762"/>
                  <a:gd name="connsiteY0-42" fmla="*/ 647190 h 807675"/>
                  <a:gd name="connsiteX1-43" fmla="*/ 0 w 767762"/>
                  <a:gd name="connsiteY1-44" fmla="*/ 0 h 807675"/>
                  <a:gd name="connsiteX2-45" fmla="*/ 767762 w 767762"/>
                  <a:gd name="connsiteY2-46" fmla="*/ 807675 h 807675"/>
                  <a:gd name="connsiteX3-47" fmla="*/ 74511 w 767762"/>
                  <a:gd name="connsiteY3-48" fmla="*/ 647190 h 807675"/>
                  <a:gd name="connsiteX0-49" fmla="*/ 90684 w 783935"/>
                  <a:gd name="connsiteY0-50" fmla="*/ 667304 h 827789"/>
                  <a:gd name="connsiteX1-51" fmla="*/ 0 w 783935"/>
                  <a:gd name="connsiteY1-52" fmla="*/ 0 h 827789"/>
                  <a:gd name="connsiteX2-53" fmla="*/ 783935 w 783935"/>
                  <a:gd name="connsiteY2-54" fmla="*/ 827789 h 827789"/>
                  <a:gd name="connsiteX3-55" fmla="*/ 90684 w 783935"/>
                  <a:gd name="connsiteY3-56" fmla="*/ 667304 h 827789"/>
                  <a:gd name="connsiteX0-57" fmla="*/ 20936 w 783935"/>
                  <a:gd name="connsiteY0-58" fmla="*/ 598168 h 827789"/>
                  <a:gd name="connsiteX1-59" fmla="*/ 0 w 783935"/>
                  <a:gd name="connsiteY1-60" fmla="*/ 0 h 827789"/>
                  <a:gd name="connsiteX2-61" fmla="*/ 783935 w 783935"/>
                  <a:gd name="connsiteY2-62" fmla="*/ 827789 h 827789"/>
                  <a:gd name="connsiteX3-63" fmla="*/ 20936 w 783935"/>
                  <a:gd name="connsiteY3-64" fmla="*/ 598168 h 827789"/>
                  <a:gd name="connsiteX0-65" fmla="*/ 0 w 793093"/>
                  <a:gd name="connsiteY0-66" fmla="*/ 566328 h 827789"/>
                  <a:gd name="connsiteX1-67" fmla="*/ 9158 w 793093"/>
                  <a:gd name="connsiteY1-68" fmla="*/ 0 h 827789"/>
                  <a:gd name="connsiteX2-69" fmla="*/ 793093 w 793093"/>
                  <a:gd name="connsiteY2-70" fmla="*/ 827789 h 827789"/>
                  <a:gd name="connsiteX3-71" fmla="*/ 0 w 793093"/>
                  <a:gd name="connsiteY3-72" fmla="*/ 566328 h 827789"/>
                  <a:gd name="connsiteX0-73" fmla="*/ 0 w 796411"/>
                  <a:gd name="connsiteY0-74" fmla="*/ 541247 h 827789"/>
                  <a:gd name="connsiteX1-75" fmla="*/ 12476 w 796411"/>
                  <a:gd name="connsiteY1-76" fmla="*/ 0 h 827789"/>
                  <a:gd name="connsiteX2-77" fmla="*/ 796411 w 796411"/>
                  <a:gd name="connsiteY2-78" fmla="*/ 827789 h 827789"/>
                  <a:gd name="connsiteX3-79" fmla="*/ 0 w 796411"/>
                  <a:gd name="connsiteY3-80" fmla="*/ 541247 h 8277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96411" h="827789">
                    <a:moveTo>
                      <a:pt x="0" y="541247"/>
                    </a:moveTo>
                    <a:lnTo>
                      <a:pt x="12476" y="0"/>
                    </a:lnTo>
                    <a:lnTo>
                      <a:pt x="796411" y="827789"/>
                    </a:lnTo>
                    <a:lnTo>
                      <a:pt x="0" y="541247"/>
                    </a:lnTo>
                    <a:close/>
                  </a:path>
                </a:pathLst>
              </a:custGeom>
              <a:solidFill>
                <a:srgbClr val="FFD75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文本框 15"/>
          <p:cNvSpPr txBox="1"/>
          <p:nvPr/>
        </p:nvSpPr>
        <p:spPr>
          <a:xfrm>
            <a:off x="356553" y="2804795"/>
            <a:ext cx="8074025" cy="522288"/>
          </a:xfrm>
          <a:prstGeom prst="rect">
            <a:avLst/>
          </a:prstGeom>
          <a:solidFill>
            <a:srgbClr val="F3EFE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365"/>
              </a:lnSpc>
            </a:pP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charset="-122"/>
              </a:rPr>
              <a:t>With summer coming near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charset="-122"/>
              </a:rPr>
              <a:t>, it's time to buy cool clothes.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</a:t>
            </a:r>
          </a:p>
        </p:txBody>
      </p:sp>
      <p:grpSp>
        <p:nvGrpSpPr>
          <p:cNvPr id="18" name="组合 42"/>
          <p:cNvGrpSpPr/>
          <p:nvPr/>
        </p:nvGrpSpPr>
        <p:grpSpPr>
          <a:xfrm>
            <a:off x="29210" y="3480118"/>
            <a:ext cx="8688388" cy="820737"/>
            <a:chOff x="512197" y="764704"/>
            <a:chExt cx="8687475" cy="1505337"/>
          </a:xfrm>
        </p:grpSpPr>
        <p:sp>
          <p:nvSpPr>
            <p:cNvPr id="22" name="矩形 21"/>
            <p:cNvSpPr/>
            <p:nvPr/>
          </p:nvSpPr>
          <p:spPr>
            <a:xfrm>
              <a:off x="1968895" y="772324"/>
              <a:ext cx="7230777" cy="1141481"/>
            </a:xfrm>
            <a:prstGeom prst="rect">
              <a:avLst/>
            </a:prstGeom>
            <a:solidFill>
              <a:srgbClr val="FFEBA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indent="0" fontAlgn="base">
                <a:buNone/>
              </a:pPr>
              <a:r>
                <a:rPr lang="zh-CN" altLang="en-US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with +n/pron+v.-ed:  </a:t>
              </a:r>
              <a:r>
                <a:rPr lang="zh-CN" altLang="zh-CN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表示被动或已经完成的动作。</a:t>
              </a:r>
              <a:endParaRPr kumimoji="0" lang="zh-CN" altLang="zh-CN" sz="2400" b="0" i="0" u="none" strike="noStrike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  <a:p>
              <a:pPr marL="0" indent="0" fontAlgn="base">
                <a:buNone/>
              </a:pPr>
              <a:endPara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charset="0"/>
                <a:ea typeface="+mn-ea"/>
                <a:cs typeface="+mn-cs"/>
                <a:sym typeface="黑体" panose="02010600030101010101" charset="-122"/>
              </a:endParaRPr>
            </a:p>
          </p:txBody>
        </p:sp>
        <p:grpSp>
          <p:nvGrpSpPr>
            <p:cNvPr id="19" name="组合 44"/>
            <p:cNvGrpSpPr/>
            <p:nvPr/>
          </p:nvGrpSpPr>
          <p:grpSpPr>
            <a:xfrm>
              <a:off x="512197" y="764704"/>
              <a:ext cx="1601594" cy="1505337"/>
              <a:chOff x="883018" y="1373076"/>
              <a:chExt cx="1735101" cy="1630820"/>
            </a:xfrm>
            <a:effectLst>
              <a:outerShdw blurRad="2159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直角三角形 1"/>
              <p:cNvSpPr/>
              <p:nvPr/>
            </p:nvSpPr>
            <p:spPr>
              <a:xfrm rot="13280470">
                <a:off x="883018" y="1452422"/>
                <a:ext cx="1171891" cy="1095334"/>
              </a:xfrm>
              <a:custGeom>
                <a:avLst/>
                <a:gdLst>
                  <a:gd name="connsiteX0" fmla="*/ 0 w 910821"/>
                  <a:gd name="connsiteY0" fmla="*/ 1025533 h 1025533"/>
                  <a:gd name="connsiteX1" fmla="*/ 0 w 910821"/>
                  <a:gd name="connsiteY1" fmla="*/ 0 h 1025533"/>
                  <a:gd name="connsiteX2" fmla="*/ 910821 w 910821"/>
                  <a:gd name="connsiteY2" fmla="*/ 1025533 h 1025533"/>
                  <a:gd name="connsiteX3" fmla="*/ 0 w 910821"/>
                  <a:gd name="connsiteY3" fmla="*/ 1025533 h 1025533"/>
                  <a:gd name="connsiteX0-1" fmla="*/ 261070 w 1171891"/>
                  <a:gd name="connsiteY0-2" fmla="*/ 1095334 h 1095334"/>
                  <a:gd name="connsiteX1-3" fmla="*/ 0 w 1171891"/>
                  <a:gd name="connsiteY1-4" fmla="*/ 0 h 1095334"/>
                  <a:gd name="connsiteX2-5" fmla="*/ 1171891 w 1171891"/>
                  <a:gd name="connsiteY2-6" fmla="*/ 1095334 h 1095334"/>
                  <a:gd name="connsiteX3-7" fmla="*/ 261070 w 1171891"/>
                  <a:gd name="connsiteY3-8" fmla="*/ 1095334 h 1095334"/>
                  <a:gd name="connsiteX0-9" fmla="*/ 268755 w 1171891"/>
                  <a:gd name="connsiteY0-10" fmla="*/ 809050 h 1095334"/>
                  <a:gd name="connsiteX1-11" fmla="*/ 0 w 1171891"/>
                  <a:gd name="connsiteY1-12" fmla="*/ 0 h 1095334"/>
                  <a:gd name="connsiteX2-13" fmla="*/ 1171891 w 1171891"/>
                  <a:gd name="connsiteY2-14" fmla="*/ 1095334 h 1095334"/>
                  <a:gd name="connsiteX3-15" fmla="*/ 268755 w 1171891"/>
                  <a:gd name="connsiteY3-16" fmla="*/ 809050 h 1095334"/>
                  <a:gd name="connsiteX0-17" fmla="*/ 250920 w 1171891"/>
                  <a:gd name="connsiteY0-18" fmla="*/ 910210 h 1095334"/>
                  <a:gd name="connsiteX1-19" fmla="*/ 0 w 1171891"/>
                  <a:gd name="connsiteY1-20" fmla="*/ 0 h 1095334"/>
                  <a:gd name="connsiteX2-21" fmla="*/ 1171891 w 1171891"/>
                  <a:gd name="connsiteY2-22" fmla="*/ 1095334 h 1095334"/>
                  <a:gd name="connsiteX3-23" fmla="*/ 250920 w 1171891"/>
                  <a:gd name="connsiteY3-24" fmla="*/ 910210 h 1095334"/>
                  <a:gd name="connsiteX0-25" fmla="*/ 209191 w 1171891"/>
                  <a:gd name="connsiteY0-26" fmla="*/ 970649 h 1095334"/>
                  <a:gd name="connsiteX1-27" fmla="*/ 0 w 1171891"/>
                  <a:gd name="connsiteY1-28" fmla="*/ 0 h 1095334"/>
                  <a:gd name="connsiteX2-29" fmla="*/ 1171891 w 1171891"/>
                  <a:gd name="connsiteY2-30" fmla="*/ 1095334 h 1095334"/>
                  <a:gd name="connsiteX3-31" fmla="*/ 209191 w 1171891"/>
                  <a:gd name="connsiteY3-32" fmla="*/ 970649 h 10953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1891" h="1095334">
                    <a:moveTo>
                      <a:pt x="209191" y="970649"/>
                    </a:moveTo>
                    <a:lnTo>
                      <a:pt x="0" y="0"/>
                    </a:lnTo>
                    <a:lnTo>
                      <a:pt x="1171891" y="1095334"/>
                    </a:lnTo>
                    <a:lnTo>
                      <a:pt x="209191" y="970649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直角三角形 3"/>
              <p:cNvSpPr/>
              <p:nvPr/>
            </p:nvSpPr>
            <p:spPr>
              <a:xfrm rot="19799076">
                <a:off x="1951524" y="1373076"/>
                <a:ext cx="666595" cy="1327361"/>
              </a:xfrm>
              <a:custGeom>
                <a:avLst/>
                <a:gdLst>
                  <a:gd name="connsiteX0" fmla="*/ 0 w 488035"/>
                  <a:gd name="connsiteY0" fmla="*/ 947217 h 947217"/>
                  <a:gd name="connsiteX1" fmla="*/ 0 w 488035"/>
                  <a:gd name="connsiteY1" fmla="*/ 0 h 947217"/>
                  <a:gd name="connsiteX2" fmla="*/ 488035 w 488035"/>
                  <a:gd name="connsiteY2" fmla="*/ 947217 h 947217"/>
                  <a:gd name="connsiteX3" fmla="*/ 0 w 488035"/>
                  <a:gd name="connsiteY3" fmla="*/ 947217 h 947217"/>
                  <a:gd name="connsiteX0-1" fmla="*/ 0 w 666595"/>
                  <a:gd name="connsiteY0-2" fmla="*/ 947217 h 1327361"/>
                  <a:gd name="connsiteX1-3" fmla="*/ 0 w 666595"/>
                  <a:gd name="connsiteY1-4" fmla="*/ 0 h 1327361"/>
                  <a:gd name="connsiteX2-5" fmla="*/ 666595 w 666595"/>
                  <a:gd name="connsiteY2-6" fmla="*/ 1327361 h 1327361"/>
                  <a:gd name="connsiteX3-7" fmla="*/ 0 w 666595"/>
                  <a:gd name="connsiteY3-8" fmla="*/ 947217 h 1327361"/>
                  <a:gd name="connsiteX0-9" fmla="*/ 113488 w 666595"/>
                  <a:gd name="connsiteY0-10" fmla="*/ 932497 h 1327361"/>
                  <a:gd name="connsiteX1-11" fmla="*/ 0 w 666595"/>
                  <a:gd name="connsiteY1-12" fmla="*/ 0 h 1327361"/>
                  <a:gd name="connsiteX2-13" fmla="*/ 666595 w 666595"/>
                  <a:gd name="connsiteY2-14" fmla="*/ 1327361 h 1327361"/>
                  <a:gd name="connsiteX3-15" fmla="*/ 113488 w 666595"/>
                  <a:gd name="connsiteY3-16" fmla="*/ 932497 h 1327361"/>
                  <a:gd name="connsiteX0-17" fmla="*/ 180552 w 666595"/>
                  <a:gd name="connsiteY0-18" fmla="*/ 923240 h 1327361"/>
                  <a:gd name="connsiteX1-19" fmla="*/ 0 w 666595"/>
                  <a:gd name="connsiteY1-20" fmla="*/ 0 h 1327361"/>
                  <a:gd name="connsiteX2-21" fmla="*/ 666595 w 666595"/>
                  <a:gd name="connsiteY2-22" fmla="*/ 1327361 h 1327361"/>
                  <a:gd name="connsiteX3-23" fmla="*/ 180552 w 666595"/>
                  <a:gd name="connsiteY3-24" fmla="*/ 923240 h 13273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66595" h="1327361">
                    <a:moveTo>
                      <a:pt x="180552" y="923240"/>
                    </a:moveTo>
                    <a:lnTo>
                      <a:pt x="0" y="0"/>
                    </a:lnTo>
                    <a:lnTo>
                      <a:pt x="666595" y="1327361"/>
                    </a:lnTo>
                    <a:lnTo>
                      <a:pt x="180552" y="923240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直角三角形 4"/>
              <p:cNvSpPr/>
              <p:nvPr/>
            </p:nvSpPr>
            <p:spPr>
              <a:xfrm rot="5845840">
                <a:off x="1486466" y="2057405"/>
                <a:ext cx="921323" cy="971658"/>
              </a:xfrm>
              <a:custGeom>
                <a:avLst/>
                <a:gdLst>
                  <a:gd name="connsiteX0" fmla="*/ 0 w 743696"/>
                  <a:gd name="connsiteY0" fmla="*/ 761944 h 761944"/>
                  <a:gd name="connsiteX1" fmla="*/ 0 w 743696"/>
                  <a:gd name="connsiteY1" fmla="*/ 0 h 761944"/>
                  <a:gd name="connsiteX2" fmla="*/ 743696 w 743696"/>
                  <a:gd name="connsiteY2" fmla="*/ 761944 h 761944"/>
                  <a:gd name="connsiteX3" fmla="*/ 0 w 743696"/>
                  <a:gd name="connsiteY3" fmla="*/ 761944 h 761944"/>
                  <a:gd name="connsiteX0-1" fmla="*/ 101466 w 743696"/>
                  <a:gd name="connsiteY0-2" fmla="*/ 612656 h 761944"/>
                  <a:gd name="connsiteX1-3" fmla="*/ 0 w 743696"/>
                  <a:gd name="connsiteY1-4" fmla="*/ 0 h 761944"/>
                  <a:gd name="connsiteX2-5" fmla="*/ 743696 w 743696"/>
                  <a:gd name="connsiteY2-6" fmla="*/ 761944 h 761944"/>
                  <a:gd name="connsiteX3-7" fmla="*/ 101466 w 743696"/>
                  <a:gd name="connsiteY3-8" fmla="*/ 612656 h 761944"/>
                  <a:gd name="connsiteX0-9" fmla="*/ 101466 w 792598"/>
                  <a:gd name="connsiteY0-10" fmla="*/ 612656 h 791167"/>
                  <a:gd name="connsiteX1-11" fmla="*/ 0 w 792598"/>
                  <a:gd name="connsiteY1-12" fmla="*/ 0 h 791167"/>
                  <a:gd name="connsiteX2-13" fmla="*/ 792598 w 792598"/>
                  <a:gd name="connsiteY2-14" fmla="*/ 791167 h 791167"/>
                  <a:gd name="connsiteX3-15" fmla="*/ 101466 w 792598"/>
                  <a:gd name="connsiteY3-16" fmla="*/ 612656 h 791167"/>
                  <a:gd name="connsiteX0-17" fmla="*/ 120334 w 792598"/>
                  <a:gd name="connsiteY0-18" fmla="*/ 619108 h 791167"/>
                  <a:gd name="connsiteX1-19" fmla="*/ 0 w 792598"/>
                  <a:gd name="connsiteY1-20" fmla="*/ 0 h 791167"/>
                  <a:gd name="connsiteX2-21" fmla="*/ 792598 w 792598"/>
                  <a:gd name="connsiteY2-22" fmla="*/ 791167 h 791167"/>
                  <a:gd name="connsiteX3-23" fmla="*/ 120334 w 792598"/>
                  <a:gd name="connsiteY3-24" fmla="*/ 619108 h 791167"/>
                  <a:gd name="connsiteX0-25" fmla="*/ 95498 w 767762"/>
                  <a:gd name="connsiteY0-26" fmla="*/ 635616 h 807675"/>
                  <a:gd name="connsiteX1-27" fmla="*/ 0 w 767762"/>
                  <a:gd name="connsiteY1-28" fmla="*/ 0 h 807675"/>
                  <a:gd name="connsiteX2-29" fmla="*/ 767762 w 767762"/>
                  <a:gd name="connsiteY2-30" fmla="*/ 807675 h 807675"/>
                  <a:gd name="connsiteX3-31" fmla="*/ 95498 w 767762"/>
                  <a:gd name="connsiteY3-32" fmla="*/ 635616 h 807675"/>
                  <a:gd name="connsiteX0-33" fmla="*/ 87796 w 767762"/>
                  <a:gd name="connsiteY0-34" fmla="*/ 645483 h 807675"/>
                  <a:gd name="connsiteX1-35" fmla="*/ 0 w 767762"/>
                  <a:gd name="connsiteY1-36" fmla="*/ 0 h 807675"/>
                  <a:gd name="connsiteX2-37" fmla="*/ 767762 w 767762"/>
                  <a:gd name="connsiteY2-38" fmla="*/ 807675 h 807675"/>
                  <a:gd name="connsiteX3-39" fmla="*/ 87796 w 767762"/>
                  <a:gd name="connsiteY3-40" fmla="*/ 645483 h 807675"/>
                  <a:gd name="connsiteX0-41" fmla="*/ 74511 w 767762"/>
                  <a:gd name="connsiteY0-42" fmla="*/ 647190 h 807675"/>
                  <a:gd name="connsiteX1-43" fmla="*/ 0 w 767762"/>
                  <a:gd name="connsiteY1-44" fmla="*/ 0 h 807675"/>
                  <a:gd name="connsiteX2-45" fmla="*/ 767762 w 767762"/>
                  <a:gd name="connsiteY2-46" fmla="*/ 807675 h 807675"/>
                  <a:gd name="connsiteX3-47" fmla="*/ 74511 w 767762"/>
                  <a:gd name="connsiteY3-48" fmla="*/ 647190 h 807675"/>
                  <a:gd name="connsiteX0-49" fmla="*/ 90684 w 783935"/>
                  <a:gd name="connsiteY0-50" fmla="*/ 667304 h 827789"/>
                  <a:gd name="connsiteX1-51" fmla="*/ 0 w 783935"/>
                  <a:gd name="connsiteY1-52" fmla="*/ 0 h 827789"/>
                  <a:gd name="connsiteX2-53" fmla="*/ 783935 w 783935"/>
                  <a:gd name="connsiteY2-54" fmla="*/ 827789 h 827789"/>
                  <a:gd name="connsiteX3-55" fmla="*/ 90684 w 783935"/>
                  <a:gd name="connsiteY3-56" fmla="*/ 667304 h 827789"/>
                  <a:gd name="connsiteX0-57" fmla="*/ 20936 w 783935"/>
                  <a:gd name="connsiteY0-58" fmla="*/ 598168 h 827789"/>
                  <a:gd name="connsiteX1-59" fmla="*/ 0 w 783935"/>
                  <a:gd name="connsiteY1-60" fmla="*/ 0 h 827789"/>
                  <a:gd name="connsiteX2-61" fmla="*/ 783935 w 783935"/>
                  <a:gd name="connsiteY2-62" fmla="*/ 827789 h 827789"/>
                  <a:gd name="connsiteX3-63" fmla="*/ 20936 w 783935"/>
                  <a:gd name="connsiteY3-64" fmla="*/ 598168 h 827789"/>
                  <a:gd name="connsiteX0-65" fmla="*/ 0 w 793093"/>
                  <a:gd name="connsiteY0-66" fmla="*/ 566328 h 827789"/>
                  <a:gd name="connsiteX1-67" fmla="*/ 9158 w 793093"/>
                  <a:gd name="connsiteY1-68" fmla="*/ 0 h 827789"/>
                  <a:gd name="connsiteX2-69" fmla="*/ 793093 w 793093"/>
                  <a:gd name="connsiteY2-70" fmla="*/ 827789 h 827789"/>
                  <a:gd name="connsiteX3-71" fmla="*/ 0 w 793093"/>
                  <a:gd name="connsiteY3-72" fmla="*/ 566328 h 827789"/>
                  <a:gd name="connsiteX0-73" fmla="*/ 0 w 796411"/>
                  <a:gd name="connsiteY0-74" fmla="*/ 541247 h 827789"/>
                  <a:gd name="connsiteX1-75" fmla="*/ 12476 w 796411"/>
                  <a:gd name="connsiteY1-76" fmla="*/ 0 h 827789"/>
                  <a:gd name="connsiteX2-77" fmla="*/ 796411 w 796411"/>
                  <a:gd name="connsiteY2-78" fmla="*/ 827789 h 827789"/>
                  <a:gd name="connsiteX3-79" fmla="*/ 0 w 796411"/>
                  <a:gd name="connsiteY3-80" fmla="*/ 541247 h 8277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96411" h="827789">
                    <a:moveTo>
                      <a:pt x="0" y="541247"/>
                    </a:moveTo>
                    <a:lnTo>
                      <a:pt x="12476" y="0"/>
                    </a:lnTo>
                    <a:lnTo>
                      <a:pt x="796411" y="827789"/>
                    </a:lnTo>
                    <a:lnTo>
                      <a:pt x="0" y="541247"/>
                    </a:lnTo>
                    <a:close/>
                  </a:path>
                </a:pathLst>
              </a:custGeom>
              <a:solidFill>
                <a:srgbClr val="FFD75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文本框 15"/>
          <p:cNvSpPr txBox="1"/>
          <p:nvPr/>
        </p:nvSpPr>
        <p:spPr>
          <a:xfrm>
            <a:off x="356870" y="4257675"/>
            <a:ext cx="8572500" cy="459740"/>
          </a:xfrm>
          <a:prstGeom prst="rect">
            <a:avLst/>
          </a:prstGeom>
          <a:solidFill>
            <a:srgbClr val="F3EFE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2875"/>
              </a:lnSpc>
              <a:spcBef>
                <a:spcPts val="1000"/>
              </a:spcBef>
              <a:buSzTx/>
            </a:pPr>
            <a:r>
              <a:rPr lang="en-US" altLang="zh-CN" sz="2400">
                <a:latin typeface="Calibri" panose="020F0502020204030204" pitchFamily="34" charset="0"/>
                <a:ea typeface="黑体" panose="02010600030101010101" charset="-122"/>
              </a:rPr>
              <a:t>① 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charset="-122"/>
              </a:rPr>
              <a:t>All the afternoon he worked </a:t>
            </a:r>
            <a:r>
              <a:rPr lang="en-US" altLang="zh-CN" sz="2400" u="sng">
                <a:latin typeface="Times New Roman" panose="02020603050405020304" pitchFamily="18" charset="0"/>
                <a:ea typeface="黑体" panose="02010600030101010101" charset="-122"/>
              </a:rPr>
              <a:t>with the door locked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charset="-122"/>
              </a:rPr>
              <a:t>.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" name="组合 42"/>
          <p:cNvGrpSpPr/>
          <p:nvPr/>
        </p:nvGrpSpPr>
        <p:grpSpPr>
          <a:xfrm>
            <a:off x="79375" y="4815840"/>
            <a:ext cx="8385175" cy="841375"/>
            <a:chOff x="512197" y="764704"/>
            <a:chExt cx="8703348" cy="1505337"/>
          </a:xfrm>
        </p:grpSpPr>
        <p:sp>
          <p:nvSpPr>
            <p:cNvPr id="17" name="矩形 16"/>
            <p:cNvSpPr/>
            <p:nvPr/>
          </p:nvSpPr>
          <p:spPr>
            <a:xfrm>
              <a:off x="1984768" y="772324"/>
              <a:ext cx="7230777" cy="1141481"/>
            </a:xfrm>
            <a:prstGeom prst="rect">
              <a:avLst/>
            </a:prstGeom>
            <a:solidFill>
              <a:srgbClr val="FFEBA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indent="0" fontAlgn="base">
                <a:buNone/>
              </a:pPr>
              <a:r>
                <a:rPr lang="zh-CN" altLang="en-US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with +n/pron+ to do:  </a:t>
              </a:r>
              <a:r>
                <a:rPr lang="zh-CN" altLang="zh-CN" sz="2400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表示将要发生的动作。</a:t>
              </a:r>
              <a:endPara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charset="0"/>
                <a:ea typeface="+mn-ea"/>
                <a:cs typeface="+mn-cs"/>
                <a:sym typeface="黑体" panose="02010600030101010101" charset="-122"/>
              </a:endParaRPr>
            </a:p>
          </p:txBody>
        </p:sp>
        <p:grpSp>
          <p:nvGrpSpPr>
            <p:cNvPr id="20" name="组合 44"/>
            <p:cNvGrpSpPr/>
            <p:nvPr/>
          </p:nvGrpSpPr>
          <p:grpSpPr>
            <a:xfrm>
              <a:off x="512197" y="764704"/>
              <a:ext cx="1601594" cy="1505337"/>
              <a:chOff x="883018" y="1373076"/>
              <a:chExt cx="1735101" cy="1630820"/>
            </a:xfrm>
            <a:effectLst>
              <a:outerShdw blurRad="2159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直角三角形 1"/>
              <p:cNvSpPr/>
              <p:nvPr/>
            </p:nvSpPr>
            <p:spPr>
              <a:xfrm rot="13280470">
                <a:off x="883018" y="1452422"/>
                <a:ext cx="1171891" cy="1095334"/>
              </a:xfrm>
              <a:custGeom>
                <a:avLst/>
                <a:gdLst>
                  <a:gd name="connsiteX0" fmla="*/ 0 w 910821"/>
                  <a:gd name="connsiteY0" fmla="*/ 1025533 h 1025533"/>
                  <a:gd name="connsiteX1" fmla="*/ 0 w 910821"/>
                  <a:gd name="connsiteY1" fmla="*/ 0 h 1025533"/>
                  <a:gd name="connsiteX2" fmla="*/ 910821 w 910821"/>
                  <a:gd name="connsiteY2" fmla="*/ 1025533 h 1025533"/>
                  <a:gd name="connsiteX3" fmla="*/ 0 w 910821"/>
                  <a:gd name="connsiteY3" fmla="*/ 1025533 h 1025533"/>
                  <a:gd name="connsiteX0-1" fmla="*/ 261070 w 1171891"/>
                  <a:gd name="connsiteY0-2" fmla="*/ 1095334 h 1095334"/>
                  <a:gd name="connsiteX1-3" fmla="*/ 0 w 1171891"/>
                  <a:gd name="connsiteY1-4" fmla="*/ 0 h 1095334"/>
                  <a:gd name="connsiteX2-5" fmla="*/ 1171891 w 1171891"/>
                  <a:gd name="connsiteY2-6" fmla="*/ 1095334 h 1095334"/>
                  <a:gd name="connsiteX3-7" fmla="*/ 261070 w 1171891"/>
                  <a:gd name="connsiteY3-8" fmla="*/ 1095334 h 1095334"/>
                  <a:gd name="connsiteX0-9" fmla="*/ 268755 w 1171891"/>
                  <a:gd name="connsiteY0-10" fmla="*/ 809050 h 1095334"/>
                  <a:gd name="connsiteX1-11" fmla="*/ 0 w 1171891"/>
                  <a:gd name="connsiteY1-12" fmla="*/ 0 h 1095334"/>
                  <a:gd name="connsiteX2-13" fmla="*/ 1171891 w 1171891"/>
                  <a:gd name="connsiteY2-14" fmla="*/ 1095334 h 1095334"/>
                  <a:gd name="connsiteX3-15" fmla="*/ 268755 w 1171891"/>
                  <a:gd name="connsiteY3-16" fmla="*/ 809050 h 1095334"/>
                  <a:gd name="connsiteX0-17" fmla="*/ 250920 w 1171891"/>
                  <a:gd name="connsiteY0-18" fmla="*/ 910210 h 1095334"/>
                  <a:gd name="connsiteX1-19" fmla="*/ 0 w 1171891"/>
                  <a:gd name="connsiteY1-20" fmla="*/ 0 h 1095334"/>
                  <a:gd name="connsiteX2-21" fmla="*/ 1171891 w 1171891"/>
                  <a:gd name="connsiteY2-22" fmla="*/ 1095334 h 1095334"/>
                  <a:gd name="connsiteX3-23" fmla="*/ 250920 w 1171891"/>
                  <a:gd name="connsiteY3-24" fmla="*/ 910210 h 1095334"/>
                  <a:gd name="connsiteX0-25" fmla="*/ 209191 w 1171891"/>
                  <a:gd name="connsiteY0-26" fmla="*/ 970649 h 1095334"/>
                  <a:gd name="connsiteX1-27" fmla="*/ 0 w 1171891"/>
                  <a:gd name="connsiteY1-28" fmla="*/ 0 h 1095334"/>
                  <a:gd name="connsiteX2-29" fmla="*/ 1171891 w 1171891"/>
                  <a:gd name="connsiteY2-30" fmla="*/ 1095334 h 1095334"/>
                  <a:gd name="connsiteX3-31" fmla="*/ 209191 w 1171891"/>
                  <a:gd name="connsiteY3-32" fmla="*/ 970649 h 10953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1891" h="1095334">
                    <a:moveTo>
                      <a:pt x="209191" y="970649"/>
                    </a:moveTo>
                    <a:lnTo>
                      <a:pt x="0" y="0"/>
                    </a:lnTo>
                    <a:lnTo>
                      <a:pt x="1171891" y="1095334"/>
                    </a:lnTo>
                    <a:lnTo>
                      <a:pt x="209191" y="970649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直角三角形 3"/>
              <p:cNvSpPr/>
              <p:nvPr/>
            </p:nvSpPr>
            <p:spPr>
              <a:xfrm rot="19799076">
                <a:off x="1951524" y="1373076"/>
                <a:ext cx="666595" cy="1327361"/>
              </a:xfrm>
              <a:custGeom>
                <a:avLst/>
                <a:gdLst>
                  <a:gd name="connsiteX0" fmla="*/ 0 w 488035"/>
                  <a:gd name="connsiteY0" fmla="*/ 947217 h 947217"/>
                  <a:gd name="connsiteX1" fmla="*/ 0 w 488035"/>
                  <a:gd name="connsiteY1" fmla="*/ 0 h 947217"/>
                  <a:gd name="connsiteX2" fmla="*/ 488035 w 488035"/>
                  <a:gd name="connsiteY2" fmla="*/ 947217 h 947217"/>
                  <a:gd name="connsiteX3" fmla="*/ 0 w 488035"/>
                  <a:gd name="connsiteY3" fmla="*/ 947217 h 947217"/>
                  <a:gd name="connsiteX0-1" fmla="*/ 0 w 666595"/>
                  <a:gd name="connsiteY0-2" fmla="*/ 947217 h 1327361"/>
                  <a:gd name="connsiteX1-3" fmla="*/ 0 w 666595"/>
                  <a:gd name="connsiteY1-4" fmla="*/ 0 h 1327361"/>
                  <a:gd name="connsiteX2-5" fmla="*/ 666595 w 666595"/>
                  <a:gd name="connsiteY2-6" fmla="*/ 1327361 h 1327361"/>
                  <a:gd name="connsiteX3-7" fmla="*/ 0 w 666595"/>
                  <a:gd name="connsiteY3-8" fmla="*/ 947217 h 1327361"/>
                  <a:gd name="connsiteX0-9" fmla="*/ 113488 w 666595"/>
                  <a:gd name="connsiteY0-10" fmla="*/ 932497 h 1327361"/>
                  <a:gd name="connsiteX1-11" fmla="*/ 0 w 666595"/>
                  <a:gd name="connsiteY1-12" fmla="*/ 0 h 1327361"/>
                  <a:gd name="connsiteX2-13" fmla="*/ 666595 w 666595"/>
                  <a:gd name="connsiteY2-14" fmla="*/ 1327361 h 1327361"/>
                  <a:gd name="connsiteX3-15" fmla="*/ 113488 w 666595"/>
                  <a:gd name="connsiteY3-16" fmla="*/ 932497 h 1327361"/>
                  <a:gd name="connsiteX0-17" fmla="*/ 180552 w 666595"/>
                  <a:gd name="connsiteY0-18" fmla="*/ 923240 h 1327361"/>
                  <a:gd name="connsiteX1-19" fmla="*/ 0 w 666595"/>
                  <a:gd name="connsiteY1-20" fmla="*/ 0 h 1327361"/>
                  <a:gd name="connsiteX2-21" fmla="*/ 666595 w 666595"/>
                  <a:gd name="connsiteY2-22" fmla="*/ 1327361 h 1327361"/>
                  <a:gd name="connsiteX3-23" fmla="*/ 180552 w 666595"/>
                  <a:gd name="connsiteY3-24" fmla="*/ 923240 h 13273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66595" h="1327361">
                    <a:moveTo>
                      <a:pt x="180552" y="923240"/>
                    </a:moveTo>
                    <a:lnTo>
                      <a:pt x="0" y="0"/>
                    </a:lnTo>
                    <a:lnTo>
                      <a:pt x="666595" y="1327361"/>
                    </a:lnTo>
                    <a:lnTo>
                      <a:pt x="180552" y="923240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直角三角形 4"/>
              <p:cNvSpPr/>
              <p:nvPr/>
            </p:nvSpPr>
            <p:spPr>
              <a:xfrm rot="5845840">
                <a:off x="1486466" y="2057405"/>
                <a:ext cx="921323" cy="971658"/>
              </a:xfrm>
              <a:custGeom>
                <a:avLst/>
                <a:gdLst>
                  <a:gd name="connsiteX0" fmla="*/ 0 w 743696"/>
                  <a:gd name="connsiteY0" fmla="*/ 761944 h 761944"/>
                  <a:gd name="connsiteX1" fmla="*/ 0 w 743696"/>
                  <a:gd name="connsiteY1" fmla="*/ 0 h 761944"/>
                  <a:gd name="connsiteX2" fmla="*/ 743696 w 743696"/>
                  <a:gd name="connsiteY2" fmla="*/ 761944 h 761944"/>
                  <a:gd name="connsiteX3" fmla="*/ 0 w 743696"/>
                  <a:gd name="connsiteY3" fmla="*/ 761944 h 761944"/>
                  <a:gd name="connsiteX0-1" fmla="*/ 101466 w 743696"/>
                  <a:gd name="connsiteY0-2" fmla="*/ 612656 h 761944"/>
                  <a:gd name="connsiteX1-3" fmla="*/ 0 w 743696"/>
                  <a:gd name="connsiteY1-4" fmla="*/ 0 h 761944"/>
                  <a:gd name="connsiteX2-5" fmla="*/ 743696 w 743696"/>
                  <a:gd name="connsiteY2-6" fmla="*/ 761944 h 761944"/>
                  <a:gd name="connsiteX3-7" fmla="*/ 101466 w 743696"/>
                  <a:gd name="connsiteY3-8" fmla="*/ 612656 h 761944"/>
                  <a:gd name="connsiteX0-9" fmla="*/ 101466 w 792598"/>
                  <a:gd name="connsiteY0-10" fmla="*/ 612656 h 791167"/>
                  <a:gd name="connsiteX1-11" fmla="*/ 0 w 792598"/>
                  <a:gd name="connsiteY1-12" fmla="*/ 0 h 791167"/>
                  <a:gd name="connsiteX2-13" fmla="*/ 792598 w 792598"/>
                  <a:gd name="connsiteY2-14" fmla="*/ 791167 h 791167"/>
                  <a:gd name="connsiteX3-15" fmla="*/ 101466 w 792598"/>
                  <a:gd name="connsiteY3-16" fmla="*/ 612656 h 791167"/>
                  <a:gd name="connsiteX0-17" fmla="*/ 120334 w 792598"/>
                  <a:gd name="connsiteY0-18" fmla="*/ 619108 h 791167"/>
                  <a:gd name="connsiteX1-19" fmla="*/ 0 w 792598"/>
                  <a:gd name="connsiteY1-20" fmla="*/ 0 h 791167"/>
                  <a:gd name="connsiteX2-21" fmla="*/ 792598 w 792598"/>
                  <a:gd name="connsiteY2-22" fmla="*/ 791167 h 791167"/>
                  <a:gd name="connsiteX3-23" fmla="*/ 120334 w 792598"/>
                  <a:gd name="connsiteY3-24" fmla="*/ 619108 h 791167"/>
                  <a:gd name="connsiteX0-25" fmla="*/ 95498 w 767762"/>
                  <a:gd name="connsiteY0-26" fmla="*/ 635616 h 807675"/>
                  <a:gd name="connsiteX1-27" fmla="*/ 0 w 767762"/>
                  <a:gd name="connsiteY1-28" fmla="*/ 0 h 807675"/>
                  <a:gd name="connsiteX2-29" fmla="*/ 767762 w 767762"/>
                  <a:gd name="connsiteY2-30" fmla="*/ 807675 h 807675"/>
                  <a:gd name="connsiteX3-31" fmla="*/ 95498 w 767762"/>
                  <a:gd name="connsiteY3-32" fmla="*/ 635616 h 807675"/>
                  <a:gd name="connsiteX0-33" fmla="*/ 87796 w 767762"/>
                  <a:gd name="connsiteY0-34" fmla="*/ 645483 h 807675"/>
                  <a:gd name="connsiteX1-35" fmla="*/ 0 w 767762"/>
                  <a:gd name="connsiteY1-36" fmla="*/ 0 h 807675"/>
                  <a:gd name="connsiteX2-37" fmla="*/ 767762 w 767762"/>
                  <a:gd name="connsiteY2-38" fmla="*/ 807675 h 807675"/>
                  <a:gd name="connsiteX3-39" fmla="*/ 87796 w 767762"/>
                  <a:gd name="connsiteY3-40" fmla="*/ 645483 h 807675"/>
                  <a:gd name="connsiteX0-41" fmla="*/ 74511 w 767762"/>
                  <a:gd name="connsiteY0-42" fmla="*/ 647190 h 807675"/>
                  <a:gd name="connsiteX1-43" fmla="*/ 0 w 767762"/>
                  <a:gd name="connsiteY1-44" fmla="*/ 0 h 807675"/>
                  <a:gd name="connsiteX2-45" fmla="*/ 767762 w 767762"/>
                  <a:gd name="connsiteY2-46" fmla="*/ 807675 h 807675"/>
                  <a:gd name="connsiteX3-47" fmla="*/ 74511 w 767762"/>
                  <a:gd name="connsiteY3-48" fmla="*/ 647190 h 807675"/>
                  <a:gd name="connsiteX0-49" fmla="*/ 90684 w 783935"/>
                  <a:gd name="connsiteY0-50" fmla="*/ 667304 h 827789"/>
                  <a:gd name="connsiteX1-51" fmla="*/ 0 w 783935"/>
                  <a:gd name="connsiteY1-52" fmla="*/ 0 h 827789"/>
                  <a:gd name="connsiteX2-53" fmla="*/ 783935 w 783935"/>
                  <a:gd name="connsiteY2-54" fmla="*/ 827789 h 827789"/>
                  <a:gd name="connsiteX3-55" fmla="*/ 90684 w 783935"/>
                  <a:gd name="connsiteY3-56" fmla="*/ 667304 h 827789"/>
                  <a:gd name="connsiteX0-57" fmla="*/ 20936 w 783935"/>
                  <a:gd name="connsiteY0-58" fmla="*/ 598168 h 827789"/>
                  <a:gd name="connsiteX1-59" fmla="*/ 0 w 783935"/>
                  <a:gd name="connsiteY1-60" fmla="*/ 0 h 827789"/>
                  <a:gd name="connsiteX2-61" fmla="*/ 783935 w 783935"/>
                  <a:gd name="connsiteY2-62" fmla="*/ 827789 h 827789"/>
                  <a:gd name="connsiteX3-63" fmla="*/ 20936 w 783935"/>
                  <a:gd name="connsiteY3-64" fmla="*/ 598168 h 827789"/>
                  <a:gd name="connsiteX0-65" fmla="*/ 0 w 793093"/>
                  <a:gd name="connsiteY0-66" fmla="*/ 566328 h 827789"/>
                  <a:gd name="connsiteX1-67" fmla="*/ 9158 w 793093"/>
                  <a:gd name="connsiteY1-68" fmla="*/ 0 h 827789"/>
                  <a:gd name="connsiteX2-69" fmla="*/ 793093 w 793093"/>
                  <a:gd name="connsiteY2-70" fmla="*/ 827789 h 827789"/>
                  <a:gd name="connsiteX3-71" fmla="*/ 0 w 793093"/>
                  <a:gd name="connsiteY3-72" fmla="*/ 566328 h 827789"/>
                  <a:gd name="connsiteX0-73" fmla="*/ 0 w 796411"/>
                  <a:gd name="connsiteY0-74" fmla="*/ 541247 h 827789"/>
                  <a:gd name="connsiteX1-75" fmla="*/ 12476 w 796411"/>
                  <a:gd name="connsiteY1-76" fmla="*/ 0 h 827789"/>
                  <a:gd name="connsiteX2-77" fmla="*/ 796411 w 796411"/>
                  <a:gd name="connsiteY2-78" fmla="*/ 827789 h 827789"/>
                  <a:gd name="connsiteX3-79" fmla="*/ 0 w 796411"/>
                  <a:gd name="connsiteY3-80" fmla="*/ 541247 h 8277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96411" h="827789">
                    <a:moveTo>
                      <a:pt x="0" y="541247"/>
                    </a:moveTo>
                    <a:lnTo>
                      <a:pt x="12476" y="0"/>
                    </a:lnTo>
                    <a:lnTo>
                      <a:pt x="796411" y="827789"/>
                    </a:lnTo>
                    <a:lnTo>
                      <a:pt x="0" y="541247"/>
                    </a:lnTo>
                    <a:close/>
                  </a:path>
                </a:pathLst>
              </a:custGeom>
              <a:solidFill>
                <a:srgbClr val="FFD75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49" name="文本框 15"/>
          <p:cNvSpPr txBox="1"/>
          <p:nvPr/>
        </p:nvSpPr>
        <p:spPr>
          <a:xfrm>
            <a:off x="781050" y="5739765"/>
            <a:ext cx="6670675" cy="523875"/>
          </a:xfrm>
          <a:prstGeom prst="rect">
            <a:avLst/>
          </a:prstGeom>
          <a:solidFill>
            <a:srgbClr val="F3EFE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365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0030101010101" charset="-122"/>
                <a:sym typeface="黑体" panose="02010600030101010101" charset="-122"/>
              </a:rPr>
              <a:t>I can't go out </a:t>
            </a:r>
            <a:r>
              <a:rPr lang="en-US" altLang="zh-CN" sz="2800" u="sng">
                <a:latin typeface="Times New Roman" panose="02020603050405020304" pitchFamily="18" charset="0"/>
                <a:ea typeface="黑体" panose="02010600030101010101" charset="-122"/>
                <a:sym typeface="黑体" panose="02010600030101010101" charset="-122"/>
              </a:rPr>
              <a:t>with all these dishes to wash</a:t>
            </a:r>
            <a:r>
              <a:rPr lang="en-US" altLang="zh-CN" sz="2800">
                <a:latin typeface="Times New Roman" panose="02020603050405020304" pitchFamily="18" charset="0"/>
                <a:ea typeface="黑体" panose="02010600030101010101" charset="-122"/>
                <a:sym typeface="黑体" panose="02010600030101010101" charset="-122"/>
              </a:rPr>
              <a:t>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圆角矩形标注 5"/>
          <p:cNvSpPr/>
          <p:nvPr/>
        </p:nvSpPr>
        <p:spPr>
          <a:xfrm>
            <a:off x="289560" y="195580"/>
            <a:ext cx="8006080" cy="1118870"/>
          </a:xfrm>
          <a:prstGeom prst="wedgeRoundRectCallout">
            <a:avLst>
              <a:gd name="adj1" fmla="val -41935"/>
              <a:gd name="adj2" fmla="val 65634"/>
              <a:gd name="adj3" fmla="val 16667"/>
            </a:avLst>
          </a:prstGeom>
          <a:solidFill>
            <a:schemeClr val="bg1"/>
          </a:solidFill>
          <a:ln w="698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  <a:effectLst>
            <a:outerShdw sx="102000" sy="102000" algn="ctr" rotWithShape="0">
              <a:srgbClr val="000000">
                <a:alpha val="31000"/>
              </a:srgbClr>
            </a:outerShdw>
          </a:effectLst>
        </p:spPr>
        <p:txBody>
          <a:bodyPr anchor="ctr"/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3.The peaceful landscape of the “Emerald Isle” and its many green counties is a true feast for the eyes,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its rolling green hills dotted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with sheep and cattle.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9" grpId="0" bldLvl="0" animBg="1"/>
      <p:bldP spid="15" grpId="0" bldLvl="0" animBg="1"/>
      <p:bldP spid="10249" grpId="0" bldLvl="0" animBg="1"/>
      <p:bldP spid="3072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395536" y="164637"/>
          <a:ext cx="8496944" cy="599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239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altLang="zh-CN" b="1">
              <a:latin typeface="Cambria" panose="02040503050406030204" charset="0"/>
            </a:endParaRPr>
          </a:p>
          <a:p>
            <a:pPr marL="0" indent="0">
              <a:buNone/>
            </a:pPr>
            <a:endParaRPr lang="zh-CN" altLang="en-US"/>
          </a:p>
        </p:txBody>
      </p:sp>
      <p:grpSp>
        <p:nvGrpSpPr>
          <p:cNvPr id="2" name="组合 42"/>
          <p:cNvGrpSpPr/>
          <p:nvPr/>
        </p:nvGrpSpPr>
        <p:grpSpPr>
          <a:xfrm>
            <a:off x="-104775" y="2882900"/>
            <a:ext cx="8713788" cy="704850"/>
            <a:chOff x="634291" y="787558"/>
            <a:chExt cx="7169477" cy="1660428"/>
          </a:xfrm>
        </p:grpSpPr>
        <p:sp>
          <p:nvSpPr>
            <p:cNvPr id="44" name="矩形 43"/>
            <p:cNvSpPr/>
            <p:nvPr/>
          </p:nvSpPr>
          <p:spPr>
            <a:xfrm>
              <a:off x="1584092" y="1229640"/>
              <a:ext cx="6219676" cy="1141918"/>
            </a:xfrm>
            <a:prstGeom prst="rect">
              <a:avLst/>
            </a:prstGeom>
            <a:solidFill>
              <a:srgbClr val="FFEBA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strike="noStrike" noProof="1">
                  <a:solidFill>
                    <a:schemeClr val="tx1"/>
                  </a:solidFill>
                  <a:latin typeface="Cambria" panose="02040503050406030204" charset="0"/>
                  <a:ea typeface="宋体" panose="02010600030101010101" pitchFamily="2" charset="-122"/>
                  <a:cs typeface="+mn-cs"/>
                  <a:sym typeface="+mn-ea"/>
                </a:rPr>
                <a:t>(5).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Cambria" panose="02040503050406030204" charset="0"/>
                  <a:ea typeface="宋体" panose="02010600030101010101" pitchFamily="2" charset="-122"/>
                  <a:cs typeface="+mn-cs"/>
                  <a:sym typeface="+mn-ea"/>
                </a:rPr>
                <a:t> with + n.</a:t>
              </a:r>
              <a:r>
                <a:rPr lang="en-US" altLang="zh-CN" sz="2400" strike="noStrike" noProof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黑体" panose="02010600030101010101" charset="-122"/>
                </a:rPr>
                <a:t>/pron+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Cambria" panose="02040503050406030204" charset="0"/>
                  <a:ea typeface="宋体" panose="02010600030101010101" pitchFamily="2" charset="-122"/>
                  <a:cs typeface="+mn-cs"/>
                  <a:sym typeface="+mn-ea"/>
                </a:rPr>
                <a:t> + adj </a:t>
              </a:r>
              <a:r>
                <a:rPr lang="zh-CN" altLang="zh-CN" sz="2400" b="1" strike="noStrike" noProof="1">
                  <a:solidFill>
                    <a:schemeClr val="tx1"/>
                  </a:solidFill>
                  <a:latin typeface="Cambria" panose="02040503050406030204" charset="0"/>
                  <a:ea typeface="宋体" panose="02010600030101010101" pitchFamily="2" charset="-122"/>
                  <a:cs typeface="+mn-cs"/>
                  <a:sym typeface="+mn-ea"/>
                </a:rPr>
                <a:t>这里的形容词常表示状态。</a:t>
              </a:r>
              <a:endPara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charset="0"/>
                <a:ea typeface="+mn-ea"/>
                <a:cs typeface="+mn-cs"/>
                <a:sym typeface="+mn-ea"/>
              </a:endParaRPr>
            </a:p>
          </p:txBody>
        </p:sp>
        <p:grpSp>
          <p:nvGrpSpPr>
            <p:cNvPr id="3" name="组合 44"/>
            <p:cNvGrpSpPr/>
            <p:nvPr/>
          </p:nvGrpSpPr>
          <p:grpSpPr>
            <a:xfrm>
              <a:off x="634292" y="787559"/>
              <a:ext cx="1081720" cy="1660427"/>
              <a:chOff x="1015291" y="1397836"/>
              <a:chExt cx="1171891" cy="1798838"/>
            </a:xfrm>
            <a:effectLst>
              <a:outerShdw blurRad="2159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直角三角形 1"/>
              <p:cNvSpPr/>
              <p:nvPr/>
            </p:nvSpPr>
            <p:spPr>
              <a:xfrm rot="13280470">
                <a:off x="1015291" y="1867662"/>
                <a:ext cx="1171891" cy="1095334"/>
              </a:xfrm>
              <a:custGeom>
                <a:avLst/>
                <a:gdLst>
                  <a:gd name="connsiteX0" fmla="*/ 0 w 910821"/>
                  <a:gd name="connsiteY0" fmla="*/ 1025533 h 1025533"/>
                  <a:gd name="connsiteX1" fmla="*/ 0 w 910821"/>
                  <a:gd name="connsiteY1" fmla="*/ 0 h 1025533"/>
                  <a:gd name="connsiteX2" fmla="*/ 910821 w 910821"/>
                  <a:gd name="connsiteY2" fmla="*/ 1025533 h 1025533"/>
                  <a:gd name="connsiteX3" fmla="*/ 0 w 910821"/>
                  <a:gd name="connsiteY3" fmla="*/ 1025533 h 1025533"/>
                  <a:gd name="connsiteX0-1" fmla="*/ 261070 w 1171891"/>
                  <a:gd name="connsiteY0-2" fmla="*/ 1095334 h 1095334"/>
                  <a:gd name="connsiteX1-3" fmla="*/ 0 w 1171891"/>
                  <a:gd name="connsiteY1-4" fmla="*/ 0 h 1095334"/>
                  <a:gd name="connsiteX2-5" fmla="*/ 1171891 w 1171891"/>
                  <a:gd name="connsiteY2-6" fmla="*/ 1095334 h 1095334"/>
                  <a:gd name="connsiteX3-7" fmla="*/ 261070 w 1171891"/>
                  <a:gd name="connsiteY3-8" fmla="*/ 1095334 h 1095334"/>
                  <a:gd name="connsiteX0-9" fmla="*/ 268755 w 1171891"/>
                  <a:gd name="connsiteY0-10" fmla="*/ 809050 h 1095334"/>
                  <a:gd name="connsiteX1-11" fmla="*/ 0 w 1171891"/>
                  <a:gd name="connsiteY1-12" fmla="*/ 0 h 1095334"/>
                  <a:gd name="connsiteX2-13" fmla="*/ 1171891 w 1171891"/>
                  <a:gd name="connsiteY2-14" fmla="*/ 1095334 h 1095334"/>
                  <a:gd name="connsiteX3-15" fmla="*/ 268755 w 1171891"/>
                  <a:gd name="connsiteY3-16" fmla="*/ 809050 h 1095334"/>
                  <a:gd name="connsiteX0-17" fmla="*/ 250920 w 1171891"/>
                  <a:gd name="connsiteY0-18" fmla="*/ 910210 h 1095334"/>
                  <a:gd name="connsiteX1-19" fmla="*/ 0 w 1171891"/>
                  <a:gd name="connsiteY1-20" fmla="*/ 0 h 1095334"/>
                  <a:gd name="connsiteX2-21" fmla="*/ 1171891 w 1171891"/>
                  <a:gd name="connsiteY2-22" fmla="*/ 1095334 h 1095334"/>
                  <a:gd name="connsiteX3-23" fmla="*/ 250920 w 1171891"/>
                  <a:gd name="connsiteY3-24" fmla="*/ 910210 h 1095334"/>
                  <a:gd name="connsiteX0-25" fmla="*/ 209191 w 1171891"/>
                  <a:gd name="connsiteY0-26" fmla="*/ 970649 h 1095334"/>
                  <a:gd name="connsiteX1-27" fmla="*/ 0 w 1171891"/>
                  <a:gd name="connsiteY1-28" fmla="*/ 0 h 1095334"/>
                  <a:gd name="connsiteX2-29" fmla="*/ 1171891 w 1171891"/>
                  <a:gd name="connsiteY2-30" fmla="*/ 1095334 h 1095334"/>
                  <a:gd name="connsiteX3-31" fmla="*/ 209191 w 1171891"/>
                  <a:gd name="connsiteY3-32" fmla="*/ 970649 h 10953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1891" h="1095334">
                    <a:moveTo>
                      <a:pt x="209191" y="970649"/>
                    </a:moveTo>
                    <a:lnTo>
                      <a:pt x="0" y="0"/>
                    </a:lnTo>
                    <a:lnTo>
                      <a:pt x="1171891" y="1095334"/>
                    </a:lnTo>
                    <a:lnTo>
                      <a:pt x="209191" y="970649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直角三角形 3"/>
              <p:cNvSpPr/>
              <p:nvPr/>
            </p:nvSpPr>
            <p:spPr>
              <a:xfrm rot="19799076">
                <a:off x="1498510" y="1397836"/>
                <a:ext cx="666595" cy="1327361"/>
              </a:xfrm>
              <a:custGeom>
                <a:avLst/>
                <a:gdLst>
                  <a:gd name="connsiteX0" fmla="*/ 0 w 488035"/>
                  <a:gd name="connsiteY0" fmla="*/ 947217 h 947217"/>
                  <a:gd name="connsiteX1" fmla="*/ 0 w 488035"/>
                  <a:gd name="connsiteY1" fmla="*/ 0 h 947217"/>
                  <a:gd name="connsiteX2" fmla="*/ 488035 w 488035"/>
                  <a:gd name="connsiteY2" fmla="*/ 947217 h 947217"/>
                  <a:gd name="connsiteX3" fmla="*/ 0 w 488035"/>
                  <a:gd name="connsiteY3" fmla="*/ 947217 h 947217"/>
                  <a:gd name="connsiteX0-1" fmla="*/ 0 w 666595"/>
                  <a:gd name="connsiteY0-2" fmla="*/ 947217 h 1327361"/>
                  <a:gd name="connsiteX1-3" fmla="*/ 0 w 666595"/>
                  <a:gd name="connsiteY1-4" fmla="*/ 0 h 1327361"/>
                  <a:gd name="connsiteX2-5" fmla="*/ 666595 w 666595"/>
                  <a:gd name="connsiteY2-6" fmla="*/ 1327361 h 1327361"/>
                  <a:gd name="connsiteX3-7" fmla="*/ 0 w 666595"/>
                  <a:gd name="connsiteY3-8" fmla="*/ 947217 h 1327361"/>
                  <a:gd name="connsiteX0-9" fmla="*/ 113488 w 666595"/>
                  <a:gd name="connsiteY0-10" fmla="*/ 932497 h 1327361"/>
                  <a:gd name="connsiteX1-11" fmla="*/ 0 w 666595"/>
                  <a:gd name="connsiteY1-12" fmla="*/ 0 h 1327361"/>
                  <a:gd name="connsiteX2-13" fmla="*/ 666595 w 666595"/>
                  <a:gd name="connsiteY2-14" fmla="*/ 1327361 h 1327361"/>
                  <a:gd name="connsiteX3-15" fmla="*/ 113488 w 666595"/>
                  <a:gd name="connsiteY3-16" fmla="*/ 932497 h 1327361"/>
                  <a:gd name="connsiteX0-17" fmla="*/ 180552 w 666595"/>
                  <a:gd name="connsiteY0-18" fmla="*/ 923240 h 1327361"/>
                  <a:gd name="connsiteX1-19" fmla="*/ 0 w 666595"/>
                  <a:gd name="connsiteY1-20" fmla="*/ 0 h 1327361"/>
                  <a:gd name="connsiteX2-21" fmla="*/ 666595 w 666595"/>
                  <a:gd name="connsiteY2-22" fmla="*/ 1327361 h 1327361"/>
                  <a:gd name="connsiteX3-23" fmla="*/ 180552 w 666595"/>
                  <a:gd name="connsiteY3-24" fmla="*/ 923240 h 13273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66595" h="1327361">
                    <a:moveTo>
                      <a:pt x="180552" y="923240"/>
                    </a:moveTo>
                    <a:lnTo>
                      <a:pt x="0" y="0"/>
                    </a:lnTo>
                    <a:lnTo>
                      <a:pt x="666595" y="1327361"/>
                    </a:lnTo>
                    <a:lnTo>
                      <a:pt x="180552" y="923240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直角三角形 4"/>
              <p:cNvSpPr/>
              <p:nvPr/>
            </p:nvSpPr>
            <p:spPr>
              <a:xfrm rot="5845840">
                <a:off x="1409713" y="2510284"/>
                <a:ext cx="809663" cy="563116"/>
              </a:xfrm>
              <a:custGeom>
                <a:avLst/>
                <a:gdLst>
                  <a:gd name="connsiteX0" fmla="*/ 0 w 743696"/>
                  <a:gd name="connsiteY0" fmla="*/ 761944 h 761944"/>
                  <a:gd name="connsiteX1" fmla="*/ 0 w 743696"/>
                  <a:gd name="connsiteY1" fmla="*/ 0 h 761944"/>
                  <a:gd name="connsiteX2" fmla="*/ 743696 w 743696"/>
                  <a:gd name="connsiteY2" fmla="*/ 761944 h 761944"/>
                  <a:gd name="connsiteX3" fmla="*/ 0 w 743696"/>
                  <a:gd name="connsiteY3" fmla="*/ 761944 h 761944"/>
                  <a:gd name="connsiteX0-1" fmla="*/ 101466 w 743696"/>
                  <a:gd name="connsiteY0-2" fmla="*/ 612656 h 761944"/>
                  <a:gd name="connsiteX1-3" fmla="*/ 0 w 743696"/>
                  <a:gd name="connsiteY1-4" fmla="*/ 0 h 761944"/>
                  <a:gd name="connsiteX2-5" fmla="*/ 743696 w 743696"/>
                  <a:gd name="connsiteY2-6" fmla="*/ 761944 h 761944"/>
                  <a:gd name="connsiteX3-7" fmla="*/ 101466 w 743696"/>
                  <a:gd name="connsiteY3-8" fmla="*/ 612656 h 761944"/>
                  <a:gd name="connsiteX0-9" fmla="*/ 101466 w 792598"/>
                  <a:gd name="connsiteY0-10" fmla="*/ 612656 h 791167"/>
                  <a:gd name="connsiteX1-11" fmla="*/ 0 w 792598"/>
                  <a:gd name="connsiteY1-12" fmla="*/ 0 h 791167"/>
                  <a:gd name="connsiteX2-13" fmla="*/ 792598 w 792598"/>
                  <a:gd name="connsiteY2-14" fmla="*/ 791167 h 791167"/>
                  <a:gd name="connsiteX3-15" fmla="*/ 101466 w 792598"/>
                  <a:gd name="connsiteY3-16" fmla="*/ 612656 h 791167"/>
                  <a:gd name="connsiteX0-17" fmla="*/ 120334 w 792598"/>
                  <a:gd name="connsiteY0-18" fmla="*/ 619108 h 791167"/>
                  <a:gd name="connsiteX1-19" fmla="*/ 0 w 792598"/>
                  <a:gd name="connsiteY1-20" fmla="*/ 0 h 791167"/>
                  <a:gd name="connsiteX2-21" fmla="*/ 792598 w 792598"/>
                  <a:gd name="connsiteY2-22" fmla="*/ 791167 h 791167"/>
                  <a:gd name="connsiteX3-23" fmla="*/ 120334 w 792598"/>
                  <a:gd name="connsiteY3-24" fmla="*/ 619108 h 791167"/>
                  <a:gd name="connsiteX0-25" fmla="*/ 95498 w 767762"/>
                  <a:gd name="connsiteY0-26" fmla="*/ 635616 h 807675"/>
                  <a:gd name="connsiteX1-27" fmla="*/ 0 w 767762"/>
                  <a:gd name="connsiteY1-28" fmla="*/ 0 h 807675"/>
                  <a:gd name="connsiteX2-29" fmla="*/ 767762 w 767762"/>
                  <a:gd name="connsiteY2-30" fmla="*/ 807675 h 807675"/>
                  <a:gd name="connsiteX3-31" fmla="*/ 95498 w 767762"/>
                  <a:gd name="connsiteY3-32" fmla="*/ 635616 h 807675"/>
                  <a:gd name="connsiteX0-33" fmla="*/ 87796 w 767762"/>
                  <a:gd name="connsiteY0-34" fmla="*/ 645483 h 807675"/>
                  <a:gd name="connsiteX1-35" fmla="*/ 0 w 767762"/>
                  <a:gd name="connsiteY1-36" fmla="*/ 0 h 807675"/>
                  <a:gd name="connsiteX2-37" fmla="*/ 767762 w 767762"/>
                  <a:gd name="connsiteY2-38" fmla="*/ 807675 h 807675"/>
                  <a:gd name="connsiteX3-39" fmla="*/ 87796 w 767762"/>
                  <a:gd name="connsiteY3-40" fmla="*/ 645483 h 807675"/>
                  <a:gd name="connsiteX0-41" fmla="*/ 74511 w 767762"/>
                  <a:gd name="connsiteY0-42" fmla="*/ 647190 h 807675"/>
                  <a:gd name="connsiteX1-43" fmla="*/ 0 w 767762"/>
                  <a:gd name="connsiteY1-44" fmla="*/ 0 h 807675"/>
                  <a:gd name="connsiteX2-45" fmla="*/ 767762 w 767762"/>
                  <a:gd name="connsiteY2-46" fmla="*/ 807675 h 807675"/>
                  <a:gd name="connsiteX3-47" fmla="*/ 74511 w 767762"/>
                  <a:gd name="connsiteY3-48" fmla="*/ 647190 h 807675"/>
                  <a:gd name="connsiteX0-49" fmla="*/ 90684 w 783935"/>
                  <a:gd name="connsiteY0-50" fmla="*/ 667304 h 827789"/>
                  <a:gd name="connsiteX1-51" fmla="*/ 0 w 783935"/>
                  <a:gd name="connsiteY1-52" fmla="*/ 0 h 827789"/>
                  <a:gd name="connsiteX2-53" fmla="*/ 783935 w 783935"/>
                  <a:gd name="connsiteY2-54" fmla="*/ 827789 h 827789"/>
                  <a:gd name="connsiteX3-55" fmla="*/ 90684 w 783935"/>
                  <a:gd name="connsiteY3-56" fmla="*/ 667304 h 827789"/>
                  <a:gd name="connsiteX0-57" fmla="*/ 20936 w 783935"/>
                  <a:gd name="connsiteY0-58" fmla="*/ 598168 h 827789"/>
                  <a:gd name="connsiteX1-59" fmla="*/ 0 w 783935"/>
                  <a:gd name="connsiteY1-60" fmla="*/ 0 h 827789"/>
                  <a:gd name="connsiteX2-61" fmla="*/ 783935 w 783935"/>
                  <a:gd name="connsiteY2-62" fmla="*/ 827789 h 827789"/>
                  <a:gd name="connsiteX3-63" fmla="*/ 20936 w 783935"/>
                  <a:gd name="connsiteY3-64" fmla="*/ 598168 h 827789"/>
                  <a:gd name="connsiteX0-65" fmla="*/ 0 w 793093"/>
                  <a:gd name="connsiteY0-66" fmla="*/ 566328 h 827789"/>
                  <a:gd name="connsiteX1-67" fmla="*/ 9158 w 793093"/>
                  <a:gd name="connsiteY1-68" fmla="*/ 0 h 827789"/>
                  <a:gd name="connsiteX2-69" fmla="*/ 793093 w 793093"/>
                  <a:gd name="connsiteY2-70" fmla="*/ 827789 h 827789"/>
                  <a:gd name="connsiteX3-71" fmla="*/ 0 w 793093"/>
                  <a:gd name="connsiteY3-72" fmla="*/ 566328 h 827789"/>
                  <a:gd name="connsiteX0-73" fmla="*/ 0 w 796411"/>
                  <a:gd name="connsiteY0-74" fmla="*/ 541247 h 827789"/>
                  <a:gd name="connsiteX1-75" fmla="*/ 12476 w 796411"/>
                  <a:gd name="connsiteY1-76" fmla="*/ 0 h 827789"/>
                  <a:gd name="connsiteX2-77" fmla="*/ 796411 w 796411"/>
                  <a:gd name="connsiteY2-78" fmla="*/ 827789 h 827789"/>
                  <a:gd name="connsiteX3-79" fmla="*/ 0 w 796411"/>
                  <a:gd name="connsiteY3-80" fmla="*/ 541247 h 8277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96411" h="827789">
                    <a:moveTo>
                      <a:pt x="0" y="541247"/>
                    </a:moveTo>
                    <a:lnTo>
                      <a:pt x="12476" y="0"/>
                    </a:lnTo>
                    <a:lnTo>
                      <a:pt x="796411" y="827789"/>
                    </a:lnTo>
                    <a:lnTo>
                      <a:pt x="0" y="541247"/>
                    </a:lnTo>
                    <a:close/>
                  </a:path>
                </a:pathLst>
              </a:custGeom>
              <a:solidFill>
                <a:srgbClr val="FFD75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组合 42"/>
          <p:cNvGrpSpPr/>
          <p:nvPr/>
        </p:nvGrpSpPr>
        <p:grpSpPr>
          <a:xfrm>
            <a:off x="-77787" y="4430713"/>
            <a:ext cx="8167687" cy="811212"/>
            <a:chOff x="512196" y="764704"/>
            <a:chExt cx="8168043" cy="1505337"/>
          </a:xfrm>
        </p:grpSpPr>
        <p:sp>
          <p:nvSpPr>
            <p:cNvPr id="22" name="矩形 21"/>
            <p:cNvSpPr/>
            <p:nvPr/>
          </p:nvSpPr>
          <p:spPr>
            <a:xfrm>
              <a:off x="1984769" y="772324"/>
              <a:ext cx="6695470" cy="1141481"/>
            </a:xfrm>
            <a:prstGeom prst="rect">
              <a:avLst/>
            </a:prstGeom>
            <a:solidFill>
              <a:srgbClr val="FFEBA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indent="0" fontAlgn="base">
                <a:buNone/>
              </a:pPr>
              <a:r>
                <a:rPr lang="en-US" altLang="zh-CN" sz="2400" b="1" strike="noStrike" noProof="1">
                  <a:solidFill>
                    <a:schemeClr val="tx1"/>
                  </a:solidFill>
                  <a:latin typeface="Cambria" panose="02040503050406030204" charset="0"/>
                  <a:ea typeface="宋体" panose="02010600030101010101" pitchFamily="2" charset="-122"/>
                  <a:cs typeface="+mn-cs"/>
                  <a:sym typeface="黑体" panose="02010600030101010101" charset="-122"/>
                </a:rPr>
                <a:t>(6). with + n.</a:t>
              </a:r>
              <a:r>
                <a:rPr lang="en-US" altLang="zh-CN" sz="2400" strike="noStrike" noProof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黑体" panose="02010600030101010101" charset="-122"/>
                </a:rPr>
                <a:t>/pron+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Cambria" panose="02040503050406030204" charset="0"/>
                  <a:ea typeface="宋体" panose="02010600030101010101" pitchFamily="2" charset="-122"/>
                  <a:cs typeface="+mn-cs"/>
                  <a:sym typeface="黑体" panose="02010600030101010101" charset="-122"/>
                </a:rPr>
                <a:t> adv.  </a:t>
              </a:r>
              <a:r>
                <a:rPr lang="zh-CN" altLang="zh-CN" sz="2400" b="1" strike="noStrike" noProof="1">
                  <a:solidFill>
                    <a:schemeClr val="tx1"/>
                  </a:solidFill>
                  <a:latin typeface="Cambria" panose="02040503050406030204" charset="0"/>
                  <a:ea typeface="宋体" panose="02010600030101010101" pitchFamily="2" charset="-122"/>
                  <a:cs typeface="+mn-cs"/>
                  <a:sym typeface="黑体" panose="02010600030101010101" charset="-122"/>
                </a:rPr>
                <a:t>副词常表示情况或状态。</a:t>
              </a:r>
              <a:endPara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charset="0"/>
                <a:ea typeface="+mn-ea"/>
                <a:cs typeface="+mn-cs"/>
                <a:sym typeface="黑体" panose="02010600030101010101" charset="-122"/>
              </a:endParaRPr>
            </a:p>
          </p:txBody>
        </p:sp>
        <p:grpSp>
          <p:nvGrpSpPr>
            <p:cNvPr id="19" name="组合 44"/>
            <p:cNvGrpSpPr/>
            <p:nvPr/>
          </p:nvGrpSpPr>
          <p:grpSpPr>
            <a:xfrm>
              <a:off x="512197" y="764704"/>
              <a:ext cx="1601594" cy="1505337"/>
              <a:chOff x="883018" y="1373076"/>
              <a:chExt cx="1735101" cy="1630820"/>
            </a:xfrm>
            <a:effectLst>
              <a:outerShdw blurRad="2159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直角三角形 1"/>
              <p:cNvSpPr/>
              <p:nvPr/>
            </p:nvSpPr>
            <p:spPr>
              <a:xfrm rot="13280470">
                <a:off x="883018" y="1452422"/>
                <a:ext cx="1171891" cy="1095334"/>
              </a:xfrm>
              <a:custGeom>
                <a:avLst/>
                <a:gdLst>
                  <a:gd name="connsiteX0" fmla="*/ 0 w 910821"/>
                  <a:gd name="connsiteY0" fmla="*/ 1025533 h 1025533"/>
                  <a:gd name="connsiteX1" fmla="*/ 0 w 910821"/>
                  <a:gd name="connsiteY1" fmla="*/ 0 h 1025533"/>
                  <a:gd name="connsiteX2" fmla="*/ 910821 w 910821"/>
                  <a:gd name="connsiteY2" fmla="*/ 1025533 h 1025533"/>
                  <a:gd name="connsiteX3" fmla="*/ 0 w 910821"/>
                  <a:gd name="connsiteY3" fmla="*/ 1025533 h 1025533"/>
                  <a:gd name="connsiteX0-1" fmla="*/ 261070 w 1171891"/>
                  <a:gd name="connsiteY0-2" fmla="*/ 1095334 h 1095334"/>
                  <a:gd name="connsiteX1-3" fmla="*/ 0 w 1171891"/>
                  <a:gd name="connsiteY1-4" fmla="*/ 0 h 1095334"/>
                  <a:gd name="connsiteX2-5" fmla="*/ 1171891 w 1171891"/>
                  <a:gd name="connsiteY2-6" fmla="*/ 1095334 h 1095334"/>
                  <a:gd name="connsiteX3-7" fmla="*/ 261070 w 1171891"/>
                  <a:gd name="connsiteY3-8" fmla="*/ 1095334 h 1095334"/>
                  <a:gd name="connsiteX0-9" fmla="*/ 268755 w 1171891"/>
                  <a:gd name="connsiteY0-10" fmla="*/ 809050 h 1095334"/>
                  <a:gd name="connsiteX1-11" fmla="*/ 0 w 1171891"/>
                  <a:gd name="connsiteY1-12" fmla="*/ 0 h 1095334"/>
                  <a:gd name="connsiteX2-13" fmla="*/ 1171891 w 1171891"/>
                  <a:gd name="connsiteY2-14" fmla="*/ 1095334 h 1095334"/>
                  <a:gd name="connsiteX3-15" fmla="*/ 268755 w 1171891"/>
                  <a:gd name="connsiteY3-16" fmla="*/ 809050 h 1095334"/>
                  <a:gd name="connsiteX0-17" fmla="*/ 250920 w 1171891"/>
                  <a:gd name="connsiteY0-18" fmla="*/ 910210 h 1095334"/>
                  <a:gd name="connsiteX1-19" fmla="*/ 0 w 1171891"/>
                  <a:gd name="connsiteY1-20" fmla="*/ 0 h 1095334"/>
                  <a:gd name="connsiteX2-21" fmla="*/ 1171891 w 1171891"/>
                  <a:gd name="connsiteY2-22" fmla="*/ 1095334 h 1095334"/>
                  <a:gd name="connsiteX3-23" fmla="*/ 250920 w 1171891"/>
                  <a:gd name="connsiteY3-24" fmla="*/ 910210 h 1095334"/>
                  <a:gd name="connsiteX0-25" fmla="*/ 209191 w 1171891"/>
                  <a:gd name="connsiteY0-26" fmla="*/ 970649 h 1095334"/>
                  <a:gd name="connsiteX1-27" fmla="*/ 0 w 1171891"/>
                  <a:gd name="connsiteY1-28" fmla="*/ 0 h 1095334"/>
                  <a:gd name="connsiteX2-29" fmla="*/ 1171891 w 1171891"/>
                  <a:gd name="connsiteY2-30" fmla="*/ 1095334 h 1095334"/>
                  <a:gd name="connsiteX3-31" fmla="*/ 209191 w 1171891"/>
                  <a:gd name="connsiteY3-32" fmla="*/ 970649 h 10953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1891" h="1095334">
                    <a:moveTo>
                      <a:pt x="209191" y="970649"/>
                    </a:moveTo>
                    <a:lnTo>
                      <a:pt x="0" y="0"/>
                    </a:lnTo>
                    <a:lnTo>
                      <a:pt x="1171891" y="1095334"/>
                    </a:lnTo>
                    <a:lnTo>
                      <a:pt x="209191" y="970649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直角三角形 3"/>
              <p:cNvSpPr/>
              <p:nvPr/>
            </p:nvSpPr>
            <p:spPr>
              <a:xfrm rot="19799076">
                <a:off x="1951524" y="1373076"/>
                <a:ext cx="666595" cy="1327361"/>
              </a:xfrm>
              <a:custGeom>
                <a:avLst/>
                <a:gdLst>
                  <a:gd name="connsiteX0" fmla="*/ 0 w 488035"/>
                  <a:gd name="connsiteY0" fmla="*/ 947217 h 947217"/>
                  <a:gd name="connsiteX1" fmla="*/ 0 w 488035"/>
                  <a:gd name="connsiteY1" fmla="*/ 0 h 947217"/>
                  <a:gd name="connsiteX2" fmla="*/ 488035 w 488035"/>
                  <a:gd name="connsiteY2" fmla="*/ 947217 h 947217"/>
                  <a:gd name="connsiteX3" fmla="*/ 0 w 488035"/>
                  <a:gd name="connsiteY3" fmla="*/ 947217 h 947217"/>
                  <a:gd name="connsiteX0-1" fmla="*/ 0 w 666595"/>
                  <a:gd name="connsiteY0-2" fmla="*/ 947217 h 1327361"/>
                  <a:gd name="connsiteX1-3" fmla="*/ 0 w 666595"/>
                  <a:gd name="connsiteY1-4" fmla="*/ 0 h 1327361"/>
                  <a:gd name="connsiteX2-5" fmla="*/ 666595 w 666595"/>
                  <a:gd name="connsiteY2-6" fmla="*/ 1327361 h 1327361"/>
                  <a:gd name="connsiteX3-7" fmla="*/ 0 w 666595"/>
                  <a:gd name="connsiteY3-8" fmla="*/ 947217 h 1327361"/>
                  <a:gd name="connsiteX0-9" fmla="*/ 113488 w 666595"/>
                  <a:gd name="connsiteY0-10" fmla="*/ 932497 h 1327361"/>
                  <a:gd name="connsiteX1-11" fmla="*/ 0 w 666595"/>
                  <a:gd name="connsiteY1-12" fmla="*/ 0 h 1327361"/>
                  <a:gd name="connsiteX2-13" fmla="*/ 666595 w 666595"/>
                  <a:gd name="connsiteY2-14" fmla="*/ 1327361 h 1327361"/>
                  <a:gd name="connsiteX3-15" fmla="*/ 113488 w 666595"/>
                  <a:gd name="connsiteY3-16" fmla="*/ 932497 h 1327361"/>
                  <a:gd name="connsiteX0-17" fmla="*/ 180552 w 666595"/>
                  <a:gd name="connsiteY0-18" fmla="*/ 923240 h 1327361"/>
                  <a:gd name="connsiteX1-19" fmla="*/ 0 w 666595"/>
                  <a:gd name="connsiteY1-20" fmla="*/ 0 h 1327361"/>
                  <a:gd name="connsiteX2-21" fmla="*/ 666595 w 666595"/>
                  <a:gd name="connsiteY2-22" fmla="*/ 1327361 h 1327361"/>
                  <a:gd name="connsiteX3-23" fmla="*/ 180552 w 666595"/>
                  <a:gd name="connsiteY3-24" fmla="*/ 923240 h 13273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66595" h="1327361">
                    <a:moveTo>
                      <a:pt x="180552" y="923240"/>
                    </a:moveTo>
                    <a:lnTo>
                      <a:pt x="0" y="0"/>
                    </a:lnTo>
                    <a:lnTo>
                      <a:pt x="666595" y="1327361"/>
                    </a:lnTo>
                    <a:lnTo>
                      <a:pt x="180552" y="923240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直角三角形 4"/>
              <p:cNvSpPr/>
              <p:nvPr/>
            </p:nvSpPr>
            <p:spPr>
              <a:xfrm rot="5845840">
                <a:off x="1486466" y="2057405"/>
                <a:ext cx="921323" cy="971658"/>
              </a:xfrm>
              <a:custGeom>
                <a:avLst/>
                <a:gdLst>
                  <a:gd name="connsiteX0" fmla="*/ 0 w 743696"/>
                  <a:gd name="connsiteY0" fmla="*/ 761944 h 761944"/>
                  <a:gd name="connsiteX1" fmla="*/ 0 w 743696"/>
                  <a:gd name="connsiteY1" fmla="*/ 0 h 761944"/>
                  <a:gd name="connsiteX2" fmla="*/ 743696 w 743696"/>
                  <a:gd name="connsiteY2" fmla="*/ 761944 h 761944"/>
                  <a:gd name="connsiteX3" fmla="*/ 0 w 743696"/>
                  <a:gd name="connsiteY3" fmla="*/ 761944 h 761944"/>
                  <a:gd name="connsiteX0-1" fmla="*/ 101466 w 743696"/>
                  <a:gd name="connsiteY0-2" fmla="*/ 612656 h 761944"/>
                  <a:gd name="connsiteX1-3" fmla="*/ 0 w 743696"/>
                  <a:gd name="connsiteY1-4" fmla="*/ 0 h 761944"/>
                  <a:gd name="connsiteX2-5" fmla="*/ 743696 w 743696"/>
                  <a:gd name="connsiteY2-6" fmla="*/ 761944 h 761944"/>
                  <a:gd name="connsiteX3-7" fmla="*/ 101466 w 743696"/>
                  <a:gd name="connsiteY3-8" fmla="*/ 612656 h 761944"/>
                  <a:gd name="connsiteX0-9" fmla="*/ 101466 w 792598"/>
                  <a:gd name="connsiteY0-10" fmla="*/ 612656 h 791167"/>
                  <a:gd name="connsiteX1-11" fmla="*/ 0 w 792598"/>
                  <a:gd name="connsiteY1-12" fmla="*/ 0 h 791167"/>
                  <a:gd name="connsiteX2-13" fmla="*/ 792598 w 792598"/>
                  <a:gd name="connsiteY2-14" fmla="*/ 791167 h 791167"/>
                  <a:gd name="connsiteX3-15" fmla="*/ 101466 w 792598"/>
                  <a:gd name="connsiteY3-16" fmla="*/ 612656 h 791167"/>
                  <a:gd name="connsiteX0-17" fmla="*/ 120334 w 792598"/>
                  <a:gd name="connsiteY0-18" fmla="*/ 619108 h 791167"/>
                  <a:gd name="connsiteX1-19" fmla="*/ 0 w 792598"/>
                  <a:gd name="connsiteY1-20" fmla="*/ 0 h 791167"/>
                  <a:gd name="connsiteX2-21" fmla="*/ 792598 w 792598"/>
                  <a:gd name="connsiteY2-22" fmla="*/ 791167 h 791167"/>
                  <a:gd name="connsiteX3-23" fmla="*/ 120334 w 792598"/>
                  <a:gd name="connsiteY3-24" fmla="*/ 619108 h 791167"/>
                  <a:gd name="connsiteX0-25" fmla="*/ 95498 w 767762"/>
                  <a:gd name="connsiteY0-26" fmla="*/ 635616 h 807675"/>
                  <a:gd name="connsiteX1-27" fmla="*/ 0 w 767762"/>
                  <a:gd name="connsiteY1-28" fmla="*/ 0 h 807675"/>
                  <a:gd name="connsiteX2-29" fmla="*/ 767762 w 767762"/>
                  <a:gd name="connsiteY2-30" fmla="*/ 807675 h 807675"/>
                  <a:gd name="connsiteX3-31" fmla="*/ 95498 w 767762"/>
                  <a:gd name="connsiteY3-32" fmla="*/ 635616 h 807675"/>
                  <a:gd name="connsiteX0-33" fmla="*/ 87796 w 767762"/>
                  <a:gd name="connsiteY0-34" fmla="*/ 645483 h 807675"/>
                  <a:gd name="connsiteX1-35" fmla="*/ 0 w 767762"/>
                  <a:gd name="connsiteY1-36" fmla="*/ 0 h 807675"/>
                  <a:gd name="connsiteX2-37" fmla="*/ 767762 w 767762"/>
                  <a:gd name="connsiteY2-38" fmla="*/ 807675 h 807675"/>
                  <a:gd name="connsiteX3-39" fmla="*/ 87796 w 767762"/>
                  <a:gd name="connsiteY3-40" fmla="*/ 645483 h 807675"/>
                  <a:gd name="connsiteX0-41" fmla="*/ 74511 w 767762"/>
                  <a:gd name="connsiteY0-42" fmla="*/ 647190 h 807675"/>
                  <a:gd name="connsiteX1-43" fmla="*/ 0 w 767762"/>
                  <a:gd name="connsiteY1-44" fmla="*/ 0 h 807675"/>
                  <a:gd name="connsiteX2-45" fmla="*/ 767762 w 767762"/>
                  <a:gd name="connsiteY2-46" fmla="*/ 807675 h 807675"/>
                  <a:gd name="connsiteX3-47" fmla="*/ 74511 w 767762"/>
                  <a:gd name="connsiteY3-48" fmla="*/ 647190 h 807675"/>
                  <a:gd name="connsiteX0-49" fmla="*/ 90684 w 783935"/>
                  <a:gd name="connsiteY0-50" fmla="*/ 667304 h 827789"/>
                  <a:gd name="connsiteX1-51" fmla="*/ 0 w 783935"/>
                  <a:gd name="connsiteY1-52" fmla="*/ 0 h 827789"/>
                  <a:gd name="connsiteX2-53" fmla="*/ 783935 w 783935"/>
                  <a:gd name="connsiteY2-54" fmla="*/ 827789 h 827789"/>
                  <a:gd name="connsiteX3-55" fmla="*/ 90684 w 783935"/>
                  <a:gd name="connsiteY3-56" fmla="*/ 667304 h 827789"/>
                  <a:gd name="connsiteX0-57" fmla="*/ 20936 w 783935"/>
                  <a:gd name="connsiteY0-58" fmla="*/ 598168 h 827789"/>
                  <a:gd name="connsiteX1-59" fmla="*/ 0 w 783935"/>
                  <a:gd name="connsiteY1-60" fmla="*/ 0 h 827789"/>
                  <a:gd name="connsiteX2-61" fmla="*/ 783935 w 783935"/>
                  <a:gd name="connsiteY2-62" fmla="*/ 827789 h 827789"/>
                  <a:gd name="connsiteX3-63" fmla="*/ 20936 w 783935"/>
                  <a:gd name="connsiteY3-64" fmla="*/ 598168 h 827789"/>
                  <a:gd name="connsiteX0-65" fmla="*/ 0 w 793093"/>
                  <a:gd name="connsiteY0-66" fmla="*/ 566328 h 827789"/>
                  <a:gd name="connsiteX1-67" fmla="*/ 9158 w 793093"/>
                  <a:gd name="connsiteY1-68" fmla="*/ 0 h 827789"/>
                  <a:gd name="connsiteX2-69" fmla="*/ 793093 w 793093"/>
                  <a:gd name="connsiteY2-70" fmla="*/ 827789 h 827789"/>
                  <a:gd name="connsiteX3-71" fmla="*/ 0 w 793093"/>
                  <a:gd name="connsiteY3-72" fmla="*/ 566328 h 827789"/>
                  <a:gd name="connsiteX0-73" fmla="*/ 0 w 796411"/>
                  <a:gd name="connsiteY0-74" fmla="*/ 541247 h 827789"/>
                  <a:gd name="connsiteX1-75" fmla="*/ 12476 w 796411"/>
                  <a:gd name="connsiteY1-76" fmla="*/ 0 h 827789"/>
                  <a:gd name="connsiteX2-77" fmla="*/ 796411 w 796411"/>
                  <a:gd name="connsiteY2-78" fmla="*/ 827789 h 827789"/>
                  <a:gd name="connsiteX3-79" fmla="*/ 0 w 796411"/>
                  <a:gd name="connsiteY3-80" fmla="*/ 541247 h 8277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96411" h="827789">
                    <a:moveTo>
                      <a:pt x="0" y="541247"/>
                    </a:moveTo>
                    <a:lnTo>
                      <a:pt x="12476" y="0"/>
                    </a:lnTo>
                    <a:lnTo>
                      <a:pt x="796411" y="827789"/>
                    </a:lnTo>
                    <a:lnTo>
                      <a:pt x="0" y="541247"/>
                    </a:lnTo>
                    <a:close/>
                  </a:path>
                </a:pathLst>
              </a:custGeom>
              <a:solidFill>
                <a:srgbClr val="FFD75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49" name="文本框 15"/>
          <p:cNvSpPr txBox="1"/>
          <p:nvPr/>
        </p:nvSpPr>
        <p:spPr>
          <a:xfrm>
            <a:off x="212725" y="5372100"/>
            <a:ext cx="8718550" cy="954088"/>
          </a:xfrm>
          <a:prstGeom prst="rect">
            <a:avLst/>
          </a:prstGeom>
          <a:solidFill>
            <a:srgbClr val="F3EFE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With John away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, we've got more room.</a:t>
            </a:r>
          </a:p>
          <a:p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②One family lived in a house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with tall trees all round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sym typeface="黑体" panose="02010600030101010101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534988" y="3798888"/>
            <a:ext cx="8074025" cy="522287"/>
          </a:xfrm>
          <a:prstGeom prst="rect">
            <a:avLst/>
          </a:prstGeom>
          <a:solidFill>
            <a:srgbClr val="F3EFE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365"/>
              </a:lnSpc>
            </a:pPr>
            <a:r>
              <a:rPr lang="en-US" altLang="zh-CN" sz="2800" b="1">
                <a:latin typeface="Cambria" panose="02040503050406030204" charset="0"/>
                <a:ea typeface="宋体" panose="02010600030101010101" pitchFamily="2" charset="-122"/>
              </a:rPr>
              <a:t>  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He was shocked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 his eyes wide open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0" name="组合 42"/>
          <p:cNvGrpSpPr/>
          <p:nvPr/>
        </p:nvGrpSpPr>
        <p:grpSpPr>
          <a:xfrm>
            <a:off x="114300" y="346075"/>
            <a:ext cx="8758238" cy="831850"/>
            <a:chOff x="634292" y="787559"/>
            <a:chExt cx="6996742" cy="1961642"/>
          </a:xfrm>
        </p:grpSpPr>
        <p:sp>
          <p:nvSpPr>
            <p:cNvPr id="31" name="矩形 30"/>
            <p:cNvSpPr/>
            <p:nvPr/>
          </p:nvSpPr>
          <p:spPr>
            <a:xfrm>
              <a:off x="1511422" y="1111253"/>
              <a:ext cx="6119612" cy="1637948"/>
            </a:xfrm>
            <a:prstGeom prst="rect">
              <a:avLst/>
            </a:prstGeom>
            <a:solidFill>
              <a:srgbClr val="FFEBA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400" b="1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2400" b="1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 sz="2400" b="1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with +n/pron+ prep . phrase </a:t>
              </a:r>
              <a:r>
                <a:rPr lang="zh-CN" altLang="zh-CN" sz="2400" b="1" strike="noStrike" noProof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表示状态或说明情况。</a:t>
              </a:r>
              <a:endParaRPr kumimoji="0" lang="zh-CN" altLang="zh-CN" sz="2400" b="0" i="0" u="none" strike="noStrike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charset="0"/>
                <a:ea typeface="+mn-ea"/>
                <a:cs typeface="+mn-cs"/>
                <a:sym typeface="+mn-ea"/>
              </a:endParaRPr>
            </a:p>
          </p:txBody>
        </p:sp>
        <p:grpSp>
          <p:nvGrpSpPr>
            <p:cNvPr id="32" name="组合 44"/>
            <p:cNvGrpSpPr/>
            <p:nvPr/>
          </p:nvGrpSpPr>
          <p:grpSpPr>
            <a:xfrm>
              <a:off x="634292" y="787559"/>
              <a:ext cx="1081720" cy="1660427"/>
              <a:chOff x="1015291" y="1397836"/>
              <a:chExt cx="1171891" cy="1798838"/>
            </a:xfrm>
            <a:effectLst>
              <a:outerShdw blurRad="2159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直角三角形 1"/>
              <p:cNvSpPr/>
              <p:nvPr/>
            </p:nvSpPr>
            <p:spPr>
              <a:xfrm rot="13280470">
                <a:off x="1015291" y="1867662"/>
                <a:ext cx="1171891" cy="1095334"/>
              </a:xfrm>
              <a:custGeom>
                <a:avLst/>
                <a:gdLst>
                  <a:gd name="connsiteX0" fmla="*/ 0 w 910821"/>
                  <a:gd name="connsiteY0" fmla="*/ 1025533 h 1025533"/>
                  <a:gd name="connsiteX1" fmla="*/ 0 w 910821"/>
                  <a:gd name="connsiteY1" fmla="*/ 0 h 1025533"/>
                  <a:gd name="connsiteX2" fmla="*/ 910821 w 910821"/>
                  <a:gd name="connsiteY2" fmla="*/ 1025533 h 1025533"/>
                  <a:gd name="connsiteX3" fmla="*/ 0 w 910821"/>
                  <a:gd name="connsiteY3" fmla="*/ 1025533 h 1025533"/>
                  <a:gd name="connsiteX0-1" fmla="*/ 261070 w 1171891"/>
                  <a:gd name="connsiteY0-2" fmla="*/ 1095334 h 1095334"/>
                  <a:gd name="connsiteX1-3" fmla="*/ 0 w 1171891"/>
                  <a:gd name="connsiteY1-4" fmla="*/ 0 h 1095334"/>
                  <a:gd name="connsiteX2-5" fmla="*/ 1171891 w 1171891"/>
                  <a:gd name="connsiteY2-6" fmla="*/ 1095334 h 1095334"/>
                  <a:gd name="connsiteX3-7" fmla="*/ 261070 w 1171891"/>
                  <a:gd name="connsiteY3-8" fmla="*/ 1095334 h 1095334"/>
                  <a:gd name="connsiteX0-9" fmla="*/ 268755 w 1171891"/>
                  <a:gd name="connsiteY0-10" fmla="*/ 809050 h 1095334"/>
                  <a:gd name="connsiteX1-11" fmla="*/ 0 w 1171891"/>
                  <a:gd name="connsiteY1-12" fmla="*/ 0 h 1095334"/>
                  <a:gd name="connsiteX2-13" fmla="*/ 1171891 w 1171891"/>
                  <a:gd name="connsiteY2-14" fmla="*/ 1095334 h 1095334"/>
                  <a:gd name="connsiteX3-15" fmla="*/ 268755 w 1171891"/>
                  <a:gd name="connsiteY3-16" fmla="*/ 809050 h 1095334"/>
                  <a:gd name="connsiteX0-17" fmla="*/ 250920 w 1171891"/>
                  <a:gd name="connsiteY0-18" fmla="*/ 910210 h 1095334"/>
                  <a:gd name="connsiteX1-19" fmla="*/ 0 w 1171891"/>
                  <a:gd name="connsiteY1-20" fmla="*/ 0 h 1095334"/>
                  <a:gd name="connsiteX2-21" fmla="*/ 1171891 w 1171891"/>
                  <a:gd name="connsiteY2-22" fmla="*/ 1095334 h 1095334"/>
                  <a:gd name="connsiteX3-23" fmla="*/ 250920 w 1171891"/>
                  <a:gd name="connsiteY3-24" fmla="*/ 910210 h 1095334"/>
                  <a:gd name="connsiteX0-25" fmla="*/ 209191 w 1171891"/>
                  <a:gd name="connsiteY0-26" fmla="*/ 970649 h 1095334"/>
                  <a:gd name="connsiteX1-27" fmla="*/ 0 w 1171891"/>
                  <a:gd name="connsiteY1-28" fmla="*/ 0 h 1095334"/>
                  <a:gd name="connsiteX2-29" fmla="*/ 1171891 w 1171891"/>
                  <a:gd name="connsiteY2-30" fmla="*/ 1095334 h 1095334"/>
                  <a:gd name="connsiteX3-31" fmla="*/ 209191 w 1171891"/>
                  <a:gd name="connsiteY3-32" fmla="*/ 970649 h 10953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171891" h="1095334">
                    <a:moveTo>
                      <a:pt x="209191" y="970649"/>
                    </a:moveTo>
                    <a:lnTo>
                      <a:pt x="0" y="0"/>
                    </a:lnTo>
                    <a:lnTo>
                      <a:pt x="1171891" y="1095334"/>
                    </a:lnTo>
                    <a:lnTo>
                      <a:pt x="209191" y="970649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直角三角形 3"/>
              <p:cNvSpPr/>
              <p:nvPr/>
            </p:nvSpPr>
            <p:spPr>
              <a:xfrm rot="19799076">
                <a:off x="1498510" y="1397836"/>
                <a:ext cx="666595" cy="1327361"/>
              </a:xfrm>
              <a:custGeom>
                <a:avLst/>
                <a:gdLst>
                  <a:gd name="connsiteX0" fmla="*/ 0 w 488035"/>
                  <a:gd name="connsiteY0" fmla="*/ 947217 h 947217"/>
                  <a:gd name="connsiteX1" fmla="*/ 0 w 488035"/>
                  <a:gd name="connsiteY1" fmla="*/ 0 h 947217"/>
                  <a:gd name="connsiteX2" fmla="*/ 488035 w 488035"/>
                  <a:gd name="connsiteY2" fmla="*/ 947217 h 947217"/>
                  <a:gd name="connsiteX3" fmla="*/ 0 w 488035"/>
                  <a:gd name="connsiteY3" fmla="*/ 947217 h 947217"/>
                  <a:gd name="connsiteX0-1" fmla="*/ 0 w 666595"/>
                  <a:gd name="connsiteY0-2" fmla="*/ 947217 h 1327361"/>
                  <a:gd name="connsiteX1-3" fmla="*/ 0 w 666595"/>
                  <a:gd name="connsiteY1-4" fmla="*/ 0 h 1327361"/>
                  <a:gd name="connsiteX2-5" fmla="*/ 666595 w 666595"/>
                  <a:gd name="connsiteY2-6" fmla="*/ 1327361 h 1327361"/>
                  <a:gd name="connsiteX3-7" fmla="*/ 0 w 666595"/>
                  <a:gd name="connsiteY3-8" fmla="*/ 947217 h 1327361"/>
                  <a:gd name="connsiteX0-9" fmla="*/ 113488 w 666595"/>
                  <a:gd name="connsiteY0-10" fmla="*/ 932497 h 1327361"/>
                  <a:gd name="connsiteX1-11" fmla="*/ 0 w 666595"/>
                  <a:gd name="connsiteY1-12" fmla="*/ 0 h 1327361"/>
                  <a:gd name="connsiteX2-13" fmla="*/ 666595 w 666595"/>
                  <a:gd name="connsiteY2-14" fmla="*/ 1327361 h 1327361"/>
                  <a:gd name="connsiteX3-15" fmla="*/ 113488 w 666595"/>
                  <a:gd name="connsiteY3-16" fmla="*/ 932497 h 1327361"/>
                  <a:gd name="connsiteX0-17" fmla="*/ 180552 w 666595"/>
                  <a:gd name="connsiteY0-18" fmla="*/ 923240 h 1327361"/>
                  <a:gd name="connsiteX1-19" fmla="*/ 0 w 666595"/>
                  <a:gd name="connsiteY1-20" fmla="*/ 0 h 1327361"/>
                  <a:gd name="connsiteX2-21" fmla="*/ 666595 w 666595"/>
                  <a:gd name="connsiteY2-22" fmla="*/ 1327361 h 1327361"/>
                  <a:gd name="connsiteX3-23" fmla="*/ 180552 w 666595"/>
                  <a:gd name="connsiteY3-24" fmla="*/ 923240 h 132736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66595" h="1327361">
                    <a:moveTo>
                      <a:pt x="180552" y="923240"/>
                    </a:moveTo>
                    <a:lnTo>
                      <a:pt x="0" y="0"/>
                    </a:lnTo>
                    <a:lnTo>
                      <a:pt x="666595" y="1327361"/>
                    </a:lnTo>
                    <a:lnTo>
                      <a:pt x="180552" y="923240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直角三角形 4"/>
              <p:cNvSpPr/>
              <p:nvPr/>
            </p:nvSpPr>
            <p:spPr>
              <a:xfrm rot="5845840">
                <a:off x="1409713" y="2510284"/>
                <a:ext cx="809663" cy="563116"/>
              </a:xfrm>
              <a:custGeom>
                <a:avLst/>
                <a:gdLst>
                  <a:gd name="connsiteX0" fmla="*/ 0 w 743696"/>
                  <a:gd name="connsiteY0" fmla="*/ 761944 h 761944"/>
                  <a:gd name="connsiteX1" fmla="*/ 0 w 743696"/>
                  <a:gd name="connsiteY1" fmla="*/ 0 h 761944"/>
                  <a:gd name="connsiteX2" fmla="*/ 743696 w 743696"/>
                  <a:gd name="connsiteY2" fmla="*/ 761944 h 761944"/>
                  <a:gd name="connsiteX3" fmla="*/ 0 w 743696"/>
                  <a:gd name="connsiteY3" fmla="*/ 761944 h 761944"/>
                  <a:gd name="connsiteX0-1" fmla="*/ 101466 w 743696"/>
                  <a:gd name="connsiteY0-2" fmla="*/ 612656 h 761944"/>
                  <a:gd name="connsiteX1-3" fmla="*/ 0 w 743696"/>
                  <a:gd name="connsiteY1-4" fmla="*/ 0 h 761944"/>
                  <a:gd name="connsiteX2-5" fmla="*/ 743696 w 743696"/>
                  <a:gd name="connsiteY2-6" fmla="*/ 761944 h 761944"/>
                  <a:gd name="connsiteX3-7" fmla="*/ 101466 w 743696"/>
                  <a:gd name="connsiteY3-8" fmla="*/ 612656 h 761944"/>
                  <a:gd name="connsiteX0-9" fmla="*/ 101466 w 792598"/>
                  <a:gd name="connsiteY0-10" fmla="*/ 612656 h 791167"/>
                  <a:gd name="connsiteX1-11" fmla="*/ 0 w 792598"/>
                  <a:gd name="connsiteY1-12" fmla="*/ 0 h 791167"/>
                  <a:gd name="connsiteX2-13" fmla="*/ 792598 w 792598"/>
                  <a:gd name="connsiteY2-14" fmla="*/ 791167 h 791167"/>
                  <a:gd name="connsiteX3-15" fmla="*/ 101466 w 792598"/>
                  <a:gd name="connsiteY3-16" fmla="*/ 612656 h 791167"/>
                  <a:gd name="connsiteX0-17" fmla="*/ 120334 w 792598"/>
                  <a:gd name="connsiteY0-18" fmla="*/ 619108 h 791167"/>
                  <a:gd name="connsiteX1-19" fmla="*/ 0 w 792598"/>
                  <a:gd name="connsiteY1-20" fmla="*/ 0 h 791167"/>
                  <a:gd name="connsiteX2-21" fmla="*/ 792598 w 792598"/>
                  <a:gd name="connsiteY2-22" fmla="*/ 791167 h 791167"/>
                  <a:gd name="connsiteX3-23" fmla="*/ 120334 w 792598"/>
                  <a:gd name="connsiteY3-24" fmla="*/ 619108 h 791167"/>
                  <a:gd name="connsiteX0-25" fmla="*/ 95498 w 767762"/>
                  <a:gd name="connsiteY0-26" fmla="*/ 635616 h 807675"/>
                  <a:gd name="connsiteX1-27" fmla="*/ 0 w 767762"/>
                  <a:gd name="connsiteY1-28" fmla="*/ 0 h 807675"/>
                  <a:gd name="connsiteX2-29" fmla="*/ 767762 w 767762"/>
                  <a:gd name="connsiteY2-30" fmla="*/ 807675 h 807675"/>
                  <a:gd name="connsiteX3-31" fmla="*/ 95498 w 767762"/>
                  <a:gd name="connsiteY3-32" fmla="*/ 635616 h 807675"/>
                  <a:gd name="connsiteX0-33" fmla="*/ 87796 w 767762"/>
                  <a:gd name="connsiteY0-34" fmla="*/ 645483 h 807675"/>
                  <a:gd name="connsiteX1-35" fmla="*/ 0 w 767762"/>
                  <a:gd name="connsiteY1-36" fmla="*/ 0 h 807675"/>
                  <a:gd name="connsiteX2-37" fmla="*/ 767762 w 767762"/>
                  <a:gd name="connsiteY2-38" fmla="*/ 807675 h 807675"/>
                  <a:gd name="connsiteX3-39" fmla="*/ 87796 w 767762"/>
                  <a:gd name="connsiteY3-40" fmla="*/ 645483 h 807675"/>
                  <a:gd name="connsiteX0-41" fmla="*/ 74511 w 767762"/>
                  <a:gd name="connsiteY0-42" fmla="*/ 647190 h 807675"/>
                  <a:gd name="connsiteX1-43" fmla="*/ 0 w 767762"/>
                  <a:gd name="connsiteY1-44" fmla="*/ 0 h 807675"/>
                  <a:gd name="connsiteX2-45" fmla="*/ 767762 w 767762"/>
                  <a:gd name="connsiteY2-46" fmla="*/ 807675 h 807675"/>
                  <a:gd name="connsiteX3-47" fmla="*/ 74511 w 767762"/>
                  <a:gd name="connsiteY3-48" fmla="*/ 647190 h 807675"/>
                  <a:gd name="connsiteX0-49" fmla="*/ 90684 w 783935"/>
                  <a:gd name="connsiteY0-50" fmla="*/ 667304 h 827789"/>
                  <a:gd name="connsiteX1-51" fmla="*/ 0 w 783935"/>
                  <a:gd name="connsiteY1-52" fmla="*/ 0 h 827789"/>
                  <a:gd name="connsiteX2-53" fmla="*/ 783935 w 783935"/>
                  <a:gd name="connsiteY2-54" fmla="*/ 827789 h 827789"/>
                  <a:gd name="connsiteX3-55" fmla="*/ 90684 w 783935"/>
                  <a:gd name="connsiteY3-56" fmla="*/ 667304 h 827789"/>
                  <a:gd name="connsiteX0-57" fmla="*/ 20936 w 783935"/>
                  <a:gd name="connsiteY0-58" fmla="*/ 598168 h 827789"/>
                  <a:gd name="connsiteX1-59" fmla="*/ 0 w 783935"/>
                  <a:gd name="connsiteY1-60" fmla="*/ 0 h 827789"/>
                  <a:gd name="connsiteX2-61" fmla="*/ 783935 w 783935"/>
                  <a:gd name="connsiteY2-62" fmla="*/ 827789 h 827789"/>
                  <a:gd name="connsiteX3-63" fmla="*/ 20936 w 783935"/>
                  <a:gd name="connsiteY3-64" fmla="*/ 598168 h 827789"/>
                  <a:gd name="connsiteX0-65" fmla="*/ 0 w 793093"/>
                  <a:gd name="connsiteY0-66" fmla="*/ 566328 h 827789"/>
                  <a:gd name="connsiteX1-67" fmla="*/ 9158 w 793093"/>
                  <a:gd name="connsiteY1-68" fmla="*/ 0 h 827789"/>
                  <a:gd name="connsiteX2-69" fmla="*/ 793093 w 793093"/>
                  <a:gd name="connsiteY2-70" fmla="*/ 827789 h 827789"/>
                  <a:gd name="connsiteX3-71" fmla="*/ 0 w 793093"/>
                  <a:gd name="connsiteY3-72" fmla="*/ 566328 h 827789"/>
                  <a:gd name="connsiteX0-73" fmla="*/ 0 w 796411"/>
                  <a:gd name="connsiteY0-74" fmla="*/ 541247 h 827789"/>
                  <a:gd name="connsiteX1-75" fmla="*/ 12476 w 796411"/>
                  <a:gd name="connsiteY1-76" fmla="*/ 0 h 827789"/>
                  <a:gd name="connsiteX2-77" fmla="*/ 796411 w 796411"/>
                  <a:gd name="connsiteY2-78" fmla="*/ 827789 h 827789"/>
                  <a:gd name="connsiteX3-79" fmla="*/ 0 w 796411"/>
                  <a:gd name="connsiteY3-80" fmla="*/ 541247 h 8277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796411" h="827789">
                    <a:moveTo>
                      <a:pt x="0" y="541247"/>
                    </a:moveTo>
                    <a:lnTo>
                      <a:pt x="12476" y="0"/>
                    </a:lnTo>
                    <a:lnTo>
                      <a:pt x="796411" y="827789"/>
                    </a:lnTo>
                    <a:lnTo>
                      <a:pt x="0" y="541247"/>
                    </a:lnTo>
                    <a:close/>
                  </a:path>
                </a:pathLst>
              </a:custGeom>
              <a:solidFill>
                <a:srgbClr val="FFD75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文本框 15"/>
          <p:cNvSpPr txBox="1"/>
          <p:nvPr/>
        </p:nvSpPr>
        <p:spPr>
          <a:xfrm>
            <a:off x="212725" y="1555750"/>
            <a:ext cx="8890000" cy="957263"/>
          </a:xfrm>
          <a:prstGeom prst="rect">
            <a:avLst/>
          </a:prstGeom>
          <a:solidFill>
            <a:srgbClr val="F3EFE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2875"/>
              </a:lnSpc>
              <a:spcBef>
                <a:spcPts val="1000"/>
              </a:spcBef>
              <a:buSzTx/>
            </a:pPr>
            <a:r>
              <a:rPr lang="en-US" altLang="zh-CN" sz="2400">
                <a:latin typeface="Calibri" panose="020F0502020204030204" pitchFamily="34" charset="0"/>
                <a:ea typeface="黑体" panose="02010600030101010101" charset="-122"/>
                <a:sym typeface="黑体" panose="02010600030101010101" charset="-122"/>
              </a:rPr>
              <a:t>①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charset="-122"/>
                <a:sym typeface="黑体" panose="02010600030101010101" charset="-122"/>
              </a:rPr>
              <a:t>His wife came down the stairs,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charset="-122"/>
                <a:sym typeface="黑体" panose="02010600030101010101" charset="-122"/>
              </a:rPr>
              <a:t>with her 2-year-old son in her arm</a:t>
            </a:r>
            <a:r>
              <a:rPr lang="en-US" altLang="zh-CN" sz="2400">
                <a:latin typeface="Times New Roman" panose="02020603050405020304" pitchFamily="18" charset="0"/>
                <a:ea typeface="黑体" panose="02010600030101010101" charset="-122"/>
                <a:sym typeface="黑体" panose="02010600030101010101" charset="-122"/>
              </a:rPr>
              <a:t>.</a:t>
            </a:r>
          </a:p>
          <a:p>
            <a:pPr>
              <a:lnSpc>
                <a:spcPts val="2875"/>
              </a:lnSpc>
              <a:spcBef>
                <a:spcPts val="1000"/>
              </a:spcBef>
              <a:buSzTx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 </a:t>
            </a:r>
            <a:r>
              <a:rPr lang="en-US" altLang="zh-CN" sz="2400" b="1">
                <a:latin typeface="Calibri" panose="020F0502020204030204" pitchFamily="34" charset="0"/>
                <a:ea typeface="宋体" panose="02010600030101010101" pitchFamily="2" charset="-122"/>
                <a:sym typeface="黑体" panose="02010600030101010101" charset="-122"/>
              </a:rPr>
              <a:t>②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The boy is smiling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黑体" panose="02010600030101010101" charset="-122"/>
              </a:rPr>
              <a:t>with a book and a pencil in his hand.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29" grpId="0" bldLvl="0" animBg="1"/>
      <p:bldP spid="3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5" descr="tree frasme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35" y="0"/>
            <a:ext cx="46085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54305" y="4534535"/>
            <a:ext cx="39706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___________________________,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had to come to school with the help of his classmates.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" y="1478280"/>
            <a:ext cx="4032250" cy="2692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4305" y="4469765"/>
            <a:ext cx="3088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his leg broken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27245" y="1582420"/>
            <a:ext cx="3891280" cy="2588260"/>
          </a:xfrm>
        </p:spPr>
      </p:pic>
      <p:sp>
        <p:nvSpPr>
          <p:cNvPr id="6" name="文本框 5"/>
          <p:cNvSpPr txBox="1"/>
          <p:nvPr/>
        </p:nvSpPr>
        <p:spPr>
          <a:xfrm>
            <a:off x="4351020" y="4749800"/>
            <a:ext cx="46964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l"/>
            <a:r>
              <a:rPr lang="en-US" altLang="zh-CN" sz="2400" b="1" dirty="0">
                <a:latin typeface="Cambria" panose="02040503050406030204" charset="0"/>
                <a:sym typeface="+mn-ea"/>
              </a:rPr>
              <a:t>The boy is smiling _______________________________________.</a:t>
            </a:r>
            <a:endParaRPr lang="en-US" altLang="zh-CN" sz="2400" b="1" u="sng" dirty="0">
              <a:latin typeface="Cambria" panose="02040503050406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1019988" y="294089"/>
            <a:ext cx="349436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  看图说话</a:t>
            </a:r>
            <a:endParaRPr lang="en-US" altLang="zh-CN" sz="3600" b="1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14215" y="5135880"/>
            <a:ext cx="4180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with a book and a pencil in his hand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" y="436245"/>
            <a:ext cx="3493135" cy="3050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950" y="4291330"/>
            <a:ext cx="40100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/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The baby fell asleep __________________.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205105" y="4737735"/>
            <a:ext cx="3590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with the light burning/on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67810" y="4552950"/>
            <a:ext cx="49237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400" b="1">
                <a:latin typeface="Cambria" panose="02040503050406030204" charset="0"/>
                <a:sym typeface="+mn-ea"/>
              </a:rPr>
              <a:t>The man is sleeping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</a:t>
            </a:r>
            <a:endParaRPr lang="zh-CN" altLang="en-US" sz="2400"/>
          </a:p>
        </p:txBody>
      </p:sp>
      <p:pic>
        <p:nvPicPr>
          <p:cNvPr id="3073" name="内容占位符 2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120" y="224790"/>
            <a:ext cx="4295140" cy="3427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262120" y="4889500"/>
            <a:ext cx="3889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 the window open.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055" y="473075"/>
            <a:ext cx="8539480" cy="605409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zh-CN" altLang="zh-CN" sz="6000" b="1" dirty="0">
                <a:solidFill>
                  <a:srgbClr val="0000FA"/>
                </a:solidFill>
              </a:rPr>
              <a:t>话题微写作</a:t>
            </a:r>
            <a:r>
              <a:rPr lang="en-US" altLang="zh-CN" sz="6000" b="1" dirty="0">
                <a:solidFill>
                  <a:srgbClr val="0000FA"/>
                </a:solidFill>
              </a:rPr>
              <a:t>--</a:t>
            </a:r>
            <a:r>
              <a:rPr lang="en-US" altLang="zh-CN" sz="6000" b="1" dirty="0"/>
              <a:t>-</a:t>
            </a:r>
            <a:r>
              <a:rPr lang="en-US" altLang="zh-CN" sz="60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about a country through its history</a:t>
            </a:r>
            <a:endParaRPr lang="zh-CN" altLang="zh-C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ts val="3000"/>
              </a:lnSpc>
              <a:spcBef>
                <a:spcPts val="700"/>
              </a:spcBef>
              <a:buNone/>
            </a:pPr>
            <a:r>
              <a:rPr lang="zh-CN" altLang="zh-CN" sz="6000" b="1" dirty="0"/>
              <a:t>（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）许多人都很困惑以下几个名称的意义，联合王国，大不列颠，不列颠和英格兰，为了解决这个困惑，了解一点英国的历史很有帮助。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(be puzzled about; solve the puzzle; 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动名词作主语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</a:t>
            </a:r>
          </a:p>
          <a:p>
            <a:pPr marL="0" indent="0" fontAlgn="auto">
              <a:lnSpc>
                <a:spcPts val="3000"/>
              </a:lnSpc>
              <a:spcBef>
                <a:spcPts val="700"/>
              </a:spcBef>
              <a:buNone/>
            </a:pP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16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世纪，领国威尔士并入英格兰王国；紧接着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18</a:t>
            </a:r>
            <a:r>
              <a:rPr lang="zh-CN" altLang="en-US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世纪也加入进来。（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be joined to; followed by</a:t>
            </a:r>
            <a:r>
              <a:rPr lang="zh-CN" altLang="en-US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zh-CN" sz="6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fontAlgn="auto">
              <a:lnSpc>
                <a:spcPts val="3000"/>
              </a:lnSpc>
              <a:spcBef>
                <a:spcPts val="700"/>
              </a:spcBef>
              <a:buNone/>
            </a:pP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</a:t>
            </a:r>
            <a:r>
              <a:rPr lang="zh-CN" altLang="en-US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世纪爱尔兰南部脱离了联合王国，形成了今天的英国全称。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(break away from )</a:t>
            </a:r>
            <a:endParaRPr lang="zh-CN" altLang="zh-CN" sz="6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fontAlgn="auto">
              <a:lnSpc>
                <a:spcPts val="3000"/>
              </a:lnSpc>
              <a:spcBef>
                <a:spcPts val="700"/>
              </a:spcBef>
              <a:buNone/>
            </a:pP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同属于联合王国的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这四个国家在某些领域紧密合作，比如说同样的国旗和军事防御。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(as well as, military defense)</a:t>
            </a:r>
            <a:endParaRPr lang="zh-CN" altLang="zh-CN" sz="6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fontAlgn="auto">
              <a:lnSpc>
                <a:spcPts val="3000"/>
              </a:lnSpc>
              <a:spcBef>
                <a:spcPts val="700"/>
              </a:spcBef>
              <a:buNone/>
            </a:pP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）不管如何，被美丽的风景吸引以及随着对英国的更多了解，我迫不及待地想亲自参观一下。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(strike, with</a:t>
            </a:r>
            <a:r>
              <a:rPr lang="zh-CN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结构</a:t>
            </a:r>
            <a:r>
              <a:rPr lang="en-US" altLang="zh-CN" sz="6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</a:t>
            </a:r>
            <a:endParaRPr lang="zh-CN" altLang="zh-CN" sz="6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fontAlgn="auto">
              <a:lnSpc>
                <a:spcPts val="3400"/>
              </a:lnSpc>
              <a:spcBef>
                <a:spcPts val="700"/>
              </a:spcBef>
              <a:buNone/>
            </a:pPr>
            <a:endParaRPr lang="en-US" altLang="zh-CN" sz="9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>
            <a:off x="231408" y="1023348"/>
            <a:ext cx="419809" cy="419809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2" name="名言框"/>
          <p:cNvGrpSpPr/>
          <p:nvPr/>
        </p:nvGrpSpPr>
        <p:grpSpPr>
          <a:xfrm>
            <a:off x="-319405" y="123825"/>
            <a:ext cx="9299575" cy="6733540"/>
            <a:chOff x="6408" y="3562"/>
            <a:chExt cx="6674" cy="4271"/>
          </a:xfrm>
        </p:grpSpPr>
        <p:pic>
          <p:nvPicPr>
            <p:cNvPr id="13" name="图片 12" descr="F:\稻壳-阿源设计\H活动供稿\2020-01-07-文本框\SVG-横着\横着-13.svg横着-13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08" y="3562"/>
              <a:ext cx="6674" cy="427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083" y="4323"/>
              <a:ext cx="5351" cy="24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Many people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are puzzled about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the meanings of the names : the United Kingdom, Great Britain, Britain and England, to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solve this puzzle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knowing a little bit about British history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will help.</a:t>
              </a:r>
            </a:p>
            <a:p>
              <a:pPr algn="just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In the 16th century, the nearby country of Wales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was joined to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the Kingdom of England, followed by Scotland in 18th century. </a:t>
              </a:r>
            </a:p>
            <a:p>
              <a:pPr algn="just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In the 20th century, the southern part of Ireland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broke away from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the UK,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resulting in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the full name we have today. </a:t>
              </a:r>
            </a:p>
            <a:p>
              <a:pPr algn="just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The four countries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belonging to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the United Kingdom work together in some areas, such as using the same flag 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as well as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sharing the same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military defense.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</a:t>
              </a:r>
            </a:p>
            <a:p>
              <a:pPr algn="just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Anyhow,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struck by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the picturesque local scenery and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with more knowledge of the UK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, I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can't wait to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visit it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in person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. 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刚艺体-85W" panose="00020600040101010101" charset="-122"/>
                <a:ea typeface="汉仪刚艺体-85W" panose="00020600040101010101" charset="-122"/>
                <a:cs typeface="+mn-ea"/>
                <a:sym typeface="+mn-lt"/>
              </a:endParaRPr>
            </a:p>
          </p:txBody>
        </p:sp>
      </p:grpSp>
      <p:sp>
        <p:nvSpPr>
          <p:cNvPr id="6" name="内容占位符 2"/>
          <p:cNvSpPr>
            <a:spLocks noGrp="1"/>
          </p:cNvSpPr>
          <p:nvPr/>
        </p:nvSpPr>
        <p:spPr>
          <a:xfrm>
            <a:off x="589280" y="318770"/>
            <a:ext cx="8554720" cy="6539230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图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" name="Shape 725"/>
          <p:cNvSpPr txBox="1">
            <a:spLocks noGrp="1"/>
          </p:cNvSpPr>
          <p:nvPr>
            <p:ph type="title"/>
          </p:nvPr>
        </p:nvSpPr>
        <p:spPr>
          <a:xfrm>
            <a:off x="382873" y="1195391"/>
            <a:ext cx="8139178" cy="3314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658495">
              <a:defRPr sz="2200" spc="100"/>
            </a:lvl1pPr>
          </a:lstStyle>
          <a:p>
            <a:r>
              <a:rPr sz="4445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624" name="Shape 726"/>
          <p:cNvSpPr txBox="1">
            <a:spLocks noGrp="1"/>
          </p:cNvSpPr>
          <p:nvPr>
            <p:ph type="body" sz="half" idx="1"/>
          </p:nvPr>
        </p:nvSpPr>
        <p:spPr>
          <a:xfrm>
            <a:off x="502444" y="1408271"/>
            <a:ext cx="8139113" cy="17530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sz="2800"/>
          </a:p>
          <a:p>
            <a:pPr marL="0" indent="0">
              <a:buSzTx/>
              <a:buNone/>
              <a:defRPr sz="2400" spc="100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Review what we have learned in this lesson and finish the students' sheet after class.</a:t>
            </a:r>
          </a:p>
        </p:txBody>
      </p:sp>
      <p:pic>
        <p:nvPicPr>
          <p:cNvPr id="625" name="image32.png" descr="image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382" y="3924776"/>
            <a:ext cx="2985137" cy="262937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18" y="351661"/>
            <a:ext cx="8376882" cy="1077218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William said his hometown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similar to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Qufu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1915" y="1606605"/>
            <a:ext cx="8752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latin typeface="Times New Roman" panose="02020603050405020304"/>
                <a:ea typeface="黑体" panose="02010600030101010101" charset="-122"/>
              </a:rPr>
              <a:t>1.</a:t>
            </a:r>
            <a:r>
              <a:rPr lang="en-US" altLang="zh-CN" sz="3200" b="1" kern="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/>
                <a:ea typeface="黑体" panose="02010600030101010101" charset="-122"/>
              </a:rPr>
              <a:t> be similar to   </a:t>
            </a:r>
            <a:r>
              <a:rPr lang="zh-CN" altLang="en-US" sz="3200" b="1" kern="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/>
                <a:ea typeface="黑体" panose="02010600030101010101" charset="-122"/>
              </a:rPr>
              <a:t>与</a:t>
            </a:r>
            <a:r>
              <a:rPr lang="en-US" altLang="zh-CN" sz="3200" b="1" kern="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/>
                <a:ea typeface="黑体" panose="02010600030101010101" charset="-122"/>
              </a:rPr>
              <a:t>…</a:t>
            </a:r>
            <a:r>
              <a:rPr lang="zh-CN" altLang="en-US" sz="3200" b="1" kern="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/>
                <a:ea typeface="黑体" panose="02010600030101010101" charset="-122"/>
              </a:rPr>
              <a:t>相似  </a:t>
            </a:r>
            <a:r>
              <a:rPr lang="en-US" altLang="zh-CN" sz="3200" b="1" kern="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/>
                <a:ea typeface="黑体" panose="02010600030101010101" charset="-122"/>
              </a:rPr>
              <a:t>___________n. </a:t>
            </a:r>
            <a:r>
              <a:rPr lang="zh-CN" altLang="en-US" sz="3200" b="1" kern="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/>
                <a:ea typeface="黑体" panose="02010600030101010101" charset="-122"/>
              </a:rPr>
              <a:t>相似性</a:t>
            </a:r>
            <a:r>
              <a:rPr lang="zh-CN" altLang="zh-CN" sz="2800" i="1" kern="100" dirty="0">
                <a:latin typeface="Times New Roman" panose="02020603050405020304"/>
                <a:ea typeface="黑体" panose="02010600030101010101" charset="-122"/>
                <a:cs typeface="Times New Roman" panose="02020603050405020304"/>
              </a:rPr>
              <a:t>　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157161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0030101010101" charset="-122"/>
              </a:rPr>
              <a:t>similarity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99" y="2664461"/>
            <a:ext cx="7358114" cy="205295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ts val="306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①</a:t>
            </a:r>
            <a:r>
              <a:rPr lang="en-US" altLang="zh-CN" sz="2800" b="1" dirty="0">
                <a:solidFill>
                  <a:prstClr val="black"/>
                </a:solidFill>
              </a:rPr>
              <a:t>Although  the twins are quite different , they  _______________ each other in several ways.</a:t>
            </a:r>
          </a:p>
          <a:p>
            <a:pPr marL="342900" lvl="0" indent="-342900" fontAlgn="auto">
              <a:lnSpc>
                <a:spcPts val="3060"/>
              </a:lnSpc>
            </a:pPr>
            <a:endParaRPr lang="en-US" altLang="zh-CN" sz="28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fontAlgn="auto">
              <a:lnSpc>
                <a:spcPts val="306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②W</a:t>
            </a:r>
            <a:r>
              <a:rPr lang="en-US" altLang="zh-CN" sz="2800" b="1" dirty="0">
                <a:solidFill>
                  <a:prstClr val="black"/>
                </a:solidFill>
              </a:rPr>
              <a:t>hat ____________ can you find between them?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830" y="4515485"/>
            <a:ext cx="2766060" cy="2169795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391795" y="3057525"/>
            <a:ext cx="2779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are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0030101010101" charset="-122"/>
              </a:rPr>
              <a:t>similar to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405260" y="3717912"/>
            <a:ext cx="2143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0030101010101" charset="-122"/>
              </a:rPr>
              <a:t>similarit</a:t>
            </a:r>
            <a:r>
              <a:rPr lang="en-US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0030101010101" charset="-122"/>
              </a:rPr>
              <a:t>ies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4" grpId="0"/>
      <p:bldP spid="6" grpId="0" bldLvl="0" animBg="1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214291"/>
            <a:ext cx="6858000" cy="4286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zh-CN" dirty="0"/>
              <a:t>2. Achilles’ heel </a:t>
            </a:r>
            <a:r>
              <a:rPr kumimoji="1" lang="zh-CN" altLang="en-US" dirty="0"/>
              <a:t>希娜神话：阿喀琉斯的脚跟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3000364" y="714357"/>
            <a:ext cx="38258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1" lang="en-US" altLang="zh-CN" sz="3200" dirty="0">
                <a:solidFill>
                  <a:prstClr val="black"/>
                </a:solidFill>
              </a:rPr>
              <a:t>   </a:t>
            </a:r>
            <a:r>
              <a:rPr kumimoji="1" lang="en-US" altLang="zh-CN" sz="3200" dirty="0">
                <a:solidFill>
                  <a:schemeClr val="bg1"/>
                </a:solidFill>
              </a:rPr>
              <a:t>(</a:t>
            </a:r>
            <a:r>
              <a:rPr kumimoji="1" lang="zh-CN" altLang="en-US" sz="3200" dirty="0">
                <a:solidFill>
                  <a:schemeClr val="bg1"/>
                </a:solidFill>
              </a:rPr>
              <a:t>比喻</a:t>
            </a:r>
            <a:r>
              <a:rPr kumimoji="1" lang="en-US" altLang="zh-CN" sz="3200" dirty="0">
                <a:solidFill>
                  <a:schemeClr val="bg1"/>
                </a:solidFill>
              </a:rPr>
              <a:t>)</a:t>
            </a:r>
            <a:r>
              <a:rPr kumimoji="1" lang="zh-CN" altLang="en-US" sz="3200" dirty="0">
                <a:solidFill>
                  <a:schemeClr val="bg1"/>
                </a:solidFill>
              </a:rPr>
              <a:t>致命的弱点</a:t>
            </a:r>
            <a:endParaRPr kumimoji="1" lang="en-US" altLang="zh-CN" sz="3200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187"/>
            <a:ext cx="1162050" cy="790575"/>
          </a:xfrm>
          <a:prstGeom prst="rect">
            <a:avLst/>
          </a:prstGeom>
        </p:spPr>
      </p:pic>
      <p:sp>
        <p:nvSpPr>
          <p:cNvPr id="10" name="文本框 17"/>
          <p:cNvSpPr txBox="1"/>
          <p:nvPr/>
        </p:nvSpPr>
        <p:spPr>
          <a:xfrm>
            <a:off x="214282" y="1785925"/>
            <a:ext cx="87154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练：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① 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Angela is a super scholar, but spoken English is </a:t>
            </a:r>
            <a:r>
              <a:rPr lang="en-US" altLang="zh-CN" sz="2400" b="1" dirty="0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her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Achilles’ heel 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② 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When he gives me advice, I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am all ears</a:t>
            </a:r>
            <a:r>
              <a:rPr lang="en-US" altLang="zh-CN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他给我提意见时，我</a:t>
            </a:r>
            <a:r>
              <a:rPr lang="en-US" altLang="zh-CN" sz="2400" b="1" dirty="0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_____________________.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③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Sorry,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I’m all thumbs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I cook.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很抱歉我一做饭就</a:t>
            </a:r>
            <a:r>
              <a:rPr lang="en-US" altLang="zh-CN" sz="2400" b="1" dirty="0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_____________________________.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④ My wife bought a mink coat that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cost an arm and a leg</a:t>
            </a:r>
            <a:r>
              <a:rPr lang="en-US" altLang="zh-CN" sz="2400" b="1" dirty="0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我妻子</a:t>
            </a:r>
            <a:r>
              <a:rPr lang="en-US" altLang="zh-CN" sz="2400" b="1" dirty="0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_____________________</a:t>
            </a:r>
            <a:r>
              <a:rPr lang="zh-CN" altLang="en-US" sz="2400" b="1" dirty="0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买了一件貂皮大衣。</a:t>
            </a:r>
            <a:endParaRPr lang="en-US" altLang="zh-CN" sz="2400" b="1" dirty="0"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492919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笨手笨脚的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68" y="385762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洗耳恭听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728" y="614364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花了一大笔钱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0166" y="2000241"/>
            <a:ext cx="7358114" cy="4126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1"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 one’s leg                  </a:t>
            </a:r>
            <a:r>
              <a:rPr kumimoji="1"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开某人的玩笑</a:t>
            </a:r>
            <a:endParaRPr kumimoji="1"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kumimoji="1"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all ears                       </a:t>
            </a:r>
            <a:r>
              <a:rPr kumimoji="1"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洗耳恭听</a:t>
            </a:r>
            <a:endParaRPr kumimoji="1"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kumimoji="1"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thumbs                     </a:t>
            </a:r>
            <a:r>
              <a:rPr kumimoji="1"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笨手笨脚的</a:t>
            </a:r>
            <a:endParaRPr kumimoji="1"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kumimoji="1"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fingers                    </a:t>
            </a:r>
            <a:r>
              <a:rPr kumimoji="1"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园艺技能</a:t>
            </a:r>
            <a:endParaRPr kumimoji="1"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kumimoji="1"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(</a:t>
            </a:r>
            <a:r>
              <a:rPr kumimoji="1"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kumimoji="1"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 arm and a leg  </a:t>
            </a:r>
            <a:r>
              <a:rPr kumimoji="1"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花了一大笔钱</a:t>
            </a:r>
            <a:endParaRPr kumimoji="1"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kumimoji="1"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eye to eye                  </a:t>
            </a:r>
            <a:r>
              <a:rPr kumimoji="1"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看法一致</a:t>
            </a:r>
            <a:endParaRPr kumimoji="1"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kumimoji="1"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the nail on the head</a:t>
            </a:r>
            <a:r>
              <a:rPr kumimoji="1" lang="en-US" altLang="zh-CN" sz="3200" dirty="0">
                <a:solidFill>
                  <a:prstClr val="black"/>
                </a:solidFill>
              </a:rPr>
              <a:t>    </a:t>
            </a:r>
            <a:r>
              <a:rPr kumimoji="1" lang="zh-CN" altLang="en-US" sz="3200" dirty="0">
                <a:solidFill>
                  <a:prstClr val="black"/>
                </a:solidFill>
              </a:rPr>
              <a:t>一针见血</a:t>
            </a:r>
            <a:endParaRPr kumimoji="1" lang="en-US" altLang="zh-CN" sz="3200" dirty="0">
              <a:solidFill>
                <a:prstClr val="black"/>
              </a:solidFill>
            </a:endParaRPr>
          </a:p>
        </p:txBody>
      </p:sp>
      <p:sp>
        <p:nvSpPr>
          <p:cNvPr id="8" name="AutoShape 5"/>
          <p:cNvSpPr/>
          <p:nvPr/>
        </p:nvSpPr>
        <p:spPr bwMode="auto">
          <a:xfrm>
            <a:off x="642910" y="2143116"/>
            <a:ext cx="571504" cy="4000528"/>
          </a:xfrm>
          <a:prstGeom prst="leftBrace">
            <a:avLst>
              <a:gd name="adj1" fmla="val 175007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71482"/>
            <a:ext cx="771530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idioms related to body part</a:t>
            </a:r>
            <a:endParaRPr lang="zh-CN" altLang="en-US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>
            <a:spLocks noGrp="1"/>
          </p:cNvSpPr>
          <p:nvPr>
            <p:ph idx="1"/>
          </p:nvPr>
        </p:nvSpPr>
        <p:spPr>
          <a:xfrm>
            <a:off x="214282" y="3429000"/>
            <a:ext cx="8929718" cy="3143272"/>
          </a:xfrm>
        </p:spPr>
        <p:txBody>
          <a:bodyPr vert="horz" wrap="square" lIns="91440" tIns="45720" rIns="91440" bIns="45720" anchor="t">
            <a:noAutofit/>
          </a:bodyPr>
          <a:lstStyle/>
          <a:p>
            <a:pPr eaLnBrk="1" hangingPunct="1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1.The first week was a little ____________________.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He wore a </a:t>
            </a:r>
            <a:r>
              <a:rPr lang="en-US" altLang="zh-C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expression, maybe the problem was quite __________________.</a:t>
            </a:r>
          </a:p>
          <a:p>
            <a:pPr eaLnBrk="1" hangingPunct="1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Some people are puzzled ________ the fact that he is still single. </a:t>
            </a:r>
          </a:p>
          <a:p>
            <a:pPr eaLnBrk="1" hangingPunct="1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_________________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（使我困惑的是）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that I don’t know the exact time for the test.</a:t>
            </a:r>
          </a:p>
        </p:txBody>
      </p:sp>
      <p:sp>
        <p:nvSpPr>
          <p:cNvPr id="4" name="矩形 3"/>
          <p:cNvSpPr/>
          <p:nvPr/>
        </p:nvSpPr>
        <p:spPr>
          <a:xfrm>
            <a:off x="5000628" y="3357562"/>
            <a:ext cx="305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puzzling/confusing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0562" y="4857760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about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57422" y="3857628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puzzled</a:t>
            </a:r>
            <a:r>
              <a:rPr kumimoji="1"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confused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285728"/>
            <a:ext cx="8376882" cy="1077218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a little bit about British history will help you solve this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505859"/>
          <p:cNvSpPr txBox="1">
            <a:spLocks noChangeArrowheads="1"/>
          </p:cNvSpPr>
          <p:nvPr/>
        </p:nvSpPr>
        <p:spPr bwMode="auto">
          <a:xfrm>
            <a:off x="358775" y="1642745"/>
            <a:ext cx="750189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puzzle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vt</a:t>
            </a:r>
            <a:r>
              <a:rPr lang="en-US" altLang="zh-CN" sz="2400" b="1" dirty="0">
                <a:latin typeface="Comic Sans MS" panose="030F0702030302020204" pitchFamily="66" charset="0"/>
              </a:rPr>
              <a:t> _____________ n _____________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★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adj</a:t>
            </a:r>
            <a:r>
              <a:rPr lang="zh-CN" altLang="en-US" sz="2400" b="1" dirty="0">
                <a:latin typeface="Comic Sans MS" panose="030F0702030302020204" pitchFamily="66" charset="0"/>
              </a:rPr>
              <a:t>．</a:t>
            </a:r>
            <a:r>
              <a:rPr lang="en-US" altLang="zh-CN" sz="2400" b="1" dirty="0">
                <a:latin typeface="Comic Sans MS" panose="030F0702030302020204" pitchFamily="66" charset="0"/>
              </a:rPr>
              <a:t> ______________ ( </a:t>
            </a:r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confused</a:t>
            </a:r>
            <a:r>
              <a:rPr lang="en-US" altLang="zh-CN" sz="2400" b="1" dirty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★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adj</a:t>
            </a:r>
            <a:r>
              <a:rPr lang="zh-CN" altLang="en-US" sz="2400" b="1" dirty="0">
                <a:latin typeface="Comic Sans MS" panose="030F0702030302020204" pitchFamily="66" charset="0"/>
              </a:rPr>
              <a:t>．</a:t>
            </a:r>
            <a:r>
              <a:rPr lang="en-US" altLang="zh-CN" sz="2400" b="1" dirty="0">
                <a:latin typeface="Comic Sans MS" panose="030F0702030302020204" pitchFamily="66" charset="0"/>
              </a:rPr>
              <a:t> ______________ (</a:t>
            </a:r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confusing</a:t>
            </a:r>
            <a:r>
              <a:rPr lang="en-US" altLang="zh-CN" sz="24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495" y="2214245"/>
            <a:ext cx="1988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puzzled</a:t>
            </a:r>
            <a:endParaRPr lang="zh-CN" altLang="en-US" sz="2400" b="1" dirty="0">
              <a:solidFill>
                <a:srgbClr val="0000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495" y="2785745"/>
            <a:ext cx="2176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puzzling</a:t>
            </a:r>
            <a:endParaRPr lang="zh-CN" altLang="en-US" sz="2400" b="1" dirty="0">
              <a:solidFill>
                <a:srgbClr val="0000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1868" y="4429132"/>
            <a:ext cx="305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puzzling/confusing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28794" y="1500174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迷惑；使困惑</a:t>
            </a:r>
          </a:p>
        </p:txBody>
      </p:sp>
      <p:sp>
        <p:nvSpPr>
          <p:cNvPr id="14" name="矩形 13"/>
          <p:cNvSpPr/>
          <p:nvPr/>
        </p:nvSpPr>
        <p:spPr>
          <a:xfrm>
            <a:off x="4929190" y="150017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谜；疑问</a:t>
            </a:r>
          </a:p>
        </p:txBody>
      </p:sp>
      <p:sp>
        <p:nvSpPr>
          <p:cNvPr id="15" name="文本框 18"/>
          <p:cNvSpPr txBox="1"/>
          <p:nvPr/>
        </p:nvSpPr>
        <p:spPr>
          <a:xfrm>
            <a:off x="642910" y="5715016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puzzles me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4" grpId="0"/>
      <p:bldP spid="5" grpId="0"/>
      <p:bldP spid="19" grpId="0"/>
      <p:bldP spid="10" grpId="0" animBg="1"/>
      <p:bldP spid="11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2693" y="104011"/>
            <a:ext cx="8376882" cy="1077218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countries that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 to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United Kingdom work together in some areas.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282575" y="1377950"/>
            <a:ext cx="6487160" cy="865505"/>
          </a:xfrm>
          <a:prstGeom prst="rect">
            <a:avLst/>
          </a:prstGeom>
          <a:solidFill>
            <a:srgbClr val="FFF8A7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belong to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属于（无被动，无进行）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charset="-122"/>
              </a:rPr>
              <a:t>belonging</a:t>
            </a:r>
            <a:r>
              <a:rPr lang="en-US" altLang="zh-CN" sz="2800" b="1" u="sng" dirty="0">
                <a:solidFill>
                  <a:srgbClr val="0000FA"/>
                </a:solidFill>
                <a:latin typeface="Times New Roman" panose="02020603050405020304" pitchFamily="18" charset="0"/>
                <a:ea typeface="黑体" panose="02010600030101010101" charset="-122"/>
              </a:rPr>
              <a:t>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charset="-122"/>
              </a:rPr>
              <a:t>        n.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charset="-122"/>
              </a:rPr>
              <a:t>所有物，财产，财物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0030101010101" charset="-122"/>
              </a:rPr>
              <a:t>   </a:t>
            </a:r>
            <a:endParaRPr lang="zh-CN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0030101010101" charset="-122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214282" y="4451348"/>
            <a:ext cx="871540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★威廉 教授一直告诉他的学生：未来属于受过良好教育的人。</a:t>
            </a: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Professor William keeps telling his students that the future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belongs to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well-educated. </a:t>
            </a:r>
            <a:endParaRPr lang="zh-CN" altLang="en-US" sz="2400" b="1" dirty="0">
              <a:latin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★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Lockers are available to store any ____________ during your visit.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194" y="3157855"/>
            <a:ext cx="6123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★The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painting ___________ the gallery dates back to the Ming Dynasty.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7155" y="5684520"/>
            <a:ext cx="1901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belongings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10" y="2286000"/>
            <a:ext cx="2702560" cy="2098040"/>
          </a:xfrm>
          <a:prstGeom prst="rect">
            <a:avLst/>
          </a:prstGeom>
        </p:spPr>
      </p:pic>
      <p:sp>
        <p:nvSpPr>
          <p:cNvPr id="3" name="TextBox 18"/>
          <p:cNvSpPr txBox="1"/>
          <p:nvPr/>
        </p:nvSpPr>
        <p:spPr>
          <a:xfrm>
            <a:off x="2500299" y="3143248"/>
            <a:ext cx="2143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belonging to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/>
      <p:bldP spid="18" grpId="0"/>
      <p:bldP spid="1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文本框 47106"/>
          <p:cNvSpPr txBox="1">
            <a:spLocks noChangeArrowheads="1"/>
          </p:cNvSpPr>
          <p:nvPr/>
        </p:nvSpPr>
        <p:spPr bwMode="auto">
          <a:xfrm>
            <a:off x="179390" y="1954213"/>
            <a:ext cx="896461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 Narrow" panose="020B0606020202030204" pitchFamily="34" charset="0"/>
              </a:rPr>
              <a:t>▲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suspect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 away from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two policemen who were holding him.</a:t>
            </a:r>
          </a:p>
        </p:txBody>
      </p:sp>
      <p:sp>
        <p:nvSpPr>
          <p:cNvPr id="47108" name="文本框 47107"/>
          <p:cNvSpPr txBox="1">
            <a:spLocks noChangeArrowheads="1"/>
          </p:cNvSpPr>
          <p:nvPr/>
        </p:nvSpPr>
        <p:spPr bwMode="auto">
          <a:xfrm>
            <a:off x="179992" y="3031483"/>
            <a:ext cx="873335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Arial Narrow" panose="020B0606020202030204" pitchFamily="34" charset="0"/>
              </a:rPr>
              <a:t>▲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provinces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 away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form a new state.</a:t>
            </a:r>
          </a:p>
        </p:txBody>
      </p:sp>
      <p:sp>
        <p:nvSpPr>
          <p:cNvPr id="47110" name="文本框 47109"/>
          <p:cNvSpPr txBox="1">
            <a:spLocks noChangeArrowheads="1"/>
          </p:cNvSpPr>
          <p:nvPr/>
        </p:nvSpPr>
        <p:spPr bwMode="auto">
          <a:xfrm>
            <a:off x="214282" y="3857628"/>
            <a:ext cx="8159750" cy="2677656"/>
          </a:xfrm>
          <a:prstGeom prst="rect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break down (</a:t>
            </a:r>
            <a:r>
              <a:rPr lang="zh-CN" altLang="en-US" sz="2800" b="1" dirty="0">
                <a:solidFill>
                  <a:srgbClr val="FF0000"/>
                </a:solidFill>
              </a:rPr>
              <a:t>机器</a:t>
            </a:r>
            <a:r>
              <a:rPr lang="en-US" altLang="zh-CN" sz="2800" b="1" dirty="0">
                <a:solidFill>
                  <a:srgbClr val="FF0000"/>
                </a:solidFill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</a:rPr>
              <a:t>出故障；（身体，精神）垮掉</a:t>
            </a:r>
            <a:r>
              <a:rPr lang="en-US" altLang="zh-CN" sz="2800" b="1" dirty="0">
                <a:solidFill>
                  <a:srgbClr val="FF0000"/>
                </a:solidFill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</a:rPr>
              <a:t>（计划，谈判）失败</a:t>
            </a:r>
            <a:r>
              <a:rPr lang="en-US" altLang="zh-CN" sz="2800" b="1" dirty="0">
                <a:solidFill>
                  <a:srgbClr val="FF0000"/>
                </a:solidFill>
              </a:rPr>
              <a:t>; (</a:t>
            </a:r>
            <a:r>
              <a:rPr lang="zh-CN" altLang="en-US" sz="2800" b="1" dirty="0">
                <a:solidFill>
                  <a:srgbClr val="FF0000"/>
                </a:solidFill>
              </a:rPr>
              <a:t>化学</a:t>
            </a:r>
            <a:r>
              <a:rPr lang="en-US" altLang="zh-CN" sz="2800" b="1" dirty="0">
                <a:solidFill>
                  <a:srgbClr val="FF0000"/>
                </a:solidFill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</a:rPr>
              <a:t>分解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break into                        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闯入</a:t>
            </a:r>
            <a:r>
              <a:rPr lang="en-US" altLang="zh-CN" sz="2800" b="1" dirty="0">
                <a:solidFill>
                  <a:srgbClr val="FF0000"/>
                </a:solidFill>
              </a:rPr>
              <a:t>……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r>
              <a:rPr lang="en-US" altLang="zh-CN" sz="2800" b="1" dirty="0">
                <a:solidFill>
                  <a:srgbClr val="FF0000"/>
                </a:solidFill>
              </a:rPr>
              <a:t>break in              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闯入；打断；插嘴 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break up   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结束；放假；破裂；打碎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break out</a:t>
            </a:r>
            <a:r>
              <a:rPr lang="zh-CN" altLang="en-US" sz="2800" b="1" dirty="0">
                <a:solidFill>
                  <a:srgbClr val="FF0000"/>
                </a:solidFill>
              </a:rPr>
              <a:t>（战争，疾病等）爆发，突然发生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04645" y="1268730"/>
            <a:ext cx="455739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挣脱</a:t>
            </a:r>
            <a:r>
              <a:rPr lang="en-US" altLang="zh-CN" sz="32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束缚</a:t>
            </a:r>
            <a:r>
              <a:rPr lang="en-US" altLang="zh-CN" sz="32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),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脱离</a:t>
            </a:r>
            <a:r>
              <a:rPr lang="en-US" altLang="zh-CN" sz="32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,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改掉</a:t>
            </a:r>
            <a:endParaRPr lang="zh-CN" alt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214283" y="192383"/>
            <a:ext cx="8376882" cy="1076325"/>
          </a:xfrm>
          <a:prstGeom prst="rect">
            <a:avLst/>
          </a:prstGeom>
          <a:solidFill>
            <a:schemeClr val="accent1">
              <a:lumMod val="75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In the 20th century, the southern part of Ireland </a:t>
            </a:r>
            <a:r>
              <a:rPr lang="en-US" altLang="zh-CN" sz="3200" b="1" dirty="0">
                <a:solidFill>
                  <a:srgbClr val="FF0000"/>
                </a:solidFill>
                <a:latin typeface="Arial Narrow" panose="020B0606020202030204" pitchFamily="34" charset="0"/>
                <a:sym typeface="+mn-ea"/>
              </a:rPr>
              <a:t>broke away from</a:t>
            </a:r>
            <a:r>
              <a:rPr lang="en-US" altLang="zh-CN" sz="3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the UK. </a:t>
            </a:r>
            <a:endParaRPr lang="en-US" altLang="zh-CN" sz="32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10" grpId="0" build="allAtOnce" bldLvl="0" animBg="1"/>
      <p:bldP spid="2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05,&quot;width&quot;:435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2876</Words>
  <Application>Microsoft Office PowerPoint</Application>
  <PresentationFormat>全屏显示(4:3)</PresentationFormat>
  <Paragraphs>335</Paragraphs>
  <Slides>35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59" baseType="lpstr">
      <vt:lpstr>HelveticaNeue</vt:lpstr>
      <vt:lpstr>等线</vt:lpstr>
      <vt:lpstr>等线 Light</vt:lpstr>
      <vt:lpstr>汉仪刚艺体-85W</vt:lpstr>
      <vt:lpstr>黑体</vt:lpstr>
      <vt:lpstr>华文楷体</vt:lpstr>
      <vt:lpstr>华文新魏</vt:lpstr>
      <vt:lpstr>楷体_GB2312</vt:lpstr>
      <vt:lpstr>宋体</vt:lpstr>
      <vt:lpstr>微软雅黑</vt:lpstr>
      <vt:lpstr>Arial</vt:lpstr>
      <vt:lpstr>Arial Narrow</vt:lpstr>
      <vt:lpstr>Arial Rounded MT Bold</vt:lpstr>
      <vt:lpstr>Calibri</vt:lpstr>
      <vt:lpstr>Cambria</vt:lpstr>
      <vt:lpstr>Comic Sans MS</vt:lpstr>
      <vt:lpstr>Impact</vt:lpstr>
      <vt:lpstr>Open Sans</vt:lpstr>
      <vt:lpstr>Tahoma</vt:lpstr>
      <vt:lpstr>Times New Roman</vt:lpstr>
      <vt:lpstr>Wingdings</vt:lpstr>
      <vt:lpstr>Office 主题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177</cp:revision>
  <dcterms:created xsi:type="dcterms:W3CDTF">2020-10-05T10:15:00Z</dcterms:created>
  <dcterms:modified xsi:type="dcterms:W3CDTF">2020-10-23T08:32:44Z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