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113" r:id="rId3"/>
    <p:sldId id="2917" r:id="rId4"/>
    <p:sldId id="3100" r:id="rId5"/>
    <p:sldId id="3103" r:id="rId6"/>
    <p:sldId id="3101" r:id="rId7"/>
    <p:sldId id="3102" r:id="rId8"/>
    <p:sldId id="3105" r:id="rId9"/>
    <p:sldId id="3106" r:id="rId10"/>
    <p:sldId id="3107" r:id="rId11"/>
    <p:sldId id="3108" r:id="rId12"/>
    <p:sldId id="2946" r:id="rId13"/>
    <p:sldId id="3109" r:id="rId14"/>
    <p:sldId id="2947" r:id="rId15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94636" autoAdjust="0"/>
  </p:normalViewPr>
  <p:slideViewPr>
    <p:cSldViewPr snapToGrid="0">
      <p:cViewPr varScale="1">
        <p:scale>
          <a:sx n="70" d="100"/>
          <a:sy n="70" d="100"/>
        </p:scale>
        <p:origin x="31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4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78993-FA0E-477C-87DC-8F00D67C6A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37EE5-344A-47C6-A647-3A607E0A533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B28A-557A-40CC-84E3-A7FDF850A7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5018-2F44-4D4B-8EC4-F32F70C51070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290935" y="244475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1067" y="233619"/>
            <a:ext cx="1193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7. How could  I justify sitting there and doing nothing?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5910" y="968991"/>
            <a:ext cx="11443648" cy="224676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to show that somebody/something is right or reasonable</a:t>
            </a:r>
            <a:endParaRPr lang="en-US" altLang="zh-CN" sz="28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证明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正确（或正当、有理）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2) </a:t>
            </a:r>
            <a:r>
              <a:rPr lang="en-US" altLang="zh-CN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give an explanation or excuse for something or for doing something  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作出解释；为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辩解（或辩护）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justify </a:t>
            </a:r>
            <a:r>
              <a:rPr lang="en-US" altLang="zh-CN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./justify doing </a:t>
            </a:r>
            <a:r>
              <a:rPr lang="en-US" altLang="zh-CN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Justify oneself</a:t>
            </a:r>
            <a:endParaRPr lang="zh-CN" altLang="en-US" sz="2800" b="1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8614" y="3427912"/>
            <a:ext cx="106384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1)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她的成功证明老师对她的信任是正确的。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）面对周围人的误会，他觉得真是百口莫辩。</a:t>
            </a: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6297" y="3995851"/>
            <a:ext cx="1193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Her success had justified the faith her teacher had put in her.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6853" y="5409779"/>
            <a:ext cx="10702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Surrounded by misunderstanding, he was at a loss for words to justify himself.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57899" y="3652445"/>
            <a:ext cx="2060812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just adj.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justice n.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Justify v.</a:t>
            </a:r>
            <a:endParaRPr lang="zh-CN" altLang="en-US" sz="32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/>
      <p:bldP spid="5" grpId="0"/>
      <p:bldP spid="6" grpId="0"/>
      <p:bldP spid="7" grpId="0" animBg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45910" y="56028"/>
            <a:ext cx="11362958" cy="6651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他们怎能证明付这么大笔薪金是正当的呢？</a:t>
            </a:r>
            <a:endParaRPr lang="zh-CN" altLang="en-US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they</a:t>
            </a:r>
            <a:r>
              <a:rPr lang="zh-CN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paying such huge salaries?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这些理由不足以证明实施禁令有理。</a:t>
            </a:r>
            <a:endParaRPr lang="en-US" altLang="zh-CN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reasons are not sufficient to __________ the ban.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你不必向我解释你的理由。</a:t>
            </a:r>
            <a:endParaRPr lang="en-US" altLang="zh-CN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don’t need to __________ yourself to me.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要求首相就这一决定向议会作出解释。</a:t>
            </a:r>
            <a:endParaRPr lang="zh-CN" altLang="en-US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Prime Minister has been asked to _________ the decision to Parliament.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691719" y="1016758"/>
            <a:ext cx="135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justify</a:t>
            </a:r>
            <a:endParaRPr lang="zh-CN" altLang="en-US" sz="3200" dirty="0">
              <a:latin typeface="High Tower Text" panose="02040502050506030303" pitchFamily="18" charset="0"/>
              <a:ea typeface="华文宋体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19415" y="2340592"/>
            <a:ext cx="1685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justify</a:t>
            </a:r>
            <a:endParaRPr lang="zh-CN" altLang="en-US" sz="3200" dirty="0">
              <a:latin typeface="High Tower Text" panose="02040502050506030303" pitchFamily="18" charset="0"/>
              <a:ea typeface="华文宋体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48919" y="3923731"/>
            <a:ext cx="1439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justify</a:t>
            </a:r>
            <a:endParaRPr lang="zh-CN" altLang="en-US" sz="3200" dirty="0">
              <a:latin typeface="High Tower Text" panose="02040502050506030303" pitchFamily="18" charset="0"/>
              <a:ea typeface="华文宋体" panose="020106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478973" y="5322627"/>
            <a:ext cx="1473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justify</a:t>
            </a:r>
            <a:endParaRPr lang="zh-CN" altLang="en-US" sz="3200" dirty="0">
              <a:latin typeface="High Tower Text" panose="02040502050506030303" pitchFamily="18" charset="0"/>
              <a:ea typeface="华文宋体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73607" y="301220"/>
            <a:ext cx="111041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8. We are 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all humans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and we 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all have a responsibility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to look after one another’s 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welfare.</a:t>
            </a:r>
            <a:endParaRPr lang="zh-CN" altLang="en-US" sz="2800" dirty="0"/>
          </a:p>
        </p:txBody>
      </p:sp>
      <p:sp>
        <p:nvSpPr>
          <p:cNvPr id="4" name="对话气泡: 椭圆形 3"/>
          <p:cNvSpPr/>
          <p:nvPr/>
        </p:nvSpPr>
        <p:spPr>
          <a:xfrm>
            <a:off x="1972101" y="778273"/>
            <a:ext cx="1392072" cy="620623"/>
          </a:xfrm>
          <a:prstGeom prst="wedgeEllipseCallout">
            <a:avLst>
              <a:gd name="adj1" fmla="val 69363"/>
              <a:gd name="adj2" fmla="val 100983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773605" y="1624084"/>
            <a:ext cx="3370998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health, happiness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幸福，健康，福祉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3606" y="2759123"/>
            <a:ext cx="4450877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sz="2800" b="0" i="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政府给予的）福利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3607" y="3667991"/>
            <a:ext cx="111041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社会福利计划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靠社会保障金过活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5910" y="4353636"/>
            <a:ext cx="43741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a social welfare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programme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live on welfare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20142" y="206533"/>
            <a:ext cx="1065536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The police are very concerned for the ___________of the missing child.</a:t>
            </a:r>
            <a:endParaRPr lang="en-US" altLang="zh-CN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警方非常担心失踪儿童的安危。</a:t>
            </a:r>
            <a:endParaRPr lang="zh-CN" altLang="en-US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These organizations have fought very hard for the rights and ___________ of immigrants.</a:t>
            </a:r>
            <a:endParaRPr lang="en-US" altLang="zh-CN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這些机构竭力为移民争取权利和福利。</a:t>
            </a:r>
            <a:endParaRPr lang="en-US" altLang="zh-CN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Your taxes pay for </a:t>
            </a:r>
            <a:r>
              <a:rPr lang="en-US" altLang="zh-CN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_________</a:t>
            </a: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benefits such as unemployment and sickness pay.</a:t>
            </a:r>
            <a:endParaRPr lang="zh-CN" altLang="en-US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你交的稅用作诸如失业和医疗等方面的福利救济。</a:t>
            </a:r>
            <a:endParaRPr lang="zh-CN" altLang="en-US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After her month's sick leave, she was </a:t>
            </a:r>
            <a:r>
              <a:rPr lang="en-US" altLang="zh-CN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asked</a:t>
            </a: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to see the company</a:t>
            </a:r>
            <a:r>
              <a:rPr lang="en-US" altLang="zh-CN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lang="en-US" altLang="zh-CN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officer.</a:t>
            </a:r>
            <a:endParaRPr lang="zh-CN" altLang="en-US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她休了一個月病假之后，公司的福利主管约见了她。</a:t>
            </a:r>
            <a:endParaRPr lang="zh-CN" altLang="en-US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711798" y="206533"/>
            <a:ext cx="60952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welfare</a:t>
            </a:r>
            <a:endParaRPr lang="zh-CN" alt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55106" y="2132737"/>
            <a:ext cx="60952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welfare</a:t>
            </a:r>
            <a:endParaRPr lang="zh-CN" alt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29068" y="3011817"/>
            <a:ext cx="60952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welfare</a:t>
            </a:r>
            <a:endParaRPr lang="zh-CN" alt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34773" y="5105661"/>
            <a:ext cx="60952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welfare</a:t>
            </a:r>
            <a:endParaRPr lang="zh-CN" alt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65104" y="1099685"/>
            <a:ext cx="3733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Using Language</a:t>
            </a:r>
            <a:endParaRPr lang="zh-CN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89731" y="4351411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Heimlich </a:t>
            </a:r>
            <a:r>
              <a:rPr lang="en-US" altLang="zh-CN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manoeuvre</a:t>
            </a:r>
            <a:endParaRPr lang="zh-CN" alt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0848" y="259307"/>
            <a:ext cx="2750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highlight>
                  <a:srgbClr val="FFFF00"/>
                </a:highligh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B5U5 First Aid</a:t>
            </a:r>
            <a:endParaRPr lang="zh-CN" altLang="en-US" sz="3200" dirty="0">
              <a:highlight>
                <a:srgbClr val="FFFF00"/>
              </a:highligh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17325" y="2848970"/>
            <a:ext cx="6918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Sharing your story about providing first aid</a:t>
            </a:r>
            <a:endParaRPr lang="zh-CN" alt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12191" y="2258705"/>
            <a:ext cx="4026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Language study 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3773" y="232012"/>
            <a:ext cx="1186445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一位共餐者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at the restaurant, Zhang Tao, ________________________(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被牛排卡住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). 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He was now holding his throat with his face turning red while his desperate friends _______________________________(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拍打他的背部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). 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With the help of Zhang’s friends, he was able to 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扶着他站了起来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The food ______________________________(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瞬间被排出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).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They suggested he eat more slowly and _______________________(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小口进食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before they left. 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___________________________________________________(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另一只手紧紧握住拳头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), push up and into his stomach in one motion. 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Instead, ______________________________________(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应将孩子脸朝下放在大腿上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with the head lower than the rest of his body, and then _______________________(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用力拍打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to his upper back… 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Seeing Zhang choking, he __________________________________________(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保持冷静，反应迅速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). 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With choking victims, ________________________(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分秒必争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). </a:t>
            </a:r>
            <a:endParaRPr lang="zh-CN" altLang="en-US" sz="24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8269" y="232012"/>
            <a:ext cx="244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A fellow diner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6131" y="616424"/>
            <a:ext cx="4196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was choking on some steak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0543" y="1262446"/>
            <a:ext cx="4849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were slapping him on the back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37612" y="1633210"/>
            <a:ext cx="4849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help Zhang to his feet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88191" y="2292880"/>
            <a:ext cx="4849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was instantly forced out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57248" y="2795629"/>
            <a:ext cx="338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take smaller bits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6689" y="3411940"/>
            <a:ext cx="7632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 Grabbing your fist with your other hand tightly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43101" y="4187319"/>
            <a:ext cx="7632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 lay the child face down on your lap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61680" y="4558213"/>
            <a:ext cx="3406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 give firm slaps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30321" y="5133543"/>
            <a:ext cx="62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remained calm and reacted immediately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87421" y="5966049"/>
            <a:ext cx="3402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every minute counts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9306" y="348018"/>
            <a:ext cx="11932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1. Chen Wei, a high school student in Beijing, had his dinner_____________(interrupt ) when he heard someone __________(scream) from another table.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8078" y="778905"/>
            <a:ext cx="207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interrupted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09547" y="778905"/>
            <a:ext cx="207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screaming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59707" y="502351"/>
            <a:ext cx="2886502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have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done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过去分词作宾补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825853" y="-85949"/>
            <a:ext cx="2886502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hear sb doing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现在分词作宾补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7545" y="1734873"/>
            <a:ext cx="11932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2.  He was now holding his throat with his face turning red, while his desperate friends  ______________(slap) him _______ the back.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75186" y="2213179"/>
            <a:ext cx="2442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were slapping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29870" y="2148809"/>
            <a:ext cx="686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on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06422" y="4169021"/>
            <a:ext cx="2347416" cy="78474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desperate adj.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接箭头连接符 11"/>
          <p:cNvCxnSpPr>
            <a:stCxn id="10" idx="7"/>
          </p:cNvCxnSpPr>
          <p:nvPr/>
        </p:nvCxnSpPr>
        <p:spPr>
          <a:xfrm flipV="1">
            <a:off x="2210067" y="3499199"/>
            <a:ext cx="800971" cy="7847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063921" y="2808028"/>
            <a:ext cx="2885365" cy="113877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tried when everything else has failed</a:t>
            </a:r>
            <a:endParaRPr lang="en-US" altLang="zh-CN" sz="240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绝望的；孤注一掷的</a:t>
            </a:r>
            <a:endParaRPr lang="zh-CN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002171" y="2736399"/>
            <a:ext cx="613068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1)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为了活命，她拼命抓住边缘。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clung to the edge </a:t>
            </a:r>
            <a:r>
              <a:rPr lang="en-US" altLang="zh-C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a desperate attempt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save herself.</a:t>
            </a:r>
            <a:endParaRPr lang="en-US" altLang="zh-CN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2) </a:t>
            </a:r>
            <a:r>
              <a:rPr lang="zh-CN" altLang="en-US" sz="24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他们焦急万分，把整座房子找了个遍。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Desperate with anxiety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they searched the whole house.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2027112" y="4871084"/>
            <a:ext cx="1126092" cy="6026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3086671" y="4640155"/>
            <a:ext cx="2809162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needing or wanting something very much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极想；渴望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948148" y="5295026"/>
            <a:ext cx="61835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3)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他们面临洁净水源的严重短缺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They face a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desperate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shortage of clean water.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/>
      <p:bldP spid="8" grpId="0"/>
      <p:bldP spid="9" grpId="0"/>
      <p:bldP spid="10" grpId="0" animBg="1"/>
      <p:bldP spid="13" grpId="0" animBg="1"/>
      <p:bldP spid="15" grpId="0" build="p"/>
      <p:bldP spid="21" grpId="0" animBg="1"/>
      <p:bldP spid="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1067" y="233619"/>
            <a:ext cx="1193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3. With the help of Zhang’s friends, he was able to help Zhang ______ his feet.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03308" y="258000"/>
            <a:ext cx="73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to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43582" y="739198"/>
            <a:ext cx="3480179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to one’s feet  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站起来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8641" y="893928"/>
            <a:ext cx="114572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1)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听到老师发出指令，学生站了起来，开始跑圈。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2)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他太虚弱了，几经挣扎也站不起来。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3)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听到妻子的呼唤，他立即站起来。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842" y="1375126"/>
            <a:ext cx="117689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On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signal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from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teacher, the students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got to their feet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and began running laps.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9585" y="3119686"/>
            <a:ext cx="11768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He was so weak that he could hardly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struggle to his feet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8295" y="4515925"/>
            <a:ext cx="11768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His wife’s call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brought him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quickly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to his feet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.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4621" y="5042118"/>
            <a:ext cx="27841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进入，涉足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自立，独立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初次涉足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坐下休息</a:t>
            </a:r>
            <a:endParaRPr lang="zh-CN" altLang="en-US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45089" y="5100700"/>
            <a:ext cx="50758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set foot in/on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stand on one’s own feet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get one’s feet wet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put one’s feet up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  <p:bldP spid="8" grpId="0"/>
      <p:bldP spid="9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1067" y="233619"/>
            <a:ext cx="11932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4. They suggested he _________________(eat) more slowly and take small bites before they left.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87003" y="223178"/>
            <a:ext cx="2790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should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eat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1067" y="2961194"/>
            <a:ext cx="2347416" cy="78474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v. 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2047165" y="2014738"/>
            <a:ext cx="1317009" cy="9481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364174" y="1024910"/>
            <a:ext cx="3091217" cy="163121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put forward an idea or a plan for other people to think about</a:t>
            </a:r>
            <a:endParaRPr lang="en-US" altLang="zh-CN" sz="24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建议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671480" y="932577"/>
            <a:ext cx="451286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suggest </a:t>
            </a:r>
            <a:r>
              <a:rPr lang="en-US" altLang="zh-CN" sz="2800" dirty="0" err="1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. 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suggest doing </a:t>
            </a:r>
            <a:r>
              <a:rPr lang="en-US" altLang="zh-CN" sz="2800" dirty="0" err="1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. 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suggest (that) sb (should) do </a:t>
            </a:r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77822" y="2818263"/>
            <a:ext cx="83251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）他建议休息一下。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）汤姆提议带孩子们去动物园。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64824" y="2841776"/>
            <a:ext cx="4101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He suggested a rest.</a:t>
            </a:r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292824" y="3726204"/>
            <a:ext cx="9830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Tom suggested taking the children to the zoo. 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Tom suggested (that) the children (should) be taken to the zoo.</a:t>
            </a:r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38483" y="2799566"/>
            <a:ext cx="9418092" cy="138499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表示“建议”“要求”“命令”的词： </a:t>
            </a:r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advise, recommend, request, require, demand, command, order, propose 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所带宾语从句谓语动词用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should+v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.   should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可以省略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946711" y="4914451"/>
            <a:ext cx="5074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Her pale face suggested that she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made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a mistake.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1556982" y="3836388"/>
            <a:ext cx="1148687" cy="14998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844281" y="4668265"/>
            <a:ext cx="3926290" cy="206210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make somebody think that something is true</a:t>
            </a:r>
            <a:endParaRPr lang="en-US" altLang="zh-CN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使想到；使认为；表明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所带宾语从句中，谓语动词的时态用该用的时态。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 animBg="1" build="p"/>
      <p:bldP spid="12" grpId="0"/>
      <p:bldP spid="13" grpId="0"/>
      <p:bldP spid="14" grpId="0" build="p"/>
      <p:bldP spid="15" grpId="0" animBg="1"/>
      <p:bldP spid="16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1067" y="233619"/>
            <a:ext cx="11932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5.  __________(grab) your fist with your other hand tightly, push up and into his stomach  in one motion.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2734" y="233619"/>
            <a:ext cx="1740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Grabbing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60459" y="879949"/>
            <a:ext cx="3446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800" dirty="0" err="1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ing</a:t>
            </a:r>
            <a:r>
              <a:rPr lang="zh-CN" altLang="en-US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短语做伴随状语</a:t>
            </a: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36979" y="756839"/>
            <a:ext cx="77655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191067" y="3295564"/>
            <a:ext cx="1705972" cy="78474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grab v. 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接箭头连接符 7"/>
          <p:cNvCxnSpPr>
            <a:endCxn id="10" idx="1"/>
          </p:cNvCxnSpPr>
          <p:nvPr/>
        </p:nvCxnSpPr>
        <p:spPr>
          <a:xfrm flipV="1">
            <a:off x="1774210" y="2050480"/>
            <a:ext cx="1136175" cy="13639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028596" y="1539228"/>
            <a:ext cx="47966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grabbed Tom by the collar and dragged him outside.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10385" y="1357982"/>
            <a:ext cx="3848669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take or hold sb/</a:t>
            </a:r>
            <a:r>
              <a:rPr lang="en-US" altLang="zh-CN" sz="2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sthwith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your hand suddenly or roughly 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抓住；攫取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1871449" y="3729837"/>
            <a:ext cx="1514901" cy="1306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326642" y="2958421"/>
            <a:ext cx="3432412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try to take hold of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（试图）抓住，夺得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grab at sb/</a:t>
            </a:r>
            <a:r>
              <a:rPr lang="en-US" altLang="zh-CN" sz="2800" u="sng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endParaRPr lang="zh-CN" altLang="en-US" sz="2800" u="sng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847765" y="2958421"/>
            <a:ext cx="5200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她抓树枝，可没抓着，就跌倒了。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grabbed at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branch, missed and fell.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1627496" y="4024839"/>
            <a:ext cx="1347716" cy="10930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013879" y="4631943"/>
            <a:ext cx="3795218" cy="169277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have or take something quickly, especially because you are in a hurry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（尤指匆忙地）取，拿，吃，喝</a:t>
            </a:r>
            <a:endParaRPr lang="zh-CN" altLang="en-US" sz="2800" u="sng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28596" y="4716166"/>
            <a:ext cx="5050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咱们赶快吃个三明治就走吧。</a:t>
            </a:r>
            <a:endParaRPr lang="en-US" altLang="zh-CN" sz="2800" dirty="0"/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Let's grab a sandwich before we go.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9" grpId="0"/>
      <p:bldP spid="10" grpId="0" animBg="1"/>
      <p:bldP spid="13" grpId="0" animBg="1"/>
      <p:bldP spid="14" grpId="0" build="p"/>
      <p:bldP spid="18" grpId="0" animBg="1"/>
      <p:bldP spid="2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1067" y="233619"/>
            <a:ext cx="1193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6. Every minute counts.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361663" y="2734813"/>
            <a:ext cx="1985751" cy="90112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v. 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接箭头连接符 3"/>
          <p:cNvCxnSpPr>
            <a:endCxn id="6" idx="1"/>
          </p:cNvCxnSpPr>
          <p:nvPr/>
        </p:nvCxnSpPr>
        <p:spPr>
          <a:xfrm flipV="1">
            <a:off x="2231410" y="1348104"/>
            <a:ext cx="1547313" cy="15408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778723" y="871050"/>
            <a:ext cx="2599899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be important  </a:t>
            </a:r>
            <a:endParaRPr lang="en-US" altLang="zh-CN" sz="2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重要</a:t>
            </a: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=matter</a:t>
            </a:r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39801" y="548662"/>
            <a:ext cx="50883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贵在心意。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It’s the thought that counts.</a:t>
            </a:r>
            <a:endParaRPr lang="en-US" altLang="zh-CN" sz="28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(= used about a small but kind action or gift).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。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2347414" y="2831910"/>
            <a:ext cx="1340892" cy="3101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688306" y="2555809"/>
            <a:ext cx="2780732" cy="12618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say numbers in the correct order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/>
              <a:t>（按顺序）数数</a:t>
            </a:r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41996" y="2461939"/>
            <a:ext cx="5088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Don’t count your chickens before they are hatched.</a:t>
            </a:r>
            <a:endParaRPr lang="en-US" altLang="zh-CN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不要高兴得太早了。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16657" y="1881938"/>
            <a:ext cx="831148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It is not what you say but what you do that counts.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1908410" y="3604057"/>
            <a:ext cx="1870313" cy="6716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3784408" y="3968344"/>
            <a:ext cx="2362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count on …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依靠， 依赖</a:t>
            </a:r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632812" y="3947709"/>
            <a:ext cx="5490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我就靠你帮我啦。</a:t>
            </a:r>
            <a:endParaRPr lang="en-US" altLang="zh-CN" sz="2800" dirty="0"/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I'm counting on you to help me.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9" name="直接箭头连接符 18"/>
          <p:cNvCxnSpPr>
            <a:stCxn id="3" idx="4"/>
          </p:cNvCxnSpPr>
          <p:nvPr/>
        </p:nvCxnSpPr>
        <p:spPr>
          <a:xfrm>
            <a:off x="1354539" y="3635936"/>
            <a:ext cx="2139288" cy="14478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3754697" y="5083791"/>
            <a:ext cx="2481619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count (as)+n …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认为；看作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84735" y="5016027"/>
            <a:ext cx="56252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zh-CN" altLang="en-US" sz="2800" dirty="0"/>
              <a:t>她认为自己是一个幸运儿。</a:t>
            </a:r>
            <a:endParaRPr lang="en-US" altLang="zh-CN" sz="2800" dirty="0"/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counts herself one of the lucky ones.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build="p"/>
      <p:bldP spid="10" grpId="0" animBg="1"/>
      <p:bldP spid="11" grpId="0"/>
      <p:bldP spid="12" grpId="0" animBg="1"/>
      <p:bldP spid="16" grpId="0" animBg="1"/>
      <p:bldP spid="18" grpId="0" build="p"/>
      <p:bldP spid="22" grpId="0" animBg="1"/>
      <p:bldP spid="25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High Tower Text" panose="02040502050506030303" pitchFamily="18" charset="0"/>
            <a:ea typeface="华文宋体" panose="02010600040101010101" pitchFamily="2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5424</Words>
  <Application>WPS 演示</Application>
  <PresentationFormat>宽屏</PresentationFormat>
  <Paragraphs>270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9" baseType="lpstr">
      <vt:lpstr>Arial</vt:lpstr>
      <vt:lpstr>宋体</vt:lpstr>
      <vt:lpstr>Wingdings</vt:lpstr>
      <vt:lpstr>High Tower Text</vt:lpstr>
      <vt:lpstr>华文宋体</vt:lpstr>
      <vt:lpstr>Times New Roman</vt:lpstr>
      <vt:lpstr>Segoe UI</vt:lpstr>
      <vt:lpstr>微软雅黑</vt:lpstr>
      <vt:lpstr>Arial Unicode MS</vt:lpstr>
      <vt:lpstr>等线 Light</vt:lpstr>
      <vt:lpstr>等线</vt:lpstr>
      <vt:lpstr>Palatino Linotype</vt:lpstr>
      <vt:lpstr>HelveticaNeue</vt:lpstr>
      <vt:lpstr>华文新魏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Acer</dc:creator>
  <cp:lastModifiedBy>Administrator</cp:lastModifiedBy>
  <cp:revision>280</cp:revision>
  <cp:lastPrinted>2023-04-06T06:55:00Z</cp:lastPrinted>
  <dcterms:created xsi:type="dcterms:W3CDTF">2023-03-19T11:26:00Z</dcterms:created>
  <dcterms:modified xsi:type="dcterms:W3CDTF">2024-03-14T09:03:12Z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