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
  </p:notesMasterIdLst>
  <p:handoutMasterIdLst>
    <p:handoutMasterId r:id="rId23"/>
  </p:handoutMasterIdLst>
  <p:sldIdLst>
    <p:sldId id="384" r:id="rId3"/>
    <p:sldId id="257" r:id="rId4"/>
    <p:sldId id="267" r:id="rId6"/>
    <p:sldId id="329" r:id="rId7"/>
    <p:sldId id="330" r:id="rId8"/>
    <p:sldId id="331" r:id="rId9"/>
    <p:sldId id="332" r:id="rId10"/>
    <p:sldId id="353" r:id="rId11"/>
    <p:sldId id="364" r:id="rId12"/>
    <p:sldId id="354" r:id="rId13"/>
    <p:sldId id="356" r:id="rId14"/>
    <p:sldId id="358" r:id="rId15"/>
    <p:sldId id="359" r:id="rId16"/>
    <p:sldId id="363" r:id="rId17"/>
    <p:sldId id="361" r:id="rId18"/>
    <p:sldId id="362" r:id="rId19"/>
    <p:sldId id="366" r:id="rId20"/>
    <p:sldId id="367" r:id="rId21"/>
    <p:sldId id="283" r:id="rId22"/>
  </p:sldIdLst>
  <p:sldSz cx="12192000" cy="6858000"/>
  <p:notesSz cx="6858000" cy="9144000"/>
  <p:embeddedFontLst>
    <p:embeddedFont>
      <p:font typeface="Segoe UI" panose="020B0502040204020203" pitchFamily="34" charset="0"/>
      <p:regular r:id="rId27"/>
      <p:bold r:id="rId28"/>
      <p:italic r:id="rId29"/>
      <p:boldItalic r:id="rId30"/>
    </p:embeddedFont>
    <p:embeddedFont>
      <p:font typeface="微软雅黑" panose="020B0503020204020204" pitchFamily="34" charset="-122"/>
      <p:regular r:id="rId31"/>
    </p:embeddedFont>
    <p:embeddedFont>
      <p:font typeface="等线" panose="02010600030101010101" charset="-122"/>
      <p:regular r:id="rId32"/>
    </p:embeddedFont>
    <p:embeddedFont>
      <p:font typeface="华文楷体" panose="02010600040101010101" charset="-122"/>
      <p:regular r:id="rId33"/>
    </p:embeddedFont>
    <p:embeddedFont>
      <p:font typeface="Calibri" panose="020F0502020204030204" charset="0"/>
      <p:regular r:id="rId34"/>
      <p:bold r:id="rId35"/>
      <p:italic r:id="rId36"/>
      <p:boldItalic r:id="rId37"/>
    </p:embeddedFont>
    <p:embeddedFont>
      <p:font typeface="华文新魏" panose="02010800040101010101" pitchFamily="2" charset="-122"/>
      <p:regular r:id="rId38"/>
    </p:embeddedFont>
  </p:embeddedFontLst>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37" autoAdjust="0"/>
    <p:restoredTop sz="97119" autoAdjust="0"/>
  </p:normalViewPr>
  <p:slideViewPr>
    <p:cSldViewPr snapToGrid="0">
      <p:cViewPr varScale="1">
        <p:scale>
          <a:sx n="82" d="100"/>
          <a:sy n="82" d="100"/>
        </p:scale>
        <p:origin x="701" y="62"/>
      </p:cViewPr>
      <p:guideLst>
        <p:guide orient="horz" pos="2135"/>
        <p:guide pos="385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642" y="-84"/>
      </p:cViewPr>
      <p:guideLst>
        <p:guide orient="horz" pos="2846"/>
        <p:guide pos="2166"/>
      </p:guideLst>
    </p:cSldViewPr>
  </p:notesViewPr>
  <p:gridSpacing cx="45000" cy="45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8" Type="http://schemas.openxmlformats.org/officeDocument/2006/relationships/font" Target="fonts/font12.fntdata"/><Relationship Id="rId37" Type="http://schemas.openxmlformats.org/officeDocument/2006/relationships/font" Target="fonts/font11.fntdata"/><Relationship Id="rId36" Type="http://schemas.openxmlformats.org/officeDocument/2006/relationships/font" Target="fonts/font10.fntdata"/><Relationship Id="rId35" Type="http://schemas.openxmlformats.org/officeDocument/2006/relationships/font" Target="fonts/font9.fntdata"/><Relationship Id="rId34" Type="http://schemas.openxmlformats.org/officeDocument/2006/relationships/font" Target="fonts/font8.fntdata"/><Relationship Id="rId33" Type="http://schemas.openxmlformats.org/officeDocument/2006/relationships/font" Target="fonts/font7.fntdata"/><Relationship Id="rId32" Type="http://schemas.openxmlformats.org/officeDocument/2006/relationships/font" Target="fonts/font6.fntdata"/><Relationship Id="rId31" Type="http://schemas.openxmlformats.org/officeDocument/2006/relationships/font" Target="fonts/font5.fntdata"/><Relationship Id="rId30" Type="http://schemas.openxmlformats.org/officeDocument/2006/relationships/font" Target="fonts/font4.fntdata"/><Relationship Id="rId3" Type="http://schemas.openxmlformats.org/officeDocument/2006/relationships/slide" Target="slides/slide1.xml"/><Relationship Id="rId29" Type="http://schemas.openxmlformats.org/officeDocument/2006/relationships/font" Target="fonts/font3.fntdata"/><Relationship Id="rId28" Type="http://schemas.openxmlformats.org/officeDocument/2006/relationships/font" Target="fonts/font2.fntdata"/><Relationship Id="rId27" Type="http://schemas.openxmlformats.org/officeDocument/2006/relationships/font" Target="fonts/font1.fntdata"/><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handoutMaster" Target="handoutMasters/handoutMaster1.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5DFC747-F1E9-4B5F-AA7D-33E480676D30}"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75C2609-54CB-45A3-9E55-0D6DAB27023A}"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F1D466-A61A-4EF6-B73F-F32BD88CD42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7112AC-B8D8-4F87-9870-FA5E99650C0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更多模板亮亮图文旗舰店：https://liangliangtuwen.tmall.com</a:t>
            </a:r>
            <a:endParaRPr lang="zh-CN" altLang="en-US"/>
          </a:p>
        </p:txBody>
      </p:sp>
      <p:sp>
        <p:nvSpPr>
          <p:cNvPr id="4" name="灯片编号占位符 3"/>
          <p:cNvSpPr>
            <a:spLocks noGrp="1"/>
          </p:cNvSpPr>
          <p:nvPr>
            <p:ph type="sldNum" sz="quarter" idx="10"/>
          </p:nvPr>
        </p:nvSpPr>
        <p:spPr/>
        <p:txBody>
          <a:bodyPr/>
          <a:lstStyle/>
          <a:p>
            <a:fld id="{A27112AC-B8D8-4F87-9870-FA5E99650C04}"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27112AC-B8D8-4F87-9870-FA5E99650C04}"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27112AC-B8D8-4F87-9870-FA5E99650C04}"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27112AC-B8D8-4F87-9870-FA5E99650C04}"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更多模板亮亮图文旗舰店：https://liangliangtuwen.tmall.com</a:t>
            </a:r>
            <a:endParaRPr lang="zh-CN" altLang="en-US"/>
          </a:p>
        </p:txBody>
      </p:sp>
      <p:sp>
        <p:nvSpPr>
          <p:cNvPr id="4" name="灯片编号占位符 3"/>
          <p:cNvSpPr>
            <a:spLocks noGrp="1"/>
          </p:cNvSpPr>
          <p:nvPr>
            <p:ph type="sldNum" sz="quarter" idx="10"/>
          </p:nvPr>
        </p:nvSpPr>
        <p:spPr/>
        <p:txBody>
          <a:bodyPr/>
          <a:lstStyle/>
          <a:p>
            <a:fld id="{A27112AC-B8D8-4F87-9870-FA5E99650C0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27112AC-B8D8-4F87-9870-FA5E99650C04}"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6F21F2E-1FEB-42BA-8A78-D94DE583ECF7}"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0FB628B0-4AA8-40D9-A55C-7C5D341CB753}" type="slidenum">
              <a:rPr lang="zh-CN" altLang="en-US"/>
            </a:fld>
            <a:endParaRPr lang="zh-CN" altLang="en-US"/>
          </a:p>
        </p:txBody>
      </p:sp>
    </p:spTree>
  </p:cSld>
  <p:clrMapOvr>
    <a:masterClrMapping/>
  </p:clrMapOvr>
  <p:transition spd="slow" advClick="0" advTm="0">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9E24F50B-12AC-4290-B6FC-51F5AE31D36B}"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1F7C416E-80D9-4DDF-B534-5983B6FCF697}" type="slidenum">
              <a:rPr lang="zh-CN" altLang="en-US"/>
            </a:fld>
            <a:endParaRPr lang="zh-CN" altLang="en-US"/>
          </a:p>
        </p:txBody>
      </p:sp>
    </p:spTree>
  </p:cSld>
  <p:clrMapOvr>
    <a:masterClrMapping/>
  </p:clrMapOvr>
  <p:transition spd="slow" advClick="0" advTm="0">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A00A369A-CC0B-4575-826E-6E75D333ACB5}"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FC7C56AD-D4AB-46B3-AB85-80D50F46066F}" type="slidenum">
              <a:rPr lang="zh-CN" altLang="en-US"/>
            </a:fld>
            <a:endParaRPr lang="zh-CN" altLang="en-US"/>
          </a:p>
        </p:txBody>
      </p:sp>
    </p:spTree>
  </p:cSld>
  <p:clrMapOvr>
    <a:masterClrMapping/>
  </p:clrMapOvr>
  <p:transition spd="slow" advClick="0" advTm="0">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DA4DB938-3CA8-4175-ABE7-C3FF7A0C86BA}"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77E1B924-0F5F-4829-B98A-8648B47145CF}" type="slidenum">
              <a:rPr lang="zh-CN" altLang="en-US"/>
            </a:fld>
            <a:endParaRPr lang="zh-CN" altLang="en-US"/>
          </a:p>
        </p:txBody>
      </p:sp>
      <p:pic>
        <p:nvPicPr>
          <p:cNvPr id="6" name="Picture 16" descr="F:\tao\2008051282157673副本.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360329" y="4953000"/>
            <a:ext cx="2133689"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9ACD818-2FF7-468A-8EE6-BE18ABE98B03}"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672787AC-8074-450D-9948-013FD338A8FB}" type="slidenum">
              <a:rPr lang="zh-CN" altLang="en-US"/>
            </a:fld>
            <a:endParaRPr lang="zh-CN" altLang="en-US"/>
          </a:p>
        </p:txBody>
      </p:sp>
      <p:pic>
        <p:nvPicPr>
          <p:cNvPr id="7" name="Picture 16" descr="F:\tao\2008051282157673副本.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360329" y="4953000"/>
            <a:ext cx="2133689"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61468949-5206-45EE-B4EB-A370EBD0956A}"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7F1AE631-9E99-4DA8-B1AC-B90B0F358EE8}" type="slidenum">
              <a:rPr lang="zh-CN" altLang="en-US"/>
            </a:fld>
            <a:endParaRPr lang="zh-CN" altLang="en-US"/>
          </a:p>
        </p:txBody>
      </p:sp>
      <p:pic>
        <p:nvPicPr>
          <p:cNvPr id="6" name="Picture 16" descr="F:\tao\2008051282157673副本.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360329" y="4953000"/>
            <a:ext cx="2133689"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6524C86A-B320-4F6A-8E36-7E924912ED76}"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A7E162D0-017C-4144-B1E8-437438D844BC}" type="slidenum">
              <a:rPr lang="zh-CN" altLang="en-US"/>
            </a:fld>
            <a:endParaRPr lang="zh-CN" altLang="en-US"/>
          </a:p>
        </p:txBody>
      </p:sp>
    </p:spTree>
  </p:cSld>
  <p:clrMapOvr>
    <a:masterClrMapping/>
  </p:clrMapOvr>
  <p:transition spd="slow" advClick="0" advTm="0">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60348885-A628-4D7A-A677-7F1B3BBC1ECD}"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D27BFF4B-687D-451C-B0EC-24270416ED4C}" type="slidenum">
              <a:rPr lang="zh-CN" altLang="en-US"/>
            </a:fld>
            <a:endParaRPr lang="zh-CN" altLang="en-US"/>
          </a:p>
        </p:txBody>
      </p:sp>
    </p:spTree>
  </p:cSld>
  <p:clrMapOvr>
    <a:masterClrMapping/>
  </p:clrMapOvr>
  <p:transition spd="slow" advClick="0" advTm="0">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01794879-08EA-44B6-A1F8-190AC8081047}"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03CD0AF5-7B23-4D31-ADD6-AF15FC1F010E}" type="slidenum">
              <a:rPr lang="zh-CN" altLang="en-US"/>
            </a:fld>
            <a:endParaRPr lang="zh-CN" altLang="en-US"/>
          </a:p>
        </p:txBody>
      </p:sp>
    </p:spTree>
  </p:cSld>
  <p:clrMapOvr>
    <a:masterClrMapping/>
  </p:clrMapOvr>
  <p:transition spd="slow" advClick="0" advTm="0">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6777657F-83EB-4ADB-93F7-5E6E266A21FA}"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13B7494A-26F6-43B2-A2B1-76FCE8965E74}" type="slidenum">
              <a:rPr lang="zh-CN" altLang="en-US"/>
            </a:fld>
            <a:endParaRPr lang="zh-CN" altLang="en-US"/>
          </a:p>
        </p:txBody>
      </p:sp>
    </p:spTree>
  </p:cSld>
  <p:clrMapOvr>
    <a:masterClrMapping/>
  </p:clrMapOvr>
  <p:transition spd="slow" advClick="0" advTm="0">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F5B9A950-8EC6-41D6-A08D-0868A1E154C2}"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F1B34BC0-EAE7-4C2C-B073-38E39E580379}" type="slidenum">
              <a:rPr lang="zh-CN" altLang="en-US"/>
            </a:fld>
            <a:endParaRPr lang="zh-CN" altLang="en-US"/>
          </a:p>
        </p:txBody>
      </p:sp>
    </p:spTree>
  </p:cSld>
  <p:clrMapOvr>
    <a:masterClrMapping/>
  </p:clrMapOvr>
  <p:transition spd="slow" advClick="0" advTm="0">
    <p:cove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image" Target="../media/image5.png"/><Relationship Id="rId15" Type="http://schemas.openxmlformats.org/officeDocument/2006/relationships/image" Target="../media/image4.png"/><Relationship Id="rId14" Type="http://schemas.openxmlformats.org/officeDocument/2006/relationships/image" Target="../media/image3.png"/><Relationship Id="rId13" Type="http://schemas.openxmlformats.org/officeDocument/2006/relationships/image" Target="../media/image2.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DFA8C908-E54F-4DB4-8CF9-BC9753BE727F}" type="datetimeFigureOut">
              <a:rPr lang="zh-CN" altLang="en-US"/>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A0AFEC41-3041-4F7A-80BE-C96136F87EE3}" type="slidenum">
              <a:rPr lang="zh-CN" altLang="en-US"/>
            </a:fld>
            <a:endParaRPr lang="zh-CN" altLang="en-US"/>
          </a:p>
        </p:txBody>
      </p:sp>
      <p:pic>
        <p:nvPicPr>
          <p:cNvPr id="8" name="Picture 3"/>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 y="0"/>
            <a:ext cx="12188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1"/>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79703" y="276224"/>
            <a:ext cx="11432595" cy="6467475"/>
          </a:xfrm>
          <a:prstGeom prst="rect">
            <a:avLst/>
          </a:prstGeom>
        </p:spPr>
      </p:pic>
      <p:pic>
        <p:nvPicPr>
          <p:cNvPr id="12" name="图片 11" descr="水印"/>
          <p:cNvPicPr>
            <a:picLocks noChangeAspect="1"/>
          </p:cNvPicPr>
          <p:nvPr userDrawn="1"/>
        </p:nvPicPr>
        <p:blipFill>
          <a:blip r:embed="rId16"/>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advClick="0" advTm="0">
    <p:cover/>
  </p:transition>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Segoe UI" panose="020B0502040204020203"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Segoe UI" panose="020B0502040204020203"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Segoe UI" panose="020B0502040204020203"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Segoe UI" panose="020B0502040204020203"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Segoe UI" panose="020B0502040204020203"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Segoe UI" panose="020B0502040204020203"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Segoe UI" panose="020B0502040204020203"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Segoe UI" panose="020B0502040204020203"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1.xml"/><Relationship Id="rId4" Type="http://schemas.openxmlformats.org/officeDocument/2006/relationships/image" Target="../media/image8.png"/><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image" Target="../media/image9.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8.png"/><Relationship Id="rId1"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pic>
        <p:nvPicPr>
          <p:cNvPr id="12" name="图片 11" descr="水印"/>
          <p:cNvPicPr>
            <a:picLocks noChangeAspect="1"/>
          </p:cNvPicPr>
          <p:nvPr userDrawn="1"/>
        </p:nvPicPr>
        <p:blipFill>
          <a:blip r:embed="rId2"/>
          <a:stretch>
            <a:fillRect/>
          </a:stretch>
        </p:blipFill>
        <p:spPr>
          <a:xfrm>
            <a:off x="7186295" y="63500"/>
            <a:ext cx="4902200" cy="1586865"/>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729615" y="700405"/>
            <a:ext cx="10473055" cy="492125"/>
            <a:chOff x="0" y="982783"/>
            <a:chExt cx="12190413" cy="492315"/>
          </a:xfrm>
        </p:grpSpPr>
        <p:sp>
          <p:nvSpPr>
            <p:cNvPr id="11" name="矩形 10"/>
            <p:cNvSpPr/>
            <p:nvPr/>
          </p:nvSpPr>
          <p:spPr>
            <a:xfrm flipV="1">
              <a:off x="0" y="1370350"/>
              <a:ext cx="12190413" cy="45719"/>
            </a:xfrm>
            <a:prstGeom prst="rect">
              <a:avLst/>
            </a:prstGeom>
            <a:solidFill>
              <a:srgbClr val="2C6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2" name="TextBox 8"/>
            <p:cNvSpPr txBox="1">
              <a:spLocks noChangeArrowheads="1"/>
            </p:cNvSpPr>
            <p:nvPr/>
          </p:nvSpPr>
          <p:spPr bwMode="auto">
            <a:xfrm>
              <a:off x="0" y="982783"/>
              <a:ext cx="3979041" cy="492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l" eaLnBrk="1" hangingPunct="1"/>
              <a:r>
                <a:rPr lang="zh-CN" altLang="en-US" sz="3200" b="1" dirty="0">
                  <a:solidFill>
                    <a:srgbClr val="FFFF00"/>
                  </a:solidFill>
                  <a:latin typeface="微软雅黑" panose="020B0503020204020204" pitchFamily="34" charset="-122"/>
                  <a:ea typeface="微软雅黑" panose="020B0503020204020204" pitchFamily="34" charset="-122"/>
                  <a:sym typeface="Arial" panose="020B0604020202020204" pitchFamily="34" charset="0"/>
                </a:rPr>
                <a:t>思维和表达</a:t>
              </a:r>
              <a:r>
                <a:rPr lang="en-US" altLang="zh-CN" sz="3200" b="1" dirty="0">
                  <a:solidFill>
                    <a:srgbClr val="FFFF00"/>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3200" b="1" dirty="0">
                  <a:solidFill>
                    <a:srgbClr val="FFFF00"/>
                  </a:solidFill>
                  <a:latin typeface="微软雅黑" panose="020B0503020204020204" pitchFamily="34" charset="-122"/>
                  <a:ea typeface="微软雅黑" panose="020B0503020204020204" pitchFamily="34" charset="-122"/>
                  <a:sym typeface="Arial" panose="020B0604020202020204" pitchFamily="34" charset="0"/>
                </a:rPr>
                <a:t>中段</a:t>
              </a:r>
              <a:endParaRPr lang="zh-CN" altLang="en-US" sz="3200" b="1" dirty="0">
                <a:solidFill>
                  <a:srgbClr val="FFFF00"/>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2" name="文本框 1"/>
          <p:cNvSpPr txBox="1"/>
          <p:nvPr/>
        </p:nvSpPr>
        <p:spPr>
          <a:xfrm>
            <a:off x="729615" y="1299210"/>
            <a:ext cx="10563225" cy="5835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fontAlgn="auto">
              <a:lnSpc>
                <a:spcPts val="3840"/>
              </a:lnSpc>
            </a:pPr>
            <a:r>
              <a:rPr lang="en-US" sz="2800">
                <a:solidFill>
                  <a:schemeClr val="tx1"/>
                </a:solidFill>
                <a:sym typeface="+mn-ea"/>
              </a:rPr>
              <a:t>2.</a:t>
            </a:r>
            <a:r>
              <a:rPr sz="2800">
                <a:solidFill>
                  <a:schemeClr val="tx1"/>
                </a:solidFill>
                <a:sym typeface="+mn-ea"/>
              </a:rPr>
              <a:t>详细介绍</a:t>
            </a:r>
            <a:r>
              <a:rPr sz="2800" dirty="0">
                <a:solidFill>
                  <a:schemeClr val="tx1"/>
                </a:solidFill>
                <a:sym typeface="+mn-ea"/>
              </a:rPr>
              <a:t>活动的主要内容</a:t>
            </a:r>
            <a:r>
              <a:rPr lang="en-US" sz="2800" dirty="0">
                <a:solidFill>
                  <a:schemeClr val="tx1"/>
                </a:solidFill>
                <a:sym typeface="+mn-ea"/>
              </a:rPr>
              <a:t> +</a:t>
            </a:r>
            <a:r>
              <a:rPr sz="2800" dirty="0">
                <a:solidFill>
                  <a:schemeClr val="tx1"/>
                </a:solidFill>
                <a:sym typeface="+mn-ea"/>
              </a:rPr>
              <a:t> 自己的收获体会</a:t>
            </a:r>
            <a:r>
              <a:rPr lang="en-US" sz="2800">
                <a:sym typeface="+mn-ea"/>
              </a:rPr>
              <a:t> </a:t>
            </a:r>
            <a:endParaRPr lang="en-US" altLang="zh-CN" sz="2800" dirty="0">
              <a:solidFill>
                <a:schemeClr val="tx1"/>
              </a:solidFill>
              <a:latin typeface="Arial" panose="020B0604020202020204" pitchFamily="34" charset="0"/>
              <a:cs typeface="Arial" panose="020B0604020202020204" pitchFamily="34" charset="0"/>
              <a:sym typeface="+mn-ea"/>
            </a:endParaRPr>
          </a:p>
        </p:txBody>
      </p:sp>
      <p:sp>
        <p:nvSpPr>
          <p:cNvPr id="3" name="文本框 2"/>
          <p:cNvSpPr txBox="1"/>
          <p:nvPr/>
        </p:nvSpPr>
        <p:spPr>
          <a:xfrm>
            <a:off x="729763" y="1952901"/>
            <a:ext cx="11916743" cy="2676525"/>
          </a:xfrm>
          <a:prstGeom prst="rect">
            <a:avLst/>
          </a:prstGeom>
          <a:noFill/>
        </p:spPr>
        <p:txBody>
          <a:bodyPr wrap="square" rtlCol="0">
            <a:spAutoFit/>
          </a:bodyPr>
          <a:p>
            <a:r>
              <a:rPr lang="zh-CN" altLang="en-US" sz="2800">
                <a:gradFill>
                  <a:gsLst>
                    <a:gs pos="0">
                      <a:srgbClr val="14CD68"/>
                    </a:gs>
                    <a:gs pos="100000">
                      <a:srgbClr val="0B6E38"/>
                    </a:gs>
                  </a:gsLst>
                  <a:lin scaled="0"/>
                </a:gradFill>
              </a:rPr>
              <a:t>活动内容：</a:t>
            </a:r>
            <a:r>
              <a:rPr lang="en-US" altLang="zh-CN" sz="2800">
                <a:solidFill>
                  <a:srgbClr val="C00000"/>
                </a:solidFill>
                <a:cs typeface="Arial" panose="020B0604020202020204" pitchFamily="34" charset="0"/>
                <a:sym typeface="+mn-ea"/>
              </a:rPr>
              <a:t>1.教授讲座</a:t>
            </a:r>
            <a:endParaRPr lang="en-US" altLang="zh-CN" sz="2800">
              <a:solidFill>
                <a:srgbClr val="C00000"/>
              </a:solidFill>
              <a:latin typeface="Arial" panose="020B0604020202020204" pitchFamily="34" charset="0"/>
              <a:cs typeface="Arial" panose="020B0604020202020204" pitchFamily="34" charset="0"/>
            </a:endParaRPr>
          </a:p>
          <a:p>
            <a:endParaRPr lang="zh-CN" altLang="en-US" sz="2800">
              <a:gradFill>
                <a:gsLst>
                  <a:gs pos="0">
                    <a:srgbClr val="14CD68"/>
                  </a:gs>
                  <a:gs pos="100000">
                    <a:srgbClr val="0B6E38"/>
                  </a:gs>
                </a:gsLst>
                <a:lin scaled="0"/>
              </a:gradFill>
            </a:endParaRPr>
          </a:p>
          <a:p>
            <a:endParaRPr lang="zh-CN" altLang="en-US" sz="2800">
              <a:gradFill>
                <a:gsLst>
                  <a:gs pos="0">
                    <a:srgbClr val="14CD68"/>
                  </a:gs>
                  <a:gs pos="100000">
                    <a:srgbClr val="0B6E38"/>
                  </a:gs>
                </a:gsLst>
                <a:lin scaled="0"/>
              </a:gradFill>
            </a:endParaRPr>
          </a:p>
          <a:p>
            <a:endParaRPr lang="zh-CN" altLang="en-US" sz="2800">
              <a:gradFill>
                <a:gsLst>
                  <a:gs pos="0">
                    <a:srgbClr val="14CD68"/>
                  </a:gs>
                  <a:gs pos="100000">
                    <a:srgbClr val="0B6E38"/>
                  </a:gs>
                </a:gsLst>
                <a:lin scaled="0"/>
              </a:gradFill>
            </a:endParaRPr>
          </a:p>
          <a:p>
            <a:endParaRPr lang="zh-CN" altLang="en-US" sz="2800">
              <a:gradFill>
                <a:gsLst>
                  <a:gs pos="0">
                    <a:srgbClr val="14CD68"/>
                  </a:gs>
                  <a:gs pos="100000">
                    <a:srgbClr val="0B6E38"/>
                  </a:gs>
                </a:gsLst>
                <a:lin scaled="0"/>
              </a:gradFill>
            </a:endParaRPr>
          </a:p>
          <a:p>
            <a:endParaRPr lang="zh-CN" altLang="en-US" sz="2800">
              <a:gradFill>
                <a:gsLst>
                  <a:gs pos="0">
                    <a:srgbClr val="14CD68"/>
                  </a:gs>
                  <a:gs pos="100000">
                    <a:srgbClr val="0B6E38"/>
                  </a:gs>
                </a:gsLst>
                <a:lin scaled="0"/>
              </a:gradFill>
            </a:endParaRPr>
          </a:p>
        </p:txBody>
      </p:sp>
      <p:sp>
        <p:nvSpPr>
          <p:cNvPr id="4" name="文本框 3"/>
          <p:cNvSpPr txBox="1"/>
          <p:nvPr/>
        </p:nvSpPr>
        <p:spPr>
          <a:xfrm>
            <a:off x="684530" y="2618740"/>
            <a:ext cx="10563225" cy="3276600"/>
          </a:xfrm>
          <a:prstGeom prst="rect">
            <a:avLst/>
          </a:prstGeom>
          <a:noFill/>
          <a:ln>
            <a:noFill/>
          </a:ln>
          <a:extLst>
            <a:ext uri="{909E8E84-426E-40DD-AFC4-6F175D3DCCD1}">
              <a14:hiddenFill xmlns:a14="http://schemas.microsoft.com/office/drawing/2010/main">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14:hiddenFill>
            </a:ext>
          </a:extLst>
        </p:spPr>
        <p:style>
          <a:lnRef idx="1">
            <a:schemeClr val="dk1"/>
          </a:lnRef>
          <a:fillRef idx="2">
            <a:schemeClr val="dk1"/>
          </a:fillRef>
          <a:effectRef idx="1">
            <a:schemeClr val="dk1"/>
          </a:effectRef>
          <a:fontRef idx="minor">
            <a:schemeClr val="dk1"/>
          </a:fontRef>
        </p:style>
        <p:txBody>
          <a:bodyPr wrap="square" rtlCol="0">
            <a:spAutoFit/>
          </a:bodyPr>
          <a:p>
            <a:pPr eaLnBrk="1" latinLnBrk="0" hangingPunct="1">
              <a:lnSpc>
                <a:spcPts val="2760"/>
              </a:lnSpc>
            </a:pPr>
            <a:r>
              <a:rPr lang="en-US" altLang="zh-CN" sz="2800">
                <a:solidFill>
                  <a:schemeClr val="bg1"/>
                </a:solidFill>
                <a:latin typeface="Arial" panose="020B0604020202020204" pitchFamily="34" charset="0"/>
                <a:cs typeface="Arial" panose="020B0604020202020204" pitchFamily="34" charset="0"/>
              </a:rPr>
              <a:t> --First, a university professor delivered a lecture to all the students, introducing what autonomous learning meant and explaining what benefits it would bring. </a:t>
            </a:r>
            <a:endParaRPr lang="en-US" altLang="zh-CN" sz="2800">
              <a:solidFill>
                <a:schemeClr val="bg1"/>
              </a:solidFill>
              <a:latin typeface="Arial" panose="020B0604020202020204" pitchFamily="34" charset="0"/>
              <a:cs typeface="Arial" panose="020B0604020202020204" pitchFamily="34" charset="0"/>
            </a:endParaRPr>
          </a:p>
          <a:p>
            <a:pPr eaLnBrk="1" latinLnBrk="0" hangingPunct="1">
              <a:lnSpc>
                <a:spcPts val="2760"/>
              </a:lnSpc>
            </a:pPr>
            <a:r>
              <a:rPr lang="en-US" altLang="zh-CN" sz="2800">
                <a:solidFill>
                  <a:schemeClr val="bg1"/>
                </a:solidFill>
                <a:latin typeface="Arial" panose="020B0604020202020204" pitchFamily="34" charset="0"/>
                <a:cs typeface="Arial" panose="020B0604020202020204" pitchFamily="34" charset="0"/>
              </a:rPr>
              <a:t> --The activity began with a theme lecture delivered by a professor, who gave us a brief introduction of what autonomous learning is and the potential benefits it brings.</a:t>
            </a:r>
            <a:endParaRPr lang="en-US" altLang="zh-CN" sz="2800">
              <a:solidFill>
                <a:schemeClr val="bg1"/>
              </a:solidFill>
              <a:latin typeface="Arial" panose="020B0604020202020204" pitchFamily="34" charset="0"/>
              <a:cs typeface="Arial" panose="020B0604020202020204" pitchFamily="34" charset="0"/>
            </a:endParaRPr>
          </a:p>
          <a:p>
            <a:pPr eaLnBrk="1" latinLnBrk="0" hangingPunct="1">
              <a:lnSpc>
                <a:spcPts val="2760"/>
              </a:lnSpc>
            </a:pPr>
            <a:r>
              <a:rPr lang="en-US" altLang="zh-CN" sz="2800">
                <a:solidFill>
                  <a:schemeClr val="bg1"/>
                </a:solidFill>
                <a:latin typeface="Arial" panose="020B0604020202020204" pitchFamily="34" charset="0"/>
                <a:cs typeface="Arial" panose="020B0604020202020204" pitchFamily="34" charset="0"/>
              </a:rPr>
              <a:t> --To begin with, an expert in the field delivered us an impressive theme lecture, offering us a rough idea of autonomous learning and how to effectively carry it out.</a:t>
            </a:r>
            <a:endParaRPr lang="en-US" altLang="zh-CN" sz="2800">
              <a:solidFill>
                <a:schemeClr val="bg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774700" y="677545"/>
            <a:ext cx="10473055" cy="492174"/>
            <a:chOff x="0" y="982783"/>
            <a:chExt cx="12190413" cy="492364"/>
          </a:xfrm>
        </p:grpSpPr>
        <p:sp>
          <p:nvSpPr>
            <p:cNvPr id="11" name="矩形 10"/>
            <p:cNvSpPr/>
            <p:nvPr/>
          </p:nvSpPr>
          <p:spPr>
            <a:xfrm flipV="1">
              <a:off x="0" y="1429428"/>
              <a:ext cx="12190413" cy="45719"/>
            </a:xfrm>
            <a:prstGeom prst="rect">
              <a:avLst/>
            </a:prstGeom>
            <a:solidFill>
              <a:srgbClr val="2C6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2" name="TextBox 8"/>
            <p:cNvSpPr txBox="1">
              <a:spLocks noChangeArrowheads="1"/>
            </p:cNvSpPr>
            <p:nvPr/>
          </p:nvSpPr>
          <p:spPr bwMode="auto">
            <a:xfrm>
              <a:off x="0" y="982783"/>
              <a:ext cx="3979041" cy="492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l" eaLnBrk="1" hangingPunct="1"/>
              <a:r>
                <a:rPr lang="zh-CN" altLang="en-US" sz="3200" b="1" dirty="0">
                  <a:solidFill>
                    <a:srgbClr val="FFFF00"/>
                  </a:solidFill>
                  <a:latin typeface="微软雅黑" panose="020B0503020204020204" pitchFamily="34" charset="-122"/>
                  <a:ea typeface="微软雅黑" panose="020B0503020204020204" pitchFamily="34" charset="-122"/>
                  <a:sym typeface="Arial" panose="020B0604020202020204" pitchFamily="34" charset="0"/>
                </a:rPr>
                <a:t>思维和表达</a:t>
              </a:r>
              <a:r>
                <a:rPr lang="en-US" altLang="zh-CN" sz="3200" b="1" dirty="0">
                  <a:solidFill>
                    <a:srgbClr val="FFFF00"/>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3200" b="1" dirty="0">
                  <a:solidFill>
                    <a:srgbClr val="FFFF00"/>
                  </a:solidFill>
                  <a:latin typeface="微软雅黑" panose="020B0503020204020204" pitchFamily="34" charset="-122"/>
                  <a:ea typeface="微软雅黑" panose="020B0503020204020204" pitchFamily="34" charset="-122"/>
                  <a:sym typeface="Arial" panose="020B0604020202020204" pitchFamily="34" charset="0"/>
                </a:rPr>
                <a:t>中段</a:t>
              </a:r>
              <a:endParaRPr lang="zh-CN" altLang="en-US" sz="3200" b="1" dirty="0">
                <a:solidFill>
                  <a:srgbClr val="FFFF00"/>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2" name="文本框 1"/>
          <p:cNvSpPr txBox="1"/>
          <p:nvPr/>
        </p:nvSpPr>
        <p:spPr>
          <a:xfrm>
            <a:off x="729615" y="1397635"/>
            <a:ext cx="10563225" cy="5835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fontAlgn="auto">
              <a:lnSpc>
                <a:spcPts val="3840"/>
              </a:lnSpc>
            </a:pPr>
            <a:r>
              <a:rPr lang="en-US" sz="2800">
                <a:solidFill>
                  <a:schemeClr val="tx1"/>
                </a:solidFill>
                <a:sym typeface="+mn-ea"/>
              </a:rPr>
              <a:t>2.</a:t>
            </a:r>
            <a:r>
              <a:rPr sz="2800">
                <a:solidFill>
                  <a:schemeClr val="tx1"/>
                </a:solidFill>
                <a:sym typeface="+mn-ea"/>
              </a:rPr>
              <a:t>详细介绍</a:t>
            </a:r>
            <a:r>
              <a:rPr sz="2800" dirty="0">
                <a:solidFill>
                  <a:schemeClr val="tx1"/>
                </a:solidFill>
                <a:sym typeface="+mn-ea"/>
              </a:rPr>
              <a:t>活动的主要内容</a:t>
            </a:r>
            <a:r>
              <a:rPr lang="en-US" sz="2800" dirty="0">
                <a:solidFill>
                  <a:schemeClr val="tx1"/>
                </a:solidFill>
                <a:sym typeface="+mn-ea"/>
              </a:rPr>
              <a:t> +</a:t>
            </a:r>
            <a:r>
              <a:rPr sz="2800" dirty="0">
                <a:solidFill>
                  <a:schemeClr val="tx1"/>
                </a:solidFill>
                <a:sym typeface="+mn-ea"/>
              </a:rPr>
              <a:t> 自己的收获体会</a:t>
            </a:r>
            <a:r>
              <a:rPr lang="en-US" sz="2800">
                <a:sym typeface="+mn-ea"/>
              </a:rPr>
              <a:t> </a:t>
            </a:r>
            <a:endParaRPr lang="en-US" altLang="zh-CN" sz="2800" dirty="0">
              <a:solidFill>
                <a:schemeClr val="tx1"/>
              </a:solidFill>
              <a:latin typeface="Arial" panose="020B0604020202020204" pitchFamily="34" charset="0"/>
              <a:cs typeface="Arial" panose="020B0604020202020204" pitchFamily="34" charset="0"/>
              <a:sym typeface="+mn-ea"/>
            </a:endParaRPr>
          </a:p>
        </p:txBody>
      </p:sp>
      <p:sp>
        <p:nvSpPr>
          <p:cNvPr id="3" name="文本框 2"/>
          <p:cNvSpPr txBox="1"/>
          <p:nvPr/>
        </p:nvSpPr>
        <p:spPr>
          <a:xfrm>
            <a:off x="729763" y="2148481"/>
            <a:ext cx="11916743" cy="2676525"/>
          </a:xfrm>
          <a:prstGeom prst="rect">
            <a:avLst/>
          </a:prstGeom>
          <a:noFill/>
        </p:spPr>
        <p:txBody>
          <a:bodyPr wrap="square" rtlCol="0">
            <a:spAutoFit/>
          </a:bodyPr>
          <a:p>
            <a:r>
              <a:rPr lang="zh-CN" altLang="en-US" sz="2800">
                <a:gradFill>
                  <a:gsLst>
                    <a:gs pos="0">
                      <a:srgbClr val="14CD68"/>
                    </a:gs>
                    <a:gs pos="100000">
                      <a:srgbClr val="0B6E38"/>
                    </a:gs>
                  </a:gsLst>
                  <a:lin scaled="0"/>
                </a:gradFill>
              </a:rPr>
              <a:t>活动内容：</a:t>
            </a:r>
            <a:r>
              <a:rPr lang="en-US" altLang="zh-CN" sz="2800">
                <a:solidFill>
                  <a:srgbClr val="C00000"/>
                </a:solidFill>
                <a:cs typeface="Arial" panose="020B0604020202020204" pitchFamily="34" charset="0"/>
                <a:sym typeface="+mn-ea"/>
              </a:rPr>
              <a:t>2.学生讨论/</a:t>
            </a:r>
            <a:r>
              <a:rPr lang="zh-CN" altLang="en-US" sz="2800">
                <a:solidFill>
                  <a:srgbClr val="C00000"/>
                </a:solidFill>
                <a:cs typeface="Arial" panose="020B0604020202020204" pitchFamily="34" charset="0"/>
                <a:sym typeface="+mn-ea"/>
              </a:rPr>
              <a:t>沙龙</a:t>
            </a:r>
            <a:endParaRPr lang="zh-CN" altLang="en-US" sz="2800">
              <a:solidFill>
                <a:srgbClr val="C00000"/>
              </a:solidFill>
              <a:latin typeface="Arial" panose="020B0604020202020204" pitchFamily="34" charset="0"/>
              <a:cs typeface="Arial" panose="020B0604020202020204" pitchFamily="34" charset="0"/>
            </a:endParaRPr>
          </a:p>
          <a:p>
            <a:endParaRPr lang="zh-CN" altLang="en-US" sz="2800">
              <a:gradFill>
                <a:gsLst>
                  <a:gs pos="0">
                    <a:srgbClr val="14CD68"/>
                  </a:gs>
                  <a:gs pos="100000">
                    <a:srgbClr val="0B6E38"/>
                  </a:gs>
                </a:gsLst>
                <a:lin scaled="0"/>
              </a:gradFill>
            </a:endParaRPr>
          </a:p>
          <a:p>
            <a:endParaRPr lang="zh-CN" altLang="en-US" sz="2800">
              <a:gradFill>
                <a:gsLst>
                  <a:gs pos="0">
                    <a:srgbClr val="14CD68"/>
                  </a:gs>
                  <a:gs pos="100000">
                    <a:srgbClr val="0B6E38"/>
                  </a:gs>
                </a:gsLst>
                <a:lin scaled="0"/>
              </a:gradFill>
            </a:endParaRPr>
          </a:p>
          <a:p>
            <a:endParaRPr lang="zh-CN" altLang="en-US" sz="2800">
              <a:gradFill>
                <a:gsLst>
                  <a:gs pos="0">
                    <a:srgbClr val="14CD68"/>
                  </a:gs>
                  <a:gs pos="100000">
                    <a:srgbClr val="0B6E38"/>
                  </a:gs>
                </a:gsLst>
                <a:lin scaled="0"/>
              </a:gradFill>
            </a:endParaRPr>
          </a:p>
          <a:p>
            <a:endParaRPr lang="zh-CN" altLang="en-US" sz="2800">
              <a:gradFill>
                <a:gsLst>
                  <a:gs pos="0">
                    <a:srgbClr val="14CD68"/>
                  </a:gs>
                  <a:gs pos="100000">
                    <a:srgbClr val="0B6E38"/>
                  </a:gs>
                </a:gsLst>
                <a:lin scaled="0"/>
              </a:gradFill>
            </a:endParaRPr>
          </a:p>
          <a:p>
            <a:endParaRPr lang="zh-CN" altLang="en-US" sz="2800">
              <a:gradFill>
                <a:gsLst>
                  <a:gs pos="0">
                    <a:srgbClr val="14CD68"/>
                  </a:gs>
                  <a:gs pos="100000">
                    <a:srgbClr val="0B6E38"/>
                  </a:gs>
                </a:gsLst>
                <a:lin scaled="0"/>
              </a:gradFill>
            </a:endParaRPr>
          </a:p>
        </p:txBody>
      </p:sp>
      <p:sp>
        <p:nvSpPr>
          <p:cNvPr id="4" name="文本框 3"/>
          <p:cNvSpPr txBox="1"/>
          <p:nvPr/>
        </p:nvSpPr>
        <p:spPr>
          <a:xfrm>
            <a:off x="729615" y="2821940"/>
            <a:ext cx="10563225" cy="3107690"/>
          </a:xfrm>
          <a:prstGeom prst="rect">
            <a:avLst/>
          </a:prstGeom>
          <a:noFill/>
          <a:ln>
            <a:noFill/>
          </a:ln>
          <a:extLst>
            <a:ext uri="{909E8E84-426E-40DD-AFC4-6F175D3DCCD1}">
              <a14:hiddenFill xmlns:a14="http://schemas.microsoft.com/office/drawing/2010/main">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14:hiddenFill>
            </a:ext>
          </a:extLst>
        </p:spPr>
        <p:style>
          <a:lnRef idx="1">
            <a:schemeClr val="dk1"/>
          </a:lnRef>
          <a:fillRef idx="2">
            <a:schemeClr val="dk1"/>
          </a:fillRef>
          <a:effectRef idx="1">
            <a:schemeClr val="dk1"/>
          </a:effectRef>
          <a:fontRef idx="minor">
            <a:schemeClr val="dk1"/>
          </a:fontRef>
        </p:style>
        <p:txBody>
          <a:bodyPr wrap="square" rtlCol="0">
            <a:spAutoFit/>
          </a:bodyPr>
          <a:p>
            <a:r>
              <a:rPr lang="en-US" altLang="zh-CN" sz="2800">
                <a:solidFill>
                  <a:schemeClr val="bg1"/>
                </a:solidFill>
                <a:latin typeface="Arial" panose="020B0604020202020204" pitchFamily="34" charset="0"/>
                <a:cs typeface="Arial" panose="020B0604020202020204" pitchFamily="34" charset="0"/>
              </a:rPr>
              <a:t>  --</a:t>
            </a:r>
            <a:r>
              <a:rPr lang="zh-CN" altLang="en-US" sz="2800">
                <a:solidFill>
                  <a:schemeClr val="bg1"/>
                </a:solidFill>
                <a:latin typeface="Arial" panose="020B0604020202020204" pitchFamily="34" charset="0"/>
                <a:cs typeface="Arial" panose="020B0604020202020204" pitchFamily="34" charset="0"/>
              </a:rPr>
              <a:t>Then followed a heated discussion, in which some students shared their relevant experience.</a:t>
            </a:r>
            <a:endParaRPr lang="zh-CN" altLang="en-US" sz="2800">
              <a:solidFill>
                <a:schemeClr val="bg1"/>
              </a:solidFill>
              <a:latin typeface="Arial" panose="020B0604020202020204" pitchFamily="34" charset="0"/>
              <a:cs typeface="Arial" panose="020B0604020202020204" pitchFamily="34" charset="0"/>
            </a:endParaRPr>
          </a:p>
          <a:p>
            <a:r>
              <a:rPr lang="zh-CN" altLang="en-US" sz="2800">
                <a:solidFill>
                  <a:schemeClr val="bg1"/>
                </a:solidFill>
                <a:latin typeface="Arial" panose="020B0604020202020204" pitchFamily="34" charset="0"/>
                <a:cs typeface="Arial" panose="020B0604020202020204" pitchFamily="34" charset="0"/>
              </a:rPr>
              <a:t> </a:t>
            </a:r>
            <a:r>
              <a:rPr lang="en-US" altLang="zh-CN" sz="2800">
                <a:solidFill>
                  <a:schemeClr val="bg1"/>
                </a:solidFill>
                <a:latin typeface="Arial" panose="020B0604020202020204" pitchFamily="34" charset="0"/>
                <a:cs typeface="Arial" panose="020B0604020202020204" pitchFamily="34" charset="0"/>
              </a:rPr>
              <a:t> --</a:t>
            </a:r>
            <a:r>
              <a:rPr lang="zh-CN" altLang="en-US" sz="2800">
                <a:solidFill>
                  <a:schemeClr val="bg1"/>
                </a:solidFill>
                <a:latin typeface="Arial" panose="020B0604020202020204" pitchFamily="34" charset="0"/>
                <a:cs typeface="Arial" panose="020B0604020202020204" pitchFamily="34" charset="0"/>
              </a:rPr>
              <a:t> Following that, some students shared how they carried out autonomous learning in their daily studies.</a:t>
            </a:r>
            <a:endParaRPr lang="zh-CN" altLang="en-US" sz="2800">
              <a:solidFill>
                <a:schemeClr val="bg1"/>
              </a:solidFill>
              <a:latin typeface="Arial" panose="020B0604020202020204" pitchFamily="34" charset="0"/>
              <a:cs typeface="Arial" panose="020B0604020202020204" pitchFamily="34" charset="0"/>
            </a:endParaRPr>
          </a:p>
          <a:p>
            <a:r>
              <a:rPr lang="en-US" altLang="zh-CN" sz="2800">
                <a:solidFill>
                  <a:schemeClr val="bg1"/>
                </a:solidFill>
                <a:latin typeface="Arial" panose="020B0604020202020204" pitchFamily="34" charset="0"/>
                <a:cs typeface="Arial" panose="020B0604020202020204" pitchFamily="34" charset="0"/>
              </a:rPr>
              <a:t>  --Then a salon was organized, where students shared their experiences as well as their puzzles, on which </a:t>
            </a:r>
            <a:r>
              <a:rPr lang="en-US" altLang="zh-CN" sz="2800">
                <a:solidFill>
                  <a:schemeClr val="bg1"/>
                </a:solidFill>
                <a:latin typeface="Arial" panose="020B0604020202020204" pitchFamily="34" charset="0"/>
                <a:cs typeface="Arial" panose="020B0604020202020204" pitchFamily="34" charset="0"/>
                <a:sym typeface="+mn-ea"/>
              </a:rPr>
              <a:t>the teachers present</a:t>
            </a:r>
            <a:r>
              <a:rPr lang="en-US" altLang="zh-CN" sz="2800">
                <a:solidFill>
                  <a:schemeClr val="bg1"/>
                </a:solidFill>
                <a:latin typeface="Arial" panose="020B0604020202020204" pitchFamily="34" charset="0"/>
                <a:cs typeface="Arial" panose="020B0604020202020204" pitchFamily="34" charset="0"/>
              </a:rPr>
              <a:t> subsequently offered practical tips.</a:t>
            </a:r>
            <a:endParaRPr lang="en-US" altLang="zh-CN" sz="2800">
              <a:solidFill>
                <a:schemeClr val="bg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729615" y="667385"/>
            <a:ext cx="10473055" cy="492174"/>
            <a:chOff x="0" y="1147311"/>
            <a:chExt cx="12190413" cy="492364"/>
          </a:xfrm>
        </p:grpSpPr>
        <p:sp>
          <p:nvSpPr>
            <p:cNvPr id="11" name="矩形 10"/>
            <p:cNvSpPr/>
            <p:nvPr/>
          </p:nvSpPr>
          <p:spPr>
            <a:xfrm flipV="1">
              <a:off x="0" y="1593956"/>
              <a:ext cx="12190413" cy="45719"/>
            </a:xfrm>
            <a:prstGeom prst="rect">
              <a:avLst/>
            </a:prstGeom>
            <a:solidFill>
              <a:srgbClr val="2C6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2" name="TextBox 8"/>
            <p:cNvSpPr txBox="1">
              <a:spLocks noChangeArrowheads="1"/>
            </p:cNvSpPr>
            <p:nvPr/>
          </p:nvSpPr>
          <p:spPr bwMode="auto">
            <a:xfrm>
              <a:off x="0" y="1147311"/>
              <a:ext cx="3979041" cy="492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l" eaLnBrk="1" hangingPunct="1"/>
              <a:r>
                <a:rPr lang="zh-CN" altLang="en-US" sz="3200" b="1" dirty="0">
                  <a:solidFill>
                    <a:srgbClr val="FFFF00"/>
                  </a:solidFill>
                  <a:latin typeface="微软雅黑" panose="020B0503020204020204" pitchFamily="34" charset="-122"/>
                  <a:ea typeface="微软雅黑" panose="020B0503020204020204" pitchFamily="34" charset="-122"/>
                  <a:sym typeface="Arial" panose="020B0604020202020204" pitchFamily="34" charset="0"/>
                </a:rPr>
                <a:t>思维和表达</a:t>
              </a:r>
              <a:r>
                <a:rPr lang="en-US" altLang="zh-CN" sz="3200" b="1" dirty="0">
                  <a:solidFill>
                    <a:srgbClr val="FFFF00"/>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3200" b="1" dirty="0">
                  <a:solidFill>
                    <a:srgbClr val="FFFF00"/>
                  </a:solidFill>
                  <a:latin typeface="微软雅黑" panose="020B0503020204020204" pitchFamily="34" charset="-122"/>
                  <a:ea typeface="微软雅黑" panose="020B0503020204020204" pitchFamily="34" charset="-122"/>
                  <a:sym typeface="Arial" panose="020B0604020202020204" pitchFamily="34" charset="0"/>
                </a:rPr>
                <a:t>中段</a:t>
              </a:r>
              <a:endParaRPr lang="zh-CN" altLang="en-US" sz="3200" b="1" dirty="0">
                <a:solidFill>
                  <a:srgbClr val="FFFF00"/>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2" name="文本框 1"/>
          <p:cNvSpPr txBox="1"/>
          <p:nvPr/>
        </p:nvSpPr>
        <p:spPr>
          <a:xfrm>
            <a:off x="729615" y="1405255"/>
            <a:ext cx="10563225" cy="5835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fontAlgn="auto">
              <a:lnSpc>
                <a:spcPts val="3840"/>
              </a:lnSpc>
            </a:pPr>
            <a:r>
              <a:rPr lang="en-US" sz="2800">
                <a:solidFill>
                  <a:schemeClr val="tx1"/>
                </a:solidFill>
                <a:sym typeface="+mn-ea"/>
              </a:rPr>
              <a:t>2.</a:t>
            </a:r>
            <a:r>
              <a:rPr sz="2800">
                <a:solidFill>
                  <a:schemeClr val="tx1"/>
                </a:solidFill>
                <a:sym typeface="+mn-ea"/>
              </a:rPr>
              <a:t>详细介绍</a:t>
            </a:r>
            <a:r>
              <a:rPr sz="2800" dirty="0">
                <a:solidFill>
                  <a:schemeClr val="tx1"/>
                </a:solidFill>
                <a:sym typeface="+mn-ea"/>
              </a:rPr>
              <a:t>活动的主要内容</a:t>
            </a:r>
            <a:r>
              <a:rPr lang="en-US" sz="2800" dirty="0">
                <a:solidFill>
                  <a:schemeClr val="tx1"/>
                </a:solidFill>
                <a:sym typeface="+mn-ea"/>
              </a:rPr>
              <a:t> +</a:t>
            </a:r>
            <a:r>
              <a:rPr sz="2800" dirty="0">
                <a:solidFill>
                  <a:schemeClr val="tx1"/>
                </a:solidFill>
                <a:sym typeface="+mn-ea"/>
              </a:rPr>
              <a:t> 自己的收获体会</a:t>
            </a:r>
            <a:r>
              <a:rPr lang="en-US" sz="2800">
                <a:sym typeface="+mn-ea"/>
              </a:rPr>
              <a:t> </a:t>
            </a:r>
            <a:endParaRPr lang="en-US" altLang="zh-CN" sz="2800" dirty="0">
              <a:solidFill>
                <a:schemeClr val="tx1"/>
              </a:solidFill>
              <a:latin typeface="Arial" panose="020B0604020202020204" pitchFamily="34" charset="0"/>
              <a:cs typeface="Arial" panose="020B0604020202020204" pitchFamily="34" charset="0"/>
              <a:sym typeface="+mn-ea"/>
            </a:endParaRPr>
          </a:p>
        </p:txBody>
      </p:sp>
      <p:sp>
        <p:nvSpPr>
          <p:cNvPr id="3" name="文本框 2"/>
          <p:cNvSpPr txBox="1"/>
          <p:nvPr/>
        </p:nvSpPr>
        <p:spPr>
          <a:xfrm>
            <a:off x="729763" y="2132606"/>
            <a:ext cx="11916743" cy="2245360"/>
          </a:xfrm>
          <a:prstGeom prst="rect">
            <a:avLst/>
          </a:prstGeom>
          <a:noFill/>
        </p:spPr>
        <p:txBody>
          <a:bodyPr wrap="square" rtlCol="0">
            <a:spAutoFit/>
          </a:bodyPr>
          <a:p>
            <a:r>
              <a:rPr lang="zh-CN" altLang="en-US" sz="2800">
                <a:gradFill>
                  <a:gsLst>
                    <a:gs pos="0">
                      <a:srgbClr val="14CD68"/>
                    </a:gs>
                    <a:gs pos="100000">
                      <a:srgbClr val="0B6E38"/>
                    </a:gs>
                  </a:gsLst>
                  <a:lin scaled="0"/>
                </a:gradFill>
              </a:rPr>
              <a:t>活动内容：</a:t>
            </a:r>
            <a:r>
              <a:rPr lang="en-US" altLang="zh-CN" sz="2800">
                <a:solidFill>
                  <a:srgbClr val="C00000"/>
                </a:solidFill>
                <a:cs typeface="Arial" panose="020B0604020202020204" pitchFamily="34" charset="0"/>
                <a:sym typeface="+mn-ea"/>
              </a:rPr>
              <a:t>3.学生</a:t>
            </a:r>
            <a:r>
              <a:rPr lang="zh-CN" altLang="en-US" sz="2800">
                <a:solidFill>
                  <a:srgbClr val="C00000"/>
                </a:solidFill>
                <a:cs typeface="Arial" panose="020B0604020202020204" pitchFamily="34" charset="0"/>
                <a:sym typeface="+mn-ea"/>
              </a:rPr>
              <a:t>反思提高</a:t>
            </a:r>
            <a:endParaRPr lang="zh-CN" altLang="en-US" sz="2800">
              <a:solidFill>
                <a:srgbClr val="C00000"/>
              </a:solidFill>
            </a:endParaRPr>
          </a:p>
          <a:p>
            <a:endParaRPr lang="zh-CN" altLang="en-US" sz="2800">
              <a:gradFill>
                <a:gsLst>
                  <a:gs pos="0">
                    <a:srgbClr val="14CD68"/>
                  </a:gs>
                  <a:gs pos="100000">
                    <a:srgbClr val="0B6E38"/>
                  </a:gs>
                </a:gsLst>
                <a:lin scaled="0"/>
              </a:gradFill>
            </a:endParaRPr>
          </a:p>
          <a:p>
            <a:endParaRPr lang="zh-CN" altLang="en-US" sz="2800">
              <a:gradFill>
                <a:gsLst>
                  <a:gs pos="0">
                    <a:srgbClr val="14CD68"/>
                  </a:gs>
                  <a:gs pos="100000">
                    <a:srgbClr val="0B6E38"/>
                  </a:gs>
                </a:gsLst>
                <a:lin scaled="0"/>
              </a:gradFill>
            </a:endParaRPr>
          </a:p>
          <a:p>
            <a:endParaRPr lang="zh-CN" altLang="en-US" sz="2800">
              <a:gradFill>
                <a:gsLst>
                  <a:gs pos="0">
                    <a:srgbClr val="14CD68"/>
                  </a:gs>
                  <a:gs pos="100000">
                    <a:srgbClr val="0B6E38"/>
                  </a:gs>
                </a:gsLst>
                <a:lin scaled="0"/>
              </a:gradFill>
            </a:endParaRPr>
          </a:p>
          <a:p>
            <a:endParaRPr lang="zh-CN" altLang="en-US" sz="2800">
              <a:gradFill>
                <a:gsLst>
                  <a:gs pos="0">
                    <a:srgbClr val="14CD68"/>
                  </a:gs>
                  <a:gs pos="100000">
                    <a:srgbClr val="0B6E38"/>
                  </a:gs>
                </a:gsLst>
                <a:lin scaled="0"/>
              </a:gradFill>
            </a:endParaRPr>
          </a:p>
        </p:txBody>
      </p:sp>
      <p:sp>
        <p:nvSpPr>
          <p:cNvPr id="4" name="文本框 3"/>
          <p:cNvSpPr txBox="1"/>
          <p:nvPr/>
        </p:nvSpPr>
        <p:spPr>
          <a:xfrm>
            <a:off x="729615" y="2783840"/>
            <a:ext cx="10563225" cy="2245360"/>
          </a:xfrm>
          <a:prstGeom prst="rect">
            <a:avLst/>
          </a:prstGeom>
          <a:noFill/>
          <a:ln>
            <a:noFill/>
          </a:ln>
          <a:extLst>
            <a:ext uri="{909E8E84-426E-40DD-AFC4-6F175D3DCCD1}">
              <a14:hiddenFill xmlns:a14="http://schemas.microsoft.com/office/drawing/2010/main">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14:hiddenFill>
            </a:ext>
          </a:extLst>
        </p:spPr>
        <p:style>
          <a:lnRef idx="1">
            <a:schemeClr val="dk1"/>
          </a:lnRef>
          <a:fillRef idx="2">
            <a:schemeClr val="dk1"/>
          </a:fillRef>
          <a:effectRef idx="1">
            <a:schemeClr val="dk1"/>
          </a:effectRef>
          <a:fontRef idx="minor">
            <a:schemeClr val="dk1"/>
          </a:fontRef>
        </p:style>
        <p:txBody>
          <a:bodyPr wrap="square" rtlCol="0">
            <a:spAutoFit/>
          </a:bodyPr>
          <a:p>
            <a:endParaRPr lang="zh-CN" altLang="en-US" sz="2800">
              <a:solidFill>
                <a:schemeClr val="bg1"/>
              </a:solidFill>
              <a:latin typeface="Arial" panose="020B0604020202020204" pitchFamily="34" charset="0"/>
              <a:cs typeface="Arial" panose="020B0604020202020204" pitchFamily="34" charset="0"/>
            </a:endParaRPr>
          </a:p>
          <a:p>
            <a:r>
              <a:rPr lang="en-US" altLang="zh-CN" sz="2800">
                <a:solidFill>
                  <a:schemeClr val="bg1"/>
                </a:solidFill>
                <a:latin typeface="Arial" panose="020B0604020202020204" pitchFamily="34" charset="0"/>
                <a:cs typeface="Arial" panose="020B0604020202020204" pitchFamily="34" charset="0"/>
              </a:rPr>
              <a:t>  --Afterwards, we were required to reflect on our learning process and find out where we could improve ourselves, making ourselves better autonomous learners.</a:t>
            </a:r>
            <a:endParaRPr lang="en-US" altLang="zh-CN" sz="2800">
              <a:solidFill>
                <a:schemeClr val="bg1"/>
              </a:solidFill>
              <a:latin typeface="Arial" panose="020B0604020202020204" pitchFamily="34" charset="0"/>
              <a:cs typeface="Arial" panose="020B0604020202020204" pitchFamily="34" charset="0"/>
            </a:endParaRPr>
          </a:p>
          <a:p>
            <a:r>
              <a:rPr lang="en-US" altLang="zh-CN" sz="2800">
                <a:solidFill>
                  <a:schemeClr val="bg1"/>
                </a:solidFill>
                <a:latin typeface="Arial" panose="020B0604020202020204" pitchFamily="34" charset="0"/>
                <a:cs typeface="Arial" panose="020B0604020202020204" pitchFamily="34" charset="0"/>
              </a:rPr>
              <a:t>  --</a:t>
            </a:r>
            <a:endParaRPr lang="en-US" altLang="zh-CN" sz="2800">
              <a:solidFill>
                <a:schemeClr val="bg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729615" y="617855"/>
            <a:ext cx="10473055" cy="537894"/>
            <a:chOff x="0" y="1097762"/>
            <a:chExt cx="12190413" cy="538102"/>
          </a:xfrm>
        </p:grpSpPr>
        <p:sp>
          <p:nvSpPr>
            <p:cNvPr id="11" name="矩形 10"/>
            <p:cNvSpPr/>
            <p:nvPr/>
          </p:nvSpPr>
          <p:spPr>
            <a:xfrm flipV="1">
              <a:off x="0" y="1590145"/>
              <a:ext cx="12190413" cy="45719"/>
            </a:xfrm>
            <a:prstGeom prst="rect">
              <a:avLst/>
            </a:prstGeom>
            <a:solidFill>
              <a:srgbClr val="2C6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2" name="TextBox 8"/>
            <p:cNvSpPr txBox="1">
              <a:spLocks noChangeArrowheads="1"/>
            </p:cNvSpPr>
            <p:nvPr/>
          </p:nvSpPr>
          <p:spPr bwMode="auto">
            <a:xfrm>
              <a:off x="0" y="1097762"/>
              <a:ext cx="3979041" cy="492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l" eaLnBrk="1" hangingPunct="1"/>
              <a:r>
                <a:rPr lang="zh-CN" altLang="en-US" sz="3200" b="1" dirty="0">
                  <a:solidFill>
                    <a:srgbClr val="FFFF00"/>
                  </a:solidFill>
                  <a:latin typeface="微软雅黑" panose="020B0503020204020204" pitchFamily="34" charset="-122"/>
                  <a:ea typeface="微软雅黑" panose="020B0503020204020204" pitchFamily="34" charset="-122"/>
                  <a:sym typeface="Arial" panose="020B0604020202020204" pitchFamily="34" charset="0"/>
                </a:rPr>
                <a:t>思维和表达</a:t>
              </a:r>
              <a:r>
                <a:rPr lang="en-US" altLang="zh-CN" sz="3200" b="1" dirty="0">
                  <a:solidFill>
                    <a:srgbClr val="FFFF00"/>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3200" b="1" dirty="0">
                  <a:solidFill>
                    <a:srgbClr val="FFFF00"/>
                  </a:solidFill>
                  <a:latin typeface="微软雅黑" panose="020B0503020204020204" pitchFamily="34" charset="-122"/>
                  <a:ea typeface="微软雅黑" panose="020B0503020204020204" pitchFamily="34" charset="-122"/>
                  <a:sym typeface="Arial" panose="020B0604020202020204" pitchFamily="34" charset="0"/>
                </a:rPr>
                <a:t>中段</a:t>
              </a:r>
              <a:endParaRPr lang="zh-CN" altLang="en-US" sz="3200" b="1" dirty="0">
                <a:solidFill>
                  <a:srgbClr val="FFFF00"/>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2" name="文本框 1"/>
          <p:cNvSpPr txBox="1"/>
          <p:nvPr/>
        </p:nvSpPr>
        <p:spPr>
          <a:xfrm>
            <a:off x="729615" y="1337310"/>
            <a:ext cx="10563225" cy="5835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fontAlgn="auto">
              <a:lnSpc>
                <a:spcPts val="3840"/>
              </a:lnSpc>
            </a:pPr>
            <a:r>
              <a:rPr lang="en-US" sz="2800">
                <a:solidFill>
                  <a:schemeClr val="tx1"/>
                </a:solidFill>
                <a:sym typeface="+mn-ea"/>
              </a:rPr>
              <a:t>2.</a:t>
            </a:r>
            <a:r>
              <a:rPr sz="2800">
                <a:solidFill>
                  <a:schemeClr val="tx1"/>
                </a:solidFill>
                <a:sym typeface="+mn-ea"/>
              </a:rPr>
              <a:t>详细介绍</a:t>
            </a:r>
            <a:r>
              <a:rPr sz="2800" dirty="0">
                <a:solidFill>
                  <a:schemeClr val="tx1"/>
                </a:solidFill>
                <a:sym typeface="+mn-ea"/>
              </a:rPr>
              <a:t>活动的主要内容</a:t>
            </a:r>
            <a:r>
              <a:rPr lang="en-US" sz="2800" dirty="0">
                <a:solidFill>
                  <a:schemeClr val="tx1"/>
                </a:solidFill>
                <a:sym typeface="+mn-ea"/>
              </a:rPr>
              <a:t> +</a:t>
            </a:r>
            <a:r>
              <a:rPr sz="2800" dirty="0">
                <a:solidFill>
                  <a:schemeClr val="tx1"/>
                </a:solidFill>
                <a:sym typeface="+mn-ea"/>
              </a:rPr>
              <a:t> 自己的收获体会</a:t>
            </a:r>
            <a:r>
              <a:rPr lang="en-US" sz="2800">
                <a:sym typeface="+mn-ea"/>
              </a:rPr>
              <a:t> </a:t>
            </a:r>
            <a:endParaRPr lang="en-US" altLang="zh-CN" sz="2800" dirty="0">
              <a:solidFill>
                <a:schemeClr val="tx1"/>
              </a:solidFill>
              <a:latin typeface="Arial" panose="020B0604020202020204" pitchFamily="34" charset="0"/>
              <a:cs typeface="Arial" panose="020B0604020202020204" pitchFamily="34" charset="0"/>
              <a:sym typeface="+mn-ea"/>
            </a:endParaRPr>
          </a:p>
        </p:txBody>
      </p:sp>
      <p:sp>
        <p:nvSpPr>
          <p:cNvPr id="3" name="文本框 2"/>
          <p:cNvSpPr txBox="1"/>
          <p:nvPr/>
        </p:nvSpPr>
        <p:spPr>
          <a:xfrm>
            <a:off x="729763" y="1921151"/>
            <a:ext cx="11916743" cy="2245360"/>
          </a:xfrm>
          <a:prstGeom prst="rect">
            <a:avLst/>
          </a:prstGeom>
          <a:noFill/>
        </p:spPr>
        <p:txBody>
          <a:bodyPr wrap="square" rtlCol="0">
            <a:spAutoFit/>
          </a:bodyPr>
          <a:p>
            <a:r>
              <a:rPr lang="zh-CN" altLang="en-US" sz="2800">
                <a:gradFill>
                  <a:gsLst>
                    <a:gs pos="0">
                      <a:srgbClr val="14CD68"/>
                    </a:gs>
                    <a:gs pos="100000">
                      <a:srgbClr val="0B6E38"/>
                    </a:gs>
                  </a:gsLst>
                  <a:lin scaled="0"/>
                </a:gradFill>
              </a:rPr>
              <a:t>收获体会：</a:t>
            </a:r>
            <a:endParaRPr lang="zh-CN" altLang="en-US" sz="2800">
              <a:gradFill>
                <a:gsLst>
                  <a:gs pos="0">
                    <a:srgbClr val="14CD68"/>
                  </a:gs>
                  <a:gs pos="100000">
                    <a:srgbClr val="0B6E38"/>
                  </a:gs>
                </a:gsLst>
                <a:lin scaled="0"/>
              </a:gradFill>
            </a:endParaRPr>
          </a:p>
          <a:p>
            <a:endParaRPr lang="zh-CN" altLang="en-US" sz="2800">
              <a:gradFill>
                <a:gsLst>
                  <a:gs pos="0">
                    <a:srgbClr val="14CD68"/>
                  </a:gs>
                  <a:gs pos="100000">
                    <a:srgbClr val="0B6E38"/>
                  </a:gs>
                </a:gsLst>
                <a:lin scaled="0"/>
              </a:gradFill>
            </a:endParaRPr>
          </a:p>
          <a:p>
            <a:endParaRPr lang="zh-CN" altLang="en-US" sz="2800">
              <a:gradFill>
                <a:gsLst>
                  <a:gs pos="0">
                    <a:srgbClr val="14CD68"/>
                  </a:gs>
                  <a:gs pos="100000">
                    <a:srgbClr val="0B6E38"/>
                  </a:gs>
                </a:gsLst>
                <a:lin scaled="0"/>
              </a:gradFill>
            </a:endParaRPr>
          </a:p>
          <a:p>
            <a:endParaRPr lang="zh-CN" altLang="en-US" sz="2800">
              <a:gradFill>
                <a:gsLst>
                  <a:gs pos="0">
                    <a:srgbClr val="14CD68"/>
                  </a:gs>
                  <a:gs pos="100000">
                    <a:srgbClr val="0B6E38"/>
                  </a:gs>
                </a:gsLst>
                <a:lin scaled="0"/>
              </a:gradFill>
            </a:endParaRPr>
          </a:p>
          <a:p>
            <a:endParaRPr lang="zh-CN" altLang="en-US" sz="2800">
              <a:gradFill>
                <a:gsLst>
                  <a:gs pos="0">
                    <a:srgbClr val="14CD68"/>
                  </a:gs>
                  <a:gs pos="100000">
                    <a:srgbClr val="0B6E38"/>
                  </a:gs>
                </a:gsLst>
                <a:lin scaled="0"/>
              </a:gradFill>
            </a:endParaRPr>
          </a:p>
        </p:txBody>
      </p:sp>
      <p:sp>
        <p:nvSpPr>
          <p:cNvPr id="4" name="文本框 3"/>
          <p:cNvSpPr txBox="1"/>
          <p:nvPr/>
        </p:nvSpPr>
        <p:spPr>
          <a:xfrm>
            <a:off x="729615" y="2526030"/>
            <a:ext cx="10563225" cy="3538220"/>
          </a:xfrm>
          <a:prstGeom prst="rect">
            <a:avLst/>
          </a:prstGeom>
          <a:noFill/>
          <a:ln>
            <a:noFill/>
          </a:ln>
          <a:extLst>
            <a:ext uri="{909E8E84-426E-40DD-AFC4-6F175D3DCCD1}">
              <a14:hiddenFill xmlns:a14="http://schemas.microsoft.com/office/drawing/2010/main">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14:hiddenFill>
            </a:ext>
          </a:extLst>
        </p:spPr>
        <p:style>
          <a:lnRef idx="1">
            <a:schemeClr val="dk1"/>
          </a:lnRef>
          <a:fillRef idx="2">
            <a:schemeClr val="dk1"/>
          </a:fillRef>
          <a:effectRef idx="1">
            <a:schemeClr val="dk1"/>
          </a:effectRef>
          <a:fontRef idx="minor">
            <a:schemeClr val="dk1"/>
          </a:fontRef>
        </p:style>
        <p:txBody>
          <a:bodyPr wrap="square" rtlCol="0">
            <a:spAutoFit/>
          </a:bodyPr>
          <a:p>
            <a:r>
              <a:rPr lang="en-US" sz="2800">
                <a:solidFill>
                  <a:schemeClr val="bg1"/>
                </a:solidFill>
                <a:latin typeface="Arial" panose="020B0604020202020204" pitchFamily="34" charset="0"/>
                <a:cs typeface="Arial" panose="020B0604020202020204" pitchFamily="34" charset="0"/>
              </a:rPr>
              <a:t>  --For me, it can give full play to our initiative, enthusiasm and creativity, making us the most effective learners. </a:t>
            </a:r>
            <a:endParaRPr lang="en-US" sz="2800">
              <a:solidFill>
                <a:schemeClr val="bg1"/>
              </a:solidFill>
              <a:latin typeface="Arial" panose="020B0604020202020204" pitchFamily="34" charset="0"/>
              <a:cs typeface="Arial" panose="020B0604020202020204" pitchFamily="34" charset="0"/>
            </a:endParaRPr>
          </a:p>
          <a:p>
            <a:r>
              <a:rPr lang="en-US" sz="2800">
                <a:solidFill>
                  <a:schemeClr val="bg1"/>
                </a:solidFill>
                <a:latin typeface="Arial" panose="020B0604020202020204" pitchFamily="34" charset="0"/>
                <a:cs typeface="Arial" panose="020B0604020202020204" pitchFamily="34" charset="0"/>
              </a:rPr>
              <a:t>  --The event really inspired me, motivating me to be an effective autonomous learner. </a:t>
            </a:r>
            <a:endParaRPr lang="en-US" sz="2800">
              <a:solidFill>
                <a:schemeClr val="bg1"/>
              </a:solidFill>
              <a:latin typeface="Arial" panose="020B0604020202020204" pitchFamily="34" charset="0"/>
              <a:cs typeface="Arial" panose="020B0604020202020204" pitchFamily="34" charset="0"/>
            </a:endParaRPr>
          </a:p>
          <a:p>
            <a:r>
              <a:rPr lang="en-US" sz="2800">
                <a:solidFill>
                  <a:schemeClr val="bg1"/>
                </a:solidFill>
                <a:latin typeface="Arial" panose="020B0604020202020204" pitchFamily="34" charset="0"/>
                <a:cs typeface="Arial" panose="020B0604020202020204" pitchFamily="34" charset="0"/>
              </a:rPr>
              <a:t>  --The activity offered me a deeper insight into autonomous learning, lighting my path to the effective learning.</a:t>
            </a:r>
            <a:endParaRPr lang="en-US" sz="2800">
              <a:solidFill>
                <a:schemeClr val="bg1"/>
              </a:solidFill>
              <a:latin typeface="Arial" panose="020B0604020202020204" pitchFamily="34" charset="0"/>
              <a:cs typeface="Arial" panose="020B0604020202020204" pitchFamily="34" charset="0"/>
            </a:endParaRPr>
          </a:p>
          <a:p>
            <a:r>
              <a:rPr lang="en-US" sz="2800">
                <a:solidFill>
                  <a:schemeClr val="bg1"/>
                </a:solidFill>
                <a:latin typeface="Arial" panose="020B0604020202020204" pitchFamily="34" charset="0"/>
                <a:cs typeface="Arial" panose="020B0604020202020204" pitchFamily="34" charset="0"/>
              </a:rPr>
              <a:t>  --The activity was really rewarding. Guided, I’m convinced that I can travel farther on the right learning track.</a:t>
            </a:r>
            <a:endParaRPr lang="en-US" sz="2800">
              <a:solidFill>
                <a:schemeClr val="bg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729615" y="728345"/>
            <a:ext cx="10473055" cy="537893"/>
            <a:chOff x="0" y="982783"/>
            <a:chExt cx="12190413" cy="538101"/>
          </a:xfrm>
        </p:grpSpPr>
        <p:sp>
          <p:nvSpPr>
            <p:cNvPr id="11" name="矩形 10"/>
            <p:cNvSpPr/>
            <p:nvPr/>
          </p:nvSpPr>
          <p:spPr>
            <a:xfrm flipV="1">
              <a:off x="0" y="1475165"/>
              <a:ext cx="12190413" cy="45719"/>
            </a:xfrm>
            <a:prstGeom prst="rect">
              <a:avLst/>
            </a:prstGeom>
            <a:solidFill>
              <a:srgbClr val="2C6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rgbClr val="FFFF00"/>
                </a:solidFill>
              </a:endParaRPr>
            </a:p>
          </p:txBody>
        </p:sp>
        <p:sp>
          <p:nvSpPr>
            <p:cNvPr id="12" name="TextBox 8"/>
            <p:cNvSpPr txBox="1">
              <a:spLocks noChangeArrowheads="1"/>
            </p:cNvSpPr>
            <p:nvPr/>
          </p:nvSpPr>
          <p:spPr bwMode="auto">
            <a:xfrm>
              <a:off x="0" y="982783"/>
              <a:ext cx="3979041" cy="492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l" eaLnBrk="1" hangingPunct="1"/>
              <a:r>
                <a:rPr lang="zh-CN" altLang="en-US" sz="3200" b="1" dirty="0">
                  <a:solidFill>
                    <a:srgbClr val="FFFF00"/>
                  </a:solidFill>
                  <a:latin typeface="微软雅黑" panose="020B0503020204020204" pitchFamily="34" charset="-122"/>
                  <a:ea typeface="微软雅黑" panose="020B0503020204020204" pitchFamily="34" charset="-122"/>
                  <a:sym typeface="Arial" panose="020B0604020202020204" pitchFamily="34" charset="0"/>
                </a:rPr>
                <a:t>思维和表达</a:t>
              </a:r>
              <a:r>
                <a:rPr lang="en-US" altLang="zh-CN" sz="3200" b="1" dirty="0">
                  <a:solidFill>
                    <a:srgbClr val="FFFF00"/>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3200" b="1" dirty="0">
                  <a:solidFill>
                    <a:srgbClr val="FFFF00"/>
                  </a:solidFill>
                  <a:latin typeface="微软雅黑" panose="020B0503020204020204" pitchFamily="34" charset="-122"/>
                  <a:ea typeface="微软雅黑" panose="020B0503020204020204" pitchFamily="34" charset="-122"/>
                  <a:sym typeface="Arial" panose="020B0604020202020204" pitchFamily="34" charset="0"/>
                </a:rPr>
                <a:t>末段</a:t>
              </a:r>
              <a:endParaRPr lang="zh-CN" altLang="en-US" sz="3200" b="1" dirty="0">
                <a:solidFill>
                  <a:srgbClr val="FFFF00"/>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2" name="文本框 1"/>
          <p:cNvSpPr txBox="1"/>
          <p:nvPr/>
        </p:nvSpPr>
        <p:spPr>
          <a:xfrm>
            <a:off x="729615" y="1633220"/>
            <a:ext cx="10563225" cy="5835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fontAlgn="auto">
              <a:lnSpc>
                <a:spcPts val="3840"/>
              </a:lnSpc>
            </a:pPr>
            <a:r>
              <a:rPr sz="2800" dirty="0">
                <a:solidFill>
                  <a:schemeClr val="tx1"/>
                </a:solidFill>
                <a:sym typeface="+mn-ea"/>
              </a:rPr>
              <a:t>询问对方如何开展自主学习</a:t>
            </a:r>
            <a:r>
              <a:rPr lang="en-US" sz="2800">
                <a:solidFill>
                  <a:schemeClr val="tx1"/>
                </a:solidFill>
                <a:sym typeface="+mn-ea"/>
              </a:rPr>
              <a:t> </a:t>
            </a:r>
            <a:endParaRPr lang="en-US" altLang="zh-CN" sz="2800" dirty="0">
              <a:solidFill>
                <a:schemeClr val="tx1"/>
              </a:solidFill>
              <a:latin typeface="Arial" panose="020B0604020202020204" pitchFamily="34" charset="0"/>
              <a:cs typeface="Arial" panose="020B0604020202020204" pitchFamily="34" charset="0"/>
              <a:sym typeface="+mn-ea"/>
            </a:endParaRPr>
          </a:p>
        </p:txBody>
      </p:sp>
      <p:sp>
        <p:nvSpPr>
          <p:cNvPr id="4" name="文本框 3"/>
          <p:cNvSpPr txBox="1"/>
          <p:nvPr/>
        </p:nvSpPr>
        <p:spPr>
          <a:xfrm>
            <a:off x="729615" y="2854960"/>
            <a:ext cx="10563225" cy="2676525"/>
          </a:xfrm>
          <a:prstGeom prst="rect">
            <a:avLst/>
          </a:prstGeom>
          <a:noFill/>
          <a:ln>
            <a:noFill/>
          </a:ln>
          <a:extLst>
            <a:ext uri="{909E8E84-426E-40DD-AFC4-6F175D3DCCD1}">
              <a14:hiddenFill xmlns:a14="http://schemas.microsoft.com/office/drawing/2010/main">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14:hiddenFill>
            </a:ext>
          </a:extLst>
        </p:spPr>
        <p:style>
          <a:lnRef idx="1">
            <a:schemeClr val="dk1"/>
          </a:lnRef>
          <a:fillRef idx="2">
            <a:schemeClr val="dk1"/>
          </a:fillRef>
          <a:effectRef idx="1">
            <a:schemeClr val="dk1"/>
          </a:effectRef>
          <a:fontRef idx="minor">
            <a:schemeClr val="dk1"/>
          </a:fontRef>
        </p:style>
        <p:txBody>
          <a:bodyPr wrap="square" rtlCol="0">
            <a:spAutoFit/>
          </a:bodyPr>
          <a:p>
            <a:r>
              <a:rPr lang="en-US" sz="2800">
                <a:solidFill>
                  <a:schemeClr val="bg1"/>
                </a:solidFill>
                <a:latin typeface="Arial" panose="020B0604020202020204" pitchFamily="34" charset="0"/>
                <a:cs typeface="Arial" panose="020B0604020202020204" pitchFamily="34" charset="0"/>
              </a:rPr>
              <a:t>  --How do you conduct autonomous learning in your school? Looking forward to your sharing. </a:t>
            </a:r>
            <a:endParaRPr lang="en-US" sz="2800">
              <a:solidFill>
                <a:schemeClr val="bg1"/>
              </a:solidFill>
              <a:latin typeface="Arial" panose="020B0604020202020204" pitchFamily="34" charset="0"/>
              <a:cs typeface="Arial" panose="020B0604020202020204" pitchFamily="34" charset="0"/>
            </a:endParaRPr>
          </a:p>
          <a:p>
            <a:r>
              <a:rPr lang="en-US" sz="2800">
                <a:solidFill>
                  <a:schemeClr val="bg1"/>
                </a:solidFill>
                <a:latin typeface="Arial" panose="020B0604020202020204" pitchFamily="34" charset="0"/>
                <a:cs typeface="Arial" panose="020B0604020202020204" pitchFamily="34" charset="0"/>
              </a:rPr>
              <a:t>  -- How is autonomous learning going on/ carried out in your school? Looking forward to your sharing.</a:t>
            </a:r>
            <a:endParaRPr lang="en-US" sz="2800">
              <a:solidFill>
                <a:schemeClr val="bg1"/>
              </a:solidFill>
              <a:latin typeface="Arial" panose="020B0604020202020204" pitchFamily="34" charset="0"/>
              <a:cs typeface="Arial" panose="020B0604020202020204" pitchFamily="34" charset="0"/>
            </a:endParaRPr>
          </a:p>
          <a:p>
            <a:r>
              <a:rPr lang="en-US" sz="2800">
                <a:solidFill>
                  <a:schemeClr val="bg1"/>
                </a:solidFill>
                <a:latin typeface="Arial" panose="020B0604020202020204" pitchFamily="34" charset="0"/>
                <a:cs typeface="Arial" panose="020B0604020202020204" pitchFamily="34" charset="0"/>
              </a:rPr>
              <a:t>  --How does your school carry out autonomous learning? Anticipating your reply.</a:t>
            </a:r>
            <a:endParaRPr lang="en-US" sz="2800">
              <a:solidFill>
                <a:schemeClr val="bg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93115" y="702945"/>
            <a:ext cx="10605135" cy="5451475"/>
          </a:xfrm>
          <a:prstGeom prst="rect">
            <a:avLst/>
          </a:prstGeom>
          <a:noFill/>
        </p:spPr>
        <p:txBody>
          <a:bodyPr wrap="square">
            <a:spAutoFit/>
          </a:bodyPr>
          <a:lstStyle/>
          <a:p>
            <a:pPr eaLnBrk="1" latinLnBrk="0" hangingPunct="1">
              <a:lnSpc>
                <a:spcPts val="3160"/>
              </a:lnSpc>
            </a:pPr>
            <a:r>
              <a:rPr sz="2800" dirty="0">
                <a:solidFill>
                  <a:schemeClr val="bg1"/>
                </a:solidFill>
              </a:rPr>
              <a:t>参考范文：</a:t>
            </a:r>
            <a:endParaRPr sz="2800" dirty="0">
              <a:solidFill>
                <a:schemeClr val="bg1"/>
              </a:solidFill>
            </a:endParaRPr>
          </a:p>
          <a:p>
            <a:pPr eaLnBrk="1" latinLnBrk="0" hangingPunct="1">
              <a:lnSpc>
                <a:spcPts val="2760"/>
              </a:lnSpc>
            </a:pPr>
            <a:r>
              <a:rPr sz="2800" dirty="0">
                <a:solidFill>
                  <a:schemeClr val="bg1"/>
                </a:solidFill>
              </a:rPr>
              <a:t>Dear Alan, </a:t>
            </a:r>
            <a:endParaRPr sz="2800" dirty="0">
              <a:solidFill>
                <a:schemeClr val="bg1"/>
              </a:solidFill>
            </a:endParaRPr>
          </a:p>
          <a:p>
            <a:pPr eaLnBrk="1" latinLnBrk="0" hangingPunct="1">
              <a:lnSpc>
                <a:spcPts val="2760"/>
              </a:lnSpc>
            </a:pPr>
            <a:r>
              <a:rPr lang="en-US" sz="2800" dirty="0">
                <a:solidFill>
                  <a:schemeClr val="bg1"/>
                </a:solidFill>
              </a:rPr>
              <a:t>   </a:t>
            </a:r>
            <a:r>
              <a:rPr sz="2800" dirty="0">
                <a:solidFill>
                  <a:schemeClr val="bg1"/>
                </a:solidFill>
              </a:rPr>
              <a:t>How are you getting along these days? I am writing to share with you an activity about autonomous learning held at my school last Thursday. </a:t>
            </a:r>
            <a:endParaRPr sz="2800" dirty="0">
              <a:solidFill>
                <a:schemeClr val="bg1"/>
              </a:solidFill>
            </a:endParaRPr>
          </a:p>
          <a:p>
            <a:pPr eaLnBrk="1" latinLnBrk="0" hangingPunct="1">
              <a:lnSpc>
                <a:spcPts val="2760"/>
              </a:lnSpc>
            </a:pPr>
            <a:r>
              <a:rPr lang="en-US" sz="2800" dirty="0">
                <a:solidFill>
                  <a:schemeClr val="bg1"/>
                </a:solidFill>
              </a:rPr>
              <a:t>    </a:t>
            </a:r>
            <a:r>
              <a:rPr sz="2800" dirty="0">
                <a:solidFill>
                  <a:schemeClr val="bg1"/>
                </a:solidFill>
              </a:rPr>
              <a:t>First, a university professor delivered a lecture to all the students, introducing what autonomous learning meant and explaining what benefits it would bring. Then followed a heated discussion, in which some students shared their relevant experience. For me, it can give full play to our initiative, enthusiasm and creativity, making us the most effective learners. </a:t>
            </a:r>
            <a:endParaRPr sz="2800" dirty="0">
              <a:solidFill>
                <a:schemeClr val="bg1"/>
              </a:solidFill>
            </a:endParaRPr>
          </a:p>
          <a:p>
            <a:pPr eaLnBrk="1" latinLnBrk="0" hangingPunct="1">
              <a:lnSpc>
                <a:spcPts val="2760"/>
              </a:lnSpc>
            </a:pPr>
            <a:r>
              <a:rPr lang="en-US" sz="2800" dirty="0">
                <a:solidFill>
                  <a:schemeClr val="bg1"/>
                </a:solidFill>
              </a:rPr>
              <a:t>   </a:t>
            </a:r>
            <a:r>
              <a:rPr sz="2800" dirty="0">
                <a:solidFill>
                  <a:schemeClr val="bg1"/>
                </a:solidFill>
              </a:rPr>
              <a:t>How do you conduct autonomous learning in your school? Looking forward to your sharing. </a:t>
            </a:r>
            <a:endParaRPr sz="2800" dirty="0">
              <a:solidFill>
                <a:schemeClr val="bg1"/>
              </a:solidFill>
            </a:endParaRPr>
          </a:p>
          <a:p>
            <a:pPr eaLnBrk="1" latinLnBrk="0" hangingPunct="1">
              <a:lnSpc>
                <a:spcPts val="2760"/>
              </a:lnSpc>
            </a:pPr>
            <a:r>
              <a:rPr lang="en-US" sz="2800" dirty="0">
                <a:solidFill>
                  <a:schemeClr val="bg1"/>
                </a:solidFill>
              </a:rPr>
              <a:t>                                                                       </a:t>
            </a:r>
            <a:r>
              <a:rPr sz="2800" dirty="0">
                <a:solidFill>
                  <a:schemeClr val="bg1"/>
                </a:solidFill>
              </a:rPr>
              <a:t>Yours, </a:t>
            </a:r>
            <a:endParaRPr sz="2800" dirty="0">
              <a:solidFill>
                <a:schemeClr val="bg1"/>
              </a:solidFill>
            </a:endParaRPr>
          </a:p>
          <a:p>
            <a:pPr eaLnBrk="1" latinLnBrk="0" hangingPunct="1">
              <a:lnSpc>
                <a:spcPts val="2760"/>
              </a:lnSpc>
            </a:pPr>
            <a:r>
              <a:rPr lang="en-US" sz="2800" dirty="0">
                <a:solidFill>
                  <a:schemeClr val="bg1"/>
                </a:solidFill>
              </a:rPr>
              <a:t>                                                                              </a:t>
            </a:r>
            <a:r>
              <a:rPr sz="2800" dirty="0">
                <a:solidFill>
                  <a:schemeClr val="bg1"/>
                </a:solidFill>
              </a:rPr>
              <a:t>Li Hua</a:t>
            </a:r>
            <a:endParaRPr sz="2800" dirty="0">
              <a:solidFill>
                <a:schemeClr val="bg1"/>
              </a:solidFill>
            </a:endParaRPr>
          </a:p>
        </p:txBody>
      </p:sp>
    </p:spTree>
  </p:cSld>
  <p:clrMapOvr>
    <a:masterClrMapping/>
  </p:clrMapOvr>
  <p:transition spd="slow" advClick="0" advTm="0">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93115" y="652780"/>
            <a:ext cx="10605135" cy="5400675"/>
          </a:xfrm>
          <a:prstGeom prst="rect">
            <a:avLst/>
          </a:prstGeom>
          <a:noFill/>
        </p:spPr>
        <p:txBody>
          <a:bodyPr wrap="square">
            <a:spAutoFit/>
          </a:bodyPr>
          <a:lstStyle/>
          <a:p>
            <a:pPr eaLnBrk="1" latinLnBrk="0" hangingPunct="1">
              <a:lnSpc>
                <a:spcPts val="2760"/>
              </a:lnSpc>
            </a:pPr>
            <a:r>
              <a:rPr sz="2800" dirty="0">
                <a:solidFill>
                  <a:schemeClr val="bg1"/>
                </a:solidFill>
              </a:rPr>
              <a:t>下水作文：</a:t>
            </a:r>
            <a:endParaRPr sz="2800" dirty="0">
              <a:solidFill>
                <a:schemeClr val="bg1"/>
              </a:solidFill>
            </a:endParaRPr>
          </a:p>
          <a:p>
            <a:pPr eaLnBrk="1" latinLnBrk="0" hangingPunct="1">
              <a:lnSpc>
                <a:spcPts val="2760"/>
              </a:lnSpc>
            </a:pPr>
            <a:r>
              <a:rPr sz="2800" dirty="0">
                <a:solidFill>
                  <a:schemeClr val="bg1"/>
                </a:solidFill>
              </a:rPr>
              <a:t>Dear Alan, </a:t>
            </a:r>
            <a:endParaRPr sz="2800" dirty="0">
              <a:solidFill>
                <a:schemeClr val="bg1"/>
              </a:solidFill>
            </a:endParaRPr>
          </a:p>
          <a:p>
            <a:pPr eaLnBrk="1" latinLnBrk="0" hangingPunct="1">
              <a:lnSpc>
                <a:spcPts val="2760"/>
              </a:lnSpc>
            </a:pPr>
            <a:r>
              <a:rPr lang="en-US" sz="2800" dirty="0">
                <a:solidFill>
                  <a:schemeClr val="bg1"/>
                </a:solidFill>
              </a:rPr>
              <a:t>   </a:t>
            </a:r>
            <a:r>
              <a:rPr sz="2800" dirty="0">
                <a:solidFill>
                  <a:schemeClr val="bg1"/>
                </a:solidFill>
              </a:rPr>
              <a:t>How is everything going these days? I’m writing to share with you an activity themed autonomous learning recently held in my school. 24</a:t>
            </a:r>
            <a:endParaRPr sz="2800" dirty="0">
              <a:solidFill>
                <a:schemeClr val="bg1"/>
              </a:solidFill>
            </a:endParaRPr>
          </a:p>
          <a:p>
            <a:pPr eaLnBrk="1" latinLnBrk="0" hangingPunct="1">
              <a:lnSpc>
                <a:spcPts val="2760"/>
              </a:lnSpc>
            </a:pPr>
            <a:r>
              <a:rPr sz="2800" dirty="0">
                <a:solidFill>
                  <a:schemeClr val="bg1"/>
                </a:solidFill>
              </a:rPr>
              <a:t>  The activity began with a theme lecture delivered by a professor, who gave us a brief introduction of what autonomous learning is and the potential benefits it brings. Following that, some students shared how they carried out autonomous learning in their daily studies. The event really inspired me, motivating me to be an effective autonomous learner. 56</a:t>
            </a:r>
            <a:endParaRPr sz="2800" dirty="0">
              <a:solidFill>
                <a:schemeClr val="bg1"/>
              </a:solidFill>
            </a:endParaRPr>
          </a:p>
          <a:p>
            <a:pPr eaLnBrk="1" latinLnBrk="0" hangingPunct="1">
              <a:lnSpc>
                <a:spcPts val="2760"/>
              </a:lnSpc>
            </a:pPr>
            <a:r>
              <a:rPr sz="2800" dirty="0">
                <a:solidFill>
                  <a:schemeClr val="bg1"/>
                </a:solidFill>
              </a:rPr>
              <a:t>  How is autonomous learning going on in your school? Looking forward to your sharing.</a:t>
            </a:r>
            <a:r>
              <a:rPr sz="2800" dirty="0">
                <a:solidFill>
                  <a:schemeClr val="bg1"/>
                </a:solidFill>
                <a:sym typeface="+mn-ea"/>
              </a:rPr>
              <a:t>19</a:t>
            </a:r>
            <a:endParaRPr sz="2800" dirty="0">
              <a:solidFill>
                <a:schemeClr val="bg1"/>
              </a:solidFill>
            </a:endParaRPr>
          </a:p>
          <a:p>
            <a:pPr eaLnBrk="1" latinLnBrk="0" hangingPunct="1">
              <a:lnSpc>
                <a:spcPts val="2760"/>
              </a:lnSpc>
            </a:pPr>
            <a:r>
              <a:rPr lang="en-US" sz="2800" dirty="0">
                <a:solidFill>
                  <a:schemeClr val="bg1"/>
                </a:solidFill>
              </a:rPr>
              <a:t>                                                                    </a:t>
            </a:r>
            <a:r>
              <a:rPr sz="2800" dirty="0">
                <a:solidFill>
                  <a:schemeClr val="bg1"/>
                </a:solidFill>
              </a:rPr>
              <a:t>Yours, </a:t>
            </a:r>
            <a:endParaRPr sz="2800" dirty="0">
              <a:solidFill>
                <a:schemeClr val="bg1"/>
              </a:solidFill>
            </a:endParaRPr>
          </a:p>
          <a:p>
            <a:pPr eaLnBrk="1" latinLnBrk="0" hangingPunct="1">
              <a:lnSpc>
                <a:spcPts val="2760"/>
              </a:lnSpc>
            </a:pPr>
            <a:r>
              <a:rPr lang="en-US" sz="2800" dirty="0">
                <a:solidFill>
                  <a:schemeClr val="bg1"/>
                </a:solidFill>
              </a:rPr>
              <a:t>                                                                         </a:t>
            </a:r>
            <a:r>
              <a:rPr sz="2800" dirty="0">
                <a:solidFill>
                  <a:schemeClr val="bg1"/>
                </a:solidFill>
              </a:rPr>
              <a:t>Li Hua </a:t>
            </a:r>
            <a:endParaRPr sz="2800" dirty="0">
              <a:solidFill>
                <a:schemeClr val="bg1"/>
              </a:solidFill>
            </a:endParaRPr>
          </a:p>
        </p:txBody>
      </p:sp>
    </p:spTree>
  </p:cSld>
  <p:clrMapOvr>
    <a:masterClrMapping/>
  </p:clrMapOvr>
  <p:transition spd="slow" advClick="0" advTm="0">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31850" y="745490"/>
            <a:ext cx="10593705" cy="4954270"/>
          </a:xfrm>
          <a:prstGeom prst="rect">
            <a:avLst/>
          </a:prstGeom>
          <a:noFill/>
        </p:spPr>
        <p:txBody>
          <a:bodyPr wrap="square">
            <a:spAutoFit/>
          </a:bodyPr>
          <a:p>
            <a:r>
              <a:rPr sz="4000" b="1" dirty="0">
                <a:solidFill>
                  <a:srgbClr val="FFFF00"/>
                </a:solidFill>
              </a:rPr>
              <a:t>〖</a:t>
            </a:r>
            <a:r>
              <a:rPr lang="zh-CN" sz="4000" b="1" dirty="0">
                <a:solidFill>
                  <a:srgbClr val="FFFF00"/>
                </a:solidFill>
                <a:sym typeface="+mn-ea"/>
              </a:rPr>
              <a:t>同类型题巩固练</a:t>
            </a:r>
            <a:r>
              <a:rPr lang="en-US" altLang="zh-CN" sz="4000" b="1" dirty="0">
                <a:solidFill>
                  <a:srgbClr val="FFFF00"/>
                </a:solidFill>
                <a:sym typeface="+mn-ea"/>
              </a:rPr>
              <a:t>-202</a:t>
            </a:r>
            <a:r>
              <a:rPr lang="en-US" sz="4000" b="1" dirty="0">
                <a:solidFill>
                  <a:srgbClr val="FFFF00"/>
                </a:solidFill>
                <a:sym typeface="+mn-ea"/>
              </a:rPr>
              <a:t>201</a:t>
            </a:r>
            <a:r>
              <a:rPr lang="zh-CN" altLang="en-US" sz="4000" b="1" dirty="0">
                <a:solidFill>
                  <a:srgbClr val="FFFF00"/>
                </a:solidFill>
                <a:sym typeface="+mn-ea"/>
              </a:rPr>
              <a:t>高考真题</a:t>
            </a:r>
            <a:r>
              <a:rPr sz="4000" b="1" dirty="0">
                <a:solidFill>
                  <a:srgbClr val="FFFF00"/>
                </a:solidFill>
              </a:rPr>
              <a:t>〗</a:t>
            </a:r>
            <a:endParaRPr sz="4000" b="1" dirty="0">
              <a:solidFill>
                <a:srgbClr val="FFFF00"/>
              </a:solidFill>
            </a:endParaRPr>
          </a:p>
          <a:p>
            <a:pPr fontAlgn="auto">
              <a:lnSpc>
                <a:spcPts val="3680"/>
              </a:lnSpc>
            </a:pPr>
            <a:r>
              <a:rPr lang="en-US" sz="2800">
                <a:solidFill>
                  <a:srgbClr val="595959"/>
                </a:solidFill>
                <a:latin typeface="Times New Roman" panose="02020603050405020304" charset="0"/>
                <a:ea typeface="微软雅黑" panose="020B0503020204020204" pitchFamily="34" charset="-122"/>
                <a:cs typeface="Times New Roman" panose="02020603050405020304" charset="0"/>
                <a:sym typeface="+mn-ea"/>
              </a:rPr>
              <a:t>     </a:t>
            </a:r>
            <a:r>
              <a:rPr sz="2800">
                <a:solidFill>
                  <a:schemeClr val="bg1"/>
                </a:solidFill>
                <a:latin typeface="Times New Roman" panose="02020603050405020304" charset="0"/>
                <a:ea typeface="微软雅黑" panose="020B0503020204020204" pitchFamily="34" charset="-122"/>
                <a:cs typeface="Times New Roman" panose="02020603050405020304" charset="0"/>
                <a:sym typeface="+mn-ea"/>
              </a:rPr>
              <a:t>假如你是李华，在“中国爱尔兰文化节”活动中结识了爱尔兰朋友。现在他已回国。请你给他写一封邮件。内容包括：</a:t>
            </a:r>
            <a:endParaRPr sz="2800">
              <a:solidFill>
                <a:schemeClr val="bg1"/>
              </a:solidFill>
              <a:latin typeface="Times New Roman" panose="02020603050405020304" charset="0"/>
              <a:ea typeface="微软雅黑" panose="020B0503020204020204" pitchFamily="34" charset="-122"/>
              <a:cs typeface="Times New Roman" panose="02020603050405020304" charset="0"/>
              <a:sym typeface="+mn-ea"/>
            </a:endParaRPr>
          </a:p>
          <a:p>
            <a:pPr fontAlgn="auto">
              <a:lnSpc>
                <a:spcPts val="3680"/>
              </a:lnSpc>
            </a:pPr>
            <a:r>
              <a:rPr sz="2800">
                <a:solidFill>
                  <a:schemeClr val="bg1"/>
                </a:solidFill>
                <a:latin typeface="Times New Roman" panose="02020603050405020304" charset="0"/>
                <a:ea typeface="微软雅黑" panose="020B0503020204020204" pitchFamily="34" charset="-122"/>
                <a:cs typeface="Times New Roman" panose="02020603050405020304" charset="0"/>
                <a:sym typeface="+mn-ea"/>
              </a:rPr>
              <a:t>1.回忆活动经历；</a:t>
            </a:r>
            <a:endParaRPr sz="2800">
              <a:solidFill>
                <a:schemeClr val="bg1"/>
              </a:solidFill>
              <a:latin typeface="Times New Roman" panose="02020603050405020304" charset="0"/>
              <a:ea typeface="微软雅黑" panose="020B0503020204020204" pitchFamily="34" charset="-122"/>
              <a:cs typeface="Times New Roman" panose="02020603050405020304" charset="0"/>
              <a:sym typeface="+mn-ea"/>
            </a:endParaRPr>
          </a:p>
          <a:p>
            <a:pPr fontAlgn="auto">
              <a:lnSpc>
                <a:spcPts val="3680"/>
              </a:lnSpc>
            </a:pPr>
            <a:r>
              <a:rPr sz="2800">
                <a:solidFill>
                  <a:schemeClr val="bg1"/>
                </a:solidFill>
                <a:latin typeface="Times New Roman" panose="02020603050405020304" charset="0"/>
                <a:ea typeface="微软雅黑" panose="020B0503020204020204" pitchFamily="34" charset="-122"/>
                <a:cs typeface="Times New Roman" panose="02020603050405020304" charset="0"/>
                <a:sym typeface="+mn-ea"/>
              </a:rPr>
              <a:t>2.分享个人收获；</a:t>
            </a:r>
            <a:endParaRPr sz="2800">
              <a:solidFill>
                <a:schemeClr val="bg1"/>
              </a:solidFill>
              <a:latin typeface="Times New Roman" panose="02020603050405020304" charset="0"/>
              <a:ea typeface="微软雅黑" panose="020B0503020204020204" pitchFamily="34" charset="-122"/>
              <a:cs typeface="Times New Roman" panose="02020603050405020304" charset="0"/>
              <a:sym typeface="+mn-ea"/>
            </a:endParaRPr>
          </a:p>
          <a:p>
            <a:pPr fontAlgn="auto">
              <a:lnSpc>
                <a:spcPts val="3680"/>
              </a:lnSpc>
            </a:pPr>
            <a:r>
              <a:rPr sz="2800">
                <a:solidFill>
                  <a:schemeClr val="bg1"/>
                </a:solidFill>
                <a:latin typeface="Times New Roman" panose="02020603050405020304" charset="0"/>
                <a:ea typeface="微软雅黑" panose="020B0503020204020204" pitchFamily="34" charset="-122"/>
                <a:cs typeface="Times New Roman" panose="02020603050405020304" charset="0"/>
                <a:sym typeface="+mn-ea"/>
              </a:rPr>
              <a:t>3. 希望保持联系。</a:t>
            </a:r>
            <a:endParaRPr sz="2800">
              <a:solidFill>
                <a:schemeClr val="bg1"/>
              </a:solidFill>
              <a:latin typeface="Times New Roman" panose="02020603050405020304" charset="0"/>
              <a:ea typeface="微软雅黑" panose="020B0503020204020204" pitchFamily="34" charset="-122"/>
              <a:cs typeface="Times New Roman" panose="02020603050405020304" charset="0"/>
              <a:sym typeface="+mn-ea"/>
            </a:endParaRPr>
          </a:p>
          <a:p>
            <a:pPr fontAlgn="auto">
              <a:lnSpc>
                <a:spcPts val="3680"/>
              </a:lnSpc>
            </a:pPr>
            <a:r>
              <a:rPr sz="2800">
                <a:solidFill>
                  <a:schemeClr val="bg1"/>
                </a:solidFill>
                <a:latin typeface="Times New Roman" panose="02020603050405020304" charset="0"/>
                <a:ea typeface="微软雅黑" panose="020B0503020204020204" pitchFamily="34" charset="-122"/>
                <a:cs typeface="Times New Roman" panose="02020603050405020304" charset="0"/>
                <a:sym typeface="+mn-ea"/>
              </a:rPr>
              <a:t>注意：</a:t>
            </a:r>
            <a:endParaRPr sz="2800">
              <a:solidFill>
                <a:schemeClr val="bg1"/>
              </a:solidFill>
              <a:latin typeface="Times New Roman" panose="02020603050405020304" charset="0"/>
              <a:ea typeface="微软雅黑" panose="020B0503020204020204" pitchFamily="34" charset="-122"/>
              <a:cs typeface="Times New Roman" panose="02020603050405020304" charset="0"/>
            </a:endParaRPr>
          </a:p>
          <a:p>
            <a:pPr fontAlgn="auto">
              <a:lnSpc>
                <a:spcPts val="3680"/>
              </a:lnSpc>
            </a:pPr>
            <a:r>
              <a:rPr sz="2800">
                <a:solidFill>
                  <a:schemeClr val="bg1"/>
                </a:solidFill>
                <a:latin typeface="Times New Roman" panose="02020603050405020304" charset="0"/>
                <a:ea typeface="微软雅黑" panose="020B0503020204020204" pitchFamily="34" charset="-122"/>
                <a:cs typeface="Times New Roman" panose="02020603050405020304" charset="0"/>
                <a:sym typeface="+mn-ea"/>
              </a:rPr>
              <a:t> 1.词数80左右;   </a:t>
            </a:r>
            <a:endParaRPr sz="2800">
              <a:solidFill>
                <a:schemeClr val="bg1"/>
              </a:solidFill>
              <a:latin typeface="Times New Roman" panose="02020603050405020304" charset="0"/>
              <a:ea typeface="微软雅黑" panose="020B0503020204020204" pitchFamily="34" charset="-122"/>
              <a:cs typeface="Times New Roman" panose="02020603050405020304" charset="0"/>
            </a:endParaRPr>
          </a:p>
          <a:p>
            <a:pPr fontAlgn="auto">
              <a:lnSpc>
                <a:spcPts val="3680"/>
              </a:lnSpc>
            </a:pPr>
            <a:r>
              <a:rPr sz="2800">
                <a:solidFill>
                  <a:schemeClr val="bg1"/>
                </a:solidFill>
                <a:latin typeface="Times New Roman" panose="02020603050405020304" charset="0"/>
                <a:ea typeface="微软雅黑" panose="020B0503020204020204" pitchFamily="34" charset="-122"/>
                <a:cs typeface="Times New Roman" panose="02020603050405020304" charset="0"/>
                <a:sym typeface="+mn-ea"/>
              </a:rPr>
              <a:t> 2.可适当增加细节,以使行文连贯。</a:t>
            </a:r>
            <a:endParaRPr sz="2800">
              <a:solidFill>
                <a:schemeClr val="bg1"/>
              </a:solidFill>
              <a:latin typeface="Times New Roman" panose="02020603050405020304" charset="0"/>
              <a:ea typeface="微软雅黑" panose="020B0503020204020204" pitchFamily="34" charset="-122"/>
              <a:cs typeface="Times New Roman" panose="02020603050405020304" charset="0"/>
            </a:endParaRPr>
          </a:p>
          <a:p>
            <a:pPr fontAlgn="auto">
              <a:lnSpc>
                <a:spcPts val="3680"/>
              </a:lnSpc>
            </a:pPr>
            <a:endParaRPr sz="2800" dirty="0">
              <a:solidFill>
                <a:schemeClr val="bg1"/>
              </a:solidFill>
              <a:latin typeface="Times New Roman" panose="02020603050405020304" charset="0"/>
              <a:ea typeface="微软雅黑" panose="020B0503020204020204" pitchFamily="34" charset="-122"/>
              <a:cs typeface="Times New Roman" panose="02020603050405020304" charset="0"/>
            </a:endParaRPr>
          </a:p>
        </p:txBody>
      </p:sp>
    </p:spTree>
  </p:cSld>
  <p:clrMapOvr>
    <a:masterClrMapping/>
  </p:clrMapOvr>
  <p:transition spd="slow" advClick="0" advTm="0">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23265" y="720725"/>
            <a:ext cx="10600690" cy="5415915"/>
          </a:xfrm>
          <a:prstGeom prst="rect">
            <a:avLst/>
          </a:prstGeom>
          <a:noFill/>
        </p:spPr>
        <p:txBody>
          <a:bodyPr wrap="square">
            <a:spAutoFit/>
          </a:bodyPr>
          <a:lstStyle/>
          <a:p>
            <a:r>
              <a:rPr sz="2800" b="1" dirty="0">
                <a:solidFill>
                  <a:srgbClr val="FFFF00"/>
                </a:solidFill>
              </a:rPr>
              <a:t>〖</a:t>
            </a:r>
            <a:r>
              <a:rPr lang="zh-CN" sz="2800" b="1" dirty="0">
                <a:solidFill>
                  <a:srgbClr val="FFFF00"/>
                </a:solidFill>
                <a:sym typeface="+mn-ea"/>
              </a:rPr>
              <a:t>参考范文</a:t>
            </a:r>
            <a:r>
              <a:rPr sz="2800" b="1" dirty="0">
                <a:solidFill>
                  <a:srgbClr val="FFFF00"/>
                </a:solidFill>
              </a:rPr>
              <a:t>〗</a:t>
            </a:r>
            <a:endParaRPr sz="2800" b="1" dirty="0">
              <a:solidFill>
                <a:srgbClr val="FFFF00"/>
              </a:solidFill>
            </a:endParaRPr>
          </a:p>
          <a:p>
            <a:pPr algn="l" eaLnBrk="1" fontAlgn="auto" latinLnBrk="0" hangingPunct="1">
              <a:lnSpc>
                <a:spcPts val="3180"/>
              </a:lnSpc>
            </a:pPr>
            <a:r>
              <a:rPr sz="2600">
                <a:solidFill>
                  <a:schemeClr val="bg1"/>
                </a:solidFill>
                <a:latin typeface="Arial" panose="020B0604020202020204" pitchFamily="34" charset="0"/>
                <a:ea typeface="微软雅黑" panose="020B0503020204020204" pitchFamily="34" charset="-122"/>
                <a:cs typeface="Arial" panose="020B0604020202020204" pitchFamily="34" charset="0"/>
                <a:sym typeface="+mn-ea"/>
              </a:rPr>
              <a:t>Dear Chris,</a:t>
            </a:r>
            <a:endParaRPr sz="2600">
              <a:solidFill>
                <a:schemeClr val="bg1"/>
              </a:solidFill>
              <a:latin typeface="Arial" panose="020B0604020202020204" pitchFamily="34" charset="0"/>
              <a:ea typeface="微软雅黑" panose="020B0503020204020204" pitchFamily="34" charset="-122"/>
              <a:cs typeface="Arial" panose="020B0604020202020204" pitchFamily="34" charset="0"/>
              <a:sym typeface="+mn-ea"/>
            </a:endParaRPr>
          </a:p>
          <a:p>
            <a:pPr algn="l" eaLnBrk="1" fontAlgn="auto" latinLnBrk="0" hangingPunct="1">
              <a:lnSpc>
                <a:spcPts val="3180"/>
              </a:lnSpc>
            </a:pPr>
            <a:r>
              <a:rPr sz="2600">
                <a:solidFill>
                  <a:schemeClr val="bg1"/>
                </a:solidFill>
                <a:latin typeface="Arial" panose="020B0604020202020204" pitchFamily="34" charset="0"/>
                <a:ea typeface="微软雅黑" panose="020B0503020204020204" pitchFamily="34" charset="-122"/>
                <a:cs typeface="Arial" panose="020B0604020202020204" pitchFamily="34" charset="0"/>
                <a:sym typeface="+mn-ea"/>
              </a:rPr>
              <a:t>   How was your journey home?</a:t>
            </a:r>
            <a:endParaRPr sz="2600">
              <a:solidFill>
                <a:schemeClr val="bg1"/>
              </a:solidFill>
              <a:latin typeface="Arial" panose="020B0604020202020204" pitchFamily="34" charset="0"/>
              <a:ea typeface="微软雅黑" panose="020B0503020204020204" pitchFamily="34" charset="-122"/>
              <a:cs typeface="Arial" panose="020B0604020202020204" pitchFamily="34" charset="0"/>
              <a:sym typeface="+mn-ea"/>
            </a:endParaRPr>
          </a:p>
          <a:p>
            <a:pPr algn="l" eaLnBrk="1" fontAlgn="auto" latinLnBrk="0" hangingPunct="1">
              <a:lnSpc>
                <a:spcPts val="3180"/>
              </a:lnSpc>
            </a:pPr>
            <a:r>
              <a:rPr sz="2600">
                <a:solidFill>
                  <a:schemeClr val="bg1"/>
                </a:solidFill>
                <a:latin typeface="Arial" panose="020B0604020202020204" pitchFamily="34" charset="0"/>
                <a:ea typeface="微软雅黑" panose="020B0503020204020204" pitchFamily="34" charset="-122"/>
                <a:cs typeface="Arial" panose="020B0604020202020204" pitchFamily="34" charset="0"/>
                <a:sym typeface="+mn-ea"/>
              </a:rPr>
              <a:t>   I'm still excited about what we experienced together during the China-Ireland Cultural Festival. The lectures we attended, the movies we watched, and the exhibitions we visited were really impressive. I certainly learned a lot about the Irish culture. What is amazing is that I gained a deeper understanding of my own culture as well. </a:t>
            </a:r>
            <a:endParaRPr sz="2600">
              <a:solidFill>
                <a:schemeClr val="bg1"/>
              </a:solidFill>
              <a:latin typeface="Arial" panose="020B0604020202020204" pitchFamily="34" charset="0"/>
              <a:ea typeface="微软雅黑" panose="020B0503020204020204" pitchFamily="34" charset="-122"/>
              <a:cs typeface="Arial" panose="020B0604020202020204" pitchFamily="34" charset="0"/>
              <a:sym typeface="+mn-ea"/>
            </a:endParaRPr>
          </a:p>
          <a:p>
            <a:pPr algn="l" eaLnBrk="1" fontAlgn="auto" latinLnBrk="0" hangingPunct="1">
              <a:lnSpc>
                <a:spcPts val="3180"/>
              </a:lnSpc>
            </a:pPr>
            <a:r>
              <a:rPr sz="2600">
                <a:solidFill>
                  <a:schemeClr val="bg1"/>
                </a:solidFill>
                <a:latin typeface="Arial" panose="020B0604020202020204" pitchFamily="34" charset="0"/>
                <a:ea typeface="微软雅黑" panose="020B0503020204020204" pitchFamily="34" charset="-122"/>
                <a:cs typeface="Arial" panose="020B0604020202020204" pitchFamily="34" charset="0"/>
                <a:sym typeface="+mn-ea"/>
              </a:rPr>
              <a:t>   I hope I can visit Ireland some day and gain first-hand experience of your culture. I also hope you will come to China again sometime. Let's keep in touch.</a:t>
            </a:r>
            <a:endParaRPr sz="2600">
              <a:solidFill>
                <a:schemeClr val="bg1"/>
              </a:solidFill>
              <a:latin typeface="Arial" panose="020B0604020202020204" pitchFamily="34" charset="0"/>
              <a:ea typeface="微软雅黑" panose="020B0503020204020204" pitchFamily="34" charset="-122"/>
              <a:cs typeface="Arial" panose="020B0604020202020204" pitchFamily="34" charset="0"/>
              <a:sym typeface="+mn-ea"/>
            </a:endParaRPr>
          </a:p>
          <a:p>
            <a:pPr algn="l" eaLnBrk="1" fontAlgn="auto" latinLnBrk="0" hangingPunct="1">
              <a:lnSpc>
                <a:spcPts val="3180"/>
              </a:lnSpc>
            </a:pPr>
            <a:r>
              <a:rPr lang="en-US" sz="2600">
                <a:solidFill>
                  <a:schemeClr val="bg1"/>
                </a:solidFill>
                <a:latin typeface="Arial" panose="020B0604020202020204" pitchFamily="34" charset="0"/>
                <a:ea typeface="微软雅黑" panose="020B0503020204020204" pitchFamily="34" charset="-122"/>
                <a:cs typeface="Arial" panose="020B0604020202020204" pitchFamily="34" charset="0"/>
                <a:sym typeface="+mn-ea"/>
              </a:rPr>
              <a:t>                                                                                </a:t>
            </a:r>
            <a:r>
              <a:rPr sz="2600">
                <a:solidFill>
                  <a:schemeClr val="bg1"/>
                </a:solidFill>
                <a:latin typeface="Arial" panose="020B0604020202020204" pitchFamily="34" charset="0"/>
                <a:ea typeface="微软雅黑" panose="020B0503020204020204" pitchFamily="34" charset="-122"/>
                <a:cs typeface="Arial" panose="020B0604020202020204" pitchFamily="34" charset="0"/>
                <a:sym typeface="+mn-ea"/>
              </a:rPr>
              <a:t>Yours,</a:t>
            </a:r>
            <a:endParaRPr sz="2600">
              <a:solidFill>
                <a:schemeClr val="bg1"/>
              </a:solidFill>
              <a:latin typeface="Arial" panose="020B0604020202020204" pitchFamily="34" charset="0"/>
              <a:ea typeface="微软雅黑" panose="020B0503020204020204" pitchFamily="34" charset="-122"/>
              <a:cs typeface="Arial" panose="020B0604020202020204" pitchFamily="34" charset="0"/>
              <a:sym typeface="+mn-ea"/>
            </a:endParaRPr>
          </a:p>
          <a:p>
            <a:pPr algn="l" eaLnBrk="1" fontAlgn="auto" latinLnBrk="0" hangingPunct="1">
              <a:lnSpc>
                <a:spcPts val="3180"/>
              </a:lnSpc>
            </a:pPr>
            <a:r>
              <a:rPr lang="en-US" sz="2600">
                <a:solidFill>
                  <a:schemeClr val="bg1"/>
                </a:solidFill>
                <a:latin typeface="Arial" panose="020B0604020202020204" pitchFamily="34" charset="0"/>
                <a:ea typeface="微软雅黑" panose="020B0503020204020204" pitchFamily="34" charset="-122"/>
                <a:cs typeface="Arial" panose="020B0604020202020204" pitchFamily="34" charset="0"/>
                <a:sym typeface="+mn-ea"/>
              </a:rPr>
              <a:t>                                                                                          </a:t>
            </a:r>
            <a:r>
              <a:rPr sz="2600">
                <a:solidFill>
                  <a:schemeClr val="bg1"/>
                </a:solidFill>
                <a:latin typeface="Arial" panose="020B0604020202020204" pitchFamily="34" charset="0"/>
                <a:ea typeface="微软雅黑" panose="020B0503020204020204" pitchFamily="34" charset="-122"/>
                <a:cs typeface="Arial" panose="020B0604020202020204" pitchFamily="34" charset="0"/>
                <a:sym typeface="+mn-ea"/>
              </a:rPr>
              <a:t>Li Hua</a:t>
            </a:r>
            <a:endParaRPr sz="2600">
              <a:solidFill>
                <a:schemeClr val="bg1"/>
              </a:solidFill>
              <a:latin typeface="Arial" panose="020B0604020202020204" pitchFamily="34" charset="0"/>
              <a:ea typeface="微软雅黑" panose="020B0503020204020204" pitchFamily="34" charset="-122"/>
              <a:cs typeface="Arial" panose="020B0604020202020204" pitchFamily="3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6" descr="F:\tao\2008051282157673副本.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442843" y="4133850"/>
            <a:ext cx="3051175"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文本框 215"/>
          <p:cNvSpPr txBox="1"/>
          <p:nvPr/>
        </p:nvSpPr>
        <p:spPr bwMode="auto">
          <a:xfrm>
            <a:off x="1840644" y="2079368"/>
            <a:ext cx="8510712" cy="3361055"/>
          </a:xfrm>
          <a:prstGeom prst="rect">
            <a:avLst/>
          </a:prstGeom>
          <a:noFill/>
          <a:ln>
            <a:noFill/>
          </a:ln>
        </p:spPr>
        <p:txBody>
          <a:bodyPr wrap="square">
            <a:spAutoFit/>
          </a:bodyPr>
          <a:lstStyle/>
          <a:p>
            <a:pPr algn="ctr" fontAlgn="auto">
              <a:lnSpc>
                <a:spcPts val="8500"/>
              </a:lnSpc>
              <a:spcBef>
                <a:spcPts val="0"/>
              </a:spcBef>
              <a:spcAft>
                <a:spcPts val="0"/>
              </a:spcAft>
              <a:defRPr/>
            </a:pPr>
            <a:r>
              <a:rPr lang="zh-CN" altLang="en-US" sz="8000" b="1" dirty="0">
                <a:blipFill>
                  <a:blip r:embed="rId2"/>
                  <a:stretch>
                    <a:fillRect/>
                  </a:stretch>
                </a:blipFill>
                <a:latin typeface="+mj-ea"/>
                <a:ea typeface="+mj-ea"/>
              </a:rPr>
              <a:t>Thank you</a:t>
            </a:r>
            <a:endParaRPr lang="zh-CN" altLang="en-US" sz="8000" b="1" dirty="0">
              <a:blipFill>
                <a:blip r:embed="rId2"/>
                <a:stretch>
                  <a:fillRect/>
                </a:stretch>
              </a:blipFill>
              <a:latin typeface="+mj-ea"/>
              <a:ea typeface="+mj-ea"/>
            </a:endParaRPr>
          </a:p>
          <a:p>
            <a:pPr algn="ctr" fontAlgn="auto">
              <a:lnSpc>
                <a:spcPts val="8500"/>
              </a:lnSpc>
              <a:spcBef>
                <a:spcPts val="0"/>
              </a:spcBef>
              <a:spcAft>
                <a:spcPts val="0"/>
              </a:spcAft>
              <a:defRPr/>
            </a:pPr>
            <a:endParaRPr lang="zh-CN" altLang="en-US" sz="8000" b="1" dirty="0">
              <a:blipFill>
                <a:blip r:embed="rId2"/>
                <a:stretch>
                  <a:fillRect/>
                </a:stretch>
              </a:blipFill>
              <a:latin typeface="+mj-ea"/>
              <a:ea typeface="+mj-ea"/>
            </a:endParaRPr>
          </a:p>
          <a:p>
            <a:pPr algn="ctr" fontAlgn="auto">
              <a:lnSpc>
                <a:spcPts val="8500"/>
              </a:lnSpc>
              <a:spcBef>
                <a:spcPts val="0"/>
              </a:spcBef>
              <a:spcAft>
                <a:spcPts val="0"/>
              </a:spcAft>
              <a:defRPr/>
            </a:pPr>
            <a:r>
              <a:rPr lang="en-US" altLang="zh-CN" sz="3200" b="1" dirty="0">
                <a:gradFill>
                  <a:gsLst>
                    <a:gs pos="0">
                      <a:srgbClr val="14CD68"/>
                    </a:gs>
                    <a:gs pos="100000">
                      <a:srgbClr val="0B6E38"/>
                    </a:gs>
                  </a:gsLst>
                  <a:lin scaled="0"/>
                </a:gradFill>
                <a:latin typeface="+mj-ea"/>
                <a:ea typeface="+mj-ea"/>
              </a:rPr>
              <a:t>                                   </a:t>
            </a:r>
            <a:r>
              <a:rPr lang="zh-CN" altLang="en-US" sz="3200" b="1" dirty="0">
                <a:gradFill>
                  <a:gsLst>
                    <a:gs pos="0">
                      <a:srgbClr val="14CD68"/>
                    </a:gs>
                    <a:gs pos="100000">
                      <a:srgbClr val="0B6E38"/>
                    </a:gs>
                  </a:gsLst>
                  <a:lin scaled="0"/>
                </a:gradFill>
                <a:latin typeface="+mj-ea"/>
                <a:ea typeface="+mj-ea"/>
              </a:rPr>
              <a:t>Thinker英语工作室</a:t>
            </a:r>
            <a:endParaRPr lang="zh-CN" altLang="en-US" sz="3200" b="1" dirty="0">
              <a:gradFill>
                <a:gsLst>
                  <a:gs pos="0">
                    <a:srgbClr val="14CD68"/>
                  </a:gs>
                  <a:gs pos="100000">
                    <a:srgbClr val="0B6E38"/>
                  </a:gs>
                </a:gsLst>
                <a:lin scaled="0"/>
              </a:gradFill>
              <a:latin typeface="+mj-ea"/>
              <a:ea typeface="+mj-ea"/>
            </a:endParaRPr>
          </a:p>
        </p:txBody>
      </p:sp>
      <p:pic>
        <p:nvPicPr>
          <p:cNvPr id="12" name="Picture 16" descr="F:\tao\2008051282157673副本.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294" y="117475"/>
            <a:ext cx="1891906" cy="1689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组合 14"/>
          <p:cNvGrpSpPr/>
          <p:nvPr/>
        </p:nvGrpSpPr>
        <p:grpSpPr bwMode="auto">
          <a:xfrm>
            <a:off x="937346" y="3710959"/>
            <a:ext cx="2304304" cy="2306336"/>
            <a:chOff x="4167731" y="1943317"/>
            <a:chExt cx="3600300" cy="3602682"/>
          </a:xfrm>
        </p:grpSpPr>
        <p:sp>
          <p:nvSpPr>
            <p:cNvPr id="16" name="直角三角形 15"/>
            <p:cNvSpPr/>
            <p:nvPr/>
          </p:nvSpPr>
          <p:spPr>
            <a:xfrm>
              <a:off x="5999630" y="1943317"/>
              <a:ext cx="934999" cy="1768012"/>
            </a:xfrm>
            <a:prstGeom prst="rtTriangle">
              <a:avLst/>
            </a:prstGeom>
            <a:blipFill>
              <a:blip r:embed="rId4"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直角三角形 16"/>
            <p:cNvSpPr/>
            <p:nvPr/>
          </p:nvSpPr>
          <p:spPr>
            <a:xfrm rot="5400000">
              <a:off x="6416434" y="3361182"/>
              <a:ext cx="934792" cy="1768401"/>
            </a:xfrm>
            <a:prstGeom prst="rtTriangle">
              <a:avLst/>
            </a:prstGeom>
            <a:blipFill>
              <a:blip r:embed="rId4"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直角三角形 17"/>
            <p:cNvSpPr/>
            <p:nvPr/>
          </p:nvSpPr>
          <p:spPr>
            <a:xfrm rot="10800000">
              <a:off x="5001134" y="3777987"/>
              <a:ext cx="934998" cy="1768012"/>
            </a:xfrm>
            <a:prstGeom prst="rtTriangle">
              <a:avLst/>
            </a:prstGeom>
            <a:blipFill>
              <a:blip r:embed="rId4"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直角三角形 18"/>
            <p:cNvSpPr/>
            <p:nvPr/>
          </p:nvSpPr>
          <p:spPr>
            <a:xfrm rot="16200000">
              <a:off x="4584536" y="2359731"/>
              <a:ext cx="934793" cy="1768401"/>
            </a:xfrm>
            <a:prstGeom prst="rtTriangle">
              <a:avLst/>
            </a:prstGeom>
            <a:blipFill>
              <a:blip r:embed="rId4"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文本框 215"/>
          <p:cNvSpPr txBox="1"/>
          <p:nvPr/>
        </p:nvSpPr>
        <p:spPr bwMode="auto">
          <a:xfrm>
            <a:off x="1877695" y="1186180"/>
            <a:ext cx="8778875" cy="1181100"/>
          </a:xfrm>
          <a:prstGeom prst="rect">
            <a:avLst/>
          </a:prstGeom>
          <a:noFill/>
          <a:ln>
            <a:noFill/>
          </a:ln>
        </p:spPr>
        <p:txBody>
          <a:bodyPr wrap="square">
            <a:spAutoFit/>
          </a:bodyPr>
          <a:lstStyle/>
          <a:p>
            <a:pPr algn="ctr" fontAlgn="auto">
              <a:lnSpc>
                <a:spcPts val="8500"/>
              </a:lnSpc>
              <a:spcBef>
                <a:spcPts val="0"/>
              </a:spcBef>
              <a:spcAft>
                <a:spcPts val="0"/>
              </a:spcAft>
              <a:defRPr/>
            </a:pPr>
            <a:r>
              <a:rPr sz="3600" b="1" dirty="0">
                <a:gradFill>
                  <a:gsLst>
                    <a:gs pos="0">
                      <a:srgbClr val="14CD68"/>
                    </a:gs>
                    <a:gs pos="100000">
                      <a:srgbClr val="035C7D"/>
                    </a:gs>
                  </a:gsLst>
                  <a:lin scaled="0"/>
                </a:gradFill>
                <a:latin typeface="+mj-ea"/>
                <a:ea typeface="+mj-ea"/>
              </a:rPr>
              <a:t>202203宁波十校联考应用文写作</a:t>
            </a:r>
            <a:endParaRPr sz="3600" b="1" dirty="0">
              <a:gradFill>
                <a:gsLst>
                  <a:gs pos="0">
                    <a:srgbClr val="14CD68"/>
                  </a:gs>
                  <a:gs pos="100000">
                    <a:srgbClr val="035C7D"/>
                  </a:gs>
                </a:gsLst>
                <a:lin scaled="0"/>
              </a:gradFill>
              <a:latin typeface="+mj-ea"/>
              <a:ea typeface="+mj-ea"/>
            </a:endParaRPr>
          </a:p>
        </p:txBody>
      </p:sp>
      <p:sp>
        <p:nvSpPr>
          <p:cNvPr id="135" name="文本框 2727"/>
          <p:cNvSpPr txBox="1"/>
          <p:nvPr/>
        </p:nvSpPr>
        <p:spPr>
          <a:xfrm>
            <a:off x="3943035" y="2460268"/>
            <a:ext cx="5006616" cy="1938020"/>
          </a:xfrm>
          <a:prstGeom prst="rect">
            <a:avLst/>
          </a:prstGeom>
          <a:noFill/>
        </p:spPr>
        <p:txBody>
          <a:bodyPr wrap="square">
            <a:spAutoFit/>
          </a:bodyPr>
          <a:lstStyle/>
          <a:p>
            <a:pPr algn="ctr" fontAlgn="auto">
              <a:spcBef>
                <a:spcPts val="0"/>
              </a:spcBef>
              <a:spcAft>
                <a:spcPts val="0"/>
              </a:spcAft>
              <a:defRPr/>
            </a:pPr>
            <a:r>
              <a:rPr lang="zh-CN" sz="6000" b="1" dirty="0">
                <a:gradFill>
                  <a:gsLst>
                    <a:gs pos="0">
                      <a:srgbClr val="14CD68"/>
                    </a:gs>
                    <a:gs pos="100000">
                      <a:srgbClr val="035C7D"/>
                    </a:gs>
                  </a:gsLst>
                  <a:lin scaled="0"/>
                </a:gradFill>
                <a:latin typeface="+mj-ea"/>
                <a:ea typeface="+mj-ea"/>
                <a:sym typeface="+mn-ea"/>
              </a:rPr>
              <a:t>告知</a:t>
            </a:r>
            <a:r>
              <a:rPr sz="6000" b="1" dirty="0">
                <a:gradFill>
                  <a:gsLst>
                    <a:gs pos="0">
                      <a:srgbClr val="14CD68"/>
                    </a:gs>
                    <a:gs pos="100000">
                      <a:srgbClr val="035C7D"/>
                    </a:gs>
                  </a:gsLst>
                  <a:lin scaled="0"/>
                </a:gradFill>
                <a:latin typeface="+mj-ea"/>
                <a:ea typeface="+mj-ea"/>
                <a:sym typeface="+mn-ea"/>
              </a:rPr>
              <a:t>信</a:t>
            </a:r>
            <a:endParaRPr sz="6000" b="1" dirty="0">
              <a:gradFill>
                <a:gsLst>
                  <a:gs pos="0">
                    <a:srgbClr val="14CD68"/>
                  </a:gs>
                  <a:gs pos="100000">
                    <a:srgbClr val="035C7D"/>
                  </a:gs>
                </a:gsLst>
                <a:lin scaled="0"/>
              </a:gradFill>
              <a:latin typeface="+mj-ea"/>
              <a:ea typeface="+mj-ea"/>
            </a:endParaRPr>
          </a:p>
          <a:p>
            <a:pPr algn="ctr" fontAlgn="auto">
              <a:spcBef>
                <a:spcPts val="0"/>
              </a:spcBef>
              <a:spcAft>
                <a:spcPts val="0"/>
              </a:spcAft>
              <a:defRPr/>
            </a:pPr>
            <a:endParaRPr lang="zh-CN" altLang="en-US" sz="6000" b="1" dirty="0">
              <a:solidFill>
                <a:schemeClr val="accent6"/>
              </a:solidFill>
              <a:latin typeface="+mn-lt"/>
              <a:ea typeface="+mn-ea"/>
            </a:endParaRPr>
          </a:p>
        </p:txBody>
      </p:sp>
      <p:sp>
        <p:nvSpPr>
          <p:cNvPr id="2" name="TextBox 1"/>
          <p:cNvSpPr txBox="1"/>
          <p:nvPr/>
        </p:nvSpPr>
        <p:spPr>
          <a:xfrm>
            <a:off x="7411720" y="4276725"/>
            <a:ext cx="3018790" cy="1383665"/>
          </a:xfrm>
          <a:prstGeom prst="rect">
            <a:avLst/>
          </a:prstGeom>
          <a:noFill/>
        </p:spPr>
        <p:txBody>
          <a:bodyPr wrap="square" rtlCol="0">
            <a:spAutoFit/>
          </a:bodyPr>
          <a:lstStyle/>
          <a:p>
            <a:r>
              <a:rPr lang="zh-CN" altLang="en-US" sz="2800" dirty="0">
                <a:blipFill>
                  <a:blip r:embed="rId1"/>
                  <a:stretch>
                    <a:fillRect/>
                  </a:stretch>
                </a:blipFill>
                <a:latin typeface="+mj-ea"/>
                <a:ea typeface="+mj-ea"/>
              </a:rPr>
              <a:t>陈星可</a:t>
            </a:r>
            <a:endParaRPr lang="zh-CN" altLang="en-US" sz="2800" dirty="0">
              <a:blipFill>
                <a:blip r:embed="rId1"/>
                <a:stretch>
                  <a:fillRect/>
                </a:stretch>
              </a:blipFill>
              <a:latin typeface="+mj-ea"/>
              <a:ea typeface="+mj-ea"/>
            </a:endParaRPr>
          </a:p>
          <a:p>
            <a:r>
              <a:rPr lang="zh-CN" altLang="en-US" sz="2800" dirty="0">
                <a:blipFill>
                  <a:blip r:embed="rId1"/>
                  <a:stretch>
                    <a:fillRect/>
                  </a:stretch>
                </a:blipFill>
                <a:latin typeface="+mj-ea"/>
                <a:ea typeface="+mj-ea"/>
              </a:rPr>
              <a:t>浙江省天台中学</a:t>
            </a:r>
            <a:endParaRPr lang="zh-CN" altLang="en-US" sz="2800" dirty="0">
              <a:blipFill>
                <a:blip r:embed="rId1"/>
                <a:stretch>
                  <a:fillRect/>
                </a:stretch>
              </a:blipFill>
              <a:latin typeface="+mj-ea"/>
              <a:ea typeface="+mj-ea"/>
            </a:endParaRPr>
          </a:p>
          <a:p>
            <a:endParaRPr lang="zh-CN" altLang="en-US" sz="2800" dirty="0">
              <a:blipFill>
                <a:blip r:embed="rId1"/>
                <a:stretch>
                  <a:fillRect/>
                </a:stretch>
              </a:blipFill>
              <a:latin typeface="+mj-ea"/>
              <a:ea typeface="+mj-ea"/>
            </a:endParaRPr>
          </a:p>
        </p:txBody>
      </p:sp>
      <p:grpSp>
        <p:nvGrpSpPr>
          <p:cNvPr id="15" name="组合 14"/>
          <p:cNvGrpSpPr/>
          <p:nvPr/>
        </p:nvGrpSpPr>
        <p:grpSpPr bwMode="auto">
          <a:xfrm>
            <a:off x="937346" y="3710959"/>
            <a:ext cx="2304304" cy="2306336"/>
            <a:chOff x="4167731" y="1943317"/>
            <a:chExt cx="3600300" cy="3602682"/>
          </a:xfrm>
        </p:grpSpPr>
        <p:sp>
          <p:nvSpPr>
            <p:cNvPr id="16" name="直角三角形 15"/>
            <p:cNvSpPr/>
            <p:nvPr/>
          </p:nvSpPr>
          <p:spPr>
            <a:xfrm>
              <a:off x="5999630" y="1943317"/>
              <a:ext cx="934999" cy="1768012"/>
            </a:xfrm>
            <a:prstGeom prst="rtTriangle">
              <a:avLst/>
            </a:prstGeom>
            <a:blipFill>
              <a:blip r:embed="rId2"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直角三角形 16"/>
            <p:cNvSpPr/>
            <p:nvPr/>
          </p:nvSpPr>
          <p:spPr>
            <a:xfrm rot="5400000">
              <a:off x="6416434" y="3361182"/>
              <a:ext cx="934792" cy="1768401"/>
            </a:xfrm>
            <a:prstGeom prst="rtTriangle">
              <a:avLst/>
            </a:prstGeom>
            <a:blipFill>
              <a:blip r:embed="rId2"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直角三角形 17"/>
            <p:cNvSpPr/>
            <p:nvPr/>
          </p:nvSpPr>
          <p:spPr>
            <a:xfrm rot="10800000">
              <a:off x="5001134" y="3777987"/>
              <a:ext cx="934998" cy="1768012"/>
            </a:xfrm>
            <a:prstGeom prst="rtTriangle">
              <a:avLst/>
            </a:prstGeom>
            <a:blipFill>
              <a:blip r:embed="rId2"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直角三角形 18"/>
            <p:cNvSpPr/>
            <p:nvPr/>
          </p:nvSpPr>
          <p:spPr>
            <a:xfrm rot="16200000">
              <a:off x="4584536" y="2359731"/>
              <a:ext cx="934793" cy="1768401"/>
            </a:xfrm>
            <a:prstGeom prst="rtTriangle">
              <a:avLst/>
            </a:prstGeom>
            <a:blipFill>
              <a:blip r:embed="rId2"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1"/>
                                        </p:tgtEl>
                                        <p:attrNameLst>
                                          <p:attrName>style.visibility</p:attrName>
                                        </p:attrNameLst>
                                      </p:cBhvr>
                                      <p:to>
                                        <p:strVal val="visible"/>
                                      </p:to>
                                    </p:set>
                                    <p:anim calcmode="lin" valueType="num">
                                      <p:cBhvr>
                                        <p:cTn id="7" dur="500" fill="hold"/>
                                        <p:tgtEl>
                                          <p:spTgt spid="12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1"/>
                                        </p:tgtEl>
                                        <p:attrNameLst>
                                          <p:attrName>ppt_y</p:attrName>
                                        </p:attrNameLst>
                                      </p:cBhvr>
                                      <p:tavLst>
                                        <p:tav tm="0">
                                          <p:val>
                                            <p:strVal val="#ppt_y"/>
                                          </p:val>
                                        </p:tav>
                                        <p:tav tm="100000">
                                          <p:val>
                                            <p:strVal val="#ppt_y"/>
                                          </p:val>
                                        </p:tav>
                                      </p:tavLst>
                                    </p:anim>
                                    <p:anim calcmode="lin" valueType="num">
                                      <p:cBhvr>
                                        <p:cTn id="9" dur="500" fill="hold"/>
                                        <p:tgtEl>
                                          <p:spTgt spid="12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1"/>
                                        </p:tgtEl>
                                      </p:cBhvr>
                                    </p:animEffect>
                                  </p:childTnLst>
                                </p:cTn>
                              </p:par>
                            </p:childTnLst>
                          </p:cTn>
                        </p:par>
                        <p:par>
                          <p:cTn id="12" fill="hold">
                            <p:stCondLst>
                              <p:cond delay="1299"/>
                            </p:stCondLst>
                            <p:childTnLst>
                              <p:par>
                                <p:cTn id="13" presetID="2" presetClass="entr" presetSubtype="2" fill="hold" grpId="0" nodeType="afterEffect">
                                  <p:stCondLst>
                                    <p:cond delay="0"/>
                                  </p:stCondLst>
                                  <p:childTnLst>
                                    <p:set>
                                      <p:cBhvr>
                                        <p:cTn id="14" dur="1" fill="hold">
                                          <p:stCondLst>
                                            <p:cond delay="0"/>
                                          </p:stCondLst>
                                        </p:cTn>
                                        <p:tgtEl>
                                          <p:spTgt spid="135"/>
                                        </p:tgtEl>
                                        <p:attrNameLst>
                                          <p:attrName>style.visibility</p:attrName>
                                        </p:attrNameLst>
                                      </p:cBhvr>
                                      <p:to>
                                        <p:strVal val="visible"/>
                                      </p:to>
                                    </p:set>
                                    <p:anim calcmode="lin" valueType="num">
                                      <p:cBhvr additive="base">
                                        <p:cTn id="15" dur="500" fill="hold"/>
                                        <p:tgtEl>
                                          <p:spTgt spid="135"/>
                                        </p:tgtEl>
                                        <p:attrNameLst>
                                          <p:attrName>ppt_x</p:attrName>
                                        </p:attrNameLst>
                                      </p:cBhvr>
                                      <p:tavLst>
                                        <p:tav tm="0">
                                          <p:val>
                                            <p:strVal val="1+#ppt_w/2"/>
                                          </p:val>
                                        </p:tav>
                                        <p:tav tm="100000">
                                          <p:val>
                                            <p:strVal val="#ppt_x"/>
                                          </p:val>
                                        </p:tav>
                                      </p:tavLst>
                                    </p:anim>
                                    <p:anim calcmode="lin" valueType="num">
                                      <p:cBhvr additive="base">
                                        <p:cTn id="16" dur="500" fill="hold"/>
                                        <p:tgtEl>
                                          <p:spTgt spid="135"/>
                                        </p:tgtEl>
                                        <p:attrNameLst>
                                          <p:attrName>ppt_y</p:attrName>
                                        </p:attrNameLst>
                                      </p:cBhvr>
                                      <p:tavLst>
                                        <p:tav tm="0">
                                          <p:val>
                                            <p:strVal val="#ppt_y"/>
                                          </p:val>
                                        </p:tav>
                                        <p:tav tm="100000">
                                          <p:val>
                                            <p:strVal val="#ppt_y"/>
                                          </p:val>
                                        </p:tav>
                                      </p:tavLst>
                                    </p:anim>
                                  </p:childTnLst>
                                </p:cTn>
                              </p:par>
                            </p:childTnLst>
                          </p:cTn>
                        </p:par>
                        <p:par>
                          <p:cTn id="17" fill="hold">
                            <p:stCondLst>
                              <p:cond delay="1799"/>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2"/>
                                        </p:tgtEl>
                                        <p:attrNameLst>
                                          <p:attrName>ppt_y</p:attrName>
                                        </p:attrNameLst>
                                      </p:cBhvr>
                                      <p:tavLst>
                                        <p:tav tm="0">
                                          <p:val>
                                            <p:strVal val="#ppt_y"/>
                                          </p:val>
                                        </p:tav>
                                        <p:tav tm="100000">
                                          <p:val>
                                            <p:strVal val="#ppt_y"/>
                                          </p:val>
                                        </p:tav>
                                      </p:tavLst>
                                    </p:anim>
                                    <p:anim calcmode="lin" valueType="num">
                                      <p:cBhvr>
                                        <p:cTn id="22"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2"/>
                                        </p:tgtEl>
                                      </p:cBhvr>
                                    </p:animEffect>
                                  </p:childTnLst>
                                </p:cTn>
                              </p:par>
                            </p:childTnLst>
                          </p:cTn>
                        </p:par>
                        <p:par>
                          <p:cTn id="25" fill="hold">
                            <p:stCondLst>
                              <p:cond delay="2750"/>
                            </p:stCondLst>
                            <p:childTnLst>
                              <p:par>
                                <p:cTn id="26" presetID="31"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 calcmode="lin" valueType="num">
                                      <p:cBhvr>
                                        <p:cTn id="30" dur="500" fill="hold"/>
                                        <p:tgtEl>
                                          <p:spTgt spid="15"/>
                                        </p:tgtEl>
                                        <p:attrNameLst>
                                          <p:attrName>style.rotation</p:attrName>
                                        </p:attrNameLst>
                                      </p:cBhvr>
                                      <p:tavLst>
                                        <p:tav tm="0">
                                          <p:val>
                                            <p:fltVal val="90"/>
                                          </p:val>
                                        </p:tav>
                                        <p:tav tm="100000">
                                          <p:val>
                                            <p:fltVal val="0"/>
                                          </p:val>
                                        </p:tav>
                                      </p:tavLst>
                                    </p:anim>
                                    <p:animEffect transition="in" filter="fade">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35"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807720" y="695325"/>
            <a:ext cx="10605135" cy="4523105"/>
          </a:xfrm>
          <a:prstGeom prst="rect">
            <a:avLst/>
          </a:prstGeom>
          <a:noFill/>
        </p:spPr>
        <p:txBody>
          <a:bodyPr wrap="square">
            <a:spAutoFit/>
          </a:bodyPr>
          <a:lstStyle/>
          <a:p>
            <a:r>
              <a:rPr lang="en-US" sz="3200" dirty="0">
                <a:solidFill>
                  <a:schemeClr val="bg1"/>
                </a:solidFill>
              </a:rPr>
              <a:t>   </a:t>
            </a:r>
            <a:r>
              <a:rPr sz="3200" dirty="0">
                <a:solidFill>
                  <a:schemeClr val="bg1"/>
                </a:solidFill>
              </a:rPr>
              <a:t>假如你是李华，你的学校开展了一场关于高中学生自主学习(autonomous learning)的活动。请你根据以下要点给你的美国朋友Alan写邮件分享此事。内容包括：</a:t>
            </a:r>
            <a:endParaRPr sz="3200" dirty="0">
              <a:solidFill>
                <a:schemeClr val="bg1"/>
              </a:solidFill>
            </a:endParaRPr>
          </a:p>
          <a:p>
            <a:r>
              <a:rPr sz="3200" dirty="0">
                <a:solidFill>
                  <a:schemeClr val="bg1"/>
                </a:solidFill>
              </a:rPr>
              <a:t> </a:t>
            </a:r>
            <a:r>
              <a:rPr lang="en-US" sz="3200" dirty="0">
                <a:solidFill>
                  <a:schemeClr val="bg1"/>
                </a:solidFill>
              </a:rPr>
              <a:t>        </a:t>
            </a:r>
            <a:r>
              <a:rPr sz="3200" dirty="0">
                <a:solidFill>
                  <a:schemeClr val="bg1"/>
                </a:solidFill>
              </a:rPr>
              <a:t>1. 活动的主要内容（教授讲座，学生讨论，…）；</a:t>
            </a:r>
            <a:endParaRPr sz="3200" dirty="0">
              <a:solidFill>
                <a:schemeClr val="bg1"/>
              </a:solidFill>
            </a:endParaRPr>
          </a:p>
          <a:p>
            <a:r>
              <a:rPr sz="3200" dirty="0">
                <a:solidFill>
                  <a:schemeClr val="bg1"/>
                </a:solidFill>
              </a:rPr>
              <a:t>         2. 自己的收获体会；</a:t>
            </a:r>
            <a:endParaRPr sz="3200" dirty="0">
              <a:solidFill>
                <a:schemeClr val="bg1"/>
              </a:solidFill>
            </a:endParaRPr>
          </a:p>
          <a:p>
            <a:r>
              <a:rPr sz="3200" dirty="0">
                <a:solidFill>
                  <a:schemeClr val="bg1"/>
                </a:solidFill>
              </a:rPr>
              <a:t>         3. 询问对方如何开展自主学习。</a:t>
            </a:r>
            <a:endParaRPr sz="3200" dirty="0">
              <a:solidFill>
                <a:schemeClr val="bg1"/>
              </a:solidFill>
            </a:endParaRPr>
          </a:p>
          <a:p>
            <a:r>
              <a:rPr sz="3200" dirty="0">
                <a:solidFill>
                  <a:schemeClr val="bg1"/>
                </a:solidFill>
              </a:rPr>
              <a:t>注意：</a:t>
            </a:r>
            <a:endParaRPr sz="3200" dirty="0">
              <a:solidFill>
                <a:schemeClr val="bg1"/>
              </a:solidFill>
            </a:endParaRPr>
          </a:p>
          <a:p>
            <a:r>
              <a:rPr sz="3200" dirty="0">
                <a:solidFill>
                  <a:schemeClr val="bg1"/>
                </a:solidFill>
              </a:rPr>
              <a:t> </a:t>
            </a:r>
            <a:r>
              <a:rPr lang="en-US" sz="3200" dirty="0">
                <a:solidFill>
                  <a:schemeClr val="bg1"/>
                </a:solidFill>
              </a:rPr>
              <a:t>       </a:t>
            </a:r>
            <a:r>
              <a:rPr sz="3200" dirty="0">
                <a:solidFill>
                  <a:schemeClr val="bg1"/>
                </a:solidFill>
              </a:rPr>
              <a:t>1. 词数80左右；</a:t>
            </a:r>
            <a:endParaRPr sz="3200" dirty="0">
              <a:solidFill>
                <a:schemeClr val="bg1"/>
              </a:solidFill>
            </a:endParaRPr>
          </a:p>
          <a:p>
            <a:r>
              <a:rPr sz="3200" dirty="0">
                <a:solidFill>
                  <a:schemeClr val="bg1"/>
                </a:solidFill>
              </a:rPr>
              <a:t> </a:t>
            </a:r>
            <a:r>
              <a:rPr lang="en-US" sz="3200" dirty="0">
                <a:solidFill>
                  <a:schemeClr val="bg1"/>
                </a:solidFill>
              </a:rPr>
              <a:t>       </a:t>
            </a:r>
            <a:r>
              <a:rPr sz="3200" dirty="0">
                <a:solidFill>
                  <a:schemeClr val="bg1"/>
                </a:solidFill>
              </a:rPr>
              <a:t>2. 可适当增加细节，以使行文连贯。</a:t>
            </a:r>
            <a:endParaRPr sz="3200" dirty="0">
              <a:solidFill>
                <a:schemeClr val="bg1"/>
              </a:solidFill>
            </a:endParaRPr>
          </a:p>
        </p:txBody>
      </p:sp>
    </p:spTree>
  </p:cSld>
  <p:clrMapOvr>
    <a:masterClrMapping/>
  </p:clrMapOvr>
  <p:transition spd="slow" advClick="0" advTm="0">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779145" y="563514"/>
            <a:ext cx="11412855" cy="493126"/>
            <a:chOff x="0" y="922753"/>
            <a:chExt cx="12190413" cy="493316"/>
          </a:xfrm>
        </p:grpSpPr>
        <p:sp>
          <p:nvSpPr>
            <p:cNvPr id="11" name="矩形 10"/>
            <p:cNvSpPr/>
            <p:nvPr/>
          </p:nvSpPr>
          <p:spPr>
            <a:xfrm flipV="1">
              <a:off x="0" y="1370350"/>
              <a:ext cx="12190413" cy="45719"/>
            </a:xfrm>
            <a:prstGeom prst="rect">
              <a:avLst/>
            </a:prstGeom>
            <a:solidFill>
              <a:srgbClr val="2C6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rgbClr val="FFFF00"/>
                </a:solidFill>
              </a:endParaRPr>
            </a:p>
          </p:txBody>
        </p:sp>
        <p:sp>
          <p:nvSpPr>
            <p:cNvPr id="12" name="TextBox 8"/>
            <p:cNvSpPr txBox="1">
              <a:spLocks noChangeArrowheads="1"/>
            </p:cNvSpPr>
            <p:nvPr/>
          </p:nvSpPr>
          <p:spPr bwMode="auto">
            <a:xfrm>
              <a:off x="0" y="922753"/>
              <a:ext cx="4880099" cy="492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l" eaLnBrk="1" hangingPunct="1"/>
              <a:r>
                <a:rPr lang="zh-CN" altLang="en-US" sz="3200" b="1" dirty="0">
                  <a:solidFill>
                    <a:srgbClr val="FFFF00"/>
                  </a:solidFill>
                  <a:latin typeface="微软雅黑" panose="020B0503020204020204" pitchFamily="34" charset="-122"/>
                  <a:ea typeface="微软雅黑" panose="020B0503020204020204" pitchFamily="34" charset="-122"/>
                  <a:sym typeface="Arial" panose="020B0604020202020204" pitchFamily="34" charset="0"/>
                </a:rPr>
                <a:t>审题</a:t>
              </a:r>
              <a:r>
                <a:rPr lang="en-US" altLang="zh-CN" sz="3200" b="1" dirty="0">
                  <a:solidFill>
                    <a:srgbClr val="FFFF00"/>
                  </a:solidFill>
                  <a:latin typeface="微软雅黑" panose="020B0503020204020204" pitchFamily="34" charset="-122"/>
                  <a:ea typeface="微软雅黑" panose="020B0503020204020204" pitchFamily="34" charset="-122"/>
                  <a:sym typeface="Arial" panose="020B0604020202020204" pitchFamily="34" charset="0"/>
                </a:rPr>
                <a:t>1:</a:t>
              </a:r>
              <a:r>
                <a:rPr lang="zh-CN" altLang="en-US" sz="3200" b="1" dirty="0">
                  <a:solidFill>
                    <a:srgbClr val="FFFF00"/>
                  </a:solidFill>
                  <a:latin typeface="微软雅黑" panose="020B0503020204020204" pitchFamily="34" charset="-122"/>
                  <a:ea typeface="微软雅黑" panose="020B0503020204020204" pitchFamily="34" charset="-122"/>
                  <a:sym typeface="Arial" panose="020B0604020202020204" pitchFamily="34" charset="0"/>
                </a:rPr>
                <a:t>要素</a:t>
              </a:r>
              <a:r>
                <a:rPr lang="en-US" altLang="zh-CN" sz="3200" b="1" dirty="0">
                  <a:solidFill>
                    <a:srgbClr val="FFFF00"/>
                  </a:solidFill>
                  <a:latin typeface="微软雅黑" panose="020B0503020204020204" pitchFamily="34" charset="-122"/>
                  <a:ea typeface="微软雅黑" panose="020B0503020204020204" pitchFamily="34" charset="-122"/>
                  <a:sym typeface="Arial" panose="020B0604020202020204" pitchFamily="34" charset="0"/>
                </a:rPr>
                <a:t> Elements</a:t>
              </a:r>
              <a:endParaRPr lang="en-US" altLang="zh-CN" sz="3200" b="1" dirty="0">
                <a:solidFill>
                  <a:srgbClr val="FFFF00"/>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2" name="文本框 1"/>
          <p:cNvSpPr txBox="1"/>
          <p:nvPr/>
        </p:nvSpPr>
        <p:spPr>
          <a:xfrm>
            <a:off x="959546" y="1500228"/>
            <a:ext cx="2510325" cy="3194685"/>
          </a:xfrm>
          <a:prstGeom prst="rect">
            <a:avLst/>
          </a:prstGeom>
          <a:noFill/>
        </p:spPr>
        <p:txBody>
          <a:bodyPr wrap="square" rtlCol="0">
            <a:spAutoFit/>
          </a:bodyPr>
          <a:p>
            <a:pPr fontAlgn="auto">
              <a:lnSpc>
                <a:spcPts val="4840"/>
              </a:lnSpc>
            </a:pPr>
            <a:r>
              <a:rPr lang="zh-CN" altLang="en-US" sz="3200" b="1">
                <a:gradFill>
                  <a:gsLst>
                    <a:gs pos="0">
                      <a:srgbClr val="14CD68"/>
                    </a:gs>
                    <a:gs pos="100000">
                      <a:srgbClr val="0B6E38"/>
                    </a:gs>
                  </a:gsLst>
                  <a:lin scaled="0"/>
                </a:gradFill>
              </a:rPr>
              <a:t>体裁：</a:t>
            </a:r>
            <a:endParaRPr lang="zh-CN" altLang="en-US" sz="3200" b="1">
              <a:gradFill>
                <a:gsLst>
                  <a:gs pos="0">
                    <a:srgbClr val="14CD68"/>
                  </a:gs>
                  <a:gs pos="100000">
                    <a:srgbClr val="0B6E38"/>
                  </a:gs>
                </a:gsLst>
                <a:lin scaled="0"/>
              </a:gradFill>
            </a:endParaRPr>
          </a:p>
          <a:p>
            <a:pPr fontAlgn="auto">
              <a:lnSpc>
                <a:spcPts val="4840"/>
              </a:lnSpc>
            </a:pPr>
            <a:r>
              <a:rPr lang="zh-CN" altLang="en-US" sz="3200" b="1">
                <a:gradFill>
                  <a:gsLst>
                    <a:gs pos="0">
                      <a:srgbClr val="14CD68"/>
                    </a:gs>
                    <a:gs pos="100000">
                      <a:srgbClr val="0B6E38"/>
                    </a:gs>
                  </a:gsLst>
                  <a:lin scaled="0"/>
                </a:gradFill>
              </a:rPr>
              <a:t>时态：</a:t>
            </a:r>
            <a:endParaRPr lang="zh-CN" altLang="en-US" sz="3200" b="1">
              <a:gradFill>
                <a:gsLst>
                  <a:gs pos="0">
                    <a:srgbClr val="14CD68"/>
                  </a:gs>
                  <a:gs pos="100000">
                    <a:srgbClr val="0B6E38"/>
                  </a:gs>
                </a:gsLst>
                <a:lin scaled="0"/>
              </a:gradFill>
            </a:endParaRPr>
          </a:p>
          <a:p>
            <a:pPr fontAlgn="auto">
              <a:lnSpc>
                <a:spcPts val="4840"/>
              </a:lnSpc>
            </a:pPr>
            <a:r>
              <a:rPr lang="zh-CN" altLang="en-US" sz="3200" b="1">
                <a:gradFill>
                  <a:gsLst>
                    <a:gs pos="0">
                      <a:srgbClr val="14CD68"/>
                    </a:gs>
                    <a:gs pos="100000">
                      <a:srgbClr val="0B6E38"/>
                    </a:gs>
                  </a:gsLst>
                  <a:lin scaled="0"/>
                </a:gradFill>
              </a:rPr>
              <a:t>交际对象：</a:t>
            </a:r>
            <a:endParaRPr lang="zh-CN" altLang="en-US" sz="3200" b="1">
              <a:gradFill>
                <a:gsLst>
                  <a:gs pos="0">
                    <a:srgbClr val="14CD68"/>
                  </a:gs>
                  <a:gs pos="100000">
                    <a:srgbClr val="0B6E38"/>
                  </a:gs>
                </a:gsLst>
                <a:lin scaled="0"/>
              </a:gradFill>
            </a:endParaRPr>
          </a:p>
          <a:p>
            <a:pPr fontAlgn="auto">
              <a:lnSpc>
                <a:spcPts val="4840"/>
              </a:lnSpc>
            </a:pPr>
            <a:r>
              <a:rPr lang="zh-CN" altLang="en-US" sz="3200" b="1">
                <a:gradFill>
                  <a:gsLst>
                    <a:gs pos="0">
                      <a:srgbClr val="14CD68"/>
                    </a:gs>
                    <a:gs pos="100000">
                      <a:srgbClr val="0B6E38"/>
                    </a:gs>
                  </a:gsLst>
                  <a:lin scaled="0"/>
                </a:gradFill>
              </a:rPr>
              <a:t>主题语境：</a:t>
            </a:r>
            <a:endParaRPr lang="zh-CN" altLang="en-US" sz="3200" b="1">
              <a:gradFill>
                <a:gsLst>
                  <a:gs pos="0">
                    <a:srgbClr val="14CD68"/>
                  </a:gs>
                  <a:gs pos="100000">
                    <a:srgbClr val="0B6E38"/>
                  </a:gs>
                </a:gsLst>
                <a:lin scaled="0"/>
              </a:gradFill>
            </a:endParaRPr>
          </a:p>
          <a:p>
            <a:pPr fontAlgn="auto">
              <a:lnSpc>
                <a:spcPts val="4840"/>
              </a:lnSpc>
            </a:pPr>
            <a:r>
              <a:rPr lang="zh-CN" altLang="en-US" sz="3200" b="1">
                <a:gradFill>
                  <a:gsLst>
                    <a:gs pos="0">
                      <a:srgbClr val="14CD68"/>
                    </a:gs>
                    <a:gs pos="100000">
                      <a:srgbClr val="0B6E38"/>
                    </a:gs>
                  </a:gsLst>
                  <a:lin scaled="0"/>
                </a:gradFill>
              </a:rPr>
              <a:t>人称：</a:t>
            </a:r>
            <a:endParaRPr lang="zh-CN" altLang="en-US" sz="3200" b="1">
              <a:gradFill>
                <a:gsLst>
                  <a:gs pos="0">
                    <a:srgbClr val="14CD68"/>
                  </a:gs>
                  <a:gs pos="100000">
                    <a:srgbClr val="0B6E38"/>
                  </a:gs>
                </a:gsLst>
                <a:lin scaled="0"/>
              </a:gradFill>
            </a:endParaRPr>
          </a:p>
        </p:txBody>
      </p:sp>
      <p:sp>
        <p:nvSpPr>
          <p:cNvPr id="4" name="文本框 3"/>
          <p:cNvSpPr txBox="1"/>
          <p:nvPr/>
        </p:nvSpPr>
        <p:spPr>
          <a:xfrm>
            <a:off x="2948305" y="1639570"/>
            <a:ext cx="7196455" cy="5835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r>
              <a:rPr lang="en-US" altLang="zh-CN" sz="3200"/>
              <a:t>an e-mail of information</a:t>
            </a:r>
            <a:endParaRPr lang="en-US" altLang="zh-CN" sz="3200"/>
          </a:p>
        </p:txBody>
      </p:sp>
      <p:sp>
        <p:nvSpPr>
          <p:cNvPr id="5" name="文本框 4"/>
          <p:cNvSpPr txBox="1"/>
          <p:nvPr/>
        </p:nvSpPr>
        <p:spPr>
          <a:xfrm>
            <a:off x="2948305" y="2222500"/>
            <a:ext cx="7195820" cy="5835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r>
              <a:rPr lang="en-US" altLang="zh-CN" sz="3200"/>
              <a:t>simple present tense, </a:t>
            </a:r>
            <a:r>
              <a:rPr lang="en-US" altLang="zh-CN" sz="3200">
                <a:sym typeface="+mn-ea"/>
              </a:rPr>
              <a:t>simple past tense</a:t>
            </a:r>
            <a:endParaRPr lang="en-US" altLang="zh-CN" sz="3200">
              <a:sym typeface="+mn-ea"/>
            </a:endParaRPr>
          </a:p>
        </p:txBody>
      </p:sp>
      <p:sp>
        <p:nvSpPr>
          <p:cNvPr id="13" name="文本框 12"/>
          <p:cNvSpPr txBox="1"/>
          <p:nvPr/>
        </p:nvSpPr>
        <p:spPr>
          <a:xfrm>
            <a:off x="2948305" y="2806065"/>
            <a:ext cx="7196455" cy="5835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r>
              <a:rPr lang="en-US" altLang="zh-CN" sz="3200"/>
              <a:t>friend</a:t>
            </a:r>
            <a:r>
              <a:rPr lang="zh-CN" altLang="en-US" sz="3200"/>
              <a:t>（</a:t>
            </a:r>
            <a:r>
              <a:rPr lang="en-US" altLang="zh-CN" sz="3200"/>
              <a:t>friendly, easy-going, informal</a:t>
            </a:r>
            <a:r>
              <a:rPr lang="zh-CN" altLang="en-US" sz="3200"/>
              <a:t>）</a:t>
            </a:r>
            <a:endParaRPr lang="zh-CN" altLang="en-US" sz="3200"/>
          </a:p>
        </p:txBody>
      </p:sp>
      <p:sp>
        <p:nvSpPr>
          <p:cNvPr id="16" name="文本框 15"/>
          <p:cNvSpPr txBox="1"/>
          <p:nvPr/>
        </p:nvSpPr>
        <p:spPr>
          <a:xfrm>
            <a:off x="2948305" y="3389630"/>
            <a:ext cx="7196455" cy="5835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r>
              <a:rPr lang="zh-CN" altLang="en-US" sz="3200"/>
              <a:t>告知目的、介绍活动及收获、询问做法</a:t>
            </a:r>
            <a:endParaRPr lang="zh-CN" altLang="en-US" sz="3200"/>
          </a:p>
        </p:txBody>
      </p:sp>
      <p:sp>
        <p:nvSpPr>
          <p:cNvPr id="17" name="文本框 16"/>
          <p:cNvSpPr txBox="1"/>
          <p:nvPr/>
        </p:nvSpPr>
        <p:spPr>
          <a:xfrm>
            <a:off x="2948305" y="3973195"/>
            <a:ext cx="7196455" cy="5835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r>
              <a:rPr lang="en-US" altLang="zh-CN" sz="3200"/>
              <a:t>the first person, the second person</a:t>
            </a:r>
            <a:endParaRPr lang="en-US" altLang="zh-CN" sz="3200"/>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13" grpId="0" bldLvl="0" animBg="1"/>
      <p:bldP spid="16" grpId="0" bldLvl="0" animBg="1"/>
      <p:bldP spid="17"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729615" y="634345"/>
            <a:ext cx="10557510" cy="654070"/>
            <a:chOff x="0" y="761698"/>
            <a:chExt cx="12190413" cy="654371"/>
          </a:xfrm>
        </p:grpSpPr>
        <p:sp>
          <p:nvSpPr>
            <p:cNvPr id="11" name="矩形 10"/>
            <p:cNvSpPr/>
            <p:nvPr/>
          </p:nvSpPr>
          <p:spPr>
            <a:xfrm flipV="1">
              <a:off x="0" y="1370350"/>
              <a:ext cx="12190413" cy="45719"/>
            </a:xfrm>
            <a:prstGeom prst="rect">
              <a:avLst/>
            </a:prstGeom>
            <a:solidFill>
              <a:srgbClr val="2C6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2" name="TextBox 8"/>
            <p:cNvSpPr txBox="1">
              <a:spLocks noChangeArrowheads="1"/>
            </p:cNvSpPr>
            <p:nvPr/>
          </p:nvSpPr>
          <p:spPr bwMode="auto">
            <a:xfrm>
              <a:off x="136378" y="761698"/>
              <a:ext cx="9258291" cy="492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l" eaLnBrk="1" hangingPunct="1"/>
              <a:r>
                <a:rPr lang="zh-CN" altLang="en-US" sz="3200" b="1" dirty="0">
                  <a:solidFill>
                    <a:srgbClr val="FFFF00"/>
                  </a:solidFill>
                  <a:latin typeface="微软雅黑" panose="020B0503020204020204" pitchFamily="34" charset="-122"/>
                  <a:ea typeface="微软雅黑" panose="020B0503020204020204" pitchFamily="34" charset="-122"/>
                  <a:sym typeface="Arial" panose="020B0604020202020204" pitchFamily="34" charset="0"/>
                </a:rPr>
                <a:t>审题</a:t>
              </a:r>
              <a:r>
                <a:rPr lang="en-US" altLang="zh-CN" sz="3200" b="1" dirty="0">
                  <a:solidFill>
                    <a:srgbClr val="FFFF00"/>
                  </a:solidFill>
                  <a:latin typeface="微软雅黑" panose="020B0503020204020204" pitchFamily="34" charset="-122"/>
                  <a:ea typeface="微软雅黑" panose="020B0503020204020204" pitchFamily="34" charset="-122"/>
                  <a:sym typeface="Arial" panose="020B0604020202020204" pitchFamily="34" charset="0"/>
                </a:rPr>
                <a:t>2:</a:t>
              </a:r>
              <a:r>
                <a:rPr lang="zh-CN" altLang="en-US" sz="3200" b="1" dirty="0">
                  <a:solidFill>
                    <a:srgbClr val="FFFF00"/>
                  </a:solidFill>
                  <a:latin typeface="微软雅黑" panose="020B0503020204020204" pitchFamily="34" charset="-122"/>
                  <a:ea typeface="微软雅黑" panose="020B0503020204020204" pitchFamily="34" charset="-122"/>
                  <a:sym typeface="Arial" panose="020B0604020202020204" pitchFamily="34" charset="0"/>
                </a:rPr>
                <a:t>框架结构要点</a:t>
              </a:r>
              <a:r>
                <a:rPr lang="en-US" altLang="zh-CN" sz="3200" b="1" dirty="0">
                  <a:solidFill>
                    <a:srgbClr val="FFFF00"/>
                  </a:solidFill>
                  <a:latin typeface="微软雅黑" panose="020B0503020204020204" pitchFamily="34" charset="-122"/>
                  <a:ea typeface="微软雅黑" panose="020B0503020204020204" pitchFamily="34" charset="-122"/>
                  <a:sym typeface="Arial" panose="020B0604020202020204" pitchFamily="34" charset="0"/>
                </a:rPr>
                <a:t>Structure+Points</a:t>
              </a:r>
              <a:endParaRPr lang="en-US" altLang="zh-CN" sz="3200" b="1" dirty="0">
                <a:solidFill>
                  <a:srgbClr val="FFFF00"/>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2" name="文本框 1"/>
          <p:cNvSpPr txBox="1"/>
          <p:nvPr/>
        </p:nvSpPr>
        <p:spPr>
          <a:xfrm>
            <a:off x="729730" y="1326292"/>
            <a:ext cx="9912419" cy="3815080"/>
          </a:xfrm>
          <a:prstGeom prst="rect">
            <a:avLst/>
          </a:prstGeom>
          <a:noFill/>
        </p:spPr>
        <p:txBody>
          <a:bodyPr wrap="square" rtlCol="0">
            <a:spAutoFit/>
          </a:bodyPr>
          <a:p>
            <a:pPr fontAlgn="auto">
              <a:lnSpc>
                <a:spcPts val="4840"/>
              </a:lnSpc>
            </a:pPr>
            <a:r>
              <a:rPr lang="en-US" altLang="zh-CN" sz="3200" b="1">
                <a:gradFill>
                  <a:gsLst>
                    <a:gs pos="0">
                      <a:srgbClr val="14CD68"/>
                    </a:gs>
                    <a:gs pos="100000">
                      <a:srgbClr val="0B6E38"/>
                    </a:gs>
                  </a:gsLst>
                  <a:lin scaled="0"/>
                </a:gradFill>
                <a:sym typeface="+mn-ea"/>
              </a:rPr>
              <a:t>Paragraph 1: Greetings +purpose</a:t>
            </a:r>
            <a:endParaRPr lang="en-US" altLang="zh-CN" sz="3200" b="1">
              <a:gradFill>
                <a:gsLst>
                  <a:gs pos="0">
                    <a:srgbClr val="14CD68"/>
                  </a:gs>
                  <a:gs pos="100000">
                    <a:srgbClr val="0B6E38"/>
                  </a:gs>
                </a:gsLst>
                <a:lin scaled="0"/>
              </a:gradFill>
              <a:sym typeface="+mn-ea"/>
            </a:endParaRPr>
          </a:p>
          <a:p>
            <a:pPr fontAlgn="auto">
              <a:lnSpc>
                <a:spcPts val="4840"/>
              </a:lnSpc>
            </a:pPr>
            <a:endParaRPr lang="en-US" altLang="zh-CN" sz="3200" b="1">
              <a:gradFill>
                <a:gsLst>
                  <a:gs pos="0">
                    <a:srgbClr val="14CD68"/>
                  </a:gs>
                  <a:gs pos="100000">
                    <a:srgbClr val="0B6E38"/>
                  </a:gs>
                </a:gsLst>
                <a:lin scaled="0"/>
              </a:gradFill>
              <a:sym typeface="+mn-ea"/>
            </a:endParaRPr>
          </a:p>
          <a:p>
            <a:pPr fontAlgn="auto">
              <a:lnSpc>
                <a:spcPts val="4840"/>
              </a:lnSpc>
            </a:pPr>
            <a:r>
              <a:rPr lang="en-US" altLang="zh-CN" sz="3200" b="1">
                <a:gradFill>
                  <a:gsLst>
                    <a:gs pos="0">
                      <a:srgbClr val="14CD68"/>
                    </a:gs>
                    <a:gs pos="100000">
                      <a:srgbClr val="0B6E38"/>
                    </a:gs>
                  </a:gsLst>
                  <a:lin scaled="0"/>
                </a:gradFill>
                <a:sym typeface="+mn-ea"/>
              </a:rPr>
              <a:t>Paragraph 2:</a:t>
            </a:r>
            <a:r>
              <a:rPr lang="en-US" sz="3200" b="1">
                <a:gradFill>
                  <a:gsLst>
                    <a:gs pos="0">
                      <a:srgbClr val="14CD68"/>
                    </a:gs>
                    <a:gs pos="100000">
                      <a:srgbClr val="0B6E38"/>
                    </a:gs>
                  </a:gsLst>
                  <a:lin scaled="0"/>
                </a:gradFill>
                <a:sym typeface="+mn-ea"/>
              </a:rPr>
              <a:t>Body</a:t>
            </a:r>
            <a:endParaRPr lang="en-US" sz="3200" b="1">
              <a:gradFill>
                <a:gsLst>
                  <a:gs pos="0">
                    <a:srgbClr val="14CD68"/>
                  </a:gs>
                  <a:gs pos="100000">
                    <a:srgbClr val="0B6E38"/>
                  </a:gs>
                </a:gsLst>
                <a:lin scaled="0"/>
              </a:gradFill>
              <a:sym typeface="+mn-ea"/>
            </a:endParaRPr>
          </a:p>
          <a:p>
            <a:pPr fontAlgn="auto">
              <a:lnSpc>
                <a:spcPts val="4840"/>
              </a:lnSpc>
            </a:pPr>
            <a:endParaRPr lang="en-US" altLang="zh-CN" sz="3200" b="1">
              <a:gradFill>
                <a:gsLst>
                  <a:gs pos="0">
                    <a:srgbClr val="14CD68"/>
                  </a:gs>
                  <a:gs pos="100000">
                    <a:srgbClr val="0B6E38"/>
                  </a:gs>
                </a:gsLst>
                <a:lin scaled="0"/>
              </a:gradFill>
              <a:sym typeface="+mn-ea"/>
            </a:endParaRPr>
          </a:p>
          <a:p>
            <a:pPr fontAlgn="auto">
              <a:lnSpc>
                <a:spcPts val="4840"/>
              </a:lnSpc>
            </a:pPr>
            <a:r>
              <a:rPr lang="en-US" altLang="zh-CN" sz="3200" b="1">
                <a:gradFill>
                  <a:gsLst>
                    <a:gs pos="0">
                      <a:srgbClr val="14CD68"/>
                    </a:gs>
                    <a:gs pos="100000">
                      <a:srgbClr val="0B6E38"/>
                    </a:gs>
                  </a:gsLst>
                  <a:lin scaled="0"/>
                </a:gradFill>
                <a:sym typeface="+mn-ea"/>
              </a:rPr>
              <a:t>Paragraph 3:Conclusion</a:t>
            </a:r>
            <a:endParaRPr lang="en-US" altLang="zh-CN" sz="3200" b="1">
              <a:gradFill>
                <a:gsLst>
                  <a:gs pos="0">
                    <a:srgbClr val="14CD68"/>
                  </a:gs>
                  <a:gs pos="100000">
                    <a:srgbClr val="0B6E38"/>
                  </a:gs>
                </a:gsLst>
                <a:lin scaled="0"/>
              </a:gradFill>
            </a:endParaRPr>
          </a:p>
          <a:p>
            <a:pPr fontAlgn="auto">
              <a:lnSpc>
                <a:spcPts val="4840"/>
              </a:lnSpc>
            </a:pPr>
            <a:endParaRPr lang="en-US" altLang="zh-CN" sz="3200" b="1">
              <a:gradFill>
                <a:gsLst>
                  <a:gs pos="0">
                    <a:srgbClr val="14CD68"/>
                  </a:gs>
                  <a:gs pos="100000">
                    <a:srgbClr val="0B6E38"/>
                  </a:gs>
                </a:gsLst>
                <a:lin scaled="0"/>
              </a:gradFill>
            </a:endParaRPr>
          </a:p>
        </p:txBody>
      </p:sp>
      <p:sp>
        <p:nvSpPr>
          <p:cNvPr id="3" name="文本框 2"/>
          <p:cNvSpPr txBox="1"/>
          <p:nvPr/>
        </p:nvSpPr>
        <p:spPr>
          <a:xfrm>
            <a:off x="1042035" y="2007235"/>
            <a:ext cx="10109200" cy="583565"/>
          </a:xfrm>
          <a:prstGeom prst="rect">
            <a:avLst/>
          </a:prstGeom>
          <a:noFill/>
        </p:spPr>
        <p:txBody>
          <a:bodyPr wrap="square" rtlCol="0">
            <a:spAutoFit/>
          </a:bodyPr>
          <a:p>
            <a:r>
              <a:rPr lang="zh-CN" sz="3200" dirty="0">
                <a:solidFill>
                  <a:schemeClr val="bg1"/>
                </a:solidFill>
                <a:sym typeface="+mn-ea"/>
              </a:rPr>
              <a:t>问候</a:t>
            </a:r>
            <a:r>
              <a:rPr lang="en-US" altLang="zh-CN" sz="3200" dirty="0">
                <a:solidFill>
                  <a:schemeClr val="bg1"/>
                </a:solidFill>
                <a:sym typeface="+mn-ea"/>
              </a:rPr>
              <a:t>+</a:t>
            </a:r>
            <a:r>
              <a:rPr lang="zh-CN" altLang="en-US" sz="3200" dirty="0">
                <a:solidFill>
                  <a:schemeClr val="bg1"/>
                </a:solidFill>
                <a:sym typeface="+mn-ea"/>
              </a:rPr>
              <a:t>分享</a:t>
            </a:r>
            <a:r>
              <a:rPr sz="3200" dirty="0">
                <a:solidFill>
                  <a:schemeClr val="bg1"/>
                </a:solidFill>
                <a:sym typeface="+mn-ea"/>
              </a:rPr>
              <a:t>你学校高中学生自主学习的活动</a:t>
            </a:r>
            <a:endParaRPr lang="zh-CN" altLang="en-US" sz="3200"/>
          </a:p>
        </p:txBody>
      </p:sp>
      <p:sp>
        <p:nvSpPr>
          <p:cNvPr id="6" name="文本框 5"/>
          <p:cNvSpPr txBox="1"/>
          <p:nvPr/>
        </p:nvSpPr>
        <p:spPr>
          <a:xfrm>
            <a:off x="1042670" y="3242310"/>
            <a:ext cx="9819640" cy="583565"/>
          </a:xfrm>
          <a:prstGeom prst="rect">
            <a:avLst/>
          </a:prstGeom>
          <a:noFill/>
        </p:spPr>
        <p:txBody>
          <a:bodyPr wrap="square" rtlCol="0">
            <a:spAutoFit/>
          </a:bodyPr>
          <a:p>
            <a:r>
              <a:rPr sz="3200">
                <a:solidFill>
                  <a:schemeClr val="bg1"/>
                </a:solidFill>
              </a:rPr>
              <a:t>详细介绍</a:t>
            </a:r>
            <a:r>
              <a:rPr sz="3200" dirty="0">
                <a:solidFill>
                  <a:schemeClr val="bg1"/>
                </a:solidFill>
                <a:sym typeface="+mn-ea"/>
              </a:rPr>
              <a:t>活动的主要内容</a:t>
            </a:r>
            <a:r>
              <a:rPr lang="en-US" sz="3200" dirty="0">
                <a:solidFill>
                  <a:schemeClr val="bg1"/>
                </a:solidFill>
                <a:sym typeface="+mn-ea"/>
              </a:rPr>
              <a:t> +</a:t>
            </a:r>
            <a:r>
              <a:rPr sz="3200" dirty="0">
                <a:solidFill>
                  <a:schemeClr val="bg1"/>
                </a:solidFill>
                <a:sym typeface="+mn-ea"/>
              </a:rPr>
              <a:t> 自己的收获体会</a:t>
            </a:r>
            <a:r>
              <a:rPr lang="en-US" sz="3200"/>
              <a:t> </a:t>
            </a:r>
            <a:endParaRPr lang="en-US" sz="3200"/>
          </a:p>
        </p:txBody>
      </p:sp>
      <p:sp>
        <p:nvSpPr>
          <p:cNvPr id="7" name="文本框 6"/>
          <p:cNvSpPr txBox="1"/>
          <p:nvPr/>
        </p:nvSpPr>
        <p:spPr>
          <a:xfrm>
            <a:off x="1177290" y="4558030"/>
            <a:ext cx="9870440" cy="583565"/>
          </a:xfrm>
          <a:prstGeom prst="rect">
            <a:avLst/>
          </a:prstGeom>
          <a:noFill/>
        </p:spPr>
        <p:txBody>
          <a:bodyPr wrap="square" rtlCol="0">
            <a:spAutoFit/>
          </a:bodyPr>
          <a:p>
            <a:r>
              <a:rPr sz="3200" dirty="0">
                <a:solidFill>
                  <a:schemeClr val="bg1"/>
                </a:solidFill>
                <a:sym typeface="+mn-ea"/>
              </a:rPr>
              <a:t>询问对方如何开展自主学习</a:t>
            </a:r>
            <a:r>
              <a:rPr lang="en-US" sz="3200"/>
              <a:t> </a:t>
            </a:r>
            <a:endParaRPr lang="en-US" sz="3200"/>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81355" y="655302"/>
            <a:ext cx="10617835" cy="654068"/>
            <a:chOff x="0" y="761700"/>
            <a:chExt cx="12190413" cy="654369"/>
          </a:xfrm>
        </p:grpSpPr>
        <p:sp>
          <p:nvSpPr>
            <p:cNvPr id="11" name="矩形 10"/>
            <p:cNvSpPr/>
            <p:nvPr/>
          </p:nvSpPr>
          <p:spPr>
            <a:xfrm flipV="1">
              <a:off x="0" y="1370350"/>
              <a:ext cx="12190413" cy="45719"/>
            </a:xfrm>
            <a:prstGeom prst="rect">
              <a:avLst/>
            </a:prstGeom>
            <a:solidFill>
              <a:srgbClr val="2C6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rgbClr val="FFFF00"/>
                </a:solidFill>
              </a:endParaRPr>
            </a:p>
          </p:txBody>
        </p:sp>
        <p:sp>
          <p:nvSpPr>
            <p:cNvPr id="12" name="TextBox 8"/>
            <p:cNvSpPr txBox="1">
              <a:spLocks noChangeArrowheads="1"/>
            </p:cNvSpPr>
            <p:nvPr/>
          </p:nvSpPr>
          <p:spPr bwMode="auto">
            <a:xfrm>
              <a:off x="123209" y="761700"/>
              <a:ext cx="8209810" cy="492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l" eaLnBrk="1" hangingPunct="1"/>
              <a:r>
                <a:rPr lang="zh-CN" altLang="en-US" sz="3200" b="1" dirty="0">
                  <a:solidFill>
                    <a:srgbClr val="FFFF00"/>
                  </a:solidFill>
                  <a:latin typeface="微软雅黑" panose="020B0503020204020204" pitchFamily="34" charset="-122"/>
                  <a:ea typeface="微软雅黑" panose="020B0503020204020204" pitchFamily="34" charset="-122"/>
                  <a:sym typeface="Arial" panose="020B0604020202020204" pitchFamily="34" charset="0"/>
                </a:rPr>
                <a:t>背景话题</a:t>
              </a:r>
              <a:r>
                <a:rPr lang="en-US" altLang="zh-CN" sz="3200" b="1" dirty="0">
                  <a:solidFill>
                    <a:srgbClr val="FFFF00"/>
                  </a:solidFill>
                  <a:latin typeface="微软雅黑" panose="020B0503020204020204" pitchFamily="34" charset="-122"/>
                  <a:ea typeface="微软雅黑" panose="020B0503020204020204" pitchFamily="34" charset="-122"/>
                  <a:sym typeface="Arial" panose="020B0604020202020204" pitchFamily="34" charset="0"/>
                </a:rPr>
                <a:t> </a:t>
              </a:r>
              <a:r>
                <a:rPr sz="3200" dirty="0">
                  <a:solidFill>
                    <a:srgbClr val="FFFF00"/>
                  </a:solidFill>
                  <a:sym typeface="+mn-ea"/>
                </a:rPr>
                <a:t>autonomous learning</a:t>
              </a:r>
              <a:endParaRPr lang="en-US" altLang="zh-CN" sz="3200" b="1" dirty="0">
                <a:solidFill>
                  <a:srgbClr val="FFFF00"/>
                </a:solidFill>
                <a:latin typeface="微软雅黑" panose="020B0503020204020204" pitchFamily="34" charset="-122"/>
                <a:ea typeface="微软雅黑" panose="020B0503020204020204" pitchFamily="34" charset="-122"/>
                <a:sym typeface="+mn-ea"/>
              </a:endParaRPr>
            </a:p>
          </p:txBody>
        </p:sp>
      </p:grpSp>
      <p:sp>
        <p:nvSpPr>
          <p:cNvPr id="2" name="文本框 1"/>
          <p:cNvSpPr txBox="1"/>
          <p:nvPr/>
        </p:nvSpPr>
        <p:spPr>
          <a:xfrm>
            <a:off x="681355" y="1309370"/>
            <a:ext cx="10713720" cy="3046095"/>
          </a:xfrm>
          <a:prstGeom prst="rect">
            <a:avLst/>
          </a:prstGeom>
          <a:noFill/>
        </p:spPr>
        <p:txBody>
          <a:bodyPr wrap="square" rtlCol="0">
            <a:spAutoFit/>
          </a:bodyPr>
          <a:p>
            <a:pPr fontAlgn="auto">
              <a:lnSpc>
                <a:spcPts val="3840"/>
              </a:lnSpc>
            </a:pPr>
            <a:r>
              <a:rPr lang="en-US" altLang="zh-CN" sz="2800">
                <a:gradFill>
                  <a:gsLst>
                    <a:gs pos="0">
                      <a:srgbClr val="14CD68"/>
                    </a:gs>
                    <a:gs pos="100000">
                      <a:srgbClr val="0B6E38"/>
                    </a:gs>
                  </a:gsLst>
                  <a:lin scaled="0"/>
                </a:gradFill>
                <a:latin typeface="等线" panose="02010600030101010101" charset="-122"/>
                <a:ea typeface="等线" panose="02010600030101010101" charset="-122"/>
                <a:cs typeface="等线" panose="02010600030101010101" charset="-122"/>
                <a:sym typeface="+mn-ea"/>
              </a:rPr>
              <a:t>    </a:t>
            </a:r>
            <a:r>
              <a:rPr sz="3200">
                <a:solidFill>
                  <a:schemeClr val="bg1"/>
                </a:solidFill>
                <a:ea typeface="华文楷体" panose="02010600040101010101" charset="-122"/>
                <a:cs typeface="Arial" panose="020B0604020202020204" pitchFamily="34" charset="0"/>
                <a:sym typeface="+mn-ea"/>
              </a:rPr>
              <a:t>It refers to a situation in which learners are responsible for their learning. They take charge of their own learning and are actively involved, taking individual decisions according to their necessities or preferences focused on the goals they need to achieve. </a:t>
            </a:r>
            <a:endParaRPr sz="3200">
              <a:solidFill>
                <a:schemeClr val="bg1"/>
              </a:solidFill>
              <a:ea typeface="华文楷体" panose="02010600040101010101" charset="-122"/>
              <a:cs typeface="Arial" panose="020B0604020202020204" pitchFamily="34" charset="0"/>
              <a:sym typeface="+mn-ea"/>
            </a:endParaRPr>
          </a:p>
          <a:p>
            <a:pPr fontAlgn="auto">
              <a:lnSpc>
                <a:spcPts val="3840"/>
              </a:lnSpc>
            </a:pPr>
            <a:r>
              <a:rPr sz="3200">
                <a:solidFill>
                  <a:schemeClr val="bg1"/>
                </a:solidFill>
                <a:ea typeface="华文楷体" panose="02010600040101010101" charset="-122"/>
                <a:cs typeface="Arial" panose="020B0604020202020204" pitchFamily="34" charset="0"/>
                <a:sym typeface="+mn-ea"/>
              </a:rPr>
              <a:t> </a:t>
            </a:r>
            <a:r>
              <a:rPr lang="en-US" sz="3200">
                <a:solidFill>
                  <a:schemeClr val="bg1"/>
                </a:solidFill>
                <a:ea typeface="华文楷体" panose="02010600040101010101" charset="-122"/>
                <a:cs typeface="Arial" panose="020B0604020202020204" pitchFamily="34" charset="0"/>
                <a:sym typeface="+mn-ea"/>
              </a:rPr>
              <a:t>                                                        </a:t>
            </a:r>
            <a:r>
              <a:rPr sz="3200" b="1">
                <a:solidFill>
                  <a:srgbClr val="00B050"/>
                </a:solidFill>
                <a:ea typeface="华文楷体" panose="02010600040101010101" charset="-122"/>
                <a:cs typeface="Arial" panose="020B0604020202020204" pitchFamily="34" charset="0"/>
                <a:sym typeface="+mn-ea"/>
              </a:rPr>
              <a:t>www.igi-global.com</a:t>
            </a:r>
            <a:endParaRPr sz="3200" b="1">
              <a:solidFill>
                <a:srgbClr val="00B050"/>
              </a:solidFill>
              <a:ea typeface="华文楷体" panose="02010600040101010101" charset="-122"/>
              <a:cs typeface="Arial" panose="020B0604020202020204" pitchFamily="34" charset="0"/>
              <a:sym typeface="+mn-ea"/>
            </a:endParaRPr>
          </a:p>
        </p:txBody>
      </p:sp>
      <p:sp>
        <p:nvSpPr>
          <p:cNvPr id="3" name="文本框 2"/>
          <p:cNvSpPr txBox="1"/>
          <p:nvPr/>
        </p:nvSpPr>
        <p:spPr>
          <a:xfrm>
            <a:off x="987425" y="4607560"/>
            <a:ext cx="10081895" cy="95313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r>
              <a:rPr lang="en-US" altLang="zh-CN" sz="2800">
                <a:solidFill>
                  <a:srgbClr val="FF0000"/>
                </a:solidFill>
              </a:rPr>
              <a:t>   </a:t>
            </a:r>
            <a:r>
              <a:rPr lang="zh-CN" altLang="en-US" sz="2800">
                <a:solidFill>
                  <a:srgbClr val="FF0000"/>
                </a:solidFill>
              </a:rPr>
              <a:t>在这写作任务中，不必涉及自主学习的具体内涵，而是要思考对自主学习的如何认知和如何操作层面。</a:t>
            </a:r>
            <a:endParaRPr lang="zh-CN" altLang="en-US" sz="280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729615" y="789940"/>
            <a:ext cx="10473055" cy="537893"/>
            <a:chOff x="0" y="982783"/>
            <a:chExt cx="12190413" cy="538101"/>
          </a:xfrm>
        </p:grpSpPr>
        <p:sp>
          <p:nvSpPr>
            <p:cNvPr id="11" name="矩形 10"/>
            <p:cNvSpPr/>
            <p:nvPr/>
          </p:nvSpPr>
          <p:spPr>
            <a:xfrm flipV="1">
              <a:off x="0" y="1475165"/>
              <a:ext cx="12190413" cy="45719"/>
            </a:xfrm>
            <a:prstGeom prst="rect">
              <a:avLst/>
            </a:prstGeom>
            <a:solidFill>
              <a:srgbClr val="2C6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2" name="TextBox 8"/>
            <p:cNvSpPr txBox="1">
              <a:spLocks noChangeArrowheads="1"/>
            </p:cNvSpPr>
            <p:nvPr/>
          </p:nvSpPr>
          <p:spPr bwMode="auto">
            <a:xfrm>
              <a:off x="0" y="982783"/>
              <a:ext cx="3979041" cy="492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l" eaLnBrk="1" hangingPunct="1"/>
              <a:r>
                <a:rPr lang="zh-CN" altLang="en-US" sz="3200" b="1" dirty="0">
                  <a:solidFill>
                    <a:srgbClr val="FFFF00"/>
                  </a:solidFill>
                  <a:latin typeface="微软雅黑" panose="020B0503020204020204" pitchFamily="34" charset="-122"/>
                  <a:ea typeface="微软雅黑" panose="020B0503020204020204" pitchFamily="34" charset="-122"/>
                  <a:sym typeface="Arial" panose="020B0604020202020204" pitchFamily="34" charset="0"/>
                </a:rPr>
                <a:t>思维和表达</a:t>
              </a:r>
              <a:r>
                <a:rPr lang="en-US" altLang="zh-CN" sz="3200" b="1" dirty="0">
                  <a:solidFill>
                    <a:srgbClr val="FFFF00"/>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3200" b="1" dirty="0">
                  <a:solidFill>
                    <a:srgbClr val="FFFF00"/>
                  </a:solidFill>
                  <a:latin typeface="微软雅黑" panose="020B0503020204020204" pitchFamily="34" charset="-122"/>
                  <a:ea typeface="微软雅黑" panose="020B0503020204020204" pitchFamily="34" charset="-122"/>
                  <a:sym typeface="Arial" panose="020B0604020202020204" pitchFamily="34" charset="0"/>
                </a:rPr>
                <a:t>首段</a:t>
              </a:r>
              <a:endParaRPr lang="zh-CN" altLang="en-US" sz="3200" b="1" dirty="0">
                <a:solidFill>
                  <a:srgbClr val="FFFF00"/>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2" name="文本框 1"/>
          <p:cNvSpPr txBox="1"/>
          <p:nvPr/>
        </p:nvSpPr>
        <p:spPr>
          <a:xfrm>
            <a:off x="729615" y="1686560"/>
            <a:ext cx="10563225" cy="5835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fontAlgn="auto">
              <a:lnSpc>
                <a:spcPts val="3840"/>
              </a:lnSpc>
            </a:pPr>
            <a:r>
              <a:rPr sz="2800" dirty="0">
                <a:sym typeface="+mn-ea"/>
              </a:rPr>
              <a:t>1.</a:t>
            </a:r>
            <a:r>
              <a:rPr lang="zh-CN" sz="2800" dirty="0">
                <a:solidFill>
                  <a:schemeClr val="tx1"/>
                </a:solidFill>
                <a:sym typeface="+mn-ea"/>
              </a:rPr>
              <a:t>问候</a:t>
            </a:r>
            <a:r>
              <a:rPr lang="en-US" altLang="zh-CN" sz="2800" dirty="0">
                <a:solidFill>
                  <a:schemeClr val="tx1"/>
                </a:solidFill>
                <a:sym typeface="+mn-ea"/>
              </a:rPr>
              <a:t>+</a:t>
            </a:r>
            <a:r>
              <a:rPr lang="zh-CN" altLang="en-US" sz="2800" dirty="0">
                <a:solidFill>
                  <a:schemeClr val="tx1"/>
                </a:solidFill>
                <a:sym typeface="+mn-ea"/>
              </a:rPr>
              <a:t>分享</a:t>
            </a:r>
            <a:r>
              <a:rPr sz="2800" dirty="0">
                <a:solidFill>
                  <a:schemeClr val="tx1"/>
                </a:solidFill>
                <a:sym typeface="+mn-ea"/>
              </a:rPr>
              <a:t>你学校高中学生自主学习的活动</a:t>
            </a:r>
            <a:endParaRPr lang="en-US" altLang="zh-CN" sz="2800" dirty="0">
              <a:solidFill>
                <a:schemeClr val="tx1"/>
              </a:solidFill>
              <a:latin typeface="Arial" panose="020B0604020202020204" pitchFamily="34" charset="0"/>
              <a:cs typeface="Arial" panose="020B0604020202020204" pitchFamily="34" charset="0"/>
              <a:sym typeface="+mn-ea"/>
            </a:endParaRPr>
          </a:p>
        </p:txBody>
      </p:sp>
      <p:sp>
        <p:nvSpPr>
          <p:cNvPr id="3" name="文本框 2"/>
          <p:cNvSpPr txBox="1"/>
          <p:nvPr/>
        </p:nvSpPr>
        <p:spPr>
          <a:xfrm>
            <a:off x="729615" y="2628900"/>
            <a:ext cx="8980805" cy="2245360"/>
          </a:xfrm>
          <a:prstGeom prst="rect">
            <a:avLst/>
          </a:prstGeom>
          <a:noFill/>
        </p:spPr>
        <p:txBody>
          <a:bodyPr wrap="square" rtlCol="0">
            <a:spAutoFit/>
          </a:bodyPr>
          <a:p>
            <a:r>
              <a:rPr lang="zh-CN" altLang="en-US" sz="2800">
                <a:gradFill>
                  <a:gsLst>
                    <a:gs pos="0">
                      <a:srgbClr val="14CD68"/>
                    </a:gs>
                    <a:gs pos="100000">
                      <a:srgbClr val="0B6E38"/>
                    </a:gs>
                  </a:gsLst>
                  <a:lin scaled="0"/>
                </a:gradFill>
              </a:rPr>
              <a:t>问候：</a:t>
            </a:r>
            <a:endParaRPr lang="zh-CN" altLang="en-US" sz="2800">
              <a:gradFill>
                <a:gsLst>
                  <a:gs pos="0">
                    <a:srgbClr val="14CD68"/>
                  </a:gs>
                  <a:gs pos="100000">
                    <a:srgbClr val="0B6E38"/>
                  </a:gs>
                </a:gsLst>
                <a:lin scaled="0"/>
              </a:gradFill>
            </a:endParaRPr>
          </a:p>
          <a:p>
            <a:endParaRPr lang="zh-CN" altLang="en-US" sz="2800">
              <a:gradFill>
                <a:gsLst>
                  <a:gs pos="0">
                    <a:srgbClr val="14CD68"/>
                  </a:gs>
                  <a:gs pos="100000">
                    <a:srgbClr val="0B6E38"/>
                  </a:gs>
                </a:gsLst>
                <a:lin scaled="0"/>
              </a:gradFill>
            </a:endParaRPr>
          </a:p>
          <a:p>
            <a:endParaRPr lang="zh-CN" altLang="en-US" sz="2800">
              <a:gradFill>
                <a:gsLst>
                  <a:gs pos="0">
                    <a:srgbClr val="14CD68"/>
                  </a:gs>
                  <a:gs pos="100000">
                    <a:srgbClr val="0B6E38"/>
                  </a:gs>
                </a:gsLst>
                <a:lin scaled="0"/>
              </a:gradFill>
            </a:endParaRPr>
          </a:p>
          <a:p>
            <a:endParaRPr lang="zh-CN" altLang="en-US" sz="2800">
              <a:gradFill>
                <a:gsLst>
                  <a:gs pos="0">
                    <a:srgbClr val="14CD68"/>
                  </a:gs>
                  <a:gs pos="100000">
                    <a:srgbClr val="0B6E38"/>
                  </a:gs>
                </a:gsLst>
                <a:lin scaled="0"/>
              </a:gradFill>
            </a:endParaRPr>
          </a:p>
          <a:p>
            <a:endParaRPr lang="zh-CN" altLang="en-US" sz="2800">
              <a:gradFill>
                <a:gsLst>
                  <a:gs pos="0">
                    <a:srgbClr val="14CD68"/>
                  </a:gs>
                  <a:gs pos="100000">
                    <a:srgbClr val="0B6E38"/>
                  </a:gs>
                </a:gsLst>
                <a:lin scaled="0"/>
              </a:gradFill>
            </a:endParaRPr>
          </a:p>
        </p:txBody>
      </p:sp>
      <p:sp>
        <p:nvSpPr>
          <p:cNvPr id="4" name="文本框 3"/>
          <p:cNvSpPr txBox="1"/>
          <p:nvPr/>
        </p:nvSpPr>
        <p:spPr>
          <a:xfrm>
            <a:off x="729615" y="3230880"/>
            <a:ext cx="10563225" cy="1814830"/>
          </a:xfrm>
          <a:prstGeom prst="rect">
            <a:avLst/>
          </a:prstGeom>
          <a:noFill/>
          <a:ln>
            <a:noFill/>
          </a:ln>
          <a:extLst>
            <a:ext uri="{909E8E84-426E-40DD-AFC4-6F175D3DCCD1}">
              <a14:hiddenFill xmlns:a14="http://schemas.microsoft.com/office/drawing/2010/main">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14:hiddenFill>
            </a:ext>
          </a:extLst>
        </p:spPr>
        <p:style>
          <a:lnRef idx="1">
            <a:schemeClr val="dk1"/>
          </a:lnRef>
          <a:fillRef idx="2">
            <a:schemeClr val="dk1"/>
          </a:fillRef>
          <a:effectRef idx="1">
            <a:schemeClr val="dk1"/>
          </a:effectRef>
          <a:fontRef idx="minor">
            <a:schemeClr val="dk1"/>
          </a:fontRef>
        </p:style>
        <p:txBody>
          <a:bodyPr wrap="square" rtlCol="0">
            <a:spAutoFit/>
          </a:bodyPr>
          <a:p>
            <a:r>
              <a:rPr lang="en-US" altLang="zh-CN" sz="2800">
                <a:solidFill>
                  <a:schemeClr val="bg1"/>
                </a:solidFill>
                <a:latin typeface="Arial" panose="020B0604020202020204" pitchFamily="34" charset="0"/>
                <a:cs typeface="Arial" panose="020B0604020202020204" pitchFamily="34" charset="0"/>
              </a:rPr>
              <a:t>1.How is everything going with you?      </a:t>
            </a:r>
            <a:endParaRPr lang="en-US" altLang="zh-CN" sz="2800">
              <a:solidFill>
                <a:schemeClr val="bg1"/>
              </a:solidFill>
              <a:latin typeface="Arial" panose="020B0604020202020204" pitchFamily="34" charset="0"/>
              <a:cs typeface="Arial" panose="020B0604020202020204" pitchFamily="34" charset="0"/>
            </a:endParaRPr>
          </a:p>
          <a:p>
            <a:r>
              <a:rPr lang="en-US" altLang="zh-CN" sz="2800">
                <a:solidFill>
                  <a:schemeClr val="bg1"/>
                </a:solidFill>
                <a:latin typeface="Arial" panose="020B0604020202020204" pitchFamily="34" charset="0"/>
                <a:cs typeface="Arial" panose="020B0604020202020204" pitchFamily="34" charset="0"/>
              </a:rPr>
              <a:t>2.How is it going</a:t>
            </a:r>
            <a:r>
              <a:rPr lang="zh-CN" altLang="en-US" sz="2800">
                <a:solidFill>
                  <a:schemeClr val="bg1"/>
                </a:solidFill>
                <a:latin typeface="Arial" panose="020B0604020202020204" pitchFamily="34" charset="0"/>
                <a:cs typeface="Arial" panose="020B0604020202020204" pitchFamily="34" charset="0"/>
              </a:rPr>
              <a:t>？</a:t>
            </a:r>
            <a:r>
              <a:rPr lang="en-US" altLang="zh-CN" sz="2800">
                <a:solidFill>
                  <a:schemeClr val="bg1"/>
                </a:solidFill>
                <a:latin typeface="Arial" panose="020B0604020202020204" pitchFamily="34" charset="0"/>
                <a:cs typeface="Arial" panose="020B0604020202020204" pitchFamily="34" charset="0"/>
              </a:rPr>
              <a:t> </a:t>
            </a:r>
            <a:endParaRPr lang="en-US" altLang="zh-CN" sz="2800">
              <a:solidFill>
                <a:schemeClr val="bg1"/>
              </a:solidFill>
              <a:latin typeface="Arial" panose="020B0604020202020204" pitchFamily="34" charset="0"/>
              <a:cs typeface="Arial" panose="020B0604020202020204" pitchFamily="34" charset="0"/>
            </a:endParaRPr>
          </a:p>
          <a:p>
            <a:r>
              <a:rPr lang="en-US" altLang="zh-CN" sz="2800">
                <a:solidFill>
                  <a:schemeClr val="bg1"/>
                </a:solidFill>
                <a:latin typeface="Arial" panose="020B0604020202020204" pitchFamily="34" charset="0"/>
                <a:cs typeface="Arial" panose="020B0604020202020204" pitchFamily="34" charset="0"/>
              </a:rPr>
              <a:t>3.How are things going with your school learning?</a:t>
            </a:r>
            <a:endParaRPr lang="en-US" altLang="zh-CN" sz="2800">
              <a:solidFill>
                <a:schemeClr val="bg1"/>
              </a:solidFill>
              <a:latin typeface="Arial" panose="020B0604020202020204" pitchFamily="34" charset="0"/>
              <a:cs typeface="Arial" panose="020B0604020202020204" pitchFamily="34" charset="0"/>
            </a:endParaRPr>
          </a:p>
          <a:p>
            <a:r>
              <a:rPr lang="en-US" altLang="zh-CN" sz="2800">
                <a:solidFill>
                  <a:schemeClr val="bg1"/>
                </a:solidFill>
                <a:latin typeface="Arial" panose="020B0604020202020204" pitchFamily="34" charset="0"/>
                <a:cs typeface="Arial" panose="020B0604020202020204" pitchFamily="34" charset="0"/>
              </a:rPr>
              <a:t>4.Hope this e-mail finds you well.</a:t>
            </a:r>
            <a:endParaRPr lang="en-US" altLang="zh-CN" sz="2800">
              <a:solidFill>
                <a:schemeClr val="bg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729615" y="601345"/>
            <a:ext cx="10473055" cy="492125"/>
            <a:chOff x="0" y="982783"/>
            <a:chExt cx="12190413" cy="492315"/>
          </a:xfrm>
        </p:grpSpPr>
        <p:sp>
          <p:nvSpPr>
            <p:cNvPr id="11" name="矩形 10"/>
            <p:cNvSpPr/>
            <p:nvPr/>
          </p:nvSpPr>
          <p:spPr>
            <a:xfrm flipV="1">
              <a:off x="0" y="1370350"/>
              <a:ext cx="12190413" cy="45719"/>
            </a:xfrm>
            <a:prstGeom prst="rect">
              <a:avLst/>
            </a:prstGeom>
            <a:solidFill>
              <a:srgbClr val="2C6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rgbClr val="FFFF00"/>
                </a:solidFill>
              </a:endParaRPr>
            </a:p>
          </p:txBody>
        </p:sp>
        <p:sp>
          <p:nvSpPr>
            <p:cNvPr id="12" name="TextBox 8"/>
            <p:cNvSpPr txBox="1">
              <a:spLocks noChangeArrowheads="1"/>
            </p:cNvSpPr>
            <p:nvPr/>
          </p:nvSpPr>
          <p:spPr bwMode="auto">
            <a:xfrm>
              <a:off x="0" y="982783"/>
              <a:ext cx="3979041" cy="492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l" eaLnBrk="1" hangingPunct="1"/>
              <a:r>
                <a:rPr lang="zh-CN" altLang="en-US" sz="3200" b="1" dirty="0">
                  <a:solidFill>
                    <a:srgbClr val="FFFF00"/>
                  </a:solidFill>
                  <a:latin typeface="微软雅黑" panose="020B0503020204020204" pitchFamily="34" charset="-122"/>
                  <a:ea typeface="微软雅黑" panose="020B0503020204020204" pitchFamily="34" charset="-122"/>
                  <a:sym typeface="Arial" panose="020B0604020202020204" pitchFamily="34" charset="0"/>
                </a:rPr>
                <a:t>思维和表达</a:t>
              </a:r>
              <a:r>
                <a:rPr lang="en-US" altLang="zh-CN" sz="3200" b="1" dirty="0">
                  <a:solidFill>
                    <a:srgbClr val="FFFF00"/>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3200" b="1" dirty="0">
                  <a:solidFill>
                    <a:srgbClr val="FFFF00"/>
                  </a:solidFill>
                  <a:latin typeface="微软雅黑" panose="020B0503020204020204" pitchFamily="34" charset="-122"/>
                  <a:ea typeface="微软雅黑" panose="020B0503020204020204" pitchFamily="34" charset="-122"/>
                  <a:sym typeface="Arial" panose="020B0604020202020204" pitchFamily="34" charset="0"/>
                </a:rPr>
                <a:t>首段</a:t>
              </a:r>
              <a:endParaRPr lang="zh-CN" altLang="en-US" sz="3200" b="1" dirty="0">
                <a:solidFill>
                  <a:srgbClr val="FFFF00"/>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2" name="文本框 1"/>
          <p:cNvSpPr txBox="1"/>
          <p:nvPr/>
        </p:nvSpPr>
        <p:spPr>
          <a:xfrm>
            <a:off x="729615" y="1257935"/>
            <a:ext cx="10563225" cy="5835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fontAlgn="auto">
              <a:lnSpc>
                <a:spcPts val="3840"/>
              </a:lnSpc>
            </a:pPr>
            <a:r>
              <a:rPr sz="2800" dirty="0">
                <a:sym typeface="+mn-ea"/>
              </a:rPr>
              <a:t>1.</a:t>
            </a:r>
            <a:r>
              <a:rPr lang="zh-CN" sz="2800" dirty="0">
                <a:solidFill>
                  <a:schemeClr val="tx1"/>
                </a:solidFill>
                <a:sym typeface="+mn-ea"/>
              </a:rPr>
              <a:t>问候</a:t>
            </a:r>
            <a:r>
              <a:rPr lang="en-US" altLang="zh-CN" sz="2800" dirty="0">
                <a:solidFill>
                  <a:schemeClr val="tx1"/>
                </a:solidFill>
                <a:sym typeface="+mn-ea"/>
              </a:rPr>
              <a:t>+</a:t>
            </a:r>
            <a:r>
              <a:rPr lang="zh-CN" altLang="en-US" sz="2800" dirty="0">
                <a:solidFill>
                  <a:schemeClr val="tx1"/>
                </a:solidFill>
                <a:sym typeface="+mn-ea"/>
              </a:rPr>
              <a:t>分享</a:t>
            </a:r>
            <a:r>
              <a:rPr sz="2800" dirty="0">
                <a:solidFill>
                  <a:schemeClr val="tx1"/>
                </a:solidFill>
                <a:sym typeface="+mn-ea"/>
              </a:rPr>
              <a:t>你学校高中学生自主学习的活动</a:t>
            </a:r>
            <a:endParaRPr lang="en-US" altLang="zh-CN" sz="2800" dirty="0">
              <a:solidFill>
                <a:schemeClr val="tx1"/>
              </a:solidFill>
              <a:latin typeface="Arial" panose="020B0604020202020204" pitchFamily="34" charset="0"/>
              <a:cs typeface="Arial" panose="020B0604020202020204" pitchFamily="34" charset="0"/>
              <a:sym typeface="+mn-ea"/>
            </a:endParaRPr>
          </a:p>
        </p:txBody>
      </p:sp>
      <p:sp>
        <p:nvSpPr>
          <p:cNvPr id="3" name="文本框 2"/>
          <p:cNvSpPr txBox="1"/>
          <p:nvPr/>
        </p:nvSpPr>
        <p:spPr>
          <a:xfrm>
            <a:off x="729763" y="1955441"/>
            <a:ext cx="11916743" cy="2245360"/>
          </a:xfrm>
          <a:prstGeom prst="rect">
            <a:avLst/>
          </a:prstGeom>
          <a:noFill/>
        </p:spPr>
        <p:txBody>
          <a:bodyPr wrap="square" rtlCol="0">
            <a:spAutoFit/>
          </a:bodyPr>
          <a:p>
            <a:r>
              <a:rPr lang="zh-CN" altLang="en-US" sz="2800">
                <a:gradFill>
                  <a:gsLst>
                    <a:gs pos="0">
                      <a:srgbClr val="14CD68"/>
                    </a:gs>
                    <a:gs pos="100000">
                      <a:srgbClr val="0B6E38"/>
                    </a:gs>
                  </a:gsLst>
                  <a:lin scaled="0"/>
                </a:gradFill>
              </a:rPr>
              <a:t>写信目的：</a:t>
            </a:r>
            <a:endParaRPr lang="zh-CN" altLang="en-US" sz="2800">
              <a:gradFill>
                <a:gsLst>
                  <a:gs pos="0">
                    <a:srgbClr val="14CD68"/>
                  </a:gs>
                  <a:gs pos="100000">
                    <a:srgbClr val="0B6E38"/>
                  </a:gs>
                </a:gsLst>
                <a:lin scaled="0"/>
              </a:gradFill>
            </a:endParaRPr>
          </a:p>
          <a:p>
            <a:endParaRPr lang="zh-CN" altLang="en-US" sz="2800">
              <a:gradFill>
                <a:gsLst>
                  <a:gs pos="0">
                    <a:srgbClr val="14CD68"/>
                  </a:gs>
                  <a:gs pos="100000">
                    <a:srgbClr val="0B6E38"/>
                  </a:gs>
                </a:gsLst>
                <a:lin scaled="0"/>
              </a:gradFill>
            </a:endParaRPr>
          </a:p>
          <a:p>
            <a:endParaRPr lang="zh-CN" altLang="en-US" sz="2800">
              <a:gradFill>
                <a:gsLst>
                  <a:gs pos="0">
                    <a:srgbClr val="14CD68"/>
                  </a:gs>
                  <a:gs pos="100000">
                    <a:srgbClr val="0B6E38"/>
                  </a:gs>
                </a:gsLst>
                <a:lin scaled="0"/>
              </a:gradFill>
            </a:endParaRPr>
          </a:p>
          <a:p>
            <a:endParaRPr lang="zh-CN" altLang="en-US" sz="2800">
              <a:gradFill>
                <a:gsLst>
                  <a:gs pos="0">
                    <a:srgbClr val="14CD68"/>
                  </a:gs>
                  <a:gs pos="100000">
                    <a:srgbClr val="0B6E38"/>
                  </a:gs>
                </a:gsLst>
                <a:lin scaled="0"/>
              </a:gradFill>
            </a:endParaRPr>
          </a:p>
          <a:p>
            <a:endParaRPr lang="zh-CN" altLang="en-US" sz="2800">
              <a:gradFill>
                <a:gsLst>
                  <a:gs pos="0">
                    <a:srgbClr val="14CD68"/>
                  </a:gs>
                  <a:gs pos="100000">
                    <a:srgbClr val="0B6E38"/>
                  </a:gs>
                </a:gsLst>
                <a:lin scaled="0"/>
              </a:gradFill>
            </a:endParaRPr>
          </a:p>
        </p:txBody>
      </p:sp>
      <p:sp>
        <p:nvSpPr>
          <p:cNvPr id="4" name="文本框 3"/>
          <p:cNvSpPr txBox="1"/>
          <p:nvPr/>
        </p:nvSpPr>
        <p:spPr>
          <a:xfrm>
            <a:off x="729615" y="2487295"/>
            <a:ext cx="10563225" cy="2676525"/>
          </a:xfrm>
          <a:prstGeom prst="rect">
            <a:avLst/>
          </a:prstGeom>
          <a:noFill/>
          <a:ln>
            <a:noFill/>
          </a:ln>
          <a:extLst>
            <a:ext uri="{909E8E84-426E-40DD-AFC4-6F175D3DCCD1}">
              <a14:hiddenFill xmlns:a14="http://schemas.microsoft.com/office/drawing/2010/main">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14:hiddenFill>
            </a:ext>
          </a:extLst>
        </p:spPr>
        <p:style>
          <a:lnRef idx="1">
            <a:schemeClr val="dk1"/>
          </a:lnRef>
          <a:fillRef idx="2">
            <a:schemeClr val="dk1"/>
          </a:fillRef>
          <a:effectRef idx="1">
            <a:schemeClr val="dk1"/>
          </a:effectRef>
          <a:fontRef idx="minor">
            <a:schemeClr val="dk1"/>
          </a:fontRef>
        </p:style>
        <p:txBody>
          <a:bodyPr wrap="square" rtlCol="0">
            <a:spAutoFit/>
          </a:bodyPr>
          <a:p>
            <a:r>
              <a:rPr lang="en-US" altLang="zh-CN" sz="2800">
                <a:solidFill>
                  <a:schemeClr val="bg1"/>
                </a:solidFill>
                <a:latin typeface="Arial" panose="020B0604020202020204" pitchFamily="34" charset="0"/>
                <a:cs typeface="Arial" panose="020B0604020202020204" pitchFamily="34" charset="0"/>
              </a:rPr>
              <a:t>1.I’m writing to share with you an activity themed/about/ concerning autonomous learning recently held in my school.</a:t>
            </a:r>
            <a:endParaRPr lang="en-US" altLang="zh-CN" sz="2800">
              <a:solidFill>
                <a:schemeClr val="bg1"/>
              </a:solidFill>
              <a:latin typeface="Arial" panose="020B0604020202020204" pitchFamily="34" charset="0"/>
              <a:cs typeface="Arial" panose="020B0604020202020204" pitchFamily="34" charset="0"/>
            </a:endParaRPr>
          </a:p>
          <a:p>
            <a:r>
              <a:rPr lang="en-US" altLang="zh-CN" sz="2800">
                <a:solidFill>
                  <a:schemeClr val="bg1"/>
                </a:solidFill>
                <a:latin typeface="Arial" panose="020B0604020202020204" pitchFamily="34" charset="0"/>
                <a:cs typeface="Arial" panose="020B0604020202020204" pitchFamily="34" charset="0"/>
              </a:rPr>
              <a:t>2.I’m writing to share the autonomous learning activity with you, which took place in our school last Friday.</a:t>
            </a:r>
            <a:endParaRPr lang="en-US" altLang="zh-CN" sz="2800">
              <a:solidFill>
                <a:schemeClr val="bg1"/>
              </a:solidFill>
              <a:latin typeface="Arial" panose="020B0604020202020204" pitchFamily="34" charset="0"/>
              <a:cs typeface="Arial" panose="020B0604020202020204" pitchFamily="34" charset="0"/>
            </a:endParaRPr>
          </a:p>
          <a:p>
            <a:r>
              <a:rPr lang="en-US" altLang="zh-CN" sz="2800">
                <a:solidFill>
                  <a:schemeClr val="bg1"/>
                </a:solidFill>
                <a:latin typeface="Arial" panose="020B0604020202020204" pitchFamily="34" charset="0"/>
                <a:cs typeface="Arial" panose="020B0604020202020204" pitchFamily="34" charset="0"/>
              </a:rPr>
              <a:t>3.Eager to  tell you about the recently-held autonomous learning activity in our school, I’m dropping the line.</a:t>
            </a:r>
            <a:endParaRPr lang="en-US" altLang="zh-CN" sz="2800">
              <a:solidFill>
                <a:schemeClr val="bg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729615" y="638175"/>
            <a:ext cx="10473055" cy="492125"/>
            <a:chOff x="0" y="982783"/>
            <a:chExt cx="12190413" cy="492315"/>
          </a:xfrm>
        </p:grpSpPr>
        <p:sp>
          <p:nvSpPr>
            <p:cNvPr id="11" name="矩形 10"/>
            <p:cNvSpPr/>
            <p:nvPr/>
          </p:nvSpPr>
          <p:spPr>
            <a:xfrm flipV="1">
              <a:off x="0" y="1370350"/>
              <a:ext cx="12190413" cy="45719"/>
            </a:xfrm>
            <a:prstGeom prst="rect">
              <a:avLst/>
            </a:prstGeom>
            <a:solidFill>
              <a:srgbClr val="2C6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rgbClr val="FFFF00"/>
                </a:solidFill>
              </a:endParaRPr>
            </a:p>
          </p:txBody>
        </p:sp>
        <p:sp>
          <p:nvSpPr>
            <p:cNvPr id="12" name="TextBox 8"/>
            <p:cNvSpPr txBox="1">
              <a:spLocks noChangeArrowheads="1"/>
            </p:cNvSpPr>
            <p:nvPr/>
          </p:nvSpPr>
          <p:spPr bwMode="auto">
            <a:xfrm>
              <a:off x="0" y="982783"/>
              <a:ext cx="3979041" cy="492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l" eaLnBrk="1" hangingPunct="1"/>
              <a:r>
                <a:rPr lang="zh-CN" altLang="en-US" sz="3200" b="1" dirty="0">
                  <a:solidFill>
                    <a:srgbClr val="FFFF00"/>
                  </a:solidFill>
                  <a:latin typeface="微软雅黑" panose="020B0503020204020204" pitchFamily="34" charset="-122"/>
                  <a:ea typeface="微软雅黑" panose="020B0503020204020204" pitchFamily="34" charset="-122"/>
                  <a:sym typeface="Arial" panose="020B0604020202020204" pitchFamily="34" charset="0"/>
                </a:rPr>
                <a:t>思维和表达</a:t>
              </a:r>
              <a:r>
                <a:rPr lang="en-US" altLang="zh-CN" sz="3200" b="1" dirty="0">
                  <a:solidFill>
                    <a:srgbClr val="FFFF00"/>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3200" b="1" dirty="0">
                  <a:solidFill>
                    <a:srgbClr val="FFFF00"/>
                  </a:solidFill>
                  <a:latin typeface="微软雅黑" panose="020B0503020204020204" pitchFamily="34" charset="-122"/>
                  <a:ea typeface="微软雅黑" panose="020B0503020204020204" pitchFamily="34" charset="-122"/>
                  <a:sym typeface="Arial" panose="020B0604020202020204" pitchFamily="34" charset="0"/>
                </a:rPr>
                <a:t>中段</a:t>
              </a:r>
              <a:endParaRPr lang="zh-CN" altLang="en-US" sz="3200" b="1" dirty="0">
                <a:solidFill>
                  <a:srgbClr val="FFFF00"/>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2" name="文本框 1"/>
          <p:cNvSpPr txBox="1"/>
          <p:nvPr/>
        </p:nvSpPr>
        <p:spPr>
          <a:xfrm>
            <a:off x="684530" y="1353185"/>
            <a:ext cx="10563225" cy="5835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fontAlgn="auto">
              <a:lnSpc>
                <a:spcPts val="3840"/>
              </a:lnSpc>
            </a:pPr>
            <a:r>
              <a:rPr lang="en-US" sz="2800">
                <a:solidFill>
                  <a:schemeClr val="tx1"/>
                </a:solidFill>
                <a:sym typeface="+mn-ea"/>
              </a:rPr>
              <a:t>2.</a:t>
            </a:r>
            <a:r>
              <a:rPr sz="2800">
                <a:solidFill>
                  <a:schemeClr val="tx1"/>
                </a:solidFill>
                <a:sym typeface="+mn-ea"/>
              </a:rPr>
              <a:t>详细介绍</a:t>
            </a:r>
            <a:r>
              <a:rPr sz="2800" dirty="0">
                <a:solidFill>
                  <a:schemeClr val="tx1"/>
                </a:solidFill>
                <a:sym typeface="+mn-ea"/>
              </a:rPr>
              <a:t>活动的主要内容</a:t>
            </a:r>
            <a:r>
              <a:rPr lang="en-US" sz="2800" dirty="0">
                <a:solidFill>
                  <a:schemeClr val="tx1"/>
                </a:solidFill>
                <a:sym typeface="+mn-ea"/>
              </a:rPr>
              <a:t> +</a:t>
            </a:r>
            <a:r>
              <a:rPr sz="2800" dirty="0">
                <a:solidFill>
                  <a:schemeClr val="tx1"/>
                </a:solidFill>
                <a:sym typeface="+mn-ea"/>
              </a:rPr>
              <a:t> 自己的收获体会</a:t>
            </a:r>
            <a:r>
              <a:rPr lang="en-US" sz="2800">
                <a:sym typeface="+mn-ea"/>
              </a:rPr>
              <a:t> </a:t>
            </a:r>
            <a:endParaRPr lang="en-US" altLang="zh-CN" sz="2800" dirty="0">
              <a:solidFill>
                <a:schemeClr val="tx1"/>
              </a:solidFill>
              <a:latin typeface="Arial" panose="020B0604020202020204" pitchFamily="34" charset="0"/>
              <a:cs typeface="Arial" panose="020B0604020202020204" pitchFamily="34" charset="0"/>
              <a:sym typeface="+mn-ea"/>
            </a:endParaRPr>
          </a:p>
        </p:txBody>
      </p:sp>
      <p:sp>
        <p:nvSpPr>
          <p:cNvPr id="4" name="文本框 3"/>
          <p:cNvSpPr txBox="1"/>
          <p:nvPr/>
        </p:nvSpPr>
        <p:spPr>
          <a:xfrm>
            <a:off x="729615" y="2294890"/>
            <a:ext cx="10563225" cy="3415030"/>
          </a:xfrm>
          <a:prstGeom prst="rect">
            <a:avLst/>
          </a:prstGeom>
          <a:noFill/>
          <a:ln>
            <a:noFill/>
          </a:ln>
          <a:extLst>
            <a:ext uri="{909E8E84-426E-40DD-AFC4-6F175D3DCCD1}">
              <a14:hiddenFill xmlns:a14="http://schemas.microsoft.com/office/drawing/2010/main">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14:hiddenFill>
            </a:ext>
          </a:extLst>
        </p:spPr>
        <p:style>
          <a:lnRef idx="1">
            <a:schemeClr val="accent6"/>
          </a:lnRef>
          <a:fillRef idx="2">
            <a:schemeClr val="accent6"/>
          </a:fillRef>
          <a:effectRef idx="1">
            <a:schemeClr val="accent6"/>
          </a:effectRef>
          <a:fontRef idx="minor">
            <a:schemeClr val="dk1"/>
          </a:fontRef>
        </p:style>
        <p:txBody>
          <a:bodyPr wrap="square" rtlCol="0">
            <a:spAutoFit/>
          </a:bodyPr>
          <a:p>
            <a:pPr eaLnBrk="1" latinLnBrk="0" hangingPunct="1">
              <a:lnSpc>
                <a:spcPts val="3760"/>
              </a:lnSpc>
            </a:pPr>
            <a:r>
              <a:rPr lang="en-US" altLang="zh-CN" sz="2800">
                <a:solidFill>
                  <a:schemeClr val="bg1"/>
                </a:solidFill>
                <a:latin typeface="Arial" panose="020B0604020202020204" pitchFamily="34" charset="0"/>
                <a:cs typeface="Arial" panose="020B0604020202020204" pitchFamily="34" charset="0"/>
              </a:rPr>
              <a:t>     </a:t>
            </a:r>
            <a:r>
              <a:rPr lang="zh-CN" altLang="en-US" sz="2800">
                <a:solidFill>
                  <a:schemeClr val="bg1"/>
                </a:solidFill>
                <a:latin typeface="等线" panose="02010600030101010101" charset="-122"/>
                <a:ea typeface="等线" panose="02010600030101010101" charset="-122"/>
                <a:cs typeface="等线" panose="02010600030101010101" charset="-122"/>
              </a:rPr>
              <a:t>本段是邮件的主题部分，有两部分构成。</a:t>
            </a:r>
            <a:endParaRPr lang="zh-CN" altLang="en-US" sz="2800">
              <a:solidFill>
                <a:schemeClr val="bg1"/>
              </a:solidFill>
              <a:latin typeface="等线" panose="02010600030101010101" charset="-122"/>
              <a:ea typeface="等线" panose="02010600030101010101" charset="-122"/>
              <a:cs typeface="等线" panose="02010600030101010101" charset="-122"/>
            </a:endParaRPr>
          </a:p>
          <a:p>
            <a:pPr eaLnBrk="1" latinLnBrk="0" hangingPunct="1">
              <a:lnSpc>
                <a:spcPts val="3760"/>
              </a:lnSpc>
            </a:pPr>
            <a:r>
              <a:rPr lang="en-US" altLang="zh-CN" sz="2800">
                <a:solidFill>
                  <a:schemeClr val="bg1"/>
                </a:solidFill>
                <a:latin typeface="等线" panose="02010600030101010101" charset="-122"/>
                <a:ea typeface="等线" panose="02010600030101010101" charset="-122"/>
                <a:cs typeface="等线" panose="02010600030101010101" charset="-122"/>
              </a:rPr>
              <a:t>     </a:t>
            </a:r>
            <a:r>
              <a:rPr lang="zh-CN" altLang="en-US" sz="2800">
                <a:solidFill>
                  <a:schemeClr val="bg1"/>
                </a:solidFill>
                <a:latin typeface="等线" panose="02010600030101010101" charset="-122"/>
                <a:ea typeface="等线" panose="02010600030101010101" charset="-122"/>
                <a:cs typeface="等线" panose="02010600030101010101" charset="-122"/>
              </a:rPr>
              <a:t>在介绍活动主要内容部分，试题里已经有</a:t>
            </a:r>
            <a:r>
              <a:rPr lang="en-US" altLang="zh-CN" sz="2800">
                <a:solidFill>
                  <a:schemeClr val="bg1"/>
                </a:solidFill>
                <a:latin typeface="等线" panose="02010600030101010101" charset="-122"/>
                <a:ea typeface="等线" panose="02010600030101010101" charset="-122"/>
                <a:cs typeface="等线" panose="02010600030101010101" charset="-122"/>
              </a:rPr>
              <a:t>“</a:t>
            </a:r>
            <a:r>
              <a:rPr sz="2800" dirty="0">
                <a:solidFill>
                  <a:schemeClr val="bg1"/>
                </a:solidFill>
                <a:latin typeface="等线" panose="02010600030101010101" charset="-122"/>
                <a:ea typeface="等线" panose="02010600030101010101" charset="-122"/>
                <a:cs typeface="等线" panose="02010600030101010101" charset="-122"/>
                <a:sym typeface="+mn-ea"/>
              </a:rPr>
              <a:t>教授讲座，学生讨论</a:t>
            </a:r>
            <a:r>
              <a:rPr lang="en-US" sz="2800" dirty="0">
                <a:solidFill>
                  <a:schemeClr val="bg1"/>
                </a:solidFill>
                <a:latin typeface="等线" panose="02010600030101010101" charset="-122"/>
                <a:ea typeface="等线" panose="02010600030101010101" charset="-122"/>
                <a:cs typeface="等线" panose="02010600030101010101" charset="-122"/>
                <a:sym typeface="+mn-ea"/>
              </a:rPr>
              <a:t>”</a:t>
            </a:r>
            <a:r>
              <a:rPr lang="zh-CN" altLang="en-US" sz="2800" dirty="0">
                <a:solidFill>
                  <a:schemeClr val="bg1"/>
                </a:solidFill>
                <a:latin typeface="等线" panose="02010600030101010101" charset="-122"/>
                <a:ea typeface="等线" panose="02010600030101010101" charset="-122"/>
                <a:cs typeface="等线" panose="02010600030101010101" charset="-122"/>
                <a:sym typeface="+mn-ea"/>
              </a:rPr>
              <a:t>的信息提示，围绕这两个要点进行有效的表达和拓展即可。拓展部分可聚焦于讲座</a:t>
            </a:r>
            <a:r>
              <a:rPr lang="en-US" altLang="zh-CN" sz="2800" dirty="0">
                <a:solidFill>
                  <a:schemeClr val="bg1"/>
                </a:solidFill>
                <a:latin typeface="等线" panose="02010600030101010101" charset="-122"/>
                <a:ea typeface="等线" panose="02010600030101010101" charset="-122"/>
                <a:cs typeface="等线" panose="02010600030101010101" charset="-122"/>
                <a:sym typeface="+mn-ea"/>
              </a:rPr>
              <a:t>/</a:t>
            </a:r>
            <a:r>
              <a:rPr lang="zh-CN" altLang="en-US" sz="2800" dirty="0">
                <a:solidFill>
                  <a:schemeClr val="bg1"/>
                </a:solidFill>
                <a:latin typeface="等线" panose="02010600030101010101" charset="-122"/>
                <a:ea typeface="等线" panose="02010600030101010101" charset="-122"/>
                <a:cs typeface="等线" panose="02010600030101010101" charset="-122"/>
                <a:sym typeface="+mn-ea"/>
              </a:rPr>
              <a:t>讨论的内容、自主学习的途径和意义等方面。</a:t>
            </a:r>
            <a:endParaRPr lang="zh-CN" altLang="en-US" sz="2800" dirty="0">
              <a:solidFill>
                <a:schemeClr val="bg1"/>
              </a:solidFill>
              <a:latin typeface="等线" panose="02010600030101010101" charset="-122"/>
              <a:ea typeface="等线" panose="02010600030101010101" charset="-122"/>
              <a:cs typeface="等线" panose="02010600030101010101" charset="-122"/>
              <a:sym typeface="+mn-ea"/>
            </a:endParaRPr>
          </a:p>
          <a:p>
            <a:pPr eaLnBrk="1" latinLnBrk="0" hangingPunct="1">
              <a:lnSpc>
                <a:spcPts val="3760"/>
              </a:lnSpc>
            </a:pPr>
            <a:r>
              <a:rPr lang="zh-CN" altLang="en-US" sz="2800" dirty="0">
                <a:solidFill>
                  <a:schemeClr val="bg1"/>
                </a:solidFill>
                <a:latin typeface="等线" panose="02010600030101010101" charset="-122"/>
                <a:ea typeface="等线" panose="02010600030101010101" charset="-122"/>
                <a:cs typeface="等线" panose="02010600030101010101" charset="-122"/>
                <a:sym typeface="+mn-ea"/>
              </a:rPr>
              <a:t> </a:t>
            </a:r>
            <a:r>
              <a:rPr lang="en-US" altLang="zh-CN" sz="2800" dirty="0">
                <a:solidFill>
                  <a:schemeClr val="bg1"/>
                </a:solidFill>
                <a:latin typeface="等线" panose="02010600030101010101" charset="-122"/>
                <a:ea typeface="等线" panose="02010600030101010101" charset="-122"/>
                <a:cs typeface="等线" panose="02010600030101010101" charset="-122"/>
                <a:sym typeface="+mn-ea"/>
              </a:rPr>
              <a:t>    </a:t>
            </a:r>
            <a:r>
              <a:rPr lang="zh-CN" altLang="en-US" sz="2800" dirty="0">
                <a:solidFill>
                  <a:schemeClr val="bg1"/>
                </a:solidFill>
                <a:latin typeface="等线" panose="02010600030101010101" charset="-122"/>
                <a:ea typeface="等线" panose="02010600030101010101" charset="-122"/>
                <a:cs typeface="等线" panose="02010600030101010101" charset="-122"/>
                <a:sym typeface="+mn-ea"/>
              </a:rPr>
              <a:t>收获体会部分要围绕</a:t>
            </a:r>
            <a:r>
              <a:rPr lang="en-US" altLang="zh-CN" sz="2800" dirty="0">
                <a:solidFill>
                  <a:schemeClr val="bg1"/>
                </a:solidFill>
                <a:latin typeface="等线" panose="02010600030101010101" charset="-122"/>
                <a:ea typeface="等线" panose="02010600030101010101" charset="-122"/>
                <a:cs typeface="等线" panose="02010600030101010101" charset="-122"/>
                <a:sym typeface="+mn-ea"/>
              </a:rPr>
              <a:t>“</a:t>
            </a:r>
            <a:r>
              <a:rPr lang="zh-CN" altLang="en-US" sz="2800" dirty="0">
                <a:solidFill>
                  <a:schemeClr val="bg1"/>
                </a:solidFill>
                <a:latin typeface="等线" panose="02010600030101010101" charset="-122"/>
                <a:ea typeface="等线" panose="02010600030101010101" charset="-122"/>
                <a:cs typeface="等线" panose="02010600030101010101" charset="-122"/>
                <a:sym typeface="+mn-ea"/>
              </a:rPr>
              <a:t>自己</a:t>
            </a:r>
            <a:r>
              <a:rPr lang="en-US" altLang="zh-CN" sz="2800" dirty="0">
                <a:solidFill>
                  <a:schemeClr val="bg1"/>
                </a:solidFill>
                <a:latin typeface="等线" panose="02010600030101010101" charset="-122"/>
                <a:ea typeface="等线" panose="02010600030101010101" charset="-122"/>
                <a:cs typeface="等线" panose="02010600030101010101" charset="-122"/>
                <a:sym typeface="+mn-ea"/>
              </a:rPr>
              <a:t>”</a:t>
            </a:r>
            <a:r>
              <a:rPr lang="zh-CN" altLang="en-US" sz="2800" dirty="0">
                <a:solidFill>
                  <a:schemeClr val="bg1"/>
                </a:solidFill>
                <a:latin typeface="等线" panose="02010600030101010101" charset="-122"/>
                <a:ea typeface="等线" panose="02010600030101010101" charset="-122"/>
                <a:cs typeface="等线" panose="02010600030101010101" charset="-122"/>
                <a:sym typeface="+mn-ea"/>
              </a:rPr>
              <a:t>展开，不要说得高、大、空；可以从对我未来的学习的指导意义角度来讲。</a:t>
            </a:r>
            <a:endParaRPr lang="zh-CN" altLang="en-US" sz="2800" dirty="0">
              <a:solidFill>
                <a:schemeClr val="bg1"/>
              </a:solidFill>
              <a:latin typeface="等线" panose="02010600030101010101" charset="-122"/>
              <a:ea typeface="等线" panose="02010600030101010101" charset="-122"/>
              <a:cs typeface="等线" panose="02010600030101010101" charset="-122"/>
              <a:sym typeface="+mn-ea"/>
            </a:endParaRPr>
          </a:p>
          <a:p>
            <a:r>
              <a:rPr lang="en-US" altLang="zh-CN" sz="2800" dirty="0">
                <a:solidFill>
                  <a:schemeClr val="bg1"/>
                </a:solidFill>
                <a:latin typeface="等线" panose="02010600030101010101" charset="-122"/>
                <a:ea typeface="等线" panose="02010600030101010101" charset="-122"/>
                <a:cs typeface="等线" panose="02010600030101010101" charset="-122"/>
                <a:sym typeface="+mn-ea"/>
              </a:rPr>
              <a:t>  </a:t>
            </a:r>
            <a:endParaRPr lang="en-US" altLang="zh-CN" sz="2800" dirty="0">
              <a:solidFill>
                <a:schemeClr val="bg1"/>
              </a:solidFill>
              <a:latin typeface="等线" panose="02010600030101010101" charset="-122"/>
              <a:ea typeface="等线" panose="02010600030101010101" charset="-122"/>
              <a:cs typeface="等线" panose="0201060003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Segoe UI"/>
        <a:ea typeface="微软雅黑"/>
        <a:cs typeface=""/>
      </a:majorFont>
      <a:minorFont>
        <a:latin typeface="Segoe U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6204</Words>
  <Application>WPS 演示</Application>
  <PresentationFormat>宽屏</PresentationFormat>
  <Paragraphs>206</Paragraphs>
  <Slides>19</Slides>
  <Notes>22</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19</vt:i4>
      </vt:variant>
    </vt:vector>
  </HeadingPairs>
  <TitlesOfParts>
    <vt:vector size="33" baseType="lpstr">
      <vt:lpstr>Arial</vt:lpstr>
      <vt:lpstr>宋体</vt:lpstr>
      <vt:lpstr>Wingdings</vt:lpstr>
      <vt:lpstr>Segoe UI</vt:lpstr>
      <vt:lpstr>微软雅黑</vt:lpstr>
      <vt:lpstr>等线</vt:lpstr>
      <vt:lpstr>华文楷体</vt:lpstr>
      <vt:lpstr>Times New Roman</vt:lpstr>
      <vt:lpstr>Arial Unicode MS</vt:lpstr>
      <vt:lpstr>Calibri</vt:lpstr>
      <vt:lpstr>HelveticaNeue</vt:lpstr>
      <vt:lpstr>Corbel</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huawei-2</dc:creator>
  <cp:keywords>更多模版：亮亮图文旗舰店https:/liangliangtuwen.tmall.com</cp:keywords>
  <dc:description>更多模版：亮亮图文旗舰店https://liangliangtuwen.tmall.com</dc:description>
  <cp:lastModifiedBy>24147</cp:lastModifiedBy>
  <cp:revision>31</cp:revision>
  <dcterms:created xsi:type="dcterms:W3CDTF">2017-11-29T04:47:00Z</dcterms:created>
  <dcterms:modified xsi:type="dcterms:W3CDTF">2022-03-20T11:12:18Z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2052-11.8.2.8411</vt:lpwstr>
  </property>
  <property fmtid="{D5CDD505-2E9C-101B-9397-08002B2CF9AE}" pid="3" name="ICV">
    <vt:lpwstr>577296FBC1B04A79B449976EA29AC4E4</vt:lpwstr>
  </property>
</Properties>
</file>