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1176" r:id="rId4"/>
    <p:sldId id="625" r:id="rId5"/>
    <p:sldId id="510" r:id="rId7"/>
    <p:sldId id="511" r:id="rId8"/>
    <p:sldId id="1118" r:id="rId9"/>
    <p:sldId id="1149" r:id="rId10"/>
    <p:sldId id="1122" r:id="rId11"/>
    <p:sldId id="1148" r:id="rId12"/>
    <p:sldId id="1147" r:id="rId13"/>
    <p:sldId id="1146" r:id="rId14"/>
    <p:sldId id="1150" r:id="rId15"/>
    <p:sldId id="1123" r:id="rId16"/>
    <p:sldId id="1093" r:id="rId17"/>
    <p:sldId id="1124" r:id="rId18"/>
    <p:sldId id="1096" r:id="rId19"/>
    <p:sldId id="1111" r:id="rId20"/>
    <p:sldId id="1101" r:id="rId21"/>
    <p:sldId id="1153" r:id="rId22"/>
    <p:sldId id="1100" r:id="rId23"/>
    <p:sldId id="1104" r:id="rId24"/>
    <p:sldId id="1126" r:id="rId25"/>
    <p:sldId id="1139" r:id="rId26"/>
    <p:sldId id="1141" r:id="rId27"/>
    <p:sldId id="1142" r:id="rId28"/>
    <p:sldId id="1140" r:id="rId29"/>
    <p:sldId id="1151" r:id="rId30"/>
    <p:sldId id="1157" r:id="rId31"/>
    <p:sldId id="1159" r:id="rId32"/>
    <p:sldId id="1144" r:id="rId33"/>
    <p:sldId id="1165" r:id="rId34"/>
    <p:sldId id="1164" r:id="rId35"/>
    <p:sldId id="1145"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CC"/>
    <a:srgbClr val="005E00"/>
    <a:srgbClr val="EA0000"/>
    <a:srgbClr val="4F4F00"/>
    <a:srgbClr val="212121"/>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4"/>
  </p:normalViewPr>
  <p:slideViewPr>
    <p:cSldViewPr snapToGrid="0">
      <p:cViewPr varScale="1">
        <p:scale>
          <a:sx n="64" d="100"/>
          <a:sy n="64" d="100"/>
        </p:scale>
        <p:origin x="724" y="6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8B6688CC-B8E6-400A-BAF1-D69FF52BEBA2}"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31C671B8-9148-406E-BF5B-E833964FB25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1C671B8-9148-406E-BF5B-E833964FB25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image" Target="../media/image4.png"/><Relationship Id="rId6" Type="http://schemas.openxmlformats.org/officeDocument/2006/relationships/tags" Target="../tags/tag67.xml"/><Relationship Id="rId5" Type="http://schemas.openxmlformats.org/officeDocument/2006/relationships/image" Target="../media/image3.png"/><Relationship Id="rId4" Type="http://schemas.openxmlformats.org/officeDocument/2006/relationships/tags" Target="../tags/tag66.xml"/><Relationship Id="rId3" Type="http://schemas.openxmlformats.org/officeDocument/2006/relationships/image" Target="../media/image2.jpeg"/><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hyperlink" Target="http://www.1ppt.com/hangye/" TargetMode="Externa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pic>
        <p:nvPicPr>
          <p:cNvPr id="3" name="图片 2" descr="2021钟楼"/>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2" name="矩形 1"/>
          <p:cNvSpPr/>
          <p:nvPr userDrawn="1">
            <p:custDataLst>
              <p:tags r:id="rId4"/>
            </p:custDataLst>
          </p:nvPr>
        </p:nvSpPr>
        <p:spPr>
          <a:xfrm>
            <a:off x="0" y="0"/>
            <a:ext cx="12192000" cy="6858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2400"/>
          </a:p>
        </p:txBody>
      </p:sp>
      <p:pic>
        <p:nvPicPr>
          <p:cNvPr id="6" name="图片 5" descr="logo1"/>
          <p:cNvPicPr>
            <a:picLocks noChangeAspect="1"/>
          </p:cNvPicPr>
          <p:nvPr userDrawn="1">
            <p:custDataLst>
              <p:tags r:id="rId6"/>
            </p:custDataLst>
          </p:nvPr>
        </p:nvPicPr>
        <p:blipFill>
          <a:blip r:embed="rId7"/>
          <a:stretch>
            <a:fillRect/>
          </a:stretch>
        </p:blipFill>
        <p:spPr>
          <a:xfrm>
            <a:off x="10639425" y="38100"/>
            <a:ext cx="1370330" cy="970280"/>
          </a:xfrm>
          <a:prstGeom prst="rect">
            <a:avLst/>
          </a:prstGeom>
        </p:spPr>
      </p:pic>
    </p:spTree>
  </p:cSld>
  <p:clrMapOvr>
    <a:masterClrMapping/>
  </p:clrMapOvr>
  <p:transition/>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pic>
        <p:nvPicPr>
          <p:cNvPr id="6" name="图片 5" descr="图片1"/>
          <p:cNvPicPr>
            <a:picLocks noChangeAspect="1"/>
          </p:cNvPicPr>
          <p:nvPr userDrawn="1">
            <p:custDataLst>
              <p:tags r:id="rId6"/>
            </p:custDataLst>
          </p:nvPr>
        </p:nvPicPr>
        <p:blipFill>
          <a:blip r:embed="rId7"/>
          <a:stretch>
            <a:fillRect/>
          </a:stretch>
        </p:blipFill>
        <p:spPr>
          <a:xfrm>
            <a:off x="10629900" y="28575"/>
            <a:ext cx="1544955" cy="1115695"/>
          </a:xfrm>
          <a:prstGeom prst="rect">
            <a:avLst/>
          </a:prstGeom>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46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sp>
        <p:nvSpPr>
          <p:cNvPr id="6" name="TextBox 5"/>
          <p:cNvSpPr txBox="1"/>
          <p:nvPr userDrawn="1">
            <p:custDataLst>
              <p:tags r:id="rId6"/>
            </p:custDataLst>
          </p:nvPr>
        </p:nvSpPr>
        <p:spPr>
          <a:xfrm>
            <a:off x="453650" y="0"/>
            <a:ext cx="540060" cy="123111"/>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7"/>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7"/>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7"/>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C05B155A-6C3F-4654-B89E-25DB213E399B}"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015CE2E0-6DDF-4FAE-9DBA-F1C48BF5C133}" type="slidenum">
              <a:rPr lang="zh-CN" altLang="en-US" smtClean="0"/>
            </a:fld>
            <a:endParaRPr lang="zh-CN" altLang="en-US"/>
          </a:p>
        </p:txBody>
      </p:sp>
    </p:spTree>
  </p:cSld>
  <p:clrMapOvr>
    <a:masterClrMapping/>
  </p:clrMapOvr>
  <p:transition/>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48CABC21-AF6F-414B-9B84-A867189E5E6B}"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D5DDAB5-290D-4E83-B073-072C4BC7A6FA}"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21E784E2-5F57-4A84-997D-FCAB3BD6E88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2F1C3182-4989-4F63-B1C9-1AC6F2A6F13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3DD0666A-D322-455F-B4F1-87D90332361C}"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3DD0666A-D322-455F-B4F1-87D90332361C}"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3DD0666A-D322-455F-B4F1-87D90332361C}"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png"/><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image" Target="file:///D:\qq&#25991;&#20214;\712321467\Image\C2C\Image2\%7b75232B38-A165-1FB7-499C-2E1C792CACB5%7d.png" TargetMode="External"/><Relationship Id="rId15" Type="http://schemas.openxmlformats.org/officeDocument/2006/relationships/image" Target="../media/image1.png"/><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D0666A-D322-455F-B4F1-87D90332361C}"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5A98A8-E65E-41D4-8B74-0E0C09002C8E}" type="slidenum">
              <a:rPr lang="zh-CN" altLang="en-US" smtClean="0"/>
            </a:fld>
            <a:endParaRPr lang="zh-CN" altLang="en-US"/>
          </a:p>
        </p:txBody>
      </p:sp>
      <p:pic>
        <p:nvPicPr>
          <p:cNvPr id="7" name="图片 1073743875" descr="学科网 zxxk.com"/>
          <p:cNvPicPr>
            <a:picLocks noChangeAspect="1"/>
          </p:cNvPicPr>
          <p:nvPr>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9"/>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custDataLst>
              <p:tags r:id="rId10"/>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1"/>
            </p:custDataLst>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smtClean="0">
                <a:solidFill>
                  <a:schemeClr val="tx1">
                    <a:tint val="75000"/>
                  </a:schemeClr>
                </a:solidFill>
                <a:latin typeface="+mn-lt"/>
                <a:ea typeface="+mn-ea"/>
              </a:defRPr>
            </a:lvl1pPr>
          </a:lstStyle>
          <a:p>
            <a:pPr>
              <a:defRPr/>
            </a:pPr>
            <a:fld id="{A29749F4-AF4C-423E-8C59-98FCBB9791B8}" type="datetimeFigureOut">
              <a:rPr lang="zh-CN" altLang="en-US"/>
            </a:fld>
            <a:endParaRPr lang="zh-CN" altLang="en-US"/>
          </a:p>
        </p:txBody>
      </p:sp>
      <p:sp>
        <p:nvSpPr>
          <p:cNvPr id="5" name="页脚占位符 4"/>
          <p:cNvSpPr>
            <a:spLocks noGrp="1"/>
          </p:cNvSpPr>
          <p:nvPr>
            <p:ph type="ftr" sz="quarter" idx="3"/>
            <p:custDataLst>
              <p:tags r:id="rId12"/>
            </p:custDataLst>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custDataLst>
              <p:tags r:id="rId13"/>
            </p:custDataLst>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smtClean="0">
                <a:solidFill>
                  <a:schemeClr val="tx1">
                    <a:tint val="75000"/>
                  </a:schemeClr>
                </a:solidFill>
                <a:latin typeface="+mn-lt"/>
                <a:ea typeface="+mn-ea"/>
              </a:defRPr>
            </a:lvl1pPr>
          </a:lstStyle>
          <a:p>
            <a:pPr>
              <a:defRPr/>
            </a:pPr>
            <a:fld id="{4C7AC0E1-C7A6-4354-8B81-73DBB9C5C11B}" type="slidenum">
              <a:rPr lang="zh-CN" altLang="en-US"/>
            </a:fld>
            <a:endParaRPr lang="zh-CN" altLang="en-US"/>
          </a:p>
        </p:txBody>
      </p:sp>
      <p:pic>
        <p:nvPicPr>
          <p:cNvPr id="1028" name="图片 1073743875" descr="学科网 zxxk.com"/>
          <p:cNvPicPr>
            <a:picLocks noChangeAspect="1"/>
          </p:cNvPicPr>
          <p:nvPr>
            <p:custDataLst>
              <p:tags r:id="rId14"/>
            </p:custDataLst>
          </p:nvPr>
        </p:nvPicPr>
        <p:blipFill>
          <a:blip r:embed="rId15" r:link="rId16"/>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hf sldNum="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image" Target="../media/image8.jpeg"/><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image" Target="../media/image15.png"/><Relationship Id="rId4" Type="http://schemas.openxmlformats.org/officeDocument/2006/relationships/tags" Target="../tags/tag118.xml"/><Relationship Id="rId3" Type="http://schemas.openxmlformats.org/officeDocument/2006/relationships/image" Target="../media/image14.png"/><Relationship Id="rId2" Type="http://schemas.openxmlformats.org/officeDocument/2006/relationships/tags" Target="../tags/tag117.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6" Type="http://schemas.openxmlformats.org/officeDocument/2006/relationships/slideLayout" Target="../slideLayouts/slideLayout18.xml"/><Relationship Id="rId55" Type="http://schemas.openxmlformats.org/officeDocument/2006/relationships/image" Target="../media/image8.jpeg"/><Relationship Id="rId54" Type="http://schemas.openxmlformats.org/officeDocument/2006/relationships/tags" Target="../tags/tag173.xml"/><Relationship Id="rId53" Type="http://schemas.openxmlformats.org/officeDocument/2006/relationships/tags" Target="../tags/tag172.xml"/><Relationship Id="rId52" Type="http://schemas.openxmlformats.org/officeDocument/2006/relationships/tags" Target="../tags/tag171.xml"/><Relationship Id="rId51" Type="http://schemas.openxmlformats.org/officeDocument/2006/relationships/tags" Target="../tags/tag170.xml"/><Relationship Id="rId50" Type="http://schemas.openxmlformats.org/officeDocument/2006/relationships/tags" Target="../tags/tag169.xml"/><Relationship Id="rId5" Type="http://schemas.openxmlformats.org/officeDocument/2006/relationships/tags" Target="../tags/tag124.xml"/><Relationship Id="rId49" Type="http://schemas.openxmlformats.org/officeDocument/2006/relationships/tags" Target="../tags/tag168.xml"/><Relationship Id="rId48" Type="http://schemas.openxmlformats.org/officeDocument/2006/relationships/tags" Target="../tags/tag167.xml"/><Relationship Id="rId47" Type="http://schemas.openxmlformats.org/officeDocument/2006/relationships/tags" Target="../tags/tag166.xml"/><Relationship Id="rId46" Type="http://schemas.openxmlformats.org/officeDocument/2006/relationships/tags" Target="../tags/tag165.xml"/><Relationship Id="rId45" Type="http://schemas.openxmlformats.org/officeDocument/2006/relationships/tags" Target="../tags/tag164.xml"/><Relationship Id="rId44" Type="http://schemas.openxmlformats.org/officeDocument/2006/relationships/tags" Target="../tags/tag163.xml"/><Relationship Id="rId43" Type="http://schemas.openxmlformats.org/officeDocument/2006/relationships/tags" Target="../tags/tag162.xml"/><Relationship Id="rId42" Type="http://schemas.openxmlformats.org/officeDocument/2006/relationships/tags" Target="../tags/tag161.xml"/><Relationship Id="rId41" Type="http://schemas.openxmlformats.org/officeDocument/2006/relationships/tags" Target="../tags/tag160.xml"/><Relationship Id="rId40" Type="http://schemas.openxmlformats.org/officeDocument/2006/relationships/tags" Target="../tags/tag159.xml"/><Relationship Id="rId4" Type="http://schemas.openxmlformats.org/officeDocument/2006/relationships/tags" Target="../tags/tag123.xml"/><Relationship Id="rId39" Type="http://schemas.openxmlformats.org/officeDocument/2006/relationships/tags" Target="../tags/tag158.xml"/><Relationship Id="rId38" Type="http://schemas.openxmlformats.org/officeDocument/2006/relationships/tags" Target="../tags/tag157.xml"/><Relationship Id="rId37" Type="http://schemas.openxmlformats.org/officeDocument/2006/relationships/tags" Target="../tags/tag156.xml"/><Relationship Id="rId36" Type="http://schemas.openxmlformats.org/officeDocument/2006/relationships/tags" Target="../tags/tag155.xml"/><Relationship Id="rId35" Type="http://schemas.openxmlformats.org/officeDocument/2006/relationships/tags" Target="../tags/tag154.xml"/><Relationship Id="rId34" Type="http://schemas.openxmlformats.org/officeDocument/2006/relationships/tags" Target="../tags/tag153.xml"/><Relationship Id="rId33" Type="http://schemas.openxmlformats.org/officeDocument/2006/relationships/tags" Target="../tags/tag152.xml"/><Relationship Id="rId32" Type="http://schemas.openxmlformats.org/officeDocument/2006/relationships/tags" Target="../tags/tag151.xml"/><Relationship Id="rId31" Type="http://schemas.openxmlformats.org/officeDocument/2006/relationships/tags" Target="../tags/tag150.xml"/><Relationship Id="rId30" Type="http://schemas.openxmlformats.org/officeDocument/2006/relationships/tags" Target="../tags/tag149.xml"/><Relationship Id="rId3" Type="http://schemas.openxmlformats.org/officeDocument/2006/relationships/tags" Target="../tags/tag122.xml"/><Relationship Id="rId29" Type="http://schemas.openxmlformats.org/officeDocument/2006/relationships/tags" Target="../tags/tag148.xml"/><Relationship Id="rId28" Type="http://schemas.openxmlformats.org/officeDocument/2006/relationships/tags" Target="../tags/tag147.xml"/><Relationship Id="rId27" Type="http://schemas.openxmlformats.org/officeDocument/2006/relationships/tags" Target="../tags/tag146.xml"/><Relationship Id="rId26" Type="http://schemas.openxmlformats.org/officeDocument/2006/relationships/tags" Target="../tags/tag145.xml"/><Relationship Id="rId25" Type="http://schemas.openxmlformats.org/officeDocument/2006/relationships/tags" Target="../tags/tag144.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tags" Target="../tags/tag121.xml"/><Relationship Id="rId19" Type="http://schemas.openxmlformats.org/officeDocument/2006/relationships/tags" Target="../tags/tag138.xml"/><Relationship Id="rId18" Type="http://schemas.openxmlformats.org/officeDocument/2006/relationships/tags" Target="../tags/tag137.xml"/><Relationship Id="rId17" Type="http://schemas.openxmlformats.org/officeDocument/2006/relationships/tags" Target="../tags/tag136.xml"/><Relationship Id="rId16" Type="http://schemas.openxmlformats.org/officeDocument/2006/relationships/tags" Target="../tags/tag135.xml"/><Relationship Id="rId15" Type="http://schemas.openxmlformats.org/officeDocument/2006/relationships/tags" Target="../tags/tag134.xml"/><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tags" Target="../tags/tag101.xml"/><Relationship Id="rId1"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8.jpeg"/><Relationship Id="rId2" Type="http://schemas.openxmlformats.org/officeDocument/2006/relationships/image" Target="../media/image16.png"/><Relationship Id="rId1"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13.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xml"/><Relationship Id="rId3" Type="http://schemas.openxmlformats.org/officeDocument/2006/relationships/image" Target="../media/image8.jpeg"/><Relationship Id="rId2" Type="http://schemas.openxmlformats.org/officeDocument/2006/relationships/tags" Target="../tags/tag103.xml"/><Relationship Id="rId1" Type="http://schemas.openxmlformats.org/officeDocument/2006/relationships/tags" Target="../tags/tag10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13.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tags" Target="../tags/tag10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8.jpe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2" Type="http://schemas.openxmlformats.org/officeDocument/2006/relationships/slideLayout" Target="../slideLayouts/slideLayout18.xml"/><Relationship Id="rId11" Type="http://schemas.openxmlformats.org/officeDocument/2006/relationships/tags" Target="../tags/tag116.xml"/><Relationship Id="rId10" Type="http://schemas.openxmlformats.org/officeDocument/2006/relationships/image" Target="../media/image8.jpe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7927975" y="2717800"/>
            <a:ext cx="3109913" cy="3108325"/>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0" y="1364329"/>
          <a:ext cx="12192000" cy="4353560"/>
        </p:xfrm>
        <a:graphic>
          <a:graphicData uri="http://schemas.openxmlformats.org/drawingml/2006/table">
            <a:tbl>
              <a:tblPr firstRow="1" bandRow="1">
                <a:tableStyleId>{5C22544A-7EE6-4342-B048-85BDC9FD1C3A}</a:tableStyleId>
              </a:tblPr>
              <a:tblGrid>
                <a:gridCol w="5408340"/>
                <a:gridCol w="6783660"/>
              </a:tblGrid>
              <a:tr h="516545">
                <a:tc>
                  <a:txBody>
                    <a:bodyPr/>
                    <a:lstStyle/>
                    <a:p>
                      <a:r>
                        <a:rPr lang="zh-CN" altLang="en-US" sz="3200" dirty="0"/>
                        <a:t>              </a:t>
                      </a:r>
                      <a:r>
                        <a:rPr lang="en-US" altLang="zh-CN" sz="3200" dirty="0"/>
                        <a:t>hidden clues</a:t>
                      </a:r>
                      <a:endParaRPr lang="zh-CN" altLang="en-US" sz="3200" dirty="0"/>
                    </a:p>
                  </a:txBody>
                  <a:tcPr>
                    <a:solidFill>
                      <a:schemeClr val="accent3"/>
                    </a:solidFill>
                  </a:tcPr>
                </a:tc>
                <a:tc>
                  <a:txBody>
                    <a:bodyPr/>
                    <a:lstStyle/>
                    <a:p>
                      <a:r>
                        <a:rPr lang="zh-CN" altLang="en-US" sz="3200" dirty="0"/>
                        <a:t>              </a:t>
                      </a:r>
                      <a:r>
                        <a:rPr lang="en-US" altLang="zh-CN" sz="3200" dirty="0"/>
                        <a:t>echoes  </a:t>
                      </a:r>
                      <a:endParaRPr lang="zh-CN" altLang="en-US" sz="3200" dirty="0"/>
                    </a:p>
                  </a:txBody>
                  <a:tcPr>
                    <a:solidFill>
                      <a:schemeClr val="accent3"/>
                    </a:solidFill>
                  </a:tcPr>
                </a:tc>
              </a:tr>
              <a:tr h="3070268">
                <a:tc>
                  <a:txBody>
                    <a:bodyPr/>
                    <a:lstStyle/>
                    <a:p>
                      <a:pPr marL="0" marR="0" lvl="0" indent="457200" algn="l"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“It’s dangerous! We need shelter now!” Cassie screamed </a:t>
                      </a:r>
                      <a:r>
                        <a:rPr kumimoji="0" lang="en-US" altLang="zh-CN" sz="2800" b="0" i="0" u="none" strike="noStrike" kern="100" cap="none" spc="0" normalizeH="0" baseline="0" noProof="0" dirty="0">
                          <a:ln>
                            <a:noFill/>
                          </a:ln>
                          <a:solidFill>
                            <a:srgbClr val="9900CC"/>
                          </a:solidFill>
                          <a:effectLst/>
                          <a:uLnTx/>
                          <a:uFillTx/>
                          <a:latin typeface="Tahoma" panose="020B0604030504040204" pitchFamily="34" charset="0"/>
                          <a:ea typeface="Tahoma" panose="020B0604030504040204" pitchFamily="34" charset="0"/>
                          <a:cs typeface="Tahoma" panose="020B0604030504040204" pitchFamily="34" charset="0"/>
                        </a:rPr>
                        <a:t>after a loud crack of thunder, the storm’s strength increasing rapidly. </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Laura’s keen eyes found a small cave in the rock face, partly hidden by overhanging branches. It wasn’t much, but it offered a chance to escape the rain.</a:t>
                      </a:r>
                      <a:endParaRPr kumimoji="0" lang="en-US" altLang="zh-CN" sz="2800" b="0" i="0" u="none" strike="noStrike" kern="100" cap="none" spc="0" normalizeH="0" baseline="0" noProof="0" dirty="0">
                        <a:ln>
                          <a:noFill/>
                        </a:ln>
                        <a:solidFill>
                          <a:srgbClr val="EA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2800" b="1" dirty="0">
                          <a:solidFill>
                            <a:srgbClr val="CC00CC"/>
                          </a:solidFill>
                        </a:rPr>
                        <a:t>5. </a:t>
                      </a:r>
                      <a:r>
                        <a:rPr lang="en-US" altLang="zh-CN" sz="2800" b="1" dirty="0">
                          <a:solidFill>
                            <a:srgbClr val="9900CC"/>
                          </a:solidFill>
                        </a:rPr>
                        <a:t>Panicked by the blazing lightning and the rumbling thunder, </a:t>
                      </a:r>
                      <a:r>
                        <a:rPr lang="en-US" altLang="zh-CN" sz="2800" b="1" dirty="0">
                          <a:solidFill>
                            <a:srgbClr val="FF0000"/>
                          </a:solidFill>
                        </a:rPr>
                        <a:t>Cassie hugged Laura tightly, </a:t>
                      </a:r>
                      <a:r>
                        <a:rPr lang="en-US" altLang="zh-CN" sz="2800" b="1" dirty="0">
                          <a:solidFill>
                            <a:srgbClr val="9900CC"/>
                          </a:solidFill>
                        </a:rPr>
                        <a:t>trembling all over.</a:t>
                      </a:r>
                      <a:endParaRPr lang="en-US" altLang="zh-CN" sz="2800" b="1" dirty="0">
                        <a:solidFill>
                          <a:srgbClr val="9900CC"/>
                        </a:solidFill>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800" b="1" i="0" u="none" strike="noStrike" kern="100" cap="none" spc="0" normalizeH="0" baseline="0" noProof="0" dirty="0">
                          <a:ln>
                            <a:noFill/>
                          </a:ln>
                          <a:solidFill>
                            <a:srgbClr val="9900CC"/>
                          </a:solidFill>
                          <a:effectLst/>
                          <a:uLnTx/>
                          <a:uFillTx/>
                          <a:latin typeface="等线" panose="02010600030101010101" pitchFamily="2" charset="-122"/>
                          <a:ea typeface="等线" panose="02010600030101010101" pitchFamily="2" charset="-122"/>
                          <a:cs typeface="Times New Roman" panose="02020603050405020304" charset="0"/>
                        </a:rPr>
                        <a:t>6. The storm strength/ power lessened gradually, </a:t>
                      </a:r>
                      <a:r>
                        <a:rPr kumimoji="0" lang="en-US" altLang="zh-CN" sz="2800" b="1" i="0" u="none" strike="noStrike" kern="100" cap="none" spc="0" normalizeH="0" baseline="0" noProof="0" dirty="0">
                          <a:ln>
                            <a:noFill/>
                          </a:ln>
                          <a:solidFill>
                            <a:srgbClr val="0000FF"/>
                          </a:solidFill>
                          <a:effectLst/>
                          <a:uLnTx/>
                          <a:uFillTx/>
                          <a:latin typeface="等线" panose="02010600030101010101" pitchFamily="2" charset="-122"/>
                          <a:ea typeface="等线" panose="02010600030101010101" pitchFamily="2" charset="-122"/>
                          <a:cs typeface="Times New Roman" panose="02020603050405020304" charset="0"/>
                        </a:rPr>
                        <a:t>with the weak crack of the rumbling thunder in the distant. </a:t>
                      </a:r>
                      <a:endParaRPr lang="en-US" altLang="zh-CN" sz="2800" b="0" dirty="0">
                        <a:solidFill>
                          <a:srgbClr val="0000FF"/>
                        </a:solidFill>
                      </a:endParaRPr>
                    </a:p>
                  </a:txBody>
                  <a:tcPr>
                    <a:solidFill>
                      <a:schemeClr val="tx2">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0" y="1364329"/>
          <a:ext cx="12192000" cy="3985260"/>
        </p:xfrm>
        <a:graphic>
          <a:graphicData uri="http://schemas.openxmlformats.org/drawingml/2006/table">
            <a:tbl>
              <a:tblPr firstRow="1" bandRow="1">
                <a:tableStyleId>{5C22544A-7EE6-4342-B048-85BDC9FD1C3A}</a:tableStyleId>
              </a:tblPr>
              <a:tblGrid>
                <a:gridCol w="5408340"/>
                <a:gridCol w="6783660"/>
              </a:tblGrid>
              <a:tr h="516545">
                <a:tc>
                  <a:txBody>
                    <a:bodyPr/>
                    <a:lstStyle/>
                    <a:p>
                      <a:r>
                        <a:rPr lang="zh-CN" altLang="en-US" sz="3200" dirty="0"/>
                        <a:t>              </a:t>
                      </a:r>
                      <a:r>
                        <a:rPr lang="en-US" altLang="zh-CN" sz="3200" dirty="0"/>
                        <a:t>hidden clues</a:t>
                      </a:r>
                      <a:endParaRPr lang="zh-CN" altLang="en-US" sz="3200" dirty="0"/>
                    </a:p>
                  </a:txBody>
                  <a:tcPr>
                    <a:solidFill>
                      <a:schemeClr val="accent3"/>
                    </a:solidFill>
                  </a:tcPr>
                </a:tc>
                <a:tc>
                  <a:txBody>
                    <a:bodyPr/>
                    <a:lstStyle/>
                    <a:p>
                      <a:r>
                        <a:rPr lang="zh-CN" altLang="en-US" sz="3200" dirty="0"/>
                        <a:t>              </a:t>
                      </a:r>
                      <a:r>
                        <a:rPr lang="en-US" altLang="zh-CN" sz="3200" dirty="0"/>
                        <a:t>echoes  </a:t>
                      </a:r>
                      <a:endParaRPr lang="zh-CN" altLang="en-US" sz="3200" dirty="0"/>
                    </a:p>
                  </a:txBody>
                  <a:tcPr>
                    <a:solidFill>
                      <a:schemeClr val="accent3"/>
                    </a:solidFill>
                  </a:tcPr>
                </a:tc>
              </a:tr>
              <a:tr h="3070268">
                <a:tc>
                  <a:txBody>
                    <a:bodyPr/>
                    <a:lstStyle/>
                    <a:p>
                      <a:pPr marL="0" marR="0" lvl="0" indent="457200" algn="l"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The backpack, a tough and waterproof (</a:t>
                      </a:r>
                      <a:r>
                        <a:rPr kumimoji="0" lang="zh-CN" altLang="en-US"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防水的</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model, had been a gift from her father, an experienced hiker who had insisted on its numerous pockets and sections for emergency supplies. </a:t>
                      </a:r>
                      <a:r>
                        <a:rPr kumimoji="0" lang="en-US" altLang="zh-CN" sz="2800" b="0" i="0" u="none" strike="noStrike" kern="100" cap="none" spc="0" normalizeH="0" baseline="0" noProof="0" dirty="0">
                          <a:ln>
                            <a:noFill/>
                          </a:ln>
                          <a:solidFill>
                            <a:srgbClr val="9900CC"/>
                          </a:solidFill>
                          <a:effectLst/>
                          <a:uLnTx/>
                          <a:uFillTx/>
                          <a:latin typeface="Tahoma" panose="020B0604030504040204" pitchFamily="34" charset="0"/>
                          <a:ea typeface="Tahoma" panose="020B0604030504040204" pitchFamily="34" charset="0"/>
                          <a:cs typeface="Tahoma" panose="020B0604030504040204" pitchFamily="34" charset="0"/>
                        </a:rPr>
                        <a:t>Little did they know, his advice would prove invaluable on this day.</a:t>
                      </a:r>
                      <a:endParaRPr kumimoji="0" lang="en-US" altLang="zh-CN" sz="2800" b="0" i="0" u="none" strike="noStrike" kern="100" cap="none" spc="0" normalizeH="0" baseline="0" noProof="0" dirty="0">
                        <a:ln>
                          <a:noFill/>
                        </a:ln>
                        <a:solidFill>
                          <a:srgbClr val="9900CC"/>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3600" b="1" dirty="0">
                          <a:solidFill>
                            <a:srgbClr val="CC00CC"/>
                          </a:solidFill>
                        </a:rPr>
                        <a:t>7.</a:t>
                      </a:r>
                      <a:r>
                        <a:rPr lang="en-US" altLang="zh-CN" sz="2800" b="1" dirty="0">
                          <a:solidFill>
                            <a:srgbClr val="CC00CC"/>
                          </a:solidFill>
                        </a:rPr>
                        <a:t> </a:t>
                      </a:r>
                      <a:r>
                        <a:rPr kumimoji="0" lang="en-US" altLang="zh-CN" sz="2800" b="1"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charset="0"/>
                        </a:rPr>
                        <a:t>What astonished the cousins </a:t>
                      </a:r>
                      <a:r>
                        <a:rPr kumimoji="0" lang="en-US" altLang="zh-CN" sz="2800" b="1" i="0" u="none" strike="noStrike" kern="100" cap="none" spc="0" normalizeH="0" baseline="0" noProof="0" dirty="0">
                          <a:ln>
                            <a:noFill/>
                          </a:ln>
                          <a:solidFill>
                            <a:srgbClr val="9900CC"/>
                          </a:solidFill>
                          <a:effectLst/>
                          <a:uLnTx/>
                          <a:uFillTx/>
                          <a:latin typeface="等线" panose="02010600030101010101" pitchFamily="2" charset="-122"/>
                          <a:ea typeface="等线" panose="02010600030101010101" pitchFamily="2" charset="-122"/>
                          <a:cs typeface="Times New Roman" panose="02020603050405020304" charset="0"/>
                        </a:rPr>
                        <a:t>was that the magic backpack contained a wide variety of invaluable emergency supplies. </a:t>
                      </a:r>
                      <a:endParaRPr lang="en-US" altLang="zh-CN" sz="2800" b="0" dirty="0">
                        <a:solidFill>
                          <a:srgbClr val="0000FF"/>
                        </a:solidFill>
                      </a:endParaRPr>
                    </a:p>
                  </a:txBody>
                  <a:tcPr>
                    <a:solidFill>
                      <a:schemeClr val="tx2">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24708" y="1843384"/>
            <a:ext cx="5923202" cy="4861296"/>
          </a:xfrm>
          <a:prstGeom prst="rect">
            <a:avLst/>
          </a:prstGeom>
          <a:ln>
            <a:noFill/>
          </a:ln>
          <a:effectLst>
            <a:outerShdw blurRad="292100" dist="139700" dir="2700000" algn="tl" rotWithShape="0">
              <a:srgbClr val="333333">
                <a:alpha val="65000"/>
              </a:srgbClr>
            </a:outerShdw>
          </a:effectLst>
        </p:spPr>
      </p:pic>
      <p:pic>
        <p:nvPicPr>
          <p:cNvPr id="30" name="PA-图片 1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rot="5400000" flipH="1">
            <a:off x="3166015" y="-1318322"/>
            <a:ext cx="371475" cy="3899535"/>
          </a:xfrm>
          <a:prstGeom prst="rect">
            <a:avLst/>
          </a:prstGeom>
        </p:spPr>
      </p:pic>
      <p:sp>
        <p:nvSpPr>
          <p:cNvPr id="5" name="文本框 4"/>
          <p:cNvSpPr txBox="1"/>
          <p:nvPr>
            <p:custDataLst>
              <p:tags r:id="rId6"/>
            </p:custDataLst>
          </p:nvPr>
        </p:nvSpPr>
        <p:spPr>
          <a:xfrm>
            <a:off x="375056" y="153320"/>
            <a:ext cx="3899534" cy="584775"/>
          </a:xfrm>
          <a:prstGeom prst="rect">
            <a:avLst/>
          </a:prstGeom>
          <a:solidFill>
            <a:srgbClr val="D2E8ED"/>
          </a:solidFill>
        </p:spPr>
        <p:txBody>
          <a:bodyPr wrap="square" rtlCol="0">
            <a:spAutoFit/>
          </a:bodyPr>
          <a:lstStyle/>
          <a:p>
            <a:r>
              <a:rPr lang="en-US" altLang="zh-CN" sz="3200" b="1" dirty="0">
                <a:latin typeface="Times New Roman" panose="02020603050405020304" charset="0"/>
                <a:cs typeface="Times New Roman" panose="02020603050405020304" charset="0"/>
              </a:rPr>
              <a:t>Plot Continuation </a:t>
            </a:r>
            <a:endParaRPr lang="zh-CN" altLang="en-US" sz="3200" b="1" dirty="0">
              <a:latin typeface="Times New Roman" panose="02020603050405020304" charset="0"/>
              <a:cs typeface="Times New Roman" panose="02020603050405020304" charset="0"/>
            </a:endParaRPr>
          </a:p>
        </p:txBody>
      </p:sp>
      <p:sp>
        <p:nvSpPr>
          <p:cNvPr id="6" name="文本框 5"/>
          <p:cNvSpPr txBox="1"/>
          <p:nvPr>
            <p:custDataLst>
              <p:tags r:id="rId7"/>
            </p:custDataLst>
          </p:nvPr>
        </p:nvSpPr>
        <p:spPr>
          <a:xfrm>
            <a:off x="6247973" y="1843384"/>
            <a:ext cx="5771229" cy="4906736"/>
          </a:xfrm>
          <a:prstGeom prst="rect">
            <a:avLst/>
          </a:prstGeom>
          <a:solidFill>
            <a:schemeClr val="accent4">
              <a:lumMod val="20000"/>
              <a:lumOff val="80000"/>
            </a:schemeClr>
          </a:solidFill>
          <a:ln>
            <a:solidFill>
              <a:schemeClr val="tx1"/>
            </a:solidFill>
          </a:ln>
        </p:spPr>
        <p:txBody>
          <a:bodyPr wrap="square">
            <a:noAutofit/>
          </a:bodyPr>
          <a:lstStyle/>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1</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续写第一段段首</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，流畅衔接前面的故事（常与原文最后一段呼应）和第一段段首语；</a:t>
            </a:r>
            <a:endParaRPr lang="en-US" altLang="zh-CN" sz="2400" b="1" dirty="0">
              <a:latin typeface="微软雅黑" panose="020B0503020204020204" pitchFamily="34" charset="-122"/>
              <a:ea typeface="微软雅黑" panose="020B0503020204020204" pitchFamily="34" charset="-122"/>
              <a:cs typeface="Times New Roman" panose="02020603050405020304"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2</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续写第一段段尾</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，流畅衔接第二段段首句；</a:t>
            </a:r>
            <a:endParaRPr lang="en-US" altLang="zh-CN" sz="2400" b="1" dirty="0">
              <a:latin typeface="微软雅黑" panose="020B0503020204020204" pitchFamily="34" charset="-122"/>
              <a:ea typeface="微软雅黑" panose="020B0503020204020204" pitchFamily="34" charset="-122"/>
              <a:cs typeface="Times New Roman" panose="02020603050405020304"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3</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续写第二段段首</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，续写衔接第二段段首语；</a:t>
            </a:r>
            <a:endParaRPr lang="en-US" altLang="zh-CN" sz="2400" b="1" dirty="0">
              <a:latin typeface="微软雅黑" panose="020B0503020204020204" pitchFamily="34" charset="-122"/>
              <a:ea typeface="微软雅黑" panose="020B0503020204020204" pitchFamily="34" charset="-122"/>
              <a:cs typeface="Times New Roman" panose="02020603050405020304"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4</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文章结尾升华</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，给予读者正能量，揭示和强调主题。</a:t>
            </a:r>
            <a:endParaRPr lang="en-US" altLang="zh-CN" sz="2400" b="1" dirty="0">
              <a:latin typeface="微软雅黑" panose="020B0503020204020204" pitchFamily="34" charset="-122"/>
              <a:ea typeface="微软雅黑" panose="020B0503020204020204" pitchFamily="34" charset="-122"/>
              <a:cs typeface="Times New Roman" panose="02020603050405020304" charset="0"/>
            </a:endParaRPr>
          </a:p>
        </p:txBody>
      </p:sp>
      <p:pic>
        <p:nvPicPr>
          <p:cNvPr id="5124" name="图片 6" descr="logo横版 png"/>
          <p:cNvPicPr>
            <a:picLocks noChangeAspect="1"/>
          </p:cNvPicPr>
          <p:nvPr/>
        </p:nvPicPr>
        <p:blipFill>
          <a:blip r:embed="rId8"/>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1048737" name="文本框 23"/>
          <p:cNvSpPr txBox="1"/>
          <p:nvPr/>
        </p:nvSpPr>
        <p:spPr>
          <a:xfrm>
            <a:off x="-1" y="609299"/>
            <a:ext cx="12115971" cy="7971413"/>
          </a:xfrm>
          <a:prstGeom prst="rect">
            <a:avLst/>
          </a:prstGeom>
          <a:solidFill>
            <a:schemeClr val="tx2">
              <a:lumMod val="20000"/>
              <a:lumOff val="80000"/>
            </a:schemeClr>
          </a:solid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Para1: “</a:t>
            </a:r>
            <a:r>
              <a:rPr lang="en-US" altLang="zh-CN" sz="3200" b="1" u="sng" kern="0" dirty="0">
                <a:solidFill>
                  <a:srgbClr val="FF0000"/>
                </a:solidFill>
                <a:latin typeface="Times New Roman" panose="02020603050405020304" charset="0"/>
                <a:cs typeface="Times New Roman" panose="02020603050405020304" charset="0"/>
              </a:rPr>
              <a:t>Check your backpack,” </a:t>
            </a:r>
            <a:r>
              <a:rPr lang="en-US" altLang="zh-CN" sz="3200" b="1" kern="0" dirty="0">
                <a:solidFill>
                  <a:srgbClr val="0000FF"/>
                </a:solidFill>
                <a:latin typeface="Times New Roman" panose="02020603050405020304" charset="0"/>
                <a:cs typeface="Times New Roman" panose="02020603050405020304" charset="0"/>
              </a:rPr>
              <a:t>Laura instructed, her voice being hopeful. </a:t>
            </a:r>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r>
              <a:rPr lang="en-US" altLang="zh-CN" sz="3200" b="1" kern="0" dirty="0">
                <a:solidFill>
                  <a:srgbClr val="0000FF"/>
                </a:solidFill>
                <a:latin typeface="Times New Roman" panose="02020603050405020304" charset="0"/>
                <a:cs typeface="Times New Roman" panose="02020603050405020304" charset="0"/>
              </a:rPr>
              <a:t>Para2</a:t>
            </a:r>
            <a:r>
              <a:rPr lang="zh-CN" altLang="en-US" sz="3200" b="1" kern="0" dirty="0">
                <a:solidFill>
                  <a:srgbClr val="0000FF"/>
                </a:solidFill>
                <a:latin typeface="Times New Roman" panose="02020603050405020304" charset="0"/>
                <a:cs typeface="Times New Roman" panose="02020603050405020304" charset="0"/>
              </a:rPr>
              <a:t>：</a:t>
            </a:r>
            <a:r>
              <a:rPr lang="en-US" altLang="zh-CN" sz="3200" b="1" u="sng" kern="0" dirty="0">
                <a:solidFill>
                  <a:srgbClr val="0000FF"/>
                </a:solidFill>
                <a:latin typeface="Times New Roman" panose="02020603050405020304" charset="0"/>
                <a:cs typeface="Times New Roman" panose="02020603050405020304" charset="0"/>
              </a:rPr>
              <a:t>As night fell</a:t>
            </a:r>
            <a:r>
              <a:rPr lang="en-US" altLang="zh-CN" sz="3200" b="1" kern="0" dirty="0">
                <a:solidFill>
                  <a:srgbClr val="0000FF"/>
                </a:solidFill>
                <a:latin typeface="Times New Roman" panose="02020603050405020304" charset="0"/>
                <a:cs typeface="Times New Roman" panose="02020603050405020304" charset="0"/>
              </a:rPr>
              <a:t>, </a:t>
            </a:r>
            <a:r>
              <a:rPr lang="en-US" altLang="zh-CN" sz="3200" b="1" u="sng" kern="0" dirty="0">
                <a:solidFill>
                  <a:srgbClr val="0000FF"/>
                </a:solidFill>
                <a:latin typeface="Times New Roman" panose="02020603050405020304" charset="0"/>
                <a:cs typeface="Times New Roman" panose="02020603050405020304" charset="0"/>
              </a:rPr>
              <a:t>the storm </a:t>
            </a:r>
            <a:r>
              <a:rPr lang="en-US" altLang="zh-CN" sz="3200" b="1" kern="0" dirty="0">
                <a:solidFill>
                  <a:srgbClr val="0000FF"/>
                </a:solidFill>
                <a:latin typeface="Times New Roman" panose="02020603050405020304" charset="0"/>
                <a:cs typeface="Times New Roman" panose="02020603050405020304" charset="0"/>
              </a:rPr>
              <a:t>finally began to die down.</a:t>
            </a:r>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r>
              <a:rPr lang="en-US" altLang="zh-CN" sz="3200" b="1" kern="0" dirty="0">
                <a:solidFill>
                  <a:srgbClr val="0000FF"/>
                </a:solidFill>
                <a:latin typeface="Times New Roman" panose="02020603050405020304" charset="0"/>
                <a:cs typeface="Times New Roman" panose="02020603050405020304" charset="0"/>
              </a:rPr>
              <a:t> </a:t>
            </a:r>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Plot the continuation story</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6" name="文本框 10"/>
          <p:cNvSpPr txBox="1"/>
          <p:nvPr/>
        </p:nvSpPr>
        <p:spPr>
          <a:xfrm>
            <a:off x="76030" y="4655977"/>
            <a:ext cx="12039940" cy="1384995"/>
          </a:xfrm>
          <a:prstGeom prst="rect">
            <a:avLst/>
          </a:prstGeom>
          <a:solidFill>
            <a:schemeClr val="bg1"/>
          </a:solidFill>
        </p:spPr>
        <p:txBody>
          <a:bodyPr wrap="square" rtlCol="0">
            <a:spAutoFit/>
          </a:bodyPr>
          <a:lstStyle/>
          <a:p>
            <a:pPr lvl="0"/>
            <a:r>
              <a:rPr lang="en-US" altLang="zh-CN" sz="2800" b="1" dirty="0">
                <a:solidFill>
                  <a:srgbClr val="00AA48"/>
                </a:solidFill>
                <a:latin typeface="Times New Roman" panose="02020603050405020304" charset="0"/>
                <a:cs typeface="Times New Roman" panose="02020603050405020304" charset="0"/>
                <a:sym typeface="+mn-ea"/>
              </a:rPr>
              <a:t>Link3</a:t>
            </a:r>
            <a:r>
              <a:rPr lang="en-US" altLang="zh-CN" sz="2800" b="1" dirty="0">
                <a:solidFill>
                  <a:srgbClr val="FF0000"/>
                </a:solidFill>
                <a:latin typeface="Times New Roman" panose="02020603050405020304" charset="0"/>
                <a:cs typeface="Times New Roman" panose="02020603050405020304" charset="0"/>
                <a:sym typeface="+mn-ea"/>
              </a:rPr>
              <a:t>:   What about  the circumstances? What did they  do?</a:t>
            </a:r>
            <a:endParaRPr lang="en-US" altLang="zh-CN" sz="2800" b="1" dirty="0">
              <a:solidFill>
                <a:srgbClr val="FF0000"/>
              </a:solidFill>
              <a:latin typeface="Times New Roman" panose="02020603050405020304" charset="0"/>
              <a:cs typeface="Times New Roman" panose="02020603050405020304" charset="0"/>
              <a:sym typeface="+mn-ea"/>
            </a:endParaRPr>
          </a:p>
          <a:p>
            <a:r>
              <a:rPr lang="en-US" altLang="zh-CN" sz="2800" b="1" dirty="0">
                <a:solidFill>
                  <a:srgbClr val="0000FF"/>
                </a:solidFill>
                <a:latin typeface="Times New Roman" panose="02020603050405020304" charset="0"/>
                <a:cs typeface="Times New Roman" panose="02020603050405020304" charset="0"/>
              </a:rPr>
              <a:t>Body:</a:t>
            </a:r>
            <a:r>
              <a:rPr lang="zh-CN" altLang="en-US" sz="2800" b="1" dirty="0">
                <a:solidFill>
                  <a:srgbClr val="0000FF"/>
                </a:solidFill>
                <a:latin typeface="Times New Roman" panose="02020603050405020304" charset="0"/>
                <a:cs typeface="Times New Roman" panose="02020603050405020304" charset="0"/>
              </a:rPr>
              <a:t>  </a:t>
            </a:r>
            <a:r>
              <a:rPr lang="en-US" altLang="zh-CN" sz="2800" b="1" dirty="0">
                <a:solidFill>
                  <a:srgbClr val="FF0000"/>
                </a:solidFill>
                <a:latin typeface="Times New Roman" panose="02020603050405020304" charset="0"/>
                <a:cs typeface="Times New Roman" panose="02020603050405020304" charset="0"/>
                <a:sym typeface="+mn-ea"/>
              </a:rPr>
              <a:t>  </a:t>
            </a:r>
            <a:r>
              <a:rPr lang="en-US" altLang="zh-CN" sz="2800" b="1" dirty="0">
                <a:solidFill>
                  <a:srgbClr val="0000FF"/>
                </a:solidFill>
                <a:latin typeface="Times New Roman" panose="02020603050405020304" charset="0"/>
                <a:cs typeface="Times New Roman" panose="02020603050405020304" charset="0"/>
                <a:sym typeface="+mn-ea"/>
              </a:rPr>
              <a:t>How did they get back to the campsite? How about their feeling?</a:t>
            </a:r>
            <a:endParaRPr lang="en-US" altLang="zh-CN" sz="2800" b="1" dirty="0">
              <a:solidFill>
                <a:srgbClr val="0000FF"/>
              </a:solidFill>
              <a:latin typeface="Times New Roman" panose="02020603050405020304" charset="0"/>
              <a:cs typeface="Times New Roman" panose="02020603050405020304" charset="0"/>
              <a:sym typeface="+mn-ea"/>
            </a:endParaRPr>
          </a:p>
          <a:p>
            <a:pPr lvl="0"/>
            <a:r>
              <a:rPr lang="en-US" altLang="zh-CN" sz="2800" b="1" dirty="0">
                <a:solidFill>
                  <a:srgbClr val="00AA48"/>
                </a:solidFill>
                <a:latin typeface="Times New Roman" panose="02020603050405020304" charset="0"/>
                <a:cs typeface="Times New Roman" panose="02020603050405020304" charset="0"/>
                <a:sym typeface="+mn-ea"/>
              </a:rPr>
              <a:t>Ending: </a:t>
            </a:r>
            <a:r>
              <a:rPr lang="en-US" altLang="zh-CN" sz="2800" b="1" dirty="0">
                <a:solidFill>
                  <a:srgbClr val="CC00CC"/>
                </a:solidFill>
                <a:latin typeface="Times New Roman" panose="02020603050405020304" charset="0"/>
                <a:cs typeface="Times New Roman" panose="02020603050405020304" charset="0"/>
                <a:sym typeface="+mn-ea"/>
              </a:rPr>
              <a:t>What was the ending of the adventure? </a:t>
            </a:r>
            <a:endParaRPr lang="en-US" altLang="zh-CN" sz="2800" b="1" dirty="0">
              <a:solidFill>
                <a:srgbClr val="CC00CC"/>
              </a:solidFill>
              <a:latin typeface="Times New Roman" panose="02020603050405020304" charset="0"/>
              <a:cs typeface="Times New Roman" panose="02020603050405020304" charset="0"/>
              <a:sym typeface="+mn-ea"/>
            </a:endParaRPr>
          </a:p>
        </p:txBody>
      </p:sp>
      <p:sp>
        <p:nvSpPr>
          <p:cNvPr id="13" name="文本框 10"/>
          <p:cNvSpPr txBox="1"/>
          <p:nvPr/>
        </p:nvSpPr>
        <p:spPr>
          <a:xfrm>
            <a:off x="169096" y="1659529"/>
            <a:ext cx="11878360" cy="1384995"/>
          </a:xfrm>
          <a:prstGeom prst="rect">
            <a:avLst/>
          </a:prstGeom>
          <a:solidFill>
            <a:schemeClr val="bg1"/>
          </a:solidFill>
        </p:spPr>
        <p:txBody>
          <a:bodyPr wrap="square" rtlCol="0">
            <a:spAutoFit/>
          </a:bodyPr>
          <a:lstStyle/>
          <a:p>
            <a:pPr lvl="0"/>
            <a:r>
              <a:rPr lang="en-US" altLang="zh-CN" sz="2800" b="1" dirty="0">
                <a:solidFill>
                  <a:srgbClr val="00AA48"/>
                </a:solidFill>
                <a:latin typeface="Times New Roman" panose="02020603050405020304" charset="0"/>
                <a:cs typeface="Times New Roman" panose="02020603050405020304" charset="0"/>
                <a:sym typeface="+mn-ea"/>
              </a:rPr>
              <a:t>Link1:</a:t>
            </a:r>
            <a:r>
              <a:rPr lang="zh-CN" altLang="en-US" sz="2800" b="1" dirty="0">
                <a:solidFill>
                  <a:srgbClr val="00AA48"/>
                </a:solidFill>
                <a:latin typeface="Times New Roman" panose="02020603050405020304" charset="0"/>
                <a:cs typeface="Times New Roman" panose="02020603050405020304" charset="0"/>
                <a:sym typeface="+mn-ea"/>
              </a:rPr>
              <a:t> </a:t>
            </a:r>
            <a:r>
              <a:rPr lang="en-US" altLang="zh-CN" sz="2800" b="1" dirty="0">
                <a:solidFill>
                  <a:srgbClr val="FF0000"/>
                </a:solidFill>
                <a:latin typeface="Times New Roman" panose="02020603050405020304" charset="0"/>
                <a:cs typeface="Times New Roman" panose="02020603050405020304" charset="0"/>
                <a:sym typeface="+mn-ea"/>
              </a:rPr>
              <a:t> Who opened the backpack? What supplies were in it? </a:t>
            </a:r>
            <a:endParaRPr lang="en-US" altLang="zh-CN" sz="2800" b="1" dirty="0">
              <a:solidFill>
                <a:srgbClr val="FF0000"/>
              </a:solidFill>
              <a:latin typeface="Times New Roman" panose="02020603050405020304" charset="0"/>
              <a:cs typeface="Times New Roman" panose="02020603050405020304" charset="0"/>
              <a:sym typeface="+mn-ea"/>
            </a:endParaRPr>
          </a:p>
          <a:p>
            <a:r>
              <a:rPr lang="en-US" altLang="zh-CN" sz="2800" b="1" dirty="0">
                <a:solidFill>
                  <a:srgbClr val="0000FF"/>
                </a:solidFill>
                <a:latin typeface="Times New Roman" panose="02020603050405020304" charset="0"/>
                <a:cs typeface="Times New Roman" panose="02020603050405020304" charset="0"/>
              </a:rPr>
              <a:t>Body:</a:t>
            </a:r>
            <a:r>
              <a:rPr lang="zh-CN" altLang="en-US" sz="2800" b="1" dirty="0">
                <a:solidFill>
                  <a:srgbClr val="0000FF"/>
                </a:solidFill>
                <a:latin typeface="Times New Roman" panose="02020603050405020304" charset="0"/>
                <a:cs typeface="Times New Roman" panose="02020603050405020304" charset="0"/>
              </a:rPr>
              <a:t>  </a:t>
            </a:r>
            <a:r>
              <a:rPr lang="en-US" altLang="zh-CN" sz="2800" b="1" dirty="0">
                <a:solidFill>
                  <a:srgbClr val="0000FF"/>
                </a:solidFill>
                <a:latin typeface="Times New Roman" panose="02020603050405020304" charset="0"/>
                <a:cs typeface="Times New Roman" panose="02020603050405020304" charset="0"/>
              </a:rPr>
              <a:t> </a:t>
            </a:r>
            <a:r>
              <a:rPr lang="en-US" altLang="zh-CN" sz="2800" b="1" dirty="0">
                <a:solidFill>
                  <a:srgbClr val="C00000"/>
                </a:solidFill>
                <a:latin typeface="Times New Roman" panose="02020603050405020304" charset="0"/>
                <a:cs typeface="Times New Roman" panose="02020603050405020304" charset="0"/>
              </a:rPr>
              <a:t>What did they do with the supplies?  How did they feel? </a:t>
            </a:r>
            <a:endParaRPr lang="en-US" altLang="zh-CN" sz="2800" b="1" dirty="0">
              <a:solidFill>
                <a:srgbClr val="C00000"/>
              </a:solidFill>
              <a:latin typeface="Times New Roman" panose="02020603050405020304" charset="0"/>
              <a:cs typeface="Times New Roman" panose="02020603050405020304" charset="0"/>
            </a:endParaRPr>
          </a:p>
          <a:p>
            <a:r>
              <a:rPr lang="en-US" altLang="zh-CN" sz="2800" b="1" dirty="0">
                <a:solidFill>
                  <a:srgbClr val="00AA48"/>
                </a:solidFill>
                <a:latin typeface="Times New Roman" panose="02020603050405020304" charset="0"/>
                <a:cs typeface="Times New Roman" panose="02020603050405020304" charset="0"/>
                <a:sym typeface="+mn-ea"/>
              </a:rPr>
              <a:t>Link2:</a:t>
            </a:r>
            <a:r>
              <a:rPr lang="en-US" altLang="zh-CN" sz="2800" b="1" dirty="0">
                <a:solidFill>
                  <a:srgbClr val="FF0000"/>
                </a:solidFill>
                <a:latin typeface="Times New Roman" panose="02020603050405020304" charset="0"/>
                <a:cs typeface="Times New Roman" panose="02020603050405020304" charset="0"/>
                <a:sym typeface="+mn-ea"/>
              </a:rPr>
              <a:t> </a:t>
            </a:r>
            <a:r>
              <a:rPr lang="en-US" altLang="zh-CN" sz="2800" b="1" dirty="0">
                <a:solidFill>
                  <a:srgbClr val="CC00CC"/>
                </a:solidFill>
                <a:latin typeface="Times New Roman" panose="02020603050405020304" charset="0"/>
                <a:cs typeface="Times New Roman" panose="02020603050405020304" charset="0"/>
                <a:sym typeface="+mn-ea"/>
              </a:rPr>
              <a:t> What was the situation in the cave now ?  </a:t>
            </a:r>
            <a:endParaRPr lang="en-US" altLang="zh-CN" sz="2800" b="1" dirty="0">
              <a:solidFill>
                <a:srgbClr val="CC00CC"/>
              </a:solidFill>
              <a:latin typeface="Times New Roman" panose="02020603050405020304" charset="0"/>
              <a:cs typeface="Times New Roman" panose="02020603050405020304" charset="0"/>
              <a:sym typeface="+mn-ea"/>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8746">
                                            <p:txEl>
                                              <p:pRg st="0" end="0"/>
                                            </p:txEl>
                                          </p:spTgt>
                                        </p:tgtEl>
                                        <p:attrNameLst>
                                          <p:attrName>style.visibility</p:attrName>
                                        </p:attrNameLst>
                                      </p:cBhvr>
                                      <p:to>
                                        <p:strVal val="visible"/>
                                      </p:to>
                                    </p:set>
                                    <p:animEffect transition="in" filter="fade">
                                      <p:cBhvr>
                                        <p:cTn id="22" dur="500"/>
                                        <p:tgtEl>
                                          <p:spTgt spid="104874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8746">
                                            <p:txEl>
                                              <p:pRg st="1" end="1"/>
                                            </p:txEl>
                                          </p:spTgt>
                                        </p:tgtEl>
                                        <p:attrNameLst>
                                          <p:attrName>style.visibility</p:attrName>
                                        </p:attrNameLst>
                                      </p:cBhvr>
                                      <p:to>
                                        <p:strVal val="visible"/>
                                      </p:to>
                                    </p:set>
                                    <p:animEffect transition="in" filter="fade">
                                      <p:cBhvr>
                                        <p:cTn id="27" dur="500"/>
                                        <p:tgtEl>
                                          <p:spTgt spid="104874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48746">
                                            <p:txEl>
                                              <p:pRg st="2" end="2"/>
                                            </p:txEl>
                                          </p:spTgt>
                                        </p:tgtEl>
                                        <p:attrNameLst>
                                          <p:attrName>style.visibility</p:attrName>
                                        </p:attrNameLst>
                                      </p:cBhvr>
                                      <p:to>
                                        <p:strVal val="visible"/>
                                      </p:to>
                                    </p:set>
                                    <p:anim calcmode="lin" valueType="num">
                                      <p:cBhvr additive="base">
                                        <p:cTn id="32" dur="500" fill="hold"/>
                                        <p:tgtEl>
                                          <p:spTgt spid="104874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487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7" name="图片 5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33" name="矩形: 圆角 32"/>
          <p:cNvSpPr/>
          <p:nvPr>
            <p:custDataLst>
              <p:tags r:id="rId2"/>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3"/>
            </p:custDataLst>
          </p:nvPr>
        </p:nvGrpSpPr>
        <p:grpSpPr>
          <a:xfrm>
            <a:off x="25254" y="2639395"/>
            <a:ext cx="12182921" cy="2450197"/>
            <a:chOff x="25254" y="2523283"/>
            <a:chExt cx="12182921" cy="2450197"/>
          </a:xfrm>
        </p:grpSpPr>
        <p:sp>
          <p:nvSpPr>
            <p:cNvPr id="19" name="任意多边形: 形状 18"/>
            <p:cNvSpPr/>
            <p:nvPr>
              <p:custDataLst>
                <p:tags r:id="rId4"/>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5"/>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6"/>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7"/>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8"/>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9"/>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10"/>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1"/>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2"/>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3"/>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4"/>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5"/>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无灵主语</a:t>
              </a:r>
              <a:endParaRPr lang="zh-CN" altLang="en-US" sz="2400" b="1" kern="1200">
                <a:latin typeface="微软雅黑" panose="020B0503020204020204" pitchFamily="34" charset="-122"/>
                <a:ea typeface="微软雅黑" panose="020B0503020204020204" pitchFamily="34" charset="-122"/>
              </a:endParaRPr>
            </a:p>
          </p:txBody>
        </p:sp>
        <p:sp>
          <p:nvSpPr>
            <p:cNvPr id="37" name="矩形: 圆角 36"/>
            <p:cNvSpPr/>
            <p:nvPr>
              <p:custDataLst>
                <p:tags r:id="rId16"/>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7"/>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动作链</a:t>
              </a:r>
              <a:endParaRPr lang="zh-CN" altLang="en-US" sz="2400" b="1" kern="1200">
                <a:latin typeface="微软雅黑" panose="020B0503020204020204" pitchFamily="34" charset="-122"/>
                <a:ea typeface="微软雅黑" panose="020B0503020204020204" pitchFamily="34" charset="-122"/>
              </a:endParaRPr>
            </a:p>
          </p:txBody>
        </p:sp>
        <p:sp>
          <p:nvSpPr>
            <p:cNvPr id="39" name="矩形: 圆角 38"/>
            <p:cNvSpPr/>
            <p:nvPr>
              <p:custDataLst>
                <p:tags r:id="rId18"/>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9"/>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分词作状语</a:t>
              </a:r>
              <a:endParaRPr lang="zh-CN" altLang="en-US" sz="2400" b="1" kern="1200">
                <a:latin typeface="微软雅黑" panose="020B0503020204020204" pitchFamily="34" charset="-122"/>
                <a:ea typeface="微软雅黑" panose="020B0503020204020204" pitchFamily="34" charset="-122"/>
              </a:endParaRPr>
            </a:p>
          </p:txBody>
        </p:sp>
        <p:sp>
          <p:nvSpPr>
            <p:cNvPr id="41" name="矩形: 圆角 40"/>
            <p:cNvSpPr/>
            <p:nvPr>
              <p:custDataLst>
                <p:tags r:id="rId20"/>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1"/>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With </a:t>
              </a:r>
              <a:r>
                <a:rPr lang="zh-CN" altLang="en-US" sz="2400" b="1" kern="1200" dirty="0">
                  <a:latin typeface="微软雅黑" panose="020B0503020204020204" pitchFamily="34" charset="-122"/>
                  <a:ea typeface="微软雅黑" panose="020B0503020204020204" pitchFamily="34" charset="-122"/>
                </a:rPr>
                <a:t>复合结构</a:t>
              </a:r>
              <a:endParaRPr lang="zh-CN" altLang="en-US" sz="2400" b="1" kern="1200" dirty="0">
                <a:latin typeface="微软雅黑" panose="020B0503020204020204" pitchFamily="34" charset="-122"/>
                <a:ea typeface="微软雅黑" panose="020B0503020204020204" pitchFamily="34" charset="-122"/>
              </a:endParaRPr>
            </a:p>
          </p:txBody>
        </p:sp>
        <p:sp>
          <p:nvSpPr>
            <p:cNvPr id="43" name="矩形: 圆角 42"/>
            <p:cNvSpPr/>
            <p:nvPr>
              <p:custDataLst>
                <p:tags r:id="rId22"/>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3"/>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独立主格</a:t>
              </a:r>
              <a:endParaRPr lang="zh-CN" altLang="en-US" sz="2400" b="1" kern="1200">
                <a:latin typeface="微软雅黑" panose="020B0503020204020204" pitchFamily="34" charset="-122"/>
                <a:ea typeface="微软雅黑" panose="020B0503020204020204" pitchFamily="34" charset="-122"/>
              </a:endParaRPr>
            </a:p>
          </p:txBody>
        </p:sp>
        <p:sp>
          <p:nvSpPr>
            <p:cNvPr id="45" name="矩形: 圆角 44"/>
            <p:cNvSpPr/>
            <p:nvPr>
              <p:custDataLst>
                <p:tags r:id="rId24"/>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5"/>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从句</a:t>
              </a:r>
              <a:endParaRPr lang="zh-CN" altLang="en-US" sz="2400" b="1" kern="1200">
                <a:latin typeface="微软雅黑" panose="020B0503020204020204" pitchFamily="34" charset="-122"/>
                <a:ea typeface="微软雅黑" panose="020B0503020204020204" pitchFamily="34" charset="-122"/>
              </a:endParaRPr>
            </a:p>
          </p:txBody>
        </p:sp>
        <p:sp>
          <p:nvSpPr>
            <p:cNvPr id="47" name="矩形: 圆角 46"/>
            <p:cNvSpPr/>
            <p:nvPr>
              <p:custDataLst>
                <p:tags r:id="rId26"/>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7"/>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倒装句</a:t>
              </a:r>
              <a:endParaRPr lang="zh-CN" altLang="en-US" sz="2400" b="1" kern="1200">
                <a:latin typeface="微软雅黑" panose="020B0503020204020204" pitchFamily="34" charset="-122"/>
                <a:ea typeface="微软雅黑" panose="020B0503020204020204" pitchFamily="34" charset="-122"/>
              </a:endParaRPr>
            </a:p>
          </p:txBody>
        </p:sp>
        <p:sp>
          <p:nvSpPr>
            <p:cNvPr id="49" name="矩形: 圆角 48"/>
            <p:cNvSpPr/>
            <p:nvPr>
              <p:custDataLst>
                <p:tags r:id="rId28"/>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9"/>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虚拟语气</a:t>
              </a:r>
              <a:endParaRPr lang="zh-CN" altLang="en-US" sz="2400" b="1" kern="1200">
                <a:latin typeface="微软雅黑" panose="020B0503020204020204" pitchFamily="34" charset="-122"/>
                <a:ea typeface="微软雅黑" panose="020B0503020204020204" pitchFamily="34" charset="-122"/>
              </a:endParaRPr>
            </a:p>
          </p:txBody>
        </p:sp>
        <p:sp>
          <p:nvSpPr>
            <p:cNvPr id="51" name="矩形: 圆角 50"/>
            <p:cNvSpPr/>
            <p:nvPr>
              <p:custDataLst>
                <p:tags r:id="rId30"/>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1"/>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强调句</a:t>
              </a:r>
              <a:endParaRPr lang="zh-CN" altLang="en-US" sz="2400" b="1" kern="1200">
                <a:latin typeface="微软雅黑" panose="020B0503020204020204" pitchFamily="34" charset="-122"/>
                <a:ea typeface="微软雅黑" panose="020B0503020204020204" pitchFamily="34" charset="-122"/>
              </a:endParaRPr>
            </a:p>
          </p:txBody>
        </p:sp>
        <p:sp>
          <p:nvSpPr>
            <p:cNvPr id="53" name="矩形: 圆角 52"/>
            <p:cNvSpPr/>
            <p:nvPr>
              <p:custDataLst>
                <p:tags r:id="rId32"/>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3"/>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长短句结合</a:t>
              </a:r>
              <a:endParaRPr lang="zh-CN" altLang="en-US" sz="2400" b="1" kern="1200">
                <a:latin typeface="微软雅黑" panose="020B0503020204020204" pitchFamily="34" charset="-122"/>
                <a:ea typeface="微软雅黑" panose="020B0503020204020204" pitchFamily="34" charset="-122"/>
              </a:endParaRPr>
            </a:p>
          </p:txBody>
        </p:sp>
      </p:grpSp>
      <p:sp>
        <p:nvSpPr>
          <p:cNvPr id="34" name="任意多边形: 形状 33"/>
          <p:cNvSpPr/>
          <p:nvPr>
            <p:custDataLst>
              <p:tags r:id="rId34"/>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pitchFamily="34" charset="-122"/>
                <a:ea typeface="微软雅黑" panose="020B0503020204020204" pitchFamily="34" charset="-122"/>
              </a:rPr>
              <a:t>语言</a:t>
            </a:r>
            <a:endParaRPr lang="zh-CN" altLang="en-US" sz="3200" b="1" kern="1200" dirty="0">
              <a:latin typeface="微软雅黑" panose="020B0503020204020204" pitchFamily="34" charset="-122"/>
              <a:ea typeface="微软雅黑" panose="020B0503020204020204" pitchFamily="34" charset="-122"/>
            </a:endParaRPr>
          </a:p>
        </p:txBody>
      </p:sp>
      <p:grpSp>
        <p:nvGrpSpPr>
          <p:cNvPr id="56" name="组合 55"/>
          <p:cNvGrpSpPr/>
          <p:nvPr>
            <p:custDataLst>
              <p:tags r:id="rId35"/>
            </p:custDataLst>
          </p:nvPr>
        </p:nvGrpSpPr>
        <p:grpSpPr>
          <a:xfrm>
            <a:off x="618679" y="598374"/>
            <a:ext cx="10963520" cy="1200136"/>
            <a:chOff x="618679" y="598374"/>
            <a:chExt cx="10963520" cy="1200136"/>
          </a:xfrm>
        </p:grpSpPr>
        <p:grpSp>
          <p:nvGrpSpPr>
            <p:cNvPr id="2" name="组合 1"/>
            <p:cNvGrpSpPr/>
            <p:nvPr>
              <p:custDataLst>
                <p:tags r:id="rId36"/>
              </p:custDataLst>
            </p:nvPr>
          </p:nvGrpSpPr>
          <p:grpSpPr>
            <a:xfrm>
              <a:off x="618679" y="611651"/>
              <a:ext cx="1788629" cy="793993"/>
              <a:chOff x="50467" y="2004605"/>
              <a:chExt cx="2050481" cy="793993"/>
            </a:xfrm>
          </p:grpSpPr>
          <p:sp>
            <p:nvSpPr>
              <p:cNvPr id="16" name="矩形: 圆角 15"/>
              <p:cNvSpPr/>
              <p:nvPr>
                <p:custDataLst>
                  <p:tags r:id="rId37"/>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8"/>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心理描写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39"/>
              </p:custDataLst>
            </p:nvPr>
          </p:nvGrpSpPr>
          <p:grpSpPr>
            <a:xfrm>
              <a:off x="2454229" y="611651"/>
              <a:ext cx="1788629" cy="793993"/>
              <a:chOff x="2189651" y="2004605"/>
              <a:chExt cx="2050481" cy="793993"/>
            </a:xfrm>
          </p:grpSpPr>
          <p:sp>
            <p:nvSpPr>
              <p:cNvPr id="14" name="矩形: 圆角 13"/>
              <p:cNvSpPr/>
              <p:nvPr>
                <p:custDataLst>
                  <p:tags r:id="rId40"/>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1"/>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神态描写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4" name="组合 3"/>
            <p:cNvGrpSpPr/>
            <p:nvPr>
              <p:custDataLst>
                <p:tags r:id="rId42"/>
              </p:custDataLst>
            </p:nvPr>
          </p:nvGrpSpPr>
          <p:grpSpPr>
            <a:xfrm>
              <a:off x="4289779" y="630508"/>
              <a:ext cx="1788629" cy="793993"/>
              <a:chOff x="4328834" y="2004605"/>
              <a:chExt cx="2050481" cy="793993"/>
            </a:xfrm>
          </p:grpSpPr>
          <p:sp>
            <p:nvSpPr>
              <p:cNvPr id="12" name="矩形: 圆角 11"/>
              <p:cNvSpPr/>
              <p:nvPr>
                <p:custDataLst>
                  <p:tags r:id="rId43"/>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4"/>
                </p:custDataLst>
              </p:nvPr>
            </p:nvSpPr>
            <p:spPr>
              <a:xfrm>
                <a:off x="4352089"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动作描写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5" name="组合 4"/>
            <p:cNvGrpSpPr/>
            <p:nvPr>
              <p:custDataLst>
                <p:tags r:id="rId45"/>
              </p:custDataLst>
            </p:nvPr>
          </p:nvGrpSpPr>
          <p:grpSpPr>
            <a:xfrm>
              <a:off x="6125329" y="611651"/>
              <a:ext cx="1788629" cy="793993"/>
              <a:chOff x="6468017" y="2004605"/>
              <a:chExt cx="2050481" cy="793993"/>
            </a:xfrm>
          </p:grpSpPr>
          <p:sp>
            <p:nvSpPr>
              <p:cNvPr id="10" name="矩形: 圆角 9"/>
              <p:cNvSpPr/>
              <p:nvPr>
                <p:custDataLst>
                  <p:tags r:id="rId46"/>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7"/>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外貌描写</a:t>
                </a:r>
                <a:endParaRPr lang="zh-CN" altLang="en-US" sz="2400" b="1" kern="1200" dirty="0">
                  <a:latin typeface="微软雅黑" panose="020B0503020204020204" pitchFamily="34" charset="-122"/>
                  <a:ea typeface="微软雅黑" panose="020B0503020204020204" pitchFamily="34" charset="-122"/>
                </a:endParaRPr>
              </a:p>
            </p:txBody>
          </p:sp>
        </p:grpSp>
        <p:grpSp>
          <p:nvGrpSpPr>
            <p:cNvPr id="7" name="组合 6"/>
            <p:cNvGrpSpPr/>
            <p:nvPr>
              <p:custDataLst>
                <p:tags r:id="rId48"/>
              </p:custDataLst>
            </p:nvPr>
          </p:nvGrpSpPr>
          <p:grpSpPr>
            <a:xfrm>
              <a:off x="7960879" y="607253"/>
              <a:ext cx="1788629" cy="793993"/>
              <a:chOff x="8607200" y="2004605"/>
              <a:chExt cx="2050481" cy="793993"/>
            </a:xfrm>
          </p:grpSpPr>
          <p:sp>
            <p:nvSpPr>
              <p:cNvPr id="8" name="矩形: 圆角 7"/>
              <p:cNvSpPr/>
              <p:nvPr>
                <p:custDataLst>
                  <p:tags r:id="rId49"/>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50"/>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环境描写</a:t>
                </a:r>
                <a:endParaRPr lang="zh-CN" altLang="en-US" sz="2400" b="1" kern="1200">
                  <a:latin typeface="微软雅黑" panose="020B0503020204020204" pitchFamily="34" charset="-122"/>
                  <a:ea typeface="微软雅黑" panose="020B0503020204020204" pitchFamily="34" charset="-122"/>
                </a:endParaRPr>
              </a:p>
            </p:txBody>
          </p:sp>
        </p:grpSp>
        <p:sp>
          <p:nvSpPr>
            <p:cNvPr id="22" name="右大括号 21"/>
            <p:cNvSpPr/>
            <p:nvPr>
              <p:custDataLst>
                <p:tags r:id="rId51"/>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2"/>
              </p:custDataLst>
            </p:nvPr>
          </p:nvGrpSpPr>
          <p:grpSpPr>
            <a:xfrm>
              <a:off x="9793570" y="598374"/>
              <a:ext cx="1788629" cy="793993"/>
              <a:chOff x="8607200" y="2004605"/>
              <a:chExt cx="2050481" cy="793993"/>
            </a:xfrm>
          </p:grpSpPr>
          <p:sp>
            <p:nvSpPr>
              <p:cNvPr id="24" name="矩形: 圆角 23"/>
              <p:cNvSpPr/>
              <p:nvPr>
                <p:custDataLst>
                  <p:tags r:id="rId53"/>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4"/>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对话描写</a:t>
                </a:r>
                <a:endParaRPr lang="zh-CN" altLang="en-US" sz="2400" b="1" kern="1200">
                  <a:latin typeface="微软雅黑" panose="020B0503020204020204" pitchFamily="34" charset="-122"/>
                  <a:ea typeface="微软雅黑" panose="020B0503020204020204" pitchFamily="34" charset="-122"/>
                </a:endParaRPr>
              </a:p>
            </p:txBody>
          </p:sp>
        </p:grpSp>
      </p:grpSp>
      <p:sp>
        <p:nvSpPr>
          <p:cNvPr id="6" name="文本框 5"/>
          <p:cNvSpPr txBox="1"/>
          <p:nvPr/>
        </p:nvSpPr>
        <p:spPr>
          <a:xfrm>
            <a:off x="121151" y="5904326"/>
            <a:ext cx="11264622" cy="646331"/>
          </a:xfrm>
          <a:prstGeom prst="rect">
            <a:avLst/>
          </a:prstGeom>
          <a:solidFill>
            <a:schemeClr val="bg1"/>
          </a:solidFill>
        </p:spPr>
        <p:txBody>
          <a:bodyPr wrap="none" rtlCol="0">
            <a:spAutoFit/>
          </a:bodyPr>
          <a:lstStyle/>
          <a:p>
            <a:r>
              <a:rPr lang="zh-CN" altLang="en-US" sz="3600" b="1" dirty="0">
                <a:solidFill>
                  <a:srgbClr val="EA0000"/>
                </a:solidFill>
              </a:rPr>
              <a:t>考生构思情节的同时，要考虑合适的语言句式以及修辞</a:t>
            </a:r>
            <a:endParaRPr lang="zh-CN" altLang="en-US" sz="3600" b="1" dirty="0">
              <a:solidFill>
                <a:srgbClr val="EA0000"/>
              </a:solidFill>
            </a:endParaRPr>
          </a:p>
        </p:txBody>
      </p:sp>
      <p:pic>
        <p:nvPicPr>
          <p:cNvPr id="5124" name="图片 6" descr="logo横版 png"/>
          <p:cNvPicPr>
            <a:picLocks noChangeAspect="1"/>
          </p:cNvPicPr>
          <p:nvPr/>
        </p:nvPicPr>
        <p:blipFill>
          <a:blip r:embed="rId55"/>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1" y="87329"/>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link1</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2" name="文本框 11"/>
          <p:cNvSpPr txBox="1"/>
          <p:nvPr/>
        </p:nvSpPr>
        <p:spPr>
          <a:xfrm>
            <a:off x="42906" y="748584"/>
            <a:ext cx="11925297" cy="3046988"/>
          </a:xfrm>
          <a:prstGeom prst="rect">
            <a:avLst/>
          </a:prstGeom>
          <a:solidFill>
            <a:schemeClr val="bg1"/>
          </a:solidFill>
        </p:spPr>
        <p:txBody>
          <a:bodyPr wrap="square">
            <a:spAutoFit/>
          </a:bodyPr>
          <a:lstStyle/>
          <a:p>
            <a:pPr indent="304800" algn="just"/>
            <a:r>
              <a:rPr lang="en-US" altLang="zh-CN" sz="3200" b="1" kern="0" dirty="0">
                <a:solidFill>
                  <a:srgbClr val="0000FF"/>
                </a:solidFill>
                <a:latin typeface="Times New Roman" panose="02020603050405020304" charset="0"/>
                <a:cs typeface="Times New Roman" panose="02020603050405020304" charset="0"/>
              </a:rPr>
              <a:t>Para1: “Check your backpack,” Laura instructed, her voice being hopeful. </a:t>
            </a:r>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zh-CN" altLang="zh-CN" sz="3200" kern="100" dirty="0">
              <a:effectLst/>
              <a:latin typeface="Calibri" panose="020F0502020204030204" pitchFamily="34" charset="0"/>
              <a:ea typeface="宋体" panose="02010600030101010101" pitchFamily="2" charset="-122"/>
              <a:cs typeface="Times New Roman" panose="02020603050405020304" charset="0"/>
            </a:endParaRPr>
          </a:p>
        </p:txBody>
      </p:sp>
      <p:sp>
        <p:nvSpPr>
          <p:cNvPr id="1048745" name="文本框 9"/>
          <p:cNvSpPr txBox="1"/>
          <p:nvPr/>
        </p:nvSpPr>
        <p:spPr>
          <a:xfrm>
            <a:off x="42906" y="2179703"/>
            <a:ext cx="12173648" cy="2041585"/>
          </a:xfrm>
          <a:prstGeom prst="rect">
            <a:avLst/>
          </a:prstGeom>
          <a:solidFill>
            <a:schemeClr val="bg1"/>
          </a:solidFill>
        </p:spPr>
        <p:txBody>
          <a:bodyPr wrap="square" rtlCol="0">
            <a:spAutoFit/>
          </a:bodyPr>
          <a:lstStyle/>
          <a:p>
            <a:pPr>
              <a:lnSpc>
                <a:spcPts val="3840"/>
              </a:lnSpc>
            </a:pPr>
            <a:r>
              <a:rPr lang="en-US" altLang="zh-CN" sz="3200" kern="100" dirty="0">
                <a:solidFill>
                  <a:srgbClr val="00B050"/>
                </a:solidFill>
                <a:latin typeface="等线" panose="02010600030101010101" pitchFamily="2" charset="-122"/>
                <a:ea typeface="等线" panose="02010600030101010101" pitchFamily="2" charset="-122"/>
                <a:cs typeface="Times New Roman" panose="02020603050405020304" charset="0"/>
              </a:rPr>
              <a:t> Link1A:  </a:t>
            </a:r>
            <a:r>
              <a:rPr lang="en-US" altLang="zh-CN" sz="3200" kern="100" dirty="0">
                <a:latin typeface="等线" panose="02010600030101010101" pitchFamily="2" charset="-122"/>
                <a:ea typeface="等线" panose="02010600030101010101" pitchFamily="2" charset="-122"/>
                <a:cs typeface="Times New Roman" panose="02020603050405020304" charset="0"/>
              </a:rPr>
              <a:t>(</a:t>
            </a:r>
            <a:r>
              <a:rPr lang="zh-CN" altLang="en-US" sz="3200" kern="100" dirty="0">
                <a:latin typeface="等线" panose="02010600030101010101" pitchFamily="2" charset="-122"/>
                <a:ea typeface="等线" panose="02010600030101010101" pitchFamily="2" charset="-122"/>
                <a:cs typeface="Times New Roman" panose="02020603050405020304" charset="0"/>
              </a:rPr>
              <a:t>呼应原文最后一段</a:t>
            </a:r>
            <a:r>
              <a:rPr lang="en-US" altLang="zh-CN" sz="3200" kern="100" dirty="0">
                <a:latin typeface="等线" panose="02010600030101010101" pitchFamily="2" charset="-122"/>
                <a:ea typeface="等线" panose="02010600030101010101" pitchFamily="2" charset="-122"/>
                <a:cs typeface="Times New Roman" panose="02020603050405020304" charset="0"/>
              </a:rPr>
              <a:t>backpack</a:t>
            </a:r>
            <a:r>
              <a:rPr lang="zh-CN" altLang="en-US" sz="3200" kern="100" dirty="0">
                <a:latin typeface="等线" panose="02010600030101010101" pitchFamily="2" charset="-122"/>
                <a:ea typeface="等线" panose="02010600030101010101" pitchFamily="2" charset="-122"/>
                <a:cs typeface="Times New Roman" panose="02020603050405020304" charset="0"/>
              </a:rPr>
              <a:t>‘</a:t>
            </a:r>
            <a:r>
              <a:rPr lang="en-US" altLang="zh-CN" sz="3200" kern="100" dirty="0">
                <a:latin typeface="等线" panose="02010600030101010101" pitchFamily="2" charset="-122"/>
                <a:ea typeface="等线" panose="02010600030101010101" pitchFamily="2" charset="-122"/>
                <a:cs typeface="Times New Roman" panose="02020603050405020304" charset="0"/>
              </a:rPr>
              <a:t>s relevant information</a:t>
            </a:r>
            <a:r>
              <a:rPr lang="zh-CN" altLang="en-US" sz="3200" kern="100" dirty="0">
                <a:latin typeface="等线" panose="02010600030101010101" pitchFamily="2" charset="-122"/>
                <a:ea typeface="等线" panose="02010600030101010101" pitchFamily="2" charset="-122"/>
                <a:cs typeface="Times New Roman" panose="02020603050405020304" charset="0"/>
              </a:rPr>
              <a:t>） </a:t>
            </a:r>
            <a:r>
              <a:rPr lang="en-US" altLang="zh-CN" sz="3200" b="1" dirty="0">
                <a:solidFill>
                  <a:srgbClr val="EA0000"/>
                </a:solidFill>
              </a:rPr>
              <a:t>Cassie, </a:t>
            </a:r>
            <a:r>
              <a:rPr lang="en-US" altLang="zh-CN" sz="3200" b="1" dirty="0">
                <a:solidFill>
                  <a:srgbClr val="7030A0"/>
                </a:solidFill>
              </a:rPr>
              <a:t>still quivering with cold, </a:t>
            </a:r>
            <a:r>
              <a:rPr lang="en-US" altLang="zh-CN" sz="3200" b="1" dirty="0">
                <a:solidFill>
                  <a:srgbClr val="EA0000"/>
                </a:solidFill>
              </a:rPr>
              <a:t>unzipped the tough and waterproof backpack </a:t>
            </a:r>
            <a:r>
              <a:rPr lang="en-US" altLang="zh-CN" sz="3200" b="1" dirty="0">
                <a:solidFill>
                  <a:srgbClr val="7030A0"/>
                </a:solidFill>
              </a:rPr>
              <a:t>in the hope of finding something invaluable. </a:t>
            </a:r>
            <a:endParaRPr lang="en-US" altLang="zh-CN" sz="3200" b="1" dirty="0">
              <a:solidFill>
                <a:srgbClr val="7030A0"/>
              </a:solidFill>
              <a:latin typeface="Times New Roman" panose="02020603050405020304" charset="0"/>
              <a:cs typeface="Times New Roman" panose="02020603050405020304" charset="0"/>
            </a:endParaRPr>
          </a:p>
        </p:txBody>
      </p:sp>
      <p:sp>
        <p:nvSpPr>
          <p:cNvPr id="2" name="文本框 9"/>
          <p:cNvSpPr txBox="1"/>
          <p:nvPr/>
        </p:nvSpPr>
        <p:spPr>
          <a:xfrm>
            <a:off x="42906" y="4654546"/>
            <a:ext cx="12173648" cy="1554272"/>
          </a:xfrm>
          <a:prstGeom prst="rect">
            <a:avLst/>
          </a:prstGeom>
          <a:solidFill>
            <a:schemeClr val="bg1"/>
          </a:solidFill>
        </p:spPr>
        <p:txBody>
          <a:bodyPr wrap="square" rtlCol="0">
            <a:spAutoFit/>
          </a:bodyPr>
          <a:lstStyle/>
          <a:p>
            <a:pPr>
              <a:lnSpc>
                <a:spcPts val="3840"/>
              </a:lnSpc>
            </a:pPr>
            <a:r>
              <a:rPr lang="en-US" altLang="zh-CN" sz="3200" kern="100" dirty="0">
                <a:solidFill>
                  <a:srgbClr val="00B050"/>
                </a:solidFill>
                <a:latin typeface="等线" panose="02010600030101010101" pitchFamily="2" charset="-122"/>
                <a:ea typeface="等线" panose="02010600030101010101" pitchFamily="2" charset="-122"/>
                <a:cs typeface="Times New Roman" panose="02020603050405020304" charset="0"/>
              </a:rPr>
              <a:t> Link1B:   </a:t>
            </a:r>
            <a:r>
              <a:rPr lang="zh-CN" altLang="en-US" sz="3200" kern="100" dirty="0">
                <a:latin typeface="等线" panose="02010600030101010101" pitchFamily="2" charset="-122"/>
                <a:ea typeface="等线" panose="02010600030101010101" pitchFamily="2" charset="-122"/>
                <a:cs typeface="Times New Roman" panose="02020603050405020304" charset="0"/>
              </a:rPr>
              <a:t>（呼应原文的</a:t>
            </a:r>
            <a:r>
              <a:rPr lang="en-US" altLang="zh-CN" sz="3200" kern="100" dirty="0">
                <a:latin typeface="等线" panose="02010600030101010101" pitchFamily="2" charset="-122"/>
                <a:ea typeface="等线" panose="02010600030101010101" pitchFamily="2" charset="-122"/>
                <a:cs typeface="Times New Roman" panose="02020603050405020304" charset="0"/>
              </a:rPr>
              <a:t>the cave  &amp; Laura’s sharp eyes</a:t>
            </a:r>
            <a:r>
              <a:rPr lang="zh-CN" altLang="en-US" sz="3200" kern="100" dirty="0">
                <a:latin typeface="等线" panose="02010600030101010101" pitchFamily="2" charset="-122"/>
                <a:ea typeface="等线" panose="02010600030101010101" pitchFamily="2" charset="-122"/>
                <a:cs typeface="Times New Roman" panose="02020603050405020304" charset="0"/>
              </a:rPr>
              <a:t>）</a:t>
            </a:r>
            <a:r>
              <a:rPr lang="en-US" altLang="zh-CN" sz="3200" kern="100" dirty="0">
                <a:solidFill>
                  <a:srgbClr val="9900CC"/>
                </a:solidFill>
                <a:latin typeface="等线" panose="02010600030101010101" pitchFamily="2" charset="-122"/>
                <a:ea typeface="等线" panose="02010600030101010101" pitchFamily="2" charset="-122"/>
                <a:cs typeface="Times New Roman" panose="02020603050405020304" charset="0"/>
              </a:rPr>
              <a:t> Thanks to Laura’s sharp eyes, </a:t>
            </a:r>
            <a:r>
              <a:rPr lang="en-US" altLang="zh-CN" sz="3200" b="1" kern="100" dirty="0">
                <a:solidFill>
                  <a:srgbClr val="EA0000"/>
                </a:solidFill>
                <a:latin typeface="等线" panose="02010600030101010101" pitchFamily="2" charset="-122"/>
                <a:ea typeface="等线" panose="02010600030101010101" pitchFamily="2" charset="-122"/>
                <a:cs typeface="Times New Roman" panose="02020603050405020304" charset="0"/>
              </a:rPr>
              <a:t>they found a relatively ideal shelter and protected themselves against the terrible storm.  </a:t>
            </a:r>
            <a:endParaRPr lang="en-US" altLang="zh-CN" sz="3200" b="1" dirty="0">
              <a:solidFill>
                <a:srgbClr val="EA0000"/>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文本框 23"/>
          <p:cNvSpPr txBox="1"/>
          <p:nvPr/>
        </p:nvSpPr>
        <p:spPr>
          <a:xfrm>
            <a:off x="34585" y="1044895"/>
            <a:ext cx="12216554" cy="5016758"/>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Para1: “Check your backpack,” Laura instructed, her voice being hopeful. </a:t>
            </a:r>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r>
              <a:rPr lang="en-US" altLang="zh-CN" sz="3200" b="1" kern="0" dirty="0">
                <a:solidFill>
                  <a:srgbClr val="0000FF"/>
                </a:solidFill>
                <a:latin typeface="Times New Roman" panose="02020603050405020304" charset="0"/>
                <a:cs typeface="Times New Roman" panose="02020603050405020304" charset="0"/>
              </a:rPr>
              <a:t>Para2</a:t>
            </a:r>
            <a:r>
              <a:rPr lang="zh-CN" altLang="en-US" sz="3200" b="1" kern="0" dirty="0">
                <a:solidFill>
                  <a:srgbClr val="0000FF"/>
                </a:solidFill>
                <a:latin typeface="Times New Roman" panose="02020603050405020304" charset="0"/>
                <a:cs typeface="Times New Roman" panose="02020603050405020304" charset="0"/>
              </a:rPr>
              <a:t>：</a:t>
            </a:r>
            <a:r>
              <a:rPr lang="en-US" altLang="zh-CN" sz="3200" b="1" kern="0" dirty="0">
                <a:solidFill>
                  <a:srgbClr val="0000FF"/>
                </a:solidFill>
                <a:latin typeface="Times New Roman" panose="02020603050405020304" charset="0"/>
                <a:cs typeface="Times New Roman" panose="02020603050405020304" charset="0"/>
              </a:rPr>
              <a:t>As night fell, the storm finally began to die down.</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link2</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0" y="2871196"/>
            <a:ext cx="12117658" cy="2528897"/>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charset="0"/>
                <a:cs typeface="Times New Roman" panose="02020603050405020304" charset="0"/>
              </a:rPr>
              <a:t>Link2 A:  (</a:t>
            </a:r>
            <a:r>
              <a:rPr lang="zh-CN" altLang="en-US" sz="3200" b="1" dirty="0">
                <a:solidFill>
                  <a:srgbClr val="00AA48"/>
                </a:solidFill>
                <a:latin typeface="Times New Roman" panose="02020603050405020304" charset="0"/>
                <a:cs typeface="Times New Roman" panose="02020603050405020304" charset="0"/>
              </a:rPr>
              <a:t>呼应第二段所给句 首句，暗示他们俩在山洞躲雨</a:t>
            </a:r>
            <a:r>
              <a:rPr lang="en-US" altLang="zh-CN" sz="3200" b="1" dirty="0">
                <a:solidFill>
                  <a:srgbClr val="00AA48"/>
                </a:solidFill>
                <a:latin typeface="Times New Roman" panose="02020603050405020304" charset="0"/>
                <a:cs typeface="Times New Roman" panose="02020603050405020304" charset="0"/>
              </a:rPr>
              <a:t>) </a:t>
            </a:r>
            <a:r>
              <a:rPr lang="en-US" altLang="zh-CN" sz="3200" b="1" dirty="0">
                <a:solidFill>
                  <a:srgbClr val="9900CC"/>
                </a:solidFill>
              </a:rPr>
              <a:t>Feeling refreshed, </a:t>
            </a:r>
            <a:r>
              <a:rPr lang="en-US" altLang="zh-CN" sz="3200" b="1" dirty="0">
                <a:solidFill>
                  <a:srgbClr val="EA0000"/>
                </a:solidFill>
              </a:rPr>
              <a:t>Cassie held her camera, focused intently and captured the short-lived beauty of the wild nature. Laura wrapped the blanket around Cassie’s shoulder, </a:t>
            </a:r>
            <a:r>
              <a:rPr lang="en-US" altLang="zh-CN" sz="3200" b="1" dirty="0">
                <a:solidFill>
                  <a:srgbClr val="9900CC"/>
                </a:solidFill>
              </a:rPr>
              <a:t>waiting for the storm to pass. </a:t>
            </a:r>
            <a:endParaRPr lang="en-US" altLang="zh-CN" sz="3200" b="1" dirty="0">
              <a:solidFill>
                <a:srgbClr val="9900CC"/>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6" name="文本框 23"/>
          <p:cNvSpPr txBox="1"/>
          <p:nvPr/>
        </p:nvSpPr>
        <p:spPr>
          <a:xfrm>
            <a:off x="34585" y="1044895"/>
            <a:ext cx="12216554" cy="5016758"/>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Para1: “Check your backpack,” Laura instructed, her voice being hopeful. </a:t>
            </a:r>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r>
              <a:rPr lang="en-US" altLang="zh-CN" sz="3200" b="1" kern="0" dirty="0">
                <a:solidFill>
                  <a:srgbClr val="0000FF"/>
                </a:solidFill>
                <a:latin typeface="Times New Roman" panose="02020603050405020304" charset="0"/>
                <a:cs typeface="Times New Roman" panose="02020603050405020304" charset="0"/>
              </a:rPr>
              <a:t>Para2</a:t>
            </a:r>
            <a:r>
              <a:rPr lang="zh-CN" altLang="en-US" sz="3200" b="1" kern="0" dirty="0">
                <a:solidFill>
                  <a:srgbClr val="0000FF"/>
                </a:solidFill>
                <a:latin typeface="Times New Roman" panose="02020603050405020304" charset="0"/>
                <a:cs typeface="Times New Roman" panose="02020603050405020304" charset="0"/>
              </a:rPr>
              <a:t>：</a:t>
            </a:r>
            <a:r>
              <a:rPr lang="en-US" altLang="zh-CN" sz="3200" b="1" kern="0" dirty="0">
                <a:solidFill>
                  <a:srgbClr val="0000FF"/>
                </a:solidFill>
                <a:latin typeface="Times New Roman" panose="02020603050405020304" charset="0"/>
                <a:cs typeface="Times New Roman" panose="02020603050405020304" charset="0"/>
              </a:rPr>
              <a:t>As night fell, the storm finally began to die down. </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link2</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133349" y="3031436"/>
            <a:ext cx="12063821" cy="2528897"/>
          </a:xfrm>
          <a:prstGeom prst="rect">
            <a:avLst/>
          </a:prstGeom>
          <a:solidFill>
            <a:schemeClr val="bg1"/>
          </a:solidFill>
        </p:spPr>
        <p:txBody>
          <a:bodyPr wrap="square" rtlCol="0">
            <a:spAutoFit/>
          </a:bodyPr>
          <a:lstStyle/>
          <a:p>
            <a:pPr>
              <a:lnSpc>
                <a:spcPts val="3840"/>
              </a:lnSpc>
            </a:pPr>
            <a:r>
              <a:rPr lang="en-US" altLang="zh-CN" sz="3600" b="1" dirty="0">
                <a:solidFill>
                  <a:srgbClr val="00AA48"/>
                </a:solidFill>
                <a:latin typeface="Times New Roman" panose="02020603050405020304" charset="0"/>
                <a:cs typeface="Times New Roman" panose="02020603050405020304" charset="0"/>
              </a:rPr>
              <a:t>Link2B: </a:t>
            </a:r>
            <a:r>
              <a:rPr lang="en-US" altLang="zh-CN" sz="3600" b="1" kern="100" dirty="0">
                <a:solidFill>
                  <a:srgbClr val="7030A0"/>
                </a:solidFill>
                <a:latin typeface="等线" panose="02010600030101010101" pitchFamily="2" charset="-122"/>
                <a:ea typeface="等线" panose="02010600030101010101" pitchFamily="2" charset="-122"/>
                <a:cs typeface="Times New Roman" panose="02020603050405020304" charset="0"/>
              </a:rPr>
              <a:t>  ( </a:t>
            </a:r>
            <a:r>
              <a:rPr lang="zh-CN" altLang="en-US" sz="3600" b="1" kern="100" dirty="0">
                <a:solidFill>
                  <a:srgbClr val="7030A0"/>
                </a:solidFill>
                <a:latin typeface="等线" panose="02010600030101010101" pitchFamily="2" charset="-122"/>
                <a:ea typeface="等线" panose="02010600030101010101" pitchFamily="2" charset="-122"/>
                <a:cs typeface="Times New Roman" panose="02020603050405020304" charset="0"/>
              </a:rPr>
              <a:t>呼应背包里的</a:t>
            </a:r>
            <a:r>
              <a:rPr lang="en-US" altLang="zh-CN" sz="3600" b="1" kern="100" dirty="0">
                <a:solidFill>
                  <a:srgbClr val="7030A0"/>
                </a:solidFill>
                <a:latin typeface="等线" panose="02010600030101010101" pitchFamily="2" charset="-122"/>
                <a:ea typeface="等线" panose="02010600030101010101" pitchFamily="2" charset="-122"/>
                <a:cs typeface="Times New Roman" panose="02020603050405020304" charset="0"/>
              </a:rPr>
              <a:t>emergency supplies </a:t>
            </a:r>
            <a:r>
              <a:rPr lang="zh-CN" altLang="en-US" sz="3600" b="1" kern="100" dirty="0">
                <a:solidFill>
                  <a:srgbClr val="7030A0"/>
                </a:solidFill>
                <a:latin typeface="等线" panose="02010600030101010101" pitchFamily="2" charset="-122"/>
                <a:ea typeface="等线" panose="02010600030101010101" pitchFamily="2" charset="-122"/>
                <a:cs typeface="Times New Roman" panose="02020603050405020304" charset="0"/>
              </a:rPr>
              <a:t>以及俩人淋雨后感到冷</a:t>
            </a:r>
            <a:r>
              <a:rPr lang="en-US" altLang="zh-CN" sz="3600" b="1" kern="100" dirty="0">
                <a:solidFill>
                  <a:srgbClr val="7030A0"/>
                </a:solidFill>
                <a:latin typeface="等线" panose="02010600030101010101" pitchFamily="2" charset="-122"/>
                <a:ea typeface="等线" panose="02010600030101010101" pitchFamily="2" charset="-122"/>
                <a:cs typeface="Times New Roman" panose="02020603050405020304" charset="0"/>
              </a:rPr>
              <a:t>) </a:t>
            </a:r>
            <a:r>
              <a:rPr lang="en-US" altLang="zh-CN" sz="3600" b="1" kern="100" dirty="0">
                <a:solidFill>
                  <a:srgbClr val="C00000"/>
                </a:solidFill>
                <a:latin typeface="等线" panose="02010600030101010101" pitchFamily="2" charset="-122"/>
                <a:ea typeface="等线" panose="02010600030101010101" pitchFamily="2" charset="-122"/>
                <a:cs typeface="Times New Roman" panose="02020603050405020304" charset="0"/>
              </a:rPr>
              <a:t> </a:t>
            </a:r>
            <a:r>
              <a:rPr lang="en-US" altLang="zh-CN" sz="3600" b="1" kern="100" dirty="0">
                <a:solidFill>
                  <a:srgbClr val="9900CC"/>
                </a:solidFill>
                <a:latin typeface="等线" panose="02010600030101010101" pitchFamily="2" charset="-122"/>
                <a:ea typeface="等线" panose="02010600030101010101" pitchFamily="2" charset="-122"/>
                <a:cs typeface="Times New Roman" panose="02020603050405020304" charset="0"/>
              </a:rPr>
              <a:t>Wrapped in the warm soft blanket, </a:t>
            </a:r>
            <a:r>
              <a:rPr lang="en-US" altLang="zh-CN" sz="3600" b="1" kern="100" dirty="0">
                <a:solidFill>
                  <a:srgbClr val="C00000"/>
                </a:solidFill>
                <a:latin typeface="等线" panose="02010600030101010101" pitchFamily="2" charset="-122"/>
                <a:ea typeface="等线" panose="02010600030101010101" pitchFamily="2" charset="-122"/>
                <a:cs typeface="Times New Roman" panose="02020603050405020304" charset="0"/>
              </a:rPr>
              <a:t>the cousins huddled together, </a:t>
            </a:r>
            <a:r>
              <a:rPr lang="en-US" altLang="zh-CN" sz="3600" b="1" kern="100" dirty="0">
                <a:solidFill>
                  <a:srgbClr val="9900CC"/>
                </a:solidFill>
                <a:latin typeface="等线" panose="02010600030101010101" pitchFamily="2" charset="-122"/>
                <a:ea typeface="等线" panose="02010600030101010101" pitchFamily="2" charset="-122"/>
                <a:cs typeface="Times New Roman" panose="02020603050405020304" charset="0"/>
              </a:rPr>
              <a:t>with the flashlight shining brightly and the rain pouring relentlessly. // … , praying for good luck.</a:t>
            </a:r>
            <a:endParaRPr lang="en-US" altLang="zh-CN" sz="3600" b="1" i="1" dirty="0">
              <a:solidFill>
                <a:srgbClr val="9900CC"/>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3"/>
          <p:cNvSpPr txBox="1"/>
          <p:nvPr/>
        </p:nvSpPr>
        <p:spPr>
          <a:xfrm>
            <a:off x="34585" y="1044895"/>
            <a:ext cx="12216554" cy="5016758"/>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Para1: “Check your backpack,” Laura instructed, her voice being hopeful. </a:t>
            </a:r>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r>
              <a:rPr lang="en-US" altLang="zh-CN" sz="3200" b="1" kern="0" dirty="0">
                <a:solidFill>
                  <a:srgbClr val="0000FF"/>
                </a:solidFill>
                <a:latin typeface="Times New Roman" panose="02020603050405020304" charset="0"/>
                <a:cs typeface="Times New Roman" panose="02020603050405020304" charset="0"/>
              </a:rPr>
              <a:t>Para2</a:t>
            </a:r>
            <a:r>
              <a:rPr lang="zh-CN" altLang="en-US" sz="3200" b="1" kern="0" dirty="0">
                <a:solidFill>
                  <a:srgbClr val="0000FF"/>
                </a:solidFill>
                <a:latin typeface="Times New Roman" panose="02020603050405020304" charset="0"/>
                <a:cs typeface="Times New Roman" panose="02020603050405020304" charset="0"/>
              </a:rPr>
              <a:t>：</a:t>
            </a:r>
            <a:r>
              <a:rPr lang="en-US" altLang="zh-CN" sz="3200" b="1" kern="0" dirty="0">
                <a:solidFill>
                  <a:srgbClr val="0000FF"/>
                </a:solidFill>
                <a:latin typeface="Times New Roman" panose="02020603050405020304" charset="0"/>
                <a:cs typeface="Times New Roman" panose="02020603050405020304" charset="0"/>
              </a:rPr>
              <a:t>As night fell, the storm finally began to die down. </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link2</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34585" y="3254730"/>
            <a:ext cx="12162586" cy="2041585"/>
          </a:xfrm>
          <a:prstGeom prst="rect">
            <a:avLst/>
          </a:prstGeom>
          <a:solidFill>
            <a:schemeClr val="bg1"/>
          </a:solidFill>
        </p:spPr>
        <p:txBody>
          <a:bodyPr wrap="square" rtlCol="0">
            <a:spAutoFit/>
          </a:bodyPr>
          <a:lstStyle/>
          <a:p>
            <a:pPr>
              <a:lnSpc>
                <a:spcPts val="3840"/>
              </a:lnSpc>
            </a:pPr>
            <a:r>
              <a:rPr lang="en-US" altLang="zh-CN" sz="3600" b="1" dirty="0">
                <a:solidFill>
                  <a:srgbClr val="00AA48"/>
                </a:solidFill>
                <a:latin typeface="Times New Roman" panose="02020603050405020304" charset="0"/>
                <a:cs typeface="Times New Roman" panose="02020603050405020304" charset="0"/>
              </a:rPr>
              <a:t>Link2B: </a:t>
            </a:r>
            <a:r>
              <a:rPr lang="en-US" altLang="zh-CN" sz="3600" b="1" kern="100" dirty="0">
                <a:solidFill>
                  <a:srgbClr val="7030A0"/>
                </a:solidFill>
                <a:latin typeface="等线" panose="02010600030101010101" pitchFamily="2" charset="-122"/>
                <a:ea typeface="等线" panose="02010600030101010101" pitchFamily="2" charset="-122"/>
                <a:cs typeface="Times New Roman" panose="02020603050405020304" charset="0"/>
              </a:rPr>
              <a:t>  ( </a:t>
            </a:r>
            <a:r>
              <a:rPr lang="zh-CN" altLang="en-US" sz="3600" b="1" kern="100" dirty="0">
                <a:solidFill>
                  <a:srgbClr val="7030A0"/>
                </a:solidFill>
                <a:latin typeface="等线" panose="02010600030101010101" pitchFamily="2" charset="-122"/>
                <a:ea typeface="等线" panose="02010600030101010101" pitchFamily="2" charset="-122"/>
                <a:cs typeface="Times New Roman" panose="02020603050405020304" charset="0"/>
              </a:rPr>
              <a:t>呼应背包里的</a:t>
            </a:r>
            <a:r>
              <a:rPr lang="en-US" altLang="zh-CN" sz="3600" b="1" kern="100" dirty="0">
                <a:solidFill>
                  <a:srgbClr val="7030A0"/>
                </a:solidFill>
                <a:latin typeface="等线" panose="02010600030101010101" pitchFamily="2" charset="-122"/>
                <a:ea typeface="等线" panose="02010600030101010101" pitchFamily="2" charset="-122"/>
                <a:cs typeface="Times New Roman" panose="02020603050405020304" charset="0"/>
              </a:rPr>
              <a:t>emergency supplies </a:t>
            </a:r>
            <a:r>
              <a:rPr lang="zh-CN" altLang="en-US" sz="3600" b="1" kern="100" dirty="0">
                <a:solidFill>
                  <a:srgbClr val="7030A0"/>
                </a:solidFill>
                <a:latin typeface="等线" panose="02010600030101010101" pitchFamily="2" charset="-122"/>
                <a:ea typeface="等线" panose="02010600030101010101" pitchFamily="2" charset="-122"/>
                <a:cs typeface="Times New Roman" panose="02020603050405020304" charset="0"/>
              </a:rPr>
              <a:t>以及俩人淋雨后感到冷</a:t>
            </a:r>
            <a:r>
              <a:rPr lang="en-US" altLang="zh-CN" sz="3600" b="1" kern="100" dirty="0">
                <a:solidFill>
                  <a:srgbClr val="7030A0"/>
                </a:solidFill>
                <a:latin typeface="等线" panose="02010600030101010101" pitchFamily="2" charset="-122"/>
                <a:ea typeface="等线" panose="02010600030101010101" pitchFamily="2" charset="-122"/>
                <a:cs typeface="Times New Roman" panose="02020603050405020304" charset="0"/>
              </a:rPr>
              <a:t>) To keep warm, </a:t>
            </a:r>
            <a:r>
              <a:rPr lang="en-US" altLang="zh-CN" sz="3600" b="1" kern="100" dirty="0">
                <a:solidFill>
                  <a:srgbClr val="EA0000"/>
                </a:solidFill>
                <a:latin typeface="等线" panose="02010600030101010101" pitchFamily="2" charset="-122"/>
                <a:ea typeface="等线" panose="02010600030101010101" pitchFamily="2" charset="-122"/>
                <a:cs typeface="Times New Roman" panose="02020603050405020304" charset="0"/>
              </a:rPr>
              <a:t>they huddled together in the corner of the cave,  </a:t>
            </a:r>
            <a:r>
              <a:rPr lang="en-US" altLang="zh-CN" sz="3600" b="1" kern="100" dirty="0">
                <a:solidFill>
                  <a:srgbClr val="7030A0"/>
                </a:solidFill>
                <a:latin typeface="等线" panose="02010600030101010101" pitchFamily="2" charset="-122"/>
                <a:ea typeface="等线" panose="02010600030101010101" pitchFamily="2" charset="-122"/>
                <a:cs typeface="Times New Roman" panose="02020603050405020304" charset="0"/>
              </a:rPr>
              <a:t>covered with the blanket and praying for good luck.</a:t>
            </a:r>
            <a:endParaRPr lang="en-US" altLang="zh-CN" sz="3600" b="1" i="1" dirty="0">
              <a:solidFill>
                <a:srgbClr val="9900CC"/>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1027974"/>
          </a:xfrm>
          <a:prstGeom prst="rect">
            <a:avLst/>
          </a:prstGeom>
          <a:solidFill>
            <a:schemeClr val="bg1"/>
          </a:solidFill>
        </p:spPr>
        <p:txBody>
          <a:bodyPr wrap="square" rtlCol="0">
            <a:spAutoFit/>
          </a:bodyPr>
          <a:lstStyle/>
          <a:p>
            <a:pPr lvl="0" indent="457200" eaLnBrk="0" fontAlgn="base" hangingPunct="0">
              <a:lnSpc>
                <a:spcPct val="90000"/>
              </a:lnSpc>
              <a:spcBef>
                <a:spcPct val="0"/>
              </a:spcBef>
              <a:spcAft>
                <a:spcPct val="0"/>
              </a:spcAft>
              <a:defRPr/>
            </a:pPr>
            <a:r>
              <a:rPr lang="en-US" altLang="zh-CN" sz="3200" b="1" kern="0" dirty="0">
                <a:solidFill>
                  <a:srgbClr val="0000FF"/>
                </a:solidFill>
                <a:latin typeface="Times New Roman" panose="02020603050405020304" charset="0"/>
                <a:cs typeface="Times New Roman" panose="02020603050405020304" charset="0"/>
              </a:rPr>
              <a:t>Para2</a:t>
            </a:r>
            <a:r>
              <a:rPr lang="zh-CN" altLang="en-US" sz="3200" b="1" kern="0" dirty="0">
                <a:solidFill>
                  <a:srgbClr val="0000FF"/>
                </a:solidFill>
                <a:latin typeface="Times New Roman" panose="02020603050405020304" charset="0"/>
                <a:cs typeface="Times New Roman" panose="02020603050405020304" charset="0"/>
              </a:rPr>
              <a:t>：</a:t>
            </a:r>
            <a:r>
              <a:rPr lang="en-US" altLang="zh-CN" sz="3200" b="1" kern="0" dirty="0">
                <a:solidFill>
                  <a:srgbClr val="0000FF"/>
                </a:solidFill>
                <a:latin typeface="Times New Roman" panose="02020603050405020304" charset="0"/>
                <a:cs typeface="Times New Roman" panose="02020603050405020304" charset="0"/>
              </a:rPr>
              <a:t>As night fell, the storm finally began to die down.</a:t>
            </a:r>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link3</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53967" y="2075843"/>
            <a:ext cx="12084065" cy="1554272"/>
          </a:xfrm>
          <a:prstGeom prst="rect">
            <a:avLst/>
          </a:prstGeom>
          <a:solidFill>
            <a:schemeClr val="bg1"/>
          </a:solidFill>
        </p:spPr>
        <p:txBody>
          <a:bodyPr wrap="square" rtlCol="0">
            <a:spAutoFit/>
          </a:bodyPr>
          <a:lstStyle/>
          <a:p>
            <a:pPr lvl="0" indent="457200" eaLnBrk="0" fontAlgn="base" hangingPunct="0">
              <a:lnSpc>
                <a:spcPct val="90000"/>
              </a:lnSpc>
              <a:spcBef>
                <a:spcPct val="0"/>
              </a:spcBef>
              <a:spcAft>
                <a:spcPct val="0"/>
              </a:spcAft>
              <a:defRPr/>
            </a:pPr>
            <a:r>
              <a:rPr lang="en-US" altLang="zh-CN" sz="3200" b="1" dirty="0">
                <a:solidFill>
                  <a:srgbClr val="00AA48"/>
                </a:solidFill>
                <a:latin typeface="Times New Roman" panose="02020603050405020304" charset="0"/>
                <a:cs typeface="Times New Roman" panose="02020603050405020304" charset="0"/>
              </a:rPr>
              <a:t>Link3A</a:t>
            </a:r>
            <a:r>
              <a:rPr lang="zh-CN" altLang="en-US" sz="3200" b="1" dirty="0">
                <a:solidFill>
                  <a:srgbClr val="EA0000"/>
                </a:solidFill>
                <a:latin typeface="Times New Roman" panose="02020603050405020304" charset="0"/>
                <a:cs typeface="Times New Roman" panose="02020603050405020304" charset="0"/>
              </a:rPr>
              <a:t>：</a:t>
            </a:r>
            <a:r>
              <a:rPr lang="en-US" altLang="zh-CN" sz="3200" b="1" dirty="0">
                <a:latin typeface="Times New Roman" panose="02020603050405020304" charset="0"/>
                <a:cs typeface="Times New Roman" panose="02020603050405020304" charset="0"/>
              </a:rPr>
              <a:t>(</a:t>
            </a:r>
            <a:r>
              <a:rPr lang="zh-CN" altLang="en-US" sz="3200" b="1" dirty="0">
                <a:latin typeface="Times New Roman" panose="02020603050405020304" charset="0"/>
                <a:cs typeface="Times New Roman" panose="02020603050405020304" charset="0"/>
              </a:rPr>
              <a:t>呼应 </a:t>
            </a:r>
            <a:r>
              <a:rPr lang="en-US" altLang="zh-CN" sz="3200" b="1" kern="0" dirty="0">
                <a:solidFill>
                  <a:srgbClr val="0000FF"/>
                </a:solidFill>
                <a:latin typeface="Times New Roman" panose="02020603050405020304" charset="0"/>
                <a:cs typeface="Times New Roman" panose="02020603050405020304" charset="0"/>
              </a:rPr>
              <a:t>the storm finally began to die down.)</a:t>
            </a:r>
            <a:endParaRPr lang="en-US" altLang="zh-CN" sz="3200" b="1" kern="0" dirty="0">
              <a:solidFill>
                <a:srgbClr val="0000FF"/>
              </a:solidFill>
              <a:latin typeface="Times New Roman" panose="02020603050405020304" charset="0"/>
              <a:cs typeface="Times New Roman" panose="02020603050405020304" charset="0"/>
            </a:endParaRPr>
          </a:p>
          <a:p>
            <a:pPr>
              <a:lnSpc>
                <a:spcPts val="3840"/>
              </a:lnSpc>
            </a:pPr>
            <a:r>
              <a:rPr lang="en-US" altLang="zh-CN" sz="3200" kern="100" dirty="0">
                <a:solidFill>
                  <a:srgbClr val="EA0000"/>
                </a:solidFill>
                <a:latin typeface="等线" panose="02010600030101010101" pitchFamily="2" charset="-122"/>
                <a:ea typeface="等线" panose="02010600030101010101" pitchFamily="2" charset="-122"/>
                <a:cs typeface="Times New Roman" panose="02020603050405020304" charset="0"/>
              </a:rPr>
              <a:t>The storm strength/ power lessened gradually, </a:t>
            </a:r>
            <a:r>
              <a:rPr lang="en-US" altLang="zh-CN" sz="3200" kern="100" dirty="0">
                <a:solidFill>
                  <a:srgbClr val="9900CC"/>
                </a:solidFill>
                <a:latin typeface="等线" panose="02010600030101010101" pitchFamily="2" charset="-122"/>
                <a:ea typeface="等线" panose="02010600030101010101" pitchFamily="2" charset="-122"/>
                <a:cs typeface="Times New Roman" panose="02020603050405020304" charset="0"/>
              </a:rPr>
              <a:t>with the weak crack of the rumbling thunder in the distant. </a:t>
            </a:r>
            <a:endParaRPr lang="en-US" altLang="zh-CN" sz="3200" b="1" dirty="0">
              <a:solidFill>
                <a:srgbClr val="9900CC"/>
              </a:solidFill>
              <a:latin typeface="Times New Roman" panose="02020603050405020304" charset="0"/>
              <a:cs typeface="Times New Roman" panose="02020603050405020304" charset="0"/>
            </a:endParaRPr>
          </a:p>
        </p:txBody>
      </p:sp>
      <p:sp>
        <p:nvSpPr>
          <p:cNvPr id="3" name="文本框 9"/>
          <p:cNvSpPr txBox="1"/>
          <p:nvPr/>
        </p:nvSpPr>
        <p:spPr>
          <a:xfrm>
            <a:off x="53967" y="4192878"/>
            <a:ext cx="12162586" cy="1015663"/>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charset="0"/>
                <a:cs typeface="Times New Roman" panose="02020603050405020304" charset="0"/>
              </a:rPr>
              <a:t>Link3B:   </a:t>
            </a:r>
            <a:r>
              <a:rPr lang="en-US" altLang="zh-CN" sz="3200" b="1" dirty="0">
                <a:latin typeface="Times New Roman" panose="02020603050405020304" charset="0"/>
                <a:cs typeface="Times New Roman" panose="02020603050405020304" charset="0"/>
              </a:rPr>
              <a:t>(</a:t>
            </a:r>
            <a:r>
              <a:rPr lang="zh-CN" altLang="en-US" sz="3200" b="1" dirty="0">
                <a:latin typeface="Times New Roman" panose="02020603050405020304" charset="0"/>
                <a:cs typeface="Times New Roman" panose="02020603050405020304" charset="0"/>
              </a:rPr>
              <a:t>回扣原文的草地，在草地附近躲雨</a:t>
            </a:r>
            <a:r>
              <a:rPr lang="zh-CN" altLang="en-US" sz="3200" b="1" dirty="0">
                <a:solidFill>
                  <a:srgbClr val="0000FF"/>
                </a:solidFill>
                <a:latin typeface="Times New Roman" panose="02020603050405020304" charset="0"/>
                <a:cs typeface="Times New Roman" panose="02020603050405020304" charset="0"/>
              </a:rPr>
              <a:t>）</a:t>
            </a:r>
            <a:r>
              <a:rPr lang="en-US" altLang="zh-CN" sz="3200" b="1" dirty="0">
                <a:solidFill>
                  <a:srgbClr val="0000FF"/>
                </a:solidFill>
                <a:latin typeface="Times New Roman" panose="02020603050405020304" charset="0"/>
                <a:cs typeface="Times New Roman" panose="02020603050405020304" charset="0"/>
              </a:rPr>
              <a:t> </a:t>
            </a:r>
            <a:r>
              <a:rPr lang="en-US" altLang="zh-CN" sz="2800" b="1" dirty="0">
                <a:solidFill>
                  <a:srgbClr val="0000FF"/>
                </a:solidFill>
              </a:rPr>
              <a:t>A fragrant scent from the meadow </a:t>
            </a:r>
            <a:r>
              <a:rPr lang="en-US" altLang="zh-CN" sz="2800" b="1" dirty="0">
                <a:solidFill>
                  <a:srgbClr val="9900CC"/>
                </a:solidFill>
              </a:rPr>
              <a:t>covered with a quilt of flowers </a:t>
            </a:r>
            <a:r>
              <a:rPr lang="en-US" altLang="zh-CN" sz="2800" b="1" dirty="0">
                <a:solidFill>
                  <a:srgbClr val="0000FF"/>
                </a:solidFill>
              </a:rPr>
              <a:t>filled their nostrils. </a:t>
            </a:r>
            <a:endParaRPr lang="en-US" altLang="zh-CN" sz="3200" b="1" dirty="0">
              <a:solidFill>
                <a:srgbClr val="9900CC"/>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87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b="6829"/>
          <a:stretch>
            <a:fillRect/>
          </a:stretch>
        </p:blipFill>
        <p:spPr>
          <a:xfrm>
            <a:off x="0" y="0"/>
            <a:ext cx="12192000" cy="6857999"/>
          </a:xfrm>
          <a:prstGeom prst="rect">
            <a:avLst/>
          </a:prstGeom>
        </p:spPr>
      </p:pic>
      <p:sp>
        <p:nvSpPr>
          <p:cNvPr id="2" name="文本框 1"/>
          <p:cNvSpPr txBox="1"/>
          <p:nvPr/>
        </p:nvSpPr>
        <p:spPr>
          <a:xfrm>
            <a:off x="10610449" y="6211669"/>
            <a:ext cx="1630016" cy="646331"/>
          </a:xfrm>
          <a:prstGeom prst="rect">
            <a:avLst/>
          </a:prstGeom>
          <a:solidFill>
            <a:schemeClr val="bg1"/>
          </a:solidFill>
        </p:spPr>
        <p:txBody>
          <a:bodyPr wrap="square" rtlCol="0">
            <a:spAutoFit/>
          </a:bodyPr>
          <a:lstStyle/>
          <a:p>
            <a:r>
              <a:rPr lang="zh-CN" altLang="en-US" sz="3600" b="1" dirty="0">
                <a:solidFill>
                  <a:srgbClr val="4F4F00"/>
                </a:solidFill>
              </a:rPr>
              <a:t>郑素红</a:t>
            </a:r>
            <a:endParaRPr lang="zh-CN" altLang="en-US" sz="3600" b="1" dirty="0">
              <a:solidFill>
                <a:srgbClr val="4F4F00"/>
              </a:solidFill>
            </a:endParaRPr>
          </a:p>
        </p:txBody>
      </p:sp>
      <p:sp>
        <p:nvSpPr>
          <p:cNvPr id="4" name="文本框 3"/>
          <p:cNvSpPr txBox="1"/>
          <p:nvPr>
            <p:custDataLst>
              <p:tags r:id="rId2"/>
            </p:custDataLst>
          </p:nvPr>
        </p:nvSpPr>
        <p:spPr>
          <a:xfrm>
            <a:off x="105453" y="3863897"/>
            <a:ext cx="11477908" cy="1858905"/>
          </a:xfrm>
          <a:prstGeom prst="rect">
            <a:avLst/>
          </a:prstGeom>
          <a:noFill/>
        </p:spPr>
        <p:txBody>
          <a:bodyPr vert="horz" lIns="91440" tIns="45720" rIns="91440" bIns="45720" rtlCol="0" anchor="b">
            <a:noAutofit/>
          </a:bodyPr>
          <a:lstStyle/>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r>
              <a:rPr lang="en-US" altLang="zh-CN" sz="2500" kern="1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altLang="zh-CN" sz="6000" b="1" kern="100" dirty="0">
                <a:solidFill>
                  <a:srgbClr val="C00000"/>
                </a:solidFill>
                <a:latin typeface="Tahoma" panose="020B0604030504040204" pitchFamily="34" charset="0"/>
                <a:ea typeface="Tahoma" panose="020B0604030504040204" pitchFamily="34" charset="0"/>
                <a:cs typeface="Tahoma" panose="020B0604030504040204" pitchFamily="34" charset="0"/>
              </a:rPr>
              <a:t>Magic Backpack Rescued Sisters Trapped in the Storm</a:t>
            </a: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r>
              <a:rPr lang="en-US" altLang="zh-CN" sz="2800" b="1" dirty="0">
                <a:solidFill>
                  <a:srgbClr val="0000FF"/>
                </a:solidFill>
                <a:latin typeface="微软雅黑" panose="020B0503020204020204" pitchFamily="34" charset="-122"/>
                <a:ea typeface="微软雅黑" panose="020B0503020204020204" pitchFamily="34" charset="-122"/>
                <a:cs typeface="+mj-cs"/>
              </a:rPr>
              <a:t>                                                    </a:t>
            </a:r>
            <a:r>
              <a:rPr lang="en-US" altLang="zh-CN" sz="2800" b="1" dirty="0">
                <a:solidFill>
                  <a:schemeClr val="bg1"/>
                </a:solidFill>
                <a:latin typeface="微软雅黑" panose="020B0503020204020204" pitchFamily="34" charset="-122"/>
                <a:ea typeface="微软雅黑" panose="020B0503020204020204" pitchFamily="34" charset="-122"/>
                <a:cs typeface="+mj-cs"/>
              </a:rPr>
              <a:t>---2024-10 </a:t>
            </a:r>
            <a:r>
              <a:rPr lang="zh-CN" altLang="en-US" sz="2800" b="1" dirty="0">
                <a:solidFill>
                  <a:schemeClr val="bg1"/>
                </a:solidFill>
                <a:latin typeface="微软雅黑" panose="020B0503020204020204" pitchFamily="34" charset="-122"/>
                <a:ea typeface="微软雅黑" panose="020B0503020204020204" pitchFamily="34" charset="-122"/>
                <a:cs typeface="+mj-cs"/>
              </a:rPr>
              <a:t>强基联盟</a:t>
            </a:r>
            <a:endParaRPr lang="en-US" altLang="zh-CN" sz="2800" b="1" dirty="0">
              <a:solidFill>
                <a:schemeClr val="bg1"/>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r>
              <a:rPr lang="zh-CN" altLang="en-US" sz="4000" b="1" dirty="0">
                <a:solidFill>
                  <a:srgbClr val="FFFF00"/>
                </a:solidFill>
                <a:latin typeface="Aharoni" panose="02010803020104030203" pitchFamily="2" charset="-79"/>
                <a:ea typeface="微软雅黑" panose="020B0503020204020204" pitchFamily="34" charset="-122"/>
                <a:cs typeface="Aharoni" panose="02010803020104030203" pitchFamily="2" charset="-79"/>
              </a:rPr>
              <a:t>人与自然之脱困篇</a:t>
            </a:r>
            <a:endParaRPr lang="en-US" altLang="zh-CN" sz="4000" b="1" dirty="0">
              <a:solidFill>
                <a:srgbClr val="FFFF00"/>
              </a:solidFill>
              <a:latin typeface="Aharoni" panose="02010803020104030203" pitchFamily="2" charset="-79"/>
              <a:ea typeface="微软雅黑" panose="020B0503020204020204" pitchFamily="34" charset="-122"/>
              <a:cs typeface="Aharoni" panose="02010803020104030203" pitchFamily="2" charset="-79"/>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584775"/>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Para2</a:t>
            </a:r>
            <a:r>
              <a:rPr lang="zh-CN" altLang="en-US" sz="3200" b="1" kern="0" dirty="0">
                <a:solidFill>
                  <a:srgbClr val="0000FF"/>
                </a:solidFill>
                <a:latin typeface="Times New Roman" panose="02020603050405020304" charset="0"/>
                <a:cs typeface="Times New Roman" panose="02020603050405020304" charset="0"/>
              </a:rPr>
              <a:t>：</a:t>
            </a:r>
            <a:r>
              <a:rPr lang="en-US" altLang="zh-CN" sz="3200" b="1" kern="0" dirty="0">
                <a:solidFill>
                  <a:srgbClr val="0000FF"/>
                </a:solidFill>
                <a:latin typeface="Times New Roman" panose="02020603050405020304" charset="0"/>
                <a:cs typeface="Times New Roman" panose="02020603050405020304" charset="0"/>
              </a:rPr>
              <a:t>As night fell, the storm finally began to die down.</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78521"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ending</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53967" y="2075843"/>
            <a:ext cx="12162586" cy="579646"/>
          </a:xfrm>
          <a:prstGeom prst="rect">
            <a:avLst/>
          </a:prstGeom>
          <a:solidFill>
            <a:schemeClr val="bg1"/>
          </a:solidFill>
        </p:spPr>
        <p:txBody>
          <a:bodyPr wrap="square" rtlCol="0">
            <a:spAutoFit/>
          </a:bodyPr>
          <a:lstStyle/>
          <a:p>
            <a:pPr>
              <a:lnSpc>
                <a:spcPts val="3840"/>
              </a:lnSpc>
            </a:pPr>
            <a:endParaRPr lang="en-US" altLang="zh-CN" sz="3200" b="1" dirty="0">
              <a:solidFill>
                <a:srgbClr val="CC00CC"/>
              </a:solidFill>
              <a:latin typeface="Times New Roman" panose="02020603050405020304" charset="0"/>
              <a:cs typeface="Times New Roman" panose="02020603050405020304" charset="0"/>
            </a:endParaRPr>
          </a:p>
        </p:txBody>
      </p:sp>
      <p:sp>
        <p:nvSpPr>
          <p:cNvPr id="3" name="文本框 10"/>
          <p:cNvSpPr txBox="1"/>
          <p:nvPr/>
        </p:nvSpPr>
        <p:spPr>
          <a:xfrm>
            <a:off x="90523" y="2655489"/>
            <a:ext cx="12089473" cy="2062103"/>
          </a:xfrm>
          <a:prstGeom prst="rect">
            <a:avLst/>
          </a:prstGeom>
          <a:solidFill>
            <a:schemeClr val="bg1"/>
          </a:solidFill>
        </p:spPr>
        <p:txBody>
          <a:bodyPr wrap="square" rtlCol="0">
            <a:spAutoFit/>
          </a:bodyPr>
          <a:lstStyle/>
          <a:p>
            <a:pPr lvl="0"/>
            <a:r>
              <a:rPr lang="en-US" altLang="zh-CN" sz="3200" b="1" dirty="0">
                <a:solidFill>
                  <a:srgbClr val="9900CC"/>
                </a:solidFill>
                <a:latin typeface="Times New Roman" panose="02020603050405020304" charset="0"/>
                <a:cs typeface="Times New Roman" panose="02020603050405020304" charset="0"/>
                <a:sym typeface="+mn-ea"/>
              </a:rPr>
              <a:t>Ending A: </a:t>
            </a:r>
            <a:r>
              <a:rPr lang="en-US" altLang="zh-CN" sz="3200" b="1" dirty="0">
                <a:latin typeface="Times New Roman" panose="02020603050405020304" charset="0"/>
                <a:cs typeface="Times New Roman" panose="02020603050405020304" charset="0"/>
                <a:sym typeface="+mn-ea"/>
              </a:rPr>
              <a:t>(</a:t>
            </a:r>
            <a:r>
              <a:rPr lang="zh-CN" altLang="en-US" sz="3200" b="1" dirty="0">
                <a:latin typeface="Times New Roman" panose="02020603050405020304" charset="0"/>
                <a:cs typeface="Times New Roman" panose="02020603050405020304" charset="0"/>
                <a:sym typeface="+mn-ea"/>
              </a:rPr>
              <a:t>情景式结尾</a:t>
            </a:r>
            <a:r>
              <a:rPr lang="en-US" altLang="zh-CN" sz="3200" b="1" dirty="0">
                <a:latin typeface="Times New Roman" panose="02020603050405020304" charset="0"/>
                <a:cs typeface="Times New Roman" panose="02020603050405020304" charset="0"/>
                <a:sym typeface="+mn-ea"/>
              </a:rPr>
              <a:t>+</a:t>
            </a:r>
            <a:r>
              <a:rPr lang="zh-CN" altLang="en-US" sz="3200" b="1" dirty="0">
                <a:latin typeface="Times New Roman" panose="02020603050405020304" charset="0"/>
                <a:cs typeface="Times New Roman" panose="02020603050405020304" charset="0"/>
                <a:sym typeface="+mn-ea"/>
              </a:rPr>
              <a:t>半路与家人汇合</a:t>
            </a:r>
            <a:r>
              <a:rPr lang="en-US" altLang="zh-CN" sz="3200" b="1" dirty="0">
                <a:latin typeface="Times New Roman" panose="02020603050405020304" charset="0"/>
                <a:cs typeface="Times New Roman" panose="02020603050405020304" charset="0"/>
                <a:sym typeface="+mn-ea"/>
              </a:rPr>
              <a:t>) “ There you are!” It was Cassie’s father. </a:t>
            </a:r>
            <a:r>
              <a:rPr lang="en-US" altLang="zh-CN" sz="3200" b="1" dirty="0">
                <a:solidFill>
                  <a:srgbClr val="EA0000"/>
                </a:solidFill>
                <a:latin typeface="Times New Roman" panose="02020603050405020304" charset="0"/>
                <a:cs typeface="Times New Roman" panose="02020603050405020304" charset="0"/>
                <a:sym typeface="+mn-ea"/>
              </a:rPr>
              <a:t>Cassie threw herself into her father’s arms, wrapped her arms around him and pressed a kiss on his face, </a:t>
            </a:r>
            <a:r>
              <a:rPr lang="en-US" altLang="zh-CN" sz="3200" b="1" dirty="0">
                <a:solidFill>
                  <a:srgbClr val="9900CC"/>
                </a:solidFill>
                <a:latin typeface="Times New Roman" panose="02020603050405020304" charset="0"/>
                <a:cs typeface="Times New Roman" panose="02020603050405020304" charset="0"/>
                <a:sym typeface="+mn-ea"/>
              </a:rPr>
              <a:t>saying gratefully, “ Thank you for your priceless gift. ” </a:t>
            </a:r>
            <a:endParaRPr lang="en-US" altLang="zh-CN" sz="3200" b="1" dirty="0">
              <a:solidFill>
                <a:srgbClr val="9900CC"/>
              </a:solidFill>
              <a:latin typeface="Times New Roman" panose="02020603050405020304" charset="0"/>
              <a:cs typeface="Times New Roman" panose="02020603050405020304"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0" y="756661"/>
            <a:ext cx="12138032" cy="584775"/>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Para2</a:t>
            </a:r>
            <a:r>
              <a:rPr lang="zh-CN" altLang="en-US" sz="3200" b="1" kern="0" dirty="0">
                <a:solidFill>
                  <a:srgbClr val="0000FF"/>
                </a:solidFill>
                <a:latin typeface="Times New Roman" panose="02020603050405020304" charset="0"/>
                <a:cs typeface="Times New Roman" panose="02020603050405020304" charset="0"/>
              </a:rPr>
              <a:t>：</a:t>
            </a:r>
            <a:r>
              <a:rPr lang="en-US" altLang="zh-CN" sz="3200" b="1" kern="0" dirty="0">
                <a:solidFill>
                  <a:srgbClr val="0000FF"/>
                </a:solidFill>
                <a:latin typeface="Times New Roman" panose="02020603050405020304" charset="0"/>
                <a:cs typeface="Times New Roman" panose="02020603050405020304" charset="0"/>
              </a:rPr>
              <a:t>As night fell, the storm finally began to die down.</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78521"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ending</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53967" y="2075843"/>
            <a:ext cx="12162586" cy="579646"/>
          </a:xfrm>
          <a:prstGeom prst="rect">
            <a:avLst/>
          </a:prstGeom>
          <a:solidFill>
            <a:schemeClr val="bg1"/>
          </a:solidFill>
        </p:spPr>
        <p:txBody>
          <a:bodyPr wrap="square" rtlCol="0">
            <a:spAutoFit/>
          </a:bodyPr>
          <a:lstStyle/>
          <a:p>
            <a:pPr>
              <a:lnSpc>
                <a:spcPts val="3840"/>
              </a:lnSpc>
            </a:pPr>
            <a:endParaRPr lang="en-US" altLang="zh-CN" sz="3200" b="1" dirty="0">
              <a:solidFill>
                <a:srgbClr val="CC00CC"/>
              </a:solidFill>
              <a:latin typeface="Times New Roman" panose="02020603050405020304" charset="0"/>
              <a:cs typeface="Times New Roman" panose="02020603050405020304" charset="0"/>
            </a:endParaRPr>
          </a:p>
        </p:txBody>
      </p:sp>
      <p:sp>
        <p:nvSpPr>
          <p:cNvPr id="3" name="文本框 10"/>
          <p:cNvSpPr txBox="1"/>
          <p:nvPr/>
        </p:nvSpPr>
        <p:spPr>
          <a:xfrm>
            <a:off x="53967" y="2655489"/>
            <a:ext cx="12126029" cy="2554545"/>
          </a:xfrm>
          <a:prstGeom prst="rect">
            <a:avLst/>
          </a:prstGeom>
          <a:solidFill>
            <a:schemeClr val="bg1"/>
          </a:solidFill>
        </p:spPr>
        <p:txBody>
          <a:bodyPr wrap="square" rtlCol="0">
            <a:spAutoFit/>
          </a:bodyPr>
          <a:lstStyle/>
          <a:p>
            <a:pPr lvl="0"/>
            <a:r>
              <a:rPr lang="en-US" altLang="zh-CN" sz="3200" b="1" dirty="0">
                <a:latin typeface="Times New Roman" panose="02020603050405020304" charset="0"/>
                <a:cs typeface="Times New Roman" panose="02020603050405020304" charset="0"/>
                <a:sym typeface="+mn-ea"/>
              </a:rPr>
              <a:t>Ending B: </a:t>
            </a:r>
            <a:r>
              <a:rPr lang="zh-CN" altLang="en-US" sz="3200" b="1" dirty="0">
                <a:solidFill>
                  <a:srgbClr val="FF0000"/>
                </a:solidFill>
                <a:latin typeface="Times New Roman" panose="02020603050405020304" charset="0"/>
                <a:cs typeface="Times New Roman" panose="02020603050405020304" charset="0"/>
                <a:sym typeface="+mn-ea"/>
              </a:rPr>
              <a:t>（情景式</a:t>
            </a:r>
            <a:r>
              <a:rPr lang="en-US" altLang="zh-CN" sz="3200" b="1" dirty="0">
                <a:solidFill>
                  <a:srgbClr val="FF0000"/>
                </a:solidFill>
                <a:latin typeface="Times New Roman" panose="02020603050405020304" charset="0"/>
                <a:cs typeface="Times New Roman" panose="02020603050405020304" charset="0"/>
                <a:sym typeface="+mn-ea"/>
              </a:rPr>
              <a:t>+ </a:t>
            </a:r>
            <a:r>
              <a:rPr lang="zh-CN" altLang="en-US" sz="3200" b="1" dirty="0">
                <a:solidFill>
                  <a:srgbClr val="FF0000"/>
                </a:solidFill>
                <a:latin typeface="Times New Roman" panose="02020603050405020304" charset="0"/>
                <a:cs typeface="Times New Roman" panose="02020603050405020304" charset="0"/>
                <a:sym typeface="+mn-ea"/>
              </a:rPr>
              <a:t>感悟结尾）</a:t>
            </a:r>
            <a:r>
              <a:rPr lang="zh-CN" altLang="en-US" sz="3200" b="1" dirty="0">
                <a:solidFill>
                  <a:srgbClr val="CC00CC"/>
                </a:solidFill>
                <a:latin typeface="Times New Roman" panose="02020603050405020304" charset="0"/>
                <a:cs typeface="Times New Roman" panose="02020603050405020304" charset="0"/>
                <a:sym typeface="+mn-ea"/>
              </a:rPr>
              <a:t> </a:t>
            </a:r>
            <a:endParaRPr lang="en-US" altLang="zh-CN" sz="3200" b="1" dirty="0">
              <a:solidFill>
                <a:srgbClr val="CC00CC"/>
              </a:solidFill>
              <a:latin typeface="Times New Roman" panose="02020603050405020304" charset="0"/>
              <a:cs typeface="Times New Roman" panose="02020603050405020304" charset="0"/>
              <a:sym typeface="+mn-ea"/>
            </a:endParaRPr>
          </a:p>
          <a:p>
            <a:pPr lvl="0"/>
            <a:r>
              <a:rPr lang="en-US" altLang="zh-CN" sz="3200" b="1" dirty="0">
                <a:solidFill>
                  <a:srgbClr val="EA0000"/>
                </a:solidFill>
                <a:latin typeface="Times New Roman" panose="02020603050405020304" charset="0"/>
                <a:cs typeface="Times New Roman" panose="02020603050405020304" charset="0"/>
                <a:sym typeface="+mn-ea"/>
              </a:rPr>
              <a:t>No sooner had they made it to their campsite </a:t>
            </a:r>
            <a:r>
              <a:rPr lang="en-US" altLang="zh-CN" sz="3200" b="1" dirty="0">
                <a:solidFill>
                  <a:srgbClr val="0000FF"/>
                </a:solidFill>
                <a:latin typeface="Times New Roman" panose="02020603050405020304" charset="0"/>
                <a:cs typeface="Times New Roman" panose="02020603050405020304" charset="0"/>
                <a:sym typeface="+mn-ea"/>
              </a:rPr>
              <a:t>than they hugged each other tightly,</a:t>
            </a:r>
            <a:r>
              <a:rPr lang="en-US" altLang="zh-CN" sz="3200" b="1" dirty="0">
                <a:solidFill>
                  <a:srgbClr val="CC00CC"/>
                </a:solidFill>
                <a:latin typeface="Times New Roman" panose="02020603050405020304" charset="0"/>
                <a:cs typeface="Times New Roman" panose="02020603050405020304" charset="0"/>
                <a:sym typeface="+mn-ea"/>
              </a:rPr>
              <a:t> tears of joy welling up in their eyes</a:t>
            </a:r>
            <a:r>
              <a:rPr lang="en-US" altLang="zh-CN" sz="3200" kern="100" dirty="0">
                <a:solidFill>
                  <a:srgbClr val="9900CC"/>
                </a:solidFill>
                <a:latin typeface="等线" panose="02010600030101010101" pitchFamily="2" charset="-122"/>
                <a:ea typeface="等线" panose="02010600030101010101" pitchFamily="2" charset="-122"/>
                <a:cs typeface="Times New Roman" panose="02020603050405020304" charset="0"/>
              </a:rPr>
              <a:t>. </a:t>
            </a:r>
            <a:r>
              <a:rPr lang="en-US" altLang="zh-CN" sz="3200" kern="100" dirty="0">
                <a:solidFill>
                  <a:srgbClr val="EA0000"/>
                </a:solidFill>
                <a:latin typeface="等线" panose="02010600030101010101" pitchFamily="2" charset="-122"/>
                <a:ea typeface="等线" panose="02010600030101010101" pitchFamily="2" charset="-122"/>
                <a:cs typeface="Times New Roman" panose="02020603050405020304" charset="0"/>
              </a:rPr>
              <a:t>It dawned on them that</a:t>
            </a:r>
            <a:r>
              <a:rPr lang="en-US" altLang="zh-CN" sz="3200" kern="100" dirty="0">
                <a:solidFill>
                  <a:srgbClr val="9900CC"/>
                </a:solidFill>
                <a:latin typeface="等线" panose="02010600030101010101" pitchFamily="2" charset="-122"/>
                <a:ea typeface="等线" panose="02010600030101010101" pitchFamily="2" charset="-122"/>
                <a:cs typeface="Times New Roman" panose="02020603050405020304" charset="0"/>
              </a:rPr>
              <a:t> an invaluable backpack with emergency supplies </a:t>
            </a:r>
            <a:r>
              <a:rPr lang="en-US" altLang="zh-CN" sz="3200" b="1" kern="100" dirty="0">
                <a:solidFill>
                  <a:srgbClr val="EA0000"/>
                </a:solidFill>
                <a:latin typeface="等线" panose="02010600030101010101" pitchFamily="2" charset="-122"/>
                <a:ea typeface="等线" panose="02010600030101010101" pitchFamily="2" charset="-122"/>
                <a:cs typeface="Times New Roman" panose="02020603050405020304" charset="0"/>
              </a:rPr>
              <a:t>did make all the difference to their lives. </a:t>
            </a:r>
            <a:endParaRPr lang="en-US" altLang="zh-CN" sz="3200" b="1" dirty="0">
              <a:solidFill>
                <a:srgbClr val="EA0000"/>
              </a:solidFill>
              <a:latin typeface="Times New Roman" panose="02020603050405020304" charset="0"/>
              <a:cs typeface="Times New Roman" panose="02020603050405020304"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文本框 1"/>
          <p:cNvSpPr txBox="1"/>
          <p:nvPr/>
        </p:nvSpPr>
        <p:spPr>
          <a:xfrm>
            <a:off x="24720" y="704615"/>
            <a:ext cx="12192000" cy="5016758"/>
          </a:xfrm>
          <a:prstGeom prst="rect">
            <a:avLst/>
          </a:prstGeom>
          <a:solidFill>
            <a:schemeClr val="bg1"/>
          </a:solidFill>
        </p:spPr>
        <p:txBody>
          <a:bodyPr wrap="square">
            <a:spAutoFit/>
          </a:bodyPr>
          <a:lstStyle/>
          <a:p>
            <a:pPr marL="514350" indent="-514350" algn="just">
              <a:buAutoNum type="arabicPeriod"/>
            </a:pPr>
            <a:r>
              <a:rPr lang="en-US" altLang="zh-CN" sz="3200" b="1" dirty="0"/>
              <a:t>( </a:t>
            </a:r>
            <a:r>
              <a:rPr lang="zh-CN" altLang="en-US" sz="3200" b="1" dirty="0"/>
              <a:t>动作描写</a:t>
            </a:r>
            <a:r>
              <a:rPr lang="en-US" altLang="zh-CN" sz="3200" b="1" dirty="0"/>
              <a:t>+</a:t>
            </a:r>
            <a:r>
              <a:rPr lang="zh-CN" altLang="en-US" sz="3200" b="1" dirty="0">
                <a:solidFill>
                  <a:srgbClr val="0000FF"/>
                </a:solidFill>
              </a:rPr>
              <a:t>心理活动</a:t>
            </a:r>
            <a:r>
              <a:rPr lang="zh-CN" altLang="en-US" sz="3200" b="1" dirty="0"/>
              <a:t>） </a:t>
            </a:r>
            <a:r>
              <a:rPr lang="en-US" altLang="zh-CN" sz="3200" b="1" dirty="0">
                <a:solidFill>
                  <a:srgbClr val="C00000"/>
                </a:solidFill>
              </a:rPr>
              <a:t>Cassie, </a:t>
            </a:r>
            <a:r>
              <a:rPr lang="en-US" altLang="zh-CN" sz="3200" b="1" dirty="0">
                <a:solidFill>
                  <a:srgbClr val="9900CC"/>
                </a:solidFill>
              </a:rPr>
              <a:t>still quivering with cold, </a:t>
            </a:r>
            <a:r>
              <a:rPr lang="en-US" altLang="zh-CN" sz="3200" b="1" dirty="0">
                <a:solidFill>
                  <a:srgbClr val="C00000"/>
                </a:solidFill>
              </a:rPr>
              <a:t>unzipped the tough and waterproof backpack </a:t>
            </a:r>
            <a:r>
              <a:rPr lang="en-US" altLang="zh-CN" sz="3200" b="1" dirty="0">
                <a:solidFill>
                  <a:srgbClr val="0000FF"/>
                </a:solidFill>
              </a:rPr>
              <a:t>in the hope of finding something invaluable. </a:t>
            </a:r>
            <a:r>
              <a:rPr lang="zh-CN" altLang="en-US" sz="3200" b="1" dirty="0">
                <a:solidFill>
                  <a:srgbClr val="9900CC"/>
                </a:solidFill>
              </a:rPr>
              <a:t>（ </a:t>
            </a:r>
            <a:r>
              <a:rPr lang="en-US" altLang="zh-CN" sz="3200" b="1" dirty="0">
                <a:solidFill>
                  <a:srgbClr val="9900CC"/>
                </a:solidFill>
              </a:rPr>
              <a:t>doing </a:t>
            </a:r>
            <a:r>
              <a:rPr lang="en-US" altLang="zh-CN" sz="3200" b="1" dirty="0" err="1">
                <a:solidFill>
                  <a:srgbClr val="9900CC"/>
                </a:solidFill>
              </a:rPr>
              <a:t>sth</a:t>
            </a:r>
            <a:r>
              <a:rPr lang="en-US" altLang="zh-CN" sz="3200" b="1" dirty="0">
                <a:solidFill>
                  <a:srgbClr val="9900CC"/>
                </a:solidFill>
              </a:rPr>
              <a:t> + </a:t>
            </a:r>
            <a:r>
              <a:rPr lang="zh-CN" altLang="en-US" sz="3200" b="1" dirty="0">
                <a:solidFill>
                  <a:srgbClr val="0000FF"/>
                </a:solidFill>
              </a:rPr>
              <a:t>介词短语</a:t>
            </a:r>
            <a:r>
              <a:rPr lang="zh-CN" altLang="en-US" sz="3200" b="1" dirty="0">
                <a:solidFill>
                  <a:srgbClr val="9900CC"/>
                </a:solidFill>
              </a:rPr>
              <a:t>）</a:t>
            </a:r>
            <a:endParaRPr lang="en-US" altLang="zh-CN" sz="3200" b="1" dirty="0">
              <a:solidFill>
                <a:srgbClr val="9900CC"/>
              </a:solidFill>
            </a:endParaRPr>
          </a:p>
          <a:p>
            <a:pPr marL="514350" indent="-514350" algn="just">
              <a:buAutoNum type="arabicPeriod"/>
            </a:pPr>
            <a:r>
              <a:rPr lang="en-US" altLang="zh-CN" sz="3200" b="1" dirty="0"/>
              <a:t>(</a:t>
            </a:r>
            <a:r>
              <a:rPr lang="zh-CN" altLang="en-US" sz="3200" b="1" dirty="0"/>
              <a:t>环境描写）</a:t>
            </a:r>
            <a:r>
              <a:rPr lang="en-US" altLang="zh-CN" sz="3200" b="1" dirty="0">
                <a:solidFill>
                  <a:srgbClr val="C00000"/>
                </a:solidFill>
              </a:rPr>
              <a:t>It was pouring cats and dogs ,</a:t>
            </a:r>
            <a:r>
              <a:rPr lang="en-US" altLang="zh-CN" sz="3200" b="1" dirty="0">
                <a:solidFill>
                  <a:srgbClr val="7030A0"/>
                </a:solidFill>
              </a:rPr>
              <a:t>the wind howling even more mercilessly. </a:t>
            </a:r>
            <a:r>
              <a:rPr lang="zh-CN" altLang="en-US" sz="3200" b="1" dirty="0">
                <a:solidFill>
                  <a:srgbClr val="9900CC"/>
                </a:solidFill>
              </a:rPr>
              <a:t>（ </a:t>
            </a:r>
            <a:r>
              <a:rPr lang="zh-CN" altLang="en-US" sz="3200" b="1" dirty="0">
                <a:solidFill>
                  <a:srgbClr val="C00000"/>
                </a:solidFill>
              </a:rPr>
              <a:t>无灵主语句</a:t>
            </a:r>
            <a:r>
              <a:rPr lang="en-US" altLang="zh-CN" sz="3200" b="1" dirty="0">
                <a:solidFill>
                  <a:srgbClr val="9900CC"/>
                </a:solidFill>
              </a:rPr>
              <a:t>+</a:t>
            </a:r>
            <a:r>
              <a:rPr lang="zh-CN" altLang="en-US" sz="3200" b="1" dirty="0">
                <a:solidFill>
                  <a:srgbClr val="9900CC"/>
                </a:solidFill>
              </a:rPr>
              <a:t>独立主格）</a:t>
            </a:r>
            <a:endParaRPr lang="en-US" altLang="zh-CN" sz="3200" b="1" dirty="0">
              <a:solidFill>
                <a:srgbClr val="9900CC"/>
              </a:solidFill>
            </a:endParaRPr>
          </a:p>
          <a:p>
            <a:pPr marL="514350" indent="-514350" algn="just">
              <a:buAutoNum type="arabicPeriod"/>
            </a:pPr>
            <a:r>
              <a:rPr lang="en-US" altLang="zh-CN" sz="3200" b="1" dirty="0"/>
              <a:t>(</a:t>
            </a:r>
            <a:r>
              <a:rPr lang="zh-CN" altLang="en-US" sz="3200" b="1" dirty="0"/>
              <a:t>神情描写</a:t>
            </a:r>
            <a:r>
              <a:rPr lang="en-US" altLang="zh-CN" sz="3200" b="1" dirty="0"/>
              <a:t>+</a:t>
            </a:r>
            <a:r>
              <a:rPr lang="zh-CN" altLang="en-US" sz="3200" b="1" dirty="0"/>
              <a:t>动作描写）</a:t>
            </a:r>
            <a:r>
              <a:rPr lang="en-US" altLang="zh-CN" sz="3200" b="1" dirty="0">
                <a:solidFill>
                  <a:srgbClr val="7030A0"/>
                </a:solidFill>
              </a:rPr>
              <a:t>Wearing a worried look on her face, </a:t>
            </a:r>
            <a:r>
              <a:rPr lang="en-US" altLang="zh-CN" sz="3200" b="1" dirty="0">
                <a:solidFill>
                  <a:srgbClr val="C00000"/>
                </a:solidFill>
              </a:rPr>
              <a:t>Cassie rummaged through the bag. </a:t>
            </a:r>
            <a:r>
              <a:rPr lang="zh-CN" altLang="en-US" sz="3200" b="1" dirty="0">
                <a:solidFill>
                  <a:srgbClr val="9900CC"/>
                </a:solidFill>
              </a:rPr>
              <a:t>（ 非谓语作伴随状语）</a:t>
            </a:r>
            <a:endParaRPr lang="zh-CN" altLang="en-US" sz="3200" b="1" dirty="0">
              <a:solidFill>
                <a:srgbClr val="9900CC"/>
              </a:solidFill>
            </a:endParaRPr>
          </a:p>
          <a:p>
            <a:pPr marL="514350" indent="-514350" algn="just">
              <a:buAutoNum type="arabicPeriod"/>
            </a:pPr>
            <a:r>
              <a:rPr lang="zh-CN" altLang="en-US" sz="3200" b="1" dirty="0"/>
              <a:t>（心理活动描写）</a:t>
            </a:r>
            <a:r>
              <a:rPr lang="en-US" altLang="zh-CN" sz="3200" b="1" dirty="0">
                <a:solidFill>
                  <a:srgbClr val="0000FF"/>
                </a:solidFill>
              </a:rPr>
              <a:t>What astonished the cousins </a:t>
            </a:r>
            <a:r>
              <a:rPr lang="en-US" altLang="zh-CN" sz="3200" b="1" dirty="0">
                <a:solidFill>
                  <a:srgbClr val="005E00"/>
                </a:solidFill>
              </a:rPr>
              <a:t>was</a:t>
            </a:r>
            <a:r>
              <a:rPr lang="en-US" altLang="zh-CN" sz="3200" b="1" dirty="0">
                <a:solidFill>
                  <a:srgbClr val="EA0000"/>
                </a:solidFill>
              </a:rPr>
              <a:t> that the magic backpack contained a wide variety of invaluable emergency supplies. </a:t>
            </a:r>
            <a:r>
              <a:rPr lang="zh-CN" altLang="en-US" sz="3200" b="1" dirty="0">
                <a:solidFill>
                  <a:srgbClr val="0000FF"/>
                </a:solidFill>
              </a:rPr>
              <a:t>（主从 </a:t>
            </a:r>
            <a:r>
              <a:rPr lang="en-US" altLang="zh-CN" sz="3200" b="1" dirty="0">
                <a:solidFill>
                  <a:srgbClr val="005E00"/>
                </a:solidFill>
              </a:rPr>
              <a:t>be</a:t>
            </a:r>
            <a:r>
              <a:rPr lang="en-US" altLang="zh-CN" sz="3200" b="1" dirty="0">
                <a:solidFill>
                  <a:srgbClr val="0000FF"/>
                </a:solidFill>
              </a:rPr>
              <a:t> </a:t>
            </a:r>
            <a:r>
              <a:rPr lang="zh-CN" altLang="en-US" sz="3200" b="1" dirty="0">
                <a:solidFill>
                  <a:srgbClr val="C00000"/>
                </a:solidFill>
              </a:rPr>
              <a:t>表从</a:t>
            </a:r>
            <a:r>
              <a:rPr lang="zh-CN" altLang="en-US" sz="3200" b="1" dirty="0">
                <a:solidFill>
                  <a:srgbClr val="0000FF"/>
                </a:solidFill>
              </a:rPr>
              <a:t> ）</a:t>
            </a:r>
            <a:endParaRPr lang="en-US" altLang="zh-CN" sz="3200" b="1" dirty="0">
              <a:solidFill>
                <a:srgbClr val="0000FF"/>
              </a:solidFill>
            </a:endParaRPr>
          </a:p>
        </p:txBody>
      </p:sp>
      <p:sp>
        <p:nvSpPr>
          <p:cNvPr id="3" name="文本框 4"/>
          <p:cNvSpPr txBox="1"/>
          <p:nvPr/>
        </p:nvSpPr>
        <p:spPr>
          <a:xfrm>
            <a:off x="133349" y="87329"/>
            <a:ext cx="9111011" cy="439445"/>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p>
            <a:pPr>
              <a:lnSpc>
                <a:spcPct val="90000"/>
              </a:lnSpc>
              <a:spcBef>
                <a:spcPct val="0"/>
              </a:spcBef>
              <a:spcAft>
                <a:spcPts val="600"/>
              </a:spcAft>
            </a:pPr>
            <a:r>
              <a:rPr lang="en-US" altLang="zh-CN" sz="2800" b="1" dirty="0">
                <a:solidFill>
                  <a:schemeClr val="tx1"/>
                </a:solidFill>
                <a:latin typeface="Times New Roman" panose="02020603050405020304" charset="0"/>
                <a:ea typeface="+mj-ea"/>
                <a:cs typeface="Times New Roman" panose="02020603050405020304" charset="0"/>
                <a:sym typeface="+mn-ea"/>
              </a:rPr>
              <a:t>  </a:t>
            </a:r>
            <a:r>
              <a:rPr lang="zh-CN" altLang="en-US" sz="2800" b="1" dirty="0">
                <a:solidFill>
                  <a:schemeClr val="tx1"/>
                </a:solidFill>
                <a:latin typeface="Times New Roman" panose="02020603050405020304" charset="0"/>
                <a:ea typeface="+mj-ea"/>
                <a:cs typeface="Times New Roman" panose="02020603050405020304" charset="0"/>
                <a:sym typeface="+mn-ea"/>
              </a:rPr>
              <a:t>习作</a:t>
            </a:r>
            <a:r>
              <a:rPr lang="en-US" altLang="zh-CN" sz="2800" b="1" dirty="0">
                <a:solidFill>
                  <a:schemeClr val="tx1"/>
                </a:solidFill>
                <a:latin typeface="Times New Roman" panose="02020603050405020304" charset="0"/>
                <a:ea typeface="+mj-ea"/>
                <a:cs typeface="Times New Roman" panose="02020603050405020304" charset="0"/>
                <a:sym typeface="+mn-ea"/>
              </a:rPr>
              <a:t>:  </a:t>
            </a:r>
            <a:r>
              <a:rPr lang="zh-CN" altLang="en-US" sz="2800" b="1" dirty="0">
                <a:solidFill>
                  <a:schemeClr val="tx1"/>
                </a:solidFill>
                <a:latin typeface="Times New Roman" panose="02020603050405020304" charset="0"/>
                <a:ea typeface="+mj-ea"/>
                <a:cs typeface="Times New Roman" panose="02020603050405020304" charset="0"/>
                <a:sym typeface="+mn-ea"/>
              </a:rPr>
              <a:t>基于</a:t>
            </a:r>
            <a:r>
              <a:rPr lang="zh-CN" altLang="en-US" sz="2800" b="1" dirty="0">
                <a:solidFill>
                  <a:srgbClr val="C00000"/>
                </a:solidFill>
                <a:latin typeface="Times New Roman" panose="02020603050405020304" charset="0"/>
                <a:ea typeface="+mj-ea"/>
                <a:cs typeface="Times New Roman" panose="02020603050405020304" charset="0"/>
                <a:sym typeface="+mn-ea"/>
              </a:rPr>
              <a:t>各类描写</a:t>
            </a:r>
            <a:r>
              <a:rPr lang="en-US" altLang="zh-CN" sz="2800" b="1" dirty="0">
                <a:solidFill>
                  <a:schemeClr val="tx1"/>
                </a:solidFill>
                <a:latin typeface="Times New Roman" panose="02020603050405020304" charset="0"/>
                <a:ea typeface="+mj-ea"/>
                <a:cs typeface="Times New Roman" panose="02020603050405020304" charset="0"/>
                <a:sym typeface="+mn-ea"/>
              </a:rPr>
              <a:t>+</a:t>
            </a:r>
            <a:r>
              <a:rPr lang="zh-CN" altLang="en-US" sz="2800" b="1" dirty="0">
                <a:solidFill>
                  <a:srgbClr val="C00000"/>
                </a:solidFill>
                <a:latin typeface="Times New Roman" panose="02020603050405020304" charset="0"/>
                <a:ea typeface="+mj-ea"/>
                <a:cs typeface="Times New Roman" panose="02020603050405020304" charset="0"/>
                <a:sym typeface="+mn-ea"/>
              </a:rPr>
              <a:t>语法句型</a:t>
            </a:r>
            <a:r>
              <a:rPr lang="zh-CN" altLang="en-US" sz="2800" b="1" dirty="0">
                <a:solidFill>
                  <a:schemeClr val="tx1"/>
                </a:solidFill>
                <a:latin typeface="Times New Roman" panose="02020603050405020304" charset="0"/>
                <a:ea typeface="+mj-ea"/>
                <a:cs typeface="Times New Roman" panose="02020603050405020304" charset="0"/>
                <a:sym typeface="+mn-ea"/>
              </a:rPr>
              <a:t>的句式拆解： </a:t>
            </a:r>
            <a:r>
              <a:rPr lang="en-US" altLang="zh-CN" sz="2800" b="1" dirty="0">
                <a:solidFill>
                  <a:schemeClr val="tx1"/>
                </a:solidFill>
                <a:latin typeface="Times New Roman" panose="02020603050405020304" charset="0"/>
                <a:ea typeface="+mj-ea"/>
                <a:cs typeface="Times New Roman" panose="02020603050405020304" charset="0"/>
                <a:sym typeface="+mn-ea"/>
              </a:rPr>
              <a:t>para1: </a:t>
            </a:r>
            <a:endParaRPr lang="en-US" altLang="zh-CN" sz="2800" kern="1200" dirty="0">
              <a:solidFill>
                <a:schemeClr val="tx1"/>
              </a:solidFill>
              <a:latin typeface="Times New Roman" panose="02020603050405020304" charset="0"/>
              <a:ea typeface="+mj-ea"/>
              <a:cs typeface="Times New Roman" panose="0202060305040502030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文本框 1"/>
          <p:cNvSpPr txBox="1"/>
          <p:nvPr/>
        </p:nvSpPr>
        <p:spPr>
          <a:xfrm>
            <a:off x="24720" y="704615"/>
            <a:ext cx="12192000" cy="5016758"/>
          </a:xfrm>
          <a:prstGeom prst="rect">
            <a:avLst/>
          </a:prstGeom>
          <a:solidFill>
            <a:schemeClr val="bg1"/>
          </a:solidFill>
        </p:spPr>
        <p:txBody>
          <a:bodyPr wrap="square">
            <a:spAutoFit/>
          </a:bodyPr>
          <a:lstStyle/>
          <a:p>
            <a:pPr algn="just"/>
            <a:r>
              <a:rPr lang="en-US" altLang="zh-CN" sz="3200" b="1" dirty="0"/>
              <a:t>5. </a:t>
            </a:r>
            <a:r>
              <a:rPr lang="en-US" altLang="zh-CN" sz="3200" b="1" dirty="0">
                <a:solidFill>
                  <a:srgbClr val="000000"/>
                </a:solidFill>
              </a:rPr>
              <a:t>( </a:t>
            </a:r>
            <a:r>
              <a:rPr lang="zh-CN" altLang="en-US" sz="3200" b="1" dirty="0">
                <a:solidFill>
                  <a:srgbClr val="000000"/>
                </a:solidFill>
              </a:rPr>
              <a:t>动作描写） </a:t>
            </a:r>
            <a:r>
              <a:rPr lang="en-US" altLang="zh-CN" sz="3200" b="1" dirty="0">
                <a:solidFill>
                  <a:srgbClr val="C00000"/>
                </a:solidFill>
              </a:rPr>
              <a:t>Cassie grabbed a flashlight, some chocolate bars and compressed biscuits and a blanket. </a:t>
            </a:r>
            <a:endParaRPr lang="en-US" altLang="zh-CN" sz="3200" b="1" dirty="0">
              <a:solidFill>
                <a:srgbClr val="C00000"/>
              </a:solidFill>
            </a:endParaRPr>
          </a:p>
          <a:p>
            <a:pPr algn="just"/>
            <a:r>
              <a:rPr lang="en-US" altLang="zh-CN" sz="3200" b="1" dirty="0"/>
              <a:t>6. </a:t>
            </a:r>
            <a:r>
              <a:rPr lang="en-US" altLang="zh-CN" sz="3200" b="1" dirty="0">
                <a:solidFill>
                  <a:srgbClr val="000000"/>
                </a:solidFill>
              </a:rPr>
              <a:t>( </a:t>
            </a:r>
            <a:r>
              <a:rPr lang="zh-CN" altLang="en-US" sz="3200" b="1" dirty="0">
                <a:solidFill>
                  <a:srgbClr val="000000"/>
                </a:solidFill>
              </a:rPr>
              <a:t>心理活动</a:t>
            </a:r>
            <a:r>
              <a:rPr lang="en-US" altLang="zh-CN" sz="3200" b="1" dirty="0">
                <a:solidFill>
                  <a:srgbClr val="000000"/>
                </a:solidFill>
              </a:rPr>
              <a:t>+</a:t>
            </a:r>
            <a:r>
              <a:rPr lang="zh-CN" altLang="en-US" sz="3200" b="1" dirty="0">
                <a:solidFill>
                  <a:srgbClr val="000000"/>
                </a:solidFill>
              </a:rPr>
              <a:t>神情描写）</a:t>
            </a:r>
            <a:r>
              <a:rPr lang="en-US" altLang="zh-CN" sz="3200" b="1" dirty="0">
                <a:solidFill>
                  <a:srgbClr val="0000FF"/>
                </a:solidFill>
              </a:rPr>
              <a:t> </a:t>
            </a:r>
            <a:r>
              <a:rPr lang="en-US" altLang="zh-CN" sz="3200" b="1" dirty="0">
                <a:solidFill>
                  <a:srgbClr val="FF0000"/>
                </a:solidFill>
              </a:rPr>
              <a:t>Relief overwhelmed the cousins, </a:t>
            </a:r>
            <a:r>
              <a:rPr lang="en-US" altLang="zh-CN" sz="3200" b="1" dirty="0">
                <a:solidFill>
                  <a:srgbClr val="9900CC"/>
                </a:solidFill>
              </a:rPr>
              <a:t>their eyes sparkling with a glimmer of hope. </a:t>
            </a:r>
            <a:r>
              <a:rPr lang="zh-CN" altLang="en-US" sz="3200" b="1" dirty="0">
                <a:solidFill>
                  <a:srgbClr val="9900CC"/>
                </a:solidFill>
              </a:rPr>
              <a:t>（ 独立主格结构）</a:t>
            </a:r>
            <a:endParaRPr lang="zh-CN" altLang="en-US" sz="3200" b="1" dirty="0">
              <a:solidFill>
                <a:srgbClr val="9900CC"/>
              </a:solidFill>
            </a:endParaRPr>
          </a:p>
          <a:p>
            <a:pPr lvl="0" algn="just"/>
            <a:r>
              <a:rPr lang="en-US" altLang="zh-CN" sz="3200" b="1" dirty="0"/>
              <a:t>7. </a:t>
            </a:r>
            <a:r>
              <a:rPr lang="en-US" altLang="zh-CN" sz="3200" b="1" dirty="0">
                <a:solidFill>
                  <a:srgbClr val="000000"/>
                </a:solidFill>
              </a:rPr>
              <a:t>(</a:t>
            </a:r>
            <a:r>
              <a:rPr lang="zh-CN" altLang="en-US" sz="3200" b="1" dirty="0">
                <a:solidFill>
                  <a:srgbClr val="9900CC"/>
                </a:solidFill>
              </a:rPr>
              <a:t>神情描写</a:t>
            </a:r>
            <a:r>
              <a:rPr lang="en-US" altLang="zh-CN" sz="3200" b="1" dirty="0">
                <a:solidFill>
                  <a:srgbClr val="000000"/>
                </a:solidFill>
              </a:rPr>
              <a:t>+</a:t>
            </a:r>
            <a:r>
              <a:rPr lang="zh-CN" altLang="en-US" sz="3200" b="1" dirty="0">
                <a:solidFill>
                  <a:srgbClr val="000000"/>
                </a:solidFill>
              </a:rPr>
              <a:t>动作描写）</a:t>
            </a:r>
            <a:r>
              <a:rPr lang="en-US" altLang="zh-CN" sz="3200" b="1" dirty="0">
                <a:solidFill>
                  <a:srgbClr val="9900CC"/>
                </a:solidFill>
              </a:rPr>
              <a:t>Exhausted and hungry, </a:t>
            </a:r>
            <a:r>
              <a:rPr lang="en-US" altLang="zh-CN" sz="3200" b="1" dirty="0">
                <a:solidFill>
                  <a:srgbClr val="FF0000"/>
                </a:solidFill>
              </a:rPr>
              <a:t>they shared some chocolate and biscuits to boost their energy. </a:t>
            </a:r>
            <a:r>
              <a:rPr lang="zh-CN" altLang="en-US" sz="3200" b="1" dirty="0">
                <a:solidFill>
                  <a:srgbClr val="FF0000"/>
                </a:solidFill>
              </a:rPr>
              <a:t>（</a:t>
            </a:r>
            <a:r>
              <a:rPr lang="zh-CN" altLang="en-US" sz="3200" b="1" dirty="0">
                <a:solidFill>
                  <a:srgbClr val="9900CC"/>
                </a:solidFill>
              </a:rPr>
              <a:t>二连形）</a:t>
            </a:r>
            <a:endParaRPr lang="en-US" altLang="zh-CN" sz="3200" b="1" dirty="0">
              <a:solidFill>
                <a:srgbClr val="9900CC"/>
              </a:solidFill>
            </a:endParaRPr>
          </a:p>
          <a:p>
            <a:pPr lvl="0" algn="just"/>
            <a:r>
              <a:rPr lang="en-US" altLang="zh-CN" sz="3200" b="1" dirty="0"/>
              <a:t>8. </a:t>
            </a:r>
            <a:r>
              <a:rPr lang="zh-CN" altLang="en-US" sz="3200" b="1" dirty="0"/>
              <a:t>（ 动作描写） </a:t>
            </a:r>
            <a:r>
              <a:rPr lang="en-US" altLang="zh-CN" sz="3200" b="1" dirty="0">
                <a:solidFill>
                  <a:srgbClr val="9900CC"/>
                </a:solidFill>
              </a:rPr>
              <a:t>To keep warm, </a:t>
            </a:r>
            <a:r>
              <a:rPr lang="en-US" altLang="zh-CN" sz="3200" b="1" dirty="0">
                <a:solidFill>
                  <a:srgbClr val="EA0000"/>
                </a:solidFill>
              </a:rPr>
              <a:t>they huddled together in the corner of the cave, </a:t>
            </a:r>
            <a:r>
              <a:rPr lang="en-US" altLang="zh-CN" sz="3200" b="1" dirty="0">
                <a:solidFill>
                  <a:srgbClr val="9900CC"/>
                </a:solidFill>
              </a:rPr>
              <a:t> covered with the blanket and praying for good luck.  </a:t>
            </a:r>
            <a:r>
              <a:rPr lang="zh-CN" altLang="en-US" sz="3200" b="1" dirty="0">
                <a:solidFill>
                  <a:srgbClr val="9900CC"/>
                </a:solidFill>
              </a:rPr>
              <a:t>（ 非谓语） </a:t>
            </a:r>
            <a:endParaRPr lang="en-US" altLang="zh-CN" sz="3200" b="1" dirty="0">
              <a:solidFill>
                <a:srgbClr val="9900CC"/>
              </a:solidFill>
            </a:endParaRPr>
          </a:p>
          <a:p>
            <a:pPr lvl="0" algn="just"/>
            <a:endParaRPr lang="en-US" altLang="zh-CN" sz="3200" i="1" dirty="0">
              <a:solidFill>
                <a:srgbClr val="9900CC"/>
              </a:solidFill>
            </a:endParaRPr>
          </a:p>
        </p:txBody>
      </p:sp>
      <p:pic>
        <p:nvPicPr>
          <p:cNvPr id="5" name="图片 4"/>
          <p:cNvPicPr>
            <a:picLocks noChangeAspect="1"/>
          </p:cNvPicPr>
          <p:nvPr/>
        </p:nvPicPr>
        <p:blipFill>
          <a:blip r:embed="rId2"/>
          <a:stretch>
            <a:fillRect/>
          </a:stretch>
        </p:blipFill>
        <p:spPr>
          <a:xfrm>
            <a:off x="292957" y="0"/>
            <a:ext cx="9108213" cy="749873"/>
          </a:xfrm>
          <a:prstGeom prst="rect">
            <a:avLst/>
          </a:prstGeom>
        </p:spPr>
      </p:pic>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文本框 1"/>
          <p:cNvSpPr txBox="1"/>
          <p:nvPr/>
        </p:nvSpPr>
        <p:spPr>
          <a:xfrm>
            <a:off x="0" y="754557"/>
            <a:ext cx="12192000" cy="4832092"/>
          </a:xfrm>
          <a:prstGeom prst="rect">
            <a:avLst/>
          </a:prstGeom>
          <a:solidFill>
            <a:schemeClr val="bg1"/>
          </a:solidFill>
        </p:spPr>
        <p:txBody>
          <a:bodyPr wrap="square">
            <a:spAutoFit/>
          </a:bodyPr>
          <a:lstStyle/>
          <a:p>
            <a:pPr marL="514350" indent="-514350" algn="just">
              <a:buAutoNum type="arabicPeriod"/>
            </a:pPr>
            <a:r>
              <a:rPr lang="en-US" altLang="zh-CN" sz="2800" b="1" dirty="0">
                <a:solidFill>
                  <a:srgbClr val="000000"/>
                </a:solidFill>
              </a:rPr>
              <a:t>( </a:t>
            </a:r>
            <a:r>
              <a:rPr lang="zh-CN" altLang="en-US" sz="2800" b="1" dirty="0">
                <a:solidFill>
                  <a:srgbClr val="000000"/>
                </a:solidFill>
              </a:rPr>
              <a:t>环境描写</a:t>
            </a:r>
            <a:r>
              <a:rPr lang="en-US" altLang="zh-CN" sz="2800" b="1" dirty="0">
                <a:solidFill>
                  <a:srgbClr val="000000"/>
                </a:solidFill>
              </a:rPr>
              <a:t>+</a:t>
            </a:r>
            <a:r>
              <a:rPr lang="zh-CN" altLang="en-US" sz="2800" b="1" dirty="0">
                <a:solidFill>
                  <a:srgbClr val="000000"/>
                </a:solidFill>
              </a:rPr>
              <a:t>心理活动描写） </a:t>
            </a:r>
            <a:r>
              <a:rPr lang="en-US" altLang="zh-CN" sz="2800" b="1" dirty="0">
                <a:solidFill>
                  <a:srgbClr val="FF0000"/>
                </a:solidFill>
              </a:rPr>
              <a:t> </a:t>
            </a:r>
            <a:r>
              <a:rPr lang="en-US" altLang="zh-CN" sz="2800" b="1" dirty="0">
                <a:solidFill>
                  <a:srgbClr val="9900CC"/>
                </a:solidFill>
              </a:rPr>
              <a:t>Darkness swallowing the foggy mountain, </a:t>
            </a:r>
            <a:r>
              <a:rPr lang="en-US" altLang="zh-CN" sz="2800" b="1" dirty="0">
                <a:solidFill>
                  <a:srgbClr val="FF0000"/>
                </a:solidFill>
              </a:rPr>
              <a:t>the cousins’ panic gave way to hope . </a:t>
            </a:r>
            <a:r>
              <a:rPr lang="zh-CN" altLang="en-US" sz="2800" b="1" dirty="0">
                <a:solidFill>
                  <a:srgbClr val="9900CC"/>
                </a:solidFill>
              </a:rPr>
              <a:t>（独立主格）</a:t>
            </a:r>
            <a:endParaRPr lang="en-US" altLang="zh-CN" sz="2800" b="1" dirty="0">
              <a:solidFill>
                <a:srgbClr val="9900CC"/>
              </a:solidFill>
            </a:endParaRPr>
          </a:p>
          <a:p>
            <a:pPr marL="514350" indent="-514350" algn="just">
              <a:buAutoNum type="arabicPeriod"/>
            </a:pPr>
            <a:r>
              <a:rPr lang="en-US" altLang="zh-CN" sz="2800" b="1" dirty="0">
                <a:solidFill>
                  <a:srgbClr val="000000"/>
                </a:solidFill>
              </a:rPr>
              <a:t>( </a:t>
            </a:r>
            <a:r>
              <a:rPr lang="zh-CN" altLang="en-US" sz="2800" b="1" dirty="0">
                <a:solidFill>
                  <a:srgbClr val="000000"/>
                </a:solidFill>
              </a:rPr>
              <a:t>动作描写） </a:t>
            </a:r>
            <a:r>
              <a:rPr lang="en-US" altLang="zh-CN" sz="2800" b="1" dirty="0"/>
              <a:t>In the weak glow of the flashlight, </a:t>
            </a:r>
            <a:r>
              <a:rPr lang="en-US" altLang="zh-CN" sz="2800" b="1" dirty="0">
                <a:solidFill>
                  <a:srgbClr val="FF0000"/>
                </a:solidFill>
              </a:rPr>
              <a:t>they exchanged a determined look. </a:t>
            </a:r>
            <a:endParaRPr lang="en-US" altLang="zh-CN" sz="2800" b="1" dirty="0">
              <a:solidFill>
                <a:srgbClr val="FF0000"/>
              </a:solidFill>
            </a:endParaRPr>
          </a:p>
          <a:p>
            <a:pPr marL="514350" indent="-514350" algn="just">
              <a:buAutoNum type="arabicPeriod"/>
            </a:pPr>
            <a:r>
              <a:rPr lang="zh-CN" altLang="en-US" sz="2800" b="1" dirty="0">
                <a:solidFill>
                  <a:srgbClr val="9900CC"/>
                </a:solidFill>
              </a:rPr>
              <a:t>（对话描写</a:t>
            </a:r>
            <a:r>
              <a:rPr lang="en-US" altLang="zh-CN" sz="2800" b="1" dirty="0">
                <a:solidFill>
                  <a:srgbClr val="9900CC"/>
                </a:solidFill>
              </a:rPr>
              <a:t>+</a:t>
            </a:r>
            <a:r>
              <a:rPr lang="zh-CN" altLang="en-US" sz="2800" b="1" dirty="0">
                <a:solidFill>
                  <a:srgbClr val="9900CC"/>
                </a:solidFill>
              </a:rPr>
              <a:t>动作描写）</a:t>
            </a:r>
            <a:r>
              <a:rPr lang="en-US" altLang="zh-CN" sz="2800" b="1" dirty="0">
                <a:solidFill>
                  <a:srgbClr val="9900CC"/>
                </a:solidFill>
              </a:rPr>
              <a:t>“ We’d better go back our campsite.” </a:t>
            </a:r>
            <a:r>
              <a:rPr lang="en-US" altLang="zh-CN" sz="2800" b="1" dirty="0">
                <a:solidFill>
                  <a:srgbClr val="EA0000"/>
                </a:solidFill>
              </a:rPr>
              <a:t>Laura said firmly, </a:t>
            </a:r>
            <a:r>
              <a:rPr lang="en-US" altLang="zh-CN" sz="2800" b="1" dirty="0">
                <a:solidFill>
                  <a:srgbClr val="9900CC"/>
                </a:solidFill>
              </a:rPr>
              <a:t>holding Cassie’s hand tightly. </a:t>
            </a:r>
            <a:r>
              <a:rPr lang="zh-CN" altLang="en-US" sz="2800" b="1" dirty="0">
                <a:solidFill>
                  <a:srgbClr val="9900CC"/>
                </a:solidFill>
              </a:rPr>
              <a:t>（非谓语伴随动作）</a:t>
            </a:r>
            <a:endParaRPr lang="en-US" altLang="zh-CN" sz="2800" b="1" dirty="0">
              <a:solidFill>
                <a:srgbClr val="9900CC"/>
              </a:solidFill>
            </a:endParaRPr>
          </a:p>
          <a:p>
            <a:pPr marL="514350" lvl="0" indent="-514350" algn="just">
              <a:buFontTx/>
              <a:buAutoNum type="arabicPeriod"/>
            </a:pPr>
            <a:r>
              <a:rPr lang="en-US" altLang="zh-CN" sz="2800" b="1" dirty="0">
                <a:solidFill>
                  <a:srgbClr val="000000"/>
                </a:solidFill>
              </a:rPr>
              <a:t>( </a:t>
            </a:r>
            <a:r>
              <a:rPr lang="zh-CN" altLang="en-US" sz="2800" b="1" dirty="0">
                <a:solidFill>
                  <a:srgbClr val="000000"/>
                </a:solidFill>
              </a:rPr>
              <a:t>动作描写</a:t>
            </a:r>
            <a:r>
              <a:rPr lang="en-US" altLang="zh-CN" sz="2800" b="1" dirty="0">
                <a:solidFill>
                  <a:srgbClr val="000000"/>
                </a:solidFill>
              </a:rPr>
              <a:t>+</a:t>
            </a:r>
            <a:r>
              <a:rPr lang="zh-CN" altLang="en-US" sz="2800" b="1" dirty="0">
                <a:solidFill>
                  <a:srgbClr val="000000"/>
                </a:solidFill>
              </a:rPr>
              <a:t>环境描写</a:t>
            </a:r>
            <a:r>
              <a:rPr lang="zh-CN" altLang="en-US" sz="2800" b="1" dirty="0">
                <a:solidFill>
                  <a:srgbClr val="7030A0"/>
                </a:solidFill>
              </a:rPr>
              <a:t>） </a:t>
            </a:r>
            <a:r>
              <a:rPr lang="en-US" altLang="zh-CN" sz="2800" b="1" dirty="0">
                <a:solidFill>
                  <a:srgbClr val="7030A0"/>
                </a:solidFill>
              </a:rPr>
              <a:t>Leaving the temporary shelter, </a:t>
            </a:r>
            <a:r>
              <a:rPr lang="en-US" altLang="zh-CN" sz="2800" b="1" dirty="0">
                <a:solidFill>
                  <a:srgbClr val="C00000"/>
                </a:solidFill>
              </a:rPr>
              <a:t>Laura and Cassie walked down the slippery winding path leading to their campsite, </a:t>
            </a:r>
            <a:r>
              <a:rPr lang="en-US" altLang="zh-CN" sz="2800" b="1" dirty="0">
                <a:solidFill>
                  <a:srgbClr val="7030A0"/>
                </a:solidFill>
              </a:rPr>
              <a:t>struggling to keep their balance to avoid sliding down. </a:t>
            </a:r>
            <a:r>
              <a:rPr lang="zh-CN" altLang="en-US" sz="2800" b="1" dirty="0">
                <a:solidFill>
                  <a:srgbClr val="7030A0"/>
                </a:solidFill>
              </a:rPr>
              <a:t>（非谓语）</a:t>
            </a:r>
            <a:endParaRPr lang="en-US" altLang="zh-CN" sz="2800" b="1" dirty="0">
              <a:solidFill>
                <a:srgbClr val="7030A0"/>
              </a:solidFill>
            </a:endParaRPr>
          </a:p>
          <a:p>
            <a:pPr marL="514350" indent="-514350" algn="just">
              <a:buAutoNum type="arabicPeriod"/>
            </a:pPr>
            <a:endParaRPr lang="en-US" altLang="zh-CN" sz="2800" i="1" dirty="0">
              <a:solidFill>
                <a:srgbClr val="0000FF"/>
              </a:solidFill>
            </a:endParaRPr>
          </a:p>
        </p:txBody>
      </p:sp>
      <p:sp>
        <p:nvSpPr>
          <p:cNvPr id="5" name="文本框 4"/>
          <p:cNvSpPr txBox="1"/>
          <p:nvPr/>
        </p:nvSpPr>
        <p:spPr>
          <a:xfrm>
            <a:off x="269255" y="157556"/>
            <a:ext cx="9111011" cy="439445"/>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90000"/>
              </a:lnSpc>
              <a:spcBef>
                <a:spcPct val="0"/>
              </a:spcBef>
              <a:spcAft>
                <a:spcPts val="600"/>
              </a:spcAft>
            </a:pPr>
            <a:r>
              <a:rPr lang="en-US" altLang="zh-CN" sz="2800" b="1" dirty="0">
                <a:solidFill>
                  <a:schemeClr val="tx1"/>
                </a:solidFill>
                <a:latin typeface="Times New Roman" panose="02020603050405020304" charset="0"/>
                <a:ea typeface="+mj-ea"/>
                <a:cs typeface="Times New Roman" panose="02020603050405020304" charset="0"/>
                <a:sym typeface="+mn-ea"/>
              </a:rPr>
              <a:t>  </a:t>
            </a:r>
            <a:r>
              <a:rPr lang="zh-CN" altLang="en-US" sz="2800" b="1" dirty="0">
                <a:solidFill>
                  <a:schemeClr val="tx1"/>
                </a:solidFill>
                <a:latin typeface="Times New Roman" panose="02020603050405020304" charset="0"/>
                <a:ea typeface="+mj-ea"/>
                <a:cs typeface="Times New Roman" panose="02020603050405020304" charset="0"/>
                <a:sym typeface="+mn-ea"/>
              </a:rPr>
              <a:t>习作</a:t>
            </a:r>
            <a:r>
              <a:rPr lang="en-US" altLang="zh-CN" sz="2800" b="1" dirty="0">
                <a:solidFill>
                  <a:schemeClr val="tx1"/>
                </a:solidFill>
                <a:latin typeface="Times New Roman" panose="02020603050405020304" charset="0"/>
                <a:ea typeface="+mj-ea"/>
                <a:cs typeface="Times New Roman" panose="02020603050405020304" charset="0"/>
                <a:sym typeface="+mn-ea"/>
              </a:rPr>
              <a:t>:  </a:t>
            </a:r>
            <a:r>
              <a:rPr lang="zh-CN" altLang="en-US" sz="2800" b="1" dirty="0">
                <a:solidFill>
                  <a:schemeClr val="tx1"/>
                </a:solidFill>
                <a:latin typeface="Times New Roman" panose="02020603050405020304" charset="0"/>
                <a:ea typeface="+mj-ea"/>
                <a:cs typeface="Times New Roman" panose="02020603050405020304" charset="0"/>
                <a:sym typeface="+mn-ea"/>
              </a:rPr>
              <a:t>基于</a:t>
            </a:r>
            <a:r>
              <a:rPr lang="zh-CN" altLang="en-US" sz="2800" b="1" dirty="0">
                <a:solidFill>
                  <a:srgbClr val="C00000"/>
                </a:solidFill>
                <a:latin typeface="Times New Roman" panose="02020603050405020304" charset="0"/>
                <a:ea typeface="+mj-ea"/>
                <a:cs typeface="Times New Roman" panose="02020603050405020304" charset="0"/>
                <a:sym typeface="+mn-ea"/>
              </a:rPr>
              <a:t>各类描写</a:t>
            </a:r>
            <a:r>
              <a:rPr lang="en-US" altLang="zh-CN" sz="2800" b="1" dirty="0">
                <a:solidFill>
                  <a:schemeClr val="tx1"/>
                </a:solidFill>
                <a:latin typeface="Times New Roman" panose="02020603050405020304" charset="0"/>
                <a:ea typeface="+mj-ea"/>
                <a:cs typeface="Times New Roman" panose="02020603050405020304" charset="0"/>
                <a:sym typeface="+mn-ea"/>
              </a:rPr>
              <a:t>+</a:t>
            </a:r>
            <a:r>
              <a:rPr lang="zh-CN" altLang="en-US" sz="2800" b="1" dirty="0">
                <a:solidFill>
                  <a:srgbClr val="C00000"/>
                </a:solidFill>
                <a:latin typeface="Times New Roman" panose="02020603050405020304" charset="0"/>
                <a:ea typeface="+mj-ea"/>
                <a:cs typeface="Times New Roman" panose="02020603050405020304" charset="0"/>
                <a:sym typeface="+mn-ea"/>
              </a:rPr>
              <a:t>语法句型</a:t>
            </a:r>
            <a:r>
              <a:rPr lang="zh-CN" altLang="en-US" sz="2800" b="1" dirty="0">
                <a:solidFill>
                  <a:schemeClr val="tx1"/>
                </a:solidFill>
                <a:latin typeface="Times New Roman" panose="02020603050405020304" charset="0"/>
                <a:ea typeface="+mj-ea"/>
                <a:cs typeface="Times New Roman" panose="02020603050405020304" charset="0"/>
                <a:sym typeface="+mn-ea"/>
              </a:rPr>
              <a:t>的句式拆解： </a:t>
            </a:r>
            <a:r>
              <a:rPr lang="en-US" altLang="zh-CN" sz="2800" b="1" dirty="0">
                <a:solidFill>
                  <a:schemeClr val="tx1"/>
                </a:solidFill>
                <a:latin typeface="Times New Roman" panose="02020603050405020304" charset="0"/>
                <a:ea typeface="+mj-ea"/>
                <a:cs typeface="Times New Roman" panose="02020603050405020304" charset="0"/>
                <a:sym typeface="+mn-ea"/>
              </a:rPr>
              <a:t>para2: </a:t>
            </a:r>
            <a:endParaRPr lang="en-US" altLang="zh-CN" sz="2800" kern="1200" dirty="0">
              <a:solidFill>
                <a:schemeClr val="tx1"/>
              </a:solidFill>
              <a:latin typeface="Times New Roman" panose="02020603050405020304" charset="0"/>
              <a:ea typeface="+mj-ea"/>
              <a:cs typeface="Times New Roman" panose="0202060305040502030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文本框 1"/>
          <p:cNvSpPr txBox="1"/>
          <p:nvPr/>
        </p:nvSpPr>
        <p:spPr>
          <a:xfrm>
            <a:off x="0" y="1356723"/>
            <a:ext cx="12192000" cy="5016758"/>
          </a:xfrm>
          <a:prstGeom prst="rect">
            <a:avLst/>
          </a:prstGeom>
          <a:solidFill>
            <a:schemeClr val="bg1"/>
          </a:solidFill>
        </p:spPr>
        <p:txBody>
          <a:bodyPr wrap="square">
            <a:spAutoFit/>
          </a:bodyPr>
          <a:lstStyle/>
          <a:p>
            <a:pPr lvl="0" algn="just"/>
            <a:endParaRPr lang="en-US" altLang="zh-CN" sz="3200" dirty="0"/>
          </a:p>
          <a:p>
            <a:pPr lvl="0" algn="just"/>
            <a:r>
              <a:rPr lang="en-US" altLang="zh-CN" sz="3200" dirty="0"/>
              <a:t>5. ( </a:t>
            </a:r>
            <a:r>
              <a:rPr lang="zh-CN" altLang="en-US" sz="3200" dirty="0"/>
              <a:t>环境描写） </a:t>
            </a:r>
            <a:r>
              <a:rPr lang="en-US" altLang="zh-CN" sz="3200" dirty="0">
                <a:solidFill>
                  <a:srgbClr val="005E00"/>
                </a:solidFill>
              </a:rPr>
              <a:t>After what seemed an eternity, </a:t>
            </a:r>
            <a:r>
              <a:rPr lang="en-US" altLang="zh-CN" sz="3200" dirty="0">
                <a:solidFill>
                  <a:srgbClr val="FF0000"/>
                </a:solidFill>
              </a:rPr>
              <a:t>a familiar tent came into their vision. </a:t>
            </a:r>
            <a:r>
              <a:rPr lang="zh-CN" altLang="en-US" sz="3200" dirty="0"/>
              <a:t>（</a:t>
            </a:r>
            <a:r>
              <a:rPr lang="zh-CN" altLang="en-US" sz="3200" dirty="0">
                <a:solidFill>
                  <a:srgbClr val="005E00"/>
                </a:solidFill>
              </a:rPr>
              <a:t>夸张</a:t>
            </a:r>
            <a:r>
              <a:rPr lang="en-US" altLang="zh-CN" sz="3200" dirty="0"/>
              <a:t>+ </a:t>
            </a:r>
            <a:r>
              <a:rPr lang="zh-CN" altLang="en-US" sz="3200" dirty="0"/>
              <a:t>无灵主语句）</a:t>
            </a:r>
            <a:endParaRPr lang="en-US" altLang="zh-CN" sz="3200" dirty="0"/>
          </a:p>
          <a:p>
            <a:pPr lvl="0" algn="just"/>
            <a:r>
              <a:rPr lang="en-US" altLang="zh-CN" sz="3200" dirty="0"/>
              <a:t>6. </a:t>
            </a:r>
            <a:r>
              <a:rPr lang="en-US" altLang="zh-CN" sz="3200" b="1" dirty="0">
                <a:solidFill>
                  <a:srgbClr val="000000"/>
                </a:solidFill>
              </a:rPr>
              <a:t>( </a:t>
            </a:r>
            <a:r>
              <a:rPr lang="zh-CN" altLang="en-US" sz="3200" b="1" dirty="0">
                <a:solidFill>
                  <a:srgbClr val="000000"/>
                </a:solidFill>
              </a:rPr>
              <a:t>动作描写</a:t>
            </a:r>
            <a:r>
              <a:rPr lang="en-US" altLang="zh-CN" sz="3200" b="1" dirty="0">
                <a:solidFill>
                  <a:srgbClr val="000000"/>
                </a:solidFill>
              </a:rPr>
              <a:t>+</a:t>
            </a:r>
            <a:r>
              <a:rPr lang="zh-CN" altLang="en-US" sz="3200" b="1" dirty="0">
                <a:solidFill>
                  <a:srgbClr val="000000"/>
                </a:solidFill>
              </a:rPr>
              <a:t>神态描写） </a:t>
            </a:r>
            <a:r>
              <a:rPr lang="en-US" altLang="zh-CN" sz="3200" b="1" dirty="0">
                <a:solidFill>
                  <a:schemeClr val="tx1">
                    <a:lumMod val="95000"/>
                    <a:lumOff val="5000"/>
                  </a:schemeClr>
                </a:solidFill>
              </a:rPr>
              <a:t>No sooner </a:t>
            </a:r>
            <a:r>
              <a:rPr lang="en-US" altLang="zh-CN" sz="3200" b="1" dirty="0">
                <a:solidFill>
                  <a:srgbClr val="FF0000"/>
                </a:solidFill>
              </a:rPr>
              <a:t>had they made it to their campsite</a:t>
            </a:r>
            <a:r>
              <a:rPr lang="en-US" altLang="zh-CN" sz="3200" b="1" dirty="0">
                <a:solidFill>
                  <a:schemeClr val="tx1">
                    <a:lumMod val="95000"/>
                    <a:lumOff val="5000"/>
                  </a:schemeClr>
                </a:solidFill>
              </a:rPr>
              <a:t> than </a:t>
            </a:r>
            <a:r>
              <a:rPr lang="en-US" altLang="zh-CN" sz="3200" b="1" dirty="0">
                <a:solidFill>
                  <a:srgbClr val="FF0000"/>
                </a:solidFill>
              </a:rPr>
              <a:t>they hugged each other tightly, </a:t>
            </a:r>
            <a:r>
              <a:rPr lang="en-US" altLang="zh-CN" sz="3200" b="1" dirty="0">
                <a:solidFill>
                  <a:srgbClr val="9900CC"/>
                </a:solidFill>
              </a:rPr>
              <a:t>tears of joy welling up in their eyes. </a:t>
            </a:r>
            <a:r>
              <a:rPr lang="zh-CN" altLang="en-US" sz="3200" b="1" dirty="0">
                <a:solidFill>
                  <a:srgbClr val="9900CC"/>
                </a:solidFill>
              </a:rPr>
              <a:t>（非谓语</a:t>
            </a:r>
            <a:r>
              <a:rPr lang="en-US" altLang="zh-CN" sz="3200" b="1" dirty="0">
                <a:solidFill>
                  <a:srgbClr val="9900CC"/>
                </a:solidFill>
              </a:rPr>
              <a:t>+</a:t>
            </a:r>
            <a:r>
              <a:rPr lang="zh-CN" altLang="en-US" sz="3200" b="1" dirty="0">
                <a:solidFill>
                  <a:srgbClr val="C00000"/>
                </a:solidFill>
              </a:rPr>
              <a:t>二连动</a:t>
            </a:r>
            <a:r>
              <a:rPr lang="en-US" altLang="zh-CN" sz="3200" b="1" dirty="0">
                <a:solidFill>
                  <a:srgbClr val="C00000"/>
                </a:solidFill>
              </a:rPr>
              <a:t>+</a:t>
            </a:r>
            <a:r>
              <a:rPr lang="zh-CN" altLang="en-US" sz="3200" b="1" dirty="0">
                <a:solidFill>
                  <a:srgbClr val="0000FF"/>
                </a:solidFill>
              </a:rPr>
              <a:t>时间状语从句</a:t>
            </a:r>
            <a:r>
              <a:rPr lang="zh-CN" altLang="en-US" sz="3200" b="1" dirty="0">
                <a:solidFill>
                  <a:srgbClr val="9900CC"/>
                </a:solidFill>
              </a:rPr>
              <a:t>）</a:t>
            </a:r>
            <a:endParaRPr lang="en-US" altLang="zh-CN" sz="3200" b="1" dirty="0">
              <a:solidFill>
                <a:srgbClr val="9900CC"/>
              </a:solidFill>
            </a:endParaRPr>
          </a:p>
          <a:p>
            <a:pPr lvl="0" algn="just"/>
            <a:r>
              <a:rPr lang="en-US" altLang="zh-CN" sz="3200" b="1" dirty="0">
                <a:solidFill>
                  <a:srgbClr val="000000"/>
                </a:solidFill>
              </a:rPr>
              <a:t>7. ( </a:t>
            </a:r>
            <a:r>
              <a:rPr lang="zh-CN" altLang="en-US" sz="3200" b="1" dirty="0">
                <a:solidFill>
                  <a:srgbClr val="000000"/>
                </a:solidFill>
              </a:rPr>
              <a:t>心理活动描写）</a:t>
            </a:r>
            <a:r>
              <a:rPr lang="en-US" altLang="zh-CN" sz="3200" b="1" dirty="0">
                <a:solidFill>
                  <a:srgbClr val="EA0000"/>
                </a:solidFill>
              </a:rPr>
              <a:t>It dawned on them that </a:t>
            </a:r>
            <a:r>
              <a:rPr lang="en-US" altLang="zh-CN" sz="3200" b="1" dirty="0">
                <a:solidFill>
                  <a:srgbClr val="000000"/>
                </a:solidFill>
              </a:rPr>
              <a:t>a small backpack with emergency supplies </a:t>
            </a:r>
            <a:r>
              <a:rPr lang="en-US" altLang="zh-CN" sz="3200" b="1" dirty="0">
                <a:solidFill>
                  <a:srgbClr val="9900CC"/>
                </a:solidFill>
              </a:rPr>
              <a:t>did make all the difference to </a:t>
            </a:r>
            <a:r>
              <a:rPr lang="en-US" altLang="zh-CN" sz="3200" b="1" dirty="0">
                <a:solidFill>
                  <a:srgbClr val="000000"/>
                </a:solidFill>
              </a:rPr>
              <a:t>their lives. </a:t>
            </a:r>
            <a:r>
              <a:rPr lang="zh-CN" altLang="en-US" sz="3200" b="1" dirty="0">
                <a:solidFill>
                  <a:srgbClr val="9900CC"/>
                </a:solidFill>
              </a:rPr>
              <a:t>（</a:t>
            </a:r>
            <a:r>
              <a:rPr lang="en-US" altLang="zh-CN" sz="3200" b="1" dirty="0">
                <a:solidFill>
                  <a:srgbClr val="9900CC"/>
                </a:solidFill>
              </a:rPr>
              <a:t>it</a:t>
            </a:r>
            <a:r>
              <a:rPr lang="zh-CN" altLang="en-US" sz="3200" b="1" dirty="0">
                <a:solidFill>
                  <a:srgbClr val="9900CC"/>
                </a:solidFill>
              </a:rPr>
              <a:t>句型</a:t>
            </a:r>
            <a:r>
              <a:rPr lang="en-US" altLang="zh-CN" sz="3200" b="1" dirty="0">
                <a:solidFill>
                  <a:srgbClr val="9900CC"/>
                </a:solidFill>
              </a:rPr>
              <a:t>+ </a:t>
            </a:r>
            <a:r>
              <a:rPr lang="zh-CN" altLang="en-US" sz="3200" b="1" dirty="0">
                <a:solidFill>
                  <a:srgbClr val="9900CC"/>
                </a:solidFill>
              </a:rPr>
              <a:t>强调谓语）</a:t>
            </a:r>
            <a:endParaRPr lang="en-US" altLang="zh-CN" sz="3200" b="1" dirty="0">
              <a:solidFill>
                <a:srgbClr val="9900CC"/>
              </a:solidFill>
            </a:endParaRPr>
          </a:p>
          <a:p>
            <a:pPr marL="514350" indent="-514350" algn="just">
              <a:buAutoNum type="arabicPeriod" startAt="6"/>
            </a:pPr>
            <a:endParaRPr lang="en-US" altLang="zh-CN" sz="3200" i="1" dirty="0">
              <a:solidFill>
                <a:srgbClr val="0000FF"/>
              </a:solidFill>
            </a:endParaRPr>
          </a:p>
        </p:txBody>
      </p:sp>
      <p:sp>
        <p:nvSpPr>
          <p:cNvPr id="5" name="文本框 4"/>
          <p:cNvSpPr txBox="1"/>
          <p:nvPr/>
        </p:nvSpPr>
        <p:spPr>
          <a:xfrm>
            <a:off x="168894" y="166844"/>
            <a:ext cx="9111011" cy="439445"/>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90000"/>
              </a:lnSpc>
              <a:spcBef>
                <a:spcPct val="0"/>
              </a:spcBef>
              <a:spcAft>
                <a:spcPts val="600"/>
              </a:spcAft>
            </a:pPr>
            <a:r>
              <a:rPr lang="en-US" altLang="zh-CN" sz="2800" b="1" dirty="0">
                <a:solidFill>
                  <a:schemeClr val="tx1"/>
                </a:solidFill>
                <a:latin typeface="Times New Roman" panose="02020603050405020304" charset="0"/>
                <a:ea typeface="+mj-ea"/>
                <a:cs typeface="Times New Roman" panose="02020603050405020304" charset="0"/>
                <a:sym typeface="+mn-ea"/>
              </a:rPr>
              <a:t>  </a:t>
            </a:r>
            <a:r>
              <a:rPr lang="zh-CN" altLang="en-US" sz="2800" b="1" dirty="0">
                <a:solidFill>
                  <a:schemeClr val="tx1"/>
                </a:solidFill>
                <a:latin typeface="Times New Roman" panose="02020603050405020304" charset="0"/>
                <a:ea typeface="+mj-ea"/>
                <a:cs typeface="Times New Roman" panose="02020603050405020304" charset="0"/>
                <a:sym typeface="+mn-ea"/>
              </a:rPr>
              <a:t>习作</a:t>
            </a:r>
            <a:r>
              <a:rPr lang="en-US" altLang="zh-CN" sz="2800" b="1" dirty="0">
                <a:solidFill>
                  <a:schemeClr val="tx1"/>
                </a:solidFill>
                <a:latin typeface="Times New Roman" panose="02020603050405020304" charset="0"/>
                <a:ea typeface="+mj-ea"/>
                <a:cs typeface="Times New Roman" panose="02020603050405020304" charset="0"/>
                <a:sym typeface="+mn-ea"/>
              </a:rPr>
              <a:t>:  </a:t>
            </a:r>
            <a:r>
              <a:rPr lang="zh-CN" altLang="en-US" sz="2800" b="1" dirty="0">
                <a:solidFill>
                  <a:schemeClr val="tx1"/>
                </a:solidFill>
                <a:latin typeface="Times New Roman" panose="02020603050405020304" charset="0"/>
                <a:ea typeface="+mj-ea"/>
                <a:cs typeface="Times New Roman" panose="02020603050405020304" charset="0"/>
                <a:sym typeface="+mn-ea"/>
              </a:rPr>
              <a:t>基于</a:t>
            </a:r>
            <a:r>
              <a:rPr lang="zh-CN" altLang="en-US" sz="2800" b="1" dirty="0">
                <a:solidFill>
                  <a:srgbClr val="C00000"/>
                </a:solidFill>
                <a:latin typeface="Times New Roman" panose="02020603050405020304" charset="0"/>
                <a:ea typeface="+mj-ea"/>
                <a:cs typeface="Times New Roman" panose="02020603050405020304" charset="0"/>
                <a:sym typeface="+mn-ea"/>
              </a:rPr>
              <a:t>各类描写</a:t>
            </a:r>
            <a:r>
              <a:rPr lang="en-US" altLang="zh-CN" sz="2800" b="1" dirty="0">
                <a:solidFill>
                  <a:schemeClr val="tx1"/>
                </a:solidFill>
                <a:latin typeface="Times New Roman" panose="02020603050405020304" charset="0"/>
                <a:ea typeface="+mj-ea"/>
                <a:cs typeface="Times New Roman" panose="02020603050405020304" charset="0"/>
                <a:sym typeface="+mn-ea"/>
              </a:rPr>
              <a:t>+</a:t>
            </a:r>
            <a:r>
              <a:rPr lang="zh-CN" altLang="en-US" sz="2800" b="1" dirty="0">
                <a:solidFill>
                  <a:srgbClr val="C00000"/>
                </a:solidFill>
                <a:latin typeface="Times New Roman" panose="02020603050405020304" charset="0"/>
                <a:ea typeface="+mj-ea"/>
                <a:cs typeface="Times New Roman" panose="02020603050405020304" charset="0"/>
                <a:sym typeface="+mn-ea"/>
              </a:rPr>
              <a:t>语法句型</a:t>
            </a:r>
            <a:r>
              <a:rPr lang="zh-CN" altLang="en-US" sz="2800" b="1" dirty="0">
                <a:solidFill>
                  <a:schemeClr val="tx1"/>
                </a:solidFill>
                <a:latin typeface="Times New Roman" panose="02020603050405020304" charset="0"/>
                <a:ea typeface="+mj-ea"/>
                <a:cs typeface="Times New Roman" panose="02020603050405020304" charset="0"/>
                <a:sym typeface="+mn-ea"/>
              </a:rPr>
              <a:t>的句式拆解： </a:t>
            </a:r>
            <a:r>
              <a:rPr lang="en-US" altLang="zh-CN" sz="2800" b="1" dirty="0">
                <a:solidFill>
                  <a:schemeClr val="tx1"/>
                </a:solidFill>
                <a:latin typeface="Times New Roman" panose="02020603050405020304" charset="0"/>
                <a:ea typeface="+mj-ea"/>
                <a:cs typeface="Times New Roman" panose="02020603050405020304" charset="0"/>
                <a:sym typeface="+mn-ea"/>
              </a:rPr>
              <a:t>para1: </a:t>
            </a:r>
            <a:endParaRPr lang="en-US" altLang="zh-CN" sz="2800" kern="1200" dirty="0">
              <a:solidFill>
                <a:schemeClr val="tx1"/>
              </a:solidFill>
              <a:latin typeface="Times New Roman" panose="02020603050405020304" charset="0"/>
              <a:ea typeface="+mj-ea"/>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文本框 1"/>
          <p:cNvSpPr txBox="1"/>
          <p:nvPr/>
        </p:nvSpPr>
        <p:spPr>
          <a:xfrm>
            <a:off x="24720" y="704615"/>
            <a:ext cx="12192000" cy="5262979"/>
          </a:xfrm>
          <a:prstGeom prst="rect">
            <a:avLst/>
          </a:prstGeom>
          <a:solidFill>
            <a:schemeClr val="bg1"/>
          </a:solidFill>
        </p:spPr>
        <p:txBody>
          <a:bodyPr wrap="square">
            <a:spAutoFit/>
          </a:bodyPr>
          <a:lstStyle/>
          <a:p>
            <a:pPr algn="just"/>
            <a:r>
              <a:rPr lang="en-US" altLang="zh-CN" sz="2800" i="1" dirty="0">
                <a:solidFill>
                  <a:srgbClr val="0000FF"/>
                </a:solidFill>
              </a:rPr>
              <a:t>Para1: “Check your backpack,” Laura instructed, her voice being hopeful. </a:t>
            </a:r>
            <a:r>
              <a:rPr lang="en-US" altLang="zh-CN" sz="2800" b="1" dirty="0">
                <a:solidFill>
                  <a:srgbClr val="0000FF"/>
                </a:solidFill>
              </a:rPr>
              <a:t>Cassie, still quivering with cold, unzipped the tough and waterproof backpack in the hope of finding something invaluable. It was pouring cats and dogs , the wind howling even more mercilessly. Wearing a worried look on her face, Cassie rummaged through the bag.  What astonished the cousins was that the magic backpack contained a wide variety of invaluable emergency supplies.  Cassie grabbed a flashlight, some chocolate bars and compressed biscuits and a blanket. Relief overwhelmed the cousins, their eyes sparkling with a glimmer of hope. Exhausted and hungry, they shared some chocolate and biscuits to boost their energy.  To keep warm, they huddled together in the corner of the cave,  covered with the blanket and praying for good luck. (119)</a:t>
            </a:r>
            <a:endParaRPr lang="en-US" altLang="zh-CN" sz="2800" i="1" dirty="0">
              <a:solidFill>
                <a:srgbClr val="0000FF"/>
              </a:solidFill>
            </a:endParaRPr>
          </a:p>
        </p:txBody>
      </p:sp>
      <p:sp>
        <p:nvSpPr>
          <p:cNvPr id="3" name="文本框 4"/>
          <p:cNvSpPr txBox="1"/>
          <p:nvPr/>
        </p:nvSpPr>
        <p:spPr>
          <a:xfrm>
            <a:off x="133350" y="87329"/>
            <a:ext cx="1182494" cy="439445"/>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p>
            <a:pPr>
              <a:lnSpc>
                <a:spcPct val="90000"/>
              </a:lnSpc>
              <a:spcBef>
                <a:spcPct val="0"/>
              </a:spcBef>
              <a:spcAft>
                <a:spcPts val="600"/>
              </a:spcAft>
            </a:pPr>
            <a:r>
              <a:rPr lang="en-US" altLang="zh-CN" sz="2800" b="1" dirty="0">
                <a:solidFill>
                  <a:schemeClr val="tx1"/>
                </a:solidFill>
                <a:latin typeface="Times New Roman" panose="02020603050405020304" charset="0"/>
                <a:ea typeface="+mj-ea"/>
                <a:cs typeface="Times New Roman" panose="02020603050405020304" charset="0"/>
                <a:sym typeface="+mn-ea"/>
              </a:rPr>
              <a:t>  </a:t>
            </a:r>
            <a:r>
              <a:rPr lang="zh-CN" altLang="en-US" sz="2800" b="1" dirty="0">
                <a:solidFill>
                  <a:schemeClr val="tx1"/>
                </a:solidFill>
                <a:latin typeface="Times New Roman" panose="02020603050405020304" charset="0"/>
                <a:ea typeface="+mj-ea"/>
                <a:cs typeface="Times New Roman" panose="02020603050405020304" charset="0"/>
                <a:sym typeface="+mn-ea"/>
              </a:rPr>
              <a:t>习作</a:t>
            </a:r>
            <a:endParaRPr lang="en-US" altLang="zh-CN" sz="2800" kern="1200" dirty="0">
              <a:solidFill>
                <a:schemeClr val="tx1"/>
              </a:solidFill>
              <a:latin typeface="Times New Roman" panose="02020603050405020304" charset="0"/>
              <a:ea typeface="+mj-ea"/>
              <a:cs typeface="Times New Roman" panose="0202060305040502030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文本框 1"/>
          <p:cNvSpPr txBox="1"/>
          <p:nvPr/>
        </p:nvSpPr>
        <p:spPr>
          <a:xfrm>
            <a:off x="0" y="386567"/>
            <a:ext cx="12192000" cy="5262979"/>
          </a:xfrm>
          <a:prstGeom prst="rect">
            <a:avLst/>
          </a:prstGeom>
          <a:solidFill>
            <a:schemeClr val="bg1"/>
          </a:solidFill>
        </p:spPr>
        <p:txBody>
          <a:bodyPr wrap="square">
            <a:spAutoFit/>
          </a:bodyPr>
          <a:lstStyle/>
          <a:p>
            <a:pPr algn="just"/>
            <a:r>
              <a:rPr lang="en-US" altLang="zh-CN" sz="2800" i="1" dirty="0">
                <a:solidFill>
                  <a:srgbClr val="0000FF"/>
                </a:solidFill>
              </a:rPr>
              <a:t>Para2</a:t>
            </a:r>
            <a:r>
              <a:rPr lang="zh-CN" altLang="en-US" sz="2800" i="1" dirty="0">
                <a:solidFill>
                  <a:srgbClr val="0000FF"/>
                </a:solidFill>
              </a:rPr>
              <a:t>：</a:t>
            </a:r>
            <a:r>
              <a:rPr lang="en-US" altLang="zh-CN" sz="2800" i="1" dirty="0">
                <a:solidFill>
                  <a:srgbClr val="0000FF"/>
                </a:solidFill>
              </a:rPr>
              <a:t>As night fell, the storm finally began to die down.</a:t>
            </a:r>
            <a:endParaRPr lang="en-US" altLang="zh-CN" sz="2800" i="1" dirty="0">
              <a:solidFill>
                <a:srgbClr val="0000FF"/>
              </a:solidFill>
            </a:endParaRPr>
          </a:p>
          <a:p>
            <a:pPr algn="just"/>
            <a:r>
              <a:rPr lang="en-US" altLang="zh-CN" sz="2800" b="1" dirty="0">
                <a:solidFill>
                  <a:srgbClr val="0000FF"/>
                </a:solidFill>
              </a:rPr>
              <a:t>Darkness swallowing the foggy mountain, the cousins’ panic gave way to hope . In the weak glow of the flashlight, they exchanged a determined look. “ We’d better find our way back.” Laura said firmly, holding Cassie’s hand tightly. Leaving the temporary shelter, Laura and Cassie walked down the slippery winding path leading to their campsite, struggling to keep their balance to avoid sliding down. After what seemed an eternity, a familiar tent came into their vision. No sooner had they made it to their campsite than they hugged each other tightly, tears of joy welling up in their eyes. It dawned on them that a small backpack with emergency supplies did make all the difference to their lives. (118)</a:t>
            </a:r>
            <a:endParaRPr lang="en-US" altLang="zh-CN" sz="2800" i="1"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0" y="-21779"/>
          <a:ext cx="12191999" cy="6817053"/>
        </p:xfrm>
        <a:graphic>
          <a:graphicData uri="http://schemas.openxmlformats.org/drawingml/2006/table">
            <a:tbl>
              <a:tblPr firstRow="1" bandRow="1">
                <a:tableStyleId>{5C22544A-7EE6-4342-B048-85BDC9FD1C3A}</a:tableStyleId>
              </a:tblPr>
              <a:tblGrid>
                <a:gridCol w="1384011"/>
                <a:gridCol w="2096075"/>
                <a:gridCol w="3750869"/>
                <a:gridCol w="4961044"/>
              </a:tblGrid>
              <a:tr h="443193">
                <a:tc>
                  <a:txBody>
                    <a:bodyPr/>
                    <a:lstStyle/>
                    <a:p>
                      <a:r>
                        <a:rPr lang="zh-CN" altLang="en-US" dirty="0">
                          <a:solidFill>
                            <a:srgbClr val="FF0000"/>
                          </a:solidFill>
                        </a:rPr>
                        <a:t>主题语境</a:t>
                      </a:r>
                      <a:endParaRPr lang="zh-CN" altLang="en-US" dirty="0">
                        <a:solidFill>
                          <a:srgbClr val="FF0000"/>
                        </a:solidFill>
                      </a:endParaRPr>
                    </a:p>
                  </a:txBody>
                  <a:tcPr>
                    <a:solidFill>
                      <a:schemeClr val="bg1"/>
                    </a:solidFill>
                  </a:tcPr>
                </a:tc>
                <a:tc>
                  <a:txBody>
                    <a:bodyPr/>
                    <a:lstStyle/>
                    <a:p>
                      <a:r>
                        <a:rPr lang="en-US" altLang="zh-CN" dirty="0">
                          <a:solidFill>
                            <a:srgbClr val="FF0000"/>
                          </a:solidFill>
                        </a:rPr>
                        <a:t> </a:t>
                      </a:r>
                      <a:r>
                        <a:rPr lang="zh-CN" altLang="en-US" dirty="0">
                          <a:solidFill>
                            <a:srgbClr val="FF0000"/>
                          </a:solidFill>
                        </a:rPr>
                        <a:t>主题语境主要内容</a:t>
                      </a:r>
                      <a:endParaRPr lang="zh-CN" altLang="en-US" dirty="0">
                        <a:solidFill>
                          <a:srgbClr val="FF0000"/>
                        </a:solidFill>
                      </a:endParaRPr>
                    </a:p>
                  </a:txBody>
                  <a:tcPr>
                    <a:solidFill>
                      <a:schemeClr val="bg1"/>
                    </a:solidFill>
                  </a:tcPr>
                </a:tc>
                <a:tc>
                  <a:txBody>
                    <a:bodyPr/>
                    <a:lstStyle/>
                    <a:p>
                      <a:r>
                        <a:rPr lang="zh-CN" altLang="en-US" dirty="0">
                          <a:solidFill>
                            <a:srgbClr val="FF0000"/>
                          </a:solidFill>
                        </a:rPr>
                        <a:t>        类别</a:t>
                      </a:r>
                      <a:endParaRPr lang="zh-CN" altLang="en-US" dirty="0">
                        <a:solidFill>
                          <a:srgbClr val="FF0000"/>
                        </a:solidFill>
                      </a:endParaRPr>
                    </a:p>
                  </a:txBody>
                  <a:tcPr>
                    <a:solidFill>
                      <a:schemeClr val="bg1"/>
                    </a:solidFill>
                  </a:tcPr>
                </a:tc>
                <a:tc>
                  <a:txBody>
                    <a:bodyPr/>
                    <a:lstStyle/>
                    <a:p>
                      <a:r>
                        <a:rPr lang="en-US" altLang="zh-CN" dirty="0">
                          <a:solidFill>
                            <a:schemeClr val="accent1"/>
                          </a:solidFill>
                        </a:rPr>
                        <a:t>       </a:t>
                      </a:r>
                      <a:r>
                        <a:rPr lang="zh-CN" altLang="en-US" dirty="0">
                          <a:solidFill>
                            <a:schemeClr val="accent1"/>
                          </a:solidFill>
                        </a:rPr>
                        <a:t>故事模型</a:t>
                      </a:r>
                      <a:endParaRPr lang="zh-CN" altLang="en-US" dirty="0">
                        <a:solidFill>
                          <a:schemeClr val="accent1"/>
                        </a:solidFill>
                      </a:endParaRPr>
                    </a:p>
                  </a:txBody>
                  <a:tcPr>
                    <a:lnR w="12700" cap="flat" cmpd="sng" algn="ctr">
                      <a:solidFill>
                        <a:schemeClr val="tx1"/>
                      </a:solidFill>
                      <a:prstDash val="solid"/>
                      <a:round/>
                      <a:headEnd type="none" w="med" len="med"/>
                      <a:tailEnd type="none" w="med" len="med"/>
                    </a:lnR>
                    <a:solidFill>
                      <a:schemeClr val="bg1"/>
                    </a:solidFill>
                  </a:tcPr>
                </a:tc>
              </a:tr>
              <a:tr h="1690757">
                <a:tc rowSpan="3">
                  <a:txBody>
                    <a:bodyPr/>
                    <a:lstStyle/>
                    <a:p>
                      <a:r>
                        <a:rPr lang="en-US" altLang="zh-CN" dirty="0"/>
                        <a:t>         </a:t>
                      </a:r>
                      <a:r>
                        <a:rPr lang="zh-CN" altLang="en-US" sz="2800" dirty="0"/>
                        <a:t>人</a:t>
                      </a:r>
                      <a:endParaRPr lang="en-US" altLang="zh-CN" sz="2800" dirty="0"/>
                    </a:p>
                    <a:p>
                      <a:r>
                        <a:rPr lang="en-US" altLang="zh-CN" sz="2800" dirty="0"/>
                        <a:t>      </a:t>
                      </a:r>
                      <a:endParaRPr lang="en-US" altLang="zh-CN" sz="2800" dirty="0"/>
                    </a:p>
                    <a:p>
                      <a:endParaRPr lang="en-US" altLang="zh-CN" sz="2800" dirty="0"/>
                    </a:p>
                    <a:p>
                      <a:r>
                        <a:rPr lang="en-US" altLang="zh-CN" sz="2800" dirty="0"/>
                        <a:t>      </a:t>
                      </a:r>
                      <a:r>
                        <a:rPr lang="zh-CN" altLang="en-US" sz="2800" dirty="0"/>
                        <a:t>与</a:t>
                      </a:r>
                      <a:endParaRPr lang="en-US" altLang="zh-CN" sz="2800" dirty="0"/>
                    </a:p>
                    <a:p>
                      <a:endParaRPr lang="en-US" altLang="zh-CN" sz="2800" dirty="0"/>
                    </a:p>
                    <a:p>
                      <a:endParaRPr lang="en-US" altLang="zh-CN" sz="2800" dirty="0"/>
                    </a:p>
                    <a:p>
                      <a:endParaRPr lang="en-US" altLang="zh-CN" sz="2800" dirty="0"/>
                    </a:p>
                    <a:p>
                      <a:r>
                        <a:rPr lang="en-US" altLang="zh-CN" sz="2800" dirty="0"/>
                        <a:t>      </a:t>
                      </a:r>
                      <a:r>
                        <a:rPr lang="zh-CN" altLang="en-US" sz="2800" dirty="0"/>
                        <a:t>自</a:t>
                      </a:r>
                      <a:endParaRPr lang="en-US" altLang="zh-CN" sz="2800" dirty="0"/>
                    </a:p>
                    <a:p>
                      <a:endParaRPr lang="en-US" altLang="zh-CN" sz="2800" dirty="0"/>
                    </a:p>
                    <a:p>
                      <a:endParaRPr lang="en-US" altLang="zh-CN" sz="2800" dirty="0"/>
                    </a:p>
                    <a:p>
                      <a:r>
                        <a:rPr lang="en-US" altLang="zh-CN" sz="2800" dirty="0"/>
                        <a:t>      </a:t>
                      </a:r>
                      <a:r>
                        <a:rPr lang="zh-CN" altLang="en-US" sz="2800" dirty="0"/>
                        <a:t>然</a:t>
                      </a:r>
                      <a:endParaRPr lang="zh-CN" altLang="en-US" sz="2800" dirty="0"/>
                    </a:p>
                  </a:txBody>
                  <a:tcPr/>
                </a:tc>
                <a:tc>
                  <a:txBody>
                    <a:bodyPr/>
                    <a:lstStyle/>
                    <a:p>
                      <a:r>
                        <a:rPr lang="en-US" altLang="zh-CN" dirty="0"/>
                        <a:t> </a:t>
                      </a:r>
                      <a:r>
                        <a:rPr lang="zh-CN" altLang="en-US" dirty="0"/>
                        <a:t>自然生态；</a:t>
                      </a:r>
                      <a:endParaRPr lang="en-US" altLang="zh-CN" dirty="0"/>
                    </a:p>
                    <a:p>
                      <a:r>
                        <a:rPr lang="en-US" altLang="zh-CN" dirty="0"/>
                        <a:t> </a:t>
                      </a:r>
                      <a:r>
                        <a:rPr lang="zh-CN" altLang="en-US" dirty="0"/>
                        <a:t>自然环境；</a:t>
                      </a:r>
                      <a:endParaRPr lang="en-US" altLang="zh-CN" dirty="0"/>
                    </a:p>
                    <a:p>
                      <a:r>
                        <a:rPr lang="en-US" altLang="zh-CN" dirty="0"/>
                        <a:t> </a:t>
                      </a:r>
                      <a:r>
                        <a:rPr lang="zh-CN" altLang="en-US" dirty="0"/>
                        <a:t>地理概况；</a:t>
                      </a:r>
                      <a:endParaRPr lang="en-US" altLang="zh-CN" dirty="0"/>
                    </a:p>
                    <a:p>
                      <a:r>
                        <a:rPr lang="en-US" altLang="zh-CN" dirty="0"/>
                        <a:t> </a:t>
                      </a:r>
                      <a:r>
                        <a:rPr lang="zh-CN" altLang="en-US" dirty="0"/>
                        <a:t>自然遗产；</a:t>
                      </a:r>
                      <a:endParaRPr lang="en-US" altLang="zh-CN" dirty="0"/>
                    </a:p>
                    <a:p>
                      <a:r>
                        <a:rPr lang="en-US" altLang="zh-CN" dirty="0"/>
                        <a:t> </a:t>
                      </a:r>
                      <a:r>
                        <a:rPr lang="zh-CN" altLang="en-US" dirty="0"/>
                        <a:t>自然研究；</a:t>
                      </a:r>
                      <a:endParaRPr lang="en-US" altLang="zh-CN" dirty="0"/>
                    </a:p>
                    <a:p>
                      <a:endParaRPr lang="zh-CN" altLang="en-US" dirty="0"/>
                    </a:p>
                  </a:txBody>
                  <a:tcPr/>
                </a:tc>
                <a:tc>
                  <a:txBody>
                    <a:bodyPr/>
                    <a:lstStyle/>
                    <a:p>
                      <a:r>
                        <a:rPr lang="en-US" altLang="zh-CN" dirty="0"/>
                        <a:t>  </a:t>
                      </a:r>
                      <a:r>
                        <a:rPr lang="zh-CN" altLang="en-US" dirty="0"/>
                        <a:t>旅游：             体验自然</a:t>
                      </a:r>
                      <a:endParaRPr lang="en-US" altLang="zh-CN" dirty="0"/>
                    </a:p>
                    <a:p>
                      <a:r>
                        <a:rPr lang="en-US" altLang="zh-CN" dirty="0"/>
                        <a:t>  </a:t>
                      </a:r>
                      <a:r>
                        <a:rPr lang="zh-CN" altLang="en-US" dirty="0"/>
                        <a:t>学校生活：      ①科研考察</a:t>
                      </a:r>
                      <a:endParaRPr lang="en-US" altLang="zh-CN" dirty="0"/>
                    </a:p>
                    <a:p>
                      <a:r>
                        <a:rPr lang="en-US" altLang="zh-CN" dirty="0"/>
                        <a:t>                          ② </a:t>
                      </a:r>
                      <a:r>
                        <a:rPr lang="zh-CN" altLang="en-US" dirty="0"/>
                        <a:t>做课题</a:t>
                      </a:r>
                      <a:endParaRPr lang="en-US" altLang="zh-CN" dirty="0"/>
                    </a:p>
                    <a:p>
                      <a:r>
                        <a:rPr lang="en-US" altLang="zh-CN" dirty="0"/>
                        <a:t>                          ③</a:t>
                      </a:r>
                      <a:r>
                        <a:rPr lang="zh-CN" altLang="en-US" dirty="0"/>
                        <a:t>搞科研</a:t>
                      </a:r>
                      <a:endParaRPr lang="en-US" altLang="zh-CN" dirty="0"/>
                    </a:p>
                    <a:p>
                      <a:r>
                        <a:rPr lang="en-US" altLang="zh-CN" dirty="0"/>
                        <a:t> </a:t>
                      </a:r>
                      <a:r>
                        <a:rPr lang="zh-CN" altLang="en-US" dirty="0"/>
                        <a:t>个人兴趣爱好：研究动物；植物</a:t>
                      </a:r>
                      <a:endParaRPr lang="zh-CN" altLang="en-US" dirty="0"/>
                    </a:p>
                  </a:txBody>
                  <a:tcPr/>
                </a:tc>
                <a:tc>
                  <a:txBody>
                    <a:bodyPr/>
                    <a:lstStyle/>
                    <a:p>
                      <a:r>
                        <a:rPr lang="en-US" altLang="zh-CN" dirty="0"/>
                        <a:t> </a:t>
                      </a:r>
                      <a:r>
                        <a:rPr lang="zh-CN" altLang="en-US" dirty="0"/>
                        <a:t>旅游见闻及经历</a:t>
                      </a:r>
                      <a:endParaRPr lang="zh-CN" altLang="en-US" dirty="0"/>
                    </a:p>
                  </a:txBody>
                  <a:tcPr/>
                </a:tc>
              </a:tr>
              <a:tr h="3499245">
                <a:tc vMerge="1">
                  <a:tcPr/>
                </a:tc>
                <a:tc>
                  <a:txBody>
                    <a:bodyPr/>
                    <a:lstStyle/>
                    <a:p>
                      <a:r>
                        <a:rPr lang="zh-CN" altLang="en-US" dirty="0"/>
                        <a:t>环境保护： </a:t>
                      </a:r>
                      <a:endParaRPr lang="en-US" altLang="zh-CN" dirty="0"/>
                    </a:p>
                    <a:p>
                      <a:r>
                        <a:rPr lang="zh-CN" altLang="en-US" dirty="0"/>
                        <a:t>（人与环境；</a:t>
                      </a:r>
                      <a:endParaRPr lang="en-US" altLang="zh-CN" dirty="0"/>
                    </a:p>
                    <a:p>
                      <a:r>
                        <a:rPr lang="zh-CN" altLang="en-US" dirty="0"/>
                        <a:t>人与动物；</a:t>
                      </a:r>
                      <a:endParaRPr lang="en-US" altLang="zh-CN" dirty="0"/>
                    </a:p>
                    <a:p>
                      <a:r>
                        <a:rPr lang="zh-CN" altLang="en-US" dirty="0"/>
                        <a:t>人与植物；</a:t>
                      </a:r>
                      <a:endParaRPr lang="en-US" altLang="zh-CN" dirty="0"/>
                    </a:p>
                    <a:p>
                      <a:r>
                        <a:rPr lang="zh-CN" altLang="en-US" dirty="0"/>
                        <a:t>人类生存；</a:t>
                      </a:r>
                      <a:endParaRPr lang="en-US" altLang="zh-CN" dirty="0"/>
                    </a:p>
                    <a:p>
                      <a:r>
                        <a:rPr lang="zh-CN" altLang="en-US" dirty="0"/>
                        <a:t>动物生存；</a:t>
                      </a:r>
                      <a:endParaRPr lang="en-US" altLang="zh-CN" dirty="0"/>
                    </a:p>
                    <a:p>
                      <a:r>
                        <a:rPr lang="zh-CN" altLang="en-US" dirty="0"/>
                        <a:t>社会发展与环境）</a:t>
                      </a:r>
                      <a:endParaRPr lang="en-US" altLang="zh-CN" dirty="0"/>
                    </a:p>
                    <a:p>
                      <a:r>
                        <a:rPr lang="en-US" altLang="zh-CN" dirty="0"/>
                        <a:t> </a:t>
                      </a:r>
                      <a:r>
                        <a:rPr lang="zh-CN" altLang="en-US" dirty="0"/>
                        <a:t> </a:t>
                      </a:r>
                      <a:endParaRPr lang="zh-CN" altLang="en-US" dirty="0"/>
                    </a:p>
                  </a:txBody>
                  <a:tcPr/>
                </a:tc>
                <a:tc>
                  <a:txBody>
                    <a:bodyPr/>
                    <a:lstStyle/>
                    <a:p>
                      <a:r>
                        <a:rPr lang="zh-CN" altLang="en-US" dirty="0"/>
                        <a:t>人与动植物的关系 ：</a:t>
                      </a:r>
                      <a:endParaRPr lang="en-US" altLang="zh-CN" dirty="0"/>
                    </a:p>
                    <a:p>
                      <a:r>
                        <a:rPr lang="zh-CN" altLang="en-US" dirty="0"/>
                        <a:t>①人保护环境，保护动植物；</a:t>
                      </a:r>
                      <a:endParaRPr lang="en-US" altLang="zh-CN" dirty="0"/>
                    </a:p>
                    <a:p>
                      <a:r>
                        <a:rPr lang="zh-CN" altLang="en-US" dirty="0"/>
                        <a:t>②人与宠物互相陪伴；</a:t>
                      </a:r>
                      <a:endParaRPr lang="en-US" altLang="zh-CN" dirty="0"/>
                    </a:p>
                    <a:p>
                      <a:r>
                        <a:rPr lang="zh-CN" altLang="en-US" dirty="0"/>
                        <a:t>③人与动物互助互救；</a:t>
                      </a:r>
                      <a:endParaRPr lang="en-US" altLang="zh-CN" dirty="0"/>
                    </a:p>
                    <a:p>
                      <a:r>
                        <a:rPr lang="zh-CN" altLang="en-US" dirty="0"/>
                        <a:t>④人类与动物的冲突；</a:t>
                      </a:r>
                      <a:endParaRPr lang="zh-CN" altLang="en-US" dirty="0"/>
                    </a:p>
                  </a:txBody>
                  <a:tcPr/>
                </a:tc>
                <a:tc>
                  <a:txBody>
                    <a:bodyPr/>
                    <a:lstStyle/>
                    <a:p>
                      <a:r>
                        <a:rPr lang="zh-CN" altLang="en-US" dirty="0"/>
                        <a:t>①人与自然和谐相处 ：植树造林，保护生态；感悟保护环境的重要性</a:t>
                      </a:r>
                      <a:endParaRPr lang="en-US" altLang="zh-CN" dirty="0"/>
                    </a:p>
                    <a:p>
                      <a:r>
                        <a:rPr lang="zh-CN" altLang="en-US" dirty="0"/>
                        <a:t>②人与动物和谐相处：动物陪伴主人，与人类亲密接触，治愈身心，互相信赖，共度难关；（可爱温和的动物如 猫，狗，鸟 ，兔等）</a:t>
                      </a:r>
                      <a:endParaRPr lang="en-US" altLang="zh-CN" dirty="0"/>
                    </a:p>
                    <a:p>
                      <a:r>
                        <a:rPr lang="zh-CN" altLang="en-US" dirty="0"/>
                        <a:t>人类救助动物：人类救助受困或受惊动物， 照顾收留流浪动物，动物报恩或动物救助人类，与人类建立亲密关系；</a:t>
                      </a:r>
                      <a:endParaRPr lang="en-US" altLang="zh-CN" dirty="0"/>
                    </a:p>
                    <a:p>
                      <a:r>
                        <a:rPr lang="zh-CN" altLang="en-US" dirty="0"/>
                        <a:t>③ 人类与动物产生冲突：人类伤害动物或凶猛动物攻击人类（熊，狼，蛇，鲨鱼等）</a:t>
                      </a:r>
                      <a:endParaRPr lang="zh-CN" altLang="en-US" dirty="0"/>
                    </a:p>
                  </a:txBody>
                  <a:tcPr/>
                </a:tc>
              </a:tr>
              <a:tr h="1137255">
                <a:tc vMerge="1">
                  <a:tcPr/>
                </a:tc>
                <a:tc>
                  <a:txBody>
                    <a:bodyPr/>
                    <a:lstStyle/>
                    <a:p>
                      <a:r>
                        <a:rPr lang="zh-CN" altLang="en-US" dirty="0"/>
                        <a:t>自然灾害 （安全与自我保护，基本逃生知识，急救常识）</a:t>
                      </a:r>
                      <a:endParaRPr lang="zh-CN" altLang="en-US" dirty="0"/>
                    </a:p>
                  </a:txBody>
                  <a:tcPr/>
                </a:tc>
                <a:tc>
                  <a:txBody>
                    <a:bodyPr/>
                    <a:lstStyle/>
                    <a:p>
                      <a:r>
                        <a:rPr lang="en-US" altLang="zh-CN" dirty="0"/>
                        <a:t> </a:t>
                      </a:r>
                      <a:r>
                        <a:rPr lang="zh-CN" altLang="en-US" dirty="0"/>
                        <a:t>户外历险；险境求生；自然灾害造成的困境</a:t>
                      </a:r>
                      <a:endParaRPr lang="zh-CN" altLang="en-US" dirty="0"/>
                    </a:p>
                  </a:txBody>
                  <a:tcPr/>
                </a:tc>
                <a:tc>
                  <a:txBody>
                    <a:bodyPr/>
                    <a:lstStyle/>
                    <a:p>
                      <a:r>
                        <a:rPr lang="zh-CN" altLang="en-US" dirty="0"/>
                        <a:t>迷路；落水；困于自然灾害（火灾，地震，飓风，暴风雨，暴雪冰雹等）；登山坠崖；坠马；遭遇凶猛动物袭击等。</a:t>
                      </a:r>
                      <a:endParaRPr lang="zh-CN" altLang="en-US" dirty="0"/>
                    </a:p>
                  </a:txBody>
                  <a:tcPr/>
                </a:tc>
              </a:tr>
            </a:tbl>
          </a:graphicData>
        </a:graphic>
      </p:graphicFrame>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3" name="矩形 2"/>
          <p:cNvSpPr/>
          <p:nvPr/>
        </p:nvSpPr>
        <p:spPr>
          <a:xfrm>
            <a:off x="0" y="829920"/>
            <a:ext cx="12192000" cy="4832092"/>
          </a:xfrm>
          <a:prstGeom prst="rect">
            <a:avLst/>
          </a:prstGeom>
          <a:solidFill>
            <a:schemeClr val="accent3">
              <a:lumMod val="20000"/>
              <a:lumOff val="80000"/>
            </a:schemeClr>
          </a:solidFill>
        </p:spPr>
        <p:txBody>
          <a:bodyPr wrap="square">
            <a:spAutoFit/>
          </a:bodyPr>
          <a:lstStyle/>
          <a:p>
            <a:pPr indent="266700" algn="just">
              <a:spcAft>
                <a:spcPts val="0"/>
              </a:spcAft>
            </a:pPr>
            <a:r>
              <a:rPr lang="en-US" altLang="zh-CN" sz="2800" kern="100" dirty="0">
                <a:latin typeface="等线" panose="02010600030101010101" pitchFamily="2" charset="-122"/>
                <a:ea typeface="等线" panose="02010600030101010101" pitchFamily="2" charset="-122"/>
                <a:cs typeface="Times New Roman" panose="02020603050405020304" charset="0"/>
              </a:rPr>
              <a:t>   </a:t>
            </a:r>
            <a:r>
              <a:rPr lang="zh-CN" altLang="en-US" sz="2800" kern="100" dirty="0">
                <a:latin typeface="等线" panose="02010600030101010101" pitchFamily="2" charset="-122"/>
                <a:ea typeface="等线" panose="02010600030101010101" pitchFamily="2" charset="-122"/>
                <a:cs typeface="Times New Roman" panose="02020603050405020304" charset="0"/>
              </a:rPr>
              <a:t>脱困类叙事模型简析：</a:t>
            </a:r>
            <a:endParaRPr lang="en-US" altLang="zh-CN" sz="2800" kern="100" dirty="0">
              <a:latin typeface="等线" panose="02010600030101010101" pitchFamily="2" charset="-122"/>
              <a:ea typeface="等线" panose="02010600030101010101" pitchFamily="2" charset="-122"/>
              <a:cs typeface="Times New Roman" panose="02020603050405020304" charset="0"/>
            </a:endParaRPr>
          </a:p>
          <a:p>
            <a:pPr indent="266700" algn="just">
              <a:spcAft>
                <a:spcPts val="0"/>
              </a:spcAft>
            </a:pPr>
            <a:r>
              <a:rPr lang="en-US" altLang="zh-CN" sz="2800" b="1" kern="100" dirty="0">
                <a:latin typeface="等线" panose="02010600030101010101" pitchFamily="2" charset="-122"/>
                <a:ea typeface="等线" panose="02010600030101010101" pitchFamily="2" charset="-122"/>
                <a:cs typeface="Times New Roman" panose="02020603050405020304" charset="0"/>
              </a:rPr>
              <a:t>1. </a:t>
            </a:r>
            <a:r>
              <a:rPr lang="zh-CN" altLang="en-US" sz="2800" b="1" kern="100" dirty="0">
                <a:latin typeface="等线" panose="02010600030101010101" pitchFamily="2" charset="-122"/>
                <a:ea typeface="等线" panose="02010600030101010101" pitchFamily="2" charset="-122"/>
                <a:cs typeface="Times New Roman" panose="02020603050405020304" charset="0"/>
              </a:rPr>
              <a:t>从历险者角度叙事</a:t>
            </a:r>
            <a:r>
              <a:rPr lang="zh-CN" altLang="en-US" sz="2800" kern="100" dirty="0">
                <a:latin typeface="等线" panose="02010600030101010101" pitchFamily="2" charset="-122"/>
                <a:ea typeface="等线" panose="02010600030101010101" pitchFamily="2" charset="-122"/>
                <a:cs typeface="Times New Roman" panose="02020603050405020304" charset="0"/>
              </a:rPr>
              <a:t>：</a:t>
            </a:r>
            <a:r>
              <a:rPr lang="zh-CN" altLang="en-US" sz="2800" kern="100" dirty="0">
                <a:solidFill>
                  <a:srgbClr val="FF0000"/>
                </a:solidFill>
                <a:latin typeface="等线" panose="02010600030101010101" pitchFamily="2" charset="-122"/>
                <a:ea typeface="等线" panose="02010600030101010101" pitchFamily="2" charset="-122"/>
                <a:cs typeface="Times New Roman" panose="02020603050405020304" charset="0"/>
              </a:rPr>
              <a:t>①遭遇危险（恶劣环境</a:t>
            </a:r>
            <a:r>
              <a:rPr lang="en-US" altLang="zh-CN" sz="2800" kern="100" dirty="0">
                <a:solidFill>
                  <a:srgbClr val="FF0000"/>
                </a:solidFill>
                <a:latin typeface="等线" panose="02010600030101010101" pitchFamily="2" charset="-122"/>
                <a:ea typeface="等线" panose="02010600030101010101" pitchFamily="2" charset="-122"/>
                <a:cs typeface="Times New Roman" panose="02020603050405020304" charset="0"/>
              </a:rPr>
              <a:t>&amp;</a:t>
            </a:r>
            <a:r>
              <a:rPr lang="zh-CN" altLang="en-US" sz="2800" kern="100" dirty="0">
                <a:solidFill>
                  <a:srgbClr val="FF0000"/>
                </a:solidFill>
                <a:latin typeface="等线" panose="02010600030101010101" pitchFamily="2" charset="-122"/>
                <a:ea typeface="等线" panose="02010600030101010101" pitchFamily="2" charset="-122"/>
                <a:cs typeface="Times New Roman" panose="02020603050405020304" charset="0"/>
              </a:rPr>
              <a:t>危险描写</a:t>
            </a:r>
            <a:r>
              <a:rPr lang="en-US" altLang="zh-CN" sz="2800" kern="100" dirty="0">
                <a:solidFill>
                  <a:srgbClr val="FF0000"/>
                </a:solidFill>
                <a:latin typeface="等线" panose="02010600030101010101" pitchFamily="2" charset="-122"/>
                <a:ea typeface="等线" panose="02010600030101010101" pitchFamily="2" charset="-122"/>
                <a:cs typeface="Times New Roman" panose="02020603050405020304" charset="0"/>
              </a:rPr>
              <a:t>&amp;</a:t>
            </a:r>
            <a:r>
              <a:rPr lang="zh-CN" altLang="en-US" sz="2800" kern="100" dirty="0">
                <a:solidFill>
                  <a:srgbClr val="FF0000"/>
                </a:solidFill>
                <a:latin typeface="等线" panose="02010600030101010101" pitchFamily="2" charset="-122"/>
                <a:ea typeface="等线" panose="02010600030101010101" pitchFamily="2" charset="-122"/>
                <a:cs typeface="Times New Roman" panose="02020603050405020304" charset="0"/>
              </a:rPr>
              <a:t>情感描写）</a:t>
            </a:r>
            <a:r>
              <a:rPr lang="en-US" altLang="zh-CN" sz="2800" kern="100" dirty="0">
                <a:solidFill>
                  <a:srgbClr val="FF0000"/>
                </a:solidFill>
                <a:latin typeface="等线" panose="02010600030101010101" pitchFamily="2" charset="-122"/>
                <a:ea typeface="等线" panose="02010600030101010101" pitchFamily="2" charset="-122"/>
                <a:cs typeface="Times New Roman" panose="02020603050405020304" charset="0"/>
              </a:rPr>
              <a:t>—</a:t>
            </a:r>
            <a:r>
              <a:rPr lang="zh-CN" altLang="en-US" sz="2800" kern="100" dirty="0">
                <a:solidFill>
                  <a:srgbClr val="FF0000"/>
                </a:solidFill>
                <a:latin typeface="等线" panose="02010600030101010101" pitchFamily="2" charset="-122"/>
                <a:ea typeface="等线" panose="02010600030101010101" pitchFamily="2" charset="-122"/>
                <a:cs typeface="Times New Roman" panose="02020603050405020304" charset="0"/>
              </a:rPr>
              <a:t>出现转机（想到办法</a:t>
            </a:r>
            <a:r>
              <a:rPr lang="en-US" altLang="zh-CN" sz="2800" kern="100" dirty="0">
                <a:solidFill>
                  <a:srgbClr val="FF0000"/>
                </a:solidFill>
                <a:latin typeface="等线" panose="02010600030101010101" pitchFamily="2" charset="-122"/>
                <a:ea typeface="等线" panose="02010600030101010101" pitchFamily="2" charset="-122"/>
                <a:cs typeface="Times New Roman" panose="02020603050405020304" charset="0"/>
              </a:rPr>
              <a:t>&amp;</a:t>
            </a:r>
            <a:r>
              <a:rPr lang="zh-CN" altLang="en-US" sz="2800" b="1" kern="100" dirty="0">
                <a:solidFill>
                  <a:srgbClr val="0000FF"/>
                </a:solidFill>
                <a:latin typeface="等线" panose="02010600030101010101" pitchFamily="2" charset="-122"/>
                <a:ea typeface="等线" panose="02010600030101010101" pitchFamily="2" charset="-122"/>
                <a:cs typeface="Times New Roman" panose="02020603050405020304" charset="0"/>
              </a:rPr>
              <a:t>历险者自救） </a:t>
            </a:r>
            <a:r>
              <a:rPr lang="en-US" altLang="zh-CN" sz="2800" kern="100" dirty="0">
                <a:solidFill>
                  <a:srgbClr val="FF0000"/>
                </a:solidFill>
                <a:latin typeface="等线" panose="02010600030101010101" pitchFamily="2" charset="-122"/>
                <a:ea typeface="等线" panose="02010600030101010101" pitchFamily="2" charset="-122"/>
                <a:cs typeface="Times New Roman" panose="02020603050405020304" charset="0"/>
              </a:rPr>
              <a:t>---</a:t>
            </a:r>
            <a:r>
              <a:rPr lang="zh-CN" altLang="en-US" sz="2800" kern="100" dirty="0">
                <a:solidFill>
                  <a:srgbClr val="FF0000"/>
                </a:solidFill>
                <a:latin typeface="等线" panose="02010600030101010101" pitchFamily="2" charset="-122"/>
                <a:ea typeface="等线" panose="02010600030101010101" pitchFamily="2" charset="-122"/>
                <a:cs typeface="Times New Roman" panose="02020603050405020304" charset="0"/>
              </a:rPr>
              <a:t>自救脱险 （过程</a:t>
            </a:r>
            <a:r>
              <a:rPr lang="en-US" altLang="zh-CN" sz="2800" kern="100" dirty="0">
                <a:solidFill>
                  <a:srgbClr val="FF0000"/>
                </a:solidFill>
                <a:latin typeface="等线" panose="02010600030101010101" pitchFamily="2" charset="-122"/>
                <a:ea typeface="等线" panose="02010600030101010101" pitchFamily="2" charset="-122"/>
                <a:cs typeface="Times New Roman" panose="02020603050405020304" charset="0"/>
              </a:rPr>
              <a:t>&amp;</a:t>
            </a:r>
            <a:r>
              <a:rPr lang="zh-CN" altLang="en-US" sz="2800" kern="100" dirty="0">
                <a:solidFill>
                  <a:srgbClr val="FF0000"/>
                </a:solidFill>
                <a:latin typeface="等线" panose="02010600030101010101" pitchFamily="2" charset="-122"/>
                <a:ea typeface="等线" panose="02010600030101010101" pitchFamily="2" charset="-122"/>
                <a:cs typeface="Times New Roman" panose="02020603050405020304" charset="0"/>
              </a:rPr>
              <a:t>情感描写）</a:t>
            </a:r>
            <a:r>
              <a:rPr lang="en-US" altLang="zh-CN" sz="2800" kern="100" dirty="0">
                <a:solidFill>
                  <a:srgbClr val="FF0000"/>
                </a:solidFill>
                <a:latin typeface="等线" panose="02010600030101010101" pitchFamily="2" charset="-122"/>
                <a:ea typeface="等线" panose="02010600030101010101" pitchFamily="2" charset="-122"/>
                <a:cs typeface="Times New Roman" panose="02020603050405020304" charset="0"/>
              </a:rPr>
              <a:t>---</a:t>
            </a:r>
            <a:r>
              <a:rPr lang="zh-CN" altLang="en-US" sz="2800" kern="100" dirty="0">
                <a:solidFill>
                  <a:srgbClr val="FF0000"/>
                </a:solidFill>
                <a:latin typeface="等线" panose="02010600030101010101" pitchFamily="2" charset="-122"/>
                <a:ea typeface="等线" panose="02010600030101010101" pitchFamily="2" charset="-122"/>
                <a:cs typeface="Times New Roman" panose="02020603050405020304" charset="0"/>
              </a:rPr>
              <a:t>感悟升华</a:t>
            </a:r>
            <a:endParaRPr lang="en-US" altLang="zh-CN" sz="2800" kern="100" dirty="0">
              <a:solidFill>
                <a:srgbClr val="FF0000"/>
              </a:solidFill>
              <a:latin typeface="等线" panose="02010600030101010101" pitchFamily="2" charset="-122"/>
              <a:ea typeface="等线" panose="02010600030101010101" pitchFamily="2" charset="-122"/>
              <a:cs typeface="Times New Roman" panose="02020603050405020304" charset="0"/>
            </a:endParaRPr>
          </a:p>
          <a:p>
            <a:pPr indent="266700" algn="just">
              <a:spcAft>
                <a:spcPts val="0"/>
              </a:spcAft>
            </a:pPr>
            <a:r>
              <a:rPr lang="zh-CN" altLang="en-US" sz="2800" kern="100" dirty="0">
                <a:latin typeface="等线" panose="02010600030101010101" pitchFamily="2" charset="-122"/>
                <a:ea typeface="等线" panose="02010600030101010101" pitchFamily="2" charset="-122"/>
                <a:cs typeface="Times New Roman" panose="02020603050405020304" charset="0"/>
              </a:rPr>
              <a:t>②</a:t>
            </a:r>
            <a:r>
              <a:rPr lang="zh-CN" altLang="en-US" sz="2800" kern="100" dirty="0">
                <a:solidFill>
                  <a:srgbClr val="C00000"/>
                </a:solidFill>
                <a:latin typeface="等线" panose="02010600030101010101" pitchFamily="2" charset="-122"/>
                <a:ea typeface="等线" panose="02010600030101010101" pitchFamily="2" charset="-122"/>
                <a:cs typeface="Times New Roman" panose="02020603050405020304" charset="0"/>
              </a:rPr>
              <a:t>遭遇危险（恶劣环境</a:t>
            </a:r>
            <a:r>
              <a:rPr lang="en-US" altLang="zh-CN" sz="2800" kern="100" dirty="0">
                <a:solidFill>
                  <a:srgbClr val="C00000"/>
                </a:solidFill>
                <a:latin typeface="等线" panose="02010600030101010101" pitchFamily="2" charset="-122"/>
                <a:ea typeface="等线" panose="02010600030101010101" pitchFamily="2" charset="-122"/>
                <a:cs typeface="Times New Roman" panose="02020603050405020304" charset="0"/>
              </a:rPr>
              <a:t>&amp;</a:t>
            </a:r>
            <a:r>
              <a:rPr lang="zh-CN" altLang="en-US" sz="2800" kern="100" dirty="0">
                <a:solidFill>
                  <a:srgbClr val="C00000"/>
                </a:solidFill>
                <a:latin typeface="等线" panose="02010600030101010101" pitchFamily="2" charset="-122"/>
                <a:ea typeface="等线" panose="02010600030101010101" pitchFamily="2" charset="-122"/>
                <a:cs typeface="Times New Roman" panose="02020603050405020304" charset="0"/>
              </a:rPr>
              <a:t>危险描写</a:t>
            </a:r>
            <a:r>
              <a:rPr lang="en-US" altLang="zh-CN" sz="2800" kern="100" dirty="0">
                <a:solidFill>
                  <a:srgbClr val="C00000"/>
                </a:solidFill>
                <a:latin typeface="等线" panose="02010600030101010101" pitchFamily="2" charset="-122"/>
                <a:ea typeface="等线" panose="02010600030101010101" pitchFamily="2" charset="-122"/>
                <a:cs typeface="Times New Roman" panose="02020603050405020304" charset="0"/>
              </a:rPr>
              <a:t>&amp;</a:t>
            </a:r>
            <a:r>
              <a:rPr lang="zh-CN" altLang="en-US" sz="2800" kern="100" dirty="0">
                <a:solidFill>
                  <a:srgbClr val="C00000"/>
                </a:solidFill>
                <a:latin typeface="等线" panose="02010600030101010101" pitchFamily="2" charset="-122"/>
                <a:ea typeface="等线" panose="02010600030101010101" pitchFamily="2" charset="-122"/>
                <a:cs typeface="Times New Roman" panose="02020603050405020304" charset="0"/>
              </a:rPr>
              <a:t>情感描写）</a:t>
            </a:r>
            <a:r>
              <a:rPr lang="en-US" altLang="zh-CN" sz="2800" kern="100" dirty="0">
                <a:solidFill>
                  <a:srgbClr val="C00000"/>
                </a:solidFill>
                <a:latin typeface="等线" panose="02010600030101010101" pitchFamily="2" charset="-122"/>
                <a:ea typeface="等线" panose="02010600030101010101" pitchFamily="2" charset="-122"/>
                <a:cs typeface="Times New Roman" panose="02020603050405020304" charset="0"/>
              </a:rPr>
              <a:t>—</a:t>
            </a:r>
            <a:r>
              <a:rPr lang="zh-CN" altLang="en-US" sz="2800" kern="100" dirty="0">
                <a:solidFill>
                  <a:srgbClr val="C00000"/>
                </a:solidFill>
                <a:latin typeface="等线" panose="02010600030101010101" pitchFamily="2" charset="-122"/>
                <a:ea typeface="等线" panose="02010600030101010101" pitchFamily="2" charset="-122"/>
                <a:cs typeface="Times New Roman" panose="02020603050405020304" charset="0"/>
              </a:rPr>
              <a:t>出现转机（想到办法</a:t>
            </a:r>
            <a:r>
              <a:rPr lang="en-US" altLang="zh-CN" sz="2800" kern="100" dirty="0">
                <a:solidFill>
                  <a:srgbClr val="C00000"/>
                </a:solidFill>
                <a:latin typeface="等线" panose="02010600030101010101" pitchFamily="2" charset="-122"/>
                <a:ea typeface="等线" panose="02010600030101010101" pitchFamily="2" charset="-122"/>
                <a:cs typeface="Times New Roman" panose="02020603050405020304" charset="0"/>
              </a:rPr>
              <a:t>&amp;</a:t>
            </a:r>
            <a:r>
              <a:rPr lang="zh-CN" altLang="en-US" sz="2800" kern="100" dirty="0">
                <a:solidFill>
                  <a:srgbClr val="FF0000"/>
                </a:solidFill>
                <a:latin typeface="等线" panose="02010600030101010101" pitchFamily="2" charset="-122"/>
                <a:ea typeface="等线" panose="02010600030101010101" pitchFamily="2" charset="-122"/>
                <a:cs typeface="Times New Roman" panose="02020603050405020304" charset="0"/>
              </a:rPr>
              <a:t>呼救求助</a:t>
            </a:r>
            <a:r>
              <a:rPr lang="en-US" altLang="zh-CN" sz="2800" kern="100" dirty="0">
                <a:solidFill>
                  <a:srgbClr val="FF0000"/>
                </a:solidFill>
                <a:latin typeface="等线" panose="02010600030101010101" pitchFamily="2" charset="-122"/>
                <a:ea typeface="等线" panose="02010600030101010101" pitchFamily="2" charset="-122"/>
                <a:cs typeface="Times New Roman" panose="02020603050405020304" charset="0"/>
              </a:rPr>
              <a:t>&amp;</a:t>
            </a:r>
            <a:r>
              <a:rPr lang="zh-CN" altLang="en-US" sz="2800" kern="100" dirty="0">
                <a:solidFill>
                  <a:srgbClr val="0000FF"/>
                </a:solidFill>
                <a:latin typeface="等线" panose="02010600030101010101" pitchFamily="2" charset="-122"/>
                <a:ea typeface="等线" panose="02010600030101010101" pitchFamily="2" charset="-122"/>
                <a:cs typeface="Times New Roman" panose="02020603050405020304" charset="0"/>
              </a:rPr>
              <a:t>他人救助）</a:t>
            </a:r>
            <a:r>
              <a:rPr lang="en-US" altLang="zh-CN" sz="2800" kern="100" dirty="0">
                <a:solidFill>
                  <a:srgbClr val="C00000"/>
                </a:solidFill>
                <a:latin typeface="等线" panose="02010600030101010101" pitchFamily="2" charset="-122"/>
                <a:ea typeface="等线" panose="02010600030101010101" pitchFamily="2" charset="-122"/>
                <a:cs typeface="Times New Roman" panose="02020603050405020304" charset="0"/>
              </a:rPr>
              <a:t>  —</a:t>
            </a:r>
            <a:r>
              <a:rPr lang="zh-CN" altLang="en-US" sz="2800" kern="100" dirty="0">
                <a:solidFill>
                  <a:srgbClr val="C00000"/>
                </a:solidFill>
                <a:latin typeface="等线" panose="02010600030101010101" pitchFamily="2" charset="-122"/>
                <a:ea typeface="等线" panose="02010600030101010101" pitchFamily="2" charset="-122"/>
                <a:cs typeface="Times New Roman" panose="02020603050405020304" charset="0"/>
              </a:rPr>
              <a:t>救援脱险（救援描述</a:t>
            </a:r>
            <a:r>
              <a:rPr lang="en-US" altLang="zh-CN" sz="2800" kern="100" dirty="0">
                <a:solidFill>
                  <a:srgbClr val="C00000"/>
                </a:solidFill>
                <a:latin typeface="等线" panose="02010600030101010101" pitchFamily="2" charset="-122"/>
                <a:ea typeface="等线" panose="02010600030101010101" pitchFamily="2" charset="-122"/>
                <a:cs typeface="Times New Roman" panose="02020603050405020304" charset="0"/>
              </a:rPr>
              <a:t>&amp;</a:t>
            </a:r>
            <a:r>
              <a:rPr lang="zh-CN" altLang="en-US" sz="2800" kern="100" dirty="0">
                <a:solidFill>
                  <a:srgbClr val="C00000"/>
                </a:solidFill>
                <a:latin typeface="等线" panose="02010600030101010101" pitchFamily="2" charset="-122"/>
                <a:ea typeface="等线" panose="02010600030101010101" pitchFamily="2" charset="-122"/>
                <a:cs typeface="Times New Roman" panose="02020603050405020304" charset="0"/>
              </a:rPr>
              <a:t>情感描写）</a:t>
            </a:r>
            <a:r>
              <a:rPr lang="en-US" altLang="zh-CN" sz="2800" kern="100" dirty="0">
                <a:solidFill>
                  <a:srgbClr val="C00000"/>
                </a:solidFill>
                <a:latin typeface="等线" panose="02010600030101010101" pitchFamily="2" charset="-122"/>
                <a:ea typeface="等线" panose="02010600030101010101" pitchFamily="2" charset="-122"/>
                <a:cs typeface="Times New Roman" panose="02020603050405020304" charset="0"/>
              </a:rPr>
              <a:t>—</a:t>
            </a:r>
            <a:r>
              <a:rPr lang="zh-CN" altLang="en-US" sz="2800" kern="100" dirty="0">
                <a:solidFill>
                  <a:srgbClr val="C00000"/>
                </a:solidFill>
                <a:latin typeface="等线" panose="02010600030101010101" pitchFamily="2" charset="-122"/>
                <a:ea typeface="等线" panose="02010600030101010101" pitchFamily="2" charset="-122"/>
                <a:cs typeface="Times New Roman" panose="02020603050405020304" charset="0"/>
              </a:rPr>
              <a:t>感悟升华 或对救援人员表达谢意并致敬；</a:t>
            </a:r>
            <a:endParaRPr lang="en-US" altLang="zh-CN" sz="2800" kern="100" dirty="0">
              <a:solidFill>
                <a:srgbClr val="C00000"/>
              </a:solidFill>
              <a:latin typeface="等线" panose="02010600030101010101" pitchFamily="2" charset="-122"/>
              <a:ea typeface="等线" panose="02010600030101010101" pitchFamily="2" charset="-122"/>
              <a:cs typeface="Times New Roman" panose="02020603050405020304" charset="0"/>
            </a:endParaRPr>
          </a:p>
          <a:p>
            <a:pPr indent="266700" algn="just">
              <a:spcAft>
                <a:spcPts val="0"/>
              </a:spcAft>
            </a:pPr>
            <a:r>
              <a:rPr lang="en-US" altLang="zh-CN" sz="2800" b="1" kern="100" dirty="0">
                <a:latin typeface="等线" panose="02010600030101010101" pitchFamily="2" charset="-122"/>
                <a:ea typeface="等线" panose="02010600030101010101" pitchFamily="2" charset="-122"/>
                <a:cs typeface="Times New Roman" panose="02020603050405020304" charset="0"/>
              </a:rPr>
              <a:t>2. </a:t>
            </a:r>
            <a:r>
              <a:rPr lang="zh-CN" altLang="en-US" sz="2800" b="1" kern="100" dirty="0">
                <a:latin typeface="等线" panose="02010600030101010101" pitchFamily="2" charset="-122"/>
                <a:ea typeface="等线" panose="02010600030101010101" pitchFamily="2" charset="-122"/>
                <a:cs typeface="Times New Roman" panose="02020603050405020304" charset="0"/>
              </a:rPr>
              <a:t>从救援者角度叙事 </a:t>
            </a:r>
            <a:r>
              <a:rPr lang="zh-CN" altLang="en-US" sz="2800" kern="100" dirty="0">
                <a:solidFill>
                  <a:srgbClr val="C00000"/>
                </a:solidFill>
                <a:latin typeface="等线" panose="02010600030101010101" pitchFamily="2" charset="-122"/>
                <a:ea typeface="等线" panose="02010600030101010101" pitchFamily="2" charset="-122"/>
                <a:cs typeface="Times New Roman" panose="02020603050405020304" charset="0"/>
              </a:rPr>
              <a:t>（</a:t>
            </a:r>
            <a:r>
              <a:rPr lang="zh-CN" altLang="en-US" sz="2800" kern="100" dirty="0">
                <a:solidFill>
                  <a:srgbClr val="0000FF"/>
                </a:solidFill>
                <a:latin typeface="等线" panose="02010600030101010101" pitchFamily="2" charset="-122"/>
                <a:ea typeface="等线" panose="02010600030101010101" pitchFamily="2" charset="-122"/>
                <a:cs typeface="Times New Roman" panose="02020603050405020304" charset="0"/>
              </a:rPr>
              <a:t>如消防员，警察，专业救援人员等</a:t>
            </a:r>
            <a:r>
              <a:rPr lang="zh-CN" altLang="en-US" sz="2800" kern="100" dirty="0">
                <a:solidFill>
                  <a:srgbClr val="C00000"/>
                </a:solidFill>
                <a:latin typeface="等线" panose="02010600030101010101" pitchFamily="2" charset="-122"/>
                <a:ea typeface="等线" panose="02010600030101010101" pitchFamily="2" charset="-122"/>
                <a:cs typeface="Times New Roman" panose="02020603050405020304" charset="0"/>
              </a:rPr>
              <a:t>）</a:t>
            </a:r>
            <a:endParaRPr lang="zh-CN" altLang="en-US" sz="2800" kern="100" dirty="0">
              <a:solidFill>
                <a:srgbClr val="C00000"/>
              </a:solidFill>
              <a:latin typeface="等线" panose="02010600030101010101" pitchFamily="2" charset="-122"/>
              <a:ea typeface="等线" panose="02010600030101010101" pitchFamily="2" charset="-122"/>
              <a:cs typeface="Times New Roman" panose="02020603050405020304" charset="0"/>
            </a:endParaRPr>
          </a:p>
          <a:p>
            <a:pPr indent="266700" algn="just">
              <a:spcAft>
                <a:spcPts val="0"/>
              </a:spcAft>
            </a:pPr>
            <a:r>
              <a:rPr lang="zh-CN" altLang="en-US" sz="2800" kern="100" dirty="0">
                <a:solidFill>
                  <a:srgbClr val="C00000"/>
                </a:solidFill>
                <a:latin typeface="等线" panose="02010600030101010101" pitchFamily="2" charset="-122"/>
                <a:ea typeface="等线" panose="02010600030101010101" pitchFamily="2" charset="-122"/>
                <a:cs typeface="Times New Roman" panose="02020603050405020304" charset="0"/>
              </a:rPr>
              <a:t>接到警情（恶劣环境</a:t>
            </a:r>
            <a:r>
              <a:rPr lang="en-US" altLang="zh-CN" sz="2800" kern="100" dirty="0">
                <a:solidFill>
                  <a:srgbClr val="C00000"/>
                </a:solidFill>
                <a:latin typeface="等线" panose="02010600030101010101" pitchFamily="2" charset="-122"/>
                <a:ea typeface="等线" panose="02010600030101010101" pitchFamily="2" charset="-122"/>
                <a:cs typeface="Times New Roman" panose="02020603050405020304" charset="0"/>
              </a:rPr>
              <a:t>&amp;</a:t>
            </a:r>
            <a:r>
              <a:rPr lang="zh-CN" altLang="en-US" sz="2800" kern="100" dirty="0">
                <a:solidFill>
                  <a:srgbClr val="C00000"/>
                </a:solidFill>
                <a:latin typeface="等线" panose="02010600030101010101" pitchFamily="2" charset="-122"/>
                <a:ea typeface="等线" panose="02010600030101010101" pitchFamily="2" charset="-122"/>
                <a:cs typeface="Times New Roman" panose="02020603050405020304" charset="0"/>
              </a:rPr>
              <a:t>危险描写</a:t>
            </a:r>
            <a:r>
              <a:rPr lang="en-US" altLang="zh-CN" sz="2800" kern="100" dirty="0">
                <a:solidFill>
                  <a:srgbClr val="C00000"/>
                </a:solidFill>
                <a:latin typeface="等线" panose="02010600030101010101" pitchFamily="2" charset="-122"/>
                <a:ea typeface="等线" panose="02010600030101010101" pitchFamily="2" charset="-122"/>
                <a:cs typeface="Times New Roman" panose="02020603050405020304" charset="0"/>
              </a:rPr>
              <a:t>&amp;</a:t>
            </a:r>
            <a:r>
              <a:rPr lang="zh-CN" altLang="en-US" sz="2800" kern="100" dirty="0">
                <a:solidFill>
                  <a:srgbClr val="C00000"/>
                </a:solidFill>
                <a:latin typeface="等线" panose="02010600030101010101" pitchFamily="2" charset="-122"/>
                <a:ea typeface="等线" panose="02010600030101010101" pitchFamily="2" charset="-122"/>
                <a:cs typeface="Times New Roman" panose="02020603050405020304" charset="0"/>
              </a:rPr>
              <a:t>情感描写）</a:t>
            </a:r>
            <a:r>
              <a:rPr lang="en-US" altLang="zh-CN" sz="2800" kern="100" dirty="0">
                <a:solidFill>
                  <a:srgbClr val="C00000"/>
                </a:solidFill>
                <a:latin typeface="等线" panose="02010600030101010101" pitchFamily="2" charset="-122"/>
                <a:ea typeface="等线" panose="02010600030101010101" pitchFamily="2" charset="-122"/>
                <a:cs typeface="Times New Roman" panose="02020603050405020304" charset="0"/>
              </a:rPr>
              <a:t>—</a:t>
            </a:r>
            <a:r>
              <a:rPr lang="zh-CN" altLang="en-US" sz="2800" kern="100" dirty="0">
                <a:solidFill>
                  <a:srgbClr val="C00000"/>
                </a:solidFill>
                <a:latin typeface="等线" panose="02010600030101010101" pitchFamily="2" charset="-122"/>
                <a:ea typeface="等线" panose="02010600030101010101" pitchFamily="2" charset="-122"/>
                <a:cs typeface="Times New Roman" panose="02020603050405020304" charset="0"/>
              </a:rPr>
              <a:t>抵达现场（评估险情</a:t>
            </a:r>
            <a:r>
              <a:rPr lang="en-US" altLang="zh-CN" sz="2800" kern="100" dirty="0">
                <a:solidFill>
                  <a:srgbClr val="C00000"/>
                </a:solidFill>
                <a:latin typeface="等线" panose="02010600030101010101" pitchFamily="2" charset="-122"/>
                <a:ea typeface="等线" panose="02010600030101010101" pitchFamily="2" charset="-122"/>
                <a:cs typeface="Times New Roman" panose="02020603050405020304" charset="0"/>
              </a:rPr>
              <a:t>&amp;</a:t>
            </a:r>
            <a:r>
              <a:rPr lang="zh-CN" altLang="en-US" sz="2800" kern="100" dirty="0">
                <a:solidFill>
                  <a:srgbClr val="C00000"/>
                </a:solidFill>
                <a:latin typeface="等线" panose="02010600030101010101" pitchFamily="2" charset="-122"/>
                <a:ea typeface="等线" panose="02010600030101010101" pitchFamily="2" charset="-122"/>
                <a:cs typeface="Times New Roman" panose="02020603050405020304" charset="0"/>
              </a:rPr>
              <a:t>想办法实施救援）</a:t>
            </a:r>
            <a:r>
              <a:rPr lang="en-US" altLang="zh-CN" sz="2800" kern="100" dirty="0">
                <a:solidFill>
                  <a:srgbClr val="C00000"/>
                </a:solidFill>
                <a:latin typeface="等线" panose="02010600030101010101" pitchFamily="2" charset="-122"/>
                <a:ea typeface="等线" panose="02010600030101010101" pitchFamily="2" charset="-122"/>
                <a:cs typeface="Times New Roman" panose="02020603050405020304" charset="0"/>
              </a:rPr>
              <a:t>—</a:t>
            </a:r>
            <a:r>
              <a:rPr lang="zh-CN" altLang="en-US" sz="2800" kern="100" dirty="0">
                <a:solidFill>
                  <a:srgbClr val="C00000"/>
                </a:solidFill>
                <a:latin typeface="等线" panose="02010600030101010101" pitchFamily="2" charset="-122"/>
                <a:ea typeface="等线" panose="02010600030101010101" pitchFamily="2" charset="-122"/>
                <a:cs typeface="Times New Roman" panose="02020603050405020304" charset="0"/>
              </a:rPr>
              <a:t>救援脱险（救援描述</a:t>
            </a:r>
            <a:r>
              <a:rPr lang="en-US" altLang="zh-CN" sz="2800" kern="100" dirty="0">
                <a:solidFill>
                  <a:srgbClr val="C00000"/>
                </a:solidFill>
                <a:latin typeface="等线" panose="02010600030101010101" pitchFamily="2" charset="-122"/>
                <a:ea typeface="等线" panose="02010600030101010101" pitchFamily="2" charset="-122"/>
                <a:cs typeface="Times New Roman" panose="02020603050405020304" charset="0"/>
              </a:rPr>
              <a:t>&amp;</a:t>
            </a:r>
            <a:r>
              <a:rPr lang="zh-CN" altLang="en-US" sz="2800" kern="100" dirty="0">
                <a:solidFill>
                  <a:srgbClr val="C00000"/>
                </a:solidFill>
                <a:latin typeface="等线" panose="02010600030101010101" pitchFamily="2" charset="-122"/>
                <a:ea typeface="等线" panose="02010600030101010101" pitchFamily="2" charset="-122"/>
                <a:cs typeface="Times New Roman" panose="02020603050405020304" charset="0"/>
              </a:rPr>
              <a:t>情感描写）</a:t>
            </a:r>
            <a:r>
              <a:rPr lang="en-US" altLang="zh-CN" sz="2800" kern="100" dirty="0">
                <a:solidFill>
                  <a:srgbClr val="C00000"/>
                </a:solidFill>
                <a:latin typeface="等线" panose="02010600030101010101" pitchFamily="2" charset="-122"/>
                <a:ea typeface="等线" panose="02010600030101010101" pitchFamily="2" charset="-122"/>
                <a:cs typeface="Times New Roman" panose="02020603050405020304" charset="0"/>
              </a:rPr>
              <a:t>—</a:t>
            </a:r>
            <a:r>
              <a:rPr lang="zh-CN" altLang="en-US" sz="2800" kern="100" dirty="0">
                <a:solidFill>
                  <a:srgbClr val="C00000"/>
                </a:solidFill>
                <a:latin typeface="等线" panose="02010600030101010101" pitchFamily="2" charset="-122"/>
                <a:ea typeface="等线" panose="02010600030101010101" pitchFamily="2" charset="-122"/>
                <a:cs typeface="Times New Roman" panose="02020603050405020304" charset="0"/>
              </a:rPr>
              <a:t>可以从职业角度感悟升华 ，体现救援工作的价值和崇高的职业精神。</a:t>
            </a:r>
            <a:endParaRPr lang="zh-CN" altLang="en-US" sz="2800" kern="100" dirty="0">
              <a:latin typeface="等线" panose="02010600030101010101" pitchFamily="2" charset="-122"/>
              <a:ea typeface="等线" panose="02010600030101010101" pitchFamily="2" charset="-122"/>
              <a:cs typeface="Times New Roman" panose="0202060305040502030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0" y="523220"/>
            <a:ext cx="12192000" cy="5670779"/>
          </a:xfrm>
          <a:prstGeom prst="rect">
            <a:avLst/>
          </a:prstGeom>
          <a:noFill/>
        </p:spPr>
        <p:txBody>
          <a:bodyPr wrap="square" lIns="91292" tIns="45718" rIns="91292" bIns="45718">
            <a:spAutoFit/>
          </a:bodyPr>
          <a:lstStyle/>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A high-pitched scream stopped Laura Douglas in her tracks. Spinning around on the narrow dirt path, she thought that her cousin Cassie was in danger. Instead, Cassie was knee-deep in flowers that covered the meadow (</a:t>
            </a:r>
            <a:r>
              <a:rPr lang="zh-CN" altLang="en-US" sz="2800" kern="100" dirty="0">
                <a:latin typeface="Tahoma" panose="020B0604030504040204" pitchFamily="34" charset="0"/>
                <a:ea typeface="Tahoma" panose="020B0604030504040204" pitchFamily="34" charset="0"/>
                <a:cs typeface="Tahoma" panose="020B0604030504040204" pitchFamily="34" charset="0"/>
              </a:rPr>
              <a:t>草地</a:t>
            </a:r>
            <a:r>
              <a:rPr lang="en-US" altLang="zh-CN" sz="2800" kern="100" dirty="0">
                <a:latin typeface="Tahoma" panose="020B0604030504040204" pitchFamily="34" charset="0"/>
                <a:ea typeface="Tahoma" panose="020B0604030504040204" pitchFamily="34" charset="0"/>
                <a:cs typeface="Tahoma" panose="020B0604030504040204" pitchFamily="34" charset="0"/>
              </a:rPr>
              <a:t>) like a quilt.</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“Cassie! You scared me to death!” Laura scolded, her voice echoing through the meadow. “I am sorry,” Cassie, absorbed in her photography, didn’t notice the thick fog rolling in, consuming the nearby mountains. “Not again!” Laura complained, her eyes shifting to the approaching clouds. “We </a:t>
            </a:r>
            <a:r>
              <a:rPr lang="en-US" altLang="zh-CN" sz="2800" kern="100" dirty="0" err="1">
                <a:latin typeface="Tahoma" panose="020B0604030504040204" pitchFamily="34" charset="0"/>
                <a:ea typeface="Tahoma" panose="020B0604030504040204" pitchFamily="34" charset="0"/>
                <a:cs typeface="Tahoma" panose="020B0604030504040204" pitchFamily="34" charset="0"/>
              </a:rPr>
              <a:t>gotta</a:t>
            </a:r>
            <a:r>
              <a:rPr lang="en-US" altLang="zh-CN" sz="2800" kern="100" dirty="0">
                <a:latin typeface="Tahoma" panose="020B0604030504040204" pitchFamily="34" charset="0"/>
                <a:ea typeface="Tahoma" panose="020B0604030504040204" pitchFamily="34" charset="0"/>
                <a:cs typeface="Tahoma" panose="020B0604030504040204" pitchFamily="34" charset="0"/>
              </a:rPr>
              <a:t> go!”</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Cassie’s focus remained on her camera, capturing the short-lived beauty of the moment. Laura tied a red scarf around her hair. “Let’s go back to the campsite.” The girls quickly ran down the winding path, the meadow now covered by a thick fog and a steady, cold rain. The road turned slippery, and they had to move slowly to avoid sliding down.</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marL="0" marR="0" lvl="0" indent="457200" defTabSz="913765" rtl="0" eaLnBrk="0" fontAlgn="auto" latinLnBrk="0" hangingPunct="1">
              <a:lnSpc>
                <a:spcPts val="2900"/>
              </a:lnSpc>
              <a:spcBef>
                <a:spcPct val="0"/>
              </a:spcBef>
              <a:spcAft>
                <a:spcPct val="0"/>
              </a:spcAft>
              <a:buClrTx/>
              <a:buSzTx/>
              <a:buFontTx/>
              <a:buNone/>
              <a:defRPr/>
            </a:pPr>
            <a:endParaRPr kumimoji="0" lang="en-US" altLang="zh-CN"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1"/>
          <p:cNvSpPr txBox="1"/>
          <p:nvPr>
            <p:custDataLst>
              <p:tags r:id="rId2"/>
            </p:custDataLst>
          </p:nvPr>
        </p:nvSpPr>
        <p:spPr>
          <a:xfrm>
            <a:off x="0" y="0"/>
            <a:ext cx="1789043" cy="523220"/>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读原文</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矩形 1"/>
          <p:cNvSpPr/>
          <p:nvPr/>
        </p:nvSpPr>
        <p:spPr>
          <a:xfrm>
            <a:off x="0" y="829920"/>
            <a:ext cx="12192000" cy="5262979"/>
          </a:xfrm>
          <a:prstGeom prst="rect">
            <a:avLst/>
          </a:prstGeom>
          <a:solidFill>
            <a:schemeClr val="accent3">
              <a:lumMod val="20000"/>
              <a:lumOff val="80000"/>
            </a:schemeClr>
          </a:solidFill>
        </p:spPr>
        <p:txBody>
          <a:bodyPr wrap="square">
            <a:spAutoFit/>
          </a:bodyPr>
          <a:lstStyle/>
          <a:p>
            <a:pPr indent="266700" algn="just">
              <a:spcAft>
                <a:spcPts val="0"/>
              </a:spcAft>
            </a:pPr>
            <a:r>
              <a:rPr lang="en-US" altLang="zh-CN" sz="2400" kern="100" dirty="0">
                <a:latin typeface="等线" panose="02010600030101010101" pitchFamily="2" charset="-122"/>
                <a:ea typeface="等线" panose="02010600030101010101" pitchFamily="2" charset="-122"/>
                <a:cs typeface="Times New Roman" panose="02020603050405020304" charset="0"/>
              </a:rPr>
              <a:t>   </a:t>
            </a:r>
            <a:r>
              <a:rPr lang="zh-CN" altLang="en-US" sz="2400" kern="100" dirty="0">
                <a:latin typeface="等线" panose="02010600030101010101" pitchFamily="2" charset="-122"/>
                <a:ea typeface="等线" panose="02010600030101010101" pitchFamily="2" charset="-122"/>
                <a:cs typeface="Times New Roman" panose="02020603050405020304" charset="0"/>
              </a:rPr>
              <a:t>脱困类语料：</a:t>
            </a:r>
            <a:endParaRPr lang="en-US" altLang="zh-CN" sz="2400" kern="100" dirty="0">
              <a:latin typeface="等线" panose="02010600030101010101" pitchFamily="2" charset="-122"/>
              <a:ea typeface="等线" panose="02010600030101010101" pitchFamily="2" charset="-122"/>
              <a:cs typeface="Times New Roman" panose="02020603050405020304" charset="0"/>
            </a:endParaRPr>
          </a:p>
          <a:p>
            <a:pPr indent="266700" algn="just"/>
            <a:r>
              <a:rPr lang="zh-CN" altLang="en-US" sz="2400" kern="100" dirty="0">
                <a:solidFill>
                  <a:srgbClr val="C00000"/>
                </a:solidFill>
                <a:latin typeface="等线" panose="02010600030101010101" pitchFamily="2" charset="-122"/>
                <a:ea typeface="等线" panose="02010600030101010101" pitchFamily="2" charset="-122"/>
                <a:cs typeface="Times New Roman" panose="02020603050405020304" charset="0"/>
              </a:rPr>
              <a:t>一、环境描写（恶劣环境描写</a:t>
            </a:r>
            <a:r>
              <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charset="0"/>
              </a:rPr>
              <a:t>&amp;</a:t>
            </a:r>
            <a:r>
              <a:rPr lang="zh-CN" altLang="en-US" sz="2400" kern="100" dirty="0">
                <a:solidFill>
                  <a:srgbClr val="C00000"/>
                </a:solidFill>
                <a:latin typeface="等线" panose="02010600030101010101" pitchFamily="2" charset="-122"/>
                <a:ea typeface="等线" panose="02010600030101010101" pitchFamily="2" charset="-122"/>
                <a:cs typeface="Times New Roman" panose="02020603050405020304" charset="0"/>
              </a:rPr>
              <a:t>困境危险描写）</a:t>
            </a:r>
            <a:endPar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charset="0"/>
            </a:endParaRPr>
          </a:p>
          <a:p>
            <a:pPr indent="266700" algn="just"/>
            <a:r>
              <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charset="0"/>
              </a:rPr>
              <a:t>1.  The stars disappeared under a blanket of clouds. The wind whistled and bent the prairie grass. </a:t>
            </a:r>
            <a:r>
              <a:rPr lang="zh-CN" altLang="en-US" sz="2400" kern="100" dirty="0">
                <a:solidFill>
                  <a:srgbClr val="0000FF"/>
                </a:solidFill>
                <a:latin typeface="等线" panose="02010600030101010101" pitchFamily="2" charset="-122"/>
                <a:ea typeface="等线" panose="02010600030101010101" pitchFamily="2" charset="-122"/>
                <a:cs typeface="Times New Roman" panose="02020603050405020304" charset="0"/>
              </a:rPr>
              <a:t>星星消失在一层乌云之下。风呼啸着吹弯了草原上的草。 </a:t>
            </a:r>
            <a:r>
              <a:rPr lang="zh-CN" altLang="en-US" sz="2400" kern="100" dirty="0">
                <a:solidFill>
                  <a:srgbClr val="C00000"/>
                </a:solidFill>
                <a:latin typeface="等线" panose="02010600030101010101" pitchFamily="2" charset="-122"/>
                <a:ea typeface="等线" panose="02010600030101010101" pitchFamily="2" charset="-122"/>
                <a:cs typeface="Times New Roman" panose="02020603050405020304" charset="0"/>
              </a:rPr>
              <a:t>（雨夜前）</a:t>
            </a:r>
            <a:endPar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charset="0"/>
            </a:endParaRPr>
          </a:p>
          <a:p>
            <a:pPr indent="266700" algn="just">
              <a:spcAft>
                <a:spcPts val="0"/>
              </a:spcAft>
            </a:pPr>
            <a:r>
              <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charset="0"/>
              </a:rPr>
              <a:t>2. </a:t>
            </a:r>
            <a:r>
              <a:rPr lang="en-US" altLang="zh-CN" sz="2400" b="1" kern="100" dirty="0">
                <a:solidFill>
                  <a:srgbClr val="C00000"/>
                </a:solidFill>
                <a:latin typeface="等线" panose="02010600030101010101" pitchFamily="2" charset="-122"/>
                <a:ea typeface="等线" panose="02010600030101010101" pitchFamily="2" charset="-122"/>
                <a:cs typeface="Times New Roman" panose="02020603050405020304" charset="0"/>
              </a:rPr>
              <a:t>A flash of lightning lit up the whole sky</a:t>
            </a:r>
            <a:r>
              <a:rPr lang="en-US" altLang="zh-CN" sz="2400" b="1" kern="100" dirty="0">
                <a:solidFill>
                  <a:srgbClr val="9900CC"/>
                </a:solidFill>
                <a:latin typeface="等线" panose="02010600030101010101" pitchFamily="2" charset="-122"/>
                <a:ea typeface="等线" panose="02010600030101010101" pitchFamily="2" charset="-122"/>
                <a:cs typeface="Times New Roman" panose="02020603050405020304" charset="0"/>
              </a:rPr>
              <a:t>, </a:t>
            </a:r>
            <a:r>
              <a:rPr lang="en-US" altLang="zh-CN" sz="2400" kern="100" dirty="0">
                <a:solidFill>
                  <a:srgbClr val="9900CC"/>
                </a:solidFill>
                <a:latin typeface="等线" panose="02010600030101010101" pitchFamily="2" charset="-122"/>
                <a:ea typeface="等线" panose="02010600030101010101" pitchFamily="2" charset="-122"/>
                <a:cs typeface="Times New Roman" panose="02020603050405020304" charset="0"/>
              </a:rPr>
              <a:t>followed by a loud crack of thunder.  </a:t>
            </a:r>
            <a:endParaRPr lang="en-US" altLang="zh-CN" sz="2400" kern="100" dirty="0">
              <a:solidFill>
                <a:srgbClr val="9900CC"/>
              </a:solidFill>
              <a:latin typeface="等线" panose="02010600030101010101" pitchFamily="2" charset="-122"/>
              <a:ea typeface="等线" panose="02010600030101010101" pitchFamily="2" charset="-122"/>
              <a:cs typeface="Times New Roman" panose="02020603050405020304" charset="0"/>
            </a:endParaRPr>
          </a:p>
          <a:p>
            <a:pPr indent="266700" algn="just">
              <a:spcAft>
                <a:spcPts val="0"/>
              </a:spcAft>
            </a:pPr>
            <a:r>
              <a:rPr lang="zh-CN" altLang="en-US" sz="2400" kern="100" dirty="0">
                <a:solidFill>
                  <a:srgbClr val="C00000"/>
                </a:solidFill>
                <a:latin typeface="等线" panose="02010600030101010101" pitchFamily="2" charset="-122"/>
                <a:ea typeface="等线" panose="02010600030101010101" pitchFamily="2" charset="-122"/>
                <a:cs typeface="Times New Roman" panose="02020603050405020304" charset="0"/>
              </a:rPr>
              <a:t>   </a:t>
            </a:r>
            <a:r>
              <a:rPr lang="zh-CN" altLang="en-US" sz="2400" kern="100" dirty="0">
                <a:solidFill>
                  <a:srgbClr val="0000FF"/>
                </a:solidFill>
                <a:latin typeface="等线" panose="02010600030101010101" pitchFamily="2" charset="-122"/>
                <a:ea typeface="等线" panose="02010600030101010101" pitchFamily="2" charset="-122"/>
                <a:cs typeface="Times New Roman" panose="02020603050405020304" charset="0"/>
              </a:rPr>
              <a:t>一道闪电照亮天空，接着一声巨雷。 </a:t>
            </a:r>
            <a:r>
              <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charset="0"/>
              </a:rPr>
              <a:t>(</a:t>
            </a:r>
            <a:r>
              <a:rPr lang="zh-CN" altLang="en-US" sz="2400" kern="100" dirty="0">
                <a:solidFill>
                  <a:srgbClr val="C00000"/>
                </a:solidFill>
                <a:latin typeface="等线" panose="02010600030101010101" pitchFamily="2" charset="-122"/>
                <a:ea typeface="等线" panose="02010600030101010101" pitchFamily="2" charset="-122"/>
                <a:cs typeface="Times New Roman" panose="02020603050405020304" charset="0"/>
              </a:rPr>
              <a:t>雷雨）</a:t>
            </a:r>
            <a:endPar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charset="0"/>
            </a:endParaRPr>
          </a:p>
          <a:p>
            <a:pPr indent="266700" algn="just">
              <a:spcAft>
                <a:spcPts val="0"/>
              </a:spcAft>
            </a:pPr>
            <a:r>
              <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charset="0"/>
              </a:rPr>
              <a:t>3. Minutes later, there came a downpour/It began to rain cats and dogs, </a:t>
            </a:r>
            <a:r>
              <a:rPr lang="en-US" altLang="zh-CN" sz="2400" kern="100" dirty="0">
                <a:solidFill>
                  <a:srgbClr val="9900CC"/>
                </a:solidFill>
                <a:latin typeface="等线" panose="02010600030101010101" pitchFamily="2" charset="-122"/>
                <a:ea typeface="等线" panose="02010600030101010101" pitchFamily="2" charset="-122"/>
                <a:cs typeface="Times New Roman" panose="02020603050405020304" charset="0"/>
              </a:rPr>
              <a:t>violently beating against the window.   </a:t>
            </a:r>
            <a:r>
              <a:rPr lang="zh-CN" altLang="en-US" sz="2400" kern="100" dirty="0">
                <a:solidFill>
                  <a:srgbClr val="0000FF"/>
                </a:solidFill>
                <a:latin typeface="等线" panose="02010600030101010101" pitchFamily="2" charset="-122"/>
                <a:ea typeface="等线" panose="02010600030101010101" pitchFamily="2" charset="-122"/>
                <a:cs typeface="Times New Roman" panose="02020603050405020304" charset="0"/>
              </a:rPr>
              <a:t>几分钟之后，大雨倾盆而下，大雨猛烈地打在窗户上。</a:t>
            </a:r>
            <a:r>
              <a:rPr lang="zh-CN" altLang="en-US" sz="2400" kern="100" dirty="0">
                <a:solidFill>
                  <a:srgbClr val="C00000"/>
                </a:solidFill>
                <a:latin typeface="等线" panose="02010600030101010101" pitchFamily="2" charset="-122"/>
                <a:ea typeface="等线" panose="02010600030101010101" pitchFamily="2" charset="-122"/>
                <a:cs typeface="Times New Roman" panose="02020603050405020304" charset="0"/>
              </a:rPr>
              <a:t>（暴雨） </a:t>
            </a:r>
            <a:endPar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charset="0"/>
            </a:endParaRPr>
          </a:p>
          <a:p>
            <a:pPr indent="266700" algn="just">
              <a:spcAft>
                <a:spcPts val="0"/>
              </a:spcAft>
            </a:pPr>
            <a:r>
              <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charset="0"/>
              </a:rPr>
              <a:t>4. The storm strength/ power lessened gradually, </a:t>
            </a:r>
            <a:r>
              <a:rPr lang="en-US" altLang="zh-CN" sz="2400" kern="100" dirty="0">
                <a:solidFill>
                  <a:srgbClr val="9900CC"/>
                </a:solidFill>
                <a:latin typeface="等线" panose="02010600030101010101" pitchFamily="2" charset="-122"/>
                <a:ea typeface="等线" panose="02010600030101010101" pitchFamily="2" charset="-122"/>
                <a:cs typeface="Times New Roman" panose="02020603050405020304" charset="0"/>
              </a:rPr>
              <a:t>with the weak crack of the rumbling thunder in the distant.  </a:t>
            </a:r>
            <a:r>
              <a:rPr lang="zh-CN" altLang="en-US" sz="2400" kern="100" dirty="0">
                <a:solidFill>
                  <a:srgbClr val="0000FF"/>
                </a:solidFill>
                <a:latin typeface="等线" panose="02010600030101010101" pitchFamily="2" charset="-122"/>
                <a:ea typeface="等线" panose="02010600030101010101" pitchFamily="2" charset="-122"/>
                <a:cs typeface="Times New Roman" panose="02020603050405020304" charset="0"/>
              </a:rPr>
              <a:t>暴风雨的强度逐渐减弱，远处传来微弱的轰隆雷声。</a:t>
            </a:r>
            <a:endParaRPr lang="en-US" altLang="zh-CN" sz="2400" kern="100" dirty="0">
              <a:solidFill>
                <a:srgbClr val="0000FF"/>
              </a:solidFill>
              <a:latin typeface="等线" panose="02010600030101010101" pitchFamily="2" charset="-122"/>
              <a:ea typeface="等线" panose="02010600030101010101" pitchFamily="2" charset="-122"/>
              <a:cs typeface="Times New Roman" panose="02020603050405020304" charset="0"/>
            </a:endParaRPr>
          </a:p>
          <a:p>
            <a:pPr indent="266700" algn="just">
              <a:spcAft>
                <a:spcPts val="0"/>
              </a:spcAft>
            </a:pPr>
            <a:r>
              <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charset="0"/>
              </a:rPr>
              <a:t>5. Black clouds gathered over our head in the sky and the sun hid behind them. A blaze of lightning flashed across the night sky, </a:t>
            </a:r>
            <a:r>
              <a:rPr lang="en-US" altLang="zh-CN" sz="2400" kern="100" dirty="0">
                <a:solidFill>
                  <a:srgbClr val="9900CC"/>
                </a:solidFill>
                <a:latin typeface="等线" panose="02010600030101010101" pitchFamily="2" charset="-122"/>
                <a:ea typeface="等线" panose="02010600030101010101" pitchFamily="2" charset="-122"/>
                <a:cs typeface="Times New Roman" panose="02020603050405020304" charset="0"/>
              </a:rPr>
              <a:t>with deafening thunder roaring violently. It rained cats and dogs,</a:t>
            </a:r>
            <a:r>
              <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charset="0"/>
              </a:rPr>
              <a:t> </a:t>
            </a:r>
            <a:r>
              <a:rPr lang="en-US" altLang="zh-CN" sz="2400" i="1" kern="100" dirty="0">
                <a:solidFill>
                  <a:srgbClr val="0000FF"/>
                </a:solidFill>
                <a:latin typeface="等线" panose="02010600030101010101" pitchFamily="2" charset="-122"/>
                <a:ea typeface="等线" panose="02010600030101010101" pitchFamily="2" charset="-122"/>
                <a:cs typeface="Times New Roman" panose="02020603050405020304" charset="0"/>
              </a:rPr>
              <a:t>which made visibility poor.</a:t>
            </a:r>
            <a:r>
              <a:rPr lang="zh-CN" altLang="en-US" sz="2400" kern="100" dirty="0">
                <a:solidFill>
                  <a:srgbClr val="0000FF"/>
                </a:solidFill>
                <a:latin typeface="等线" panose="02010600030101010101" pitchFamily="2" charset="-122"/>
                <a:ea typeface="等线" panose="02010600030101010101" pitchFamily="2" charset="-122"/>
                <a:cs typeface="Times New Roman" panose="02020603050405020304" charset="0"/>
              </a:rPr>
              <a:t>天空中乌云聚集在我们头上，太阳躲在乌云后面。一道闪电划过夜空，伴随着震耳欲聋的雷鸣。雨下得很大，能见度很低。</a:t>
            </a:r>
            <a:endParaRPr lang="zh-CN" altLang="en-US" sz="2400" kern="100" dirty="0">
              <a:solidFill>
                <a:srgbClr val="0000FF"/>
              </a:solidFill>
              <a:latin typeface="等线" panose="02010600030101010101" pitchFamily="2" charset="-122"/>
              <a:ea typeface="等线" panose="02010600030101010101" pitchFamily="2" charset="-122"/>
              <a:cs typeface="Times New Roman" panose="0202060305040502030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矩形 1"/>
          <p:cNvSpPr/>
          <p:nvPr/>
        </p:nvSpPr>
        <p:spPr>
          <a:xfrm>
            <a:off x="0" y="829920"/>
            <a:ext cx="12192000" cy="5262979"/>
          </a:xfrm>
          <a:prstGeom prst="rect">
            <a:avLst/>
          </a:prstGeom>
          <a:solidFill>
            <a:schemeClr val="accent3">
              <a:lumMod val="20000"/>
              <a:lumOff val="80000"/>
            </a:schemeClr>
          </a:solidFill>
        </p:spPr>
        <p:txBody>
          <a:bodyPr wrap="square">
            <a:spAutoFit/>
          </a:bodyPr>
          <a:lstStyle/>
          <a:p>
            <a:pPr indent="266700" algn="just">
              <a:spcAft>
                <a:spcPts val="0"/>
              </a:spcAft>
            </a:pPr>
            <a:r>
              <a:rPr lang="en-US" altLang="zh-CN" sz="2400" kern="100" dirty="0">
                <a:latin typeface="等线" panose="02010600030101010101" pitchFamily="2" charset="-122"/>
                <a:ea typeface="等线" panose="02010600030101010101" pitchFamily="2" charset="-122"/>
                <a:cs typeface="Times New Roman" panose="02020603050405020304" charset="0"/>
              </a:rPr>
              <a:t>   </a:t>
            </a:r>
            <a:r>
              <a:rPr lang="zh-CN" altLang="en-US" sz="2400" kern="100" dirty="0">
                <a:latin typeface="等线" panose="02010600030101010101" pitchFamily="2" charset="-122"/>
                <a:ea typeface="等线" panose="02010600030101010101" pitchFamily="2" charset="-122"/>
                <a:cs typeface="Times New Roman" panose="02020603050405020304" charset="0"/>
              </a:rPr>
              <a:t>脱困类语料：</a:t>
            </a:r>
            <a:endParaRPr lang="en-US" altLang="zh-CN" sz="2400" kern="100" dirty="0">
              <a:latin typeface="等线" panose="02010600030101010101" pitchFamily="2" charset="-122"/>
              <a:ea typeface="等线" panose="02010600030101010101" pitchFamily="2" charset="-122"/>
              <a:cs typeface="Times New Roman" panose="02020603050405020304" charset="0"/>
            </a:endParaRPr>
          </a:p>
          <a:p>
            <a:pPr indent="266700" algn="just"/>
            <a:r>
              <a:rPr lang="zh-CN" altLang="en-US" sz="2400" kern="100" dirty="0">
                <a:solidFill>
                  <a:srgbClr val="C00000"/>
                </a:solidFill>
                <a:latin typeface="等线" panose="02010600030101010101" pitchFamily="2" charset="-122"/>
                <a:ea typeface="等线" panose="02010600030101010101" pitchFamily="2" charset="-122"/>
                <a:cs typeface="Times New Roman" panose="02020603050405020304" charset="0"/>
              </a:rPr>
              <a:t>一、环境描写（恶劣环境描写</a:t>
            </a:r>
            <a:r>
              <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charset="0"/>
              </a:rPr>
              <a:t>&amp;</a:t>
            </a:r>
            <a:r>
              <a:rPr lang="zh-CN" altLang="en-US" sz="2400" kern="100" dirty="0">
                <a:solidFill>
                  <a:srgbClr val="C00000"/>
                </a:solidFill>
                <a:latin typeface="等线" panose="02010600030101010101" pitchFamily="2" charset="-122"/>
                <a:ea typeface="等线" panose="02010600030101010101" pitchFamily="2" charset="-122"/>
                <a:cs typeface="Times New Roman" panose="02020603050405020304" charset="0"/>
              </a:rPr>
              <a:t>困境危险描写）</a:t>
            </a:r>
            <a:endPar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charset="0"/>
            </a:endParaRPr>
          </a:p>
          <a:p>
            <a:pPr indent="266700" algn="just">
              <a:spcAft>
                <a:spcPts val="0"/>
              </a:spcAft>
            </a:pPr>
            <a:r>
              <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charset="0"/>
              </a:rPr>
              <a:t>6. The water kept rising, </a:t>
            </a:r>
            <a:r>
              <a:rPr lang="en-US" altLang="zh-CN" sz="2400" kern="100" dirty="0">
                <a:solidFill>
                  <a:srgbClr val="9900CC"/>
                </a:solidFill>
                <a:latin typeface="等线" panose="02010600030101010101" pitchFamily="2" charset="-122"/>
                <a:ea typeface="等线" panose="02010600030101010101" pitchFamily="2" charset="-122"/>
                <a:cs typeface="Times New Roman" panose="02020603050405020304" charset="0"/>
              </a:rPr>
              <a:t>as if it would engulf me alive.</a:t>
            </a:r>
            <a:endParaRPr lang="en-US" altLang="zh-CN" sz="2400" kern="100" dirty="0">
              <a:solidFill>
                <a:srgbClr val="9900CC"/>
              </a:solidFill>
              <a:latin typeface="等线" panose="02010600030101010101" pitchFamily="2" charset="-122"/>
              <a:ea typeface="等线" panose="02010600030101010101" pitchFamily="2" charset="-122"/>
              <a:cs typeface="Times New Roman" panose="02020603050405020304" charset="0"/>
            </a:endParaRPr>
          </a:p>
          <a:p>
            <a:pPr indent="266700" algn="just">
              <a:spcAft>
                <a:spcPts val="0"/>
              </a:spcAft>
            </a:pPr>
            <a:r>
              <a:rPr lang="zh-CN" altLang="en-US" sz="2400" kern="100" dirty="0">
                <a:solidFill>
                  <a:srgbClr val="0000FF"/>
                </a:solidFill>
                <a:latin typeface="等线" panose="02010600030101010101" pitchFamily="2" charset="-122"/>
                <a:ea typeface="等线" panose="02010600030101010101" pitchFamily="2" charset="-122"/>
                <a:cs typeface="Times New Roman" panose="02020603050405020304" charset="0"/>
              </a:rPr>
              <a:t>   水不断上涨，仿佛要把我活活淹没。（洪水）</a:t>
            </a:r>
            <a:endParaRPr lang="en-US" altLang="zh-CN" sz="2400" kern="100" dirty="0">
              <a:solidFill>
                <a:srgbClr val="0000FF"/>
              </a:solidFill>
              <a:latin typeface="等线" panose="02010600030101010101" pitchFamily="2" charset="-122"/>
              <a:ea typeface="等线" panose="02010600030101010101" pitchFamily="2" charset="-122"/>
              <a:cs typeface="Times New Roman" panose="02020603050405020304" charset="0"/>
            </a:endParaRPr>
          </a:p>
          <a:p>
            <a:pPr indent="266700" algn="just">
              <a:spcAft>
                <a:spcPts val="0"/>
              </a:spcAft>
            </a:pPr>
            <a:r>
              <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charset="0"/>
              </a:rPr>
              <a:t>7. Flames consumed everything in the way like a monster, a thick burning smell filling the air.  </a:t>
            </a:r>
            <a:r>
              <a:rPr lang="zh-CN" altLang="en-US" sz="2400" kern="100" dirty="0">
                <a:solidFill>
                  <a:srgbClr val="0000FF"/>
                </a:solidFill>
                <a:latin typeface="等线" panose="02010600030101010101" pitchFamily="2" charset="-122"/>
                <a:ea typeface="等线" panose="02010600030101010101" pitchFamily="2" charset="-122"/>
                <a:cs typeface="Times New Roman" panose="02020603050405020304" charset="0"/>
              </a:rPr>
              <a:t>火焰像个怪兽一样吞噬着一切，空气中弥漫着浓烈的烧焦的气味。 </a:t>
            </a:r>
            <a:r>
              <a:rPr lang="zh-CN" altLang="en-US" sz="2400" kern="100" dirty="0">
                <a:solidFill>
                  <a:srgbClr val="C00000"/>
                </a:solidFill>
                <a:latin typeface="等线" panose="02010600030101010101" pitchFamily="2" charset="-122"/>
                <a:ea typeface="等线" panose="02010600030101010101" pitchFamily="2" charset="-122"/>
                <a:cs typeface="Times New Roman" panose="02020603050405020304" charset="0"/>
              </a:rPr>
              <a:t>（火灾） </a:t>
            </a:r>
            <a:endPar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charset="0"/>
            </a:endParaRPr>
          </a:p>
          <a:p>
            <a:pPr indent="266700" algn="just">
              <a:spcAft>
                <a:spcPts val="0"/>
              </a:spcAft>
            </a:pPr>
            <a:r>
              <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charset="0"/>
              </a:rPr>
              <a:t>8. The house was flaming </a:t>
            </a:r>
            <a:r>
              <a:rPr lang="zh-CN" altLang="en-US" sz="2400" kern="100" dirty="0">
                <a:solidFill>
                  <a:srgbClr val="C00000"/>
                </a:solidFill>
                <a:latin typeface="等线" panose="02010600030101010101" pitchFamily="2" charset="-122"/>
                <a:ea typeface="等线" panose="02010600030101010101" pitchFamily="2" charset="-122"/>
                <a:cs typeface="Times New Roman" panose="02020603050405020304" charset="0"/>
              </a:rPr>
              <a:t>，</a:t>
            </a:r>
            <a:r>
              <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charset="0"/>
              </a:rPr>
              <a:t> thick clouds of smoke shooting up into the air.  </a:t>
            </a:r>
            <a:r>
              <a:rPr lang="zh-CN" altLang="en-US" sz="2400" kern="100" dirty="0">
                <a:solidFill>
                  <a:srgbClr val="C00000"/>
                </a:solidFill>
                <a:latin typeface="等线" panose="02010600030101010101" pitchFamily="2" charset="-122"/>
                <a:ea typeface="等线" panose="02010600030101010101" pitchFamily="2" charset="-122"/>
                <a:cs typeface="Times New Roman" panose="02020603050405020304" charset="0"/>
              </a:rPr>
              <a:t>（室外）</a:t>
            </a:r>
            <a:endParaRPr lang="zh-CN" altLang="en-US" sz="2400" kern="100" dirty="0">
              <a:solidFill>
                <a:srgbClr val="C00000"/>
              </a:solidFill>
              <a:latin typeface="等线" panose="02010600030101010101" pitchFamily="2" charset="-122"/>
              <a:ea typeface="等线" panose="02010600030101010101" pitchFamily="2" charset="-122"/>
              <a:cs typeface="Times New Roman" panose="02020603050405020304" charset="0"/>
            </a:endParaRPr>
          </a:p>
          <a:p>
            <a:pPr indent="266700" algn="just"/>
            <a:r>
              <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charset="0"/>
              </a:rPr>
              <a:t>  Thick smoke filled the room.</a:t>
            </a:r>
            <a:r>
              <a:rPr lang="zh-CN" altLang="en-US" sz="2400" kern="100" dirty="0">
                <a:solidFill>
                  <a:srgbClr val="C00000"/>
                </a:solidFill>
                <a:latin typeface="等线" panose="02010600030101010101" pitchFamily="2" charset="-122"/>
                <a:ea typeface="等线" panose="02010600030101010101" pitchFamily="2" charset="-122"/>
                <a:cs typeface="Times New Roman" panose="02020603050405020304" charset="0"/>
              </a:rPr>
              <a:t> （室内）</a:t>
            </a:r>
            <a:r>
              <a:rPr lang="zh-CN" altLang="en-US" sz="2400" kern="100" dirty="0">
                <a:solidFill>
                  <a:srgbClr val="0000FF"/>
                </a:solidFill>
                <a:latin typeface="等线" panose="02010600030101010101" pitchFamily="2" charset="-122"/>
                <a:ea typeface="等线" panose="02010600030101010101" pitchFamily="2" charset="-122"/>
                <a:cs typeface="Times New Roman" panose="02020603050405020304" charset="0"/>
              </a:rPr>
              <a:t>房子着火了，浓烟直冲云霄。房间里充满了浓烟。</a:t>
            </a:r>
            <a:endParaRPr lang="en-US" altLang="zh-CN" sz="2400" kern="100" dirty="0">
              <a:solidFill>
                <a:srgbClr val="0000FF"/>
              </a:solidFill>
              <a:latin typeface="等线" panose="02010600030101010101" pitchFamily="2" charset="-122"/>
              <a:ea typeface="等线" panose="02010600030101010101" pitchFamily="2" charset="-122"/>
              <a:cs typeface="Times New Roman" panose="02020603050405020304" charset="0"/>
            </a:endParaRPr>
          </a:p>
          <a:p>
            <a:pPr indent="266700" algn="just">
              <a:spcAft>
                <a:spcPts val="0"/>
              </a:spcAft>
            </a:pPr>
            <a:r>
              <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charset="0"/>
              </a:rPr>
              <a:t>9. The wind was howling mercilessly/ relentlessly and the waves smacked repeatedly against her face.  </a:t>
            </a:r>
            <a:r>
              <a:rPr lang="zh-CN" altLang="en-US" sz="2400" kern="100" dirty="0">
                <a:solidFill>
                  <a:srgbClr val="0000FF"/>
                </a:solidFill>
                <a:latin typeface="等线" panose="02010600030101010101" pitchFamily="2" charset="-122"/>
                <a:ea typeface="等线" panose="02010600030101010101" pitchFamily="2" charset="-122"/>
                <a:cs typeface="Times New Roman" panose="02020603050405020304" charset="0"/>
              </a:rPr>
              <a:t>风无情地呼啸着，海浪不停地拍打着她的脸。</a:t>
            </a:r>
            <a:r>
              <a:rPr lang="zh-CN" altLang="en-US" sz="2400" kern="100" dirty="0">
                <a:solidFill>
                  <a:srgbClr val="C00000"/>
                </a:solidFill>
                <a:latin typeface="等线" panose="02010600030101010101" pitchFamily="2" charset="-122"/>
                <a:ea typeface="等线" panose="02010600030101010101" pitchFamily="2" charset="-122"/>
                <a:cs typeface="Times New Roman" panose="02020603050405020304" charset="0"/>
              </a:rPr>
              <a:t>（风</a:t>
            </a:r>
            <a:r>
              <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charset="0"/>
              </a:rPr>
              <a:t>&amp;</a:t>
            </a:r>
            <a:r>
              <a:rPr lang="zh-CN" altLang="en-US" sz="2400" kern="100" dirty="0">
                <a:solidFill>
                  <a:srgbClr val="C00000"/>
                </a:solidFill>
                <a:latin typeface="等线" panose="02010600030101010101" pitchFamily="2" charset="-122"/>
                <a:ea typeface="等线" panose="02010600030101010101" pitchFamily="2" charset="-122"/>
                <a:cs typeface="Times New Roman" panose="02020603050405020304" charset="0"/>
              </a:rPr>
              <a:t>海浪）</a:t>
            </a:r>
            <a:endPar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charset="0"/>
            </a:endParaRPr>
          </a:p>
          <a:p>
            <a:pPr indent="266700" algn="just">
              <a:spcAft>
                <a:spcPts val="0"/>
              </a:spcAft>
            </a:pPr>
            <a:r>
              <a:rPr lang="en-US" altLang="zh-CN" sz="2400" kern="100" dirty="0">
                <a:solidFill>
                  <a:srgbClr val="C00000"/>
                </a:solidFill>
                <a:latin typeface="等线" panose="02010600030101010101" pitchFamily="2" charset="-122"/>
                <a:ea typeface="等线" panose="02010600030101010101" pitchFamily="2" charset="-122"/>
                <a:cs typeface="Times New Roman" panose="02020603050405020304" charset="0"/>
              </a:rPr>
              <a:t>10. The wall caved in, deep cracks opened up in the roads and huge buildings collapsed, sending clouds of dust into the air.</a:t>
            </a:r>
            <a:r>
              <a:rPr lang="en-US" altLang="zh-CN" sz="2400" kern="100" dirty="0">
                <a:solidFill>
                  <a:srgbClr val="0000FF"/>
                </a:solidFill>
                <a:latin typeface="等线" panose="02010600030101010101" pitchFamily="2" charset="-122"/>
                <a:ea typeface="等线" panose="02010600030101010101" pitchFamily="2" charset="-122"/>
                <a:cs typeface="Times New Roman" panose="02020603050405020304" charset="0"/>
              </a:rPr>
              <a:t> </a:t>
            </a:r>
            <a:r>
              <a:rPr lang="en-US" altLang="zh-CN" sz="2400" kern="100" dirty="0">
                <a:solidFill>
                  <a:srgbClr val="FF0000"/>
                </a:solidFill>
                <a:latin typeface="等线" panose="02010600030101010101" pitchFamily="2" charset="-122"/>
                <a:ea typeface="等线" panose="02010600030101010101" pitchFamily="2" charset="-122"/>
                <a:cs typeface="Times New Roman" panose="02020603050405020304" charset="0"/>
              </a:rPr>
              <a:t>(</a:t>
            </a:r>
            <a:r>
              <a:rPr lang="zh-CN" altLang="en-US" sz="2400" kern="100" dirty="0">
                <a:solidFill>
                  <a:srgbClr val="FF0000"/>
                </a:solidFill>
                <a:latin typeface="等线" panose="02010600030101010101" pitchFamily="2" charset="-122"/>
                <a:ea typeface="等线" panose="02010600030101010101" pitchFamily="2" charset="-122"/>
                <a:cs typeface="Times New Roman" panose="02020603050405020304" charset="0"/>
              </a:rPr>
              <a:t>地震） </a:t>
            </a:r>
            <a:endParaRPr lang="en-US" altLang="zh-CN" sz="2400" kern="100" dirty="0">
              <a:solidFill>
                <a:srgbClr val="FF0000"/>
              </a:solidFill>
              <a:latin typeface="等线" panose="02010600030101010101" pitchFamily="2" charset="-122"/>
              <a:ea typeface="等线" panose="02010600030101010101" pitchFamily="2" charset="-122"/>
              <a:cs typeface="Times New Roman" panose="02020603050405020304" charset="0"/>
            </a:endParaRPr>
          </a:p>
          <a:p>
            <a:pPr indent="266700" algn="just">
              <a:spcAft>
                <a:spcPts val="0"/>
              </a:spcAft>
            </a:pPr>
            <a:r>
              <a:rPr lang="zh-CN" altLang="en-US" sz="2400" kern="100" dirty="0">
                <a:solidFill>
                  <a:srgbClr val="0000FF"/>
                </a:solidFill>
                <a:latin typeface="等线" panose="02010600030101010101" pitchFamily="2" charset="-122"/>
                <a:ea typeface="等线" panose="02010600030101010101" pitchFamily="2" charset="-122"/>
                <a:cs typeface="Times New Roman" panose="02020603050405020304" charset="0"/>
              </a:rPr>
              <a:t>墙塌了，道路上出现了深深的裂缝，巨大的建筑物倒塌了，空气中弥漫着灰尘。</a:t>
            </a:r>
            <a:endParaRPr lang="en-US" altLang="zh-CN" sz="2400" kern="100" dirty="0">
              <a:solidFill>
                <a:srgbClr val="0000FF"/>
              </a:solidFill>
              <a:latin typeface="等线" panose="02010600030101010101" pitchFamily="2" charset="-122"/>
              <a:ea typeface="等线" panose="02010600030101010101" pitchFamily="2" charset="-122"/>
              <a:cs typeface="Times New Roman" panose="02020603050405020304" charset="0"/>
            </a:endParaRPr>
          </a:p>
          <a:p>
            <a:pPr indent="266700" algn="just">
              <a:spcAft>
                <a:spcPts val="0"/>
              </a:spcAft>
            </a:pPr>
            <a:endParaRPr lang="zh-CN" altLang="en-US" sz="2400" kern="100" dirty="0">
              <a:latin typeface="等线" panose="02010600030101010101" pitchFamily="2" charset="-122"/>
              <a:ea typeface="等线" panose="02010600030101010101" pitchFamily="2" charset="-122"/>
              <a:cs typeface="Times New Roman" panose="0202060305040502030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2365" y="69227"/>
            <a:ext cx="12314024" cy="7072701"/>
          </a:xfrm>
          <a:prstGeom prst="rect">
            <a:avLst/>
          </a:prstGeom>
          <a:solidFill>
            <a:schemeClr val="bg1"/>
          </a:solidFill>
        </p:spPr>
        <p:txBody>
          <a:bodyPr wrap="square" lIns="91292" tIns="45718" rIns="91292" bIns="45718">
            <a:spAutoFit/>
          </a:bodyPr>
          <a:lstStyle/>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“It’s dangerous! We need shelter now!” Cassie screamed after a loud crack of thunder, the storm’s strength increasing rapidly. Laura’s keen eyes found a small cave in the rock face, partly hidden by overhanging branches. It wasn’t much, but it offered a chance to escape the rain.</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“Cassie, over here!” Laura called out, her voice barely carrying over the wind. </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Cassie, wet and shaking, stumbled towards the place of Laura’s voice. As she approached, she could see the shelter. It wasn’t perfect, but it was better than nothing.</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“Smart thinking, Laura,” Cassie said, her teeth chattering (</a:t>
            </a:r>
            <a:r>
              <a:rPr lang="zh-CN" altLang="en-US"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打颤</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 with cold as she pressed her backpack close to her chest. The backpack, a tough and waterproof (</a:t>
            </a:r>
            <a:r>
              <a:rPr lang="zh-CN" altLang="en-US"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防水的</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 model, had been a gift from her father, an experienced hiker who had insisted on its numerous pockets and sections for emergency supplies. Little did they know, his advice would prove invaluable on this day.</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Para1: “Check your backpack,” Laura instructed, her voice being hopeful. </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Para2</a:t>
            </a:r>
            <a:r>
              <a:rPr lang="zh-CN" altLang="en-US"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As night fell, the storm finally began to die down.</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5302"/>
            <a:ext cx="12192001" cy="6903302"/>
          </a:xfrm>
          <a:prstGeom prst="rect">
            <a:avLst/>
          </a:prstGeom>
        </p:spPr>
      </p:pic>
      <p:sp>
        <p:nvSpPr>
          <p:cNvPr id="2" name="文本框 1"/>
          <p:cNvSpPr txBox="1"/>
          <p:nvPr/>
        </p:nvSpPr>
        <p:spPr>
          <a:xfrm>
            <a:off x="4145484" y="108323"/>
            <a:ext cx="4534728"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charset="0"/>
                <a:cs typeface="Times New Roman" panose="02020603050405020304" charset="0"/>
                <a:sym typeface="+mn-ea"/>
              </a:rPr>
              <a:t>Read for elements</a:t>
            </a:r>
            <a:endParaRPr lang="zh-CN" altLang="en-US" sz="2800" dirty="0">
              <a:solidFill>
                <a:srgbClr val="CC00CC"/>
              </a:solidFill>
            </a:endParaRPr>
          </a:p>
        </p:txBody>
      </p:sp>
      <p:sp>
        <p:nvSpPr>
          <p:cNvPr id="5" name="文本框 4"/>
          <p:cNvSpPr txBox="1"/>
          <p:nvPr/>
        </p:nvSpPr>
        <p:spPr>
          <a:xfrm>
            <a:off x="0" y="857250"/>
            <a:ext cx="12192000" cy="3874769"/>
          </a:xfrm>
          <a:prstGeom prst="rect">
            <a:avLst/>
          </a:prstGeom>
          <a:solidFill>
            <a:schemeClr val="bg1"/>
          </a:solidFill>
        </p:spPr>
        <p:txBody>
          <a:bodyPr wrap="square" rtlCol="0">
            <a:noAutofit/>
          </a:bodyPr>
          <a:lstStyle/>
          <a:p>
            <a:pPr marL="514350" indent="-514350">
              <a:buFontTx/>
              <a:buAutoNum type="arabicPeriod"/>
            </a:pPr>
            <a:r>
              <a:rPr lang="en-US" altLang="zh-CN" sz="3600" b="1" dirty="0">
                <a:latin typeface="Times New Roman" panose="02020603050405020304" charset="0"/>
                <a:cs typeface="Times New Roman" panose="02020603050405020304" charset="0"/>
              </a:rPr>
              <a:t>Major roles:  </a:t>
            </a:r>
            <a:r>
              <a:rPr lang="en-US" altLang="zh-CN" sz="3600" b="1" dirty="0">
                <a:solidFill>
                  <a:srgbClr val="FF0000"/>
                </a:solidFill>
                <a:latin typeface="Times New Roman" panose="02020603050405020304" charset="0"/>
                <a:cs typeface="Times New Roman" panose="02020603050405020304" charset="0"/>
              </a:rPr>
              <a:t>Laura &amp;  Cassie</a:t>
            </a:r>
            <a:endParaRPr lang="en-US" altLang="zh-CN" sz="3600" b="1" dirty="0">
              <a:solidFill>
                <a:srgbClr val="FF0000"/>
              </a:solidFill>
              <a:latin typeface="Times New Roman" panose="02020603050405020304" charset="0"/>
              <a:cs typeface="Times New Roman" panose="02020603050405020304" charset="0"/>
            </a:endParaRPr>
          </a:p>
          <a:p>
            <a:r>
              <a:rPr lang="en-US" altLang="zh-CN" sz="3600" b="1" dirty="0">
                <a:solidFill>
                  <a:srgbClr val="FF0000"/>
                </a:solidFill>
                <a:latin typeface="Times New Roman" panose="02020603050405020304" charset="0"/>
                <a:cs typeface="Times New Roman" panose="02020603050405020304" charset="0"/>
              </a:rPr>
              <a:t>     </a:t>
            </a:r>
            <a:r>
              <a:rPr lang="en-US" altLang="zh-CN" sz="3600" b="1" dirty="0">
                <a:latin typeface="Times New Roman" panose="02020603050405020304" charset="0"/>
                <a:cs typeface="Times New Roman" panose="02020603050405020304" charset="0"/>
              </a:rPr>
              <a:t>Minor roles </a:t>
            </a:r>
            <a:r>
              <a:rPr lang="en-US" altLang="zh-CN" sz="3600" b="1" dirty="0">
                <a:solidFill>
                  <a:srgbClr val="FF0000"/>
                </a:solidFill>
                <a:latin typeface="Times New Roman" panose="02020603050405020304" charset="0"/>
                <a:cs typeface="Times New Roman" panose="02020603050405020304" charset="0"/>
              </a:rPr>
              <a:t>:    Cassie’s father </a:t>
            </a:r>
            <a:endParaRPr lang="en-US" altLang="zh-CN" sz="3600" b="1" dirty="0">
              <a:latin typeface="Times New Roman" panose="02020603050405020304" charset="0"/>
              <a:cs typeface="Times New Roman" panose="02020603050405020304" charset="0"/>
            </a:endParaRPr>
          </a:p>
          <a:p>
            <a:r>
              <a:rPr lang="en-US" altLang="zh-CN" sz="3600" b="1" dirty="0">
                <a:latin typeface="Times New Roman" panose="02020603050405020304" charset="0"/>
                <a:cs typeface="Times New Roman" panose="02020603050405020304" charset="0"/>
              </a:rPr>
              <a:t>2.  narrative perspective: </a:t>
            </a:r>
            <a:r>
              <a:rPr lang="zh-CN" altLang="en-US" sz="3600" dirty="0">
                <a:latin typeface="Times New Roman" panose="02020603050405020304" charset="0"/>
                <a:cs typeface="Times New Roman" panose="02020603050405020304" charset="0"/>
              </a:rPr>
              <a:t>   </a:t>
            </a:r>
            <a:r>
              <a:rPr lang="en-US" altLang="zh-CN" sz="3600" dirty="0">
                <a:solidFill>
                  <a:srgbClr val="FF0000"/>
                </a:solidFill>
                <a:latin typeface="Times New Roman" panose="02020603050405020304" charset="0"/>
                <a:cs typeface="Times New Roman" panose="02020603050405020304" charset="0"/>
              </a:rPr>
              <a:t>third-person </a:t>
            </a:r>
            <a:r>
              <a:rPr lang="en-US" altLang="zh-CN" sz="3600" dirty="0">
                <a:latin typeface="Times New Roman" panose="02020603050405020304" charset="0"/>
                <a:cs typeface="Times New Roman" panose="02020603050405020304" charset="0"/>
              </a:rPr>
              <a:t>   </a:t>
            </a:r>
            <a:r>
              <a:rPr lang="en-US" altLang="zh-CN" sz="3600" dirty="0">
                <a:solidFill>
                  <a:srgbClr val="0000FF"/>
                </a:solidFill>
                <a:latin typeface="Times New Roman" panose="02020603050405020304" charset="0"/>
                <a:cs typeface="Times New Roman" panose="02020603050405020304" charset="0"/>
              </a:rPr>
              <a:t>(  she  ; they ) </a:t>
            </a:r>
            <a:r>
              <a:rPr lang="en-US" altLang="zh-CN" sz="3600" dirty="0">
                <a:latin typeface="Times New Roman" panose="02020603050405020304" charset="0"/>
                <a:cs typeface="Times New Roman" panose="02020603050405020304" charset="0"/>
              </a:rPr>
              <a:t>           </a:t>
            </a:r>
            <a:endParaRPr lang="en-US" altLang="zh-CN" sz="3600" dirty="0">
              <a:latin typeface="Times New Roman" panose="02020603050405020304" charset="0"/>
              <a:cs typeface="Times New Roman" panose="02020603050405020304" charset="0"/>
            </a:endParaRPr>
          </a:p>
          <a:p>
            <a:r>
              <a:rPr lang="en-US" altLang="zh-CN" sz="3600" b="1" dirty="0">
                <a:latin typeface="Times New Roman" panose="02020603050405020304" charset="0"/>
                <a:cs typeface="Times New Roman" panose="02020603050405020304" charset="0"/>
              </a:rPr>
              <a:t>3.  time</a:t>
            </a:r>
            <a:r>
              <a:rPr lang="zh-CN" altLang="en-US" sz="3600" b="1" dirty="0">
                <a:latin typeface="Times New Roman" panose="02020603050405020304" charset="0"/>
                <a:cs typeface="Times New Roman" panose="02020603050405020304" charset="0"/>
              </a:rPr>
              <a:t>：</a:t>
            </a:r>
            <a:r>
              <a:rPr lang="en-US" altLang="zh-CN" sz="3600" dirty="0">
                <a:solidFill>
                  <a:srgbClr val="CC00CC"/>
                </a:solidFill>
                <a:latin typeface="Times New Roman" panose="02020603050405020304" charset="0"/>
                <a:cs typeface="Times New Roman" panose="02020603050405020304" charset="0"/>
              </a:rPr>
              <a:t> late afternoon --- night </a:t>
            </a:r>
            <a:endParaRPr lang="en-US" altLang="zh-CN" sz="3600" dirty="0">
              <a:solidFill>
                <a:srgbClr val="CC00CC"/>
              </a:solidFill>
              <a:latin typeface="Times New Roman" panose="02020603050405020304" charset="0"/>
              <a:cs typeface="Times New Roman" panose="02020603050405020304" charset="0"/>
            </a:endParaRPr>
          </a:p>
          <a:p>
            <a:pPr marL="742950" indent="-742950">
              <a:buAutoNum type="arabicPeriod" startAt="4"/>
            </a:pPr>
            <a:r>
              <a:rPr lang="en-US" altLang="zh-CN" sz="3600" b="1" dirty="0">
                <a:latin typeface="Times New Roman" panose="02020603050405020304" charset="0"/>
                <a:cs typeface="Times New Roman" panose="02020603050405020304" charset="0"/>
              </a:rPr>
              <a:t>place</a:t>
            </a:r>
            <a:r>
              <a:rPr lang="zh-CN" altLang="en-US" sz="3600" b="1" dirty="0">
                <a:latin typeface="Times New Roman" panose="02020603050405020304" charset="0"/>
                <a:cs typeface="Times New Roman" panose="02020603050405020304" charset="0"/>
              </a:rPr>
              <a:t>：</a:t>
            </a:r>
            <a:r>
              <a:rPr lang="en-US" altLang="zh-CN" sz="3600" dirty="0"/>
              <a:t>  </a:t>
            </a:r>
            <a:r>
              <a:rPr lang="en-US" altLang="zh-CN" sz="3600" dirty="0">
                <a:solidFill>
                  <a:srgbClr val="FF0000"/>
                </a:solidFill>
              </a:rPr>
              <a:t>in a mountain </a:t>
            </a:r>
            <a:endParaRPr lang="en-US" altLang="zh-CN" sz="3600" dirty="0">
              <a:solidFill>
                <a:srgbClr val="FF0000"/>
              </a:solidFill>
            </a:endParaRPr>
          </a:p>
          <a:p>
            <a:pPr marL="742950" indent="-742950">
              <a:buAutoNum type="arabicPeriod" startAt="4"/>
            </a:pPr>
            <a:r>
              <a:rPr lang="en-US" altLang="zh-CN" sz="3600" b="1" dirty="0">
                <a:latin typeface="Times New Roman" panose="02020603050405020304" charset="0"/>
                <a:cs typeface="Times New Roman" panose="02020603050405020304" charset="0"/>
              </a:rPr>
              <a:t>event:    </a:t>
            </a:r>
            <a:r>
              <a:rPr lang="en-US" altLang="zh-CN" sz="3600" dirty="0">
                <a:solidFill>
                  <a:srgbClr val="FF0000"/>
                </a:solidFill>
              </a:rPr>
              <a:t>The cousins were trapped in the storm. </a:t>
            </a:r>
            <a:endParaRPr lang="zh-CN" altLang="en-US" sz="3600" b="1" dirty="0">
              <a:solidFill>
                <a:srgbClr val="FF0000"/>
              </a:solidFill>
            </a:endParaRPr>
          </a:p>
        </p:txBody>
      </p:sp>
      <p:sp>
        <p:nvSpPr>
          <p:cNvPr id="6" name="矩形 19"/>
          <p:cNvSpPr/>
          <p:nvPr/>
        </p:nvSpPr>
        <p:spPr>
          <a:xfrm>
            <a:off x="2134454" y="4769657"/>
            <a:ext cx="10057546" cy="925376"/>
          </a:xfrm>
          <a:prstGeom prst="rect">
            <a:avLst/>
          </a:prstGeom>
          <a:solidFill>
            <a:schemeClr val="bg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800" b="1" kern="0" dirty="0">
                <a:latin typeface="Times New Roman" panose="02020603050405020304" charset="0"/>
                <a:ea typeface="微软雅黑" panose="020B0503020204020204" pitchFamily="34" charset="-122"/>
                <a:cs typeface="Times New Roman" panose="02020603050405020304" charset="0"/>
                <a:sym typeface="+mn-ea"/>
              </a:rPr>
              <a:t>Conflict :  </a:t>
            </a:r>
            <a:r>
              <a:rPr lang="en-US" altLang="zh-CN" sz="2800" b="1" kern="0" dirty="0">
                <a:solidFill>
                  <a:srgbClr val="C00000"/>
                </a:solidFill>
                <a:latin typeface="Times New Roman" panose="02020603050405020304" charset="0"/>
                <a:ea typeface="微软雅黑" panose="020B0503020204020204" pitchFamily="34" charset="-122"/>
                <a:cs typeface="Times New Roman" panose="02020603050405020304" charset="0"/>
                <a:sym typeface="+mn-ea"/>
              </a:rPr>
              <a:t>Laura and Cassie were trapped in a storm. </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7" name="矩形 19"/>
          <p:cNvSpPr/>
          <p:nvPr/>
        </p:nvSpPr>
        <p:spPr>
          <a:xfrm>
            <a:off x="2134455" y="5695033"/>
            <a:ext cx="10057545" cy="924556"/>
          </a:xfrm>
          <a:prstGeom prst="rect">
            <a:avLst/>
          </a:prstGeom>
          <a:solidFill>
            <a:schemeClr val="bg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800" b="1" kern="0" dirty="0">
                <a:latin typeface="Times New Roman" panose="02020603050405020304" charset="0"/>
                <a:ea typeface="微软雅黑" panose="020B0503020204020204" pitchFamily="34" charset="-122"/>
                <a:cs typeface="Times New Roman" panose="02020603050405020304" charset="0"/>
                <a:sym typeface="+mn-ea"/>
              </a:rPr>
              <a:t>Solution:   </a:t>
            </a:r>
            <a:r>
              <a:rPr lang="en-US" altLang="en-US" sz="2800" b="1" kern="0" dirty="0">
                <a:solidFill>
                  <a:srgbClr val="FF0000"/>
                </a:solidFill>
                <a:latin typeface="Times New Roman" panose="02020603050405020304" charset="0"/>
                <a:ea typeface="微软雅黑" panose="020B0503020204020204" pitchFamily="34" charset="-122"/>
                <a:cs typeface="Times New Roman" panose="02020603050405020304" charset="0"/>
                <a:sym typeface="+mn-ea"/>
              </a:rPr>
              <a:t> How did they survive the storm with the backpack?</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8" name="矩形 19"/>
          <p:cNvSpPr/>
          <p:nvPr/>
        </p:nvSpPr>
        <p:spPr>
          <a:xfrm>
            <a:off x="80010" y="4769657"/>
            <a:ext cx="1931670" cy="834163"/>
          </a:xfrm>
          <a:prstGeom prst="rect">
            <a:avLst/>
          </a:prstGeom>
          <a:solidFill>
            <a:schemeClr val="bg2"/>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4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rPr>
              <a:t>6. Analyze</a:t>
            </a:r>
            <a:r>
              <a:rPr kumimoji="0" lang="en-US" altLang="en-US" sz="24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rPr>
              <a:t>  </a:t>
            </a:r>
            <a:endParaRPr kumimoji="0" lang="en-US" altLang="en-US" sz="24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kern="0" dirty="0">
                <a:solidFill>
                  <a:prstClr val="white"/>
                </a:solidFill>
                <a:latin typeface="Times New Roman" panose="02020603050405020304" charset="0"/>
                <a:ea typeface="微软雅黑" panose="020B0503020204020204" pitchFamily="34" charset="-122"/>
                <a:cs typeface="Times New Roman" panose="02020603050405020304" charset="0"/>
                <a:sym typeface="+mn-ea"/>
              </a:rPr>
              <a:t>    </a:t>
            </a:r>
            <a:r>
              <a:rPr kumimoji="0" lang="en-US" altLang="zh-CN" sz="24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rPr>
              <a:t>conflicts</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31" y="0"/>
            <a:ext cx="12214532" cy="6857999"/>
          </a:xfrm>
          <a:prstGeom prst="rect">
            <a:avLst/>
          </a:prstGeom>
        </p:spPr>
      </p:pic>
      <p:sp>
        <p:nvSpPr>
          <p:cNvPr id="9" name="文本框 8"/>
          <p:cNvSpPr txBox="1"/>
          <p:nvPr/>
        </p:nvSpPr>
        <p:spPr>
          <a:xfrm>
            <a:off x="-22531" y="6557"/>
            <a:ext cx="1230817" cy="1453981"/>
          </a:xfrm>
          <a:prstGeom prst="rect">
            <a:avLst/>
          </a:prstGeom>
          <a:solidFill>
            <a:schemeClr val="bg1"/>
          </a:solidFill>
        </p:spPr>
        <p:txBody>
          <a:bodyPr wrap="square" rtlCol="0">
            <a:noAutofit/>
          </a:bodyPr>
          <a:lstStyle/>
          <a:p>
            <a:r>
              <a:rPr lang="en-US" altLang="zh-CN" sz="2800" dirty="0"/>
              <a:t>  </a:t>
            </a:r>
            <a:r>
              <a:rPr lang="en-US" altLang="zh-CN" sz="2800" b="1" dirty="0">
                <a:solidFill>
                  <a:srgbClr val="FF0000"/>
                </a:solidFill>
              </a:rPr>
              <a:t>5.</a:t>
            </a:r>
            <a:endParaRPr lang="en-US" altLang="zh-CN" sz="2800" b="1" dirty="0">
              <a:solidFill>
                <a:srgbClr val="FF0000"/>
              </a:solidFill>
            </a:endParaRPr>
          </a:p>
          <a:p>
            <a:r>
              <a:rPr lang="en-US" altLang="zh-CN" sz="2800" b="1" dirty="0">
                <a:solidFill>
                  <a:srgbClr val="FF0000"/>
                </a:solidFill>
              </a:rPr>
              <a:t>story</a:t>
            </a:r>
            <a:endParaRPr lang="en-US" altLang="zh-CN" sz="2800" b="1" dirty="0">
              <a:solidFill>
                <a:srgbClr val="FF0000"/>
              </a:solidFill>
            </a:endParaRPr>
          </a:p>
          <a:p>
            <a:r>
              <a:rPr lang="en-US" altLang="zh-CN" sz="2800" b="1" dirty="0">
                <a:solidFill>
                  <a:srgbClr val="FF0000"/>
                </a:solidFill>
              </a:rPr>
              <a:t> line</a:t>
            </a:r>
            <a:endParaRPr lang="zh-CN" altLang="en-US" sz="2800" b="1" dirty="0">
              <a:solidFill>
                <a:srgbClr val="FF0000"/>
              </a:solidFill>
            </a:endParaRPr>
          </a:p>
        </p:txBody>
      </p:sp>
      <p:grpSp>
        <p:nvGrpSpPr>
          <p:cNvPr id="22" name="组合 8"/>
          <p:cNvGrpSpPr/>
          <p:nvPr/>
        </p:nvGrpSpPr>
        <p:grpSpPr bwMode="auto">
          <a:xfrm>
            <a:off x="1124585" y="300355"/>
            <a:ext cx="10233025" cy="5133340"/>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403096" y="5912615"/>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charset="0"/>
              </a:rPr>
              <a:t>Beginning</a:t>
            </a:r>
            <a:endParaRPr lang="en-US" altLang="zh-CN" sz="3600" b="1" dirty="0">
              <a:solidFill>
                <a:srgbClr val="C00000"/>
              </a:solidFill>
              <a:latin typeface="Times New Roman" panose="02020603050405020304" charset="0"/>
            </a:endParaRPr>
          </a:p>
        </p:txBody>
      </p:sp>
      <p:sp>
        <p:nvSpPr>
          <p:cNvPr id="28" name="文本框 10"/>
          <p:cNvSpPr txBox="1">
            <a:spLocks noChangeArrowheads="1"/>
          </p:cNvSpPr>
          <p:nvPr>
            <p:custDataLst>
              <p:tags r:id="rId7"/>
            </p:custDataLst>
          </p:nvPr>
        </p:nvSpPr>
        <p:spPr bwMode="auto">
          <a:xfrm>
            <a:off x="8584103" y="99725"/>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charset="0"/>
              </a:rPr>
              <a:t>Climax</a:t>
            </a:r>
            <a:endParaRPr lang="en-US" altLang="zh-CN" sz="3600" b="1" dirty="0">
              <a:solidFill>
                <a:srgbClr val="C00000"/>
              </a:solidFill>
              <a:latin typeface="Times New Roman" panose="02020603050405020304"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charset="0"/>
              </a:rPr>
              <a:t>Ending</a:t>
            </a:r>
            <a:endParaRPr lang="en-US" altLang="zh-CN" sz="3600" b="1" dirty="0">
              <a:solidFill>
                <a:srgbClr val="C00000"/>
              </a:solidFill>
              <a:latin typeface="Times New Roman" panose="02020603050405020304" charset="0"/>
            </a:endParaRPr>
          </a:p>
        </p:txBody>
      </p:sp>
      <p:sp>
        <p:nvSpPr>
          <p:cNvPr id="2" name="文本框 1"/>
          <p:cNvSpPr txBox="1"/>
          <p:nvPr/>
        </p:nvSpPr>
        <p:spPr>
          <a:xfrm>
            <a:off x="12949" y="4494421"/>
            <a:ext cx="5868359" cy="1200329"/>
          </a:xfrm>
          <a:prstGeom prst="rect">
            <a:avLst/>
          </a:prstGeom>
          <a:solidFill>
            <a:schemeClr val="bg1"/>
          </a:solidFill>
        </p:spPr>
        <p:txBody>
          <a:bodyPr wrap="square" rtlCol="0">
            <a:spAutoFit/>
          </a:bodyPr>
          <a:lstStyle/>
          <a:p>
            <a:r>
              <a:rPr lang="en-US" altLang="zh-CN" sz="2400" dirty="0"/>
              <a:t>Cassie, absorbed in her photography, didn’t notice the thick fog rolling in, consuming the nearby mountains. </a:t>
            </a:r>
            <a:endParaRPr lang="en-US" altLang="zh-CN" sz="2400" dirty="0"/>
          </a:p>
        </p:txBody>
      </p:sp>
      <p:sp>
        <p:nvSpPr>
          <p:cNvPr id="3" name="文本框 2"/>
          <p:cNvSpPr txBox="1"/>
          <p:nvPr/>
        </p:nvSpPr>
        <p:spPr>
          <a:xfrm>
            <a:off x="12949" y="3224322"/>
            <a:ext cx="6358855" cy="1200329"/>
          </a:xfrm>
          <a:prstGeom prst="rect">
            <a:avLst/>
          </a:prstGeom>
          <a:solidFill>
            <a:schemeClr val="bg1"/>
          </a:solidFill>
        </p:spPr>
        <p:txBody>
          <a:bodyPr wrap="square" rtlCol="0">
            <a:spAutoFit/>
          </a:bodyPr>
          <a:lstStyle/>
          <a:p>
            <a:r>
              <a:rPr lang="en-US" altLang="zh-CN" sz="2400" dirty="0"/>
              <a:t>Laura tied a red scarf around her hair. “Let’s go back to the campsite.” The girls quickly ran down the winding path.</a:t>
            </a:r>
            <a:endParaRPr lang="en-US" sz="2400" dirty="0">
              <a:latin typeface="Times New Roman" panose="02020603050405020304" charset="0"/>
              <a:cs typeface="Times New Roman" panose="02020603050405020304" charset="0"/>
            </a:endParaRPr>
          </a:p>
        </p:txBody>
      </p:sp>
      <p:sp>
        <p:nvSpPr>
          <p:cNvPr id="6" name="文本框 5"/>
          <p:cNvSpPr txBox="1"/>
          <p:nvPr/>
        </p:nvSpPr>
        <p:spPr>
          <a:xfrm>
            <a:off x="12949" y="1787898"/>
            <a:ext cx="6841165" cy="1187131"/>
          </a:xfrm>
          <a:prstGeom prst="rect">
            <a:avLst/>
          </a:prstGeom>
          <a:solidFill>
            <a:schemeClr val="bg1"/>
          </a:solidFill>
        </p:spPr>
        <p:txBody>
          <a:bodyPr wrap="square" rtlCol="0" anchor="t">
            <a:noAutofit/>
          </a:bodyPr>
          <a:lstStyle/>
          <a:p>
            <a:r>
              <a:rPr lang="en-US" altLang="zh-CN" sz="2400" dirty="0">
                <a:latin typeface="Times New Roman" panose="02020603050405020304" charset="0"/>
                <a:cs typeface="Times New Roman" panose="02020603050405020304" charset="0"/>
                <a:sym typeface="+mn-ea"/>
              </a:rPr>
              <a:t>Laura’s keen eyes found a small cave in the rock face, partly hidden by overhanging branches. It wasn’t much, but it offered a chance to escape the rain.</a:t>
            </a:r>
            <a:endParaRPr lang="en-US" altLang="zh-CN" sz="2400" dirty="0">
              <a:latin typeface="Times New Roman" panose="02020603050405020304" charset="0"/>
              <a:cs typeface="Times New Roman" panose="02020603050405020304" charset="0"/>
              <a:sym typeface="+mn-ea"/>
            </a:endParaRPr>
          </a:p>
        </p:txBody>
      </p:sp>
      <p:sp>
        <p:nvSpPr>
          <p:cNvPr id="7" name="文本框 6"/>
          <p:cNvSpPr txBox="1"/>
          <p:nvPr/>
        </p:nvSpPr>
        <p:spPr>
          <a:xfrm>
            <a:off x="6922839" y="1427829"/>
            <a:ext cx="5287921" cy="1384995"/>
          </a:xfrm>
          <a:prstGeom prst="rect">
            <a:avLst/>
          </a:prstGeom>
          <a:solidFill>
            <a:schemeClr val="bg1"/>
          </a:solidFill>
        </p:spPr>
        <p:txBody>
          <a:bodyPr wrap="square" rtlCol="0" anchor="t">
            <a:spAutoFit/>
          </a:bodyPr>
          <a:lstStyle/>
          <a:p>
            <a:pPr algn="just"/>
            <a:r>
              <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charset="0"/>
              </a:rPr>
              <a:t>Para1: “Check your backpack,” Laura instructed, her voice being hopeful. </a:t>
            </a:r>
            <a:endPar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charset="0"/>
            </a:endParaRPr>
          </a:p>
        </p:txBody>
      </p:sp>
      <p:sp>
        <p:nvSpPr>
          <p:cNvPr id="10" name="文本框 9"/>
          <p:cNvSpPr txBox="1"/>
          <p:nvPr/>
        </p:nvSpPr>
        <p:spPr>
          <a:xfrm>
            <a:off x="6623825" y="3154467"/>
            <a:ext cx="5545646" cy="954107"/>
          </a:xfrm>
          <a:prstGeom prst="rect">
            <a:avLst/>
          </a:prstGeom>
          <a:solidFill>
            <a:schemeClr val="bg1"/>
          </a:solidFill>
        </p:spPr>
        <p:txBody>
          <a:bodyPr wrap="square" rtlCol="0" anchor="t">
            <a:spAutoFit/>
          </a:bodyPr>
          <a:lstStyle/>
          <a:p>
            <a:pPr algn="just"/>
            <a:r>
              <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charset="0"/>
              </a:rPr>
              <a:t>Para2</a:t>
            </a:r>
            <a:r>
              <a:rPr lang="zh-CN" altLang="en-US" sz="2800" kern="100" dirty="0">
                <a:solidFill>
                  <a:srgbClr val="0000FF"/>
                </a:solidFill>
                <a:latin typeface="等线" panose="02010600030101010101" pitchFamily="2" charset="-122"/>
                <a:ea typeface="等线" panose="02010600030101010101" pitchFamily="2" charset="-122"/>
                <a:cs typeface="Times New Roman" panose="02020603050405020304" charset="0"/>
              </a:rPr>
              <a:t>：</a:t>
            </a:r>
            <a:r>
              <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charset="0"/>
              </a:rPr>
              <a:t>As night fell, the storm finally began to die down.</a:t>
            </a:r>
            <a:endPar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charset="0"/>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427367" y="4820185"/>
            <a:ext cx="666115" cy="767715"/>
          </a:xfrm>
          <a:prstGeom prst="rect">
            <a:avLst/>
          </a:prstGeom>
        </p:spPr>
      </p:pic>
      <p:sp>
        <p:nvSpPr>
          <p:cNvPr id="8" name="文本框 7"/>
          <p:cNvSpPr txBox="1"/>
          <p:nvPr/>
        </p:nvSpPr>
        <p:spPr>
          <a:xfrm>
            <a:off x="1281746" y="115026"/>
            <a:ext cx="7105855" cy="1411818"/>
          </a:xfrm>
          <a:prstGeom prst="rect">
            <a:avLst/>
          </a:prstGeom>
          <a:solidFill>
            <a:schemeClr val="bg1"/>
          </a:solidFill>
        </p:spPr>
        <p:txBody>
          <a:bodyPr wrap="square" rtlCol="0" anchor="t">
            <a:noAutofit/>
          </a:bodyPr>
          <a:lstStyle/>
          <a:p>
            <a:r>
              <a:rPr lang="en-US" altLang="zh-CN" sz="2400" dirty="0">
                <a:latin typeface="Times New Roman" panose="02020603050405020304" charset="0"/>
                <a:cs typeface="Times New Roman" panose="02020603050405020304" charset="0"/>
                <a:sym typeface="+mn-ea"/>
              </a:rPr>
              <a:t>The backpack, a tough and waterproof (</a:t>
            </a:r>
            <a:r>
              <a:rPr lang="zh-CN" altLang="en-US" sz="2400" dirty="0">
                <a:latin typeface="Times New Roman" panose="02020603050405020304" charset="0"/>
                <a:cs typeface="Times New Roman" panose="02020603050405020304" charset="0"/>
                <a:sym typeface="+mn-ea"/>
              </a:rPr>
              <a:t>防水的</a:t>
            </a:r>
            <a:r>
              <a:rPr lang="en-US" altLang="zh-CN" sz="2400" dirty="0">
                <a:latin typeface="Times New Roman" panose="02020603050405020304" charset="0"/>
                <a:cs typeface="Times New Roman" panose="02020603050405020304" charset="0"/>
                <a:sym typeface="+mn-ea"/>
              </a:rPr>
              <a:t>) model, had been a gift from her father, an experienced hiker who had insisted on its numerous pockets and sections for emergency supplies.</a:t>
            </a:r>
            <a:endParaRPr lang="en-US" altLang="zh-CN" sz="2400" dirty="0">
              <a:latin typeface="Times New Roman" panose="02020603050405020304" charset="0"/>
              <a:cs typeface="Times New Roman" panose="02020603050405020304" charset="0"/>
              <a:sym typeface="+mn-ea"/>
            </a:endParaRPr>
          </a:p>
        </p:txBody>
      </p:sp>
      <p:sp>
        <p:nvSpPr>
          <p:cNvPr id="16" name="文本框 15"/>
          <p:cNvSpPr txBox="1"/>
          <p:nvPr/>
        </p:nvSpPr>
        <p:spPr>
          <a:xfrm>
            <a:off x="5869536" y="5064680"/>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charset="0"/>
                <a:cs typeface="Times New Roman" panose="02020603050405020304" charset="0"/>
              </a:rPr>
              <a:t>background</a:t>
            </a:r>
            <a:endParaRPr lang="zh-CN" altLang="en-US" sz="2800" dirty="0"/>
          </a:p>
        </p:txBody>
      </p:sp>
      <p:sp>
        <p:nvSpPr>
          <p:cNvPr id="17" name="箭头: 左 16"/>
          <p:cNvSpPr/>
          <p:nvPr/>
        </p:nvSpPr>
        <p:spPr>
          <a:xfrm>
            <a:off x="5362035" y="5103617"/>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10" grpId="0" animBg="1"/>
      <p:bldP spid="8"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0" y="1364329"/>
          <a:ext cx="12192000" cy="3985260"/>
        </p:xfrm>
        <a:graphic>
          <a:graphicData uri="http://schemas.openxmlformats.org/drawingml/2006/table">
            <a:tbl>
              <a:tblPr firstRow="1" bandRow="1">
                <a:tableStyleId>{5C22544A-7EE6-4342-B048-85BDC9FD1C3A}</a:tableStyleId>
              </a:tblPr>
              <a:tblGrid>
                <a:gridCol w="5408340"/>
                <a:gridCol w="6783660"/>
              </a:tblGrid>
              <a:tr h="516545">
                <a:tc>
                  <a:txBody>
                    <a:bodyPr/>
                    <a:lstStyle/>
                    <a:p>
                      <a:r>
                        <a:rPr lang="zh-CN" altLang="en-US" sz="3200" dirty="0"/>
                        <a:t>              </a:t>
                      </a:r>
                      <a:r>
                        <a:rPr lang="en-US" altLang="zh-CN" sz="3200" dirty="0"/>
                        <a:t>hidden clues</a:t>
                      </a:r>
                      <a:endParaRPr lang="zh-CN" altLang="en-US" sz="3200" dirty="0"/>
                    </a:p>
                  </a:txBody>
                  <a:tcPr>
                    <a:solidFill>
                      <a:schemeClr val="accent3"/>
                    </a:solidFill>
                  </a:tcPr>
                </a:tc>
                <a:tc>
                  <a:txBody>
                    <a:bodyPr/>
                    <a:lstStyle/>
                    <a:p>
                      <a:r>
                        <a:rPr lang="zh-CN" altLang="en-US" sz="3200" dirty="0"/>
                        <a:t>              </a:t>
                      </a:r>
                      <a:r>
                        <a:rPr lang="en-US" altLang="zh-CN" sz="3200" dirty="0"/>
                        <a:t>echoes  </a:t>
                      </a:r>
                      <a:endParaRPr lang="zh-CN" altLang="en-US" sz="3200" dirty="0"/>
                    </a:p>
                  </a:txBody>
                  <a:tcPr>
                    <a:solidFill>
                      <a:schemeClr val="accent3"/>
                    </a:solidFill>
                  </a:tcPr>
                </a:tc>
              </a:tr>
              <a:tr h="3070268">
                <a:tc>
                  <a:txBody>
                    <a:bodyPr/>
                    <a:lstStyle/>
                    <a:p>
                      <a:pPr marL="0" marR="0" lvl="0" indent="457200" algn="l"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 high-pitched scream stopped Laura Douglas in her tracks. Spinning around on the narrow dirt path, she thought that her cousin Cassie was in danger. </a:t>
                      </a:r>
                      <a:r>
                        <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Instead, Cassie was knee-deep in flowers that covered the meadow (</a:t>
                      </a:r>
                      <a:r>
                        <a:rPr kumimoji="0" lang="zh-CN" altLang="en-US"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草地</a:t>
                      </a:r>
                      <a:r>
                        <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like a quilt.</a:t>
                      </a:r>
                      <a:endPar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b="1" dirty="0">
                          <a:solidFill>
                            <a:srgbClr val="CC00CC"/>
                          </a:solidFill>
                        </a:rPr>
                        <a:t> </a:t>
                      </a:r>
                      <a:r>
                        <a:rPr lang="en-US" altLang="zh-CN" sz="2800" b="1" dirty="0">
                          <a:solidFill>
                            <a:srgbClr val="CC00CC"/>
                          </a:solidFill>
                        </a:rPr>
                        <a:t>1. </a:t>
                      </a:r>
                      <a:r>
                        <a:rPr kumimoji="0" lang="en-US" altLang="zh-CN" sz="2800" b="1" i="0" u="none" strike="noStrike" kern="100" cap="none" spc="0" normalizeH="0" baseline="0" noProof="0" dirty="0">
                          <a:ln>
                            <a:noFill/>
                          </a:ln>
                          <a:solidFill>
                            <a:srgbClr val="0000FF"/>
                          </a:solidFill>
                          <a:effectLst/>
                          <a:uLnTx/>
                          <a:uFillTx/>
                          <a:latin typeface="等线" panose="02010600030101010101" pitchFamily="2" charset="-122"/>
                          <a:ea typeface="等线" panose="02010600030101010101" pitchFamily="2" charset="-122"/>
                          <a:cs typeface="Times New Roman" panose="02020603050405020304" charset="0"/>
                        </a:rPr>
                        <a:t>A fragrant scent from the meadow </a:t>
                      </a:r>
                      <a:r>
                        <a:rPr kumimoji="0" lang="en-US" altLang="zh-CN" sz="2800" b="1" i="0" u="none" strike="noStrike" kern="100" cap="none" spc="0" normalizeH="0" baseline="0" noProof="0" dirty="0">
                          <a:ln>
                            <a:noFill/>
                          </a:ln>
                          <a:solidFill>
                            <a:srgbClr val="9900CC"/>
                          </a:solidFill>
                          <a:effectLst/>
                          <a:uLnTx/>
                          <a:uFillTx/>
                          <a:latin typeface="等线" panose="02010600030101010101" pitchFamily="2" charset="-122"/>
                          <a:ea typeface="等线" panose="02010600030101010101" pitchFamily="2" charset="-122"/>
                          <a:cs typeface="Times New Roman" panose="02020603050405020304" charset="0"/>
                        </a:rPr>
                        <a:t>covered with a quilt of flowers filled their nostrils. </a:t>
                      </a:r>
                      <a:endParaRPr lang="en-US" altLang="zh-CN" sz="2800" b="0" dirty="0">
                        <a:solidFill>
                          <a:srgbClr val="9900CC"/>
                        </a:solidFill>
                      </a:endParaRPr>
                    </a:p>
                  </a:txBody>
                  <a:tcPr>
                    <a:solidFill>
                      <a:schemeClr val="tx2">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0" y="1364329"/>
          <a:ext cx="12192000" cy="3649388"/>
        </p:xfrm>
        <a:graphic>
          <a:graphicData uri="http://schemas.openxmlformats.org/drawingml/2006/table">
            <a:tbl>
              <a:tblPr firstRow="1" bandRow="1">
                <a:tableStyleId>{5C22544A-7EE6-4342-B048-85BDC9FD1C3A}</a:tableStyleId>
              </a:tblPr>
              <a:tblGrid>
                <a:gridCol w="5408340"/>
                <a:gridCol w="6783660"/>
              </a:tblGrid>
              <a:tr h="516545">
                <a:tc>
                  <a:txBody>
                    <a:bodyPr/>
                    <a:lstStyle/>
                    <a:p>
                      <a:r>
                        <a:rPr lang="zh-CN" altLang="en-US" sz="3200" dirty="0"/>
                        <a:t>              </a:t>
                      </a:r>
                      <a:r>
                        <a:rPr lang="en-US" altLang="zh-CN" sz="3200" dirty="0"/>
                        <a:t>hidden clues</a:t>
                      </a:r>
                      <a:endParaRPr lang="zh-CN" altLang="en-US" sz="3200" dirty="0"/>
                    </a:p>
                  </a:txBody>
                  <a:tcPr>
                    <a:solidFill>
                      <a:schemeClr val="accent3"/>
                    </a:solidFill>
                  </a:tcPr>
                </a:tc>
                <a:tc>
                  <a:txBody>
                    <a:bodyPr/>
                    <a:lstStyle/>
                    <a:p>
                      <a:r>
                        <a:rPr lang="zh-CN" altLang="en-US" sz="3200" dirty="0"/>
                        <a:t>              </a:t>
                      </a:r>
                      <a:r>
                        <a:rPr lang="en-US" altLang="zh-CN" sz="3200" dirty="0"/>
                        <a:t>echoes  </a:t>
                      </a:r>
                      <a:endParaRPr lang="zh-CN" altLang="en-US" sz="3200" dirty="0"/>
                    </a:p>
                  </a:txBody>
                  <a:tcPr>
                    <a:solidFill>
                      <a:schemeClr val="accent3"/>
                    </a:solidFill>
                  </a:tcPr>
                </a:tc>
              </a:tr>
              <a:tr h="3070268">
                <a:tc>
                  <a:txBody>
                    <a:bodyPr/>
                    <a:lstStyle/>
                    <a:p>
                      <a:pPr marL="0" marR="0" lvl="0" indent="457200" algn="l"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“Cassie! You scared me to death!” Laura scolded, </a:t>
                      </a:r>
                      <a:r>
                        <a:rPr kumimoji="0" lang="en-US" altLang="zh-CN" sz="2800" b="0" i="0" u="none" strike="noStrike" kern="1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her voice echoing through the meadow.</a:t>
                      </a:r>
                      <a:endParaRPr kumimoji="0" lang="en-US" altLang="zh-CN" sz="2800" b="0" i="0" u="none" strike="noStrike" kern="1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2800" b="1" dirty="0">
                          <a:solidFill>
                            <a:srgbClr val="CC00CC"/>
                          </a:solidFill>
                        </a:rPr>
                        <a:t>2. </a:t>
                      </a:r>
                      <a:r>
                        <a:rPr lang="en-US" altLang="zh-CN" sz="2800" b="1" dirty="0">
                          <a:solidFill>
                            <a:srgbClr val="0000FF"/>
                          </a:solidFill>
                        </a:rPr>
                        <a:t>After what seemed an eternity, </a:t>
                      </a:r>
                      <a:r>
                        <a:rPr lang="en-US" altLang="zh-CN" sz="2800" b="1" dirty="0">
                          <a:solidFill>
                            <a:srgbClr val="CC00CC"/>
                          </a:solidFill>
                        </a:rPr>
                        <a:t>a familiar voice echoed in the ears. </a:t>
                      </a:r>
                      <a:r>
                        <a:rPr lang="en-US" altLang="zh-CN" sz="2800" b="1" dirty="0">
                          <a:solidFill>
                            <a:srgbClr val="0000FF"/>
                          </a:solidFill>
                        </a:rPr>
                        <a:t>“ There you are!” It was Cassie’s father.</a:t>
                      </a:r>
                      <a:endParaRPr lang="en-US" altLang="zh-CN" sz="2800" b="0" dirty="0">
                        <a:solidFill>
                          <a:srgbClr val="0000FF"/>
                        </a:solidFill>
                      </a:endParaRPr>
                    </a:p>
                  </a:txBody>
                  <a:tcPr>
                    <a:solidFill>
                      <a:schemeClr val="tx2">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0" y="1364329"/>
          <a:ext cx="12192000" cy="4144264"/>
        </p:xfrm>
        <a:graphic>
          <a:graphicData uri="http://schemas.openxmlformats.org/drawingml/2006/table">
            <a:tbl>
              <a:tblPr firstRow="1" bandRow="1">
                <a:tableStyleId>{5C22544A-7EE6-4342-B048-85BDC9FD1C3A}</a:tableStyleId>
              </a:tblPr>
              <a:tblGrid>
                <a:gridCol w="5397190"/>
                <a:gridCol w="6794810"/>
              </a:tblGrid>
              <a:tr h="516545">
                <a:tc>
                  <a:txBody>
                    <a:bodyPr/>
                    <a:lstStyle/>
                    <a:p>
                      <a:r>
                        <a:rPr lang="zh-CN" altLang="en-US" sz="3200" dirty="0"/>
                        <a:t>              </a:t>
                      </a:r>
                      <a:r>
                        <a:rPr lang="en-US" altLang="zh-CN" sz="3200" dirty="0"/>
                        <a:t>hidden clues</a:t>
                      </a:r>
                      <a:endParaRPr lang="zh-CN" altLang="en-US" sz="3200" dirty="0"/>
                    </a:p>
                  </a:txBody>
                  <a:tcPr>
                    <a:solidFill>
                      <a:schemeClr val="accent3"/>
                    </a:solidFill>
                  </a:tcPr>
                </a:tc>
                <a:tc>
                  <a:txBody>
                    <a:bodyPr/>
                    <a:lstStyle/>
                    <a:p>
                      <a:r>
                        <a:rPr lang="zh-CN" altLang="en-US" sz="3200" dirty="0"/>
                        <a:t>              </a:t>
                      </a:r>
                      <a:r>
                        <a:rPr lang="en-US" altLang="zh-CN" sz="3200" dirty="0"/>
                        <a:t>echoes  </a:t>
                      </a:r>
                      <a:endParaRPr lang="zh-CN" altLang="en-US" sz="3200" dirty="0"/>
                    </a:p>
                  </a:txBody>
                  <a:tcPr>
                    <a:solidFill>
                      <a:schemeClr val="accent3"/>
                    </a:solidFill>
                  </a:tcPr>
                </a:tc>
              </a:tr>
              <a:tr h="3070268">
                <a:tc>
                  <a:txBody>
                    <a:bodyPr/>
                    <a:lstStyle/>
                    <a:p>
                      <a:pPr marL="0" marR="0" lvl="0" indent="457200" algn="l"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…“Let’s go back to the campsite.” </a:t>
                      </a:r>
                      <a:r>
                        <a:rPr kumimoji="0" lang="en-US" altLang="zh-CN" sz="2800" b="0" i="0" u="none" strike="noStrike" kern="1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The girls quickly ran down the winding path</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the meadow now covered by a thick fog and a steady, cold rain. The road </a:t>
                      </a:r>
                      <a:r>
                        <a:rPr kumimoji="0" lang="en-US" altLang="zh-CN" sz="2800" b="0" i="0" u="none" strike="noStrike" kern="1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turned slippery, </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and they had to move slowly to avoid sliding down.</a:t>
                      </a:r>
                      <a:endParaRPr kumimoji="0" lang="en-US" altLang="zh-CN" sz="2800" b="0" i="0" u="none" strike="noStrike" kern="100" cap="none" spc="0" normalizeH="0" baseline="0" noProof="0" dirty="0">
                        <a:ln>
                          <a:noFill/>
                        </a:ln>
                        <a:solidFill>
                          <a:srgbClr val="EA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b="1" dirty="0">
                          <a:solidFill>
                            <a:srgbClr val="CC00CC"/>
                          </a:solidFill>
                        </a:rPr>
                        <a:t> </a:t>
                      </a:r>
                      <a:r>
                        <a:rPr lang="en-US" altLang="zh-CN" sz="2800" b="1" dirty="0">
                          <a:solidFill>
                            <a:srgbClr val="CC00CC"/>
                          </a:solidFill>
                        </a:rPr>
                        <a:t>3. </a:t>
                      </a:r>
                      <a:r>
                        <a:rPr lang="en-US" altLang="zh-CN" sz="2800" b="1" dirty="0">
                          <a:solidFill>
                            <a:schemeClr val="accent1"/>
                          </a:solidFill>
                        </a:rPr>
                        <a:t>“ We’d better find our way back to the campsite.” </a:t>
                      </a:r>
                      <a:r>
                        <a:rPr lang="en-US" altLang="zh-CN" sz="2800" b="1" dirty="0">
                          <a:solidFill>
                            <a:srgbClr val="0000FF"/>
                          </a:solidFill>
                        </a:rPr>
                        <a:t>Laura said firmly, </a:t>
                      </a:r>
                      <a:r>
                        <a:rPr lang="en-US" altLang="zh-CN" sz="2800" b="1" dirty="0">
                          <a:solidFill>
                            <a:srgbClr val="CC00CC"/>
                          </a:solidFill>
                        </a:rPr>
                        <a:t>holding Cassie’s hand tightly. </a:t>
                      </a:r>
                      <a:endParaRPr lang="en-US" altLang="zh-CN" sz="2800" b="1" dirty="0">
                        <a:solidFill>
                          <a:srgbClr val="CC00CC"/>
                        </a:solidFill>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1" i="0" u="none" strike="noStrike" kern="100" cap="none" spc="0" normalizeH="0" baseline="0" noProof="0" dirty="0">
                          <a:ln>
                            <a:noFill/>
                          </a:ln>
                          <a:solidFill>
                            <a:srgbClr val="9900CC"/>
                          </a:solidFill>
                          <a:effectLst/>
                          <a:uLnTx/>
                          <a:uFillTx/>
                          <a:latin typeface="等线" panose="02010600030101010101" pitchFamily="2" charset="-122"/>
                          <a:ea typeface="等线" panose="02010600030101010101" pitchFamily="2" charset="-122"/>
                          <a:cs typeface="Times New Roman" panose="02020603050405020304" charset="0"/>
                        </a:rPr>
                        <a:t>4.  Leaving the temporary shelter, </a:t>
                      </a:r>
                      <a:r>
                        <a:rPr kumimoji="0" lang="en-US" altLang="zh-CN" sz="3200" b="1" i="0" u="none" strike="noStrike" kern="100" cap="none" spc="0" normalizeH="0" baseline="0" noProof="0" dirty="0">
                          <a:ln>
                            <a:noFill/>
                          </a:ln>
                          <a:solidFill>
                            <a:srgbClr val="0000FF"/>
                          </a:solidFill>
                          <a:effectLst/>
                          <a:uLnTx/>
                          <a:uFillTx/>
                          <a:latin typeface="等线" panose="02010600030101010101" pitchFamily="2" charset="-122"/>
                          <a:ea typeface="等线" panose="02010600030101010101" pitchFamily="2" charset="-122"/>
                          <a:cs typeface="Times New Roman" panose="02020603050405020304" charset="0"/>
                        </a:rPr>
                        <a:t>Laura and Cassie </a:t>
                      </a:r>
                      <a:r>
                        <a:rPr kumimoji="0" lang="en-US" altLang="zh-CN" sz="3200" b="1" i="0" u="none" strike="noStrike" kern="100" cap="none" spc="0" normalizeH="0" baseline="0" noProof="0" dirty="0">
                          <a:ln>
                            <a:noFill/>
                          </a:ln>
                          <a:solidFill>
                            <a:srgbClr val="FF0000"/>
                          </a:solidFill>
                          <a:effectLst/>
                          <a:uLnTx/>
                          <a:uFillTx/>
                          <a:latin typeface="等线" panose="02010600030101010101" pitchFamily="2" charset="-122"/>
                          <a:ea typeface="等线" panose="02010600030101010101" pitchFamily="2" charset="-122"/>
                          <a:cs typeface="Times New Roman" panose="02020603050405020304" charset="0"/>
                        </a:rPr>
                        <a:t>walked down the slippery winding path </a:t>
                      </a:r>
                      <a:r>
                        <a:rPr kumimoji="0" lang="en-US" altLang="zh-CN" sz="3200" b="1" i="1" u="none" strike="noStrike" kern="100" cap="none" spc="0" normalizeH="0" baseline="0" noProof="0" dirty="0">
                          <a:ln>
                            <a:noFill/>
                          </a:ln>
                          <a:solidFill>
                            <a:srgbClr val="0000FF"/>
                          </a:solidFill>
                          <a:effectLst/>
                          <a:uLnTx/>
                          <a:uFillTx/>
                          <a:latin typeface="等线" panose="02010600030101010101" pitchFamily="2" charset="-122"/>
                          <a:ea typeface="等线" panose="02010600030101010101" pitchFamily="2" charset="-122"/>
                          <a:cs typeface="Times New Roman" panose="02020603050405020304" charset="0"/>
                        </a:rPr>
                        <a:t>leading to their campsite, </a:t>
                      </a:r>
                      <a:r>
                        <a:rPr kumimoji="0" lang="en-US" altLang="zh-CN" sz="3200" b="1" i="0" u="none" strike="noStrike" kern="100" cap="none" spc="0" normalizeH="0" baseline="0" noProof="0" dirty="0">
                          <a:ln>
                            <a:noFill/>
                          </a:ln>
                          <a:solidFill>
                            <a:srgbClr val="9900CC"/>
                          </a:solidFill>
                          <a:effectLst/>
                          <a:uLnTx/>
                          <a:uFillTx/>
                          <a:latin typeface="等线" panose="02010600030101010101" pitchFamily="2" charset="-122"/>
                          <a:ea typeface="等线" panose="02010600030101010101" pitchFamily="2" charset="-122"/>
                          <a:cs typeface="Times New Roman" panose="02020603050405020304" charset="0"/>
                        </a:rPr>
                        <a:t>struggling to keep their balance to avoid sliding down.</a:t>
                      </a:r>
                      <a:endParaRPr lang="en-US" altLang="zh-CN" sz="3200" b="0" dirty="0">
                        <a:solidFill>
                          <a:srgbClr val="9900CC"/>
                        </a:solidFill>
                      </a:endParaRPr>
                    </a:p>
                  </a:txBody>
                  <a:tcPr>
                    <a:solidFill>
                      <a:schemeClr val="tx2">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959"/>
</p:tagLst>
</file>

<file path=ppt/tags/tag10.xml><?xml version="1.0" encoding="utf-8"?>
<p:tagLst xmlns:p="http://schemas.openxmlformats.org/presentationml/2006/main">
  <p:tag name="AS_UNIQUEID" val="969"/>
</p:tagLst>
</file>

<file path=ppt/tags/tag100.xml><?xml version="1.0" encoding="utf-8"?>
<p:tagLst xmlns:p="http://schemas.openxmlformats.org/presentationml/2006/main">
  <p:tag name="AS_UNIQUEID" val="1077"/>
</p:tagLst>
</file>

<file path=ppt/tags/tag101.xml><?xml version="1.0" encoding="utf-8"?>
<p:tagLst xmlns:p="http://schemas.openxmlformats.org/presentationml/2006/main">
  <p:tag name="AS_UNIQUEID" val="1152"/>
</p:tagLst>
</file>

<file path=ppt/tags/tag102.xml><?xml version="1.0" encoding="utf-8"?>
<p:tagLst xmlns:p="http://schemas.openxmlformats.org/presentationml/2006/main">
  <p:tag name="AS_UNIQUEID" val="957"/>
  <p:tag name="KSO_WM_BEAUTIFY_FLAG" val=""/>
</p:tagLst>
</file>

<file path=ppt/tags/tag103.xml><?xml version="1.0" encoding="utf-8"?>
<p:tagLst xmlns:p="http://schemas.openxmlformats.org/presentationml/2006/main">
  <p:tag name="AS_UNIQUEID" val="1174"/>
  <p:tag name="KSO_WM_BEAUTIFY_FLAG" val=""/>
</p:tagLst>
</file>

<file path=ppt/tags/tag104.xml><?xml version="1.0" encoding="utf-8"?>
<p:tagLst xmlns:p="http://schemas.openxmlformats.org/presentationml/2006/main">
  <p:tag name="AS_UNIQUEID" val="1171"/>
</p:tagLst>
</file>

<file path=ppt/tags/tag105.xml><?xml version="1.0" encoding="utf-8"?>
<p:tagLst xmlns:p="http://schemas.openxmlformats.org/presentationml/2006/main">
  <p:tag name="AS_UNIQUEID" val="1172"/>
</p:tagLst>
</file>

<file path=ppt/tags/tag106.xml><?xml version="1.0" encoding="utf-8"?>
<p:tagLst xmlns:p="http://schemas.openxmlformats.org/presentationml/2006/main">
  <p:tag name="AS_UNIQUEID" val="957"/>
  <p:tag name="KSO_WM_BEAUTIFY_FLAG" val=""/>
</p:tagLst>
</file>

<file path=ppt/tags/tag107.xml><?xml version="1.0" encoding="utf-8"?>
<p:tagLst xmlns:p="http://schemas.openxmlformats.org/presentationml/2006/main">
  <p:tag name="AS_UNIQUEID" val="1176"/>
</p:tagLst>
</file>

<file path=ppt/tags/tag108.xml><?xml version="1.0" encoding="utf-8"?>
<p:tagLst xmlns:p="http://schemas.openxmlformats.org/presentationml/2006/main">
  <p:tag name="AS_UNIQUEID" val="1177"/>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AS_UNIQUEID" val="971"/>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AS_UNIQUEID" val="487"/>
</p:tagLst>
</file>

<file path=ppt/tags/tag118.xml><?xml version="1.0" encoding="utf-8"?>
<p:tagLst xmlns:p="http://schemas.openxmlformats.org/presentationml/2006/main">
  <p:tag name="AS_UNIQUEID" val="412"/>
  <p:tag name="PA" val="v5.2.2"/>
</p:tagLst>
</file>

<file path=ppt/tags/tag119.xml><?xml version="1.0" encoding="utf-8"?>
<p:tagLst xmlns:p="http://schemas.openxmlformats.org/presentationml/2006/main">
  <p:tag name="AS_UNIQUEID" val="411"/>
</p:tagLst>
</file>

<file path=ppt/tags/tag12.xml><?xml version="1.0" encoding="utf-8"?>
<p:tagLst xmlns:p="http://schemas.openxmlformats.org/presentationml/2006/main">
  <p:tag name="AS_UNIQUEID" val="972"/>
</p:tagLst>
</file>

<file path=ppt/tags/tag120.xml><?xml version="1.0" encoding="utf-8"?>
<p:tagLst xmlns:p="http://schemas.openxmlformats.org/presentationml/2006/main">
  <p:tag name="AS_UNIQUEID" val="486"/>
</p:tagLst>
</file>

<file path=ppt/tags/tag121.xml><?xml version="1.0" encoding="utf-8"?>
<p:tagLst xmlns:p="http://schemas.openxmlformats.org/presentationml/2006/main">
  <p:tag name="AS_UNIQUEID" val="1256"/>
</p:tagLst>
</file>

<file path=ppt/tags/tag122.xml><?xml version="1.0" encoding="utf-8"?>
<p:tagLst xmlns:p="http://schemas.openxmlformats.org/presentationml/2006/main">
  <p:tag name="AS_UNIQUEID" val="1257"/>
</p:tagLst>
</file>

<file path=ppt/tags/tag123.xml><?xml version="1.0" encoding="utf-8"?>
<p:tagLst xmlns:p="http://schemas.openxmlformats.org/presentationml/2006/main">
  <p:tag name="AS_UNIQUEID" val="1258"/>
</p:tagLst>
</file>

<file path=ppt/tags/tag124.xml><?xml version="1.0" encoding="utf-8"?>
<p:tagLst xmlns:p="http://schemas.openxmlformats.org/presentationml/2006/main">
  <p:tag name="AS_UNIQUEID" val="1259"/>
</p:tagLst>
</file>

<file path=ppt/tags/tag125.xml><?xml version="1.0" encoding="utf-8"?>
<p:tagLst xmlns:p="http://schemas.openxmlformats.org/presentationml/2006/main">
  <p:tag name="AS_UNIQUEID" val="1260"/>
</p:tagLst>
</file>

<file path=ppt/tags/tag126.xml><?xml version="1.0" encoding="utf-8"?>
<p:tagLst xmlns:p="http://schemas.openxmlformats.org/presentationml/2006/main">
  <p:tag name="AS_UNIQUEID" val="1261"/>
</p:tagLst>
</file>

<file path=ppt/tags/tag127.xml><?xml version="1.0" encoding="utf-8"?>
<p:tagLst xmlns:p="http://schemas.openxmlformats.org/presentationml/2006/main">
  <p:tag name="AS_UNIQUEID" val="1262"/>
</p:tagLst>
</file>

<file path=ppt/tags/tag128.xml><?xml version="1.0" encoding="utf-8"?>
<p:tagLst xmlns:p="http://schemas.openxmlformats.org/presentationml/2006/main">
  <p:tag name="AS_UNIQUEID" val="1263"/>
</p:tagLst>
</file>

<file path=ppt/tags/tag129.xml><?xml version="1.0" encoding="utf-8"?>
<p:tagLst xmlns:p="http://schemas.openxmlformats.org/presentationml/2006/main">
  <p:tag name="AS_UNIQUEID" val="1264"/>
</p:tagLst>
</file>

<file path=ppt/tags/tag13.xml><?xml version="1.0" encoding="utf-8"?>
<p:tagLst xmlns:p="http://schemas.openxmlformats.org/presentationml/2006/main">
  <p:tag name="AS_UNIQUEID" val="973"/>
</p:tagLst>
</file>

<file path=ppt/tags/tag130.xml><?xml version="1.0" encoding="utf-8"?>
<p:tagLst xmlns:p="http://schemas.openxmlformats.org/presentationml/2006/main">
  <p:tag name="AS_UNIQUEID" val="1265"/>
</p:tagLst>
</file>

<file path=ppt/tags/tag131.xml><?xml version="1.0" encoding="utf-8"?>
<p:tagLst xmlns:p="http://schemas.openxmlformats.org/presentationml/2006/main">
  <p:tag name="AS_UNIQUEID" val="1266"/>
</p:tagLst>
</file>

<file path=ppt/tags/tag132.xml><?xml version="1.0" encoding="utf-8"?>
<p:tagLst xmlns:p="http://schemas.openxmlformats.org/presentationml/2006/main">
  <p:tag name="AS_UNIQUEID" val="1267"/>
</p:tagLst>
</file>

<file path=ppt/tags/tag133.xml><?xml version="1.0" encoding="utf-8"?>
<p:tagLst xmlns:p="http://schemas.openxmlformats.org/presentationml/2006/main">
  <p:tag name="AS_UNIQUEID" val="1268"/>
</p:tagLst>
</file>

<file path=ppt/tags/tag134.xml><?xml version="1.0" encoding="utf-8"?>
<p:tagLst xmlns:p="http://schemas.openxmlformats.org/presentationml/2006/main">
  <p:tag name="AS_UNIQUEID" val="1269"/>
</p:tagLst>
</file>

<file path=ppt/tags/tag135.xml><?xml version="1.0" encoding="utf-8"?>
<p:tagLst xmlns:p="http://schemas.openxmlformats.org/presentationml/2006/main">
  <p:tag name="AS_UNIQUEID" val="1270"/>
</p:tagLst>
</file>

<file path=ppt/tags/tag136.xml><?xml version="1.0" encoding="utf-8"?>
<p:tagLst xmlns:p="http://schemas.openxmlformats.org/presentationml/2006/main">
  <p:tag name="AS_UNIQUEID" val="1271"/>
</p:tagLst>
</file>

<file path=ppt/tags/tag137.xml><?xml version="1.0" encoding="utf-8"?>
<p:tagLst xmlns:p="http://schemas.openxmlformats.org/presentationml/2006/main">
  <p:tag name="AS_UNIQUEID" val="1272"/>
</p:tagLst>
</file>

<file path=ppt/tags/tag138.xml><?xml version="1.0" encoding="utf-8"?>
<p:tagLst xmlns:p="http://schemas.openxmlformats.org/presentationml/2006/main">
  <p:tag name="AS_UNIQUEID" val="1273"/>
</p:tagLst>
</file>

<file path=ppt/tags/tag139.xml><?xml version="1.0" encoding="utf-8"?>
<p:tagLst xmlns:p="http://schemas.openxmlformats.org/presentationml/2006/main">
  <p:tag name="AS_UNIQUEID" val="1274"/>
</p:tagLst>
</file>

<file path=ppt/tags/tag14.xml><?xml version="1.0" encoding="utf-8"?>
<p:tagLst xmlns:p="http://schemas.openxmlformats.org/presentationml/2006/main">
  <p:tag name="AS_UNIQUEID" val="974"/>
</p:tagLst>
</file>

<file path=ppt/tags/tag140.xml><?xml version="1.0" encoding="utf-8"?>
<p:tagLst xmlns:p="http://schemas.openxmlformats.org/presentationml/2006/main">
  <p:tag name="AS_UNIQUEID" val="1275"/>
</p:tagLst>
</file>

<file path=ppt/tags/tag141.xml><?xml version="1.0" encoding="utf-8"?>
<p:tagLst xmlns:p="http://schemas.openxmlformats.org/presentationml/2006/main">
  <p:tag name="AS_UNIQUEID" val="1276"/>
</p:tagLst>
</file>

<file path=ppt/tags/tag142.xml><?xml version="1.0" encoding="utf-8"?>
<p:tagLst xmlns:p="http://schemas.openxmlformats.org/presentationml/2006/main">
  <p:tag name="AS_UNIQUEID" val="1277"/>
</p:tagLst>
</file>

<file path=ppt/tags/tag143.xml><?xml version="1.0" encoding="utf-8"?>
<p:tagLst xmlns:p="http://schemas.openxmlformats.org/presentationml/2006/main">
  <p:tag name="AS_UNIQUEID" val="1278"/>
</p:tagLst>
</file>

<file path=ppt/tags/tag144.xml><?xml version="1.0" encoding="utf-8"?>
<p:tagLst xmlns:p="http://schemas.openxmlformats.org/presentationml/2006/main">
  <p:tag name="AS_UNIQUEID" val="1279"/>
</p:tagLst>
</file>

<file path=ppt/tags/tag145.xml><?xml version="1.0" encoding="utf-8"?>
<p:tagLst xmlns:p="http://schemas.openxmlformats.org/presentationml/2006/main">
  <p:tag name="AS_UNIQUEID" val="1280"/>
</p:tagLst>
</file>

<file path=ppt/tags/tag146.xml><?xml version="1.0" encoding="utf-8"?>
<p:tagLst xmlns:p="http://schemas.openxmlformats.org/presentationml/2006/main">
  <p:tag name="AS_UNIQUEID" val="1281"/>
</p:tagLst>
</file>

<file path=ppt/tags/tag147.xml><?xml version="1.0" encoding="utf-8"?>
<p:tagLst xmlns:p="http://schemas.openxmlformats.org/presentationml/2006/main">
  <p:tag name="AS_UNIQUEID" val="1282"/>
</p:tagLst>
</file>

<file path=ppt/tags/tag148.xml><?xml version="1.0" encoding="utf-8"?>
<p:tagLst xmlns:p="http://schemas.openxmlformats.org/presentationml/2006/main">
  <p:tag name="AS_UNIQUEID" val="1283"/>
</p:tagLst>
</file>

<file path=ppt/tags/tag149.xml><?xml version="1.0" encoding="utf-8"?>
<p:tagLst xmlns:p="http://schemas.openxmlformats.org/presentationml/2006/main">
  <p:tag name="AS_UNIQUEID" val="1284"/>
</p:tagLst>
</file>

<file path=ppt/tags/tag15.xml><?xml version="1.0" encoding="utf-8"?>
<p:tagLst xmlns:p="http://schemas.openxmlformats.org/presentationml/2006/main">
  <p:tag name="AS_UNIQUEID" val="975"/>
</p:tagLst>
</file>

<file path=ppt/tags/tag150.xml><?xml version="1.0" encoding="utf-8"?>
<p:tagLst xmlns:p="http://schemas.openxmlformats.org/presentationml/2006/main">
  <p:tag name="AS_UNIQUEID" val="1285"/>
</p:tagLst>
</file>

<file path=ppt/tags/tag151.xml><?xml version="1.0" encoding="utf-8"?>
<p:tagLst xmlns:p="http://schemas.openxmlformats.org/presentationml/2006/main">
  <p:tag name="AS_UNIQUEID" val="1286"/>
</p:tagLst>
</file>

<file path=ppt/tags/tag152.xml><?xml version="1.0" encoding="utf-8"?>
<p:tagLst xmlns:p="http://schemas.openxmlformats.org/presentationml/2006/main">
  <p:tag name="AS_UNIQUEID" val="1287"/>
</p:tagLst>
</file>

<file path=ppt/tags/tag153.xml><?xml version="1.0" encoding="utf-8"?>
<p:tagLst xmlns:p="http://schemas.openxmlformats.org/presentationml/2006/main">
  <p:tag name="AS_UNIQUEID" val="1288"/>
</p:tagLst>
</file>

<file path=ppt/tags/tag154.xml><?xml version="1.0" encoding="utf-8"?>
<p:tagLst xmlns:p="http://schemas.openxmlformats.org/presentationml/2006/main">
  <p:tag name="AS_UNIQUEID" val="1289"/>
</p:tagLst>
</file>

<file path=ppt/tags/tag155.xml><?xml version="1.0" encoding="utf-8"?>
<p:tagLst xmlns:p="http://schemas.openxmlformats.org/presentationml/2006/main">
  <p:tag name="AS_UNIQUEID" val="1290"/>
</p:tagLst>
</file>

<file path=ppt/tags/tag156.xml><?xml version="1.0" encoding="utf-8"?>
<p:tagLst xmlns:p="http://schemas.openxmlformats.org/presentationml/2006/main">
  <p:tag name="AS_UNIQUEID" val="1291"/>
</p:tagLst>
</file>

<file path=ppt/tags/tag157.xml><?xml version="1.0" encoding="utf-8"?>
<p:tagLst xmlns:p="http://schemas.openxmlformats.org/presentationml/2006/main">
  <p:tag name="AS_UNIQUEID" val="1292"/>
</p:tagLst>
</file>

<file path=ppt/tags/tag158.xml><?xml version="1.0" encoding="utf-8"?>
<p:tagLst xmlns:p="http://schemas.openxmlformats.org/presentationml/2006/main">
  <p:tag name="AS_UNIQUEID" val="1293"/>
</p:tagLst>
</file>

<file path=ppt/tags/tag159.xml><?xml version="1.0" encoding="utf-8"?>
<p:tagLst xmlns:p="http://schemas.openxmlformats.org/presentationml/2006/main">
  <p:tag name="AS_UNIQUEID" val="1294"/>
</p:tagLst>
</file>

<file path=ppt/tags/tag16.xml><?xml version="1.0" encoding="utf-8"?>
<p:tagLst xmlns:p="http://schemas.openxmlformats.org/presentationml/2006/main">
  <p:tag name="AS_UNIQUEID" val="977"/>
</p:tagLst>
</file>

<file path=ppt/tags/tag160.xml><?xml version="1.0" encoding="utf-8"?>
<p:tagLst xmlns:p="http://schemas.openxmlformats.org/presentationml/2006/main">
  <p:tag name="AS_UNIQUEID" val="1295"/>
</p:tagLst>
</file>

<file path=ppt/tags/tag161.xml><?xml version="1.0" encoding="utf-8"?>
<p:tagLst xmlns:p="http://schemas.openxmlformats.org/presentationml/2006/main">
  <p:tag name="AS_UNIQUEID" val="1296"/>
</p:tagLst>
</file>

<file path=ppt/tags/tag162.xml><?xml version="1.0" encoding="utf-8"?>
<p:tagLst xmlns:p="http://schemas.openxmlformats.org/presentationml/2006/main">
  <p:tag name="AS_UNIQUEID" val="1297"/>
</p:tagLst>
</file>

<file path=ppt/tags/tag163.xml><?xml version="1.0" encoding="utf-8"?>
<p:tagLst xmlns:p="http://schemas.openxmlformats.org/presentationml/2006/main">
  <p:tag name="AS_UNIQUEID" val="1298"/>
</p:tagLst>
</file>

<file path=ppt/tags/tag164.xml><?xml version="1.0" encoding="utf-8"?>
<p:tagLst xmlns:p="http://schemas.openxmlformats.org/presentationml/2006/main">
  <p:tag name="AS_UNIQUEID" val="1299"/>
</p:tagLst>
</file>

<file path=ppt/tags/tag165.xml><?xml version="1.0" encoding="utf-8"?>
<p:tagLst xmlns:p="http://schemas.openxmlformats.org/presentationml/2006/main">
  <p:tag name="AS_UNIQUEID" val="1300"/>
</p:tagLst>
</file>

<file path=ppt/tags/tag166.xml><?xml version="1.0" encoding="utf-8"?>
<p:tagLst xmlns:p="http://schemas.openxmlformats.org/presentationml/2006/main">
  <p:tag name="AS_UNIQUEID" val="1301"/>
</p:tagLst>
</file>

<file path=ppt/tags/tag167.xml><?xml version="1.0" encoding="utf-8"?>
<p:tagLst xmlns:p="http://schemas.openxmlformats.org/presentationml/2006/main">
  <p:tag name="AS_UNIQUEID" val="1302"/>
</p:tagLst>
</file>

<file path=ppt/tags/tag168.xml><?xml version="1.0" encoding="utf-8"?>
<p:tagLst xmlns:p="http://schemas.openxmlformats.org/presentationml/2006/main">
  <p:tag name="AS_UNIQUEID" val="1303"/>
</p:tagLst>
</file>

<file path=ppt/tags/tag169.xml><?xml version="1.0" encoding="utf-8"?>
<p:tagLst xmlns:p="http://schemas.openxmlformats.org/presentationml/2006/main">
  <p:tag name="AS_UNIQUEID" val="1304"/>
</p:tagLst>
</file>

<file path=ppt/tags/tag17.xml><?xml version="1.0" encoding="utf-8"?>
<p:tagLst xmlns:p="http://schemas.openxmlformats.org/presentationml/2006/main">
  <p:tag name="AS_UNIQUEID" val="978"/>
</p:tagLst>
</file>

<file path=ppt/tags/tag170.xml><?xml version="1.0" encoding="utf-8"?>
<p:tagLst xmlns:p="http://schemas.openxmlformats.org/presentationml/2006/main">
  <p:tag name="AS_UNIQUEID" val="1305"/>
</p:tagLst>
</file>

<file path=ppt/tags/tag171.xml><?xml version="1.0" encoding="utf-8"?>
<p:tagLst xmlns:p="http://schemas.openxmlformats.org/presentationml/2006/main">
  <p:tag name="AS_UNIQUEID" val="1306"/>
</p:tagLst>
</file>

<file path=ppt/tags/tag172.xml><?xml version="1.0" encoding="utf-8"?>
<p:tagLst xmlns:p="http://schemas.openxmlformats.org/presentationml/2006/main">
  <p:tag name="AS_UNIQUEID" val="1307"/>
</p:tagLst>
</file>

<file path=ppt/tags/tag173.xml><?xml version="1.0" encoding="utf-8"?>
<p:tagLst xmlns:p="http://schemas.openxmlformats.org/presentationml/2006/main">
  <p:tag name="AS_UNIQUEID" val="1308"/>
</p:tagLst>
</file>

<file path=ppt/tags/tag174.xml><?xml version="1.0" encoding="utf-8"?>
<p:tagLst xmlns:p="http://schemas.openxmlformats.org/presentationml/2006/main">
  <p:tag name="AS_UNIQUEID" val="1143"/>
</p:tagLst>
</file>

<file path=ppt/tags/tag175.xml><?xml version="1.0" encoding="utf-8"?>
<p:tagLst xmlns:p="http://schemas.openxmlformats.org/presentationml/2006/main">
  <p:tag name="AS_UNIQUEID" val="1144"/>
</p:tagLst>
</file>

<file path=ppt/tags/tag176.xml><?xml version="1.0" encoding="utf-8"?>
<p:tagLst xmlns:p="http://schemas.openxmlformats.org/presentationml/2006/main">
  <p:tag name="AS_UNIQUEID" val="1145"/>
</p:tagLst>
</file>

<file path=ppt/tags/tag177.xml><?xml version="1.0" encoding="utf-8"?>
<p:tagLst xmlns:p="http://schemas.openxmlformats.org/presentationml/2006/main">
  <p:tag name="AS_UNIQUEID" val="1146"/>
</p:tagLst>
</file>

<file path=ppt/tags/tag178.xml><?xml version="1.0" encoding="utf-8"?>
<p:tagLst xmlns:p="http://schemas.openxmlformats.org/presentationml/2006/main">
  <p:tag name="AS_UNIQUEID" val="1147"/>
</p:tagLst>
</file>

<file path=ppt/tags/tag179.xml><?xml version="1.0" encoding="utf-8"?>
<p:tagLst xmlns:p="http://schemas.openxmlformats.org/presentationml/2006/main">
  <p:tag name="AS_UNIQUEID" val="1148"/>
</p:tagLst>
</file>

<file path=ppt/tags/tag18.xml><?xml version="1.0" encoding="utf-8"?>
<p:tagLst xmlns:p="http://schemas.openxmlformats.org/presentationml/2006/main">
  <p:tag name="AS_UNIQUEID" val="979"/>
</p:tagLst>
</file>

<file path=ppt/tags/tag19.xml><?xml version="1.0" encoding="utf-8"?>
<p:tagLst xmlns:p="http://schemas.openxmlformats.org/presentationml/2006/main">
  <p:tag name="AS_UNIQUEID" val="980"/>
</p:tagLst>
</file>

<file path=ppt/tags/tag2.xml><?xml version="1.0" encoding="utf-8"?>
<p:tagLst xmlns:p="http://schemas.openxmlformats.org/presentationml/2006/main">
  <p:tag name="AS_UNIQUEID" val="960"/>
</p:tagLst>
</file>

<file path=ppt/tags/tag20.xml><?xml version="1.0" encoding="utf-8"?>
<p:tagLst xmlns:p="http://schemas.openxmlformats.org/presentationml/2006/main">
  <p:tag name="AS_UNIQUEID" val="981"/>
</p:tagLst>
</file>

<file path=ppt/tags/tag21.xml><?xml version="1.0" encoding="utf-8"?>
<p:tagLst xmlns:p="http://schemas.openxmlformats.org/presentationml/2006/main">
  <p:tag name="AS_UNIQUEID" val="982"/>
</p:tagLst>
</file>

<file path=ppt/tags/tag22.xml><?xml version="1.0" encoding="utf-8"?>
<p:tagLst xmlns:p="http://schemas.openxmlformats.org/presentationml/2006/main">
  <p:tag name="AS_UNIQUEID" val="984"/>
</p:tagLst>
</file>

<file path=ppt/tags/tag23.xml><?xml version="1.0" encoding="utf-8"?>
<p:tagLst xmlns:p="http://schemas.openxmlformats.org/presentationml/2006/main">
  <p:tag name="AS_UNIQUEID" val="985"/>
</p:tagLst>
</file>

<file path=ppt/tags/tag24.xml><?xml version="1.0" encoding="utf-8"?>
<p:tagLst xmlns:p="http://schemas.openxmlformats.org/presentationml/2006/main">
  <p:tag name="AS_UNIQUEID" val="986"/>
</p:tagLst>
</file>

<file path=ppt/tags/tag25.xml><?xml version="1.0" encoding="utf-8"?>
<p:tagLst xmlns:p="http://schemas.openxmlformats.org/presentationml/2006/main">
  <p:tag name="AS_UNIQUEID" val="987"/>
</p:tagLst>
</file>

<file path=ppt/tags/tag26.xml><?xml version="1.0" encoding="utf-8"?>
<p:tagLst xmlns:p="http://schemas.openxmlformats.org/presentationml/2006/main">
  <p:tag name="AS_UNIQUEID" val="988"/>
</p:tagLst>
</file>

<file path=ppt/tags/tag27.xml><?xml version="1.0" encoding="utf-8"?>
<p:tagLst xmlns:p="http://schemas.openxmlformats.org/presentationml/2006/main">
  <p:tag name="AS_UNIQUEID" val="989"/>
</p:tagLst>
</file>

<file path=ppt/tags/tag28.xml><?xml version="1.0" encoding="utf-8"?>
<p:tagLst xmlns:p="http://schemas.openxmlformats.org/presentationml/2006/main">
  <p:tag name="AS_UNIQUEID" val="990"/>
</p:tagLst>
</file>

<file path=ppt/tags/tag29.xml><?xml version="1.0" encoding="utf-8"?>
<p:tagLst xmlns:p="http://schemas.openxmlformats.org/presentationml/2006/main">
  <p:tag name="AS_UNIQUEID" val="991"/>
</p:tagLst>
</file>

<file path=ppt/tags/tag3.xml><?xml version="1.0" encoding="utf-8"?>
<p:tagLst xmlns:p="http://schemas.openxmlformats.org/presentationml/2006/main">
  <p:tag name="AS_UNIQUEID" val="961"/>
</p:tagLst>
</file>

<file path=ppt/tags/tag30.xml><?xml version="1.0" encoding="utf-8"?>
<p:tagLst xmlns:p="http://schemas.openxmlformats.org/presentationml/2006/main">
  <p:tag name="AS_UNIQUEID" val="993"/>
</p:tagLst>
</file>

<file path=ppt/tags/tag31.xml><?xml version="1.0" encoding="utf-8"?>
<p:tagLst xmlns:p="http://schemas.openxmlformats.org/presentationml/2006/main">
  <p:tag name="AS_UNIQUEID" val="994"/>
</p:tagLst>
</file>

<file path=ppt/tags/tag32.xml><?xml version="1.0" encoding="utf-8"?>
<p:tagLst xmlns:p="http://schemas.openxmlformats.org/presentationml/2006/main">
  <p:tag name="AS_UNIQUEID" val="995"/>
</p:tagLst>
</file>

<file path=ppt/tags/tag33.xml><?xml version="1.0" encoding="utf-8"?>
<p:tagLst xmlns:p="http://schemas.openxmlformats.org/presentationml/2006/main">
  <p:tag name="AS_UNIQUEID" val="996"/>
</p:tagLst>
</file>

<file path=ppt/tags/tag34.xml><?xml version="1.0" encoding="utf-8"?>
<p:tagLst xmlns:p="http://schemas.openxmlformats.org/presentationml/2006/main">
  <p:tag name="AS_UNIQUEID" val="998"/>
</p:tagLst>
</file>

<file path=ppt/tags/tag35.xml><?xml version="1.0" encoding="utf-8"?>
<p:tagLst xmlns:p="http://schemas.openxmlformats.org/presentationml/2006/main">
  <p:tag name="AS_UNIQUEID" val="999"/>
</p:tagLst>
</file>

<file path=ppt/tags/tag36.xml><?xml version="1.0" encoding="utf-8"?>
<p:tagLst xmlns:p="http://schemas.openxmlformats.org/presentationml/2006/main">
  <p:tag name="AS_UNIQUEID" val="1000"/>
</p:tagLst>
</file>

<file path=ppt/tags/tag37.xml><?xml version="1.0" encoding="utf-8"?>
<p:tagLst xmlns:p="http://schemas.openxmlformats.org/presentationml/2006/main">
  <p:tag name="AS_UNIQUEID" val="1002"/>
</p:tagLst>
</file>

<file path=ppt/tags/tag38.xml><?xml version="1.0" encoding="utf-8"?>
<p:tagLst xmlns:p="http://schemas.openxmlformats.org/presentationml/2006/main">
  <p:tag name="AS_UNIQUEID" val="1003"/>
</p:tagLst>
</file>

<file path=ppt/tags/tag39.xml><?xml version="1.0" encoding="utf-8"?>
<p:tagLst xmlns:p="http://schemas.openxmlformats.org/presentationml/2006/main">
  <p:tag name="AS_UNIQUEID" val="1004"/>
</p:tagLst>
</file>

<file path=ppt/tags/tag4.xml><?xml version="1.0" encoding="utf-8"?>
<p:tagLst xmlns:p="http://schemas.openxmlformats.org/presentationml/2006/main">
  <p:tag name="AS_UNIQUEID" val="962"/>
</p:tagLst>
</file>

<file path=ppt/tags/tag40.xml><?xml version="1.0" encoding="utf-8"?>
<p:tagLst xmlns:p="http://schemas.openxmlformats.org/presentationml/2006/main">
  <p:tag name="AS_UNIQUEID" val="1005"/>
</p:tagLst>
</file>

<file path=ppt/tags/tag41.xml><?xml version="1.0" encoding="utf-8"?>
<p:tagLst xmlns:p="http://schemas.openxmlformats.org/presentationml/2006/main">
  <p:tag name="AS_UNIQUEID" val="1006"/>
</p:tagLst>
</file>

<file path=ppt/tags/tag42.xml><?xml version="1.0" encoding="utf-8"?>
<p:tagLst xmlns:p="http://schemas.openxmlformats.org/presentationml/2006/main">
  <p:tag name="AS_UNIQUEID" val="1007"/>
</p:tagLst>
</file>

<file path=ppt/tags/tag43.xml><?xml version="1.0" encoding="utf-8"?>
<p:tagLst xmlns:p="http://schemas.openxmlformats.org/presentationml/2006/main">
  <p:tag name="AS_UNIQUEID" val="1009"/>
</p:tagLst>
</file>

<file path=ppt/tags/tag44.xml><?xml version="1.0" encoding="utf-8"?>
<p:tagLst xmlns:p="http://schemas.openxmlformats.org/presentationml/2006/main">
  <p:tag name="AS_UNIQUEID" val="1010"/>
</p:tagLst>
</file>

<file path=ppt/tags/tag45.xml><?xml version="1.0" encoding="utf-8"?>
<p:tagLst xmlns:p="http://schemas.openxmlformats.org/presentationml/2006/main">
  <p:tag name="AS_UNIQUEID" val="1011"/>
</p:tagLst>
</file>

<file path=ppt/tags/tag46.xml><?xml version="1.0" encoding="utf-8"?>
<p:tagLst xmlns:p="http://schemas.openxmlformats.org/presentationml/2006/main">
  <p:tag name="AS_UNIQUEID" val="1012"/>
</p:tagLst>
</file>

<file path=ppt/tags/tag47.xml><?xml version="1.0" encoding="utf-8"?>
<p:tagLst xmlns:p="http://schemas.openxmlformats.org/presentationml/2006/main">
  <p:tag name="AS_UNIQUEID" val="1013"/>
</p:tagLst>
</file>

<file path=ppt/tags/tag48.xml><?xml version="1.0" encoding="utf-8"?>
<p:tagLst xmlns:p="http://schemas.openxmlformats.org/presentationml/2006/main">
  <p:tag name="AS_UNIQUEID" val="1014"/>
</p:tagLst>
</file>

<file path=ppt/tags/tag49.xml><?xml version="1.0" encoding="utf-8"?>
<p:tagLst xmlns:p="http://schemas.openxmlformats.org/presentationml/2006/main">
  <p:tag name="AS_UNIQUEID" val="1016"/>
</p:tagLst>
</file>

<file path=ppt/tags/tag5.xml><?xml version="1.0" encoding="utf-8"?>
<p:tagLst xmlns:p="http://schemas.openxmlformats.org/presentationml/2006/main">
  <p:tag name="AS_UNIQUEID" val="963"/>
</p:tagLst>
</file>

<file path=ppt/tags/tag50.xml><?xml version="1.0" encoding="utf-8"?>
<p:tagLst xmlns:p="http://schemas.openxmlformats.org/presentationml/2006/main">
  <p:tag name="AS_UNIQUEID" val="1017"/>
</p:tagLst>
</file>

<file path=ppt/tags/tag51.xml><?xml version="1.0" encoding="utf-8"?>
<p:tagLst xmlns:p="http://schemas.openxmlformats.org/presentationml/2006/main">
  <p:tag name="AS_UNIQUEID" val="1018"/>
</p:tagLst>
</file>

<file path=ppt/tags/tag52.xml><?xml version="1.0" encoding="utf-8"?>
<p:tagLst xmlns:p="http://schemas.openxmlformats.org/presentationml/2006/main">
  <p:tag name="AS_UNIQUEID" val="1019"/>
</p:tagLst>
</file>

<file path=ppt/tags/tag53.xml><?xml version="1.0" encoding="utf-8"?>
<p:tagLst xmlns:p="http://schemas.openxmlformats.org/presentationml/2006/main">
  <p:tag name="AS_UNIQUEID" val="1020"/>
</p:tagLst>
</file>

<file path=ppt/tags/tag54.xml><?xml version="1.0" encoding="utf-8"?>
<p:tagLst xmlns:p="http://schemas.openxmlformats.org/presentationml/2006/main">
  <p:tag name="AS_UNIQUEID" val="1022"/>
</p:tagLst>
</file>

<file path=ppt/tags/tag55.xml><?xml version="1.0" encoding="utf-8"?>
<p:tagLst xmlns:p="http://schemas.openxmlformats.org/presentationml/2006/main">
  <p:tag name="AS_UNIQUEID" val="1023"/>
</p:tagLst>
</file>

<file path=ppt/tags/tag56.xml><?xml version="1.0" encoding="utf-8"?>
<p:tagLst xmlns:p="http://schemas.openxmlformats.org/presentationml/2006/main">
  <p:tag name="AS_UNIQUEID" val="1024"/>
</p:tagLst>
</file>

<file path=ppt/tags/tag57.xml><?xml version="1.0" encoding="utf-8"?>
<p:tagLst xmlns:p="http://schemas.openxmlformats.org/presentationml/2006/main">
  <p:tag name="AS_UNIQUEID" val="1025"/>
</p:tagLst>
</file>

<file path=ppt/tags/tag58.xml><?xml version="1.0" encoding="utf-8"?>
<p:tagLst xmlns:p="http://schemas.openxmlformats.org/presentationml/2006/main">
  <p:tag name="AS_UNIQUEID" val="1026"/>
</p:tagLst>
</file>

<file path=ppt/tags/tag59.xml><?xml version="1.0" encoding="utf-8"?>
<p:tagLst xmlns:p="http://schemas.openxmlformats.org/presentationml/2006/main">
  <p:tag name="AS_UNIQUEID" val="1028"/>
</p:tagLst>
</file>

<file path=ppt/tags/tag6.xml><?xml version="1.0" encoding="utf-8"?>
<p:tagLst xmlns:p="http://schemas.openxmlformats.org/presentationml/2006/main">
  <p:tag name="AS_UNIQUEID" val="965"/>
</p:tagLst>
</file>

<file path=ppt/tags/tag60.xml><?xml version="1.0" encoding="utf-8"?>
<p:tagLst xmlns:p="http://schemas.openxmlformats.org/presentationml/2006/main">
  <p:tag name="AS_UNIQUEID" val="1029"/>
</p:tagLst>
</file>

<file path=ppt/tags/tag61.xml><?xml version="1.0" encoding="utf-8"?>
<p:tagLst xmlns:p="http://schemas.openxmlformats.org/presentationml/2006/main">
  <p:tag name="AS_UNIQUEID" val="1030"/>
</p:tagLst>
</file>

<file path=ppt/tags/tag62.xml><?xml version="1.0" encoding="utf-8"?>
<p:tagLst xmlns:p="http://schemas.openxmlformats.org/presentationml/2006/main">
  <p:tag name="AS_UNIQUEID" val="1031"/>
</p:tagLst>
</file>

<file path=ppt/tags/tag63.xml><?xml version="1.0" encoding="utf-8"?>
<p:tagLst xmlns:p="http://schemas.openxmlformats.org/presentationml/2006/main">
  <p:tag name="AS_UNIQUEID" val="1032"/>
</p:tagLst>
</file>

<file path=ppt/tags/tag64.xml><?xml version="1.0" encoding="utf-8"?>
<p:tagLst xmlns:p="http://schemas.openxmlformats.org/presentationml/2006/main">
  <p:tag name="AS_UNIQUEID" val="1033"/>
</p:tagLst>
</file>

<file path=ppt/tags/tag65.xml><?xml version="1.0" encoding="utf-8"?>
<p:tagLst xmlns:p="http://schemas.openxmlformats.org/presentationml/2006/main">
  <p:tag name="AS_UNIQUEID" val="1035"/>
</p:tagLst>
</file>

<file path=ppt/tags/tag66.xml><?xml version="1.0" encoding="utf-8"?>
<p:tagLst xmlns:p="http://schemas.openxmlformats.org/presentationml/2006/main">
  <p:tag name="AS_UNIQUEID" val="1036"/>
</p:tagLst>
</file>

<file path=ppt/tags/tag67.xml><?xml version="1.0" encoding="utf-8"?>
<p:tagLst xmlns:p="http://schemas.openxmlformats.org/presentationml/2006/main">
  <p:tag name="AS_UNIQUEID" val="1037"/>
  <p:tag name="KSO_WM_BEAUTIFY_FLAG" val=""/>
</p:tagLst>
</file>

<file path=ppt/tags/tag68.xml><?xml version="1.0" encoding="utf-8"?>
<p:tagLst xmlns:p="http://schemas.openxmlformats.org/presentationml/2006/main">
  <p:tag name="AS_UNIQUEID" val="1039"/>
</p:tagLst>
</file>

<file path=ppt/tags/tag69.xml><?xml version="1.0" encoding="utf-8"?>
<p:tagLst xmlns:p="http://schemas.openxmlformats.org/presentationml/2006/main">
  <p:tag name="AS_UNIQUEID" val="1040"/>
</p:tagLst>
</file>

<file path=ppt/tags/tag7.xml><?xml version="1.0" encoding="utf-8"?>
<p:tagLst xmlns:p="http://schemas.openxmlformats.org/presentationml/2006/main">
  <p:tag name="AS_UNIQUEID" val="966"/>
</p:tagLst>
</file>

<file path=ppt/tags/tag70.xml><?xml version="1.0" encoding="utf-8"?>
<p:tagLst xmlns:p="http://schemas.openxmlformats.org/presentationml/2006/main">
  <p:tag name="AS_UNIQUEID" val="1041"/>
</p:tagLst>
</file>

<file path=ppt/tags/tag71.xml><?xml version="1.0" encoding="utf-8"?>
<p:tagLst xmlns:p="http://schemas.openxmlformats.org/presentationml/2006/main">
  <p:tag name="AS_UNIQUEID" val="1042"/>
</p:tagLst>
</file>

<file path=ppt/tags/tag72.xml><?xml version="1.0" encoding="utf-8"?>
<p:tagLst xmlns:p="http://schemas.openxmlformats.org/presentationml/2006/main">
  <p:tag name="AS_UNIQUEID" val="1043"/>
  <p:tag name="KSO_WM_BEAUTIFY_FLAG" val=""/>
</p:tagLst>
</file>

<file path=ppt/tags/tag73.xml><?xml version="1.0" encoding="utf-8"?>
<p:tagLst xmlns:p="http://schemas.openxmlformats.org/presentationml/2006/main">
  <p:tag name="AS_UNIQUEID" val="1045"/>
</p:tagLst>
</file>

<file path=ppt/tags/tag74.xml><?xml version="1.0" encoding="utf-8"?>
<p:tagLst xmlns:p="http://schemas.openxmlformats.org/presentationml/2006/main">
  <p:tag name="AS_UNIQUEID" val="1046"/>
</p:tagLst>
</file>

<file path=ppt/tags/tag75.xml><?xml version="1.0" encoding="utf-8"?>
<p:tagLst xmlns:p="http://schemas.openxmlformats.org/presentationml/2006/main">
  <p:tag name="AS_UNIQUEID" val="1047"/>
</p:tagLst>
</file>

<file path=ppt/tags/tag76.xml><?xml version="1.0" encoding="utf-8"?>
<p:tagLst xmlns:p="http://schemas.openxmlformats.org/presentationml/2006/main">
  <p:tag name="AS_UNIQUEID" val="1048"/>
</p:tagLst>
</file>

<file path=ppt/tags/tag77.xml><?xml version="1.0" encoding="utf-8"?>
<p:tagLst xmlns:p="http://schemas.openxmlformats.org/presentationml/2006/main">
  <p:tag name="AS_UNIQUEID" val="1050"/>
</p:tagLst>
</file>

<file path=ppt/tags/tag78.xml><?xml version="1.0" encoding="utf-8"?>
<p:tagLst xmlns:p="http://schemas.openxmlformats.org/presentationml/2006/main">
  <p:tag name="AS_UNIQUEID" val="1051"/>
</p:tagLst>
</file>

<file path=ppt/tags/tag79.xml><?xml version="1.0" encoding="utf-8"?>
<p:tagLst xmlns:p="http://schemas.openxmlformats.org/presentationml/2006/main">
  <p:tag name="AS_UNIQUEID" val="1052"/>
</p:tagLst>
</file>

<file path=ppt/tags/tag8.xml><?xml version="1.0" encoding="utf-8"?>
<p:tagLst xmlns:p="http://schemas.openxmlformats.org/presentationml/2006/main">
  <p:tag name="AS_UNIQUEID" val="967"/>
</p:tagLst>
</file>

<file path=ppt/tags/tag80.xml><?xml version="1.0" encoding="utf-8"?>
<p:tagLst xmlns:p="http://schemas.openxmlformats.org/presentationml/2006/main">
  <p:tag name="AS_UNIQUEID" val="1053"/>
</p:tagLst>
</file>

<file path=ppt/tags/tag81.xml><?xml version="1.0" encoding="utf-8"?>
<p:tagLst xmlns:p="http://schemas.openxmlformats.org/presentationml/2006/main">
  <p:tag name="AS_UNIQUEID" val="1054"/>
</p:tagLst>
</file>

<file path=ppt/tags/tag82.xml><?xml version="1.0" encoding="utf-8"?>
<p:tagLst xmlns:p="http://schemas.openxmlformats.org/presentationml/2006/main">
  <p:tag name="AS_UNIQUEID" val="1056"/>
</p:tagLst>
</file>

<file path=ppt/tags/tag83.xml><?xml version="1.0" encoding="utf-8"?>
<p:tagLst xmlns:p="http://schemas.openxmlformats.org/presentationml/2006/main">
  <p:tag name="AS_UNIQUEID" val="1057"/>
</p:tagLst>
</file>

<file path=ppt/tags/tag84.xml><?xml version="1.0" encoding="utf-8"?>
<p:tagLst xmlns:p="http://schemas.openxmlformats.org/presentationml/2006/main">
  <p:tag name="AS_UNIQUEID" val="1058"/>
</p:tagLst>
</file>

<file path=ppt/tags/tag85.xml><?xml version="1.0" encoding="utf-8"?>
<p:tagLst xmlns:p="http://schemas.openxmlformats.org/presentationml/2006/main">
  <p:tag name="AS_UNIQUEID" val="1060"/>
</p:tagLst>
</file>

<file path=ppt/tags/tag86.xml><?xml version="1.0" encoding="utf-8"?>
<p:tagLst xmlns:p="http://schemas.openxmlformats.org/presentationml/2006/main">
  <p:tag name="AS_UNIQUEID" val="1061"/>
</p:tagLst>
</file>

<file path=ppt/tags/tag87.xml><?xml version="1.0" encoding="utf-8"?>
<p:tagLst xmlns:p="http://schemas.openxmlformats.org/presentationml/2006/main">
  <p:tag name="AS_UNIQUEID" val="1062"/>
</p:tagLst>
</file>

<file path=ppt/tags/tag88.xml><?xml version="1.0" encoding="utf-8"?>
<p:tagLst xmlns:p="http://schemas.openxmlformats.org/presentationml/2006/main">
  <p:tag name="AS_UNIQUEID" val="1063"/>
</p:tagLst>
</file>

<file path=ppt/tags/tag89.xml><?xml version="1.0" encoding="utf-8"?>
<p:tagLst xmlns:p="http://schemas.openxmlformats.org/presentationml/2006/main">
  <p:tag name="AS_UNIQUEID" val="1064"/>
</p:tagLst>
</file>

<file path=ppt/tags/tag9.xml><?xml version="1.0" encoding="utf-8"?>
<p:tagLst xmlns:p="http://schemas.openxmlformats.org/presentationml/2006/main">
  <p:tag name="AS_UNIQUEID" val="968"/>
</p:tagLst>
</file>

<file path=ppt/tags/tag90.xml><?xml version="1.0" encoding="utf-8"?>
<p:tagLst xmlns:p="http://schemas.openxmlformats.org/presentationml/2006/main">
  <p:tag name="AS_UNIQUEID" val="1066"/>
</p:tagLst>
</file>

<file path=ppt/tags/tag91.xml><?xml version="1.0" encoding="utf-8"?>
<p:tagLst xmlns:p="http://schemas.openxmlformats.org/presentationml/2006/main">
  <p:tag name="AS_UNIQUEID" val="1067"/>
</p:tagLst>
</file>

<file path=ppt/tags/tag92.xml><?xml version="1.0" encoding="utf-8"?>
<p:tagLst xmlns:p="http://schemas.openxmlformats.org/presentationml/2006/main">
  <p:tag name="AS_UNIQUEID" val="1068"/>
</p:tagLst>
</file>

<file path=ppt/tags/tag93.xml><?xml version="1.0" encoding="utf-8"?>
<p:tagLst xmlns:p="http://schemas.openxmlformats.org/presentationml/2006/main">
  <p:tag name="AS_UNIQUEID" val="1069"/>
</p:tagLst>
</file>

<file path=ppt/tags/tag94.xml><?xml version="1.0" encoding="utf-8"?>
<p:tagLst xmlns:p="http://schemas.openxmlformats.org/presentationml/2006/main">
  <p:tag name="AS_UNIQUEID" val="1070"/>
</p:tagLst>
</file>

<file path=ppt/tags/tag95.xml><?xml version="1.0" encoding="utf-8"?>
<p:tagLst xmlns:p="http://schemas.openxmlformats.org/presentationml/2006/main">
  <p:tag name="AS_UNIQUEID" val="1072"/>
</p:tagLst>
</file>

<file path=ppt/tags/tag96.xml><?xml version="1.0" encoding="utf-8"?>
<p:tagLst xmlns:p="http://schemas.openxmlformats.org/presentationml/2006/main">
  <p:tag name="AS_UNIQUEID" val="1073"/>
</p:tagLst>
</file>

<file path=ppt/tags/tag97.xml><?xml version="1.0" encoding="utf-8"?>
<p:tagLst xmlns:p="http://schemas.openxmlformats.org/presentationml/2006/main">
  <p:tag name="AS_UNIQUEID" val="1074"/>
</p:tagLst>
</file>

<file path=ppt/tags/tag98.xml><?xml version="1.0" encoding="utf-8"?>
<p:tagLst xmlns:p="http://schemas.openxmlformats.org/presentationml/2006/main">
  <p:tag name="AS_UNIQUEID" val="1075"/>
</p:tagLst>
</file>

<file path=ppt/tags/tag99.xml><?xml version="1.0" encoding="utf-8"?>
<p:tagLst xmlns:p="http://schemas.openxmlformats.org/presentationml/2006/main">
  <p:tag name="AS_UNIQUEID" val="107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可修改-2">
      <a:dk1>
        <a:srgbClr val="000000"/>
      </a:dk1>
      <a:lt1>
        <a:srgbClr val="FFFFFF"/>
      </a:lt1>
      <a:dk2>
        <a:srgbClr val="455F51"/>
      </a:dk2>
      <a:lt2>
        <a:srgbClr val="E2DFCC"/>
      </a:lt2>
      <a:accent1>
        <a:srgbClr val="A4322C"/>
      </a:accent1>
      <a:accent2>
        <a:srgbClr val="08A5EF"/>
      </a:accent2>
      <a:accent3>
        <a:srgbClr val="739A28"/>
      </a:accent3>
      <a:accent4>
        <a:srgbClr val="FFC000"/>
      </a:accent4>
      <a:accent5>
        <a:srgbClr val="4EB3CF"/>
      </a:accent5>
      <a:accent6>
        <a:srgbClr val="51C3F9"/>
      </a:accent6>
      <a:hlink>
        <a:srgbClr val="08A5EF"/>
      </a:hlink>
      <a:folHlink>
        <a:srgbClr val="977B2D"/>
      </a:folHlink>
    </a:clrScheme>
    <a:fontScheme name="自定义 6">
      <a:majorFont>
        <a:latin typeface="Arial"/>
        <a:ea typeface="微软雅黑 Light"/>
        <a:cs typeface="Arial"/>
      </a:majorFont>
      <a:minorFont>
        <a:latin typeface="Arial"/>
        <a:ea typeface="微软雅黑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14587</Words>
  <Application>WPS 演示</Application>
  <PresentationFormat>宽屏</PresentationFormat>
  <Paragraphs>424</Paragraphs>
  <Slides>32</Slides>
  <Notes>11</Notes>
  <HiddenSlides>1</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32</vt:i4>
      </vt:variant>
    </vt:vector>
  </HeadingPairs>
  <TitlesOfParts>
    <vt:vector size="52" baseType="lpstr">
      <vt:lpstr>Arial</vt:lpstr>
      <vt:lpstr>宋体</vt:lpstr>
      <vt:lpstr>Wingdings</vt:lpstr>
      <vt:lpstr>微软雅黑 Light</vt:lpstr>
      <vt:lpstr>微软雅黑</vt:lpstr>
      <vt:lpstr>思源黑体</vt:lpstr>
      <vt:lpstr>Tahoma</vt:lpstr>
      <vt:lpstr>Aharoni</vt:lpstr>
      <vt:lpstr>Times New Roman</vt:lpstr>
      <vt:lpstr>等线</vt:lpstr>
      <vt:lpstr>Yu Gothic UI Semibold</vt:lpstr>
      <vt:lpstr>Arial Unicode MS</vt:lpstr>
      <vt:lpstr>等线 Light</vt:lpstr>
      <vt:lpstr>Calibri</vt:lpstr>
      <vt:lpstr>黑体</vt:lpstr>
      <vt:lpstr>HelveticaNeue</vt:lpstr>
      <vt:lpstr>华文新魏</vt:lpstr>
      <vt:lpstr>Segoe Print</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Administrator</cp:lastModifiedBy>
  <cp:revision>350</cp:revision>
  <cp:lastPrinted>2024-05-26T21:50:00Z</cp:lastPrinted>
  <dcterms:created xsi:type="dcterms:W3CDTF">2024-05-26T21:50:00Z</dcterms:created>
  <dcterms:modified xsi:type="dcterms:W3CDTF">2024-10-21T02:16:49Z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2052-11.8.2.7978</vt:lpwstr>
  </property>
</Properties>
</file>