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1"/>
  </p:handoutMasterIdLst>
  <p:sldIdLst>
    <p:sldId id="274" r:id="rId3"/>
    <p:sldId id="257" r:id="rId4"/>
    <p:sldId id="262" r:id="rId6"/>
    <p:sldId id="267" r:id="rId7"/>
    <p:sldId id="268" r:id="rId8"/>
    <p:sldId id="319" r:id="rId9"/>
    <p:sldId id="323" r:id="rId10"/>
    <p:sldId id="324" r:id="rId11"/>
    <p:sldId id="295" r:id="rId12"/>
    <p:sldId id="279" r:id="rId13"/>
    <p:sldId id="289" r:id="rId14"/>
    <p:sldId id="291" r:id="rId15"/>
    <p:sldId id="296" r:id="rId16"/>
    <p:sldId id="292" r:id="rId17"/>
    <p:sldId id="293" r:id="rId18"/>
    <p:sldId id="297" r:id="rId19"/>
    <p:sldId id="29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4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82020" y="63500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7417" y="1613556"/>
            <a:ext cx="10852237" cy="899167"/>
          </a:xfrm>
        </p:spPr>
        <p:txBody>
          <a:bodyPr/>
          <a:p>
            <a:r>
              <a:rPr lang="en-US" altLang="zh-CN" sz="6000"/>
              <a:t> </a:t>
            </a:r>
            <a:r>
              <a:rPr lang="zh-CN" altLang="en-US" sz="6000"/>
              <a:t>完形填空</a:t>
            </a:r>
            <a:br>
              <a:rPr lang="zh-CN" altLang="en-US" sz="6000"/>
            </a:br>
            <a:r>
              <a:rPr lang="en-US" altLang="zh-CN" sz="6000"/>
              <a:t>—</a:t>
            </a:r>
            <a:r>
              <a:rPr lang="zh-CN" altLang="en-US" sz="6000"/>
              <a:t>衔接</a:t>
            </a:r>
            <a:r>
              <a:rPr lang="zh-CN" altLang="en-US" sz="6000"/>
              <a:t>意识</a:t>
            </a:r>
            <a:endParaRPr lang="zh-CN" altLang="en-US" sz="6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62992" y="4798695"/>
            <a:ext cx="10852237" cy="950984"/>
          </a:xfrm>
        </p:spPr>
        <p:txBody>
          <a:bodyPr/>
          <a:p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毛老师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1940000">
            <a:off x="-50800" y="440690"/>
            <a:ext cx="3631565" cy="2953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380000">
            <a:off x="1731645" y="4062095"/>
            <a:ext cx="3031490" cy="2424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895" y="1134110"/>
            <a:ext cx="7379970" cy="5041265"/>
          </a:xfrm>
        </p:spPr>
        <p:txBody>
          <a:bodyPr/>
          <a:p>
            <a:pPr marL="0" indent="0">
              <a:buNone/>
            </a:pPr>
            <a:r>
              <a:rPr lang="en-US" altLang="zh-CN" sz="3600" b="1">
                <a:solidFill>
                  <a:schemeClr val="accent1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</a:rPr>
              <a:t>Topic(</a:t>
            </a:r>
            <a:r>
              <a:rPr sz="3600" b="1">
                <a:solidFill>
                  <a:schemeClr val="accent1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</a:rPr>
              <a:t>主题</a:t>
            </a:r>
            <a:r>
              <a:rPr lang="en-US" altLang="zh-CN" sz="3600" b="1">
                <a:solidFill>
                  <a:schemeClr val="accent1"/>
                </a:solidFill>
                <a:latin typeface="华文彩云" panose="02010800040101010101" charset="-122"/>
                <a:ea typeface="华文彩云" panose="02010800040101010101" charset="-122"/>
                <a:cs typeface="华文彩云" panose="02010800040101010101" charset="-122"/>
              </a:rPr>
              <a:t>)</a:t>
            </a:r>
            <a:endParaRPr sz="2800"/>
          </a:p>
          <a:p>
            <a:pPr marL="0" indent="0">
              <a:buNone/>
            </a:pPr>
            <a:r>
              <a:rPr sz="2800"/>
              <a:t> </a:t>
            </a:r>
            <a:r>
              <a:rPr sz="2800" i="1"/>
              <a:t> </a:t>
            </a:r>
            <a:r>
              <a:rPr lang="en-US" altLang="zh-CN" sz="2800" i="1">
                <a:solidFill>
                  <a:schemeClr val="accent1"/>
                </a:solidFill>
              </a:rPr>
              <a:t>possible version:</a:t>
            </a:r>
            <a:endParaRPr lang="en-US" altLang="zh-CN" sz="2800"/>
          </a:p>
          <a:p>
            <a:pPr marL="0" indent="0" algn="just">
              <a:buNone/>
            </a:pPr>
            <a:r>
              <a:rPr sz="2800"/>
              <a:t>      </a:t>
            </a:r>
            <a:r>
              <a:rPr lang="en-US" altLang="zh-CN" sz="2800"/>
              <a:t>Rare species are endangerd ,so we human being should improve our awareness of protection and take action like Chris and Tim who take care of Emma</a:t>
            </a:r>
            <a:r>
              <a:rPr sz="2800"/>
              <a:t>，</a:t>
            </a:r>
            <a:r>
              <a:rPr lang="en-US" altLang="zh-CN" sz="2800"/>
              <a:t>a white-naped crane.</a:t>
            </a:r>
            <a:endParaRPr lang="en-US" altLang="zh-CN" sz="2800"/>
          </a:p>
          <a:p>
            <a:pPr marL="0" indent="0">
              <a:buNone/>
            </a:pPr>
            <a:r>
              <a:rPr sz="2800"/>
              <a:t>       </a:t>
            </a:r>
            <a:endParaRPr sz="2800"/>
          </a:p>
        </p:txBody>
      </p:sp>
      <p:sp>
        <p:nvSpPr>
          <p:cNvPr id="5" name="标题 4"/>
          <p:cNvSpPr/>
          <p:nvPr>
            <p:ph type="title"/>
          </p:nvPr>
        </p:nvSpPr>
        <p:spPr/>
        <p:txBody>
          <a:bodyPr/>
          <a:p>
            <a:r>
              <a:rPr lang="zh-CN" altLang="en-US"/>
              <a:t>完形</a:t>
            </a:r>
            <a:r>
              <a:rPr lang="zh-CN" altLang="en-US"/>
              <a:t>语篇分析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2285" y="-1270"/>
            <a:ext cx="4060825" cy="6845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600"/>
              <a:t>Para 1 :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291590" y="2112010"/>
            <a:ext cx="17411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1.wildlife     </a:t>
            </a:r>
            <a:r>
              <a:rPr lang="en-US" altLang="zh-CN"/>
              <a:t>     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069715" y="2112010"/>
            <a:ext cx="21266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threatened 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1590" y="3244850"/>
            <a:ext cx="18999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2.species  </a:t>
            </a:r>
            <a:r>
              <a:rPr lang="en-US" altLang="zh-CN">
                <a:solidFill>
                  <a:schemeClr val="accent1"/>
                </a:solidFill>
              </a:rPr>
              <a:t> 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9715" y="3244850"/>
            <a:ext cx="25101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disappearing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2555" y="4534535"/>
            <a:ext cx="15386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3.crane   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69715" y="4534535"/>
            <a:ext cx="3435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a typical  example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05700" y="3136900"/>
            <a:ext cx="1370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</a:rPr>
              <a:t>4. so </a:t>
            </a:r>
            <a:endParaRPr lang="en-US" altLang="zh-CN" sz="3200">
              <a:solidFill>
                <a:schemeClr val="accent1"/>
              </a:solidFill>
            </a:endParaRPr>
          </a:p>
        </p:txBody>
      </p:sp>
      <p:cxnSp>
        <p:nvCxnSpPr>
          <p:cNvPr id="11" name="直接箭头连接符 10"/>
          <p:cNvCxnSpPr>
            <a:stCxn id="4" idx="2"/>
          </p:cNvCxnSpPr>
          <p:nvPr/>
        </p:nvCxnSpPr>
        <p:spPr>
          <a:xfrm>
            <a:off x="2162175" y="2695575"/>
            <a:ext cx="1143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150745" y="3874135"/>
            <a:ext cx="1143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126990" y="2695575"/>
            <a:ext cx="1143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115560" y="3874135"/>
            <a:ext cx="11430" cy="66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876665" y="3137535"/>
            <a:ext cx="19672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save </a:t>
            </a:r>
            <a:r>
              <a:rPr lang="en-US" altLang="zh-CN" sz="3200">
                <a:solidFill>
                  <a:srgbClr val="FF0000"/>
                </a:solidFill>
              </a:rPr>
              <a:t>from 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00000">
            <a:off x="8425815" y="389255"/>
            <a:ext cx="3473450" cy="26562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6882" y="10794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3600"/>
              <a:t>Para 2---3</a:t>
            </a:r>
            <a:endParaRPr lang="en-US" altLang="zh-CN" sz="3600"/>
          </a:p>
          <a:p>
            <a:pPr marL="0" indent="0" algn="just"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Chris and Tim work at a zoo, helping endangered cranes with their        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reproduction  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 6.Emma, a female crane, has been in their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care    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since she arrived in 2004.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 7. Born at an international crane foundation, Emma was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raised  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by human caretakers.8. This led to an unexpected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consequence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, though she had a wonderful time there.9. Emma had 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never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 taken herself as a crane and become deeply attached to humans.10.She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refused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 to live with male cranes, and even had a </a:t>
            </a:r>
            <a:r>
              <a:rPr lang="en-US" altLang="zh-CN" sz="2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reputation 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for killing some of them, which made it         </a:t>
            </a:r>
            <a:r>
              <a:rPr lang="en-US" altLang="zh-CN" sz="2400" i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impossible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 for her to become a mother.</a:t>
            </a:r>
            <a:endParaRPr lang="en-US" altLang="zh-CN" sz="3600"/>
          </a:p>
          <a:p>
            <a:pPr marL="0" indent="0">
              <a:buNone/>
            </a:pPr>
            <a:endParaRPr lang="en-US" altLang="zh-CN" sz="3600"/>
          </a:p>
          <a:p>
            <a:pPr marL="0" indent="0">
              <a:buNone/>
            </a:pPr>
            <a:endParaRPr lang="en-US" altLang="zh-CN" sz="3600"/>
          </a:p>
          <a:p>
            <a:pPr marL="0" indent="0">
              <a:buNone/>
            </a:pPr>
            <a:endParaRPr lang="en-US" altLang="zh-CN" sz="360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245360" y="2855595"/>
            <a:ext cx="4149725" cy="2292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809115" y="2839720"/>
            <a:ext cx="7670165" cy="132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962390" y="4034155"/>
            <a:ext cx="1259840" cy="4686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38020" y="5504180"/>
            <a:ext cx="1437005" cy="38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312510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2800" b="1" i="1"/>
              <a:t>have a reputation for :</a:t>
            </a:r>
            <a:endParaRPr lang="en-US" altLang="zh-CN" sz="2800" i="1"/>
          </a:p>
          <a:p>
            <a:pPr marL="0" indent="0">
              <a:buNone/>
            </a:pPr>
            <a:r>
              <a:rPr lang="en-US" altLang="zh-CN" sz="2800" i="1"/>
              <a:t>---The Millennials</a:t>
            </a:r>
            <a:r>
              <a:rPr sz="2800" i="1"/>
              <a:t>（千禧一代</a:t>
            </a:r>
            <a:r>
              <a:rPr lang="en-US" altLang="zh-CN" sz="2800" i="1"/>
              <a:t>)</a:t>
            </a:r>
            <a:r>
              <a:rPr lang="en-US" altLang="zh-CN" sz="2800" b="1" i="1"/>
              <a:t>have a reputation for</a:t>
            </a:r>
            <a:r>
              <a:rPr lang="en-US" altLang="zh-CN" sz="2800" i="1"/>
              <a:t> being impatient and wanting to move up quickly </a:t>
            </a:r>
            <a:r>
              <a:rPr sz="2800" i="1"/>
              <a:t>，</a:t>
            </a:r>
            <a:r>
              <a:rPr lang="en-US" altLang="zh-CN" sz="2800" i="1"/>
              <a:t>by switching jobs often   ---Forbes </a:t>
            </a:r>
            <a:r>
              <a:rPr sz="2800" i="1"/>
              <a:t>《</a:t>
            </a:r>
            <a:r>
              <a:rPr sz="2800" i="1"/>
              <a:t>福布斯》</a:t>
            </a:r>
            <a:endParaRPr lang="en-US" altLang="zh-CN" sz="2800" i="1"/>
          </a:p>
          <a:p>
            <a:pPr marL="0" indent="0">
              <a:buNone/>
            </a:pPr>
            <a:endParaRPr lang="en-US" altLang="zh-CN" sz="2800" i="1"/>
          </a:p>
          <a:p>
            <a:pPr marL="0" indent="0">
              <a:buNone/>
            </a:pPr>
            <a:r>
              <a:rPr lang="en-US" altLang="zh-CN" sz="2800" i="1"/>
              <a:t>---Indian jails </a:t>
            </a:r>
            <a:r>
              <a:rPr lang="en-US" altLang="zh-CN" sz="2800" b="1" i="1"/>
              <a:t>have a reputation for </a:t>
            </a:r>
            <a:r>
              <a:rPr lang="en-US" altLang="zh-CN" sz="2800" i="1"/>
              <a:t>overcrowding and poor management .   ----NPR </a:t>
            </a:r>
            <a:r>
              <a:rPr sz="2800" i="1"/>
              <a:t>美国国家公共电台</a:t>
            </a:r>
            <a:endParaRPr lang="en-US" altLang="zh-CN" sz="2800" i="1"/>
          </a:p>
          <a:p>
            <a:pPr marL="0" indent="0">
              <a:buNone/>
            </a:pPr>
            <a:endParaRPr lang="en-US" altLang="zh-CN" sz="2800" i="1"/>
          </a:p>
          <a:p>
            <a:pPr marL="0" indent="0">
              <a:buNone/>
            </a:pPr>
            <a:endParaRPr lang="en-US" altLang="zh-CN" sz="2800" i="1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4317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3600"/>
              <a:t>Para 4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 </a:t>
            </a:r>
            <a:r>
              <a:rPr lang="en-US" altLang="zh-CN" sz="3600" i="1"/>
              <a:t>    </a:t>
            </a:r>
            <a:r>
              <a:rPr lang="en-US" altLang="zh-CN" sz="3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main idea </a:t>
            </a:r>
            <a:r>
              <a:rPr sz="3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 </a:t>
            </a:r>
            <a:endParaRPr sz="3600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sz="3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</a:t>
            </a:r>
            <a:r>
              <a:rPr lang="en-US" altLang="zh-CN" sz="3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to help</a:t>
            </a:r>
            <a:endParaRPr lang="en-US" altLang="zh-CN" sz="3600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600" y="3146425"/>
            <a:ext cx="1196149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just"/>
            <a:r>
              <a:rPr lang="zh-CN" altLang="en-US"/>
              <a:t>         </a:t>
            </a:r>
            <a:r>
              <a:rPr lang="zh-CN" altLang="en-US">
                <a:solidFill>
                  <a:srgbClr val="FF0000"/>
                </a:solidFill>
              </a:rPr>
              <a:t>   </a:t>
            </a:r>
            <a:r>
              <a:rPr lang="zh-CN" altLang="en-US" u="sng">
                <a:solidFill>
                  <a:srgbClr val="FF0000"/>
                </a:solidFill>
              </a:rPr>
              <a:t>  </a:t>
            </a:r>
            <a:r>
              <a:rPr lang="en-US" altLang="zh-CN" u="sng">
                <a:solidFill>
                  <a:srgbClr val="FF0000"/>
                </a:solidFill>
              </a:rPr>
              <a:t>11.</a:t>
            </a:r>
            <a:r>
              <a:rPr lang="zh-CN" altLang="en-US" u="sng">
                <a:solidFill>
                  <a:srgbClr val="FF0000"/>
                </a:solidFill>
              </a:rPr>
              <a:t> 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However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  , the two zookeepers didn't want to see the extinction (灭绝) of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this precious species. With their patience and efforts, they successfully developed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 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combination</a:t>
            </a:r>
            <a:r>
              <a:rPr lang="zh-CN" altLang="en-US" sz="28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 of artificial breeding (人工繁殖)  and natural reproduction.This 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0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enabled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Emma to give birth to five baby cranes.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850" y="5342255"/>
            <a:ext cx="101904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i="1"/>
              <a:t>a combination of  A   and   B:</a:t>
            </a:r>
            <a:endParaRPr lang="en-US" altLang="zh-CN" sz="3200" i="1"/>
          </a:p>
          <a:p>
            <a:r>
              <a:rPr lang="en-US" altLang="zh-CN" sz="3200" i="1"/>
              <a:t>His character is a co</a:t>
            </a:r>
            <a:r>
              <a:rPr lang="en-US" altLang="zh-CN" sz="3200" i="1"/>
              <a:t>mbination of  wisdom and kindness</a:t>
            </a:r>
            <a:endParaRPr lang="en-US" altLang="zh-CN" sz="3200" i="1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1570355" y="3937000"/>
            <a:ext cx="7815580" cy="661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73480" y="282702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逻辑词衔接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0410" y="431800"/>
            <a:ext cx="3387090" cy="2540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905" y="-12700"/>
            <a:ext cx="7413625" cy="5041265"/>
          </a:xfrm>
        </p:spPr>
        <p:txBody>
          <a:bodyPr/>
          <a:p>
            <a:pPr marL="0" indent="0" algn="just">
              <a:buNone/>
            </a:pPr>
            <a:r>
              <a:rPr lang="en-US" altLang="zh-CN" sz="3200"/>
              <a:t>Para 5</a:t>
            </a:r>
            <a:endParaRPr lang="en-US" altLang="zh-CN" sz="3200"/>
          </a:p>
          <a:p>
            <a:pPr marL="0" indent="0" algn="just">
              <a:buNone/>
            </a:pPr>
            <a:r>
              <a:rPr lang="en-US" altLang="zh-CN" sz="2800" i="1"/>
              <a:t> 14  The two keepers are proud of their productive work. 15 But before they can be   </a:t>
            </a:r>
            <a:r>
              <a:rPr lang="en-US" altLang="zh-CN" sz="2800" i="1">
                <a:solidFill>
                  <a:srgbClr val="FF0000"/>
                </a:solidFill>
              </a:rPr>
              <a:t>assured </a:t>
            </a:r>
            <a:r>
              <a:rPr lang="en-US" altLang="zh-CN" sz="2800" i="1"/>
              <a:t>, more efforts must be made, because the population of the  in the wild is on the </a:t>
            </a:r>
            <a:r>
              <a:rPr lang="en-US" altLang="zh-CN" sz="2800" i="1">
                <a:solidFill>
                  <a:srgbClr val="FF0000"/>
                </a:solidFill>
              </a:rPr>
              <a:t>decline</a:t>
            </a:r>
            <a:r>
              <a:rPr lang="en-US" altLang="zh-CN" sz="2800" i="1"/>
              <a:t>, and many other species appear headed toward extinction</a:t>
            </a:r>
            <a:r>
              <a:rPr lang="en-US" altLang="zh-CN" sz="2800" i="1">
                <a:solidFill>
                  <a:schemeClr val="tx1"/>
                </a:solidFill>
              </a:rPr>
              <a:t>.</a:t>
            </a:r>
            <a:r>
              <a:rPr lang="en-US" altLang="zh-CN" sz="2800" i="1">
                <a:solidFill>
                  <a:srgbClr val="FF0000"/>
                </a:solidFill>
              </a:rPr>
              <a:t>   </a:t>
            </a:r>
            <a:r>
              <a:rPr lang="en-US" altLang="zh-CN" sz="2800" i="1">
                <a:solidFill>
                  <a:schemeClr val="tx1"/>
                </a:solidFill>
              </a:rPr>
              <a:t>16 </a:t>
            </a:r>
            <a:r>
              <a:rPr lang="en-US" altLang="zh-CN" sz="2800" i="1">
                <a:solidFill>
                  <a:srgbClr val="FF0000"/>
                </a:solidFill>
              </a:rPr>
              <a:t>After all </a:t>
            </a:r>
            <a:r>
              <a:rPr lang="en-US" altLang="zh-CN" sz="2800" i="1"/>
              <a:t>, not everyone has realized that wildlife has thoughts, feelings, and most importantly, equal rights to survive</a:t>
            </a:r>
            <a:r>
              <a:rPr lang="en-US" altLang="zh-CN" sz="3200"/>
              <a:t>.</a:t>
            </a:r>
            <a:endParaRPr lang="en-US" altLang="zh-CN" sz="3200"/>
          </a:p>
        </p:txBody>
      </p:sp>
      <p:sp>
        <p:nvSpPr>
          <p:cNvPr id="7" name="圆角矩形 6"/>
          <p:cNvSpPr/>
          <p:nvPr/>
        </p:nvSpPr>
        <p:spPr>
          <a:xfrm>
            <a:off x="3679190" y="1385570"/>
            <a:ext cx="758825" cy="500380"/>
          </a:xfrm>
          <a:prstGeom prst="roundRect">
            <a:avLst>
              <a:gd name="adj" fmla="val 134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337945" y="2531745"/>
            <a:ext cx="1776095" cy="500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3780000" flipH="1">
            <a:off x="3035935" y="466090"/>
            <a:ext cx="107950" cy="2421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3900000" flipH="1">
            <a:off x="2768600" y="2784475"/>
            <a:ext cx="76200" cy="2088515"/>
          </a:xfrm>
          <a:prstGeom prst="down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114040" y="5807075"/>
            <a:ext cx="1738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2905" y="175260"/>
            <a:ext cx="3810000" cy="6441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75" y="2975610"/>
            <a:ext cx="10835640" cy="5041265"/>
          </a:xfrm>
        </p:spPr>
        <p:txBody>
          <a:bodyPr/>
          <a:p>
            <a:pPr marL="0" indent="0" algn="just">
              <a:buNone/>
            </a:pPr>
            <a:r>
              <a:rPr lang="en-US" altLang="zh-CN" sz="2800" i="1">
                <a:cs typeface="+mn-lt"/>
              </a:rPr>
              <a:t>  17</a:t>
            </a:r>
            <a:r>
              <a:rPr lang="zh-CN" altLang="en-US" sz="2800" i="1">
                <a:cs typeface="+mn-lt"/>
              </a:rPr>
              <a:t>How can we</a:t>
            </a:r>
            <a:r>
              <a:rPr lang="zh-CN" altLang="en-US" sz="2800" b="1" i="1">
                <a:cs typeface="+mn-lt"/>
              </a:rPr>
              <a:t> </a:t>
            </a:r>
            <a:r>
              <a:rPr lang="zh-CN" altLang="en-US" sz="3200" b="1" i="1">
                <a:cs typeface="+mn-lt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cs typeface="+mn-lt"/>
              </a:rPr>
              <a:t>bridge</a:t>
            </a:r>
            <a:r>
              <a:rPr lang="zh-CN" altLang="en-US" sz="3200" b="1" i="1">
                <a:solidFill>
                  <a:srgbClr val="FF0000"/>
                </a:solidFill>
                <a:cs typeface="+mn-lt"/>
              </a:rPr>
              <a:t> </a:t>
            </a:r>
            <a:r>
              <a:rPr lang="zh-CN" altLang="en-US" sz="3200" b="1" i="1">
                <a:cs typeface="+mn-lt"/>
              </a:rPr>
              <a:t> the ever-widening gap</a:t>
            </a:r>
            <a:r>
              <a:rPr lang="zh-CN" altLang="en-US" sz="2800" i="1">
                <a:cs typeface="+mn-lt"/>
              </a:rPr>
              <a:t> that separates us from other animals?  </a:t>
            </a:r>
            <a:r>
              <a:rPr lang="en-US" altLang="zh-CN" sz="2800" i="1">
                <a:cs typeface="+mn-lt"/>
              </a:rPr>
              <a:t>18 </a:t>
            </a:r>
            <a:r>
              <a:rPr lang="zh-CN" altLang="en-US" sz="2800" i="1">
                <a:cs typeface="+mn-lt"/>
              </a:rPr>
              <a:t>Chris and Tim offered us the  </a:t>
            </a:r>
            <a:r>
              <a:rPr lang="en-US" altLang="zh-CN" sz="2800" i="1">
                <a:solidFill>
                  <a:srgbClr val="FF0000"/>
                </a:solidFill>
                <a:cs typeface="+mn-lt"/>
              </a:rPr>
              <a:t>answer</a:t>
            </a:r>
            <a:r>
              <a:rPr lang="zh-CN" altLang="en-US" sz="2800" i="1">
                <a:solidFill>
                  <a:srgbClr val="FF0000"/>
                </a:solidFill>
                <a:cs typeface="+mn-lt"/>
              </a:rPr>
              <a:t> </a:t>
            </a:r>
            <a:r>
              <a:rPr lang="zh-CN" altLang="en-US" sz="2800" i="1">
                <a:cs typeface="+mn-lt"/>
              </a:rPr>
              <a:t> : human beings</a:t>
            </a:r>
            <a:r>
              <a:rPr lang="zh-CN" altLang="en-US" sz="2800" b="1" i="1">
                <a:cs typeface="+mn-lt"/>
              </a:rPr>
              <a:t> took it for granted</a:t>
            </a:r>
            <a:r>
              <a:rPr lang="zh-CN" altLang="en-US" sz="2800" i="1">
                <a:cs typeface="+mn-lt"/>
              </a:rPr>
              <a:t> that their  </a:t>
            </a:r>
            <a:r>
              <a:rPr lang="en-US" altLang="zh-CN" sz="2800" i="1">
                <a:solidFill>
                  <a:srgbClr val="FF0000"/>
                </a:solidFill>
                <a:cs typeface="+mn-lt"/>
              </a:rPr>
              <a:t>brains</a:t>
            </a:r>
            <a:r>
              <a:rPr lang="en-US" altLang="zh-CN" sz="2800" i="1">
                <a:cs typeface="+mn-lt"/>
              </a:rPr>
              <a:t> </a:t>
            </a:r>
            <a:r>
              <a:rPr lang="zh-CN" altLang="en-US" sz="2800" i="1">
                <a:cs typeface="+mn-lt"/>
              </a:rPr>
              <a:t>held all the solutions, but maybe their </a:t>
            </a:r>
            <a:r>
              <a:rPr lang="zh-CN" altLang="en-US" sz="2800" i="1">
                <a:solidFill>
                  <a:srgbClr val="FF0000"/>
                </a:solidFill>
                <a:cs typeface="+mn-lt"/>
              </a:rPr>
              <a:t>hearts</a:t>
            </a:r>
            <a:r>
              <a:rPr lang="zh-CN" altLang="en-US" sz="2800" i="1">
                <a:cs typeface="+mn-lt"/>
              </a:rPr>
              <a:t> can be a better </a:t>
            </a:r>
            <a:r>
              <a:rPr lang="en-US" altLang="zh-CN" sz="2800" i="1">
                <a:cs typeface="+mn-lt"/>
              </a:rPr>
              <a:t>guide</a:t>
            </a:r>
            <a:r>
              <a:rPr lang="zh-CN" altLang="en-US" sz="2800" i="1">
                <a:cs typeface="+mn-lt"/>
              </a:rPr>
              <a:t>.</a:t>
            </a:r>
            <a:endParaRPr lang="zh-CN" altLang="en-US" sz="2800" i="1">
              <a:cs typeface="+mn-lt"/>
            </a:endParaRPr>
          </a:p>
        </p:txBody>
      </p:sp>
      <p:sp>
        <p:nvSpPr>
          <p:cNvPr id="7" name="下箭头 6"/>
          <p:cNvSpPr/>
          <p:nvPr/>
        </p:nvSpPr>
        <p:spPr>
          <a:xfrm rot="20640000">
            <a:off x="1914525" y="3514725"/>
            <a:ext cx="177800" cy="920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0375" y="5986145"/>
            <a:ext cx="880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/>
              <a:t>eg:</a:t>
            </a:r>
            <a:r>
              <a:rPr lang="zh-CN" altLang="en-US" sz="2400"/>
              <a:t>Some students</a:t>
            </a:r>
            <a:r>
              <a:rPr lang="zh-CN" altLang="en-US" sz="2400" b="1"/>
              <a:t> take it for granted</a:t>
            </a:r>
            <a:r>
              <a:rPr lang="zh-CN" altLang="en-US" sz="2400"/>
              <a:t> that their parents should work hard to raise them</a:t>
            </a:r>
            <a:endParaRPr lang="zh-CN" altLang="en-US" sz="2400"/>
          </a:p>
        </p:txBody>
      </p:sp>
      <p:sp>
        <p:nvSpPr>
          <p:cNvPr id="9" name="空心弧 8"/>
          <p:cNvSpPr/>
          <p:nvPr/>
        </p:nvSpPr>
        <p:spPr>
          <a:xfrm>
            <a:off x="2561590" y="4689475"/>
            <a:ext cx="7912735" cy="51689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71190" y="5412740"/>
            <a:ext cx="2066925" cy="419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079365" y="4848225"/>
            <a:ext cx="1776730" cy="4197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17" idx="3"/>
            <a:endCxn id="13" idx="0"/>
          </p:cNvCxnSpPr>
          <p:nvPr/>
        </p:nvCxnSpPr>
        <p:spPr>
          <a:xfrm flipH="1">
            <a:off x="4204970" y="5206365"/>
            <a:ext cx="1134745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-71755"/>
            <a:ext cx="12224385" cy="304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0227" y="335245"/>
            <a:ext cx="10852237" cy="5041355"/>
          </a:xfrm>
        </p:spPr>
        <p:txBody>
          <a:bodyPr/>
          <a:p>
            <a:pPr marL="0" indent="0" algn="just">
              <a:buNone/>
            </a:pPr>
            <a:r>
              <a:rPr lang="en-US" altLang="zh-CN" sz="4400">
                <a:solidFill>
                  <a:schemeClr val="accent4"/>
                </a:solidFill>
              </a:rPr>
              <a:t> </a:t>
            </a:r>
            <a:r>
              <a:rPr lang="en-US" altLang="zh-CN" sz="4400" i="1">
                <a:solidFill>
                  <a:schemeClr val="accent4"/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4400" b="1" i="1">
                <a:solidFill>
                  <a:schemeClr val="accent4"/>
                </a:solidFill>
                <a:latin typeface="+mn-ea"/>
              </a:rPr>
              <a:t>   </a:t>
            </a:r>
            <a:r>
              <a:rPr lang="en-US" altLang="zh-CN" sz="44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</a:rPr>
              <a:t> </a:t>
            </a:r>
            <a:r>
              <a:rPr lang="en-US" altLang="zh-CN" sz="44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  </a:t>
            </a:r>
            <a:endParaRPr lang="en-US" altLang="zh-CN" sz="44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  <a:p>
            <a:pPr marL="0" indent="0" algn="just">
              <a:buNone/>
            </a:pPr>
            <a:r>
              <a:rPr lang="en-US" altLang="zh-CN" sz="44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A cloze test is  more than a word-filling exercise .It involves a deep communication with the passage!</a:t>
            </a:r>
            <a:endParaRPr lang="en-US" altLang="zh-CN" sz="44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60000">
            <a:off x="7122160" y="4519295"/>
            <a:ext cx="2857500" cy="2066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4060825"/>
            <a:ext cx="4015740" cy="27546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86220" y="4064000"/>
            <a:ext cx="5146675" cy="27381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这是个最好的时代,这是个最坏的时代 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这是智慧的时代,这是愚蠢的时代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这是信仰的时代, 这是怀疑的时代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这是光明的季节,这是黑暗的季节 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这是希望的春天,这是绝望的冬天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/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我们前方拥有一切,我们前方一无所有</a:t>
            </a:r>
            <a:endParaRPr lang="zh-CN" altLang="en-US" sz="2800">
              <a:sym typeface="+mn-ea"/>
            </a:endParaRPr>
          </a:p>
          <a:p>
            <a:pPr algn="l"/>
            <a:r>
              <a:rPr lang="en-US" altLang="zh-CN" sz="2800">
                <a:sym typeface="+mn-ea"/>
              </a:rPr>
              <a:t> .......</a:t>
            </a:r>
            <a:endParaRPr lang="en-US" altLang="zh-CN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2540" y="33020"/>
            <a:ext cx="10487025" cy="40309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en-US" altLang="zh-CN" sz="3200" i="1">
                <a:sym typeface="+mn-ea"/>
              </a:rPr>
              <a:t>I</a:t>
            </a:r>
            <a:r>
              <a:rPr lang="zh-CN" altLang="en-US" sz="3200" i="1">
                <a:sym typeface="+mn-ea"/>
              </a:rPr>
              <a:t>t was the best of times,it was the</a:t>
            </a:r>
            <a:r>
              <a:rPr lang="en-US" altLang="zh-CN" sz="3200" i="1">
                <a:sym typeface="+mn-ea"/>
              </a:rPr>
              <a:t>__________</a:t>
            </a:r>
            <a:r>
              <a:rPr lang="zh-CN" altLang="en-US" sz="3200" i="1">
                <a:sym typeface="+mn-ea"/>
              </a:rPr>
              <a:t>of times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en-US" altLang="zh-CN" sz="3200" i="1">
                <a:sym typeface="+mn-ea"/>
              </a:rPr>
              <a:t>I</a:t>
            </a:r>
            <a:r>
              <a:rPr lang="zh-CN" altLang="en-US" sz="3200" i="1">
                <a:sym typeface="+mn-ea"/>
              </a:rPr>
              <a:t>t was the age of wisdom,it was the age of </a:t>
            </a:r>
            <a:r>
              <a:rPr lang="en-US" altLang="zh-CN" sz="3200" i="1">
                <a:sym typeface="+mn-ea"/>
              </a:rPr>
              <a:t>___________</a:t>
            </a:r>
            <a:r>
              <a:rPr lang="zh-CN" altLang="en-US" sz="3200" i="1">
                <a:sym typeface="+mn-ea"/>
              </a:rPr>
              <a:t>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it was the epoch of belief,it was the epoch of incredulity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it was the season of </a:t>
            </a:r>
            <a:r>
              <a:rPr lang="en-US" altLang="zh-CN" sz="3200" i="1">
                <a:sym typeface="+mn-ea"/>
              </a:rPr>
              <a:t>_____</a:t>
            </a:r>
            <a:r>
              <a:rPr lang="zh-CN" altLang="en-US" sz="3200" i="1">
                <a:sym typeface="+mn-ea"/>
              </a:rPr>
              <a:t>,it was the season of darkness 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it was the spring of </a:t>
            </a:r>
            <a:r>
              <a:rPr lang="en-US" altLang="zh-CN" sz="3200" i="1">
                <a:sym typeface="+mn-ea"/>
              </a:rPr>
              <a:t>______</a:t>
            </a:r>
            <a:r>
              <a:rPr lang="zh-CN" altLang="en-US" sz="3200" i="1">
                <a:sym typeface="+mn-ea"/>
              </a:rPr>
              <a:t>,it was the </a:t>
            </a:r>
            <a:r>
              <a:rPr lang="en-US" altLang="zh-CN" sz="3200" i="1">
                <a:sym typeface="+mn-ea"/>
              </a:rPr>
              <a:t>winter </a:t>
            </a:r>
            <a:r>
              <a:rPr lang="zh-CN" altLang="en-US" sz="3200" i="1">
                <a:sym typeface="+mn-ea"/>
              </a:rPr>
              <a:t>of despair 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we had everything before us,we had </a:t>
            </a:r>
            <a:r>
              <a:rPr lang="en-US" altLang="zh-CN" sz="3200" i="1">
                <a:sym typeface="+mn-ea"/>
              </a:rPr>
              <a:t>________</a:t>
            </a:r>
            <a:r>
              <a:rPr lang="zh-CN" altLang="en-US" sz="3200" i="1">
                <a:sym typeface="+mn-ea"/>
              </a:rPr>
              <a:t> before us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we were all going direct to Heaven, </a:t>
            </a:r>
            <a:endParaRPr lang="zh-CN" altLang="en-US" sz="3200" i="1">
              <a:sym typeface="+mn-ea"/>
            </a:endParaRPr>
          </a:p>
          <a:p>
            <a:pPr marL="0" indent="0" algn="l">
              <a:buNone/>
            </a:pPr>
            <a:r>
              <a:rPr lang="zh-CN" altLang="en-US" sz="3200" i="1">
                <a:sym typeface="+mn-ea"/>
              </a:rPr>
              <a:t>we were all going direct the other way</a:t>
            </a:r>
            <a:endParaRPr lang="zh-CN" altLang="en-US" sz="3200" i="1"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83850" y="16510"/>
            <a:ext cx="1715135" cy="3783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4064000"/>
            <a:ext cx="6229985" cy="28022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20790" y="33020"/>
            <a:ext cx="10318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</a:rPr>
              <a:t>worst</a:t>
            </a:r>
            <a:endParaRPr lang="en-US" altLang="zh-CN" sz="2000" i="1"/>
          </a:p>
          <a:p>
            <a:endParaRPr lang="en-US" altLang="zh-CN" sz="2000" i="1"/>
          </a:p>
        </p:txBody>
      </p:sp>
      <p:sp>
        <p:nvSpPr>
          <p:cNvPr id="10" name="文本框 9"/>
          <p:cNvSpPr txBox="1"/>
          <p:nvPr/>
        </p:nvSpPr>
        <p:spPr>
          <a:xfrm>
            <a:off x="5699760" y="3244850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 t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851140" y="557530"/>
            <a:ext cx="19602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i="1">
                <a:solidFill>
                  <a:srgbClr val="FF0000"/>
                </a:solidFill>
                <a:sym typeface="+mn-ea"/>
              </a:rPr>
              <a:t>foolishness</a:t>
            </a:r>
            <a:endParaRPr lang="zh-CN" altLang="en-US" sz="2800" i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60470" y="1520190"/>
            <a:ext cx="834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uFillTx/>
              </a:rPr>
              <a:t>light</a:t>
            </a:r>
            <a:endParaRPr lang="en-US" altLang="zh-CN" sz="2800" i="1">
              <a:solidFill>
                <a:srgbClr val="FF0000"/>
              </a:solidFill>
              <a:uFillTx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50615" y="2103755"/>
            <a:ext cx="972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uFillTx/>
              </a:rPr>
              <a:t>hope</a:t>
            </a:r>
            <a:endParaRPr lang="en-US" altLang="zh-CN" sz="2800" i="1">
              <a:solidFill>
                <a:srgbClr val="FF0000"/>
              </a:solidFill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44995" y="2516505"/>
            <a:ext cx="1348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i="1">
                <a:solidFill>
                  <a:srgbClr val="FF0000"/>
                </a:solidFill>
                <a:uFillTx/>
              </a:rPr>
              <a:t>nothing</a:t>
            </a:r>
            <a:endParaRPr lang="en-US" altLang="zh-CN" sz="2800" i="1">
              <a:solidFill>
                <a:srgbClr val="FF0000"/>
              </a:solidFill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2665" y="3136900"/>
            <a:ext cx="158178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反义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1683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 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8110" y="4304665"/>
            <a:ext cx="3825875" cy="22866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91080" y="156210"/>
            <a:ext cx="7346950" cy="1198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完形填空（</a:t>
            </a:r>
            <a:r>
              <a:rPr lang="en-US" altLang="zh-CN" sz="72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cloze)</a:t>
            </a:r>
            <a:endParaRPr lang="en-US" altLang="zh-CN" sz="7200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03805" y="3362960"/>
            <a:ext cx="71843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词汇衔接</a:t>
            </a:r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(vocabulary </a:t>
            </a:r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cohesion</a:t>
            </a:r>
            <a:r>
              <a:rPr lang="en-US" altLang="zh-CN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altLang="zh-CN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下箭头 13"/>
          <p:cNvSpPr/>
          <p:nvPr/>
        </p:nvSpPr>
        <p:spPr>
          <a:xfrm flipH="1">
            <a:off x="5554345" y="1511935"/>
            <a:ext cx="264160" cy="1851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274560" y="15119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2" y="13535"/>
            <a:ext cx="10852237" cy="648000"/>
          </a:xfrm>
        </p:spPr>
        <p:txBody>
          <a:bodyPr/>
          <a:p>
            <a:r>
              <a: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完形填空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(Cloze)---</a:t>
            </a:r>
            <a:r>
              <a: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词汇衔接（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cohesion)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045" y="1014730"/>
            <a:ext cx="11979910" cy="5951220"/>
          </a:xfrm>
          <a:solidFill>
            <a:schemeClr val="bg1"/>
          </a:solidFill>
        </p:spPr>
        <p:txBody>
          <a:bodyPr/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1.Hearing my story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many students followed with their own ____of heads ,arms ,fingers stuck in places they shouldn't be.A few minues later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they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came back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test tube unbroken and finger returning to a  lovely shade of pink 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(2018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浙江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11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月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)</a:t>
            </a:r>
            <a:endParaRPr lang="en-US" altLang="zh-CN" sz="24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A finds   B conclusions  C stories D news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>
              <a:lnSpc>
                <a:spcPts val="2880"/>
              </a:lnSpc>
              <a:buNone/>
            </a:pP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2.News about our</a:t>
            </a:r>
            <a:r>
              <a:rPr lang="en-US" altLang="zh-CN" sz="2400" i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   4    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was appealing to me .He was an international grand  master,which means I would be learning from one of the game's</a:t>
            </a:r>
            <a:r>
              <a:rPr lang="en-US" altLang="zh-CN" sz="2400" i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  6  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. I could hardly  wait  to meet him 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(2018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课标全国卷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)</a:t>
            </a:r>
            <a:endParaRPr lang="en-US" altLang="zh-CN" sz="24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4.A title   B competitor  C textbook  D instructor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 6.A fas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</a:rPr>
              <a:t>test B easiest      Cbest         D rarest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 sz="2400" i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algn="just">
              <a:buNone/>
            </a:pPr>
            <a:endParaRPr lang="en-US" altLang="zh-CN" sz="2400" i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3630295" y="2527300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心形 7"/>
          <p:cNvSpPr/>
          <p:nvPr/>
        </p:nvSpPr>
        <p:spPr>
          <a:xfrm>
            <a:off x="3630295" y="5306060"/>
            <a:ext cx="335280" cy="45847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33845" y="2527300"/>
            <a:ext cx="1097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/>
                </a:solidFill>
              </a:rPr>
              <a:t>复现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29170" y="47840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chemeClr val="accent1"/>
                </a:solidFill>
              </a:rPr>
              <a:t>近义</a:t>
            </a:r>
            <a:endParaRPr lang="zh-CN" altLang="en-US" sz="2800">
              <a:solidFill>
                <a:schemeClr val="accent1"/>
              </a:solidFill>
            </a:endParaRPr>
          </a:p>
        </p:txBody>
      </p:sp>
      <p:sp>
        <p:nvSpPr>
          <p:cNvPr id="17" name="心形 16"/>
          <p:cNvSpPr/>
          <p:nvPr/>
        </p:nvSpPr>
        <p:spPr>
          <a:xfrm>
            <a:off x="5377815" y="4784090"/>
            <a:ext cx="31877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7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125" y="650240"/>
            <a:ext cx="11481435" cy="5041265"/>
          </a:xfrm>
          <a:solidFill>
            <a:schemeClr val="bg1"/>
          </a:solidFill>
        </p:spPr>
        <p:txBody>
          <a:bodyPr/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1.What brought this astonishing change in me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？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 dess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ert hadn't changed,_______I had.I had changed my attitude.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(2016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as   B but  C for   D or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2.The books are in every language — new books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ancient books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_____a book on the history of Iraq that is seven hundred years old.(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2017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then   B still   C even   D rather 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3.Looking around 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he continued ,“Cathy has inspired us with her will and enthusiasm .______skills and talents bring great success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 most valuable asset</a:t>
            </a:r>
            <a:r>
              <a:rPr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（财产</a:t>
            </a: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)one can hold is the heart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2016</a:t>
            </a:r>
            <a:r>
              <a:rPr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天津</a:t>
            </a:r>
            <a:r>
              <a:rPr lang="en-US" altLang="zh-CN" sz="24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Although   B Since  C Once D Because</a:t>
            </a:r>
            <a:endParaRPr lang="en-US" altLang="zh-CN" sz="24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4.The professor was deaf and any talking was prohibited .I soon realized that the silence  was not unpleasant ._____, if there had been any talking ,it would have caused us to learn less.Now ,I appreciate the silence .</a:t>
            </a:r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(2017</a:t>
            </a:r>
            <a:r>
              <a:rPr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全国卷</a:t>
            </a:r>
            <a:r>
              <a:rPr lang="en-US" altLang="zh-C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Lastly    BThus     C Instead    D However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ts val="2880"/>
              </a:lnSpc>
              <a:buNone/>
            </a:pP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1685" y="159639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转折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59120" y="287210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递进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17485" y="411670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让步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96835" y="630047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对比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1097280" y="1498600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心形 11"/>
          <p:cNvSpPr/>
          <p:nvPr/>
        </p:nvSpPr>
        <p:spPr>
          <a:xfrm>
            <a:off x="2618740" y="2823210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>
            <a:off x="238125" y="4577080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心形 13"/>
          <p:cNvSpPr/>
          <p:nvPr/>
        </p:nvSpPr>
        <p:spPr>
          <a:xfrm>
            <a:off x="3187065" y="6251575"/>
            <a:ext cx="334010" cy="55816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59690" y="109855"/>
            <a:ext cx="12072620" cy="6477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完形填空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(Cloze)---</a:t>
            </a:r>
            <a:r>
              <a: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逻辑词衔接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2" grpId="0" animBg="1"/>
      <p:bldP spid="7" grpId="0"/>
      <p:bldP spid="13" grpId="0" animBg="1"/>
      <p:bldP spid="8" grpId="0"/>
      <p:bldP spid="14" grpId="0" animBg="1"/>
      <p:bldP spid="1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1683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 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6625" y="2276475"/>
            <a:ext cx="2382520" cy="1568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48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衔接（</a:t>
            </a:r>
            <a:r>
              <a:rPr lang="en-US" altLang="zh-CN" sz="48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cloze)</a:t>
            </a:r>
            <a:endParaRPr lang="en-US" altLang="zh-CN" sz="4800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74560" y="15119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>
            <a:off x="3539490" y="1880235"/>
            <a:ext cx="274955" cy="3067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44315" y="1511935"/>
            <a:ext cx="654431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i="1"/>
              <a:t>词汇衔接  （复现，近义，反义，上义等</a:t>
            </a:r>
            <a:r>
              <a:rPr lang="en-US" altLang="zh-CN" sz="2800" i="1"/>
              <a:t>)</a:t>
            </a:r>
            <a:endParaRPr lang="en-US" altLang="zh-CN" sz="2800" i="1"/>
          </a:p>
          <a:p>
            <a:r>
              <a:rPr lang="zh-CN" altLang="en-US" sz="2800" i="1"/>
              <a:t>逻辑衔接（ </a:t>
            </a:r>
            <a:r>
              <a:rPr lang="en-US" altLang="zh-CN" sz="2800" i="1"/>
              <a:t>but however even instead </a:t>
            </a:r>
            <a:endParaRPr lang="en-US" altLang="zh-CN" sz="2800" i="1"/>
          </a:p>
          <a:p>
            <a:r>
              <a:rPr lang="en-US" altLang="zh-CN" sz="2800" i="1"/>
              <a:t>                   in contrast   although </a:t>
            </a:r>
            <a:r>
              <a:rPr lang="zh-CN" altLang="en-US" sz="2800" i="1"/>
              <a:t>等）</a:t>
            </a:r>
            <a:endParaRPr lang="zh-CN" altLang="en-US" sz="2800" i="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3964940"/>
            <a:ext cx="2419350" cy="13296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043680" y="1511935"/>
            <a:ext cx="6609715" cy="13220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zh-CN" altLang="en-US" sz="8000" i="1"/>
              <a:t>形式</a:t>
            </a:r>
            <a:r>
              <a:rPr lang="zh-CN" altLang="en-US" sz="8000" i="1"/>
              <a:t>衔接</a:t>
            </a:r>
            <a:endParaRPr lang="zh-CN" altLang="en-US" sz="8000" i="1"/>
          </a:p>
        </p:txBody>
      </p:sp>
      <p:sp>
        <p:nvSpPr>
          <p:cNvPr id="20" name="文本框 19"/>
          <p:cNvSpPr txBox="1"/>
          <p:nvPr/>
        </p:nvSpPr>
        <p:spPr>
          <a:xfrm>
            <a:off x="4044315" y="4150360"/>
            <a:ext cx="6609715" cy="13220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zh-CN" altLang="en-US" sz="8000" i="1"/>
              <a:t>内容</a:t>
            </a:r>
            <a:r>
              <a:rPr lang="zh-CN" altLang="en-US" sz="8000" i="1"/>
              <a:t>衔接</a:t>
            </a:r>
            <a:endParaRPr lang="zh-CN" altLang="en-US" sz="8000" i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8947" y="756250"/>
            <a:ext cx="10852237" cy="5041355"/>
          </a:xfrm>
        </p:spPr>
        <p:txBody>
          <a:bodyPr/>
          <a:p>
            <a:pPr marL="0" indent="0">
              <a:buNone/>
            </a:pPr>
            <a:r>
              <a:rPr lang="zh-CN" altLang="en-US" sz="4000"/>
              <a:t>完形填空考查考生在</a:t>
            </a:r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阅读理解的基础上</a:t>
            </a:r>
            <a:r>
              <a:rPr lang="zh-CN" altLang="en-US" sz="4000"/>
              <a:t>运用词汇的能力。试题要求考生</a:t>
            </a:r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根据文章的主旨和结构以及上下文的逻辑关系</a:t>
            </a:r>
            <a:r>
              <a:rPr lang="zh-CN" altLang="en-US" sz="4000"/>
              <a:t>选择适合文章内容，语法搭配正确的选项。</a:t>
            </a:r>
            <a:endParaRPr lang="zh-CN" altLang="en-US" sz="4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352425" y="4764405"/>
            <a:ext cx="2362200" cy="1657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494030" y="431800"/>
            <a:ext cx="11691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sym typeface="+mn-ea"/>
              </a:rPr>
              <a:t>He _________this question while we sit in his office overlooking the yard.</a:t>
            </a:r>
            <a:endParaRPr lang="en-US" altLang="zh-CN" sz="28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030" y="1079500"/>
            <a:ext cx="60305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en-US" altLang="zh-CN" sz="2800">
                <a:sym typeface="+mn-ea"/>
              </a:rPr>
              <a:t>A reads B consider</a:t>
            </a:r>
            <a:r>
              <a:rPr lang="en-US" altLang="zh-CN" sz="2800">
                <a:sym typeface="+mn-ea"/>
              </a:rPr>
              <a:t>s C admits D asks </a:t>
            </a:r>
            <a:endParaRPr lang="en-US" altLang="zh-CN" sz="28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030" y="1601470"/>
            <a:ext cx="1037717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The yard has gone into a state of ____________in recent years .</a:t>
            </a:r>
            <a:endParaRPr lang="en-US" altLang="zh-CN" sz="2800"/>
          </a:p>
          <a:p>
            <a:r>
              <a:rPr lang="en-US" altLang="zh-CN" sz="2800"/>
              <a:t>A decline  B peace C boom D repair</a:t>
            </a:r>
            <a:endParaRPr lang="en-US" altLang="zh-CN" sz="2800"/>
          </a:p>
        </p:txBody>
      </p:sp>
      <p:sp>
        <p:nvSpPr>
          <p:cNvPr id="10" name="文本框 9"/>
          <p:cNvSpPr txBox="1"/>
          <p:nvPr/>
        </p:nvSpPr>
        <p:spPr>
          <a:xfrm>
            <a:off x="669925" y="2952750"/>
            <a:ext cx="1039939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2018</a:t>
            </a:r>
            <a:r>
              <a:rPr lang="zh-CN" altLang="en-US" sz="2800"/>
              <a:t>浙江金丽衢联考</a:t>
            </a:r>
            <a:endParaRPr lang="zh-CN" altLang="en-US" sz="2800"/>
          </a:p>
          <a:p>
            <a:pPr algn="just"/>
            <a:r>
              <a:rPr lang="en-US" altLang="zh-CN" sz="2800" i="1"/>
              <a:t>para1-----I ask my grandpa what it feels like to grow old.</a:t>
            </a:r>
            <a:r>
              <a:rPr lang="en-US" altLang="zh-CN" sz="2800" b="1" i="1"/>
              <a:t>He _______this question while we sit in his office overlooking the yard</a:t>
            </a:r>
            <a:r>
              <a:rPr lang="en-US" altLang="zh-CN" sz="2800" i="1"/>
              <a:t> ,where an empty bird feeder swings lifelessly from a tree branch.T</a:t>
            </a:r>
            <a:r>
              <a:rPr lang="en-US" altLang="zh-CN" sz="2800" b="1" i="1"/>
              <a:t>he yard has gone into a state of _______in recent years</a:t>
            </a:r>
            <a:r>
              <a:rPr lang="en-US" altLang="zh-CN" sz="2800" i="1"/>
              <a:t> .Grandpa no longer possesses the energy to maintain its once glory.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4030" y="383349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ym typeface="+mn-ea"/>
              </a:rPr>
              <a:t> 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considers</a:t>
            </a:r>
            <a:endParaRPr lang="en-US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47175" y="4664710"/>
            <a:ext cx="13081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</a:rPr>
              <a:t>decline</a:t>
            </a:r>
            <a:endParaRPr lang="en-US" altLang="zh-CN" sz="2800" b="1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6652" y="10794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2400" b="1" i="1"/>
              <a:t>Answer</a:t>
            </a:r>
            <a:r>
              <a:rPr sz="2400" b="1" i="1"/>
              <a:t>：</a:t>
            </a:r>
            <a:endParaRPr lang="en-US" altLang="zh-CN" sz="2400" i="1"/>
          </a:p>
          <a:p>
            <a:pPr marL="0" indent="0">
              <a:buNone/>
            </a:pPr>
            <a:endParaRPr lang="en-US" altLang="zh-CN" sz="2400" i="1"/>
          </a:p>
          <a:p>
            <a:pPr marL="0" indent="0">
              <a:buNone/>
            </a:pPr>
            <a:endParaRPr lang="en-US" altLang="zh-CN" sz="2400" i="1"/>
          </a:p>
          <a:p>
            <a:pPr marL="0" indent="0">
              <a:buNone/>
            </a:pPr>
            <a:r>
              <a:rPr lang="en-US" altLang="zh-CN" sz="2400" b="1" i="1"/>
              <a:t>Cloze Test Assessment</a:t>
            </a:r>
            <a:endParaRPr lang="en-US" altLang="zh-CN" sz="2400" b="1" i="1"/>
          </a:p>
          <a:p>
            <a:pPr marL="0" indent="0">
              <a:buNone/>
            </a:pPr>
            <a:r>
              <a:rPr lang="en-US" altLang="zh-CN" sz="2400" b="1" i="1"/>
              <a:t>(</a:t>
            </a:r>
            <a:r>
              <a:rPr sz="2400" b="1" i="1"/>
              <a:t>错误比例</a:t>
            </a:r>
            <a:r>
              <a:rPr lang="en-US" altLang="zh-CN" sz="2400" b="1" i="1"/>
              <a:t>)</a:t>
            </a:r>
            <a:r>
              <a:rPr lang="en-US" altLang="zh-CN" sz="2400" b="1" i="1"/>
              <a:t> </a:t>
            </a:r>
            <a:r>
              <a:rPr sz="2400" b="1" i="1"/>
              <a:t>：</a:t>
            </a:r>
            <a:endParaRPr sz="2400" b="1" i="1"/>
          </a:p>
          <a:p>
            <a:pPr marL="0" indent="0">
              <a:buNone/>
            </a:pPr>
            <a:endParaRPr sz="2400" i="1"/>
          </a:p>
          <a:p>
            <a:pPr marL="0" indent="0">
              <a:buNone/>
            </a:pPr>
            <a:endParaRPr sz="2400" i="1"/>
          </a:p>
          <a:p>
            <a:pPr marL="0" indent="0">
              <a:buNone/>
            </a:pPr>
            <a:endParaRPr sz="2400" i="1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556852" y="2542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br>
              <a:rPr>
                <a:sym typeface="+mn-ea"/>
              </a:rPr>
            </a:br>
            <a:r>
              <a:rPr i="1">
                <a:sym typeface="+mn-ea"/>
              </a:rPr>
              <a:t>练习 与 体会     </a:t>
            </a:r>
            <a:r>
              <a:rPr lang="en-US" altLang="zh-CN" i="1">
                <a:sym typeface="+mn-ea"/>
              </a:rPr>
              <a:t>2019 </a:t>
            </a:r>
            <a:r>
              <a:rPr i="1">
                <a:sym typeface="+mn-ea"/>
              </a:rPr>
              <a:t>年 高考真题（江苏卷</a:t>
            </a:r>
            <a:r>
              <a:rPr lang="en-US" altLang="zh-CN" i="1">
                <a:sym typeface="+mn-ea"/>
              </a:rPr>
              <a:t>)</a:t>
            </a:r>
            <a:r>
              <a:rPr i="1">
                <a:sym typeface="+mn-ea"/>
              </a:rPr>
              <a:t>    </a:t>
            </a:r>
            <a:br>
              <a:rPr lang="zh-CN" altLang="en-US" i="1"/>
            </a:br>
            <a:endParaRPr lang="zh-CN" altLang="en-US" i="1"/>
          </a:p>
        </p:txBody>
      </p:sp>
      <p:sp>
        <p:nvSpPr>
          <p:cNvPr id="100" name="文本框 99"/>
          <p:cNvSpPr txBox="1"/>
          <p:nvPr/>
        </p:nvSpPr>
        <p:spPr>
          <a:xfrm>
            <a:off x="2047240" y="1079500"/>
            <a:ext cx="91325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2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3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4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5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endParaRPr lang="zh-CN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6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7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8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9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10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endParaRPr lang="zh-CN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11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12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13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14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15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endParaRPr lang="zh-CN" sz="2400" b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16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17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18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19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；（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20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； </a:t>
            </a:r>
            <a:r>
              <a:rPr lang="zh-CN" b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sz="1050" b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05985" y="2953385"/>
            <a:ext cx="33115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  9. 71%  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12. 38% 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19. 37%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14. 33%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16.25% </a:t>
            </a:r>
            <a:endParaRPr lang="en-US" altLang="zh-CN" sz="3600" i="1"/>
          </a:p>
          <a:p>
            <a:pPr marL="0" indent="0" algn="l">
              <a:buNone/>
            </a:pPr>
            <a:r>
              <a:rPr lang="en-US" altLang="zh-CN" sz="3600" i="1">
                <a:sym typeface="+mn-ea"/>
              </a:rPr>
              <a:t>20. 23%</a:t>
            </a:r>
            <a:endParaRPr lang="en-US" altLang="zh-CN" sz="3600" i="1">
              <a:sym typeface="+mn-ea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6464300" y="3146425"/>
            <a:ext cx="596265" cy="8159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05370" y="3293110"/>
            <a:ext cx="19005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vocabulary</a:t>
            </a:r>
            <a:endParaRPr lang="en-US" altLang="zh-CN" sz="280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>
            <a:endCxn id="6" idx="1"/>
          </p:cNvCxnSpPr>
          <p:nvPr/>
        </p:nvCxnSpPr>
        <p:spPr>
          <a:xfrm flipV="1">
            <a:off x="6439535" y="3554730"/>
            <a:ext cx="621030" cy="1428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10" idx="1"/>
          </p:cNvCxnSpPr>
          <p:nvPr/>
        </p:nvCxnSpPr>
        <p:spPr>
          <a:xfrm flipH="1">
            <a:off x="4376420" y="4433570"/>
            <a:ext cx="517525" cy="1286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大括号 9"/>
          <p:cNvSpPr/>
          <p:nvPr/>
        </p:nvSpPr>
        <p:spPr>
          <a:xfrm>
            <a:off x="4376420" y="5343525"/>
            <a:ext cx="329565" cy="753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69615" y="5459095"/>
            <a:ext cx="143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logic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0" grpId="0" animBg="1"/>
      <p:bldP spid="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MODEL_TYPE" val="cover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5575</Words>
  <Application>WPS 演示</Application>
  <PresentationFormat>宽屏</PresentationFormat>
  <Paragraphs>220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华文新魏</vt:lpstr>
      <vt:lpstr>Times New Roman</vt:lpstr>
      <vt:lpstr>仿宋</vt:lpstr>
      <vt:lpstr>华文彩云</vt:lpstr>
      <vt:lpstr>华文行楷</vt:lpstr>
      <vt:lpstr>Arial Unicode MS</vt:lpstr>
      <vt:lpstr>Office 主题​​</vt:lpstr>
      <vt:lpstr> 完形填空 —衔接意识</vt:lpstr>
      <vt:lpstr>PowerPoint 演示文稿</vt:lpstr>
      <vt:lpstr>PowerPoint 演示文稿</vt:lpstr>
      <vt:lpstr>完形填空(Cloze)---词汇衔接（cohesion)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完形语篇分析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曹小等</cp:lastModifiedBy>
  <cp:revision>83</cp:revision>
  <dcterms:created xsi:type="dcterms:W3CDTF">2019-06-19T02:08:00Z</dcterms:created>
  <dcterms:modified xsi:type="dcterms:W3CDTF">2019-11-12T02:47:28Z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