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122" r:id="rId3"/>
    <p:sldId id="257" r:id="rId4"/>
    <p:sldId id="584" r:id="rId5"/>
    <p:sldId id="315" r:id="rId6"/>
    <p:sldId id="675" r:id="rId8"/>
    <p:sldId id="475" r:id="rId9"/>
    <p:sldId id="858" r:id="rId10"/>
    <p:sldId id="859" r:id="rId11"/>
    <p:sldId id="476" r:id="rId12"/>
    <p:sldId id="861" r:id="rId13"/>
    <p:sldId id="860" r:id="rId14"/>
    <p:sldId id="676" r:id="rId15"/>
    <p:sldId id="677" r:id="rId16"/>
    <p:sldId id="863" r:id="rId17"/>
    <p:sldId id="580" r:id="rId18"/>
    <p:sldId id="862" r:id="rId19"/>
    <p:sldId id="946" r:id="rId20"/>
    <p:sldId id="1025" r:id="rId21"/>
    <p:sldId id="585" r:id="rId22"/>
    <p:sldId id="1026" r:id="rId23"/>
    <p:sldId id="1105" r:id="rId24"/>
    <p:sldId id="1106" r:id="rId25"/>
    <p:sldId id="1107" r:id="rId26"/>
    <p:sldId id="586" r:id="rId27"/>
    <p:sldId id="1108" r:id="rId28"/>
    <p:sldId id="1109" r:id="rId29"/>
    <p:sldId id="1111" r:id="rId30"/>
    <p:sldId id="1112" r:id="rId31"/>
    <p:sldId id="1110" r:id="rId32"/>
    <p:sldId id="678" r:id="rId33"/>
    <p:sldId id="582" r:id="rId34"/>
    <p:sldId id="661" r:id="rId35"/>
    <p:sldId id="662" r:id="rId36"/>
    <p:sldId id="679" r:id="rId37"/>
    <p:sldId id="583" r:id="rId38"/>
    <p:sldId id="1114" r:id="rId39"/>
    <p:sldId id="67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6600"/>
    <a:srgbClr val="DDE2E6"/>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50" d="100"/>
          <a:sy n="50" d="100"/>
        </p:scale>
        <p:origin x="-1320" y="-90"/>
      </p:cViewPr>
      <p:guideLst>
        <p:guide orient="horz" pos="2075"/>
        <p:guide orient="horz" pos="938"/>
        <p:guide pos="3824"/>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image8.wdp"/><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15.jpeg"/><Relationship Id="rId3" Type="http://schemas.openxmlformats.org/officeDocument/2006/relationships/tags" Target="../tags/tag4.xml"/><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178435" y="755015"/>
            <a:ext cx="11806555" cy="829945"/>
          </a:xfrm>
          <a:prstGeom prst="rect">
            <a:avLst/>
          </a:prstGeom>
          <a:noFill/>
          <a:ln>
            <a:solidFill>
              <a:schemeClr val="accent2">
                <a:lumMod val="75000"/>
              </a:schemeClr>
            </a:solidFill>
          </a:ln>
        </p:spPr>
        <p:txBody>
          <a:bodyPr wrap="square" rtlCol="0" anchor="t">
            <a:spAutoFit/>
          </a:bodyPr>
          <a:p>
            <a:r>
              <a:rPr lang="zh-CN" altLang="en-US" sz="2400">
                <a:sym typeface="+mn-ea"/>
              </a:rPr>
              <a:t>完成句子(2020·浙江1月卷读后续写第二段)</a:t>
            </a:r>
            <a:endParaRPr lang="zh-CN" altLang="en-US" sz="2400"/>
          </a:p>
          <a:p>
            <a:r>
              <a:rPr lang="en-US" altLang="zh-CN" sz="2400" i="1">
                <a:sym typeface="+mn-ea"/>
              </a:rPr>
              <a:t>Dad opened the box and a sweet little dog appeared. </a:t>
            </a:r>
            <a:r>
              <a:rPr lang="en-US" altLang="zh-CN" sz="2400" u="sng">
                <a:sym typeface="+mn-ea"/>
              </a:rPr>
              <a:t>                                      </a:t>
            </a:r>
            <a:r>
              <a:rPr lang="en-US" altLang="zh-CN" sz="2400" u="sng">
                <a:noFill/>
                <a:sym typeface="+mn-ea"/>
              </a:rPr>
              <a:t>.</a:t>
            </a:r>
            <a:endParaRPr lang="zh-CN" altLang="en-US" sz="2400">
              <a:sym typeface="+mn-ea"/>
            </a:endParaRPr>
          </a:p>
        </p:txBody>
      </p:sp>
      <p:sp>
        <p:nvSpPr>
          <p:cNvPr id="3" name="文本框 2"/>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〖写作提能〗</a:t>
            </a:r>
            <a:r>
              <a:rPr lang="zh-CN" altLang="en-US" sz="2400" b="1">
                <a:solidFill>
                  <a:schemeClr val="accent2">
                    <a:lumMod val="50000"/>
                  </a:schemeClr>
                </a:solidFill>
                <a:sym typeface="+mn-ea"/>
              </a:rPr>
              <a:t>cur</a:t>
            </a:r>
            <a:r>
              <a:rPr lang="zh-CN" altLang="en-US" sz="2400" b="1">
                <a:sym typeface="+mn-ea"/>
              </a:rPr>
              <a:t>ious</a:t>
            </a:r>
            <a:r>
              <a:rPr lang="en-US" altLang="zh-CN" sz="2400" b="1">
                <a:solidFill>
                  <a:schemeClr val="accent2">
                    <a:lumMod val="50000"/>
                  </a:schemeClr>
                </a:solidFill>
                <a:sym typeface="+mn-ea"/>
              </a:rPr>
              <a:t> / </a:t>
            </a:r>
            <a:r>
              <a:rPr lang="zh-CN" altLang="en-US" sz="2400" b="1">
                <a:solidFill>
                  <a:schemeClr val="accent2">
                    <a:lumMod val="50000"/>
                  </a:schemeClr>
                </a:solidFill>
                <a:sym typeface="+mn-ea"/>
              </a:rPr>
              <a:t>cur</a:t>
            </a:r>
            <a:r>
              <a:rPr lang="zh-CN" altLang="en-US" sz="2400" b="1">
                <a:sym typeface="+mn-ea"/>
              </a:rPr>
              <a:t>iosity</a:t>
            </a:r>
            <a:r>
              <a:rPr lang="zh-CN" altLang="en-US" sz="2400" b="1"/>
              <a:t> </a:t>
            </a:r>
            <a:endParaRPr lang="zh-CN" altLang="en-US" sz="2400" b="1"/>
          </a:p>
        </p:txBody>
      </p:sp>
      <p:sp>
        <p:nvSpPr>
          <p:cNvPr id="4" name="文本框 3"/>
          <p:cNvSpPr txBox="1"/>
          <p:nvPr/>
        </p:nvSpPr>
        <p:spPr>
          <a:xfrm>
            <a:off x="134620" y="3738880"/>
            <a:ext cx="11923395" cy="2676525"/>
          </a:xfrm>
          <a:prstGeom prst="rect">
            <a:avLst/>
          </a:prstGeom>
          <a:noFill/>
          <a:ln>
            <a:solidFill>
              <a:srgbClr val="886600"/>
            </a:solidFill>
          </a:ln>
        </p:spPr>
        <p:txBody>
          <a:bodyPr wrap="square" rtlCol="0" anchor="t">
            <a:spAutoFit/>
          </a:bodyPr>
          <a:p>
            <a:pPr algn="l"/>
            <a:r>
              <a:rPr lang="en-US" altLang="zh-CN" sz="2400"/>
              <a:t>1.</a:t>
            </a:r>
            <a:r>
              <a:rPr lang="zh-CN" altLang="en-US" sz="2400"/>
              <a:t>Poppy jumped with joy at the sight of the little dog.</a:t>
            </a:r>
            <a:r>
              <a:rPr lang="en-US" altLang="zh-CN" sz="2400"/>
              <a:t> </a:t>
            </a:r>
            <a:r>
              <a:rPr lang="zh-CN" altLang="en-US" sz="2400"/>
              <a:t>She lowered her head to watch it </a:t>
            </a:r>
            <a:r>
              <a:rPr lang="zh-CN" altLang="en-US" sz="2400" u="sng">
                <a:solidFill>
                  <a:schemeClr val="accent2">
                    <a:lumMod val="50000"/>
                  </a:schemeClr>
                </a:solidFill>
              </a:rPr>
              <a:t>curiously</a:t>
            </a:r>
            <a:r>
              <a:rPr lang="en-US" altLang="zh-CN" sz="2400" u="sng">
                <a:solidFill>
                  <a:schemeClr val="accent2">
                    <a:lumMod val="50000"/>
                  </a:schemeClr>
                </a:solidFill>
              </a:rPr>
              <a:t> </a:t>
            </a:r>
            <a:r>
              <a:rPr lang="zh-CN" altLang="en-US" sz="2400" u="sng">
                <a:solidFill>
                  <a:schemeClr val="accent2">
                    <a:lumMod val="50000"/>
                  </a:schemeClr>
                </a:solidFill>
              </a:rPr>
              <a:t>/with curiosity</a:t>
            </a:r>
            <a:r>
              <a:rPr lang="zh-CN" altLang="en-US" sz="2400"/>
              <a:t>.</a:t>
            </a:r>
            <a:endParaRPr lang="zh-CN" altLang="en-US" sz="2400"/>
          </a:p>
          <a:p>
            <a:pPr algn="l"/>
            <a:r>
              <a:rPr lang="en-US" altLang="zh-CN" sz="2400"/>
              <a:t>2.</a:t>
            </a:r>
            <a:r>
              <a:rPr lang="zh-CN" altLang="en-US" sz="2400"/>
              <a:t>It was hiding in one corner of the box, </a:t>
            </a:r>
            <a:r>
              <a:rPr lang="zh-CN" altLang="en-US" sz="2400" u="sng"/>
              <a:t>with a </a:t>
            </a:r>
            <a:r>
              <a:rPr lang="zh-CN" altLang="en-US" sz="2400" u="sng">
                <a:solidFill>
                  <a:schemeClr val="accent2">
                    <a:lumMod val="50000"/>
                  </a:schemeClr>
                </a:solidFill>
              </a:rPr>
              <a:t>curious</a:t>
            </a:r>
            <a:r>
              <a:rPr lang="zh-CN" altLang="en-US" sz="2400" u="sng"/>
              <a:t> look in its eyes</a:t>
            </a:r>
            <a:r>
              <a:rPr lang="zh-CN" altLang="en-US" sz="2400"/>
              <a:t>.</a:t>
            </a:r>
            <a:r>
              <a:rPr lang="en-US" altLang="zh-CN" sz="2400"/>
              <a:t> </a:t>
            </a:r>
            <a:r>
              <a:rPr lang="zh-CN" altLang="en-US" sz="2400"/>
              <a:t>Wagging its tail, it tried to climb out of the box, but it fell down back, unable to stand up. </a:t>
            </a:r>
            <a:endParaRPr lang="zh-CN" altLang="en-US" sz="2400"/>
          </a:p>
          <a:p>
            <a:pPr algn="l"/>
            <a:r>
              <a:rPr lang="en-US" altLang="zh-CN" sz="2400"/>
              <a:t>3.</a:t>
            </a:r>
            <a:r>
              <a:rPr lang="zh-CN" altLang="en-US" sz="2400"/>
              <a:t>Poppy stared at the puppy, surprised and excited. She </a:t>
            </a:r>
            <a:r>
              <a:rPr lang="zh-CN" altLang="en-US" sz="2400" u="sng"/>
              <a:t>approached </a:t>
            </a:r>
            <a:r>
              <a:rPr lang="zh-CN" altLang="en-US" sz="2400" u="sng">
                <a:solidFill>
                  <a:schemeClr val="accent2">
                    <a:lumMod val="50000"/>
                  </a:schemeClr>
                </a:solidFill>
              </a:rPr>
              <a:t>cautiously</a:t>
            </a:r>
            <a:r>
              <a:rPr lang="zh-CN" altLang="en-US" sz="2400"/>
              <a:t>, barked and then started to lick his face. The little dog jumped out of the box, wagged his tail and barked </a:t>
            </a:r>
            <a:r>
              <a:rPr lang="zh-CN" altLang="en-US" sz="2400" u="sng">
                <a:solidFill>
                  <a:schemeClr val="accent2">
                    <a:lumMod val="50000"/>
                  </a:schemeClr>
                </a:solidFill>
              </a:rPr>
              <a:t>with curiosity</a:t>
            </a:r>
            <a:r>
              <a:rPr lang="zh-CN" altLang="en-US" sz="2400"/>
              <a:t>. </a:t>
            </a:r>
            <a:endParaRPr lang="zh-CN" altLang="en-US" sz="2400"/>
          </a:p>
        </p:txBody>
      </p:sp>
      <p:pic>
        <p:nvPicPr>
          <p:cNvPr id="3074" name="Picture 2" descr="D:\RJDir\个人桌面\timgNKQDGYJO.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96785" y="1619250"/>
            <a:ext cx="4688840" cy="197231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78435" y="1692910"/>
            <a:ext cx="7186930" cy="1938020"/>
          </a:xfrm>
          <a:prstGeom prst="rect">
            <a:avLst/>
          </a:prstGeom>
          <a:noFill/>
        </p:spPr>
        <p:txBody>
          <a:bodyPr wrap="square" rtlCol="0" anchor="t">
            <a:spAutoFit/>
          </a:bodyPr>
          <a:p>
            <a:r>
              <a:rPr lang="en-US" altLang="zh-CN" sz="2000">
                <a:sym typeface="+mn-ea"/>
              </a:rPr>
              <a:t>1.</a:t>
            </a:r>
            <a:r>
              <a:rPr lang="zh-CN" altLang="en-US" sz="2000">
                <a:sym typeface="+mn-ea"/>
              </a:rPr>
              <a:t>波比一看到小狗就高兴地跳了起来。她低下头</a:t>
            </a:r>
            <a:r>
              <a:rPr lang="zh-CN" altLang="en-US" sz="2000" b="1">
                <a:solidFill>
                  <a:schemeClr val="accent2">
                    <a:lumMod val="50000"/>
                  </a:schemeClr>
                </a:solidFill>
                <a:sym typeface="+mn-ea"/>
              </a:rPr>
              <a:t>好奇地</a:t>
            </a:r>
            <a:r>
              <a:rPr lang="zh-CN" altLang="en-US" sz="2000">
                <a:sym typeface="+mn-ea"/>
              </a:rPr>
              <a:t>看着它。</a:t>
            </a:r>
            <a:endParaRPr lang="zh-CN" altLang="en-US" sz="2000">
              <a:sym typeface="+mn-ea"/>
            </a:endParaRPr>
          </a:p>
          <a:p>
            <a:r>
              <a:rPr lang="en-US" altLang="zh-CN" sz="2000">
                <a:sym typeface="+mn-ea"/>
              </a:rPr>
              <a:t>2.</a:t>
            </a:r>
            <a:r>
              <a:rPr lang="zh-CN" altLang="en-US" sz="2000">
                <a:sym typeface="+mn-ea"/>
              </a:rPr>
              <a:t>它藏在箱子的一个角落里，眼睛里有一种</a:t>
            </a:r>
            <a:r>
              <a:rPr lang="zh-CN" altLang="en-US" sz="2000" b="1">
                <a:solidFill>
                  <a:schemeClr val="accent2">
                    <a:lumMod val="50000"/>
                  </a:schemeClr>
                </a:solidFill>
                <a:sym typeface="+mn-ea"/>
              </a:rPr>
              <a:t>好奇的</a:t>
            </a:r>
            <a:r>
              <a:rPr lang="zh-CN" altLang="en-US" sz="2000">
                <a:sym typeface="+mn-ea"/>
              </a:rPr>
              <a:t>神情。它摇着尾巴，想爬出箱子，但却摔倒了，站不起来。</a:t>
            </a:r>
            <a:endParaRPr lang="zh-CN" altLang="en-US" sz="2000">
              <a:sym typeface="+mn-ea"/>
            </a:endParaRPr>
          </a:p>
          <a:p>
            <a:r>
              <a:rPr lang="en-US" altLang="zh-CN" sz="2000">
                <a:sym typeface="+mn-ea"/>
              </a:rPr>
              <a:t>3.</a:t>
            </a:r>
            <a:r>
              <a:rPr lang="zh-CN" altLang="en-US" sz="2000">
                <a:sym typeface="+mn-ea"/>
              </a:rPr>
              <a:t>波比盯着小狗，既惊讶又兴奋。她</a:t>
            </a:r>
            <a:r>
              <a:rPr lang="zh-CN" altLang="en-US" sz="2000" b="1">
                <a:solidFill>
                  <a:schemeClr val="accent2">
                    <a:lumMod val="50000"/>
                  </a:schemeClr>
                </a:solidFill>
                <a:sym typeface="+mn-ea"/>
              </a:rPr>
              <a:t>小心翼翼地</a:t>
            </a:r>
            <a:r>
              <a:rPr lang="zh-CN" altLang="en-US" sz="2000">
                <a:sym typeface="+mn-ea"/>
              </a:rPr>
              <a:t>靠近，吠叫着，然后开始舔他的脸。小狗从盒子里跳出来，摇着尾巴，</a:t>
            </a:r>
            <a:r>
              <a:rPr lang="zh-CN" altLang="en-US" sz="2000" b="1">
                <a:solidFill>
                  <a:schemeClr val="accent2">
                    <a:lumMod val="50000"/>
                  </a:schemeClr>
                </a:solidFill>
                <a:sym typeface="+mn-ea"/>
              </a:rPr>
              <a:t>好奇地</a:t>
            </a:r>
            <a:r>
              <a:rPr lang="zh-CN" altLang="en-US" sz="2000">
                <a:sym typeface="+mn-ea"/>
              </a:rPr>
              <a:t>叫着。</a:t>
            </a:r>
            <a:endParaRPr lang="zh-CN" altLang="en-US"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193040" y="747395"/>
            <a:ext cx="11806555" cy="2676525"/>
          </a:xfrm>
          <a:prstGeom prst="rect">
            <a:avLst/>
          </a:prstGeom>
          <a:noFill/>
          <a:ln>
            <a:solidFill>
              <a:schemeClr val="accent2">
                <a:lumMod val="75000"/>
              </a:schemeClr>
            </a:solidFill>
          </a:ln>
        </p:spPr>
        <p:txBody>
          <a:bodyPr wrap="square" rtlCol="0" anchor="t">
            <a:spAutoFit/>
          </a:bodyPr>
          <a:p>
            <a:r>
              <a:rPr lang="zh-CN" altLang="en-US" sz="2400" b="1">
                <a:sym typeface="+mn-ea"/>
              </a:rPr>
              <a:t>完成句子(读后续写</a:t>
            </a:r>
            <a:r>
              <a:rPr lang="en-US" altLang="zh-CN" sz="2400" b="1">
                <a:sym typeface="+mn-ea"/>
              </a:rPr>
              <a:t>——</a:t>
            </a:r>
            <a:r>
              <a:rPr lang="zh-CN" altLang="en-US" sz="2400" b="1">
                <a:sym typeface="+mn-ea"/>
              </a:rPr>
              <a:t>描写</a:t>
            </a:r>
            <a:r>
              <a:rPr lang="en-US" altLang="zh-CN" sz="2400" b="1">
                <a:sym typeface="+mn-ea"/>
              </a:rPr>
              <a:t>“</a:t>
            </a:r>
            <a:r>
              <a:rPr lang="zh-CN" altLang="en-US" sz="2400" b="1">
                <a:sym typeface="+mn-ea"/>
              </a:rPr>
              <a:t>好奇</a:t>
            </a:r>
            <a:r>
              <a:rPr lang="en-US" altLang="zh-CN" sz="2400" b="1">
                <a:sym typeface="+mn-ea"/>
              </a:rPr>
              <a:t>”</a:t>
            </a:r>
            <a:r>
              <a:rPr lang="zh-CN" altLang="en-US" sz="2400" b="1">
                <a:sym typeface="+mn-ea"/>
              </a:rPr>
              <a:t>)</a:t>
            </a:r>
            <a:endParaRPr lang="zh-CN" altLang="en-US" sz="2400" b="1"/>
          </a:p>
          <a:p>
            <a:r>
              <a:rPr lang="en-US" altLang="zh-CN" sz="2400">
                <a:sym typeface="+mn-ea"/>
              </a:rPr>
              <a:t>1.</a:t>
            </a:r>
            <a:r>
              <a:rPr lang="zh-CN" altLang="en-US" sz="2400">
                <a:solidFill>
                  <a:schemeClr val="accent2">
                    <a:lumMod val="50000"/>
                  </a:schemeClr>
                </a:solidFill>
                <a:sym typeface="+mn-ea"/>
              </a:rPr>
              <a:t>好奇地</a:t>
            </a:r>
            <a:r>
              <a:rPr lang="zh-CN" altLang="en-US" sz="2400">
                <a:sym typeface="+mn-ea"/>
              </a:rPr>
              <a:t>向某人看了一眼</a:t>
            </a:r>
            <a:endParaRPr lang="zh-CN" altLang="en-US" sz="2400">
              <a:noFill/>
              <a:sym typeface="+mn-ea"/>
            </a:endParaRPr>
          </a:p>
          <a:p>
            <a:r>
              <a:rPr lang="en-US" altLang="zh-CN" sz="2400">
                <a:sym typeface="+mn-ea"/>
              </a:rPr>
              <a:t>2.</a:t>
            </a:r>
            <a:r>
              <a:rPr lang="zh-CN" altLang="en-US" sz="2400">
                <a:sym typeface="+mn-ea"/>
              </a:rPr>
              <a:t>我开始产生</a:t>
            </a:r>
            <a:r>
              <a:rPr lang="zh-CN" altLang="en-US" sz="2400">
                <a:solidFill>
                  <a:schemeClr val="accent2">
                    <a:lumMod val="50000"/>
                  </a:schemeClr>
                </a:solidFill>
                <a:sym typeface="+mn-ea"/>
              </a:rPr>
              <a:t>好奇心</a:t>
            </a:r>
            <a:r>
              <a:rPr lang="zh-CN" altLang="en-US" sz="2400">
                <a:sym typeface="+mn-ea"/>
              </a:rPr>
              <a:t>。</a:t>
            </a:r>
            <a:endParaRPr lang="zh-CN" altLang="en-US" sz="2400">
              <a:sym typeface="+mn-ea"/>
            </a:endParaRPr>
          </a:p>
          <a:p>
            <a:r>
              <a:rPr lang="en-US" altLang="zh-CN" sz="2400">
                <a:sym typeface="+mn-ea"/>
              </a:rPr>
              <a:t>3.</a:t>
            </a:r>
            <a:r>
              <a:rPr lang="zh-CN" altLang="en-US" sz="2400">
                <a:sym typeface="+mn-ea"/>
              </a:rPr>
              <a:t>他</a:t>
            </a:r>
            <a:r>
              <a:rPr lang="zh-CN" altLang="en-US" sz="2400">
                <a:solidFill>
                  <a:schemeClr val="accent2">
                    <a:lumMod val="50000"/>
                  </a:schemeClr>
                </a:solidFill>
                <a:sym typeface="+mn-ea"/>
              </a:rPr>
              <a:t>好奇心</a:t>
            </a:r>
            <a:r>
              <a:rPr lang="zh-CN" altLang="en-US" sz="2400">
                <a:sym typeface="+mn-ea"/>
              </a:rPr>
              <a:t>顿起。</a:t>
            </a:r>
            <a:endParaRPr lang="zh-CN" altLang="en-US" sz="2400">
              <a:sym typeface="+mn-ea"/>
            </a:endParaRPr>
          </a:p>
          <a:p>
            <a:r>
              <a:rPr lang="en-US" altLang="zh-CN" sz="2400">
                <a:sym typeface="+mn-ea"/>
              </a:rPr>
              <a:t>4.</a:t>
            </a:r>
            <a:r>
              <a:rPr lang="zh-CN" altLang="en-US" sz="2400">
                <a:solidFill>
                  <a:schemeClr val="accent2">
                    <a:lumMod val="50000"/>
                  </a:schemeClr>
                </a:solidFill>
                <a:sym typeface="+mn-ea"/>
              </a:rPr>
              <a:t>好奇心</a:t>
            </a:r>
            <a:r>
              <a:rPr lang="zh-CN" altLang="en-US" sz="2400">
                <a:sym typeface="+mn-ea"/>
              </a:rPr>
              <a:t>驱使王鹏走了进去。</a:t>
            </a:r>
            <a:endParaRPr lang="zh-CN" altLang="en-US" sz="2400">
              <a:sym typeface="+mn-ea"/>
            </a:endParaRPr>
          </a:p>
          <a:p>
            <a:r>
              <a:rPr lang="en-US" altLang="zh-CN" sz="2400">
                <a:sym typeface="+mn-ea"/>
              </a:rPr>
              <a:t>5.</a:t>
            </a:r>
            <a:r>
              <a:rPr lang="zh-CN" altLang="en-US" sz="2400">
                <a:sym typeface="+mn-ea"/>
              </a:rPr>
              <a:t>他</a:t>
            </a:r>
            <a:r>
              <a:rPr lang="zh-CN" altLang="en-US" sz="2400">
                <a:solidFill>
                  <a:schemeClr val="accent2">
                    <a:lumMod val="50000"/>
                  </a:schemeClr>
                </a:solidFill>
                <a:sym typeface="+mn-ea"/>
              </a:rPr>
              <a:t>很想知道</a:t>
            </a:r>
            <a:r>
              <a:rPr lang="zh-CN" altLang="en-US" sz="2400">
                <a:sym typeface="+mn-ea"/>
              </a:rPr>
              <a:t>里面有什么，就蹑手蹑脚地走进黑暗的山洞。</a:t>
            </a:r>
            <a:endParaRPr lang="zh-CN" altLang="en-US" sz="2400">
              <a:sym typeface="+mn-ea"/>
            </a:endParaRPr>
          </a:p>
          <a:p>
            <a:r>
              <a:rPr lang="en-US" altLang="zh-CN" sz="2400">
                <a:sym typeface="+mn-ea"/>
              </a:rPr>
              <a:t>6.</a:t>
            </a:r>
            <a:r>
              <a:rPr lang="zh-CN" altLang="en-US" sz="2400">
                <a:sym typeface="+mn-ea"/>
              </a:rPr>
              <a:t>在内心的</a:t>
            </a:r>
            <a:r>
              <a:rPr lang="zh-CN" altLang="en-US" sz="2400">
                <a:solidFill>
                  <a:schemeClr val="accent2">
                    <a:lumMod val="50000"/>
                  </a:schemeClr>
                </a:solidFill>
                <a:sym typeface="+mn-ea"/>
              </a:rPr>
              <a:t>好奇</a:t>
            </a:r>
            <a:r>
              <a:rPr lang="zh-CN" altLang="en-US" sz="2400">
                <a:sym typeface="+mn-ea"/>
              </a:rPr>
              <a:t>和困惑/怀疑的驱使下，我轻轻地推开门，走进了房间。</a:t>
            </a:r>
            <a:r>
              <a:rPr lang="zh-CN" altLang="en-US" sz="2400">
                <a:noFill/>
                <a:sym typeface="+mn-ea"/>
              </a:rPr>
              <a:t>好奇心驱使</a:t>
            </a:r>
            <a:endParaRPr lang="zh-CN" altLang="en-US" sz="2400">
              <a:noFill/>
              <a:sym typeface="+mn-ea"/>
            </a:endParaRPr>
          </a:p>
        </p:txBody>
      </p:sp>
      <p:sp>
        <p:nvSpPr>
          <p:cNvPr id="3" name="文本框 2"/>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〖写作提能〗</a:t>
            </a:r>
            <a:r>
              <a:rPr lang="zh-CN" altLang="en-US" sz="2400" b="1">
                <a:solidFill>
                  <a:schemeClr val="accent2">
                    <a:lumMod val="50000"/>
                  </a:schemeClr>
                </a:solidFill>
                <a:sym typeface="+mn-ea"/>
              </a:rPr>
              <a:t>cur</a:t>
            </a:r>
            <a:r>
              <a:rPr lang="zh-CN" altLang="en-US" sz="2400" b="1">
                <a:sym typeface="+mn-ea"/>
              </a:rPr>
              <a:t>ious</a:t>
            </a:r>
            <a:r>
              <a:rPr lang="en-US" altLang="zh-CN" sz="2400" b="1">
                <a:solidFill>
                  <a:schemeClr val="accent2">
                    <a:lumMod val="50000"/>
                  </a:schemeClr>
                </a:solidFill>
                <a:sym typeface="+mn-ea"/>
              </a:rPr>
              <a:t> / </a:t>
            </a:r>
            <a:r>
              <a:rPr lang="zh-CN" altLang="en-US" sz="2400" b="1">
                <a:solidFill>
                  <a:schemeClr val="accent2">
                    <a:lumMod val="50000"/>
                  </a:schemeClr>
                </a:solidFill>
                <a:sym typeface="+mn-ea"/>
              </a:rPr>
              <a:t>cur</a:t>
            </a:r>
            <a:r>
              <a:rPr lang="zh-CN" altLang="en-US" sz="2400" b="1">
                <a:sym typeface="+mn-ea"/>
              </a:rPr>
              <a:t>iosity</a:t>
            </a:r>
            <a:r>
              <a:rPr lang="zh-CN" altLang="en-US" sz="2400" b="1"/>
              <a:t> </a:t>
            </a:r>
            <a:endParaRPr lang="zh-CN" altLang="en-US" sz="2400" b="1"/>
          </a:p>
        </p:txBody>
      </p:sp>
      <p:sp>
        <p:nvSpPr>
          <p:cNvPr id="4" name="文本框 3"/>
          <p:cNvSpPr txBox="1"/>
          <p:nvPr/>
        </p:nvSpPr>
        <p:spPr>
          <a:xfrm>
            <a:off x="193675" y="3588385"/>
            <a:ext cx="11805920" cy="2676525"/>
          </a:xfrm>
          <a:prstGeom prst="rect">
            <a:avLst/>
          </a:prstGeom>
          <a:noFill/>
          <a:ln>
            <a:solidFill>
              <a:srgbClr val="886600"/>
            </a:solidFill>
          </a:ln>
        </p:spPr>
        <p:txBody>
          <a:bodyPr wrap="square" rtlCol="0" anchor="t">
            <a:spAutoFit/>
          </a:bodyPr>
          <a:p>
            <a:pPr algn="l"/>
            <a:r>
              <a:rPr lang="en-US" altLang="zh-CN" sz="2400">
                <a:sym typeface="+mn-ea"/>
              </a:rPr>
              <a:t>1. </a:t>
            </a:r>
            <a:r>
              <a:rPr lang="zh-CN" altLang="en-US" sz="2400">
                <a:sym typeface="+mn-ea"/>
              </a:rPr>
              <a:t>throw a </a:t>
            </a:r>
            <a:r>
              <a:rPr lang="zh-CN" altLang="en-US" sz="2400">
                <a:solidFill>
                  <a:schemeClr val="accent2">
                    <a:lumMod val="50000"/>
                  </a:schemeClr>
                </a:solidFill>
                <a:sym typeface="+mn-ea"/>
              </a:rPr>
              <a:t>curious</a:t>
            </a:r>
            <a:r>
              <a:rPr lang="zh-CN" altLang="en-US" sz="2400">
                <a:sym typeface="+mn-ea"/>
              </a:rPr>
              <a:t> glance at</a:t>
            </a:r>
            <a:endParaRPr lang="zh-CN" altLang="en-US" sz="2400"/>
          </a:p>
          <a:p>
            <a:pPr algn="l"/>
            <a:r>
              <a:rPr lang="en-US" altLang="zh-CN" sz="2400">
                <a:sym typeface="+mn-ea"/>
              </a:rPr>
              <a:t>2. </a:t>
            </a:r>
            <a:r>
              <a:rPr lang="zh-CN" altLang="en-US" sz="2400">
                <a:sym typeface="+mn-ea"/>
              </a:rPr>
              <a:t>I feel a stirring of </a:t>
            </a:r>
            <a:r>
              <a:rPr lang="zh-CN" altLang="en-US" sz="2400">
                <a:solidFill>
                  <a:schemeClr val="accent2">
                    <a:lumMod val="50000"/>
                  </a:schemeClr>
                </a:solidFill>
                <a:sym typeface="+mn-ea"/>
              </a:rPr>
              <a:t>curiosity</a:t>
            </a:r>
            <a:r>
              <a:rPr lang="zh-CN" altLang="en-US" sz="2400">
                <a:sym typeface="+mn-ea"/>
              </a:rPr>
              <a:t>. </a:t>
            </a:r>
            <a:endParaRPr lang="zh-CN" altLang="en-US" sz="2400"/>
          </a:p>
          <a:p>
            <a:pPr algn="l"/>
            <a:r>
              <a:rPr lang="en-US" altLang="zh-CN" sz="2400">
                <a:sym typeface="+mn-ea"/>
              </a:rPr>
              <a:t>3. </a:t>
            </a:r>
            <a:r>
              <a:rPr lang="zh-CN" altLang="en-US" sz="2400">
                <a:sym typeface="+mn-ea"/>
              </a:rPr>
              <a:t>He was seized by </a:t>
            </a:r>
            <a:r>
              <a:rPr lang="zh-CN" altLang="en-US" sz="2400">
                <a:solidFill>
                  <a:schemeClr val="accent2">
                    <a:lumMod val="50000"/>
                  </a:schemeClr>
                </a:solidFill>
                <a:sym typeface="+mn-ea"/>
              </a:rPr>
              <a:t>curiosity</a:t>
            </a:r>
            <a:r>
              <a:rPr lang="zh-CN" altLang="en-US" sz="2400">
                <a:sym typeface="+mn-ea"/>
              </a:rPr>
              <a:t>. </a:t>
            </a:r>
            <a:endParaRPr lang="zh-CN" altLang="en-US" sz="2400"/>
          </a:p>
          <a:p>
            <a:pPr algn="l"/>
            <a:r>
              <a:rPr lang="en-US" altLang="zh-CN" sz="2400">
                <a:sym typeface="+mn-ea"/>
              </a:rPr>
              <a:t>4. </a:t>
            </a:r>
            <a:r>
              <a:rPr lang="zh-CN" altLang="en-US" sz="2400">
                <a:solidFill>
                  <a:schemeClr val="accent2">
                    <a:lumMod val="50000"/>
                  </a:schemeClr>
                </a:solidFill>
                <a:sym typeface="+mn-ea"/>
              </a:rPr>
              <a:t>Curiosity</a:t>
            </a:r>
            <a:r>
              <a:rPr lang="zh-CN" altLang="en-US" sz="2400">
                <a:sym typeface="+mn-ea"/>
              </a:rPr>
              <a:t> drove Wang Peng inside. </a:t>
            </a:r>
            <a:endParaRPr lang="zh-CN" altLang="en-US" sz="2400"/>
          </a:p>
          <a:p>
            <a:pPr algn="l"/>
            <a:r>
              <a:rPr lang="en-US" altLang="zh-CN" sz="2400"/>
              <a:t>5. </a:t>
            </a:r>
            <a:r>
              <a:rPr lang="zh-CN" altLang="en-US" sz="2400">
                <a:solidFill>
                  <a:schemeClr val="accent2">
                    <a:lumMod val="50000"/>
                  </a:schemeClr>
                </a:solidFill>
              </a:rPr>
              <a:t>Curious</a:t>
            </a:r>
            <a:r>
              <a:rPr lang="zh-CN" altLang="en-US" sz="2400"/>
              <a:t> to know what was inside, he tiptoed into the dark cave.</a:t>
            </a:r>
            <a:endParaRPr lang="zh-CN" altLang="en-US" sz="2400"/>
          </a:p>
          <a:p>
            <a:pPr algn="l"/>
            <a:r>
              <a:rPr lang="en-US" altLang="zh-CN" sz="2400"/>
              <a:t>6. </a:t>
            </a:r>
            <a:r>
              <a:rPr lang="zh-CN" altLang="en-US" sz="2400"/>
              <a:t>Driven by my inner </a:t>
            </a:r>
            <a:r>
              <a:rPr lang="zh-CN" altLang="en-US" sz="2400">
                <a:solidFill>
                  <a:schemeClr val="accent2">
                    <a:lumMod val="50000"/>
                  </a:schemeClr>
                </a:solidFill>
              </a:rPr>
              <a:t>curiosity</a:t>
            </a:r>
            <a:r>
              <a:rPr lang="zh-CN" altLang="en-US" sz="2400"/>
              <a:t> and confusion， I gently pushed the door and entered the room.</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chemeClr val="bg1"/>
                </a:solidFill>
              </a:rPr>
              <a:t>溯语用</a:t>
            </a:r>
            <a:endParaRPr lang="zh-CN" altLang="en-US" sz="2400" b="1" spc="300" dirty="0" smtClean="0">
              <a:solidFill>
                <a:schemeClr val="bg1"/>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rgbClr val="FFFF00"/>
                </a:solidFill>
              </a:rPr>
              <a:t>溯同源</a:t>
            </a:r>
            <a:endParaRPr lang="zh-CN" altLang="en-US" sz="2400" b="1" spc="300" dirty="0" smtClean="0">
              <a:solidFill>
                <a:srgbClr val="FFFF00"/>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chemeClr val="bg1"/>
                </a:solidFill>
              </a:rPr>
              <a:t>溯新课标词汇</a:t>
            </a:r>
            <a:endParaRPr lang="zh-CN" altLang="en-US" sz="2400" b="1" spc="300" dirty="0" smtClean="0">
              <a:solidFill>
                <a:schemeClr val="bg1"/>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chemeClr val="bg1"/>
                </a:solidFill>
              </a:rPr>
              <a:t>溯课标外词汇</a:t>
            </a:r>
            <a:endParaRPr lang="zh-CN" altLang="en-US" sz="2400" b="1" spc="300" dirty="0" smtClean="0">
              <a:solidFill>
                <a:schemeClr val="bg1"/>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chemeClr val="bg1"/>
                </a:solidFill>
              </a:rPr>
              <a:t>溯规律</a:t>
            </a:r>
            <a:endParaRPr lang="zh-CN" altLang="en-US" sz="2400" b="1" spc="300" dirty="0" smtClean="0">
              <a:solidFill>
                <a:schemeClr val="bg1"/>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chemeClr val="bg1"/>
                </a:solidFill>
              </a:rPr>
              <a:t>巧记活用；用法归纳</a:t>
            </a:r>
            <a:r>
              <a:rPr lang="zh-CN" altLang="en-US" sz="1200" dirty="0" smtClean="0">
                <a:solidFill>
                  <a:schemeClr val="bg1"/>
                </a:solidFill>
              </a:rPr>
              <a:t>；</a:t>
            </a:r>
            <a:r>
              <a:rPr lang="en-US" altLang="zh-CN" sz="1200" dirty="0" smtClean="0">
                <a:solidFill>
                  <a:schemeClr val="bg1"/>
                </a:solidFill>
              </a:rPr>
              <a:t>链接高考</a:t>
            </a:r>
            <a:r>
              <a:rPr lang="zh-CN" altLang="en-US" sz="1200" dirty="0" smtClean="0">
                <a:solidFill>
                  <a:schemeClr val="bg1"/>
                </a:solidFill>
              </a:rPr>
              <a:t>；写作提能；词语辨析</a:t>
            </a:r>
            <a:endParaRPr lang="zh-CN" altLang="en-US" sz="1200" dirty="0" smtClean="0">
              <a:solidFill>
                <a:schemeClr val="bg1"/>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b="1" dirty="0" smtClean="0">
                <a:solidFill>
                  <a:srgbClr val="FFFF00"/>
                </a:solidFill>
              </a:rPr>
              <a:t>新课标词汇; 课标外词汇</a:t>
            </a:r>
            <a:endParaRPr lang="en-US" altLang="zh-CN" sz="1200" b="1" dirty="0" smtClean="0">
              <a:solidFill>
                <a:srgbClr val="FFFF00"/>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dirty="0" smtClean="0">
                <a:solidFill>
                  <a:schemeClr val="bg1"/>
                </a:solidFill>
              </a:rPr>
              <a:t>curious；cure；accurate；secure</a:t>
            </a:r>
            <a:endParaRPr lang="en-US" altLang="zh-CN" sz="1200" dirty="0" smtClean="0">
              <a:solidFill>
                <a:schemeClr val="bg1"/>
              </a:solidFill>
            </a:endParaRPr>
          </a:p>
        </p:txBody>
      </p:sp>
      <p:sp>
        <p:nvSpPr>
          <p:cNvPr id="114" name="矩形 113"/>
          <p:cNvSpPr/>
          <p:nvPr/>
        </p:nvSpPr>
        <p:spPr>
          <a:xfrm>
            <a:off x="6256655" y="4966970"/>
            <a:ext cx="4351020" cy="275590"/>
          </a:xfrm>
          <a:prstGeom prst="rect">
            <a:avLst/>
          </a:prstGeom>
        </p:spPr>
        <p:txBody>
          <a:bodyPr wrap="square">
            <a:spAutoFit/>
          </a:bodyPr>
          <a:lstStyle/>
          <a:p>
            <a:r>
              <a:rPr lang="en-US" altLang="zh-CN" sz="1200" dirty="0" smtClean="0">
                <a:solidFill>
                  <a:schemeClr val="bg1"/>
                </a:solidFill>
              </a:rPr>
              <a:t>procure；curate ；curator</a:t>
            </a:r>
            <a:endParaRPr lang="en-US" altLang="zh-CN" sz="1200" dirty="0" smtClean="0">
              <a:solidFill>
                <a:schemeClr val="bg1"/>
              </a:solidFill>
            </a:endParaRPr>
          </a:p>
        </p:txBody>
      </p:sp>
      <p:sp>
        <p:nvSpPr>
          <p:cNvPr id="115" name="矩形 114"/>
          <p:cNvSpPr/>
          <p:nvPr/>
        </p:nvSpPr>
        <p:spPr>
          <a:xfrm>
            <a:off x="6256655" y="5928995"/>
            <a:ext cx="3154680" cy="275590"/>
          </a:xfrm>
          <a:prstGeom prst="rect">
            <a:avLst/>
          </a:prstGeom>
        </p:spPr>
        <p:txBody>
          <a:bodyPr wrap="square">
            <a:spAutoFit/>
          </a:bodyPr>
          <a:lstStyle/>
          <a:p>
            <a:r>
              <a:rPr lang="en-US" altLang="zh-CN" sz="1200" dirty="0" smtClean="0">
                <a:solidFill>
                  <a:schemeClr val="bg1"/>
                </a:solidFill>
              </a:rPr>
              <a:t>词海垂钓; 由此及彼; 同义相连; 寻根问底</a:t>
            </a:r>
            <a:endParaRPr lang="en-US" altLang="zh-CN" sz="1200" dirty="0" smtClean="0">
              <a:solidFill>
                <a:schemeClr val="bg1"/>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chemeClr val="bg1"/>
                </a:solidFill>
              </a:rPr>
              <a:t>溯词源</a:t>
            </a:r>
            <a:endParaRPr lang="zh-CN" altLang="en-US" sz="2400" b="1" spc="300" dirty="0" smtClean="0">
              <a:solidFill>
                <a:schemeClr val="bg1"/>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b="1" dirty="0" smtClean="0">
                <a:solidFill>
                  <a:schemeClr val="bg1"/>
                </a:solidFill>
              </a:rPr>
              <a:t>cur</a:t>
            </a:r>
            <a:endParaRPr lang="en-US" altLang="zh-CN" sz="1200" b="1"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chemeClr val="bg1"/>
                </a:solidFill>
              </a:rPr>
              <a:t>溯语用</a:t>
            </a:r>
            <a:endParaRPr lang="zh-CN" altLang="en-US" sz="2400" b="1" spc="300" dirty="0" smtClean="0">
              <a:solidFill>
                <a:schemeClr val="bg1"/>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chemeClr val="bg1"/>
                </a:solidFill>
              </a:rPr>
              <a:t>溯同源</a:t>
            </a:r>
            <a:endParaRPr lang="zh-CN" altLang="en-US" sz="2400" b="1" spc="300" dirty="0" smtClean="0">
              <a:solidFill>
                <a:schemeClr val="bg1"/>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rgbClr val="FFFF00"/>
                </a:solidFill>
              </a:rPr>
              <a:t>溯新课标词汇</a:t>
            </a:r>
            <a:endParaRPr lang="zh-CN" altLang="en-US" sz="2400" b="1" spc="300" dirty="0" smtClean="0">
              <a:solidFill>
                <a:srgbClr val="FFFF00"/>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chemeClr val="bg1"/>
                </a:solidFill>
              </a:rPr>
              <a:t>溯课标外词汇</a:t>
            </a:r>
            <a:endParaRPr lang="zh-CN" altLang="en-US" sz="2400" b="1" spc="300" dirty="0" smtClean="0">
              <a:solidFill>
                <a:schemeClr val="bg1"/>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chemeClr val="bg1"/>
                </a:solidFill>
              </a:rPr>
              <a:t>溯规律</a:t>
            </a:r>
            <a:endParaRPr lang="zh-CN" altLang="en-US" sz="2400" b="1" spc="300" dirty="0" smtClean="0">
              <a:solidFill>
                <a:schemeClr val="bg1"/>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chemeClr val="bg1"/>
                </a:solidFill>
              </a:rPr>
              <a:t>巧记活用；用法归纳</a:t>
            </a:r>
            <a:r>
              <a:rPr lang="zh-CN" altLang="en-US" sz="1200" dirty="0" smtClean="0">
                <a:solidFill>
                  <a:schemeClr val="bg1"/>
                </a:solidFill>
              </a:rPr>
              <a:t>；</a:t>
            </a:r>
            <a:r>
              <a:rPr lang="en-US" altLang="zh-CN" sz="1200" dirty="0" smtClean="0">
                <a:solidFill>
                  <a:schemeClr val="bg1"/>
                </a:solidFill>
              </a:rPr>
              <a:t>链接高考</a:t>
            </a:r>
            <a:r>
              <a:rPr lang="zh-CN" altLang="en-US" sz="1200" dirty="0" smtClean="0">
                <a:solidFill>
                  <a:schemeClr val="bg1"/>
                </a:solidFill>
              </a:rPr>
              <a:t>；写作提能；词语辨析</a:t>
            </a:r>
            <a:endParaRPr lang="zh-CN" altLang="en-US" sz="1200" dirty="0" smtClean="0">
              <a:solidFill>
                <a:schemeClr val="bg1"/>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dirty="0" smtClean="0">
                <a:solidFill>
                  <a:schemeClr val="bg1"/>
                </a:solidFill>
              </a:rPr>
              <a:t>新课标词汇; 课标外词汇</a:t>
            </a:r>
            <a:endParaRPr lang="en-US" altLang="zh-CN" sz="1200" dirty="0" smtClean="0">
              <a:solidFill>
                <a:schemeClr val="bg1"/>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b="1" dirty="0" smtClean="0">
                <a:solidFill>
                  <a:srgbClr val="FFFF00"/>
                </a:solidFill>
              </a:rPr>
              <a:t>curious；cure；accurate；secure</a:t>
            </a:r>
            <a:endParaRPr lang="en-US" altLang="zh-CN" sz="1200" b="1" dirty="0" smtClean="0">
              <a:solidFill>
                <a:srgbClr val="FFFF00"/>
              </a:solidFill>
            </a:endParaRPr>
          </a:p>
        </p:txBody>
      </p:sp>
      <p:sp>
        <p:nvSpPr>
          <p:cNvPr id="114" name="矩形 113"/>
          <p:cNvSpPr/>
          <p:nvPr/>
        </p:nvSpPr>
        <p:spPr>
          <a:xfrm>
            <a:off x="6256655" y="4966970"/>
            <a:ext cx="4351020" cy="275590"/>
          </a:xfrm>
          <a:prstGeom prst="rect">
            <a:avLst/>
          </a:prstGeom>
        </p:spPr>
        <p:txBody>
          <a:bodyPr wrap="square">
            <a:spAutoFit/>
          </a:bodyPr>
          <a:lstStyle/>
          <a:p>
            <a:r>
              <a:rPr lang="en-US" altLang="zh-CN" sz="1200" dirty="0" smtClean="0">
                <a:solidFill>
                  <a:schemeClr val="bg1"/>
                </a:solidFill>
              </a:rPr>
              <a:t>procure；curate ；curator</a:t>
            </a:r>
            <a:endParaRPr lang="en-US" altLang="zh-CN" sz="1200" dirty="0" smtClean="0">
              <a:solidFill>
                <a:schemeClr val="bg1"/>
              </a:solidFill>
            </a:endParaRPr>
          </a:p>
        </p:txBody>
      </p:sp>
      <p:sp>
        <p:nvSpPr>
          <p:cNvPr id="115" name="矩形 114"/>
          <p:cNvSpPr/>
          <p:nvPr/>
        </p:nvSpPr>
        <p:spPr>
          <a:xfrm>
            <a:off x="6256655" y="5928995"/>
            <a:ext cx="3154680" cy="275590"/>
          </a:xfrm>
          <a:prstGeom prst="rect">
            <a:avLst/>
          </a:prstGeom>
        </p:spPr>
        <p:txBody>
          <a:bodyPr wrap="square">
            <a:spAutoFit/>
          </a:bodyPr>
          <a:lstStyle/>
          <a:p>
            <a:r>
              <a:rPr lang="en-US" altLang="zh-CN" sz="1200" dirty="0" smtClean="0">
                <a:solidFill>
                  <a:schemeClr val="bg1"/>
                </a:solidFill>
              </a:rPr>
              <a:t>词海垂钓; 由此及彼; 同义相连; 寻根问底</a:t>
            </a:r>
            <a:endParaRPr lang="en-US" altLang="zh-CN" sz="1200" dirty="0" smtClean="0">
              <a:solidFill>
                <a:schemeClr val="bg1"/>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chemeClr val="bg1"/>
                </a:solidFill>
              </a:rPr>
              <a:t>溯词源</a:t>
            </a:r>
            <a:endParaRPr lang="zh-CN" altLang="en-US" sz="2400" b="1" spc="300" dirty="0" smtClean="0">
              <a:solidFill>
                <a:schemeClr val="bg1"/>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b="1" dirty="0" smtClean="0">
                <a:solidFill>
                  <a:schemeClr val="bg1"/>
                </a:solidFill>
              </a:rPr>
              <a:t>cur</a:t>
            </a:r>
            <a:endParaRPr lang="en-US" altLang="zh-CN" sz="1200" b="1"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73100"/>
            <a:ext cx="11438255" cy="4554220"/>
          </a:xfrm>
          <a:prstGeom prst="rect">
            <a:avLst/>
          </a:prstGeom>
          <a:noFill/>
        </p:spPr>
        <p:txBody>
          <a:bodyPr wrap="square" rtlCol="0" anchor="t">
            <a:spAutoFit/>
          </a:bodyPr>
          <a:p>
            <a:pPr algn="l" fontAlgn="auto">
              <a:lnSpc>
                <a:spcPts val="3480"/>
              </a:lnSpc>
            </a:pPr>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pPr fontAlgn="auto">
              <a:lnSpc>
                <a:spcPts val="3480"/>
              </a:lnSpc>
            </a:pPr>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sz="2400"/>
              <a:t>[cur=care 关心；e→“care for the sick 对病人的关心”→] </a:t>
            </a:r>
            <a:endParaRPr sz="2400"/>
          </a:p>
          <a:p>
            <a:pPr fontAlgn="auto">
              <a:lnSpc>
                <a:spcPts val="3480"/>
              </a:lnSpc>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fontAlgn="auto">
              <a:lnSpc>
                <a:spcPts val="3480"/>
              </a:lnSpc>
            </a:pPr>
            <a:r>
              <a:rPr lang="zh-CN" altLang="en-US" sz="2400" b="1" i="1">
                <a:solidFill>
                  <a:srgbClr val="002060"/>
                </a:solidFill>
                <a:sym typeface="+mn-ea"/>
              </a:rPr>
              <a:t>①</a:t>
            </a:r>
            <a:r>
              <a:rPr lang="en-US" altLang="zh-CN" sz="2400" b="1" i="1">
                <a:solidFill>
                  <a:srgbClr val="002060"/>
                </a:solidFill>
                <a:sym typeface="+mn-ea"/>
              </a:rPr>
              <a:t> </a:t>
            </a:r>
            <a:r>
              <a:rPr lang="zh-CN" altLang="en-US" sz="2400" i="1">
                <a:solidFill>
                  <a:srgbClr val="002060"/>
                </a:solidFill>
              </a:rPr>
              <a:t>n. 药物；疗法，治疗；治愈；对策；</a:t>
            </a:r>
            <a:endParaRPr lang="zh-CN" altLang="en-US" sz="2400" i="1">
              <a:solidFill>
                <a:srgbClr val="002060"/>
              </a:solidFill>
            </a:endParaRPr>
          </a:p>
          <a:p>
            <a:pPr marL="342900" indent="-342900" fontAlgn="auto">
              <a:lnSpc>
                <a:spcPts val="3480"/>
              </a:lnSpc>
              <a:buFont typeface="Arial" panose="020B0604020202020204" pitchFamily="34" charset="0"/>
              <a:buChar char="•"/>
            </a:pPr>
            <a:r>
              <a:rPr sz="2400" u="sng">
                <a:latin typeface="Times New Roman" panose="02020603050405020304" pitchFamily="18" charset="0"/>
                <a:cs typeface="Times New Roman" panose="02020603050405020304" pitchFamily="18" charset="0"/>
                <a:sym typeface="+mn-ea"/>
              </a:rPr>
              <a:t>Finding a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a:t>
            </a:r>
            <a:r>
              <a:rPr sz="2400">
                <a:latin typeface="Times New Roman" panose="02020603050405020304" pitchFamily="18" charset="0"/>
                <a:cs typeface="Times New Roman" panose="02020603050405020304" pitchFamily="18" charset="0"/>
                <a:sym typeface="+mn-ea"/>
              </a:rPr>
              <a:t> requires considerable time and effort. </a:t>
            </a:r>
            <a:endParaRPr sz="2400">
              <a:latin typeface="Times New Roman" panose="02020603050405020304" pitchFamily="18" charset="0"/>
              <a:cs typeface="Times New Roman" panose="02020603050405020304" pitchFamily="18" charset="0"/>
              <a:sym typeface="+mn-ea"/>
            </a:endParaRPr>
          </a:p>
          <a:p>
            <a:pPr fontAlgn="auto">
              <a:lnSpc>
                <a:spcPts val="348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找到一种治愈方法需要相当的时间和努力。</a:t>
            </a:r>
            <a:endParaRPr sz="2400">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sz="2400">
                <a:latin typeface="Times New Roman" panose="02020603050405020304" pitchFamily="18" charset="0"/>
                <a:cs typeface="Times New Roman" panose="02020603050405020304" pitchFamily="18" charset="0"/>
                <a:sym typeface="+mn-ea"/>
              </a:rPr>
              <a:t>Scientists around the world are working to discover </a:t>
            </a:r>
            <a:r>
              <a:rPr sz="2400" u="sng">
                <a:latin typeface="Times New Roman" panose="02020603050405020304" pitchFamily="18" charset="0"/>
                <a:cs typeface="Times New Roman" panose="02020603050405020304" pitchFamily="18" charset="0"/>
                <a:sym typeface="+mn-ea"/>
              </a:rPr>
              <a:t>a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a:t>
            </a:r>
            <a:r>
              <a:rPr sz="2400" u="sng">
                <a:latin typeface="Times New Roman" panose="02020603050405020304" pitchFamily="18" charset="0"/>
                <a:cs typeface="Times New Roman" panose="02020603050405020304" pitchFamily="18" charset="0"/>
                <a:sym typeface="+mn-ea"/>
              </a:rPr>
              <a:t> </a:t>
            </a:r>
            <a:r>
              <a:rPr sz="2400" u="sng">
                <a:solidFill>
                  <a:srgbClr val="C00000"/>
                </a:solidFill>
                <a:latin typeface="Times New Roman" panose="02020603050405020304" pitchFamily="18" charset="0"/>
                <a:cs typeface="Times New Roman" panose="02020603050405020304" pitchFamily="18" charset="0"/>
                <a:sym typeface="+mn-ea"/>
              </a:rPr>
              <a:t>for</a:t>
            </a:r>
            <a:r>
              <a:rPr sz="2400" u="sng">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AIDS. </a:t>
            </a:r>
            <a:endParaRPr sz="2400">
              <a:latin typeface="Times New Roman" panose="02020603050405020304" pitchFamily="18" charset="0"/>
              <a:cs typeface="Times New Roman" panose="02020603050405020304" pitchFamily="18" charset="0"/>
              <a:sym typeface="+mn-ea"/>
            </a:endParaRPr>
          </a:p>
          <a:p>
            <a:pPr fontAlgn="auto">
              <a:lnSpc>
                <a:spcPts val="3480"/>
              </a:lnSpc>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全世界的科学家都在努力寻找治疗艾滋病的方法。</a:t>
            </a:r>
            <a:endParaRPr sz="2400">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There is </a:t>
            </a:r>
            <a:r>
              <a:rPr lang="zh-CN" altLang="en-US" sz="2400" u="sng">
                <a:latin typeface="Times New Roman" panose="02020603050405020304" pitchFamily="18" charset="0"/>
                <a:cs typeface="Times New Roman" panose="02020603050405020304" pitchFamily="18" charset="0"/>
              </a:rPr>
              <a:t>no easy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cure</a:t>
            </a:r>
            <a:r>
              <a:rPr lang="zh-CN" altLang="en-US" sz="2400" u="sng">
                <a:latin typeface="Times New Roman" panose="02020603050405020304" pitchFamily="18" charset="0"/>
                <a:cs typeface="Times New Roman" panose="02020603050405020304" pitchFamily="18" charset="0"/>
              </a:rPr>
              <a:t> </a:t>
            </a:r>
            <a:r>
              <a:rPr lang="zh-CN" altLang="en-US" sz="2400" u="sng">
                <a:solidFill>
                  <a:srgbClr val="C00000"/>
                </a:solidFill>
                <a:latin typeface="Times New Roman" panose="02020603050405020304" pitchFamily="18" charset="0"/>
                <a:cs typeface="Times New Roman" panose="02020603050405020304" pitchFamily="18" charset="0"/>
              </a:rPr>
              <a:t>for</a:t>
            </a:r>
            <a:r>
              <a:rPr lang="zh-CN" altLang="en-US" sz="2400" u="sng">
                <a:latin typeface="Times New Roman" panose="02020603050405020304" pitchFamily="18" charset="0"/>
                <a:cs typeface="Times New Roman" panose="02020603050405020304" pitchFamily="18" charset="0"/>
              </a:rPr>
              <a:t> poverty</a:t>
            </a:r>
            <a:r>
              <a:rPr lang="zh-CN" altLang="en-US" sz="2400">
                <a:latin typeface="Times New Roman" panose="02020603050405020304" pitchFamily="18" charset="0"/>
                <a:cs typeface="Times New Roman" panose="02020603050405020304" pitchFamily="18" charset="0"/>
              </a:rPr>
              <a:t>. </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贫困问题很难解决。</a:t>
            </a:r>
            <a:endParaRPr lang="zh-CN" altLang="en-US"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〖新课标词汇-1〗</a:t>
            </a:r>
            <a:r>
              <a:rPr sz="2400" b="1">
                <a:solidFill>
                  <a:schemeClr val="accent2">
                    <a:lumMod val="50000"/>
                  </a:schemeClr>
                </a:solidFill>
              </a:rPr>
              <a:t>cur</a:t>
            </a:r>
            <a:r>
              <a:rPr sz="2400" b="1"/>
              <a:t>e /kjʊə/ </a:t>
            </a:r>
            <a:r>
              <a:rPr lang="zh-CN" altLang="en-US" sz="2400" b="1"/>
              <a:t> </a:t>
            </a:r>
            <a:endParaRPr lang="zh-CN" altLang="en-US" sz="2400" b="1"/>
          </a:p>
        </p:txBody>
      </p:sp>
      <p:sp>
        <p:nvSpPr>
          <p:cNvPr id="4" name="文本框 3"/>
          <p:cNvSpPr txBox="1"/>
          <p:nvPr/>
        </p:nvSpPr>
        <p:spPr>
          <a:xfrm>
            <a:off x="534035" y="5208905"/>
            <a:ext cx="11054080" cy="1568450"/>
          </a:xfrm>
          <a:prstGeom prst="rect">
            <a:avLst/>
          </a:prstGeom>
          <a:noFill/>
          <a:ln>
            <a:solidFill>
              <a:schemeClr val="accent1"/>
            </a:solidFill>
          </a:ln>
        </p:spPr>
        <p:txBody>
          <a:bodyPr wrap="square" rtlCol="0" anchor="t">
            <a:spAutoFit/>
          </a:bodyPr>
          <a:p>
            <a:r>
              <a:rPr lang="zh-CN" altLang="en-US" sz="2400" b="1">
                <a:solidFill>
                  <a:schemeClr val="accent2">
                    <a:lumMod val="50000"/>
                  </a:schemeClr>
                </a:solidFill>
                <a:sym typeface="+mn-ea"/>
              </a:rPr>
              <a:t>★用法点睛：</a:t>
            </a:r>
            <a:endParaRPr lang="zh-CN" altLang="en-US" sz="2400" b="1">
              <a:solidFill>
                <a:schemeClr val="accent2">
                  <a:lumMod val="50000"/>
                </a:schemeClr>
              </a:solidFill>
              <a:sym typeface="+mn-ea"/>
            </a:endParaRPr>
          </a:p>
          <a:p>
            <a:r>
              <a:rPr lang="zh-CN" altLang="en-US" sz="2400"/>
              <a:t>cure在表示不同意思时，需接不同的介词：</a:t>
            </a:r>
            <a:endParaRPr lang="zh-CN" altLang="en-US" sz="2400"/>
          </a:p>
          <a:p>
            <a:r>
              <a:rPr lang="zh-CN" altLang="en-US" sz="2400"/>
              <a:t>表示“医治〔治疗〕…的方法”时，此时用其本义，cure后常接介词</a:t>
            </a:r>
            <a:r>
              <a:rPr lang="zh-CN" altLang="en-US" sz="2400" b="1">
                <a:solidFill>
                  <a:srgbClr val="C00000"/>
                </a:solidFill>
              </a:rPr>
              <a:t>for</a:t>
            </a:r>
            <a:r>
              <a:rPr lang="zh-CN" altLang="en-US" sz="2400"/>
              <a:t>。</a:t>
            </a:r>
            <a:endParaRPr lang="zh-CN" altLang="en-US" sz="2400"/>
          </a:p>
          <a:p>
            <a:r>
              <a:rPr lang="zh-CN" altLang="en-US" sz="2400"/>
              <a:t>表示“纠正别人的错误或毛病”时，此时用其比喻义，cure后常接介词</a:t>
            </a:r>
            <a:r>
              <a:rPr lang="zh-CN" altLang="en-US" sz="2400" b="1">
                <a:solidFill>
                  <a:srgbClr val="C00000"/>
                </a:solidFill>
              </a:rPr>
              <a:t>of</a:t>
            </a:r>
            <a:r>
              <a:rPr lang="zh-CN" altLang="en-US" sz="2400"/>
              <a:t>。</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inVertic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arn(inVertical)">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2" end="2"/>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additive="base">
                                        <p:cTn id="34"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73100"/>
            <a:ext cx="11438255" cy="5446395"/>
          </a:xfrm>
          <a:prstGeom prst="rect">
            <a:avLst/>
          </a:prstGeom>
          <a:noFill/>
        </p:spPr>
        <p:txBody>
          <a:bodyPr wrap="square" rtlCol="0" anchor="t">
            <a:spAutoFit/>
          </a:bodyPr>
          <a:p>
            <a:pPr fontAlgn="auto">
              <a:lnSpc>
                <a:spcPts val="3480"/>
              </a:lnSpc>
            </a:pPr>
            <a:r>
              <a:rPr lang="zh-CN" altLang="en-US" sz="2400" b="1" i="1">
                <a:solidFill>
                  <a:srgbClr val="002060"/>
                </a:solidFill>
                <a:latin typeface="Times New Roman" panose="02020603050405020304" pitchFamily="18" charset="0"/>
                <a:cs typeface="Times New Roman" panose="02020603050405020304" pitchFamily="18" charset="0"/>
                <a:sym typeface="+mn-ea"/>
              </a:rPr>
              <a:t>②</a:t>
            </a:r>
            <a:r>
              <a:rPr lang="en-US" altLang="zh-CN" sz="2400" b="1" i="1">
                <a:solidFill>
                  <a:srgbClr val="002060"/>
                </a:solidFill>
                <a:latin typeface="Times New Roman" panose="02020603050405020304" pitchFamily="18" charset="0"/>
                <a:cs typeface="Times New Roman" panose="02020603050405020304" pitchFamily="18" charset="0"/>
                <a:sym typeface="+mn-ea"/>
              </a:rPr>
              <a:t> </a:t>
            </a:r>
            <a:r>
              <a:rPr lang="zh-CN" altLang="en-US" sz="2400" i="1">
                <a:solidFill>
                  <a:srgbClr val="002060"/>
                </a:solidFill>
                <a:latin typeface="Times New Roman" panose="02020603050405020304" pitchFamily="18" charset="0"/>
                <a:cs typeface="Times New Roman" panose="02020603050405020304" pitchFamily="18" charset="0"/>
              </a:rPr>
              <a:t>to make an illness go away 治好（疾病）</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He needed surgery to</a:t>
            </a:r>
            <a:r>
              <a:rPr lang="zh-CN" altLang="en-US" sz="2400" u="sng">
                <a:latin typeface="Times New Roman" panose="02020603050405020304" pitchFamily="18" charset="0"/>
                <a:cs typeface="Times New Roman" panose="02020603050405020304" pitchFamily="18" charset="0"/>
              </a:rPr>
              <a:t>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cure</a:t>
            </a:r>
            <a:r>
              <a:rPr lang="zh-CN" altLang="en-US" sz="2400" u="sng">
                <a:latin typeface="Times New Roman" panose="02020603050405020304" pitchFamily="18" charset="0"/>
                <a:cs typeface="Times New Roman" panose="02020603050405020304" pitchFamily="18" charset="0"/>
              </a:rPr>
              <a:t> a troublesome back injury</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他需要做手术来治好烦人的背伤。</a:t>
            </a:r>
            <a:endParaRPr lang="zh-CN" altLang="en-US" sz="2400">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The only way to</a:t>
            </a:r>
            <a:r>
              <a:rPr lang="zh-CN" altLang="en-US" sz="2400" u="sng">
                <a:latin typeface="Times New Roman" panose="02020603050405020304" pitchFamily="18" charset="0"/>
                <a:cs typeface="Times New Roman" panose="02020603050405020304" pitchFamily="18" charset="0"/>
              </a:rPr>
              <a:t>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cure</a:t>
            </a:r>
            <a:r>
              <a:rPr lang="zh-CN" altLang="en-US" sz="2400" u="sng">
                <a:latin typeface="Times New Roman" panose="02020603050405020304" pitchFamily="18" charset="0"/>
                <a:cs typeface="Times New Roman" panose="02020603050405020304" pitchFamily="18" charset="0"/>
              </a:rPr>
              <a:t> backache</a:t>
            </a:r>
            <a:r>
              <a:rPr lang="zh-CN" altLang="en-US" sz="2400">
                <a:latin typeface="Times New Roman" panose="02020603050405020304" pitchFamily="18" charset="0"/>
                <a:cs typeface="Times New Roman" panose="02020603050405020304" pitchFamily="18" charset="0"/>
              </a:rPr>
              <a:t> is to rest.</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治疗背痛的唯一办法是休息。</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en-US" altLang="zh-CN" sz="2400" b="1" i="1">
                <a:solidFill>
                  <a:srgbClr val="002060"/>
                </a:solidFill>
                <a:sym typeface="+mn-ea"/>
              </a:rPr>
              <a:t>③ </a:t>
            </a:r>
            <a:r>
              <a:rPr lang="zh-CN" altLang="en-US" sz="2400" i="1">
                <a:solidFill>
                  <a:srgbClr val="002060"/>
                </a:solidFill>
                <a:latin typeface="Times New Roman" panose="02020603050405020304" pitchFamily="18" charset="0"/>
                <a:cs typeface="Times New Roman" panose="02020603050405020304" pitchFamily="18" charset="0"/>
                <a:sym typeface="+mn-ea"/>
              </a:rPr>
              <a:t>to make a person or an animal healthy again after an illness </a:t>
            </a:r>
            <a:r>
              <a:rPr lang="zh-CN" altLang="en-US" sz="2400" i="1">
                <a:solidFill>
                  <a:srgbClr val="002060"/>
                </a:solidFill>
                <a:sym typeface="+mn-ea"/>
              </a:rPr>
              <a:t>治愈，治好（病人或动物）</a:t>
            </a:r>
            <a:endParaRPr lang="zh-CN" altLang="en-US" sz="2400" i="1">
              <a:solidFill>
                <a:srgbClr val="002060"/>
              </a:solidFill>
            </a:endParaRPr>
          </a:p>
          <a:p>
            <a:pPr marL="342900" indent="-342900" fontAlgn="auto">
              <a:lnSpc>
                <a:spcPts val="3480"/>
              </a:lnSpc>
              <a:buFont typeface="Arial" panose="020B0604020202020204" pitchFamily="34" charset="0"/>
              <a:buChar char="•"/>
            </a:pPr>
            <a:r>
              <a:rPr sz="2400">
                <a:latin typeface="Times New Roman" panose="02020603050405020304" pitchFamily="18" charset="0"/>
                <a:cs typeface="Times New Roman" panose="02020603050405020304" pitchFamily="18" charset="0"/>
                <a:sym typeface="+mn-ea"/>
              </a:rPr>
              <a:t>Almost overnight </a:t>
            </a:r>
            <a:r>
              <a:rPr sz="2400" u="sng">
                <a:latin typeface="Times New Roman" panose="02020603050405020304" pitchFamily="18" charset="0"/>
                <a:cs typeface="Times New Roman" panose="02020603050405020304" pitchFamily="18" charset="0"/>
                <a:sym typeface="+mn-ea"/>
              </a:rPr>
              <a:t>I was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cured</a:t>
            </a:r>
            <a:r>
              <a:rPr sz="2400">
                <a:latin typeface="Times New Roman" panose="02020603050405020304" pitchFamily="18" charset="0"/>
                <a:cs typeface="Times New Roman" panose="02020603050405020304" pitchFamily="18" charset="0"/>
                <a:sym typeface="+mn-ea"/>
              </a:rPr>
              <a:t>. </a:t>
            </a:r>
            <a:endParaRPr sz="2400">
              <a:latin typeface="Times New Roman" panose="02020603050405020304" pitchFamily="18" charset="0"/>
              <a:cs typeface="Times New Roman" panose="02020603050405020304" pitchFamily="18" charset="0"/>
              <a:sym typeface="+mn-ea"/>
            </a:endParaRPr>
          </a:p>
          <a:p>
            <a:pPr fontAlgn="auto">
              <a:lnSpc>
                <a:spcPts val="3480"/>
              </a:lnSpc>
            </a:pPr>
            <a:r>
              <a:rPr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几乎在一夜之间我被治愈了。</a:t>
            </a:r>
            <a:endParaRPr sz="2400">
              <a:latin typeface="Times New Roman" panose="02020603050405020304" pitchFamily="18" charset="0"/>
              <a:cs typeface="Times New Roman" panose="02020603050405020304" pitchFamily="18" charset="0"/>
              <a:sym typeface="+mn-ea"/>
            </a:endParaRPr>
          </a:p>
          <a:p>
            <a:pPr marL="342900" indent="-342900" algn="l" fontAlgn="auto">
              <a:lnSpc>
                <a:spcPts val="3480"/>
              </a:lnSpc>
              <a:buClrTx/>
              <a:buSzTx/>
              <a:buFont typeface="Arial" panose="020B0604020202020204" pitchFamily="34" charset="0"/>
              <a:buChar char="•"/>
            </a:pPr>
            <a:r>
              <a:rPr sz="2400">
                <a:latin typeface="Times New Roman" panose="02020603050405020304" pitchFamily="18" charset="0"/>
                <a:cs typeface="Times New Roman" panose="02020603050405020304" pitchFamily="18" charset="0"/>
                <a:sym typeface="+mn-ea"/>
              </a:rPr>
              <a:t>When I left the hospital</a:t>
            </a:r>
            <a:r>
              <a:rPr sz="2400" u="sng">
                <a:latin typeface="Times New Roman" panose="02020603050405020304" pitchFamily="18" charset="0"/>
                <a:cs typeface="Times New Roman" panose="02020603050405020304" pitchFamily="18" charset="0"/>
                <a:sym typeface="+mn-ea"/>
              </a:rPr>
              <a:t> I was completely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cured</a:t>
            </a:r>
            <a:r>
              <a:rPr sz="2400" u="sng">
                <a:latin typeface="Times New Roman" panose="02020603050405020304" pitchFamily="18" charset="0"/>
                <a:cs typeface="Times New Roman" panose="02020603050405020304" pitchFamily="18" charset="0"/>
                <a:sym typeface="+mn-ea"/>
              </a:rPr>
              <a:t>.</a:t>
            </a:r>
            <a:endParaRPr sz="2400">
              <a:latin typeface="Times New Roman" panose="02020603050405020304" pitchFamily="18" charset="0"/>
              <a:cs typeface="Times New Roman" panose="02020603050405020304" pitchFamily="18" charset="0"/>
              <a:sym typeface="+mn-ea"/>
            </a:endParaRPr>
          </a:p>
          <a:p>
            <a:pPr algn="l" fontAlgn="auto">
              <a:lnSpc>
                <a:spcPts val="3480"/>
              </a:lnSpc>
              <a:buClrTx/>
              <a:buSzTx/>
              <a:buNone/>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出院时，我已经完全痊愈了。</a:t>
            </a:r>
            <a:endParaRPr sz="2400">
              <a:latin typeface="Times New Roman" panose="02020603050405020304" pitchFamily="18" charset="0"/>
              <a:cs typeface="Times New Roman" panose="02020603050405020304" pitchFamily="18" charset="0"/>
              <a:sym typeface="+mn-ea"/>
            </a:endParaRPr>
          </a:p>
          <a:p>
            <a:pPr marL="342900" indent="-342900" algn="l" fontAlgn="auto">
              <a:lnSpc>
                <a:spcPts val="3480"/>
              </a:lnSpc>
              <a:buClrTx/>
              <a:buSzTx/>
              <a:buFont typeface="Arial" panose="020B0604020202020204" pitchFamily="34" charset="0"/>
              <a:buChar char="•"/>
            </a:pPr>
            <a:r>
              <a:rPr sz="2400">
                <a:latin typeface="Times New Roman" panose="02020603050405020304" pitchFamily="18" charset="0"/>
                <a:cs typeface="Times New Roman" panose="02020603050405020304" pitchFamily="18" charset="0"/>
                <a:sym typeface="+mn-ea"/>
              </a:rPr>
              <a:t>Will you be able to</a:t>
            </a:r>
            <a:r>
              <a:rPr sz="2400" u="sng">
                <a:latin typeface="Times New Roman" panose="02020603050405020304" pitchFamily="18" charset="0"/>
                <a:cs typeface="Times New Roman" panose="02020603050405020304" pitchFamily="18" charset="0"/>
                <a:sym typeface="+mn-ea"/>
              </a:rPr>
              <a:t>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a:t>
            </a:r>
            <a:r>
              <a:rPr sz="2400" u="sng">
                <a:latin typeface="Times New Roman" panose="02020603050405020304" pitchFamily="18" charset="0"/>
                <a:cs typeface="Times New Roman" panose="02020603050405020304" pitchFamily="18" charset="0"/>
                <a:sym typeface="+mn-ea"/>
              </a:rPr>
              <a:t> him</a:t>
            </a:r>
            <a:r>
              <a:rPr sz="2400">
                <a:latin typeface="Times New Roman" panose="02020603050405020304" pitchFamily="18" charset="0"/>
                <a:cs typeface="Times New Roman" panose="02020603050405020304" pitchFamily="18" charset="0"/>
                <a:sym typeface="+mn-ea"/>
              </a:rPr>
              <a:t>, Doctor? </a:t>
            </a:r>
            <a:endParaRPr sz="2400">
              <a:latin typeface="Times New Roman" panose="02020603050405020304" pitchFamily="18" charset="0"/>
              <a:cs typeface="Times New Roman" panose="02020603050405020304" pitchFamily="18" charset="0"/>
              <a:sym typeface="+mn-ea"/>
            </a:endParaRPr>
          </a:p>
          <a:p>
            <a:pPr algn="l" fontAlgn="auto">
              <a:lnSpc>
                <a:spcPts val="3480"/>
              </a:lnSpc>
              <a:buClrTx/>
              <a:buSzTx/>
              <a:buNone/>
            </a:pPr>
            <a:r>
              <a:rPr lang="en-US" sz="2400">
                <a:latin typeface="Times New Roman" panose="02020603050405020304" pitchFamily="18" charset="0"/>
                <a:cs typeface="Times New Roman" panose="02020603050405020304" pitchFamily="18" charset="0"/>
                <a:sym typeface="+mn-ea"/>
              </a:rPr>
              <a:t>      </a:t>
            </a:r>
            <a:r>
              <a:rPr sz="2400">
                <a:latin typeface="Times New Roman" panose="02020603050405020304" pitchFamily="18" charset="0"/>
                <a:cs typeface="Times New Roman" panose="02020603050405020304" pitchFamily="18" charset="0"/>
                <a:sym typeface="+mn-ea"/>
              </a:rPr>
              <a:t>医生，你能把他治好吗？</a:t>
            </a:r>
            <a:endParaRPr sz="2400">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〖新课标词汇-1〗</a:t>
            </a:r>
            <a:r>
              <a:rPr sz="2400" b="1">
                <a:solidFill>
                  <a:schemeClr val="accent2">
                    <a:lumMod val="50000"/>
                  </a:schemeClr>
                </a:solidFill>
              </a:rPr>
              <a:t>cur</a:t>
            </a:r>
            <a:r>
              <a:rPr sz="2400" b="1"/>
              <a:t>e /kjʊə/ </a:t>
            </a:r>
            <a:r>
              <a:rPr lang="zh-CN" altLang="en-US" sz="2400" b="1"/>
              <a:t>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p:tgtEl>
                                          <p:spTgt spid="2">
                                            <p:txEl>
                                              <p:pRg st="10" end="10"/>
                                            </p:txEl>
                                          </p:spTgt>
                                        </p:tgtEl>
                                        <p:attrNameLst>
                                          <p:attrName>ppt_y</p:attrName>
                                        </p:attrNameLst>
                                      </p:cBhvr>
                                      <p:tavLst>
                                        <p:tav tm="0">
                                          <p:val>
                                            <p:strVal val="#ppt_y+#ppt_h*1.125000"/>
                                          </p:val>
                                        </p:tav>
                                        <p:tav tm="100000">
                                          <p:val>
                                            <p:strVal val="#ppt_y"/>
                                          </p:val>
                                        </p:tav>
                                      </p:tavLst>
                                    </p:anim>
                                    <p:animEffect transition="in" filter="wipe(up)">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73100"/>
            <a:ext cx="11438255" cy="4554220"/>
          </a:xfrm>
          <a:prstGeom prst="rect">
            <a:avLst/>
          </a:prstGeom>
          <a:noFill/>
        </p:spPr>
        <p:txBody>
          <a:bodyPr wrap="square" rtlCol="0" anchor="t">
            <a:spAutoFit/>
          </a:bodyPr>
          <a:p>
            <a:pPr fontAlgn="auto">
              <a:lnSpc>
                <a:spcPts val="3480"/>
              </a:lnSpc>
            </a:pPr>
            <a:r>
              <a:rPr lang="en-US" altLang="zh-CN" sz="2400" b="1" i="1">
                <a:solidFill>
                  <a:srgbClr val="002060"/>
                </a:solidFill>
                <a:sym typeface="+mn-ea"/>
              </a:rPr>
              <a:t>④ </a:t>
            </a:r>
            <a:r>
              <a:rPr lang="zh-CN" altLang="en-US" sz="2400" i="1">
                <a:solidFill>
                  <a:srgbClr val="002060"/>
                </a:solidFill>
                <a:latin typeface="Times New Roman" panose="02020603050405020304" pitchFamily="18" charset="0"/>
                <a:cs typeface="Times New Roman" panose="02020603050405020304" pitchFamily="18" charset="0"/>
              </a:rPr>
              <a:t>to deal with a problem successfully </a:t>
            </a:r>
            <a:r>
              <a:rPr lang="zh-CN" altLang="en-US" sz="2400" i="1">
                <a:solidFill>
                  <a:srgbClr val="002060"/>
                </a:solidFill>
              </a:rPr>
              <a:t>解决，了结（问题）</a:t>
            </a:r>
            <a:endParaRPr lang="zh-CN" altLang="en-US" sz="2400" i="1">
              <a:solidFill>
                <a:srgbClr val="002060"/>
              </a:solidFill>
            </a:endParaRPr>
          </a:p>
          <a:p>
            <a:pPr marL="342900" indent="-342900" fontAlgn="auto">
              <a:lnSpc>
                <a:spcPts val="3480"/>
              </a:lnSpc>
              <a:buFont typeface="Arial" panose="020B0604020202020204" pitchFamily="34" charset="0"/>
              <a:buChar char="•"/>
            </a:pPr>
            <a:r>
              <a:rPr sz="2400">
                <a:latin typeface="Times New Roman" panose="02020603050405020304" pitchFamily="18" charset="0"/>
                <a:cs typeface="Times New Roman" panose="02020603050405020304" pitchFamily="18" charset="0"/>
                <a:sym typeface="+mn-ea"/>
              </a:rPr>
              <a:t>I finally managed to </a:t>
            </a:r>
            <a:r>
              <a:rPr sz="2400" u="sng">
                <a:solidFill>
                  <a:schemeClr val="accent2">
                    <a:lumMod val="50000"/>
                  </a:schemeClr>
                </a:solidFill>
                <a:latin typeface="Times New Roman" panose="02020603050405020304" pitchFamily="18" charset="0"/>
                <a:cs typeface="Times New Roman" panose="02020603050405020304" pitchFamily="18" charset="0"/>
                <a:sym typeface="+mn-ea"/>
              </a:rPr>
              <a:t>cure</a:t>
            </a:r>
            <a:r>
              <a:rPr sz="2400" u="sng">
                <a:latin typeface="Times New Roman" panose="02020603050405020304" pitchFamily="18" charset="0"/>
                <a:cs typeface="Times New Roman" panose="02020603050405020304" pitchFamily="18" charset="0"/>
                <a:sym typeface="+mn-ea"/>
              </a:rPr>
              <a:t> the rattling noise</a:t>
            </a:r>
            <a:r>
              <a:rPr sz="2400">
                <a:latin typeface="Times New Roman" panose="02020603050405020304" pitchFamily="18" charset="0"/>
                <a:cs typeface="Times New Roman" panose="02020603050405020304" pitchFamily="18" charset="0"/>
                <a:sym typeface="+mn-ea"/>
              </a:rPr>
              <a:t> in my car. </a:t>
            </a:r>
            <a:endParaRPr sz="2400">
              <a:latin typeface="Times New Roman" panose="02020603050405020304" pitchFamily="18" charset="0"/>
              <a:cs typeface="Times New Roman" panose="02020603050405020304" pitchFamily="18" charset="0"/>
              <a:sym typeface="+mn-ea"/>
            </a:endParaRPr>
          </a:p>
          <a:p>
            <a:pPr fontAlgn="auto">
              <a:lnSpc>
                <a:spcPts val="3480"/>
              </a:lnSpc>
            </a:pPr>
            <a:r>
              <a:rPr sz="2400">
                <a:latin typeface="Times New Roman" panose="02020603050405020304" pitchFamily="18" charset="0"/>
                <a:cs typeface="Times New Roman" panose="02020603050405020304" pitchFamily="18" charset="0"/>
                <a:sym typeface="+mn-ea"/>
              </a:rPr>
              <a:t>我最终设法解决了我汽车发出的格格响声。</a:t>
            </a:r>
            <a:endParaRPr sz="2400">
              <a:latin typeface="Times New Roman" panose="02020603050405020304" pitchFamily="18" charset="0"/>
              <a:cs typeface="Times New Roman" panose="02020603050405020304" pitchFamily="18" charset="0"/>
              <a:sym typeface="+mn-ea"/>
            </a:endParaRPr>
          </a:p>
          <a:p>
            <a:pPr fontAlgn="auto">
              <a:lnSpc>
                <a:spcPts val="3480"/>
              </a:lnSpc>
            </a:pPr>
            <a:r>
              <a:rPr lang="zh-CN" altLang="en-US" sz="2400" b="1" i="1">
                <a:solidFill>
                  <a:srgbClr val="002060"/>
                </a:solidFill>
                <a:latin typeface="Times New Roman" panose="02020603050405020304" pitchFamily="18" charset="0"/>
                <a:cs typeface="Times New Roman" panose="02020603050405020304" pitchFamily="18" charset="0"/>
              </a:rPr>
              <a:t>⑤</a:t>
            </a:r>
            <a:r>
              <a:rPr lang="en-US" altLang="zh-CN" sz="2400" b="1" i="1">
                <a:solidFill>
                  <a:srgbClr val="C00000"/>
                </a:solidFill>
                <a:latin typeface="Times New Roman" panose="02020603050405020304" pitchFamily="18" charset="0"/>
                <a:cs typeface="Times New Roman" panose="02020603050405020304" pitchFamily="18" charset="0"/>
              </a:rPr>
              <a:t> </a:t>
            </a:r>
            <a:r>
              <a:rPr lang="zh-CN" altLang="en-US" sz="2400" b="1" i="1">
                <a:solidFill>
                  <a:srgbClr val="C00000"/>
                </a:solidFill>
                <a:latin typeface="Times New Roman" panose="02020603050405020304" pitchFamily="18" charset="0"/>
                <a:cs typeface="Times New Roman" panose="02020603050405020304" pitchFamily="18" charset="0"/>
              </a:rPr>
              <a:t>~ sb of sth</a:t>
            </a:r>
            <a:r>
              <a:rPr lang="zh-CN" altLang="en-US" sz="2400" i="1">
                <a:solidFill>
                  <a:srgbClr val="002060"/>
                </a:solidFill>
                <a:latin typeface="Times New Roman" panose="02020603050405020304" pitchFamily="18" charset="0"/>
                <a:cs typeface="Times New Roman" panose="02020603050405020304" pitchFamily="18" charset="0"/>
              </a:rPr>
              <a:t> to stop sb from behaving in a particular way矫正，改正（某人的不良行为）</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latin typeface="Times New Roman" panose="02020603050405020304" pitchFamily="18" charset="0"/>
                <a:cs typeface="Times New Roman" panose="02020603050405020304" pitchFamily="18" charset="0"/>
              </a:rPr>
              <a:t>He tried to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cure</a:t>
            </a:r>
            <a:r>
              <a:rPr lang="zh-CN" altLang="en-US" sz="2400" u="sng">
                <a:latin typeface="Times New Roman" panose="02020603050405020304" pitchFamily="18" charset="0"/>
                <a:cs typeface="Times New Roman" panose="02020603050405020304" pitchFamily="18" charset="0"/>
              </a:rPr>
              <a:t> his child</a:t>
            </a:r>
            <a:r>
              <a:rPr lang="zh-CN" altLang="en-US" sz="2400" u="sng">
                <a:solidFill>
                  <a:srgbClr val="C00000"/>
                </a:solidFill>
                <a:latin typeface="Times New Roman" panose="02020603050405020304" pitchFamily="18" charset="0"/>
                <a:cs typeface="Times New Roman" panose="02020603050405020304" pitchFamily="18" charset="0"/>
              </a:rPr>
              <a:t> of</a:t>
            </a:r>
            <a:r>
              <a:rPr lang="zh-CN" altLang="en-US" sz="2400">
                <a:latin typeface="Times New Roman" panose="02020603050405020304" pitchFamily="18" charset="0"/>
                <a:cs typeface="Times New Roman" panose="02020603050405020304" pitchFamily="18" charset="0"/>
              </a:rPr>
              <a:t> the habit.</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他试着去矫正他孩子的那种习惯。</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zh-CN" altLang="en-US" sz="2400">
                <a:latin typeface="Times New Roman" panose="02020603050405020304" pitchFamily="18" charset="0"/>
                <a:cs typeface="Times New Roman" panose="02020603050405020304" pitchFamily="18" charset="0"/>
              </a:rPr>
              <a:t> </a:t>
            </a:r>
            <a:r>
              <a:rPr lang="zh-CN" altLang="en-US" sz="2400" b="1">
                <a:solidFill>
                  <a:schemeClr val="accent2">
                    <a:lumMod val="50000"/>
                  </a:schemeClr>
                </a:solidFill>
                <a:sym typeface="+mn-ea"/>
              </a:rPr>
              <a:t>〖派生词汇〗</a:t>
            </a:r>
            <a:endParaRPr lang="zh-CN" altLang="en-US" sz="2400" b="1">
              <a:solidFill>
                <a:schemeClr val="accent2">
                  <a:lumMod val="50000"/>
                </a:schemeClr>
              </a:solidFill>
              <a:sym typeface="+mn-ea"/>
            </a:endParaRPr>
          </a:p>
          <a:p>
            <a:pPr fontAlgn="auto">
              <a:lnSpc>
                <a:spcPts val="3480"/>
              </a:lnSpc>
            </a:pPr>
            <a:r>
              <a:rPr lang="zh-CN" altLang="en-US" sz="2400" b="1">
                <a:solidFill>
                  <a:schemeClr val="accent2">
                    <a:lumMod val="50000"/>
                  </a:schemeClr>
                </a:solidFill>
                <a:latin typeface="Times New Roman" panose="02020603050405020304" pitchFamily="18" charset="0"/>
                <a:cs typeface="Times New Roman" panose="02020603050405020304" pitchFamily="18" charset="0"/>
              </a:rPr>
              <a:t>cur</a:t>
            </a:r>
            <a:r>
              <a:rPr lang="zh-CN" altLang="en-US" sz="2400" b="1">
                <a:latin typeface="Times New Roman" panose="02020603050405020304" pitchFamily="18" charset="0"/>
                <a:cs typeface="Times New Roman" panose="02020603050405020304" pitchFamily="18" charset="0"/>
              </a:rPr>
              <a:t>eless</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/'kjʊrlɪs/ [cure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-less </a:t>
            </a:r>
            <a:r>
              <a:rPr lang="zh-CN" altLang="en-US" sz="2400" i="1">
                <a:latin typeface="Times New Roman" panose="02020603050405020304" pitchFamily="18" charset="0"/>
                <a:cs typeface="Times New Roman" panose="02020603050405020304" pitchFamily="18" charset="0"/>
              </a:rPr>
              <a:t>a.</a:t>
            </a:r>
            <a:r>
              <a:rPr lang="zh-CN" altLang="en-US" sz="2400">
                <a:latin typeface="Times New Roman" panose="02020603050405020304" pitchFamily="18" charset="0"/>
                <a:cs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a.无法治疗的</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zh-CN" altLang="en-US" sz="2400" b="1">
                <a:solidFill>
                  <a:schemeClr val="accent2">
                    <a:lumMod val="50000"/>
                  </a:schemeClr>
                </a:solidFill>
                <a:latin typeface="Times New Roman" panose="02020603050405020304" pitchFamily="18" charset="0"/>
                <a:cs typeface="Times New Roman" panose="02020603050405020304" pitchFamily="18" charset="0"/>
              </a:rPr>
              <a:t>cur</a:t>
            </a:r>
            <a:r>
              <a:rPr lang="zh-CN" altLang="en-US" sz="2400" b="1">
                <a:latin typeface="Times New Roman" panose="02020603050405020304" pitchFamily="18" charset="0"/>
                <a:cs typeface="Times New Roman" panose="02020603050405020304" pitchFamily="18" charset="0"/>
              </a:rPr>
              <a:t>able</a:t>
            </a:r>
            <a:r>
              <a:rPr lang="en-US" altLang="zh-CN" sz="2400">
                <a:latin typeface="Times New Roman" panose="02020603050405020304" pitchFamily="18" charset="0"/>
                <a:cs typeface="Times New Roman" panose="02020603050405020304" pitchFamily="18" charset="0"/>
              </a:rPr>
              <a:t>  /ˈkjʊərəbl/ </a:t>
            </a:r>
            <a:r>
              <a:rPr lang="zh-CN" altLang="en-US" sz="2400">
                <a:latin typeface="Times New Roman" panose="02020603050405020304" pitchFamily="18" charset="0"/>
                <a:cs typeface="Times New Roman" panose="02020603050405020304" pitchFamily="18" charset="0"/>
              </a:rPr>
              <a:t> [cur(e) </a:t>
            </a:r>
            <a:r>
              <a:rPr lang="zh-CN" altLang="en-US" sz="2400" i="1">
                <a:latin typeface="Times New Roman" panose="02020603050405020304" pitchFamily="18" charset="0"/>
                <a:cs typeface="Times New Roman" panose="02020603050405020304" pitchFamily="18" charset="0"/>
              </a:rPr>
              <a:t>v.</a:t>
            </a:r>
            <a:r>
              <a:rPr lang="en-US" altLang="zh-CN" sz="2400">
                <a:latin typeface="Times New Roman" panose="02020603050405020304" pitchFamily="18" charset="0"/>
                <a:cs typeface="Times New Roman" panose="02020603050405020304" pitchFamily="18" charset="0"/>
              </a:rPr>
              <a:t>;</a:t>
            </a:r>
            <a:r>
              <a:rPr lang="en-US" altLang="zh-CN" sz="2400" i="1">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-able </a:t>
            </a:r>
            <a:r>
              <a:rPr lang="zh-CN" altLang="en-US" sz="2400" i="1">
                <a:latin typeface="Times New Roman" panose="02020603050405020304" pitchFamily="18" charset="0"/>
                <a:cs typeface="Times New Roman" panose="02020603050405020304" pitchFamily="18" charset="0"/>
              </a:rPr>
              <a:t>a.</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a.可治疗的</a:t>
            </a:r>
            <a:endParaRPr lang="zh-CN" altLang="en-US" sz="2400">
              <a:latin typeface="Times New Roman" panose="02020603050405020304" pitchFamily="18" charset="0"/>
              <a:cs typeface="Times New Roman" panose="02020603050405020304" pitchFamily="18" charset="0"/>
            </a:endParaRPr>
          </a:p>
          <a:p>
            <a:pPr fontAlgn="auto">
              <a:lnSpc>
                <a:spcPts val="3480"/>
              </a:lnSpc>
            </a:pPr>
            <a:r>
              <a:rPr lang="zh-CN" altLang="en-US" sz="2400" b="1">
                <a:solidFill>
                  <a:schemeClr val="accent2">
                    <a:lumMod val="50000"/>
                  </a:schemeClr>
                </a:solidFill>
                <a:latin typeface="Times New Roman" panose="02020603050405020304" pitchFamily="18" charset="0"/>
                <a:cs typeface="Times New Roman" panose="02020603050405020304" pitchFamily="18" charset="0"/>
              </a:rPr>
              <a:t>cur</a:t>
            </a:r>
            <a:r>
              <a:rPr lang="zh-CN" altLang="en-US" sz="2400" b="1">
                <a:latin typeface="Times New Roman" panose="02020603050405020304" pitchFamily="18" charset="0"/>
                <a:cs typeface="Times New Roman" panose="02020603050405020304" pitchFamily="18" charset="0"/>
              </a:rPr>
              <a:t>ative</a:t>
            </a:r>
            <a:r>
              <a:rPr lang="en-US" altLang="zh-CN" sz="2400" b="1">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/ˈkjʊərətɪv/ </a:t>
            </a:r>
            <a:r>
              <a:rPr lang="zh-CN" altLang="en-US" sz="2400">
                <a:latin typeface="Times New Roman" panose="02020603050405020304" pitchFamily="18" charset="0"/>
                <a:cs typeface="Times New Roman" panose="02020603050405020304" pitchFamily="18" charset="0"/>
              </a:rPr>
              <a:t> [cur(e)</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;-ative </a:t>
            </a:r>
            <a:r>
              <a:rPr lang="zh-CN" altLang="en-US" sz="2400" i="1">
                <a:latin typeface="Times New Roman" panose="02020603050405020304" pitchFamily="18" charset="0"/>
                <a:cs typeface="Times New Roman" panose="02020603050405020304" pitchFamily="18" charset="0"/>
              </a:rPr>
              <a:t>a.</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a.治疗的</a:t>
            </a:r>
            <a:endParaRPr lang="zh-CN" altLang="en-US"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〖新课标词汇-1〗</a:t>
            </a:r>
            <a:r>
              <a:rPr sz="2400" b="1">
                <a:solidFill>
                  <a:schemeClr val="accent2">
                    <a:lumMod val="50000"/>
                  </a:schemeClr>
                </a:solidFill>
              </a:rPr>
              <a:t>cur</a:t>
            </a:r>
            <a:r>
              <a:rPr sz="2400" b="1"/>
              <a:t>e /kjʊə/ </a:t>
            </a:r>
            <a:r>
              <a:rPr lang="zh-CN" altLang="en-US" sz="2400" b="1"/>
              <a:t> </a:t>
            </a:r>
            <a:endParaRPr lang="zh-CN" altLang="en-US" sz="2400" b="1"/>
          </a:p>
        </p:txBody>
      </p:sp>
      <p:sp>
        <p:nvSpPr>
          <p:cNvPr id="5" name="文本框 4"/>
          <p:cNvSpPr txBox="1"/>
          <p:nvPr/>
        </p:nvSpPr>
        <p:spPr>
          <a:xfrm>
            <a:off x="502285" y="5289550"/>
            <a:ext cx="11054080" cy="1568450"/>
          </a:xfrm>
          <a:prstGeom prst="rect">
            <a:avLst/>
          </a:prstGeom>
          <a:noFill/>
          <a:ln>
            <a:solidFill>
              <a:schemeClr val="accent1"/>
            </a:solidFill>
          </a:ln>
        </p:spPr>
        <p:txBody>
          <a:bodyPr wrap="square" rtlCol="0" anchor="t">
            <a:spAutoFit/>
          </a:bodyPr>
          <a:p>
            <a:r>
              <a:rPr lang="zh-CN" altLang="en-US" sz="2400" b="1">
                <a:solidFill>
                  <a:schemeClr val="accent2">
                    <a:lumMod val="50000"/>
                  </a:schemeClr>
                </a:solidFill>
                <a:sym typeface="+mn-ea"/>
              </a:rPr>
              <a:t>★用法点睛：</a:t>
            </a:r>
            <a:endParaRPr lang="zh-CN" altLang="en-US" sz="2400" b="1">
              <a:solidFill>
                <a:schemeClr val="accent2">
                  <a:lumMod val="50000"/>
                </a:schemeClr>
              </a:solidFill>
              <a:sym typeface="+mn-ea"/>
            </a:endParaRPr>
          </a:p>
          <a:p>
            <a:r>
              <a:rPr lang="zh-CN" altLang="en-US" sz="2400"/>
              <a:t>cure在表示不同意思时，需接不同的介词：</a:t>
            </a:r>
            <a:endParaRPr lang="zh-CN" altLang="en-US" sz="2400"/>
          </a:p>
          <a:p>
            <a:r>
              <a:rPr lang="zh-CN" altLang="en-US" sz="2400"/>
              <a:t>表示“医治〔治疗〕…的方法”时，此时用其本义，cure后常接介词</a:t>
            </a:r>
            <a:r>
              <a:rPr lang="zh-CN" altLang="en-US" sz="2400" b="1">
                <a:solidFill>
                  <a:srgbClr val="C00000"/>
                </a:solidFill>
              </a:rPr>
              <a:t>for</a:t>
            </a:r>
            <a:r>
              <a:rPr lang="zh-CN" altLang="en-US" sz="2400"/>
              <a:t>。</a:t>
            </a:r>
            <a:endParaRPr lang="zh-CN" altLang="en-US" sz="2400"/>
          </a:p>
          <a:p>
            <a:r>
              <a:rPr lang="zh-CN" altLang="en-US" sz="2400"/>
              <a:t>表示“纠正别人的错误或毛病”时，此时用其比喻义，cure后常接介词</a:t>
            </a:r>
            <a:r>
              <a:rPr lang="zh-CN" altLang="en-US" sz="2400" b="1">
                <a:solidFill>
                  <a:srgbClr val="C00000"/>
                </a:solidFill>
              </a:rPr>
              <a:t>of</a:t>
            </a:r>
            <a:r>
              <a:rPr lang="zh-CN" altLang="en-US" sz="2400"/>
              <a:t>。</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73100"/>
            <a:ext cx="11438255" cy="4554220"/>
          </a:xfrm>
          <a:prstGeom prst="rect">
            <a:avLst/>
          </a:prstGeom>
          <a:noFill/>
        </p:spPr>
        <p:txBody>
          <a:bodyPr wrap="square" rtlCol="0" anchor="t">
            <a:spAutoFit/>
          </a:bodyPr>
          <a:p>
            <a:pPr marL="342900" indent="-342900" fontAlgn="auto">
              <a:lnSpc>
                <a:spcPts val="3480"/>
              </a:lnSpc>
              <a:buFont typeface="Arial" panose="020B0604020202020204" pitchFamily="34" charset="0"/>
              <a:buChar char="•"/>
            </a:pPr>
            <a:r>
              <a:rPr sz="2400" b="1">
                <a:latin typeface="Times New Roman" panose="02020603050405020304" pitchFamily="18" charset="0"/>
                <a:cs typeface="Times New Roman" panose="02020603050405020304" pitchFamily="18" charset="0"/>
                <a:sym typeface="+mn-ea"/>
              </a:rPr>
              <a:t>cure ① 治愈内科疾病，使人完全恢复健康。②用于比喻，含义是纠正。</a:t>
            </a:r>
            <a:endParaRPr sz="2400" b="1">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b="1">
                <a:latin typeface="Times New Roman" panose="02020603050405020304" pitchFamily="18" charset="0"/>
                <a:cs typeface="Times New Roman" panose="02020603050405020304" pitchFamily="18" charset="0"/>
              </a:rPr>
              <a:t>heal ①伤口愈合。</a:t>
            </a:r>
            <a:r>
              <a:rPr lang="zh-CN" altLang="en-US" sz="2400" b="1">
                <a:latin typeface="Times New Roman" panose="02020603050405020304" pitchFamily="18" charset="0"/>
                <a:cs typeface="Times New Roman" panose="02020603050405020304" pitchFamily="18" charset="0"/>
                <a:sym typeface="+mn-ea"/>
              </a:rPr>
              <a:t>②用于比喻，含义是</a:t>
            </a:r>
            <a:r>
              <a:rPr lang="en-US" altLang="zh-CN" sz="2400" b="1">
                <a:latin typeface="Times New Roman" panose="02020603050405020304" pitchFamily="18" charset="0"/>
                <a:cs typeface="Times New Roman" panose="02020603050405020304" pitchFamily="18" charset="0"/>
                <a:sym typeface="+mn-ea"/>
              </a:rPr>
              <a:t> “</a:t>
            </a:r>
            <a:r>
              <a:rPr lang="zh-CN" altLang="en-US" sz="2400" b="1">
                <a:latin typeface="Times New Roman" panose="02020603050405020304" pitchFamily="18" charset="0"/>
                <a:cs typeface="Times New Roman" panose="02020603050405020304" pitchFamily="18" charset="0"/>
                <a:sym typeface="+mn-ea"/>
              </a:rPr>
              <a:t>弥补</a:t>
            </a:r>
            <a:r>
              <a:rPr lang="en-US" altLang="zh-CN" sz="2400" b="1">
                <a:latin typeface="Times New Roman" panose="02020603050405020304" pitchFamily="18" charset="0"/>
                <a:cs typeface="Times New Roman" panose="02020603050405020304" pitchFamily="18" charset="0"/>
                <a:sym typeface="+mn-ea"/>
              </a:rPr>
              <a:t>”, </a:t>
            </a:r>
            <a:r>
              <a:rPr lang="zh-CN" altLang="en-US" sz="2400" b="1">
                <a:latin typeface="Times New Roman" panose="02020603050405020304" pitchFamily="18" charset="0"/>
                <a:cs typeface="Times New Roman" panose="02020603050405020304" pitchFamily="18" charset="0"/>
                <a:sym typeface="+mn-ea"/>
              </a:rPr>
              <a:t>表达弥合，和解。</a:t>
            </a:r>
            <a:endParaRPr lang="zh-CN" altLang="en-US" sz="2400" b="1">
              <a:latin typeface="Times New Roman" panose="02020603050405020304" pitchFamily="18" charset="0"/>
              <a:cs typeface="Times New Roman" panose="02020603050405020304" pitchFamily="18" charset="0"/>
              <a:sym typeface="+mn-ea"/>
            </a:endParaRPr>
          </a:p>
          <a:p>
            <a:pPr indent="0" fontAlgn="auto">
              <a:lnSpc>
                <a:spcPts val="3480"/>
              </a:lnSpc>
              <a:buFont typeface="Arial" panose="020B0604020202020204" pitchFamily="34" charset="0"/>
              <a:buNone/>
            </a:pPr>
            <a:r>
              <a:rPr lang="en-US" altLang="zh-CN" sz="2400">
                <a:latin typeface="Times New Roman" panose="02020603050405020304" pitchFamily="18" charset="0"/>
                <a:cs typeface="Times New Roman" panose="02020603050405020304" pitchFamily="18" charset="0"/>
              </a:rPr>
              <a:t>This medicine should </a:t>
            </a:r>
            <a:r>
              <a:rPr lang="en-US" altLang="zh-CN" sz="2400" u="sng">
                <a:solidFill>
                  <a:schemeClr val="accent2">
                    <a:lumMod val="50000"/>
                  </a:schemeClr>
                </a:solidFill>
                <a:latin typeface="Times New Roman" panose="02020603050405020304" pitchFamily="18" charset="0"/>
                <a:cs typeface="Times New Roman" panose="02020603050405020304" pitchFamily="18" charset="0"/>
              </a:rPr>
              <a:t>cure</a:t>
            </a:r>
            <a:r>
              <a:rPr lang="en-US" altLang="zh-CN" sz="2400" u="sng">
                <a:latin typeface="Times New Roman" panose="02020603050405020304" pitchFamily="18" charset="0"/>
                <a:cs typeface="Times New Roman" panose="02020603050405020304" pitchFamily="18" charset="0"/>
              </a:rPr>
              <a:t> you </a:t>
            </a:r>
            <a:r>
              <a:rPr lang="en-US" altLang="zh-CN" sz="2400" u="sng">
                <a:solidFill>
                  <a:srgbClr val="C00000"/>
                </a:solidFill>
                <a:latin typeface="Times New Roman" panose="02020603050405020304" pitchFamily="18" charset="0"/>
                <a:cs typeface="Times New Roman" panose="02020603050405020304" pitchFamily="18" charset="0"/>
              </a:rPr>
              <a:t>of</a:t>
            </a:r>
            <a:r>
              <a:rPr lang="en-US" altLang="zh-CN" sz="2400" u="sng">
                <a:latin typeface="Times New Roman" panose="02020603050405020304" pitchFamily="18" charset="0"/>
                <a:cs typeface="Times New Roman" panose="02020603050405020304" pitchFamily="18" charset="0"/>
              </a:rPr>
              <a:t> your cold</a:t>
            </a:r>
            <a:r>
              <a:rPr lang="en-US" altLang="zh-CN" sz="2400">
                <a:latin typeface="Times New Roman" panose="02020603050405020304" pitchFamily="18" charset="0"/>
                <a:cs typeface="Times New Roman" panose="02020603050405020304" pitchFamily="18" charset="0"/>
              </a:rPr>
              <a:t>.</a:t>
            </a:r>
            <a:endParaRPr lang="en-US" altLang="zh-CN"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en-US" altLang="zh-CN" sz="2400">
                <a:latin typeface="Times New Roman" panose="02020603050405020304" pitchFamily="18" charset="0"/>
                <a:cs typeface="Times New Roman" panose="02020603050405020304" pitchFamily="18" charset="0"/>
              </a:rPr>
              <a:t>   这种药应该能治愈你的感冒</a:t>
            </a:r>
            <a:endParaRPr lang="en-US" altLang="zh-CN"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zh-CN" altLang="en-US" sz="2400" u="sng">
                <a:latin typeface="Times New Roman" panose="02020603050405020304" pitchFamily="18" charset="0"/>
                <a:cs typeface="Times New Roman" panose="02020603050405020304" pitchFamily="18" charset="0"/>
              </a:rPr>
              <a:t>This wound will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heal</a:t>
            </a:r>
            <a:r>
              <a:rPr lang="zh-CN" altLang="en-US" sz="2400" u="sng">
                <a:latin typeface="Times New Roman" panose="02020603050405020304" pitchFamily="18" charset="0"/>
                <a:cs typeface="Times New Roman" panose="02020603050405020304" pitchFamily="18" charset="0"/>
              </a:rPr>
              <a:t> soon</a:t>
            </a:r>
            <a:r>
              <a:rPr lang="zh-CN" altLang="en-US" sz="2400">
                <a:latin typeface="Times New Roman" panose="02020603050405020304" pitchFamily="18" charset="0"/>
                <a:cs typeface="Times New Roman" panose="02020603050405020304" pitchFamily="18" charset="0"/>
              </a:rPr>
              <a:t> if you keep it clean.</a:t>
            </a:r>
            <a:endParaRPr lang="zh-CN" altLang="en-US"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如果你使伤口保持清洁，就会愈合得快。</a:t>
            </a:r>
            <a:endParaRPr lang="zh-CN" altLang="en-US"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zh-CN" altLang="en-US" sz="2400">
                <a:latin typeface="Times New Roman" panose="02020603050405020304" pitchFamily="18" charset="0"/>
                <a:cs typeface="Times New Roman" panose="02020603050405020304" pitchFamily="18" charset="0"/>
              </a:rPr>
              <a:t>He</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had never been really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healed</a:t>
            </a:r>
            <a:r>
              <a:rPr lang="zh-CN" altLang="en-US" sz="2400" u="sng">
                <a:latin typeface="Times New Roman" panose="02020603050405020304" pitchFamily="18" charset="0"/>
                <a:cs typeface="Times New Roman" panose="02020603050405020304" pitchFamily="18" charset="0"/>
              </a:rPr>
              <a:t> </a:t>
            </a:r>
            <a:r>
              <a:rPr lang="zh-CN" altLang="en-US" sz="2400" u="sng">
                <a:solidFill>
                  <a:srgbClr val="C00000"/>
                </a:solidFill>
                <a:latin typeface="Times New Roman" panose="02020603050405020304" pitchFamily="18" charset="0"/>
                <a:cs typeface="Times New Roman" panose="02020603050405020304" pitchFamily="18" charset="0"/>
              </a:rPr>
              <a:t>of</a:t>
            </a:r>
            <a:r>
              <a:rPr lang="en-US" altLang="zh-CN" sz="2400" u="sng">
                <a:solidFill>
                  <a:srgbClr val="C00000"/>
                </a:solidFill>
                <a:latin typeface="Times New Roman" panose="02020603050405020304" pitchFamily="18" charset="0"/>
                <a:cs typeface="Times New Roman" panose="02020603050405020304" pitchFamily="18" charset="0"/>
              </a:rPr>
              <a:t> </a:t>
            </a:r>
            <a:r>
              <a:rPr lang="zh-CN" altLang="en-US" sz="2400" u="sng">
                <a:latin typeface="Times New Roman" panose="02020603050405020304" pitchFamily="18" charset="0"/>
                <a:cs typeface="Times New Roman" panose="02020603050405020304" pitchFamily="18" charset="0"/>
              </a:rPr>
              <a:t>the wound</a:t>
            </a:r>
            <a:r>
              <a:rPr lang="zh-CN" altLang="en-US" sz="2400">
                <a:latin typeface="Times New Roman" panose="02020603050405020304" pitchFamily="18" charset="0"/>
                <a:cs typeface="Times New Roman" panose="02020603050405020304" pitchFamily="18" charset="0"/>
              </a:rPr>
              <a:t> his father had given him.</a:t>
            </a:r>
            <a:endParaRPr lang="zh-CN" altLang="en-US"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他父亲给他造成的创伤从来就没有真正地愈合过。</a:t>
            </a:r>
            <a:endParaRPr lang="zh-CN" altLang="en-US"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zh-CN" altLang="en-US" sz="2400">
                <a:latin typeface="Times New Roman" panose="02020603050405020304" pitchFamily="18" charset="0"/>
                <a:cs typeface="Times New Roman" panose="02020603050405020304" pitchFamily="18" charset="0"/>
              </a:rPr>
              <a:t>That long talk </a:t>
            </a:r>
            <a:r>
              <a:rPr lang="zh-CN" altLang="en-US" sz="2400" u="sng">
                <a:solidFill>
                  <a:schemeClr val="accent2">
                    <a:lumMod val="50000"/>
                  </a:schemeClr>
                </a:solidFill>
                <a:latin typeface="Times New Roman" panose="02020603050405020304" pitchFamily="18" charset="0"/>
                <a:cs typeface="Times New Roman" panose="02020603050405020304" pitchFamily="18" charset="0"/>
              </a:rPr>
              <a:t>healed</a:t>
            </a:r>
            <a:r>
              <a:rPr lang="zh-CN" altLang="en-US" sz="2400" u="sng">
                <a:latin typeface="Times New Roman" panose="02020603050405020304" pitchFamily="18" charset="0"/>
                <a:cs typeface="Times New Roman" panose="02020603050405020304" pitchFamily="18" charset="0"/>
              </a:rPr>
              <a:t> many</a:t>
            </a:r>
            <a:r>
              <a:rPr lang="zh-CN" altLang="en-US" sz="2400" u="sng">
                <a:solidFill>
                  <a:srgbClr val="C00000"/>
                </a:solidFill>
                <a:latin typeface="Times New Roman" panose="02020603050405020304" pitchFamily="18" charset="0"/>
                <a:cs typeface="Times New Roman" panose="02020603050405020304" pitchFamily="18" charset="0"/>
              </a:rPr>
              <a:t> of</a:t>
            </a:r>
            <a:r>
              <a:rPr lang="zh-CN" altLang="en-US" sz="2400" u="sng">
                <a:latin typeface="Times New Roman" panose="02020603050405020304" pitchFamily="18" charset="0"/>
                <a:cs typeface="Times New Roman" panose="02020603050405020304" pitchFamily="18" charset="0"/>
              </a:rPr>
              <a:t> our differences</a:t>
            </a: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p>
            <a:pPr indent="0" fontAlgn="auto">
              <a:lnSpc>
                <a:spcPts val="3480"/>
              </a:lnSpc>
              <a:buFont typeface="Arial" panose="020B0604020202020204" pitchFamily="34" charset="0"/>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那次长谈消除了我们的许多分歧。</a:t>
            </a:r>
            <a:endParaRPr lang="zh-CN" altLang="en-US"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sym typeface="+mn-ea"/>
              </a:rPr>
              <a:t>〖词语辨析〗</a:t>
            </a:r>
            <a:r>
              <a:rPr sz="2400" b="1">
                <a:sym typeface="+mn-ea"/>
              </a:rPr>
              <a:t>cure</a:t>
            </a:r>
            <a:r>
              <a:rPr lang="en-US" sz="2400" b="1">
                <a:sym typeface="+mn-ea"/>
              </a:rPr>
              <a:t> / heal</a:t>
            </a:r>
            <a:endParaRPr lang="en-US" sz="2400" b="1">
              <a:sym typeface="+mn-ea"/>
            </a:endParaRPr>
          </a:p>
        </p:txBody>
      </p:sp>
      <p:sp>
        <p:nvSpPr>
          <p:cNvPr id="4" name="文本框 3"/>
          <p:cNvSpPr txBox="1"/>
          <p:nvPr/>
        </p:nvSpPr>
        <p:spPr>
          <a:xfrm>
            <a:off x="397510" y="5317490"/>
            <a:ext cx="10707370" cy="1198880"/>
          </a:xfrm>
          <a:prstGeom prst="rect">
            <a:avLst/>
          </a:prstGeom>
          <a:noFill/>
          <a:ln>
            <a:solidFill>
              <a:schemeClr val="accent1"/>
            </a:solidFill>
          </a:ln>
        </p:spPr>
        <p:txBody>
          <a:bodyPr wrap="square" rtlCol="0" anchor="t">
            <a:spAutoFit/>
          </a:bodyPr>
          <a:p>
            <a:r>
              <a:rPr lang="zh-CN" altLang="en-US" sz="2400" b="1">
                <a:solidFill>
                  <a:schemeClr val="accent2">
                    <a:lumMod val="50000"/>
                  </a:schemeClr>
                </a:solidFill>
                <a:sym typeface="+mn-ea"/>
              </a:rPr>
              <a:t>★用法点睛：</a:t>
            </a:r>
            <a:endParaRPr lang="zh-CN" altLang="en-US" sz="2400" b="1">
              <a:solidFill>
                <a:schemeClr val="accent2">
                  <a:lumMod val="50000"/>
                </a:schemeClr>
              </a:solidFill>
              <a:sym typeface="+mn-ea"/>
            </a:endParaRPr>
          </a:p>
          <a:p>
            <a:r>
              <a:rPr lang="en-US" altLang="zh-CN" sz="2400"/>
              <a:t>   </a:t>
            </a:r>
            <a:r>
              <a:rPr lang="zh-CN" altLang="en-US" sz="2400"/>
              <a:t>近代英语这两词有了分工，cure指表内科医生为病人治病；heal指外科医生治疗撞伤、伤口。</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1150" y="550545"/>
            <a:ext cx="11725275" cy="2322830"/>
          </a:xfrm>
          <a:prstGeom prst="rect">
            <a:avLst/>
          </a:prstGeom>
          <a:noFill/>
        </p:spPr>
        <p:txBody>
          <a:bodyPr wrap="square" rtlCol="0" anchor="t">
            <a:spAutoFit/>
          </a:bodyPr>
          <a:p>
            <a:pPr marL="342900" indent="-342900" fontAlgn="auto">
              <a:lnSpc>
                <a:spcPts val="3480"/>
              </a:lnSpc>
              <a:buFont typeface="Arial" panose="020B0604020202020204" pitchFamily="34" charset="0"/>
              <a:buChar char="•"/>
            </a:pPr>
            <a:r>
              <a:rPr lang="zh-CN" altLang="en-US" sz="2400" b="1">
                <a:solidFill>
                  <a:schemeClr val="accent2">
                    <a:lumMod val="50000"/>
                  </a:schemeClr>
                </a:solidFill>
                <a:sym typeface="+mn-ea"/>
              </a:rPr>
              <a:t>★用法点睛：</a:t>
            </a:r>
            <a:r>
              <a:rPr lang="zh-CN" altLang="en-US" sz="2400" b="1">
                <a:latin typeface="Times New Roman" panose="02020603050405020304" pitchFamily="18" charset="0"/>
                <a:cs typeface="Times New Roman" panose="02020603050405020304" pitchFamily="18" charset="0"/>
              </a:rPr>
              <a:t> cure 和heal用于比喻</a:t>
            </a:r>
            <a:r>
              <a:rPr lang="zh-CN" altLang="en-US" sz="2400">
                <a:latin typeface="Times New Roman" panose="02020603050405020304" pitchFamily="18" charset="0"/>
                <a:cs typeface="Times New Roman" panose="02020603050405020304" pitchFamily="18" charset="0"/>
              </a:rPr>
              <a:t>时也有明显的差异。</a:t>
            </a:r>
            <a:endParaRPr lang="zh-CN" altLang="en-US" sz="2400">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solidFill>
                  <a:srgbClr val="002060"/>
                </a:solidFill>
                <a:latin typeface="Times New Roman" panose="02020603050405020304" pitchFamily="18" charset="0"/>
                <a:cs typeface="Times New Roman" panose="02020603050405020304" pitchFamily="18" charset="0"/>
                <a:sym typeface="+mn-ea"/>
              </a:rPr>
              <a:t>be cured of coming late to breakfast</a:t>
            </a:r>
            <a:r>
              <a:rPr lang="en-US" altLang="zh-CN" sz="2400">
                <a:solidFill>
                  <a:srgbClr val="002060"/>
                </a:solidFill>
                <a:latin typeface="Times New Roman" panose="02020603050405020304" pitchFamily="18" charset="0"/>
                <a:cs typeface="Times New Roman" panose="02020603050405020304" pitchFamily="18" charset="0"/>
                <a:sym typeface="+mn-ea"/>
              </a:rPr>
              <a:t> </a:t>
            </a:r>
            <a:r>
              <a:rPr lang="zh-CN" altLang="en-US" sz="2400">
                <a:solidFill>
                  <a:srgbClr val="002060"/>
                </a:solidFill>
                <a:latin typeface="Times New Roman" panose="02020603050405020304" pitchFamily="18" charset="0"/>
                <a:cs typeface="Times New Roman" panose="02020603050405020304" pitchFamily="18" charset="0"/>
                <a:sym typeface="+mn-ea"/>
              </a:rPr>
              <a:t>不再迟到吃早饭</a:t>
            </a:r>
            <a:endParaRPr lang="zh-CN" altLang="en-US" sz="2400">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olidFill>
                  <a:srgbClr val="002060"/>
                </a:solidFill>
                <a:latin typeface="Times New Roman" panose="02020603050405020304" pitchFamily="18" charset="0"/>
                <a:cs typeface="Times New Roman" panose="02020603050405020304" pitchFamily="18" charset="0"/>
              </a:rPr>
              <a:t>to</a:t>
            </a:r>
            <a:r>
              <a:rPr lang="en-US" altLang="zh-CN" sz="2400">
                <a:solidFill>
                  <a:srgbClr val="002060"/>
                </a:solidFill>
                <a:latin typeface="Times New Roman" panose="02020603050405020304" pitchFamily="18" charset="0"/>
                <a:cs typeface="Times New Roman" panose="02020603050405020304" pitchFamily="18" charset="0"/>
              </a:rPr>
              <a:t> </a:t>
            </a:r>
            <a:r>
              <a:rPr lang="zh-CN" altLang="en-US" sz="2400">
                <a:solidFill>
                  <a:srgbClr val="002060"/>
                </a:solidFill>
                <a:latin typeface="Times New Roman" panose="02020603050405020304" pitchFamily="18" charset="0"/>
                <a:cs typeface="Times New Roman" panose="02020603050405020304" pitchFamily="18" charset="0"/>
              </a:rPr>
              <a:t>cure mistrust</a:t>
            </a:r>
            <a:r>
              <a:rPr lang="en-US" altLang="zh-CN" sz="2400">
                <a:solidFill>
                  <a:srgbClr val="002060"/>
                </a:solidFill>
                <a:latin typeface="Times New Roman" panose="02020603050405020304" pitchFamily="18" charset="0"/>
                <a:cs typeface="Times New Roman" panose="02020603050405020304" pitchFamily="18" charset="0"/>
              </a:rPr>
              <a:t> </a:t>
            </a:r>
            <a:r>
              <a:rPr lang="zh-CN" altLang="en-US" sz="2400">
                <a:solidFill>
                  <a:srgbClr val="002060"/>
                </a:solidFill>
                <a:latin typeface="Times New Roman" panose="02020603050405020304" pitchFamily="18" charset="0"/>
                <a:cs typeface="Times New Roman" panose="02020603050405020304" pitchFamily="18" charset="0"/>
              </a:rPr>
              <a:t>消除不信任</a:t>
            </a:r>
            <a:r>
              <a:rPr lang="en-US" altLang="zh-CN" sz="2400">
                <a:solidFill>
                  <a:srgbClr val="002060"/>
                </a:solidFill>
                <a:latin typeface="Times New Roman" panose="02020603050405020304" pitchFamily="18" charset="0"/>
                <a:cs typeface="Times New Roman" panose="02020603050405020304" pitchFamily="18" charset="0"/>
              </a:rPr>
              <a:t> </a:t>
            </a:r>
            <a:r>
              <a:rPr lang="en-US" altLang="zh-CN" sz="2400" baseline="-25000">
                <a:solidFill>
                  <a:srgbClr val="002060"/>
                </a:solidFill>
                <a:latin typeface="Times New Roman" panose="02020603050405020304" pitchFamily="18" charset="0"/>
                <a:cs typeface="Times New Roman" panose="02020603050405020304" pitchFamily="18" charset="0"/>
              </a:rPr>
              <a:t>(</a:t>
            </a:r>
            <a:r>
              <a:rPr lang="zh-CN" altLang="en-US" sz="2400" baseline="-25000">
                <a:solidFill>
                  <a:srgbClr val="002060"/>
                </a:solidFill>
                <a:latin typeface="Times New Roman" panose="02020603050405020304" pitchFamily="18" charset="0"/>
                <a:cs typeface="Times New Roman" panose="02020603050405020304" pitchFamily="18" charset="0"/>
              </a:rPr>
              <a:t>mistrust表示不信任，属于态度，需要的是“纠正”，所以这里一般不用heal</a:t>
            </a:r>
            <a:r>
              <a:rPr lang="en-US" altLang="zh-CN" sz="2400" baseline="-25000">
                <a:solidFill>
                  <a:srgbClr val="002060"/>
                </a:solidFill>
                <a:latin typeface="Times New Roman" panose="02020603050405020304" pitchFamily="18" charset="0"/>
                <a:cs typeface="Times New Roman" panose="02020603050405020304" pitchFamily="18" charset="0"/>
              </a:rPr>
              <a:t>)</a:t>
            </a:r>
            <a:endParaRPr lang="zh-CN" altLang="en-US" sz="2400">
              <a:solidFill>
                <a:srgbClr val="002060"/>
              </a:solidFill>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solidFill>
                  <a:schemeClr val="accent2">
                    <a:lumMod val="50000"/>
                  </a:schemeClr>
                </a:solidFill>
                <a:latin typeface="Times New Roman" panose="02020603050405020304" pitchFamily="18" charset="0"/>
                <a:cs typeface="Times New Roman" panose="02020603050405020304" pitchFamily="18" charset="0"/>
                <a:sym typeface="+mn-ea"/>
              </a:rPr>
              <a:t>be healed of old regrets</a:t>
            </a:r>
            <a:r>
              <a:rPr lang="en-US" altLang="zh-CN" sz="2400">
                <a:solidFill>
                  <a:schemeClr val="accent2">
                    <a:lumMod val="50000"/>
                  </a:schemeClr>
                </a:solidFill>
                <a:latin typeface="Times New Roman" panose="02020603050405020304" pitchFamily="18" charset="0"/>
                <a:cs typeface="Times New Roman" panose="02020603050405020304" pitchFamily="18" charset="0"/>
                <a:sym typeface="+mn-ea"/>
              </a:rPr>
              <a:t> </a:t>
            </a:r>
            <a:r>
              <a:rPr lang="zh-CN" altLang="en-US" sz="2400">
                <a:solidFill>
                  <a:schemeClr val="accent2">
                    <a:lumMod val="50000"/>
                  </a:schemeClr>
                </a:solidFill>
                <a:latin typeface="Times New Roman" panose="02020603050405020304" pitchFamily="18" charset="0"/>
                <a:cs typeface="Times New Roman" panose="02020603050405020304" pitchFamily="18" charset="0"/>
                <a:sym typeface="+mn-ea"/>
              </a:rPr>
              <a:t>消除过去的遗憾</a:t>
            </a:r>
            <a:endParaRPr lang="zh-CN" altLang="en-US" sz="2400">
              <a:solidFill>
                <a:schemeClr val="accent2">
                  <a:lumMod val="50000"/>
                </a:schemeClr>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olidFill>
                  <a:schemeClr val="accent2">
                    <a:lumMod val="50000"/>
                  </a:schemeClr>
                </a:solidFill>
                <a:latin typeface="Times New Roman" panose="02020603050405020304" pitchFamily="18" charset="0"/>
                <a:cs typeface="Times New Roman" panose="02020603050405020304" pitchFamily="18" charset="0"/>
              </a:rPr>
              <a:t>to</a:t>
            </a:r>
            <a:r>
              <a:rPr lang="en-US" altLang="zh-CN" sz="2400">
                <a:solidFill>
                  <a:schemeClr val="accent2">
                    <a:lumMod val="50000"/>
                  </a:schemeClr>
                </a:solidFill>
                <a:latin typeface="Times New Roman" panose="02020603050405020304" pitchFamily="18" charset="0"/>
                <a:cs typeface="Times New Roman" panose="02020603050405020304" pitchFamily="18" charset="0"/>
              </a:rPr>
              <a:t> </a:t>
            </a:r>
            <a:r>
              <a:rPr lang="zh-CN" altLang="en-US" sz="2400">
                <a:solidFill>
                  <a:schemeClr val="accent2">
                    <a:lumMod val="50000"/>
                  </a:schemeClr>
                </a:solidFill>
                <a:latin typeface="Times New Roman" panose="02020603050405020304" pitchFamily="18" charset="0"/>
                <a:cs typeface="Times New Roman" panose="02020603050405020304" pitchFamily="18" charset="0"/>
              </a:rPr>
              <a:t>heal a breach between friends 弥合朋友间的不和</a:t>
            </a:r>
            <a:r>
              <a:rPr lang="en-US" altLang="zh-CN" sz="2400">
                <a:solidFill>
                  <a:schemeClr val="accent2">
                    <a:lumMod val="50000"/>
                  </a:schemeClr>
                </a:solidFill>
                <a:latin typeface="Times New Roman" panose="02020603050405020304" pitchFamily="18" charset="0"/>
                <a:cs typeface="Times New Roman" panose="02020603050405020304" pitchFamily="18" charset="0"/>
              </a:rPr>
              <a:t> </a:t>
            </a:r>
            <a:r>
              <a:rPr lang="en-US" altLang="zh-CN" sz="2400" baseline="-25000">
                <a:solidFill>
                  <a:schemeClr val="accent2">
                    <a:lumMod val="50000"/>
                  </a:schemeClr>
                </a:solidFill>
                <a:latin typeface="Times New Roman" panose="02020603050405020304" pitchFamily="18" charset="0"/>
                <a:cs typeface="Times New Roman" panose="02020603050405020304" pitchFamily="18" charset="0"/>
              </a:rPr>
              <a:t>(</a:t>
            </a:r>
            <a:r>
              <a:rPr lang="zh-CN" altLang="en-US" sz="2400" baseline="-25000">
                <a:solidFill>
                  <a:schemeClr val="accent2">
                    <a:lumMod val="50000"/>
                  </a:schemeClr>
                </a:solidFill>
                <a:latin typeface="Times New Roman" panose="02020603050405020304" pitchFamily="18" charset="0"/>
                <a:cs typeface="Times New Roman" panose="02020603050405020304" pitchFamily="18" charset="0"/>
              </a:rPr>
              <a:t>breach表示裂痕，裂痕就需要弥合，不用cure</a:t>
            </a:r>
            <a:r>
              <a:rPr lang="en-US" altLang="zh-CN" sz="2400" baseline="-25000">
                <a:solidFill>
                  <a:schemeClr val="accent2">
                    <a:lumMod val="50000"/>
                  </a:schemeClr>
                </a:solidFill>
                <a:latin typeface="Times New Roman" panose="02020603050405020304" pitchFamily="18" charset="0"/>
                <a:cs typeface="Times New Roman" panose="02020603050405020304" pitchFamily="18" charset="0"/>
              </a:rPr>
              <a:t>)</a:t>
            </a:r>
            <a:endParaRPr lang="en-US" altLang="zh-CN" sz="2400" baseline="-2500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sym typeface="+mn-ea"/>
              </a:rPr>
              <a:t>〖词语辨析</a:t>
            </a:r>
            <a:r>
              <a:rPr lang="en-US" altLang="zh-CN" sz="2400" b="1">
                <a:solidFill>
                  <a:schemeClr val="accent2">
                    <a:lumMod val="50000"/>
                  </a:schemeClr>
                </a:solidFill>
                <a:sym typeface="+mn-ea"/>
              </a:rPr>
              <a:t>+</a:t>
            </a:r>
            <a:r>
              <a:rPr lang="zh-CN" altLang="en-US" sz="2400" b="1">
                <a:solidFill>
                  <a:schemeClr val="accent2">
                    <a:lumMod val="50000"/>
                  </a:schemeClr>
                </a:solidFill>
                <a:sym typeface="+mn-ea"/>
              </a:rPr>
              <a:t>写作提能〗</a:t>
            </a:r>
            <a:r>
              <a:rPr sz="2400" b="1">
                <a:sym typeface="+mn-ea"/>
              </a:rPr>
              <a:t>cure / heal</a:t>
            </a:r>
            <a:endParaRPr sz="2400" b="1">
              <a:sym typeface="+mn-ea"/>
            </a:endParaRPr>
          </a:p>
        </p:txBody>
      </p:sp>
      <p:sp>
        <p:nvSpPr>
          <p:cNvPr id="5" name="矩形 4"/>
          <p:cNvSpPr/>
          <p:nvPr/>
        </p:nvSpPr>
        <p:spPr>
          <a:xfrm>
            <a:off x="311150" y="2991485"/>
            <a:ext cx="11632565" cy="1014730"/>
          </a:xfrm>
          <a:prstGeom prst="rect">
            <a:avLst/>
          </a:prstGeom>
          <a:solidFill>
            <a:srgbClr val="1A2D44"/>
          </a:solidFill>
          <a:ln>
            <a:solidFill>
              <a:srgbClr val="9BBB59">
                <a:lumMod val="75000"/>
              </a:srgbClr>
            </a:solidFill>
          </a:ln>
        </p:spPr>
        <p:txBody>
          <a:bodyPr wrap="square">
            <a:spAutoFit/>
          </a:bodyPr>
          <a:p>
            <a:pPr algn="l" defTabSz="685800">
              <a:buClrTx/>
              <a:buSzTx/>
              <a:buFontTx/>
            </a:pPr>
            <a:r>
              <a:rPr lang="en-US" altLang="zh-CN" sz="2000" b="1" dirty="0">
                <a:solidFill>
                  <a:sysClr val="window" lastClr="FFFFFF"/>
                </a:solidFill>
              </a:rPr>
              <a:t>原文首段：Five years ago, I had a nine-to-five job, and I usually </a:t>
            </a:r>
            <a:r>
              <a:rPr lang="en-US" altLang="zh-CN" sz="2000" b="1" dirty="0">
                <a:solidFill>
                  <a:srgbClr val="44EEF2"/>
                </a:solidFill>
              </a:rPr>
              <a:t>commuted</a:t>
            </a:r>
            <a:r>
              <a:rPr lang="en-US" altLang="zh-CN" sz="2000" b="1" baseline="-25000" dirty="0">
                <a:solidFill>
                  <a:srgbClr val="44EEF2"/>
                </a:solidFill>
              </a:rPr>
              <a:t>(通勤) </a:t>
            </a:r>
            <a:r>
              <a:rPr lang="en-US" altLang="zh-CN" sz="2000" b="1" dirty="0">
                <a:solidFill>
                  <a:srgbClr val="44EEF2"/>
                </a:solidFill>
              </a:rPr>
              <a:t>to work</a:t>
            </a:r>
            <a:r>
              <a:rPr lang="en-US" altLang="zh-CN" sz="2000" b="1" dirty="0">
                <a:solidFill>
                  <a:sysClr val="window" lastClr="FFFFFF"/>
                </a:solidFill>
              </a:rPr>
              <a:t> by bus. Those </a:t>
            </a:r>
            <a:r>
              <a:rPr lang="en-US" altLang="zh-CN" sz="2000" b="1" dirty="0">
                <a:solidFill>
                  <a:srgbClr val="C59EE2"/>
                </a:solidFill>
              </a:rPr>
              <a:t>long tiring hours of travelling</a:t>
            </a:r>
            <a:r>
              <a:rPr lang="en-US" altLang="zh-CN" sz="2000" b="1" dirty="0">
                <a:solidFill>
                  <a:sysClr val="window" lastClr="FFFFFF"/>
                </a:solidFill>
              </a:rPr>
              <a:t> </a:t>
            </a:r>
            <a:r>
              <a:rPr lang="en-US" altLang="zh-CN" sz="2000" b="1" dirty="0">
                <a:solidFill>
                  <a:srgbClr val="FFFF00"/>
                </a:solidFill>
              </a:rPr>
              <a:t>were always</a:t>
            </a:r>
            <a:r>
              <a:rPr lang="en-US" altLang="zh-CN" sz="2000" b="1" dirty="0">
                <a:solidFill>
                  <a:sysClr val="window" lastClr="FFFFFF"/>
                </a:solidFill>
              </a:rPr>
              <a:t> </a:t>
            </a:r>
            <a:r>
              <a:rPr lang="en-US" altLang="zh-CN" sz="2000" b="1" dirty="0">
                <a:solidFill>
                  <a:srgbClr val="FFFF00"/>
                </a:solidFill>
              </a:rPr>
              <a:t>annoying</a:t>
            </a:r>
            <a:r>
              <a:rPr lang="en-US" altLang="zh-CN" sz="2000" b="1" dirty="0">
                <a:solidFill>
                  <a:sysClr val="window" lastClr="FFFFFF"/>
                </a:solidFill>
              </a:rPr>
              <a:t>. But </a:t>
            </a:r>
            <a:r>
              <a:rPr lang="en-US" altLang="zh-CN" sz="2000" b="1" dirty="0">
                <a:solidFill>
                  <a:srgbClr val="00B0F0"/>
                </a:solidFill>
              </a:rPr>
              <a:t>one day</a:t>
            </a:r>
            <a:r>
              <a:rPr lang="en-US" altLang="zh-CN" sz="2000" b="1" dirty="0">
                <a:solidFill>
                  <a:sysClr val="window" lastClr="FFFFFF"/>
                </a:solidFill>
              </a:rPr>
              <a:t>, it was </a:t>
            </a:r>
            <a:r>
              <a:rPr lang="en-US" altLang="zh-CN" sz="2000" b="1" dirty="0">
                <a:solidFill>
                  <a:srgbClr val="FF0000"/>
                </a:solidFill>
              </a:rPr>
              <a:t>healing</a:t>
            </a:r>
            <a:r>
              <a:rPr lang="en-US" altLang="zh-CN" sz="2000" b="1" dirty="0">
                <a:solidFill>
                  <a:sysClr val="window" lastClr="FFFFFF"/>
                </a:solidFill>
              </a:rPr>
              <a:t>.</a:t>
            </a:r>
            <a:r>
              <a:rPr lang="zh-CN" altLang="en-US" sz="2000" b="1" i="1">
                <a:solidFill>
                  <a:sysClr val="window" lastClr="FFFFFF"/>
                </a:solidFill>
                <a:sym typeface="微软雅黑" panose="020B0503020204020204" pitchFamily="34" charset="-122"/>
              </a:rPr>
              <a:t>（2021年3月浙江省名校协作体</a:t>
            </a:r>
            <a:r>
              <a:rPr lang="en-US" altLang="zh-CN" sz="2000" b="1" i="1">
                <a:solidFill>
                  <a:sysClr val="window" lastClr="FFFFFF"/>
                </a:solidFill>
                <a:sym typeface="微软雅黑" panose="020B0503020204020204" pitchFamily="34" charset="-122"/>
              </a:rPr>
              <a:t> </a:t>
            </a:r>
            <a:r>
              <a:rPr lang="zh-CN" altLang="en-US" sz="2000" b="1" i="1">
                <a:solidFill>
                  <a:sysClr val="window" lastClr="FFFFFF"/>
                </a:solidFill>
                <a:sym typeface="微软雅黑" panose="020B0503020204020204" pitchFamily="34" charset="-122"/>
              </a:rPr>
              <a:t>读后续写）</a:t>
            </a:r>
            <a:endParaRPr lang="zh-CN" altLang="en-US" sz="2000" b="1" dirty="0">
              <a:solidFill>
                <a:sysClr val="window" lastClr="FFFFFF"/>
              </a:solidFill>
            </a:endParaRPr>
          </a:p>
        </p:txBody>
      </p:sp>
      <p:sp>
        <p:nvSpPr>
          <p:cNvPr id="7" name="矩形 6"/>
          <p:cNvSpPr/>
          <p:nvPr/>
        </p:nvSpPr>
        <p:spPr>
          <a:xfrm>
            <a:off x="310515" y="4286250"/>
            <a:ext cx="11631930" cy="2430145"/>
          </a:xfrm>
          <a:prstGeom prst="rect">
            <a:avLst/>
          </a:prstGeom>
          <a:solidFill>
            <a:srgbClr val="1A2D44"/>
          </a:solidFill>
          <a:ln>
            <a:solidFill>
              <a:srgbClr val="00B0F0"/>
            </a:solidFill>
          </a:ln>
        </p:spPr>
        <p:txBody>
          <a:bodyPr wrap="square">
            <a:spAutoFit/>
          </a:bodyPr>
          <a:p>
            <a:r>
              <a:rPr 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t>
            </a:r>
            <a:r>
              <a:rPr lang="zh-CN" altLang="en-US" sz="2400" b="1" dirty="0">
                <a:solidFill>
                  <a:prstClr val="white"/>
                </a:solidFill>
              </a:rPr>
              <a:t>续写</a:t>
            </a:r>
            <a:r>
              <a:rPr lang="zh-CN" altLang="en-US" sz="2400" b="1" dirty="0">
                <a:solidFill>
                  <a:sysClr val="window" lastClr="FFFFFF"/>
                </a:solidFill>
              </a:rPr>
              <a:t>：</a:t>
            </a:r>
            <a:r>
              <a:rPr sz="2000" b="1" dirty="0">
                <a:solidFill>
                  <a:sysClr val="window" lastClr="FFFFFF"/>
                </a:solidFill>
              </a:rPr>
              <a:t>The woman took some cheese bread to the old man and said "Don't worry. All is going well." It amazed me that what random actions of kindness could mean to the people who received it. </a:t>
            </a:r>
            <a:r>
              <a:rPr sz="2000" b="1" dirty="0">
                <a:solidFill>
                  <a:srgbClr val="00B0F0"/>
                </a:solidFill>
              </a:rPr>
              <a:t>From that day</a:t>
            </a:r>
            <a:r>
              <a:rPr sz="2000" b="1" dirty="0">
                <a:solidFill>
                  <a:sysClr val="window" lastClr="FFFFFF"/>
                </a:solidFill>
              </a:rPr>
              <a:t> I </a:t>
            </a:r>
            <a:r>
              <a:rPr sz="2000" b="1" dirty="0">
                <a:solidFill>
                  <a:srgbClr val="FFFF00"/>
                </a:solidFill>
              </a:rPr>
              <a:t>was not annoyed</a:t>
            </a:r>
            <a:r>
              <a:rPr sz="2000" b="1" dirty="0">
                <a:solidFill>
                  <a:sysClr val="window" lastClr="FFFFFF"/>
                </a:solidFill>
              </a:rPr>
              <a:t> at the </a:t>
            </a:r>
            <a:r>
              <a:rPr sz="2000" b="1" dirty="0">
                <a:solidFill>
                  <a:srgbClr val="C59EE2"/>
                </a:solidFill>
              </a:rPr>
              <a:t>long tiring hours of travelling</a:t>
            </a:r>
            <a:r>
              <a:rPr sz="2000" b="1" dirty="0">
                <a:solidFill>
                  <a:sysClr val="window" lastClr="FFFFFF"/>
                </a:solidFill>
              </a:rPr>
              <a:t> home any more. I felt </a:t>
            </a:r>
            <a:r>
              <a:rPr sz="2000" b="1" dirty="0">
                <a:solidFill>
                  <a:srgbClr val="FF0000"/>
                </a:solidFill>
              </a:rPr>
              <a:t>healed</a:t>
            </a:r>
            <a:r>
              <a:rPr sz="2000" b="1" dirty="0">
                <a:solidFill>
                  <a:sysClr val="window" lastClr="FFFFFF"/>
                </a:solidFill>
              </a:rPr>
              <a:t>, </a:t>
            </a:r>
            <a:r>
              <a:rPr sz="2000" b="1" dirty="0">
                <a:solidFill>
                  <a:srgbClr val="44EEF2"/>
                </a:solidFill>
              </a:rPr>
              <a:t>enjoying every moment commute to work</a:t>
            </a:r>
            <a:r>
              <a:rPr sz="2000" b="1" dirty="0">
                <a:solidFill>
                  <a:sysClr val="window" lastClr="FFFFFF"/>
                </a:solidFill>
              </a:rPr>
              <a:t>.</a:t>
            </a:r>
            <a:endParaRPr sz="2400" b="1" dirty="0">
              <a:solidFill>
                <a:sysClr val="window" lastClr="FFFFFF"/>
              </a:solidFill>
            </a:endParaRPr>
          </a:p>
          <a:p>
            <a:endParaRPr sz="2400" b="1" dirty="0"/>
          </a:p>
          <a:p>
            <a:r>
              <a:rPr sz="2400" b="1" dirty="0">
                <a:solidFill>
                  <a:sysClr val="window" lastClr="FFFFFF"/>
                </a:solidFill>
              </a:rPr>
              <a:t>☝</a:t>
            </a:r>
            <a:r>
              <a:rPr sz="2000" b="1" dirty="0">
                <a:solidFill>
                  <a:srgbClr val="FF0000"/>
                </a:solidFill>
                <a:latin typeface="微软雅黑" panose="020B0503020204020204" pitchFamily="34" charset="-122"/>
                <a:ea typeface="微软雅黑" panose="020B0503020204020204" pitchFamily="34" charset="-122"/>
              </a:rPr>
              <a:t>由此及彼</a:t>
            </a:r>
            <a:r>
              <a:rPr sz="2000" dirty="0">
                <a:solidFill>
                  <a:sysClr val="window" lastClr="FFFFFF"/>
                </a:solidFill>
              </a:rPr>
              <a:t>，尽管捉襟见肘、左支右绌，遭遇偷窃，经历痛苦和挣扎，该妇女依然相信善良，相信世间温情，释放着温暖和善意，她也用这份温情完成了自我救赎，治愈healing世人（包括作者）。</a:t>
            </a:r>
            <a:endParaRPr lang="zh-CN" altLang="en-US" sz="2000" dirty="0">
              <a:solidFill>
                <a:sysClr val="window" lastClr="FFFFFF"/>
              </a:solidFill>
            </a:endParaRPr>
          </a:p>
        </p:txBody>
      </p:sp>
      <p:cxnSp>
        <p:nvCxnSpPr>
          <p:cNvPr id="4" name="直接箭头连接符 3"/>
          <p:cNvCxnSpPr/>
          <p:nvPr/>
        </p:nvCxnSpPr>
        <p:spPr>
          <a:xfrm>
            <a:off x="1029970" y="3964940"/>
            <a:ext cx="3487420" cy="1346835"/>
          </a:xfrm>
          <a:prstGeom prst="straightConnector1">
            <a:avLst/>
          </a:prstGeom>
          <a:noFill/>
          <a:ln w="41275" cap="flat" cmpd="sng" algn="ctr">
            <a:solidFill>
              <a:srgbClr val="FF0000"/>
            </a:solidFill>
            <a:prstDash val="soli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p:cTn id="1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471170" y="798830"/>
            <a:ext cx="11358245" cy="5823585"/>
          </a:xfrm>
          <a:prstGeom prst="rect">
            <a:avLst/>
          </a:prstGeom>
          <a:noFill/>
        </p:spPr>
        <p:txBody>
          <a:bodyPr wrap="square" rtlCol="0" anchor="t">
            <a:spAutoFit/>
          </a:bodyPr>
          <a:p>
            <a:pPr indent="0" algn="l" fontAlgn="auto">
              <a:lnSpc>
                <a:spcPts val="2980"/>
              </a:lnSpc>
            </a:pPr>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pPr indent="0" fontAlgn="auto">
              <a:lnSpc>
                <a:spcPts val="2980"/>
              </a:lnSpc>
            </a:pPr>
            <a:r>
              <a:rPr sz="2400"/>
              <a:t>[ac-(ad-)=to对；</a:t>
            </a:r>
            <a:r>
              <a:rPr sz="2400" i="1">
                <a:solidFill>
                  <a:schemeClr val="accent2">
                    <a:lumMod val="50000"/>
                  </a:schemeClr>
                </a:solidFill>
              </a:rPr>
              <a:t>cur</a:t>
            </a:r>
            <a:r>
              <a:rPr sz="2400"/>
              <a:t>=care关心，注意；-ate a.=having</a:t>
            </a:r>
            <a:r>
              <a:rPr lang="en-US" sz="2400"/>
              <a:t> </a:t>
            </a:r>
            <a:r>
              <a:rPr sz="2400"/>
              <a:t>有……的→“having much care to 对……极为注意的”→]</a:t>
            </a:r>
            <a:endParaRPr sz="2400"/>
          </a:p>
          <a:p>
            <a:pPr indent="0" fontAlgn="auto">
              <a:lnSpc>
                <a:spcPts val="2980"/>
              </a:lnSpc>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indent="0" fontAlgn="auto">
              <a:lnSpc>
                <a:spcPts val="2980"/>
              </a:lnSpc>
            </a:pPr>
            <a:r>
              <a:rPr lang="zh-CN" altLang="en-US" sz="2400" i="1">
                <a:solidFill>
                  <a:srgbClr val="002060"/>
                </a:solidFill>
                <a:sym typeface="+mn-ea"/>
              </a:rPr>
              <a:t>①</a:t>
            </a:r>
            <a:r>
              <a:rPr lang="zh-CN" altLang="en-US" sz="2400" i="1">
                <a:solidFill>
                  <a:srgbClr val="002060"/>
                </a:solidFill>
              </a:rPr>
              <a:t> </a:t>
            </a:r>
            <a:r>
              <a:rPr lang="zh-CN" altLang="en-US" sz="2400" i="1">
                <a:solidFill>
                  <a:srgbClr val="002060"/>
                </a:solidFill>
                <a:latin typeface="Times New Roman" panose="02020603050405020304" pitchFamily="18" charset="0"/>
                <a:cs typeface="Times New Roman" panose="02020603050405020304" pitchFamily="18" charset="0"/>
              </a:rPr>
              <a:t>correct and true in every detail 正确无误的</a:t>
            </a:r>
            <a:r>
              <a:rPr lang="en-US" altLang="zh-CN" sz="2400" i="1">
                <a:solidFill>
                  <a:srgbClr val="002060"/>
                </a:solidFill>
                <a:latin typeface="Times New Roman" panose="02020603050405020304" pitchFamily="18" charset="0"/>
                <a:cs typeface="Times New Roman" panose="02020603050405020304" pitchFamily="18" charset="0"/>
              </a:rPr>
              <a:t>; 精确的；准确的</a:t>
            </a:r>
            <a:endParaRPr lang="en-US" altLang="zh-CN" sz="2400" i="1">
              <a:solidFill>
                <a:srgbClr val="002060"/>
              </a:solidFill>
              <a:latin typeface="Times New Roman" panose="02020603050405020304" pitchFamily="18" charset="0"/>
              <a:cs typeface="Times New Roman" panose="02020603050405020304" pitchFamily="18" charset="0"/>
            </a:endParaRPr>
          </a:p>
          <a:p>
            <a:pPr marL="342900" indent="0" fontAlgn="auto">
              <a:lnSpc>
                <a:spcPts val="2980"/>
              </a:lnSpc>
              <a:buFont typeface="Arial" panose="020B0604020202020204" pitchFamily="34" charset="0"/>
              <a:buChar char="•"/>
            </a:pPr>
            <a:r>
              <a:rPr lang="en-US" altLang="zh-CN" sz="2400">
                <a:solidFill>
                  <a:schemeClr val="tx1"/>
                </a:solidFill>
              </a:rPr>
              <a:t>an </a:t>
            </a:r>
            <a:r>
              <a:rPr lang="en-US" altLang="zh-CN" sz="2400">
                <a:solidFill>
                  <a:schemeClr val="accent2">
                    <a:lumMod val="50000"/>
                  </a:schemeClr>
                </a:solidFill>
              </a:rPr>
              <a:t>accurate</a:t>
            </a:r>
            <a:r>
              <a:rPr lang="en-US" altLang="zh-CN" sz="2400">
                <a:solidFill>
                  <a:schemeClr val="tx1"/>
                </a:solidFill>
              </a:rPr>
              <a:t> description/account/calculation </a:t>
            </a:r>
            <a:endParaRPr lang="en-US" altLang="zh-CN" sz="2400">
              <a:solidFill>
                <a:schemeClr val="tx1"/>
              </a:solidFill>
            </a:endParaRPr>
          </a:p>
          <a:p>
            <a:pPr indent="0" fontAlgn="auto">
              <a:lnSpc>
                <a:spcPts val="2980"/>
              </a:lnSpc>
            </a:pPr>
            <a:r>
              <a:rPr lang="en-US" altLang="zh-CN" sz="2400">
                <a:solidFill>
                  <a:schemeClr val="tx1"/>
                </a:solidFill>
              </a:rPr>
              <a:t>      准确的描述╱叙述╱计算</a:t>
            </a:r>
            <a:endParaRPr lang="en-US" altLang="zh-CN" sz="2400">
              <a:solidFill>
                <a:schemeClr val="tx1"/>
              </a:solidFill>
            </a:endParaRPr>
          </a:p>
          <a:p>
            <a:pPr marL="342900" indent="0" fontAlgn="auto">
              <a:lnSpc>
                <a:spcPts val="2980"/>
              </a:lnSpc>
              <a:buFont typeface="Arial" panose="020B0604020202020204" pitchFamily="34" charset="0"/>
              <a:buChar char="•"/>
            </a:pPr>
            <a:r>
              <a:rPr lang="en-US" altLang="zh-CN" sz="2400">
                <a:solidFill>
                  <a:schemeClr val="accent2">
                    <a:lumMod val="50000"/>
                  </a:schemeClr>
                </a:solidFill>
              </a:rPr>
              <a:t>accurate</a:t>
            </a:r>
            <a:r>
              <a:rPr lang="en-US" altLang="zh-CN" sz="2400">
                <a:solidFill>
                  <a:schemeClr val="tx1"/>
                </a:solidFill>
              </a:rPr>
              <a:t> information/data </a:t>
            </a:r>
            <a:endParaRPr lang="en-US" altLang="zh-CN" sz="2400">
              <a:solidFill>
                <a:schemeClr val="tx1"/>
              </a:solidFill>
            </a:endParaRPr>
          </a:p>
          <a:p>
            <a:pPr indent="0" fontAlgn="auto">
              <a:lnSpc>
                <a:spcPts val="2980"/>
              </a:lnSpc>
            </a:pPr>
            <a:r>
              <a:rPr lang="en-US" altLang="zh-CN" sz="2400">
                <a:solidFill>
                  <a:schemeClr val="tx1"/>
                </a:solidFill>
              </a:rPr>
              <a:t>      正确无误的情报╱资料</a:t>
            </a:r>
            <a:endParaRPr lang="en-US" altLang="zh-CN" sz="2400"/>
          </a:p>
          <a:p>
            <a:pPr marL="342900" indent="0" algn="l" fontAlgn="auto">
              <a:lnSpc>
                <a:spcPts val="2980"/>
              </a:lnSpc>
              <a:buClrTx/>
              <a:buSzTx/>
              <a:buFont typeface="Arial" panose="020B0604020202020204" pitchFamily="34" charset="0"/>
              <a:buChar char="•"/>
            </a:pPr>
            <a:r>
              <a:rPr lang="en-US" altLang="zh-CN" sz="2400"/>
              <a:t>a highly </a:t>
            </a:r>
            <a:r>
              <a:rPr lang="en-US" altLang="zh-CN" sz="2400">
                <a:solidFill>
                  <a:schemeClr val="accent2">
                    <a:lumMod val="50000"/>
                  </a:schemeClr>
                </a:solidFill>
              </a:rPr>
              <a:t>accurate</a:t>
            </a:r>
            <a:r>
              <a:rPr lang="en-US" altLang="zh-CN" sz="2400"/>
              <a:t> electronic compass </a:t>
            </a:r>
            <a:endParaRPr lang="en-US" altLang="zh-CN" sz="2400"/>
          </a:p>
          <a:p>
            <a:pPr indent="0" algn="l" fontAlgn="auto">
              <a:lnSpc>
                <a:spcPts val="2980"/>
              </a:lnSpc>
              <a:buClrTx/>
              <a:buSzTx/>
              <a:buNone/>
            </a:pPr>
            <a:r>
              <a:rPr lang="en-US" altLang="zh-CN" sz="2400"/>
              <a:t>      高度精确的电子罗盘仪</a:t>
            </a:r>
            <a:endParaRPr lang="en-US" altLang="zh-CN" sz="2400"/>
          </a:p>
          <a:p>
            <a:pPr indent="0" algn="l" fontAlgn="auto">
              <a:lnSpc>
                <a:spcPts val="2980"/>
              </a:lnSpc>
            </a:pPr>
            <a:r>
              <a:rPr lang="zh-CN" altLang="en-US" sz="2400" b="1" i="1">
                <a:solidFill>
                  <a:srgbClr val="002060"/>
                </a:solidFill>
                <a:latin typeface="Times New Roman" panose="02020603050405020304" pitchFamily="18" charset="0"/>
                <a:cs typeface="Times New Roman" panose="02020603050405020304" pitchFamily="18" charset="0"/>
                <a:sym typeface="+mn-ea"/>
              </a:rPr>
              <a:t>②</a:t>
            </a:r>
            <a:r>
              <a:rPr lang="en-US" altLang="zh-CN" sz="2400" b="1" i="1">
                <a:solidFill>
                  <a:srgbClr val="002060"/>
                </a:solidFill>
                <a:latin typeface="Times New Roman" panose="02020603050405020304" pitchFamily="18" charset="0"/>
                <a:cs typeface="Times New Roman" panose="02020603050405020304" pitchFamily="18" charset="0"/>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an accurate throw, shot, weapon, etc. hits or reaches the thing that it was aimed at 准确的（掷、射、击等）</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algn="l" fontAlgn="auto">
              <a:lnSpc>
                <a:spcPts val="2980"/>
              </a:lnSpc>
              <a:buClrTx/>
              <a:buSzTx/>
              <a:buFont typeface="Arial" panose="020B0604020202020204" pitchFamily="34" charset="0"/>
              <a:buChar char="•"/>
            </a:pPr>
            <a:r>
              <a:rPr lang="en-US" altLang="zh-CN" sz="2400">
                <a:sym typeface="+mn-ea"/>
              </a:rPr>
              <a:t>His throws were </a:t>
            </a:r>
            <a:r>
              <a:rPr lang="en-US" altLang="zh-CN" sz="2400" u="sng">
                <a:sym typeface="+mn-ea"/>
              </a:rPr>
              <a:t>long, hard and </a:t>
            </a:r>
            <a:r>
              <a:rPr lang="en-US" altLang="zh-CN" sz="2400" u="sng">
                <a:solidFill>
                  <a:schemeClr val="accent2">
                    <a:lumMod val="50000"/>
                  </a:schemeClr>
                </a:solidFill>
                <a:sym typeface="+mn-ea"/>
              </a:rPr>
              <a:t>accurate</a:t>
            </a:r>
            <a:r>
              <a:rPr lang="en-US" altLang="zh-CN" sz="2400">
                <a:sym typeface="+mn-ea"/>
              </a:rPr>
              <a:t>, as always. </a:t>
            </a:r>
            <a:endParaRPr lang="en-US" altLang="zh-CN" sz="2400"/>
          </a:p>
          <a:p>
            <a:pPr indent="0" algn="l" fontAlgn="auto">
              <a:lnSpc>
                <a:spcPts val="2980"/>
              </a:lnSpc>
              <a:buClrTx/>
              <a:buSzTx/>
              <a:buNone/>
            </a:pPr>
            <a:r>
              <a:rPr lang="en-US" altLang="zh-CN" sz="2400">
                <a:sym typeface="+mn-ea"/>
              </a:rPr>
              <a:t>    像往常一样，他的投掷远、有力又精准。</a:t>
            </a:r>
            <a:endParaRPr lang="en-US" altLang="zh-CN" sz="2400"/>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a:t>
            </a:r>
            <a:r>
              <a:rPr lang="en-US" altLang="zh-CN" sz="2400" b="1">
                <a:solidFill>
                  <a:schemeClr val="accent2">
                    <a:lumMod val="50000"/>
                  </a:schemeClr>
                </a:solidFill>
              </a:rPr>
              <a:t>2</a:t>
            </a:r>
            <a:r>
              <a:rPr lang="zh-CN" altLang="en-US" sz="2400" b="1">
                <a:solidFill>
                  <a:schemeClr val="accent2">
                    <a:lumMod val="50000"/>
                  </a:schemeClr>
                </a:solidFill>
              </a:rPr>
              <a:t>〗</a:t>
            </a:r>
            <a:r>
              <a:rPr sz="2400" b="1"/>
              <a:t>ac</a:t>
            </a:r>
            <a:r>
              <a:rPr sz="2400" b="1">
                <a:solidFill>
                  <a:schemeClr val="accent2">
                    <a:lumMod val="50000"/>
                  </a:schemeClr>
                </a:solidFill>
              </a:rPr>
              <a:t>cur</a:t>
            </a:r>
            <a:r>
              <a:rPr sz="2400" b="1"/>
              <a:t>ate /ˈækjərət/ </a:t>
            </a:r>
            <a:r>
              <a:rPr lang="zh-CN" altLang="en-US" sz="2400" b="1"/>
              <a:t>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solidFill>
            <a:schemeClr val="accent2">
              <a:lumMod val="50000"/>
            </a:schemeClr>
          </a:solidFill>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2250" y="208280"/>
            <a:ext cx="12635865" cy="657606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982" y="4557204"/>
            <a:ext cx="2066548" cy="181966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 y="4012565"/>
            <a:ext cx="3992245" cy="3323590"/>
          </a:xfrm>
          <a:prstGeom prst="rect">
            <a:avLst/>
          </a:prstGeom>
        </p:spPr>
      </p:pic>
      <p:sp>
        <p:nvSpPr>
          <p:cNvPr id="12" name="文本框 11"/>
          <p:cNvSpPr txBox="1"/>
          <p:nvPr/>
        </p:nvSpPr>
        <p:spPr>
          <a:xfrm>
            <a:off x="9525" y="1859915"/>
            <a:ext cx="12278360" cy="2153285"/>
          </a:xfrm>
          <a:prstGeom prst="rect">
            <a:avLst/>
          </a:prstGeom>
          <a:noFill/>
        </p:spPr>
        <p:txBody>
          <a:bodyPr wrap="square" rtlCol="0">
            <a:spAutoFit/>
          </a:bodyPr>
          <a:lstStyle/>
          <a:p>
            <a:pPr algn="l"/>
            <a:r>
              <a:rPr lang="en-US" altLang="zh-CN" sz="2800" b="1" i="1" spc="300" dirty="0">
                <a:solidFill>
                  <a:schemeClr val="bg1"/>
                </a:solidFill>
                <a:effectLst>
                  <a:outerShdw blurRad="127000" dist="76200" dir="2700000" algn="tl">
                    <a:srgbClr val="000000">
                      <a:alpha val="40000"/>
                    </a:srgbClr>
                  </a:outerShdw>
                </a:effectLst>
              </a:rPr>
              <a:t>Using English roots to decipher the derivatives</a:t>
            </a:r>
            <a:endParaRPr lang="en-US" altLang="zh-CN" sz="2800" b="1" i="1" spc="300" dirty="0">
              <a:solidFill>
                <a:schemeClr val="bg1"/>
              </a:solidFill>
              <a:effectLst>
                <a:outerShdw blurRad="127000" dist="76200" dir="2700000" algn="tl">
                  <a:srgbClr val="000000">
                    <a:alpha val="40000"/>
                  </a:srgbClr>
                </a:outerShdw>
              </a:effectLst>
            </a:endParaRPr>
          </a:p>
          <a:p>
            <a:pPr algn="ctr"/>
            <a:endParaRPr lang="zh-CN" altLang="en-US" sz="4000" b="1" spc="300" dirty="0">
              <a:solidFill>
                <a:schemeClr val="bg1"/>
              </a:solidFill>
              <a:effectLst>
                <a:outerShdw blurRad="127000" dist="76200" dir="2700000" algn="tl">
                  <a:srgbClr val="000000">
                    <a:alpha val="40000"/>
                  </a:srgbClr>
                </a:outerShdw>
              </a:effectLst>
              <a:sym typeface="+mn-ea"/>
            </a:endParaRPr>
          </a:p>
          <a:p>
            <a:pPr algn="ctr"/>
            <a:r>
              <a:rPr lang="zh-CN" altLang="en-US" sz="4000" b="1" spc="300" dirty="0">
                <a:solidFill>
                  <a:schemeClr val="bg1"/>
                </a:solidFill>
                <a:effectLst>
                  <a:outerShdw blurRad="127000" dist="76200" dir="2700000" algn="tl">
                    <a:srgbClr val="000000">
                      <a:alpha val="40000"/>
                    </a:srgbClr>
                  </a:outerShdw>
                </a:effectLst>
                <a:sym typeface="+mn-ea"/>
              </a:rPr>
              <a:t>溯词汇</a:t>
            </a:r>
            <a:r>
              <a:rPr lang="en-US" altLang="zh-CN" sz="4000" b="1" spc="300" dirty="0">
                <a:solidFill>
                  <a:schemeClr val="bg1"/>
                </a:solidFill>
                <a:effectLst>
                  <a:outerShdw blurRad="127000" dist="76200" dir="2700000" algn="tl">
                    <a:srgbClr val="000000">
                      <a:alpha val="40000"/>
                    </a:srgbClr>
                  </a:outerShdw>
                </a:effectLst>
                <a:sym typeface="+mn-ea"/>
              </a:rPr>
              <a:t>-2--</a:t>
            </a:r>
            <a:r>
              <a:rPr lang="zh-CN" altLang="en-US" sz="6600" b="1" spc="300" dirty="0">
                <a:solidFill>
                  <a:schemeClr val="bg1"/>
                </a:solidFill>
                <a:effectLst>
                  <a:outerShdw blurRad="127000" dist="76200" dir="2700000" algn="tl">
                    <a:srgbClr val="000000">
                      <a:alpha val="40000"/>
                    </a:srgbClr>
                  </a:outerShdw>
                </a:effectLst>
                <a:sym typeface="+mn-ea"/>
              </a:rPr>
              <a:t>curious</a:t>
            </a:r>
            <a:r>
              <a:rPr lang="en-US" altLang="zh-CN" sz="4000" b="1" spc="300" dirty="0">
                <a:solidFill>
                  <a:schemeClr val="bg1"/>
                </a:solidFill>
                <a:effectLst>
                  <a:outerShdw blurRad="127000" dist="76200" dir="2700000" algn="tl">
                    <a:srgbClr val="000000">
                      <a:alpha val="40000"/>
                    </a:srgbClr>
                  </a:outerShdw>
                </a:effectLst>
                <a:sym typeface="+mn-ea"/>
              </a:rPr>
              <a:t>-</a:t>
            </a:r>
            <a:r>
              <a:rPr lang="en-US" altLang="zh-CN" b="1" spc="300" dirty="0">
                <a:solidFill>
                  <a:schemeClr val="bg1"/>
                </a:solidFill>
                <a:effectLst>
                  <a:outerShdw blurRad="127000" dist="76200" dir="2700000" algn="tl">
                    <a:srgbClr val="000000">
                      <a:alpha val="40000"/>
                    </a:srgbClr>
                  </a:outerShdw>
                </a:effectLst>
                <a:sym typeface="+mn-ea"/>
              </a:rPr>
              <a:t>词根：cur </a:t>
            </a:r>
            <a:endParaRPr lang="en-US" altLang="zh-CN" b="1" spc="300" dirty="0">
              <a:solidFill>
                <a:schemeClr val="bg1"/>
              </a:solidFill>
              <a:effectLst>
                <a:outerShdw blurRad="127000" dist="76200" dir="2700000" algn="tl">
                  <a:srgbClr val="000000">
                    <a:alpha val="40000"/>
                  </a:srgbClr>
                </a:outerShdw>
              </a:effectLst>
              <a:sym typeface="+mn-ea"/>
            </a:endParaRPr>
          </a:p>
        </p:txBody>
      </p:sp>
      <p:grpSp>
        <p:nvGrpSpPr>
          <p:cNvPr id="37" name="组合 36"/>
          <p:cNvGrpSpPr/>
          <p:nvPr/>
        </p:nvGrpSpPr>
        <p:grpSpPr>
          <a:xfrm>
            <a:off x="6638925" y="490664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smtClean="0">
                  <a:solidFill>
                    <a:schemeClr val="bg1"/>
                  </a:solidFill>
                </a:rPr>
                <a:t>浙江省常山一中  吴俊峰</a:t>
              </a:r>
              <a:endParaRPr lang="zh-CN" altLang="en-US" sz="2000" b="1" dirty="0" smtClean="0">
                <a:solidFill>
                  <a:schemeClr val="bg1"/>
                </a:solidFill>
              </a:endParaRP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4">
            <a:extLst>
              <a:ext uri="{BEBA8EAE-BF5A-486C-A8C5-ECC9F3942E4B}">
                <a14:imgProps xmlns:a14="http://schemas.microsoft.com/office/drawing/2010/main">
                  <a14:imgLayer r:embed="rId5">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59410" y="0"/>
            <a:ext cx="1238250" cy="1024255"/>
          </a:xfrm>
          <a:prstGeom prst="rect">
            <a:avLst/>
          </a:prstGeom>
        </p:spPr>
      </p:pic>
      <p:sp>
        <p:nvSpPr>
          <p:cNvPr id="6" name="矩形 5"/>
          <p:cNvSpPr/>
          <p:nvPr/>
        </p:nvSpPr>
        <p:spPr>
          <a:xfrm>
            <a:off x="9770" y="4557395"/>
            <a:ext cx="2983241" cy="349250"/>
          </a:xfrm>
          <a:prstGeom prst="rect">
            <a:avLst/>
          </a:prstGeom>
        </p:spPr>
        <p:txBody>
          <a:bodyPr wrap="square">
            <a:spAutoFit/>
          </a:bodyPr>
          <a:p>
            <a:pPr algn="ctr">
              <a:lnSpc>
                <a:spcPct val="120000"/>
              </a:lnSpc>
            </a:pPr>
            <a:r>
              <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23"/>
          <p:cNvSpPr txBox="1"/>
          <p:nvPr/>
        </p:nvSpPr>
        <p:spPr>
          <a:xfrm rot="21360000">
            <a:off x="1113790" y="5030470"/>
            <a:ext cx="1203325" cy="1106805"/>
          </a:xfrm>
          <a:prstGeom prst="rect">
            <a:avLst/>
          </a:prstGeom>
          <a:noFill/>
        </p:spPr>
        <p:txBody>
          <a:bodyPr wrap="square" rtlCol="0">
            <a:spAutoFit/>
          </a:bodyPr>
          <a:p>
            <a:pPr algn="ctr"/>
            <a:r>
              <a:rPr lang="en-US" altLang="zh-CN" sz="6600" dirty="0" smtClean="0">
                <a:solidFill>
                  <a:schemeClr val="accent2">
                    <a:lumMod val="50000"/>
                  </a:schemeClr>
                </a:solidFill>
                <a:latin typeface="Impact" panose="020B0806030902050204" pitchFamily="34" charset="0"/>
              </a:rPr>
              <a:t>02</a:t>
            </a:r>
            <a:endParaRPr lang="en-US" altLang="zh-CN" sz="6600" dirty="0" smtClean="0">
              <a:solidFill>
                <a:schemeClr val="accent2">
                  <a:lumMod val="50000"/>
                </a:schemeClr>
              </a:solidFill>
              <a:latin typeface="Impact" panose="020B0806030902050204" pitchFamily="34" charset="0"/>
            </a:endParaRP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2212" y="5305500"/>
            <a:ext cx="1209976" cy="199103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8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850"/>
                                        <p:tgtEl>
                                          <p:spTgt spid="40"/>
                                        </p:tgtEl>
                                      </p:cBhvr>
                                    </p:animEffect>
                                    <p:anim calcmode="lin" valueType="num">
                                      <p:cBhvr>
                                        <p:cTn id="11" dur="850" fill="hold"/>
                                        <p:tgtEl>
                                          <p:spTgt spid="40"/>
                                        </p:tgtEl>
                                        <p:attrNameLst>
                                          <p:attrName>ppt_x</p:attrName>
                                        </p:attrNameLst>
                                      </p:cBhvr>
                                      <p:tavLst>
                                        <p:tav tm="0">
                                          <p:val>
                                            <p:strVal val="#ppt_x"/>
                                          </p:val>
                                        </p:tav>
                                        <p:tav tm="100000">
                                          <p:val>
                                            <p:strVal val="#ppt_x"/>
                                          </p:val>
                                        </p:tav>
                                      </p:tavLst>
                                    </p:anim>
                                    <p:anim calcmode="lin" valueType="num">
                                      <p:cBhvr>
                                        <p:cTn id="12" dur="850" fill="hold"/>
                                        <p:tgtEl>
                                          <p:spTgt spid="40"/>
                                        </p:tgtEl>
                                        <p:attrNameLst>
                                          <p:attrName>ppt_y</p:attrName>
                                        </p:attrNameLst>
                                      </p:cBhvr>
                                      <p:tavLst>
                                        <p:tav tm="0">
                                          <p:val>
                                            <p:strVal val="#ppt_y+.1"/>
                                          </p:val>
                                        </p:tav>
                                        <p:tav tm="100000">
                                          <p:val>
                                            <p:strVal val="#ppt_y"/>
                                          </p:val>
                                        </p:tav>
                                      </p:tavLst>
                                    </p:anim>
                                  </p:childTnLst>
                                </p:cTn>
                              </p:par>
                              <p:par>
                                <p:cTn id="13" presetID="22" presetClass="entr" presetSubtype="2"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1000"/>
                                        <p:tgtEl>
                                          <p:spTgt spid="10"/>
                                        </p:tgtEl>
                                      </p:cBhvr>
                                    </p:animEffect>
                                  </p:childTnLst>
                                </p:cTn>
                              </p:par>
                              <p:par>
                                <p:cTn id="16" presetID="12" presetClass="entr" presetSubtype="2" fill="hold" grpId="0" nodeType="withEffect">
                                  <p:stCondLst>
                                    <p:cond delay="230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ppt_x</p:attrName>
                                        </p:attrNameLst>
                                      </p:cBhvr>
                                      <p:tavLst>
                                        <p:tav tm="0">
                                          <p:val>
                                            <p:strVal val="#ppt_x+#ppt_w*1.125000"/>
                                          </p:val>
                                        </p:tav>
                                        <p:tav tm="100000">
                                          <p:val>
                                            <p:strVal val="#ppt_x"/>
                                          </p:val>
                                        </p:tav>
                                      </p:tavLst>
                                    </p:anim>
                                    <p:animEffect transition="in" filter="wipe(left)">
                                      <p:cBhvr>
                                        <p:cTn id="19" dur="500"/>
                                        <p:tgtEl>
                                          <p:spTgt spid="12"/>
                                        </p:tgtEl>
                                      </p:cBhvr>
                                    </p:animEffect>
                                  </p:childTnLst>
                                </p:cTn>
                              </p:par>
                              <p:par>
                                <p:cTn id="20" presetID="16" presetClass="entr" presetSubtype="21" fill="hold" nodeType="withEffect">
                                  <p:stCondLst>
                                    <p:cond delay="270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0" presetClass="entr" presetSubtype="0" fill="hold" nodeType="withEffect">
                                  <p:stCondLst>
                                    <p:cond delay="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par>
                                <p:cTn id="36" presetID="27" presetClass="entr" presetSubtype="0" fill="hold" grpId="0" nodeType="withEffect">
                                  <p:stCondLst>
                                    <p:cond delay="0"/>
                                  </p:stCondLst>
                                  <p:iterate type="lt">
                                    <p:tmPct val="50000"/>
                                  </p:iterate>
                                  <p:childTnLst>
                                    <p:set>
                                      <p:cBhvr>
                                        <p:cTn id="37" dur="1" fill="hold">
                                          <p:stCondLst>
                                            <p:cond delay="0"/>
                                          </p:stCondLst>
                                        </p:cTn>
                                        <p:tgtEl>
                                          <p:spTgt spid="24"/>
                                        </p:tgtEl>
                                        <p:attrNameLst>
                                          <p:attrName>style.visibility</p:attrName>
                                        </p:attrNameLst>
                                      </p:cBhvr>
                                      <p:to>
                                        <p:strVal val="visible"/>
                                      </p:to>
                                    </p:set>
                                    <p:anim calcmode="discrete" valueType="clr">
                                      <p:cBhvr override="childStyle">
                                        <p:cTn id="38"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4"/>
                                        </p:tgtEl>
                                        <p:attrNameLst>
                                          <p:attrName>fillcolor</p:attrName>
                                        </p:attrNameLst>
                                      </p:cBhvr>
                                      <p:tavLst>
                                        <p:tav tm="0">
                                          <p:val>
                                            <p:clrVal>
                                              <a:schemeClr val="accent2"/>
                                            </p:clrVal>
                                          </p:val>
                                        </p:tav>
                                        <p:tav tm="50000">
                                          <p:val>
                                            <p:clrVal>
                                              <a:schemeClr val="hlink"/>
                                            </p:clrVal>
                                          </p:val>
                                        </p:tav>
                                      </p:tavLst>
                                    </p:anim>
                                    <p:set>
                                      <p:cBhvr>
                                        <p:cTn id="40"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155575" y="664210"/>
            <a:ext cx="11748135" cy="6015990"/>
          </a:xfrm>
          <a:prstGeom prst="rect">
            <a:avLst/>
          </a:prstGeom>
          <a:noFill/>
        </p:spPr>
        <p:txBody>
          <a:bodyPr wrap="square" rtlCol="0" anchor="t">
            <a:spAutoFit/>
          </a:bodyPr>
          <a:p>
            <a:pPr algn="l" fontAlgn="auto">
              <a:lnSpc>
                <a:spcPts val="3080"/>
              </a:lnSpc>
            </a:pPr>
            <a:r>
              <a:rPr lang="zh-CN" altLang="en-US" sz="2400" b="1">
                <a:solidFill>
                  <a:schemeClr val="accent2">
                    <a:lumMod val="50000"/>
                  </a:schemeClr>
                </a:solidFill>
                <a:sym typeface="+mn-ea"/>
              </a:rPr>
              <a:t>〖派生词汇〗</a:t>
            </a:r>
            <a:endParaRPr lang="zh-CN" altLang="en-US" sz="2400" b="1">
              <a:solidFill>
                <a:schemeClr val="accent2">
                  <a:lumMod val="50000"/>
                </a:schemeClr>
              </a:solidFill>
              <a:sym typeface="+mn-ea"/>
            </a:endParaRPr>
          </a:p>
          <a:p>
            <a:pPr algn="l" fontAlgn="auto">
              <a:lnSpc>
                <a:spcPts val="3080"/>
              </a:lnSpc>
            </a:pPr>
            <a:r>
              <a:rPr lang="en-US" altLang="zh-CN" sz="2400" b="1">
                <a:sym typeface="+mn-ea"/>
              </a:rPr>
              <a:t>   </a:t>
            </a:r>
            <a:r>
              <a:rPr lang="zh-CN" altLang="en-US" sz="2400" b="1">
                <a:sym typeface="+mn-ea"/>
              </a:rPr>
              <a:t>ac</a:t>
            </a:r>
            <a:r>
              <a:rPr lang="zh-CN" altLang="en-US" sz="2400" b="1">
                <a:solidFill>
                  <a:schemeClr val="accent2">
                    <a:lumMod val="50000"/>
                  </a:schemeClr>
                </a:solidFill>
                <a:sym typeface="+mn-ea"/>
              </a:rPr>
              <a:t>cur</a:t>
            </a:r>
            <a:r>
              <a:rPr lang="zh-CN" altLang="en-US" sz="2400" b="1">
                <a:sym typeface="+mn-ea"/>
              </a:rPr>
              <a:t>acy </a:t>
            </a:r>
            <a:r>
              <a:rPr lang="zh-CN" altLang="en-US" sz="2400" i="1">
                <a:sym typeface="+mn-ea"/>
              </a:rPr>
              <a:t>/ˈækjərəsi/ </a:t>
            </a:r>
            <a:r>
              <a:rPr lang="zh-CN" altLang="en-US" sz="2400">
                <a:sym typeface="+mn-ea"/>
              </a:rPr>
              <a:t> [ac-; cur-acy </a:t>
            </a:r>
            <a:r>
              <a:rPr lang="zh-CN" altLang="en-US" sz="2400" i="1">
                <a:sym typeface="+mn-ea"/>
              </a:rPr>
              <a:t>n.</a:t>
            </a:r>
            <a:r>
              <a:rPr lang="zh-CN" altLang="en-US" sz="2400">
                <a:sym typeface="+mn-ea"/>
              </a:rPr>
              <a:t>]n.精确；准确</a:t>
            </a:r>
            <a:endParaRPr lang="zh-CN" altLang="en-US" sz="2400">
              <a:sym typeface="+mn-ea"/>
            </a:endParaRPr>
          </a:p>
          <a:p>
            <a:pPr algn="l" fontAlgn="auto">
              <a:lnSpc>
                <a:spcPts val="3080"/>
              </a:lnSpc>
            </a:pPr>
            <a:r>
              <a:rPr lang="en-US" altLang="zh-CN" sz="2400" b="1">
                <a:sym typeface="+mn-ea"/>
              </a:rPr>
              <a:t>   </a:t>
            </a:r>
            <a:r>
              <a:rPr lang="zh-CN" altLang="en-US" sz="2400" b="1">
                <a:sym typeface="+mn-ea"/>
              </a:rPr>
              <a:t>ac</a:t>
            </a:r>
            <a:r>
              <a:rPr lang="zh-CN" altLang="en-US" sz="2400" b="1">
                <a:solidFill>
                  <a:schemeClr val="accent2">
                    <a:lumMod val="50000"/>
                  </a:schemeClr>
                </a:solidFill>
                <a:sym typeface="+mn-ea"/>
              </a:rPr>
              <a:t>cur</a:t>
            </a:r>
            <a:r>
              <a:rPr lang="zh-CN" altLang="en-US" sz="2400" b="1">
                <a:sym typeface="+mn-ea"/>
              </a:rPr>
              <a:t>ately </a:t>
            </a:r>
            <a:r>
              <a:rPr lang="zh-CN" altLang="en-US" sz="2400" i="1">
                <a:sym typeface="+mn-ea"/>
              </a:rPr>
              <a:t>/ˈækjərətli/ </a:t>
            </a:r>
            <a:r>
              <a:rPr lang="zh-CN" altLang="en-US" sz="2400">
                <a:sym typeface="+mn-ea"/>
              </a:rPr>
              <a:t>adv. 精确地，准确地</a:t>
            </a:r>
            <a:endParaRPr lang="zh-CN" altLang="en-US" sz="2400">
              <a:sym typeface="+mn-ea"/>
            </a:endParaRPr>
          </a:p>
          <a:p>
            <a:pPr fontAlgn="auto">
              <a:lnSpc>
                <a:spcPts val="3080"/>
              </a:lnSpc>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marL="342900" indent="-342900" algn="l" fontAlgn="auto">
              <a:lnSpc>
                <a:spcPts val="3080"/>
              </a:lnSpc>
              <a:buClrTx/>
              <a:buSzTx/>
              <a:buFont typeface="Arial" panose="020B0604020202020204" pitchFamily="34" charset="0"/>
              <a:buChar char="•"/>
            </a:pPr>
            <a:r>
              <a:rPr lang="en-US" altLang="zh-CN" sz="2400">
                <a:sym typeface="+mn-ea"/>
              </a:rPr>
              <a:t>He hit the golf ball </a:t>
            </a:r>
            <a:r>
              <a:rPr lang="en-US" altLang="zh-CN" sz="2400" u="sng">
                <a:sym typeface="+mn-ea"/>
              </a:rPr>
              <a:t>powerfully and </a:t>
            </a:r>
            <a:r>
              <a:rPr lang="en-US" altLang="zh-CN" sz="2400" u="sng">
                <a:solidFill>
                  <a:schemeClr val="accent2">
                    <a:lumMod val="50000"/>
                  </a:schemeClr>
                </a:solidFill>
                <a:sym typeface="+mn-ea"/>
              </a:rPr>
              <a:t>accurately</a:t>
            </a:r>
            <a:r>
              <a:rPr lang="en-US" altLang="zh-CN" sz="2400">
                <a:sym typeface="+mn-ea"/>
              </a:rPr>
              <a:t>. </a:t>
            </a:r>
            <a:endParaRPr lang="en-US" altLang="zh-CN" sz="2400"/>
          </a:p>
          <a:p>
            <a:pPr algn="l" fontAlgn="auto">
              <a:lnSpc>
                <a:spcPts val="3080"/>
              </a:lnSpc>
              <a:buClrTx/>
              <a:buSzTx/>
              <a:buNone/>
            </a:pPr>
            <a:r>
              <a:rPr lang="en-US" altLang="zh-CN" sz="2400">
                <a:sym typeface="+mn-ea"/>
              </a:rPr>
              <a:t>     他有力而准确地击中了那个高尔夫球。</a:t>
            </a:r>
            <a:endParaRPr lang="en-US" altLang="zh-CN" sz="2400">
              <a:sym typeface="+mn-ea"/>
            </a:endParaRPr>
          </a:p>
          <a:p>
            <a:pPr marL="342900" indent="-342900" algn="l" fontAlgn="auto">
              <a:lnSpc>
                <a:spcPts val="3080"/>
              </a:lnSpc>
              <a:buClrTx/>
              <a:buSzTx/>
              <a:buFont typeface="Arial" panose="020B0604020202020204" pitchFamily="34" charset="0"/>
              <a:buChar char="•"/>
            </a:pPr>
            <a:r>
              <a:rPr lang="en-US" altLang="zh-CN" sz="2400"/>
              <a:t>Your response is scored on your ability to speak </a:t>
            </a:r>
            <a:r>
              <a:rPr lang="en-US" altLang="zh-CN" sz="2400" u="sng"/>
              <a:t>clearly and coherently</a:t>
            </a:r>
            <a:r>
              <a:rPr lang="en-US" altLang="zh-CN" sz="2400"/>
              <a:t>, and on your ability to </a:t>
            </a:r>
            <a:r>
              <a:rPr lang="en-US" altLang="zh-CN" sz="2400" u="sng">
                <a:solidFill>
                  <a:schemeClr val="accent2">
                    <a:lumMod val="50000"/>
                  </a:schemeClr>
                </a:solidFill>
              </a:rPr>
              <a:t>accurately</a:t>
            </a:r>
            <a:r>
              <a:rPr lang="en-US" altLang="zh-CN" sz="2400" u="sng"/>
              <a:t> convey</a:t>
            </a:r>
            <a:r>
              <a:rPr lang="en-US" altLang="zh-CN" sz="2400"/>
              <a:t> information about the text and the transcript. </a:t>
            </a:r>
            <a:endParaRPr lang="en-US" altLang="zh-CN" sz="2400"/>
          </a:p>
          <a:p>
            <a:pPr algn="l" fontAlgn="auto">
              <a:lnSpc>
                <a:spcPts val="3080"/>
              </a:lnSpc>
              <a:buClrTx/>
              <a:buSzTx/>
              <a:buNone/>
            </a:pPr>
            <a:r>
              <a:rPr lang="en-US" altLang="zh-CN" sz="2400"/>
              <a:t>     根据你清晰和连贯的表达能力，以及准确传达文本和文字信息的能力来对你的回答 </a:t>
            </a:r>
            <a:endParaRPr lang="en-US" altLang="zh-CN" sz="2400"/>
          </a:p>
          <a:p>
            <a:pPr algn="l" fontAlgn="auto">
              <a:lnSpc>
                <a:spcPts val="3080"/>
              </a:lnSpc>
              <a:buClrTx/>
              <a:buSzTx/>
              <a:buNone/>
            </a:pPr>
            <a:r>
              <a:rPr lang="en-US" altLang="zh-CN" sz="2400"/>
              <a:t>     进行评分。</a:t>
            </a:r>
            <a:endParaRPr lang="en-US" altLang="zh-CN" sz="2400"/>
          </a:p>
          <a:p>
            <a:pPr marL="342900" indent="-342900" algn="l" fontAlgn="auto">
              <a:lnSpc>
                <a:spcPts val="3080"/>
              </a:lnSpc>
              <a:buClrTx/>
              <a:buSzTx/>
              <a:buFont typeface="Arial" panose="020B0604020202020204" pitchFamily="34" charset="0"/>
              <a:buChar char="•"/>
            </a:pPr>
            <a:r>
              <a:rPr lang="en-US" altLang="zh-CN" sz="2400"/>
              <a:t>She hits the ball </a:t>
            </a:r>
            <a:r>
              <a:rPr lang="en-US" altLang="zh-CN" sz="2400" u="sng"/>
              <a:t>with great </a:t>
            </a:r>
            <a:r>
              <a:rPr lang="en-US" altLang="zh-CN" sz="2400" u="sng">
                <a:solidFill>
                  <a:schemeClr val="accent2">
                    <a:lumMod val="50000"/>
                  </a:schemeClr>
                </a:solidFill>
              </a:rPr>
              <a:t>accuracy</a:t>
            </a:r>
            <a:r>
              <a:rPr lang="en-US" altLang="zh-CN" sz="2400"/>
              <a:t>. </a:t>
            </a:r>
            <a:endParaRPr lang="en-US" altLang="zh-CN" sz="2400"/>
          </a:p>
          <a:p>
            <a:pPr algn="l" fontAlgn="auto">
              <a:lnSpc>
                <a:spcPts val="3080"/>
              </a:lnSpc>
              <a:buClrTx/>
              <a:buSzTx/>
              <a:buNone/>
            </a:pPr>
            <a:r>
              <a:rPr lang="en-US" altLang="zh-CN" sz="2400"/>
              <a:t>     她击球十分准确。</a:t>
            </a:r>
            <a:endParaRPr lang="en-US" altLang="zh-CN" sz="2400"/>
          </a:p>
          <a:p>
            <a:pPr marL="342900" indent="-342900" algn="l" fontAlgn="auto">
              <a:lnSpc>
                <a:spcPts val="3080"/>
              </a:lnSpc>
              <a:buClrTx/>
              <a:buSzTx/>
              <a:buFont typeface="Arial" panose="020B0604020202020204" pitchFamily="34" charset="0"/>
              <a:buChar char="•"/>
            </a:pPr>
            <a:r>
              <a:rPr lang="en-US" altLang="zh-CN" sz="2400"/>
              <a:t>Convinced of </a:t>
            </a:r>
            <a:r>
              <a:rPr lang="en-US" altLang="zh-CN" sz="2400" u="sng"/>
              <a:t>the </a:t>
            </a:r>
            <a:r>
              <a:rPr lang="en-US" altLang="zh-CN" sz="2400" u="sng">
                <a:solidFill>
                  <a:schemeClr val="accent2">
                    <a:lumMod val="50000"/>
                  </a:schemeClr>
                </a:solidFill>
              </a:rPr>
              <a:t>accuracy</a:t>
            </a:r>
            <a:r>
              <a:rPr lang="en-US" altLang="zh-CN" sz="2400" u="sng"/>
              <a:t> of the data</a:t>
            </a:r>
            <a:r>
              <a:rPr lang="en-US" altLang="zh-CN" sz="2400"/>
              <a:t>, they stuck to their opinion. </a:t>
            </a:r>
            <a:endParaRPr lang="en-US" altLang="zh-CN" sz="2400"/>
          </a:p>
          <a:p>
            <a:pPr algn="l" fontAlgn="auto">
              <a:lnSpc>
                <a:spcPts val="3080"/>
              </a:lnSpc>
              <a:buClrTx/>
              <a:buSzTx/>
              <a:buNone/>
            </a:pPr>
            <a:r>
              <a:rPr lang="en-US" altLang="zh-CN" sz="2400"/>
              <a:t>    由于深信数据准确无误，他们坚持自己的意见。</a:t>
            </a:r>
            <a:endParaRPr lang="en-US" altLang="zh-CN" sz="2400"/>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a:t>
            </a:r>
            <a:r>
              <a:rPr lang="en-US" altLang="zh-CN" sz="2400" b="1">
                <a:solidFill>
                  <a:schemeClr val="accent2">
                    <a:lumMod val="50000"/>
                  </a:schemeClr>
                </a:solidFill>
              </a:rPr>
              <a:t>2</a:t>
            </a:r>
            <a:r>
              <a:rPr lang="zh-CN" altLang="en-US" sz="2400" b="1">
                <a:solidFill>
                  <a:schemeClr val="accent2">
                    <a:lumMod val="50000"/>
                  </a:schemeClr>
                </a:solidFill>
              </a:rPr>
              <a:t>〗</a:t>
            </a:r>
            <a:r>
              <a:rPr sz="2400" b="1"/>
              <a:t>ac</a:t>
            </a:r>
            <a:r>
              <a:rPr sz="2400" b="1">
                <a:solidFill>
                  <a:schemeClr val="accent2">
                    <a:lumMod val="50000"/>
                  </a:schemeClr>
                </a:solidFill>
              </a:rPr>
              <a:t>cur</a:t>
            </a:r>
            <a:r>
              <a:rPr sz="2400" b="1"/>
              <a:t>ate /ˈækjərət/ </a:t>
            </a:r>
            <a:r>
              <a:rPr lang="zh-CN" altLang="en-US" sz="2400" b="1"/>
              <a:t> </a:t>
            </a:r>
            <a:endParaRPr lang="zh-CN" altLang="en-US"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p:cTn id="1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p:cTn id="2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p:cTn id="2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p:cTn id="33"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9377045" cy="460375"/>
          </a:xfrm>
          <a:prstGeom prst="rect">
            <a:avLst/>
          </a:prstGeom>
          <a:noFill/>
        </p:spPr>
        <p:txBody>
          <a:bodyPr wrap="square" rtlCol="0" anchor="t">
            <a:spAutoFit/>
          </a:bodyPr>
          <a:p>
            <a:r>
              <a:rPr lang="zh-CN" altLang="en-US" sz="2400" b="1">
                <a:solidFill>
                  <a:schemeClr val="accent2">
                    <a:lumMod val="50000"/>
                  </a:schemeClr>
                </a:solidFill>
                <a:sym typeface="+mn-ea"/>
              </a:rPr>
              <a:t>〖词语辨析〗</a:t>
            </a:r>
            <a:r>
              <a:rPr lang="zh-CN" altLang="en-US" sz="2400" b="1">
                <a:solidFill>
                  <a:schemeClr val="tx1"/>
                </a:solidFill>
                <a:sym typeface="+mn-ea"/>
              </a:rPr>
              <a:t>correct, right, ac</a:t>
            </a:r>
            <a:r>
              <a:rPr lang="zh-CN" altLang="en-US" sz="2400" b="1">
                <a:solidFill>
                  <a:schemeClr val="accent2">
                    <a:lumMod val="50000"/>
                  </a:schemeClr>
                </a:solidFill>
                <a:sym typeface="+mn-ea"/>
              </a:rPr>
              <a:t>cur</a:t>
            </a:r>
            <a:r>
              <a:rPr lang="zh-CN" altLang="en-US" sz="2400" b="1">
                <a:solidFill>
                  <a:schemeClr val="tx1"/>
                </a:solidFill>
                <a:sym typeface="+mn-ea"/>
              </a:rPr>
              <a:t>ate, exact, precise</a:t>
            </a:r>
            <a:endParaRPr lang="zh-CN" altLang="en-US" sz="2400" b="1">
              <a:solidFill>
                <a:schemeClr val="tx1"/>
              </a:solidFill>
              <a:sym typeface="+mn-ea"/>
            </a:endParaRPr>
          </a:p>
        </p:txBody>
      </p:sp>
      <p:graphicFrame>
        <p:nvGraphicFramePr>
          <p:cNvPr id="5" name="表格 4"/>
          <p:cNvGraphicFramePr/>
          <p:nvPr>
            <p:custDataLst>
              <p:tags r:id="rId1"/>
            </p:custDataLst>
          </p:nvPr>
        </p:nvGraphicFramePr>
        <p:xfrm>
          <a:off x="141605" y="857250"/>
          <a:ext cx="11776075" cy="5730240"/>
        </p:xfrm>
        <a:graphic>
          <a:graphicData uri="http://schemas.openxmlformats.org/drawingml/2006/table">
            <a:tbl>
              <a:tblPr firstRow="1" bandRow="1">
                <a:tableStyleId>{5C22544A-7EE6-4342-B048-85BDC9FD1C3A}</a:tableStyleId>
              </a:tblPr>
              <a:tblGrid>
                <a:gridCol w="1221105"/>
                <a:gridCol w="1358265"/>
                <a:gridCol w="9196705"/>
              </a:tblGrid>
              <a:tr h="365760">
                <a:tc gridSpan="3">
                  <a:txBody>
                    <a:bodyPr/>
                    <a:p>
                      <a:pPr algn="ctr">
                        <a:buNone/>
                      </a:pPr>
                      <a:r>
                        <a:rPr lang="zh-CN" altLang="en-US" sz="1800"/>
                        <a:t>correct, right, accurate, exact, precise</a:t>
                      </a:r>
                      <a:endParaRPr lang="zh-CN" altLang="en-US" sz="1800"/>
                    </a:p>
                  </a:txBody>
                  <a:tcPr/>
                </a:tc>
                <a:tc hMerge="1">
                  <a:tcPr/>
                </a:tc>
                <a:tc hMerge="1">
                  <a:tcPr/>
                </a:tc>
              </a:tr>
              <a:tr h="1040130">
                <a:tc rowSpan="2">
                  <a:txBody>
                    <a:bodyPr/>
                    <a:p>
                      <a:pPr fontAlgn="ctr">
                        <a:lnSpc>
                          <a:spcPts val="2560"/>
                        </a:lnSpc>
                        <a:buNone/>
                      </a:pPr>
                      <a:endParaRPr lang="zh-CN" altLang="en-US" sz="1800">
                        <a:sym typeface="+mn-ea"/>
                      </a:endParaRPr>
                    </a:p>
                    <a:p>
                      <a:pPr fontAlgn="ctr">
                        <a:lnSpc>
                          <a:spcPts val="2560"/>
                        </a:lnSpc>
                        <a:buNone/>
                      </a:pPr>
                      <a:endParaRPr lang="zh-CN" altLang="en-US" sz="1800">
                        <a:sym typeface="+mn-ea"/>
                      </a:endParaRPr>
                    </a:p>
                    <a:p>
                      <a:pPr fontAlgn="ctr">
                        <a:lnSpc>
                          <a:spcPts val="2560"/>
                        </a:lnSpc>
                        <a:buNone/>
                      </a:pPr>
                      <a:endParaRPr lang="zh-CN" altLang="en-US" sz="1800">
                        <a:sym typeface="+mn-ea"/>
                      </a:endParaRPr>
                    </a:p>
                    <a:p>
                      <a:pPr fontAlgn="ctr">
                        <a:lnSpc>
                          <a:spcPts val="2560"/>
                        </a:lnSpc>
                        <a:buNone/>
                      </a:pPr>
                      <a:r>
                        <a:rPr lang="zh-CN" altLang="en-US" sz="1800" b="1">
                          <a:sym typeface="+mn-ea"/>
                        </a:rPr>
                        <a:t>correct</a:t>
                      </a:r>
                      <a:endParaRPr lang="zh-CN" altLang="en-US" sz="1800" b="1">
                        <a:sym typeface="+mn-ea"/>
                      </a:endParaRPr>
                    </a:p>
                  </a:txBody>
                  <a:tcPr/>
                </a:tc>
                <a:tc>
                  <a:txBody>
                    <a:bodyPr/>
                    <a:p>
                      <a:pPr>
                        <a:lnSpc>
                          <a:spcPts val="2560"/>
                        </a:lnSpc>
                        <a:buNone/>
                      </a:pPr>
                      <a:r>
                        <a:rPr lang="zh-CN" altLang="en-US" sz="1800">
                          <a:sym typeface="+mn-ea"/>
                        </a:rPr>
                        <a:t>①为人稳妥，言行可靠，可以信赖</a:t>
                      </a:r>
                      <a:endParaRPr lang="zh-CN" altLang="en-US" sz="1800">
                        <a:sym typeface="+mn-ea"/>
                      </a:endParaRPr>
                    </a:p>
                  </a:txBody>
                  <a:tcPr/>
                </a:tc>
                <a:tc>
                  <a:txBody>
                    <a:bodyPr/>
                    <a:p>
                      <a:pPr>
                        <a:lnSpc>
                          <a:spcPts val="2560"/>
                        </a:lnSpc>
                        <a:buNone/>
                      </a:pPr>
                      <a:r>
                        <a:rPr lang="zh-CN" altLang="en-US" sz="1800">
                          <a:sym typeface="+mn-ea"/>
                        </a:rPr>
                        <a:t>Sedley's valet, (is) a most solemn and</a:t>
                      </a:r>
                      <a:r>
                        <a:rPr lang="en-US" altLang="zh-CN" sz="1800">
                          <a:sym typeface="+mn-ea"/>
                        </a:rPr>
                        <a:t> </a:t>
                      </a:r>
                      <a:r>
                        <a:rPr lang="zh-CN" altLang="en-US" sz="1800">
                          <a:sym typeface="+mn-ea"/>
                        </a:rPr>
                        <a:t>correct</a:t>
                      </a:r>
                      <a:r>
                        <a:rPr lang="en-US" altLang="zh-CN" sz="1800">
                          <a:sym typeface="+mn-ea"/>
                        </a:rPr>
                        <a:t> </a:t>
                      </a:r>
                      <a:r>
                        <a:rPr lang="zh-CN" altLang="en-US" sz="1800">
                          <a:sym typeface="+mn-ea"/>
                        </a:rPr>
                        <a:t>gentleman.</a:t>
                      </a:r>
                      <a:endParaRPr lang="zh-CN" altLang="en-US" sz="1800">
                        <a:sym typeface="+mn-ea"/>
                      </a:endParaRPr>
                    </a:p>
                    <a:p>
                      <a:pPr>
                        <a:lnSpc>
                          <a:spcPts val="2560"/>
                        </a:lnSpc>
                        <a:buNone/>
                      </a:pPr>
                      <a:r>
                        <a:rPr lang="zh-CN" altLang="en-US" sz="1800">
                          <a:sym typeface="+mn-ea"/>
                        </a:rPr>
                        <a:t>希德里的男仆，(是)一位非常庄重、非常稳妥的先生。</a:t>
                      </a:r>
                      <a:endParaRPr lang="zh-CN" altLang="en-US" sz="1800">
                        <a:sym typeface="+mn-ea"/>
                      </a:endParaRPr>
                    </a:p>
                    <a:p>
                      <a:pPr>
                        <a:lnSpc>
                          <a:spcPts val="2560"/>
                        </a:lnSpc>
                        <a:buNone/>
                      </a:pPr>
                      <a:r>
                        <a:rPr lang="zh-CN" altLang="en-US" sz="1800">
                          <a:sym typeface="+mn-ea"/>
                        </a:rPr>
                        <a:t>You cantrust him;</a:t>
                      </a:r>
                      <a:r>
                        <a:rPr lang="en-US" altLang="zh-CN" sz="1800">
                          <a:sym typeface="+mn-ea"/>
                        </a:rPr>
                        <a:t> </a:t>
                      </a:r>
                      <a:r>
                        <a:rPr lang="zh-CN" altLang="en-US" sz="1800">
                          <a:sym typeface="+mn-ea"/>
                        </a:rPr>
                        <a:t>he is a correct person </a:t>
                      </a:r>
                      <a:endParaRPr lang="zh-CN" altLang="en-US" sz="1800">
                        <a:sym typeface="+mn-ea"/>
                      </a:endParaRPr>
                    </a:p>
                    <a:p>
                      <a:pPr>
                        <a:lnSpc>
                          <a:spcPts val="2560"/>
                        </a:lnSpc>
                        <a:buNone/>
                      </a:pPr>
                      <a:r>
                        <a:rPr lang="zh-CN" altLang="en-US" sz="1800">
                          <a:sym typeface="+mn-ea"/>
                        </a:rPr>
                        <a:t>你可以信赖他，他是个稳妥的人。</a:t>
                      </a:r>
                      <a:endParaRPr lang="zh-CN" altLang="en-US" sz="1800">
                        <a:sym typeface="+mn-ea"/>
                      </a:endParaRPr>
                    </a:p>
                  </a:txBody>
                  <a:tcPr/>
                </a:tc>
              </a:tr>
              <a:tr h="365760">
                <a:tc vMerge="1">
                  <a:tcPr/>
                </a:tc>
                <a:tc>
                  <a:txBody>
                    <a:bodyPr/>
                    <a:p>
                      <a:pPr>
                        <a:lnSpc>
                          <a:spcPts val="2560"/>
                        </a:lnSpc>
                        <a:buNone/>
                      </a:pPr>
                      <a:r>
                        <a:rPr lang="zh-CN" altLang="en-US" sz="1800">
                          <a:sym typeface="+mn-ea"/>
                        </a:rPr>
                        <a:t>②正确无误，不出差错</a:t>
                      </a:r>
                      <a:endParaRPr lang="zh-CN" altLang="en-US" sz="1800">
                        <a:sym typeface="+mn-ea"/>
                      </a:endParaRPr>
                    </a:p>
                  </a:txBody>
                  <a:tcPr/>
                </a:tc>
                <a:tc>
                  <a:txBody>
                    <a:bodyPr/>
                    <a:p>
                      <a:pPr>
                        <a:lnSpc>
                          <a:spcPts val="2560"/>
                        </a:lnSpc>
                        <a:buNone/>
                      </a:pPr>
                      <a:r>
                        <a:rPr lang="zh-CN" altLang="en-US" sz="1800">
                          <a:sym typeface="+mn-ea"/>
                        </a:rPr>
                        <a:t>Big</a:t>
                      </a:r>
                      <a:r>
                        <a:rPr lang="en-US" altLang="zh-CN" sz="1800">
                          <a:sym typeface="+mn-ea"/>
                        </a:rPr>
                        <a:t> </a:t>
                      </a:r>
                      <a:r>
                        <a:rPr lang="zh-CN" altLang="en-US" sz="1800">
                          <a:sym typeface="+mn-ea"/>
                        </a:rPr>
                        <a:t>Ben has rarely gone</a:t>
                      </a:r>
                      <a:r>
                        <a:rPr lang="en-US" altLang="zh-CN" sz="1800">
                          <a:sym typeface="+mn-ea"/>
                        </a:rPr>
                        <a:t> </a:t>
                      </a:r>
                      <a:r>
                        <a:rPr lang="zh-CN" altLang="en-US" sz="1800">
                          <a:sym typeface="+mn-ea"/>
                        </a:rPr>
                        <a:t>wrong. Once, however,</a:t>
                      </a:r>
                      <a:r>
                        <a:rPr lang="en-US" altLang="zh-CN" sz="1800">
                          <a:sym typeface="+mn-ea"/>
                        </a:rPr>
                        <a:t> </a:t>
                      </a:r>
                      <a:r>
                        <a:rPr lang="zh-CN" altLang="en-US" sz="1800">
                          <a:sym typeface="+mn-ea"/>
                        </a:rPr>
                        <a:t>it failed to give the correct</a:t>
                      </a:r>
                      <a:r>
                        <a:rPr lang="en-US" altLang="zh-CN" sz="1800">
                          <a:sym typeface="+mn-ea"/>
                        </a:rPr>
                        <a:t> </a:t>
                      </a:r>
                      <a:r>
                        <a:rPr lang="zh-CN" altLang="en-US" sz="1800">
                          <a:sym typeface="+mn-ea"/>
                        </a:rPr>
                        <a:t>time.</a:t>
                      </a:r>
                      <a:endParaRPr lang="zh-CN" altLang="en-US" sz="1800">
                        <a:sym typeface="+mn-ea"/>
                      </a:endParaRPr>
                    </a:p>
                    <a:p>
                      <a:pPr>
                        <a:lnSpc>
                          <a:spcPts val="2560"/>
                        </a:lnSpc>
                        <a:buNone/>
                      </a:pPr>
                      <a:r>
                        <a:rPr lang="zh-CN" altLang="en-US" sz="1800">
                          <a:sym typeface="+mn-ea"/>
                        </a:rPr>
                        <a:t>大本钟很少出差错，然而有一次它报错了时间。</a:t>
                      </a:r>
                      <a:endParaRPr lang="zh-CN" altLang="en-US" sz="1800">
                        <a:sym typeface="+mn-ea"/>
                      </a:endParaRPr>
                    </a:p>
                    <a:p>
                      <a:pPr>
                        <a:lnSpc>
                          <a:spcPts val="2560"/>
                        </a:lnSpc>
                        <a:buNone/>
                      </a:pPr>
                      <a:r>
                        <a:rPr lang="zh-CN" altLang="en-US" sz="1800">
                          <a:sym typeface="+mn-ea"/>
                        </a:rPr>
                        <a:t>He was always able to make correct decisions.</a:t>
                      </a:r>
                      <a:endParaRPr lang="zh-CN" altLang="en-US" sz="1800">
                        <a:sym typeface="+mn-ea"/>
                      </a:endParaRPr>
                    </a:p>
                    <a:p>
                      <a:pPr>
                        <a:lnSpc>
                          <a:spcPts val="2560"/>
                        </a:lnSpc>
                        <a:buNone/>
                      </a:pPr>
                      <a:r>
                        <a:rPr lang="zh-CN" altLang="en-US" sz="1800">
                          <a:sym typeface="+mn-ea"/>
                        </a:rPr>
                        <a:t>他总是能够做出正确决定。</a:t>
                      </a:r>
                      <a:endParaRPr lang="zh-CN" altLang="en-US" sz="1800">
                        <a:sym typeface="+mn-ea"/>
                      </a:endParaRPr>
                    </a:p>
                  </a:txBody>
                  <a:tcPr/>
                </a:tc>
              </a:tr>
              <a:tr h="549910">
                <a:tc rowSpan="2">
                  <a:txBody>
                    <a:bodyPr/>
                    <a:p>
                      <a:pPr fontAlgn="ctr">
                        <a:lnSpc>
                          <a:spcPts val="2560"/>
                        </a:lnSpc>
                        <a:buNone/>
                      </a:pPr>
                      <a:endParaRPr lang="zh-CN" altLang="en-US" sz="1800">
                        <a:sym typeface="+mn-ea"/>
                      </a:endParaRPr>
                    </a:p>
                    <a:p>
                      <a:pPr fontAlgn="ctr">
                        <a:lnSpc>
                          <a:spcPts val="2560"/>
                        </a:lnSpc>
                        <a:buNone/>
                      </a:pPr>
                      <a:r>
                        <a:rPr lang="zh-CN" altLang="en-US" sz="1800" b="1">
                          <a:sym typeface="+mn-ea"/>
                        </a:rPr>
                        <a:t>right</a:t>
                      </a:r>
                      <a:endParaRPr lang="zh-CN" altLang="en-US" sz="1800" b="1">
                        <a:sym typeface="+mn-ea"/>
                      </a:endParaRPr>
                    </a:p>
                  </a:txBody>
                  <a:tcPr/>
                </a:tc>
                <a:tc>
                  <a:txBody>
                    <a:bodyPr/>
                    <a:p>
                      <a:pPr>
                        <a:lnSpc>
                          <a:spcPts val="2560"/>
                        </a:lnSpc>
                        <a:buNone/>
                      </a:pPr>
                      <a:r>
                        <a:rPr lang="zh-CN" altLang="en-US" sz="1800">
                          <a:sym typeface="+mn-ea"/>
                        </a:rPr>
                        <a:t>①符合事实，符合真理</a:t>
                      </a:r>
                      <a:endParaRPr lang="zh-CN" altLang="en-US" sz="1800">
                        <a:sym typeface="+mn-ea"/>
                      </a:endParaRPr>
                    </a:p>
                  </a:txBody>
                  <a:tcPr/>
                </a:tc>
                <a:tc>
                  <a:txBody>
                    <a:bodyPr/>
                    <a:p>
                      <a:pPr>
                        <a:lnSpc>
                          <a:spcPts val="2560"/>
                        </a:lnSpc>
                        <a:buNone/>
                      </a:pPr>
                      <a:r>
                        <a:rPr lang="zh-CN" altLang="en-US" sz="1800">
                          <a:sym typeface="+mn-ea"/>
                        </a:rPr>
                        <a:t>Whatyou said</a:t>
                      </a:r>
                      <a:r>
                        <a:rPr lang="en-US" altLang="zh-CN" sz="1800">
                          <a:sym typeface="+mn-ea"/>
                        </a:rPr>
                        <a:t> </a:t>
                      </a:r>
                      <a:r>
                        <a:rPr lang="zh-CN" altLang="en-US" sz="1800">
                          <a:sym typeface="+mn-ea"/>
                        </a:rPr>
                        <a:t>before dinnerwas right.</a:t>
                      </a:r>
                      <a:endParaRPr lang="zh-CN" altLang="en-US" sz="1800">
                        <a:sym typeface="+mn-ea"/>
                      </a:endParaRPr>
                    </a:p>
                    <a:p>
                      <a:pPr>
                        <a:lnSpc>
                          <a:spcPts val="2560"/>
                        </a:lnSpc>
                        <a:buNone/>
                      </a:pPr>
                      <a:r>
                        <a:rPr lang="zh-CN" altLang="en-US" sz="1800">
                          <a:sym typeface="+mn-ea"/>
                        </a:rPr>
                        <a:t>你在吃饭前所说的话是正确的。</a:t>
                      </a:r>
                      <a:endParaRPr lang="zh-CN" altLang="en-US" sz="1800">
                        <a:sym typeface="+mn-ea"/>
                      </a:endParaRPr>
                    </a:p>
                  </a:txBody>
                  <a:tcPr/>
                </a:tc>
              </a:tr>
              <a:tr h="365760">
                <a:tc vMerge="1">
                  <a:tcPr/>
                </a:tc>
                <a:tc>
                  <a:txBody>
                    <a:bodyPr/>
                    <a:p>
                      <a:pPr>
                        <a:lnSpc>
                          <a:spcPts val="2560"/>
                        </a:lnSpc>
                        <a:buNone/>
                      </a:pPr>
                      <a:r>
                        <a:rPr lang="zh-CN" altLang="en-US" sz="1800">
                          <a:sym typeface="+mn-ea"/>
                        </a:rPr>
                        <a:t>②正确无误，没出差错</a:t>
                      </a:r>
                      <a:endParaRPr lang="zh-CN" altLang="en-US" sz="1800">
                        <a:sym typeface="+mn-ea"/>
                      </a:endParaRPr>
                    </a:p>
                  </a:txBody>
                  <a:tcPr/>
                </a:tc>
                <a:tc>
                  <a:txBody>
                    <a:bodyPr/>
                    <a:p>
                      <a:pPr>
                        <a:lnSpc>
                          <a:spcPts val="2560"/>
                        </a:lnSpc>
                        <a:buNone/>
                      </a:pPr>
                      <a:r>
                        <a:rPr lang="zh-CN" altLang="en-US" sz="1800">
                          <a:sym typeface="+mn-ea"/>
                        </a:rPr>
                        <a:t>Are</a:t>
                      </a:r>
                      <a:r>
                        <a:rPr lang="en-US" altLang="zh-CN" sz="1800">
                          <a:sym typeface="+mn-ea"/>
                        </a:rPr>
                        <a:t> </a:t>
                      </a:r>
                      <a:r>
                        <a:rPr lang="zh-CN" altLang="en-US" sz="1800">
                          <a:sym typeface="+mn-ea"/>
                        </a:rPr>
                        <a:t>we</a:t>
                      </a:r>
                      <a:r>
                        <a:rPr lang="en-US" altLang="zh-CN" sz="1800">
                          <a:sym typeface="+mn-ea"/>
                        </a:rPr>
                        <a:t> </a:t>
                      </a:r>
                      <a:r>
                        <a:rPr lang="zh-CN" altLang="en-US" sz="1800">
                          <a:sym typeface="+mn-ea"/>
                        </a:rPr>
                        <a:t>on the rightroad?</a:t>
                      </a:r>
                      <a:endParaRPr lang="zh-CN" altLang="en-US" sz="1800">
                        <a:sym typeface="+mn-ea"/>
                      </a:endParaRPr>
                    </a:p>
                    <a:p>
                      <a:pPr>
                        <a:lnSpc>
                          <a:spcPts val="2560"/>
                        </a:lnSpc>
                        <a:buNone/>
                      </a:pPr>
                      <a:r>
                        <a:rPr lang="zh-CN" altLang="en-US" sz="1800">
                          <a:sym typeface="+mn-ea"/>
                        </a:rPr>
                        <a:t>我们的路走得对吗？</a:t>
                      </a:r>
                      <a:endParaRPr lang="zh-CN" altLang="en-US" sz="1800">
                        <a:sym typeface="+mn-ea"/>
                      </a:endParaRPr>
                    </a:p>
                  </a:txBody>
                  <a:tcPr/>
                </a:tc>
              </a:tr>
              <a:tr h="914400">
                <a:tc gridSpan="3">
                  <a:txBody>
                    <a:bodyPr/>
                    <a:p>
                      <a:pPr>
                        <a:lnSpc>
                          <a:spcPts val="2560"/>
                        </a:lnSpc>
                        <a:buNone/>
                      </a:pPr>
                      <a:r>
                        <a:rPr lang="zh-CN" altLang="en-US" sz="1800" b="1">
                          <a:solidFill>
                            <a:schemeClr val="accent2">
                              <a:lumMod val="50000"/>
                            </a:schemeClr>
                          </a:solidFill>
                          <a:sym typeface="Arial" panose="020B0604020202020204" pitchFamily="34" charset="0"/>
                        </a:rPr>
                        <a:t>进一步讨论correct和right的区别</a:t>
                      </a:r>
                      <a:r>
                        <a:rPr lang="zh-CN" altLang="en-US" sz="1800">
                          <a:solidFill>
                            <a:schemeClr val="accent2">
                              <a:lumMod val="50000"/>
                            </a:schemeClr>
                          </a:solidFill>
                          <a:sym typeface="Arial" panose="020B0604020202020204" pitchFamily="34" charset="0"/>
                        </a:rPr>
                        <a:t>：</a:t>
                      </a:r>
                      <a:endParaRPr lang="zh-CN" altLang="en-US" sz="1800">
                        <a:solidFill>
                          <a:schemeClr val="accent2">
                            <a:lumMod val="50000"/>
                          </a:schemeClr>
                        </a:solidFill>
                        <a:sym typeface="Arial" panose="020B0604020202020204" pitchFamily="34" charset="0"/>
                      </a:endParaRPr>
                    </a:p>
                    <a:p>
                      <a:pPr>
                        <a:lnSpc>
                          <a:spcPts val="2560"/>
                        </a:lnSpc>
                        <a:buNone/>
                      </a:pPr>
                      <a:r>
                        <a:rPr lang="zh-CN" altLang="en-US" sz="1800">
                          <a:sym typeface="Arial" panose="020B0604020202020204" pitchFamily="34" charset="0"/>
                        </a:rPr>
                        <a:t>若要表达“他所说的话是对的”，只要翻译成He is right 就可以了，最好不要译成“What he said is right”。</a:t>
                      </a:r>
                      <a:endParaRPr lang="zh-CN" altLang="en-US" sz="1800">
                        <a:sym typeface="Arial" panose="020B0604020202020204" pitchFamily="34" charset="0"/>
                      </a:endParaRPr>
                    </a:p>
                    <a:p>
                      <a:pPr>
                        <a:lnSpc>
                          <a:spcPts val="2560"/>
                        </a:lnSpc>
                        <a:buNone/>
                      </a:pPr>
                      <a:r>
                        <a:rPr lang="zh-CN" altLang="en-US" sz="1800">
                          <a:sym typeface="Arial" panose="020B0604020202020204" pitchFamily="34" charset="0"/>
                        </a:rPr>
                        <a:t>而“他是对的”不要译成</a:t>
                      </a:r>
                      <a:r>
                        <a:rPr lang="en-US" altLang="zh-CN" sz="1800">
                          <a:sym typeface="Arial" panose="020B0604020202020204" pitchFamily="34" charset="0"/>
                        </a:rPr>
                        <a:t> </a:t>
                      </a:r>
                      <a:r>
                        <a:rPr lang="zh-CN" altLang="en-US" sz="1800">
                          <a:sym typeface="Arial" panose="020B0604020202020204" pitchFamily="34" charset="0"/>
                        </a:rPr>
                        <a:t>He is correct，因为correct</a:t>
                      </a:r>
                      <a:r>
                        <a:rPr lang="en-US" altLang="zh-CN" sz="1800">
                          <a:sym typeface="Arial" panose="020B0604020202020204" pitchFamily="34" charset="0"/>
                        </a:rPr>
                        <a:t> </a:t>
                      </a:r>
                      <a:r>
                        <a:rPr lang="zh-CN" altLang="en-US" sz="1800">
                          <a:sym typeface="Arial" panose="020B0604020202020204" pitchFamily="34" charset="0"/>
                        </a:rPr>
                        <a:t>指的是“他可靠，他行为端庄，可以托付”。</a:t>
                      </a:r>
                      <a:endParaRPr lang="zh-CN" altLang="en-US" sz="1800">
                        <a:sym typeface="Arial" panose="020B0604020202020204" pitchFamily="34" charset="0"/>
                      </a:endParaRPr>
                    </a:p>
                  </a:txBody>
                  <a:tcPr/>
                </a:tc>
                <a:tc hMerge="1">
                  <a:tcPr/>
                </a:tc>
                <a:tc hMerge="1">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graphicFrame>
        <p:nvGraphicFramePr>
          <p:cNvPr id="5" name="表格 4"/>
          <p:cNvGraphicFramePr/>
          <p:nvPr>
            <p:custDataLst>
              <p:tags r:id="rId2"/>
            </p:custDataLst>
          </p:nvPr>
        </p:nvGraphicFramePr>
        <p:xfrm>
          <a:off x="141605" y="824865"/>
          <a:ext cx="11776075" cy="5753735"/>
        </p:xfrm>
        <a:graphic>
          <a:graphicData uri="http://schemas.openxmlformats.org/drawingml/2006/table">
            <a:tbl>
              <a:tblPr firstRow="1" bandRow="1">
                <a:tableStyleId>{5C22544A-7EE6-4342-B048-85BDC9FD1C3A}</a:tableStyleId>
              </a:tblPr>
              <a:tblGrid>
                <a:gridCol w="1244600"/>
                <a:gridCol w="1493520"/>
                <a:gridCol w="9037955"/>
              </a:tblGrid>
              <a:tr h="365760">
                <a:tc gridSpan="3">
                  <a:txBody>
                    <a:bodyPr/>
                    <a:p>
                      <a:pPr algn="ctr">
                        <a:buNone/>
                      </a:pPr>
                      <a:r>
                        <a:rPr lang="zh-CN" altLang="en-US"/>
                        <a:t>correct, right, accurate, exact, precise</a:t>
                      </a:r>
                      <a:endParaRPr lang="zh-CN" altLang="en-US"/>
                    </a:p>
                  </a:txBody>
                  <a:tcPr/>
                </a:tc>
                <a:tc hMerge="1">
                  <a:tcPr/>
                </a:tc>
                <a:tc hMerge="1">
                  <a:tcPr/>
                </a:tc>
              </a:tr>
              <a:tr h="572135">
                <a:tc rowSpan="2">
                  <a:txBody>
                    <a:bodyPr/>
                    <a:p>
                      <a:pPr fontAlgn="ctr">
                        <a:buNone/>
                      </a:pPr>
                      <a:r>
                        <a:rPr lang="zh-CN" altLang="en-US" sz="1800" b="1">
                          <a:sym typeface="+mn-ea"/>
                        </a:rPr>
                        <a:t>accurate</a:t>
                      </a:r>
                      <a:endParaRPr lang="zh-CN" altLang="en-US" sz="1800" b="1">
                        <a:sym typeface="+mn-ea"/>
                      </a:endParaRPr>
                    </a:p>
                  </a:txBody>
                  <a:tcPr/>
                </a:tc>
                <a:tc>
                  <a:txBody>
                    <a:bodyPr/>
                    <a:p>
                      <a:pPr>
                        <a:buNone/>
                      </a:pPr>
                      <a:r>
                        <a:rPr lang="zh-CN" altLang="en-US" sz="1600">
                          <a:sym typeface="+mn-ea"/>
                        </a:rPr>
                        <a:t>做事仔细，</a:t>
                      </a:r>
                      <a:endParaRPr lang="zh-CN" altLang="en-US" sz="1600">
                        <a:sym typeface="+mn-ea"/>
                      </a:endParaRPr>
                    </a:p>
                    <a:p>
                      <a:pPr>
                        <a:buNone/>
                      </a:pPr>
                      <a:r>
                        <a:rPr lang="zh-CN" altLang="en-US" sz="1600">
                          <a:sym typeface="+mn-ea"/>
                        </a:rPr>
                        <a:t>准确无误</a:t>
                      </a:r>
                      <a:endParaRPr lang="zh-CN" altLang="en-US" sz="1600">
                        <a:sym typeface="+mn-ea"/>
                      </a:endParaRPr>
                    </a:p>
                  </a:txBody>
                  <a:tcPr/>
                </a:tc>
                <a:tc>
                  <a:txBody>
                    <a:bodyPr/>
                    <a:p>
                      <a:pPr>
                        <a:buNone/>
                      </a:pPr>
                      <a:r>
                        <a:rPr lang="zh-CN" altLang="en-US" sz="1600">
                          <a:sym typeface="+mn-ea"/>
                        </a:rPr>
                        <a:t>His information was accurate.</a:t>
                      </a:r>
                      <a:endParaRPr lang="zh-CN" altLang="en-US" sz="1600">
                        <a:sym typeface="+mn-ea"/>
                      </a:endParaRPr>
                    </a:p>
                    <a:p>
                      <a:pPr>
                        <a:buNone/>
                      </a:pPr>
                      <a:r>
                        <a:rPr lang="zh-CN" altLang="en-US" sz="1600">
                          <a:sym typeface="+mn-ea"/>
                        </a:rPr>
                        <a:t>他的情报是准确的。</a:t>
                      </a:r>
                      <a:endParaRPr lang="zh-CN" altLang="en-US" sz="1600">
                        <a:sym typeface="+mn-ea"/>
                      </a:endParaRPr>
                    </a:p>
                  </a:txBody>
                  <a:tcPr/>
                </a:tc>
              </a:tr>
              <a:tr h="572135">
                <a:tc vMerge="1">
                  <a:tcPr/>
                </a:tc>
                <a:tc>
                  <a:txBody>
                    <a:bodyPr/>
                    <a:p>
                      <a:pPr>
                        <a:buNone/>
                      </a:pPr>
                      <a:r>
                        <a:rPr lang="zh-CN" altLang="en-US" sz="1600">
                          <a:sym typeface="+mn-ea"/>
                        </a:rPr>
                        <a:t>射击瞄准，</a:t>
                      </a:r>
                      <a:endParaRPr lang="zh-CN" altLang="en-US" sz="1600">
                        <a:sym typeface="+mn-ea"/>
                      </a:endParaRPr>
                    </a:p>
                    <a:p>
                      <a:pPr>
                        <a:buNone/>
                      </a:pPr>
                      <a:r>
                        <a:rPr lang="zh-CN" altLang="en-US" sz="1600">
                          <a:sym typeface="+mn-ea"/>
                        </a:rPr>
                        <a:t>子弹中的</a:t>
                      </a:r>
                      <a:endParaRPr lang="zh-CN" altLang="en-US" sz="1600">
                        <a:sym typeface="+mn-ea"/>
                      </a:endParaRPr>
                    </a:p>
                  </a:txBody>
                  <a:tcPr/>
                </a:tc>
                <a:tc>
                  <a:txBody>
                    <a:bodyPr/>
                    <a:p>
                      <a:pPr>
                        <a:buNone/>
                      </a:pPr>
                      <a:r>
                        <a:rPr lang="zh-CN" altLang="en-US" sz="1600">
                          <a:sym typeface="+mn-ea"/>
                        </a:rPr>
                        <a:t>Someonefireda shot through my office window.</a:t>
                      </a:r>
                      <a:r>
                        <a:rPr lang="en-US" altLang="zh-CN" sz="1600">
                          <a:sym typeface="+mn-ea"/>
                        </a:rPr>
                        <a:t> </a:t>
                      </a:r>
                      <a:r>
                        <a:rPr lang="zh-CN" altLang="en-US" sz="1600">
                          <a:sym typeface="+mn-ea"/>
                        </a:rPr>
                        <a:t>Accurate, don't you think?</a:t>
                      </a:r>
                      <a:endParaRPr lang="zh-CN" altLang="en-US" sz="1600">
                        <a:sym typeface="+mn-ea"/>
                      </a:endParaRPr>
                    </a:p>
                    <a:p>
                      <a:pPr>
                        <a:buNone/>
                      </a:pPr>
                      <a:r>
                        <a:rPr lang="zh-CN" altLang="en-US" sz="1600">
                          <a:sym typeface="+mn-ea"/>
                        </a:rPr>
                        <a:t>有人向我的办公室窗子里打了一枪。打得很准，你不觉得吗？</a:t>
                      </a:r>
                      <a:endParaRPr lang="zh-CN" altLang="en-US" sz="1600">
                        <a:sym typeface="+mn-ea"/>
                      </a:endParaRPr>
                    </a:p>
                  </a:txBody>
                  <a:tcPr/>
                </a:tc>
              </a:tr>
              <a:tr h="572135">
                <a:tc rowSpan="5">
                  <a:txBody>
                    <a:bodyPr/>
                    <a:p>
                      <a:pPr fontAlgn="ctr">
                        <a:buNone/>
                      </a:pPr>
                      <a:endParaRPr lang="zh-CN" altLang="en-US" sz="1800" b="1">
                        <a:sym typeface="+mn-ea"/>
                      </a:endParaRPr>
                    </a:p>
                    <a:p>
                      <a:pPr fontAlgn="ctr">
                        <a:buNone/>
                      </a:pPr>
                      <a:r>
                        <a:rPr lang="zh-CN" altLang="en-US" sz="1800" b="1">
                          <a:sym typeface="+mn-ea"/>
                        </a:rPr>
                        <a:t>exact</a:t>
                      </a:r>
                      <a:endParaRPr lang="zh-CN" altLang="en-US" sz="1800" b="1">
                        <a:sym typeface="+mn-ea"/>
                      </a:endParaRPr>
                    </a:p>
                    <a:p>
                      <a:pPr fontAlgn="ctr">
                        <a:buNone/>
                      </a:pPr>
                      <a:endParaRPr lang="zh-CN" altLang="en-US" sz="1200">
                        <a:sym typeface="+mn-ea"/>
                      </a:endParaRPr>
                    </a:p>
                    <a:p>
                      <a:pPr fontAlgn="ctr">
                        <a:buNone/>
                      </a:pPr>
                      <a:r>
                        <a:rPr lang="zh-CN" altLang="en-US" sz="1200">
                          <a:sym typeface="+mn-ea"/>
                        </a:rPr>
                        <a:t>强调准确的严格性，不许有丝毫的差错</a:t>
                      </a:r>
                      <a:endParaRPr lang="zh-CN" altLang="en-US" sz="1800" b="1">
                        <a:sym typeface="+mn-ea"/>
                      </a:endParaRPr>
                    </a:p>
                  </a:txBody>
                  <a:tcPr/>
                </a:tc>
                <a:tc>
                  <a:txBody>
                    <a:bodyPr/>
                    <a:p>
                      <a:pPr>
                        <a:buNone/>
                      </a:pPr>
                      <a:r>
                        <a:rPr lang="zh-CN" altLang="en-US" sz="1600">
                          <a:sym typeface="+mn-ea"/>
                        </a:rPr>
                        <a:t>①记忆力准确</a:t>
                      </a:r>
                      <a:endParaRPr lang="zh-CN" altLang="en-US" sz="1600">
                        <a:sym typeface="+mn-ea"/>
                      </a:endParaRPr>
                    </a:p>
                  </a:txBody>
                  <a:tcPr/>
                </a:tc>
                <a:tc>
                  <a:txBody>
                    <a:bodyPr/>
                    <a:p>
                      <a:pPr>
                        <a:buNone/>
                      </a:pPr>
                      <a:r>
                        <a:rPr sz="1600">
                          <a:sym typeface="+mn-ea"/>
                        </a:rPr>
                        <a:t>His memory is very exact, he never makes mistakes.</a:t>
                      </a:r>
                      <a:endParaRPr sz="1600">
                        <a:sym typeface="+mn-ea"/>
                      </a:endParaRPr>
                    </a:p>
                    <a:p>
                      <a:pPr>
                        <a:buNone/>
                      </a:pPr>
                      <a:r>
                        <a:rPr sz="1600">
                          <a:sym typeface="+mn-ea"/>
                        </a:rPr>
                        <a:t>他的记忆力非常准确，他从来不出差错。</a:t>
                      </a:r>
                      <a:endParaRPr sz="1600">
                        <a:sym typeface="+mn-ea"/>
                      </a:endParaRPr>
                    </a:p>
                  </a:txBody>
                  <a:tcPr/>
                </a:tc>
              </a:tr>
              <a:tr h="365760">
                <a:tc vMerge="1">
                  <a:tcPr/>
                </a:tc>
                <a:tc>
                  <a:txBody>
                    <a:bodyPr/>
                    <a:p>
                      <a:pPr>
                        <a:buNone/>
                      </a:pPr>
                      <a:r>
                        <a:rPr lang="zh-CN" altLang="en-US" sz="1600">
                          <a:sym typeface="+mn-ea"/>
                        </a:rPr>
                        <a:t>②信息准确</a:t>
                      </a:r>
                      <a:endParaRPr lang="zh-CN" altLang="en-US" sz="1600">
                        <a:sym typeface="+mn-ea"/>
                      </a:endParaRPr>
                    </a:p>
                  </a:txBody>
                  <a:tcPr/>
                </a:tc>
                <a:tc>
                  <a:txBody>
                    <a:bodyPr/>
                    <a:p>
                      <a:pPr>
                        <a:buNone/>
                      </a:pPr>
                      <a:r>
                        <a:rPr sz="1600">
                          <a:sym typeface="+mn-ea"/>
                        </a:rPr>
                        <a:t>He could not obtain any exact information as to where shewas.</a:t>
                      </a:r>
                      <a:endParaRPr sz="1600">
                        <a:sym typeface="+mn-ea"/>
                      </a:endParaRPr>
                    </a:p>
                    <a:p>
                      <a:pPr>
                        <a:buNone/>
                      </a:pPr>
                      <a:r>
                        <a:rPr sz="1600">
                          <a:sym typeface="+mn-ea"/>
                        </a:rPr>
                        <a:t>至于她在什么地方，他不能够获得准确的信息。</a:t>
                      </a:r>
                      <a:endParaRPr sz="1600">
                        <a:sym typeface="+mn-ea"/>
                      </a:endParaRPr>
                    </a:p>
                  </a:txBody>
                  <a:tcPr/>
                </a:tc>
              </a:tr>
              <a:tr h="365760">
                <a:tc vMerge="1">
                  <a:tcPr/>
                </a:tc>
                <a:tc>
                  <a:txBody>
                    <a:bodyPr/>
                    <a:p>
                      <a:pPr>
                        <a:buNone/>
                      </a:pPr>
                      <a:r>
                        <a:rPr lang="zh-CN" altLang="en-US" sz="1600">
                          <a:sym typeface="+mn-ea"/>
                        </a:rPr>
                        <a:t>③重量准确</a:t>
                      </a:r>
                      <a:endParaRPr lang="zh-CN" altLang="en-US" sz="1600">
                        <a:sym typeface="+mn-ea"/>
                      </a:endParaRPr>
                    </a:p>
                  </a:txBody>
                  <a:tcPr/>
                </a:tc>
                <a:tc>
                  <a:txBody>
                    <a:bodyPr/>
                    <a:p>
                      <a:pPr>
                        <a:buNone/>
                      </a:pPr>
                      <a:r>
                        <a:rPr lang="zh-CN" altLang="en-US" sz="1600">
                          <a:sym typeface="+mn-ea"/>
                        </a:rPr>
                        <a:t>The exact weight is 25. 68</a:t>
                      </a:r>
                      <a:r>
                        <a:rPr lang="en-US" altLang="zh-CN" sz="1600">
                          <a:sym typeface="+mn-ea"/>
                        </a:rPr>
                        <a:t> </a:t>
                      </a:r>
                      <a:r>
                        <a:rPr lang="zh-CN" altLang="en-US" sz="1600">
                          <a:sym typeface="+mn-ea"/>
                        </a:rPr>
                        <a:t>kilograms.</a:t>
                      </a:r>
                      <a:endParaRPr lang="zh-CN" altLang="en-US" sz="1600">
                        <a:sym typeface="+mn-ea"/>
                      </a:endParaRPr>
                    </a:p>
                    <a:p>
                      <a:pPr>
                        <a:buNone/>
                      </a:pPr>
                      <a:r>
                        <a:rPr lang="zh-CN" altLang="en-US" sz="1600">
                          <a:sym typeface="+mn-ea"/>
                        </a:rPr>
                        <a:t>准确的重量是25.68千克。</a:t>
                      </a:r>
                      <a:endParaRPr lang="zh-CN" altLang="en-US" sz="1600">
                        <a:sym typeface="+mn-ea"/>
                      </a:endParaRPr>
                    </a:p>
                  </a:txBody>
                  <a:tcPr/>
                </a:tc>
              </a:tr>
              <a:tr h="365760">
                <a:tc vMerge="1">
                  <a:tcPr/>
                </a:tc>
                <a:tc>
                  <a:txBody>
                    <a:bodyPr/>
                    <a:p>
                      <a:pPr>
                        <a:buNone/>
                      </a:pPr>
                      <a:r>
                        <a:rPr lang="zh-CN" altLang="en-US" sz="1600">
                          <a:sym typeface="+mn-ea"/>
                        </a:rPr>
                        <a:t>④处理事务不出差错</a:t>
                      </a:r>
                      <a:endParaRPr lang="zh-CN" altLang="en-US" sz="1600">
                        <a:sym typeface="+mn-ea"/>
                      </a:endParaRPr>
                    </a:p>
                  </a:txBody>
                  <a:tcPr/>
                </a:tc>
                <a:tc>
                  <a:txBody>
                    <a:bodyPr/>
                    <a:p>
                      <a:pPr>
                        <a:buNone/>
                      </a:pPr>
                      <a:r>
                        <a:rPr lang="zh-CN" altLang="en-US" sz="1600">
                          <a:sym typeface="+mn-ea"/>
                        </a:rPr>
                        <a:t>Reading</a:t>
                      </a:r>
                      <a:r>
                        <a:rPr lang="en-US" altLang="zh-CN" sz="1600">
                          <a:sym typeface="+mn-ea"/>
                        </a:rPr>
                        <a:t> </a:t>
                      </a:r>
                      <a:r>
                        <a:rPr lang="zh-CN" altLang="en-US" sz="1600">
                          <a:sym typeface="+mn-ea"/>
                        </a:rPr>
                        <a:t>makes a full man; conference a ready man; and writing an exact man. </a:t>
                      </a:r>
                      <a:endParaRPr lang="zh-CN" altLang="en-US" sz="1600">
                        <a:sym typeface="+mn-ea"/>
                      </a:endParaRPr>
                    </a:p>
                    <a:p>
                      <a:pPr>
                        <a:buNone/>
                      </a:pPr>
                      <a:r>
                        <a:rPr lang="zh-CN" altLang="en-US" sz="1600">
                          <a:sym typeface="+mn-ea"/>
                        </a:rPr>
                        <a:t>读书使人充实；交谈使人机智；写作使人精确。</a:t>
                      </a:r>
                      <a:endParaRPr lang="zh-CN" altLang="en-US" sz="1600">
                        <a:sym typeface="+mn-ea"/>
                      </a:endParaRPr>
                    </a:p>
                  </a:txBody>
                  <a:tcPr/>
                </a:tc>
              </a:tr>
              <a:tr h="365760">
                <a:tc vMerge="1">
                  <a:tcPr/>
                </a:tc>
                <a:tc>
                  <a:txBody>
                    <a:bodyPr/>
                    <a:p>
                      <a:pPr>
                        <a:buNone/>
                      </a:pPr>
                      <a:r>
                        <a:rPr lang="zh-CN" altLang="en-US" sz="1600">
                          <a:sym typeface="+mn-ea"/>
                        </a:rPr>
                        <a:t>⑤准确的时间</a:t>
                      </a:r>
                      <a:endParaRPr lang="zh-CN" altLang="en-US" sz="1600">
                        <a:sym typeface="+mn-ea"/>
                      </a:endParaRPr>
                    </a:p>
                  </a:txBody>
                  <a:tcPr/>
                </a:tc>
                <a:tc>
                  <a:txBody>
                    <a:bodyPr/>
                    <a:p>
                      <a:pPr>
                        <a:buNone/>
                      </a:pPr>
                      <a:r>
                        <a:rPr lang="zh-CN" altLang="en-US" sz="1600">
                          <a:sym typeface="+mn-ea"/>
                        </a:rPr>
                        <a:t>I</a:t>
                      </a:r>
                      <a:r>
                        <a:rPr lang="en-US" altLang="zh-CN" sz="1600">
                          <a:sym typeface="+mn-ea"/>
                        </a:rPr>
                        <a:t> </a:t>
                      </a:r>
                      <a:r>
                        <a:rPr lang="zh-CN" altLang="en-US" sz="1600">
                          <a:sym typeface="+mn-ea"/>
                        </a:rPr>
                        <a:t>will shortly let you know when I start but still have no exact date.</a:t>
                      </a:r>
                      <a:endParaRPr lang="zh-CN" altLang="en-US" sz="1600">
                        <a:sym typeface="+mn-ea"/>
                      </a:endParaRPr>
                    </a:p>
                    <a:p>
                      <a:pPr>
                        <a:buNone/>
                      </a:pPr>
                      <a:r>
                        <a:rPr lang="zh-CN" altLang="en-US" sz="1600">
                          <a:sym typeface="+mn-ea"/>
                        </a:rPr>
                        <a:t>很快我就会让你知道我什么时候出发，但现在还没有确切的日子。</a:t>
                      </a:r>
                      <a:endParaRPr lang="zh-CN" altLang="en-US" sz="1600">
                        <a:sym typeface="+mn-ea"/>
                      </a:endParaRPr>
                    </a:p>
                    <a:p>
                      <a:pPr>
                        <a:buNone/>
                      </a:pPr>
                      <a:r>
                        <a:rPr lang="zh-CN" altLang="en-US" sz="1600">
                          <a:sym typeface="+mn-ea"/>
                        </a:rPr>
                        <a:t>At exactly the moment, the telephone rang.</a:t>
                      </a:r>
                      <a:endParaRPr lang="zh-CN" altLang="en-US" sz="1600">
                        <a:sym typeface="+mn-ea"/>
                      </a:endParaRPr>
                    </a:p>
                    <a:p>
                      <a:pPr>
                        <a:buNone/>
                      </a:pPr>
                      <a:r>
                        <a:rPr lang="zh-CN" altLang="en-US" sz="1600">
                          <a:sym typeface="+mn-ea"/>
                        </a:rPr>
                        <a:t>不早不迟，电话铃正在那个时候响了。</a:t>
                      </a:r>
                      <a:endParaRPr lang="zh-CN" altLang="en-US" sz="1600">
                        <a:sym typeface="+mn-ea"/>
                      </a:endParaRPr>
                    </a:p>
                  </a:txBody>
                  <a:tcPr/>
                </a:tc>
              </a:tr>
              <a:tr h="365760">
                <a:tc gridSpan="3">
                  <a:txBody>
                    <a:bodyPr/>
                    <a:p>
                      <a:pPr fontAlgn="ctr">
                        <a:buNone/>
                      </a:pPr>
                      <a:r>
                        <a:rPr lang="zh-CN" altLang="en-US" b="1">
                          <a:solidFill>
                            <a:schemeClr val="accent2">
                              <a:lumMod val="50000"/>
                            </a:schemeClr>
                          </a:solidFill>
                          <a:sym typeface="Arial" panose="020B0604020202020204" pitchFamily="34" charset="0"/>
                        </a:rPr>
                        <a:t>进一步讨论accurate</a:t>
                      </a:r>
                      <a:r>
                        <a:rPr lang="en-US" altLang="zh-CN" b="1">
                          <a:solidFill>
                            <a:schemeClr val="accent2">
                              <a:lumMod val="50000"/>
                            </a:schemeClr>
                          </a:solidFill>
                          <a:sym typeface="Arial" panose="020B0604020202020204" pitchFamily="34" charset="0"/>
                        </a:rPr>
                        <a:t> </a:t>
                      </a:r>
                      <a:r>
                        <a:rPr lang="zh-CN" altLang="en-US" b="1">
                          <a:solidFill>
                            <a:schemeClr val="accent2">
                              <a:lumMod val="50000"/>
                            </a:schemeClr>
                          </a:solidFill>
                          <a:sym typeface="Arial" panose="020B0604020202020204" pitchFamily="34" charset="0"/>
                        </a:rPr>
                        <a:t>和exact</a:t>
                      </a:r>
                      <a:r>
                        <a:rPr lang="en-US" altLang="zh-CN" b="1">
                          <a:solidFill>
                            <a:schemeClr val="accent2">
                              <a:lumMod val="50000"/>
                            </a:schemeClr>
                          </a:solidFill>
                          <a:sym typeface="Arial" panose="020B0604020202020204" pitchFamily="34" charset="0"/>
                        </a:rPr>
                        <a:t> </a:t>
                      </a:r>
                      <a:r>
                        <a:rPr lang="zh-CN" altLang="en-US" b="1">
                          <a:solidFill>
                            <a:schemeClr val="accent2">
                              <a:lumMod val="50000"/>
                            </a:schemeClr>
                          </a:solidFill>
                          <a:sym typeface="Arial" panose="020B0604020202020204" pitchFamily="34" charset="0"/>
                        </a:rPr>
                        <a:t>的区别</a:t>
                      </a:r>
                      <a:r>
                        <a:rPr lang="zh-CN" altLang="en-US">
                          <a:solidFill>
                            <a:schemeClr val="accent2">
                              <a:lumMod val="50000"/>
                            </a:schemeClr>
                          </a:solidFill>
                          <a:sym typeface="Arial" panose="020B0604020202020204" pitchFamily="34" charset="0"/>
                        </a:rPr>
                        <a:t>：</a:t>
                      </a:r>
                      <a:r>
                        <a:rPr lang="zh-CN" altLang="en-US" sz="1600">
                          <a:sym typeface="微软雅黑" panose="020B0503020204020204" pitchFamily="34" charset="-122"/>
                        </a:rPr>
                        <a:t>an accurate memory 和 an exact memory 都是准确的记忆；</a:t>
                      </a:r>
                      <a:endParaRPr lang="zh-CN" altLang="en-US" sz="1600">
                        <a:sym typeface="微软雅黑" panose="020B0503020204020204" pitchFamily="34" charset="-122"/>
                      </a:endParaRPr>
                    </a:p>
                    <a:p>
                      <a:pPr fontAlgn="ctr">
                        <a:buNone/>
                      </a:pPr>
                      <a:r>
                        <a:rPr lang="zh-CN" altLang="en-US" sz="1600">
                          <a:sym typeface="微软雅黑" panose="020B0503020204020204" pitchFamily="34" charset="-122"/>
                        </a:rPr>
                        <a:t> </a:t>
                      </a:r>
                      <a:r>
                        <a:rPr lang="en-US" altLang="zh-CN" sz="1600">
                          <a:sym typeface="微软雅黑" panose="020B0503020204020204" pitchFamily="34" charset="-122"/>
                        </a:rPr>
                        <a:t>                                                                  </a:t>
                      </a:r>
                      <a:r>
                        <a:rPr lang="zh-CN" altLang="en-US" sz="1600">
                          <a:sym typeface="微软雅黑" panose="020B0503020204020204" pitchFamily="34" charset="-122"/>
                        </a:rPr>
                        <a:t>accurate information 和exactinformation 都是准确的信息；</a:t>
                      </a:r>
                      <a:endParaRPr lang="zh-CN" altLang="en-US" sz="1600">
                        <a:sym typeface="微软雅黑" panose="020B0503020204020204" pitchFamily="34" charset="-122"/>
                      </a:endParaRPr>
                    </a:p>
                    <a:p>
                      <a:pPr fontAlgn="ctr">
                        <a:buNone/>
                      </a:pPr>
                      <a:r>
                        <a:rPr lang="zh-CN" altLang="en-US" sz="1600" b="1">
                          <a:sym typeface="微软雅黑" panose="020B0503020204020204" pitchFamily="34" charset="-122"/>
                        </a:rPr>
                        <a:t>accurate和exact 的细微差异是：</a:t>
                      </a:r>
                      <a:r>
                        <a:rPr lang="zh-CN" altLang="en-US" sz="1600">
                          <a:sym typeface="微软雅黑" panose="020B0503020204020204" pitchFamily="34" charset="-122"/>
                        </a:rPr>
                        <a:t>射击准确多用an accurate shot，准确的日期多用an exact date。</a:t>
                      </a:r>
                      <a:endParaRPr lang="zh-CN" altLang="en-US" sz="1800" b="1">
                        <a:sym typeface="+mn-ea"/>
                      </a:endParaRPr>
                    </a:p>
                  </a:txBody>
                  <a:tcPr/>
                </a:tc>
                <a:tc hMerge="1">
                  <a:tcPr/>
                </a:tc>
                <a:tc hMerge="1">
                  <a:tcPr/>
                </a:tc>
              </a:tr>
            </a:tbl>
          </a:graphicData>
        </a:graphic>
      </p:graphicFrame>
      <p:sp>
        <p:nvSpPr>
          <p:cNvPr id="8" name="文本框 7"/>
          <p:cNvSpPr txBox="1"/>
          <p:nvPr/>
        </p:nvSpPr>
        <p:spPr>
          <a:xfrm>
            <a:off x="1065530" y="90170"/>
            <a:ext cx="9377045" cy="460375"/>
          </a:xfrm>
          <a:prstGeom prst="rect">
            <a:avLst/>
          </a:prstGeom>
          <a:noFill/>
        </p:spPr>
        <p:txBody>
          <a:bodyPr wrap="square" rtlCol="0" anchor="t">
            <a:spAutoFit/>
          </a:bodyPr>
          <a:p>
            <a:r>
              <a:rPr lang="zh-CN" altLang="en-US" sz="2400" b="1">
                <a:solidFill>
                  <a:schemeClr val="accent2">
                    <a:lumMod val="50000"/>
                  </a:schemeClr>
                </a:solidFill>
                <a:sym typeface="+mn-ea"/>
              </a:rPr>
              <a:t>〖词语辨析〗</a:t>
            </a:r>
            <a:r>
              <a:rPr lang="zh-CN" altLang="en-US" sz="2400" b="1">
                <a:solidFill>
                  <a:schemeClr val="tx1"/>
                </a:solidFill>
                <a:sym typeface="+mn-ea"/>
              </a:rPr>
              <a:t>correct, right, ac</a:t>
            </a:r>
            <a:r>
              <a:rPr lang="zh-CN" altLang="en-US" sz="2400" b="1">
                <a:solidFill>
                  <a:schemeClr val="accent2">
                    <a:lumMod val="50000"/>
                  </a:schemeClr>
                </a:solidFill>
                <a:sym typeface="+mn-ea"/>
              </a:rPr>
              <a:t>cur</a:t>
            </a:r>
            <a:r>
              <a:rPr lang="zh-CN" altLang="en-US" sz="2400" b="1">
                <a:solidFill>
                  <a:schemeClr val="tx1"/>
                </a:solidFill>
                <a:sym typeface="+mn-ea"/>
              </a:rPr>
              <a:t>ate, exact, precise</a:t>
            </a:r>
            <a:endParaRPr lang="zh-CN" altLang="en-US" sz="2400" b="1">
              <a:solidFill>
                <a:schemeClr val="tx1"/>
              </a:solidFill>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graphicFrame>
        <p:nvGraphicFramePr>
          <p:cNvPr id="5" name="表格 4"/>
          <p:cNvGraphicFramePr/>
          <p:nvPr>
            <p:custDataLst>
              <p:tags r:id="rId1"/>
            </p:custDataLst>
          </p:nvPr>
        </p:nvGraphicFramePr>
        <p:xfrm>
          <a:off x="141605" y="801370"/>
          <a:ext cx="11776075" cy="4785360"/>
        </p:xfrm>
        <a:graphic>
          <a:graphicData uri="http://schemas.openxmlformats.org/drawingml/2006/table">
            <a:tbl>
              <a:tblPr firstRow="1" bandRow="1">
                <a:tableStyleId>{5C22544A-7EE6-4342-B048-85BDC9FD1C3A}</a:tableStyleId>
              </a:tblPr>
              <a:tblGrid>
                <a:gridCol w="1117600"/>
                <a:gridCol w="1295400"/>
                <a:gridCol w="9363075"/>
              </a:tblGrid>
              <a:tr h="365760">
                <a:tc gridSpan="3">
                  <a:txBody>
                    <a:bodyPr/>
                    <a:p>
                      <a:pPr algn="ctr">
                        <a:lnSpc>
                          <a:spcPts val="2140"/>
                        </a:lnSpc>
                        <a:buNone/>
                      </a:pPr>
                      <a:r>
                        <a:rPr lang="zh-CN" altLang="en-US"/>
                        <a:t>correct, right, accurate, exact, precise</a:t>
                      </a:r>
                      <a:endParaRPr lang="zh-CN" altLang="en-US"/>
                    </a:p>
                  </a:txBody>
                  <a:tcPr/>
                </a:tc>
                <a:tc hMerge="1">
                  <a:tcPr/>
                </a:tc>
                <a:tc hMerge="1">
                  <a:tcPr/>
                </a:tc>
              </a:tr>
              <a:tr h="549910">
                <a:tc rowSpan="4">
                  <a:txBody>
                    <a:bodyPr/>
                    <a:p>
                      <a:pPr fontAlgn="ctr">
                        <a:lnSpc>
                          <a:spcPts val="2140"/>
                        </a:lnSpc>
                        <a:buNone/>
                      </a:pPr>
                      <a:endParaRPr lang="zh-CN" altLang="en-US" sz="1800">
                        <a:sym typeface="+mn-ea"/>
                      </a:endParaRPr>
                    </a:p>
                    <a:p>
                      <a:pPr fontAlgn="ctr">
                        <a:lnSpc>
                          <a:spcPts val="2140"/>
                        </a:lnSpc>
                        <a:buNone/>
                      </a:pPr>
                      <a:endParaRPr lang="zh-CN" altLang="en-US" sz="1800">
                        <a:sym typeface="+mn-ea"/>
                      </a:endParaRPr>
                    </a:p>
                    <a:p>
                      <a:pPr fontAlgn="ctr">
                        <a:lnSpc>
                          <a:spcPts val="2140"/>
                        </a:lnSpc>
                        <a:buNone/>
                      </a:pPr>
                      <a:endParaRPr lang="zh-CN" altLang="en-US" sz="1800">
                        <a:sym typeface="+mn-ea"/>
                      </a:endParaRPr>
                    </a:p>
                    <a:p>
                      <a:pPr fontAlgn="ctr">
                        <a:lnSpc>
                          <a:spcPts val="2140"/>
                        </a:lnSpc>
                        <a:buNone/>
                      </a:pPr>
                      <a:endParaRPr lang="zh-CN" altLang="en-US" sz="1800">
                        <a:sym typeface="+mn-ea"/>
                      </a:endParaRPr>
                    </a:p>
                    <a:p>
                      <a:pPr fontAlgn="ctr">
                        <a:lnSpc>
                          <a:spcPts val="2140"/>
                        </a:lnSpc>
                        <a:buNone/>
                      </a:pPr>
                      <a:r>
                        <a:rPr lang="zh-CN" altLang="en-US" sz="1800" b="1">
                          <a:sym typeface="+mn-ea"/>
                        </a:rPr>
                        <a:t>precise</a:t>
                      </a:r>
                      <a:endParaRPr lang="zh-CN" altLang="en-US" sz="1800">
                        <a:sym typeface="+mn-ea"/>
                      </a:endParaRPr>
                    </a:p>
                    <a:p>
                      <a:pPr fontAlgn="ctr">
                        <a:lnSpc>
                          <a:spcPts val="2140"/>
                        </a:lnSpc>
                        <a:buNone/>
                      </a:pPr>
                      <a:endParaRPr lang="zh-CN" altLang="en-US" sz="1800">
                        <a:sym typeface="+mn-ea"/>
                      </a:endParaRPr>
                    </a:p>
                    <a:p>
                      <a:pPr fontAlgn="ctr">
                        <a:lnSpc>
                          <a:spcPts val="2140"/>
                        </a:lnSpc>
                        <a:buNone/>
                      </a:pPr>
                      <a:r>
                        <a:rPr lang="zh-CN" altLang="en-US" sz="1200">
                          <a:sym typeface="+mn-ea"/>
                        </a:rPr>
                        <a:t>强调要有严格的界线，划界线时非常审慎</a:t>
                      </a:r>
                      <a:endParaRPr lang="zh-CN" altLang="en-US" sz="1200" b="1">
                        <a:sym typeface="+mn-ea"/>
                      </a:endParaRPr>
                    </a:p>
                  </a:txBody>
                  <a:tcPr/>
                </a:tc>
                <a:tc>
                  <a:txBody>
                    <a:bodyPr/>
                    <a:p>
                      <a:pPr>
                        <a:lnSpc>
                          <a:spcPts val="2140"/>
                        </a:lnSpc>
                        <a:buNone/>
                      </a:pPr>
                      <a:r>
                        <a:rPr lang="zh-CN" altLang="en-US" sz="1600">
                          <a:sym typeface="+mn-ea"/>
                        </a:rPr>
                        <a:t>①做事一丝不苟，有时指过于审慎、仔细</a:t>
                      </a:r>
                      <a:endParaRPr lang="zh-CN" altLang="en-US" sz="1600">
                        <a:sym typeface="+mn-ea"/>
                      </a:endParaRPr>
                    </a:p>
                  </a:txBody>
                  <a:tcPr/>
                </a:tc>
                <a:tc>
                  <a:txBody>
                    <a:bodyPr/>
                    <a:p>
                      <a:pPr>
                        <a:lnSpc>
                          <a:spcPts val="2140"/>
                        </a:lnSpc>
                        <a:buNone/>
                      </a:pPr>
                      <a:r>
                        <a:rPr lang="zh-CN" altLang="en-US" sz="1600">
                          <a:sym typeface="+mn-ea"/>
                        </a:rPr>
                        <a:t>He is precise in everything.</a:t>
                      </a:r>
                      <a:endParaRPr lang="zh-CN" altLang="en-US" sz="1600">
                        <a:sym typeface="+mn-ea"/>
                      </a:endParaRPr>
                    </a:p>
                    <a:p>
                      <a:pPr>
                        <a:lnSpc>
                          <a:spcPts val="2140"/>
                        </a:lnSpc>
                        <a:buNone/>
                      </a:pPr>
                      <a:r>
                        <a:rPr lang="zh-CN" altLang="en-US" sz="1600">
                          <a:sym typeface="+mn-ea"/>
                        </a:rPr>
                        <a:t>他在一切方面都太精细了。</a:t>
                      </a:r>
                      <a:endParaRPr lang="zh-CN" altLang="en-US" sz="1600">
                        <a:sym typeface="+mn-ea"/>
                      </a:endParaRPr>
                    </a:p>
                    <a:p>
                      <a:pPr>
                        <a:lnSpc>
                          <a:spcPts val="2140"/>
                        </a:lnSpc>
                        <a:buNone/>
                      </a:pPr>
                      <a:r>
                        <a:rPr lang="zh-CN" altLang="en-US" sz="1600">
                          <a:sym typeface="+mn-ea"/>
                        </a:rPr>
                        <a:t>He had precise ways</a:t>
                      </a:r>
                      <a:r>
                        <a:rPr lang="en-US" altLang="zh-CN" sz="1600">
                          <a:sym typeface="+mn-ea"/>
                        </a:rPr>
                        <a:t> </a:t>
                      </a:r>
                      <a:r>
                        <a:rPr lang="zh-CN" altLang="en-US" sz="1600">
                          <a:sym typeface="+mn-ea"/>
                        </a:rPr>
                        <a:t>of</a:t>
                      </a:r>
                      <a:r>
                        <a:rPr lang="en-US" altLang="zh-CN" sz="1600">
                          <a:sym typeface="+mn-ea"/>
                        </a:rPr>
                        <a:t> </a:t>
                      </a:r>
                      <a:r>
                        <a:rPr lang="zh-CN" altLang="en-US" sz="1600">
                          <a:sym typeface="+mn-ea"/>
                        </a:rPr>
                        <a:t>doing things</a:t>
                      </a:r>
                      <a:r>
                        <a:rPr lang="en-US" altLang="zh-CN" sz="1600">
                          <a:sym typeface="+mn-ea"/>
                        </a:rPr>
                        <a:t> </a:t>
                      </a:r>
                      <a:r>
                        <a:rPr lang="zh-CN" altLang="en-US" sz="1600">
                          <a:sym typeface="+mn-ea"/>
                        </a:rPr>
                        <a:t>and would not change. </a:t>
                      </a:r>
                      <a:endParaRPr lang="zh-CN" altLang="en-US" sz="1600">
                        <a:sym typeface="+mn-ea"/>
                      </a:endParaRPr>
                    </a:p>
                    <a:p>
                      <a:pPr>
                        <a:lnSpc>
                          <a:spcPts val="2140"/>
                        </a:lnSpc>
                        <a:buNone/>
                      </a:pPr>
                      <a:r>
                        <a:rPr lang="zh-CN" altLang="en-US" sz="1600">
                          <a:sym typeface="+mn-ea"/>
                        </a:rPr>
                        <a:t>他做事的方式一丝不苟，而且不会改变。</a:t>
                      </a:r>
                      <a:endParaRPr lang="zh-CN" altLang="en-US" sz="1600"/>
                    </a:p>
                  </a:txBody>
                  <a:tcPr/>
                </a:tc>
              </a:tr>
              <a:tr h="365760">
                <a:tc vMerge="1">
                  <a:tcPr/>
                </a:tc>
                <a:tc>
                  <a:txBody>
                    <a:bodyPr/>
                    <a:p>
                      <a:pPr>
                        <a:lnSpc>
                          <a:spcPts val="2140"/>
                        </a:lnSpc>
                        <a:buNone/>
                      </a:pPr>
                      <a:r>
                        <a:rPr lang="zh-CN" altLang="en-US" sz="1600">
                          <a:sym typeface="+mn-ea"/>
                        </a:rPr>
                        <a:t>②工作做得精确无误</a:t>
                      </a:r>
                      <a:endParaRPr lang="zh-CN" altLang="en-US" sz="1600">
                        <a:sym typeface="+mn-ea"/>
                      </a:endParaRPr>
                    </a:p>
                  </a:txBody>
                  <a:tcPr/>
                </a:tc>
                <a:tc>
                  <a:txBody>
                    <a:bodyPr/>
                    <a:p>
                      <a:pPr>
                        <a:lnSpc>
                          <a:spcPts val="2140"/>
                        </a:lnSpc>
                        <a:buNone/>
                      </a:pPr>
                      <a:r>
                        <a:rPr lang="zh-CN" altLang="en-US" sz="1600">
                          <a:sym typeface="+mn-ea"/>
                        </a:rPr>
                        <a:t>Such undertakings require the precise planning and foresight of military operation.</a:t>
                      </a:r>
                      <a:endParaRPr lang="zh-CN" altLang="en-US" sz="1600">
                        <a:sym typeface="+mn-ea"/>
                      </a:endParaRPr>
                    </a:p>
                    <a:p>
                      <a:pPr>
                        <a:lnSpc>
                          <a:spcPts val="2140"/>
                        </a:lnSpc>
                        <a:buNone/>
                      </a:pPr>
                      <a:r>
                        <a:rPr lang="zh-CN" altLang="en-US" sz="1600">
                          <a:sym typeface="+mn-ea"/>
                        </a:rPr>
                        <a:t>这种事情要求军事战役上的准确部署和预见。</a:t>
                      </a:r>
                      <a:endParaRPr lang="zh-CN" altLang="en-US" sz="1600">
                        <a:sym typeface="+mn-ea"/>
                      </a:endParaRPr>
                    </a:p>
                    <a:p>
                      <a:pPr>
                        <a:lnSpc>
                          <a:spcPts val="2140"/>
                        </a:lnSpc>
                        <a:buNone/>
                      </a:pPr>
                      <a:r>
                        <a:rPr lang="zh-CN" altLang="en-US" sz="1600">
                          <a:sym typeface="+mn-ea"/>
                        </a:rPr>
                        <a:t>A lawyer needs a precise mind. </a:t>
                      </a:r>
                      <a:endParaRPr lang="zh-CN" altLang="en-US" sz="1600">
                        <a:sym typeface="+mn-ea"/>
                      </a:endParaRPr>
                    </a:p>
                    <a:p>
                      <a:pPr>
                        <a:lnSpc>
                          <a:spcPts val="2140"/>
                        </a:lnSpc>
                        <a:buNone/>
                      </a:pPr>
                      <a:r>
                        <a:rPr lang="zh-CN" altLang="en-US" sz="1600">
                          <a:sym typeface="+mn-ea"/>
                        </a:rPr>
                        <a:t>律师需要精明的头脑。</a:t>
                      </a:r>
                      <a:endParaRPr lang="zh-CN" altLang="en-US" sz="1600">
                        <a:sym typeface="+mn-ea"/>
                      </a:endParaRPr>
                    </a:p>
                  </a:txBody>
                  <a:tcPr/>
                </a:tc>
              </a:tr>
              <a:tr h="365760">
                <a:tc vMerge="1">
                  <a:tcPr/>
                </a:tc>
                <a:tc>
                  <a:txBody>
                    <a:bodyPr/>
                    <a:p>
                      <a:pPr>
                        <a:lnSpc>
                          <a:spcPts val="2140"/>
                        </a:lnSpc>
                        <a:buNone/>
                      </a:pPr>
                      <a:r>
                        <a:rPr lang="zh-CN" altLang="en-US" sz="1600">
                          <a:sym typeface="+mn-ea"/>
                        </a:rPr>
                        <a:t>③数字精确。</a:t>
                      </a:r>
                      <a:endParaRPr lang="zh-CN" altLang="en-US" sz="1600">
                        <a:sym typeface="+mn-ea"/>
                      </a:endParaRPr>
                    </a:p>
                  </a:txBody>
                  <a:tcPr/>
                </a:tc>
                <a:tc>
                  <a:txBody>
                    <a:bodyPr/>
                    <a:p>
                      <a:pPr>
                        <a:lnSpc>
                          <a:spcPts val="2140"/>
                        </a:lnSpc>
                        <a:buNone/>
                      </a:pPr>
                      <a:r>
                        <a:rPr lang="zh-CN" altLang="en-US" sz="1600">
                          <a:sym typeface="+mn-ea"/>
                        </a:rPr>
                        <a:t>The</a:t>
                      </a:r>
                      <a:r>
                        <a:rPr lang="en-US" altLang="zh-CN" sz="1600">
                          <a:sym typeface="+mn-ea"/>
                        </a:rPr>
                        <a:t> </a:t>
                      </a:r>
                      <a:r>
                        <a:rPr lang="zh-CN" altLang="en-US" sz="1600">
                          <a:sym typeface="+mn-ea"/>
                        </a:rPr>
                        <a:t>precise sum was 34 1/2 cents.</a:t>
                      </a:r>
                      <a:endParaRPr lang="zh-CN" altLang="en-US" sz="1600">
                        <a:sym typeface="+mn-ea"/>
                      </a:endParaRPr>
                    </a:p>
                    <a:p>
                      <a:pPr>
                        <a:lnSpc>
                          <a:spcPts val="2140"/>
                        </a:lnSpc>
                        <a:buNone/>
                      </a:pPr>
                      <a:r>
                        <a:rPr lang="zh-CN" altLang="en-US" sz="1600">
                          <a:sym typeface="+mn-ea"/>
                        </a:rPr>
                        <a:t>准确地数目是三十四分五厘钱。</a:t>
                      </a:r>
                      <a:endParaRPr lang="zh-CN" altLang="en-US" sz="1600">
                        <a:sym typeface="+mn-ea"/>
                      </a:endParaRPr>
                    </a:p>
                  </a:txBody>
                  <a:tcPr/>
                </a:tc>
              </a:tr>
              <a:tr h="365760">
                <a:tc vMerge="1">
                  <a:tcPr/>
                </a:tc>
                <a:tc>
                  <a:txBody>
                    <a:bodyPr/>
                    <a:p>
                      <a:pPr>
                        <a:lnSpc>
                          <a:spcPts val="2140"/>
                        </a:lnSpc>
                        <a:buNone/>
                      </a:pPr>
                      <a:r>
                        <a:rPr lang="zh-CN" altLang="en-US" sz="1600">
                          <a:sym typeface="+mn-ea"/>
                        </a:rPr>
                        <a:t>④时间准确</a:t>
                      </a:r>
                      <a:endParaRPr lang="zh-CN" altLang="en-US" sz="1600">
                        <a:sym typeface="+mn-ea"/>
                      </a:endParaRPr>
                    </a:p>
                  </a:txBody>
                  <a:tcPr/>
                </a:tc>
                <a:tc>
                  <a:txBody>
                    <a:bodyPr/>
                    <a:p>
                      <a:pPr>
                        <a:lnSpc>
                          <a:spcPts val="2140"/>
                        </a:lnSpc>
                        <a:buNone/>
                      </a:pPr>
                      <a:r>
                        <a:rPr lang="zh-CN" altLang="en-US" sz="1600">
                          <a:sym typeface="+mn-ea"/>
                        </a:rPr>
                        <a:t>At that precise moment he entered the room.</a:t>
                      </a:r>
                      <a:endParaRPr lang="zh-CN" altLang="en-US" sz="1600">
                        <a:sym typeface="+mn-ea"/>
                      </a:endParaRPr>
                    </a:p>
                    <a:p>
                      <a:pPr>
                        <a:lnSpc>
                          <a:spcPts val="2140"/>
                        </a:lnSpc>
                        <a:buNone/>
                      </a:pPr>
                      <a:r>
                        <a:rPr lang="zh-CN" altLang="en-US" sz="1600">
                          <a:sym typeface="+mn-ea"/>
                        </a:rPr>
                        <a:t> 恰恰在那个时刻他走进房了房间。</a:t>
                      </a:r>
                      <a:endParaRPr lang="zh-CN" altLang="en-US" sz="1600">
                        <a:sym typeface="+mn-ea"/>
                      </a:endParaRPr>
                    </a:p>
                  </a:txBody>
                  <a:tcPr/>
                </a:tc>
              </a:tr>
              <a:tr h="1584960">
                <a:tc gridSpan="3">
                  <a:txBody>
                    <a:bodyPr/>
                    <a:p>
                      <a:pPr fontAlgn="ctr">
                        <a:lnSpc>
                          <a:spcPts val="2140"/>
                        </a:lnSpc>
                        <a:buNone/>
                      </a:pPr>
                      <a:r>
                        <a:rPr lang="zh-CN" altLang="en-US" b="1">
                          <a:solidFill>
                            <a:schemeClr val="accent2">
                              <a:lumMod val="50000"/>
                            </a:schemeClr>
                          </a:solidFill>
                          <a:sym typeface="Arial" panose="020B0604020202020204" pitchFamily="34" charset="0"/>
                        </a:rPr>
                        <a:t>进一步讨论</a:t>
                      </a:r>
                      <a:r>
                        <a:rPr lang="en-US" altLang="zh-CN" b="1">
                          <a:solidFill>
                            <a:schemeClr val="accent2">
                              <a:lumMod val="50000"/>
                            </a:schemeClr>
                          </a:solidFill>
                          <a:sym typeface="Arial" panose="020B0604020202020204" pitchFamily="34" charset="0"/>
                        </a:rPr>
                        <a:t> </a:t>
                      </a:r>
                      <a:r>
                        <a:rPr lang="zh-CN" altLang="en-US" b="1">
                          <a:solidFill>
                            <a:schemeClr val="accent2">
                              <a:lumMod val="50000"/>
                            </a:schemeClr>
                          </a:solidFill>
                          <a:sym typeface="Arial" panose="020B0604020202020204" pitchFamily="34" charset="0"/>
                        </a:rPr>
                        <a:t>precise</a:t>
                      </a:r>
                      <a:r>
                        <a:rPr lang="en-US" altLang="zh-CN" b="1">
                          <a:solidFill>
                            <a:schemeClr val="accent2">
                              <a:lumMod val="50000"/>
                            </a:schemeClr>
                          </a:solidFill>
                          <a:sym typeface="Arial" panose="020B0604020202020204" pitchFamily="34" charset="0"/>
                        </a:rPr>
                        <a:t> </a:t>
                      </a:r>
                      <a:r>
                        <a:rPr lang="zh-CN" altLang="en-US" b="1">
                          <a:solidFill>
                            <a:schemeClr val="accent2">
                              <a:lumMod val="50000"/>
                            </a:schemeClr>
                          </a:solidFill>
                          <a:sym typeface="Arial" panose="020B0604020202020204" pitchFamily="34" charset="0"/>
                        </a:rPr>
                        <a:t>和exact</a:t>
                      </a:r>
                      <a:r>
                        <a:rPr lang="en-US" altLang="zh-CN" b="1">
                          <a:solidFill>
                            <a:schemeClr val="accent2">
                              <a:lumMod val="50000"/>
                            </a:schemeClr>
                          </a:solidFill>
                          <a:sym typeface="Arial" panose="020B0604020202020204" pitchFamily="34" charset="0"/>
                        </a:rPr>
                        <a:t> </a:t>
                      </a:r>
                      <a:r>
                        <a:rPr lang="zh-CN" altLang="en-US" b="1">
                          <a:solidFill>
                            <a:schemeClr val="accent2">
                              <a:lumMod val="50000"/>
                            </a:schemeClr>
                          </a:solidFill>
                          <a:sym typeface="Arial" panose="020B0604020202020204" pitchFamily="34" charset="0"/>
                        </a:rPr>
                        <a:t>的区别</a:t>
                      </a:r>
                      <a:r>
                        <a:rPr lang="zh-CN" altLang="en-US">
                          <a:solidFill>
                            <a:schemeClr val="accent2">
                              <a:lumMod val="50000"/>
                            </a:schemeClr>
                          </a:solidFill>
                          <a:sym typeface="Arial" panose="020B0604020202020204" pitchFamily="34" charset="0"/>
                        </a:rPr>
                        <a:t>：</a:t>
                      </a:r>
                      <a:endParaRPr lang="zh-CN" altLang="en-US">
                        <a:solidFill>
                          <a:schemeClr val="accent2">
                            <a:lumMod val="50000"/>
                          </a:schemeClr>
                        </a:solidFill>
                        <a:sym typeface="Arial" panose="020B0604020202020204" pitchFamily="34" charset="0"/>
                      </a:endParaRPr>
                    </a:p>
                    <a:p>
                      <a:pPr fontAlgn="ctr">
                        <a:lnSpc>
                          <a:spcPts val="2140"/>
                        </a:lnSpc>
                        <a:buNone/>
                      </a:pPr>
                      <a:r>
                        <a:rPr lang="en-US" altLang="zh-CN" sz="1600">
                          <a:sym typeface="Arial" panose="020B0604020202020204" pitchFamily="34" charset="0"/>
                        </a:rPr>
                        <a:t>   </a:t>
                      </a:r>
                      <a:r>
                        <a:rPr lang="zh-CN" altLang="en-US" sz="1600">
                          <a:sym typeface="Arial" panose="020B0604020202020204" pitchFamily="34" charset="0"/>
                        </a:rPr>
                        <a:t>exact 和 precise的词义差异细微，前者强调“要做到准确，就要严格”，后者强调“要准确，仅仅严格还不够，还要有审慎的界定”。如：at the exact (or precise) moment, the exact (or precise) sum,the exact (or precise)date，在这样的短语中，虽然有细微的区别，就不必太考究其含义差别了。</a:t>
                      </a:r>
                      <a:endParaRPr lang="zh-CN" altLang="en-US" sz="1600">
                        <a:sym typeface="Arial" panose="020B0604020202020204" pitchFamily="34" charset="0"/>
                      </a:endParaRPr>
                    </a:p>
                    <a:p>
                      <a:pPr fontAlgn="ctr">
                        <a:lnSpc>
                          <a:spcPts val="2140"/>
                        </a:lnSpc>
                        <a:buNone/>
                      </a:pPr>
                      <a:r>
                        <a:rPr lang="zh-CN" altLang="en-US" sz="1600">
                          <a:sym typeface="Arial" panose="020B0604020202020204" pitchFamily="34" charset="0"/>
                        </a:rPr>
                        <a:t> </a:t>
                      </a:r>
                      <a:r>
                        <a:rPr lang="en-US" altLang="zh-CN" sz="1600">
                          <a:sym typeface="Arial" panose="020B0604020202020204" pitchFamily="34" charset="0"/>
                        </a:rPr>
                        <a:t>   </a:t>
                      </a:r>
                      <a:r>
                        <a:rPr lang="zh-CN" altLang="en-US" sz="1600">
                          <a:sym typeface="Arial" panose="020B0604020202020204" pitchFamily="34" charset="0"/>
                        </a:rPr>
                        <a:t>但是，an exact plan强调的是要求严格的准确计划，而a</a:t>
                      </a:r>
                      <a:r>
                        <a:rPr lang="en-US" altLang="zh-CN" sz="1600">
                          <a:sym typeface="Arial" panose="020B0604020202020204" pitchFamily="34" charset="0"/>
                        </a:rPr>
                        <a:t> </a:t>
                      </a:r>
                      <a:r>
                        <a:rPr lang="zh-CN" altLang="en-US" sz="1600">
                          <a:sym typeface="Arial" panose="020B0604020202020204" pitchFamily="34" charset="0"/>
                        </a:rPr>
                        <a:t>precise</a:t>
                      </a:r>
                      <a:r>
                        <a:rPr lang="en-US" altLang="zh-CN" sz="1600">
                          <a:sym typeface="Arial" panose="020B0604020202020204" pitchFamily="34" charset="0"/>
                        </a:rPr>
                        <a:t> </a:t>
                      </a:r>
                      <a:r>
                        <a:rPr lang="zh-CN" altLang="en-US" sz="1600">
                          <a:sym typeface="Arial" panose="020B0604020202020204" pitchFamily="34" charset="0"/>
                        </a:rPr>
                        <a:t>plan强调的是经过审慎的考虑而制定的计划；an exact man和a precise man的区别较大，前者是褒义，指的是“做事准确的人”，后者略含贬义，指的是“做事过精细、过于仔细的人”。</a:t>
                      </a:r>
                      <a:endParaRPr lang="zh-CN" altLang="en-US" sz="1600">
                        <a:sym typeface="Arial" panose="020B0604020202020204" pitchFamily="34" charset="0"/>
                      </a:endParaRPr>
                    </a:p>
                  </a:txBody>
                  <a:tcPr/>
                </a:tc>
                <a:tc hMerge="1">
                  <a:tcPr/>
                </a:tc>
                <a:tc hMerge="1">
                  <a:tcPr/>
                </a:tc>
              </a:tr>
            </a:tbl>
          </a:graphicData>
        </a:graphic>
      </p:graphicFrame>
      <p:sp>
        <p:nvSpPr>
          <p:cNvPr id="2" name="文本框 1"/>
          <p:cNvSpPr txBox="1"/>
          <p:nvPr/>
        </p:nvSpPr>
        <p:spPr>
          <a:xfrm>
            <a:off x="1065530" y="90170"/>
            <a:ext cx="9377045" cy="460375"/>
          </a:xfrm>
          <a:prstGeom prst="rect">
            <a:avLst/>
          </a:prstGeom>
          <a:noFill/>
        </p:spPr>
        <p:txBody>
          <a:bodyPr wrap="square" rtlCol="0" anchor="t">
            <a:spAutoFit/>
          </a:bodyPr>
          <a:p>
            <a:r>
              <a:rPr lang="zh-CN" altLang="en-US" sz="2400" b="1">
                <a:solidFill>
                  <a:schemeClr val="accent2">
                    <a:lumMod val="50000"/>
                  </a:schemeClr>
                </a:solidFill>
                <a:sym typeface="+mn-ea"/>
              </a:rPr>
              <a:t>〖词语辨析〗</a:t>
            </a:r>
            <a:r>
              <a:rPr lang="zh-CN" altLang="en-US" sz="2400" b="1">
                <a:solidFill>
                  <a:schemeClr val="tx1"/>
                </a:solidFill>
                <a:sym typeface="+mn-ea"/>
              </a:rPr>
              <a:t>correct, right, ac</a:t>
            </a:r>
            <a:r>
              <a:rPr lang="zh-CN" altLang="en-US" sz="2400" b="1">
                <a:solidFill>
                  <a:schemeClr val="accent2">
                    <a:lumMod val="50000"/>
                  </a:schemeClr>
                </a:solidFill>
                <a:sym typeface="+mn-ea"/>
              </a:rPr>
              <a:t>cur</a:t>
            </a:r>
            <a:r>
              <a:rPr lang="zh-CN" altLang="en-US" sz="2400" b="1">
                <a:solidFill>
                  <a:schemeClr val="tx1"/>
                </a:solidFill>
                <a:sym typeface="+mn-ea"/>
              </a:rPr>
              <a:t>ate, exact, precise</a:t>
            </a:r>
            <a:endParaRPr lang="zh-CN" altLang="en-US" sz="2400" b="1">
              <a:solidFill>
                <a:schemeClr val="tx1"/>
              </a:solidFill>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48335"/>
            <a:ext cx="11674475" cy="5892800"/>
          </a:xfrm>
          <a:prstGeom prst="rect">
            <a:avLst/>
          </a:prstGeom>
          <a:noFill/>
        </p:spPr>
        <p:txBody>
          <a:bodyPr wrap="square" rtlCol="0" anchor="t">
            <a:spAutoFit/>
          </a:bodyPr>
          <a:p>
            <a:pPr algn="l" fontAlgn="auto">
              <a:lnSpc>
                <a:spcPts val="3480"/>
              </a:lnSpc>
            </a:pPr>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pPr algn="l" fontAlgn="auto">
              <a:lnSpc>
                <a:spcPts val="3480"/>
              </a:lnSpc>
            </a:pPr>
            <a:r>
              <a:rPr lang="zh-CN" altLang="en-US" sz="2400">
                <a:sym typeface="+mn-ea"/>
              </a:rPr>
              <a:t>[se-=apart离开；</a:t>
            </a:r>
            <a:r>
              <a:rPr lang="zh-CN" altLang="en-US" sz="2400" i="1">
                <a:solidFill>
                  <a:schemeClr val="accent2">
                    <a:lumMod val="50000"/>
                  </a:schemeClr>
                </a:solidFill>
                <a:sym typeface="+mn-ea"/>
              </a:rPr>
              <a:t>cur</a:t>
            </a:r>
            <a:r>
              <a:rPr lang="zh-CN" altLang="en-US" sz="2400">
                <a:sym typeface="+mn-ea"/>
              </a:rPr>
              <a:t>=care关心；-e→“apart from the state of care离开挂念状态的”→]</a:t>
            </a:r>
            <a:endParaRPr lang="zh-CN" altLang="en-US" sz="2400">
              <a:sym typeface="+mn-ea"/>
            </a:endParaRPr>
          </a:p>
          <a:p>
            <a:pPr algn="l" fontAlgn="auto">
              <a:lnSpc>
                <a:spcPts val="3480"/>
              </a:lnSpc>
            </a:pPr>
            <a:r>
              <a:rPr lang="zh-CN" altLang="en-US" sz="2400" b="1">
                <a:solidFill>
                  <a:schemeClr val="accent2">
                    <a:lumMod val="50000"/>
                  </a:schemeClr>
                </a:solidFill>
                <a:sym typeface="+mn-ea"/>
              </a:rPr>
              <a:t>〖派生词汇〗</a:t>
            </a:r>
            <a:endParaRPr lang="zh-CN" altLang="en-US" sz="2400" b="1">
              <a:solidFill>
                <a:schemeClr val="accent2">
                  <a:lumMod val="50000"/>
                </a:schemeClr>
              </a:solidFill>
              <a:sym typeface="+mn-ea"/>
            </a:endParaRPr>
          </a:p>
          <a:p>
            <a:pPr algn="l" fontAlgn="auto">
              <a:lnSpc>
                <a:spcPts val="3480"/>
              </a:lnSpc>
            </a:pPr>
            <a:r>
              <a:rPr lang="zh-CN" altLang="en-US" sz="2400" b="1">
                <a:sym typeface="+mn-ea"/>
              </a:rPr>
              <a:t>se</a:t>
            </a:r>
            <a:r>
              <a:rPr lang="zh-CN" altLang="en-US" sz="2400" b="1">
                <a:solidFill>
                  <a:schemeClr val="accent2">
                    <a:lumMod val="50000"/>
                  </a:schemeClr>
                </a:solidFill>
                <a:sym typeface="+mn-ea"/>
              </a:rPr>
              <a:t>cur</a:t>
            </a:r>
            <a:r>
              <a:rPr lang="zh-CN" altLang="en-US" sz="2400" b="1">
                <a:sym typeface="+mn-ea"/>
              </a:rPr>
              <a:t>ity</a:t>
            </a:r>
            <a:r>
              <a:rPr lang="zh-CN" altLang="en-US" sz="2400">
                <a:sym typeface="+mn-ea"/>
              </a:rPr>
              <a:t>  /sɪˈkjʊərəti/ [secur(e)</a:t>
            </a:r>
            <a:r>
              <a:rPr lang="zh-CN" altLang="en-US" sz="2400" i="1">
                <a:sym typeface="+mn-ea"/>
              </a:rPr>
              <a:t> a</a:t>
            </a:r>
            <a:r>
              <a:rPr lang="en-US" altLang="zh-CN" sz="2400" i="1">
                <a:sym typeface="+mn-ea"/>
              </a:rPr>
              <a:t> </a:t>
            </a:r>
            <a:r>
              <a:rPr lang="zh-CN" altLang="en-US" sz="2400">
                <a:sym typeface="+mn-ea"/>
              </a:rPr>
              <a:t>;</a:t>
            </a:r>
            <a:r>
              <a:rPr lang="en-US" altLang="zh-CN" sz="2400">
                <a:sym typeface="+mn-ea"/>
              </a:rPr>
              <a:t> </a:t>
            </a:r>
            <a:r>
              <a:rPr lang="zh-CN" altLang="en-US" sz="2400">
                <a:sym typeface="+mn-ea"/>
              </a:rPr>
              <a:t>-ity </a:t>
            </a:r>
            <a:r>
              <a:rPr lang="zh-CN" altLang="en-US" sz="2400" i="1">
                <a:sym typeface="+mn-ea"/>
              </a:rPr>
              <a:t>n.</a:t>
            </a:r>
            <a:r>
              <a:rPr lang="zh-CN" altLang="en-US" sz="2400">
                <a:sym typeface="+mn-ea"/>
              </a:rPr>
              <a:t>]n.</a:t>
            </a:r>
            <a:r>
              <a:rPr lang="en-US" altLang="zh-CN" sz="2400">
                <a:sym typeface="+mn-ea"/>
              </a:rPr>
              <a:t> </a:t>
            </a:r>
            <a:r>
              <a:rPr lang="zh-CN" altLang="en-US" sz="2400">
                <a:sym typeface="+mn-ea"/>
              </a:rPr>
              <a:t>安全；保护</a:t>
            </a:r>
            <a:endParaRPr lang="zh-CN" altLang="en-US" sz="2400">
              <a:sym typeface="+mn-ea"/>
            </a:endParaRPr>
          </a:p>
          <a:p>
            <a:pPr algn="l" fontAlgn="auto">
              <a:lnSpc>
                <a:spcPts val="3480"/>
              </a:lnSpc>
            </a:pPr>
            <a:r>
              <a:rPr lang="zh-CN" altLang="en-US" sz="2400" b="1">
                <a:sym typeface="+mn-ea"/>
              </a:rPr>
              <a:t>se</a:t>
            </a:r>
            <a:r>
              <a:rPr lang="zh-CN" altLang="en-US" sz="2400" b="1">
                <a:solidFill>
                  <a:schemeClr val="accent2">
                    <a:lumMod val="50000"/>
                  </a:schemeClr>
                </a:solidFill>
                <a:sym typeface="+mn-ea"/>
              </a:rPr>
              <a:t>cur</a:t>
            </a:r>
            <a:r>
              <a:rPr lang="zh-CN" altLang="en-US" sz="2400" b="1">
                <a:sym typeface="+mn-ea"/>
              </a:rPr>
              <a:t>ement</a:t>
            </a:r>
            <a:r>
              <a:rPr lang="zh-CN" altLang="en-US" sz="2400">
                <a:sym typeface="+mn-ea"/>
              </a:rPr>
              <a:t> /si'kjuəmənt/ [secure </a:t>
            </a:r>
            <a:r>
              <a:rPr lang="zh-CN" altLang="en-US" sz="2400">
                <a:solidFill>
                  <a:schemeClr val="tx1"/>
                </a:solidFill>
                <a:sym typeface="+mn-ea"/>
              </a:rPr>
              <a:t>v</a:t>
            </a:r>
            <a:r>
              <a:rPr lang="zh-CN" altLang="en-US" sz="2400">
                <a:sym typeface="+mn-ea"/>
              </a:rPr>
              <a:t>;</a:t>
            </a:r>
            <a:r>
              <a:rPr lang="en-US" altLang="zh-CN" sz="2400">
                <a:sym typeface="+mn-ea"/>
              </a:rPr>
              <a:t> </a:t>
            </a:r>
            <a:r>
              <a:rPr lang="zh-CN" altLang="en-US" sz="2400">
                <a:sym typeface="+mn-ea"/>
              </a:rPr>
              <a:t>-ment </a:t>
            </a:r>
            <a:r>
              <a:rPr lang="zh-CN" altLang="en-US" sz="2400" i="1">
                <a:sym typeface="+mn-ea"/>
              </a:rPr>
              <a:t>n.</a:t>
            </a:r>
            <a:r>
              <a:rPr lang="zh-CN" altLang="en-US" sz="2400">
                <a:sym typeface="+mn-ea"/>
              </a:rPr>
              <a:t>]n.</a:t>
            </a:r>
            <a:r>
              <a:rPr lang="en-US" altLang="zh-CN" sz="2400">
                <a:sym typeface="+mn-ea"/>
              </a:rPr>
              <a:t> </a:t>
            </a:r>
            <a:r>
              <a:rPr lang="zh-CN" altLang="en-US" sz="2400">
                <a:sym typeface="+mn-ea"/>
              </a:rPr>
              <a:t>把握；稳当性 </a:t>
            </a:r>
            <a:endParaRPr lang="zh-CN" altLang="en-US" sz="2400">
              <a:sym typeface="+mn-ea"/>
            </a:endParaRPr>
          </a:p>
          <a:p>
            <a:pPr algn="l" fontAlgn="auto">
              <a:lnSpc>
                <a:spcPts val="3480"/>
              </a:lnSpc>
            </a:pPr>
            <a:r>
              <a:rPr lang="zh-CN" altLang="en-US" sz="2400" b="1">
                <a:solidFill>
                  <a:schemeClr val="accent2">
                    <a:lumMod val="50000"/>
                  </a:schemeClr>
                </a:solidFill>
                <a:sym typeface="+mn-ea"/>
              </a:rPr>
              <a:t>〖单词活用〗</a:t>
            </a:r>
            <a:r>
              <a:rPr lang="en-US" altLang="zh-CN" sz="2400" i="1">
                <a:solidFill>
                  <a:srgbClr val="002060"/>
                </a:solidFill>
              </a:rPr>
              <a:t> </a:t>
            </a:r>
            <a:r>
              <a:rPr lang="zh-CN" altLang="en-US" sz="2400">
                <a:solidFill>
                  <a:schemeClr val="tx1"/>
                </a:solidFill>
              </a:rPr>
              <a:t> </a:t>
            </a:r>
            <a:endParaRPr lang="zh-CN" altLang="en-US" sz="2400">
              <a:solidFill>
                <a:schemeClr val="tx1"/>
              </a:solidFill>
            </a:endParaRPr>
          </a:p>
          <a:p>
            <a:pPr fontAlgn="auto">
              <a:lnSpc>
                <a:spcPts val="3480"/>
              </a:lnSpc>
            </a:pPr>
            <a:r>
              <a:rPr lang="zh-CN" altLang="en-US" sz="2400">
                <a:sym typeface="+mn-ea"/>
              </a:rPr>
              <a:t> </a:t>
            </a:r>
            <a:r>
              <a:rPr lang="zh-CN" altLang="en-US" sz="2400" b="1" i="1">
                <a:solidFill>
                  <a:srgbClr val="002060"/>
                </a:solidFill>
                <a:sym typeface="+mn-ea"/>
              </a:rPr>
              <a:t>①</a:t>
            </a:r>
            <a:r>
              <a:rPr lang="en-US" altLang="zh-CN" sz="2400" b="1" i="1">
                <a:solidFill>
                  <a:srgbClr val="002060"/>
                </a:solidFill>
                <a:sym typeface="+mn-ea"/>
              </a:rPr>
              <a:t> </a:t>
            </a:r>
            <a:r>
              <a:rPr lang="zh-CN" altLang="en-US" sz="2400" i="1">
                <a:solidFill>
                  <a:srgbClr val="C00000"/>
                </a:solidFill>
                <a:sym typeface="+mn-ea"/>
              </a:rPr>
              <a:t>adj.</a:t>
            </a:r>
            <a:r>
              <a:rPr lang="zh-CN" altLang="en-US" sz="2400">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feeling happy and confident about yourself or a particular situation 安心的；有把握的</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ym typeface="+mn-ea"/>
              </a:rPr>
              <a:t>She felt secure to her own future.</a:t>
            </a:r>
            <a:endParaRPr lang="zh-CN" altLang="en-US" sz="2400">
              <a:sym typeface="+mn-ea"/>
            </a:endParaRPr>
          </a:p>
          <a:p>
            <a:pPr fontAlgn="auto">
              <a:lnSpc>
                <a:spcPts val="3480"/>
              </a:lnSpc>
            </a:pPr>
            <a:r>
              <a:rPr lang="zh-CN" altLang="en-US" sz="2400">
                <a:sym typeface="+mn-ea"/>
              </a:rPr>
              <a:t> </a:t>
            </a:r>
            <a:r>
              <a:rPr lang="en-US" altLang="zh-CN" sz="2400">
                <a:sym typeface="+mn-ea"/>
              </a:rPr>
              <a:t>    </a:t>
            </a:r>
            <a:r>
              <a:rPr lang="zh-CN" altLang="en-US" sz="2400">
                <a:sym typeface="+mn-ea"/>
              </a:rPr>
              <a:t>她对未来感到放心。</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olidFill>
                  <a:schemeClr val="tx1"/>
                </a:solidFill>
              </a:rPr>
              <a:t>Our objective must be to secure a peace settlement. </a:t>
            </a:r>
            <a:endParaRPr lang="zh-CN" altLang="en-US" sz="2400">
              <a:solidFill>
                <a:schemeClr val="tx1"/>
              </a:solidFill>
            </a:endParaRPr>
          </a:p>
          <a:p>
            <a:pPr fontAlgn="auto">
              <a:lnSpc>
                <a:spcPts val="3480"/>
              </a:lnSpc>
            </a:pPr>
            <a:r>
              <a:rPr lang="en-US" altLang="zh-CN" sz="2400">
                <a:solidFill>
                  <a:schemeClr val="tx1"/>
                </a:solidFill>
              </a:rPr>
              <a:t>     </a:t>
            </a:r>
            <a:r>
              <a:rPr lang="zh-CN" altLang="en-US" sz="2400">
                <a:solidFill>
                  <a:schemeClr val="tx1"/>
                </a:solidFill>
              </a:rPr>
              <a:t>我们的目标必须是确保达成一个和平协议。</a:t>
            </a:r>
            <a:endParaRPr lang="zh-CN" altLang="en-US" sz="2400">
              <a:solidFill>
                <a:schemeClr val="tx1"/>
              </a:solidFill>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a:t>
            </a:r>
            <a:r>
              <a:rPr lang="en-US" altLang="zh-CN" sz="2400" b="1">
                <a:solidFill>
                  <a:schemeClr val="accent2">
                    <a:lumMod val="50000"/>
                  </a:schemeClr>
                </a:solidFill>
              </a:rPr>
              <a:t>3</a:t>
            </a:r>
            <a:r>
              <a:rPr lang="zh-CN" altLang="en-US" sz="2400" b="1">
                <a:solidFill>
                  <a:schemeClr val="accent2">
                    <a:lumMod val="50000"/>
                  </a:schemeClr>
                </a:solidFill>
              </a:rPr>
              <a:t>〗</a:t>
            </a:r>
            <a:r>
              <a:rPr sz="2400" b="1"/>
              <a:t>se</a:t>
            </a:r>
            <a:r>
              <a:rPr sz="2400" b="1">
                <a:solidFill>
                  <a:schemeClr val="accent2">
                    <a:lumMod val="50000"/>
                  </a:schemeClr>
                </a:solidFill>
              </a:rPr>
              <a:t>cur</a:t>
            </a:r>
            <a:r>
              <a:rPr sz="2400" b="1"/>
              <a:t>e /sɪˈkjʊə/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 calcmode="lin" valueType="num">
                                      <p:cBhvr additive="base">
                                        <p:cTn id="21"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48335"/>
            <a:ext cx="11674475" cy="6339205"/>
          </a:xfrm>
          <a:prstGeom prst="rect">
            <a:avLst/>
          </a:prstGeom>
          <a:noFill/>
        </p:spPr>
        <p:txBody>
          <a:bodyPr wrap="square" rtlCol="0" anchor="t">
            <a:spAutoFit/>
          </a:bodyPr>
          <a:p>
            <a:pPr algn="l" fontAlgn="auto">
              <a:lnSpc>
                <a:spcPts val="3480"/>
              </a:lnSpc>
            </a:pPr>
            <a:r>
              <a:rPr lang="zh-CN" altLang="en-US" sz="2400" b="1">
                <a:solidFill>
                  <a:schemeClr val="accent2">
                    <a:lumMod val="50000"/>
                  </a:schemeClr>
                </a:solidFill>
                <a:sym typeface="+mn-ea"/>
              </a:rPr>
              <a:t>〖单词活用〗</a:t>
            </a:r>
            <a:r>
              <a:rPr lang="en-US" altLang="zh-CN" sz="2400" i="1">
                <a:solidFill>
                  <a:srgbClr val="002060"/>
                </a:solidFill>
              </a:rPr>
              <a:t> </a:t>
            </a:r>
            <a:r>
              <a:rPr lang="zh-CN" altLang="en-US" sz="2400">
                <a:solidFill>
                  <a:schemeClr val="tx1"/>
                </a:solidFill>
              </a:rPr>
              <a:t> </a:t>
            </a:r>
            <a:endParaRPr lang="zh-CN" altLang="en-US" sz="2400">
              <a:solidFill>
                <a:schemeClr val="tx1"/>
              </a:solidFill>
            </a:endParaRPr>
          </a:p>
          <a:p>
            <a:pPr fontAlgn="auto">
              <a:lnSpc>
                <a:spcPts val="3480"/>
              </a:lnSpc>
            </a:pPr>
            <a:r>
              <a:rPr lang="zh-CN" altLang="en-US" sz="2400">
                <a:sym typeface="+mn-ea"/>
              </a:rPr>
              <a:t> </a:t>
            </a:r>
            <a:r>
              <a:rPr lang="zh-CN" altLang="en-US" sz="2400" b="1" i="1">
                <a:solidFill>
                  <a:srgbClr val="002060"/>
                </a:solidFill>
                <a:latin typeface="Times New Roman" panose="02020603050405020304" pitchFamily="18" charset="0"/>
                <a:cs typeface="Times New Roman" panose="02020603050405020304" pitchFamily="18" charset="0"/>
                <a:sym typeface="+mn-ea"/>
              </a:rPr>
              <a:t>②</a:t>
            </a:r>
            <a:r>
              <a:rPr lang="zh-CN" altLang="en-US" sz="2400" i="1">
                <a:solidFill>
                  <a:srgbClr val="C00000"/>
                </a:solidFill>
                <a:sym typeface="+mn-ea"/>
              </a:rPr>
              <a:t>adj.</a:t>
            </a:r>
            <a:r>
              <a:rPr lang="en-US" altLang="zh-CN" sz="2400" b="1" i="1">
                <a:solidFill>
                  <a:srgbClr val="002060"/>
                </a:solidFill>
                <a:latin typeface="Times New Roman" panose="02020603050405020304" pitchFamily="18" charset="0"/>
                <a:cs typeface="Times New Roman" panose="02020603050405020304" pitchFamily="18" charset="0"/>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likely to continue or be successful for a long time (工作等) 稳定的</a:t>
            </a:r>
            <a:r>
              <a:rPr lang="en-US" altLang="zh-CN" sz="2400" i="1">
                <a:solidFill>
                  <a:srgbClr val="002060"/>
                </a:solidFill>
                <a:latin typeface="Times New Roman" panose="02020603050405020304" pitchFamily="18" charset="0"/>
                <a:cs typeface="Times New Roman" panose="02020603050405020304" pitchFamily="18" charset="0"/>
                <a:sym typeface="+mn-ea"/>
              </a:rPr>
              <a:t>;</a:t>
            </a:r>
            <a:r>
              <a:rPr lang="zh-CN" altLang="en-US" sz="2400" i="1">
                <a:solidFill>
                  <a:srgbClr val="002060"/>
                </a:solidFill>
                <a:latin typeface="Times New Roman" panose="02020603050405020304" pitchFamily="18" charset="0"/>
                <a:cs typeface="Times New Roman" panose="02020603050405020304" pitchFamily="18" charset="0"/>
                <a:sym typeface="+mn-ea"/>
              </a:rPr>
              <a:t>可靠的；牢靠的</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ym typeface="+mn-ea"/>
              </a:rPr>
              <a:t>a secure job/income </a:t>
            </a:r>
            <a:endParaRPr lang="zh-CN" altLang="en-US" sz="2400">
              <a:sym typeface="+mn-ea"/>
            </a:endParaRPr>
          </a:p>
          <a:p>
            <a:pPr fontAlgn="auto">
              <a:lnSpc>
                <a:spcPts val="3480"/>
              </a:lnSpc>
            </a:pPr>
            <a:r>
              <a:rPr lang="en-US" altLang="zh-CN" sz="2400">
                <a:sym typeface="+mn-ea"/>
              </a:rPr>
              <a:t>     </a:t>
            </a:r>
            <a:r>
              <a:rPr lang="zh-CN" altLang="en-US" sz="2400">
                <a:sym typeface="+mn-ea"/>
              </a:rPr>
              <a:t>稳定的工作╱收入</a:t>
            </a:r>
            <a:endParaRPr lang="zh-CN" altLang="en-US" sz="2400">
              <a:sym typeface="+mn-ea"/>
            </a:endParaRPr>
          </a:p>
          <a:p>
            <a:pPr marL="342900" indent="-342900" fontAlgn="auto">
              <a:lnSpc>
                <a:spcPts val="3480"/>
              </a:lnSpc>
              <a:buFont typeface="Arial" panose="020B0604020202020204" pitchFamily="34" charset="0"/>
              <a:buChar char="•"/>
            </a:pPr>
            <a:r>
              <a:rPr lang="zh-CN" altLang="en-US" sz="2400">
                <a:sym typeface="+mn-ea"/>
              </a:rPr>
              <a:t>demands for secure wages and employment. </a:t>
            </a:r>
            <a:endParaRPr lang="zh-CN" altLang="en-US" sz="2400">
              <a:sym typeface="+mn-ea"/>
            </a:endParaRPr>
          </a:p>
          <a:p>
            <a:pPr fontAlgn="auto">
              <a:lnSpc>
                <a:spcPts val="3480"/>
              </a:lnSpc>
            </a:pPr>
            <a:r>
              <a:rPr lang="en-US" altLang="zh-CN" sz="2400">
                <a:sym typeface="+mn-ea"/>
              </a:rPr>
              <a:t>     </a:t>
            </a:r>
            <a:r>
              <a:rPr lang="zh-CN" altLang="en-US" sz="2400">
                <a:sym typeface="+mn-ea"/>
              </a:rPr>
              <a:t>对稳定的工资和就业的要求。</a:t>
            </a:r>
            <a:endParaRPr lang="zh-CN" altLang="en-US" sz="2400">
              <a:sym typeface="+mn-ea"/>
            </a:endParaRPr>
          </a:p>
          <a:p>
            <a:pPr fontAlgn="auto">
              <a:lnSpc>
                <a:spcPts val="3480"/>
              </a:lnSpc>
            </a:pPr>
            <a:r>
              <a:rPr lang="en-US" altLang="zh-CN" sz="2400" b="1" i="1">
                <a:solidFill>
                  <a:srgbClr val="002060"/>
                </a:solidFill>
                <a:sym typeface="+mn-ea"/>
              </a:rPr>
              <a:t>③ </a:t>
            </a:r>
            <a:r>
              <a:rPr lang="zh-CN" altLang="en-US" sz="2400" i="1">
                <a:solidFill>
                  <a:srgbClr val="C00000"/>
                </a:solidFill>
                <a:sym typeface="+mn-ea"/>
              </a:rPr>
              <a:t>adj.</a:t>
            </a:r>
            <a:r>
              <a:rPr lang="en-US" altLang="zh-CN" sz="2400" i="1">
                <a:solidFill>
                  <a:srgbClr val="C00000"/>
                </a:solidFill>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that cannot be affected or harmed by sth 安全的；稳妥的</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ym typeface="+mn-ea"/>
              </a:rPr>
              <a:t>She felt secure and protected when she was with him. </a:t>
            </a:r>
            <a:endParaRPr lang="zh-CN" altLang="en-US" sz="2400">
              <a:sym typeface="+mn-ea"/>
            </a:endParaRPr>
          </a:p>
          <a:p>
            <a:pPr fontAlgn="auto">
              <a:lnSpc>
                <a:spcPts val="3480"/>
              </a:lnSpc>
            </a:pPr>
            <a:r>
              <a:rPr lang="zh-CN" altLang="en-US" sz="2400">
                <a:sym typeface="+mn-ea"/>
              </a:rPr>
              <a:t> </a:t>
            </a:r>
            <a:r>
              <a:rPr lang="en-US" altLang="zh-CN" sz="2400">
                <a:sym typeface="+mn-ea"/>
              </a:rPr>
              <a:t>     </a:t>
            </a:r>
            <a:r>
              <a:rPr lang="zh-CN" altLang="en-US" sz="2400">
                <a:sym typeface="+mn-ea"/>
              </a:rPr>
              <a:t>她和他在一起的时候感到很安全。</a:t>
            </a:r>
            <a:endParaRPr lang="zh-CN" altLang="en-US" sz="2400">
              <a:sym typeface="+mn-ea"/>
            </a:endParaRPr>
          </a:p>
          <a:p>
            <a:pPr marL="342900" indent="-342900" fontAlgn="auto">
              <a:lnSpc>
                <a:spcPts val="3480"/>
              </a:lnSpc>
              <a:buFont typeface="Arial" panose="020B0604020202020204" pitchFamily="34" charset="0"/>
              <a:buChar char="•"/>
            </a:pPr>
            <a:r>
              <a:rPr lang="zh-CN" altLang="en-US" sz="2400">
                <a:sym typeface="+mn-ea"/>
              </a:rPr>
              <a:t>How do you keep the data secure?  </a:t>
            </a:r>
            <a:endParaRPr lang="zh-CN" altLang="en-US" sz="2400">
              <a:sym typeface="+mn-ea"/>
            </a:endParaRPr>
          </a:p>
          <a:p>
            <a:pPr fontAlgn="auto">
              <a:lnSpc>
                <a:spcPts val="3480"/>
              </a:lnSpc>
            </a:pPr>
            <a:r>
              <a:rPr lang="en-US" altLang="zh-CN" sz="2400">
                <a:sym typeface="+mn-ea"/>
              </a:rPr>
              <a:t>      </a:t>
            </a:r>
            <a:r>
              <a:rPr lang="zh-CN" altLang="en-US" sz="2400">
                <a:sym typeface="+mn-ea"/>
              </a:rPr>
              <a:t>你如何确保数据安全？</a:t>
            </a:r>
            <a:endParaRPr lang="zh-CN" altLang="en-US" sz="2400">
              <a:sym typeface="+mn-ea"/>
            </a:endParaRPr>
          </a:p>
          <a:p>
            <a:pPr marL="342900" indent="-342900" fontAlgn="auto">
              <a:lnSpc>
                <a:spcPts val="3480"/>
              </a:lnSpc>
              <a:buFont typeface="Arial" panose="020B0604020202020204" pitchFamily="34" charset="0"/>
              <a:buChar char="•"/>
            </a:pPr>
            <a:r>
              <a:rPr lang="zh-CN" altLang="en-US" sz="2400">
                <a:sym typeface="+mn-ea"/>
              </a:rPr>
              <a:t>Double-check that the ladder is secure. </a:t>
            </a:r>
            <a:endParaRPr lang="zh-CN" altLang="en-US" sz="2400">
              <a:sym typeface="+mn-ea"/>
            </a:endParaRPr>
          </a:p>
          <a:p>
            <a:pPr fontAlgn="auto">
              <a:lnSpc>
                <a:spcPts val="3480"/>
              </a:lnSpc>
            </a:pPr>
            <a:r>
              <a:rPr lang="en-US" altLang="zh-CN" sz="2400">
                <a:sym typeface="+mn-ea"/>
              </a:rPr>
              <a:t>      </a:t>
            </a:r>
            <a:r>
              <a:rPr lang="zh-CN" altLang="en-US" sz="2400">
                <a:sym typeface="+mn-ea"/>
              </a:rPr>
              <a:t>再检查一下梯子是否安全。</a:t>
            </a:r>
            <a:endParaRPr lang="zh-CN" altLang="en-US" sz="2400">
              <a:sym typeface="+mn-ea"/>
            </a:endParaRPr>
          </a:p>
          <a:p>
            <a:pPr fontAlgn="auto">
              <a:lnSpc>
                <a:spcPts val="3480"/>
              </a:lnSpc>
            </a:pPr>
            <a:endParaRPr lang="zh-CN" altLang="en-US" sz="2400">
              <a:solidFill>
                <a:schemeClr val="tx1"/>
              </a:solidFill>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a:t>
            </a:r>
            <a:r>
              <a:rPr lang="en-US" altLang="zh-CN" sz="2400" b="1">
                <a:solidFill>
                  <a:schemeClr val="accent2">
                    <a:lumMod val="50000"/>
                  </a:schemeClr>
                </a:solidFill>
              </a:rPr>
              <a:t>3</a:t>
            </a:r>
            <a:r>
              <a:rPr lang="zh-CN" altLang="en-US" sz="2400" b="1">
                <a:solidFill>
                  <a:schemeClr val="accent2">
                    <a:lumMod val="50000"/>
                  </a:schemeClr>
                </a:solidFill>
              </a:rPr>
              <a:t>〗</a:t>
            </a:r>
            <a:r>
              <a:rPr sz="2400" b="1"/>
              <a:t>se</a:t>
            </a:r>
            <a:r>
              <a:rPr sz="2400" b="1">
                <a:solidFill>
                  <a:schemeClr val="accent2">
                    <a:lumMod val="50000"/>
                  </a:schemeClr>
                </a:solidFill>
              </a:rPr>
              <a:t>cur</a:t>
            </a:r>
            <a:r>
              <a:rPr sz="2400" b="1"/>
              <a:t>e /sɪˈkjʊə/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p:cTn id="3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p:cTn id="39"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10515" y="648335"/>
            <a:ext cx="11674475" cy="5892800"/>
          </a:xfrm>
          <a:prstGeom prst="rect">
            <a:avLst/>
          </a:prstGeom>
          <a:noFill/>
        </p:spPr>
        <p:txBody>
          <a:bodyPr wrap="square" rtlCol="0" anchor="t">
            <a:spAutoFit/>
          </a:bodyPr>
          <a:p>
            <a:pPr fontAlgn="auto">
              <a:lnSpc>
                <a:spcPts val="3480"/>
              </a:lnSpc>
            </a:pPr>
            <a:r>
              <a:rPr lang="en-US" altLang="zh-CN" sz="2400" b="1" i="1">
                <a:solidFill>
                  <a:srgbClr val="002060"/>
                </a:solidFill>
                <a:sym typeface="+mn-ea"/>
              </a:rPr>
              <a:t>④ </a:t>
            </a:r>
            <a:r>
              <a:rPr lang="zh-CN" altLang="en-US" sz="2400" i="1">
                <a:solidFill>
                  <a:srgbClr val="C00000"/>
                </a:solidFill>
                <a:sym typeface="+mn-ea"/>
              </a:rPr>
              <a:t>adj.</a:t>
            </a:r>
            <a:r>
              <a:rPr lang="en-US" altLang="zh-CN" sz="2400">
                <a:solidFill>
                  <a:srgbClr val="C00000"/>
                </a:solidFill>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guarded and/or made stronger so that it is difficult for people to enter or leave 严密把守的；牢固的；坚固的</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fontAlgn="auto">
              <a:lnSpc>
                <a:spcPts val="3480"/>
              </a:lnSpc>
              <a:buFont typeface="Arial" panose="020B0604020202020204" pitchFamily="34" charset="0"/>
              <a:buChar char="•"/>
            </a:pPr>
            <a:r>
              <a:rPr lang="zh-CN" altLang="en-US" sz="2400">
                <a:sym typeface="+mn-ea"/>
              </a:rPr>
              <a:t>We'll make sure our home is as secure as possible from now on. </a:t>
            </a:r>
            <a:endParaRPr lang="zh-CN" altLang="en-US" sz="2400">
              <a:sym typeface="+mn-ea"/>
            </a:endParaRPr>
          </a:p>
          <a:p>
            <a:pPr fontAlgn="auto">
              <a:lnSpc>
                <a:spcPts val="3480"/>
              </a:lnSpc>
            </a:pPr>
            <a:r>
              <a:rPr lang="zh-CN" altLang="en-US" sz="2400">
                <a:sym typeface="+mn-ea"/>
              </a:rPr>
              <a:t> </a:t>
            </a:r>
            <a:r>
              <a:rPr lang="en-US" altLang="zh-CN" sz="2400">
                <a:sym typeface="+mn-ea"/>
              </a:rPr>
              <a:t>    </a:t>
            </a:r>
            <a:r>
              <a:rPr lang="zh-CN" altLang="en-US" sz="2400">
                <a:sym typeface="+mn-ea"/>
              </a:rPr>
              <a:t>我们将从现在起确保我们的家尽可能安全。</a:t>
            </a:r>
            <a:endParaRPr lang="zh-CN" altLang="en-US" sz="2400">
              <a:sym typeface="+mn-ea"/>
            </a:endParaRPr>
          </a:p>
          <a:p>
            <a:pPr marL="342900" indent="-342900" fontAlgn="auto">
              <a:lnSpc>
                <a:spcPts val="3480"/>
              </a:lnSpc>
              <a:buFont typeface="Arial" panose="020B0604020202020204" pitchFamily="34" charset="0"/>
              <a:buChar char="•"/>
            </a:pPr>
            <a:r>
              <a:rPr lang="zh-CN" altLang="en-US" sz="2400">
                <a:sym typeface="+mn-ea"/>
              </a:rPr>
              <a:t>He locked the heavy door securely and kept the key in his pocket. </a:t>
            </a:r>
            <a:endParaRPr lang="zh-CN" altLang="en-US" sz="2400">
              <a:sym typeface="+mn-ea"/>
            </a:endParaRPr>
          </a:p>
          <a:p>
            <a:pPr fontAlgn="auto">
              <a:lnSpc>
                <a:spcPts val="3480"/>
              </a:lnSpc>
            </a:pPr>
            <a:r>
              <a:rPr lang="zh-CN" altLang="en-US" sz="2400">
                <a:sym typeface="+mn-ea"/>
              </a:rPr>
              <a:t> </a:t>
            </a:r>
            <a:r>
              <a:rPr lang="en-US" altLang="zh-CN" sz="2400">
                <a:sym typeface="+mn-ea"/>
              </a:rPr>
              <a:t>    </a:t>
            </a:r>
            <a:r>
              <a:rPr lang="zh-CN" altLang="en-US" sz="2400">
                <a:sym typeface="+mn-ea"/>
              </a:rPr>
              <a:t>他锁牢了那扇重门把钥匙放在了他的口袋里。</a:t>
            </a:r>
            <a:endParaRPr lang="zh-CN" altLang="en-US" sz="2400">
              <a:sym typeface="+mn-ea"/>
            </a:endParaRPr>
          </a:p>
          <a:p>
            <a:pPr fontAlgn="auto">
              <a:lnSpc>
                <a:spcPts val="3480"/>
              </a:lnSpc>
            </a:pPr>
            <a:r>
              <a:rPr lang="zh-CN" altLang="en-US" sz="2400" b="1" i="1">
                <a:solidFill>
                  <a:srgbClr val="002060"/>
                </a:solidFill>
                <a:latin typeface="Times New Roman" panose="02020603050405020304" pitchFamily="18" charset="0"/>
                <a:cs typeface="Times New Roman" panose="02020603050405020304" pitchFamily="18" charset="0"/>
                <a:sym typeface="+mn-ea"/>
              </a:rPr>
              <a:t>⑤</a:t>
            </a:r>
            <a:r>
              <a:rPr lang="zh-CN" altLang="en-US" sz="2400" i="1">
                <a:solidFill>
                  <a:srgbClr val="C00000"/>
                </a:solidFill>
                <a:sym typeface="+mn-ea"/>
              </a:rPr>
              <a:t> </a:t>
            </a:r>
            <a:r>
              <a:rPr lang="zh-CN" altLang="en-US" sz="2400" i="1">
                <a:solidFill>
                  <a:srgbClr val="C00000"/>
                </a:solidFill>
              </a:rPr>
              <a:t>vt. </a:t>
            </a:r>
            <a:r>
              <a:rPr lang="zh-CN" altLang="en-US" sz="2400" i="1">
                <a:solidFill>
                  <a:srgbClr val="002060"/>
                </a:solidFill>
                <a:latin typeface="Times New Roman" panose="02020603050405020304" pitchFamily="18" charset="0"/>
                <a:cs typeface="Times New Roman" panose="02020603050405020304" pitchFamily="18" charset="0"/>
              </a:rPr>
              <a:t>保护；弄到；招致；缚住 </a:t>
            </a:r>
            <a:r>
              <a:rPr lang="zh-CN" altLang="en-US" sz="2400" i="1">
                <a:solidFill>
                  <a:srgbClr val="C00000"/>
                </a:solidFill>
              </a:rPr>
              <a:t>vi. </a:t>
            </a:r>
            <a:r>
              <a:rPr lang="zh-CN" altLang="en-US" sz="2400" i="1">
                <a:solidFill>
                  <a:srgbClr val="002060"/>
                </a:solidFill>
                <a:latin typeface="Times New Roman" panose="02020603050405020304" pitchFamily="18" charset="0"/>
                <a:cs typeface="Times New Roman" panose="02020603050405020304" pitchFamily="18" charset="0"/>
              </a:rPr>
              <a:t>获得安全</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fontAlgn="auto">
              <a:lnSpc>
                <a:spcPts val="3480"/>
              </a:lnSpc>
              <a:buFont typeface="Arial" panose="020B0604020202020204" pitchFamily="34" charset="0"/>
              <a:buChar char="•"/>
            </a:pPr>
            <a:r>
              <a:rPr lang="zh-CN" altLang="en-US" sz="2400"/>
              <a:t>This is the only effectual way to secure our present and future happiness. </a:t>
            </a:r>
            <a:endParaRPr lang="zh-CN" altLang="en-US" sz="2400"/>
          </a:p>
          <a:p>
            <a:pPr fontAlgn="auto">
              <a:lnSpc>
                <a:spcPts val="3480"/>
              </a:lnSpc>
            </a:pPr>
            <a:r>
              <a:rPr lang="en-US" altLang="zh-CN" sz="2400"/>
              <a:t>     </a:t>
            </a:r>
            <a:r>
              <a:rPr lang="zh-CN" altLang="en-US" sz="2400"/>
              <a:t>这是确保我们现在和未来幸福的唯一有效途径。</a:t>
            </a:r>
            <a:endParaRPr lang="zh-CN" altLang="en-US" sz="2400"/>
          </a:p>
          <a:p>
            <a:pPr marL="342900" indent="-342900" fontAlgn="auto">
              <a:lnSpc>
                <a:spcPts val="3480"/>
              </a:lnSpc>
              <a:buFont typeface="Arial" panose="020B0604020202020204" pitchFamily="34" charset="0"/>
              <a:buChar char="•"/>
            </a:pPr>
            <a:r>
              <a:rPr lang="zh-CN" altLang="en-US" sz="2400"/>
              <a:t>We have secured a first class cook.</a:t>
            </a:r>
            <a:endParaRPr lang="zh-CN" altLang="en-US" sz="2400"/>
          </a:p>
          <a:p>
            <a:pPr fontAlgn="auto">
              <a:lnSpc>
                <a:spcPts val="3480"/>
              </a:lnSpc>
            </a:pPr>
            <a:r>
              <a:rPr lang="en-US" altLang="zh-CN" sz="2400"/>
              <a:t>      </a:t>
            </a:r>
            <a:r>
              <a:rPr lang="zh-CN" altLang="en-US" sz="2400"/>
              <a:t>我们已经请到了一位第一流的厨师。</a:t>
            </a:r>
            <a:endParaRPr lang="zh-CN" altLang="en-US" sz="2400"/>
          </a:p>
          <a:p>
            <a:pPr marL="342900" indent="-342900" fontAlgn="auto">
              <a:lnSpc>
                <a:spcPts val="3480"/>
              </a:lnSpc>
              <a:buFont typeface="Arial" panose="020B0604020202020204" pitchFamily="34" charset="0"/>
              <a:buChar char="•"/>
            </a:pPr>
            <a:r>
              <a:rPr lang="zh-CN" altLang="en-US" sz="2400"/>
              <a:t>She has secured a good job.</a:t>
            </a:r>
            <a:endParaRPr lang="zh-CN" altLang="en-US" sz="2400"/>
          </a:p>
          <a:p>
            <a:pPr fontAlgn="auto">
              <a:lnSpc>
                <a:spcPts val="3480"/>
              </a:lnSpc>
            </a:pPr>
            <a:r>
              <a:rPr lang="en-US" altLang="zh-CN" sz="2400"/>
              <a:t>    </a:t>
            </a:r>
            <a:r>
              <a:rPr lang="zh-CN" altLang="en-US" sz="2400"/>
              <a:t>她已获得一份好的工作。</a:t>
            </a:r>
            <a:endParaRPr lang="zh-CN" altLang="en-US" sz="2400"/>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〖新课标词汇-</a:t>
            </a:r>
            <a:r>
              <a:rPr lang="en-US" altLang="zh-CN" sz="2400" b="1">
                <a:solidFill>
                  <a:schemeClr val="accent2">
                    <a:lumMod val="50000"/>
                  </a:schemeClr>
                </a:solidFill>
              </a:rPr>
              <a:t>3</a:t>
            </a:r>
            <a:r>
              <a:rPr lang="zh-CN" altLang="en-US" sz="2400" b="1">
                <a:solidFill>
                  <a:schemeClr val="accent2">
                    <a:lumMod val="50000"/>
                  </a:schemeClr>
                </a:solidFill>
              </a:rPr>
              <a:t>〗</a:t>
            </a:r>
            <a:r>
              <a:rPr sz="2400" b="1"/>
              <a:t>se</a:t>
            </a:r>
            <a:r>
              <a:rPr sz="2400" b="1">
                <a:solidFill>
                  <a:schemeClr val="accent2">
                    <a:lumMod val="50000"/>
                  </a:schemeClr>
                </a:solidFill>
              </a:rPr>
              <a:t>cur</a:t>
            </a:r>
            <a:r>
              <a:rPr sz="2400" b="1"/>
              <a:t>e /sɪˈkjʊə/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blinds(horizontal)">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267335" y="800100"/>
            <a:ext cx="11608435" cy="2407285"/>
          </a:xfrm>
          <a:prstGeom prst="rect">
            <a:avLst/>
          </a:prstGeom>
          <a:noFill/>
          <a:ln>
            <a:solidFill>
              <a:schemeClr val="accent6">
                <a:lumMod val="20000"/>
                <a:lumOff val="80000"/>
              </a:schemeClr>
            </a:solidFill>
          </a:ln>
        </p:spPr>
        <p:txBody>
          <a:bodyPr wrap="square" rtlCol="0" anchor="t">
            <a:spAutoFit/>
          </a:bodyPr>
          <a:p>
            <a:pPr algn="ctr" fontAlgn="auto">
              <a:lnSpc>
                <a:spcPts val="2580"/>
              </a:lnSpc>
            </a:pPr>
            <a:r>
              <a:rPr lang="en-US" altLang="zh-CN" sz="2000">
                <a:solidFill>
                  <a:schemeClr val="tx1"/>
                </a:solidFill>
                <a:sym typeface="+mn-ea"/>
              </a:rPr>
              <a:t> </a:t>
            </a:r>
            <a:r>
              <a:rPr lang="zh-CN" altLang="en-US" sz="2000" b="1">
                <a:sym typeface="+mn-ea"/>
              </a:rPr>
              <a:t>消防演习的通知</a:t>
            </a:r>
            <a:endParaRPr lang="zh-CN" altLang="en-US" sz="2000" b="1">
              <a:solidFill>
                <a:schemeClr val="tx1"/>
              </a:solidFill>
              <a:sym typeface="+mn-ea"/>
            </a:endParaRPr>
          </a:p>
          <a:p>
            <a:pPr fontAlgn="auto">
              <a:lnSpc>
                <a:spcPts val="2580"/>
              </a:lnSpc>
            </a:pPr>
            <a:r>
              <a:rPr lang="en-US" altLang="zh-CN" sz="2000">
                <a:solidFill>
                  <a:schemeClr val="tx1"/>
                </a:solidFill>
                <a:sym typeface="+mn-ea"/>
              </a:rPr>
              <a:t>  为了唤起大家远离火灾的意识，并教会大家一些逃生的技巧，我们学校将于周五下午3点举行一次有全校师生参加的消防演习。</a:t>
            </a:r>
            <a:endParaRPr lang="en-US" altLang="zh-CN" sz="2000">
              <a:solidFill>
                <a:schemeClr val="tx1"/>
              </a:solidFill>
              <a:sym typeface="+mn-ea"/>
            </a:endParaRPr>
          </a:p>
          <a:p>
            <a:pPr fontAlgn="auto">
              <a:lnSpc>
                <a:spcPts val="2580"/>
              </a:lnSpc>
            </a:pPr>
            <a:r>
              <a:rPr lang="en-US" altLang="zh-CN" sz="2000">
                <a:solidFill>
                  <a:schemeClr val="tx1"/>
                </a:solidFill>
                <a:sym typeface="+mn-ea"/>
              </a:rPr>
              <a:t>   </a:t>
            </a:r>
            <a:r>
              <a:rPr lang="zh-CN" altLang="en-US" sz="2000">
                <a:solidFill>
                  <a:schemeClr val="tx1"/>
                </a:solidFill>
                <a:sym typeface="+mn-ea"/>
              </a:rPr>
              <a:t>消防演习路线如下。首先，你应该在课堂上集合。然后，跟着你的老师穿过走廊到体育场。最后，我们将在操场集合。</a:t>
            </a:r>
            <a:endParaRPr lang="zh-CN" altLang="en-US" sz="2000">
              <a:solidFill>
                <a:schemeClr val="tx1"/>
              </a:solidFill>
              <a:sym typeface="+mn-ea"/>
            </a:endParaRPr>
          </a:p>
          <a:p>
            <a:pPr fontAlgn="auto">
              <a:lnSpc>
                <a:spcPts val="2580"/>
              </a:lnSpc>
            </a:pPr>
            <a:r>
              <a:rPr lang="en-US" altLang="zh-CN" sz="2000">
                <a:solidFill>
                  <a:schemeClr val="tx1"/>
                </a:solidFill>
                <a:sym typeface="+mn-ea"/>
              </a:rPr>
              <a:t>  </a:t>
            </a:r>
            <a:r>
              <a:rPr lang="zh-CN" altLang="en-US" sz="2000">
                <a:solidFill>
                  <a:schemeClr val="tx1"/>
                </a:solidFill>
                <a:sym typeface="+mn-ea"/>
              </a:rPr>
              <a:t>由于消防演习将密切模拟真实火灾的情况，请务必带上一块湿布或手帕来捂住口鼻。此外，请您密切、迅速、有秩序地跟随您的班主任，以免发生踩踏或拥挤事件。毕竟，</a:t>
            </a:r>
            <a:r>
              <a:rPr lang="zh-CN" altLang="en-US" sz="2000" b="1">
                <a:solidFill>
                  <a:schemeClr val="accent2">
                    <a:lumMod val="50000"/>
                  </a:schemeClr>
                </a:solidFill>
                <a:sym typeface="+mn-ea"/>
              </a:rPr>
              <a:t>安全</a:t>
            </a:r>
            <a:r>
              <a:rPr lang="zh-CN" altLang="en-US" sz="2000">
                <a:solidFill>
                  <a:schemeClr val="tx1"/>
                </a:solidFill>
                <a:sym typeface="+mn-ea"/>
              </a:rPr>
              <a:t>是整个过程中最重要的。</a:t>
            </a:r>
            <a:endParaRPr lang="zh-CN" altLang="en-US" sz="2000">
              <a:solidFill>
                <a:schemeClr val="tx1"/>
              </a:solidFill>
              <a:sym typeface="+mn-ea"/>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sz="2400" b="1">
                <a:solidFill>
                  <a:schemeClr val="accent2">
                    <a:lumMod val="50000"/>
                  </a:schemeClr>
                </a:solidFill>
              </a:rPr>
              <a:t>〖写作提能〗</a:t>
            </a:r>
            <a:r>
              <a:rPr sz="2400" b="1"/>
              <a:t>se</a:t>
            </a:r>
            <a:r>
              <a:rPr sz="2400" b="1">
                <a:solidFill>
                  <a:schemeClr val="accent2">
                    <a:lumMod val="50000"/>
                  </a:schemeClr>
                </a:solidFill>
              </a:rPr>
              <a:t>cur</a:t>
            </a:r>
            <a:r>
              <a:rPr sz="2400" b="1"/>
              <a:t>ity</a:t>
            </a:r>
            <a:r>
              <a:rPr lang="en-US" sz="2400" b="1"/>
              <a:t>-</a:t>
            </a:r>
            <a:r>
              <a:rPr lang="zh-CN" altLang="en-US" sz="2400" b="1"/>
              <a:t>应用文写作 </a:t>
            </a:r>
            <a:endParaRPr lang="zh-CN" altLang="en-US" sz="2400" b="1"/>
          </a:p>
        </p:txBody>
      </p:sp>
      <p:sp>
        <p:nvSpPr>
          <p:cNvPr id="4" name="文本框 3"/>
          <p:cNvSpPr txBox="1"/>
          <p:nvPr/>
        </p:nvSpPr>
        <p:spPr>
          <a:xfrm>
            <a:off x="267335" y="3296920"/>
            <a:ext cx="11609070" cy="3399790"/>
          </a:xfrm>
          <a:prstGeom prst="rect">
            <a:avLst/>
          </a:prstGeom>
          <a:noFill/>
          <a:ln>
            <a:solidFill>
              <a:schemeClr val="accent5">
                <a:lumMod val="50000"/>
              </a:schemeClr>
            </a:solidFill>
          </a:ln>
        </p:spPr>
        <p:txBody>
          <a:bodyPr wrap="square" rtlCol="0" anchor="t">
            <a:spAutoFit/>
          </a:bodyPr>
          <a:p>
            <a:pPr algn="l" fontAlgn="auto">
              <a:lnSpc>
                <a:spcPts val="2580"/>
              </a:lnSpc>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To arouse your awareness of keeping away from fire and teach you some useful skills to escape from a big fire, our school will hold a fire drill, which involves all students and teachers on campus, at 3:00 p.m. on Friday afternoon. </a:t>
            </a:r>
            <a:endParaRPr lang="zh-CN" altLang="en-US" sz="2400">
              <a:latin typeface="Times New Roman" panose="02020603050405020304" pitchFamily="18" charset="0"/>
              <a:cs typeface="Times New Roman" panose="02020603050405020304" pitchFamily="18" charset="0"/>
              <a:sym typeface="+mn-ea"/>
            </a:endParaRPr>
          </a:p>
          <a:p>
            <a:pPr algn="l" fontAlgn="auto">
              <a:lnSpc>
                <a:spcPts val="2580"/>
              </a:lnSpc>
            </a:pP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The route of the fire drill is as follows. Firstly, you should gather in your class. Then, follow your teacher through the hallway to the stadium. Finally, we will converge at the playground.</a:t>
            </a:r>
            <a:endParaRPr lang="zh-CN" altLang="en-US" sz="2400">
              <a:latin typeface="Times New Roman" panose="02020603050405020304" pitchFamily="18" charset="0"/>
              <a:cs typeface="Times New Roman" panose="02020603050405020304" pitchFamily="18" charset="0"/>
              <a:sym typeface="+mn-ea"/>
            </a:endParaRPr>
          </a:p>
          <a:p>
            <a:pPr algn="l" fontAlgn="auto">
              <a:lnSpc>
                <a:spcPts val="2580"/>
              </a:lnSpc>
            </a:pPr>
            <a:r>
              <a:rPr lang="zh-CN" altLang="en-US" sz="2400">
                <a:latin typeface="Times New Roman" panose="02020603050405020304" pitchFamily="18" charset="0"/>
                <a:cs typeface="Times New Roman" panose="02020603050405020304" pitchFamily="18" charset="0"/>
                <a:sym typeface="+mn-ea"/>
              </a:rPr>
              <a:t> </a:t>
            </a:r>
            <a:r>
              <a:rPr lang="en-US" altLang="zh-CN" sz="2400">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As the fire drill will closely model the situation in a real fire, make sure you bring with you a wet cloth or handkerchief to cover your nose and mouth. Moreover, please follow your headteacher closely, swiftly and orderly to avoid any stamping or crowding incident. After all, </a:t>
            </a:r>
            <a:r>
              <a:rPr lang="zh-CN" altLang="en-US" sz="2400" b="1">
                <a:solidFill>
                  <a:schemeClr val="accent2">
                    <a:lumMod val="50000"/>
                  </a:schemeClr>
                </a:solidFill>
                <a:latin typeface="Times New Roman" panose="02020603050405020304" pitchFamily="18" charset="0"/>
                <a:cs typeface="Times New Roman" panose="02020603050405020304" pitchFamily="18" charset="0"/>
                <a:sym typeface="+mn-ea"/>
              </a:rPr>
              <a:t>security</a:t>
            </a:r>
            <a:r>
              <a:rPr lang="zh-CN" altLang="en-US" sz="2400">
                <a:solidFill>
                  <a:schemeClr val="accent2">
                    <a:lumMod val="50000"/>
                  </a:schemeClr>
                </a:solidFill>
                <a:latin typeface="Times New Roman" panose="02020603050405020304" pitchFamily="18" charset="0"/>
                <a:cs typeface="Times New Roman" panose="02020603050405020304" pitchFamily="18" charset="0"/>
                <a:sym typeface="+mn-ea"/>
              </a:rPr>
              <a:t> </a:t>
            </a:r>
            <a:r>
              <a:rPr lang="zh-CN" altLang="en-US" sz="2400">
                <a:latin typeface="Times New Roman" panose="02020603050405020304" pitchFamily="18" charset="0"/>
                <a:cs typeface="Times New Roman" panose="02020603050405020304" pitchFamily="18" charset="0"/>
                <a:sym typeface="+mn-ea"/>
              </a:rPr>
              <a:t>counts most throughout the process.</a:t>
            </a:r>
            <a:endParaRPr lang="zh-CN" altLang="en-US" sz="240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51325" y="5941261"/>
            <a:ext cx="520050" cy="8192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8496300" cy="460375"/>
          </a:xfrm>
          <a:prstGeom prst="rect">
            <a:avLst/>
          </a:prstGeom>
          <a:noFill/>
        </p:spPr>
        <p:txBody>
          <a:bodyPr wrap="square" rtlCol="0" anchor="t">
            <a:spAutoFit/>
          </a:bodyPr>
          <a:p>
            <a:r>
              <a:rPr sz="2400" b="1">
                <a:solidFill>
                  <a:schemeClr val="accent2">
                    <a:lumMod val="50000"/>
                  </a:schemeClr>
                </a:solidFill>
              </a:rPr>
              <a:t>〖写作提能〗</a:t>
            </a:r>
            <a:r>
              <a:rPr lang="en-US" altLang="zh-CN" sz="2400" b="1">
                <a:sym typeface="+mn-ea"/>
              </a:rPr>
              <a:t>School Security </a:t>
            </a:r>
            <a:r>
              <a:rPr lang="zh-CN" altLang="en-US" sz="2400" b="1">
                <a:sym typeface="+mn-ea"/>
              </a:rPr>
              <a:t>校园安全</a:t>
            </a:r>
            <a:r>
              <a:rPr lang="en-US" sz="2400" b="1"/>
              <a:t>-</a:t>
            </a:r>
            <a:r>
              <a:rPr lang="zh-CN" altLang="en-US" sz="2400" b="1"/>
              <a:t>应用文写作 </a:t>
            </a:r>
            <a:endParaRPr lang="zh-CN" altLang="en-US" sz="2400" b="1"/>
          </a:p>
        </p:txBody>
      </p:sp>
      <p:sp>
        <p:nvSpPr>
          <p:cNvPr id="4" name="文本框 3"/>
          <p:cNvSpPr txBox="1"/>
          <p:nvPr/>
        </p:nvSpPr>
        <p:spPr>
          <a:xfrm>
            <a:off x="309880" y="760095"/>
            <a:ext cx="11718925" cy="2002155"/>
          </a:xfrm>
          <a:prstGeom prst="rect">
            <a:avLst/>
          </a:prstGeom>
          <a:noFill/>
          <a:ln>
            <a:solidFill>
              <a:schemeClr val="accent6">
                <a:lumMod val="20000"/>
                <a:lumOff val="80000"/>
              </a:schemeClr>
            </a:solidFill>
          </a:ln>
        </p:spPr>
        <p:txBody>
          <a:bodyPr wrap="square" rtlCol="0" anchor="t">
            <a:spAutoFit/>
          </a:bodyPr>
          <a:p>
            <a:pPr algn="l" fontAlgn="auto">
              <a:lnSpc>
                <a:spcPts val="2980"/>
              </a:lnSpc>
            </a:pPr>
            <a:r>
              <a:rPr lang="en-US" altLang="zh-CN" sz="2400">
                <a:sym typeface="+mn-ea"/>
              </a:rPr>
              <a:t>  学校安全是我们的首要任务。让我们按照这些提示，一起努力创造一个安全、和谐的校园环境:</a:t>
            </a:r>
            <a:endParaRPr lang="en-US" altLang="zh-CN" sz="2400">
              <a:solidFill>
                <a:schemeClr val="tx1"/>
              </a:solidFill>
              <a:sym typeface="+mn-ea"/>
            </a:endParaRPr>
          </a:p>
          <a:p>
            <a:pPr algn="l" fontAlgn="auto">
              <a:lnSpc>
                <a:spcPts val="2980"/>
              </a:lnSpc>
            </a:pPr>
            <a:r>
              <a:rPr lang="en-US" altLang="zh-CN" sz="2400">
                <a:sym typeface="+mn-ea"/>
              </a:rPr>
              <a:t>  1. 有序排队，间隔一米距离等候。检查体温，双手消毒，</a:t>
            </a:r>
            <a:r>
              <a:rPr lang="zh-CN" altLang="en-US" sz="2400">
                <a:sym typeface="+mn-ea"/>
              </a:rPr>
              <a:t>方可安静进入</a:t>
            </a:r>
            <a:r>
              <a:rPr lang="en-US" altLang="zh-CN" sz="2400">
                <a:sym typeface="+mn-ea"/>
              </a:rPr>
              <a:t>教室。</a:t>
            </a:r>
            <a:endParaRPr lang="en-US" altLang="zh-CN" sz="2400">
              <a:sym typeface="+mn-ea"/>
            </a:endParaRPr>
          </a:p>
          <a:p>
            <a:pPr algn="l" fontAlgn="auto">
              <a:lnSpc>
                <a:spcPts val="2980"/>
              </a:lnSpc>
            </a:pPr>
            <a:r>
              <a:rPr lang="en-US" altLang="zh-CN" sz="2400">
                <a:sym typeface="+mn-ea"/>
              </a:rPr>
              <a:t>  2. 教室外行走不奔跑，上下楼梯轻声慢步靠右行。</a:t>
            </a:r>
            <a:endParaRPr lang="en-US" altLang="zh-CN" sz="2400">
              <a:solidFill>
                <a:schemeClr val="tx1"/>
              </a:solidFill>
              <a:sym typeface="+mn-ea"/>
            </a:endParaRPr>
          </a:p>
          <a:p>
            <a:pPr algn="l" fontAlgn="auto">
              <a:lnSpc>
                <a:spcPts val="2980"/>
              </a:lnSpc>
            </a:pPr>
            <a:r>
              <a:rPr lang="en-US" altLang="zh-CN" sz="2400">
                <a:sym typeface="+mn-ea"/>
              </a:rPr>
              <a:t>  3. 不扎堆，不打闹，避免肢体接触，与同学保持安全距离。</a:t>
            </a:r>
            <a:endParaRPr lang="zh-CN" altLang="en-US"/>
          </a:p>
        </p:txBody>
      </p:sp>
      <p:sp>
        <p:nvSpPr>
          <p:cNvPr id="5" name="文本框 4"/>
          <p:cNvSpPr txBox="1"/>
          <p:nvPr/>
        </p:nvSpPr>
        <p:spPr>
          <a:xfrm>
            <a:off x="310515" y="3107690"/>
            <a:ext cx="11718290" cy="2768600"/>
          </a:xfrm>
          <a:prstGeom prst="rect">
            <a:avLst/>
          </a:prstGeom>
          <a:noFill/>
          <a:ln>
            <a:solidFill>
              <a:schemeClr val="accent5">
                <a:lumMod val="50000"/>
              </a:schemeClr>
            </a:solidFill>
          </a:ln>
        </p:spPr>
        <p:txBody>
          <a:bodyPr wrap="square" rtlCol="0" anchor="t">
            <a:spAutoFit/>
          </a:bodyPr>
          <a:p>
            <a:pPr algn="l" fontAlgn="auto">
              <a:lnSpc>
                <a:spcPts val="3480"/>
              </a:lnSpc>
            </a:pPr>
            <a:r>
              <a:rPr lang="en-US" altLang="zh-CN" sz="2400">
                <a:latin typeface="Times New Roman" panose="02020603050405020304" pitchFamily="18" charset="0"/>
                <a:cs typeface="Times New Roman" panose="02020603050405020304" pitchFamily="18" charset="0"/>
                <a:sym typeface="+mn-ea"/>
              </a:rPr>
              <a:t>    School </a:t>
            </a:r>
            <a:r>
              <a:rPr lang="en-US" altLang="zh-CN" sz="2400" b="1">
                <a:solidFill>
                  <a:schemeClr val="accent2">
                    <a:lumMod val="50000"/>
                  </a:schemeClr>
                </a:solidFill>
                <a:latin typeface="Times New Roman" panose="02020603050405020304" pitchFamily="18" charset="0"/>
                <a:cs typeface="Times New Roman" panose="02020603050405020304" pitchFamily="18" charset="0"/>
                <a:sym typeface="+mn-ea"/>
              </a:rPr>
              <a:t>security</a:t>
            </a:r>
            <a:r>
              <a:rPr lang="en-US" altLang="zh-CN" sz="2400">
                <a:latin typeface="Times New Roman" panose="02020603050405020304" pitchFamily="18" charset="0"/>
                <a:cs typeface="Times New Roman" panose="02020603050405020304" pitchFamily="18" charset="0"/>
                <a:sym typeface="+mn-ea"/>
              </a:rPr>
              <a:t> is our top priority. Let's follow the tips and try to create a safe and harmonious campus environment together:</a:t>
            </a:r>
            <a:endParaRPr lang="en-US" altLang="zh-CN" sz="2400">
              <a:solidFill>
                <a:schemeClr val="tx1"/>
              </a:solidFill>
              <a:latin typeface="Times New Roman" panose="02020603050405020304" pitchFamily="18" charset="0"/>
              <a:cs typeface="Times New Roman" panose="02020603050405020304" pitchFamily="18" charset="0"/>
              <a:sym typeface="+mn-ea"/>
            </a:endParaRPr>
          </a:p>
          <a:p>
            <a:pPr algn="l" fontAlgn="auto">
              <a:lnSpc>
                <a:spcPts val="3480"/>
              </a:lnSpc>
            </a:pPr>
            <a:r>
              <a:rPr lang="en-US" altLang="zh-CN" sz="2400">
                <a:latin typeface="Times New Roman" panose="02020603050405020304" pitchFamily="18" charset="0"/>
                <a:cs typeface="Times New Roman" panose="02020603050405020304" pitchFamily="18" charset="0"/>
                <a:sym typeface="+mn-ea"/>
              </a:rPr>
              <a:t>  1. Line up and keep a one-meter distance. Check the temperature, disinfect your hands and then walk to the classroom quietly.</a:t>
            </a:r>
            <a:endParaRPr lang="en-US" altLang="zh-CN" sz="2400">
              <a:latin typeface="Times New Roman" panose="02020603050405020304" pitchFamily="18" charset="0"/>
              <a:cs typeface="Times New Roman" panose="02020603050405020304" pitchFamily="18" charset="0"/>
              <a:sym typeface="+mn-ea"/>
            </a:endParaRPr>
          </a:p>
          <a:p>
            <a:pPr algn="l" fontAlgn="auto">
              <a:lnSpc>
                <a:spcPts val="3480"/>
              </a:lnSpc>
            </a:pPr>
            <a:r>
              <a:rPr lang="en-US" altLang="zh-CN" sz="2400">
                <a:latin typeface="Times New Roman" panose="02020603050405020304" pitchFamily="18" charset="0"/>
                <a:cs typeface="Times New Roman" panose="02020603050405020304" pitchFamily="18" charset="0"/>
                <a:sym typeface="+mn-ea"/>
              </a:rPr>
              <a:t>  2. Always walk in the corridor. Walk slowly up and down stairs and keep to the right.</a:t>
            </a:r>
            <a:endParaRPr lang="en-US" altLang="zh-CN" sz="2400">
              <a:solidFill>
                <a:schemeClr val="tx1"/>
              </a:solidFill>
              <a:latin typeface="Times New Roman" panose="02020603050405020304" pitchFamily="18" charset="0"/>
              <a:cs typeface="Times New Roman" panose="02020603050405020304" pitchFamily="18" charset="0"/>
              <a:sym typeface="+mn-ea"/>
            </a:endParaRPr>
          </a:p>
          <a:p>
            <a:pPr algn="l" fontAlgn="auto">
              <a:lnSpc>
                <a:spcPts val="3480"/>
              </a:lnSpc>
            </a:pPr>
            <a:r>
              <a:rPr lang="en-US" altLang="zh-CN" sz="2400">
                <a:latin typeface="Times New Roman" panose="02020603050405020304" pitchFamily="18" charset="0"/>
                <a:cs typeface="Times New Roman" panose="02020603050405020304" pitchFamily="18" charset="0"/>
                <a:sym typeface="+mn-ea"/>
              </a:rPr>
              <a:t>  3.  No gathering or fighting. Avoid physical contact, and keep a safe distance from other kids.   </a:t>
            </a:r>
            <a:endParaRPr lang="zh-CN" altLang="en-US">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350520" y="815340"/>
            <a:ext cx="11525250" cy="1876425"/>
          </a:xfrm>
          <a:prstGeom prst="rect">
            <a:avLst/>
          </a:prstGeom>
          <a:noFill/>
          <a:ln>
            <a:solidFill>
              <a:schemeClr val="accent6">
                <a:lumMod val="20000"/>
                <a:lumOff val="80000"/>
              </a:schemeClr>
            </a:solidFill>
          </a:ln>
        </p:spPr>
        <p:txBody>
          <a:bodyPr wrap="square" rtlCol="0" anchor="t">
            <a:spAutoFit/>
          </a:bodyPr>
          <a:p>
            <a:pPr fontAlgn="auto">
              <a:lnSpc>
                <a:spcPts val="3480"/>
              </a:lnSpc>
            </a:pPr>
            <a:r>
              <a:rPr lang="en-US" altLang="zh-CN" sz="2400">
                <a:sym typeface="+mn-ea"/>
              </a:rPr>
              <a:t>   </a:t>
            </a:r>
            <a:r>
              <a:rPr lang="zh-CN" altLang="en-US" sz="2400">
                <a:sym typeface="+mn-ea"/>
              </a:rPr>
              <a:t>如今，尽管医疗条件先进，人们的生命仍然受到机动车事故的巨大威胁。通常情况下，人们在开车时不能很好地控制自己的情绪。但是我们的社会仍然对他们的行为采取宽容的态度。因此，迫切需要建立一个更严格的政策体系来处理这一问题。总之，</a:t>
            </a:r>
            <a:r>
              <a:rPr lang="zh-CN" altLang="en-US" sz="2400" u="sng">
                <a:solidFill>
                  <a:schemeClr val="accent2">
                    <a:lumMod val="50000"/>
                  </a:schemeClr>
                </a:solidFill>
                <a:sym typeface="+mn-ea"/>
              </a:rPr>
              <a:t>保障生命安全再强调也不过分</a:t>
            </a:r>
            <a:r>
              <a:rPr lang="zh-CN" altLang="en-US" sz="2400">
                <a:sym typeface="+mn-ea"/>
              </a:rPr>
              <a:t>。</a:t>
            </a:r>
            <a:r>
              <a:rPr lang="en-US" altLang="zh-CN" sz="2400">
                <a:sym typeface="+mn-ea"/>
              </a:rPr>
              <a:t>(</a:t>
            </a:r>
            <a:r>
              <a:rPr lang="en-US" altLang="zh-CN" sz="2400">
                <a:solidFill>
                  <a:schemeClr val="tx1"/>
                </a:solidFill>
                <a:sym typeface="+mn-ea"/>
              </a:rPr>
              <a:t>20</a:t>
            </a:r>
            <a:r>
              <a:rPr lang="zh-CN" altLang="en-US" sz="2400">
                <a:solidFill>
                  <a:schemeClr val="tx1"/>
                </a:solidFill>
                <a:sym typeface="+mn-ea"/>
              </a:rPr>
              <a:t>1904嘉兴丽水衢州联考</a:t>
            </a:r>
            <a:r>
              <a:rPr lang="en-US" altLang="zh-CN" sz="2400">
                <a:solidFill>
                  <a:schemeClr val="tx1"/>
                </a:solidFill>
                <a:sym typeface="+mn-ea"/>
              </a:rPr>
              <a:t>-</a:t>
            </a:r>
            <a:r>
              <a:rPr lang="zh-CN" altLang="en-US" sz="2400">
                <a:solidFill>
                  <a:schemeClr val="tx1"/>
                </a:solidFill>
                <a:sym typeface="+mn-ea"/>
              </a:rPr>
              <a:t>概要写作）</a:t>
            </a:r>
            <a:endParaRPr lang="zh-CN" altLang="en-US" sz="2400">
              <a:solidFill>
                <a:schemeClr val="tx1"/>
              </a:solidFill>
              <a:sym typeface="+mn-ea"/>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sz="2400" b="1">
                <a:solidFill>
                  <a:schemeClr val="accent2">
                    <a:lumMod val="50000"/>
                  </a:schemeClr>
                </a:solidFill>
              </a:rPr>
              <a:t>〖写作提能〗</a:t>
            </a:r>
            <a:r>
              <a:rPr sz="2400" b="1"/>
              <a:t>se</a:t>
            </a:r>
            <a:r>
              <a:rPr sz="2400" b="1">
                <a:solidFill>
                  <a:schemeClr val="accent2">
                    <a:lumMod val="50000"/>
                  </a:schemeClr>
                </a:solidFill>
              </a:rPr>
              <a:t>cur</a:t>
            </a:r>
            <a:r>
              <a:rPr sz="2400" b="1"/>
              <a:t>ity</a:t>
            </a:r>
            <a:r>
              <a:rPr lang="en-US" sz="2400" b="1"/>
              <a:t>-</a:t>
            </a:r>
            <a:r>
              <a:rPr lang="zh-CN" altLang="en-US" sz="2400" b="1"/>
              <a:t>概要写作 </a:t>
            </a:r>
            <a:endParaRPr lang="zh-CN" altLang="en-US" sz="2400" b="1"/>
          </a:p>
        </p:txBody>
      </p:sp>
      <p:sp>
        <p:nvSpPr>
          <p:cNvPr id="4" name="文本框 3"/>
          <p:cNvSpPr txBox="1"/>
          <p:nvPr/>
        </p:nvSpPr>
        <p:spPr>
          <a:xfrm>
            <a:off x="310515" y="3194685"/>
            <a:ext cx="11524615" cy="2515235"/>
          </a:xfrm>
          <a:prstGeom prst="rect">
            <a:avLst/>
          </a:prstGeom>
          <a:noFill/>
          <a:ln>
            <a:solidFill>
              <a:schemeClr val="accent5">
                <a:lumMod val="50000"/>
              </a:schemeClr>
            </a:solidFill>
          </a:ln>
        </p:spPr>
        <p:txBody>
          <a:bodyPr wrap="square" rtlCol="0" anchor="t">
            <a:spAutoFit/>
          </a:bodyPr>
          <a:p>
            <a:pPr fontAlgn="auto">
              <a:lnSpc>
                <a:spcPts val="3780"/>
              </a:lnSpc>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Nowadays, despite advanced medical conditions, human life is still under great threat from motorcar accidents. (要点一) As is often the case, people fail to manage their emotions well when driving. （要点二）But our society still takes a tolerant attitude towards their behavior.(要点三)Therefore, it's urgent to establish a stricter policy system to handle this problem.（要点四）Anyhow, </a:t>
            </a:r>
            <a:r>
              <a:rPr lang="zh-CN" altLang="en-US" sz="2400" u="sng">
                <a:latin typeface="Times New Roman" panose="02020603050405020304" pitchFamily="18" charset="0"/>
                <a:cs typeface="Times New Roman" panose="02020603050405020304" pitchFamily="18" charset="0"/>
              </a:rPr>
              <a:t>guaranteeing life </a:t>
            </a:r>
            <a:r>
              <a:rPr lang="zh-CN" altLang="en-US" sz="2400" b="1" u="sng">
                <a:solidFill>
                  <a:schemeClr val="accent2">
                    <a:lumMod val="50000"/>
                  </a:schemeClr>
                </a:solidFill>
                <a:latin typeface="Times New Roman" panose="02020603050405020304" pitchFamily="18" charset="0"/>
                <a:cs typeface="Times New Roman" panose="02020603050405020304" pitchFamily="18" charset="0"/>
              </a:rPr>
              <a:t>security</a:t>
            </a:r>
            <a:r>
              <a:rPr lang="zh-CN" altLang="en-US" sz="2400" u="sng">
                <a:latin typeface="Times New Roman" panose="02020603050405020304" pitchFamily="18" charset="0"/>
                <a:cs typeface="Times New Roman" panose="02020603050405020304" pitchFamily="18" charset="0"/>
              </a:rPr>
              <a:t> cannot be overstressed</a:t>
            </a:r>
            <a:r>
              <a:rPr lang="zh-CN" altLang="en-US" sz="2400">
                <a:latin typeface="Times New Roman" panose="02020603050405020304" pitchFamily="18" charset="0"/>
                <a:cs typeface="Times New Roman" panose="02020603050405020304" pitchFamily="18" charset="0"/>
              </a:rPr>
              <a:t>.(要点五)</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chemeClr val="bg1"/>
                </a:solidFill>
              </a:rPr>
              <a:t>溯语用</a:t>
            </a:r>
            <a:endParaRPr lang="zh-CN" altLang="en-US" sz="2400" b="1" spc="300" dirty="0" smtClean="0">
              <a:solidFill>
                <a:schemeClr val="bg1"/>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chemeClr val="bg1"/>
                </a:solidFill>
              </a:rPr>
              <a:t>溯同源</a:t>
            </a:r>
            <a:endParaRPr lang="zh-CN" altLang="en-US" sz="2400" b="1" spc="300" dirty="0" smtClean="0">
              <a:solidFill>
                <a:schemeClr val="bg1"/>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chemeClr val="bg1"/>
                </a:solidFill>
              </a:rPr>
              <a:t>溯新课标词汇</a:t>
            </a:r>
            <a:endParaRPr lang="zh-CN" altLang="en-US" sz="2400" b="1" spc="300" dirty="0" smtClean="0">
              <a:solidFill>
                <a:schemeClr val="bg1"/>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chemeClr val="bg1"/>
                </a:solidFill>
              </a:rPr>
              <a:t>溯课标外词汇</a:t>
            </a:r>
            <a:endParaRPr lang="zh-CN" altLang="en-US" sz="2400" b="1" spc="300" dirty="0" smtClean="0">
              <a:solidFill>
                <a:schemeClr val="bg1"/>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chemeClr val="bg1"/>
                </a:solidFill>
              </a:rPr>
              <a:t>溯规律</a:t>
            </a:r>
            <a:endParaRPr lang="zh-CN" altLang="en-US" sz="2400" b="1" spc="300" dirty="0" smtClean="0">
              <a:solidFill>
                <a:schemeClr val="bg1"/>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chemeClr val="bg1"/>
                </a:solidFill>
              </a:rPr>
              <a:t>巧记活用；用法归纳</a:t>
            </a:r>
            <a:r>
              <a:rPr lang="zh-CN" altLang="en-US" sz="1200" dirty="0" smtClean="0">
                <a:solidFill>
                  <a:schemeClr val="bg1"/>
                </a:solidFill>
              </a:rPr>
              <a:t>；</a:t>
            </a:r>
            <a:r>
              <a:rPr lang="en-US" altLang="zh-CN" sz="1200" dirty="0" smtClean="0">
                <a:solidFill>
                  <a:schemeClr val="bg1"/>
                </a:solidFill>
              </a:rPr>
              <a:t>链接高考</a:t>
            </a:r>
            <a:r>
              <a:rPr lang="zh-CN" altLang="en-US" sz="1200" dirty="0" smtClean="0">
                <a:solidFill>
                  <a:schemeClr val="bg1"/>
                </a:solidFill>
              </a:rPr>
              <a:t>；写作提能；词语辨析</a:t>
            </a:r>
            <a:endParaRPr lang="zh-CN" altLang="en-US" sz="1200" dirty="0" smtClean="0">
              <a:solidFill>
                <a:schemeClr val="bg1"/>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dirty="0" smtClean="0">
                <a:solidFill>
                  <a:schemeClr val="bg1"/>
                </a:solidFill>
              </a:rPr>
              <a:t>新课标词汇; 课标外词汇</a:t>
            </a:r>
            <a:endParaRPr lang="en-US" altLang="zh-CN" sz="1200" dirty="0" smtClean="0">
              <a:solidFill>
                <a:schemeClr val="bg1"/>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dirty="0" smtClean="0">
                <a:solidFill>
                  <a:schemeClr val="bg1"/>
                </a:solidFill>
              </a:rPr>
              <a:t>curious；cure；accurate；secure</a:t>
            </a:r>
            <a:endParaRPr lang="en-US" altLang="zh-CN" sz="1200" dirty="0" smtClean="0">
              <a:solidFill>
                <a:schemeClr val="bg1"/>
              </a:solidFill>
            </a:endParaRPr>
          </a:p>
        </p:txBody>
      </p:sp>
      <p:sp>
        <p:nvSpPr>
          <p:cNvPr id="114" name="矩形 113"/>
          <p:cNvSpPr/>
          <p:nvPr/>
        </p:nvSpPr>
        <p:spPr>
          <a:xfrm>
            <a:off x="6256655" y="4966970"/>
            <a:ext cx="4351020" cy="275590"/>
          </a:xfrm>
          <a:prstGeom prst="rect">
            <a:avLst/>
          </a:prstGeom>
        </p:spPr>
        <p:txBody>
          <a:bodyPr wrap="square">
            <a:spAutoFit/>
          </a:bodyPr>
          <a:lstStyle/>
          <a:p>
            <a:r>
              <a:rPr lang="en-US" altLang="zh-CN" sz="1200" dirty="0" smtClean="0">
                <a:solidFill>
                  <a:schemeClr val="bg1"/>
                </a:solidFill>
              </a:rPr>
              <a:t>procure；curate ；curator</a:t>
            </a:r>
            <a:endParaRPr lang="en-US" altLang="zh-CN" sz="1200" dirty="0" smtClean="0">
              <a:solidFill>
                <a:schemeClr val="bg1"/>
              </a:solidFill>
            </a:endParaRPr>
          </a:p>
        </p:txBody>
      </p:sp>
      <p:sp>
        <p:nvSpPr>
          <p:cNvPr id="115" name="矩形 114"/>
          <p:cNvSpPr/>
          <p:nvPr/>
        </p:nvSpPr>
        <p:spPr>
          <a:xfrm>
            <a:off x="6256655" y="5928995"/>
            <a:ext cx="3154680" cy="275590"/>
          </a:xfrm>
          <a:prstGeom prst="rect">
            <a:avLst/>
          </a:prstGeom>
        </p:spPr>
        <p:txBody>
          <a:bodyPr wrap="square">
            <a:spAutoFit/>
          </a:bodyPr>
          <a:lstStyle/>
          <a:p>
            <a:r>
              <a:rPr lang="en-US" altLang="zh-CN" sz="1200" dirty="0" smtClean="0">
                <a:solidFill>
                  <a:schemeClr val="bg1"/>
                </a:solidFill>
              </a:rPr>
              <a:t>词海垂钓; 由此及彼; 同义相连; 寻根问底</a:t>
            </a:r>
            <a:endParaRPr lang="en-US" altLang="zh-CN" sz="1200" dirty="0" smtClean="0">
              <a:solidFill>
                <a:schemeClr val="bg1"/>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rgbClr val="FFFF00"/>
                </a:solidFill>
              </a:rPr>
              <a:t>溯词源</a:t>
            </a:r>
            <a:endParaRPr lang="zh-CN" altLang="en-US" sz="2400" b="1" spc="300" dirty="0" smtClean="0">
              <a:solidFill>
                <a:srgbClr val="FFFF00"/>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b="1" dirty="0" smtClean="0">
                <a:solidFill>
                  <a:srgbClr val="FFFF00"/>
                </a:solidFill>
              </a:rPr>
              <a:t>cur</a:t>
            </a:r>
            <a:endParaRPr lang="en-US" altLang="zh-CN" sz="1200" b="1" dirty="0" smtClean="0">
              <a:solidFill>
                <a:srgbClr val="FFFF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chemeClr val="bg1"/>
                </a:solidFill>
              </a:rPr>
              <a:t>溯语用</a:t>
            </a:r>
            <a:endParaRPr lang="zh-CN" altLang="en-US" sz="2400" b="1" spc="300" dirty="0" smtClean="0">
              <a:solidFill>
                <a:schemeClr val="bg1"/>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chemeClr val="bg1"/>
                </a:solidFill>
              </a:rPr>
              <a:t>溯同源</a:t>
            </a:r>
            <a:endParaRPr lang="zh-CN" altLang="en-US" sz="2400" b="1" spc="300" dirty="0" smtClean="0">
              <a:solidFill>
                <a:schemeClr val="bg1"/>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chemeClr val="bg1"/>
                </a:solidFill>
              </a:rPr>
              <a:t>溯新课标词汇</a:t>
            </a:r>
            <a:endParaRPr lang="zh-CN" altLang="en-US" sz="2400" b="1" spc="300" dirty="0" smtClean="0">
              <a:solidFill>
                <a:schemeClr val="bg1"/>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rgbClr val="FFFF00"/>
                </a:solidFill>
              </a:rPr>
              <a:t>溯课标外词汇</a:t>
            </a:r>
            <a:endParaRPr lang="zh-CN" altLang="en-US" sz="2400" b="1" spc="300" dirty="0" smtClean="0">
              <a:solidFill>
                <a:srgbClr val="FFFF00"/>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chemeClr val="bg1"/>
                </a:solidFill>
              </a:rPr>
              <a:t>溯规律</a:t>
            </a:r>
            <a:endParaRPr lang="zh-CN" altLang="en-US" sz="2400" b="1" spc="300" dirty="0" smtClean="0">
              <a:solidFill>
                <a:schemeClr val="bg1"/>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chemeClr val="bg1"/>
                </a:solidFill>
              </a:rPr>
              <a:t>巧记活用；用法归纳</a:t>
            </a:r>
            <a:r>
              <a:rPr lang="zh-CN" altLang="en-US" sz="1200" dirty="0" smtClean="0">
                <a:solidFill>
                  <a:schemeClr val="bg1"/>
                </a:solidFill>
              </a:rPr>
              <a:t>；</a:t>
            </a:r>
            <a:r>
              <a:rPr lang="en-US" altLang="zh-CN" sz="1200" dirty="0" smtClean="0">
                <a:solidFill>
                  <a:schemeClr val="bg1"/>
                </a:solidFill>
              </a:rPr>
              <a:t>链接高考</a:t>
            </a:r>
            <a:r>
              <a:rPr lang="zh-CN" altLang="en-US" sz="1200" dirty="0" smtClean="0">
                <a:solidFill>
                  <a:schemeClr val="bg1"/>
                </a:solidFill>
              </a:rPr>
              <a:t>；写作提能；词语辨析</a:t>
            </a:r>
            <a:endParaRPr lang="zh-CN" altLang="en-US" sz="1200" dirty="0" smtClean="0">
              <a:solidFill>
                <a:schemeClr val="bg1"/>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dirty="0" smtClean="0">
                <a:solidFill>
                  <a:schemeClr val="bg1"/>
                </a:solidFill>
              </a:rPr>
              <a:t>新课标词汇; 课标外词汇</a:t>
            </a:r>
            <a:endParaRPr lang="en-US" altLang="zh-CN" sz="1200" dirty="0" smtClean="0">
              <a:solidFill>
                <a:schemeClr val="bg1"/>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dirty="0" smtClean="0">
                <a:solidFill>
                  <a:schemeClr val="bg1"/>
                </a:solidFill>
              </a:rPr>
              <a:t>curious；cure；accurate；secure</a:t>
            </a:r>
            <a:endParaRPr lang="en-US" altLang="zh-CN" sz="1200" dirty="0" smtClean="0">
              <a:solidFill>
                <a:schemeClr val="bg1"/>
              </a:solidFill>
            </a:endParaRPr>
          </a:p>
        </p:txBody>
      </p:sp>
      <p:sp>
        <p:nvSpPr>
          <p:cNvPr id="114" name="矩形 113"/>
          <p:cNvSpPr/>
          <p:nvPr/>
        </p:nvSpPr>
        <p:spPr>
          <a:xfrm>
            <a:off x="6256655" y="4966970"/>
            <a:ext cx="4351020" cy="275590"/>
          </a:xfrm>
          <a:prstGeom prst="rect">
            <a:avLst/>
          </a:prstGeom>
        </p:spPr>
        <p:txBody>
          <a:bodyPr wrap="square">
            <a:spAutoFit/>
          </a:bodyPr>
          <a:lstStyle/>
          <a:p>
            <a:r>
              <a:rPr lang="en-US" altLang="zh-CN" sz="1200" b="1" dirty="0" smtClean="0">
                <a:solidFill>
                  <a:srgbClr val="FFFF00"/>
                </a:solidFill>
              </a:rPr>
              <a:t>procure；curate ；curator</a:t>
            </a:r>
            <a:endParaRPr lang="en-US" altLang="zh-CN" sz="1200" b="1" dirty="0" smtClean="0">
              <a:solidFill>
                <a:srgbClr val="FFFF00"/>
              </a:solidFill>
            </a:endParaRPr>
          </a:p>
        </p:txBody>
      </p:sp>
      <p:sp>
        <p:nvSpPr>
          <p:cNvPr id="115" name="矩形 114"/>
          <p:cNvSpPr/>
          <p:nvPr/>
        </p:nvSpPr>
        <p:spPr>
          <a:xfrm>
            <a:off x="6256655" y="5928995"/>
            <a:ext cx="3154680" cy="275590"/>
          </a:xfrm>
          <a:prstGeom prst="rect">
            <a:avLst/>
          </a:prstGeom>
        </p:spPr>
        <p:txBody>
          <a:bodyPr wrap="square">
            <a:spAutoFit/>
          </a:bodyPr>
          <a:lstStyle/>
          <a:p>
            <a:r>
              <a:rPr lang="en-US" altLang="zh-CN" sz="1200" dirty="0" smtClean="0">
                <a:solidFill>
                  <a:schemeClr val="bg1"/>
                </a:solidFill>
              </a:rPr>
              <a:t>词海垂钓; 由此及彼; 同义相连; 寻根问底</a:t>
            </a:r>
            <a:endParaRPr lang="en-US" altLang="zh-CN" sz="1200" dirty="0" smtClean="0">
              <a:solidFill>
                <a:schemeClr val="bg1"/>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chemeClr val="bg1"/>
                </a:solidFill>
              </a:rPr>
              <a:t>溯词源</a:t>
            </a:r>
            <a:endParaRPr lang="zh-CN" altLang="en-US" sz="2400" b="1" spc="300" dirty="0" smtClean="0">
              <a:solidFill>
                <a:schemeClr val="bg1"/>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b="1" dirty="0" smtClean="0">
                <a:solidFill>
                  <a:schemeClr val="bg1"/>
                </a:solidFill>
              </a:rPr>
              <a:t>cur</a:t>
            </a:r>
            <a:endParaRPr lang="en-US" altLang="zh-CN" sz="1200" b="1"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a:t>
            </a:r>
            <a:r>
              <a:rPr sz="2400" b="1">
                <a:solidFill>
                  <a:schemeClr val="accent2">
                    <a:lumMod val="50000"/>
                  </a:schemeClr>
                </a:solidFill>
              </a:rPr>
              <a:t>课标外词汇-1</a:t>
            </a:r>
            <a:r>
              <a:rPr lang="zh-CN" altLang="en-US" sz="2400" b="1">
                <a:solidFill>
                  <a:schemeClr val="accent2">
                    <a:lumMod val="50000"/>
                  </a:schemeClr>
                </a:solidFill>
              </a:rPr>
              <a:t>〗</a:t>
            </a:r>
            <a:r>
              <a:rPr sz="2400" b="1"/>
              <a:t>pro</a:t>
            </a:r>
            <a:r>
              <a:rPr sz="2400" b="1">
                <a:solidFill>
                  <a:schemeClr val="accent2">
                    <a:lumMod val="50000"/>
                  </a:schemeClr>
                </a:solidFill>
              </a:rPr>
              <a:t>cur</a:t>
            </a:r>
            <a:r>
              <a:rPr sz="2400" b="1"/>
              <a:t>e </a:t>
            </a:r>
            <a:r>
              <a:rPr sz="2400"/>
              <a:t>/prəˈkjʊə(r)/ </a:t>
            </a:r>
            <a:endParaRPr sz="2400"/>
          </a:p>
        </p:txBody>
      </p:sp>
      <p:sp>
        <p:nvSpPr>
          <p:cNvPr id="2" name="文本框 1"/>
          <p:cNvSpPr txBox="1"/>
          <p:nvPr/>
        </p:nvSpPr>
        <p:spPr>
          <a:xfrm>
            <a:off x="310515" y="886460"/>
            <a:ext cx="11602085" cy="4846320"/>
          </a:xfrm>
          <a:prstGeom prst="rect">
            <a:avLst/>
          </a:prstGeom>
          <a:noFill/>
        </p:spPr>
        <p:txBody>
          <a:bodyPr wrap="square" rtlCol="0" anchor="t">
            <a:spAutoFit/>
          </a:bodyPr>
          <a:p>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lang="zh-CN" altLang="en-US" sz="2400"/>
              <a:t>[pro-=for 为；</a:t>
            </a:r>
            <a:r>
              <a:rPr lang="zh-CN" altLang="en-US" sz="2400" i="1">
                <a:solidFill>
                  <a:schemeClr val="accent2">
                    <a:lumMod val="50000"/>
                  </a:schemeClr>
                </a:solidFill>
              </a:rPr>
              <a:t> cur </a:t>
            </a:r>
            <a:r>
              <a:rPr lang="zh-CN" altLang="en-US" sz="2400"/>
              <a:t>=care关心；-e→“to give one's care for 为……而关心”→] </a:t>
            </a:r>
            <a:endParaRPr lang="zh-CN" altLang="en-US" sz="2400"/>
          </a:p>
          <a:p>
            <a:pPr algn="l">
              <a:lnSpc>
                <a:spcPts val="3480"/>
              </a:lnSpc>
            </a:pPr>
            <a:r>
              <a:rPr lang="zh-CN" altLang="en-US" sz="2400" b="1">
                <a:solidFill>
                  <a:schemeClr val="accent2">
                    <a:lumMod val="50000"/>
                  </a:schemeClr>
                </a:solidFill>
                <a:sym typeface="+mn-ea"/>
              </a:rPr>
              <a:t>〖派生词汇〗</a:t>
            </a:r>
            <a:endParaRPr lang="zh-CN" altLang="en-US" sz="2400" b="1">
              <a:solidFill>
                <a:schemeClr val="accent2">
                  <a:lumMod val="50000"/>
                </a:schemeClr>
              </a:solidFill>
              <a:sym typeface="+mn-ea"/>
            </a:endParaRPr>
          </a:p>
          <a:p>
            <a:pPr algn="l">
              <a:lnSpc>
                <a:spcPts val="3480"/>
              </a:lnSpc>
            </a:pPr>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lang="zh-CN" altLang="en-US" sz="2400" b="1">
                <a:sym typeface="+mn-ea"/>
              </a:rPr>
              <a:t>pro</a:t>
            </a:r>
            <a:r>
              <a:rPr lang="zh-CN" altLang="en-US" sz="2400" b="1">
                <a:solidFill>
                  <a:schemeClr val="accent2">
                    <a:lumMod val="50000"/>
                  </a:schemeClr>
                </a:solidFill>
                <a:sym typeface="+mn-ea"/>
              </a:rPr>
              <a:t>cur</a:t>
            </a:r>
            <a:r>
              <a:rPr lang="zh-CN" altLang="en-US" sz="2400" b="1">
                <a:sym typeface="+mn-ea"/>
              </a:rPr>
              <a:t>able </a:t>
            </a:r>
            <a:r>
              <a:rPr lang="zh-CN" altLang="en-US" sz="2400" i="1">
                <a:sym typeface="+mn-ea"/>
              </a:rPr>
              <a:t>/prəˈkjʊərəbl/ </a:t>
            </a:r>
            <a:r>
              <a:rPr lang="zh-CN" altLang="en-US" sz="2400">
                <a:sym typeface="+mn-ea"/>
              </a:rPr>
              <a:t> [procur(e);-able </a:t>
            </a:r>
            <a:r>
              <a:rPr lang="zh-CN" altLang="en-US" sz="2400" i="1">
                <a:sym typeface="+mn-ea"/>
              </a:rPr>
              <a:t>a.</a:t>
            </a:r>
            <a:r>
              <a:rPr lang="zh-CN" altLang="en-US" sz="2400">
                <a:sym typeface="+mn-ea"/>
              </a:rPr>
              <a:t>] a.可获得的；可实现的</a:t>
            </a:r>
            <a:endParaRPr lang="zh-CN" altLang="en-US" sz="2400">
              <a:sym typeface="+mn-ea"/>
            </a:endParaRPr>
          </a:p>
          <a:p>
            <a:pPr algn="l">
              <a:lnSpc>
                <a:spcPts val="3480"/>
              </a:lnSpc>
            </a:pPr>
            <a:r>
              <a:rPr lang="en-US" altLang="zh-CN" sz="2400">
                <a:sym typeface="+mn-ea"/>
              </a:rPr>
              <a:t>   </a:t>
            </a:r>
            <a:r>
              <a:rPr lang="zh-CN" altLang="en-US" sz="2400" b="1">
                <a:sym typeface="+mn-ea"/>
              </a:rPr>
              <a:t>pro</a:t>
            </a:r>
            <a:r>
              <a:rPr lang="zh-CN" altLang="en-US" sz="2400" b="1">
                <a:solidFill>
                  <a:schemeClr val="accent2">
                    <a:lumMod val="50000"/>
                  </a:schemeClr>
                </a:solidFill>
                <a:sym typeface="+mn-ea"/>
              </a:rPr>
              <a:t>cur</a:t>
            </a:r>
            <a:r>
              <a:rPr lang="zh-CN" altLang="en-US" sz="2400" b="1">
                <a:sym typeface="+mn-ea"/>
              </a:rPr>
              <a:t>al</a:t>
            </a:r>
            <a:r>
              <a:rPr lang="zh-CN" altLang="en-US" sz="2400">
                <a:sym typeface="+mn-ea"/>
              </a:rPr>
              <a:t> [procur(e); -al </a:t>
            </a:r>
            <a:r>
              <a:rPr lang="zh-CN" altLang="en-US" sz="2400" i="1">
                <a:sym typeface="+mn-ea"/>
              </a:rPr>
              <a:t>n.</a:t>
            </a:r>
            <a:r>
              <a:rPr lang="zh-CN" altLang="en-US" sz="2400">
                <a:sym typeface="+mn-ea"/>
              </a:rPr>
              <a:t>] n.获得；取得</a:t>
            </a:r>
            <a:endParaRPr lang="zh-CN" altLang="en-US" sz="2400">
              <a:sym typeface="+mn-ea"/>
            </a:endParaRPr>
          </a:p>
          <a:p>
            <a:pPr algn="l">
              <a:lnSpc>
                <a:spcPts val="3480"/>
              </a:lnSpc>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algn="l">
              <a:lnSpc>
                <a:spcPts val="3480"/>
              </a:lnSpc>
            </a:pPr>
            <a:r>
              <a:rPr lang="zh-CN" altLang="en-US" sz="2400" b="1">
                <a:solidFill>
                  <a:schemeClr val="accent2">
                    <a:lumMod val="50000"/>
                  </a:schemeClr>
                </a:solidFill>
                <a:sym typeface="+mn-ea"/>
              </a:rPr>
              <a:t> </a:t>
            </a:r>
            <a:r>
              <a:rPr lang="zh-CN" altLang="en-US" sz="2400" i="1">
                <a:solidFill>
                  <a:srgbClr val="C00000"/>
                </a:solidFill>
                <a:sym typeface="+mn-ea"/>
              </a:rPr>
              <a:t>adj.</a:t>
            </a:r>
            <a:r>
              <a:rPr lang="zh-CN" altLang="en-US" sz="2400" i="1">
                <a:solidFill>
                  <a:srgbClr val="002060"/>
                </a:solidFill>
              </a:rPr>
              <a:t> </a:t>
            </a:r>
            <a:r>
              <a:rPr lang="zh-CN" altLang="en-US" sz="2400" i="1">
                <a:solidFill>
                  <a:srgbClr val="002060"/>
                </a:solidFill>
                <a:latin typeface="Times New Roman" panose="02020603050405020304" pitchFamily="18" charset="0"/>
                <a:cs typeface="Times New Roman" panose="02020603050405020304" pitchFamily="18" charset="0"/>
              </a:rPr>
              <a:t>to obtain sth, especially with difficulty （设法）获得，取得 (尤指难以获得的东西)</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algn="l">
              <a:lnSpc>
                <a:spcPts val="3480"/>
              </a:lnSpc>
              <a:buFont typeface="Arial" panose="020B0604020202020204" pitchFamily="34" charset="0"/>
              <a:buChar char="•"/>
            </a:pPr>
            <a:r>
              <a:rPr sz="2400">
                <a:sym typeface="+mn-ea"/>
              </a:rPr>
              <a:t>She managed to procure a ticket for the concert. </a:t>
            </a:r>
            <a:endParaRPr sz="2400">
              <a:sym typeface="+mn-ea"/>
            </a:endParaRPr>
          </a:p>
          <a:p>
            <a:pPr algn="l">
              <a:lnSpc>
                <a:spcPts val="3480"/>
              </a:lnSpc>
            </a:pPr>
            <a:r>
              <a:rPr lang="en-US" sz="2400">
                <a:sym typeface="+mn-ea"/>
              </a:rPr>
              <a:t>      </a:t>
            </a:r>
            <a:r>
              <a:rPr sz="2400">
                <a:sym typeface="+mn-ea"/>
              </a:rPr>
              <a:t>她好不容易弄到一张音乐会入场券。</a:t>
            </a:r>
            <a:endParaRPr sz="2400">
              <a:sym typeface="+mn-ea"/>
            </a:endParaRPr>
          </a:p>
          <a:p>
            <a:pPr marL="342900" indent="-342900" algn="l">
              <a:lnSpc>
                <a:spcPts val="3480"/>
              </a:lnSpc>
              <a:buFont typeface="Arial" panose="020B0604020202020204" pitchFamily="34" charset="0"/>
              <a:buChar char="•"/>
            </a:pPr>
            <a:r>
              <a:rPr sz="2400">
                <a:sym typeface="+mn-ea"/>
              </a:rPr>
              <a:t>It remained very difficult to procure food, fuel, and other daily necessities. </a:t>
            </a:r>
            <a:endParaRPr sz="2400">
              <a:sym typeface="+mn-ea"/>
            </a:endParaRPr>
          </a:p>
          <a:p>
            <a:pPr algn="l">
              <a:lnSpc>
                <a:spcPts val="3480"/>
              </a:lnSpc>
            </a:pPr>
            <a:r>
              <a:rPr sz="2400">
                <a:sym typeface="+mn-ea"/>
              </a:rPr>
              <a:t> </a:t>
            </a:r>
            <a:r>
              <a:rPr lang="en-US" sz="2400">
                <a:sym typeface="+mn-ea"/>
              </a:rPr>
              <a:t>    </a:t>
            </a:r>
            <a:r>
              <a:rPr sz="2400">
                <a:sym typeface="+mn-ea"/>
              </a:rPr>
              <a:t>当时仍然很难获得食品、燃料和其他日用必需品。</a:t>
            </a:r>
            <a:endParaRPr sz="240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wipe(down)">
                                      <p:cBhvr>
                                        <p:cTn id="2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a:t>
            </a:r>
            <a:r>
              <a:rPr sz="2400" b="1">
                <a:solidFill>
                  <a:schemeClr val="accent2">
                    <a:lumMod val="50000"/>
                  </a:schemeClr>
                </a:solidFill>
              </a:rPr>
              <a:t>课标外词汇-</a:t>
            </a:r>
            <a:r>
              <a:rPr lang="en-US" sz="2400" b="1">
                <a:solidFill>
                  <a:schemeClr val="accent2">
                    <a:lumMod val="50000"/>
                  </a:schemeClr>
                </a:solidFill>
              </a:rPr>
              <a:t>2</a:t>
            </a:r>
            <a:r>
              <a:rPr lang="zh-CN" altLang="en-US" sz="2400" b="1">
                <a:solidFill>
                  <a:schemeClr val="accent2">
                    <a:lumMod val="50000"/>
                  </a:schemeClr>
                </a:solidFill>
              </a:rPr>
              <a:t>〗</a:t>
            </a:r>
            <a:r>
              <a:rPr sz="2400" b="1">
                <a:solidFill>
                  <a:schemeClr val="accent2">
                    <a:lumMod val="50000"/>
                  </a:schemeClr>
                </a:solidFill>
              </a:rPr>
              <a:t>cur</a:t>
            </a:r>
            <a:r>
              <a:rPr sz="2400" b="1"/>
              <a:t>ate </a:t>
            </a:r>
            <a:r>
              <a:rPr sz="2400"/>
              <a:t> /ˈkjʊərət/  </a:t>
            </a:r>
            <a:endParaRPr sz="2400"/>
          </a:p>
        </p:txBody>
      </p:sp>
      <p:sp>
        <p:nvSpPr>
          <p:cNvPr id="2" name="文本框 1"/>
          <p:cNvSpPr txBox="1"/>
          <p:nvPr/>
        </p:nvSpPr>
        <p:spPr>
          <a:xfrm>
            <a:off x="210820" y="732790"/>
            <a:ext cx="11774805" cy="5423535"/>
          </a:xfrm>
          <a:prstGeom prst="rect">
            <a:avLst/>
          </a:prstGeom>
          <a:noFill/>
        </p:spPr>
        <p:txBody>
          <a:bodyPr wrap="square" rtlCol="0" anchor="t">
            <a:spAutoFit/>
          </a:bodyPr>
          <a:p>
            <a:pPr indent="0" fontAlgn="auto">
              <a:lnSpc>
                <a:spcPts val="3780"/>
              </a:lnSpc>
            </a:pPr>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pPr indent="0" fontAlgn="auto">
              <a:lnSpc>
                <a:spcPts val="3780"/>
              </a:lnSpc>
              <a:buFont typeface="Arial" panose="020B0604020202020204" pitchFamily="34" charset="0"/>
              <a:buNone/>
            </a:pPr>
            <a:r>
              <a:rPr lang="zh-CN" altLang="en-US" sz="2400">
                <a:sym typeface="+mn-ea"/>
              </a:rPr>
              <a:t> [</a:t>
            </a:r>
            <a:r>
              <a:rPr lang="zh-CN" altLang="en-US" sz="2400" i="1">
                <a:solidFill>
                  <a:schemeClr val="accent2">
                    <a:lumMod val="50000"/>
                  </a:schemeClr>
                </a:solidFill>
                <a:sym typeface="+mn-ea"/>
              </a:rPr>
              <a:t>cur</a:t>
            </a:r>
            <a:r>
              <a:rPr lang="zh-CN" altLang="en-US" sz="2400">
                <a:sym typeface="+mn-ea"/>
              </a:rPr>
              <a:t>=care关心；-ate n.=person人→“person in charge of the care</a:t>
            </a:r>
            <a:r>
              <a:rPr lang="en-US" altLang="zh-CN" sz="2400">
                <a:sym typeface="+mn-ea"/>
              </a:rPr>
              <a:t> </a:t>
            </a:r>
            <a:r>
              <a:rPr lang="zh-CN" altLang="en-US" sz="2400">
                <a:sym typeface="+mn-ea"/>
              </a:rPr>
              <a:t>of others 负责关心他人者”→]</a:t>
            </a:r>
            <a:endParaRPr lang="zh-CN" altLang="en-US" sz="2400">
              <a:sym typeface="+mn-ea"/>
            </a:endParaRPr>
          </a:p>
          <a:p>
            <a:pPr indent="0" fontAlgn="auto">
              <a:lnSpc>
                <a:spcPts val="3780"/>
              </a:lnSpc>
              <a:buFont typeface="Arial" panose="020B0604020202020204" pitchFamily="34" charset="0"/>
              <a:buNone/>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indent="0" algn="l" fontAlgn="auto">
              <a:lnSpc>
                <a:spcPts val="3780"/>
              </a:lnSpc>
            </a:pPr>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lang="zh-CN" altLang="en-US" sz="2400" i="1">
                <a:solidFill>
                  <a:srgbClr val="C00000"/>
                </a:solidFill>
                <a:sym typeface="+mn-ea"/>
              </a:rPr>
              <a:t>n. </a:t>
            </a:r>
            <a:r>
              <a:rPr lang="zh-CN" altLang="en-US" sz="2400" i="1">
                <a:solidFill>
                  <a:srgbClr val="002060"/>
                </a:solidFill>
                <a:sym typeface="+mn-ea"/>
              </a:rPr>
              <a:t> </a:t>
            </a:r>
            <a:r>
              <a:rPr lang="zh-CN" altLang="en-US" sz="2400" i="1">
                <a:solidFill>
                  <a:srgbClr val="002060"/>
                </a:solidFill>
                <a:latin typeface="Times New Roman" panose="02020603050405020304" pitchFamily="18" charset="0"/>
                <a:cs typeface="Times New Roman" panose="02020603050405020304" pitchFamily="18" charset="0"/>
                <a:sym typeface="+mn-ea"/>
              </a:rPr>
              <a:t>an assistant to a vicar (= a priest, who is in charge of the church or churches in a particular area) （某教区的）助理牧师(协助牧师关心人们灵魂的人)</a:t>
            </a:r>
            <a:endParaRPr lang="zh-CN" altLang="en-US" sz="2400" i="1">
              <a:solidFill>
                <a:srgbClr val="002060"/>
              </a:solidFill>
              <a:latin typeface="Times New Roman" panose="02020603050405020304" pitchFamily="18" charset="0"/>
              <a:cs typeface="Times New Roman" panose="02020603050405020304" pitchFamily="18" charset="0"/>
              <a:sym typeface="+mn-ea"/>
            </a:endParaRPr>
          </a:p>
          <a:p>
            <a:pPr marL="342900" indent="-342900" algn="l" fontAlgn="auto">
              <a:lnSpc>
                <a:spcPts val="3780"/>
              </a:lnSpc>
              <a:buFont typeface="Arial" panose="020B0604020202020204" pitchFamily="34" charset="0"/>
              <a:buChar char="•"/>
            </a:pPr>
            <a:r>
              <a:rPr lang="en-US" altLang="zh-CN" sz="2400">
                <a:sym typeface="+mn-ea"/>
              </a:rPr>
              <a:t>“</a:t>
            </a:r>
            <a:r>
              <a:rPr lang="zh-CN" altLang="en-US" sz="2400">
                <a:sym typeface="+mn-ea"/>
              </a:rPr>
              <a:t>And the curate does not teach you to read and write then? </a:t>
            </a:r>
            <a:r>
              <a:rPr lang="en-US" altLang="zh-CN" sz="2400">
                <a:sym typeface="+mn-ea"/>
              </a:rPr>
              <a:t>” </a:t>
            </a:r>
            <a:r>
              <a:rPr lang="zh-CN" altLang="en-US" sz="2400">
                <a:sym typeface="+mn-ea"/>
              </a:rPr>
              <a:t>I pursued. </a:t>
            </a:r>
            <a:endParaRPr lang="zh-CN" altLang="en-US" sz="2400">
              <a:sym typeface="+mn-ea"/>
            </a:endParaRPr>
          </a:p>
          <a:p>
            <a:pPr indent="0" algn="l" fontAlgn="auto">
              <a:lnSpc>
                <a:spcPts val="3780"/>
              </a:lnSpc>
            </a:pPr>
            <a:r>
              <a:rPr lang="en-US" altLang="zh-CN" sz="2400">
                <a:sym typeface="+mn-ea"/>
              </a:rPr>
              <a:t>     </a:t>
            </a:r>
            <a:r>
              <a:rPr lang="zh-CN" altLang="en-US" sz="2400">
                <a:sym typeface="+mn-ea"/>
              </a:rPr>
              <a:t>“那么副牧师也不教你读书写字了吗？”我追问着。</a:t>
            </a:r>
            <a:endParaRPr lang="zh-CN" altLang="en-US" sz="2400">
              <a:sym typeface="+mn-ea"/>
            </a:endParaRPr>
          </a:p>
          <a:p>
            <a:pPr marL="342900" indent="-342900" algn="l" fontAlgn="auto">
              <a:lnSpc>
                <a:spcPts val="3780"/>
              </a:lnSpc>
              <a:buFont typeface="Arial" panose="020B0604020202020204" pitchFamily="34" charset="0"/>
              <a:buChar char="•"/>
            </a:pPr>
            <a:r>
              <a:rPr lang="zh-CN" altLang="en-US" sz="2400">
                <a:sym typeface="+mn-ea"/>
              </a:rPr>
              <a:t>A vicar with a large parish may have an assistant priest called a curate to help him. </a:t>
            </a:r>
            <a:endParaRPr lang="zh-CN" altLang="en-US" sz="2400">
              <a:sym typeface="+mn-ea"/>
            </a:endParaRPr>
          </a:p>
          <a:p>
            <a:pPr indent="0" algn="l" fontAlgn="auto">
              <a:lnSpc>
                <a:spcPts val="3780"/>
              </a:lnSpc>
              <a:buFont typeface="Arial" panose="020B0604020202020204" pitchFamily="34" charset="0"/>
              <a:buNone/>
            </a:pPr>
            <a:r>
              <a:rPr lang="en-US" altLang="zh-CN" sz="2400">
                <a:sym typeface="+mn-ea"/>
              </a:rPr>
              <a:t>      </a:t>
            </a:r>
            <a:r>
              <a:rPr lang="zh-CN" altLang="en-US" sz="2400">
                <a:sym typeface="+mn-ea"/>
              </a:rPr>
              <a:t>一个大教区的牧师可能会有一个牧师助理协助他的工作。</a:t>
            </a:r>
            <a:endParaRPr lang="zh-CN" altLang="en-US" sz="240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7289800" cy="460375"/>
          </a:xfrm>
          <a:prstGeom prst="rect">
            <a:avLst/>
          </a:prstGeom>
          <a:noFill/>
        </p:spPr>
        <p:txBody>
          <a:bodyPr wrap="square" rtlCol="0" anchor="t">
            <a:spAutoFit/>
          </a:bodyPr>
          <a:p>
            <a:r>
              <a:rPr lang="zh-CN" altLang="en-US" sz="2400" b="1">
                <a:solidFill>
                  <a:schemeClr val="accent2">
                    <a:lumMod val="50000"/>
                  </a:schemeClr>
                </a:solidFill>
              </a:rPr>
              <a:t>〖</a:t>
            </a:r>
            <a:r>
              <a:rPr sz="2400" b="1">
                <a:solidFill>
                  <a:schemeClr val="accent2">
                    <a:lumMod val="50000"/>
                  </a:schemeClr>
                </a:solidFill>
              </a:rPr>
              <a:t>课标外词汇-</a:t>
            </a:r>
            <a:r>
              <a:rPr lang="en-US" sz="2400" b="1">
                <a:solidFill>
                  <a:schemeClr val="accent2">
                    <a:lumMod val="50000"/>
                  </a:schemeClr>
                </a:solidFill>
              </a:rPr>
              <a:t>3</a:t>
            </a:r>
            <a:r>
              <a:rPr lang="zh-CN" altLang="en-US" sz="2400" b="1">
                <a:solidFill>
                  <a:schemeClr val="accent2">
                    <a:lumMod val="50000"/>
                  </a:schemeClr>
                </a:solidFill>
              </a:rPr>
              <a:t>〗</a:t>
            </a:r>
            <a:r>
              <a:rPr sz="2400" b="1">
                <a:solidFill>
                  <a:schemeClr val="accent2">
                    <a:lumMod val="50000"/>
                  </a:schemeClr>
                </a:solidFill>
              </a:rPr>
              <a:t>cur</a:t>
            </a:r>
            <a:r>
              <a:rPr sz="2400" b="1"/>
              <a:t>ator  </a:t>
            </a:r>
            <a:r>
              <a:rPr sz="2400"/>
              <a:t> /kjʊəˈreɪtə/  </a:t>
            </a:r>
            <a:endParaRPr sz="2400"/>
          </a:p>
        </p:txBody>
      </p:sp>
      <p:sp>
        <p:nvSpPr>
          <p:cNvPr id="2" name="文本框 1"/>
          <p:cNvSpPr txBox="1"/>
          <p:nvPr/>
        </p:nvSpPr>
        <p:spPr>
          <a:xfrm>
            <a:off x="310515" y="838835"/>
            <a:ext cx="11602085" cy="5446395"/>
          </a:xfrm>
          <a:prstGeom prst="rect">
            <a:avLst/>
          </a:prstGeom>
          <a:noFill/>
        </p:spPr>
        <p:txBody>
          <a:bodyPr wrap="square" rtlCol="0" anchor="t">
            <a:spAutoFit/>
          </a:bodyPr>
          <a:p>
            <a:pPr indent="0" fontAlgn="auto">
              <a:lnSpc>
                <a:spcPts val="3480"/>
              </a:lnSpc>
            </a:pPr>
            <a:r>
              <a:rPr lang="zh-CN" altLang="en-US" sz="2400" b="1">
                <a:solidFill>
                  <a:schemeClr val="accent2">
                    <a:lumMod val="50000"/>
                  </a:schemeClr>
                </a:solidFill>
                <a:sym typeface="+mn-ea"/>
              </a:rPr>
              <a:t>〖构词巧记〗</a:t>
            </a:r>
            <a:endParaRPr lang="zh-CN" altLang="en-US" sz="2400" b="1">
              <a:solidFill>
                <a:schemeClr val="accent2">
                  <a:lumMod val="50000"/>
                </a:schemeClr>
              </a:solidFill>
              <a:sym typeface="+mn-ea"/>
            </a:endParaRPr>
          </a:p>
          <a:p>
            <a:pPr indent="0" fontAlgn="auto">
              <a:lnSpc>
                <a:spcPts val="3480"/>
              </a:lnSpc>
              <a:buFont typeface="Arial" panose="020B0604020202020204" pitchFamily="34" charset="0"/>
              <a:buNone/>
            </a:pPr>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lang="zh-CN" altLang="en-US" sz="2400">
                <a:sym typeface="+mn-ea"/>
              </a:rPr>
              <a:t>[cur=care关心，照料；-ator (-ate +-or) n.=person who acts</a:t>
            </a:r>
            <a:r>
              <a:rPr lang="en-US" altLang="zh-CN" sz="2400">
                <a:sym typeface="+mn-ea"/>
              </a:rPr>
              <a:t> </a:t>
            </a:r>
            <a:r>
              <a:rPr lang="zh-CN" altLang="en-US" sz="2400">
                <a:sym typeface="+mn-ea"/>
              </a:rPr>
              <a:t>做……者→] </a:t>
            </a:r>
            <a:endParaRPr lang="zh-CN" altLang="en-US" sz="2400">
              <a:sym typeface="+mn-ea"/>
            </a:endParaRPr>
          </a:p>
          <a:p>
            <a:pPr indent="0" fontAlgn="auto">
              <a:lnSpc>
                <a:spcPts val="3480"/>
              </a:lnSpc>
              <a:buFont typeface="Arial" panose="020B0604020202020204" pitchFamily="34" charset="0"/>
              <a:buNone/>
            </a:pPr>
            <a:r>
              <a:rPr lang="zh-CN" altLang="en-US" sz="2400" b="1">
                <a:solidFill>
                  <a:schemeClr val="accent2">
                    <a:lumMod val="50000"/>
                  </a:schemeClr>
                </a:solidFill>
                <a:sym typeface="+mn-ea"/>
              </a:rPr>
              <a:t>〖派生词汇〗</a:t>
            </a:r>
            <a:endParaRPr lang="zh-CN" altLang="en-US" sz="2400" b="1">
              <a:solidFill>
                <a:schemeClr val="accent2">
                  <a:lumMod val="50000"/>
                </a:schemeClr>
              </a:solidFill>
              <a:sym typeface="+mn-ea"/>
            </a:endParaRPr>
          </a:p>
          <a:p>
            <a:pPr indent="0" algn="l" fontAlgn="auto">
              <a:lnSpc>
                <a:spcPts val="3480"/>
              </a:lnSpc>
            </a:pPr>
            <a:r>
              <a:rPr lang="zh-CN" altLang="en-US" sz="2400" b="1">
                <a:solidFill>
                  <a:schemeClr val="accent2">
                    <a:lumMod val="50000"/>
                  </a:schemeClr>
                </a:solidFill>
                <a:sym typeface="+mn-ea"/>
              </a:rPr>
              <a:t> </a:t>
            </a:r>
            <a:r>
              <a:rPr lang="en-US" altLang="zh-CN" sz="2400" b="1">
                <a:solidFill>
                  <a:schemeClr val="accent2">
                    <a:lumMod val="50000"/>
                  </a:schemeClr>
                </a:solidFill>
                <a:sym typeface="+mn-ea"/>
              </a:rPr>
              <a:t>  </a:t>
            </a:r>
            <a:r>
              <a:rPr lang="zh-CN" altLang="en-US" sz="2400" b="1">
                <a:solidFill>
                  <a:schemeClr val="accent2">
                    <a:lumMod val="50000"/>
                  </a:schemeClr>
                </a:solidFill>
                <a:sym typeface="+mn-ea"/>
              </a:rPr>
              <a:t>cur</a:t>
            </a:r>
            <a:r>
              <a:rPr lang="zh-CN" altLang="en-US" sz="2400" b="1">
                <a:sym typeface="+mn-ea"/>
              </a:rPr>
              <a:t>atorship</a:t>
            </a:r>
            <a:r>
              <a:rPr lang="zh-CN" altLang="en-US" sz="2400">
                <a:sym typeface="+mn-ea"/>
              </a:rPr>
              <a:t> [curator;-ship n.]n.管理者或馆长的职位或身份</a:t>
            </a:r>
            <a:endParaRPr lang="zh-CN" altLang="en-US" sz="2400">
              <a:sym typeface="+mn-ea"/>
            </a:endParaRPr>
          </a:p>
          <a:p>
            <a:pPr indent="0" algn="l" fontAlgn="auto">
              <a:lnSpc>
                <a:spcPts val="3480"/>
              </a:lnSpc>
            </a:pPr>
            <a:r>
              <a:rPr lang="zh-CN" altLang="en-US" sz="2400" b="1">
                <a:solidFill>
                  <a:schemeClr val="accent2">
                    <a:lumMod val="50000"/>
                  </a:schemeClr>
                </a:solidFill>
                <a:sym typeface="+mn-ea"/>
              </a:rPr>
              <a:t>〖单词活用〗</a:t>
            </a:r>
            <a:endParaRPr lang="zh-CN" altLang="en-US" sz="2400" b="1">
              <a:solidFill>
                <a:schemeClr val="accent2">
                  <a:lumMod val="50000"/>
                </a:schemeClr>
              </a:solidFill>
              <a:sym typeface="+mn-ea"/>
            </a:endParaRPr>
          </a:p>
          <a:p>
            <a:pPr indent="0" algn="l" fontAlgn="auto">
              <a:lnSpc>
                <a:spcPts val="3480"/>
              </a:lnSpc>
            </a:pPr>
            <a:r>
              <a:rPr lang="zh-CN" altLang="en-US" sz="2400" i="1">
                <a:solidFill>
                  <a:srgbClr val="002060"/>
                </a:solidFill>
                <a:sym typeface="+mn-ea"/>
              </a:rPr>
              <a:t>①a person whose job is to be in charge of the objects or works of art in a museum or art gallery , etc. （博物馆或美术馆等的）馆长，负责人</a:t>
            </a:r>
            <a:endParaRPr lang="zh-CN" altLang="en-US" sz="2400" i="1">
              <a:solidFill>
                <a:srgbClr val="002060"/>
              </a:solidFill>
              <a:sym typeface="+mn-ea"/>
            </a:endParaRPr>
          </a:p>
          <a:p>
            <a:pPr marL="342900" indent="-342900" algn="l" fontAlgn="auto">
              <a:lnSpc>
                <a:spcPts val="3480"/>
              </a:lnSpc>
              <a:buFont typeface="Arial" panose="020B0604020202020204" pitchFamily="34" charset="0"/>
              <a:buChar char="•"/>
            </a:pPr>
            <a:r>
              <a:rPr lang="zh-CN" altLang="en-US" sz="2400">
                <a:sym typeface="+mn-ea"/>
              </a:rPr>
              <a:t>He's curator at a gallery in New Haven. </a:t>
            </a:r>
            <a:endParaRPr lang="zh-CN" altLang="en-US" sz="2400">
              <a:sym typeface="+mn-ea"/>
            </a:endParaRPr>
          </a:p>
          <a:p>
            <a:pPr indent="0" fontAlgn="auto">
              <a:lnSpc>
                <a:spcPts val="3480"/>
              </a:lnSpc>
              <a:buFont typeface="Arial" panose="020B0604020202020204" pitchFamily="34" charset="0"/>
              <a:buNone/>
            </a:pPr>
            <a:r>
              <a:rPr lang="en-US" altLang="zh-CN" sz="2400">
                <a:sym typeface="+mn-ea"/>
              </a:rPr>
              <a:t>     </a:t>
            </a:r>
            <a:r>
              <a:rPr lang="zh-CN" altLang="en-US" sz="2400">
                <a:sym typeface="+mn-ea"/>
              </a:rPr>
              <a:t>他是纽黑文市一家美术馆的馆长。</a:t>
            </a:r>
            <a:endParaRPr lang="zh-CN" altLang="en-US" sz="2400">
              <a:sym typeface="+mn-ea"/>
            </a:endParaRPr>
          </a:p>
          <a:p>
            <a:pPr marL="342900" indent="-342900" fontAlgn="auto">
              <a:lnSpc>
                <a:spcPts val="3480"/>
              </a:lnSpc>
              <a:buFont typeface="Arial" panose="020B0604020202020204" pitchFamily="34" charset="0"/>
              <a:buChar char="•"/>
            </a:pPr>
            <a:r>
              <a:rPr lang="zh-CN" altLang="en-US" sz="2400">
                <a:sym typeface="+mn-ea"/>
              </a:rPr>
              <a:t>As this virtual museum's digital curator, Dr Rosling's attention turned to the data underpinning his presentations. </a:t>
            </a:r>
            <a:endParaRPr lang="zh-CN" altLang="en-US" sz="2400">
              <a:sym typeface="+mn-ea"/>
            </a:endParaRPr>
          </a:p>
          <a:p>
            <a:pPr indent="0" fontAlgn="auto">
              <a:lnSpc>
                <a:spcPts val="3480"/>
              </a:lnSpc>
              <a:buFont typeface="Arial" panose="020B0604020202020204" pitchFamily="34" charset="0"/>
              <a:buNone/>
            </a:pPr>
            <a:r>
              <a:rPr lang="en-US" altLang="zh-CN" sz="2400">
                <a:sym typeface="+mn-ea"/>
              </a:rPr>
              <a:t>     </a:t>
            </a:r>
            <a:r>
              <a:rPr lang="zh-CN" altLang="en-US" sz="2400">
                <a:sym typeface="+mn-ea"/>
              </a:rPr>
              <a:t>作为这个虚拟博物馆的数字馆长，罗斯林将注意力转向了支撑其图像的数据。</a:t>
            </a:r>
            <a:endParaRPr lang="zh-CN" altLang="en-US" sz="240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p:cTn id="1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p:cTn id="21"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chemeClr val="bg1"/>
                </a:solidFill>
              </a:rPr>
              <a:t>溯语用</a:t>
            </a:r>
            <a:endParaRPr lang="zh-CN" altLang="en-US" sz="2400" b="1" spc="300" dirty="0" smtClean="0">
              <a:solidFill>
                <a:schemeClr val="bg1"/>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chemeClr val="bg1"/>
                </a:solidFill>
              </a:rPr>
              <a:t>溯同源</a:t>
            </a:r>
            <a:endParaRPr lang="zh-CN" altLang="en-US" sz="2400" b="1" spc="300" dirty="0" smtClean="0">
              <a:solidFill>
                <a:schemeClr val="bg1"/>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chemeClr val="bg1"/>
                </a:solidFill>
              </a:rPr>
              <a:t>溯新课标词汇</a:t>
            </a:r>
            <a:endParaRPr lang="zh-CN" altLang="en-US" sz="2400" b="1" spc="300" dirty="0" smtClean="0">
              <a:solidFill>
                <a:schemeClr val="bg1"/>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chemeClr val="bg1"/>
                </a:solidFill>
              </a:rPr>
              <a:t>溯课标外词汇</a:t>
            </a:r>
            <a:endParaRPr lang="zh-CN" altLang="en-US" sz="2400" b="1" spc="300" dirty="0" smtClean="0">
              <a:solidFill>
                <a:schemeClr val="bg1"/>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rgbClr val="FFFF00"/>
                </a:solidFill>
              </a:rPr>
              <a:t>溯规律</a:t>
            </a:r>
            <a:endParaRPr lang="zh-CN" altLang="en-US" sz="2400" b="1" spc="300" dirty="0" smtClean="0">
              <a:solidFill>
                <a:srgbClr val="FFFF00"/>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chemeClr val="bg1"/>
                </a:solidFill>
              </a:rPr>
              <a:t>巧记活用；用法归纳</a:t>
            </a:r>
            <a:r>
              <a:rPr lang="zh-CN" altLang="en-US" sz="1200" dirty="0" smtClean="0">
                <a:solidFill>
                  <a:schemeClr val="bg1"/>
                </a:solidFill>
              </a:rPr>
              <a:t>；</a:t>
            </a:r>
            <a:r>
              <a:rPr lang="en-US" altLang="zh-CN" sz="1200" dirty="0" smtClean="0">
                <a:solidFill>
                  <a:schemeClr val="bg1"/>
                </a:solidFill>
              </a:rPr>
              <a:t>链接高考</a:t>
            </a:r>
            <a:r>
              <a:rPr lang="zh-CN" altLang="en-US" sz="1200" dirty="0" smtClean="0">
                <a:solidFill>
                  <a:schemeClr val="bg1"/>
                </a:solidFill>
              </a:rPr>
              <a:t>；写作提能；词语辨析</a:t>
            </a:r>
            <a:endParaRPr lang="zh-CN" altLang="en-US" sz="1200" dirty="0" smtClean="0">
              <a:solidFill>
                <a:schemeClr val="bg1"/>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dirty="0" smtClean="0">
                <a:solidFill>
                  <a:schemeClr val="bg1"/>
                </a:solidFill>
              </a:rPr>
              <a:t>新课标词汇; 课标外词汇</a:t>
            </a:r>
            <a:endParaRPr lang="en-US" altLang="zh-CN" sz="1200" dirty="0" smtClean="0">
              <a:solidFill>
                <a:schemeClr val="bg1"/>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dirty="0" smtClean="0">
                <a:solidFill>
                  <a:schemeClr val="bg1"/>
                </a:solidFill>
              </a:rPr>
              <a:t>ancestor; proceed; procedure; process; succeed </a:t>
            </a:r>
            <a:endParaRPr lang="en-US" altLang="zh-CN" sz="1200" dirty="0" smtClean="0">
              <a:solidFill>
                <a:schemeClr val="bg1"/>
              </a:solidFill>
            </a:endParaRPr>
          </a:p>
        </p:txBody>
      </p:sp>
      <p:sp>
        <p:nvSpPr>
          <p:cNvPr id="114" name="矩形 113"/>
          <p:cNvSpPr/>
          <p:nvPr/>
        </p:nvSpPr>
        <p:spPr>
          <a:xfrm>
            <a:off x="6256655" y="4966970"/>
            <a:ext cx="4351020" cy="460375"/>
          </a:xfrm>
          <a:prstGeom prst="rect">
            <a:avLst/>
          </a:prstGeom>
        </p:spPr>
        <p:txBody>
          <a:bodyPr wrap="square">
            <a:spAutoFit/>
          </a:bodyPr>
          <a:lstStyle/>
          <a:p>
            <a:r>
              <a:rPr lang="en-US" altLang="zh-CN" sz="1200" dirty="0" smtClean="0">
                <a:solidFill>
                  <a:schemeClr val="bg1"/>
                </a:solidFill>
              </a:rPr>
              <a:t>antecedent ; antecessor; accede; exceed; precede; recede; secede; concede </a:t>
            </a:r>
            <a:endParaRPr lang="en-US" altLang="zh-CN" sz="1200" dirty="0" smtClean="0">
              <a:solidFill>
                <a:schemeClr val="bg1"/>
              </a:solidFill>
            </a:endParaRPr>
          </a:p>
        </p:txBody>
      </p:sp>
      <p:sp>
        <p:nvSpPr>
          <p:cNvPr id="115" name="矩形 114"/>
          <p:cNvSpPr/>
          <p:nvPr/>
        </p:nvSpPr>
        <p:spPr>
          <a:xfrm>
            <a:off x="6256655" y="5928995"/>
            <a:ext cx="3869055" cy="275590"/>
          </a:xfrm>
          <a:prstGeom prst="rect">
            <a:avLst/>
          </a:prstGeom>
        </p:spPr>
        <p:txBody>
          <a:bodyPr wrap="square">
            <a:spAutoFit/>
          </a:bodyPr>
          <a:lstStyle/>
          <a:p>
            <a:r>
              <a:rPr lang="en-US" altLang="zh-CN" sz="1200" b="1" dirty="0" smtClean="0">
                <a:solidFill>
                  <a:srgbClr val="FFFF00"/>
                </a:solidFill>
              </a:rPr>
              <a:t>词根辨异; 由此及彼; 同义相连;望文生义</a:t>
            </a:r>
            <a:r>
              <a:rPr lang="zh-CN" altLang="en-US" sz="1200" b="1" dirty="0" smtClean="0">
                <a:solidFill>
                  <a:srgbClr val="FFFF00"/>
                </a:solidFill>
              </a:rPr>
              <a:t>；</a:t>
            </a:r>
            <a:r>
              <a:rPr lang="en-US" altLang="zh-CN" sz="1200" b="1" dirty="0" smtClean="0">
                <a:solidFill>
                  <a:srgbClr val="FFFF00"/>
                </a:solidFill>
              </a:rPr>
              <a:t>寻根问底</a:t>
            </a:r>
            <a:endParaRPr lang="en-US" altLang="zh-CN" sz="1200" b="1" dirty="0" smtClean="0">
              <a:solidFill>
                <a:srgbClr val="FFFF00"/>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chemeClr val="bg1"/>
                </a:solidFill>
              </a:rPr>
              <a:t>溯词源</a:t>
            </a:r>
            <a:endParaRPr lang="zh-CN" altLang="en-US" sz="2400" b="1" spc="300" dirty="0" smtClean="0">
              <a:solidFill>
                <a:schemeClr val="bg1"/>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dirty="0" smtClean="0">
                <a:solidFill>
                  <a:schemeClr val="bg1"/>
                </a:solidFill>
              </a:rPr>
              <a:t>ced, ceed, cess</a:t>
            </a:r>
            <a:endParaRPr lang="en-US" altLang="zh-CN" sz="1200"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471170" y="727075"/>
            <a:ext cx="11200765" cy="5892800"/>
          </a:xfrm>
          <a:prstGeom prst="rect">
            <a:avLst/>
          </a:prstGeom>
          <a:noFill/>
        </p:spPr>
        <p:txBody>
          <a:bodyPr wrap="square" rtlCol="0" anchor="t">
            <a:spAutoFit/>
          </a:bodyPr>
          <a:p>
            <a:pPr fontAlgn="auto">
              <a:lnSpc>
                <a:spcPts val="3480"/>
              </a:lnSpc>
            </a:pPr>
            <a:r>
              <a:rPr lang="zh-CN" altLang="en-US" sz="2400" b="1">
                <a:solidFill>
                  <a:schemeClr val="accent2">
                    <a:lumMod val="50000"/>
                  </a:schemeClr>
                </a:solidFill>
              </a:rPr>
              <a:t>〖</a:t>
            </a:r>
            <a:r>
              <a:rPr lang="zh-CN" altLang="en-US" sz="2400" b="1">
                <a:solidFill>
                  <a:schemeClr val="accent2">
                    <a:lumMod val="50000"/>
                  </a:schemeClr>
                </a:solidFill>
                <a:sym typeface="+mn-ea"/>
              </a:rPr>
              <a:t>词根辨异</a:t>
            </a:r>
            <a:r>
              <a:rPr lang="zh-CN" altLang="en-US" sz="2400" b="1">
                <a:solidFill>
                  <a:schemeClr val="accent2">
                    <a:lumMod val="50000"/>
                  </a:schemeClr>
                </a:solidFill>
              </a:rPr>
              <a:t>〗</a:t>
            </a:r>
            <a:r>
              <a:rPr lang="zh-CN" altLang="en-US" sz="2400"/>
              <a:t>指出下列单词的词根的含义是①care或</a:t>
            </a:r>
            <a:r>
              <a:rPr lang="en-US" altLang="zh-CN" sz="2400"/>
              <a:t> </a:t>
            </a:r>
            <a:r>
              <a:rPr lang="zh-CN" altLang="en-US" sz="2400"/>
              <a:t>②to run:</a:t>
            </a:r>
            <a:endParaRPr lang="zh-CN" altLang="en-US" sz="2400"/>
          </a:p>
          <a:p>
            <a:pPr fontAlgn="auto">
              <a:lnSpc>
                <a:spcPts val="3480"/>
              </a:lnSpc>
            </a:pPr>
            <a:r>
              <a:rPr lang="en-US" altLang="zh-CN" sz="2400"/>
              <a:t>   </a:t>
            </a:r>
            <a:r>
              <a:rPr sz="2400"/>
              <a:t>current </a:t>
            </a:r>
            <a:r>
              <a:rPr lang="en-US" sz="2400"/>
              <a:t>		</a:t>
            </a:r>
            <a:r>
              <a:rPr sz="2400"/>
              <a:t>curious </a:t>
            </a:r>
            <a:r>
              <a:rPr lang="en-US" sz="2400"/>
              <a:t>		</a:t>
            </a:r>
            <a:r>
              <a:rPr sz="2400"/>
              <a:t>curricle </a:t>
            </a:r>
            <a:r>
              <a:rPr lang="en-US" sz="2400"/>
              <a:t>		</a:t>
            </a:r>
            <a:r>
              <a:rPr sz="2400"/>
              <a:t>currency</a:t>
            </a:r>
            <a:endParaRPr sz="2400"/>
          </a:p>
          <a:p>
            <a:pPr fontAlgn="auto">
              <a:lnSpc>
                <a:spcPts val="3480"/>
              </a:lnSpc>
            </a:pPr>
            <a:r>
              <a:rPr lang="en-US" sz="2400"/>
              <a:t>   </a:t>
            </a:r>
            <a:r>
              <a:rPr sz="2400"/>
              <a:t>secure </a:t>
            </a:r>
            <a:r>
              <a:rPr lang="en-US" sz="2400"/>
              <a:t>		</a:t>
            </a:r>
            <a:r>
              <a:rPr sz="2400"/>
              <a:t>curator </a:t>
            </a:r>
            <a:r>
              <a:rPr lang="en-US" sz="2400"/>
              <a:t>		</a:t>
            </a:r>
            <a:r>
              <a:rPr sz="2400"/>
              <a:t>incur </a:t>
            </a:r>
            <a:r>
              <a:rPr lang="en-US" sz="2400"/>
              <a:t>			</a:t>
            </a:r>
            <a:r>
              <a:rPr sz="2400"/>
              <a:t>incuriosity</a:t>
            </a:r>
            <a:endParaRPr sz="2400"/>
          </a:p>
          <a:p>
            <a:pPr fontAlgn="auto">
              <a:lnSpc>
                <a:spcPts val="3480"/>
              </a:lnSpc>
            </a:pPr>
            <a:r>
              <a:rPr lang="en-US" sz="2400"/>
              <a:t>   </a:t>
            </a:r>
            <a:r>
              <a:rPr sz="2400"/>
              <a:t>recur </a:t>
            </a:r>
            <a:r>
              <a:rPr lang="en-US" sz="2400"/>
              <a:t>		</a:t>
            </a:r>
            <a:r>
              <a:rPr sz="2400"/>
              <a:t>procure </a:t>
            </a:r>
            <a:r>
              <a:rPr lang="en-US" sz="2400"/>
              <a:t>		</a:t>
            </a:r>
            <a:r>
              <a:rPr sz="2400"/>
              <a:t>concurrence </a:t>
            </a:r>
            <a:r>
              <a:rPr lang="en-US" sz="2400"/>
              <a:t>	</a:t>
            </a:r>
            <a:r>
              <a:rPr sz="2400"/>
              <a:t>occur</a:t>
            </a:r>
            <a:endParaRPr lang="zh-CN" altLang="en-US" sz="2400" b="1">
              <a:solidFill>
                <a:schemeClr val="accent2">
                  <a:lumMod val="50000"/>
                </a:schemeClr>
              </a:solidFill>
            </a:endParaRPr>
          </a:p>
          <a:p>
            <a:pPr fontAlgn="auto">
              <a:lnSpc>
                <a:spcPts val="3480"/>
              </a:lnSpc>
            </a:pPr>
            <a:r>
              <a:rPr lang="zh-CN" altLang="en-US" sz="2400" b="1">
                <a:solidFill>
                  <a:schemeClr val="accent2">
                    <a:lumMod val="50000"/>
                  </a:schemeClr>
                </a:solidFill>
              </a:rPr>
              <a:t>〖</a:t>
            </a:r>
            <a:r>
              <a:rPr lang="zh-CN" altLang="en-US" sz="2400" b="1">
                <a:solidFill>
                  <a:schemeClr val="accent2">
                    <a:lumMod val="50000"/>
                  </a:schemeClr>
                </a:solidFill>
                <a:sym typeface="+mn-ea"/>
              </a:rPr>
              <a:t>由此及彼</a:t>
            </a:r>
            <a:r>
              <a:rPr lang="zh-CN" altLang="en-US" sz="2400" b="1">
                <a:solidFill>
                  <a:schemeClr val="accent2">
                    <a:lumMod val="50000"/>
                  </a:schemeClr>
                </a:solidFill>
              </a:rPr>
              <a:t>〗</a:t>
            </a:r>
            <a:r>
              <a:rPr lang="zh-CN" altLang="en-US" sz="2400"/>
              <a:t>根据已知单词的词义推断出其同根词的词义。</a:t>
            </a:r>
            <a:endParaRPr lang="zh-CN" altLang="en-US" sz="2400"/>
          </a:p>
          <a:p>
            <a:pPr fontAlgn="auto">
              <a:lnSpc>
                <a:spcPts val="3480"/>
              </a:lnSpc>
            </a:pPr>
            <a:r>
              <a:rPr lang="en-US" altLang="zh-CN" sz="2400"/>
              <a:t>   </a:t>
            </a:r>
            <a:r>
              <a:rPr sz="2400"/>
              <a:t>1</a:t>
            </a:r>
            <a:r>
              <a:rPr lang="en-US" sz="2400"/>
              <a:t>.</a:t>
            </a:r>
            <a:r>
              <a:rPr sz="2400"/>
              <a:t> incurious </a:t>
            </a:r>
            <a:r>
              <a:rPr sz="2400" i="1"/>
              <a:t>a.</a:t>
            </a:r>
            <a:r>
              <a:rPr sz="2400"/>
              <a:t>不关心的→inaccurate </a:t>
            </a:r>
            <a:r>
              <a:rPr sz="2400" i="1"/>
              <a:t>a.</a:t>
            </a:r>
            <a:endParaRPr sz="2400"/>
          </a:p>
          <a:p>
            <a:pPr fontAlgn="auto">
              <a:lnSpc>
                <a:spcPts val="3480"/>
              </a:lnSpc>
            </a:pPr>
            <a:r>
              <a:rPr lang="en-US" sz="2400"/>
              <a:t>   </a:t>
            </a:r>
            <a:r>
              <a:rPr sz="2400"/>
              <a:t>2</a:t>
            </a:r>
            <a:r>
              <a:rPr lang="en-US" sz="2400"/>
              <a:t>.</a:t>
            </a:r>
            <a:r>
              <a:rPr sz="2400"/>
              <a:t> incuriosity </a:t>
            </a:r>
            <a:r>
              <a:rPr sz="2400" i="1"/>
              <a:t>n.</a:t>
            </a:r>
            <a:r>
              <a:rPr sz="2400"/>
              <a:t>不关心的→inaccuracy </a:t>
            </a:r>
            <a:r>
              <a:rPr sz="2400" i="1"/>
              <a:t>n.</a:t>
            </a:r>
            <a:endParaRPr sz="2400"/>
          </a:p>
          <a:p>
            <a:pPr fontAlgn="auto">
              <a:lnSpc>
                <a:spcPts val="3480"/>
              </a:lnSpc>
            </a:pPr>
            <a:r>
              <a:rPr lang="zh-CN" altLang="en-US" sz="2400" b="1">
                <a:solidFill>
                  <a:schemeClr val="accent2">
                    <a:lumMod val="50000"/>
                  </a:schemeClr>
                </a:solidFill>
              </a:rPr>
              <a:t>〖</a:t>
            </a:r>
            <a:r>
              <a:rPr lang="zh-CN" altLang="en-US" sz="2400" b="1">
                <a:solidFill>
                  <a:schemeClr val="accent2">
                    <a:lumMod val="50000"/>
                  </a:schemeClr>
                </a:solidFill>
                <a:sym typeface="+mn-ea"/>
              </a:rPr>
              <a:t>同义相连</a:t>
            </a:r>
            <a:r>
              <a:rPr lang="zh-CN" altLang="en-US" sz="2400" b="1">
                <a:solidFill>
                  <a:schemeClr val="accent2">
                    <a:lumMod val="50000"/>
                  </a:schemeClr>
                </a:solidFill>
              </a:rPr>
              <a:t>〗</a:t>
            </a:r>
            <a:r>
              <a:rPr lang="zh-CN" altLang="en-US" sz="2400"/>
              <a:t>将左栏的单词和右栏中相对应的词义连接起米。</a:t>
            </a:r>
            <a:endParaRPr lang="zh-CN" altLang="en-US" sz="2400"/>
          </a:p>
          <a:p>
            <a:pPr fontAlgn="auto">
              <a:lnSpc>
                <a:spcPts val="3480"/>
              </a:lnSpc>
            </a:pPr>
            <a:r>
              <a:rPr lang="en-US" altLang="zh-CN" sz="2400">
                <a:sym typeface="+mn-ea"/>
              </a:rPr>
              <a:t>  </a:t>
            </a:r>
            <a:r>
              <a:rPr lang="zh-CN" altLang="en-US" sz="2400">
                <a:sym typeface="+mn-ea"/>
              </a:rPr>
              <a:t>①</a:t>
            </a:r>
            <a:r>
              <a:rPr lang="en-US" altLang="zh-CN" sz="2400">
                <a:sym typeface="+mn-ea"/>
              </a:rPr>
              <a:t> </a:t>
            </a:r>
            <a:r>
              <a:rPr lang="en-US" altLang="zh-CN" sz="2400"/>
              <a:t>insecure 			a. faulty</a:t>
            </a:r>
            <a:endParaRPr lang="en-US" altLang="zh-CN" sz="2400"/>
          </a:p>
          <a:p>
            <a:pPr fontAlgn="auto">
              <a:lnSpc>
                <a:spcPts val="3480"/>
              </a:lnSpc>
            </a:pPr>
            <a:r>
              <a:rPr lang="en-US" altLang="zh-CN" sz="2400"/>
              <a:t>  ② insecurity 			b. incorrectness</a:t>
            </a:r>
            <a:endParaRPr lang="en-US" altLang="zh-CN" sz="2400"/>
          </a:p>
          <a:p>
            <a:pPr fontAlgn="auto">
              <a:lnSpc>
                <a:spcPts val="3480"/>
              </a:lnSpc>
            </a:pPr>
            <a:r>
              <a:rPr lang="en-US" altLang="zh-CN" sz="2400"/>
              <a:t>  ③ inaccurate 			c. unsafe</a:t>
            </a:r>
            <a:endParaRPr lang="en-US" altLang="zh-CN" sz="2400"/>
          </a:p>
          <a:p>
            <a:pPr fontAlgn="auto">
              <a:lnSpc>
                <a:spcPts val="3480"/>
              </a:lnSpc>
            </a:pPr>
            <a:r>
              <a:rPr lang="en-US" altLang="zh-CN" sz="2400">
                <a:sym typeface="+mn-ea"/>
              </a:rPr>
              <a:t>  </a:t>
            </a:r>
            <a:r>
              <a:rPr lang="zh-CN" altLang="en-US" sz="2400">
                <a:sym typeface="+mn-ea"/>
              </a:rPr>
              <a:t>④</a:t>
            </a:r>
            <a:r>
              <a:rPr lang="en-US" altLang="zh-CN" sz="2400">
                <a:sym typeface="+mn-ea"/>
              </a:rPr>
              <a:t> </a:t>
            </a:r>
            <a:r>
              <a:rPr lang="en-US" altLang="zh-CN" sz="2400"/>
              <a:t>inaccuracy 			d. defencelessness</a:t>
            </a:r>
            <a:endParaRPr lang="en-US" altLang="zh-CN" sz="2400"/>
          </a:p>
          <a:p>
            <a:pPr fontAlgn="auto">
              <a:lnSpc>
                <a:spcPts val="3480"/>
              </a:lnSpc>
            </a:pPr>
            <a:r>
              <a:rPr lang="en-US" altLang="zh-CN" sz="2400">
                <a:sym typeface="+mn-ea"/>
              </a:rPr>
              <a:t>  </a:t>
            </a:r>
            <a:r>
              <a:rPr lang="zh-CN" altLang="en-US" sz="2400">
                <a:sym typeface="+mn-ea"/>
              </a:rPr>
              <a:t>⑤</a:t>
            </a:r>
            <a:r>
              <a:rPr lang="en-US" altLang="zh-CN" sz="2400">
                <a:sym typeface="+mn-ea"/>
              </a:rPr>
              <a:t> </a:t>
            </a:r>
            <a:r>
              <a:rPr lang="en-US" altLang="zh-CN" sz="2400"/>
              <a:t>incuriority 			e. unconcern</a:t>
            </a:r>
            <a:endParaRPr lang="zh-CN" altLang="en-US" sz="2400"/>
          </a:p>
        </p:txBody>
      </p:sp>
      <p:sp>
        <p:nvSpPr>
          <p:cNvPr id="3" name="文本框 2"/>
          <p:cNvSpPr txBox="1"/>
          <p:nvPr/>
        </p:nvSpPr>
        <p:spPr>
          <a:xfrm>
            <a:off x="1188085" y="90170"/>
            <a:ext cx="1706880" cy="460375"/>
          </a:xfrm>
          <a:prstGeom prst="rect">
            <a:avLst/>
          </a:prstGeom>
          <a:noFill/>
        </p:spPr>
        <p:txBody>
          <a:bodyPr wrap="none" rtlCol="0" anchor="t">
            <a:spAutoFit/>
          </a:bodyPr>
          <a:p>
            <a:r>
              <a:rPr lang="zh-CN" altLang="en-US" sz="2400" b="1">
                <a:solidFill>
                  <a:schemeClr val="accent2">
                    <a:lumMod val="50000"/>
                  </a:schemeClr>
                </a:solidFill>
                <a:sym typeface="+mn-ea"/>
              </a:rPr>
              <a:t>【溯规律】</a:t>
            </a:r>
            <a:endParaRPr lang="zh-CN" altLang="en-US"/>
          </a:p>
        </p:txBody>
      </p:sp>
      <p:sp>
        <p:nvSpPr>
          <p:cNvPr id="4" name="圆角矩形 3"/>
          <p:cNvSpPr/>
          <p:nvPr/>
        </p:nvSpPr>
        <p:spPr>
          <a:xfrm>
            <a:off x="7960360" y="822325"/>
            <a:ext cx="88900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6350000" y="822325"/>
            <a:ext cx="856615"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723630" y="1735455"/>
            <a:ext cx="1549400"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302000" y="1735455"/>
            <a:ext cx="1063625"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841375" y="1735455"/>
            <a:ext cx="959485"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3302000" y="1227455"/>
            <a:ext cx="1062990"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841375" y="2227580"/>
            <a:ext cx="88900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8724265" y="2219960"/>
            <a:ext cx="96647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8722995" y="1278890"/>
            <a:ext cx="1308735"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841375" y="1243330"/>
            <a:ext cx="103124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6047740" y="1278890"/>
            <a:ext cx="101600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6047740" y="1734820"/>
            <a:ext cx="889000"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6047740" y="2219960"/>
            <a:ext cx="1762125" cy="405130"/>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3302000" y="2227580"/>
            <a:ext cx="1153795" cy="405130"/>
          </a:xfrm>
          <a:prstGeom prst="roundRect">
            <a:avLst/>
          </a:prstGeom>
          <a:solidFill>
            <a:schemeClr val="accent5">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6627495" y="2965450"/>
            <a:ext cx="2540000" cy="927100"/>
          </a:xfrm>
          <a:prstGeom prst="rect">
            <a:avLst/>
          </a:prstGeom>
          <a:noFill/>
        </p:spPr>
        <p:txBody>
          <a:bodyPr wrap="square" rtlCol="0" anchor="t">
            <a:spAutoFit/>
          </a:bodyPr>
          <a:p>
            <a:pPr fontAlgn="auto">
              <a:lnSpc>
                <a:spcPts val="3260"/>
              </a:lnSpc>
            </a:pPr>
            <a:r>
              <a:rPr lang="zh-CN" altLang="en-US" sz="2400">
                <a:solidFill>
                  <a:schemeClr val="accent2">
                    <a:lumMod val="50000"/>
                  </a:schemeClr>
                </a:solidFill>
              </a:rPr>
              <a:t>①不精确的 </a:t>
            </a:r>
            <a:endParaRPr lang="zh-CN" altLang="en-US" sz="2400">
              <a:solidFill>
                <a:schemeClr val="accent2">
                  <a:lumMod val="50000"/>
                </a:schemeClr>
              </a:solidFill>
            </a:endParaRPr>
          </a:p>
          <a:p>
            <a:pPr fontAlgn="auto">
              <a:lnSpc>
                <a:spcPts val="3260"/>
              </a:lnSpc>
            </a:pPr>
            <a:r>
              <a:rPr lang="zh-CN" altLang="en-US" sz="2400">
                <a:solidFill>
                  <a:schemeClr val="accent2">
                    <a:lumMod val="50000"/>
                  </a:schemeClr>
                </a:solidFill>
              </a:rPr>
              <a:t>②不精确</a:t>
            </a:r>
            <a:endParaRPr lang="zh-CN" altLang="en-US" sz="2400">
              <a:solidFill>
                <a:schemeClr val="accent2">
                  <a:lumMod val="50000"/>
                </a:schemeClr>
              </a:solidFill>
            </a:endParaRPr>
          </a:p>
        </p:txBody>
      </p:sp>
      <p:cxnSp>
        <p:nvCxnSpPr>
          <p:cNvPr id="27" name="直接连接符 26"/>
          <p:cNvCxnSpPr/>
          <p:nvPr/>
        </p:nvCxnSpPr>
        <p:spPr>
          <a:xfrm>
            <a:off x="2456815" y="4601210"/>
            <a:ext cx="2592705" cy="85344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37460" y="5045710"/>
            <a:ext cx="2592705" cy="85344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652395" y="4645025"/>
            <a:ext cx="2476500" cy="81788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734945" y="5089525"/>
            <a:ext cx="2418080" cy="809625"/>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734945" y="6355715"/>
            <a:ext cx="2314575" cy="762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p:tgtEl>
                                          <p:spTgt spid="26"/>
                                        </p:tgtEl>
                                        <p:attrNameLst>
                                          <p:attrName>ppt_y</p:attrName>
                                        </p:attrNameLst>
                                      </p:cBhvr>
                                      <p:tavLst>
                                        <p:tav tm="0">
                                          <p:val>
                                            <p:strVal val="#ppt_y+#ppt_h*1.125000"/>
                                          </p:val>
                                        </p:tav>
                                        <p:tav tm="100000">
                                          <p:val>
                                            <p:strVal val="#ppt_y"/>
                                          </p:val>
                                        </p:tav>
                                      </p:tavLst>
                                    </p:anim>
                                    <p:animEffect transition="in" filter="wipe(up)">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1"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barn(inVertical)">
                                      <p:cBhvr>
                                        <p:cTn id="75" dur="500"/>
                                        <p:tgtEl>
                                          <p:spTgt spid="29"/>
                                        </p:tgtEl>
                                      </p:cBhvr>
                                    </p:animEffect>
                                  </p:childTnLst>
                                </p:cTn>
                              </p:par>
                              <p:par>
                                <p:cTn id="76" presetID="16" presetClass="entr" presetSubtype="21"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barn(inVertical)">
                                      <p:cBhvr>
                                        <p:cTn id="8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7" grpId="0" animBg="1"/>
      <p:bldP spid="7" grpId="1" animBg="1"/>
      <p:bldP spid="6" grpId="0" animBg="1"/>
      <p:bldP spid="6" grpId="1" animBg="1"/>
      <p:bldP spid="21" grpId="0" animBg="1"/>
      <p:bldP spid="21" grpId="1" animBg="1"/>
      <p:bldP spid="17" grpId="0" animBg="1"/>
      <p:bldP spid="17" grpId="1" animBg="1"/>
      <p:bldP spid="18" grpId="0" animBg="1"/>
      <p:bldP spid="18" grpId="1" animBg="1"/>
      <p:bldP spid="16" grpId="0" animBg="1"/>
      <p:bldP spid="16" grpId="1" animBg="1"/>
      <p:bldP spid="19" grpId="0" animBg="1"/>
      <p:bldP spid="19" grpId="1" animBg="1"/>
      <p:bldP spid="14" grpId="0" animBg="1"/>
      <p:bldP spid="14" grpId="1" animBg="1"/>
      <p:bldP spid="20" grpId="0" animBg="1"/>
      <p:bldP spid="20" grpId="1" animBg="1"/>
      <p:bldP spid="15" grpId="0" animBg="1"/>
      <p:bldP spid="15" grpId="1" animBg="1"/>
      <p:bldP spid="26" grpId="0"/>
      <p:bldP spid="2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2" name="文本框 1"/>
          <p:cNvSpPr txBox="1"/>
          <p:nvPr/>
        </p:nvSpPr>
        <p:spPr>
          <a:xfrm>
            <a:off x="471170" y="800100"/>
            <a:ext cx="11351260" cy="5446395"/>
          </a:xfrm>
          <a:prstGeom prst="rect">
            <a:avLst/>
          </a:prstGeom>
          <a:noFill/>
        </p:spPr>
        <p:txBody>
          <a:bodyPr wrap="square" rtlCol="0" anchor="t">
            <a:spAutoFit/>
          </a:bodyPr>
          <a:p>
            <a:pPr fontAlgn="auto">
              <a:lnSpc>
                <a:spcPts val="3480"/>
              </a:lnSpc>
            </a:pPr>
            <a:r>
              <a:rPr lang="zh-CN" altLang="en-US" sz="2400" b="1">
                <a:solidFill>
                  <a:schemeClr val="accent2">
                    <a:lumMod val="50000"/>
                  </a:schemeClr>
                </a:solidFill>
                <a:sym typeface="+mn-ea"/>
              </a:rPr>
              <a:t>〖望文生义〗</a:t>
            </a:r>
            <a:r>
              <a:rPr lang="zh-CN" altLang="en-US" sz="2400"/>
              <a:t>根据已学的词根知识推测下列单词的词义。</a:t>
            </a:r>
            <a:endParaRPr lang="zh-CN" altLang="en-US" sz="2400"/>
          </a:p>
          <a:p>
            <a:pPr fontAlgn="auto">
              <a:lnSpc>
                <a:spcPts val="3480"/>
              </a:lnSpc>
            </a:pPr>
            <a:r>
              <a:rPr lang="en-US" altLang="zh-CN" sz="2400"/>
              <a:t>  </a:t>
            </a:r>
            <a:r>
              <a:rPr lang="zh-CN" altLang="en-US" sz="2400"/>
              <a:t>① incurable </a:t>
            </a:r>
            <a:r>
              <a:rPr lang="zh-CN" altLang="en-US" sz="2400" i="1"/>
              <a:t>a.</a:t>
            </a:r>
            <a:endParaRPr lang="zh-CN" altLang="en-US" sz="2400"/>
          </a:p>
          <a:p>
            <a:pPr fontAlgn="auto">
              <a:lnSpc>
                <a:spcPts val="3480"/>
              </a:lnSpc>
            </a:pPr>
            <a:r>
              <a:rPr lang="en-US" altLang="zh-CN" sz="2400"/>
              <a:t>  </a:t>
            </a:r>
            <a:r>
              <a:rPr lang="zh-CN" altLang="en-US" sz="2400"/>
              <a:t>② incurability</a:t>
            </a:r>
            <a:r>
              <a:rPr lang="en-US" altLang="zh-CN" sz="2400"/>
              <a:t> </a:t>
            </a:r>
            <a:r>
              <a:rPr lang="zh-CN" altLang="en-US" sz="2400" i="1">
                <a:sym typeface="+mn-ea"/>
              </a:rPr>
              <a:t>n.</a:t>
            </a:r>
            <a:r>
              <a:rPr lang="zh-CN" altLang="en-US" sz="2400"/>
              <a:t> </a:t>
            </a:r>
            <a:endParaRPr lang="zh-CN" altLang="en-US" sz="2400"/>
          </a:p>
          <a:p>
            <a:pPr fontAlgn="auto">
              <a:lnSpc>
                <a:spcPts val="3480"/>
              </a:lnSpc>
            </a:pPr>
            <a:r>
              <a:rPr lang="zh-CN" altLang="en-US" sz="2400" b="1">
                <a:solidFill>
                  <a:schemeClr val="accent2">
                    <a:lumMod val="50000"/>
                  </a:schemeClr>
                </a:solidFill>
                <a:sym typeface="+mn-ea"/>
              </a:rPr>
              <a:t>〖寻根问底〗</a:t>
            </a:r>
            <a:r>
              <a:rPr lang="zh-CN" altLang="en-US" sz="2400"/>
              <a:t>指出下列单词的词根并领会其词义的由来。</a:t>
            </a:r>
            <a:endParaRPr lang="zh-CN" altLang="en-US" sz="2400"/>
          </a:p>
          <a:p>
            <a:pPr fontAlgn="auto">
              <a:lnSpc>
                <a:spcPts val="3480"/>
              </a:lnSpc>
            </a:pPr>
            <a:r>
              <a:rPr lang="en-US" altLang="zh-CN" sz="2400"/>
              <a:t>  </a:t>
            </a:r>
            <a:r>
              <a:rPr lang="zh-CN" altLang="en-US" sz="2400"/>
              <a:t>①curio </a:t>
            </a:r>
            <a:r>
              <a:rPr lang="zh-CN" altLang="en-US" sz="2400" i="1"/>
              <a:t>n.古董，古玩；珍品</a:t>
            </a:r>
            <a:endParaRPr lang="zh-CN" altLang="en-US" sz="2400"/>
          </a:p>
          <a:p>
            <a:pPr fontAlgn="auto">
              <a:lnSpc>
                <a:spcPts val="3480"/>
              </a:lnSpc>
            </a:pPr>
            <a:r>
              <a:rPr lang="en-US" altLang="zh-CN" sz="2400"/>
              <a:t>  </a:t>
            </a:r>
            <a:r>
              <a:rPr lang="zh-CN" altLang="en-US" sz="2400"/>
              <a:t>②curiosa </a:t>
            </a:r>
            <a:r>
              <a:rPr lang="zh-CN" altLang="en-US" sz="2400" i="1"/>
              <a:t>n.[复]珍品；稀有的书</a:t>
            </a:r>
            <a:endParaRPr lang="zh-CN" altLang="en-US" sz="2400"/>
          </a:p>
          <a:p>
            <a:pPr fontAlgn="auto">
              <a:lnSpc>
                <a:spcPts val="3480"/>
              </a:lnSpc>
            </a:pPr>
            <a:r>
              <a:rPr lang="en-US" altLang="zh-CN" sz="2400"/>
              <a:t>  </a:t>
            </a:r>
            <a:r>
              <a:rPr lang="zh-CN" altLang="en-US" sz="2400"/>
              <a:t>③procuration </a:t>
            </a:r>
            <a:r>
              <a:rPr lang="zh-CN" altLang="en-US" sz="2400" i="1"/>
              <a:t>n.代理</a:t>
            </a:r>
            <a:endParaRPr lang="zh-CN" altLang="en-US" sz="2400"/>
          </a:p>
          <a:p>
            <a:pPr fontAlgn="auto">
              <a:lnSpc>
                <a:spcPts val="3480"/>
              </a:lnSpc>
            </a:pPr>
            <a:r>
              <a:rPr lang="en-US" altLang="zh-CN" sz="2400"/>
              <a:t>  </a:t>
            </a:r>
            <a:r>
              <a:rPr lang="zh-CN" altLang="en-US" sz="2400"/>
              <a:t>④procurator </a:t>
            </a:r>
            <a:r>
              <a:rPr lang="zh-CN" altLang="en-US" sz="2400" i="1"/>
              <a:t>n.代理人</a:t>
            </a:r>
            <a:endParaRPr lang="zh-CN" altLang="en-US" sz="2400"/>
          </a:p>
          <a:p>
            <a:pPr fontAlgn="auto">
              <a:lnSpc>
                <a:spcPts val="3480"/>
              </a:lnSpc>
            </a:pPr>
            <a:r>
              <a:rPr lang="en-US" altLang="zh-CN" sz="2400"/>
              <a:t>  </a:t>
            </a:r>
            <a:r>
              <a:rPr lang="zh-CN" altLang="en-US" sz="2400"/>
              <a:t>⑤manicure </a:t>
            </a:r>
            <a:r>
              <a:rPr lang="zh-CN" altLang="en-US" sz="2400" i="1"/>
              <a:t>n.修指甲</a:t>
            </a:r>
            <a:endParaRPr lang="zh-CN" altLang="en-US" sz="2400" i="1"/>
          </a:p>
          <a:p>
            <a:pPr fontAlgn="auto">
              <a:lnSpc>
                <a:spcPts val="3480"/>
              </a:lnSpc>
            </a:pPr>
            <a:r>
              <a:rPr lang="en-US" altLang="zh-CN" sz="2400"/>
              <a:t>     </a:t>
            </a:r>
            <a:r>
              <a:rPr lang="zh-CN" altLang="en-US" sz="2400"/>
              <a:t>manicurist </a:t>
            </a:r>
            <a:r>
              <a:rPr lang="zh-CN" altLang="en-US" sz="2400" i="1"/>
              <a:t>n.指甲修剪师(提示：man=hand)</a:t>
            </a:r>
            <a:endParaRPr lang="zh-CN" altLang="en-US" sz="2400" i="1"/>
          </a:p>
          <a:p>
            <a:pPr fontAlgn="auto">
              <a:lnSpc>
                <a:spcPts val="3480"/>
              </a:lnSpc>
            </a:pPr>
            <a:r>
              <a:rPr lang="en-US" altLang="zh-CN" sz="2400"/>
              <a:t>  </a:t>
            </a:r>
            <a:r>
              <a:rPr lang="zh-CN" altLang="en-US" sz="2400"/>
              <a:t>⑥pedicure </a:t>
            </a:r>
            <a:r>
              <a:rPr lang="zh-CN" altLang="en-US" sz="2400" i="1"/>
              <a:t>n.足医；修脚指甲(提示：ped=foot)</a:t>
            </a:r>
            <a:endParaRPr lang="zh-CN" altLang="en-US" sz="2400" i="1"/>
          </a:p>
          <a:p>
            <a:pPr fontAlgn="auto">
              <a:lnSpc>
                <a:spcPts val="3480"/>
              </a:lnSpc>
            </a:pPr>
            <a:r>
              <a:rPr lang="en-US" altLang="zh-CN" sz="2400"/>
              <a:t>  </a:t>
            </a:r>
            <a:r>
              <a:rPr lang="zh-CN" altLang="en-US" sz="2400"/>
              <a:t>⑦sinecure </a:t>
            </a:r>
            <a:r>
              <a:rPr lang="zh-CN" altLang="en-US" sz="2400" i="1"/>
              <a:t>n.挂名职务：闲职（提示.sine=without）</a:t>
            </a:r>
            <a:endParaRPr lang="zh-CN" altLang="en-US" sz="2400"/>
          </a:p>
        </p:txBody>
      </p:sp>
      <p:sp>
        <p:nvSpPr>
          <p:cNvPr id="3" name="文本框 2"/>
          <p:cNvSpPr txBox="1"/>
          <p:nvPr/>
        </p:nvSpPr>
        <p:spPr>
          <a:xfrm>
            <a:off x="1188085" y="90170"/>
            <a:ext cx="1706880" cy="460375"/>
          </a:xfrm>
          <a:prstGeom prst="rect">
            <a:avLst/>
          </a:prstGeom>
          <a:noFill/>
        </p:spPr>
        <p:txBody>
          <a:bodyPr wrap="none" rtlCol="0" anchor="t">
            <a:spAutoFit/>
          </a:bodyPr>
          <a:p>
            <a:r>
              <a:rPr lang="zh-CN" altLang="en-US" sz="2400" b="1">
                <a:solidFill>
                  <a:schemeClr val="accent2">
                    <a:lumMod val="50000"/>
                  </a:schemeClr>
                </a:solidFill>
                <a:sym typeface="+mn-ea"/>
              </a:rPr>
              <a:t>【溯规律】</a:t>
            </a:r>
            <a:endParaRPr lang="zh-CN" altLang="en-US"/>
          </a:p>
        </p:txBody>
      </p:sp>
      <p:sp>
        <p:nvSpPr>
          <p:cNvPr id="25" name="文本框 24"/>
          <p:cNvSpPr txBox="1"/>
          <p:nvPr/>
        </p:nvSpPr>
        <p:spPr>
          <a:xfrm>
            <a:off x="3491865" y="1243965"/>
            <a:ext cx="2540000" cy="932180"/>
          </a:xfrm>
          <a:prstGeom prst="rect">
            <a:avLst/>
          </a:prstGeom>
          <a:noFill/>
        </p:spPr>
        <p:txBody>
          <a:bodyPr wrap="square" rtlCol="0" anchor="t">
            <a:spAutoFit/>
          </a:bodyPr>
          <a:p>
            <a:pPr fontAlgn="auto">
              <a:lnSpc>
                <a:spcPts val="3280"/>
              </a:lnSpc>
            </a:pPr>
            <a:r>
              <a:rPr lang="zh-CN" altLang="en-US" sz="2400">
                <a:solidFill>
                  <a:schemeClr val="accent2">
                    <a:lumMod val="50000"/>
                  </a:schemeClr>
                </a:solidFill>
              </a:rPr>
              <a:t>①不可治的 </a:t>
            </a:r>
            <a:endParaRPr lang="zh-CN" altLang="en-US" sz="2400">
              <a:solidFill>
                <a:schemeClr val="accent2">
                  <a:lumMod val="50000"/>
                </a:schemeClr>
              </a:solidFill>
            </a:endParaRPr>
          </a:p>
          <a:p>
            <a:pPr fontAlgn="auto">
              <a:lnSpc>
                <a:spcPts val="3280"/>
              </a:lnSpc>
            </a:pPr>
            <a:r>
              <a:rPr lang="zh-CN" altLang="en-US" sz="2400">
                <a:solidFill>
                  <a:schemeClr val="accent2">
                    <a:lumMod val="50000"/>
                  </a:schemeClr>
                </a:solidFill>
              </a:rPr>
              <a:t>②无可救药</a:t>
            </a:r>
            <a:endParaRPr lang="zh-CN" altLang="en-US" sz="2400">
              <a:solidFill>
                <a:schemeClr val="accent2">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93090" y="1252220"/>
            <a:ext cx="10729595" cy="5142230"/>
            <a:chOff x="1073090" y="1986000"/>
            <a:chExt cx="10045820" cy="3804131"/>
          </a:xfrm>
          <a:solidFill>
            <a:schemeClr val="accent2">
              <a:lumMod val="50000"/>
            </a:schemeClr>
          </a:solidFill>
          <a:effectLst>
            <a:outerShdw blurRad="50800" dist="38100" dir="2700000" algn="tl" rotWithShape="0">
              <a:prstClr val="black">
                <a:alpha val="40000"/>
              </a:prstClr>
            </a:outerShdw>
          </a:effectLst>
        </p:grpSpPr>
        <p:sp>
          <p:nvSpPr>
            <p:cNvPr id="4" name="L 形 3"/>
            <p:cNvSpPr/>
            <p:nvPr/>
          </p:nvSpPr>
          <p:spPr>
            <a:xfrm>
              <a:off x="1073090" y="4914900"/>
              <a:ext cx="5022909" cy="875231"/>
            </a:xfrm>
            <a:prstGeom prst="corner">
              <a:avLst>
                <a:gd name="adj1" fmla="val 9196"/>
                <a:gd name="adj2" fmla="val 9195"/>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86000"/>
              <a:ext cx="3905250" cy="928650"/>
            </a:xfrm>
            <a:prstGeom prst="corner">
              <a:avLst>
                <a:gd name="adj1" fmla="val 9196"/>
                <a:gd name="adj2" fmla="val 9195"/>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pic>
        <p:nvPicPr>
          <p:cNvPr id="5" name="图片 4"/>
          <p:cNvPicPr>
            <a:picLocks noChangeAspect="1"/>
          </p:cNvPicPr>
          <p:nvPr/>
        </p:nvPicPr>
        <p:blipFill rotWithShape="1">
          <a:blip r:embed="rId1">
            <a:extLst>
              <a:ext uri="{BEBA8EAE-BF5A-486C-A8C5-ECC9F3942E4B}">
                <a14:imgProps xmlns:a14="http://schemas.microsoft.com/office/drawing/2010/main">
                  <a14:imgLayer r:embed="rId2">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593090" y="127635"/>
            <a:ext cx="1517015" cy="824865"/>
          </a:xfrm>
          <a:prstGeom prst="rect">
            <a:avLst/>
          </a:prstGeom>
        </p:spPr>
      </p:pic>
      <p:sp>
        <p:nvSpPr>
          <p:cNvPr id="7" name="矩形 6"/>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t="45886" b="25603"/>
          <a:stretch>
            <a:fillRect/>
          </a:stretch>
        </p:blipFill>
        <p:spPr>
          <a:xfrm rot="10800000">
            <a:off x="746125" y="1412240"/>
            <a:ext cx="10429875" cy="1963420"/>
          </a:xfrm>
          <a:prstGeom prst="rect">
            <a:avLst/>
          </a:prstGeom>
        </p:spPr>
      </p:pic>
      <p:pic>
        <p:nvPicPr>
          <p:cNvPr id="8" name="图片 7"/>
          <p:cNvPicPr>
            <a:picLocks noChangeAspect="1"/>
          </p:cNvPicPr>
          <p:nvPr>
            <p:custDataLst>
              <p:tags r:id="rId5"/>
            </p:custDataLst>
          </p:nvPr>
        </p:nvPicPr>
        <p:blipFill rotWithShape="1">
          <a:blip r:embed="rId4" cstate="print">
            <a:extLst>
              <a:ext uri="{28A0092B-C50C-407E-A947-70E740481C1C}">
                <a14:useLocalDpi xmlns:a14="http://schemas.microsoft.com/office/drawing/2010/main" val="0"/>
              </a:ext>
            </a:extLst>
          </a:blip>
          <a:srcRect t="45886" b="25603"/>
          <a:stretch>
            <a:fillRect/>
          </a:stretch>
        </p:blipFill>
        <p:spPr>
          <a:xfrm>
            <a:off x="746125" y="4368165"/>
            <a:ext cx="10429875" cy="1924685"/>
          </a:xfrm>
          <a:prstGeom prst="rect">
            <a:avLst/>
          </a:prstGeom>
        </p:spPr>
      </p:pic>
      <p:sp>
        <p:nvSpPr>
          <p:cNvPr id="187396" name="矩形 187395"/>
          <p:cNvSpPr/>
          <p:nvPr>
            <p:custDataLst>
              <p:tags r:id="rId6"/>
            </p:custDataLst>
          </p:nvPr>
        </p:nvSpPr>
        <p:spPr>
          <a:xfrm>
            <a:off x="1788160" y="3116580"/>
            <a:ext cx="7828915" cy="1613535"/>
          </a:xfrm>
          <a:prstGeom prst="rect">
            <a:avLst/>
          </a:prstGeom>
        </p:spPr>
        <p:txBody>
          <a:bodyPr wrap="none" fromWordArt="1">
            <a:prstTxWarp prst="textDoubleWave1">
              <a:avLst>
                <a:gd name="adj1" fmla="val 6500"/>
                <a:gd name="adj2" fmla="val 0"/>
              </a:avLst>
            </a:prstTxWarp>
            <a:normAutofit/>
          </a:bodyPr>
          <a:p>
            <a:pPr algn="ctr"/>
            <a:r>
              <a:rPr lang="zh-CN" altLang="en-US" sz="6600" b="1" spc="-660">
                <a:ln w="12700" cap="flat" cmpd="sng">
                  <a:noFill/>
                  <a:prstDash val="solid"/>
                  <a:headEnd type="none" w="med" len="med"/>
                  <a:tailEnd type="none" w="med" len="med"/>
                </a:ln>
                <a:solidFill>
                  <a:schemeClr val="accent2">
                    <a:lumMod val="50000"/>
                  </a:schemeClr>
                </a:solidFill>
                <a:latin typeface="宋体" panose="02010600030101010101" pitchFamily="2" charset="-122"/>
                <a:ea typeface="宋体" panose="02010600030101010101" pitchFamily="2" charset="-122"/>
              </a:rPr>
              <a:t>Thank You!</a:t>
            </a:r>
            <a:endParaRPr lang="zh-CN" altLang="en-US" sz="6600" b="1" spc="-660">
              <a:ln w="12700" cap="flat" cmpd="sng">
                <a:noFill/>
                <a:prstDash val="solid"/>
                <a:headEnd type="none" w="med" len="med"/>
                <a:tailEnd type="none" w="med" len="med"/>
              </a:ln>
              <a:solidFill>
                <a:schemeClr val="accent2">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87396"/>
                                        </p:tgtEl>
                                        <p:attrNameLst>
                                          <p:attrName>style.visibility</p:attrName>
                                        </p:attrNameLst>
                                      </p:cBhvr>
                                      <p:to>
                                        <p:strVal val="visible"/>
                                      </p:to>
                                    </p:set>
                                    <p:animEffect transition="in" filter="fade">
                                      <p:cBhvr>
                                        <p:cTn id="20" dur="2000"/>
                                        <p:tgtEl>
                                          <p:spTgt spid="187396"/>
                                        </p:tgtEl>
                                      </p:cBhvr>
                                    </p:animEffect>
                                    <p:anim calcmode="lin" valueType="num">
                                      <p:cBhvr>
                                        <p:cTn id="21" dur="2000" fill="hold"/>
                                        <p:tgtEl>
                                          <p:spTgt spid="187396"/>
                                        </p:tgtEl>
                                        <p:attrNameLst>
                                          <p:attrName>style.rotation</p:attrName>
                                        </p:attrNameLst>
                                      </p:cBhvr>
                                      <p:tavLst>
                                        <p:tav tm="0">
                                          <p:val>
                                            <p:fltVal val="720"/>
                                          </p:val>
                                        </p:tav>
                                        <p:tav tm="100000">
                                          <p:val>
                                            <p:fltVal val="0"/>
                                          </p:val>
                                        </p:tav>
                                      </p:tavLst>
                                    </p:anim>
                                    <p:anim calcmode="lin" valueType="num">
                                      <p:cBhvr>
                                        <p:cTn id="22" dur="2000" fill="hold"/>
                                        <p:tgtEl>
                                          <p:spTgt spid="187396"/>
                                        </p:tgtEl>
                                        <p:attrNameLst>
                                          <p:attrName>ppt_h</p:attrName>
                                        </p:attrNameLst>
                                      </p:cBhvr>
                                      <p:tavLst>
                                        <p:tav tm="0">
                                          <p:val>
                                            <p:fltVal val="0"/>
                                          </p:val>
                                        </p:tav>
                                        <p:tav tm="100000">
                                          <p:val>
                                            <p:strVal val="#ppt_h"/>
                                          </p:val>
                                        </p:tav>
                                      </p:tavLst>
                                    </p:anim>
                                    <p:anim calcmode="lin" valueType="num">
                                      <p:cBhvr>
                                        <p:cTn id="23" dur="2000" fill="hold"/>
                                        <p:tgtEl>
                                          <p:spTgt spid="1873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7" grpId="1"/>
      <p:bldP spid="187396" grpId="0"/>
      <p:bldP spid="18739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81" name="矩形 80"/>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文本框 110"/>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【溯词源】cur [L]= care 关心</a:t>
            </a:r>
            <a:endParaRPr lang="zh-CN" altLang="en-US" sz="2400" b="1">
              <a:solidFill>
                <a:schemeClr val="accent2">
                  <a:lumMod val="50000"/>
                </a:schemeClr>
              </a:solidFill>
            </a:endParaRPr>
          </a:p>
        </p:txBody>
      </p:sp>
      <p:sp>
        <p:nvSpPr>
          <p:cNvPr id="112" name="文本框 111"/>
          <p:cNvSpPr txBox="1"/>
          <p:nvPr/>
        </p:nvSpPr>
        <p:spPr>
          <a:xfrm>
            <a:off x="310515" y="673100"/>
            <a:ext cx="11674475" cy="1861185"/>
          </a:xfrm>
          <a:prstGeom prst="rect">
            <a:avLst/>
          </a:prstGeom>
          <a:noFill/>
        </p:spPr>
        <p:txBody>
          <a:bodyPr wrap="square" rtlCol="0" anchor="t">
            <a:spAutoFit/>
          </a:bodyPr>
          <a:p>
            <a:pPr fontAlgn="auto">
              <a:lnSpc>
                <a:spcPts val="2760"/>
              </a:lnSpc>
            </a:pPr>
            <a:r>
              <a:rPr lang="zh-CN" altLang="en-US" sz="2000" b="1">
                <a:solidFill>
                  <a:schemeClr val="accent2">
                    <a:lumMod val="50000"/>
                  </a:schemeClr>
                </a:solidFill>
                <a:sym typeface="+mn-ea"/>
              </a:rPr>
              <a:t>〖词根探究〗</a:t>
            </a:r>
            <a:r>
              <a:t>在常用词cure, curious, accurate, secure 中含有词根</a:t>
            </a:r>
            <a:r>
              <a:rPr b="1" i="1">
                <a:solidFill>
                  <a:schemeClr val="accent2">
                    <a:lumMod val="50000"/>
                  </a:schemeClr>
                </a:solidFill>
              </a:rPr>
              <a:t>cur</a:t>
            </a:r>
            <a:r>
              <a:t>，它来自拉丁名词cura，意思相当于care(关心，注意)。</a:t>
            </a:r>
          </a:p>
          <a:p>
            <a:pPr fontAlgn="auto">
              <a:lnSpc>
                <a:spcPts val="2760"/>
              </a:lnSpc>
            </a:pPr>
            <a:r>
              <a:rPr lang="en-US"/>
              <a:t>    </a:t>
            </a:r>
            <a:r>
              <a:t>这个词根与to run(跑)的词根</a:t>
            </a:r>
            <a:r>
              <a:rPr b="1" i="1">
                <a:solidFill>
                  <a:schemeClr val="accent2">
                    <a:lumMod val="50000"/>
                  </a:schemeClr>
                </a:solidFill>
              </a:rPr>
              <a:t>cur(r)</a:t>
            </a:r>
            <a:r>
              <a:rPr lang="en-US" b="1" i="1">
                <a:solidFill>
                  <a:schemeClr val="accent2">
                    <a:lumMod val="50000"/>
                  </a:schemeClr>
                </a:solidFill>
              </a:rPr>
              <a:t> </a:t>
            </a:r>
            <a:r>
              <a:t>形态相同。但是，在实际构词中，两者除了含义不同，发音与形状也不一样。例如，词根</a:t>
            </a:r>
            <a:r>
              <a:rPr b="1" i="1">
                <a:solidFill>
                  <a:schemeClr val="accent2">
                    <a:lumMod val="50000"/>
                  </a:schemeClr>
                </a:solidFill>
              </a:rPr>
              <a:t>cur(r)</a:t>
            </a:r>
            <a:r>
              <a:rPr lang="en-US" b="1" i="1">
                <a:solidFill>
                  <a:schemeClr val="accent2">
                    <a:lumMod val="50000"/>
                  </a:schemeClr>
                </a:solidFill>
              </a:rPr>
              <a:t> </a:t>
            </a:r>
            <a:r>
              <a:t>在recur，current, curriculum等派生词中，或者出现在重读尾音节，发[kɜː]的音，或以</a:t>
            </a:r>
            <a:r>
              <a:rPr b="1" i="1">
                <a:solidFill>
                  <a:schemeClr val="accent2">
                    <a:lumMod val="50000"/>
                  </a:schemeClr>
                </a:solidFill>
              </a:rPr>
              <a:t>curr</a:t>
            </a:r>
            <a:r>
              <a:t>的形式添加后缀，发[ka:]或[kʌ]的音。本堂课要介绍的</a:t>
            </a:r>
            <a:r>
              <a:rPr b="1" i="1">
                <a:solidFill>
                  <a:schemeClr val="accent2">
                    <a:lumMod val="50000"/>
                  </a:schemeClr>
                </a:solidFill>
              </a:rPr>
              <a:t>cur</a:t>
            </a:r>
            <a:r>
              <a:t>，一定要添加后缀构词，发音总是[ˈkjʊə]。</a:t>
            </a:r>
          </a:p>
        </p:txBody>
      </p:sp>
      <p:grpSp>
        <p:nvGrpSpPr>
          <p:cNvPr id="17416" name="Group 4"/>
          <p:cNvGrpSpPr/>
          <p:nvPr/>
        </p:nvGrpSpPr>
        <p:grpSpPr bwMode="auto">
          <a:xfrm>
            <a:off x="990283" y="2754630"/>
            <a:ext cx="2482850" cy="3717925"/>
            <a:chOff x="0" y="0"/>
            <a:chExt cx="1564" cy="2343"/>
          </a:xfrm>
        </p:grpSpPr>
        <p:sp>
          <p:nvSpPr>
            <p:cNvPr id="17442" name="Freeform 5"/>
            <p:cNvSpPr>
              <a:spLocks noEditPoints="1" noChangeArrowheads="1"/>
            </p:cNvSpPr>
            <p:nvPr/>
          </p:nvSpPr>
          <p:spPr bwMode="auto">
            <a:xfrm>
              <a:off x="237" y="187"/>
              <a:ext cx="1267" cy="1964"/>
            </a:xfrm>
            <a:custGeom>
              <a:avLst/>
              <a:gdLst>
                <a:gd name="T0" fmla="*/ 1706 w 534"/>
                <a:gd name="T1" fmla="*/ 2710 h 829"/>
                <a:gd name="T2" fmla="*/ 1604 w 534"/>
                <a:gd name="T3" fmla="*/ 2087 h 829"/>
                <a:gd name="T4" fmla="*/ 1919 w 534"/>
                <a:gd name="T5" fmla="*/ 1774 h 829"/>
                <a:gd name="T6" fmla="*/ 2218 w 534"/>
                <a:gd name="T7" fmla="*/ 2104 h 829"/>
                <a:gd name="T8" fmla="*/ 2173 w 534"/>
                <a:gd name="T9" fmla="*/ 2661 h 829"/>
                <a:gd name="T10" fmla="*/ 1908 w 534"/>
                <a:gd name="T11" fmla="*/ 1426 h 829"/>
                <a:gd name="T12" fmla="*/ 1583 w 534"/>
                <a:gd name="T13" fmla="*/ 1533 h 829"/>
                <a:gd name="T14" fmla="*/ 1362 w 534"/>
                <a:gd name="T15" fmla="*/ 1931 h 829"/>
                <a:gd name="T16" fmla="*/ 1341 w 534"/>
                <a:gd name="T17" fmla="*/ 2521 h 829"/>
                <a:gd name="T18" fmla="*/ 1542 w 534"/>
                <a:gd name="T19" fmla="*/ 2992 h 829"/>
                <a:gd name="T20" fmla="*/ 1858 w 534"/>
                <a:gd name="T21" fmla="*/ 3194 h 829"/>
                <a:gd name="T22" fmla="*/ 2166 w 534"/>
                <a:gd name="T23" fmla="*/ 3082 h 829"/>
                <a:gd name="T24" fmla="*/ 2366 w 534"/>
                <a:gd name="T25" fmla="*/ 2751 h 829"/>
                <a:gd name="T26" fmla="*/ 2427 w 534"/>
                <a:gd name="T27" fmla="*/ 2296 h 829"/>
                <a:gd name="T28" fmla="*/ 2330 w 534"/>
                <a:gd name="T29" fmla="*/ 1846 h 829"/>
                <a:gd name="T30" fmla="*/ 2112 w 534"/>
                <a:gd name="T31" fmla="*/ 1526 h 829"/>
                <a:gd name="T32" fmla="*/ 1981 w 534"/>
                <a:gd name="T33" fmla="*/ 3563 h 829"/>
                <a:gd name="T34" fmla="*/ 1115 w 534"/>
                <a:gd name="T35" fmla="*/ 2895 h 829"/>
                <a:gd name="T36" fmla="*/ 1284 w 534"/>
                <a:gd name="T37" fmla="*/ 1312 h 829"/>
                <a:gd name="T38" fmla="*/ 2185 w 534"/>
                <a:gd name="T39" fmla="*/ 1218 h 829"/>
                <a:gd name="T40" fmla="*/ 2608 w 534"/>
                <a:gd name="T41" fmla="*/ 2296 h 829"/>
                <a:gd name="T42" fmla="*/ 2264 w 534"/>
                <a:gd name="T43" fmla="*/ 3390 h 829"/>
                <a:gd name="T44" fmla="*/ 1677 w 534"/>
                <a:gd name="T45" fmla="*/ 730 h 829"/>
                <a:gd name="T46" fmla="*/ 1103 w 534"/>
                <a:gd name="T47" fmla="*/ 1045 h 829"/>
                <a:gd name="T48" fmla="*/ 750 w 534"/>
                <a:gd name="T49" fmla="*/ 1936 h 829"/>
                <a:gd name="T50" fmla="*/ 873 w 534"/>
                <a:gd name="T51" fmla="*/ 3070 h 829"/>
                <a:gd name="T52" fmla="*/ 1379 w 534"/>
                <a:gd name="T53" fmla="*/ 3776 h 829"/>
                <a:gd name="T54" fmla="*/ 1993 w 534"/>
                <a:gd name="T55" fmla="*/ 3866 h 829"/>
                <a:gd name="T56" fmla="*/ 2460 w 534"/>
                <a:gd name="T57" fmla="*/ 3457 h 829"/>
                <a:gd name="T58" fmla="*/ 2702 w 534"/>
                <a:gd name="T59" fmla="*/ 2800 h 829"/>
                <a:gd name="T60" fmla="*/ 2714 w 534"/>
                <a:gd name="T61" fmla="*/ 2033 h 829"/>
                <a:gd name="T62" fmla="*/ 2494 w 534"/>
                <a:gd name="T63" fmla="*/ 1336 h 829"/>
                <a:gd name="T64" fmla="*/ 2071 w 534"/>
                <a:gd name="T65" fmla="*/ 841 h 829"/>
                <a:gd name="T66" fmla="*/ 1492 w 534"/>
                <a:gd name="T67" fmla="*/ 4293 h 829"/>
                <a:gd name="T68" fmla="*/ 344 w 534"/>
                <a:gd name="T69" fmla="*/ 2336 h 829"/>
                <a:gd name="T70" fmla="*/ 1357 w 534"/>
                <a:gd name="T71" fmla="*/ 353 h 829"/>
                <a:gd name="T72" fmla="*/ 2612 w 534"/>
                <a:gd name="T73" fmla="*/ 1140 h 829"/>
                <a:gd name="T74" fmla="*/ 2854 w 534"/>
                <a:gd name="T75" fmla="*/ 2902 h 829"/>
                <a:gd name="T76" fmla="*/ 2005 w 534"/>
                <a:gd name="T77" fmla="*/ 4243 h 829"/>
                <a:gd name="T78" fmla="*/ 1255 w 534"/>
                <a:gd name="T79" fmla="*/ 21 h 829"/>
                <a:gd name="T80" fmla="*/ 389 w 534"/>
                <a:gd name="T81" fmla="*/ 708 h 829"/>
                <a:gd name="T82" fmla="*/ 5 w 534"/>
                <a:gd name="T83" fmla="*/ 2341 h 829"/>
                <a:gd name="T84" fmla="*/ 489 w 534"/>
                <a:gd name="T85" fmla="*/ 3973 h 829"/>
                <a:gd name="T86" fmla="*/ 1414 w 534"/>
                <a:gd name="T87" fmla="*/ 4636 h 829"/>
                <a:gd name="T88" fmla="*/ 2275 w 534"/>
                <a:gd name="T89" fmla="*/ 4366 h 829"/>
                <a:gd name="T90" fmla="*/ 2793 w 534"/>
                <a:gd name="T91" fmla="*/ 3599 h 829"/>
                <a:gd name="T92" fmla="*/ 3001 w 534"/>
                <a:gd name="T93" fmla="*/ 2637 h 829"/>
                <a:gd name="T94" fmla="*/ 2911 w 534"/>
                <a:gd name="T95" fmla="*/ 1606 h 829"/>
                <a:gd name="T96" fmla="*/ 2539 w 534"/>
                <a:gd name="T97" fmla="*/ 713 h 829"/>
                <a:gd name="T98" fmla="*/ 1858 w 534"/>
                <a:gd name="T99" fmla="*/ 95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sp>
          <p:nvSpPr>
            <p:cNvPr id="17443" name="Freeform 6"/>
            <p:cNvSpPr>
              <a:spLocks noEditPoints="1" noChangeArrowheads="1"/>
            </p:cNvSpPr>
            <p:nvPr/>
          </p:nvSpPr>
          <p:spPr bwMode="auto">
            <a:xfrm>
              <a:off x="0" y="0"/>
              <a:ext cx="1538" cy="2343"/>
            </a:xfrm>
            <a:custGeom>
              <a:avLst/>
              <a:gdLst>
                <a:gd name="T0" fmla="*/ 2682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75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0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sp>
          <p:nvSpPr>
            <p:cNvPr id="17444" name="Freeform 7"/>
            <p:cNvSpPr>
              <a:spLocks noEditPoints="1" noChangeArrowheads="1"/>
            </p:cNvSpPr>
            <p:nvPr/>
          </p:nvSpPr>
          <p:spPr bwMode="auto">
            <a:xfrm>
              <a:off x="26" y="0"/>
              <a:ext cx="1538" cy="2343"/>
            </a:xfrm>
            <a:custGeom>
              <a:avLst/>
              <a:gdLst>
                <a:gd name="T0" fmla="*/ 2687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80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4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grpSp>
      <p:grpSp>
        <p:nvGrpSpPr>
          <p:cNvPr id="17417" name="组合 18"/>
          <p:cNvGrpSpPr/>
          <p:nvPr/>
        </p:nvGrpSpPr>
        <p:grpSpPr bwMode="auto">
          <a:xfrm>
            <a:off x="2657158" y="3348355"/>
            <a:ext cx="8240712" cy="2447925"/>
            <a:chOff x="0" y="0"/>
            <a:chExt cx="6411128" cy="1904999"/>
          </a:xfrm>
        </p:grpSpPr>
        <p:sp>
          <p:nvSpPr>
            <p:cNvPr id="17437" name="任意多边形 17"/>
            <p:cNvSpPr>
              <a:spLocks noChangeArrowheads="1"/>
            </p:cNvSpPr>
            <p:nvPr/>
          </p:nvSpPr>
          <p:spPr bwMode="auto">
            <a:xfrm rot="10800000">
              <a:off x="5098152" y="101815"/>
              <a:ext cx="1312976" cy="1701363"/>
            </a:xfrm>
            <a:custGeom>
              <a:avLst/>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lnTo>
                    <a:pt x="653834" y="170136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8" name="任意多边形 15"/>
            <p:cNvSpPr>
              <a:spLocks noChangeArrowheads="1"/>
            </p:cNvSpPr>
            <p:nvPr/>
          </p:nvSpPr>
          <p:spPr bwMode="auto">
            <a:xfrm rot="5400000">
              <a:off x="4092169" y="342542"/>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9" name="任意多边形 14"/>
            <p:cNvSpPr>
              <a:spLocks noChangeArrowheads="1"/>
            </p:cNvSpPr>
            <p:nvPr/>
          </p:nvSpPr>
          <p:spPr bwMode="auto">
            <a:xfrm rot="5400000">
              <a:off x="3012057" y="342543"/>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40" name="任意多边形 13"/>
            <p:cNvSpPr>
              <a:spLocks noChangeArrowheads="1"/>
            </p:cNvSpPr>
            <p:nvPr/>
          </p:nvSpPr>
          <p:spPr bwMode="auto">
            <a:xfrm rot="5400000">
              <a:off x="1907420" y="342544"/>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41" name="任意多边形 10"/>
            <p:cNvSpPr>
              <a:spLocks noChangeArrowheads="1"/>
            </p:cNvSpPr>
            <p:nvPr/>
          </p:nvSpPr>
          <p:spPr bwMode="auto">
            <a:xfrm rot="-5400000">
              <a:off x="4762" y="-4762"/>
              <a:ext cx="1904999" cy="1914523"/>
            </a:xfrm>
            <a:custGeom>
              <a:avLst/>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grpSp>
      <p:grpSp>
        <p:nvGrpSpPr>
          <p:cNvPr id="17418" name="Group 4"/>
          <p:cNvGrpSpPr/>
          <p:nvPr/>
        </p:nvGrpSpPr>
        <p:grpSpPr bwMode="auto">
          <a:xfrm>
            <a:off x="6881495" y="4337368"/>
            <a:ext cx="436563" cy="458787"/>
            <a:chOff x="0" y="0"/>
            <a:chExt cx="472" cy="496"/>
          </a:xfrm>
          <a:solidFill>
            <a:schemeClr val="accent2">
              <a:lumMod val="50000"/>
            </a:schemeClr>
          </a:solidFill>
        </p:grpSpPr>
        <p:sp>
          <p:nvSpPr>
            <p:cNvPr id="17432"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3" name="Rectangle 6"/>
            <p:cNvSpPr>
              <a:spLocks noChangeArrowheads="1"/>
            </p:cNvSpPr>
            <p:nvPr/>
          </p:nvSpPr>
          <p:spPr bwMode="auto">
            <a:xfrm>
              <a:off x="29" y="378"/>
              <a:ext cx="85" cy="1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4" name="Rectangle 7"/>
            <p:cNvSpPr>
              <a:spLocks noChangeArrowheads="1"/>
            </p:cNvSpPr>
            <p:nvPr/>
          </p:nvSpPr>
          <p:spPr bwMode="auto">
            <a:xfrm>
              <a:off x="152" y="273"/>
              <a:ext cx="80" cy="2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5" name="Rectangle 8"/>
            <p:cNvSpPr>
              <a:spLocks noChangeArrowheads="1"/>
            </p:cNvSpPr>
            <p:nvPr/>
          </p:nvSpPr>
          <p:spPr bwMode="auto">
            <a:xfrm>
              <a:off x="270" y="328"/>
              <a:ext cx="84" cy="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Rectangle 9"/>
            <p:cNvSpPr>
              <a:spLocks noChangeArrowheads="1"/>
            </p:cNvSpPr>
            <p:nvPr/>
          </p:nvSpPr>
          <p:spPr bwMode="auto">
            <a:xfrm>
              <a:off x="388" y="223"/>
              <a:ext cx="80" cy="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419" name="Freeform 13"/>
          <p:cNvSpPr>
            <a:spLocks noEditPoints="1" noChangeArrowheads="1"/>
          </p:cNvSpPr>
          <p:nvPr/>
        </p:nvSpPr>
        <p:spPr bwMode="auto">
          <a:xfrm>
            <a:off x="5433695" y="4346893"/>
            <a:ext cx="450850" cy="441325"/>
          </a:xfrm>
          <a:custGeom>
            <a:avLst/>
            <a:gdLst>
              <a:gd name="T0" fmla="*/ 678214594 w 192"/>
              <a:gd name="T1" fmla="*/ 964360854 h 188"/>
              <a:gd name="T2" fmla="*/ 678214594 w 192"/>
              <a:gd name="T3" fmla="*/ 815573295 h 188"/>
              <a:gd name="T4" fmla="*/ 374947524 w 192"/>
              <a:gd name="T5" fmla="*/ 821085163 h 188"/>
              <a:gd name="T6" fmla="*/ 374947524 w 192"/>
              <a:gd name="T7" fmla="*/ 969870374 h 188"/>
              <a:gd name="T8" fmla="*/ 308780590 w 192"/>
              <a:gd name="T9" fmla="*/ 1002934537 h 188"/>
              <a:gd name="T10" fmla="*/ 330837017 w 192"/>
              <a:gd name="T11" fmla="*/ 1035998700 h 188"/>
              <a:gd name="T12" fmla="*/ 716811581 w 192"/>
              <a:gd name="T13" fmla="*/ 1035998700 h 188"/>
              <a:gd name="T14" fmla="*/ 744381528 w 192"/>
              <a:gd name="T15" fmla="*/ 1008446405 h 188"/>
              <a:gd name="T16" fmla="*/ 678214594 w 192"/>
              <a:gd name="T17" fmla="*/ 964360854 h 188"/>
              <a:gd name="T18" fmla="*/ 953911717 w 192"/>
              <a:gd name="T19" fmla="*/ 0 h 188"/>
              <a:gd name="T20" fmla="*/ 99250401 w 192"/>
              <a:gd name="T21" fmla="*/ 0 h 188"/>
              <a:gd name="T22" fmla="*/ 0 w 192"/>
              <a:gd name="T23" fmla="*/ 104702009 h 188"/>
              <a:gd name="T24" fmla="*/ 0 w 192"/>
              <a:gd name="T25" fmla="*/ 694340378 h 188"/>
              <a:gd name="T26" fmla="*/ 99250401 w 192"/>
              <a:gd name="T27" fmla="*/ 793530520 h 188"/>
              <a:gd name="T28" fmla="*/ 953911717 w 192"/>
              <a:gd name="T29" fmla="*/ 793530520 h 188"/>
              <a:gd name="T30" fmla="*/ 1058675638 w 192"/>
              <a:gd name="T31" fmla="*/ 694340378 h 188"/>
              <a:gd name="T32" fmla="*/ 1058675638 w 192"/>
              <a:gd name="T33" fmla="*/ 104702009 h 188"/>
              <a:gd name="T34" fmla="*/ 953911717 w 192"/>
              <a:gd name="T35" fmla="*/ 0 h 188"/>
              <a:gd name="T36" fmla="*/ 992508704 w 192"/>
              <a:gd name="T37" fmla="*/ 551062339 h 188"/>
              <a:gd name="T38" fmla="*/ 920828251 w 192"/>
              <a:gd name="T39" fmla="*/ 617190665 h 188"/>
              <a:gd name="T40" fmla="*/ 132333868 w 192"/>
              <a:gd name="T41" fmla="*/ 617190665 h 188"/>
              <a:gd name="T42" fmla="*/ 60653414 w 192"/>
              <a:gd name="T43" fmla="*/ 551062339 h 188"/>
              <a:gd name="T44" fmla="*/ 60653414 w 192"/>
              <a:gd name="T45" fmla="*/ 137766172 h 188"/>
              <a:gd name="T46" fmla="*/ 132333868 w 192"/>
              <a:gd name="T47" fmla="*/ 66128326 h 188"/>
              <a:gd name="T48" fmla="*/ 920828251 w 192"/>
              <a:gd name="T49" fmla="*/ 66128326 h 188"/>
              <a:gd name="T50" fmla="*/ 992508704 w 192"/>
              <a:gd name="T51" fmla="*/ 137766172 h 188"/>
              <a:gd name="T52" fmla="*/ 992508704 w 192"/>
              <a:gd name="T53" fmla="*/ 551062339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0" name="Freeform 21"/>
          <p:cNvSpPr>
            <a:spLocks noEditPoints="1" noChangeArrowheads="1"/>
          </p:cNvSpPr>
          <p:nvPr/>
        </p:nvSpPr>
        <p:spPr bwMode="auto">
          <a:xfrm>
            <a:off x="8329295" y="4329430"/>
            <a:ext cx="473075" cy="474663"/>
          </a:xfrm>
          <a:custGeom>
            <a:avLst/>
            <a:gdLst>
              <a:gd name="T0" fmla="*/ 1096813796 w 201"/>
              <a:gd name="T1" fmla="*/ 193258336 h 202"/>
              <a:gd name="T2" fmla="*/ 1041419303 w 201"/>
              <a:gd name="T3" fmla="*/ 242952262 h 202"/>
              <a:gd name="T4" fmla="*/ 869695431 w 201"/>
              <a:gd name="T5" fmla="*/ 71782205 h 202"/>
              <a:gd name="T6" fmla="*/ 925089925 w 201"/>
              <a:gd name="T7" fmla="*/ 22085928 h 202"/>
              <a:gd name="T8" fmla="*/ 991565200 w 201"/>
              <a:gd name="T9" fmla="*/ 16563859 h 202"/>
              <a:gd name="T10" fmla="*/ 1096813796 w 201"/>
              <a:gd name="T11" fmla="*/ 126998200 h 202"/>
              <a:gd name="T12" fmla="*/ 1096813796 w 201"/>
              <a:gd name="T13" fmla="*/ 193258336 h 202"/>
              <a:gd name="T14" fmla="*/ 637039029 w 201"/>
              <a:gd name="T15" fmla="*/ 646032792 h 202"/>
              <a:gd name="T16" fmla="*/ 465315158 w 201"/>
              <a:gd name="T17" fmla="*/ 474860385 h 202"/>
              <a:gd name="T18" fmla="*/ 847538575 w 201"/>
              <a:gd name="T19" fmla="*/ 99390203 h 202"/>
              <a:gd name="T20" fmla="*/ 1019262447 w 201"/>
              <a:gd name="T21" fmla="*/ 270560260 h 202"/>
              <a:gd name="T22" fmla="*/ 637039029 w 201"/>
              <a:gd name="T23" fmla="*/ 646032792 h 202"/>
              <a:gd name="T24" fmla="*/ 614879820 w 201"/>
              <a:gd name="T25" fmla="*/ 668118720 h 202"/>
              <a:gd name="T26" fmla="*/ 371144990 w 201"/>
              <a:gd name="T27" fmla="*/ 734378855 h 202"/>
              <a:gd name="T28" fmla="*/ 443158302 w 201"/>
              <a:gd name="T29" fmla="*/ 496948663 h 202"/>
              <a:gd name="T30" fmla="*/ 614879820 w 201"/>
              <a:gd name="T31" fmla="*/ 668118720 h 202"/>
              <a:gd name="T32" fmla="*/ 216039937 w 201"/>
              <a:gd name="T33" fmla="*/ 143562059 h 202"/>
              <a:gd name="T34" fmla="*/ 110788987 w 201"/>
              <a:gd name="T35" fmla="*/ 248474331 h 202"/>
              <a:gd name="T36" fmla="*/ 110788987 w 201"/>
              <a:gd name="T37" fmla="*/ 894504773 h 202"/>
              <a:gd name="T38" fmla="*/ 216039937 w 201"/>
              <a:gd name="T39" fmla="*/ 1004939115 h 202"/>
              <a:gd name="T40" fmla="*/ 864157394 w 201"/>
              <a:gd name="T41" fmla="*/ 1004939115 h 202"/>
              <a:gd name="T42" fmla="*/ 974946381 w 201"/>
              <a:gd name="T43" fmla="*/ 894504773 h 202"/>
              <a:gd name="T44" fmla="*/ 974946381 w 201"/>
              <a:gd name="T45" fmla="*/ 469338315 h 202"/>
              <a:gd name="T46" fmla="*/ 1085735368 w 201"/>
              <a:gd name="T47" fmla="*/ 364428393 h 202"/>
              <a:gd name="T48" fmla="*/ 1085735368 w 201"/>
              <a:gd name="T49" fmla="*/ 933156910 h 202"/>
              <a:gd name="T50" fmla="*/ 902933069 w 201"/>
              <a:gd name="T51" fmla="*/ 1115371107 h 202"/>
              <a:gd name="T52" fmla="*/ 177261909 w 201"/>
              <a:gd name="T53" fmla="*/ 1115371107 h 202"/>
              <a:gd name="T54" fmla="*/ 0 w 201"/>
              <a:gd name="T55" fmla="*/ 933156910 h 202"/>
              <a:gd name="T56" fmla="*/ 0 w 201"/>
              <a:gd name="T57" fmla="*/ 220866333 h 202"/>
              <a:gd name="T58" fmla="*/ 177261909 w 201"/>
              <a:gd name="T59" fmla="*/ 33130068 h 202"/>
              <a:gd name="T60" fmla="*/ 753368407 w 201"/>
              <a:gd name="T61" fmla="*/ 33130068 h 202"/>
              <a:gd name="T62" fmla="*/ 642577066 w 201"/>
              <a:gd name="T63" fmla="*/ 143562059 h 202"/>
              <a:gd name="T64" fmla="*/ 216039937 w 201"/>
              <a:gd name="T65" fmla="*/ 143562059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1" name="Freeform 25"/>
          <p:cNvSpPr>
            <a:spLocks noEditPoints="1" noChangeArrowheads="1"/>
          </p:cNvSpPr>
          <p:nvPr/>
        </p:nvSpPr>
        <p:spPr bwMode="auto">
          <a:xfrm>
            <a:off x="9792970" y="4332605"/>
            <a:ext cx="466725" cy="469900"/>
          </a:xfrm>
          <a:custGeom>
            <a:avLst/>
            <a:gdLst>
              <a:gd name="T0" fmla="*/ 1023124524 w 199"/>
              <a:gd name="T1" fmla="*/ 441612020 h 200"/>
              <a:gd name="T2" fmla="*/ 935115200 w 199"/>
              <a:gd name="T3" fmla="*/ 441612020 h 200"/>
              <a:gd name="T4" fmla="*/ 896609215 w 199"/>
              <a:gd name="T5" fmla="*/ 353289616 h 200"/>
              <a:gd name="T6" fmla="*/ 962619140 w 199"/>
              <a:gd name="T7" fmla="*/ 287047813 h 200"/>
              <a:gd name="T8" fmla="*/ 962619140 w 199"/>
              <a:gd name="T9" fmla="*/ 182166133 h 200"/>
              <a:gd name="T10" fmla="*/ 907611260 w 199"/>
              <a:gd name="T11" fmla="*/ 132483606 h 200"/>
              <a:gd name="T12" fmla="*/ 803097695 w 199"/>
              <a:gd name="T13" fmla="*/ 132483606 h 200"/>
              <a:gd name="T14" fmla="*/ 742589965 w 199"/>
              <a:gd name="T15" fmla="*/ 198725409 h 200"/>
              <a:gd name="T16" fmla="*/ 660080490 w 199"/>
              <a:gd name="T17" fmla="*/ 165604508 h 200"/>
              <a:gd name="T18" fmla="*/ 660080490 w 199"/>
              <a:gd name="T19" fmla="*/ 71763128 h 200"/>
              <a:gd name="T20" fmla="*/ 583070865 w 199"/>
              <a:gd name="T21" fmla="*/ 0 h 200"/>
              <a:gd name="T22" fmla="*/ 511563435 w 199"/>
              <a:gd name="T23" fmla="*/ 0 h 200"/>
              <a:gd name="T24" fmla="*/ 440053660 w 199"/>
              <a:gd name="T25" fmla="*/ 71763128 h 200"/>
              <a:gd name="T26" fmla="*/ 440053660 w 199"/>
              <a:gd name="T27" fmla="*/ 165604508 h 200"/>
              <a:gd name="T28" fmla="*/ 352044335 w 199"/>
              <a:gd name="T29" fmla="*/ 198725409 h 200"/>
              <a:gd name="T30" fmla="*/ 286034410 w 199"/>
              <a:gd name="T31" fmla="*/ 132483606 h 200"/>
              <a:gd name="T32" fmla="*/ 181523190 w 199"/>
              <a:gd name="T33" fmla="*/ 132483606 h 200"/>
              <a:gd name="T34" fmla="*/ 132015160 w 199"/>
              <a:gd name="T35" fmla="*/ 182166133 h 200"/>
              <a:gd name="T36" fmla="*/ 132015160 w 199"/>
              <a:gd name="T37" fmla="*/ 287047813 h 200"/>
              <a:gd name="T38" fmla="*/ 198025085 w 199"/>
              <a:gd name="T39" fmla="*/ 353289616 h 200"/>
              <a:gd name="T40" fmla="*/ 159519100 w 199"/>
              <a:gd name="T41" fmla="*/ 441612020 h 200"/>
              <a:gd name="T42" fmla="*/ 71509775 w 199"/>
              <a:gd name="T43" fmla="*/ 441612020 h 200"/>
              <a:gd name="T44" fmla="*/ 0 w 199"/>
              <a:gd name="T45" fmla="*/ 513375148 h 200"/>
              <a:gd name="T46" fmla="*/ 0 w 199"/>
              <a:gd name="T47" fmla="*/ 590657252 h 200"/>
              <a:gd name="T48" fmla="*/ 71509775 w 199"/>
              <a:gd name="T49" fmla="*/ 662418030 h 200"/>
              <a:gd name="T50" fmla="*/ 159519100 w 199"/>
              <a:gd name="T51" fmla="*/ 662418030 h 200"/>
              <a:gd name="T52" fmla="*/ 192522890 w 199"/>
              <a:gd name="T53" fmla="*/ 745221459 h 200"/>
              <a:gd name="T54" fmla="*/ 132015160 w 199"/>
              <a:gd name="T55" fmla="*/ 811463262 h 200"/>
              <a:gd name="T56" fmla="*/ 132015160 w 199"/>
              <a:gd name="T57" fmla="*/ 916344942 h 200"/>
              <a:gd name="T58" fmla="*/ 181523190 w 199"/>
              <a:gd name="T59" fmla="*/ 966027469 h 200"/>
              <a:gd name="T60" fmla="*/ 286034410 w 199"/>
              <a:gd name="T61" fmla="*/ 966027469 h 200"/>
              <a:gd name="T62" fmla="*/ 346542140 w 199"/>
              <a:gd name="T63" fmla="*/ 899785666 h 200"/>
              <a:gd name="T64" fmla="*/ 440053660 w 199"/>
              <a:gd name="T65" fmla="*/ 938425543 h 200"/>
              <a:gd name="T66" fmla="*/ 440053660 w 199"/>
              <a:gd name="T67" fmla="*/ 1026747947 h 200"/>
              <a:gd name="T68" fmla="*/ 511563435 w 199"/>
              <a:gd name="T69" fmla="*/ 1104030050 h 200"/>
              <a:gd name="T70" fmla="*/ 583070865 w 199"/>
              <a:gd name="T71" fmla="*/ 1104030050 h 200"/>
              <a:gd name="T72" fmla="*/ 660080490 w 199"/>
              <a:gd name="T73" fmla="*/ 1026747947 h 200"/>
              <a:gd name="T74" fmla="*/ 660080490 w 199"/>
              <a:gd name="T75" fmla="*/ 938425543 h 200"/>
              <a:gd name="T76" fmla="*/ 742589965 w 199"/>
              <a:gd name="T77" fmla="*/ 905304641 h 200"/>
              <a:gd name="T78" fmla="*/ 803097695 w 199"/>
              <a:gd name="T79" fmla="*/ 966027469 h 200"/>
              <a:gd name="T80" fmla="*/ 907611260 w 199"/>
              <a:gd name="T81" fmla="*/ 966027469 h 200"/>
              <a:gd name="T82" fmla="*/ 962619140 w 199"/>
              <a:gd name="T83" fmla="*/ 916344942 h 200"/>
              <a:gd name="T84" fmla="*/ 962619140 w 199"/>
              <a:gd name="T85" fmla="*/ 811463262 h 200"/>
              <a:gd name="T86" fmla="*/ 896609215 w 199"/>
              <a:gd name="T87" fmla="*/ 745221459 h 200"/>
              <a:gd name="T88" fmla="*/ 935115200 w 199"/>
              <a:gd name="T89" fmla="*/ 662418030 h 200"/>
              <a:gd name="T90" fmla="*/ 1023124524 w 199"/>
              <a:gd name="T91" fmla="*/ 662418030 h 200"/>
              <a:gd name="T92" fmla="*/ 1094634300 w 199"/>
              <a:gd name="T93" fmla="*/ 590657252 h 200"/>
              <a:gd name="T94" fmla="*/ 1094634300 w 199"/>
              <a:gd name="T95" fmla="*/ 513375148 h 200"/>
              <a:gd name="T96" fmla="*/ 1023124524 w 199"/>
              <a:gd name="T97" fmla="*/ 441612020 h 200"/>
              <a:gd name="T98" fmla="*/ 550067075 w 199"/>
              <a:gd name="T99" fmla="*/ 772821035 h 200"/>
              <a:gd name="T100" fmla="*/ 330040245 w 199"/>
              <a:gd name="T101" fmla="*/ 552015025 h 200"/>
              <a:gd name="T102" fmla="*/ 550067075 w 199"/>
              <a:gd name="T103" fmla="*/ 331209015 h 200"/>
              <a:gd name="T104" fmla="*/ 764594055 w 199"/>
              <a:gd name="T105" fmla="*/ 552015025 h 200"/>
              <a:gd name="T106" fmla="*/ 550067075 w 199"/>
              <a:gd name="T107" fmla="*/ 772821035 h 200"/>
              <a:gd name="T108" fmla="*/ 550067075 w 199"/>
              <a:gd name="T109" fmla="*/ 441612020 h 200"/>
              <a:gd name="T110" fmla="*/ 440053660 w 199"/>
              <a:gd name="T111" fmla="*/ 552015025 h 200"/>
              <a:gd name="T112" fmla="*/ 550067075 w 199"/>
              <a:gd name="T113" fmla="*/ 662418030 h 200"/>
              <a:gd name="T114" fmla="*/ 660080490 w 199"/>
              <a:gd name="T115" fmla="*/ 552015025 h 200"/>
              <a:gd name="T116" fmla="*/ 550067075 w 199"/>
              <a:gd name="T117" fmla="*/ 44161202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2" name="文本框 28"/>
          <p:cNvSpPr>
            <a:spLocks noChangeArrowheads="1"/>
          </p:cNvSpPr>
          <p:nvPr/>
        </p:nvSpPr>
        <p:spPr bwMode="auto">
          <a:xfrm>
            <a:off x="6431280" y="3522345"/>
            <a:ext cx="367030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16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curious；cure；accurate；secure</a:t>
            </a:r>
            <a:endParaRPr lang="zh-CN" altLang="en-US" sz="16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23" name="文本框 29"/>
          <p:cNvSpPr>
            <a:spLocks noChangeArrowheads="1"/>
          </p:cNvSpPr>
          <p:nvPr/>
        </p:nvSpPr>
        <p:spPr bwMode="auto">
          <a:xfrm>
            <a:off x="5043170" y="3478848"/>
            <a:ext cx="146843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新课标词汇</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26" name="文本框 32"/>
          <p:cNvSpPr>
            <a:spLocks noChangeArrowheads="1"/>
          </p:cNvSpPr>
          <p:nvPr/>
        </p:nvSpPr>
        <p:spPr bwMode="auto">
          <a:xfrm>
            <a:off x="6586220" y="5372735"/>
            <a:ext cx="297307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16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procure；curate ；curator</a:t>
            </a:r>
            <a:endParaRPr lang="zh-CN" altLang="en-US" sz="16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27" name="文本框 33"/>
          <p:cNvSpPr>
            <a:spLocks noChangeArrowheads="1"/>
          </p:cNvSpPr>
          <p:nvPr/>
        </p:nvSpPr>
        <p:spPr bwMode="auto">
          <a:xfrm>
            <a:off x="5117783" y="5338763"/>
            <a:ext cx="146843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课标外词汇</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3294380" y="3916045"/>
            <a:ext cx="1622425" cy="1260475"/>
          </a:xfrm>
          <a:prstGeom prst="rect">
            <a:avLst/>
          </a:prstGeom>
          <a:noFill/>
        </p:spPr>
        <p:txBody>
          <a:bodyPr wrap="square" rtlCol="0" anchor="t">
            <a:spAutoFit/>
          </a:bodyPr>
          <a:p>
            <a:pPr algn="ctr"/>
            <a:r>
              <a:rPr lang="zh-CN" altLang="en-US" sz="2000" b="1" dirty="0" smtClean="0">
                <a:solidFill>
                  <a:schemeClr val="tx1">
                    <a:lumMod val="75000"/>
                    <a:lumOff val="25000"/>
                  </a:schemeClr>
                </a:solidFill>
                <a:sym typeface="+mn-ea"/>
              </a:rPr>
              <a:t>拉丁语 </a:t>
            </a:r>
            <a:r>
              <a:rPr lang="zh-CN" altLang="en-US" sz="2800" b="1" dirty="0" smtClean="0">
                <a:solidFill>
                  <a:schemeClr val="accent2">
                    <a:lumMod val="50000"/>
                  </a:schemeClr>
                </a:solidFill>
                <a:sym typeface="+mn-ea"/>
              </a:rPr>
              <a:t>cura</a:t>
            </a:r>
            <a:endParaRPr lang="zh-CN" altLang="en-US" sz="2800" b="1" dirty="0" smtClean="0">
              <a:solidFill>
                <a:schemeClr val="accent2">
                  <a:lumMod val="50000"/>
                </a:schemeClr>
              </a:solidFill>
              <a:sym typeface="+mn-ea"/>
            </a:endParaRPr>
          </a:p>
          <a:p>
            <a:pPr algn="ctr"/>
            <a:r>
              <a:rPr lang="zh-CN" altLang="en-US" sz="2800" b="1" dirty="0" smtClean="0">
                <a:solidFill>
                  <a:schemeClr val="tx1">
                    <a:lumMod val="75000"/>
                    <a:lumOff val="25000"/>
                  </a:schemeClr>
                </a:solidFill>
                <a:sym typeface="+mn-ea"/>
              </a:rPr>
              <a:t> </a:t>
            </a:r>
            <a:r>
              <a:rPr lang="zh-CN" altLang="en-US" sz="2000" b="1" dirty="0" smtClean="0">
                <a:solidFill>
                  <a:srgbClr val="C00000"/>
                </a:solidFill>
                <a:sym typeface="+mn-ea"/>
              </a:rPr>
              <a:t>关心，注意</a:t>
            </a:r>
            <a:endParaRPr lang="zh-CN" altLang="en-US" sz="2000" b="1" dirty="0" smtClean="0">
              <a:solidFill>
                <a:srgbClr val="C00000"/>
              </a:solidFill>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barn(inVertical)">
                                      <p:cBhvr>
                                        <p:cTn id="12" dur="500"/>
                                        <p:tgtEl>
                                          <p:spTgt spid="174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26"/>
                                        </p:tgtEl>
                                        <p:attrNameLst>
                                          <p:attrName>style.visibility</p:attrName>
                                        </p:attrNameLst>
                                      </p:cBhvr>
                                      <p:to>
                                        <p:strVal val="visible"/>
                                      </p:to>
                                    </p:set>
                                    <p:animEffect transition="in" filter="barn(inVertical)">
                                      <p:cBhvr>
                                        <p:cTn id="17" dur="5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P spid="17422" grpId="1"/>
      <p:bldP spid="17426" grpId="0"/>
      <p:bldP spid="174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63267" y="1660187"/>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63267" y="2625410"/>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63267" y="3590633"/>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a:solidFill>
                    <a:schemeClr val="bg1"/>
                  </a:solidFill>
                </a:rPr>
                <a:t>3-1</a:t>
              </a:r>
              <a:endParaRPr lang="en-US" altLang="zh-CN" sz="2400" b="1" dirty="0">
                <a:solidFill>
                  <a:schemeClr val="bg1"/>
                </a:solidFill>
              </a:endParaRPr>
            </a:p>
          </p:txBody>
        </p:sp>
      </p:grpSp>
      <p:grpSp>
        <p:nvGrpSpPr>
          <p:cNvPr id="100" name="组合 99"/>
          <p:cNvGrpSpPr/>
          <p:nvPr/>
        </p:nvGrpSpPr>
        <p:grpSpPr>
          <a:xfrm>
            <a:off x="5263267" y="4555856"/>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a:solidFill>
                    <a:schemeClr val="bg1"/>
                  </a:solidFill>
                </a:rPr>
                <a:t>3-2</a:t>
              </a:r>
              <a:endParaRPr lang="en-US" altLang="zh-CN" sz="2400" b="1" dirty="0">
                <a:solidFill>
                  <a:schemeClr val="bg1"/>
                </a:solidFill>
              </a:endParaRPr>
            </a:p>
          </p:txBody>
        </p:sp>
      </p:grpSp>
      <p:grpSp>
        <p:nvGrpSpPr>
          <p:cNvPr id="103" name="组合 102"/>
          <p:cNvGrpSpPr/>
          <p:nvPr/>
        </p:nvGrpSpPr>
        <p:grpSpPr>
          <a:xfrm>
            <a:off x="5263267" y="5521079"/>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sp>
        <p:nvSpPr>
          <p:cNvPr id="106" name="文本框 105"/>
          <p:cNvSpPr txBox="1"/>
          <p:nvPr/>
        </p:nvSpPr>
        <p:spPr>
          <a:xfrm>
            <a:off x="6243955" y="1632585"/>
            <a:ext cx="3386455" cy="460375"/>
          </a:xfrm>
          <a:prstGeom prst="rect">
            <a:avLst/>
          </a:prstGeom>
          <a:noFill/>
        </p:spPr>
        <p:txBody>
          <a:bodyPr wrap="square" rtlCol="0">
            <a:spAutoFit/>
          </a:bodyPr>
          <a:lstStyle/>
          <a:p>
            <a:r>
              <a:rPr lang="zh-CN" altLang="en-US" sz="2400" b="1" spc="300" dirty="0" smtClean="0">
                <a:solidFill>
                  <a:srgbClr val="FFFF00"/>
                </a:solidFill>
              </a:rPr>
              <a:t>溯语用</a:t>
            </a:r>
            <a:endParaRPr lang="zh-CN" altLang="en-US" sz="2400" b="1" spc="300" dirty="0" smtClean="0">
              <a:solidFill>
                <a:srgbClr val="FFFF00"/>
              </a:solidFill>
            </a:endParaRPr>
          </a:p>
        </p:txBody>
      </p:sp>
      <p:sp>
        <p:nvSpPr>
          <p:cNvPr id="107" name="文本框 106"/>
          <p:cNvSpPr txBox="1"/>
          <p:nvPr/>
        </p:nvSpPr>
        <p:spPr>
          <a:xfrm>
            <a:off x="6243955" y="2598420"/>
            <a:ext cx="3286760" cy="460375"/>
          </a:xfrm>
          <a:prstGeom prst="rect">
            <a:avLst/>
          </a:prstGeom>
          <a:noFill/>
        </p:spPr>
        <p:txBody>
          <a:bodyPr wrap="square" rtlCol="0">
            <a:spAutoFit/>
          </a:bodyPr>
          <a:lstStyle/>
          <a:p>
            <a:r>
              <a:rPr lang="zh-CN" altLang="en-US" sz="2400" b="1" spc="300" dirty="0" smtClean="0">
                <a:solidFill>
                  <a:schemeClr val="bg1"/>
                </a:solidFill>
              </a:rPr>
              <a:t>溯同源</a:t>
            </a:r>
            <a:endParaRPr lang="zh-CN" altLang="en-US" sz="2400" b="1" spc="300" dirty="0" smtClean="0">
              <a:solidFill>
                <a:schemeClr val="bg1"/>
              </a:solidFill>
            </a:endParaRPr>
          </a:p>
        </p:txBody>
      </p:sp>
      <p:sp>
        <p:nvSpPr>
          <p:cNvPr id="108" name="文本框 107"/>
          <p:cNvSpPr txBox="1"/>
          <p:nvPr/>
        </p:nvSpPr>
        <p:spPr>
          <a:xfrm>
            <a:off x="6243955" y="3568700"/>
            <a:ext cx="3287395" cy="460375"/>
          </a:xfrm>
          <a:prstGeom prst="rect">
            <a:avLst/>
          </a:prstGeom>
          <a:noFill/>
        </p:spPr>
        <p:txBody>
          <a:bodyPr wrap="square" rtlCol="0">
            <a:spAutoFit/>
          </a:bodyPr>
          <a:lstStyle/>
          <a:p>
            <a:r>
              <a:rPr lang="zh-CN" altLang="en-US" sz="2400" b="1" spc="300" dirty="0" smtClean="0">
                <a:solidFill>
                  <a:schemeClr val="bg1"/>
                </a:solidFill>
              </a:rPr>
              <a:t>溯新课标词汇</a:t>
            </a:r>
            <a:endParaRPr lang="zh-CN" altLang="en-US" sz="2400" b="1" spc="300" dirty="0" smtClean="0">
              <a:solidFill>
                <a:schemeClr val="bg1"/>
              </a:solidFill>
            </a:endParaRPr>
          </a:p>
        </p:txBody>
      </p:sp>
      <p:sp>
        <p:nvSpPr>
          <p:cNvPr id="109" name="文本框 108"/>
          <p:cNvSpPr txBox="1"/>
          <p:nvPr/>
        </p:nvSpPr>
        <p:spPr>
          <a:xfrm>
            <a:off x="6243855" y="4536051"/>
            <a:ext cx="2791715" cy="460375"/>
          </a:xfrm>
          <a:prstGeom prst="rect">
            <a:avLst/>
          </a:prstGeom>
          <a:noFill/>
        </p:spPr>
        <p:txBody>
          <a:bodyPr wrap="square" rtlCol="0">
            <a:spAutoFit/>
          </a:bodyPr>
          <a:lstStyle/>
          <a:p>
            <a:r>
              <a:rPr lang="zh-CN" altLang="en-US" sz="2400" b="1" spc="300" dirty="0" smtClean="0">
                <a:solidFill>
                  <a:schemeClr val="bg1"/>
                </a:solidFill>
              </a:rPr>
              <a:t>溯课标外词汇</a:t>
            </a:r>
            <a:endParaRPr lang="zh-CN" altLang="en-US" sz="2400" b="1" spc="300" dirty="0" smtClean="0">
              <a:solidFill>
                <a:schemeClr val="bg1"/>
              </a:solidFill>
            </a:endParaRPr>
          </a:p>
        </p:txBody>
      </p:sp>
      <p:sp>
        <p:nvSpPr>
          <p:cNvPr id="110" name="文本框 109"/>
          <p:cNvSpPr txBox="1"/>
          <p:nvPr/>
        </p:nvSpPr>
        <p:spPr>
          <a:xfrm>
            <a:off x="6243855" y="5493907"/>
            <a:ext cx="2791715" cy="460375"/>
          </a:xfrm>
          <a:prstGeom prst="rect">
            <a:avLst/>
          </a:prstGeom>
          <a:noFill/>
        </p:spPr>
        <p:txBody>
          <a:bodyPr wrap="square" rtlCol="0">
            <a:spAutoFit/>
          </a:bodyPr>
          <a:lstStyle/>
          <a:p>
            <a:r>
              <a:rPr lang="zh-CN" altLang="en-US" sz="2400" b="1" spc="300" dirty="0" smtClean="0">
                <a:solidFill>
                  <a:schemeClr val="bg1"/>
                </a:solidFill>
              </a:rPr>
              <a:t>溯规律</a:t>
            </a:r>
            <a:endParaRPr lang="zh-CN" altLang="en-US" sz="2400" b="1" spc="300" dirty="0" smtClean="0">
              <a:solidFill>
                <a:schemeClr val="bg1"/>
              </a:solidFill>
            </a:endParaRPr>
          </a:p>
        </p:txBody>
      </p:sp>
      <p:sp>
        <p:nvSpPr>
          <p:cNvPr id="111" name="矩形 110"/>
          <p:cNvSpPr/>
          <p:nvPr/>
        </p:nvSpPr>
        <p:spPr>
          <a:xfrm>
            <a:off x="6256655" y="2059305"/>
            <a:ext cx="4745990" cy="275590"/>
          </a:xfrm>
          <a:prstGeom prst="rect">
            <a:avLst/>
          </a:prstGeom>
        </p:spPr>
        <p:txBody>
          <a:bodyPr wrap="square">
            <a:spAutoFit/>
          </a:bodyPr>
          <a:lstStyle/>
          <a:p>
            <a:r>
              <a:rPr lang="en-US" altLang="zh-CN" sz="1200" dirty="0" smtClean="0">
                <a:solidFill>
                  <a:srgbClr val="FFFF00"/>
                </a:solidFill>
              </a:rPr>
              <a:t>巧记活用；用法归纳</a:t>
            </a:r>
            <a:r>
              <a:rPr lang="zh-CN" altLang="en-US" sz="1200" dirty="0" smtClean="0">
                <a:solidFill>
                  <a:srgbClr val="FFFF00"/>
                </a:solidFill>
              </a:rPr>
              <a:t>；</a:t>
            </a:r>
            <a:r>
              <a:rPr lang="en-US" altLang="zh-CN" sz="1200" dirty="0" smtClean="0">
                <a:solidFill>
                  <a:srgbClr val="FFFF00"/>
                </a:solidFill>
              </a:rPr>
              <a:t>链接高考</a:t>
            </a:r>
            <a:r>
              <a:rPr lang="zh-CN" altLang="en-US" sz="1200" dirty="0" smtClean="0">
                <a:solidFill>
                  <a:srgbClr val="FFFF00"/>
                </a:solidFill>
              </a:rPr>
              <a:t>；写作提能；词语辨析</a:t>
            </a:r>
            <a:endParaRPr lang="zh-CN" altLang="en-US" sz="1200" dirty="0" smtClean="0">
              <a:solidFill>
                <a:srgbClr val="FFFF00"/>
              </a:solidFill>
            </a:endParaRPr>
          </a:p>
        </p:txBody>
      </p:sp>
      <p:sp>
        <p:nvSpPr>
          <p:cNvPr id="112" name="矩形 111"/>
          <p:cNvSpPr/>
          <p:nvPr/>
        </p:nvSpPr>
        <p:spPr>
          <a:xfrm>
            <a:off x="6256347" y="3019258"/>
            <a:ext cx="3274522" cy="275590"/>
          </a:xfrm>
          <a:prstGeom prst="rect">
            <a:avLst/>
          </a:prstGeom>
        </p:spPr>
        <p:txBody>
          <a:bodyPr wrap="square">
            <a:spAutoFit/>
          </a:bodyPr>
          <a:lstStyle/>
          <a:p>
            <a:r>
              <a:rPr lang="en-US" altLang="zh-CN" sz="1200" dirty="0" smtClean="0">
                <a:solidFill>
                  <a:schemeClr val="bg1"/>
                </a:solidFill>
              </a:rPr>
              <a:t>新课标词汇; 课标外词汇</a:t>
            </a:r>
            <a:endParaRPr lang="en-US" altLang="zh-CN" sz="1200" dirty="0" smtClean="0">
              <a:solidFill>
                <a:schemeClr val="bg1"/>
              </a:solidFill>
            </a:endParaRPr>
          </a:p>
        </p:txBody>
      </p:sp>
      <p:sp>
        <p:nvSpPr>
          <p:cNvPr id="113" name="矩形 112"/>
          <p:cNvSpPr/>
          <p:nvPr/>
        </p:nvSpPr>
        <p:spPr>
          <a:xfrm>
            <a:off x="6256655" y="3994150"/>
            <a:ext cx="5027295" cy="275590"/>
          </a:xfrm>
          <a:prstGeom prst="rect">
            <a:avLst/>
          </a:prstGeom>
        </p:spPr>
        <p:txBody>
          <a:bodyPr wrap="square">
            <a:spAutoFit/>
          </a:bodyPr>
          <a:lstStyle/>
          <a:p>
            <a:r>
              <a:rPr lang="en-US" altLang="zh-CN" sz="1200" dirty="0" smtClean="0">
                <a:solidFill>
                  <a:schemeClr val="bg1"/>
                </a:solidFill>
              </a:rPr>
              <a:t>curious；cure；accurate；secure</a:t>
            </a:r>
            <a:endParaRPr lang="en-US" altLang="zh-CN" sz="1200" dirty="0" smtClean="0">
              <a:solidFill>
                <a:schemeClr val="bg1"/>
              </a:solidFill>
            </a:endParaRPr>
          </a:p>
        </p:txBody>
      </p:sp>
      <p:sp>
        <p:nvSpPr>
          <p:cNvPr id="114" name="矩形 113"/>
          <p:cNvSpPr/>
          <p:nvPr/>
        </p:nvSpPr>
        <p:spPr>
          <a:xfrm>
            <a:off x="6256655" y="4966970"/>
            <a:ext cx="4351020" cy="275590"/>
          </a:xfrm>
          <a:prstGeom prst="rect">
            <a:avLst/>
          </a:prstGeom>
        </p:spPr>
        <p:txBody>
          <a:bodyPr wrap="square">
            <a:spAutoFit/>
          </a:bodyPr>
          <a:lstStyle/>
          <a:p>
            <a:r>
              <a:rPr lang="en-US" altLang="zh-CN" sz="1200" dirty="0" smtClean="0">
                <a:solidFill>
                  <a:schemeClr val="bg1"/>
                </a:solidFill>
              </a:rPr>
              <a:t>procure；curate ；curator</a:t>
            </a:r>
            <a:endParaRPr lang="en-US" altLang="zh-CN" sz="1200" dirty="0" smtClean="0">
              <a:solidFill>
                <a:schemeClr val="bg1"/>
              </a:solidFill>
            </a:endParaRPr>
          </a:p>
        </p:txBody>
      </p:sp>
      <p:sp>
        <p:nvSpPr>
          <p:cNvPr id="115" name="矩形 114"/>
          <p:cNvSpPr/>
          <p:nvPr/>
        </p:nvSpPr>
        <p:spPr>
          <a:xfrm>
            <a:off x="6256655" y="5928995"/>
            <a:ext cx="3154680" cy="275590"/>
          </a:xfrm>
          <a:prstGeom prst="rect">
            <a:avLst/>
          </a:prstGeom>
        </p:spPr>
        <p:txBody>
          <a:bodyPr wrap="square">
            <a:spAutoFit/>
          </a:bodyPr>
          <a:lstStyle/>
          <a:p>
            <a:r>
              <a:rPr lang="en-US" altLang="zh-CN" sz="1200" dirty="0" smtClean="0">
                <a:solidFill>
                  <a:schemeClr val="bg1"/>
                </a:solidFill>
              </a:rPr>
              <a:t>词海垂钓; 由此及彼; 同义相连; 寻根问底</a:t>
            </a:r>
            <a:endParaRPr lang="en-US" altLang="zh-CN" sz="1200" dirty="0" smtClean="0">
              <a:solidFill>
                <a:schemeClr val="bg1"/>
              </a:solidFill>
            </a:endParaRPr>
          </a:p>
        </p:txBody>
      </p:sp>
      <p:grpSp>
        <p:nvGrpSpPr>
          <p:cNvPr id="5" name="组合 4"/>
          <p:cNvGrpSpPr/>
          <p:nvPr/>
        </p:nvGrpSpPr>
        <p:grpSpPr>
          <a:xfrm>
            <a:off x="5260727" y="752772"/>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56555" y="752578"/>
            <a:ext cx="2791715" cy="460375"/>
          </a:xfrm>
          <a:prstGeom prst="rect">
            <a:avLst/>
          </a:prstGeom>
          <a:noFill/>
        </p:spPr>
        <p:txBody>
          <a:bodyPr wrap="square" rtlCol="0">
            <a:spAutoFit/>
          </a:bodyPr>
          <a:p>
            <a:r>
              <a:rPr lang="zh-CN" altLang="en-US" sz="2400" b="1" spc="300" dirty="0" smtClean="0">
                <a:solidFill>
                  <a:schemeClr val="bg1"/>
                </a:solidFill>
              </a:rPr>
              <a:t>溯词源</a:t>
            </a:r>
            <a:endParaRPr lang="zh-CN" altLang="en-US" sz="2400" b="1" spc="300" dirty="0" smtClean="0">
              <a:solidFill>
                <a:schemeClr val="bg1"/>
              </a:solidFill>
            </a:endParaRPr>
          </a:p>
        </p:txBody>
      </p:sp>
      <p:sp>
        <p:nvSpPr>
          <p:cNvPr id="12" name="矩形 11"/>
          <p:cNvSpPr/>
          <p:nvPr/>
        </p:nvSpPr>
        <p:spPr>
          <a:xfrm>
            <a:off x="6256348" y="1213999"/>
            <a:ext cx="2404480" cy="275590"/>
          </a:xfrm>
          <a:prstGeom prst="rect">
            <a:avLst/>
          </a:prstGeom>
        </p:spPr>
        <p:txBody>
          <a:bodyPr wrap="square">
            <a:spAutoFit/>
          </a:bodyPr>
          <a:p>
            <a:r>
              <a:rPr lang="en-US" altLang="zh-CN" sz="1200" b="1" dirty="0" smtClean="0">
                <a:solidFill>
                  <a:schemeClr val="bg1"/>
                </a:solidFill>
              </a:rPr>
              <a:t>cur</a:t>
            </a:r>
            <a:endParaRPr lang="en-US" altLang="zh-CN" sz="1200" b="1"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111" name="文本框 110"/>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〖巧记活用〗cur</a:t>
            </a:r>
            <a:r>
              <a:rPr lang="zh-CN" altLang="en-US" sz="2400" b="1"/>
              <a:t>ious /ˈkjʊəriəs/ </a:t>
            </a:r>
            <a:endParaRPr lang="zh-CN" altLang="en-US" sz="2400" b="1"/>
          </a:p>
        </p:txBody>
      </p:sp>
      <p:sp>
        <p:nvSpPr>
          <p:cNvPr id="4" name="文本框 3"/>
          <p:cNvSpPr txBox="1"/>
          <p:nvPr/>
        </p:nvSpPr>
        <p:spPr>
          <a:xfrm>
            <a:off x="266700" y="673100"/>
            <a:ext cx="11477625" cy="5977255"/>
          </a:xfrm>
          <a:prstGeom prst="rect">
            <a:avLst/>
          </a:prstGeom>
          <a:noFill/>
        </p:spPr>
        <p:txBody>
          <a:bodyPr wrap="square" rtlCol="0" anchor="t">
            <a:spAutoFit/>
          </a:bodyPr>
          <a:p>
            <a:pPr fontAlgn="auto">
              <a:lnSpc>
                <a:spcPts val="3280"/>
              </a:lnSpc>
            </a:pPr>
            <a:r>
              <a:rPr lang="zh-CN" altLang="en-US" sz="2400" b="1">
                <a:solidFill>
                  <a:schemeClr val="accent2">
                    <a:lumMod val="50000"/>
                  </a:schemeClr>
                </a:solidFill>
              </a:rPr>
              <a:t>〖构词巧记〗</a:t>
            </a:r>
            <a:endParaRPr lang="zh-CN" altLang="en-US" sz="2400" b="1">
              <a:solidFill>
                <a:schemeClr val="accent2">
                  <a:lumMod val="50000"/>
                </a:schemeClr>
              </a:solidFill>
            </a:endParaRPr>
          </a:p>
          <a:p>
            <a:pPr fontAlgn="auto">
              <a:lnSpc>
                <a:spcPts val="3280"/>
              </a:lnSpc>
            </a:pPr>
            <a:r>
              <a:rPr lang="zh-CN" altLang="en-US" sz="2400">
                <a:solidFill>
                  <a:schemeClr val="accent2">
                    <a:lumMod val="50000"/>
                  </a:schemeClr>
                </a:solidFill>
              </a:rPr>
              <a:t> </a:t>
            </a:r>
            <a:r>
              <a:rPr lang="en-US" altLang="zh-CN" sz="2400">
                <a:solidFill>
                  <a:schemeClr val="accent2">
                    <a:lumMod val="50000"/>
                  </a:schemeClr>
                </a:solidFill>
              </a:rPr>
              <a:t>  </a:t>
            </a:r>
            <a:r>
              <a:rPr sz="2400"/>
              <a:t>[</a:t>
            </a:r>
            <a:r>
              <a:rPr sz="2400" i="1">
                <a:solidFill>
                  <a:schemeClr val="accent2">
                    <a:lumMod val="50000"/>
                  </a:schemeClr>
                </a:solidFill>
              </a:rPr>
              <a:t>cur </a:t>
            </a:r>
            <a:r>
              <a:rPr sz="2400"/>
              <a:t>=care关心，注意；</a:t>
            </a:r>
            <a:r>
              <a:rPr sz="2400" i="1">
                <a:solidFill>
                  <a:schemeClr val="accent2">
                    <a:lumMod val="50000"/>
                  </a:schemeClr>
                </a:solidFill>
              </a:rPr>
              <a:t>-i</a:t>
            </a:r>
            <a:r>
              <a:rPr lang="en-US" sz="2400" i="1">
                <a:solidFill>
                  <a:schemeClr val="accent2">
                    <a:lumMod val="50000"/>
                  </a:schemeClr>
                </a:solidFill>
              </a:rPr>
              <a:t>-</a:t>
            </a:r>
            <a:r>
              <a:rPr sz="2400"/>
              <a:t>；</a:t>
            </a:r>
            <a:r>
              <a:rPr sz="2400" i="1">
                <a:solidFill>
                  <a:schemeClr val="accent2">
                    <a:lumMod val="50000"/>
                  </a:schemeClr>
                </a:solidFill>
              </a:rPr>
              <a:t>-ous</a:t>
            </a:r>
            <a:r>
              <a:rPr sz="2400"/>
              <a:t> =causing引起……的</a:t>
            </a:r>
            <a:r>
              <a:rPr lang="en-US" sz="2400"/>
              <a:t> </a:t>
            </a:r>
            <a:r>
              <a:rPr sz="2400"/>
              <a:t>→“causing one's care惹人注意的”→] </a:t>
            </a:r>
            <a:endParaRPr sz="2400"/>
          </a:p>
          <a:p>
            <a:pPr fontAlgn="auto">
              <a:lnSpc>
                <a:spcPts val="3280"/>
              </a:lnSpc>
            </a:pPr>
            <a:r>
              <a:rPr lang="zh-CN" altLang="en-US" sz="2400" b="1">
                <a:solidFill>
                  <a:schemeClr val="accent2">
                    <a:lumMod val="50000"/>
                  </a:schemeClr>
                </a:solidFill>
              </a:rPr>
              <a:t>〖单词活用〗</a:t>
            </a:r>
            <a:endParaRPr lang="zh-CN" altLang="en-US" sz="2400" b="1">
              <a:solidFill>
                <a:schemeClr val="accent2">
                  <a:lumMod val="50000"/>
                </a:schemeClr>
              </a:solidFill>
            </a:endParaRPr>
          </a:p>
          <a:p>
            <a:pPr fontAlgn="auto">
              <a:lnSpc>
                <a:spcPts val="2980"/>
              </a:lnSpc>
            </a:pPr>
            <a:r>
              <a:rPr lang="zh-CN" altLang="en-US" sz="2400" i="1">
                <a:solidFill>
                  <a:srgbClr val="002060"/>
                </a:solidFill>
              </a:rPr>
              <a:t>①</a:t>
            </a:r>
            <a:r>
              <a:rPr lang="en-US" altLang="zh-CN" sz="2400" i="1">
                <a:solidFill>
                  <a:srgbClr val="002060"/>
                </a:solidFill>
              </a:rPr>
              <a:t> </a:t>
            </a:r>
            <a:r>
              <a:rPr lang="en-US" altLang="zh-CN" sz="2400" i="1">
                <a:solidFill>
                  <a:srgbClr val="00B0F0"/>
                </a:solidFill>
              </a:rPr>
              <a:t>adj.</a:t>
            </a:r>
            <a:r>
              <a:rPr lang="en-US" altLang="zh-CN" sz="2400" i="1">
                <a:solidFill>
                  <a:srgbClr val="002060"/>
                </a:solidFill>
              </a:rPr>
              <a:t> </a:t>
            </a:r>
            <a:r>
              <a:rPr lang="zh-CN" altLang="en-US" sz="2400" i="1">
                <a:solidFill>
                  <a:srgbClr val="002060"/>
                </a:solidFill>
                <a:latin typeface="Times New Roman" panose="02020603050405020304" pitchFamily="18" charset="0"/>
                <a:cs typeface="Times New Roman" panose="02020603050405020304" pitchFamily="18" charset="0"/>
              </a:rPr>
              <a:t>having a strong desire to know about sth 求知欲强的；好奇的</a:t>
            </a:r>
            <a:endParaRPr lang="zh-CN" altLang="en-US" sz="2400" i="1">
              <a:solidFill>
                <a:srgbClr val="002060"/>
              </a:solidFill>
              <a:latin typeface="Times New Roman" panose="02020603050405020304" pitchFamily="18" charset="0"/>
              <a:cs typeface="Times New Roman" panose="02020603050405020304" pitchFamily="18" charset="0"/>
            </a:endParaRPr>
          </a:p>
          <a:p>
            <a:pPr marL="342900" indent="-342900" fontAlgn="auto">
              <a:lnSpc>
                <a:spcPts val="2980"/>
              </a:lnSpc>
              <a:buFont typeface="Arial" panose="020B0604020202020204" pitchFamily="34" charset="0"/>
              <a:buChar char="•"/>
            </a:pPr>
            <a:r>
              <a:rPr lang="zh-CN" altLang="en-US" sz="2400"/>
              <a:t>Steve </a:t>
            </a:r>
            <a:r>
              <a:rPr lang="zh-CN" altLang="en-US" sz="2400" u="sng"/>
              <a:t>was intensely </a:t>
            </a:r>
            <a:r>
              <a:rPr lang="zh-CN" altLang="en-US" sz="2400" u="sng">
                <a:solidFill>
                  <a:schemeClr val="accent2">
                    <a:lumMod val="50000"/>
                  </a:schemeClr>
                </a:solidFill>
              </a:rPr>
              <a:t>curious</a:t>
            </a:r>
            <a:r>
              <a:rPr lang="zh-CN" altLang="en-US" sz="2400" u="sng"/>
              <a:t> about</a:t>
            </a:r>
            <a:r>
              <a:rPr lang="zh-CN" altLang="en-US" sz="2400"/>
              <a:t> the world I came from. </a:t>
            </a:r>
            <a:endParaRPr lang="zh-CN" altLang="en-US" sz="2400"/>
          </a:p>
          <a:p>
            <a:pPr fontAlgn="auto">
              <a:lnSpc>
                <a:spcPts val="2980"/>
              </a:lnSpc>
            </a:pPr>
            <a:r>
              <a:rPr lang="zh-CN" altLang="en-US" sz="2400"/>
              <a:t> </a:t>
            </a:r>
            <a:r>
              <a:rPr lang="en-US" altLang="zh-CN" sz="2400"/>
              <a:t>     </a:t>
            </a:r>
            <a:r>
              <a:rPr lang="zh-CN" altLang="en-US" sz="2400"/>
              <a:t>史蒂夫对我是从哪里来的有强烈的好奇心。 </a:t>
            </a:r>
            <a:endParaRPr lang="zh-CN" altLang="en-US" sz="2400"/>
          </a:p>
          <a:p>
            <a:pPr marL="342900" indent="-342900" fontAlgn="auto">
              <a:lnSpc>
                <a:spcPts val="2980"/>
              </a:lnSpc>
              <a:buFont typeface="Arial" panose="020B0604020202020204" pitchFamily="34" charset="0"/>
              <a:buChar char="•"/>
            </a:pPr>
            <a:r>
              <a:rPr lang="zh-CN" altLang="en-US" sz="2400"/>
              <a:t>He is </a:t>
            </a:r>
            <a:r>
              <a:rPr lang="zh-CN" altLang="en-US" sz="2400" u="sng"/>
              <a:t>such a </a:t>
            </a:r>
            <a:r>
              <a:rPr lang="zh-CN" altLang="en-US" sz="2400" u="sng">
                <a:solidFill>
                  <a:schemeClr val="accent2">
                    <a:lumMod val="50000"/>
                  </a:schemeClr>
                </a:solidFill>
              </a:rPr>
              <a:t>curious</a:t>
            </a:r>
            <a:r>
              <a:rPr lang="zh-CN" altLang="en-US" sz="2400" u="sng"/>
              <a:t> boy</a:t>
            </a:r>
            <a:r>
              <a:rPr lang="zh-CN" altLang="en-US" sz="2400"/>
              <a:t>, always asking questions. </a:t>
            </a:r>
            <a:endParaRPr lang="zh-CN" altLang="en-US" sz="2400"/>
          </a:p>
          <a:p>
            <a:pPr fontAlgn="auto">
              <a:lnSpc>
                <a:spcPts val="2980"/>
              </a:lnSpc>
            </a:pPr>
            <a:r>
              <a:rPr lang="zh-CN" altLang="en-US" sz="2400"/>
              <a:t> </a:t>
            </a:r>
            <a:r>
              <a:rPr lang="en-US" altLang="zh-CN" sz="2400"/>
              <a:t>     </a:t>
            </a:r>
            <a:r>
              <a:rPr lang="zh-CN" altLang="en-US" sz="2400"/>
              <a:t>他这个孩子求知欲很强，总是爱提问。</a:t>
            </a:r>
            <a:endParaRPr lang="zh-CN" altLang="en-US" sz="2400"/>
          </a:p>
          <a:p>
            <a:pPr fontAlgn="auto">
              <a:lnSpc>
                <a:spcPts val="2980"/>
              </a:lnSpc>
            </a:pPr>
            <a:r>
              <a:rPr lang="zh-CN" altLang="en-US" sz="2400" i="1">
                <a:solidFill>
                  <a:srgbClr val="002060"/>
                </a:solidFill>
              </a:rPr>
              <a:t>②</a:t>
            </a:r>
            <a:r>
              <a:rPr lang="en-US" altLang="zh-CN" sz="2400" i="1">
                <a:solidFill>
                  <a:srgbClr val="002060"/>
                </a:solidFill>
              </a:rPr>
              <a:t> </a:t>
            </a:r>
            <a:r>
              <a:rPr lang="en-US" altLang="zh-CN" sz="2400" i="1">
                <a:solidFill>
                  <a:srgbClr val="00B0F0"/>
                </a:solidFill>
                <a:sym typeface="+mn-ea"/>
              </a:rPr>
              <a:t>adj.</a:t>
            </a:r>
            <a:r>
              <a:rPr lang="en-US" altLang="zh-CN" sz="2400" i="1">
                <a:solidFill>
                  <a:srgbClr val="002060"/>
                </a:solidFill>
                <a:sym typeface="+mn-ea"/>
              </a:rPr>
              <a:t> </a:t>
            </a:r>
            <a:r>
              <a:rPr lang="zh-CN" altLang="en-US" sz="2400" i="1">
                <a:solidFill>
                  <a:srgbClr val="002060"/>
                </a:solidFill>
                <a:latin typeface="Times New Roman" panose="02020603050405020304" pitchFamily="18" charset="0"/>
                <a:cs typeface="Times New Roman" panose="02020603050405020304" pitchFamily="18" charset="0"/>
              </a:rPr>
              <a:t>strange and unusual </a:t>
            </a:r>
            <a:r>
              <a:rPr lang="zh-CN" altLang="en-US" sz="2400" i="1">
                <a:solidFill>
                  <a:srgbClr val="002060"/>
                </a:solidFill>
              </a:rPr>
              <a:t>稀奇古怪；奇特；不寻常; 难以理解的</a:t>
            </a:r>
            <a:endParaRPr lang="zh-CN" altLang="en-US" sz="2400" i="1">
              <a:solidFill>
                <a:srgbClr val="002060"/>
              </a:solidFill>
            </a:endParaRPr>
          </a:p>
          <a:p>
            <a:pPr marL="342900" indent="-342900" fontAlgn="auto">
              <a:lnSpc>
                <a:spcPts val="2980"/>
              </a:lnSpc>
              <a:buFont typeface="Arial" panose="020B0604020202020204" pitchFamily="34" charset="0"/>
              <a:buChar char="•"/>
            </a:pPr>
            <a:r>
              <a:rPr lang="zh-CN" altLang="en-US" sz="2400"/>
              <a:t>It was </a:t>
            </a:r>
            <a:r>
              <a:rPr lang="zh-CN" altLang="en-US" sz="2400" u="sng"/>
              <a:t>a </a:t>
            </a:r>
            <a:r>
              <a:rPr lang="zh-CN" altLang="en-US" sz="2400" u="sng">
                <a:solidFill>
                  <a:schemeClr val="accent2">
                    <a:lumMod val="50000"/>
                  </a:schemeClr>
                </a:solidFill>
              </a:rPr>
              <a:t>curious</a:t>
            </a:r>
            <a:r>
              <a:rPr lang="zh-CN" altLang="en-US" sz="2400" u="sng"/>
              <a:t> feeling</a:t>
            </a:r>
            <a:r>
              <a:rPr lang="zh-CN" altLang="en-US" sz="2400"/>
              <a:t>, as though we were floating on air. </a:t>
            </a:r>
            <a:endParaRPr lang="zh-CN" altLang="en-US" sz="2400"/>
          </a:p>
          <a:p>
            <a:pPr fontAlgn="auto">
              <a:lnSpc>
                <a:spcPts val="2980"/>
              </a:lnSpc>
            </a:pPr>
            <a:r>
              <a:rPr lang="zh-CN" altLang="en-US" sz="2400"/>
              <a:t> </a:t>
            </a:r>
            <a:r>
              <a:rPr lang="en-US" altLang="zh-CN" sz="2400"/>
              <a:t>    </a:t>
            </a:r>
            <a:r>
              <a:rPr lang="zh-CN" altLang="en-US" sz="2400"/>
              <a:t>那是一种奇特的感觉，我们仿佛在空中漂浮。</a:t>
            </a:r>
            <a:r>
              <a:rPr lang="en-US" altLang="zh-CN" sz="2400"/>
              <a:t>  </a:t>
            </a:r>
            <a:endParaRPr lang="en-US" altLang="zh-CN" sz="2400"/>
          </a:p>
          <a:p>
            <a:pPr marL="342900" indent="-342900" fontAlgn="auto">
              <a:lnSpc>
                <a:spcPts val="2980"/>
              </a:lnSpc>
              <a:buFont typeface="Arial" panose="020B0604020202020204" pitchFamily="34" charset="0"/>
              <a:buChar char="•"/>
            </a:pPr>
            <a:r>
              <a:rPr lang="zh-CN" altLang="en-US" sz="2400"/>
              <a:t>It is </a:t>
            </a:r>
            <a:r>
              <a:rPr lang="zh-CN" altLang="en-US" sz="2400" u="sng"/>
              <a:t>a </a:t>
            </a:r>
            <a:r>
              <a:rPr lang="zh-CN" altLang="en-US" sz="2400" u="sng">
                <a:solidFill>
                  <a:schemeClr val="accent2">
                    <a:lumMod val="50000"/>
                  </a:schemeClr>
                </a:solidFill>
              </a:rPr>
              <a:t>curious</a:t>
            </a:r>
            <a:r>
              <a:rPr lang="zh-CN" altLang="en-US" sz="2400" u="sng"/>
              <a:t> paradox</a:t>
            </a:r>
            <a:r>
              <a:rPr lang="zh-CN" altLang="en-US" sz="2400"/>
              <a:t> that professional comedians often have unhappy </a:t>
            </a:r>
            <a:r>
              <a:rPr lang="en-US" altLang="zh-CN" sz="2400"/>
              <a:t>    </a:t>
            </a:r>
            <a:r>
              <a:rPr lang="zh-CN" altLang="en-US" sz="2400"/>
              <a:t>personal lives. </a:t>
            </a:r>
            <a:r>
              <a:rPr lang="zh-CN" altLang="en-US" sz="2400" i="1" baseline="-25000"/>
              <a:t> /ˈpærədɒks/ n. 悖论；似是而非的论点；自相矛盾的人或事</a:t>
            </a:r>
            <a:endParaRPr lang="zh-CN" altLang="en-US" sz="2400"/>
          </a:p>
          <a:p>
            <a:pPr fontAlgn="auto">
              <a:lnSpc>
                <a:spcPts val="2980"/>
              </a:lnSpc>
            </a:pPr>
            <a:r>
              <a:rPr lang="en-US" altLang="zh-CN" sz="2400"/>
              <a:t>     </a:t>
            </a:r>
            <a:r>
              <a:rPr lang="zh-CN" altLang="en-US" sz="2400"/>
              <a:t>这真是个奇怪的矛盾现象—职业喜剧演员的私人生活往往并不快乐。</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barn(inVertical)">
                                      <p:cBhvr>
                                        <p:cTn id="25" dur="500"/>
                                        <p:tgtEl>
                                          <p:spTgt spid="4">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barn(inVertical)">
                                      <p:cBhvr>
                                        <p:cTn id="3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111" name="文本框 110"/>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〖巧记活用〗cur</a:t>
            </a:r>
            <a:r>
              <a:rPr lang="zh-CN" altLang="en-US" sz="2400" b="1"/>
              <a:t>ious /ˈkjʊəriəs/ </a:t>
            </a:r>
            <a:endParaRPr lang="zh-CN" altLang="en-US" sz="2400" b="1"/>
          </a:p>
        </p:txBody>
      </p:sp>
      <p:sp>
        <p:nvSpPr>
          <p:cNvPr id="4" name="文本框 3"/>
          <p:cNvSpPr txBox="1"/>
          <p:nvPr/>
        </p:nvSpPr>
        <p:spPr>
          <a:xfrm>
            <a:off x="266700" y="731520"/>
            <a:ext cx="11668760" cy="5934075"/>
          </a:xfrm>
          <a:prstGeom prst="rect">
            <a:avLst/>
          </a:prstGeom>
          <a:noFill/>
        </p:spPr>
        <p:txBody>
          <a:bodyPr wrap="square" rtlCol="0" anchor="t">
            <a:spAutoFit/>
          </a:bodyPr>
          <a:p>
            <a:pPr indent="0" fontAlgn="auto">
              <a:lnSpc>
                <a:spcPts val="2680"/>
              </a:lnSpc>
            </a:pPr>
            <a:r>
              <a:rPr lang="zh-CN" altLang="en-US" sz="2400" b="1">
                <a:solidFill>
                  <a:schemeClr val="accent2">
                    <a:lumMod val="50000"/>
                  </a:schemeClr>
                </a:solidFill>
                <a:sym typeface="+mn-ea"/>
              </a:rPr>
              <a:t>〖派生词汇〗</a:t>
            </a:r>
            <a:endParaRPr lang="zh-CN" altLang="en-US" sz="2400" b="1">
              <a:solidFill>
                <a:schemeClr val="accent2">
                  <a:lumMod val="50000"/>
                </a:schemeClr>
              </a:solidFill>
            </a:endParaRPr>
          </a:p>
          <a:p>
            <a:pPr indent="0" fontAlgn="auto">
              <a:lnSpc>
                <a:spcPts val="2680"/>
              </a:lnSpc>
            </a:pPr>
            <a:r>
              <a:rPr lang="zh-CN" altLang="en-US" sz="2400">
                <a:solidFill>
                  <a:schemeClr val="accent2">
                    <a:lumMod val="50000"/>
                  </a:schemeClr>
                </a:solidFill>
              </a:rPr>
              <a:t> </a:t>
            </a:r>
            <a:r>
              <a:rPr lang="en-US" altLang="zh-CN" sz="2400">
                <a:solidFill>
                  <a:schemeClr val="accent2">
                    <a:lumMod val="50000"/>
                  </a:schemeClr>
                </a:solidFill>
              </a:rPr>
              <a:t> </a:t>
            </a:r>
            <a:r>
              <a:rPr sz="2400" b="1">
                <a:solidFill>
                  <a:schemeClr val="accent2">
                    <a:lumMod val="50000"/>
                  </a:schemeClr>
                </a:solidFill>
              </a:rPr>
              <a:t>cur</a:t>
            </a:r>
            <a:r>
              <a:rPr sz="2400"/>
              <a:t>iosity  /ˌkjʊəriˈɒsəti/ n.好奇；好奇心；求知欲</a:t>
            </a:r>
            <a:r>
              <a:rPr sz="2400">
                <a:sym typeface="+mn-ea"/>
              </a:rPr>
              <a:t>；</a:t>
            </a:r>
            <a:r>
              <a:rPr sz="2400"/>
              <a:t>奇物；珍品</a:t>
            </a:r>
            <a:endParaRPr sz="2400"/>
          </a:p>
          <a:p>
            <a:pPr indent="0" fontAlgn="auto">
              <a:lnSpc>
                <a:spcPts val="2680"/>
              </a:lnSpc>
            </a:pPr>
            <a:r>
              <a:rPr lang="en-US" sz="2400">
                <a:solidFill>
                  <a:schemeClr val="accent2">
                    <a:lumMod val="50000"/>
                  </a:schemeClr>
                </a:solidFill>
              </a:rPr>
              <a:t>  </a:t>
            </a:r>
            <a:r>
              <a:rPr sz="2400" b="1">
                <a:solidFill>
                  <a:schemeClr val="accent2">
                    <a:lumMod val="50000"/>
                  </a:schemeClr>
                </a:solidFill>
              </a:rPr>
              <a:t>cur</a:t>
            </a:r>
            <a:r>
              <a:rPr sz="2400"/>
              <a:t>iously /ˈkjʊəriəsli/ adv. 好奇地</a:t>
            </a:r>
            <a:endParaRPr sz="2400"/>
          </a:p>
          <a:p>
            <a:pPr indent="0" fontAlgn="auto">
              <a:lnSpc>
                <a:spcPts val="2680"/>
              </a:lnSpc>
            </a:pPr>
            <a:r>
              <a:rPr lang="zh-CN" altLang="en-US" sz="2400" b="1">
                <a:solidFill>
                  <a:schemeClr val="accent2">
                    <a:lumMod val="50000"/>
                  </a:schemeClr>
                </a:solidFill>
              </a:rPr>
              <a:t>〖单词活用〗</a:t>
            </a:r>
            <a:endParaRPr lang="zh-CN" altLang="en-US" sz="2400" b="1">
              <a:solidFill>
                <a:schemeClr val="accent2">
                  <a:lumMod val="50000"/>
                </a:schemeClr>
              </a:solidFill>
            </a:endParaRPr>
          </a:p>
          <a:p>
            <a:pPr marL="342900" indent="0" fontAlgn="auto">
              <a:lnSpc>
                <a:spcPts val="2680"/>
              </a:lnSpc>
              <a:buFont typeface="Arial" panose="020B0604020202020204" pitchFamily="34" charset="0"/>
              <a:buChar char="•"/>
            </a:pPr>
            <a:r>
              <a:rPr lang="en-US" altLang="zh-CN" sz="2400"/>
              <a:t>I was </a:t>
            </a:r>
            <a:r>
              <a:rPr lang="en-US" altLang="zh-CN" sz="2400" u="sng"/>
              <a:t>bursting with </a:t>
            </a:r>
            <a:r>
              <a:rPr lang="en-US" altLang="zh-CN" sz="2400" u="sng">
                <a:solidFill>
                  <a:schemeClr val="accent2">
                    <a:lumMod val="50000"/>
                  </a:schemeClr>
                </a:solidFill>
              </a:rPr>
              <a:t>curiosity</a:t>
            </a:r>
            <a:r>
              <a:rPr lang="en-US" altLang="zh-CN" sz="2400"/>
              <a:t>. </a:t>
            </a:r>
            <a:endParaRPr lang="en-US" altLang="zh-CN" sz="2400"/>
          </a:p>
          <a:p>
            <a:pPr indent="0" fontAlgn="auto">
              <a:lnSpc>
                <a:spcPts val="2680"/>
              </a:lnSpc>
            </a:pPr>
            <a:r>
              <a:rPr lang="en-US" altLang="zh-CN" sz="2400"/>
              <a:t>      我满怀好奇。</a:t>
            </a:r>
            <a:endParaRPr lang="en-US" altLang="zh-CN" sz="2400"/>
          </a:p>
          <a:p>
            <a:pPr marL="342900" indent="0" fontAlgn="auto">
              <a:lnSpc>
                <a:spcPts val="2680"/>
              </a:lnSpc>
              <a:buFont typeface="Arial" panose="020B0604020202020204" pitchFamily="34" charset="0"/>
              <a:buChar char="•"/>
            </a:pPr>
            <a:r>
              <a:rPr lang="zh-CN" altLang="en-US" sz="2400"/>
              <a:t>Sophie's </a:t>
            </a:r>
            <a:r>
              <a:rPr lang="zh-CN" altLang="en-US" sz="2400" u="sng">
                <a:solidFill>
                  <a:schemeClr val="accent2">
                    <a:lumMod val="50000"/>
                  </a:schemeClr>
                </a:solidFill>
              </a:rPr>
              <a:t>curiosity</a:t>
            </a:r>
            <a:r>
              <a:rPr lang="zh-CN" altLang="en-US" sz="2400" u="sng"/>
              <a:t> was aroused</a:t>
            </a:r>
            <a:r>
              <a:rPr lang="zh-CN" altLang="en-US" sz="2400"/>
              <a:t> by the mysterious phone call. </a:t>
            </a:r>
            <a:endParaRPr lang="zh-CN" altLang="en-US" sz="2400"/>
          </a:p>
          <a:p>
            <a:pPr indent="0" fontAlgn="auto">
              <a:lnSpc>
                <a:spcPts val="2680"/>
              </a:lnSpc>
            </a:pPr>
            <a:r>
              <a:rPr lang="en-US" altLang="zh-CN" sz="2400"/>
              <a:t>     </a:t>
            </a:r>
            <a:r>
              <a:rPr lang="zh-CN" altLang="en-US" sz="2400"/>
              <a:t>那个神秘的电话引起了索菲的好奇心。</a:t>
            </a:r>
            <a:endParaRPr lang="zh-CN" altLang="en-US" sz="2400"/>
          </a:p>
          <a:p>
            <a:pPr marL="342900" indent="0" fontAlgn="auto">
              <a:lnSpc>
                <a:spcPts val="2680"/>
              </a:lnSpc>
              <a:buFont typeface="Arial" panose="020B0604020202020204" pitchFamily="34" charset="0"/>
              <a:buChar char="•"/>
            </a:pPr>
            <a:r>
              <a:rPr lang="zh-CN" altLang="en-US" sz="2400"/>
              <a:t>His emotions </a:t>
            </a:r>
            <a:r>
              <a:rPr lang="zh-CN" altLang="en-US" sz="2400" u="sng"/>
              <a:t>swung between fear and </a:t>
            </a:r>
            <a:r>
              <a:rPr lang="zh-CN" altLang="en-US" sz="2400" u="sng">
                <a:solidFill>
                  <a:schemeClr val="accent2">
                    <a:lumMod val="50000"/>
                  </a:schemeClr>
                </a:solidFill>
              </a:rPr>
              <a:t>curiosity</a:t>
            </a:r>
            <a:r>
              <a:rPr lang="zh-CN" altLang="en-US" sz="2400"/>
              <a:t>. </a:t>
            </a:r>
            <a:endParaRPr lang="zh-CN" altLang="en-US" sz="2400"/>
          </a:p>
          <a:p>
            <a:pPr indent="0" fontAlgn="auto">
              <a:lnSpc>
                <a:spcPts val="2680"/>
              </a:lnSpc>
            </a:pPr>
            <a:r>
              <a:rPr lang="en-US" altLang="zh-CN" sz="2400"/>
              <a:t>     </a:t>
            </a:r>
            <a:r>
              <a:rPr lang="zh-CN" altLang="en-US" sz="2400"/>
              <a:t>他时而害怕，时而好奇。</a:t>
            </a:r>
            <a:endParaRPr lang="zh-CN" altLang="en-US" sz="2400"/>
          </a:p>
          <a:p>
            <a:pPr marL="342900" indent="0" algn="l" fontAlgn="auto">
              <a:lnSpc>
                <a:spcPts val="2680"/>
              </a:lnSpc>
              <a:buClrTx/>
              <a:buSzTx/>
              <a:buFont typeface="Arial" panose="020B0604020202020204" pitchFamily="34" charset="0"/>
              <a:buChar char="•"/>
            </a:pPr>
            <a:r>
              <a:rPr lang="zh-CN" altLang="en-US" sz="2400"/>
              <a:t>The museum is full of </a:t>
            </a:r>
            <a:r>
              <a:rPr lang="zh-CN" altLang="en-US" sz="2400" u="sng"/>
              <a:t>historical </a:t>
            </a:r>
            <a:r>
              <a:rPr lang="zh-CN" altLang="en-US" sz="2400" u="sng">
                <a:solidFill>
                  <a:schemeClr val="accent2">
                    <a:lumMod val="50000"/>
                  </a:schemeClr>
                </a:solidFill>
              </a:rPr>
              <a:t>curiosities</a:t>
            </a:r>
            <a:r>
              <a:rPr lang="zh-CN" altLang="en-US" sz="2400"/>
              <a:t>. </a:t>
            </a:r>
            <a:endParaRPr lang="zh-CN" altLang="en-US" sz="2400"/>
          </a:p>
          <a:p>
            <a:pPr indent="0" algn="l" fontAlgn="auto">
              <a:lnSpc>
                <a:spcPts val="2680"/>
              </a:lnSpc>
              <a:buClrTx/>
              <a:buSzTx/>
              <a:buNone/>
            </a:pPr>
            <a:r>
              <a:rPr lang="zh-CN" altLang="en-US" sz="2400"/>
              <a:t> </a:t>
            </a:r>
            <a:r>
              <a:rPr lang="en-US" altLang="zh-CN" sz="2400"/>
              <a:t>    </a:t>
            </a:r>
            <a:r>
              <a:rPr lang="zh-CN" altLang="en-US" sz="2400"/>
              <a:t>这座博物馆有许多珍奇历史文物。 </a:t>
            </a:r>
            <a:endParaRPr lang="zh-CN" altLang="en-US" sz="2400"/>
          </a:p>
          <a:p>
            <a:pPr marL="342900" indent="0" algn="l" fontAlgn="auto">
              <a:lnSpc>
                <a:spcPts val="2680"/>
              </a:lnSpc>
              <a:buClrTx/>
              <a:buSzTx/>
              <a:buFont typeface="Arial" panose="020B0604020202020204" pitchFamily="34" charset="0"/>
              <a:buChar char="•"/>
            </a:pPr>
            <a:r>
              <a:rPr lang="zh-CN" altLang="en-US" sz="2400" u="sng"/>
              <a:t>Rather </a:t>
            </a:r>
            <a:r>
              <a:rPr lang="zh-CN" altLang="en-US" sz="2400" u="sng">
                <a:solidFill>
                  <a:schemeClr val="accent2">
                    <a:lumMod val="50000"/>
                  </a:schemeClr>
                </a:solidFill>
              </a:rPr>
              <a:t>curiously</a:t>
            </a:r>
            <a:r>
              <a:rPr lang="zh-CN" altLang="en-US" sz="2400"/>
              <a:t> they both snapped out the same remark, "Shut up!" </a:t>
            </a:r>
            <a:endParaRPr lang="zh-CN" altLang="en-US" sz="2400"/>
          </a:p>
          <a:p>
            <a:pPr indent="0" algn="l" fontAlgn="auto">
              <a:lnSpc>
                <a:spcPts val="2680"/>
              </a:lnSpc>
              <a:buClrTx/>
              <a:buSzTx/>
              <a:buNone/>
            </a:pPr>
            <a:r>
              <a:rPr lang="en-US" altLang="zh-CN" sz="2400"/>
              <a:t>     </a:t>
            </a:r>
            <a:r>
              <a:rPr lang="zh-CN" altLang="en-US" sz="2400"/>
              <a:t>奇怪的是，他们都厉声说出了同样的话：“闭嘴！”</a:t>
            </a:r>
            <a:endParaRPr lang="zh-CN" altLang="en-US" sz="2400"/>
          </a:p>
          <a:p>
            <a:pPr marL="342900" indent="0" fontAlgn="auto">
              <a:lnSpc>
                <a:spcPts val="2680"/>
              </a:lnSpc>
              <a:buFont typeface="Arial" panose="020B0604020202020204" pitchFamily="34" charset="0"/>
              <a:buChar char="•"/>
            </a:pPr>
            <a:r>
              <a:rPr lang="zh-CN" altLang="en-US" sz="2400"/>
              <a:t>The Welshman </a:t>
            </a:r>
            <a:r>
              <a:rPr lang="zh-CN" altLang="en-US" sz="2400" u="sng"/>
              <a:t>eyed him gravely, </a:t>
            </a:r>
            <a:r>
              <a:rPr lang="zh-CN" altLang="en-US" sz="2400" u="sng">
                <a:solidFill>
                  <a:schemeClr val="accent2">
                    <a:lumMod val="50000"/>
                  </a:schemeClr>
                </a:solidFill>
              </a:rPr>
              <a:t>curiously</a:t>
            </a:r>
            <a:r>
              <a:rPr lang="zh-CN" altLang="en-US" sz="2400"/>
              <a:t>--and presently said, "Yes, burglar's tools."  </a:t>
            </a:r>
            <a:r>
              <a:rPr lang="en-US" altLang="zh-CN" sz="2400"/>
              <a:t>   </a:t>
            </a:r>
            <a:r>
              <a:rPr lang="zh-CN" altLang="en-US" sz="2400" baseline="-25000"/>
              <a:t>/ˈɡreɪvli/ adv. 严重地；严肃地；严峻地；沉重地</a:t>
            </a:r>
            <a:endParaRPr lang="zh-CN" altLang="en-US" sz="2400" baseline="-25000"/>
          </a:p>
          <a:p>
            <a:pPr indent="0" fontAlgn="auto">
              <a:lnSpc>
                <a:spcPts val="2680"/>
              </a:lnSpc>
            </a:pPr>
            <a:r>
              <a:rPr lang="en-US" altLang="zh-CN" sz="2400"/>
              <a:t>    </a:t>
            </a:r>
            <a:r>
              <a:rPr lang="zh-CN" altLang="en-US" sz="2400"/>
              <a:t>威尔斯曼严肃而好奇地打量着他，过了一会儿，他说：“是的，窃贼的作案工具。”</a:t>
            </a:r>
            <a:endParaRPr lang="zh-CN" altLang="en-US"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inVertical)">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arn(inVertical)">
                                      <p:cBhvr>
                                        <p:cTn id="25" dur="500"/>
                                        <p:tgtEl>
                                          <p:spTgt spid="4">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barn(inVertical)">
                                      <p:cBhvr>
                                        <p:cTn id="30" dur="500"/>
                                        <p:tgtEl>
                                          <p:spTgt spid="4">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Effect transition="in" filter="barn(inVertical)">
                                      <p:cBhvr>
                                        <p:cTn id="35" dur="500"/>
                                        <p:tgtEl>
                                          <p:spTgt spid="4">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14" end="14"/>
                                            </p:txEl>
                                          </p:spTgt>
                                        </p:tgtEl>
                                        <p:attrNameLst>
                                          <p:attrName>style.visibility</p:attrName>
                                        </p:attrNameLst>
                                      </p:cBhvr>
                                      <p:to>
                                        <p:strVal val="visible"/>
                                      </p:to>
                                    </p:set>
                                    <p:animEffect transition="in" filter="barn(inVertical)">
                                      <p:cBhvr>
                                        <p:cTn id="40"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111" name="文本框 110"/>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〖巧记活用〗cur</a:t>
            </a:r>
            <a:r>
              <a:rPr lang="zh-CN" altLang="en-US" sz="2400" b="1"/>
              <a:t>iosity  /ˌkjʊəriˈɒsəti/ </a:t>
            </a:r>
            <a:endParaRPr lang="zh-CN" altLang="en-US" sz="2400" b="1"/>
          </a:p>
        </p:txBody>
      </p:sp>
      <p:sp>
        <p:nvSpPr>
          <p:cNvPr id="4" name="文本框 3"/>
          <p:cNvSpPr txBox="1"/>
          <p:nvPr/>
        </p:nvSpPr>
        <p:spPr>
          <a:xfrm>
            <a:off x="310515" y="676910"/>
            <a:ext cx="7580630" cy="3950970"/>
          </a:xfrm>
          <a:prstGeom prst="rect">
            <a:avLst/>
          </a:prstGeom>
          <a:noFill/>
        </p:spPr>
        <p:txBody>
          <a:bodyPr wrap="square" rtlCol="0" anchor="t">
            <a:spAutoFit/>
          </a:bodyPr>
          <a:p>
            <a:pPr fontAlgn="auto">
              <a:lnSpc>
                <a:spcPts val="3280"/>
              </a:lnSpc>
            </a:pPr>
            <a:r>
              <a:rPr lang="zh-CN" altLang="en-US" sz="2400" b="1">
                <a:solidFill>
                  <a:schemeClr val="accent2">
                    <a:lumMod val="50000"/>
                  </a:schemeClr>
                </a:solidFill>
              </a:rPr>
              <a:t>〖谚语</a:t>
            </a:r>
            <a:r>
              <a:rPr lang="zh-CN" altLang="en-US" sz="2400" b="1">
                <a:solidFill>
                  <a:schemeClr val="accent2">
                    <a:lumMod val="50000"/>
                  </a:schemeClr>
                </a:solidFill>
                <a:sym typeface="+mn-ea"/>
              </a:rPr>
              <a:t>学习</a:t>
            </a:r>
            <a:r>
              <a:rPr lang="zh-CN" altLang="en-US" sz="2400" b="1">
                <a:solidFill>
                  <a:schemeClr val="accent2">
                    <a:lumMod val="50000"/>
                  </a:schemeClr>
                </a:solidFill>
              </a:rPr>
              <a:t>〗</a:t>
            </a:r>
            <a:r>
              <a:rPr lang="en-US" altLang="zh-CN" sz="2400"/>
              <a:t> </a:t>
            </a:r>
            <a:r>
              <a:rPr lang="zh-CN" altLang="en-US" sz="2400" b="1"/>
              <a:t>Curiosity Kills the Cat 好奇害死猫</a:t>
            </a:r>
            <a:r>
              <a:rPr lang="en-US" altLang="zh-CN" sz="2400"/>
              <a:t>  </a:t>
            </a:r>
            <a:endParaRPr lang="en-US" altLang="zh-CN" sz="2400"/>
          </a:p>
          <a:p>
            <a:pPr fontAlgn="auto">
              <a:lnSpc>
                <a:spcPts val="2980"/>
              </a:lnSpc>
            </a:pPr>
            <a:r>
              <a:rPr lang="en-US" altLang="zh-CN" sz="2400"/>
              <a:t>   This proverb is often used to stop someone from asking too many questions. Curiosity (when you’re excited and eager to know something) can lead you into dangerous situations. Cats, who are naturally curious, often end up in trouble. They get stuck up in trees or between walls.</a:t>
            </a:r>
            <a:r>
              <a:rPr lang="zh-CN" altLang="en-US"/>
              <a:t>这句谚语常被用来阻止别人问太多的问题。好奇心（当你感到兴奋和渴望知道某件事的时候）会把你带入危险的境地。那些天生好奇的猫，往往会陷入麻烦。由于好奇，他们常被困在树上或两墙之间。</a:t>
            </a:r>
            <a:endParaRPr lang="zh-CN" altLang="en-US" sz="2400"/>
          </a:p>
        </p:txBody>
      </p:sp>
      <p:sp>
        <p:nvSpPr>
          <p:cNvPr id="2" name="文本框 1"/>
          <p:cNvSpPr txBox="1"/>
          <p:nvPr/>
        </p:nvSpPr>
        <p:spPr>
          <a:xfrm>
            <a:off x="310515" y="4627880"/>
            <a:ext cx="10529570" cy="2002155"/>
          </a:xfrm>
          <a:prstGeom prst="rect">
            <a:avLst/>
          </a:prstGeom>
          <a:noFill/>
        </p:spPr>
        <p:txBody>
          <a:bodyPr wrap="square" rtlCol="0" anchor="t">
            <a:spAutoFit/>
          </a:bodyPr>
          <a:p>
            <a:pPr algn="l">
              <a:lnSpc>
                <a:spcPts val="2980"/>
              </a:lnSpc>
            </a:pPr>
            <a:r>
              <a:rPr lang="zh-CN" altLang="en-US" sz="2400" b="1">
                <a:solidFill>
                  <a:schemeClr val="accent2">
                    <a:lumMod val="50000"/>
                  </a:schemeClr>
                </a:solidFill>
                <a:sym typeface="+mn-ea"/>
              </a:rPr>
              <a:t>〖谚语活用〗</a:t>
            </a:r>
            <a:endParaRPr lang="zh-CN" altLang="en-US" sz="2400">
              <a:sym typeface="+mn-ea"/>
            </a:endParaRPr>
          </a:p>
          <a:p>
            <a:pPr algn="l">
              <a:lnSpc>
                <a:spcPts val="2980"/>
              </a:lnSpc>
            </a:pPr>
            <a:r>
              <a:rPr lang="zh-CN" altLang="en-US" sz="2400">
                <a:sym typeface="+mn-ea"/>
              </a:rPr>
              <a:t>1）</a:t>
            </a:r>
            <a:r>
              <a:rPr lang="zh-CN" altLang="en-US" sz="2400">
                <a:solidFill>
                  <a:schemeClr val="accent2">
                    <a:lumMod val="50000"/>
                  </a:schemeClr>
                </a:solidFill>
                <a:sym typeface="+mn-ea"/>
              </a:rPr>
              <a:t>A cat has nine lives</a:t>
            </a:r>
            <a:r>
              <a:rPr lang="zh-CN" altLang="en-US" sz="2400">
                <a:sym typeface="+mn-ea"/>
              </a:rPr>
              <a:t>, but curiosity killed the cat.</a:t>
            </a:r>
            <a:endParaRPr lang="zh-CN" altLang="en-US" sz="2400"/>
          </a:p>
          <a:p>
            <a:pPr algn="l">
              <a:lnSpc>
                <a:spcPts val="2980"/>
              </a:lnSpc>
            </a:pPr>
            <a:r>
              <a:rPr lang="en-US" altLang="zh-CN" sz="2400">
                <a:sym typeface="+mn-ea"/>
              </a:rPr>
              <a:t>    </a:t>
            </a:r>
            <a:r>
              <a:rPr lang="zh-CN" altLang="en-US" sz="2400">
                <a:sym typeface="+mn-ea"/>
              </a:rPr>
              <a:t>猫有九条命，但好奇害死猫。有时我们需要约束一下自己的好奇心。</a:t>
            </a:r>
            <a:endParaRPr lang="zh-CN" altLang="en-US" sz="2400"/>
          </a:p>
          <a:p>
            <a:pPr algn="l">
              <a:lnSpc>
                <a:spcPts val="2980"/>
              </a:lnSpc>
            </a:pPr>
            <a:r>
              <a:rPr lang="zh-CN" altLang="en-US" sz="2400">
                <a:sym typeface="+mn-ea"/>
              </a:rPr>
              <a:t>2）</a:t>
            </a:r>
            <a:r>
              <a:rPr lang="zh-CN" altLang="en-US" sz="2400">
                <a:solidFill>
                  <a:schemeClr val="accent2">
                    <a:lumMod val="50000"/>
                  </a:schemeClr>
                </a:solidFill>
                <a:sym typeface="+mn-ea"/>
              </a:rPr>
              <a:t>Remember curiosity killed the cat</a:t>
            </a:r>
            <a:r>
              <a:rPr lang="zh-CN" altLang="en-US" sz="2400">
                <a:sym typeface="+mn-ea"/>
              </a:rPr>
              <a:t>. You should just forget about it.</a:t>
            </a:r>
            <a:endParaRPr lang="zh-CN" altLang="en-US" sz="2400"/>
          </a:p>
          <a:p>
            <a:pPr algn="l">
              <a:lnSpc>
                <a:spcPts val="2980"/>
              </a:lnSpc>
            </a:pPr>
            <a:r>
              <a:rPr lang="en-US" altLang="zh-CN" sz="2400">
                <a:sym typeface="+mn-ea"/>
              </a:rPr>
              <a:t>    </a:t>
            </a:r>
            <a:r>
              <a:rPr lang="zh-CN" altLang="en-US" sz="2400">
                <a:sym typeface="+mn-ea"/>
              </a:rPr>
              <a:t>记住，好奇害死猫，你应该忘了它。</a:t>
            </a:r>
            <a:endParaRPr lang="zh-CN" altLang="en-US"/>
          </a:p>
        </p:txBody>
      </p:sp>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rcRect t="12593" b="15183"/>
          <a:stretch>
            <a:fillRect/>
          </a:stretch>
        </p:blipFill>
        <p:spPr>
          <a:xfrm>
            <a:off x="7773670" y="878840"/>
            <a:ext cx="4291330" cy="42792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7335" y="-31750"/>
            <a:ext cx="720725" cy="678815"/>
            <a:chOff x="4416757" y="1414639"/>
            <a:chExt cx="720670" cy="968693"/>
          </a:xfrm>
          <a:effectLst>
            <a:outerShdw blurRad="50800" dist="38100" dir="10800000" algn="r" rotWithShape="0">
              <a:prstClr val="black">
                <a:alpha val="40000"/>
              </a:prstClr>
            </a:outerShdw>
          </a:effectLst>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16757" y="1472143"/>
              <a:ext cx="720670" cy="832768"/>
            </a:xfrm>
            <a:prstGeom prst="rect">
              <a:avLst/>
            </a:prstGeom>
            <a:noFill/>
            <a:effectLst>
              <a:innerShdw blurRad="114300">
                <a:prstClr val="black"/>
              </a:innerShdw>
            </a:effectLst>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5957771"/>
            <a:ext cx="520050" cy="819282"/>
          </a:xfrm>
          <a:prstGeom prst="rect">
            <a:avLst/>
          </a:prstGeom>
        </p:spPr>
      </p:pic>
      <p:cxnSp>
        <p:nvCxnSpPr>
          <p:cNvPr id="12" name="直接连接符 17"/>
          <p:cNvCxnSpPr/>
          <p:nvPr/>
        </p:nvCxnSpPr>
        <p:spPr>
          <a:xfrm flipH="1">
            <a:off x="471170" y="576580"/>
            <a:ext cx="11116945" cy="6350"/>
          </a:xfrm>
          <a:prstGeom prst="line">
            <a:avLst/>
          </a:prstGeom>
          <a:ln>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sp>
        <p:nvSpPr>
          <p:cNvPr id="13" name="平行四边形 12"/>
          <p:cNvSpPr/>
          <p:nvPr/>
        </p:nvSpPr>
        <p:spPr>
          <a:xfrm rot="3600000">
            <a:off x="10631177" y="-11385"/>
            <a:ext cx="995501" cy="1401974"/>
          </a:xfrm>
          <a:prstGeom prst="parallelogram">
            <a:avLst>
              <a:gd name="adj" fmla="val 81010"/>
            </a:avLst>
          </a:prstGeom>
          <a:solidFill>
            <a:schemeClr val="accent2">
              <a:lumMod val="50000"/>
            </a:schemeClr>
          </a:solidFill>
          <a:ln w="25400" cap="flat" cmpd="sng" algn="ctr">
            <a:noFill/>
            <a:prstDash val="solid"/>
          </a:ln>
          <a:effectLst/>
        </p:spPr>
        <p:txBody>
          <a:bodyPr rot="0" spcFirstLastPara="0" vertOverflow="overflow" horzOverflow="overflow" vert="horz" wrap="square" lIns="91395" tIns="45697" rIns="91395" bIns="45697" numCol="1" spcCol="0" rtlCol="0" fromWordArt="0" anchor="ctr" anchorCtr="0" forceAA="0" compatLnSpc="1">
            <a:noAutofit/>
          </a:bodyPr>
          <a:p>
            <a:pPr algn="ctr" defTabSz="1218565"/>
            <a:endParaRPr lang="zh-CN" altLang="en-US">
              <a:solidFill>
                <a:prstClr val="white"/>
              </a:solidFill>
            </a:endParaRPr>
          </a:p>
        </p:txBody>
      </p:sp>
      <p:sp>
        <p:nvSpPr>
          <p:cNvPr id="3" name="文本框 2"/>
          <p:cNvSpPr txBox="1"/>
          <p:nvPr/>
        </p:nvSpPr>
        <p:spPr>
          <a:xfrm>
            <a:off x="1065530" y="90170"/>
            <a:ext cx="9616440" cy="460375"/>
          </a:xfrm>
          <a:prstGeom prst="rect">
            <a:avLst/>
          </a:prstGeom>
          <a:noFill/>
        </p:spPr>
        <p:txBody>
          <a:bodyPr wrap="square" rtlCol="0" anchor="t">
            <a:spAutoFit/>
          </a:bodyPr>
          <a:p>
            <a:r>
              <a:rPr lang="zh-CN" altLang="en-US" sz="2400" b="1">
                <a:solidFill>
                  <a:schemeClr val="accent2">
                    <a:lumMod val="50000"/>
                  </a:schemeClr>
                </a:solidFill>
              </a:rPr>
              <a:t>〖用法归纳〗</a:t>
            </a:r>
            <a:r>
              <a:rPr lang="zh-CN" altLang="en-US" sz="2400" b="1">
                <a:solidFill>
                  <a:schemeClr val="accent2">
                    <a:lumMod val="50000"/>
                  </a:schemeClr>
                </a:solidFill>
                <a:sym typeface="+mn-ea"/>
              </a:rPr>
              <a:t>cur</a:t>
            </a:r>
            <a:r>
              <a:rPr lang="zh-CN" altLang="en-US" sz="2400" b="1">
                <a:sym typeface="+mn-ea"/>
              </a:rPr>
              <a:t>ious</a:t>
            </a:r>
            <a:r>
              <a:rPr lang="en-US" altLang="zh-CN" sz="2400" b="1">
                <a:solidFill>
                  <a:schemeClr val="accent2">
                    <a:lumMod val="50000"/>
                  </a:schemeClr>
                </a:solidFill>
                <a:sym typeface="+mn-ea"/>
              </a:rPr>
              <a:t> / </a:t>
            </a:r>
            <a:r>
              <a:rPr lang="zh-CN" altLang="en-US" sz="2400" b="1">
                <a:solidFill>
                  <a:schemeClr val="accent2">
                    <a:lumMod val="50000"/>
                  </a:schemeClr>
                </a:solidFill>
                <a:sym typeface="+mn-ea"/>
              </a:rPr>
              <a:t>cur</a:t>
            </a:r>
            <a:r>
              <a:rPr lang="zh-CN" altLang="en-US" sz="2400" b="1">
                <a:sym typeface="+mn-ea"/>
              </a:rPr>
              <a:t>iosity</a:t>
            </a:r>
            <a:r>
              <a:rPr lang="zh-CN" altLang="en-US" sz="2400" b="1"/>
              <a:t> </a:t>
            </a:r>
            <a:endParaRPr lang="zh-CN" altLang="en-US" sz="2400" b="1"/>
          </a:p>
        </p:txBody>
      </p:sp>
      <p:sp>
        <p:nvSpPr>
          <p:cNvPr id="4" name="文本框 3"/>
          <p:cNvSpPr txBox="1"/>
          <p:nvPr/>
        </p:nvSpPr>
        <p:spPr>
          <a:xfrm>
            <a:off x="267335" y="851535"/>
            <a:ext cx="11717655" cy="2768600"/>
          </a:xfrm>
          <a:prstGeom prst="rect">
            <a:avLst/>
          </a:prstGeom>
          <a:noFill/>
          <a:ln>
            <a:solidFill>
              <a:schemeClr val="accent4">
                <a:lumMod val="75000"/>
              </a:schemeClr>
            </a:solidFill>
          </a:ln>
        </p:spPr>
        <p:txBody>
          <a:bodyPr wrap="square" rtlCol="0" anchor="t">
            <a:spAutoFit/>
          </a:bodyPr>
          <a:p>
            <a:pPr fontAlgn="auto">
              <a:lnSpc>
                <a:spcPts val="3480"/>
              </a:lnSpc>
            </a:pPr>
            <a:r>
              <a:rPr lang="zh-CN" altLang="en-US" sz="2400" b="1"/>
              <a:t>(1)</a:t>
            </a:r>
            <a:r>
              <a:rPr lang="zh-CN" altLang="en-US" sz="2400" b="1">
                <a:noFill/>
              </a:rPr>
              <a:t>be curious about</a:t>
            </a:r>
            <a:r>
              <a:rPr lang="zh-CN" altLang="en-US" sz="2400">
                <a:noFill/>
              </a:rPr>
              <a:t>　</a:t>
            </a:r>
            <a:r>
              <a:rPr lang="zh-CN" altLang="en-US" sz="2400"/>
              <a:t>　　</a:t>
            </a:r>
            <a:r>
              <a:rPr lang="en-US" altLang="zh-CN" sz="2400"/>
              <a:t>                           </a:t>
            </a:r>
            <a:r>
              <a:rPr lang="zh-CN" altLang="en-US" sz="2400"/>
              <a:t>对……感到好奇</a:t>
            </a:r>
            <a:endParaRPr lang="zh-CN" altLang="en-US" sz="2400"/>
          </a:p>
          <a:p>
            <a:pPr fontAlgn="auto">
              <a:lnSpc>
                <a:spcPts val="3480"/>
              </a:lnSpc>
            </a:pPr>
            <a:r>
              <a:rPr lang="en-US" altLang="zh-CN" sz="2400"/>
              <a:t>   </a:t>
            </a:r>
            <a:r>
              <a:rPr lang="en-US" altLang="zh-CN" sz="2400">
                <a:noFill/>
              </a:rPr>
              <a:t>  </a:t>
            </a:r>
            <a:r>
              <a:rPr lang="zh-CN" altLang="en-US" sz="2400" b="1">
                <a:noFill/>
              </a:rPr>
              <a:t>be curious to do sth</a:t>
            </a:r>
            <a:r>
              <a:rPr lang="zh-CN" altLang="en-US" sz="2400">
                <a:noFill/>
              </a:rPr>
              <a:t>  </a:t>
            </a:r>
            <a:r>
              <a:rPr lang="en-US" altLang="zh-CN" sz="2400">
                <a:noFill/>
              </a:rPr>
              <a:t> </a:t>
            </a:r>
            <a:r>
              <a:rPr lang="en-US" altLang="zh-CN" sz="2400"/>
              <a:t>                             </a:t>
            </a:r>
            <a:r>
              <a:rPr lang="zh-CN" altLang="en-US" sz="2400"/>
              <a:t>渴望做某事</a:t>
            </a:r>
            <a:endParaRPr lang="zh-CN" altLang="en-US" sz="2400"/>
          </a:p>
          <a:p>
            <a:pPr fontAlgn="auto">
              <a:lnSpc>
                <a:spcPts val="3480"/>
              </a:lnSpc>
            </a:pPr>
            <a:r>
              <a:rPr lang="zh-CN" altLang="en-US" sz="2400" b="1"/>
              <a:t>(2) </a:t>
            </a:r>
            <a:r>
              <a:rPr lang="zh-CN" altLang="en-US" sz="2400" b="1">
                <a:noFill/>
              </a:rPr>
              <a:t>out of curiosity  </a:t>
            </a:r>
            <a:r>
              <a:rPr lang="en-US" altLang="zh-CN" sz="2400" b="1">
                <a:noFill/>
              </a:rPr>
              <a:t> </a:t>
            </a:r>
            <a:r>
              <a:rPr lang="en-US" altLang="zh-CN" sz="2400" b="1"/>
              <a:t>                                    </a:t>
            </a:r>
            <a:r>
              <a:rPr lang="zh-CN" altLang="en-US" sz="2400"/>
              <a:t>出于好奇</a:t>
            </a:r>
            <a:endParaRPr lang="zh-CN" altLang="en-US" sz="2400"/>
          </a:p>
          <a:p>
            <a:pPr fontAlgn="auto">
              <a:lnSpc>
                <a:spcPts val="3480"/>
              </a:lnSpc>
            </a:pPr>
            <a:r>
              <a:rPr lang="en-US" altLang="zh-CN" sz="2400" b="1"/>
              <a:t>    </a:t>
            </a:r>
            <a:r>
              <a:rPr lang="en-US" altLang="zh-CN" sz="2400" b="1">
                <a:noFill/>
              </a:rPr>
              <a:t> </a:t>
            </a:r>
            <a:r>
              <a:rPr lang="zh-CN" altLang="en-US" sz="2400" b="1">
                <a:noFill/>
              </a:rPr>
              <a:t>with curiosity＝curiously  </a:t>
            </a:r>
            <a:r>
              <a:rPr lang="en-US" altLang="zh-CN" sz="2400" b="1"/>
              <a:t>                      </a:t>
            </a:r>
            <a:r>
              <a:rPr lang="zh-CN" altLang="en-US" sz="2400"/>
              <a:t>好奇地</a:t>
            </a:r>
            <a:endParaRPr lang="zh-CN" altLang="en-US" sz="2400" b="1"/>
          </a:p>
          <a:p>
            <a:pPr algn="l" fontAlgn="auto">
              <a:lnSpc>
                <a:spcPts val="3480"/>
              </a:lnSpc>
              <a:buClrTx/>
              <a:buSzTx/>
              <a:buFontTx/>
            </a:pPr>
            <a:r>
              <a:rPr lang="en-US" altLang="zh-CN" sz="2400" b="1"/>
              <a:t>    </a:t>
            </a:r>
            <a:r>
              <a:rPr lang="en-US" altLang="zh-CN" sz="2400" b="1">
                <a:noFill/>
              </a:rPr>
              <a:t> </a:t>
            </a:r>
            <a:r>
              <a:rPr lang="zh-CN" altLang="en-US" sz="2400" b="1">
                <a:noFill/>
              </a:rPr>
              <a:t>satisfy/</a:t>
            </a:r>
            <a:r>
              <a:rPr lang="en-US" altLang="zh-CN" sz="2400" b="1">
                <a:noFill/>
              </a:rPr>
              <a:t> </a:t>
            </a:r>
            <a:r>
              <a:rPr lang="zh-CN" altLang="en-US" sz="2400" b="1">
                <a:noFill/>
              </a:rPr>
              <a:t>meet/</a:t>
            </a:r>
            <a:r>
              <a:rPr lang="en-US" altLang="zh-CN" sz="2400" b="1">
                <a:noFill/>
              </a:rPr>
              <a:t> </a:t>
            </a:r>
            <a:r>
              <a:rPr lang="zh-CN" altLang="en-US" sz="2400" b="1">
                <a:noFill/>
              </a:rPr>
              <a:t>gratify one’s curiosity</a:t>
            </a:r>
            <a:r>
              <a:rPr lang="en-US" altLang="zh-CN" sz="2400" b="1">
                <a:noFill/>
              </a:rPr>
              <a:t> </a:t>
            </a:r>
            <a:r>
              <a:rPr lang="en-US" altLang="zh-CN" sz="2400" b="1"/>
              <a:t> </a:t>
            </a:r>
            <a:r>
              <a:rPr lang="zh-CN" altLang="en-US" sz="2400"/>
              <a:t>满足某人的好奇心</a:t>
            </a:r>
            <a:endParaRPr lang="zh-CN" altLang="en-US" sz="2400"/>
          </a:p>
          <a:p>
            <a:pPr algn="l" fontAlgn="auto">
              <a:lnSpc>
                <a:spcPts val="3480"/>
              </a:lnSpc>
              <a:buClrTx/>
              <a:buSzTx/>
              <a:buFontTx/>
            </a:pPr>
            <a:r>
              <a:rPr lang="en-US" altLang="zh-CN" sz="2400" b="1"/>
              <a:t>     </a:t>
            </a:r>
            <a:r>
              <a:rPr lang="zh-CN" altLang="en-US" sz="2400" b="1">
                <a:noFill/>
              </a:rPr>
              <a:t>fan/arouse one</a:t>
            </a:r>
            <a:r>
              <a:rPr lang="en-US" altLang="zh-CN" sz="2400" b="1">
                <a:noFill/>
              </a:rPr>
              <a:t>’</a:t>
            </a:r>
            <a:r>
              <a:rPr lang="zh-CN" altLang="en-US" sz="2400" b="1">
                <a:noFill/>
              </a:rPr>
              <a:t>s curiosity</a:t>
            </a:r>
            <a:r>
              <a:rPr lang="en-US" altLang="zh-CN" sz="2400" b="1">
                <a:noFill/>
              </a:rPr>
              <a:t>  </a:t>
            </a:r>
            <a:r>
              <a:rPr lang="en-US" altLang="zh-CN" sz="2400" b="1"/>
              <a:t>                 </a:t>
            </a:r>
            <a:r>
              <a:rPr lang="zh-CN" altLang="en-US" sz="2400"/>
              <a:t>激起某人的好奇心</a:t>
            </a:r>
            <a:endParaRPr lang="zh-CN" altLang="en-US" sz="2400"/>
          </a:p>
        </p:txBody>
      </p:sp>
      <p:sp>
        <p:nvSpPr>
          <p:cNvPr id="2" name="文本框 1"/>
          <p:cNvSpPr txBox="1"/>
          <p:nvPr/>
        </p:nvSpPr>
        <p:spPr>
          <a:xfrm>
            <a:off x="267335" y="3921125"/>
            <a:ext cx="11717655" cy="2322830"/>
          </a:xfrm>
          <a:prstGeom prst="rect">
            <a:avLst/>
          </a:prstGeom>
          <a:noFill/>
        </p:spPr>
        <p:txBody>
          <a:bodyPr wrap="square" rtlCol="0" anchor="t">
            <a:spAutoFit/>
          </a:bodyPr>
          <a:p>
            <a:pPr fontAlgn="auto">
              <a:lnSpc>
                <a:spcPts val="3480"/>
              </a:lnSpc>
            </a:pPr>
            <a:r>
              <a:rPr lang="zh-CN" altLang="en-US" sz="2400" b="1">
                <a:solidFill>
                  <a:schemeClr val="accent2">
                    <a:lumMod val="50000"/>
                  </a:schemeClr>
                </a:solidFill>
                <a:sym typeface="+mn-ea"/>
              </a:rPr>
              <a:t>〖链接高考〗</a:t>
            </a:r>
            <a:r>
              <a:rPr lang="zh-CN" altLang="en-US" sz="2400"/>
              <a:t>　单句语法填空</a:t>
            </a:r>
            <a:endParaRPr lang="zh-CN" altLang="en-US" sz="2400"/>
          </a:p>
          <a:p>
            <a:pPr fontAlgn="auto">
              <a:lnSpc>
                <a:spcPts val="3480"/>
              </a:lnSpc>
            </a:pPr>
            <a:r>
              <a:rPr lang="zh-CN" altLang="en-US" sz="2400"/>
              <a:t>①She was curious </a:t>
            </a:r>
            <a:r>
              <a:rPr lang="en-US" altLang="zh-CN" sz="2400" u="sng"/>
              <a:t>                     </a:t>
            </a:r>
            <a:r>
              <a:rPr lang="zh-CN" altLang="en-US" sz="2400"/>
              <a:t> how the experts did it.(2020·天津7月卷阅读D)</a:t>
            </a:r>
            <a:endParaRPr lang="zh-CN" altLang="en-US" sz="2400"/>
          </a:p>
          <a:p>
            <a:pPr fontAlgn="auto">
              <a:lnSpc>
                <a:spcPts val="3480"/>
              </a:lnSpc>
            </a:pPr>
            <a:r>
              <a:rPr lang="zh-CN" altLang="en-US" sz="2400"/>
              <a:t>②The little boy，out of </a:t>
            </a:r>
            <a:r>
              <a:rPr lang="en-US" altLang="zh-CN" sz="2400" u="sng"/>
              <a:t>                    </a:t>
            </a:r>
            <a:r>
              <a:rPr lang="zh-CN" altLang="en-US" sz="2400" u="sng"/>
              <a:t> </a:t>
            </a:r>
            <a:r>
              <a:rPr lang="zh-CN" altLang="en-US" sz="2400"/>
              <a:t>(curious)，took the radio set apart.</a:t>
            </a:r>
            <a:endParaRPr lang="zh-CN" altLang="en-US" sz="2400"/>
          </a:p>
          <a:p>
            <a:pPr fontAlgn="auto">
              <a:lnSpc>
                <a:spcPts val="3480"/>
              </a:lnSpc>
            </a:pPr>
            <a:r>
              <a:rPr lang="zh-CN" altLang="en-US" sz="2400"/>
              <a:t>③ </a:t>
            </a:r>
            <a:r>
              <a:rPr lang="en-US" altLang="zh-CN" sz="2400" u="sng"/>
              <a:t>                    </a:t>
            </a:r>
            <a:r>
              <a:rPr lang="en-US" altLang="zh-CN" sz="2400"/>
              <a:t> </a:t>
            </a:r>
            <a:r>
              <a:rPr lang="zh-CN" altLang="en-US" sz="2400"/>
              <a:t>(curious) enough，the same thing happened again a year later.</a:t>
            </a:r>
            <a:endParaRPr lang="zh-CN" altLang="en-US" sz="2400"/>
          </a:p>
          <a:p>
            <a:pPr fontAlgn="auto">
              <a:lnSpc>
                <a:spcPts val="3480"/>
              </a:lnSpc>
            </a:pPr>
            <a:endParaRPr lang="zh-CN" altLang="en-US" sz="2400"/>
          </a:p>
        </p:txBody>
      </p:sp>
      <p:sp>
        <p:nvSpPr>
          <p:cNvPr id="8" name="文本框 7"/>
          <p:cNvSpPr txBox="1"/>
          <p:nvPr/>
        </p:nvSpPr>
        <p:spPr>
          <a:xfrm>
            <a:off x="4131310" y="4872990"/>
            <a:ext cx="1412240" cy="460375"/>
          </a:xfrm>
          <a:prstGeom prst="rect">
            <a:avLst/>
          </a:prstGeom>
          <a:noFill/>
        </p:spPr>
        <p:txBody>
          <a:bodyPr wrap="none" rtlCol="0" anchor="t">
            <a:spAutoFit/>
          </a:bodyPr>
          <a:p>
            <a:r>
              <a:rPr lang="zh-CN" altLang="en-US" sz="2400">
                <a:solidFill>
                  <a:schemeClr val="accent2">
                    <a:lumMod val="50000"/>
                  </a:schemeClr>
                </a:solidFill>
                <a:sym typeface="+mn-ea"/>
              </a:rPr>
              <a:t>curiosity</a:t>
            </a:r>
            <a:endParaRPr lang="zh-CN" altLang="en-US" sz="2400">
              <a:solidFill>
                <a:schemeClr val="accent2">
                  <a:lumMod val="50000"/>
                </a:schemeClr>
              </a:solidFill>
              <a:sym typeface="+mn-ea"/>
            </a:endParaRPr>
          </a:p>
        </p:txBody>
      </p:sp>
      <p:sp>
        <p:nvSpPr>
          <p:cNvPr id="9" name="文本框 8"/>
          <p:cNvSpPr txBox="1"/>
          <p:nvPr/>
        </p:nvSpPr>
        <p:spPr>
          <a:xfrm>
            <a:off x="882015" y="5325745"/>
            <a:ext cx="1537335" cy="460375"/>
          </a:xfrm>
          <a:prstGeom prst="rect">
            <a:avLst/>
          </a:prstGeom>
          <a:noFill/>
        </p:spPr>
        <p:txBody>
          <a:bodyPr wrap="none" rtlCol="0" anchor="t">
            <a:spAutoFit/>
          </a:bodyPr>
          <a:p>
            <a:r>
              <a:rPr lang="zh-CN" altLang="en-US" sz="2400">
                <a:solidFill>
                  <a:schemeClr val="accent2">
                    <a:lumMod val="50000"/>
                  </a:schemeClr>
                </a:solidFill>
                <a:sym typeface="+mn-ea"/>
              </a:rPr>
              <a:t>Curiously</a:t>
            </a:r>
            <a:endParaRPr lang="zh-CN" altLang="en-US" sz="2400">
              <a:solidFill>
                <a:schemeClr val="accent2">
                  <a:lumMod val="50000"/>
                </a:schemeClr>
              </a:solidFill>
              <a:sym typeface="+mn-ea"/>
            </a:endParaRPr>
          </a:p>
        </p:txBody>
      </p:sp>
      <p:sp>
        <p:nvSpPr>
          <p:cNvPr id="14" name="文本框 13"/>
          <p:cNvSpPr txBox="1"/>
          <p:nvPr/>
        </p:nvSpPr>
        <p:spPr>
          <a:xfrm>
            <a:off x="3419475" y="4412615"/>
            <a:ext cx="1041400" cy="460375"/>
          </a:xfrm>
          <a:prstGeom prst="rect">
            <a:avLst/>
          </a:prstGeom>
          <a:noFill/>
        </p:spPr>
        <p:txBody>
          <a:bodyPr wrap="none" rtlCol="0" anchor="t">
            <a:spAutoFit/>
          </a:bodyPr>
          <a:p>
            <a:r>
              <a:rPr lang="zh-CN" altLang="en-US" sz="2400">
                <a:solidFill>
                  <a:schemeClr val="accent2">
                    <a:lumMod val="50000"/>
                  </a:schemeClr>
                </a:solidFill>
                <a:sym typeface="+mn-ea"/>
              </a:rPr>
              <a:t>about</a:t>
            </a:r>
            <a:endParaRPr lang="zh-CN" altLang="en-US" sz="2400">
              <a:solidFill>
                <a:schemeClr val="accent2">
                  <a:lumMod val="50000"/>
                </a:schemeClr>
              </a:solidFill>
              <a:sym typeface="+mn-ea"/>
            </a:endParaRPr>
          </a:p>
        </p:txBody>
      </p:sp>
      <p:sp>
        <p:nvSpPr>
          <p:cNvPr id="15" name="文本框 14"/>
          <p:cNvSpPr txBox="1"/>
          <p:nvPr/>
        </p:nvSpPr>
        <p:spPr>
          <a:xfrm>
            <a:off x="267335" y="851535"/>
            <a:ext cx="11717655" cy="2768600"/>
          </a:xfrm>
          <a:prstGeom prst="rect">
            <a:avLst/>
          </a:prstGeom>
          <a:noFill/>
          <a:ln>
            <a:solidFill>
              <a:schemeClr val="accent4">
                <a:lumMod val="75000"/>
              </a:schemeClr>
            </a:solidFill>
          </a:ln>
        </p:spPr>
        <p:txBody>
          <a:bodyPr wrap="square" rtlCol="0" anchor="t">
            <a:spAutoFit/>
          </a:bodyPr>
          <a:p>
            <a:pPr fontAlgn="auto">
              <a:lnSpc>
                <a:spcPts val="3480"/>
              </a:lnSpc>
            </a:pPr>
            <a:r>
              <a:rPr lang="zh-CN" altLang="en-US" sz="2400" b="1"/>
              <a:t>(1)be curious about</a:t>
            </a:r>
            <a:r>
              <a:rPr lang="zh-CN" altLang="en-US" sz="2400"/>
              <a:t>　　　</a:t>
            </a:r>
            <a:r>
              <a:rPr lang="en-US" altLang="zh-CN" sz="2400"/>
              <a:t>                           </a:t>
            </a:r>
            <a:r>
              <a:rPr lang="zh-CN" altLang="en-US" sz="2400"/>
              <a:t>对……感到好奇</a:t>
            </a:r>
            <a:endParaRPr lang="zh-CN" altLang="en-US" sz="2400"/>
          </a:p>
          <a:p>
            <a:pPr fontAlgn="auto">
              <a:lnSpc>
                <a:spcPts val="3480"/>
              </a:lnSpc>
            </a:pPr>
            <a:r>
              <a:rPr lang="en-US" altLang="zh-CN" sz="2400"/>
              <a:t>     </a:t>
            </a:r>
            <a:r>
              <a:rPr lang="zh-CN" altLang="en-US" sz="2400" b="1"/>
              <a:t>be curious to do sth</a:t>
            </a:r>
            <a:r>
              <a:rPr lang="zh-CN" altLang="en-US" sz="2400"/>
              <a:t>  </a:t>
            </a:r>
            <a:r>
              <a:rPr lang="en-US" altLang="zh-CN" sz="2400"/>
              <a:t>                              </a:t>
            </a:r>
            <a:r>
              <a:rPr lang="zh-CN" altLang="en-US" sz="2400"/>
              <a:t>渴望做某事</a:t>
            </a:r>
            <a:endParaRPr lang="zh-CN" altLang="en-US" sz="2400"/>
          </a:p>
          <a:p>
            <a:pPr fontAlgn="auto">
              <a:lnSpc>
                <a:spcPts val="3480"/>
              </a:lnSpc>
            </a:pPr>
            <a:r>
              <a:rPr lang="zh-CN" altLang="en-US" sz="2400" b="1"/>
              <a:t>(2) out of curiosity  </a:t>
            </a:r>
            <a:r>
              <a:rPr lang="en-US" altLang="zh-CN" sz="2400" b="1"/>
              <a:t>                                     </a:t>
            </a:r>
            <a:r>
              <a:rPr lang="zh-CN" altLang="en-US" sz="2400"/>
              <a:t>出于好奇</a:t>
            </a:r>
            <a:endParaRPr lang="zh-CN" altLang="en-US" sz="2400"/>
          </a:p>
          <a:p>
            <a:pPr fontAlgn="auto">
              <a:lnSpc>
                <a:spcPts val="3480"/>
              </a:lnSpc>
            </a:pPr>
            <a:r>
              <a:rPr lang="en-US" altLang="zh-CN" sz="2400" b="1"/>
              <a:t>     </a:t>
            </a:r>
            <a:r>
              <a:rPr lang="zh-CN" altLang="en-US" sz="2400" b="1"/>
              <a:t>with curiosity＝curiously  </a:t>
            </a:r>
            <a:r>
              <a:rPr lang="en-US" altLang="zh-CN" sz="2400" b="1"/>
              <a:t>                      </a:t>
            </a:r>
            <a:r>
              <a:rPr lang="zh-CN" altLang="en-US" sz="2400"/>
              <a:t>好奇地</a:t>
            </a:r>
            <a:endParaRPr lang="zh-CN" altLang="en-US" sz="2400" b="1"/>
          </a:p>
          <a:p>
            <a:pPr algn="l" fontAlgn="auto">
              <a:lnSpc>
                <a:spcPts val="3480"/>
              </a:lnSpc>
              <a:buClrTx/>
              <a:buSzTx/>
              <a:buFontTx/>
            </a:pPr>
            <a:r>
              <a:rPr lang="en-US" altLang="zh-CN" sz="2400" b="1"/>
              <a:t>     </a:t>
            </a:r>
            <a:r>
              <a:rPr lang="zh-CN" altLang="en-US" sz="2400" b="1"/>
              <a:t>satisfy/</a:t>
            </a:r>
            <a:r>
              <a:rPr lang="en-US" altLang="zh-CN" sz="2400" b="1"/>
              <a:t> </a:t>
            </a:r>
            <a:r>
              <a:rPr lang="zh-CN" altLang="en-US" sz="2400" b="1"/>
              <a:t>meet/</a:t>
            </a:r>
            <a:r>
              <a:rPr lang="en-US" altLang="zh-CN" sz="2400" b="1"/>
              <a:t> </a:t>
            </a:r>
            <a:r>
              <a:rPr lang="zh-CN" altLang="en-US" sz="2400" b="1"/>
              <a:t>gratify one’s curiosity</a:t>
            </a:r>
            <a:r>
              <a:rPr lang="en-US" altLang="zh-CN" sz="2400" b="1"/>
              <a:t>  </a:t>
            </a:r>
            <a:r>
              <a:rPr lang="zh-CN" altLang="en-US" sz="2400"/>
              <a:t>满足某人的好奇心</a:t>
            </a:r>
            <a:endParaRPr lang="zh-CN" altLang="en-US" sz="2400"/>
          </a:p>
          <a:p>
            <a:pPr algn="l" fontAlgn="auto">
              <a:lnSpc>
                <a:spcPts val="3480"/>
              </a:lnSpc>
              <a:buClrTx/>
              <a:buSzTx/>
              <a:buFontTx/>
            </a:pPr>
            <a:r>
              <a:rPr lang="en-US" altLang="zh-CN" sz="2400" b="1"/>
              <a:t>     </a:t>
            </a:r>
            <a:r>
              <a:rPr lang="zh-CN" altLang="en-US" sz="2400" b="1"/>
              <a:t>fan/arouse one</a:t>
            </a:r>
            <a:r>
              <a:rPr lang="en-US" altLang="zh-CN" sz="2400" b="1"/>
              <a:t>’</a:t>
            </a:r>
            <a:r>
              <a:rPr lang="zh-CN" altLang="en-US" sz="2400" b="1"/>
              <a:t>s curiosity</a:t>
            </a:r>
            <a:r>
              <a:rPr lang="en-US" altLang="zh-CN" sz="2400" b="1"/>
              <a:t>                   </a:t>
            </a:r>
            <a:r>
              <a:rPr lang="zh-CN" altLang="en-US" sz="2400"/>
              <a:t>激起某人的好奇心</a:t>
            </a:r>
            <a:endParaRPr lang="zh-CN" altLang="en-US" sz="2400"/>
          </a:p>
        </p:txBody>
      </p:sp>
      <p:sp>
        <p:nvSpPr>
          <p:cNvPr id="16" name="文本框 15"/>
          <p:cNvSpPr txBox="1"/>
          <p:nvPr/>
        </p:nvSpPr>
        <p:spPr>
          <a:xfrm>
            <a:off x="1926590" y="5786120"/>
            <a:ext cx="3371850" cy="368300"/>
          </a:xfrm>
          <a:prstGeom prst="rect">
            <a:avLst/>
          </a:prstGeom>
          <a:noFill/>
        </p:spPr>
        <p:txBody>
          <a:bodyPr wrap="square" rtlCol="0" anchor="t">
            <a:spAutoFit/>
          </a:bodyPr>
          <a:p>
            <a:r>
              <a:rPr lang="zh-CN" altLang="en-US">
                <a:solidFill>
                  <a:schemeClr val="accent2">
                    <a:lumMod val="50000"/>
                  </a:schemeClr>
                </a:solidFill>
              </a:rPr>
              <a:t>curiously enough 说来也奇怪</a:t>
            </a:r>
            <a:endParaRPr lang="zh-CN" altLang="en-US">
              <a:solidFill>
                <a:schemeClr val="accent2">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5"/>
                                        </p:tgtEl>
                                        <p:attrNameLst>
                                          <p:attrName>style.visibility</p:attrName>
                                        </p:attrNameLst>
                                      </p:cBhvr>
                                      <p:to>
                                        <p:strVal val="visible"/>
                                      </p:to>
                                    </p:set>
                                    <p:anim calcmode="discrete" valueType="clr">
                                      <p:cBhvr override="childStyle">
                                        <p:cTn id="1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5"/>
                                        </p:tgtEl>
                                        <p:attrNameLst>
                                          <p:attrName>fillcolor</p:attrName>
                                        </p:attrNameLst>
                                      </p:cBhvr>
                                      <p:tavLst>
                                        <p:tav tm="0">
                                          <p:val>
                                            <p:clrVal>
                                              <a:schemeClr val="accent2"/>
                                            </p:clrVal>
                                          </p:val>
                                        </p:tav>
                                        <p:tav tm="50000">
                                          <p:val>
                                            <p:clrVal>
                                              <a:schemeClr val="hlink"/>
                                            </p:clrVal>
                                          </p:val>
                                        </p:tav>
                                      </p:tavLst>
                                    </p:anim>
                                    <p:set>
                                      <p:cBhvr>
                                        <p:cTn id="17" dur="80"/>
                                        <p:tgtEl>
                                          <p:spTgt spid="15"/>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p:bldP spid="14" grpId="1"/>
      <p:bldP spid="8" grpId="0"/>
      <p:bldP spid="8" grpId="1"/>
      <p:bldP spid="9" grpId="0"/>
      <p:bldP spid="9" grpId="1"/>
      <p:bldP spid="16" grpId="0"/>
      <p:bldP spid="16" grpId="1"/>
    </p:bldLst>
  </p:timing>
</p:sld>
</file>

<file path=ppt/tags/tag1.xml><?xml version="1.0" encoding="utf-8"?>
<p:tagLst xmlns:p="http://schemas.openxmlformats.org/presentationml/2006/main">
  <p:tag name="KSO_WM_UNIT_TABLE_BEAUTIFY" val="smartTable{2c54e414-661a-4fe7-8797-10b088fbe6cc}"/>
  <p:tag name="TABLE_ENDDRAG_ORIGIN_RECT" val="790*309"/>
  <p:tag name="TABLE_ENDDRAG_RECT" val="28*90*790*309"/>
</p:tagLst>
</file>

<file path=ppt/tags/tag2.xml><?xml version="1.0" encoding="utf-8"?>
<p:tagLst xmlns:p="http://schemas.openxmlformats.org/presentationml/2006/main">
  <p:tag name="KSO_WM_UNIT_TABLE_BEAUTIFY" val="smartTable{2c54e414-661a-4fe7-8797-10b088fbe6cc}"/>
  <p:tag name="TABLE_ENDDRAG_ORIGIN_RECT" val="790*309"/>
  <p:tag name="TABLE_ENDDRAG_RECT" val="28*90*790*309"/>
</p:tagLst>
</file>

<file path=ppt/tags/tag3.xml><?xml version="1.0" encoding="utf-8"?>
<p:tagLst xmlns:p="http://schemas.openxmlformats.org/presentationml/2006/main">
  <p:tag name="KSO_WM_UNIT_TABLE_BEAUTIFY" val="smartTable{2c54e414-661a-4fe7-8797-10b088fbe6cc}"/>
  <p:tag name="TABLE_ENDDRAG_ORIGIN_RECT" val="790*309"/>
  <p:tag name="TABLE_ENDDRAG_RECT" val="28*90*790*309"/>
</p:tagLst>
</file>

<file path=ppt/tags/tag4.xml><?xml version="1.0" encoding="utf-8"?>
<p:tagLst xmlns:p="http://schemas.openxmlformats.org/presentationml/2006/main">
  <p:tag name="KSO_WM_UNIT_PLACING_PICTURE_USER_VIEWPORT" val="{&quot;height&quot;:4041,&quot;width&quot;:19264}"/>
</p:tagLst>
</file>

<file path=ppt/tags/tag5.xml><?xml version="1.0" encoding="utf-8"?>
<p:tagLst xmlns:p="http://schemas.openxmlformats.org/presentationml/2006/main">
  <p:tag name="KSO_WM_UNIT_PLACING_PICTURE_USER_VIEWPORT" val="{&quot;height&quot;:4041,&quot;width&quot;:19264}"/>
</p:tagLst>
</file>

<file path=ppt/tags/tag6.xml><?xml version="1.0" encoding="utf-8"?>
<p:tagLst xmlns:p="http://schemas.openxmlformats.org/presentationml/2006/main">
  <p:tag name="KSO_WM_FULL_TEXT_BEAUTIFY_COPY_ID" val="187396"/>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19807</Words>
  <Application>WPS 演示</Application>
  <PresentationFormat>自定义</PresentationFormat>
  <Paragraphs>913</Paragraphs>
  <Slides>37</Slides>
  <Notes>18</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Arial</vt:lpstr>
      <vt:lpstr>宋体</vt:lpstr>
      <vt:lpstr>Wingdings</vt:lpstr>
      <vt:lpstr>微软雅黑</vt:lpstr>
      <vt:lpstr>Impact</vt:lpstr>
      <vt:lpstr>Times New Roman</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南山有谷堆</cp:lastModifiedBy>
  <cp:revision>108</cp:revision>
  <dcterms:created xsi:type="dcterms:W3CDTF">2016-05-16T00:02:00Z</dcterms:created>
  <dcterms:modified xsi:type="dcterms:W3CDTF">2021-08-28T11:09:51Z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18970995A7924E278025821E58776ADD</vt:lpwstr>
  </property>
</Properties>
</file>